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53" r:id="rId1"/>
    <p:sldMasterId id="2147483666" r:id="rId2"/>
  </p:sldMasterIdLst>
  <p:notesMasterIdLst>
    <p:notesMasterId r:id="rId81"/>
  </p:notesMasterIdLst>
  <p:handoutMasterIdLst>
    <p:handoutMasterId r:id="rId82"/>
  </p:handoutMasterIdLst>
  <p:sldIdLst>
    <p:sldId id="3228" r:id="rId3"/>
    <p:sldId id="3277" r:id="rId4"/>
    <p:sldId id="3383" r:id="rId5"/>
    <p:sldId id="3384" r:id="rId6"/>
    <p:sldId id="3385" r:id="rId7"/>
    <p:sldId id="3386" r:id="rId8"/>
    <p:sldId id="3387" r:id="rId9"/>
    <p:sldId id="3388" r:id="rId10"/>
    <p:sldId id="3389" r:id="rId11"/>
    <p:sldId id="3390" r:id="rId12"/>
    <p:sldId id="3391" r:id="rId13"/>
    <p:sldId id="3392" r:id="rId14"/>
    <p:sldId id="3393" r:id="rId15"/>
    <p:sldId id="3394" r:id="rId16"/>
    <p:sldId id="3395" r:id="rId17"/>
    <p:sldId id="3396" r:id="rId18"/>
    <p:sldId id="3397" r:id="rId19"/>
    <p:sldId id="3398" r:id="rId20"/>
    <p:sldId id="3399" r:id="rId21"/>
    <p:sldId id="3400" r:id="rId22"/>
    <p:sldId id="3401" r:id="rId23"/>
    <p:sldId id="3402" r:id="rId24"/>
    <p:sldId id="3403" r:id="rId25"/>
    <p:sldId id="3404" r:id="rId26"/>
    <p:sldId id="3405" r:id="rId27"/>
    <p:sldId id="3406" r:id="rId28"/>
    <p:sldId id="3407" r:id="rId29"/>
    <p:sldId id="3408" r:id="rId30"/>
    <p:sldId id="3409" r:id="rId31"/>
    <p:sldId id="3410" r:id="rId32"/>
    <p:sldId id="3411" r:id="rId33"/>
    <p:sldId id="3412" r:id="rId34"/>
    <p:sldId id="3413" r:id="rId35"/>
    <p:sldId id="3414" r:id="rId36"/>
    <p:sldId id="3415" r:id="rId37"/>
    <p:sldId id="3416" r:id="rId38"/>
    <p:sldId id="3417" r:id="rId39"/>
    <p:sldId id="3456" r:id="rId40"/>
    <p:sldId id="3457" r:id="rId41"/>
    <p:sldId id="3458" r:id="rId42"/>
    <p:sldId id="3418" r:id="rId43"/>
    <p:sldId id="3419" r:id="rId44"/>
    <p:sldId id="3420" r:id="rId45"/>
    <p:sldId id="3422" r:id="rId46"/>
    <p:sldId id="3421" r:id="rId47"/>
    <p:sldId id="3423" r:id="rId48"/>
    <p:sldId id="3424" r:id="rId49"/>
    <p:sldId id="3425" r:id="rId50"/>
    <p:sldId id="3426" r:id="rId51"/>
    <p:sldId id="3427" r:id="rId52"/>
    <p:sldId id="3428" r:id="rId53"/>
    <p:sldId id="3429" r:id="rId54"/>
    <p:sldId id="3430" r:id="rId55"/>
    <p:sldId id="3431" r:id="rId56"/>
    <p:sldId id="3432" r:id="rId57"/>
    <p:sldId id="3433" r:id="rId58"/>
    <p:sldId id="3434" r:id="rId59"/>
    <p:sldId id="3435" r:id="rId60"/>
    <p:sldId id="3436" r:id="rId61"/>
    <p:sldId id="3437" r:id="rId62"/>
    <p:sldId id="3438" r:id="rId63"/>
    <p:sldId id="3439" r:id="rId64"/>
    <p:sldId id="3440" r:id="rId65"/>
    <p:sldId id="3441" r:id="rId66"/>
    <p:sldId id="3442" r:id="rId67"/>
    <p:sldId id="3443" r:id="rId68"/>
    <p:sldId id="3444" r:id="rId69"/>
    <p:sldId id="3445" r:id="rId70"/>
    <p:sldId id="3446" r:id="rId71"/>
    <p:sldId id="3447" r:id="rId72"/>
    <p:sldId id="3448" r:id="rId73"/>
    <p:sldId id="3449" r:id="rId74"/>
    <p:sldId id="3450" r:id="rId75"/>
    <p:sldId id="3451" r:id="rId76"/>
    <p:sldId id="3452" r:id="rId77"/>
    <p:sldId id="3453" r:id="rId78"/>
    <p:sldId id="3454" r:id="rId79"/>
    <p:sldId id="3455"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4DC779B-A906-4DD0-95CC-E540A15F253E}">
          <p14:sldIdLst>
            <p14:sldId id="3228"/>
            <p14:sldId id="3277"/>
            <p14:sldId id="3383"/>
            <p14:sldId id="3384"/>
            <p14:sldId id="3385"/>
            <p14:sldId id="3386"/>
            <p14:sldId id="3387"/>
            <p14:sldId id="3388"/>
            <p14:sldId id="3389"/>
            <p14:sldId id="3390"/>
            <p14:sldId id="3391"/>
            <p14:sldId id="3392"/>
            <p14:sldId id="3393"/>
            <p14:sldId id="3394"/>
            <p14:sldId id="3395"/>
            <p14:sldId id="3396"/>
            <p14:sldId id="3397"/>
            <p14:sldId id="3398"/>
            <p14:sldId id="3399"/>
            <p14:sldId id="3400"/>
            <p14:sldId id="3401"/>
            <p14:sldId id="3402"/>
            <p14:sldId id="3403"/>
            <p14:sldId id="3404"/>
            <p14:sldId id="3405"/>
            <p14:sldId id="3406"/>
            <p14:sldId id="3407"/>
            <p14:sldId id="3408"/>
            <p14:sldId id="3409"/>
            <p14:sldId id="3410"/>
            <p14:sldId id="3411"/>
            <p14:sldId id="3412"/>
            <p14:sldId id="3413"/>
            <p14:sldId id="3414"/>
            <p14:sldId id="3415"/>
            <p14:sldId id="3416"/>
            <p14:sldId id="3417"/>
            <p14:sldId id="3456"/>
            <p14:sldId id="3457"/>
            <p14:sldId id="3458"/>
            <p14:sldId id="3418"/>
            <p14:sldId id="3419"/>
            <p14:sldId id="3420"/>
            <p14:sldId id="3422"/>
            <p14:sldId id="3421"/>
            <p14:sldId id="3423"/>
            <p14:sldId id="3424"/>
            <p14:sldId id="3425"/>
            <p14:sldId id="3426"/>
            <p14:sldId id="3427"/>
            <p14:sldId id="3428"/>
            <p14:sldId id="3429"/>
            <p14:sldId id="3430"/>
            <p14:sldId id="3431"/>
            <p14:sldId id="3432"/>
            <p14:sldId id="3433"/>
            <p14:sldId id="3434"/>
            <p14:sldId id="3435"/>
            <p14:sldId id="3436"/>
            <p14:sldId id="3437"/>
            <p14:sldId id="3438"/>
            <p14:sldId id="3439"/>
            <p14:sldId id="3440"/>
            <p14:sldId id="3441"/>
            <p14:sldId id="3442"/>
            <p14:sldId id="3443"/>
            <p14:sldId id="3444"/>
            <p14:sldId id="3445"/>
            <p14:sldId id="3446"/>
            <p14:sldId id="3447"/>
            <p14:sldId id="3448"/>
            <p14:sldId id="3449"/>
            <p14:sldId id="3450"/>
            <p14:sldId id="3451"/>
            <p14:sldId id="3452"/>
            <p14:sldId id="3453"/>
            <p14:sldId id="3454"/>
            <p14:sldId id="345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8C3"/>
    <a:srgbClr val="44BE9B"/>
    <a:srgbClr val="ED7D31"/>
    <a:srgbClr val="1C6299"/>
    <a:srgbClr val="1879C6"/>
    <a:srgbClr val="1979C5"/>
    <a:srgbClr val="FFFFFF"/>
    <a:srgbClr val="9CB833"/>
    <a:srgbClr val="1487B1"/>
    <a:srgbClr val="1A78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159" autoAdjust="0"/>
  </p:normalViewPr>
  <p:slideViewPr>
    <p:cSldViewPr snapToGrid="0" showGuides="1">
      <p:cViewPr>
        <p:scale>
          <a:sx n="90" d="100"/>
          <a:sy n="90" d="100"/>
        </p:scale>
        <p:origin x="450" y="23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handoutMaster" Target="handoutMasters/handout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D0247B9-919D-4896-BD39-43A96DE5D9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3CB5E3AC-462F-48C0-8A12-706F04D270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3F7363-29D3-46D0-A42A-988E65C0C523}" type="datetimeFigureOut">
              <a:rPr lang="zh-CN" altLang="en-US" smtClean="0"/>
              <a:t>2020-5-14</a:t>
            </a:fld>
            <a:endParaRPr lang="zh-CN" altLang="en-US"/>
          </a:p>
        </p:txBody>
      </p:sp>
      <p:sp>
        <p:nvSpPr>
          <p:cNvPr id="4" name="页脚占位符 3">
            <a:extLst>
              <a:ext uri="{FF2B5EF4-FFF2-40B4-BE49-F238E27FC236}">
                <a16:creationId xmlns:a16="http://schemas.microsoft.com/office/drawing/2014/main" id="{D5933C8A-D4BF-493B-924D-601CBCE9CD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3CEACFF-7FE5-4304-99F2-8A6E307DB8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118786-C9AB-41F7-AD63-4AC3EFC8217A}" type="slidenum">
              <a:rPr lang="zh-CN" altLang="en-US" smtClean="0"/>
              <a:t>‹#›</a:t>
            </a:fld>
            <a:endParaRPr lang="zh-CN" altLang="en-US"/>
          </a:p>
        </p:txBody>
      </p:sp>
    </p:spTree>
    <p:extLst>
      <p:ext uri="{BB962C8B-B14F-4D97-AF65-F5344CB8AC3E}">
        <p14:creationId xmlns:p14="http://schemas.microsoft.com/office/powerpoint/2010/main" val="326744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t>2020-5-14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17</a:t>
            </a:fld>
            <a:endParaRPr lang="zh-CN" altLang="en-US"/>
          </a:p>
        </p:txBody>
      </p:sp>
    </p:spTree>
    <p:extLst>
      <p:ext uri="{BB962C8B-B14F-4D97-AF65-F5344CB8AC3E}">
        <p14:creationId xmlns:p14="http://schemas.microsoft.com/office/powerpoint/2010/main" val="4079366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19</a:t>
            </a:fld>
            <a:endParaRPr lang="zh-CN" altLang="en-US"/>
          </a:p>
        </p:txBody>
      </p:sp>
    </p:spTree>
    <p:extLst>
      <p:ext uri="{BB962C8B-B14F-4D97-AF65-F5344CB8AC3E}">
        <p14:creationId xmlns:p14="http://schemas.microsoft.com/office/powerpoint/2010/main" val="70756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29</a:t>
            </a:fld>
            <a:endParaRPr lang="zh-CN" altLang="en-US"/>
          </a:p>
        </p:txBody>
      </p:sp>
    </p:spTree>
    <p:extLst>
      <p:ext uri="{BB962C8B-B14F-4D97-AF65-F5344CB8AC3E}">
        <p14:creationId xmlns:p14="http://schemas.microsoft.com/office/powerpoint/2010/main" val="3772678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38</a:t>
            </a:fld>
            <a:endParaRPr lang="zh-CN" altLang="en-US"/>
          </a:p>
        </p:txBody>
      </p:sp>
    </p:spTree>
    <p:extLst>
      <p:ext uri="{BB962C8B-B14F-4D97-AF65-F5344CB8AC3E}">
        <p14:creationId xmlns:p14="http://schemas.microsoft.com/office/powerpoint/2010/main" val="2710342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68</a:t>
            </a:fld>
            <a:endParaRPr lang="zh-CN" altLang="en-US"/>
          </a:p>
        </p:txBody>
      </p:sp>
    </p:spTree>
    <p:extLst>
      <p:ext uri="{BB962C8B-B14F-4D97-AF65-F5344CB8AC3E}">
        <p14:creationId xmlns:p14="http://schemas.microsoft.com/office/powerpoint/2010/main" val="24622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71</a:t>
            </a:fld>
            <a:endParaRPr lang="zh-CN" altLang="en-US"/>
          </a:p>
        </p:txBody>
      </p:sp>
    </p:spTree>
    <p:extLst>
      <p:ext uri="{BB962C8B-B14F-4D97-AF65-F5344CB8AC3E}">
        <p14:creationId xmlns:p14="http://schemas.microsoft.com/office/powerpoint/2010/main" val="1681095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72</a:t>
            </a:fld>
            <a:endParaRPr lang="zh-CN" altLang="en-US"/>
          </a:p>
        </p:txBody>
      </p:sp>
    </p:spTree>
    <p:extLst>
      <p:ext uri="{BB962C8B-B14F-4D97-AF65-F5344CB8AC3E}">
        <p14:creationId xmlns:p14="http://schemas.microsoft.com/office/powerpoint/2010/main" val="3598158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小标题">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F5631A6-1216-4D3B-AD9F-5964EB173B09}"/>
              </a:ext>
            </a:extLst>
          </p:cNvPr>
          <p:cNvSpPr/>
          <p:nvPr userDrawn="1"/>
        </p:nvSpPr>
        <p:spPr>
          <a:xfrm>
            <a:off x="0" y="6550223"/>
            <a:ext cx="12192000" cy="316141"/>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a:extLst>
              <a:ext uri="{FF2B5EF4-FFF2-40B4-BE49-F238E27FC236}">
                <a16:creationId xmlns:a16="http://schemas.microsoft.com/office/drawing/2014/main" id="{7E752467-6641-4F3F-A313-64B5EFD118D0}"/>
              </a:ext>
            </a:extLst>
          </p:cNvPr>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p>
        </p:txBody>
      </p:sp>
      <p:pic>
        <p:nvPicPr>
          <p:cNvPr id="9" name="图片 8" descr="手机屏幕的截图&#10;&#10;描述已自动生成">
            <a:extLst>
              <a:ext uri="{FF2B5EF4-FFF2-40B4-BE49-F238E27FC236}">
                <a16:creationId xmlns:a16="http://schemas.microsoft.com/office/drawing/2014/main" id="{608A7CD5-7476-4E1D-A603-2C095A5CE1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88642"/>
            <a:ext cx="1820411" cy="233889"/>
          </a:xfrm>
          <a:prstGeom prst="rect">
            <a:avLst/>
          </a:prstGeom>
        </p:spPr>
      </p:pic>
      <p:pic>
        <p:nvPicPr>
          <p:cNvPr id="10" name="图片 9">
            <a:extLst>
              <a:ext uri="{FF2B5EF4-FFF2-40B4-BE49-F238E27FC236}">
                <a16:creationId xmlns:a16="http://schemas.microsoft.com/office/drawing/2014/main" id="{9B69407E-C6CE-4DAA-B04D-832600602909}"/>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
        <p:nvSpPr>
          <p:cNvPr id="11" name="Slide Number Placeholder 6">
            <a:extLst>
              <a:ext uri="{FF2B5EF4-FFF2-40B4-BE49-F238E27FC236}">
                <a16:creationId xmlns:a16="http://schemas.microsoft.com/office/drawing/2014/main" id="{CE9C8BE5-D6BF-4C2B-A6B4-889A0D7B5BE8}"/>
              </a:ext>
            </a:extLst>
          </p:cNvPr>
          <p:cNvSpPr>
            <a:spLocks noGrp="1"/>
          </p:cNvSpPr>
          <p:nvPr>
            <p:ph type="sldNum" sz="quarter" idx="12"/>
          </p:nvPr>
        </p:nvSpPr>
        <p:spPr>
          <a:xfrm>
            <a:off x="11681593" y="6578364"/>
            <a:ext cx="457898" cy="271858"/>
          </a:xfrm>
        </p:spPr>
        <p:txBody>
          <a:bodyPr/>
          <a:lstStyle>
            <a:lvl1pPr>
              <a:defRPr>
                <a:solidFill>
                  <a:schemeClr val="bg1"/>
                </a:solidFill>
              </a:defRPr>
            </a:lvl1pPr>
          </a:lstStyle>
          <a:p>
            <a:fld id="{D12C7F20-4EEE-4847-AC76-B538472E8A39}" type="slidenum">
              <a:rPr lang="zh-CN" altLang="en-US" smtClean="0"/>
              <a:pPr/>
              <a:t>‹#›</a:t>
            </a:fld>
            <a:endParaRPr lang="zh-CN" altLang="en-US"/>
          </a:p>
        </p:txBody>
      </p:sp>
      <p:sp>
        <p:nvSpPr>
          <p:cNvPr id="22" name="文本占位符 21">
            <a:extLst>
              <a:ext uri="{FF2B5EF4-FFF2-40B4-BE49-F238E27FC236}">
                <a16:creationId xmlns:a16="http://schemas.microsoft.com/office/drawing/2014/main" id="{1D713754-EBEA-4A15-87D3-4E8985683B18}"/>
              </a:ext>
            </a:extLst>
          </p:cNvPr>
          <p:cNvSpPr>
            <a:spLocks noGrp="1"/>
          </p:cNvSpPr>
          <p:nvPr>
            <p:ph type="body" sz="quarter" idx="16"/>
          </p:nvPr>
        </p:nvSpPr>
        <p:spPr>
          <a:xfrm>
            <a:off x="0" y="2729719"/>
            <a:ext cx="12192000" cy="435382"/>
          </a:xfrm>
        </p:spPr>
        <p:txBody>
          <a:bodyPr>
            <a:noAutofit/>
          </a:bodyPr>
          <a:lstStyle>
            <a:lvl1pPr marL="0" indent="0" algn="ctr">
              <a:buNone/>
              <a:defRPr sz="4000" spc="500" baseline="0">
                <a:solidFill>
                  <a:srgbClr val="1A78C3"/>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spTree>
    <p:extLst>
      <p:ext uri="{BB962C8B-B14F-4D97-AF65-F5344CB8AC3E}">
        <p14:creationId xmlns:p14="http://schemas.microsoft.com/office/powerpoint/2010/main" val="222865245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主要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F5631A6-1216-4D3B-AD9F-5964EB173B09}"/>
              </a:ext>
            </a:extLst>
          </p:cNvPr>
          <p:cNvSpPr/>
          <p:nvPr userDrawn="1"/>
        </p:nvSpPr>
        <p:spPr>
          <a:xfrm>
            <a:off x="0" y="6550223"/>
            <a:ext cx="12192000" cy="316141"/>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a:extLst>
              <a:ext uri="{FF2B5EF4-FFF2-40B4-BE49-F238E27FC236}">
                <a16:creationId xmlns:a16="http://schemas.microsoft.com/office/drawing/2014/main" id="{7E752467-6641-4F3F-A313-64B5EFD118D0}"/>
              </a:ext>
            </a:extLst>
          </p:cNvPr>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p>
        </p:txBody>
      </p:sp>
      <p:pic>
        <p:nvPicPr>
          <p:cNvPr id="9" name="图片 8" descr="手机屏幕的截图&#10;&#10;描述已自动生成">
            <a:extLst>
              <a:ext uri="{FF2B5EF4-FFF2-40B4-BE49-F238E27FC236}">
                <a16:creationId xmlns:a16="http://schemas.microsoft.com/office/drawing/2014/main" id="{608A7CD5-7476-4E1D-A603-2C095A5CE1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88642"/>
            <a:ext cx="1820411" cy="233889"/>
          </a:xfrm>
          <a:prstGeom prst="rect">
            <a:avLst/>
          </a:prstGeom>
        </p:spPr>
      </p:pic>
      <p:pic>
        <p:nvPicPr>
          <p:cNvPr id="10" name="图片 9">
            <a:extLst>
              <a:ext uri="{FF2B5EF4-FFF2-40B4-BE49-F238E27FC236}">
                <a16:creationId xmlns:a16="http://schemas.microsoft.com/office/drawing/2014/main" id="{9B69407E-C6CE-4DAA-B04D-832600602909}"/>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
        <p:nvSpPr>
          <p:cNvPr id="11" name="Slide Number Placeholder 6">
            <a:extLst>
              <a:ext uri="{FF2B5EF4-FFF2-40B4-BE49-F238E27FC236}">
                <a16:creationId xmlns:a16="http://schemas.microsoft.com/office/drawing/2014/main" id="{CE9C8BE5-D6BF-4C2B-A6B4-889A0D7B5BE8}"/>
              </a:ext>
            </a:extLst>
          </p:cNvPr>
          <p:cNvSpPr>
            <a:spLocks noGrp="1"/>
          </p:cNvSpPr>
          <p:nvPr>
            <p:ph type="sldNum" sz="quarter" idx="12"/>
          </p:nvPr>
        </p:nvSpPr>
        <p:spPr>
          <a:xfrm>
            <a:off x="11681593" y="6578364"/>
            <a:ext cx="457898" cy="271858"/>
          </a:xfrm>
        </p:spPr>
        <p:txBody>
          <a:bodyPr/>
          <a:lstStyle>
            <a:lvl1pPr>
              <a:defRPr>
                <a:solidFill>
                  <a:schemeClr val="bg1"/>
                </a:solidFill>
              </a:defRPr>
            </a:lvl1pPr>
          </a:lstStyle>
          <a:p>
            <a:fld id="{D12C7F20-4EEE-4847-AC76-B538472E8A39}" type="slidenum">
              <a:rPr lang="zh-CN" altLang="en-US" smtClean="0"/>
              <a:pPr/>
              <a:t>‹#›</a:t>
            </a:fld>
            <a:endParaRPr lang="zh-CN" altLang="en-US"/>
          </a:p>
        </p:txBody>
      </p:sp>
      <p:sp>
        <p:nvSpPr>
          <p:cNvPr id="15" name="文本占位符 14">
            <a:extLst>
              <a:ext uri="{FF2B5EF4-FFF2-40B4-BE49-F238E27FC236}">
                <a16:creationId xmlns:a16="http://schemas.microsoft.com/office/drawing/2014/main" id="{80D01A6C-0B64-4E34-9C21-9F3DACC6FD7E}"/>
              </a:ext>
            </a:extLst>
          </p:cNvPr>
          <p:cNvSpPr>
            <a:spLocks noGrp="1"/>
          </p:cNvSpPr>
          <p:nvPr>
            <p:ph type="body" sz="quarter" idx="15"/>
          </p:nvPr>
        </p:nvSpPr>
        <p:spPr>
          <a:xfrm>
            <a:off x="159768" y="698463"/>
            <a:ext cx="11835786" cy="5551179"/>
          </a:xfrm>
        </p:spPr>
        <p:txBody>
          <a:bodyPr/>
          <a:lstStyle>
            <a:lvl1pPr marL="228600" indent="-228600">
              <a:lnSpc>
                <a:spcPct val="100000"/>
              </a:lnSpc>
              <a:buClr>
                <a:srgbClr val="FF6600"/>
              </a:buClr>
              <a:buFont typeface="Wingdings" panose="05000000000000000000" pitchFamily="2" charset="2"/>
              <a:buChar char="n"/>
              <a:defRPr>
                <a:solidFill>
                  <a:srgbClr val="1A78C3"/>
                </a:solidFill>
              </a:defRPr>
            </a:lvl1pPr>
            <a:lvl2pPr marL="685165" indent="-228600">
              <a:lnSpc>
                <a:spcPct val="100000"/>
              </a:lnSpc>
              <a:buClr>
                <a:srgbClr val="FF6600"/>
              </a:buClr>
              <a:buFont typeface="Wingdings" panose="05000000000000000000" pitchFamily="2" charset="2"/>
              <a:buChar char="n"/>
              <a:defRPr>
                <a:solidFill>
                  <a:srgbClr val="1A78C3"/>
                </a:solidFill>
              </a:defRPr>
            </a:lvl2pPr>
            <a:lvl3pPr marL="1142365" indent="-228600">
              <a:lnSpc>
                <a:spcPct val="100000"/>
              </a:lnSpc>
              <a:buClr>
                <a:srgbClr val="FF6600"/>
              </a:buClr>
              <a:buFont typeface="Wingdings" panose="05000000000000000000" pitchFamily="2" charset="2"/>
              <a:buChar char="n"/>
              <a:defRPr>
                <a:solidFill>
                  <a:srgbClr val="1A78C3"/>
                </a:solidFill>
              </a:defRPr>
            </a:lvl3pPr>
            <a:lvl4pPr marL="1599565" indent="-228600">
              <a:lnSpc>
                <a:spcPct val="100000"/>
              </a:lnSpc>
              <a:buClr>
                <a:srgbClr val="FF6600"/>
              </a:buClr>
              <a:buFont typeface="Wingdings" panose="05000000000000000000" pitchFamily="2" charset="2"/>
              <a:buChar char="n"/>
              <a:defRPr>
                <a:solidFill>
                  <a:srgbClr val="1A78C3"/>
                </a:solidFill>
              </a:defRPr>
            </a:lvl4pPr>
            <a:lvl5pPr marL="2056130" indent="-228600">
              <a:lnSpc>
                <a:spcPct val="100000"/>
              </a:lnSpc>
              <a:buClr>
                <a:srgbClr val="FF6600"/>
              </a:buClr>
              <a:buFont typeface="Wingdings" panose="05000000000000000000" pitchFamily="2" charset="2"/>
              <a:buChar char="n"/>
              <a:defRPr>
                <a:solidFill>
                  <a:srgbClr val="1A78C3"/>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cxnSp>
        <p:nvCxnSpPr>
          <p:cNvPr id="17" name="直接连接符 16">
            <a:extLst>
              <a:ext uri="{FF2B5EF4-FFF2-40B4-BE49-F238E27FC236}">
                <a16:creationId xmlns:a16="http://schemas.microsoft.com/office/drawing/2014/main" id="{E737AA01-1AE8-4BD7-9A3F-948B9C246C97}"/>
              </a:ext>
            </a:extLst>
          </p:cNvPr>
          <p:cNvCxnSpPr>
            <a:cxnSpLocks/>
          </p:cNvCxnSpPr>
          <p:nvPr userDrawn="1"/>
        </p:nvCxnSpPr>
        <p:spPr>
          <a:xfrm>
            <a:off x="159768" y="652827"/>
            <a:ext cx="9932188" cy="0"/>
          </a:xfrm>
          <a:prstGeom prst="line">
            <a:avLst/>
          </a:prstGeom>
          <a:ln w="38100">
            <a:solidFill>
              <a:srgbClr val="ED7D31"/>
            </a:solidFill>
          </a:ln>
        </p:spPr>
        <p:style>
          <a:lnRef idx="1">
            <a:schemeClr val="accent1"/>
          </a:lnRef>
          <a:fillRef idx="0">
            <a:schemeClr val="accent1"/>
          </a:fillRef>
          <a:effectRef idx="0">
            <a:schemeClr val="accent1"/>
          </a:effectRef>
          <a:fontRef idx="minor">
            <a:schemeClr val="tx1"/>
          </a:fontRef>
        </p:style>
      </p:cxnSp>
      <p:sp>
        <p:nvSpPr>
          <p:cNvPr id="23" name="文本占位符 21">
            <a:extLst>
              <a:ext uri="{FF2B5EF4-FFF2-40B4-BE49-F238E27FC236}">
                <a16:creationId xmlns:a16="http://schemas.microsoft.com/office/drawing/2014/main" id="{6E8ACFE9-A76F-42F6-BB3C-7D8A712C0580}"/>
              </a:ext>
            </a:extLst>
          </p:cNvPr>
          <p:cNvSpPr>
            <a:spLocks noGrp="1"/>
          </p:cNvSpPr>
          <p:nvPr>
            <p:ph type="body" sz="quarter" idx="16"/>
          </p:nvPr>
        </p:nvSpPr>
        <p:spPr>
          <a:xfrm>
            <a:off x="103614" y="65112"/>
            <a:ext cx="9739487" cy="435382"/>
          </a:xfrm>
        </p:spPr>
        <p:txBody>
          <a:bodyPr>
            <a:noAutofit/>
          </a:bodyPr>
          <a:lstStyle>
            <a:lvl1pPr marL="0" indent="0">
              <a:buNone/>
              <a:defRPr sz="3200" spc="300" baseline="0">
                <a:solidFill>
                  <a:srgbClr val="1A78C3"/>
                </a:solidFill>
                <a:latin typeface="Tahoma" panose="020B0604030504040204" pitchFamily="34" charset="0"/>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F5631A6-1216-4D3B-AD9F-5964EB173B09}"/>
              </a:ext>
            </a:extLst>
          </p:cNvPr>
          <p:cNvSpPr/>
          <p:nvPr userDrawn="1"/>
        </p:nvSpPr>
        <p:spPr>
          <a:xfrm>
            <a:off x="0" y="6550223"/>
            <a:ext cx="12192000" cy="316141"/>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a:extLst>
              <a:ext uri="{FF2B5EF4-FFF2-40B4-BE49-F238E27FC236}">
                <a16:creationId xmlns:a16="http://schemas.microsoft.com/office/drawing/2014/main" id="{7E752467-6641-4F3F-A313-64B5EFD118D0}"/>
              </a:ext>
            </a:extLst>
          </p:cNvPr>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p>
        </p:txBody>
      </p:sp>
      <p:pic>
        <p:nvPicPr>
          <p:cNvPr id="9" name="图片 8" descr="手机屏幕的截图&#10;&#10;描述已自动生成">
            <a:extLst>
              <a:ext uri="{FF2B5EF4-FFF2-40B4-BE49-F238E27FC236}">
                <a16:creationId xmlns:a16="http://schemas.microsoft.com/office/drawing/2014/main" id="{608A7CD5-7476-4E1D-A603-2C095A5CE1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88642"/>
            <a:ext cx="1820411" cy="233889"/>
          </a:xfrm>
          <a:prstGeom prst="rect">
            <a:avLst/>
          </a:prstGeom>
        </p:spPr>
      </p:pic>
      <p:pic>
        <p:nvPicPr>
          <p:cNvPr id="10" name="图片 9">
            <a:extLst>
              <a:ext uri="{FF2B5EF4-FFF2-40B4-BE49-F238E27FC236}">
                <a16:creationId xmlns:a16="http://schemas.microsoft.com/office/drawing/2014/main" id="{9B69407E-C6CE-4DAA-B04D-832600602909}"/>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
        <p:nvSpPr>
          <p:cNvPr id="11" name="Slide Number Placeholder 6">
            <a:extLst>
              <a:ext uri="{FF2B5EF4-FFF2-40B4-BE49-F238E27FC236}">
                <a16:creationId xmlns:a16="http://schemas.microsoft.com/office/drawing/2014/main" id="{CE9C8BE5-D6BF-4C2B-A6B4-889A0D7B5BE8}"/>
              </a:ext>
            </a:extLst>
          </p:cNvPr>
          <p:cNvSpPr>
            <a:spLocks noGrp="1"/>
          </p:cNvSpPr>
          <p:nvPr>
            <p:ph type="sldNum" sz="quarter" idx="12"/>
          </p:nvPr>
        </p:nvSpPr>
        <p:spPr>
          <a:xfrm>
            <a:off x="11681593" y="6578364"/>
            <a:ext cx="457898" cy="271858"/>
          </a:xfrm>
        </p:spPr>
        <p:txBody>
          <a:bodyPr/>
          <a:lstStyle>
            <a:lvl1pPr>
              <a:defRPr>
                <a:solidFill>
                  <a:schemeClr val="bg1"/>
                </a:solidFill>
              </a:defRPr>
            </a:lvl1pPr>
          </a:lstStyle>
          <a:p>
            <a:fld id="{D12C7F20-4EEE-4847-AC76-B538472E8A39}" type="slidenum">
              <a:rPr lang="zh-CN" altLang="en-US" smtClean="0"/>
              <a:pPr/>
              <a:t>‹#›</a:t>
            </a:fld>
            <a:endParaRPr lang="zh-CN" altLang="en-US"/>
          </a:p>
        </p:txBody>
      </p:sp>
      <p:sp>
        <p:nvSpPr>
          <p:cNvPr id="15" name="文本占位符 14">
            <a:extLst>
              <a:ext uri="{FF2B5EF4-FFF2-40B4-BE49-F238E27FC236}">
                <a16:creationId xmlns:a16="http://schemas.microsoft.com/office/drawing/2014/main" id="{80D01A6C-0B64-4E34-9C21-9F3DACC6FD7E}"/>
              </a:ext>
            </a:extLst>
          </p:cNvPr>
          <p:cNvSpPr>
            <a:spLocks noGrp="1"/>
          </p:cNvSpPr>
          <p:nvPr>
            <p:ph type="body" sz="quarter" idx="15"/>
          </p:nvPr>
        </p:nvSpPr>
        <p:spPr>
          <a:xfrm>
            <a:off x="244054" y="753885"/>
            <a:ext cx="8128160" cy="914400"/>
          </a:xfrm>
        </p:spPr>
        <p:txBody>
          <a:bodyPr/>
          <a:lstStyle>
            <a:lvl1pPr marL="228600" indent="-228600">
              <a:buClr>
                <a:srgbClr val="FF6600"/>
              </a:buClr>
              <a:buFont typeface="Wingdings" panose="05000000000000000000" pitchFamily="2" charset="2"/>
              <a:buChar char="n"/>
              <a:defRPr>
                <a:solidFill>
                  <a:srgbClr val="1A78C3"/>
                </a:solidFill>
              </a:defRPr>
            </a:lvl1pPr>
            <a:lvl2pPr marL="685165" indent="-228600">
              <a:buClr>
                <a:srgbClr val="FF6600"/>
              </a:buClr>
              <a:buFont typeface="Wingdings" panose="05000000000000000000" pitchFamily="2" charset="2"/>
              <a:buChar char="n"/>
              <a:defRPr>
                <a:solidFill>
                  <a:srgbClr val="1A78C3"/>
                </a:solidFill>
              </a:defRPr>
            </a:lvl2pPr>
            <a:lvl3pPr marL="1142365" indent="-228600">
              <a:buClr>
                <a:srgbClr val="FF6600"/>
              </a:buClr>
              <a:buFont typeface="Wingdings" panose="05000000000000000000" pitchFamily="2" charset="2"/>
              <a:buChar char="n"/>
              <a:defRPr>
                <a:solidFill>
                  <a:srgbClr val="1A78C3"/>
                </a:solidFill>
              </a:defRPr>
            </a:lvl3pPr>
            <a:lvl4pPr marL="1599565" indent="-228600">
              <a:buClr>
                <a:srgbClr val="FF6600"/>
              </a:buClr>
              <a:buFont typeface="Wingdings" panose="05000000000000000000" pitchFamily="2" charset="2"/>
              <a:buChar char="n"/>
              <a:defRPr>
                <a:solidFill>
                  <a:srgbClr val="1A78C3"/>
                </a:solidFill>
              </a:defRPr>
            </a:lvl4pPr>
            <a:lvl5pPr marL="2056130" indent="-228600">
              <a:buClr>
                <a:srgbClr val="FF6600"/>
              </a:buClr>
              <a:buFont typeface="Wingdings" panose="05000000000000000000" pitchFamily="2" charset="2"/>
              <a:buChar char="n"/>
              <a:defRPr>
                <a:solidFill>
                  <a:srgbClr val="1A78C3"/>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cxnSp>
        <p:nvCxnSpPr>
          <p:cNvPr id="17" name="直接连接符 16">
            <a:extLst>
              <a:ext uri="{FF2B5EF4-FFF2-40B4-BE49-F238E27FC236}">
                <a16:creationId xmlns:a16="http://schemas.microsoft.com/office/drawing/2014/main" id="{E737AA01-1AE8-4BD7-9A3F-948B9C246C97}"/>
              </a:ext>
            </a:extLst>
          </p:cNvPr>
          <p:cNvCxnSpPr>
            <a:cxnSpLocks/>
          </p:cNvCxnSpPr>
          <p:nvPr userDrawn="1"/>
        </p:nvCxnSpPr>
        <p:spPr>
          <a:xfrm>
            <a:off x="159768" y="652827"/>
            <a:ext cx="9932188" cy="0"/>
          </a:xfrm>
          <a:prstGeom prst="line">
            <a:avLst/>
          </a:prstGeom>
          <a:ln w="38100">
            <a:solidFill>
              <a:srgbClr val="ED7D31"/>
            </a:solidFill>
          </a:ln>
        </p:spPr>
        <p:style>
          <a:lnRef idx="1">
            <a:schemeClr val="accent1"/>
          </a:lnRef>
          <a:fillRef idx="0">
            <a:schemeClr val="accent1"/>
          </a:fillRef>
          <a:effectRef idx="0">
            <a:schemeClr val="accent1"/>
          </a:effectRef>
          <a:fontRef idx="minor">
            <a:schemeClr val="tx1"/>
          </a:fontRef>
        </p:style>
      </p:cxnSp>
      <p:sp>
        <p:nvSpPr>
          <p:cNvPr id="22" name="文本占位符 21">
            <a:extLst>
              <a:ext uri="{FF2B5EF4-FFF2-40B4-BE49-F238E27FC236}">
                <a16:creationId xmlns:a16="http://schemas.microsoft.com/office/drawing/2014/main" id="{1D713754-EBEA-4A15-87D3-4E8985683B18}"/>
              </a:ext>
            </a:extLst>
          </p:cNvPr>
          <p:cNvSpPr>
            <a:spLocks noGrp="1"/>
          </p:cNvSpPr>
          <p:nvPr>
            <p:ph type="body" sz="quarter" idx="16"/>
          </p:nvPr>
        </p:nvSpPr>
        <p:spPr>
          <a:xfrm>
            <a:off x="112160" y="116388"/>
            <a:ext cx="9739487" cy="435382"/>
          </a:xfrm>
        </p:spPr>
        <p:txBody>
          <a:bodyPr>
            <a:noAutofit/>
          </a:bodyPr>
          <a:lstStyle>
            <a:lvl1pPr marL="0" indent="0">
              <a:buNone/>
              <a:defRPr sz="3200" baseline="0">
                <a:solidFill>
                  <a:srgbClr val="1A78C3"/>
                </a:solidFill>
                <a:latin typeface="Tahoma" panose="020B0604030504040204" pitchFamily="34" charset="0"/>
              </a:defRPr>
            </a:lvl1pPr>
          </a:lstStyle>
          <a:p>
            <a:pPr lvl="0"/>
            <a:r>
              <a:rPr lang="zh-CN" altLang="en-US" dirty="0"/>
              <a:t>单击此处编辑母版文本样式</a:t>
            </a:r>
          </a:p>
        </p:txBody>
      </p:sp>
    </p:spTree>
    <p:extLst>
      <p:ext uri="{BB962C8B-B14F-4D97-AF65-F5344CB8AC3E}">
        <p14:creationId xmlns:p14="http://schemas.microsoft.com/office/powerpoint/2010/main" val="254955101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334CBE2-C77D-492C-A7EF-E10811A923F0}" type="datetime1">
              <a:rPr lang="zh-CN" altLang="en-US" smtClean="0"/>
              <a:t>2020-5-14</a:t>
            </a:fld>
            <a:endParaRPr lang="zh-CN" altLang="en-US"/>
          </a:p>
        </p:txBody>
      </p:sp>
      <p:sp>
        <p:nvSpPr>
          <p:cNvPr id="6" name="Footer Placeholder 5"/>
          <p:cNvSpPr>
            <a:spLocks noGrp="1"/>
          </p:cNvSpPr>
          <p:nvPr>
            <p:ph type="ftr" sz="quarter" idx="11"/>
          </p:nvPr>
        </p:nvSpPr>
        <p:spPr/>
        <p:txBody>
          <a:bodyPr/>
          <a:lstStyle/>
          <a:p>
            <a:r>
              <a:rPr lang="en-US" altLang="zh-CN"/>
              <a:t>SSSSSSSSSSSSSSSSSS</a:t>
            </a:r>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73BE3C0-92A9-461F-9476-40DF4BBCADAB}" type="datetime1">
              <a:rPr lang="zh-CN" altLang="en-US" smtClean="0"/>
              <a:t>2020-5-14</a:t>
            </a:fld>
            <a:endParaRPr lang="zh-CN" altLang="en-US"/>
          </a:p>
        </p:txBody>
      </p:sp>
      <p:sp>
        <p:nvSpPr>
          <p:cNvPr id="8" name="Footer Placeholder 7"/>
          <p:cNvSpPr>
            <a:spLocks noGrp="1"/>
          </p:cNvSpPr>
          <p:nvPr>
            <p:ph type="ftr" sz="quarter" idx="11"/>
          </p:nvPr>
        </p:nvSpPr>
        <p:spPr/>
        <p:txBody>
          <a:bodyPr/>
          <a:lstStyle/>
          <a:p>
            <a:r>
              <a:rPr lang="en-US" altLang="zh-CN"/>
              <a:t>SSSSSSSSSSSSSSSSSS</a:t>
            </a:r>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E8F07EC-DC3A-4A04-AAE1-5B002CEBAED6}"/>
              </a:ext>
            </a:extLst>
          </p:cNvPr>
          <p:cNvSpPr/>
          <p:nvPr userDrawn="1"/>
        </p:nvSpPr>
        <p:spPr>
          <a:xfrm>
            <a:off x="0" y="6578364"/>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7" name="文本框 6">
            <a:extLst>
              <a:ext uri="{FF2B5EF4-FFF2-40B4-BE49-F238E27FC236}">
                <a16:creationId xmlns:a16="http://schemas.microsoft.com/office/drawing/2014/main" id="{6F9BAAFD-F10D-477E-87FA-6BC4DF1D95CC}"/>
              </a:ext>
            </a:extLst>
          </p:cNvPr>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p>
        </p:txBody>
      </p:sp>
      <p:pic>
        <p:nvPicPr>
          <p:cNvPr id="12" name="图片 11" descr="手机屏幕的截图&#10;&#10;描述已自动生成">
            <a:extLst>
              <a:ext uri="{FF2B5EF4-FFF2-40B4-BE49-F238E27FC236}">
                <a16:creationId xmlns:a16="http://schemas.microsoft.com/office/drawing/2014/main" id="{E6C118A0-7259-4CF7-86C0-1E0D872D43C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97031"/>
            <a:ext cx="1820411" cy="233889"/>
          </a:xfrm>
          <a:prstGeom prst="rect">
            <a:avLst/>
          </a:prstGeom>
        </p:spPr>
      </p:pic>
      <p:pic>
        <p:nvPicPr>
          <p:cNvPr id="13" name="图片 12">
            <a:extLst>
              <a:ext uri="{FF2B5EF4-FFF2-40B4-BE49-F238E27FC236}">
                <a16:creationId xmlns:a16="http://schemas.microsoft.com/office/drawing/2014/main" id="{63D0501B-7B68-427E-8590-1751431AE6F4}"/>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B59677D-4309-4CF5-A93F-8278B4A99640}" type="datetime1">
              <a:rPr lang="zh-CN" altLang="en-US" smtClean="0"/>
              <a:t>2020-5-14</a:t>
            </a:fld>
            <a:endParaRPr lang="zh-CN" altLang="en-US"/>
          </a:p>
        </p:txBody>
      </p:sp>
      <p:sp>
        <p:nvSpPr>
          <p:cNvPr id="5" name="Footer Placeholder 4"/>
          <p:cNvSpPr>
            <a:spLocks noGrp="1"/>
          </p:cNvSpPr>
          <p:nvPr>
            <p:ph type="ftr" sz="quarter" idx="11"/>
          </p:nvPr>
        </p:nvSpPr>
        <p:spPr/>
        <p:txBody>
          <a:bodyPr/>
          <a:lstStyle/>
          <a:p>
            <a:r>
              <a:rPr lang="en-US" altLang="zh-CN"/>
              <a:t>SSSSSSSSSSSSSSSSSS</a:t>
            </a:r>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2A16139-6716-4FFB-8B2C-DFE1C09F99E4}" type="datetime1">
              <a:rPr lang="zh-CN" altLang="en-US" smtClean="0"/>
              <a:t>2020-5-14</a:t>
            </a:fld>
            <a:endParaRPr lang="zh-CN" altLang="en-US"/>
          </a:p>
        </p:txBody>
      </p:sp>
      <p:sp>
        <p:nvSpPr>
          <p:cNvPr id="5" name="Footer Placeholder 4"/>
          <p:cNvSpPr>
            <a:spLocks noGrp="1"/>
          </p:cNvSpPr>
          <p:nvPr>
            <p:ph type="ftr" sz="quarter" idx="11"/>
          </p:nvPr>
        </p:nvSpPr>
        <p:spPr/>
        <p:txBody>
          <a:bodyPr/>
          <a:lstStyle/>
          <a:p>
            <a:r>
              <a:rPr lang="en-US" altLang="zh-CN"/>
              <a:t>SSSSSSSSSSSSSSSSSS</a:t>
            </a:r>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4846A-A25D-4FD5-89E1-A839224C7CA4}" type="datetime1">
              <a:rPr lang="zh-CN" altLang="en-US" smtClean="0"/>
              <a:t>2020-5-14</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SSSSSSSSSSSSSSSSSS</a:t>
            </a:r>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70" r:id="rId2"/>
    <p:sldLayoutId id="2147483655" r:id="rId3"/>
    <p:sldLayoutId id="2147483669" r:id="rId4"/>
    <p:sldLayoutId id="2147483657" r:id="rId5"/>
    <p:sldLayoutId id="2147483658" r:id="rId6"/>
    <p:sldLayoutId id="2147483660" r:id="rId7"/>
    <p:sldLayoutId id="2147483663" r:id="rId8"/>
    <p:sldLayoutId id="2147483664" r:id="rId9"/>
    <p:sldLayoutId id="2147483665" r:id="rId10"/>
  </p:sldLayoutIdLst>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dt="0"/>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1EC55D9C-402D-459A-ABCD-2C25C2FD18AB}" type="datetime1">
              <a:rPr lang="zh-CN" altLang="en-US" smtClean="0"/>
              <a:t>2020-5-14</a:t>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r>
              <a:rPr lang="en-US" altLang="zh-CN"/>
              <a:t>SSSSSSSSSSSSSSSSSS</a:t>
            </a:r>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hf hdr="0" dt="0"/>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30.xml"/><Relationship Id="rId1" Type="http://schemas.openxmlformats.org/officeDocument/2006/relationships/slideLayout" Target="../slideLayouts/slideLayout3.xml"/><Relationship Id="rId4" Type="http://schemas.openxmlformats.org/officeDocument/2006/relationships/slide" Target="slide3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3.xml"/><Relationship Id="rId5" Type="http://schemas.openxmlformats.org/officeDocument/2006/relationships/slide" Target="slide29.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image" Target="../media/image9.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slideLayout" Target="../slideLayouts/slideLayout3.xml"/><Relationship Id="rId4" Type="http://schemas.openxmlformats.org/officeDocument/2006/relationships/slide" Target="slide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8.png"/><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21.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670" y="1962083"/>
            <a:ext cx="12191330" cy="830997"/>
          </a:xfrm>
          <a:prstGeom prst="rect">
            <a:avLst/>
          </a:prstGeom>
          <a:noFill/>
        </p:spPr>
        <p:txBody>
          <a:bodyPr wrap="square" rtlCol="0">
            <a:spAutoFit/>
          </a:bodyPr>
          <a:lstStyle/>
          <a:p>
            <a:pPr algn="ctr" defTabSz="913765">
              <a:defRPr/>
            </a:pPr>
            <a:r>
              <a:rPr lang="zh-CN" altLang="en-US" sz="4800" spc="1000" dirty="0">
                <a:solidFill>
                  <a:srgbClr val="1A78C3"/>
                </a:solidFill>
                <a:latin typeface="黑体" panose="02010609060101010101" pitchFamily="49" charset="-122"/>
              </a:rPr>
              <a:t>第二单元 第四讲 </a:t>
            </a:r>
            <a:endParaRPr lang="en-US" altLang="zh-CN" sz="4800" spc="1000" dirty="0">
              <a:solidFill>
                <a:srgbClr val="1A78C3"/>
              </a:solidFill>
              <a:latin typeface="黑体" panose="02010609060101010101" pitchFamily="49" charset="-122"/>
            </a:endParaRPr>
          </a:p>
        </p:txBody>
      </p:sp>
      <p:pic>
        <p:nvPicPr>
          <p:cNvPr id="10" name="图片 9"/>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4" name="文本框 3">
            <a:extLst>
              <a:ext uri="{FF2B5EF4-FFF2-40B4-BE49-F238E27FC236}">
                <a16:creationId xmlns:a16="http://schemas.microsoft.com/office/drawing/2014/main" id="{EBB28387-7A21-4FF0-8E8E-8084D44E3C48}"/>
              </a:ext>
            </a:extLst>
          </p:cNvPr>
          <p:cNvSpPr txBox="1"/>
          <p:nvPr/>
        </p:nvSpPr>
        <p:spPr>
          <a:xfrm>
            <a:off x="0" y="4460991"/>
            <a:ext cx="12191330" cy="400110"/>
          </a:xfrm>
          <a:prstGeom prst="rect">
            <a:avLst/>
          </a:prstGeom>
          <a:noFill/>
        </p:spPr>
        <p:txBody>
          <a:bodyPr wrap="square" rtlCol="0">
            <a:spAutoFit/>
          </a:bodyPr>
          <a:lstStyle/>
          <a:p>
            <a:pPr algn="ctr" defTabSz="913765">
              <a:defRPr/>
            </a:pPr>
            <a:r>
              <a:rPr lang="zh-CN" altLang="en-US" sz="2000" dirty="0">
                <a:solidFill>
                  <a:srgbClr val="1A78C3"/>
                </a:solidFill>
                <a:latin typeface="黑体" panose="02010609060101010101" pitchFamily="49" charset="-122"/>
                <a:ea typeface="黑体" panose="02010609060101010101" pitchFamily="49" charset="-122"/>
              </a:rPr>
              <a:t>盛 羽</a:t>
            </a:r>
            <a:endParaRPr lang="en-US" altLang="zh-CN" sz="2000" dirty="0">
              <a:solidFill>
                <a:srgbClr val="1A78C3"/>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245F9917-8A2A-46F8-8920-8EBB6E5E9BB9}"/>
              </a:ext>
            </a:extLst>
          </p:cNvPr>
          <p:cNvSpPr txBox="1"/>
          <p:nvPr/>
        </p:nvSpPr>
        <p:spPr>
          <a:xfrm>
            <a:off x="-670" y="4932613"/>
            <a:ext cx="12191330" cy="461665"/>
          </a:xfrm>
          <a:prstGeom prst="rect">
            <a:avLst/>
          </a:prstGeom>
          <a:noFill/>
        </p:spPr>
        <p:txBody>
          <a:bodyPr wrap="square" rtlCol="0">
            <a:spAutoFit/>
          </a:bodyPr>
          <a:lstStyle/>
          <a:p>
            <a:pPr algn="ctr" defTabSz="913765">
              <a:defRPr/>
            </a:pPr>
            <a:r>
              <a:rPr lang="zh-CN" altLang="en-US" sz="2400" dirty="0">
                <a:solidFill>
                  <a:srgbClr val="1A78C3"/>
                </a:solidFill>
                <a:latin typeface="黑体" panose="02010609060101010101" pitchFamily="49" charset="-122"/>
                <a:ea typeface="黑体" panose="02010609060101010101" pitchFamily="49" charset="-122"/>
              </a:rPr>
              <a:t>中南大学计算机学院</a:t>
            </a:r>
            <a:endParaRPr lang="en-US" altLang="zh-CN" sz="2400" dirty="0">
              <a:solidFill>
                <a:srgbClr val="1A78C3"/>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F45F66EE-32C5-4B9D-A341-9F00E0CE9FB8}"/>
              </a:ext>
            </a:extLst>
          </p:cNvPr>
          <p:cNvSpPr txBox="1"/>
          <p:nvPr/>
        </p:nvSpPr>
        <p:spPr>
          <a:xfrm>
            <a:off x="0" y="5465790"/>
            <a:ext cx="12191330" cy="400110"/>
          </a:xfrm>
          <a:prstGeom prst="rect">
            <a:avLst/>
          </a:prstGeom>
          <a:noFill/>
        </p:spPr>
        <p:txBody>
          <a:bodyPr wrap="square" rtlCol="0">
            <a:spAutoFit/>
          </a:bodyPr>
          <a:lstStyle/>
          <a:p>
            <a:pPr algn="ctr" defTabSz="913765">
              <a:defRPr/>
            </a:pPr>
            <a:r>
              <a:rPr lang="en-US" altLang="zh-CN" sz="2000" dirty="0">
                <a:solidFill>
                  <a:srgbClr val="1A78C3"/>
                </a:solidFill>
                <a:latin typeface="黑体" panose="02010609060101010101" pitchFamily="49" charset="-122"/>
                <a:ea typeface="黑体" panose="02010609060101010101" pitchFamily="49" charset="-122"/>
              </a:rPr>
              <a:t>shengyu@csu.edu.cn</a:t>
            </a:r>
          </a:p>
        </p:txBody>
      </p:sp>
      <p:sp>
        <p:nvSpPr>
          <p:cNvPr id="2" name="矩形 1">
            <a:extLst>
              <a:ext uri="{FF2B5EF4-FFF2-40B4-BE49-F238E27FC236}">
                <a16:creationId xmlns:a16="http://schemas.microsoft.com/office/drawing/2014/main" id="{7E768603-40DA-401E-AA4C-02357EA9FB9B}"/>
              </a:ext>
            </a:extLst>
          </p:cNvPr>
          <p:cNvSpPr/>
          <p:nvPr/>
        </p:nvSpPr>
        <p:spPr>
          <a:xfrm>
            <a:off x="0" y="3115063"/>
            <a:ext cx="12191999" cy="830997"/>
          </a:xfrm>
          <a:prstGeom prst="rect">
            <a:avLst/>
          </a:prstGeom>
        </p:spPr>
        <p:txBody>
          <a:bodyPr wrap="square">
            <a:spAutoFit/>
          </a:bodyPr>
          <a:lstStyle/>
          <a:p>
            <a:pPr algn="ctr" defTabSz="913765">
              <a:defRPr/>
            </a:pPr>
            <a:r>
              <a:rPr lang="zh-CN" altLang="en-US" sz="4800" spc="1000" dirty="0">
                <a:solidFill>
                  <a:srgbClr val="1A78C3"/>
                </a:solidFill>
                <a:latin typeface="黑体" panose="02010609060101010101" pitchFamily="49" charset="-122"/>
              </a:rPr>
              <a:t>指令系统</a:t>
            </a: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B75C085-CA82-4E4D-8FA5-2E87343EBBA8}"/>
              </a:ext>
            </a:extLst>
          </p:cNvPr>
          <p:cNvSpPr>
            <a:spLocks noGrp="1"/>
          </p:cNvSpPr>
          <p:nvPr>
            <p:ph type="sldNum" sz="quarter" idx="12"/>
          </p:nvPr>
        </p:nvSpPr>
        <p:spPr/>
        <p:txBody>
          <a:bodyPr/>
          <a:lstStyle/>
          <a:p>
            <a:fld id="{D12C7F20-4EEE-4847-AC76-B538472E8A39}" type="slidenum">
              <a:rPr lang="zh-CN" altLang="en-US" smtClean="0"/>
              <a:pPr/>
              <a:t>9</a:t>
            </a:fld>
            <a:endParaRPr lang="zh-CN" altLang="en-US"/>
          </a:p>
        </p:txBody>
      </p:sp>
      <p:sp>
        <p:nvSpPr>
          <p:cNvPr id="3" name="文本占位符 2">
            <a:extLst>
              <a:ext uri="{FF2B5EF4-FFF2-40B4-BE49-F238E27FC236}">
                <a16:creationId xmlns:a16="http://schemas.microsoft.com/office/drawing/2014/main" id="{DEF53ADB-DC7A-4A00-B9CA-C1814372C1B7}"/>
              </a:ext>
            </a:extLst>
          </p:cNvPr>
          <p:cNvSpPr>
            <a:spLocks noGrp="1"/>
          </p:cNvSpPr>
          <p:nvPr>
            <p:ph type="body" sz="quarter" idx="15"/>
          </p:nvPr>
        </p:nvSpPr>
        <p:spPr>
          <a:xfrm>
            <a:off x="159768" y="698464"/>
            <a:ext cx="11835786" cy="576664"/>
          </a:xfrm>
        </p:spPr>
        <p:txBody>
          <a:bodyPr/>
          <a:lstStyle/>
          <a:p>
            <a:r>
              <a:rPr lang="en-US" altLang="zh-CN" dirty="0"/>
              <a:t>Typical Operations(</a:t>
            </a:r>
            <a:r>
              <a:rPr lang="zh-CN" altLang="en-US" dirty="0"/>
              <a:t>典型的操作</a:t>
            </a:r>
            <a:r>
              <a:rPr lang="en-US" altLang="zh-CN" dirty="0"/>
              <a:t>)</a:t>
            </a:r>
            <a:endParaRPr lang="zh-CN" altLang="en-US" dirty="0"/>
          </a:p>
        </p:txBody>
      </p:sp>
      <p:sp>
        <p:nvSpPr>
          <p:cNvPr id="4" name="文本占位符 3">
            <a:extLst>
              <a:ext uri="{FF2B5EF4-FFF2-40B4-BE49-F238E27FC236}">
                <a16:creationId xmlns:a16="http://schemas.microsoft.com/office/drawing/2014/main" id="{FFAE95AE-77E0-4646-8FCD-2561C4F7C32B}"/>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DBC6238E-8A83-42BC-AE6A-160BFB31E801}"/>
              </a:ext>
            </a:extLst>
          </p:cNvPr>
          <p:cNvSpPr>
            <a:spLocks noChangeArrowheads="1"/>
          </p:cNvSpPr>
          <p:nvPr/>
        </p:nvSpPr>
        <p:spPr bwMode="auto">
          <a:xfrm>
            <a:off x="375625" y="1579374"/>
            <a:ext cx="1717137"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a:solidFill>
                  <a:srgbClr val="ED7D31"/>
                </a:solidFill>
                <a:latin typeface="+mj-ea"/>
                <a:ea typeface="+mj-ea"/>
              </a:rPr>
              <a:t>Data Movement</a:t>
            </a:r>
          </a:p>
        </p:txBody>
      </p:sp>
      <p:sp>
        <p:nvSpPr>
          <p:cNvPr id="6" name="Rectangle 4">
            <a:extLst>
              <a:ext uri="{FF2B5EF4-FFF2-40B4-BE49-F238E27FC236}">
                <a16:creationId xmlns:a16="http://schemas.microsoft.com/office/drawing/2014/main" id="{9C6F61DF-DBA8-4608-A25F-54DE94F05CCA}"/>
              </a:ext>
            </a:extLst>
          </p:cNvPr>
          <p:cNvSpPr>
            <a:spLocks noChangeArrowheads="1"/>
          </p:cNvSpPr>
          <p:nvPr/>
        </p:nvSpPr>
        <p:spPr bwMode="auto">
          <a:xfrm>
            <a:off x="2610796" y="1547651"/>
            <a:ext cx="2771977" cy="1097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1A78C3"/>
                </a:solidFill>
                <a:latin typeface="+mj-ea"/>
                <a:ea typeface="+mj-ea"/>
              </a:rPr>
              <a:t>Load (from memory)</a:t>
            </a:r>
          </a:p>
          <a:p>
            <a:pPr>
              <a:lnSpc>
                <a:spcPct val="85000"/>
              </a:lnSpc>
            </a:pPr>
            <a:r>
              <a:rPr lang="en-US" altLang="zh-CN" sz="1600" dirty="0">
                <a:solidFill>
                  <a:srgbClr val="1A78C3"/>
                </a:solidFill>
                <a:latin typeface="+mj-ea"/>
                <a:ea typeface="+mj-ea"/>
              </a:rPr>
              <a:t>Store (to memory)</a:t>
            </a:r>
          </a:p>
          <a:p>
            <a:pPr>
              <a:lnSpc>
                <a:spcPct val="85000"/>
              </a:lnSpc>
            </a:pPr>
            <a:r>
              <a:rPr lang="en-US" altLang="zh-CN" sz="1600" dirty="0">
                <a:solidFill>
                  <a:srgbClr val="1A78C3"/>
                </a:solidFill>
                <a:latin typeface="+mj-ea"/>
                <a:ea typeface="+mj-ea"/>
              </a:rPr>
              <a:t>memory-to-memory move</a:t>
            </a:r>
          </a:p>
          <a:p>
            <a:pPr>
              <a:lnSpc>
                <a:spcPct val="85000"/>
              </a:lnSpc>
            </a:pPr>
            <a:r>
              <a:rPr lang="en-US" altLang="zh-CN" sz="1600" dirty="0">
                <a:solidFill>
                  <a:srgbClr val="1A78C3"/>
                </a:solidFill>
                <a:latin typeface="+mj-ea"/>
                <a:ea typeface="+mj-ea"/>
              </a:rPr>
              <a:t>register-to-register move</a:t>
            </a:r>
          </a:p>
          <a:p>
            <a:pPr>
              <a:lnSpc>
                <a:spcPct val="85000"/>
              </a:lnSpc>
            </a:pPr>
            <a:r>
              <a:rPr lang="en-US" altLang="zh-CN" sz="1600" dirty="0">
                <a:solidFill>
                  <a:srgbClr val="1A78C3"/>
                </a:solidFill>
                <a:latin typeface="+mj-ea"/>
                <a:ea typeface="+mj-ea"/>
              </a:rPr>
              <a:t>push, pop (to/from stack)</a:t>
            </a:r>
          </a:p>
        </p:txBody>
      </p:sp>
      <p:sp>
        <p:nvSpPr>
          <p:cNvPr id="7" name="Rectangle 5">
            <a:extLst>
              <a:ext uri="{FF2B5EF4-FFF2-40B4-BE49-F238E27FC236}">
                <a16:creationId xmlns:a16="http://schemas.microsoft.com/office/drawing/2014/main" id="{086FE2FB-0493-49A5-8C27-DD0376F2DFDD}"/>
              </a:ext>
            </a:extLst>
          </p:cNvPr>
          <p:cNvSpPr>
            <a:spLocks noChangeArrowheads="1"/>
          </p:cNvSpPr>
          <p:nvPr/>
        </p:nvSpPr>
        <p:spPr bwMode="auto">
          <a:xfrm>
            <a:off x="375625" y="3693078"/>
            <a:ext cx="1152560"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ED7D31"/>
                </a:solidFill>
                <a:latin typeface="+mj-ea"/>
                <a:ea typeface="+mj-ea"/>
              </a:rPr>
              <a:t>Arithmetic</a:t>
            </a:r>
          </a:p>
        </p:txBody>
      </p:sp>
      <p:sp>
        <p:nvSpPr>
          <p:cNvPr id="8" name="Rectangle 6">
            <a:extLst>
              <a:ext uri="{FF2B5EF4-FFF2-40B4-BE49-F238E27FC236}">
                <a16:creationId xmlns:a16="http://schemas.microsoft.com/office/drawing/2014/main" id="{04538F7F-2672-44E5-B342-EE4886506502}"/>
              </a:ext>
            </a:extLst>
          </p:cNvPr>
          <p:cNvSpPr>
            <a:spLocks noChangeArrowheads="1"/>
          </p:cNvSpPr>
          <p:nvPr/>
        </p:nvSpPr>
        <p:spPr bwMode="auto">
          <a:xfrm>
            <a:off x="2588226" y="3496841"/>
            <a:ext cx="3254865" cy="67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1A78C3"/>
                </a:solidFill>
                <a:latin typeface="+mj-ea"/>
                <a:ea typeface="+mj-ea"/>
              </a:rPr>
              <a:t>integer (binary + decimal) or FP</a:t>
            </a:r>
          </a:p>
          <a:p>
            <a:pPr>
              <a:lnSpc>
                <a:spcPct val="85000"/>
              </a:lnSpc>
            </a:pPr>
            <a:r>
              <a:rPr lang="en-US" altLang="zh-CN" sz="1600" dirty="0">
                <a:solidFill>
                  <a:srgbClr val="1A78C3"/>
                </a:solidFill>
                <a:latin typeface="+mj-ea"/>
                <a:ea typeface="+mj-ea"/>
              </a:rPr>
              <a:t>Add, Subtract, Multiply, Divide</a:t>
            </a:r>
          </a:p>
          <a:p>
            <a:pPr>
              <a:lnSpc>
                <a:spcPct val="85000"/>
              </a:lnSpc>
            </a:pPr>
            <a:r>
              <a:rPr lang="en-US" altLang="zh-CN" sz="1600" dirty="0" err="1">
                <a:solidFill>
                  <a:srgbClr val="1A78C3"/>
                </a:solidFill>
                <a:latin typeface="+mj-ea"/>
                <a:ea typeface="+mj-ea"/>
              </a:rPr>
              <a:t>adc</a:t>
            </a:r>
            <a:r>
              <a:rPr lang="en-US" altLang="zh-CN" sz="1400" dirty="0">
                <a:solidFill>
                  <a:srgbClr val="1A78C3"/>
                </a:solidFill>
                <a:latin typeface="+mj-ea"/>
                <a:ea typeface="+mj-ea"/>
              </a:rPr>
              <a:t>(</a:t>
            </a:r>
            <a:r>
              <a:rPr lang="zh-CN" altLang="en-US" sz="1400" dirty="0">
                <a:solidFill>
                  <a:srgbClr val="1A78C3"/>
                </a:solidFill>
                <a:latin typeface="+mj-ea"/>
                <a:ea typeface="+mj-ea"/>
              </a:rPr>
              <a:t>带进位加</a:t>
            </a:r>
            <a:r>
              <a:rPr lang="en-US" altLang="zh-CN" sz="1400" dirty="0">
                <a:solidFill>
                  <a:srgbClr val="1A78C3"/>
                </a:solidFill>
                <a:latin typeface="+mj-ea"/>
                <a:ea typeface="+mj-ea"/>
              </a:rPr>
              <a:t>)</a:t>
            </a:r>
            <a:r>
              <a:rPr lang="zh-CN" altLang="en-US" sz="1400" dirty="0">
                <a:solidFill>
                  <a:srgbClr val="1A78C3"/>
                </a:solidFill>
                <a:latin typeface="+mj-ea"/>
                <a:ea typeface="+mj-ea"/>
              </a:rPr>
              <a:t>，</a:t>
            </a:r>
            <a:r>
              <a:rPr lang="en-US" altLang="zh-CN" sz="1400" dirty="0" err="1">
                <a:solidFill>
                  <a:srgbClr val="1A78C3"/>
                </a:solidFill>
                <a:latin typeface="+mj-ea"/>
                <a:ea typeface="+mj-ea"/>
              </a:rPr>
              <a:t>sbb</a:t>
            </a:r>
            <a:r>
              <a:rPr lang="en-US" altLang="zh-CN" sz="1400" dirty="0">
                <a:solidFill>
                  <a:srgbClr val="1A78C3"/>
                </a:solidFill>
                <a:latin typeface="+mj-ea"/>
                <a:ea typeface="+mj-ea"/>
              </a:rPr>
              <a:t> (</a:t>
            </a:r>
            <a:r>
              <a:rPr lang="zh-CN" altLang="en-US" sz="1400" dirty="0">
                <a:solidFill>
                  <a:srgbClr val="1A78C3"/>
                </a:solidFill>
                <a:latin typeface="+mj-ea"/>
                <a:ea typeface="+mj-ea"/>
              </a:rPr>
              <a:t>带借位减</a:t>
            </a:r>
            <a:r>
              <a:rPr lang="en-US" altLang="zh-CN" sz="1400" dirty="0">
                <a:solidFill>
                  <a:srgbClr val="1A78C3"/>
                </a:solidFill>
                <a:latin typeface="+mj-ea"/>
                <a:ea typeface="+mj-ea"/>
              </a:rPr>
              <a:t>)</a:t>
            </a:r>
            <a:endParaRPr lang="zh-CN" altLang="en-US" sz="1400" dirty="0">
              <a:solidFill>
                <a:srgbClr val="1A78C3"/>
              </a:solidFill>
              <a:latin typeface="+mj-ea"/>
              <a:ea typeface="+mj-ea"/>
            </a:endParaRPr>
          </a:p>
        </p:txBody>
      </p:sp>
      <p:sp>
        <p:nvSpPr>
          <p:cNvPr id="9" name="Rectangle 7">
            <a:extLst>
              <a:ext uri="{FF2B5EF4-FFF2-40B4-BE49-F238E27FC236}">
                <a16:creationId xmlns:a16="http://schemas.microsoft.com/office/drawing/2014/main" id="{0034E73E-176E-4747-A613-EE4FC09C2AD5}"/>
              </a:ext>
            </a:extLst>
          </p:cNvPr>
          <p:cNvSpPr>
            <a:spLocks noChangeArrowheads="1"/>
          </p:cNvSpPr>
          <p:nvPr/>
        </p:nvSpPr>
        <p:spPr bwMode="auto">
          <a:xfrm>
            <a:off x="375625" y="4485912"/>
            <a:ext cx="820738"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ED7D31"/>
                </a:solidFill>
                <a:latin typeface="+mj-ea"/>
                <a:ea typeface="+mj-ea"/>
              </a:rPr>
              <a:t>Logical</a:t>
            </a:r>
          </a:p>
        </p:txBody>
      </p:sp>
      <p:sp>
        <p:nvSpPr>
          <p:cNvPr id="10" name="Rectangle 8">
            <a:extLst>
              <a:ext uri="{FF2B5EF4-FFF2-40B4-BE49-F238E27FC236}">
                <a16:creationId xmlns:a16="http://schemas.microsoft.com/office/drawing/2014/main" id="{9E0AAA1E-2F55-4159-8027-1E3F528BBCFB}"/>
              </a:ext>
            </a:extLst>
          </p:cNvPr>
          <p:cNvSpPr>
            <a:spLocks noChangeArrowheads="1"/>
          </p:cNvSpPr>
          <p:nvPr/>
        </p:nvSpPr>
        <p:spPr bwMode="auto">
          <a:xfrm>
            <a:off x="2610796" y="4398657"/>
            <a:ext cx="2222275"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1A78C3"/>
                </a:solidFill>
                <a:latin typeface="+mj-ea"/>
                <a:ea typeface="+mj-ea"/>
              </a:rPr>
              <a:t>not, and, or, set, clear</a:t>
            </a:r>
          </a:p>
        </p:txBody>
      </p:sp>
      <p:sp>
        <p:nvSpPr>
          <p:cNvPr id="11" name="Rectangle 9">
            <a:extLst>
              <a:ext uri="{FF2B5EF4-FFF2-40B4-BE49-F238E27FC236}">
                <a16:creationId xmlns:a16="http://schemas.microsoft.com/office/drawing/2014/main" id="{C1B8A3F9-9D45-4988-A5E3-DDA968B37F9F}"/>
              </a:ext>
            </a:extLst>
          </p:cNvPr>
          <p:cNvSpPr>
            <a:spLocks noChangeArrowheads="1"/>
          </p:cNvSpPr>
          <p:nvPr/>
        </p:nvSpPr>
        <p:spPr bwMode="auto">
          <a:xfrm>
            <a:off x="375625" y="4965409"/>
            <a:ext cx="579518"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ED7D31"/>
                </a:solidFill>
                <a:latin typeface="+mj-ea"/>
                <a:ea typeface="+mj-ea"/>
              </a:rPr>
              <a:t>Shift</a:t>
            </a:r>
          </a:p>
        </p:txBody>
      </p:sp>
      <p:sp>
        <p:nvSpPr>
          <p:cNvPr id="12" name="Rectangle 10">
            <a:extLst>
              <a:ext uri="{FF2B5EF4-FFF2-40B4-BE49-F238E27FC236}">
                <a16:creationId xmlns:a16="http://schemas.microsoft.com/office/drawing/2014/main" id="{BEC69392-5C96-450E-BB5C-F95B52875E27}"/>
              </a:ext>
            </a:extLst>
          </p:cNvPr>
          <p:cNvSpPr>
            <a:spLocks noChangeArrowheads="1"/>
          </p:cNvSpPr>
          <p:nvPr/>
        </p:nvSpPr>
        <p:spPr bwMode="auto">
          <a:xfrm>
            <a:off x="2561841" y="4920983"/>
            <a:ext cx="3784947"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1A78C3"/>
                </a:solidFill>
                <a:latin typeface="+mj-ea"/>
                <a:ea typeface="+mj-ea"/>
              </a:rPr>
              <a:t>(</a:t>
            </a:r>
            <a:r>
              <a:rPr lang="en-US" altLang="zh-CN" sz="1600" dirty="0" err="1">
                <a:solidFill>
                  <a:srgbClr val="1A78C3"/>
                </a:solidFill>
                <a:latin typeface="+mj-ea"/>
                <a:ea typeface="+mj-ea"/>
              </a:rPr>
              <a:t>arithmatic,logic,rotate</a:t>
            </a:r>
            <a:r>
              <a:rPr lang="en-US" altLang="zh-CN" sz="1600" dirty="0">
                <a:solidFill>
                  <a:srgbClr val="1A78C3"/>
                </a:solidFill>
                <a:latin typeface="+mj-ea"/>
                <a:ea typeface="+mj-ea"/>
              </a:rPr>
              <a:t>)left/right shift</a:t>
            </a:r>
          </a:p>
        </p:txBody>
      </p:sp>
      <p:sp>
        <p:nvSpPr>
          <p:cNvPr id="13" name="Rectangle 11">
            <a:extLst>
              <a:ext uri="{FF2B5EF4-FFF2-40B4-BE49-F238E27FC236}">
                <a16:creationId xmlns:a16="http://schemas.microsoft.com/office/drawing/2014/main" id="{7CCDE8C3-C976-4AA8-AFC5-50A3D27FB95D}"/>
              </a:ext>
            </a:extLst>
          </p:cNvPr>
          <p:cNvSpPr>
            <a:spLocks noChangeArrowheads="1"/>
          </p:cNvSpPr>
          <p:nvPr/>
        </p:nvSpPr>
        <p:spPr bwMode="auto">
          <a:xfrm>
            <a:off x="7017814" y="1547651"/>
            <a:ext cx="1774717"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ED7D31"/>
                </a:solidFill>
                <a:latin typeface="+mj-ea"/>
                <a:ea typeface="+mj-ea"/>
              </a:rPr>
              <a:t>Exec-Seq control</a:t>
            </a:r>
          </a:p>
        </p:txBody>
      </p:sp>
      <p:sp>
        <p:nvSpPr>
          <p:cNvPr id="14" name="Rectangle 12">
            <a:extLst>
              <a:ext uri="{FF2B5EF4-FFF2-40B4-BE49-F238E27FC236}">
                <a16:creationId xmlns:a16="http://schemas.microsoft.com/office/drawing/2014/main" id="{43B3A4AB-7818-406F-A02E-669FE712F1CC}"/>
              </a:ext>
            </a:extLst>
          </p:cNvPr>
          <p:cNvSpPr>
            <a:spLocks noChangeArrowheads="1"/>
          </p:cNvSpPr>
          <p:nvPr/>
        </p:nvSpPr>
        <p:spPr bwMode="auto">
          <a:xfrm>
            <a:off x="9282928" y="1547611"/>
            <a:ext cx="1450718"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1A78C3"/>
                </a:solidFill>
                <a:latin typeface="+mj-ea"/>
                <a:ea typeface="+mj-ea"/>
              </a:rPr>
              <a:t>Jump, branch</a:t>
            </a:r>
          </a:p>
        </p:txBody>
      </p:sp>
      <p:sp>
        <p:nvSpPr>
          <p:cNvPr id="15" name="Rectangle 13">
            <a:extLst>
              <a:ext uri="{FF2B5EF4-FFF2-40B4-BE49-F238E27FC236}">
                <a16:creationId xmlns:a16="http://schemas.microsoft.com/office/drawing/2014/main" id="{698B01CD-378D-4D06-872A-69303EDD6B90}"/>
              </a:ext>
            </a:extLst>
          </p:cNvPr>
          <p:cNvSpPr>
            <a:spLocks noChangeArrowheads="1"/>
          </p:cNvSpPr>
          <p:nvPr/>
        </p:nvSpPr>
        <p:spPr bwMode="auto">
          <a:xfrm>
            <a:off x="6994232" y="2642143"/>
            <a:ext cx="2034531"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ED7D31"/>
                </a:solidFill>
                <a:latin typeface="+mj-ea"/>
                <a:ea typeface="+mj-ea"/>
              </a:rPr>
              <a:t>Subroutine Linkage</a:t>
            </a:r>
          </a:p>
        </p:txBody>
      </p:sp>
      <p:sp>
        <p:nvSpPr>
          <p:cNvPr id="16" name="Rectangle 14">
            <a:extLst>
              <a:ext uri="{FF2B5EF4-FFF2-40B4-BE49-F238E27FC236}">
                <a16:creationId xmlns:a16="http://schemas.microsoft.com/office/drawing/2014/main" id="{298DF6F8-76DA-4540-B6AB-883998800D72}"/>
              </a:ext>
            </a:extLst>
          </p:cNvPr>
          <p:cNvSpPr>
            <a:spLocks noChangeArrowheads="1"/>
          </p:cNvSpPr>
          <p:nvPr/>
        </p:nvSpPr>
        <p:spPr bwMode="auto">
          <a:xfrm>
            <a:off x="9292486" y="2637805"/>
            <a:ext cx="1165319"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1A78C3"/>
                </a:solidFill>
                <a:latin typeface="+mj-ea"/>
                <a:ea typeface="+mj-ea"/>
              </a:rPr>
              <a:t>call, return</a:t>
            </a:r>
          </a:p>
        </p:txBody>
      </p:sp>
      <p:sp>
        <p:nvSpPr>
          <p:cNvPr id="17" name="Rectangle 15">
            <a:extLst>
              <a:ext uri="{FF2B5EF4-FFF2-40B4-BE49-F238E27FC236}">
                <a16:creationId xmlns:a16="http://schemas.microsoft.com/office/drawing/2014/main" id="{3026BE1D-26D9-4224-B8AC-714FAA43940E}"/>
              </a:ext>
            </a:extLst>
          </p:cNvPr>
          <p:cNvSpPr>
            <a:spLocks noChangeArrowheads="1"/>
          </p:cNvSpPr>
          <p:nvPr/>
        </p:nvSpPr>
        <p:spPr bwMode="auto">
          <a:xfrm>
            <a:off x="7017814" y="3228927"/>
            <a:ext cx="1000146"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ED7D31"/>
                </a:solidFill>
                <a:latin typeface="+mj-ea"/>
                <a:ea typeface="+mj-ea"/>
              </a:rPr>
              <a:t>Interrupt</a:t>
            </a:r>
          </a:p>
        </p:txBody>
      </p:sp>
      <p:sp>
        <p:nvSpPr>
          <p:cNvPr id="18" name="Rectangle 16">
            <a:extLst>
              <a:ext uri="{FF2B5EF4-FFF2-40B4-BE49-F238E27FC236}">
                <a16:creationId xmlns:a16="http://schemas.microsoft.com/office/drawing/2014/main" id="{DCE59114-7A9D-41EE-87DC-54A0FDA7AD43}"/>
              </a:ext>
            </a:extLst>
          </p:cNvPr>
          <p:cNvSpPr>
            <a:spLocks noChangeArrowheads="1"/>
          </p:cNvSpPr>
          <p:nvPr/>
        </p:nvSpPr>
        <p:spPr bwMode="auto">
          <a:xfrm>
            <a:off x="9292486" y="3237642"/>
            <a:ext cx="2167068"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1A78C3"/>
                </a:solidFill>
                <a:latin typeface="+mj-ea"/>
                <a:ea typeface="+mj-ea"/>
              </a:rPr>
              <a:t>trap, interrupt return</a:t>
            </a:r>
          </a:p>
        </p:txBody>
      </p:sp>
      <p:sp>
        <p:nvSpPr>
          <p:cNvPr id="19" name="Rectangle 17">
            <a:extLst>
              <a:ext uri="{FF2B5EF4-FFF2-40B4-BE49-F238E27FC236}">
                <a16:creationId xmlns:a16="http://schemas.microsoft.com/office/drawing/2014/main" id="{8A5A98EB-A783-4A75-AB1D-194A350D0C91}"/>
              </a:ext>
            </a:extLst>
          </p:cNvPr>
          <p:cNvSpPr>
            <a:spLocks noChangeArrowheads="1"/>
          </p:cNvSpPr>
          <p:nvPr/>
        </p:nvSpPr>
        <p:spPr bwMode="auto">
          <a:xfrm>
            <a:off x="7017814" y="3796454"/>
            <a:ext cx="1695977"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ED7D31"/>
                </a:solidFill>
                <a:latin typeface="+mj-ea"/>
                <a:ea typeface="+mj-ea"/>
              </a:rPr>
              <a:t>Synchronization</a:t>
            </a:r>
          </a:p>
        </p:txBody>
      </p:sp>
      <p:sp>
        <p:nvSpPr>
          <p:cNvPr id="20" name="Rectangle 18">
            <a:extLst>
              <a:ext uri="{FF2B5EF4-FFF2-40B4-BE49-F238E27FC236}">
                <a16:creationId xmlns:a16="http://schemas.microsoft.com/office/drawing/2014/main" id="{1CD1946E-4573-4526-8B94-30FD670F22E6}"/>
              </a:ext>
            </a:extLst>
          </p:cNvPr>
          <p:cNvSpPr>
            <a:spLocks noChangeArrowheads="1"/>
          </p:cNvSpPr>
          <p:nvPr/>
        </p:nvSpPr>
        <p:spPr bwMode="auto">
          <a:xfrm>
            <a:off x="9325724" y="3796454"/>
            <a:ext cx="2603533"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1A78C3"/>
                </a:solidFill>
                <a:latin typeface="+mj-ea"/>
                <a:ea typeface="+mj-ea"/>
              </a:rPr>
              <a:t>test &amp; set (atomic r-m-w)</a:t>
            </a:r>
          </a:p>
        </p:txBody>
      </p:sp>
      <p:sp>
        <p:nvSpPr>
          <p:cNvPr id="21" name="Rectangle 19">
            <a:extLst>
              <a:ext uri="{FF2B5EF4-FFF2-40B4-BE49-F238E27FC236}">
                <a16:creationId xmlns:a16="http://schemas.microsoft.com/office/drawing/2014/main" id="{F344880C-801A-494C-B3A8-9199DB8322FA}"/>
              </a:ext>
            </a:extLst>
          </p:cNvPr>
          <p:cNvSpPr>
            <a:spLocks noChangeArrowheads="1"/>
          </p:cNvSpPr>
          <p:nvPr/>
        </p:nvSpPr>
        <p:spPr bwMode="auto">
          <a:xfrm>
            <a:off x="375625" y="5443310"/>
            <a:ext cx="707822"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ED7D31"/>
                </a:solidFill>
                <a:latin typeface="+mj-ea"/>
                <a:ea typeface="+mj-ea"/>
              </a:rPr>
              <a:t>String</a:t>
            </a:r>
          </a:p>
        </p:txBody>
      </p:sp>
      <p:sp>
        <p:nvSpPr>
          <p:cNvPr id="22" name="Rectangle 20">
            <a:extLst>
              <a:ext uri="{FF2B5EF4-FFF2-40B4-BE49-F238E27FC236}">
                <a16:creationId xmlns:a16="http://schemas.microsoft.com/office/drawing/2014/main" id="{09B820C8-4740-4999-BCE5-058A0791BE2F}"/>
              </a:ext>
            </a:extLst>
          </p:cNvPr>
          <p:cNvSpPr>
            <a:spLocks noChangeArrowheads="1"/>
          </p:cNvSpPr>
          <p:nvPr/>
        </p:nvSpPr>
        <p:spPr bwMode="auto">
          <a:xfrm>
            <a:off x="2610796" y="5443310"/>
            <a:ext cx="1720215"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1A78C3"/>
                </a:solidFill>
                <a:latin typeface="+mj-ea"/>
                <a:ea typeface="+mj-ea"/>
              </a:rPr>
              <a:t>search, translate</a:t>
            </a:r>
          </a:p>
        </p:txBody>
      </p:sp>
      <p:sp>
        <p:nvSpPr>
          <p:cNvPr id="23" name="Rectangle 21">
            <a:extLst>
              <a:ext uri="{FF2B5EF4-FFF2-40B4-BE49-F238E27FC236}">
                <a16:creationId xmlns:a16="http://schemas.microsoft.com/office/drawing/2014/main" id="{B8ED8B06-0A42-4891-AF79-FF20F3880964}"/>
              </a:ext>
            </a:extLst>
          </p:cNvPr>
          <p:cNvSpPr>
            <a:spLocks noChangeArrowheads="1"/>
          </p:cNvSpPr>
          <p:nvPr/>
        </p:nvSpPr>
        <p:spPr bwMode="auto">
          <a:xfrm>
            <a:off x="2561841" y="2853948"/>
            <a:ext cx="2379177" cy="506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1A78C3"/>
                </a:solidFill>
                <a:latin typeface="+mj-ea"/>
                <a:ea typeface="+mj-ea"/>
              </a:rPr>
              <a:t>input (from I/O device)</a:t>
            </a:r>
          </a:p>
          <a:p>
            <a:r>
              <a:rPr lang="en-US" altLang="zh-CN" sz="1600" dirty="0">
                <a:solidFill>
                  <a:srgbClr val="1A78C3"/>
                </a:solidFill>
                <a:latin typeface="+mj-ea"/>
                <a:ea typeface="+mj-ea"/>
              </a:rPr>
              <a:t>output (to I/O device)</a:t>
            </a:r>
            <a:endParaRPr lang="zh-CN" altLang="en-US" sz="1600" dirty="0">
              <a:solidFill>
                <a:srgbClr val="1A78C3"/>
              </a:solidFill>
              <a:latin typeface="+mj-ea"/>
              <a:ea typeface="+mj-ea"/>
            </a:endParaRPr>
          </a:p>
        </p:txBody>
      </p:sp>
      <p:sp>
        <p:nvSpPr>
          <p:cNvPr id="24" name="Rectangle 22">
            <a:extLst>
              <a:ext uri="{FF2B5EF4-FFF2-40B4-BE49-F238E27FC236}">
                <a16:creationId xmlns:a16="http://schemas.microsoft.com/office/drawing/2014/main" id="{95AD375F-EDA9-4607-BD98-AE022F8881FF}"/>
              </a:ext>
            </a:extLst>
          </p:cNvPr>
          <p:cNvSpPr>
            <a:spLocks noChangeArrowheads="1"/>
          </p:cNvSpPr>
          <p:nvPr/>
        </p:nvSpPr>
        <p:spPr bwMode="auto">
          <a:xfrm>
            <a:off x="375625" y="2977058"/>
            <a:ext cx="1444306"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err="1">
                <a:solidFill>
                  <a:srgbClr val="ED7D31"/>
                </a:solidFill>
                <a:latin typeface="+mj-ea"/>
                <a:ea typeface="+mj-ea"/>
              </a:rPr>
              <a:t>Input/Output</a:t>
            </a:r>
            <a:endParaRPr lang="en-US" altLang="zh-CN" sz="1600" dirty="0">
              <a:solidFill>
                <a:srgbClr val="ED7D31"/>
              </a:solidFill>
              <a:latin typeface="+mj-ea"/>
              <a:ea typeface="+mj-ea"/>
            </a:endParaRPr>
          </a:p>
        </p:txBody>
      </p:sp>
      <p:sp>
        <p:nvSpPr>
          <p:cNvPr id="25" name="Rectangle 23">
            <a:extLst>
              <a:ext uri="{FF2B5EF4-FFF2-40B4-BE49-F238E27FC236}">
                <a16:creationId xmlns:a16="http://schemas.microsoft.com/office/drawing/2014/main" id="{4E823B29-09AF-4362-BF0E-2554C06A0485}"/>
              </a:ext>
            </a:extLst>
          </p:cNvPr>
          <p:cNvSpPr>
            <a:spLocks noChangeArrowheads="1"/>
          </p:cNvSpPr>
          <p:nvPr/>
        </p:nvSpPr>
        <p:spPr bwMode="auto">
          <a:xfrm>
            <a:off x="7017814" y="2062837"/>
            <a:ext cx="1362874"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ED7D31"/>
                </a:solidFill>
                <a:latin typeface="+mj-ea"/>
                <a:ea typeface="+mj-ea"/>
              </a:rPr>
              <a:t>CPU control </a:t>
            </a:r>
          </a:p>
        </p:txBody>
      </p:sp>
      <p:sp>
        <p:nvSpPr>
          <p:cNvPr id="26" name="Rectangle 24">
            <a:extLst>
              <a:ext uri="{FF2B5EF4-FFF2-40B4-BE49-F238E27FC236}">
                <a16:creationId xmlns:a16="http://schemas.microsoft.com/office/drawing/2014/main" id="{D1CD27FA-606A-4E62-A716-9FCFDB609E16}"/>
              </a:ext>
            </a:extLst>
          </p:cNvPr>
          <p:cNvSpPr>
            <a:spLocks noChangeArrowheads="1"/>
          </p:cNvSpPr>
          <p:nvPr/>
        </p:nvSpPr>
        <p:spPr bwMode="auto">
          <a:xfrm>
            <a:off x="9282928" y="2062837"/>
            <a:ext cx="2593975"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lnSpc>
                <a:spcPct val="85000"/>
              </a:lnSpc>
            </a:pPr>
            <a:r>
              <a:rPr lang="en-US" altLang="zh-CN" sz="1600">
                <a:solidFill>
                  <a:srgbClr val="1A78C3"/>
                </a:solidFill>
                <a:latin typeface="+mj-ea"/>
                <a:ea typeface="+mj-ea"/>
              </a:rPr>
              <a:t>stop, sti</a:t>
            </a:r>
            <a:r>
              <a:rPr lang="en-US" altLang="zh-CN" sz="1400">
                <a:solidFill>
                  <a:srgbClr val="1A78C3"/>
                </a:solidFill>
                <a:latin typeface="+mj-ea"/>
                <a:ea typeface="+mj-ea"/>
              </a:rPr>
              <a:t>(</a:t>
            </a:r>
            <a:r>
              <a:rPr lang="zh-CN" altLang="en-US" sz="1400">
                <a:solidFill>
                  <a:srgbClr val="1A78C3"/>
                </a:solidFill>
                <a:latin typeface="+mj-ea"/>
                <a:ea typeface="+mj-ea"/>
              </a:rPr>
              <a:t>开中断</a:t>
            </a:r>
            <a:r>
              <a:rPr lang="en-US" altLang="zh-CN" sz="1400">
                <a:solidFill>
                  <a:srgbClr val="1A78C3"/>
                </a:solidFill>
                <a:latin typeface="+mj-ea"/>
                <a:ea typeface="+mj-ea"/>
              </a:rPr>
              <a:t>),</a:t>
            </a:r>
            <a:r>
              <a:rPr lang="en-US" altLang="zh-CN" sz="1600">
                <a:solidFill>
                  <a:srgbClr val="1A78C3"/>
                </a:solidFill>
                <a:latin typeface="+mj-ea"/>
                <a:ea typeface="+mj-ea"/>
              </a:rPr>
              <a:t>  break</a:t>
            </a:r>
            <a:endParaRPr lang="zh-CN" altLang="en-US" sz="1600">
              <a:solidFill>
                <a:srgbClr val="1A78C3"/>
              </a:solidFill>
              <a:latin typeface="+mj-ea"/>
              <a:ea typeface="+mj-ea"/>
            </a:endParaRPr>
          </a:p>
        </p:txBody>
      </p:sp>
    </p:spTree>
    <p:extLst>
      <p:ext uri="{BB962C8B-B14F-4D97-AF65-F5344CB8AC3E}">
        <p14:creationId xmlns:p14="http://schemas.microsoft.com/office/powerpoint/2010/main" val="331210445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Effect transition="in" filter="blinds(horizontal)">
                                      <p:cBhvr>
                                        <p:cTn id="32" dur="500"/>
                                        <p:tgtEl>
                                          <p:spTgt spid="2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
                                            <p:txEl>
                                              <p:pRg st="1" end="1"/>
                                            </p:txEl>
                                          </p:spTgt>
                                        </p:tgtEl>
                                        <p:attrNameLst>
                                          <p:attrName>style.visibility</p:attrName>
                                        </p:attrNameLst>
                                      </p:cBhvr>
                                      <p:to>
                                        <p:strVal val="visible"/>
                                      </p:to>
                                    </p:set>
                                    <p:animEffect transition="in" filter="blinds(horizontal)">
                                      <p:cBhvr>
                                        <p:cTn id="37" dur="500"/>
                                        <p:tgtEl>
                                          <p:spTgt spid="2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blinds(horizontal)">
                                      <p:cBhvr>
                                        <p:cTn id="42" dur="500"/>
                                        <p:tgtEl>
                                          <p:spTgt spid="8">
                                            <p:txEl>
                                              <p:pRg st="0" end="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8">
                                            <p:txEl>
                                              <p:pRg st="1" end="1"/>
                                            </p:txEl>
                                          </p:spTgt>
                                        </p:tgtEl>
                                        <p:attrNameLst>
                                          <p:attrName>style.visibility</p:attrName>
                                        </p:attrNameLst>
                                      </p:cBhvr>
                                      <p:to>
                                        <p:strVal val="visible"/>
                                      </p:to>
                                    </p:set>
                                    <p:animEffect transition="in" filter="blinds(horizontal)">
                                      <p:cBhvr>
                                        <p:cTn id="45" dur="500"/>
                                        <p:tgtEl>
                                          <p:spTgt spid="8">
                                            <p:txEl>
                                              <p:pRg st="1" end="1"/>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8">
                                            <p:txEl>
                                              <p:pRg st="2" end="2"/>
                                            </p:txEl>
                                          </p:spTgt>
                                        </p:tgtEl>
                                        <p:attrNameLst>
                                          <p:attrName>style.visibility</p:attrName>
                                        </p:attrNameLst>
                                      </p:cBhvr>
                                      <p:to>
                                        <p:strVal val="visible"/>
                                      </p:to>
                                    </p:set>
                                    <p:animEffect transition="in" filter="blinds(horizontal)">
                                      <p:cBhvr>
                                        <p:cTn id="48" dur="500"/>
                                        <p:tgtEl>
                                          <p:spTgt spid="8">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0">
                                            <p:txEl>
                                              <p:pRg st="0" end="0"/>
                                            </p:txEl>
                                          </p:spTgt>
                                        </p:tgtEl>
                                        <p:attrNameLst>
                                          <p:attrName>style.visibility</p:attrName>
                                        </p:attrNameLst>
                                      </p:cBhvr>
                                      <p:to>
                                        <p:strVal val="visible"/>
                                      </p:to>
                                    </p:set>
                                    <p:animEffect transition="in" filter="blinds(horizontal)">
                                      <p:cBhvr>
                                        <p:cTn id="53" dur="500"/>
                                        <p:tgtEl>
                                          <p:spTgt spid="10">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2">
                                            <p:txEl>
                                              <p:pRg st="0" end="0"/>
                                            </p:txEl>
                                          </p:spTgt>
                                        </p:tgtEl>
                                        <p:attrNameLst>
                                          <p:attrName>style.visibility</p:attrName>
                                        </p:attrNameLst>
                                      </p:cBhvr>
                                      <p:to>
                                        <p:strVal val="visible"/>
                                      </p:to>
                                    </p:set>
                                    <p:animEffect transition="in" filter="blinds(horizontal)">
                                      <p:cBhvr>
                                        <p:cTn id="58" dur="500"/>
                                        <p:tgtEl>
                                          <p:spTgt spid="12">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22">
                                            <p:txEl>
                                              <p:pRg st="0" end="0"/>
                                            </p:txEl>
                                          </p:spTgt>
                                        </p:tgtEl>
                                        <p:attrNameLst>
                                          <p:attrName>style.visibility</p:attrName>
                                        </p:attrNameLst>
                                      </p:cBhvr>
                                      <p:to>
                                        <p:strVal val="visible"/>
                                      </p:to>
                                    </p:set>
                                    <p:animEffect transition="in" filter="blinds(horizontal)">
                                      <p:cBhvr>
                                        <p:cTn id="63" dur="500"/>
                                        <p:tgtEl>
                                          <p:spTgt spid="22">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4">
                                            <p:txEl>
                                              <p:pRg st="0" end="0"/>
                                            </p:txEl>
                                          </p:spTgt>
                                        </p:tgtEl>
                                        <p:attrNameLst>
                                          <p:attrName>style.visibility</p:attrName>
                                        </p:attrNameLst>
                                      </p:cBhvr>
                                      <p:to>
                                        <p:strVal val="visible"/>
                                      </p:to>
                                    </p:set>
                                    <p:animEffect transition="in" filter="blinds(horizontal)">
                                      <p:cBhvr>
                                        <p:cTn id="68" dur="500"/>
                                        <p:tgtEl>
                                          <p:spTgt spid="14">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blinds(horizontal)">
                                      <p:cBhvr>
                                        <p:cTn id="73" dur="500"/>
                                        <p:tgtEl>
                                          <p:spTgt spid="26">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16">
                                            <p:txEl>
                                              <p:pRg st="0" end="0"/>
                                            </p:txEl>
                                          </p:spTgt>
                                        </p:tgtEl>
                                        <p:attrNameLst>
                                          <p:attrName>style.visibility</p:attrName>
                                        </p:attrNameLst>
                                      </p:cBhvr>
                                      <p:to>
                                        <p:strVal val="visible"/>
                                      </p:to>
                                    </p:set>
                                    <p:animEffect transition="in" filter="blinds(horizontal)">
                                      <p:cBhvr>
                                        <p:cTn id="78" dur="500"/>
                                        <p:tgtEl>
                                          <p:spTgt spid="16">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Effect transition="in" filter="blinds(horizontal)">
                                      <p:cBhvr>
                                        <p:cTn id="83" dur="500"/>
                                        <p:tgtEl>
                                          <p:spTgt spid="18">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20">
                                            <p:txEl>
                                              <p:pRg st="0" end="0"/>
                                            </p:txEl>
                                          </p:spTgt>
                                        </p:tgtEl>
                                        <p:attrNameLst>
                                          <p:attrName>style.visibility</p:attrName>
                                        </p:attrNameLst>
                                      </p:cBhvr>
                                      <p:to>
                                        <p:strVal val="visible"/>
                                      </p:to>
                                    </p:set>
                                    <p:animEffect transition="in" filter="blinds(horizontal)">
                                      <p:cBhvr>
                                        <p:cTn id="88"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E3E4B45-112C-4358-8EBA-30812DCE5C0C}"/>
              </a:ext>
            </a:extLst>
          </p:cNvPr>
          <p:cNvSpPr>
            <a:spLocks noGrp="1"/>
          </p:cNvSpPr>
          <p:nvPr>
            <p:ph type="sldNum" sz="quarter" idx="12"/>
          </p:nvPr>
        </p:nvSpPr>
        <p:spPr/>
        <p:txBody>
          <a:bodyPr/>
          <a:lstStyle/>
          <a:p>
            <a:fld id="{D12C7F20-4EEE-4847-AC76-B538472E8A39}" type="slidenum">
              <a:rPr lang="zh-CN" altLang="en-US" smtClean="0"/>
              <a:pPr/>
              <a:t>10</a:t>
            </a:fld>
            <a:endParaRPr lang="zh-CN" altLang="en-US"/>
          </a:p>
        </p:txBody>
      </p:sp>
      <p:sp>
        <p:nvSpPr>
          <p:cNvPr id="3" name="文本占位符 2">
            <a:extLst>
              <a:ext uri="{FF2B5EF4-FFF2-40B4-BE49-F238E27FC236}">
                <a16:creationId xmlns:a16="http://schemas.microsoft.com/office/drawing/2014/main" id="{CF6854F5-C65C-4CBE-B40F-B5DA6FEE0D28}"/>
              </a:ext>
            </a:extLst>
          </p:cNvPr>
          <p:cNvSpPr>
            <a:spLocks noGrp="1"/>
          </p:cNvSpPr>
          <p:nvPr>
            <p:ph type="body" sz="quarter" idx="15"/>
          </p:nvPr>
        </p:nvSpPr>
        <p:spPr/>
        <p:txBody>
          <a:bodyPr/>
          <a:lstStyle/>
          <a:p>
            <a:r>
              <a:rPr lang="zh-CN" altLang="en-US" dirty="0"/>
              <a:t>操作数类型和存储方式</a:t>
            </a:r>
          </a:p>
        </p:txBody>
      </p:sp>
      <p:sp>
        <p:nvSpPr>
          <p:cNvPr id="4" name="文本占位符 3">
            <a:extLst>
              <a:ext uri="{FF2B5EF4-FFF2-40B4-BE49-F238E27FC236}">
                <a16:creationId xmlns:a16="http://schemas.microsoft.com/office/drawing/2014/main" id="{20C248C2-674B-41A3-94C3-4C95F934D5AE}"/>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F27D654F-DAFA-4599-9616-5879A83A248E}"/>
              </a:ext>
            </a:extLst>
          </p:cNvPr>
          <p:cNvSpPr txBox="1">
            <a:spLocks noChangeArrowheads="1"/>
          </p:cNvSpPr>
          <p:nvPr/>
        </p:nvSpPr>
        <p:spPr>
          <a:xfrm>
            <a:off x="533244" y="1270307"/>
            <a:ext cx="7724775" cy="4719432"/>
          </a:xfrm>
          <a:prstGeom prst="rect">
            <a:avLst/>
          </a:prstGeom>
          <a:noFill/>
          <a:ln/>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ct val="15000"/>
              </a:spcBef>
              <a:buFont typeface="Wingdings" panose="05000000000000000000" pitchFamily="2" charset="2"/>
              <a:buNone/>
            </a:pPr>
            <a:r>
              <a:rPr lang="zh-CN" altLang="en-US" sz="2400" dirty="0">
                <a:solidFill>
                  <a:srgbClr val="1A78C3"/>
                </a:solidFill>
                <a:latin typeface="+mj-ea"/>
                <a:ea typeface="+mj-ea"/>
              </a:rPr>
              <a:t>操作数是指令处理的对象，其基本类型有：</a:t>
            </a:r>
            <a:endParaRPr lang="en-US" altLang="zh-CN" sz="2400" dirty="0">
              <a:solidFill>
                <a:srgbClr val="1A78C3"/>
              </a:solidFill>
              <a:latin typeface="+mj-ea"/>
              <a:ea typeface="+mj-ea"/>
            </a:endParaRPr>
          </a:p>
          <a:p>
            <a:pPr marL="342900" indent="-342900">
              <a:lnSpc>
                <a:spcPct val="100000"/>
              </a:lnSpc>
              <a:spcBef>
                <a:spcPct val="15000"/>
              </a:spcBef>
              <a:buFont typeface="Wingdings" panose="05000000000000000000" pitchFamily="2" charset="2"/>
              <a:buNone/>
            </a:pPr>
            <a:endParaRPr lang="zh-CN" altLang="en-US" sz="2400" dirty="0">
              <a:solidFill>
                <a:srgbClr val="1A78C3"/>
              </a:solidFill>
              <a:latin typeface="+mj-ea"/>
              <a:ea typeface="+mj-ea"/>
            </a:endParaRPr>
          </a:p>
          <a:p>
            <a:pPr marL="342900" indent="-342900">
              <a:lnSpc>
                <a:spcPct val="100000"/>
              </a:lnSpc>
              <a:spcBef>
                <a:spcPct val="15000"/>
              </a:spcBef>
              <a:buFont typeface="Wingdings" panose="05000000000000000000" pitchFamily="2" charset="2"/>
              <a:buNone/>
            </a:pPr>
            <a:r>
              <a:rPr lang="zh-CN" altLang="en-US" sz="1800" dirty="0">
                <a:solidFill>
                  <a:srgbClr val="ED7D31"/>
                </a:solidFill>
                <a:latin typeface="+mj-ea"/>
                <a:ea typeface="+mj-ea"/>
              </a:rPr>
              <a:t>地址</a:t>
            </a:r>
          </a:p>
          <a:p>
            <a:pPr marL="342900" indent="-342900">
              <a:lnSpc>
                <a:spcPct val="100000"/>
              </a:lnSpc>
              <a:spcBef>
                <a:spcPct val="15000"/>
              </a:spcBef>
              <a:buFont typeface="Wingdings" panose="05000000000000000000" pitchFamily="2" charset="2"/>
              <a:buNone/>
            </a:pPr>
            <a:r>
              <a:rPr lang="zh-CN" altLang="en-US" sz="1800" dirty="0">
                <a:solidFill>
                  <a:srgbClr val="1A78C3"/>
                </a:solidFill>
                <a:latin typeface="+mj-ea"/>
                <a:ea typeface="+mj-ea"/>
              </a:rPr>
              <a:t>     被看成无符号整数，用来参加运算，以确定主</a:t>
            </a:r>
            <a:r>
              <a:rPr lang="en-US" altLang="zh-CN" sz="1800" dirty="0">
                <a:solidFill>
                  <a:srgbClr val="1A78C3"/>
                </a:solidFill>
                <a:latin typeface="+mj-ea"/>
                <a:ea typeface="+mj-ea"/>
              </a:rPr>
              <a:t>(</a:t>
            </a:r>
            <a:r>
              <a:rPr lang="zh-CN" altLang="en-US" sz="1800" dirty="0">
                <a:solidFill>
                  <a:srgbClr val="1A78C3"/>
                </a:solidFill>
                <a:latin typeface="+mj-ea"/>
                <a:ea typeface="+mj-ea"/>
              </a:rPr>
              <a:t>虚</a:t>
            </a:r>
            <a:r>
              <a:rPr lang="en-US" altLang="zh-CN" sz="1800" dirty="0">
                <a:solidFill>
                  <a:srgbClr val="1A78C3"/>
                </a:solidFill>
                <a:latin typeface="+mj-ea"/>
                <a:ea typeface="+mj-ea"/>
              </a:rPr>
              <a:t>)</a:t>
            </a:r>
            <a:r>
              <a:rPr lang="zh-CN" altLang="en-US" sz="1800" dirty="0">
                <a:solidFill>
                  <a:srgbClr val="1A78C3"/>
                </a:solidFill>
                <a:latin typeface="+mj-ea"/>
                <a:ea typeface="+mj-ea"/>
              </a:rPr>
              <a:t>存地址</a:t>
            </a:r>
          </a:p>
          <a:p>
            <a:pPr marL="342900" indent="-342900">
              <a:lnSpc>
                <a:spcPct val="100000"/>
              </a:lnSpc>
              <a:spcBef>
                <a:spcPct val="15000"/>
              </a:spcBef>
              <a:buNone/>
            </a:pPr>
            <a:r>
              <a:rPr lang="zh-CN" altLang="en-US" sz="1800" dirty="0">
                <a:solidFill>
                  <a:srgbClr val="ED7D31"/>
                </a:solidFill>
                <a:latin typeface="+mj-ea"/>
                <a:ea typeface="+mj-ea"/>
              </a:rPr>
              <a:t>数值数据</a:t>
            </a:r>
          </a:p>
          <a:p>
            <a:pPr marL="342900" indent="-342900">
              <a:lnSpc>
                <a:spcPct val="100000"/>
              </a:lnSpc>
              <a:spcBef>
                <a:spcPct val="15000"/>
              </a:spcBef>
              <a:buFont typeface="Wingdings" panose="05000000000000000000" pitchFamily="2" charset="2"/>
              <a:buNone/>
            </a:pPr>
            <a:r>
              <a:rPr lang="zh-CN" altLang="en-US" sz="1800" dirty="0">
                <a:solidFill>
                  <a:srgbClr val="1A78C3"/>
                </a:solidFill>
                <a:latin typeface="+mj-ea"/>
                <a:ea typeface="+mj-ea"/>
              </a:rPr>
              <a:t>     定点数</a:t>
            </a:r>
            <a:r>
              <a:rPr lang="en-US" altLang="zh-CN" sz="1800" dirty="0">
                <a:solidFill>
                  <a:srgbClr val="1A78C3"/>
                </a:solidFill>
                <a:latin typeface="+mj-ea"/>
                <a:ea typeface="+mj-ea"/>
              </a:rPr>
              <a:t>(</a:t>
            </a:r>
            <a:r>
              <a:rPr lang="zh-CN" altLang="en-US" sz="1800" dirty="0">
                <a:solidFill>
                  <a:srgbClr val="1A78C3"/>
                </a:solidFill>
                <a:latin typeface="+mj-ea"/>
                <a:ea typeface="+mj-ea"/>
              </a:rPr>
              <a:t>整数</a:t>
            </a:r>
            <a:r>
              <a:rPr lang="en-US" altLang="zh-CN" sz="1800" dirty="0">
                <a:solidFill>
                  <a:srgbClr val="1A78C3"/>
                </a:solidFill>
                <a:latin typeface="+mj-ea"/>
                <a:ea typeface="+mj-ea"/>
              </a:rPr>
              <a:t>)</a:t>
            </a:r>
            <a:r>
              <a:rPr lang="zh-CN" altLang="en-US" sz="1800" dirty="0">
                <a:solidFill>
                  <a:srgbClr val="1A78C3"/>
                </a:solidFill>
                <a:latin typeface="+mj-ea"/>
                <a:ea typeface="+mj-ea"/>
              </a:rPr>
              <a:t>：一般用二进制补码表示</a:t>
            </a:r>
          </a:p>
          <a:p>
            <a:pPr marL="342900" indent="-342900">
              <a:lnSpc>
                <a:spcPct val="100000"/>
              </a:lnSpc>
              <a:spcBef>
                <a:spcPct val="15000"/>
              </a:spcBef>
              <a:buFont typeface="Wingdings" panose="05000000000000000000" pitchFamily="2" charset="2"/>
              <a:buNone/>
            </a:pPr>
            <a:r>
              <a:rPr lang="zh-CN" altLang="en-US" sz="1800" dirty="0">
                <a:solidFill>
                  <a:srgbClr val="1A78C3"/>
                </a:solidFill>
                <a:latin typeface="+mj-ea"/>
                <a:ea typeface="+mj-ea"/>
              </a:rPr>
              <a:t>     浮点数</a:t>
            </a:r>
            <a:r>
              <a:rPr lang="en-US" altLang="zh-CN" sz="1800" dirty="0">
                <a:solidFill>
                  <a:srgbClr val="1A78C3"/>
                </a:solidFill>
                <a:latin typeface="+mj-ea"/>
                <a:ea typeface="+mj-ea"/>
              </a:rPr>
              <a:t>(</a:t>
            </a:r>
            <a:r>
              <a:rPr lang="zh-CN" altLang="en-US" sz="1800" dirty="0">
                <a:solidFill>
                  <a:srgbClr val="1A78C3"/>
                </a:solidFill>
                <a:latin typeface="+mj-ea"/>
                <a:ea typeface="+mj-ea"/>
              </a:rPr>
              <a:t>实数</a:t>
            </a:r>
            <a:r>
              <a:rPr lang="en-US" altLang="zh-CN" sz="1800" dirty="0">
                <a:solidFill>
                  <a:srgbClr val="1A78C3"/>
                </a:solidFill>
                <a:latin typeface="+mj-ea"/>
                <a:ea typeface="+mj-ea"/>
              </a:rPr>
              <a:t>)</a:t>
            </a:r>
            <a:r>
              <a:rPr lang="zh-CN" altLang="en-US" sz="1800" dirty="0">
                <a:solidFill>
                  <a:srgbClr val="1A78C3"/>
                </a:solidFill>
                <a:latin typeface="+mj-ea"/>
                <a:ea typeface="+mj-ea"/>
              </a:rPr>
              <a:t>：大多数机器采用</a:t>
            </a:r>
            <a:r>
              <a:rPr lang="en-US" altLang="en-US" sz="1800" dirty="0">
                <a:solidFill>
                  <a:srgbClr val="1A78C3"/>
                </a:solidFill>
                <a:latin typeface="+mj-ea"/>
                <a:ea typeface="+mj-ea"/>
              </a:rPr>
              <a:t>IEEE754</a:t>
            </a:r>
            <a:r>
              <a:rPr lang="zh-CN" altLang="en-US" sz="1800" dirty="0">
                <a:solidFill>
                  <a:srgbClr val="1A78C3"/>
                </a:solidFill>
                <a:latin typeface="+mj-ea"/>
                <a:ea typeface="+mj-ea"/>
              </a:rPr>
              <a:t>标准</a:t>
            </a:r>
          </a:p>
          <a:p>
            <a:pPr marL="342900" indent="-342900">
              <a:lnSpc>
                <a:spcPct val="100000"/>
              </a:lnSpc>
              <a:spcBef>
                <a:spcPct val="15000"/>
              </a:spcBef>
              <a:buFont typeface="Wingdings" panose="05000000000000000000" pitchFamily="2" charset="2"/>
              <a:buNone/>
            </a:pPr>
            <a:r>
              <a:rPr lang="zh-CN" altLang="en-US" sz="1800" dirty="0">
                <a:solidFill>
                  <a:srgbClr val="1A78C3"/>
                </a:solidFill>
                <a:latin typeface="+mj-ea"/>
                <a:ea typeface="+mj-ea"/>
              </a:rPr>
              <a:t>     十进制数：一般用</a:t>
            </a:r>
            <a:r>
              <a:rPr lang="en-US" altLang="en-US" sz="1800" dirty="0">
                <a:solidFill>
                  <a:srgbClr val="1A78C3"/>
                </a:solidFill>
                <a:latin typeface="+mj-ea"/>
                <a:ea typeface="+mj-ea"/>
              </a:rPr>
              <a:t>NBCD</a:t>
            </a:r>
            <a:r>
              <a:rPr lang="zh-CN" altLang="en-US" sz="1800" dirty="0">
                <a:solidFill>
                  <a:srgbClr val="1A78C3"/>
                </a:solidFill>
                <a:latin typeface="+mj-ea"/>
                <a:ea typeface="+mj-ea"/>
              </a:rPr>
              <a:t>码表示，压缩</a:t>
            </a:r>
            <a:r>
              <a:rPr lang="en-US" altLang="zh-CN" sz="1800" dirty="0">
                <a:solidFill>
                  <a:srgbClr val="1A78C3"/>
                </a:solidFill>
                <a:latin typeface="+mj-ea"/>
                <a:ea typeface="+mj-ea"/>
              </a:rPr>
              <a:t>/</a:t>
            </a:r>
            <a:r>
              <a:rPr lang="zh-CN" altLang="en-US" sz="1800" dirty="0">
                <a:solidFill>
                  <a:srgbClr val="1A78C3"/>
                </a:solidFill>
                <a:latin typeface="+mj-ea"/>
                <a:ea typeface="+mj-ea"/>
              </a:rPr>
              <a:t>非压缩</a:t>
            </a:r>
          </a:p>
          <a:p>
            <a:pPr marL="342900" indent="-342900">
              <a:lnSpc>
                <a:spcPct val="100000"/>
              </a:lnSpc>
              <a:spcBef>
                <a:spcPct val="15000"/>
              </a:spcBef>
              <a:buNone/>
            </a:pPr>
            <a:r>
              <a:rPr lang="zh-CN" altLang="en-US" sz="1800" dirty="0">
                <a:solidFill>
                  <a:srgbClr val="ED7D31"/>
                </a:solidFill>
                <a:latin typeface="+mj-ea"/>
                <a:ea typeface="+mj-ea"/>
              </a:rPr>
              <a:t>位、位串、字符和字符串 </a:t>
            </a:r>
          </a:p>
          <a:p>
            <a:pPr marL="0" indent="0">
              <a:lnSpc>
                <a:spcPct val="100000"/>
              </a:lnSpc>
              <a:spcBef>
                <a:spcPct val="15000"/>
              </a:spcBef>
              <a:buNone/>
            </a:pPr>
            <a:r>
              <a:rPr lang="en-US" altLang="zh-CN" sz="1800" dirty="0">
                <a:solidFill>
                  <a:srgbClr val="1A78C3"/>
                </a:solidFill>
                <a:latin typeface="+mj-ea"/>
                <a:ea typeface="+mj-ea"/>
              </a:rPr>
              <a:t>     </a:t>
            </a:r>
            <a:r>
              <a:rPr lang="zh-CN" altLang="en-US" sz="1800" dirty="0">
                <a:solidFill>
                  <a:srgbClr val="1A78C3"/>
                </a:solidFill>
                <a:latin typeface="+mj-ea"/>
                <a:ea typeface="+mj-ea"/>
              </a:rPr>
              <a:t>用来表示文本、声音和图像等</a:t>
            </a:r>
            <a:endParaRPr lang="en-US" altLang="zh-CN" sz="1800" dirty="0">
              <a:solidFill>
                <a:srgbClr val="1A78C3"/>
              </a:solidFill>
              <a:latin typeface="+mj-ea"/>
              <a:ea typeface="+mj-ea"/>
            </a:endParaRPr>
          </a:p>
          <a:p>
            <a:pPr lvl="2">
              <a:lnSpc>
                <a:spcPct val="100000"/>
              </a:lnSpc>
              <a:spcBef>
                <a:spcPct val="15000"/>
              </a:spcBef>
            </a:pPr>
            <a:r>
              <a:rPr lang="en-US" altLang="zh-CN" sz="1400" dirty="0">
                <a:solidFill>
                  <a:srgbClr val="1A78C3"/>
                </a:solidFill>
                <a:latin typeface="+mj-ea"/>
                <a:ea typeface="+mj-ea"/>
              </a:rPr>
              <a:t>4 bits is a nibble</a:t>
            </a:r>
            <a:r>
              <a:rPr lang="zh-CN" altLang="en-US" sz="1400" dirty="0">
                <a:solidFill>
                  <a:srgbClr val="1A78C3"/>
                </a:solidFill>
                <a:latin typeface="+mj-ea"/>
                <a:ea typeface="+mj-ea"/>
              </a:rPr>
              <a:t>（一个十六进制数字）</a:t>
            </a:r>
          </a:p>
          <a:p>
            <a:pPr lvl="2">
              <a:lnSpc>
                <a:spcPct val="100000"/>
              </a:lnSpc>
              <a:spcBef>
                <a:spcPct val="15000"/>
              </a:spcBef>
            </a:pPr>
            <a:r>
              <a:rPr lang="en-US" altLang="zh-CN" sz="1400" dirty="0">
                <a:solidFill>
                  <a:srgbClr val="1A78C3"/>
                </a:solidFill>
                <a:latin typeface="+mj-ea"/>
                <a:ea typeface="+mj-ea"/>
              </a:rPr>
              <a:t>8 bits is a byte</a:t>
            </a:r>
          </a:p>
          <a:p>
            <a:pPr lvl="2">
              <a:lnSpc>
                <a:spcPct val="100000"/>
              </a:lnSpc>
              <a:spcBef>
                <a:spcPct val="15000"/>
              </a:spcBef>
            </a:pPr>
            <a:r>
              <a:rPr lang="en-US" altLang="zh-CN" sz="1400" dirty="0">
                <a:solidFill>
                  <a:srgbClr val="1A78C3"/>
                </a:solidFill>
                <a:latin typeface="+mj-ea"/>
                <a:ea typeface="+mj-ea"/>
              </a:rPr>
              <a:t>16 bits is a half-word </a:t>
            </a:r>
          </a:p>
          <a:p>
            <a:pPr lvl="2">
              <a:lnSpc>
                <a:spcPct val="100000"/>
              </a:lnSpc>
              <a:spcBef>
                <a:spcPct val="15000"/>
              </a:spcBef>
            </a:pPr>
            <a:r>
              <a:rPr lang="en-US" altLang="zh-CN" sz="1400" dirty="0">
                <a:solidFill>
                  <a:srgbClr val="1A78C3"/>
                </a:solidFill>
                <a:latin typeface="+mj-ea"/>
                <a:ea typeface="+mj-ea"/>
              </a:rPr>
              <a:t>32 bits is a word</a:t>
            </a:r>
            <a:endParaRPr lang="zh-CN" altLang="en-US" sz="1400" dirty="0">
              <a:solidFill>
                <a:srgbClr val="1A78C3"/>
              </a:solidFill>
              <a:latin typeface="+mj-ea"/>
              <a:ea typeface="+mj-ea"/>
            </a:endParaRPr>
          </a:p>
          <a:p>
            <a:pPr marL="342900" indent="-342900">
              <a:lnSpc>
                <a:spcPct val="100000"/>
              </a:lnSpc>
              <a:spcBef>
                <a:spcPct val="15000"/>
              </a:spcBef>
              <a:buNone/>
            </a:pPr>
            <a:r>
              <a:rPr lang="zh-CN" altLang="en-US" sz="1800" dirty="0">
                <a:solidFill>
                  <a:srgbClr val="ED7D31"/>
                </a:solidFill>
                <a:latin typeface="+mj-ea"/>
                <a:ea typeface="+mj-ea"/>
              </a:rPr>
              <a:t>逻辑</a:t>
            </a:r>
            <a:r>
              <a:rPr lang="en-US" altLang="zh-CN" sz="1800" dirty="0">
                <a:solidFill>
                  <a:srgbClr val="ED7D31"/>
                </a:solidFill>
                <a:latin typeface="+mj-ea"/>
                <a:ea typeface="+mj-ea"/>
              </a:rPr>
              <a:t>(</a:t>
            </a:r>
            <a:r>
              <a:rPr lang="zh-CN" altLang="en-US" sz="1800" dirty="0">
                <a:solidFill>
                  <a:srgbClr val="ED7D31"/>
                </a:solidFill>
                <a:latin typeface="+mj-ea"/>
                <a:ea typeface="+mj-ea"/>
              </a:rPr>
              <a:t>布尔</a:t>
            </a:r>
            <a:r>
              <a:rPr lang="en-US" altLang="zh-CN" sz="1800" dirty="0">
                <a:solidFill>
                  <a:srgbClr val="ED7D31"/>
                </a:solidFill>
                <a:latin typeface="+mj-ea"/>
                <a:ea typeface="+mj-ea"/>
              </a:rPr>
              <a:t>)</a:t>
            </a:r>
            <a:r>
              <a:rPr lang="zh-CN" altLang="en-US" sz="1800" dirty="0">
                <a:solidFill>
                  <a:srgbClr val="ED7D31"/>
                </a:solidFill>
                <a:latin typeface="+mj-ea"/>
                <a:ea typeface="+mj-ea"/>
              </a:rPr>
              <a:t>数据</a:t>
            </a:r>
          </a:p>
          <a:p>
            <a:pPr marL="342900" indent="-342900">
              <a:lnSpc>
                <a:spcPct val="100000"/>
              </a:lnSpc>
              <a:spcBef>
                <a:spcPct val="15000"/>
              </a:spcBef>
              <a:buFont typeface="Monotype Sorts" pitchFamily="2" charset="2"/>
              <a:buChar char=" "/>
            </a:pPr>
            <a:r>
              <a:rPr lang="zh-CN" altLang="en-US" sz="1800" dirty="0">
                <a:solidFill>
                  <a:srgbClr val="1A78C3"/>
                </a:solidFill>
                <a:latin typeface="+mj-ea"/>
                <a:ea typeface="+mj-ea"/>
              </a:rPr>
              <a:t>   按位操作（</a:t>
            </a:r>
            <a:r>
              <a:rPr lang="en-US" altLang="zh-CN" sz="1800" dirty="0">
                <a:solidFill>
                  <a:srgbClr val="1A78C3"/>
                </a:solidFill>
                <a:latin typeface="+mj-ea"/>
                <a:ea typeface="+mj-ea"/>
              </a:rPr>
              <a:t>0-</a:t>
            </a:r>
            <a:r>
              <a:rPr lang="zh-CN" altLang="en-US" sz="1800" dirty="0">
                <a:solidFill>
                  <a:srgbClr val="1A78C3"/>
                </a:solidFill>
                <a:latin typeface="+mj-ea"/>
                <a:ea typeface="+mj-ea"/>
              </a:rPr>
              <a:t>假／</a:t>
            </a:r>
            <a:r>
              <a:rPr lang="en-US" altLang="zh-CN" sz="1800" dirty="0">
                <a:solidFill>
                  <a:srgbClr val="1A78C3"/>
                </a:solidFill>
                <a:latin typeface="+mj-ea"/>
                <a:ea typeface="+mj-ea"/>
              </a:rPr>
              <a:t>1-</a:t>
            </a:r>
            <a:r>
              <a:rPr lang="zh-CN" altLang="en-US" sz="1800" dirty="0">
                <a:solidFill>
                  <a:srgbClr val="1A78C3"/>
                </a:solidFill>
                <a:latin typeface="+mj-ea"/>
                <a:ea typeface="+mj-ea"/>
              </a:rPr>
              <a:t>真）</a:t>
            </a:r>
          </a:p>
        </p:txBody>
      </p:sp>
    </p:spTree>
    <p:extLst>
      <p:ext uri="{BB962C8B-B14F-4D97-AF65-F5344CB8AC3E}">
        <p14:creationId xmlns:p14="http://schemas.microsoft.com/office/powerpoint/2010/main" val="225133020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blinds(horizontal)">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blinds(horizontal)">
                                      <p:cBhvr>
                                        <p:cTn id="22" dur="500"/>
                                        <p:tgtEl>
                                          <p:spTgt spid="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blinds(horizontal)">
                                      <p:cBhvr>
                                        <p:cTn id="27" dur="500"/>
                                        <p:tgtEl>
                                          <p:spTgt spid="5">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13" end="13"/>
                                            </p:txEl>
                                          </p:spTgt>
                                        </p:tgtEl>
                                        <p:attrNameLst>
                                          <p:attrName>style.visibility</p:attrName>
                                        </p:attrNameLst>
                                      </p:cBhvr>
                                      <p:to>
                                        <p:strVal val="visible"/>
                                      </p:to>
                                    </p:set>
                                    <p:animEffect transition="in" filter="blinds(horizontal)">
                                      <p:cBhvr>
                                        <p:cTn id="32" dur="500"/>
                                        <p:tgtEl>
                                          <p:spTgt spid="5">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blinds(horizontal)">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blinds(horizontal)">
                                      <p:cBhvr>
                                        <p:cTn id="42" dur="500"/>
                                        <p:tgtEl>
                                          <p:spTgt spid="5">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animEffect transition="in" filter="blinds(horizontal)">
                                      <p:cBhvr>
                                        <p:cTn id="47" dur="500"/>
                                        <p:tgtEl>
                                          <p:spTgt spid="5">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15" end="15"/>
                                            </p:txEl>
                                          </p:spTgt>
                                        </p:tgtEl>
                                        <p:attrNameLst>
                                          <p:attrName>style.visibility</p:attrName>
                                        </p:attrNameLst>
                                      </p:cBhvr>
                                      <p:to>
                                        <p:strVal val="visible"/>
                                      </p:to>
                                    </p:set>
                                    <p:animEffect transition="in" filter="blinds(horizontal)">
                                      <p:cBhvr>
                                        <p:cTn id="52"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D07ECB3-E6F9-4772-8937-DEA90BAD87BA}"/>
              </a:ext>
            </a:extLst>
          </p:cNvPr>
          <p:cNvSpPr>
            <a:spLocks noGrp="1"/>
          </p:cNvSpPr>
          <p:nvPr>
            <p:ph type="sldNum" sz="quarter" idx="12"/>
          </p:nvPr>
        </p:nvSpPr>
        <p:spPr/>
        <p:txBody>
          <a:bodyPr/>
          <a:lstStyle/>
          <a:p>
            <a:fld id="{D12C7F20-4EEE-4847-AC76-B538472E8A39}" type="slidenum">
              <a:rPr lang="zh-CN" altLang="en-US" smtClean="0"/>
              <a:pPr/>
              <a:t>11</a:t>
            </a:fld>
            <a:endParaRPr lang="zh-CN" altLang="en-US"/>
          </a:p>
        </p:txBody>
      </p:sp>
      <p:sp>
        <p:nvSpPr>
          <p:cNvPr id="3" name="文本占位符 2">
            <a:extLst>
              <a:ext uri="{FF2B5EF4-FFF2-40B4-BE49-F238E27FC236}">
                <a16:creationId xmlns:a16="http://schemas.microsoft.com/office/drawing/2014/main" id="{E1A3C48B-4AAC-4E5C-B3BB-C3264C6359EF}"/>
              </a:ext>
            </a:extLst>
          </p:cNvPr>
          <p:cNvSpPr>
            <a:spLocks noGrp="1"/>
          </p:cNvSpPr>
          <p:nvPr>
            <p:ph type="body" sz="quarter" idx="15"/>
          </p:nvPr>
        </p:nvSpPr>
        <p:spPr>
          <a:xfrm>
            <a:off x="159768" y="698463"/>
            <a:ext cx="11835786" cy="641239"/>
          </a:xfrm>
        </p:spPr>
        <p:txBody>
          <a:bodyPr>
            <a:normAutofit/>
          </a:bodyPr>
          <a:lstStyle/>
          <a:p>
            <a:r>
              <a:rPr lang="en-US" altLang="zh-CN" dirty="0"/>
              <a:t>Pentium &amp; MIPS Data Type</a:t>
            </a:r>
          </a:p>
          <a:p>
            <a:pPr lvl="1"/>
            <a:endParaRPr lang="zh-CN" altLang="en-US" dirty="0"/>
          </a:p>
        </p:txBody>
      </p:sp>
      <p:sp>
        <p:nvSpPr>
          <p:cNvPr id="4" name="文本占位符 3">
            <a:extLst>
              <a:ext uri="{FF2B5EF4-FFF2-40B4-BE49-F238E27FC236}">
                <a16:creationId xmlns:a16="http://schemas.microsoft.com/office/drawing/2014/main" id="{50DDA042-5E9F-4012-BDDA-B3503A8543D3}"/>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DB0E8390-B62B-4722-9512-B50D5282DE2E}"/>
              </a:ext>
            </a:extLst>
          </p:cNvPr>
          <p:cNvSpPr txBox="1">
            <a:spLocks noChangeArrowheads="1"/>
          </p:cNvSpPr>
          <p:nvPr/>
        </p:nvSpPr>
        <p:spPr>
          <a:xfrm>
            <a:off x="533068" y="1250581"/>
            <a:ext cx="10801239" cy="5354637"/>
          </a:xfrm>
          <a:prstGeom prst="rect">
            <a:avLst/>
          </a:prstGeom>
          <a:noFill/>
          <a:ln/>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ct val="20000"/>
              </a:spcBef>
            </a:pPr>
            <a:r>
              <a:rPr lang="en-US" altLang="zh-CN" sz="2400" dirty="0">
                <a:solidFill>
                  <a:srgbClr val="1A78C3"/>
                </a:solidFill>
                <a:latin typeface="+mj-ea"/>
                <a:ea typeface="+mj-ea"/>
              </a:rPr>
              <a:t>Pentium</a:t>
            </a:r>
          </a:p>
          <a:p>
            <a:pPr marL="742950" lvl="1" indent="-285750">
              <a:lnSpc>
                <a:spcPct val="100000"/>
              </a:lnSpc>
              <a:spcBef>
                <a:spcPct val="20000"/>
              </a:spcBef>
            </a:pPr>
            <a:r>
              <a:rPr lang="zh-CN" altLang="en-US" sz="1800" dirty="0">
                <a:solidFill>
                  <a:srgbClr val="1A78C3"/>
                </a:solidFill>
                <a:latin typeface="+mj-ea"/>
                <a:ea typeface="+mj-ea"/>
              </a:rPr>
              <a:t>基本类型：</a:t>
            </a:r>
          </a:p>
          <a:p>
            <a:pPr lvl="2">
              <a:lnSpc>
                <a:spcPct val="100000"/>
              </a:lnSpc>
              <a:spcBef>
                <a:spcPct val="20000"/>
              </a:spcBef>
            </a:pPr>
            <a:r>
              <a:rPr lang="zh-CN" altLang="en-US" sz="1800" dirty="0">
                <a:solidFill>
                  <a:srgbClr val="44BE9B"/>
                </a:solidFill>
                <a:latin typeface="+mj-ea"/>
                <a:ea typeface="+mj-ea"/>
              </a:rPr>
              <a:t>字节、字</a:t>
            </a:r>
            <a:r>
              <a:rPr lang="en-US" altLang="zh-CN" sz="1800" dirty="0">
                <a:solidFill>
                  <a:srgbClr val="44BE9B"/>
                </a:solidFill>
                <a:latin typeface="+mj-ea"/>
                <a:ea typeface="+mj-ea"/>
              </a:rPr>
              <a:t>(16</a:t>
            </a:r>
            <a:r>
              <a:rPr lang="zh-CN" altLang="en-US" sz="1800" dirty="0">
                <a:solidFill>
                  <a:srgbClr val="44BE9B"/>
                </a:solidFill>
                <a:latin typeface="+mj-ea"/>
                <a:ea typeface="+mj-ea"/>
              </a:rPr>
              <a:t>位</a:t>
            </a:r>
            <a:r>
              <a:rPr lang="en-US" altLang="zh-CN" sz="1800" dirty="0">
                <a:solidFill>
                  <a:srgbClr val="44BE9B"/>
                </a:solidFill>
                <a:latin typeface="+mj-ea"/>
                <a:ea typeface="+mj-ea"/>
              </a:rPr>
              <a:t>)</a:t>
            </a:r>
            <a:r>
              <a:rPr lang="zh-CN" altLang="en-US" sz="1800" dirty="0">
                <a:solidFill>
                  <a:srgbClr val="44BE9B"/>
                </a:solidFill>
                <a:latin typeface="+mj-ea"/>
                <a:ea typeface="+mj-ea"/>
              </a:rPr>
              <a:t>、双字</a:t>
            </a:r>
            <a:r>
              <a:rPr lang="en-US" altLang="zh-CN" sz="1800" dirty="0">
                <a:solidFill>
                  <a:srgbClr val="44BE9B"/>
                </a:solidFill>
                <a:latin typeface="+mj-ea"/>
                <a:ea typeface="+mj-ea"/>
              </a:rPr>
              <a:t>(32</a:t>
            </a:r>
            <a:r>
              <a:rPr lang="zh-CN" altLang="en-US" sz="1800" dirty="0">
                <a:solidFill>
                  <a:srgbClr val="44BE9B"/>
                </a:solidFill>
                <a:latin typeface="+mj-ea"/>
                <a:ea typeface="+mj-ea"/>
              </a:rPr>
              <a:t>位</a:t>
            </a:r>
            <a:r>
              <a:rPr lang="en-US" altLang="zh-CN" sz="1800" dirty="0">
                <a:solidFill>
                  <a:srgbClr val="44BE9B"/>
                </a:solidFill>
                <a:latin typeface="+mj-ea"/>
                <a:ea typeface="+mj-ea"/>
              </a:rPr>
              <a:t>)</a:t>
            </a:r>
            <a:r>
              <a:rPr lang="zh-CN" altLang="en-US" sz="1800" dirty="0">
                <a:solidFill>
                  <a:srgbClr val="44BE9B"/>
                </a:solidFill>
                <a:latin typeface="+mj-ea"/>
                <a:ea typeface="+mj-ea"/>
              </a:rPr>
              <a:t>、四字</a:t>
            </a:r>
            <a:r>
              <a:rPr lang="en-US" altLang="zh-CN" sz="1800" dirty="0">
                <a:solidFill>
                  <a:srgbClr val="44BE9B"/>
                </a:solidFill>
                <a:latin typeface="+mj-ea"/>
                <a:ea typeface="+mj-ea"/>
              </a:rPr>
              <a:t>(64</a:t>
            </a:r>
            <a:r>
              <a:rPr lang="zh-CN" altLang="en-US" sz="1800" dirty="0">
                <a:solidFill>
                  <a:srgbClr val="44BE9B"/>
                </a:solidFill>
                <a:latin typeface="+mj-ea"/>
                <a:ea typeface="+mj-ea"/>
              </a:rPr>
              <a:t>位</a:t>
            </a:r>
            <a:r>
              <a:rPr lang="en-US" altLang="zh-CN" sz="1800" dirty="0">
                <a:solidFill>
                  <a:srgbClr val="44BE9B"/>
                </a:solidFill>
                <a:latin typeface="+mj-ea"/>
                <a:ea typeface="+mj-ea"/>
              </a:rPr>
              <a:t>) </a:t>
            </a:r>
          </a:p>
          <a:p>
            <a:pPr marL="742950" lvl="1" indent="-285750">
              <a:lnSpc>
                <a:spcPct val="100000"/>
              </a:lnSpc>
              <a:spcBef>
                <a:spcPct val="20000"/>
              </a:spcBef>
            </a:pPr>
            <a:r>
              <a:rPr lang="zh-CN" altLang="en-US" sz="1800" dirty="0">
                <a:solidFill>
                  <a:srgbClr val="1A78C3"/>
                </a:solidFill>
                <a:latin typeface="+mj-ea"/>
                <a:ea typeface="+mj-ea"/>
              </a:rPr>
              <a:t>整数：</a:t>
            </a:r>
          </a:p>
          <a:p>
            <a:pPr lvl="2">
              <a:lnSpc>
                <a:spcPct val="100000"/>
              </a:lnSpc>
              <a:spcBef>
                <a:spcPct val="20000"/>
              </a:spcBef>
            </a:pPr>
            <a:r>
              <a:rPr lang="zh-CN" altLang="en-US" sz="1800" dirty="0">
                <a:solidFill>
                  <a:srgbClr val="1A78C3"/>
                </a:solidFill>
                <a:latin typeface="+mj-ea"/>
                <a:ea typeface="+mj-ea"/>
              </a:rPr>
              <a:t> </a:t>
            </a:r>
            <a:r>
              <a:rPr lang="en-US" altLang="zh-CN" sz="1800" dirty="0">
                <a:solidFill>
                  <a:srgbClr val="44BE9B"/>
                </a:solidFill>
                <a:latin typeface="+mj-ea"/>
                <a:ea typeface="+mj-ea"/>
              </a:rPr>
              <a:t>16</a:t>
            </a:r>
            <a:r>
              <a:rPr lang="zh-CN" altLang="en-US" sz="1800" dirty="0">
                <a:solidFill>
                  <a:srgbClr val="44BE9B"/>
                </a:solidFill>
                <a:latin typeface="+mj-ea"/>
                <a:ea typeface="+mj-ea"/>
              </a:rPr>
              <a:t>位、</a:t>
            </a:r>
            <a:r>
              <a:rPr lang="en-US" altLang="zh-CN" sz="1800" dirty="0">
                <a:solidFill>
                  <a:srgbClr val="44BE9B"/>
                </a:solidFill>
                <a:latin typeface="+mj-ea"/>
                <a:ea typeface="+mj-ea"/>
              </a:rPr>
              <a:t>32</a:t>
            </a:r>
            <a:r>
              <a:rPr lang="zh-CN" altLang="en-US" sz="1800" dirty="0">
                <a:solidFill>
                  <a:srgbClr val="44BE9B"/>
                </a:solidFill>
                <a:latin typeface="+mj-ea"/>
                <a:ea typeface="+mj-ea"/>
              </a:rPr>
              <a:t>位、</a:t>
            </a:r>
            <a:r>
              <a:rPr lang="en-US" altLang="zh-CN" sz="1800" dirty="0">
                <a:solidFill>
                  <a:srgbClr val="44BE9B"/>
                </a:solidFill>
                <a:latin typeface="+mj-ea"/>
                <a:ea typeface="+mj-ea"/>
              </a:rPr>
              <a:t>64</a:t>
            </a:r>
            <a:r>
              <a:rPr lang="zh-CN" altLang="en-US" sz="1800" dirty="0">
                <a:solidFill>
                  <a:srgbClr val="44BE9B"/>
                </a:solidFill>
                <a:latin typeface="+mj-ea"/>
                <a:ea typeface="+mj-ea"/>
              </a:rPr>
              <a:t>位三种</a:t>
            </a:r>
            <a:r>
              <a:rPr lang="en-US" altLang="zh-CN" sz="1800" dirty="0">
                <a:solidFill>
                  <a:srgbClr val="44BE9B"/>
                </a:solidFill>
                <a:latin typeface="+mj-ea"/>
                <a:ea typeface="+mj-ea"/>
              </a:rPr>
              <a:t>2-</a:t>
            </a:r>
            <a:r>
              <a:rPr lang="zh-CN" altLang="en-US" sz="1800" dirty="0">
                <a:solidFill>
                  <a:srgbClr val="44BE9B"/>
                </a:solidFill>
                <a:latin typeface="+mj-ea"/>
                <a:ea typeface="+mj-ea"/>
              </a:rPr>
              <a:t>补码表示的整数</a:t>
            </a:r>
          </a:p>
          <a:p>
            <a:pPr lvl="2">
              <a:lnSpc>
                <a:spcPct val="100000"/>
              </a:lnSpc>
              <a:spcBef>
                <a:spcPct val="20000"/>
              </a:spcBef>
            </a:pPr>
            <a:r>
              <a:rPr lang="zh-CN" altLang="en-US" sz="1800" dirty="0">
                <a:solidFill>
                  <a:srgbClr val="44BE9B"/>
                </a:solidFill>
                <a:latin typeface="+mj-ea"/>
                <a:ea typeface="+mj-ea"/>
              </a:rPr>
              <a:t> </a:t>
            </a:r>
            <a:r>
              <a:rPr lang="en-US" altLang="zh-CN" sz="1800" dirty="0">
                <a:solidFill>
                  <a:srgbClr val="44BE9B"/>
                </a:solidFill>
                <a:latin typeface="+mj-ea"/>
                <a:ea typeface="+mj-ea"/>
              </a:rPr>
              <a:t>18</a:t>
            </a:r>
            <a:r>
              <a:rPr lang="zh-CN" altLang="en-US" sz="1800" dirty="0">
                <a:solidFill>
                  <a:srgbClr val="44BE9B"/>
                </a:solidFill>
                <a:latin typeface="+mj-ea"/>
                <a:ea typeface="+mj-ea"/>
              </a:rPr>
              <a:t>位压缩</a:t>
            </a:r>
            <a:r>
              <a:rPr lang="en-US" altLang="zh-CN" sz="1800" dirty="0">
                <a:solidFill>
                  <a:srgbClr val="44BE9B"/>
                </a:solidFill>
                <a:latin typeface="+mj-ea"/>
                <a:ea typeface="+mj-ea"/>
              </a:rPr>
              <a:t>8421</a:t>
            </a:r>
            <a:r>
              <a:rPr lang="zh-CN" altLang="en-US" sz="1800" dirty="0">
                <a:solidFill>
                  <a:srgbClr val="44BE9B"/>
                </a:solidFill>
                <a:latin typeface="+mj-ea"/>
                <a:ea typeface="+mj-ea"/>
              </a:rPr>
              <a:t> </a:t>
            </a:r>
            <a:r>
              <a:rPr lang="en-US" altLang="zh-CN" sz="1800" dirty="0">
                <a:solidFill>
                  <a:srgbClr val="44BE9B"/>
                </a:solidFill>
                <a:latin typeface="+mj-ea"/>
                <a:ea typeface="+mj-ea"/>
              </a:rPr>
              <a:t>BCD</a:t>
            </a:r>
            <a:r>
              <a:rPr lang="zh-CN" altLang="en-US" sz="1800" dirty="0">
                <a:solidFill>
                  <a:srgbClr val="44BE9B"/>
                </a:solidFill>
                <a:latin typeface="+mj-ea"/>
                <a:ea typeface="+mj-ea"/>
              </a:rPr>
              <a:t>码表示的十进制整数</a:t>
            </a:r>
          </a:p>
          <a:p>
            <a:pPr marL="742950" lvl="1" indent="-285750">
              <a:lnSpc>
                <a:spcPct val="100000"/>
              </a:lnSpc>
              <a:spcBef>
                <a:spcPct val="20000"/>
              </a:spcBef>
            </a:pPr>
            <a:r>
              <a:rPr lang="zh-CN" altLang="en-US" sz="1800" dirty="0">
                <a:solidFill>
                  <a:srgbClr val="1A78C3"/>
                </a:solidFill>
                <a:latin typeface="+mj-ea"/>
                <a:ea typeface="+mj-ea"/>
              </a:rPr>
              <a:t>无符号整数（</a:t>
            </a:r>
            <a:r>
              <a:rPr lang="en-US" altLang="zh-CN" sz="1800" dirty="0">
                <a:solidFill>
                  <a:srgbClr val="1A78C3"/>
                </a:solidFill>
                <a:latin typeface="+mj-ea"/>
                <a:ea typeface="+mj-ea"/>
              </a:rPr>
              <a:t>8</a:t>
            </a:r>
            <a:r>
              <a:rPr lang="zh-CN" altLang="en-US" sz="1800" dirty="0">
                <a:solidFill>
                  <a:srgbClr val="1A78C3"/>
                </a:solidFill>
                <a:latin typeface="+mj-ea"/>
                <a:ea typeface="+mj-ea"/>
              </a:rPr>
              <a:t>、</a:t>
            </a:r>
            <a:r>
              <a:rPr lang="en-US" altLang="zh-CN" sz="1800" dirty="0">
                <a:solidFill>
                  <a:srgbClr val="1A78C3"/>
                </a:solidFill>
                <a:latin typeface="+mj-ea"/>
                <a:ea typeface="+mj-ea"/>
              </a:rPr>
              <a:t>16</a:t>
            </a:r>
            <a:r>
              <a:rPr lang="zh-CN" altLang="en-US" sz="1800" dirty="0">
                <a:solidFill>
                  <a:srgbClr val="1A78C3"/>
                </a:solidFill>
                <a:latin typeface="+mj-ea"/>
                <a:ea typeface="+mj-ea"/>
              </a:rPr>
              <a:t>或</a:t>
            </a:r>
            <a:r>
              <a:rPr lang="en-US" altLang="zh-CN" sz="1800" dirty="0">
                <a:solidFill>
                  <a:srgbClr val="1A78C3"/>
                </a:solidFill>
                <a:latin typeface="+mj-ea"/>
                <a:ea typeface="+mj-ea"/>
              </a:rPr>
              <a:t>32</a:t>
            </a:r>
            <a:r>
              <a:rPr lang="zh-CN" altLang="en-US" sz="1800" dirty="0">
                <a:solidFill>
                  <a:srgbClr val="1A78C3"/>
                </a:solidFill>
                <a:latin typeface="+mj-ea"/>
                <a:ea typeface="+mj-ea"/>
              </a:rPr>
              <a:t>位）</a:t>
            </a:r>
          </a:p>
          <a:p>
            <a:pPr marL="742950" lvl="1" indent="-285750">
              <a:lnSpc>
                <a:spcPct val="100000"/>
              </a:lnSpc>
              <a:spcBef>
                <a:spcPct val="20000"/>
              </a:spcBef>
            </a:pPr>
            <a:r>
              <a:rPr lang="zh-CN" altLang="en-US" sz="1800" dirty="0">
                <a:solidFill>
                  <a:srgbClr val="1A78C3"/>
                </a:solidFill>
                <a:latin typeface="+mj-ea"/>
                <a:ea typeface="+mj-ea"/>
              </a:rPr>
              <a:t>近指针：</a:t>
            </a:r>
            <a:r>
              <a:rPr lang="en-US" altLang="zh-CN" sz="1800" dirty="0">
                <a:solidFill>
                  <a:srgbClr val="1A78C3"/>
                </a:solidFill>
                <a:latin typeface="+mj-ea"/>
                <a:ea typeface="+mj-ea"/>
              </a:rPr>
              <a:t>32</a:t>
            </a:r>
            <a:r>
              <a:rPr lang="zh-CN" altLang="en-US" sz="1800" dirty="0">
                <a:solidFill>
                  <a:srgbClr val="1A78C3"/>
                </a:solidFill>
                <a:latin typeface="+mj-ea"/>
                <a:ea typeface="+mj-ea"/>
              </a:rPr>
              <a:t>位段内偏移（有效地址）</a:t>
            </a:r>
          </a:p>
          <a:p>
            <a:pPr marL="742950" lvl="1" indent="-285750">
              <a:lnSpc>
                <a:spcPct val="100000"/>
              </a:lnSpc>
              <a:spcBef>
                <a:spcPct val="20000"/>
              </a:spcBef>
            </a:pPr>
            <a:r>
              <a:rPr lang="zh-CN" altLang="en-US" sz="1800" dirty="0">
                <a:solidFill>
                  <a:srgbClr val="1A78C3"/>
                </a:solidFill>
                <a:latin typeface="+mj-ea"/>
                <a:ea typeface="+mj-ea"/>
              </a:rPr>
              <a:t>浮点数</a:t>
            </a:r>
            <a:r>
              <a:rPr lang="zh-CN" altLang="en-US" sz="1800" dirty="0">
                <a:solidFill>
                  <a:srgbClr val="1A78C3"/>
                </a:solidFill>
                <a:latin typeface="+mj-ea"/>
                <a:ea typeface="+mj-ea"/>
                <a:sym typeface="Wingdings" panose="05000000000000000000" pitchFamily="2" charset="2"/>
              </a:rPr>
              <a:t>：</a:t>
            </a:r>
            <a:r>
              <a:rPr lang="en-US" altLang="zh-CN" sz="1800" dirty="0">
                <a:solidFill>
                  <a:srgbClr val="1A78C3"/>
                </a:solidFill>
                <a:latin typeface="+mj-ea"/>
                <a:ea typeface="+mj-ea"/>
                <a:sym typeface="Wingdings" panose="05000000000000000000" pitchFamily="2" charset="2"/>
              </a:rPr>
              <a:t>IEEE 754</a:t>
            </a:r>
            <a:r>
              <a:rPr lang="zh-CN" altLang="en-US" sz="1800" dirty="0">
                <a:solidFill>
                  <a:srgbClr val="1A78C3"/>
                </a:solidFill>
                <a:latin typeface="+mj-ea"/>
                <a:ea typeface="+mj-ea"/>
                <a:sym typeface="Wingdings" panose="05000000000000000000" pitchFamily="2" charset="2"/>
              </a:rPr>
              <a:t>（</a:t>
            </a:r>
            <a:r>
              <a:rPr lang="en-US" altLang="zh-CN" sz="1800" dirty="0">
                <a:solidFill>
                  <a:srgbClr val="1A78C3"/>
                </a:solidFill>
                <a:latin typeface="+mj-ea"/>
                <a:ea typeface="+mj-ea"/>
                <a:sym typeface="Wingdings" panose="05000000000000000000" pitchFamily="2" charset="2"/>
              </a:rPr>
              <a:t>80</a:t>
            </a:r>
            <a:r>
              <a:rPr lang="zh-CN" altLang="en-US" sz="1800" dirty="0">
                <a:solidFill>
                  <a:srgbClr val="1A78C3"/>
                </a:solidFill>
                <a:latin typeface="+mj-ea"/>
                <a:ea typeface="+mj-ea"/>
                <a:sym typeface="Wingdings" panose="05000000000000000000" pitchFamily="2" charset="2"/>
              </a:rPr>
              <a:t>位扩展精度浮点数寄存器）</a:t>
            </a:r>
          </a:p>
          <a:p>
            <a:pPr marL="342900" indent="-342900">
              <a:lnSpc>
                <a:spcPct val="100000"/>
              </a:lnSpc>
              <a:spcBef>
                <a:spcPct val="20000"/>
              </a:spcBef>
            </a:pPr>
            <a:r>
              <a:rPr lang="en-US" altLang="zh-CN" sz="2400" dirty="0">
                <a:solidFill>
                  <a:srgbClr val="1A78C3"/>
                </a:solidFill>
                <a:latin typeface="+mj-ea"/>
                <a:ea typeface="+mj-ea"/>
                <a:sym typeface="Wingdings" panose="05000000000000000000" pitchFamily="2" charset="2"/>
              </a:rPr>
              <a:t>MIPS</a:t>
            </a:r>
          </a:p>
          <a:p>
            <a:pPr marL="742950" lvl="1" indent="-285750">
              <a:lnSpc>
                <a:spcPct val="100000"/>
              </a:lnSpc>
              <a:spcBef>
                <a:spcPct val="20000"/>
              </a:spcBef>
            </a:pPr>
            <a:r>
              <a:rPr lang="zh-CN" altLang="en-US" sz="1800" dirty="0">
                <a:solidFill>
                  <a:srgbClr val="1A78C3"/>
                </a:solidFill>
                <a:latin typeface="+mj-ea"/>
                <a:ea typeface="+mj-ea"/>
              </a:rPr>
              <a:t>基本类型：</a:t>
            </a:r>
          </a:p>
          <a:p>
            <a:pPr lvl="2">
              <a:lnSpc>
                <a:spcPct val="100000"/>
              </a:lnSpc>
              <a:spcBef>
                <a:spcPct val="20000"/>
              </a:spcBef>
            </a:pPr>
            <a:r>
              <a:rPr lang="zh-CN" altLang="en-US" sz="1800" dirty="0">
                <a:solidFill>
                  <a:srgbClr val="44BE9B"/>
                </a:solidFill>
                <a:latin typeface="+mj-ea"/>
                <a:ea typeface="+mj-ea"/>
              </a:rPr>
              <a:t>字节、半字</a:t>
            </a:r>
            <a:r>
              <a:rPr lang="en-US" altLang="zh-CN" sz="1800" dirty="0">
                <a:solidFill>
                  <a:srgbClr val="44BE9B"/>
                </a:solidFill>
                <a:latin typeface="+mj-ea"/>
                <a:ea typeface="+mj-ea"/>
              </a:rPr>
              <a:t>(16</a:t>
            </a:r>
            <a:r>
              <a:rPr lang="zh-CN" altLang="en-US" sz="1800" dirty="0">
                <a:solidFill>
                  <a:srgbClr val="44BE9B"/>
                </a:solidFill>
                <a:latin typeface="+mj-ea"/>
                <a:ea typeface="+mj-ea"/>
              </a:rPr>
              <a:t>位</a:t>
            </a:r>
            <a:r>
              <a:rPr lang="en-US" altLang="zh-CN" sz="1800" dirty="0">
                <a:solidFill>
                  <a:srgbClr val="44BE9B"/>
                </a:solidFill>
                <a:latin typeface="+mj-ea"/>
                <a:ea typeface="+mj-ea"/>
              </a:rPr>
              <a:t>)</a:t>
            </a:r>
            <a:r>
              <a:rPr lang="zh-CN" altLang="en-US" sz="1800" dirty="0">
                <a:solidFill>
                  <a:srgbClr val="44BE9B"/>
                </a:solidFill>
                <a:latin typeface="+mj-ea"/>
                <a:ea typeface="+mj-ea"/>
              </a:rPr>
              <a:t>、字</a:t>
            </a:r>
            <a:r>
              <a:rPr lang="en-US" altLang="zh-CN" sz="1800" dirty="0">
                <a:solidFill>
                  <a:srgbClr val="44BE9B"/>
                </a:solidFill>
                <a:latin typeface="+mj-ea"/>
                <a:ea typeface="+mj-ea"/>
              </a:rPr>
              <a:t>(32</a:t>
            </a:r>
            <a:r>
              <a:rPr lang="zh-CN" altLang="en-US" sz="1800" dirty="0">
                <a:solidFill>
                  <a:srgbClr val="44BE9B"/>
                </a:solidFill>
                <a:latin typeface="+mj-ea"/>
                <a:ea typeface="+mj-ea"/>
              </a:rPr>
              <a:t>位</a:t>
            </a:r>
            <a:r>
              <a:rPr lang="en-US" altLang="zh-CN" sz="1800" dirty="0">
                <a:solidFill>
                  <a:srgbClr val="44BE9B"/>
                </a:solidFill>
                <a:latin typeface="+mj-ea"/>
                <a:ea typeface="+mj-ea"/>
              </a:rPr>
              <a:t>)</a:t>
            </a:r>
            <a:r>
              <a:rPr lang="zh-CN" altLang="en-US" sz="1800" dirty="0">
                <a:solidFill>
                  <a:srgbClr val="44BE9B"/>
                </a:solidFill>
                <a:latin typeface="+mj-ea"/>
                <a:ea typeface="+mj-ea"/>
              </a:rPr>
              <a:t>、四字</a:t>
            </a:r>
            <a:r>
              <a:rPr lang="en-US" altLang="zh-CN" sz="1800" dirty="0">
                <a:solidFill>
                  <a:srgbClr val="44BE9B"/>
                </a:solidFill>
                <a:latin typeface="+mj-ea"/>
                <a:ea typeface="+mj-ea"/>
              </a:rPr>
              <a:t>(64</a:t>
            </a:r>
            <a:r>
              <a:rPr lang="zh-CN" altLang="en-US" sz="1800" dirty="0">
                <a:solidFill>
                  <a:srgbClr val="44BE9B"/>
                </a:solidFill>
                <a:latin typeface="+mj-ea"/>
                <a:ea typeface="+mj-ea"/>
              </a:rPr>
              <a:t>位</a:t>
            </a:r>
            <a:r>
              <a:rPr lang="en-US" altLang="zh-CN" sz="1800" dirty="0">
                <a:solidFill>
                  <a:srgbClr val="44BE9B"/>
                </a:solidFill>
                <a:latin typeface="+mj-ea"/>
                <a:ea typeface="+mj-ea"/>
              </a:rPr>
              <a:t>) </a:t>
            </a:r>
          </a:p>
          <a:p>
            <a:pPr marL="742950" lvl="1" indent="-285750">
              <a:lnSpc>
                <a:spcPct val="100000"/>
              </a:lnSpc>
              <a:spcBef>
                <a:spcPct val="20000"/>
              </a:spcBef>
            </a:pPr>
            <a:r>
              <a:rPr lang="zh-CN" altLang="en-US" sz="1800" dirty="0">
                <a:solidFill>
                  <a:srgbClr val="1A78C3"/>
                </a:solidFill>
                <a:latin typeface="+mj-ea"/>
                <a:ea typeface="+mj-ea"/>
              </a:rPr>
              <a:t>整数： </a:t>
            </a:r>
            <a:r>
              <a:rPr lang="en-US" altLang="zh-CN" sz="1800" dirty="0">
                <a:solidFill>
                  <a:srgbClr val="1A78C3"/>
                </a:solidFill>
                <a:latin typeface="+mj-ea"/>
                <a:ea typeface="+mj-ea"/>
              </a:rPr>
              <a:t>16</a:t>
            </a:r>
            <a:r>
              <a:rPr lang="zh-CN" altLang="en-US" sz="1800" dirty="0">
                <a:solidFill>
                  <a:srgbClr val="1A78C3"/>
                </a:solidFill>
                <a:latin typeface="+mj-ea"/>
                <a:ea typeface="+mj-ea"/>
              </a:rPr>
              <a:t>位、</a:t>
            </a:r>
            <a:r>
              <a:rPr lang="en-US" altLang="zh-CN" sz="1800" dirty="0">
                <a:solidFill>
                  <a:srgbClr val="1A78C3"/>
                </a:solidFill>
                <a:latin typeface="+mj-ea"/>
                <a:ea typeface="+mj-ea"/>
              </a:rPr>
              <a:t>32</a:t>
            </a:r>
            <a:r>
              <a:rPr lang="zh-CN" altLang="en-US" sz="1800" dirty="0">
                <a:solidFill>
                  <a:srgbClr val="1A78C3"/>
                </a:solidFill>
                <a:latin typeface="+mj-ea"/>
                <a:ea typeface="+mj-ea"/>
              </a:rPr>
              <a:t>位、</a:t>
            </a:r>
            <a:r>
              <a:rPr lang="en-US" altLang="zh-CN" sz="1800" dirty="0">
                <a:solidFill>
                  <a:srgbClr val="1A78C3"/>
                </a:solidFill>
                <a:latin typeface="+mj-ea"/>
                <a:ea typeface="+mj-ea"/>
              </a:rPr>
              <a:t>64</a:t>
            </a:r>
            <a:r>
              <a:rPr lang="zh-CN" altLang="en-US" sz="1800" dirty="0">
                <a:solidFill>
                  <a:srgbClr val="1A78C3"/>
                </a:solidFill>
                <a:latin typeface="+mj-ea"/>
                <a:ea typeface="+mj-ea"/>
              </a:rPr>
              <a:t>位三种</a:t>
            </a:r>
            <a:r>
              <a:rPr lang="en-US" altLang="zh-CN" sz="1800" dirty="0">
                <a:solidFill>
                  <a:srgbClr val="1A78C3"/>
                </a:solidFill>
                <a:latin typeface="+mj-ea"/>
                <a:ea typeface="+mj-ea"/>
              </a:rPr>
              <a:t>2-</a:t>
            </a:r>
            <a:r>
              <a:rPr lang="zh-CN" altLang="en-US" sz="1800" dirty="0">
                <a:solidFill>
                  <a:srgbClr val="1A78C3"/>
                </a:solidFill>
                <a:latin typeface="+mj-ea"/>
                <a:ea typeface="+mj-ea"/>
              </a:rPr>
              <a:t>补码表示的整数</a:t>
            </a:r>
          </a:p>
          <a:p>
            <a:pPr marL="742950" lvl="1" indent="-285750">
              <a:lnSpc>
                <a:spcPct val="100000"/>
              </a:lnSpc>
              <a:spcBef>
                <a:spcPct val="20000"/>
              </a:spcBef>
            </a:pPr>
            <a:r>
              <a:rPr lang="zh-CN" altLang="en-US" sz="1800" dirty="0">
                <a:solidFill>
                  <a:srgbClr val="1A78C3"/>
                </a:solidFill>
                <a:latin typeface="+mj-ea"/>
                <a:ea typeface="+mj-ea"/>
              </a:rPr>
              <a:t>无符号整数：（</a:t>
            </a:r>
            <a:r>
              <a:rPr lang="en-US" altLang="zh-CN" sz="1800" dirty="0">
                <a:solidFill>
                  <a:srgbClr val="1A78C3"/>
                </a:solidFill>
                <a:latin typeface="+mj-ea"/>
                <a:ea typeface="+mj-ea"/>
              </a:rPr>
              <a:t>16</a:t>
            </a:r>
            <a:r>
              <a:rPr lang="zh-CN" altLang="en-US" sz="1800" dirty="0">
                <a:solidFill>
                  <a:srgbClr val="1A78C3"/>
                </a:solidFill>
                <a:latin typeface="+mj-ea"/>
                <a:ea typeface="+mj-ea"/>
              </a:rPr>
              <a:t>、</a:t>
            </a:r>
            <a:r>
              <a:rPr lang="en-US" altLang="zh-CN" sz="1800" dirty="0">
                <a:solidFill>
                  <a:srgbClr val="1A78C3"/>
                </a:solidFill>
                <a:latin typeface="+mj-ea"/>
                <a:ea typeface="+mj-ea"/>
              </a:rPr>
              <a:t>32</a:t>
            </a:r>
            <a:r>
              <a:rPr lang="zh-CN" altLang="en-US" sz="1800" dirty="0">
                <a:solidFill>
                  <a:srgbClr val="1A78C3"/>
                </a:solidFill>
                <a:latin typeface="+mj-ea"/>
                <a:ea typeface="+mj-ea"/>
              </a:rPr>
              <a:t>位）</a:t>
            </a:r>
          </a:p>
          <a:p>
            <a:pPr marL="742950" lvl="1" indent="-285750">
              <a:lnSpc>
                <a:spcPct val="100000"/>
              </a:lnSpc>
              <a:spcBef>
                <a:spcPct val="20000"/>
              </a:spcBef>
            </a:pPr>
            <a:r>
              <a:rPr lang="zh-CN" altLang="en-US" sz="1800" dirty="0">
                <a:solidFill>
                  <a:srgbClr val="1A78C3"/>
                </a:solidFill>
                <a:latin typeface="+mj-ea"/>
                <a:ea typeface="+mj-ea"/>
              </a:rPr>
              <a:t>浮点数</a:t>
            </a:r>
            <a:r>
              <a:rPr lang="zh-CN" altLang="en-US" sz="1800" dirty="0">
                <a:solidFill>
                  <a:srgbClr val="1A78C3"/>
                </a:solidFill>
                <a:latin typeface="+mj-ea"/>
                <a:ea typeface="+mj-ea"/>
                <a:sym typeface="Wingdings" panose="05000000000000000000" pitchFamily="2" charset="2"/>
              </a:rPr>
              <a:t>：</a:t>
            </a:r>
            <a:r>
              <a:rPr lang="en-US" altLang="zh-CN" sz="1800" dirty="0">
                <a:solidFill>
                  <a:srgbClr val="1A78C3"/>
                </a:solidFill>
                <a:latin typeface="+mj-ea"/>
                <a:ea typeface="+mj-ea"/>
                <a:sym typeface="Wingdings" panose="05000000000000000000" pitchFamily="2" charset="2"/>
              </a:rPr>
              <a:t>IEEE 754</a:t>
            </a:r>
            <a:r>
              <a:rPr lang="zh-CN" altLang="en-US" sz="1800" dirty="0">
                <a:solidFill>
                  <a:srgbClr val="1A78C3"/>
                </a:solidFill>
                <a:latin typeface="+mj-ea"/>
                <a:ea typeface="+mj-ea"/>
                <a:sym typeface="Wingdings" panose="05000000000000000000" pitchFamily="2" charset="2"/>
              </a:rPr>
              <a:t>（</a:t>
            </a:r>
            <a:r>
              <a:rPr lang="en-US" altLang="zh-CN" sz="1800" dirty="0">
                <a:solidFill>
                  <a:srgbClr val="1A78C3"/>
                </a:solidFill>
                <a:latin typeface="+mj-ea"/>
                <a:ea typeface="+mj-ea"/>
                <a:sym typeface="Wingdings" panose="05000000000000000000" pitchFamily="2" charset="2"/>
              </a:rPr>
              <a:t>32</a:t>
            </a:r>
            <a:r>
              <a:rPr lang="zh-CN" altLang="en-US" sz="1800" dirty="0">
                <a:solidFill>
                  <a:srgbClr val="1A78C3"/>
                </a:solidFill>
                <a:latin typeface="+mj-ea"/>
                <a:ea typeface="+mj-ea"/>
                <a:sym typeface="Wingdings" panose="05000000000000000000" pitchFamily="2" charset="2"/>
              </a:rPr>
              <a:t>位</a:t>
            </a:r>
            <a:r>
              <a:rPr lang="en-US" altLang="zh-CN" sz="1800" dirty="0">
                <a:solidFill>
                  <a:srgbClr val="1A78C3"/>
                </a:solidFill>
                <a:latin typeface="+mj-ea"/>
                <a:ea typeface="+mj-ea"/>
                <a:sym typeface="Wingdings" panose="05000000000000000000" pitchFamily="2" charset="2"/>
              </a:rPr>
              <a:t>/64</a:t>
            </a:r>
            <a:r>
              <a:rPr lang="zh-CN" altLang="en-US" sz="1800" dirty="0">
                <a:solidFill>
                  <a:srgbClr val="1A78C3"/>
                </a:solidFill>
                <a:latin typeface="+mj-ea"/>
                <a:ea typeface="+mj-ea"/>
                <a:sym typeface="Wingdings" panose="05000000000000000000" pitchFamily="2" charset="2"/>
              </a:rPr>
              <a:t>位浮点数寄存器）</a:t>
            </a:r>
          </a:p>
          <a:p>
            <a:pPr marL="742950" lvl="1" indent="-285750">
              <a:lnSpc>
                <a:spcPct val="100000"/>
              </a:lnSpc>
              <a:spcBef>
                <a:spcPct val="20000"/>
              </a:spcBef>
              <a:buFontTx/>
              <a:buNone/>
            </a:pPr>
            <a:endParaRPr lang="zh-CN" altLang="en-US" sz="1800" dirty="0">
              <a:solidFill>
                <a:srgbClr val="1A78C3"/>
              </a:solidFill>
              <a:latin typeface="+mj-ea"/>
              <a:ea typeface="+mj-ea"/>
            </a:endParaRPr>
          </a:p>
        </p:txBody>
      </p:sp>
    </p:spTree>
    <p:extLst>
      <p:ext uri="{BB962C8B-B14F-4D97-AF65-F5344CB8AC3E}">
        <p14:creationId xmlns:p14="http://schemas.microsoft.com/office/powerpoint/2010/main" val="325610174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30B8FEE-F19C-41C8-B00B-E82AE1F594A1}"/>
              </a:ext>
            </a:extLst>
          </p:cNvPr>
          <p:cNvSpPr>
            <a:spLocks noGrp="1"/>
          </p:cNvSpPr>
          <p:nvPr>
            <p:ph type="sldNum" sz="quarter" idx="12"/>
          </p:nvPr>
        </p:nvSpPr>
        <p:spPr/>
        <p:txBody>
          <a:bodyPr/>
          <a:lstStyle/>
          <a:p>
            <a:fld id="{D12C7F20-4EEE-4847-AC76-B538472E8A39}" type="slidenum">
              <a:rPr lang="zh-CN" altLang="en-US" smtClean="0"/>
              <a:pPr/>
              <a:t>12</a:t>
            </a:fld>
            <a:endParaRPr lang="zh-CN" altLang="en-US"/>
          </a:p>
        </p:txBody>
      </p:sp>
      <p:sp>
        <p:nvSpPr>
          <p:cNvPr id="3" name="文本占位符 2">
            <a:extLst>
              <a:ext uri="{FF2B5EF4-FFF2-40B4-BE49-F238E27FC236}">
                <a16:creationId xmlns:a16="http://schemas.microsoft.com/office/drawing/2014/main" id="{AD97D1DD-0500-455A-B2F0-560C8E24A1AE}"/>
              </a:ext>
            </a:extLst>
          </p:cNvPr>
          <p:cNvSpPr>
            <a:spLocks noGrp="1"/>
          </p:cNvSpPr>
          <p:nvPr>
            <p:ph type="body" sz="quarter" idx="15"/>
          </p:nvPr>
        </p:nvSpPr>
        <p:spPr>
          <a:xfrm>
            <a:off x="159768" y="698464"/>
            <a:ext cx="11835786" cy="685720"/>
          </a:xfrm>
        </p:spPr>
        <p:txBody>
          <a:bodyPr/>
          <a:lstStyle/>
          <a:p>
            <a:r>
              <a:rPr lang="en-US" altLang="zh-CN" dirty="0"/>
              <a:t>Addressing Modes</a:t>
            </a:r>
            <a:r>
              <a:rPr lang="zh-CN" altLang="en-US" dirty="0"/>
              <a:t>（寻址方式）</a:t>
            </a:r>
          </a:p>
        </p:txBody>
      </p:sp>
      <p:sp>
        <p:nvSpPr>
          <p:cNvPr id="4" name="文本占位符 3">
            <a:extLst>
              <a:ext uri="{FF2B5EF4-FFF2-40B4-BE49-F238E27FC236}">
                <a16:creationId xmlns:a16="http://schemas.microsoft.com/office/drawing/2014/main" id="{A65877C2-C2F6-4FF0-AB89-C44B31268126}"/>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5CCFB489-87F9-4EF9-8CC7-B11087ACEA25}"/>
              </a:ext>
            </a:extLst>
          </p:cNvPr>
          <p:cNvSpPr txBox="1">
            <a:spLocks noChangeArrowheads="1"/>
          </p:cNvSpPr>
          <p:nvPr/>
        </p:nvSpPr>
        <p:spPr>
          <a:xfrm>
            <a:off x="506602" y="1227137"/>
            <a:ext cx="8362950" cy="3249613"/>
          </a:xfrm>
          <a:prstGeom prst="rect">
            <a:avLst/>
          </a:prstGeom>
          <a:ln/>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0000"/>
              </a:lnSpc>
              <a:spcBef>
                <a:spcPct val="20000"/>
              </a:spcBef>
            </a:pPr>
            <a:r>
              <a:rPr lang="zh-CN" altLang="en-US" sz="2000" dirty="0">
                <a:solidFill>
                  <a:srgbClr val="1A78C3"/>
                </a:solidFill>
                <a:latin typeface="+mj-ea"/>
                <a:ea typeface="+mj-ea"/>
              </a:rPr>
              <a:t>什么是“寻址方式”？</a:t>
            </a:r>
          </a:p>
          <a:p>
            <a:pPr marL="342900" indent="-342900">
              <a:lnSpc>
                <a:spcPct val="110000"/>
              </a:lnSpc>
              <a:spcBef>
                <a:spcPct val="20000"/>
              </a:spcBef>
              <a:buFont typeface="Wingdings" panose="05000000000000000000" pitchFamily="2" charset="2"/>
              <a:buNone/>
            </a:pPr>
            <a:r>
              <a:rPr lang="zh-CN" altLang="en-US" sz="2000" dirty="0">
                <a:solidFill>
                  <a:srgbClr val="1A78C3"/>
                </a:solidFill>
                <a:latin typeface="+mj-ea"/>
                <a:ea typeface="+mj-ea"/>
              </a:rPr>
              <a:t>     </a:t>
            </a:r>
            <a:r>
              <a:rPr lang="zh-CN" altLang="en-US" sz="1800" dirty="0">
                <a:solidFill>
                  <a:srgbClr val="1A78C3"/>
                </a:solidFill>
                <a:latin typeface="+mj-ea"/>
                <a:ea typeface="+mj-ea"/>
              </a:rPr>
              <a:t>操作数指定方式。即：用来指定操作数或操作数所在位置的方法</a:t>
            </a:r>
            <a:endParaRPr lang="zh-CN" altLang="en-US" sz="2000" dirty="0">
              <a:solidFill>
                <a:srgbClr val="1A78C3"/>
              </a:solidFill>
              <a:latin typeface="+mj-ea"/>
              <a:ea typeface="+mj-ea"/>
            </a:endParaRPr>
          </a:p>
          <a:p>
            <a:pPr marL="342900" indent="-342900">
              <a:lnSpc>
                <a:spcPct val="110000"/>
              </a:lnSpc>
              <a:spcBef>
                <a:spcPct val="20000"/>
              </a:spcBef>
            </a:pPr>
            <a:r>
              <a:rPr lang="zh-CN" altLang="en-US" sz="2000" dirty="0">
                <a:solidFill>
                  <a:srgbClr val="1A78C3"/>
                </a:solidFill>
                <a:latin typeface="+mj-ea"/>
                <a:ea typeface="+mj-ea"/>
              </a:rPr>
              <a:t>地址码编码由操作数的寻址方式决定</a:t>
            </a:r>
          </a:p>
          <a:p>
            <a:pPr marL="342900" indent="-342900">
              <a:lnSpc>
                <a:spcPct val="110000"/>
              </a:lnSpc>
              <a:spcBef>
                <a:spcPct val="20000"/>
              </a:spcBef>
            </a:pPr>
            <a:r>
              <a:rPr lang="zh-CN" altLang="en-US" sz="2000" dirty="0">
                <a:solidFill>
                  <a:srgbClr val="1A78C3"/>
                </a:solidFill>
                <a:latin typeface="+mj-ea"/>
                <a:ea typeface="+mj-ea"/>
              </a:rPr>
              <a:t>地址码编码原则：</a:t>
            </a:r>
          </a:p>
          <a:p>
            <a:pPr marL="799465" lvl="1" indent="-342900">
              <a:lnSpc>
                <a:spcPct val="110000"/>
              </a:lnSpc>
              <a:spcBef>
                <a:spcPct val="20000"/>
              </a:spcBef>
              <a:buFont typeface="Monotype Sorts" pitchFamily="2" charset="2"/>
              <a:buNone/>
            </a:pPr>
            <a:r>
              <a:rPr lang="zh-CN" altLang="en-US" sz="1600" dirty="0">
                <a:solidFill>
                  <a:srgbClr val="1A78C3"/>
                </a:solidFill>
                <a:latin typeface="+mj-ea"/>
                <a:ea typeface="+mj-ea"/>
              </a:rPr>
              <a:t>   指令地址码尽量短</a:t>
            </a:r>
          </a:p>
          <a:p>
            <a:pPr marL="799465" lvl="1" indent="-342900">
              <a:lnSpc>
                <a:spcPct val="110000"/>
              </a:lnSpc>
              <a:spcBef>
                <a:spcPct val="20000"/>
              </a:spcBef>
              <a:buFont typeface="Monotype Sorts" pitchFamily="2" charset="2"/>
              <a:buNone/>
            </a:pPr>
            <a:r>
              <a:rPr lang="zh-CN" altLang="en-US" sz="1600" dirty="0">
                <a:solidFill>
                  <a:srgbClr val="1A78C3"/>
                </a:solidFill>
                <a:latin typeface="+mj-ea"/>
                <a:ea typeface="+mj-ea"/>
              </a:rPr>
              <a:t>   操作数存放位置灵活，空间应尽量大</a:t>
            </a:r>
          </a:p>
          <a:p>
            <a:pPr marL="799465" lvl="1" indent="-342900">
              <a:lnSpc>
                <a:spcPct val="110000"/>
              </a:lnSpc>
              <a:spcBef>
                <a:spcPct val="20000"/>
              </a:spcBef>
              <a:buFont typeface="Monotype Sorts" pitchFamily="2" charset="2"/>
              <a:buNone/>
            </a:pPr>
            <a:r>
              <a:rPr lang="zh-CN" altLang="en-US" sz="1600" dirty="0">
                <a:solidFill>
                  <a:srgbClr val="1A78C3"/>
                </a:solidFill>
                <a:latin typeface="+mj-ea"/>
                <a:ea typeface="+mj-ea"/>
              </a:rPr>
              <a:t>   有效地址计算过程尽量简单</a:t>
            </a:r>
          </a:p>
        </p:txBody>
      </p:sp>
      <p:sp>
        <p:nvSpPr>
          <p:cNvPr id="6" name="Rectangle 4">
            <a:extLst>
              <a:ext uri="{FF2B5EF4-FFF2-40B4-BE49-F238E27FC236}">
                <a16:creationId xmlns:a16="http://schemas.microsoft.com/office/drawing/2014/main" id="{416C0F28-8E68-472C-806B-8F624D275C6F}"/>
              </a:ext>
            </a:extLst>
          </p:cNvPr>
          <p:cNvSpPr>
            <a:spLocks noChangeArrowheads="1"/>
          </p:cNvSpPr>
          <p:nvPr/>
        </p:nvSpPr>
        <p:spPr bwMode="auto">
          <a:xfrm>
            <a:off x="533589" y="3861878"/>
            <a:ext cx="8308975" cy="2403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a:lnSpc>
                <a:spcPct val="100000"/>
              </a:lnSpc>
            </a:pPr>
            <a:r>
              <a:rPr lang="zh-CN" altLang="en-US" sz="1800" b="0" dirty="0">
                <a:solidFill>
                  <a:srgbClr val="1A78C3"/>
                </a:solidFill>
                <a:latin typeface="+mj-ea"/>
                <a:ea typeface="+mj-ea"/>
              </a:rPr>
              <a:t>指令的寻址----简单</a:t>
            </a:r>
          </a:p>
          <a:p>
            <a:pPr lvl="1">
              <a:lnSpc>
                <a:spcPct val="100000"/>
              </a:lnSpc>
              <a:buFont typeface="Wingdings" panose="05000000000000000000" pitchFamily="2" charset="2"/>
              <a:buNone/>
            </a:pPr>
            <a:r>
              <a:rPr lang="zh-CN" altLang="en-US" b="0" dirty="0">
                <a:solidFill>
                  <a:srgbClr val="1A78C3"/>
                </a:solidFill>
                <a:latin typeface="+mj-ea"/>
                <a:ea typeface="+mj-ea"/>
              </a:rPr>
              <a:t>正常：</a:t>
            </a:r>
            <a:r>
              <a:rPr lang="en-US" altLang="en-US" b="0" dirty="0">
                <a:solidFill>
                  <a:srgbClr val="1A78C3"/>
                </a:solidFill>
                <a:latin typeface="+mj-ea"/>
                <a:ea typeface="+mj-ea"/>
              </a:rPr>
              <a:t>PC</a:t>
            </a:r>
            <a:r>
              <a:rPr lang="zh-CN" altLang="en-US" b="0" dirty="0">
                <a:solidFill>
                  <a:srgbClr val="1A78C3"/>
                </a:solidFill>
                <a:latin typeface="+mj-ea"/>
                <a:ea typeface="+mj-ea"/>
              </a:rPr>
              <a:t>增值</a:t>
            </a:r>
          </a:p>
          <a:p>
            <a:pPr lvl="1">
              <a:lnSpc>
                <a:spcPct val="100000"/>
              </a:lnSpc>
              <a:buFont typeface="Wingdings" panose="05000000000000000000" pitchFamily="2" charset="2"/>
              <a:buNone/>
            </a:pPr>
            <a:r>
              <a:rPr lang="zh-CN" altLang="en-US" b="0" dirty="0">
                <a:solidFill>
                  <a:srgbClr val="1A78C3"/>
                </a:solidFill>
                <a:latin typeface="+mj-ea"/>
                <a:ea typeface="+mj-ea"/>
              </a:rPr>
              <a:t>跳转 </a:t>
            </a:r>
            <a:r>
              <a:rPr lang="en-US" altLang="zh-CN" b="0" dirty="0">
                <a:solidFill>
                  <a:srgbClr val="1A78C3"/>
                </a:solidFill>
                <a:latin typeface="+mj-ea"/>
                <a:ea typeface="+mj-ea"/>
              </a:rPr>
              <a:t>( jump / branch / call / return )</a:t>
            </a:r>
            <a:r>
              <a:rPr lang="zh-CN" altLang="en-US" b="0" dirty="0">
                <a:solidFill>
                  <a:srgbClr val="1A78C3"/>
                </a:solidFill>
                <a:latin typeface="+mj-ea"/>
                <a:ea typeface="+mj-ea"/>
              </a:rPr>
              <a:t>：同操作数的寻址</a:t>
            </a:r>
          </a:p>
          <a:p>
            <a:pPr>
              <a:lnSpc>
                <a:spcPct val="100000"/>
              </a:lnSpc>
            </a:pPr>
            <a:r>
              <a:rPr lang="zh-CN" altLang="en-US" sz="1800" b="0" dirty="0">
                <a:solidFill>
                  <a:srgbClr val="1A78C3"/>
                </a:solidFill>
                <a:latin typeface="+mj-ea"/>
                <a:ea typeface="+mj-ea"/>
              </a:rPr>
              <a:t>操作数的寻址----复杂</a:t>
            </a:r>
          </a:p>
          <a:p>
            <a:pPr lvl="1">
              <a:lnSpc>
                <a:spcPct val="100000"/>
              </a:lnSpc>
              <a:buFont typeface="Wingdings" panose="05000000000000000000" pitchFamily="2" charset="2"/>
              <a:buNone/>
            </a:pPr>
            <a:r>
              <a:rPr lang="zh-CN" altLang="en-US" b="0" dirty="0">
                <a:solidFill>
                  <a:srgbClr val="1A78C3"/>
                </a:solidFill>
                <a:latin typeface="+mj-ea"/>
                <a:ea typeface="+mj-ea"/>
              </a:rPr>
              <a:t>操作数来源：寄存器 / 外设端口 / 主(虚)存 / 栈顶</a:t>
            </a:r>
          </a:p>
          <a:p>
            <a:pPr lvl="1">
              <a:lnSpc>
                <a:spcPct val="100000"/>
              </a:lnSpc>
              <a:buFont typeface="Wingdings" panose="05000000000000000000" pitchFamily="2" charset="2"/>
              <a:buNone/>
            </a:pPr>
            <a:r>
              <a:rPr lang="zh-CN" altLang="en-US" b="0" dirty="0">
                <a:solidFill>
                  <a:srgbClr val="1A78C3"/>
                </a:solidFill>
                <a:latin typeface="+mj-ea"/>
                <a:ea typeface="+mj-ea"/>
              </a:rPr>
              <a:t>操作数结构：位 / 字节 / 半字 / 字 / 双字 / 一维表 / 二维表 /…   </a:t>
            </a:r>
          </a:p>
        </p:txBody>
      </p:sp>
      <p:sp>
        <p:nvSpPr>
          <p:cNvPr id="7" name="Rectangle 5">
            <a:extLst>
              <a:ext uri="{FF2B5EF4-FFF2-40B4-BE49-F238E27FC236}">
                <a16:creationId xmlns:a16="http://schemas.microsoft.com/office/drawing/2014/main" id="{ACECE18E-4061-472F-A1A1-C4D83B0070BF}"/>
              </a:ext>
            </a:extLst>
          </p:cNvPr>
          <p:cNvSpPr>
            <a:spLocks noChangeArrowheads="1"/>
          </p:cNvSpPr>
          <p:nvPr/>
        </p:nvSpPr>
        <p:spPr bwMode="auto">
          <a:xfrm>
            <a:off x="700625" y="6185629"/>
            <a:ext cx="3821559" cy="300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spcBef>
                <a:spcPct val="30000"/>
              </a:spcBef>
              <a:buSzPct val="100000"/>
            </a:pPr>
            <a:r>
              <a:rPr lang="zh-CN" altLang="en-US" dirty="0">
                <a:solidFill>
                  <a:srgbClr val="1A78C3"/>
                </a:solidFill>
                <a:latin typeface="+mj-ea"/>
                <a:ea typeface="+mj-ea"/>
              </a:rPr>
              <a:t>通常寻址方式特指</a:t>
            </a:r>
            <a:r>
              <a:rPr lang="zh-CN" altLang="en-US" dirty="0">
                <a:solidFill>
                  <a:srgbClr val="ED7D31"/>
                </a:solidFill>
                <a:latin typeface="+mj-ea"/>
                <a:ea typeface="+mj-ea"/>
              </a:rPr>
              <a:t>“操作数的寻址”</a:t>
            </a:r>
          </a:p>
        </p:txBody>
      </p:sp>
      <p:sp>
        <p:nvSpPr>
          <p:cNvPr id="8" name="Text Box 7">
            <a:extLst>
              <a:ext uri="{FF2B5EF4-FFF2-40B4-BE49-F238E27FC236}">
                <a16:creationId xmlns:a16="http://schemas.microsoft.com/office/drawing/2014/main" id="{E7C59A92-FFDB-4254-887B-5A72889D407E}"/>
              </a:ext>
            </a:extLst>
          </p:cNvPr>
          <p:cNvSpPr txBox="1">
            <a:spLocks noChangeArrowheads="1"/>
          </p:cNvSpPr>
          <p:nvPr/>
        </p:nvSpPr>
        <p:spPr bwMode="auto">
          <a:xfrm>
            <a:off x="4213415" y="2603500"/>
            <a:ext cx="1066800" cy="26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400" dirty="0">
                <a:solidFill>
                  <a:srgbClr val="ED7D31"/>
                </a:solidFill>
                <a:latin typeface="+mj-ea"/>
                <a:ea typeface="+mj-ea"/>
              </a:rPr>
              <a:t>为什么？</a:t>
            </a:r>
          </a:p>
        </p:txBody>
      </p:sp>
      <p:sp>
        <p:nvSpPr>
          <p:cNvPr id="9" name="Line 8">
            <a:extLst>
              <a:ext uri="{FF2B5EF4-FFF2-40B4-BE49-F238E27FC236}">
                <a16:creationId xmlns:a16="http://schemas.microsoft.com/office/drawing/2014/main" id="{05CB33CC-2085-4C3C-AC75-B6011DE02BD1}"/>
              </a:ext>
            </a:extLst>
          </p:cNvPr>
          <p:cNvSpPr>
            <a:spLocks noChangeShapeType="1"/>
          </p:cNvSpPr>
          <p:nvPr/>
        </p:nvSpPr>
        <p:spPr bwMode="auto">
          <a:xfrm>
            <a:off x="3069621" y="2994690"/>
            <a:ext cx="2084388" cy="0"/>
          </a:xfrm>
          <a:prstGeom prst="line">
            <a:avLst/>
          </a:prstGeom>
          <a:noFill/>
          <a:ln w="127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400">
              <a:solidFill>
                <a:srgbClr val="1A78C3"/>
              </a:solidFill>
              <a:latin typeface="+mj-ea"/>
              <a:ea typeface="+mj-ea"/>
            </a:endParaRPr>
          </a:p>
        </p:txBody>
      </p:sp>
      <p:sp>
        <p:nvSpPr>
          <p:cNvPr id="10" name="Line 9">
            <a:extLst>
              <a:ext uri="{FF2B5EF4-FFF2-40B4-BE49-F238E27FC236}">
                <a16:creationId xmlns:a16="http://schemas.microsoft.com/office/drawing/2014/main" id="{552260B1-E7A8-4A0D-981E-D8DAA9AE1F57}"/>
              </a:ext>
            </a:extLst>
          </p:cNvPr>
          <p:cNvSpPr>
            <a:spLocks noChangeShapeType="1"/>
          </p:cNvSpPr>
          <p:nvPr/>
        </p:nvSpPr>
        <p:spPr bwMode="auto">
          <a:xfrm flipV="1">
            <a:off x="4826984" y="3313482"/>
            <a:ext cx="327025" cy="0"/>
          </a:xfrm>
          <a:prstGeom prst="line">
            <a:avLst/>
          </a:prstGeom>
          <a:noFill/>
          <a:ln w="127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400">
              <a:solidFill>
                <a:srgbClr val="1A78C3"/>
              </a:solidFill>
              <a:latin typeface="+mj-ea"/>
              <a:ea typeface="+mj-ea"/>
            </a:endParaRPr>
          </a:p>
        </p:txBody>
      </p:sp>
      <p:sp>
        <p:nvSpPr>
          <p:cNvPr id="11" name="Line 10">
            <a:extLst>
              <a:ext uri="{FF2B5EF4-FFF2-40B4-BE49-F238E27FC236}">
                <a16:creationId xmlns:a16="http://schemas.microsoft.com/office/drawing/2014/main" id="{51918F0A-D2DF-483E-8099-EC99D0BD16D3}"/>
              </a:ext>
            </a:extLst>
          </p:cNvPr>
          <p:cNvSpPr>
            <a:spLocks noChangeShapeType="1"/>
          </p:cNvSpPr>
          <p:nvPr/>
        </p:nvSpPr>
        <p:spPr bwMode="auto">
          <a:xfrm>
            <a:off x="3801459" y="3620201"/>
            <a:ext cx="1352550" cy="0"/>
          </a:xfrm>
          <a:prstGeom prst="line">
            <a:avLst/>
          </a:prstGeom>
          <a:noFill/>
          <a:ln w="127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1400">
              <a:solidFill>
                <a:srgbClr val="1A78C3"/>
              </a:solidFill>
              <a:latin typeface="+mj-ea"/>
              <a:ea typeface="+mj-ea"/>
            </a:endParaRPr>
          </a:p>
        </p:txBody>
      </p:sp>
      <p:sp>
        <p:nvSpPr>
          <p:cNvPr id="12" name="Text Box 11">
            <a:extLst>
              <a:ext uri="{FF2B5EF4-FFF2-40B4-BE49-F238E27FC236}">
                <a16:creationId xmlns:a16="http://schemas.microsoft.com/office/drawing/2014/main" id="{6B22D204-F798-4872-94C9-FCBF26E80ED9}"/>
              </a:ext>
            </a:extLst>
          </p:cNvPr>
          <p:cNvSpPr txBox="1">
            <a:spLocks noChangeArrowheads="1"/>
          </p:cNvSpPr>
          <p:nvPr/>
        </p:nvSpPr>
        <p:spPr bwMode="auto">
          <a:xfrm>
            <a:off x="5423090" y="2828925"/>
            <a:ext cx="3722687" cy="976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lnSpc>
                <a:spcPct val="110000"/>
              </a:lnSpc>
              <a:spcBef>
                <a:spcPct val="20000"/>
              </a:spcBef>
            </a:pPr>
            <a:r>
              <a:rPr lang="zh-CN" altLang="en-US" sz="1600" dirty="0">
                <a:solidFill>
                  <a:srgbClr val="ED7D31"/>
                </a:solidFill>
                <a:latin typeface="+mj-ea"/>
                <a:ea typeface="+mj-ea"/>
              </a:rPr>
              <a:t>目标代码短，省空间</a:t>
            </a:r>
          </a:p>
          <a:p>
            <a:pPr>
              <a:lnSpc>
                <a:spcPct val="110000"/>
              </a:lnSpc>
              <a:spcBef>
                <a:spcPct val="20000"/>
              </a:spcBef>
            </a:pPr>
            <a:r>
              <a:rPr lang="zh-CN" altLang="en-US" sz="1600" dirty="0">
                <a:solidFill>
                  <a:srgbClr val="ED7D31"/>
                </a:solidFill>
                <a:latin typeface="+mj-ea"/>
                <a:ea typeface="+mj-ea"/>
              </a:rPr>
              <a:t>有利于编译器优化产生高效代码</a:t>
            </a:r>
          </a:p>
          <a:p>
            <a:pPr>
              <a:lnSpc>
                <a:spcPct val="110000"/>
              </a:lnSpc>
              <a:spcBef>
                <a:spcPct val="20000"/>
              </a:spcBef>
            </a:pPr>
            <a:r>
              <a:rPr lang="zh-CN" altLang="en-US" sz="1600" dirty="0">
                <a:solidFill>
                  <a:srgbClr val="ED7D31"/>
                </a:solidFill>
                <a:latin typeface="+mj-ea"/>
                <a:ea typeface="+mj-ea"/>
              </a:rPr>
              <a:t>指令执行快</a:t>
            </a:r>
          </a:p>
        </p:txBody>
      </p:sp>
    </p:spTree>
    <p:extLst>
      <p:ext uri="{BB962C8B-B14F-4D97-AF65-F5344CB8AC3E}">
        <p14:creationId xmlns:p14="http://schemas.microsoft.com/office/powerpoint/2010/main" val="275647574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blinds(horizontal)">
                                      <p:cBhvr>
                                        <p:cTn id="37" dur="5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
                                            <p:txEl>
                                              <p:pRg st="1" end="1"/>
                                            </p:txEl>
                                          </p:spTgt>
                                        </p:tgtEl>
                                        <p:attrNameLst>
                                          <p:attrName>style.visibility</p:attrName>
                                        </p:attrNameLst>
                                      </p:cBhvr>
                                      <p:to>
                                        <p:strVal val="visible"/>
                                      </p:to>
                                    </p:set>
                                    <p:animEffect transition="in" filter="blinds(horizontal)">
                                      <p:cBhvr>
                                        <p:cTn id="47" dur="500"/>
                                        <p:tgtEl>
                                          <p:spTgt spid="12">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2">
                                            <p:txEl>
                                              <p:pRg st="2" end="2"/>
                                            </p:txEl>
                                          </p:spTgt>
                                        </p:tgtEl>
                                        <p:attrNameLst>
                                          <p:attrName>style.visibility</p:attrName>
                                        </p:attrNameLst>
                                      </p:cBhvr>
                                      <p:to>
                                        <p:strVal val="visible"/>
                                      </p:to>
                                    </p:set>
                                    <p:animEffect transition="in" filter="blinds(horizontal)">
                                      <p:cBhvr>
                                        <p:cTn id="57" dur="500"/>
                                        <p:tgtEl>
                                          <p:spTgt spid="12">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blinds(horizontal)">
                                      <p:cBhvr>
                                        <p:cTn id="62" dur="500"/>
                                        <p:tgtEl>
                                          <p:spTgt spid="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animEffect transition="in" filter="blinds(horizontal)">
                                      <p:cBhvr>
                                        <p:cTn id="67" dur="500"/>
                                        <p:tgtEl>
                                          <p:spTgt spid="6">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
                                            <p:txEl>
                                              <p:pRg st="4" end="4"/>
                                            </p:txEl>
                                          </p:spTgt>
                                        </p:tgtEl>
                                        <p:attrNameLst>
                                          <p:attrName>style.visibility</p:attrName>
                                        </p:attrNameLst>
                                      </p:cBhvr>
                                      <p:to>
                                        <p:strVal val="visible"/>
                                      </p:to>
                                    </p:set>
                                    <p:animEffect transition="in" filter="blinds(horizontal)">
                                      <p:cBhvr>
                                        <p:cTn id="72" dur="500"/>
                                        <p:tgtEl>
                                          <p:spTgt spid="6">
                                            <p:txEl>
                                              <p:pRg st="4"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
                                            <p:txEl>
                                              <p:pRg st="5" end="5"/>
                                            </p:txEl>
                                          </p:spTgt>
                                        </p:tgtEl>
                                        <p:attrNameLst>
                                          <p:attrName>style.visibility</p:attrName>
                                        </p:attrNameLst>
                                      </p:cBhvr>
                                      <p:to>
                                        <p:strVal val="visible"/>
                                      </p:to>
                                    </p:set>
                                    <p:animEffect transition="in" filter="blinds(horizontal)">
                                      <p:cBhvr>
                                        <p:cTn id="77" dur="500"/>
                                        <p:tgtEl>
                                          <p:spTgt spid="6">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blinds(horizontal)">
                                      <p:cBhvr>
                                        <p:cTn id="8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6D99AA2-E17B-4736-B766-73DC67296037}"/>
              </a:ext>
            </a:extLst>
          </p:cNvPr>
          <p:cNvSpPr>
            <a:spLocks noGrp="1"/>
          </p:cNvSpPr>
          <p:nvPr>
            <p:ph type="sldNum" sz="quarter" idx="12"/>
          </p:nvPr>
        </p:nvSpPr>
        <p:spPr/>
        <p:txBody>
          <a:bodyPr/>
          <a:lstStyle/>
          <a:p>
            <a:fld id="{D12C7F20-4EEE-4847-AC76-B538472E8A39}" type="slidenum">
              <a:rPr lang="zh-CN" altLang="en-US" smtClean="0"/>
              <a:pPr/>
              <a:t>13</a:t>
            </a:fld>
            <a:endParaRPr lang="zh-CN" altLang="en-US"/>
          </a:p>
        </p:txBody>
      </p:sp>
      <p:sp>
        <p:nvSpPr>
          <p:cNvPr id="3" name="文本占位符 2">
            <a:extLst>
              <a:ext uri="{FF2B5EF4-FFF2-40B4-BE49-F238E27FC236}">
                <a16:creationId xmlns:a16="http://schemas.microsoft.com/office/drawing/2014/main" id="{FD018DC9-37B8-4488-B568-58D2B256E950}"/>
              </a:ext>
            </a:extLst>
          </p:cNvPr>
          <p:cNvSpPr>
            <a:spLocks noGrp="1"/>
          </p:cNvSpPr>
          <p:nvPr>
            <p:ph type="body" sz="quarter" idx="15"/>
          </p:nvPr>
        </p:nvSpPr>
        <p:spPr/>
        <p:txBody>
          <a:bodyPr/>
          <a:lstStyle/>
          <a:p>
            <a:r>
              <a:rPr lang="en-US" altLang="zh-CN" dirty="0"/>
              <a:t>Addressing Modes</a:t>
            </a:r>
            <a:endParaRPr lang="zh-CN" altLang="en-US" dirty="0"/>
          </a:p>
        </p:txBody>
      </p:sp>
      <p:sp>
        <p:nvSpPr>
          <p:cNvPr id="4" name="文本占位符 3">
            <a:extLst>
              <a:ext uri="{FF2B5EF4-FFF2-40B4-BE49-F238E27FC236}">
                <a16:creationId xmlns:a16="http://schemas.microsoft.com/office/drawing/2014/main" id="{5DF3A30F-3788-498A-AF88-400B80B6D191}"/>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2">
            <a:extLst>
              <a:ext uri="{FF2B5EF4-FFF2-40B4-BE49-F238E27FC236}">
                <a16:creationId xmlns:a16="http://schemas.microsoft.com/office/drawing/2014/main" id="{78DA7AD9-2F03-4212-A6D5-3075C45B90D7}"/>
              </a:ext>
            </a:extLst>
          </p:cNvPr>
          <p:cNvSpPr txBox="1">
            <a:spLocks noChangeArrowheads="1"/>
          </p:cNvSpPr>
          <p:nvPr/>
        </p:nvSpPr>
        <p:spPr>
          <a:xfrm>
            <a:off x="525011" y="1238761"/>
            <a:ext cx="11269910" cy="4381864"/>
          </a:xfrm>
          <a:prstGeom prst="rect">
            <a:avLst/>
          </a:prstGeom>
          <a:ln/>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5000"/>
              </a:lnSpc>
              <a:spcBef>
                <a:spcPct val="20000"/>
              </a:spcBef>
            </a:pPr>
            <a:r>
              <a:rPr lang="zh-CN" altLang="en-US" sz="2000" dirty="0">
                <a:solidFill>
                  <a:srgbClr val="1A78C3"/>
                </a:solidFill>
                <a:latin typeface="Arial" panose="020B0604020202020204" pitchFamily="34" charset="0"/>
              </a:rPr>
              <a:t>寻址方式的确定</a:t>
            </a:r>
          </a:p>
          <a:p>
            <a:pPr marL="342900" indent="-342900">
              <a:lnSpc>
                <a:spcPct val="115000"/>
              </a:lnSpc>
              <a:spcBef>
                <a:spcPct val="20000"/>
              </a:spcBef>
              <a:buFont typeface="Wingdings" panose="05000000000000000000" pitchFamily="2" charset="2"/>
              <a:buNone/>
            </a:pPr>
            <a:r>
              <a:rPr lang="zh-CN" altLang="en-US" sz="2000" dirty="0">
                <a:solidFill>
                  <a:srgbClr val="1A78C3"/>
                </a:solidFill>
                <a:latin typeface="Arial" panose="020B0604020202020204" pitchFamily="34" charset="0"/>
              </a:rPr>
              <a:t>   （1）在操作码中给定寻址方式</a:t>
            </a:r>
          </a:p>
          <a:p>
            <a:pPr marL="742950" lvl="1" indent="-285750">
              <a:lnSpc>
                <a:spcPct val="115000"/>
              </a:lnSpc>
              <a:spcBef>
                <a:spcPct val="20000"/>
              </a:spcBef>
              <a:buFontTx/>
              <a:buNone/>
            </a:pPr>
            <a:r>
              <a:rPr lang="zh-CN" altLang="en-US" sz="1600" dirty="0">
                <a:solidFill>
                  <a:srgbClr val="1A78C3"/>
                </a:solidFill>
                <a:latin typeface="Arial" panose="020B0604020202020204" pitchFamily="34" charset="0"/>
              </a:rPr>
              <a:t>    </a:t>
            </a:r>
            <a:r>
              <a:rPr lang="zh-CN" altLang="en-US" sz="1600" dirty="0">
                <a:solidFill>
                  <a:srgbClr val="44BE9B"/>
                </a:solidFill>
                <a:latin typeface="Arial" panose="020B0604020202020204" pitchFamily="34" charset="0"/>
              </a:rPr>
              <a:t>如：</a:t>
            </a:r>
            <a:r>
              <a:rPr lang="en-US" altLang="zh-CN" sz="1600" dirty="0">
                <a:solidFill>
                  <a:srgbClr val="44BE9B"/>
                </a:solidFill>
                <a:latin typeface="Arial" panose="020B0604020202020204" pitchFamily="34" charset="0"/>
              </a:rPr>
              <a:t>MIPS</a:t>
            </a:r>
            <a:r>
              <a:rPr lang="zh-CN" altLang="en-US" sz="1600" dirty="0">
                <a:solidFill>
                  <a:srgbClr val="44BE9B"/>
                </a:solidFill>
                <a:latin typeface="Arial" panose="020B0604020202020204" pitchFamily="34" charset="0"/>
              </a:rPr>
              <a:t>指令，指令中仅有一个主</a:t>
            </a:r>
            <a:r>
              <a:rPr lang="en-US" altLang="zh-CN" sz="1600" dirty="0">
                <a:solidFill>
                  <a:srgbClr val="44BE9B"/>
                </a:solidFill>
                <a:latin typeface="Arial" panose="020B0604020202020204" pitchFamily="34" charset="0"/>
              </a:rPr>
              <a:t>(</a:t>
            </a:r>
            <a:r>
              <a:rPr lang="zh-CN" altLang="en-US" sz="1600" dirty="0">
                <a:solidFill>
                  <a:srgbClr val="44BE9B"/>
                </a:solidFill>
                <a:latin typeface="Arial" panose="020B0604020202020204" pitchFamily="34" charset="0"/>
              </a:rPr>
              <a:t>虚</a:t>
            </a:r>
            <a:r>
              <a:rPr lang="en-US" altLang="zh-CN" sz="1600" dirty="0">
                <a:solidFill>
                  <a:srgbClr val="44BE9B"/>
                </a:solidFill>
                <a:latin typeface="Arial" panose="020B0604020202020204" pitchFamily="34" charset="0"/>
              </a:rPr>
              <a:t>)</a:t>
            </a:r>
            <a:r>
              <a:rPr lang="zh-CN" altLang="en-US" sz="1600" dirty="0">
                <a:solidFill>
                  <a:srgbClr val="44BE9B"/>
                </a:solidFill>
                <a:latin typeface="Arial" panose="020B0604020202020204" pitchFamily="34" charset="0"/>
              </a:rPr>
              <a:t>存地址，且指令中仅有一二种寻址方式。</a:t>
            </a:r>
            <a:r>
              <a:rPr lang="en-US" altLang="zh-CN" sz="1600" dirty="0">
                <a:solidFill>
                  <a:srgbClr val="44BE9B"/>
                </a:solidFill>
                <a:latin typeface="Arial" panose="020B0604020202020204" pitchFamily="34" charset="0"/>
              </a:rPr>
              <a:t>Load/store</a:t>
            </a:r>
            <a:r>
              <a:rPr lang="zh-CN" altLang="en-US" sz="1600" dirty="0">
                <a:solidFill>
                  <a:srgbClr val="44BE9B"/>
                </a:solidFill>
                <a:latin typeface="Arial" panose="020B0604020202020204" pitchFamily="34" charset="0"/>
              </a:rPr>
              <a:t>型机器指令属于这种情况</a:t>
            </a:r>
            <a:r>
              <a:rPr lang="zh-CN" altLang="en-US" sz="1600" dirty="0">
                <a:solidFill>
                  <a:srgbClr val="1A78C3"/>
                </a:solidFill>
                <a:latin typeface="Arial" panose="020B0604020202020204" pitchFamily="34" charset="0"/>
              </a:rPr>
              <a:t>。</a:t>
            </a:r>
          </a:p>
          <a:p>
            <a:pPr marL="342900" indent="-342900">
              <a:lnSpc>
                <a:spcPct val="115000"/>
              </a:lnSpc>
              <a:spcBef>
                <a:spcPct val="20000"/>
              </a:spcBef>
              <a:buFont typeface="Wingdings" panose="05000000000000000000" pitchFamily="2" charset="2"/>
              <a:buNone/>
            </a:pPr>
            <a:r>
              <a:rPr lang="zh-CN" altLang="en-US" sz="2000" dirty="0">
                <a:solidFill>
                  <a:srgbClr val="1A78C3"/>
                </a:solidFill>
                <a:latin typeface="Arial" panose="020B0604020202020204" pitchFamily="34" charset="0"/>
              </a:rPr>
              <a:t>   （2）有专门的寻址方式位</a:t>
            </a:r>
          </a:p>
          <a:p>
            <a:pPr marL="742950" lvl="1" indent="-285750">
              <a:lnSpc>
                <a:spcPct val="115000"/>
              </a:lnSpc>
              <a:spcBef>
                <a:spcPct val="20000"/>
              </a:spcBef>
              <a:buFontTx/>
              <a:buNone/>
            </a:pPr>
            <a:r>
              <a:rPr lang="zh-CN" altLang="en-US" sz="1600" dirty="0">
                <a:solidFill>
                  <a:srgbClr val="44BE9B"/>
                </a:solidFill>
                <a:latin typeface="Arial" panose="020B0604020202020204" pitchFamily="34" charset="0"/>
              </a:rPr>
              <a:t>如：</a:t>
            </a:r>
            <a:r>
              <a:rPr lang="en-US" altLang="zh-CN" sz="1600" dirty="0">
                <a:solidFill>
                  <a:srgbClr val="44BE9B"/>
                </a:solidFill>
                <a:latin typeface="Arial" panose="020B0604020202020204" pitchFamily="34" charset="0"/>
              </a:rPr>
              <a:t>X86</a:t>
            </a:r>
            <a:r>
              <a:rPr lang="zh-CN" altLang="en-US" sz="1600" dirty="0">
                <a:solidFill>
                  <a:srgbClr val="44BE9B"/>
                </a:solidFill>
                <a:latin typeface="Arial" panose="020B0604020202020204" pitchFamily="34" charset="0"/>
              </a:rPr>
              <a:t>指令，指令中有多个操作数，且寻址方式各不相同，需要各自说明寻址方式。</a:t>
            </a:r>
          </a:p>
          <a:p>
            <a:pPr marL="342900" indent="-342900">
              <a:lnSpc>
                <a:spcPct val="115000"/>
              </a:lnSpc>
              <a:spcBef>
                <a:spcPct val="20000"/>
              </a:spcBef>
            </a:pPr>
            <a:r>
              <a:rPr lang="zh-CN" altLang="en-US" sz="2000" dirty="0">
                <a:solidFill>
                  <a:srgbClr val="1A78C3"/>
                </a:solidFill>
                <a:latin typeface="Arial" panose="020B0604020202020204" pitchFamily="34" charset="0"/>
              </a:rPr>
              <a:t>有效地址的含义</a:t>
            </a:r>
          </a:p>
          <a:p>
            <a:pPr marL="342900" indent="-342900">
              <a:lnSpc>
                <a:spcPct val="115000"/>
              </a:lnSpc>
              <a:spcBef>
                <a:spcPct val="20000"/>
              </a:spcBef>
              <a:buFont typeface="Monotype Sorts" pitchFamily="2" charset="2"/>
              <a:buChar char=" "/>
            </a:pPr>
            <a:r>
              <a:rPr lang="zh-CN" altLang="en-US" sz="2000" dirty="0">
                <a:solidFill>
                  <a:srgbClr val="1A78C3"/>
                </a:solidFill>
                <a:latin typeface="Arial" panose="020B0604020202020204" pitchFamily="34" charset="0"/>
              </a:rPr>
              <a:t>通过指令计算得到的操作数地址</a:t>
            </a:r>
          </a:p>
          <a:p>
            <a:pPr marL="342900" indent="-342900">
              <a:lnSpc>
                <a:spcPct val="115000"/>
              </a:lnSpc>
              <a:spcBef>
                <a:spcPct val="20000"/>
              </a:spcBef>
            </a:pPr>
            <a:r>
              <a:rPr lang="zh-CN" altLang="en-US" sz="2000" dirty="0">
                <a:solidFill>
                  <a:srgbClr val="1A78C3"/>
                </a:solidFill>
                <a:latin typeface="Arial" panose="020B0604020202020204" pitchFamily="34" charset="0"/>
              </a:rPr>
              <a:t>基本寻址方式</a:t>
            </a:r>
          </a:p>
          <a:p>
            <a:pPr marL="342900" indent="-342900">
              <a:lnSpc>
                <a:spcPct val="115000"/>
              </a:lnSpc>
              <a:spcBef>
                <a:spcPct val="20000"/>
              </a:spcBef>
              <a:buFont typeface="Wingdings" panose="05000000000000000000" pitchFamily="2" charset="2"/>
              <a:buNone/>
            </a:pPr>
            <a:r>
              <a:rPr lang="zh-CN" altLang="en-US" sz="2000" dirty="0">
                <a:solidFill>
                  <a:srgbClr val="1A78C3"/>
                </a:solidFill>
                <a:latin typeface="Arial" panose="020B0604020202020204" pitchFamily="34" charset="0"/>
              </a:rPr>
              <a:t>    立即 / 直接 / 间接 / 寄存器 / 寄存器间接 / 偏移 / 堆栈</a:t>
            </a:r>
          </a:p>
          <a:p>
            <a:pPr marL="342900" indent="-342900">
              <a:lnSpc>
                <a:spcPct val="115000"/>
              </a:lnSpc>
              <a:spcBef>
                <a:spcPct val="20000"/>
              </a:spcBef>
            </a:pPr>
            <a:r>
              <a:rPr lang="zh-CN" altLang="en-US" sz="2000" dirty="0">
                <a:solidFill>
                  <a:srgbClr val="1A78C3"/>
                </a:solidFill>
                <a:latin typeface="Arial" panose="020B0604020202020204" pitchFamily="34" charset="0"/>
              </a:rPr>
              <a:t>基本寻址方式的算法及优缺点</a:t>
            </a:r>
          </a:p>
        </p:txBody>
      </p:sp>
    </p:spTree>
    <p:extLst>
      <p:ext uri="{BB962C8B-B14F-4D97-AF65-F5344CB8AC3E}">
        <p14:creationId xmlns:p14="http://schemas.microsoft.com/office/powerpoint/2010/main" val="38041474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blinds(horizontal)">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F0D139-F12D-42FA-899E-82409BD1961B}"/>
              </a:ext>
            </a:extLst>
          </p:cNvPr>
          <p:cNvSpPr>
            <a:spLocks noGrp="1"/>
          </p:cNvSpPr>
          <p:nvPr>
            <p:ph type="sldNum" sz="quarter" idx="12"/>
          </p:nvPr>
        </p:nvSpPr>
        <p:spPr/>
        <p:txBody>
          <a:bodyPr/>
          <a:lstStyle/>
          <a:p>
            <a:fld id="{D12C7F20-4EEE-4847-AC76-B538472E8A39}" type="slidenum">
              <a:rPr lang="zh-CN" altLang="en-US" smtClean="0"/>
              <a:pPr/>
              <a:t>14</a:t>
            </a:fld>
            <a:endParaRPr lang="zh-CN" altLang="en-US"/>
          </a:p>
        </p:txBody>
      </p:sp>
      <p:sp>
        <p:nvSpPr>
          <p:cNvPr id="3" name="文本占位符 2">
            <a:extLst>
              <a:ext uri="{FF2B5EF4-FFF2-40B4-BE49-F238E27FC236}">
                <a16:creationId xmlns:a16="http://schemas.microsoft.com/office/drawing/2014/main" id="{0A72BAF6-1BD3-4298-B1A2-22BCF06D31F7}"/>
              </a:ext>
            </a:extLst>
          </p:cNvPr>
          <p:cNvSpPr>
            <a:spLocks noGrp="1"/>
          </p:cNvSpPr>
          <p:nvPr>
            <p:ph type="body" sz="quarter" idx="15"/>
          </p:nvPr>
        </p:nvSpPr>
        <p:spPr>
          <a:xfrm>
            <a:off x="159768" y="698463"/>
            <a:ext cx="11835786" cy="568275"/>
          </a:xfrm>
        </p:spPr>
        <p:txBody>
          <a:bodyPr/>
          <a:lstStyle/>
          <a:p>
            <a:r>
              <a:rPr lang="zh-CN" altLang="en-US" dirty="0">
                <a:latin typeface="+mj-ea"/>
                <a:ea typeface="+mj-ea"/>
              </a:rPr>
              <a:t>基本寻址方式的算法和优缺点</a:t>
            </a:r>
          </a:p>
        </p:txBody>
      </p:sp>
      <p:sp>
        <p:nvSpPr>
          <p:cNvPr id="4" name="文本占位符 3">
            <a:extLst>
              <a:ext uri="{FF2B5EF4-FFF2-40B4-BE49-F238E27FC236}">
                <a16:creationId xmlns:a16="http://schemas.microsoft.com/office/drawing/2014/main" id="{06A26A57-B5AC-4FF7-9AF6-BCAFF7F4AEA0}"/>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CCDFF670-B714-4D3A-B6EC-A3C308C9961B}"/>
              </a:ext>
            </a:extLst>
          </p:cNvPr>
          <p:cNvSpPr txBox="1">
            <a:spLocks noChangeArrowheads="1"/>
          </p:cNvSpPr>
          <p:nvPr/>
        </p:nvSpPr>
        <p:spPr>
          <a:xfrm>
            <a:off x="521851" y="1448488"/>
            <a:ext cx="10621070" cy="4256666"/>
          </a:xfrm>
          <a:prstGeom prst="rect">
            <a:avLst/>
          </a:prstGeom>
          <a:noFill/>
          <a:ln/>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20000"/>
              </a:lnSpc>
              <a:buFont typeface="Wingdings" panose="05000000000000000000" pitchFamily="2" charset="2"/>
              <a:buNone/>
            </a:pPr>
            <a:r>
              <a:rPr lang="zh-CN" altLang="en-US" sz="1600" dirty="0">
                <a:solidFill>
                  <a:srgbClr val="1A78C3"/>
                </a:solidFill>
                <a:latin typeface="+mj-ea"/>
                <a:ea typeface="+mj-ea"/>
              </a:rPr>
              <a:t>方式	     算法	            主要优点	                    主要缺点</a:t>
            </a:r>
          </a:p>
          <a:p>
            <a:pPr marL="342900" indent="-342900">
              <a:lnSpc>
                <a:spcPct val="120000"/>
              </a:lnSpc>
              <a:buFont typeface="Wingdings" panose="05000000000000000000" pitchFamily="2" charset="2"/>
              <a:buNone/>
            </a:pPr>
            <a:r>
              <a:rPr lang="zh-CN" altLang="en-US" sz="1600" dirty="0">
                <a:solidFill>
                  <a:srgbClr val="1A78C3"/>
                </a:solidFill>
                <a:latin typeface="+mj-ea"/>
                <a:ea typeface="+mj-ea"/>
              </a:rPr>
              <a:t>立即	   操作数=</a:t>
            </a:r>
            <a:r>
              <a:rPr lang="en-US" altLang="en-US" sz="1600" dirty="0">
                <a:solidFill>
                  <a:srgbClr val="1A78C3"/>
                </a:solidFill>
                <a:latin typeface="+mj-ea"/>
                <a:ea typeface="+mj-ea"/>
              </a:rPr>
              <a:t>A      </a:t>
            </a:r>
            <a:r>
              <a:rPr lang="en-US" altLang="zh-CN" sz="1600" dirty="0">
                <a:solidFill>
                  <a:srgbClr val="1A78C3"/>
                </a:solidFill>
                <a:latin typeface="+mj-ea"/>
                <a:ea typeface="+mj-ea"/>
              </a:rPr>
              <a:t>   </a:t>
            </a:r>
            <a:r>
              <a:rPr lang="zh-CN" altLang="en-US" sz="1600" dirty="0">
                <a:solidFill>
                  <a:srgbClr val="1A78C3"/>
                </a:solidFill>
                <a:latin typeface="+mj-ea"/>
                <a:ea typeface="+mj-ea"/>
              </a:rPr>
              <a:t>指令执行速度快           操作数幅值有限</a:t>
            </a:r>
          </a:p>
          <a:p>
            <a:pPr marL="342900" indent="-342900">
              <a:lnSpc>
                <a:spcPct val="120000"/>
              </a:lnSpc>
              <a:buFont typeface="Wingdings" panose="05000000000000000000" pitchFamily="2" charset="2"/>
              <a:buNone/>
            </a:pPr>
            <a:r>
              <a:rPr lang="zh-CN" altLang="en-US" sz="1600" dirty="0">
                <a:solidFill>
                  <a:srgbClr val="1A78C3"/>
                </a:solidFill>
                <a:latin typeface="+mj-ea"/>
                <a:ea typeface="+mj-ea"/>
              </a:rPr>
              <a:t>直接         </a:t>
            </a:r>
            <a:r>
              <a:rPr lang="en-US" altLang="en-US" sz="1600" dirty="0">
                <a:solidFill>
                  <a:srgbClr val="1A78C3"/>
                </a:solidFill>
                <a:latin typeface="+mj-ea"/>
                <a:ea typeface="+mj-ea"/>
              </a:rPr>
              <a:t>EA=A                  </a:t>
            </a:r>
            <a:r>
              <a:rPr lang="en-US" altLang="zh-CN" sz="1600" dirty="0" err="1">
                <a:solidFill>
                  <a:srgbClr val="1A78C3"/>
                </a:solidFill>
                <a:latin typeface="+mj-ea"/>
                <a:ea typeface="+mj-ea"/>
              </a:rPr>
              <a:t>有效</a:t>
            </a:r>
            <a:r>
              <a:rPr lang="zh-CN" altLang="en-US" sz="1600" dirty="0">
                <a:solidFill>
                  <a:srgbClr val="1A78C3"/>
                </a:solidFill>
                <a:latin typeface="+mj-ea"/>
                <a:ea typeface="+mj-ea"/>
              </a:rPr>
              <a:t>地址计算简单       地址范围有限</a:t>
            </a:r>
          </a:p>
          <a:p>
            <a:pPr marL="342900" indent="-342900">
              <a:lnSpc>
                <a:spcPct val="120000"/>
              </a:lnSpc>
              <a:buFont typeface="Wingdings" panose="05000000000000000000" pitchFamily="2" charset="2"/>
              <a:buNone/>
            </a:pPr>
            <a:r>
              <a:rPr lang="zh-CN" altLang="en-US" sz="1600" dirty="0">
                <a:solidFill>
                  <a:srgbClr val="1A78C3"/>
                </a:solidFill>
                <a:latin typeface="+mj-ea"/>
                <a:ea typeface="+mj-ea"/>
              </a:rPr>
              <a:t>间接         </a:t>
            </a:r>
            <a:r>
              <a:rPr lang="en-US" altLang="en-US" sz="1600" dirty="0">
                <a:solidFill>
                  <a:srgbClr val="1A78C3"/>
                </a:solidFill>
                <a:latin typeface="+mj-ea"/>
                <a:ea typeface="+mj-ea"/>
              </a:rPr>
              <a:t>EA=</a:t>
            </a:r>
            <a:r>
              <a:rPr lang="en-US" altLang="zh-CN" sz="1600" dirty="0">
                <a:solidFill>
                  <a:srgbClr val="1A78C3"/>
                </a:solidFill>
                <a:latin typeface="+mj-ea"/>
                <a:ea typeface="+mj-ea"/>
              </a:rPr>
              <a:t>(A)               </a:t>
            </a:r>
            <a:r>
              <a:rPr lang="zh-CN" altLang="en-US" sz="1600" dirty="0">
                <a:solidFill>
                  <a:srgbClr val="1A78C3"/>
                </a:solidFill>
                <a:latin typeface="+mj-ea"/>
                <a:ea typeface="+mj-ea"/>
              </a:rPr>
              <a:t>有效地址范围大          多次存储器访问</a:t>
            </a:r>
          </a:p>
          <a:p>
            <a:pPr marL="342900" indent="-342900">
              <a:lnSpc>
                <a:spcPct val="120000"/>
              </a:lnSpc>
              <a:buFont typeface="Wingdings" panose="05000000000000000000" pitchFamily="2" charset="2"/>
              <a:buNone/>
            </a:pPr>
            <a:r>
              <a:rPr lang="zh-CN" altLang="en-US" sz="1600" dirty="0">
                <a:solidFill>
                  <a:srgbClr val="1A78C3"/>
                </a:solidFill>
                <a:latin typeface="+mj-ea"/>
                <a:ea typeface="+mj-ea"/>
              </a:rPr>
              <a:t>寄存器     操作数</a:t>
            </a:r>
            <a:r>
              <a:rPr lang="en-US" altLang="en-US" sz="1600" dirty="0">
                <a:solidFill>
                  <a:srgbClr val="1A78C3"/>
                </a:solidFill>
                <a:latin typeface="+mj-ea"/>
                <a:ea typeface="+mj-ea"/>
              </a:rPr>
              <a:t>=</a:t>
            </a:r>
            <a:r>
              <a:rPr lang="en-US" altLang="zh-CN" sz="1600" dirty="0">
                <a:solidFill>
                  <a:srgbClr val="1A78C3"/>
                </a:solidFill>
                <a:latin typeface="+mj-ea"/>
                <a:ea typeface="+mj-ea"/>
              </a:rPr>
              <a:t>(</a:t>
            </a:r>
            <a:r>
              <a:rPr lang="en-US" altLang="en-US" sz="1600" dirty="0">
                <a:solidFill>
                  <a:srgbClr val="1A78C3"/>
                </a:solidFill>
                <a:latin typeface="+mj-ea"/>
                <a:ea typeface="+mj-ea"/>
              </a:rPr>
              <a:t>R</a:t>
            </a:r>
            <a:r>
              <a:rPr lang="en-US" altLang="zh-CN" sz="1600" dirty="0">
                <a:solidFill>
                  <a:srgbClr val="1A78C3"/>
                </a:solidFill>
                <a:latin typeface="+mj-ea"/>
                <a:ea typeface="+mj-ea"/>
              </a:rPr>
              <a:t>)</a:t>
            </a:r>
            <a:r>
              <a:rPr lang="en-US" altLang="en-US" sz="1600" dirty="0">
                <a:solidFill>
                  <a:srgbClr val="1A78C3"/>
                </a:solidFill>
                <a:latin typeface="+mj-ea"/>
                <a:ea typeface="+mj-ea"/>
              </a:rPr>
              <a:t>          </a:t>
            </a:r>
            <a:r>
              <a:rPr lang="en-US" altLang="zh-CN" sz="1600" dirty="0" err="1">
                <a:solidFill>
                  <a:srgbClr val="1A78C3"/>
                </a:solidFill>
                <a:latin typeface="+mj-ea"/>
                <a:ea typeface="+mj-ea"/>
              </a:rPr>
              <a:t>指令</a:t>
            </a:r>
            <a:r>
              <a:rPr lang="zh-CN" altLang="en-US" sz="1600" dirty="0">
                <a:solidFill>
                  <a:srgbClr val="1A78C3"/>
                </a:solidFill>
                <a:latin typeface="+mj-ea"/>
                <a:ea typeface="+mj-ea"/>
              </a:rPr>
              <a:t>执行快，指令短    地址范围有限 </a:t>
            </a:r>
          </a:p>
          <a:p>
            <a:pPr marL="342900" indent="-342900">
              <a:lnSpc>
                <a:spcPct val="120000"/>
              </a:lnSpc>
              <a:buFont typeface="Wingdings" panose="05000000000000000000" pitchFamily="2" charset="2"/>
              <a:buNone/>
            </a:pPr>
            <a:r>
              <a:rPr lang="zh-CN" altLang="en-US" sz="1600" dirty="0">
                <a:solidFill>
                  <a:srgbClr val="1A78C3"/>
                </a:solidFill>
                <a:latin typeface="+mj-ea"/>
                <a:ea typeface="+mj-ea"/>
              </a:rPr>
              <a:t>寄间接     </a:t>
            </a:r>
            <a:r>
              <a:rPr lang="en-US" altLang="en-US" sz="1600" dirty="0">
                <a:solidFill>
                  <a:srgbClr val="1A78C3"/>
                </a:solidFill>
                <a:latin typeface="+mj-ea"/>
                <a:ea typeface="+mj-ea"/>
              </a:rPr>
              <a:t>EA=</a:t>
            </a:r>
            <a:r>
              <a:rPr lang="en-US" altLang="zh-CN" sz="1600" dirty="0">
                <a:solidFill>
                  <a:srgbClr val="1A78C3"/>
                </a:solidFill>
                <a:latin typeface="+mj-ea"/>
                <a:ea typeface="+mj-ea"/>
              </a:rPr>
              <a:t>(R)               </a:t>
            </a:r>
            <a:r>
              <a:rPr lang="zh-CN" altLang="zh-CN" sz="1600" dirty="0">
                <a:solidFill>
                  <a:srgbClr val="1A78C3"/>
                </a:solidFill>
                <a:latin typeface="+mj-ea"/>
                <a:ea typeface="+mj-ea"/>
              </a:rPr>
              <a:t>地址范围大          </a:t>
            </a:r>
            <a:r>
              <a:rPr lang="zh-CN" altLang="en-US" sz="1600" dirty="0">
                <a:solidFill>
                  <a:srgbClr val="1A78C3"/>
                </a:solidFill>
                <a:latin typeface="+mj-ea"/>
                <a:ea typeface="+mj-ea"/>
              </a:rPr>
              <a:t>   </a:t>
            </a:r>
            <a:r>
              <a:rPr lang="zh-CN" altLang="zh-CN" sz="1600" dirty="0">
                <a:solidFill>
                  <a:srgbClr val="1A78C3"/>
                </a:solidFill>
                <a:latin typeface="+mj-ea"/>
                <a:ea typeface="+mj-ea"/>
              </a:rPr>
              <a:t> </a:t>
            </a:r>
            <a:r>
              <a:rPr lang="zh-CN" altLang="en-US" sz="1600" dirty="0">
                <a:solidFill>
                  <a:srgbClr val="1A78C3"/>
                </a:solidFill>
                <a:latin typeface="+mj-ea"/>
                <a:ea typeface="+mj-ea"/>
              </a:rPr>
              <a:t>    </a:t>
            </a:r>
            <a:r>
              <a:rPr lang="zh-CN" altLang="zh-CN" sz="1600" dirty="0">
                <a:solidFill>
                  <a:srgbClr val="1A78C3"/>
                </a:solidFill>
                <a:latin typeface="+mj-ea"/>
                <a:ea typeface="+mj-ea"/>
              </a:rPr>
              <a:t>额外存储器访问</a:t>
            </a:r>
          </a:p>
          <a:p>
            <a:pPr marL="342900" indent="-342900">
              <a:lnSpc>
                <a:spcPct val="120000"/>
              </a:lnSpc>
              <a:buFont typeface="Wingdings" panose="05000000000000000000" pitchFamily="2" charset="2"/>
              <a:buNone/>
            </a:pPr>
            <a:r>
              <a:rPr lang="zh-CN" altLang="zh-CN" sz="1600" dirty="0">
                <a:solidFill>
                  <a:srgbClr val="1A78C3"/>
                </a:solidFill>
                <a:latin typeface="+mj-ea"/>
                <a:ea typeface="+mj-ea"/>
              </a:rPr>
              <a:t>偏移         </a:t>
            </a:r>
            <a:r>
              <a:rPr lang="en-US" altLang="zh-CN" sz="1600" dirty="0">
                <a:solidFill>
                  <a:srgbClr val="1A78C3"/>
                </a:solidFill>
                <a:latin typeface="+mj-ea"/>
                <a:ea typeface="+mj-ea"/>
              </a:rPr>
              <a:t>EA=A+(R)         </a:t>
            </a:r>
            <a:r>
              <a:rPr lang="zh-CN" altLang="en-US" sz="1600" dirty="0">
                <a:solidFill>
                  <a:srgbClr val="1A78C3"/>
                </a:solidFill>
                <a:latin typeface="+mj-ea"/>
                <a:ea typeface="+mj-ea"/>
              </a:rPr>
              <a:t>灵活                            复杂</a:t>
            </a:r>
          </a:p>
          <a:p>
            <a:pPr marL="342900" indent="-342900">
              <a:lnSpc>
                <a:spcPct val="120000"/>
              </a:lnSpc>
              <a:buFont typeface="Wingdings" panose="05000000000000000000" pitchFamily="2" charset="2"/>
              <a:buNone/>
            </a:pPr>
            <a:r>
              <a:rPr lang="zh-CN" altLang="en-US" sz="1600" dirty="0">
                <a:solidFill>
                  <a:srgbClr val="1A78C3"/>
                </a:solidFill>
                <a:latin typeface="+mj-ea"/>
                <a:ea typeface="+mj-ea"/>
              </a:rPr>
              <a:t>堆栈         </a:t>
            </a:r>
            <a:r>
              <a:rPr lang="en-US" altLang="en-US" sz="1600" dirty="0">
                <a:solidFill>
                  <a:srgbClr val="1A78C3"/>
                </a:solidFill>
                <a:latin typeface="+mj-ea"/>
                <a:ea typeface="+mj-ea"/>
              </a:rPr>
              <a:t>EA=</a:t>
            </a:r>
            <a:r>
              <a:rPr lang="zh-CN" altLang="en-US" sz="1600" dirty="0">
                <a:solidFill>
                  <a:srgbClr val="1A78C3"/>
                </a:solidFill>
                <a:latin typeface="+mj-ea"/>
                <a:ea typeface="+mj-ea"/>
              </a:rPr>
              <a:t>栈顶            指令短                         应用有限</a:t>
            </a:r>
          </a:p>
          <a:p>
            <a:pPr marL="342900" indent="-342900">
              <a:lnSpc>
                <a:spcPct val="70000"/>
              </a:lnSpc>
              <a:buFont typeface="Wingdings" panose="05000000000000000000" pitchFamily="2" charset="2"/>
              <a:buNone/>
            </a:pPr>
            <a:endParaRPr lang="en-US" altLang="zh-CN" sz="1600" dirty="0">
              <a:solidFill>
                <a:srgbClr val="1A78C3"/>
              </a:solidFill>
              <a:latin typeface="+mj-ea"/>
              <a:ea typeface="+mj-ea"/>
              <a:hlinkClick r:id="" action="ppaction://hlinkshowjump?jump=nextslide">
                <a:extLst>
                  <a:ext uri="{A12FA001-AC4F-418D-AE19-62706E023703}">
                    <ahyp:hlinkClr xmlns:ahyp="http://schemas.microsoft.com/office/drawing/2018/hyperlinkcolor" val="tx"/>
                  </a:ext>
                </a:extLst>
              </a:hlinkClick>
            </a:endParaRPr>
          </a:p>
          <a:p>
            <a:pPr marL="342900" indent="-342900">
              <a:lnSpc>
                <a:spcPct val="70000"/>
              </a:lnSpc>
              <a:buFont typeface="Wingdings" panose="05000000000000000000" pitchFamily="2" charset="2"/>
              <a:buNone/>
            </a:pPr>
            <a:r>
              <a:rPr lang="zh-CN" altLang="en-US" sz="1600" dirty="0">
                <a:solidFill>
                  <a:srgbClr val="1A78C3"/>
                </a:solidFill>
                <a:latin typeface="+mj-ea"/>
                <a:ea typeface="+mj-ea"/>
                <a:hlinkClick r:id="" action="ppaction://hlinkshowjump?jump=nextslide">
                  <a:extLst>
                    <a:ext uri="{A12FA001-AC4F-418D-AE19-62706E023703}">
                      <ahyp:hlinkClr xmlns:ahyp="http://schemas.microsoft.com/office/drawing/2018/hyperlinkcolor" val="tx"/>
                    </a:ext>
                  </a:extLst>
                </a:hlinkClick>
              </a:rPr>
              <a:t>偏移方式</a:t>
            </a:r>
            <a:r>
              <a:rPr lang="zh-CN" altLang="en-US" sz="1600" dirty="0">
                <a:solidFill>
                  <a:srgbClr val="1A78C3"/>
                </a:solidFill>
                <a:latin typeface="+mj-ea"/>
                <a:ea typeface="+mj-ea"/>
              </a:rPr>
              <a:t>：将直接方式和寄存器间接方式结合起来。</a:t>
            </a:r>
          </a:p>
          <a:p>
            <a:pPr marL="342900" indent="-342900">
              <a:lnSpc>
                <a:spcPct val="70000"/>
              </a:lnSpc>
              <a:buFont typeface="Wingdings" panose="05000000000000000000" pitchFamily="2" charset="2"/>
              <a:buNone/>
            </a:pPr>
            <a:r>
              <a:rPr lang="zh-CN" altLang="en-US" sz="1600" dirty="0">
                <a:solidFill>
                  <a:srgbClr val="1A78C3"/>
                </a:solidFill>
                <a:latin typeface="+mj-ea"/>
                <a:ea typeface="+mj-ea"/>
              </a:rPr>
              <a:t>          有：相对 </a:t>
            </a:r>
            <a:r>
              <a:rPr lang="zh-CN" altLang="zh-CN" sz="1600" dirty="0">
                <a:solidFill>
                  <a:srgbClr val="1A78C3"/>
                </a:solidFill>
                <a:latin typeface="+mj-ea"/>
                <a:ea typeface="+mj-ea"/>
              </a:rPr>
              <a:t>/</a:t>
            </a:r>
            <a:r>
              <a:rPr lang="zh-CN" altLang="en-US" sz="1600" dirty="0">
                <a:solidFill>
                  <a:srgbClr val="1A78C3"/>
                </a:solidFill>
                <a:latin typeface="+mj-ea"/>
                <a:ea typeface="+mj-ea"/>
              </a:rPr>
              <a:t> 基址 / 变址三种 			       	</a:t>
            </a:r>
          </a:p>
        </p:txBody>
      </p:sp>
      <p:sp>
        <p:nvSpPr>
          <p:cNvPr id="6" name="Line 4">
            <a:extLst>
              <a:ext uri="{FF2B5EF4-FFF2-40B4-BE49-F238E27FC236}">
                <a16:creationId xmlns:a16="http://schemas.microsoft.com/office/drawing/2014/main" id="{6BD3365A-15AD-4954-B661-3E1D4E59394B}"/>
              </a:ext>
            </a:extLst>
          </p:cNvPr>
          <p:cNvSpPr>
            <a:spLocks noChangeShapeType="1"/>
          </p:cNvSpPr>
          <p:nvPr/>
        </p:nvSpPr>
        <p:spPr bwMode="auto">
          <a:xfrm>
            <a:off x="491688" y="1843219"/>
            <a:ext cx="7696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7" name="Line 5">
            <a:extLst>
              <a:ext uri="{FF2B5EF4-FFF2-40B4-BE49-F238E27FC236}">
                <a16:creationId xmlns:a16="http://schemas.microsoft.com/office/drawing/2014/main" id="{49CCEEDE-EE51-4E49-B9C4-59D70120F640}"/>
              </a:ext>
            </a:extLst>
          </p:cNvPr>
          <p:cNvSpPr>
            <a:spLocks noChangeShapeType="1"/>
          </p:cNvSpPr>
          <p:nvPr/>
        </p:nvSpPr>
        <p:spPr bwMode="auto">
          <a:xfrm>
            <a:off x="406757" y="4816418"/>
            <a:ext cx="7696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8" name="Rectangle 6">
            <a:extLst>
              <a:ext uri="{FF2B5EF4-FFF2-40B4-BE49-F238E27FC236}">
                <a16:creationId xmlns:a16="http://schemas.microsoft.com/office/drawing/2014/main" id="{840CC857-CAD3-49CA-9A43-508484F3DF9A}"/>
              </a:ext>
            </a:extLst>
          </p:cNvPr>
          <p:cNvSpPr>
            <a:spLocks noChangeArrowheads="1"/>
          </p:cNvSpPr>
          <p:nvPr/>
        </p:nvSpPr>
        <p:spPr bwMode="auto">
          <a:xfrm>
            <a:off x="3363720" y="1167190"/>
            <a:ext cx="8317873"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1600" dirty="0">
                <a:solidFill>
                  <a:srgbClr val="1A78C3"/>
                </a:solidFill>
                <a:latin typeface="+mj-ea"/>
                <a:ea typeface="+mj-ea"/>
              </a:rPr>
              <a:t>假设：</a:t>
            </a:r>
            <a:r>
              <a:rPr lang="en-US" altLang="en-US" sz="1600" dirty="0">
                <a:solidFill>
                  <a:srgbClr val="1A78C3"/>
                </a:solidFill>
                <a:latin typeface="+mj-ea"/>
                <a:ea typeface="+mj-ea"/>
              </a:rPr>
              <a:t>A</a:t>
            </a:r>
            <a:r>
              <a:rPr lang="en-US" altLang="zh-CN" sz="1600" dirty="0">
                <a:solidFill>
                  <a:srgbClr val="1A78C3"/>
                </a:solidFill>
                <a:latin typeface="+mj-ea"/>
                <a:ea typeface="+mj-ea"/>
              </a:rPr>
              <a:t>=</a:t>
            </a:r>
            <a:r>
              <a:rPr lang="zh-CN" altLang="en-US" sz="1600" dirty="0">
                <a:solidFill>
                  <a:srgbClr val="1A78C3"/>
                </a:solidFill>
                <a:latin typeface="+mj-ea"/>
                <a:ea typeface="+mj-ea"/>
              </a:rPr>
              <a:t>地址字段值，</a:t>
            </a:r>
            <a:r>
              <a:rPr lang="en-US" altLang="zh-CN" sz="1600" dirty="0">
                <a:solidFill>
                  <a:srgbClr val="1A78C3"/>
                </a:solidFill>
                <a:latin typeface="+mj-ea"/>
                <a:ea typeface="+mj-ea"/>
              </a:rPr>
              <a:t>R=</a:t>
            </a:r>
            <a:r>
              <a:rPr lang="zh-CN" altLang="en-US" sz="1600" dirty="0">
                <a:solidFill>
                  <a:srgbClr val="1A78C3"/>
                </a:solidFill>
                <a:latin typeface="+mj-ea"/>
                <a:ea typeface="+mj-ea"/>
              </a:rPr>
              <a:t>寄存器编号，</a:t>
            </a:r>
            <a:r>
              <a:rPr lang="en-US" altLang="en-US" sz="1600" dirty="0">
                <a:solidFill>
                  <a:srgbClr val="1A78C3"/>
                </a:solidFill>
                <a:latin typeface="+mj-ea"/>
                <a:ea typeface="+mj-ea"/>
              </a:rPr>
              <a:t>EA=</a:t>
            </a:r>
            <a:r>
              <a:rPr lang="zh-CN" altLang="en-US" sz="1600" dirty="0">
                <a:solidFill>
                  <a:srgbClr val="1A78C3"/>
                </a:solidFill>
                <a:latin typeface="+mj-ea"/>
                <a:ea typeface="+mj-ea"/>
              </a:rPr>
              <a:t>有效地址， (</a:t>
            </a:r>
            <a:r>
              <a:rPr lang="en-US" altLang="zh-CN" sz="1600" dirty="0">
                <a:solidFill>
                  <a:srgbClr val="1A78C3"/>
                </a:solidFill>
                <a:latin typeface="+mj-ea"/>
                <a:ea typeface="+mj-ea"/>
              </a:rPr>
              <a:t>X)=</a:t>
            </a:r>
            <a:r>
              <a:rPr lang="zh-CN" altLang="en-US" sz="1600" dirty="0">
                <a:solidFill>
                  <a:srgbClr val="1A78C3"/>
                </a:solidFill>
                <a:latin typeface="+mj-ea"/>
                <a:ea typeface="+mj-ea"/>
              </a:rPr>
              <a:t>地址</a:t>
            </a:r>
            <a:r>
              <a:rPr lang="en-US" altLang="en-US" sz="1600" dirty="0">
                <a:solidFill>
                  <a:srgbClr val="1A78C3"/>
                </a:solidFill>
                <a:latin typeface="+mj-ea"/>
                <a:ea typeface="+mj-ea"/>
              </a:rPr>
              <a:t>X</a:t>
            </a:r>
            <a:r>
              <a:rPr lang="zh-CN" altLang="en-US" sz="1600" dirty="0">
                <a:solidFill>
                  <a:srgbClr val="1A78C3"/>
                </a:solidFill>
                <a:latin typeface="+mj-ea"/>
                <a:ea typeface="+mj-ea"/>
              </a:rPr>
              <a:t>中的内容</a:t>
            </a:r>
          </a:p>
        </p:txBody>
      </p:sp>
      <p:sp>
        <p:nvSpPr>
          <p:cNvPr id="9" name="Text Box 7">
            <a:extLst>
              <a:ext uri="{FF2B5EF4-FFF2-40B4-BE49-F238E27FC236}">
                <a16:creationId xmlns:a16="http://schemas.microsoft.com/office/drawing/2014/main" id="{559A46D5-3137-4ACA-9ABD-978C04B67AD1}"/>
              </a:ext>
            </a:extLst>
          </p:cNvPr>
          <p:cNvSpPr txBox="1">
            <a:spLocks noChangeArrowheads="1"/>
          </p:cNvSpPr>
          <p:nvPr/>
        </p:nvSpPr>
        <p:spPr bwMode="auto">
          <a:xfrm>
            <a:off x="521851" y="1152846"/>
            <a:ext cx="4338637"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a:solidFill>
                  <a:srgbClr val="1A78C3"/>
                </a:solidFill>
                <a:latin typeface="+mj-ea"/>
                <a:ea typeface="+mj-ea"/>
              </a:rPr>
              <a:t>指令：</a:t>
            </a:r>
            <a:r>
              <a:rPr lang="en-US" altLang="zh-CN">
                <a:solidFill>
                  <a:srgbClr val="1A78C3"/>
                </a:solidFill>
                <a:latin typeface="+mj-ea"/>
                <a:ea typeface="+mj-ea"/>
              </a:rPr>
              <a:t>OP A</a:t>
            </a:r>
            <a:r>
              <a:rPr lang="zh-CN" altLang="en-US">
                <a:solidFill>
                  <a:srgbClr val="1A78C3"/>
                </a:solidFill>
                <a:latin typeface="+mj-ea"/>
                <a:ea typeface="+mj-ea"/>
              </a:rPr>
              <a:t>，</a:t>
            </a:r>
            <a:r>
              <a:rPr lang="en-US" altLang="zh-CN">
                <a:solidFill>
                  <a:srgbClr val="1A78C3"/>
                </a:solidFill>
                <a:latin typeface="+mj-ea"/>
                <a:ea typeface="+mj-ea"/>
              </a:rPr>
              <a:t>R</a:t>
            </a:r>
            <a:r>
              <a:rPr lang="zh-CN" altLang="en-US">
                <a:solidFill>
                  <a:srgbClr val="1A78C3"/>
                </a:solidFill>
                <a:latin typeface="+mj-ea"/>
                <a:ea typeface="+mj-ea"/>
              </a:rPr>
              <a:t>，</a:t>
            </a:r>
            <a:r>
              <a:rPr lang="en-US" altLang="zh-CN">
                <a:solidFill>
                  <a:srgbClr val="1A78C3"/>
                </a:solidFill>
                <a:latin typeface="+mj-ea"/>
                <a:ea typeface="+mj-ea"/>
              </a:rPr>
              <a:t>......</a:t>
            </a:r>
          </a:p>
        </p:txBody>
      </p:sp>
      <p:sp>
        <p:nvSpPr>
          <p:cNvPr id="10" name="Text Box 8">
            <a:extLst>
              <a:ext uri="{FF2B5EF4-FFF2-40B4-BE49-F238E27FC236}">
                <a16:creationId xmlns:a16="http://schemas.microsoft.com/office/drawing/2014/main" id="{A9645B75-A798-4B35-92BC-806C0F27B578}"/>
              </a:ext>
            </a:extLst>
          </p:cNvPr>
          <p:cNvSpPr txBox="1">
            <a:spLocks noChangeArrowheads="1"/>
          </p:cNvSpPr>
          <p:nvPr/>
        </p:nvSpPr>
        <p:spPr bwMode="auto">
          <a:xfrm>
            <a:off x="377387" y="5701191"/>
            <a:ext cx="11762103"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1600" dirty="0">
                <a:solidFill>
                  <a:srgbClr val="ED7D31"/>
                </a:solidFill>
                <a:latin typeface="+mj-ea"/>
                <a:ea typeface="+mj-ea"/>
              </a:rPr>
              <a:t>问题：以上各种寻址方式下，操作数在寄存器中还是在存储器中？有没有可能在磁盘中？什么情况下，所取数据在磁盘中？</a:t>
            </a:r>
          </a:p>
        </p:txBody>
      </p:sp>
      <p:sp>
        <p:nvSpPr>
          <p:cNvPr id="11" name="Text Box 9">
            <a:extLst>
              <a:ext uri="{FF2B5EF4-FFF2-40B4-BE49-F238E27FC236}">
                <a16:creationId xmlns:a16="http://schemas.microsoft.com/office/drawing/2014/main" id="{7CD386B7-B72A-4BE2-8937-13172A82CDEE}"/>
              </a:ext>
            </a:extLst>
          </p:cNvPr>
          <p:cNvSpPr txBox="1">
            <a:spLocks noChangeArrowheads="1"/>
          </p:cNvSpPr>
          <p:nvPr/>
        </p:nvSpPr>
        <p:spPr bwMode="auto">
          <a:xfrm>
            <a:off x="400102" y="6060612"/>
            <a:ext cx="7526338"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dirty="0">
                <a:solidFill>
                  <a:srgbClr val="1A78C3"/>
                </a:solidFill>
                <a:latin typeface="+mj-ea"/>
                <a:ea typeface="+mj-ea"/>
              </a:rPr>
              <a:t>只有当操作数在存储器中时，才有可能“缺页”，此时操作数就在磁盘中！</a:t>
            </a:r>
          </a:p>
        </p:txBody>
      </p:sp>
    </p:spTree>
    <p:extLst>
      <p:ext uri="{BB962C8B-B14F-4D97-AF65-F5344CB8AC3E}">
        <p14:creationId xmlns:p14="http://schemas.microsoft.com/office/powerpoint/2010/main" val="346509803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blinds(horizontal)">
                                      <p:cBhvr>
                                        <p:cTn id="37" dur="500"/>
                                        <p:tgtEl>
                                          <p:spTgt spid="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blinds(horizontal)">
                                      <p:cBhvr>
                                        <p:cTn id="42" dur="500"/>
                                        <p:tgtEl>
                                          <p:spTgt spid="5">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blinds(horizontal)">
                                      <p:cBhvr>
                                        <p:cTn id="47" dur="500"/>
                                        <p:tgtEl>
                                          <p:spTgt spid="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linds(horizontal)">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linds(horizontal)">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95C629B-B370-43C3-82BD-C09DD4737DF9}"/>
              </a:ext>
            </a:extLst>
          </p:cNvPr>
          <p:cNvSpPr>
            <a:spLocks noGrp="1"/>
          </p:cNvSpPr>
          <p:nvPr>
            <p:ph type="sldNum" sz="quarter" idx="12"/>
          </p:nvPr>
        </p:nvSpPr>
        <p:spPr/>
        <p:txBody>
          <a:bodyPr/>
          <a:lstStyle/>
          <a:p>
            <a:fld id="{D12C7F20-4EEE-4847-AC76-B538472E8A39}" type="slidenum">
              <a:rPr lang="zh-CN" altLang="en-US" smtClean="0"/>
              <a:pPr/>
              <a:t>15</a:t>
            </a:fld>
            <a:endParaRPr lang="zh-CN" altLang="en-US"/>
          </a:p>
        </p:txBody>
      </p:sp>
      <p:sp>
        <p:nvSpPr>
          <p:cNvPr id="3" name="文本占位符 2">
            <a:extLst>
              <a:ext uri="{FF2B5EF4-FFF2-40B4-BE49-F238E27FC236}">
                <a16:creationId xmlns:a16="http://schemas.microsoft.com/office/drawing/2014/main" id="{87CE2552-42BA-4AB7-B5DB-5B06A0914DAE}"/>
              </a:ext>
            </a:extLst>
          </p:cNvPr>
          <p:cNvSpPr>
            <a:spLocks noGrp="1"/>
          </p:cNvSpPr>
          <p:nvPr>
            <p:ph type="body" sz="quarter" idx="15"/>
          </p:nvPr>
        </p:nvSpPr>
        <p:spPr>
          <a:xfrm>
            <a:off x="159768" y="698463"/>
            <a:ext cx="11835786" cy="601831"/>
          </a:xfrm>
        </p:spPr>
        <p:txBody>
          <a:bodyPr/>
          <a:lstStyle/>
          <a:p>
            <a:r>
              <a:rPr lang="zh-CN" altLang="en-US" dirty="0"/>
              <a:t>偏移寻址方式</a:t>
            </a:r>
          </a:p>
        </p:txBody>
      </p:sp>
      <p:sp>
        <p:nvSpPr>
          <p:cNvPr id="4" name="文本占位符 3">
            <a:extLst>
              <a:ext uri="{FF2B5EF4-FFF2-40B4-BE49-F238E27FC236}">
                <a16:creationId xmlns:a16="http://schemas.microsoft.com/office/drawing/2014/main" id="{8C2F7CF6-216F-4B21-8C86-1FE5B5D07E92}"/>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B9B5DD07-5E36-4366-8582-F11976A4ACC5}"/>
              </a:ext>
            </a:extLst>
          </p:cNvPr>
          <p:cNvSpPr>
            <a:spLocks noChangeArrowheads="1"/>
          </p:cNvSpPr>
          <p:nvPr/>
        </p:nvSpPr>
        <p:spPr bwMode="auto">
          <a:xfrm>
            <a:off x="3351606" y="1112441"/>
            <a:ext cx="3081338" cy="5778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6" name="Line 4">
            <a:extLst>
              <a:ext uri="{FF2B5EF4-FFF2-40B4-BE49-F238E27FC236}">
                <a16:creationId xmlns:a16="http://schemas.microsoft.com/office/drawing/2014/main" id="{92FF7A25-E095-4AB1-9C5E-53808B4B0A8A}"/>
              </a:ext>
            </a:extLst>
          </p:cNvPr>
          <p:cNvSpPr>
            <a:spLocks noChangeShapeType="1"/>
          </p:cNvSpPr>
          <p:nvPr/>
        </p:nvSpPr>
        <p:spPr bwMode="auto">
          <a:xfrm>
            <a:off x="4024706" y="1112441"/>
            <a:ext cx="0" cy="5778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7" name="Text Box 5">
            <a:extLst>
              <a:ext uri="{FF2B5EF4-FFF2-40B4-BE49-F238E27FC236}">
                <a16:creationId xmlns:a16="http://schemas.microsoft.com/office/drawing/2014/main" id="{8F330FD1-0552-47FF-AC7F-A1EB63D5FFEB}"/>
              </a:ext>
            </a:extLst>
          </p:cNvPr>
          <p:cNvSpPr txBox="1">
            <a:spLocks noChangeArrowheads="1"/>
          </p:cNvSpPr>
          <p:nvPr/>
        </p:nvSpPr>
        <p:spPr bwMode="auto">
          <a:xfrm>
            <a:off x="4226319" y="1137841"/>
            <a:ext cx="417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R</a:t>
            </a:r>
          </a:p>
        </p:txBody>
      </p:sp>
      <p:sp>
        <p:nvSpPr>
          <p:cNvPr id="8" name="Rectangle 6">
            <a:extLst>
              <a:ext uri="{FF2B5EF4-FFF2-40B4-BE49-F238E27FC236}">
                <a16:creationId xmlns:a16="http://schemas.microsoft.com/office/drawing/2014/main" id="{6318CE9A-1F29-4159-86D2-887657FDAF61}"/>
              </a:ext>
            </a:extLst>
          </p:cNvPr>
          <p:cNvSpPr>
            <a:spLocks noChangeArrowheads="1"/>
          </p:cNvSpPr>
          <p:nvPr/>
        </p:nvSpPr>
        <p:spPr bwMode="auto">
          <a:xfrm>
            <a:off x="7052069" y="1155303"/>
            <a:ext cx="1584325" cy="240347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9" name="Text Box 7">
            <a:extLst>
              <a:ext uri="{FF2B5EF4-FFF2-40B4-BE49-F238E27FC236}">
                <a16:creationId xmlns:a16="http://schemas.microsoft.com/office/drawing/2014/main" id="{9E9BBA1C-1588-4D6C-AD1E-B538975F65AF}"/>
              </a:ext>
            </a:extLst>
          </p:cNvPr>
          <p:cNvSpPr txBox="1">
            <a:spLocks noChangeArrowheads="1"/>
          </p:cNvSpPr>
          <p:nvPr/>
        </p:nvSpPr>
        <p:spPr bwMode="auto">
          <a:xfrm>
            <a:off x="7233044" y="748903"/>
            <a:ext cx="13779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solidFill>
                  <a:srgbClr val="1A78C3"/>
                </a:solidFill>
                <a:latin typeface="+mj-ea"/>
                <a:ea typeface="+mj-ea"/>
              </a:rPr>
              <a:t>存储器</a:t>
            </a:r>
          </a:p>
        </p:txBody>
      </p:sp>
      <p:sp>
        <p:nvSpPr>
          <p:cNvPr id="10" name="Line 8">
            <a:extLst>
              <a:ext uri="{FF2B5EF4-FFF2-40B4-BE49-F238E27FC236}">
                <a16:creationId xmlns:a16="http://schemas.microsoft.com/office/drawing/2014/main" id="{F33FF489-FC82-4EC2-93F2-3656BBF06689}"/>
              </a:ext>
            </a:extLst>
          </p:cNvPr>
          <p:cNvSpPr>
            <a:spLocks noChangeShapeType="1"/>
          </p:cNvSpPr>
          <p:nvPr/>
        </p:nvSpPr>
        <p:spPr bwMode="auto">
          <a:xfrm>
            <a:off x="7052069" y="2455466"/>
            <a:ext cx="15843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1" name="Line 9">
            <a:extLst>
              <a:ext uri="{FF2B5EF4-FFF2-40B4-BE49-F238E27FC236}">
                <a16:creationId xmlns:a16="http://schemas.microsoft.com/office/drawing/2014/main" id="{BB97D671-1F33-4B36-8D38-A94023291F66}"/>
              </a:ext>
            </a:extLst>
          </p:cNvPr>
          <p:cNvSpPr>
            <a:spLocks noChangeShapeType="1"/>
          </p:cNvSpPr>
          <p:nvPr/>
        </p:nvSpPr>
        <p:spPr bwMode="auto">
          <a:xfrm>
            <a:off x="7047306" y="2868216"/>
            <a:ext cx="15843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2" name="Text Box 10">
            <a:extLst>
              <a:ext uri="{FF2B5EF4-FFF2-40B4-BE49-F238E27FC236}">
                <a16:creationId xmlns:a16="http://schemas.microsoft.com/office/drawing/2014/main" id="{0C2BE8D1-013E-47E6-97D1-945801DE8CF0}"/>
              </a:ext>
            </a:extLst>
          </p:cNvPr>
          <p:cNvSpPr txBox="1">
            <a:spLocks noChangeArrowheads="1"/>
          </p:cNvSpPr>
          <p:nvPr/>
        </p:nvSpPr>
        <p:spPr bwMode="auto">
          <a:xfrm>
            <a:off x="7356869" y="2445941"/>
            <a:ext cx="1012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dirty="0">
                <a:solidFill>
                  <a:srgbClr val="ED7D31"/>
                </a:solidFill>
                <a:latin typeface="+mj-ea"/>
                <a:ea typeface="+mj-ea"/>
              </a:rPr>
              <a:t>操作数</a:t>
            </a:r>
          </a:p>
        </p:txBody>
      </p:sp>
      <p:sp>
        <p:nvSpPr>
          <p:cNvPr id="13" name="Line 11">
            <a:extLst>
              <a:ext uri="{FF2B5EF4-FFF2-40B4-BE49-F238E27FC236}">
                <a16:creationId xmlns:a16="http://schemas.microsoft.com/office/drawing/2014/main" id="{CF32558A-8A22-4A96-893A-DE528F332CF5}"/>
              </a:ext>
            </a:extLst>
          </p:cNvPr>
          <p:cNvSpPr>
            <a:spLocks noChangeShapeType="1"/>
          </p:cNvSpPr>
          <p:nvPr/>
        </p:nvSpPr>
        <p:spPr bwMode="auto">
          <a:xfrm>
            <a:off x="4759719" y="1112441"/>
            <a:ext cx="0" cy="5778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grpSp>
        <p:nvGrpSpPr>
          <p:cNvPr id="14" name="Group 12">
            <a:extLst>
              <a:ext uri="{FF2B5EF4-FFF2-40B4-BE49-F238E27FC236}">
                <a16:creationId xmlns:a16="http://schemas.microsoft.com/office/drawing/2014/main" id="{2847E05B-D533-4D0B-8337-5654346E2803}"/>
              </a:ext>
            </a:extLst>
          </p:cNvPr>
          <p:cNvGrpSpPr>
            <a:grpSpLocks/>
          </p:cNvGrpSpPr>
          <p:nvPr/>
        </p:nvGrpSpPr>
        <p:grpSpPr bwMode="auto">
          <a:xfrm>
            <a:off x="3096019" y="1598216"/>
            <a:ext cx="1136650" cy="2482850"/>
            <a:chOff x="1544" y="1177"/>
            <a:chExt cx="716" cy="1564"/>
          </a:xfrm>
        </p:grpSpPr>
        <p:sp>
          <p:nvSpPr>
            <p:cNvPr id="15" name="Line 13">
              <a:extLst>
                <a:ext uri="{FF2B5EF4-FFF2-40B4-BE49-F238E27FC236}">
                  <a16:creationId xmlns:a16="http://schemas.microsoft.com/office/drawing/2014/main" id="{551EC739-C992-4E51-84FC-FF1FA9CCF312}"/>
                </a:ext>
              </a:extLst>
            </p:cNvPr>
            <p:cNvSpPr>
              <a:spLocks noChangeShapeType="1"/>
            </p:cNvSpPr>
            <p:nvPr/>
          </p:nvSpPr>
          <p:spPr bwMode="auto">
            <a:xfrm>
              <a:off x="2251" y="1177"/>
              <a:ext cx="0" cy="26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6" name="Line 14">
              <a:extLst>
                <a:ext uri="{FF2B5EF4-FFF2-40B4-BE49-F238E27FC236}">
                  <a16:creationId xmlns:a16="http://schemas.microsoft.com/office/drawing/2014/main" id="{854373C2-6DE1-4A87-830E-91B8328E2185}"/>
                </a:ext>
              </a:extLst>
            </p:cNvPr>
            <p:cNvSpPr>
              <a:spLocks noChangeShapeType="1"/>
            </p:cNvSpPr>
            <p:nvPr/>
          </p:nvSpPr>
          <p:spPr bwMode="auto">
            <a:xfrm>
              <a:off x="1544" y="2741"/>
              <a:ext cx="503" cy="0"/>
            </a:xfrm>
            <a:prstGeom prst="line">
              <a:avLst/>
            </a:prstGeom>
            <a:noFill/>
            <a:ln w="38100">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7" name="Line 15">
              <a:extLst>
                <a:ext uri="{FF2B5EF4-FFF2-40B4-BE49-F238E27FC236}">
                  <a16:creationId xmlns:a16="http://schemas.microsoft.com/office/drawing/2014/main" id="{B161B5F0-B135-4D72-9304-071B4F9EA93C}"/>
                </a:ext>
              </a:extLst>
            </p:cNvPr>
            <p:cNvSpPr>
              <a:spLocks noChangeShapeType="1"/>
            </p:cNvSpPr>
            <p:nvPr/>
          </p:nvSpPr>
          <p:spPr bwMode="auto">
            <a:xfrm flipV="1">
              <a:off x="1554" y="1443"/>
              <a:ext cx="706" cy="1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8" name="Line 16">
              <a:extLst>
                <a:ext uri="{FF2B5EF4-FFF2-40B4-BE49-F238E27FC236}">
                  <a16:creationId xmlns:a16="http://schemas.microsoft.com/office/drawing/2014/main" id="{322D109C-ABB5-4676-8903-9EBF2688CC3D}"/>
                </a:ext>
              </a:extLst>
            </p:cNvPr>
            <p:cNvSpPr>
              <a:spLocks noChangeShapeType="1"/>
            </p:cNvSpPr>
            <p:nvPr/>
          </p:nvSpPr>
          <p:spPr bwMode="auto">
            <a:xfrm>
              <a:off x="1554" y="1443"/>
              <a:ext cx="0" cy="129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grpSp>
      <p:sp>
        <p:nvSpPr>
          <p:cNvPr id="19" name="Rectangle 17">
            <a:extLst>
              <a:ext uri="{FF2B5EF4-FFF2-40B4-BE49-F238E27FC236}">
                <a16:creationId xmlns:a16="http://schemas.microsoft.com/office/drawing/2014/main" id="{9F63EFD5-3321-424A-A711-E32B05A908EB}"/>
              </a:ext>
            </a:extLst>
          </p:cNvPr>
          <p:cNvSpPr>
            <a:spLocks noChangeArrowheads="1"/>
          </p:cNvSpPr>
          <p:nvPr/>
        </p:nvSpPr>
        <p:spPr bwMode="auto">
          <a:xfrm>
            <a:off x="3856431" y="3314303"/>
            <a:ext cx="1584325" cy="146843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20" name="Text Box 18">
            <a:extLst>
              <a:ext uri="{FF2B5EF4-FFF2-40B4-BE49-F238E27FC236}">
                <a16:creationId xmlns:a16="http://schemas.microsoft.com/office/drawing/2014/main" id="{B8BB3092-0EBC-4598-B0A0-09E8B08450FC}"/>
              </a:ext>
            </a:extLst>
          </p:cNvPr>
          <p:cNvSpPr txBox="1">
            <a:spLocks noChangeArrowheads="1"/>
          </p:cNvSpPr>
          <p:nvPr/>
        </p:nvSpPr>
        <p:spPr bwMode="auto">
          <a:xfrm>
            <a:off x="3904056" y="2901553"/>
            <a:ext cx="16922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solidFill>
                  <a:srgbClr val="1A78C3"/>
                </a:solidFill>
                <a:latin typeface="+mj-ea"/>
                <a:ea typeface="+mj-ea"/>
              </a:rPr>
              <a:t>寄存器堆</a:t>
            </a:r>
            <a:endParaRPr lang="en-US" altLang="zh-CN" sz="1600">
              <a:solidFill>
                <a:srgbClr val="1A78C3"/>
              </a:solidFill>
              <a:latin typeface="+mj-ea"/>
              <a:ea typeface="+mj-ea"/>
            </a:endParaRPr>
          </a:p>
        </p:txBody>
      </p:sp>
      <p:sp>
        <p:nvSpPr>
          <p:cNvPr id="21" name="Line 19">
            <a:extLst>
              <a:ext uri="{FF2B5EF4-FFF2-40B4-BE49-F238E27FC236}">
                <a16:creationId xmlns:a16="http://schemas.microsoft.com/office/drawing/2014/main" id="{F6234637-6342-4AEB-9E2D-209F7ECF3F4D}"/>
              </a:ext>
            </a:extLst>
          </p:cNvPr>
          <p:cNvSpPr>
            <a:spLocks noChangeShapeType="1"/>
          </p:cNvSpPr>
          <p:nvPr/>
        </p:nvSpPr>
        <p:spPr bwMode="auto">
          <a:xfrm>
            <a:off x="3856431" y="3819128"/>
            <a:ext cx="15843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2" name="Line 20">
            <a:extLst>
              <a:ext uri="{FF2B5EF4-FFF2-40B4-BE49-F238E27FC236}">
                <a16:creationId xmlns:a16="http://schemas.microsoft.com/office/drawing/2014/main" id="{815F73E2-EA1A-4CFD-9ED0-8D917DC87940}"/>
              </a:ext>
            </a:extLst>
          </p:cNvPr>
          <p:cNvSpPr>
            <a:spLocks noChangeShapeType="1"/>
          </p:cNvSpPr>
          <p:nvPr/>
        </p:nvSpPr>
        <p:spPr bwMode="auto">
          <a:xfrm>
            <a:off x="3850081" y="4231878"/>
            <a:ext cx="15843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3" name="Line 21">
            <a:extLst>
              <a:ext uri="{FF2B5EF4-FFF2-40B4-BE49-F238E27FC236}">
                <a16:creationId xmlns:a16="http://schemas.microsoft.com/office/drawing/2014/main" id="{7C9F91B0-0A8A-4AC4-A0DC-43E170C76DF0}"/>
              </a:ext>
            </a:extLst>
          </p:cNvPr>
          <p:cNvSpPr>
            <a:spLocks noChangeShapeType="1"/>
          </p:cNvSpPr>
          <p:nvPr/>
        </p:nvSpPr>
        <p:spPr bwMode="auto">
          <a:xfrm>
            <a:off x="6074169" y="2655491"/>
            <a:ext cx="973137" cy="0"/>
          </a:xfrm>
          <a:prstGeom prst="line">
            <a:avLst/>
          </a:prstGeom>
          <a:noFill/>
          <a:ln w="38100">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4" name="Text Box 22">
            <a:extLst>
              <a:ext uri="{FF2B5EF4-FFF2-40B4-BE49-F238E27FC236}">
                <a16:creationId xmlns:a16="http://schemas.microsoft.com/office/drawing/2014/main" id="{A87BA1FA-8B70-42F9-9406-7680122740AB}"/>
              </a:ext>
            </a:extLst>
          </p:cNvPr>
          <p:cNvSpPr txBox="1">
            <a:spLocks noChangeArrowheads="1"/>
          </p:cNvSpPr>
          <p:nvPr/>
        </p:nvSpPr>
        <p:spPr bwMode="auto">
          <a:xfrm>
            <a:off x="5007369" y="1112441"/>
            <a:ext cx="417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A</a:t>
            </a:r>
          </a:p>
        </p:txBody>
      </p:sp>
      <p:sp>
        <p:nvSpPr>
          <p:cNvPr id="25" name="Line 23">
            <a:extLst>
              <a:ext uri="{FF2B5EF4-FFF2-40B4-BE49-F238E27FC236}">
                <a16:creationId xmlns:a16="http://schemas.microsoft.com/office/drawing/2014/main" id="{8F511F55-571E-466B-B031-C30CC89E1071}"/>
              </a:ext>
            </a:extLst>
          </p:cNvPr>
          <p:cNvSpPr>
            <a:spLocks noChangeShapeType="1"/>
          </p:cNvSpPr>
          <p:nvPr/>
        </p:nvSpPr>
        <p:spPr bwMode="auto">
          <a:xfrm flipH="1">
            <a:off x="5894781" y="2790428"/>
            <a:ext cx="0" cy="1300163"/>
          </a:xfrm>
          <a:prstGeom prst="line">
            <a:avLst/>
          </a:prstGeom>
          <a:noFill/>
          <a:ln w="38100">
            <a:solidFill>
              <a:schemeClr val="accent2"/>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6" name="Line 24">
            <a:extLst>
              <a:ext uri="{FF2B5EF4-FFF2-40B4-BE49-F238E27FC236}">
                <a16:creationId xmlns:a16="http://schemas.microsoft.com/office/drawing/2014/main" id="{BDFEF6AA-973D-4A6C-898A-1EAD2A1299E9}"/>
              </a:ext>
            </a:extLst>
          </p:cNvPr>
          <p:cNvSpPr>
            <a:spLocks noChangeShapeType="1"/>
          </p:cNvSpPr>
          <p:nvPr/>
        </p:nvSpPr>
        <p:spPr bwMode="auto">
          <a:xfrm>
            <a:off x="5405831" y="4081066"/>
            <a:ext cx="48895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7" name="Line 25">
            <a:extLst>
              <a:ext uri="{FF2B5EF4-FFF2-40B4-BE49-F238E27FC236}">
                <a16:creationId xmlns:a16="http://schemas.microsoft.com/office/drawing/2014/main" id="{2BAF28DA-4B3D-468E-923C-E53EB3ABB935}"/>
              </a:ext>
            </a:extLst>
          </p:cNvPr>
          <p:cNvSpPr>
            <a:spLocks noChangeShapeType="1"/>
          </p:cNvSpPr>
          <p:nvPr/>
        </p:nvSpPr>
        <p:spPr bwMode="auto">
          <a:xfrm>
            <a:off x="5193106" y="1647428"/>
            <a:ext cx="0" cy="303213"/>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8" name="Line 26">
            <a:extLst>
              <a:ext uri="{FF2B5EF4-FFF2-40B4-BE49-F238E27FC236}">
                <a16:creationId xmlns:a16="http://schemas.microsoft.com/office/drawing/2014/main" id="{32270410-DEF3-4B72-A531-6F03C66934F1}"/>
              </a:ext>
            </a:extLst>
          </p:cNvPr>
          <p:cNvSpPr>
            <a:spLocks noChangeShapeType="1"/>
          </p:cNvSpPr>
          <p:nvPr/>
        </p:nvSpPr>
        <p:spPr bwMode="auto">
          <a:xfrm>
            <a:off x="5193106" y="1950641"/>
            <a:ext cx="701675"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9" name="Line 27">
            <a:extLst>
              <a:ext uri="{FF2B5EF4-FFF2-40B4-BE49-F238E27FC236}">
                <a16:creationId xmlns:a16="http://schemas.microsoft.com/office/drawing/2014/main" id="{5534994E-8B36-4915-A945-4A1F84143787}"/>
              </a:ext>
            </a:extLst>
          </p:cNvPr>
          <p:cNvSpPr>
            <a:spLocks noChangeShapeType="1"/>
          </p:cNvSpPr>
          <p:nvPr/>
        </p:nvSpPr>
        <p:spPr bwMode="auto">
          <a:xfrm>
            <a:off x="5878906" y="1950641"/>
            <a:ext cx="0" cy="447675"/>
          </a:xfrm>
          <a:prstGeom prst="line">
            <a:avLst/>
          </a:prstGeom>
          <a:noFill/>
          <a:ln w="38100">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0" name="Oval 28">
            <a:extLst>
              <a:ext uri="{FF2B5EF4-FFF2-40B4-BE49-F238E27FC236}">
                <a16:creationId xmlns:a16="http://schemas.microsoft.com/office/drawing/2014/main" id="{80E14B0E-2E18-4246-997A-09BC07842C88}"/>
              </a:ext>
            </a:extLst>
          </p:cNvPr>
          <p:cNvSpPr>
            <a:spLocks noChangeArrowheads="1"/>
          </p:cNvSpPr>
          <p:nvPr/>
        </p:nvSpPr>
        <p:spPr bwMode="auto">
          <a:xfrm>
            <a:off x="5712219" y="2414191"/>
            <a:ext cx="361950" cy="396875"/>
          </a:xfrm>
          <a:prstGeom prst="ellipse">
            <a:avLst/>
          </a:prstGeom>
          <a:solidFill>
            <a:schemeClr val="hlink"/>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31" name="Text Box 29">
            <a:extLst>
              <a:ext uri="{FF2B5EF4-FFF2-40B4-BE49-F238E27FC236}">
                <a16:creationId xmlns:a16="http://schemas.microsoft.com/office/drawing/2014/main" id="{51BB48A1-F246-4A8E-AC75-7FC3C535D9CD}"/>
              </a:ext>
            </a:extLst>
          </p:cNvPr>
          <p:cNvSpPr txBox="1">
            <a:spLocks noChangeArrowheads="1"/>
          </p:cNvSpPr>
          <p:nvPr/>
        </p:nvSpPr>
        <p:spPr bwMode="auto">
          <a:xfrm>
            <a:off x="5712219" y="2361803"/>
            <a:ext cx="361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latin typeface="+mj-ea"/>
                <a:ea typeface="+mj-ea"/>
                <a:cs typeface="Arial" panose="020B0604020202020204" pitchFamily="34" charset="0"/>
              </a:rPr>
              <a:t>+</a:t>
            </a:r>
          </a:p>
        </p:txBody>
      </p:sp>
      <p:sp>
        <p:nvSpPr>
          <p:cNvPr id="32" name="Line 30">
            <a:extLst>
              <a:ext uri="{FF2B5EF4-FFF2-40B4-BE49-F238E27FC236}">
                <a16:creationId xmlns:a16="http://schemas.microsoft.com/office/drawing/2014/main" id="{7E49E846-AD69-4E31-94F6-11DCA6A273DD}"/>
              </a:ext>
            </a:extLst>
          </p:cNvPr>
          <p:cNvSpPr>
            <a:spLocks noChangeShapeType="1"/>
          </p:cNvSpPr>
          <p:nvPr/>
        </p:nvSpPr>
        <p:spPr bwMode="auto">
          <a:xfrm>
            <a:off x="7047306" y="1598216"/>
            <a:ext cx="15843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3" name="Line 31">
            <a:extLst>
              <a:ext uri="{FF2B5EF4-FFF2-40B4-BE49-F238E27FC236}">
                <a16:creationId xmlns:a16="http://schemas.microsoft.com/office/drawing/2014/main" id="{7D3CD311-8A78-4150-9488-6070C03D44F5}"/>
              </a:ext>
            </a:extLst>
          </p:cNvPr>
          <p:cNvSpPr>
            <a:spLocks noChangeShapeType="1"/>
          </p:cNvSpPr>
          <p:nvPr/>
        </p:nvSpPr>
        <p:spPr bwMode="auto">
          <a:xfrm>
            <a:off x="5894781" y="4089003"/>
            <a:ext cx="3132138"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4" name="Line 32">
            <a:extLst>
              <a:ext uri="{FF2B5EF4-FFF2-40B4-BE49-F238E27FC236}">
                <a16:creationId xmlns:a16="http://schemas.microsoft.com/office/drawing/2014/main" id="{66936157-F582-4553-A301-FE5D5FA30C88}"/>
              </a:ext>
            </a:extLst>
          </p:cNvPr>
          <p:cNvSpPr>
            <a:spLocks noChangeShapeType="1"/>
          </p:cNvSpPr>
          <p:nvPr/>
        </p:nvSpPr>
        <p:spPr bwMode="auto">
          <a:xfrm>
            <a:off x="9026919" y="1598216"/>
            <a:ext cx="0" cy="24765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5" name="Line 33">
            <a:extLst>
              <a:ext uri="{FF2B5EF4-FFF2-40B4-BE49-F238E27FC236}">
                <a16:creationId xmlns:a16="http://schemas.microsoft.com/office/drawing/2014/main" id="{60B4741E-576A-4F67-8930-C0391AC53012}"/>
              </a:ext>
            </a:extLst>
          </p:cNvPr>
          <p:cNvSpPr>
            <a:spLocks noChangeShapeType="1"/>
          </p:cNvSpPr>
          <p:nvPr/>
        </p:nvSpPr>
        <p:spPr bwMode="auto">
          <a:xfrm flipH="1">
            <a:off x="8636394" y="1598216"/>
            <a:ext cx="390525"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6" name="Line 34">
            <a:extLst>
              <a:ext uri="{FF2B5EF4-FFF2-40B4-BE49-F238E27FC236}">
                <a16:creationId xmlns:a16="http://schemas.microsoft.com/office/drawing/2014/main" id="{7D795885-C868-4EB6-A68E-7D54225C0E9B}"/>
              </a:ext>
            </a:extLst>
          </p:cNvPr>
          <p:cNvSpPr>
            <a:spLocks noChangeShapeType="1"/>
          </p:cNvSpPr>
          <p:nvPr/>
        </p:nvSpPr>
        <p:spPr bwMode="auto">
          <a:xfrm>
            <a:off x="6642494" y="1598216"/>
            <a:ext cx="404812"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7" name="Line 35">
            <a:extLst>
              <a:ext uri="{FF2B5EF4-FFF2-40B4-BE49-F238E27FC236}">
                <a16:creationId xmlns:a16="http://schemas.microsoft.com/office/drawing/2014/main" id="{2A3E9610-74D6-4AE8-9D61-F3C63B83A7A4}"/>
              </a:ext>
            </a:extLst>
          </p:cNvPr>
          <p:cNvSpPr>
            <a:spLocks noChangeShapeType="1"/>
          </p:cNvSpPr>
          <p:nvPr/>
        </p:nvSpPr>
        <p:spPr bwMode="auto">
          <a:xfrm>
            <a:off x="6856806" y="1598216"/>
            <a:ext cx="0" cy="422275"/>
          </a:xfrm>
          <a:prstGeom prst="line">
            <a:avLst/>
          </a:prstGeom>
          <a:noFill/>
          <a:ln w="38100">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8" name="Line 36">
            <a:extLst>
              <a:ext uri="{FF2B5EF4-FFF2-40B4-BE49-F238E27FC236}">
                <a16:creationId xmlns:a16="http://schemas.microsoft.com/office/drawing/2014/main" id="{1CB6DE2A-3940-4174-8ACB-694D73815EE9}"/>
              </a:ext>
            </a:extLst>
          </p:cNvPr>
          <p:cNvSpPr>
            <a:spLocks noChangeShapeType="1"/>
          </p:cNvSpPr>
          <p:nvPr/>
        </p:nvSpPr>
        <p:spPr bwMode="auto">
          <a:xfrm>
            <a:off x="6856806" y="1950641"/>
            <a:ext cx="0" cy="70485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9" name="Text Box 37">
            <a:extLst>
              <a:ext uri="{FF2B5EF4-FFF2-40B4-BE49-F238E27FC236}">
                <a16:creationId xmlns:a16="http://schemas.microsoft.com/office/drawing/2014/main" id="{83594A75-F50F-4CAF-90E8-73C61A1B277C}"/>
              </a:ext>
            </a:extLst>
          </p:cNvPr>
          <p:cNvSpPr txBox="1">
            <a:spLocks noChangeArrowheads="1"/>
          </p:cNvSpPr>
          <p:nvPr/>
        </p:nvSpPr>
        <p:spPr bwMode="auto">
          <a:xfrm>
            <a:off x="6464694" y="1779191"/>
            <a:ext cx="5254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A</a:t>
            </a:r>
          </a:p>
        </p:txBody>
      </p:sp>
      <p:sp>
        <p:nvSpPr>
          <p:cNvPr id="40" name="Text Box 38">
            <a:extLst>
              <a:ext uri="{FF2B5EF4-FFF2-40B4-BE49-F238E27FC236}">
                <a16:creationId xmlns:a16="http://schemas.microsoft.com/office/drawing/2014/main" id="{D35BEA50-5D25-443F-8C01-78AB86683A6F}"/>
              </a:ext>
            </a:extLst>
          </p:cNvPr>
          <p:cNvSpPr txBox="1">
            <a:spLocks noChangeArrowheads="1"/>
          </p:cNvSpPr>
          <p:nvPr/>
        </p:nvSpPr>
        <p:spPr bwMode="auto">
          <a:xfrm>
            <a:off x="3353194" y="1150541"/>
            <a:ext cx="5921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OP</a:t>
            </a:r>
          </a:p>
        </p:txBody>
      </p:sp>
      <p:sp>
        <p:nvSpPr>
          <p:cNvPr id="41" name="Rectangle 39">
            <a:extLst>
              <a:ext uri="{FF2B5EF4-FFF2-40B4-BE49-F238E27FC236}">
                <a16:creationId xmlns:a16="http://schemas.microsoft.com/office/drawing/2014/main" id="{823C2BA9-EB07-466C-9522-88E09FB1487E}"/>
              </a:ext>
            </a:extLst>
          </p:cNvPr>
          <p:cNvSpPr>
            <a:spLocks noChangeArrowheads="1"/>
          </p:cNvSpPr>
          <p:nvPr/>
        </p:nvSpPr>
        <p:spPr bwMode="auto">
          <a:xfrm>
            <a:off x="1043968" y="5053425"/>
            <a:ext cx="10027064" cy="1355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120000"/>
              </a:lnSpc>
              <a:spcBef>
                <a:spcPct val="20000"/>
              </a:spcBef>
            </a:pPr>
            <a:r>
              <a:rPr lang="zh-CN" altLang="en-US" sz="1600" dirty="0">
                <a:solidFill>
                  <a:srgbClr val="ED7D31"/>
                </a:solidFill>
                <a:latin typeface="+mj-ea"/>
                <a:ea typeface="+mj-ea"/>
              </a:rPr>
              <a:t>偏移寻址：</a:t>
            </a:r>
            <a:r>
              <a:rPr lang="en-US" altLang="zh-CN" sz="1600" dirty="0">
                <a:solidFill>
                  <a:srgbClr val="ED7D31"/>
                </a:solidFill>
                <a:latin typeface="+mj-ea"/>
                <a:ea typeface="+mj-ea"/>
              </a:rPr>
              <a:t>EA=A+(R)   R</a:t>
            </a:r>
            <a:r>
              <a:rPr lang="zh-CN" altLang="en-US" sz="1600" dirty="0">
                <a:solidFill>
                  <a:srgbClr val="ED7D31"/>
                </a:solidFill>
                <a:latin typeface="+mj-ea"/>
                <a:ea typeface="+mj-ea"/>
              </a:rPr>
              <a:t>可以明显给出，也可以隐含给出。</a:t>
            </a:r>
            <a:r>
              <a:rPr lang="en-US" altLang="zh-CN" sz="1600" dirty="0">
                <a:solidFill>
                  <a:srgbClr val="ED7D31"/>
                </a:solidFill>
                <a:latin typeface="+mj-ea"/>
                <a:ea typeface="+mj-ea"/>
              </a:rPr>
              <a:t>R</a:t>
            </a:r>
            <a:r>
              <a:rPr lang="zh-CN" altLang="en-US" sz="1600" dirty="0">
                <a:solidFill>
                  <a:srgbClr val="ED7D31"/>
                </a:solidFill>
                <a:latin typeface="+mj-ea"/>
                <a:ea typeface="+mj-ea"/>
              </a:rPr>
              <a:t>可以为</a:t>
            </a:r>
            <a:r>
              <a:rPr lang="en-US" altLang="zh-CN" sz="1600" dirty="0">
                <a:solidFill>
                  <a:srgbClr val="ED7D31"/>
                </a:solidFill>
                <a:latin typeface="+mj-ea"/>
                <a:ea typeface="+mj-ea"/>
              </a:rPr>
              <a:t>PC</a:t>
            </a:r>
            <a:r>
              <a:rPr lang="zh-CN" altLang="en-US" sz="1600" dirty="0">
                <a:solidFill>
                  <a:srgbClr val="ED7D31"/>
                </a:solidFill>
                <a:latin typeface="+mj-ea"/>
                <a:ea typeface="+mj-ea"/>
              </a:rPr>
              <a:t>、基址寄存器</a:t>
            </a:r>
            <a:r>
              <a:rPr lang="en-US" altLang="zh-CN" sz="1600" dirty="0">
                <a:solidFill>
                  <a:srgbClr val="ED7D31"/>
                </a:solidFill>
                <a:latin typeface="+mj-ea"/>
                <a:ea typeface="+mj-ea"/>
              </a:rPr>
              <a:t>B</a:t>
            </a:r>
            <a:r>
              <a:rPr lang="zh-CN" altLang="en-US" sz="1600" dirty="0">
                <a:solidFill>
                  <a:srgbClr val="ED7D31"/>
                </a:solidFill>
                <a:latin typeface="+mj-ea"/>
                <a:ea typeface="+mj-ea"/>
              </a:rPr>
              <a:t>、变址寄存器</a:t>
            </a:r>
            <a:r>
              <a:rPr lang="en-US" altLang="zh-CN" sz="1600" dirty="0">
                <a:solidFill>
                  <a:srgbClr val="ED7D31"/>
                </a:solidFill>
                <a:latin typeface="+mj-ea"/>
                <a:ea typeface="+mj-ea"/>
              </a:rPr>
              <a:t>I</a:t>
            </a:r>
          </a:p>
          <a:p>
            <a:pPr lvl="1">
              <a:lnSpc>
                <a:spcPct val="120000"/>
              </a:lnSpc>
              <a:spcBef>
                <a:spcPct val="20000"/>
              </a:spcBef>
              <a:buFontTx/>
              <a:buChar char="•"/>
            </a:pPr>
            <a:r>
              <a:rPr lang="zh-CN" altLang="en-US" sz="1600" dirty="0">
                <a:solidFill>
                  <a:srgbClr val="1A78C3"/>
                </a:solidFill>
                <a:latin typeface="+mj-ea"/>
                <a:ea typeface="+mj-ea"/>
              </a:rPr>
              <a:t> 相对寻址： </a:t>
            </a:r>
            <a:r>
              <a:rPr lang="en-US" altLang="zh-CN" sz="1600" dirty="0">
                <a:solidFill>
                  <a:srgbClr val="1A78C3"/>
                </a:solidFill>
                <a:latin typeface="+mj-ea"/>
                <a:ea typeface="+mj-ea"/>
              </a:rPr>
              <a:t>EA=A+(PC)    </a:t>
            </a:r>
            <a:r>
              <a:rPr lang="zh-CN" altLang="en-US" sz="1600" dirty="0">
                <a:solidFill>
                  <a:srgbClr val="1A78C3"/>
                </a:solidFill>
                <a:latin typeface="+mj-ea"/>
                <a:ea typeface="+mj-ea"/>
              </a:rPr>
              <a:t>相对于</a:t>
            </a:r>
            <a:r>
              <a:rPr lang="zh-CN" altLang="en-US" sz="1600" dirty="0">
                <a:solidFill>
                  <a:srgbClr val="ED7D31"/>
                </a:solidFill>
                <a:latin typeface="+mj-ea"/>
                <a:ea typeface="+mj-ea"/>
              </a:rPr>
              <a:t>当前指令处</a:t>
            </a:r>
            <a:r>
              <a:rPr lang="zh-CN" altLang="en-US" sz="1600" dirty="0">
                <a:solidFill>
                  <a:srgbClr val="1A78C3"/>
                </a:solidFill>
                <a:latin typeface="+mj-ea"/>
                <a:ea typeface="+mj-ea"/>
              </a:rPr>
              <a:t>位移量为</a:t>
            </a:r>
            <a:r>
              <a:rPr lang="en-US" altLang="zh-CN" sz="1600" dirty="0">
                <a:solidFill>
                  <a:srgbClr val="1A78C3"/>
                </a:solidFill>
                <a:latin typeface="+mj-ea"/>
                <a:ea typeface="+mj-ea"/>
              </a:rPr>
              <a:t>A</a:t>
            </a:r>
            <a:r>
              <a:rPr lang="zh-CN" altLang="en-US" sz="1600" dirty="0">
                <a:solidFill>
                  <a:srgbClr val="1A78C3"/>
                </a:solidFill>
                <a:latin typeface="+mj-ea"/>
                <a:ea typeface="+mj-ea"/>
              </a:rPr>
              <a:t>的单元</a:t>
            </a:r>
          </a:p>
          <a:p>
            <a:pPr lvl="1">
              <a:lnSpc>
                <a:spcPct val="120000"/>
              </a:lnSpc>
              <a:spcBef>
                <a:spcPct val="20000"/>
              </a:spcBef>
              <a:buFontTx/>
              <a:buChar char="•"/>
            </a:pPr>
            <a:r>
              <a:rPr lang="zh-CN" altLang="en-US" sz="1600" dirty="0">
                <a:solidFill>
                  <a:srgbClr val="1A78C3"/>
                </a:solidFill>
                <a:latin typeface="+mj-ea"/>
                <a:ea typeface="+mj-ea"/>
              </a:rPr>
              <a:t> 基址寻址： </a:t>
            </a:r>
            <a:r>
              <a:rPr lang="en-US" altLang="zh-CN" sz="1600" dirty="0">
                <a:solidFill>
                  <a:srgbClr val="1A78C3"/>
                </a:solidFill>
                <a:latin typeface="+mj-ea"/>
                <a:ea typeface="+mj-ea"/>
              </a:rPr>
              <a:t>EA=A+(B)      </a:t>
            </a:r>
            <a:r>
              <a:rPr lang="zh-CN" altLang="en-US" sz="1600" dirty="0">
                <a:solidFill>
                  <a:srgbClr val="1A78C3"/>
                </a:solidFill>
                <a:latin typeface="+mj-ea"/>
                <a:ea typeface="+mj-ea"/>
              </a:rPr>
              <a:t>相对于</a:t>
            </a:r>
            <a:r>
              <a:rPr lang="zh-CN" altLang="en-US" sz="1600" dirty="0">
                <a:solidFill>
                  <a:srgbClr val="ED7D31"/>
                </a:solidFill>
                <a:latin typeface="+mj-ea"/>
                <a:ea typeface="+mj-ea"/>
              </a:rPr>
              <a:t>基址</a:t>
            </a:r>
            <a:r>
              <a:rPr lang="en-US" altLang="zh-CN" sz="1600" dirty="0">
                <a:solidFill>
                  <a:srgbClr val="ED7D31"/>
                </a:solidFill>
                <a:latin typeface="+mj-ea"/>
                <a:ea typeface="+mj-ea"/>
              </a:rPr>
              <a:t>(B)</a:t>
            </a:r>
            <a:r>
              <a:rPr lang="zh-CN" altLang="en-US" sz="1600" dirty="0">
                <a:solidFill>
                  <a:srgbClr val="ED7D31"/>
                </a:solidFill>
                <a:latin typeface="+mj-ea"/>
                <a:ea typeface="+mj-ea"/>
              </a:rPr>
              <a:t>处</a:t>
            </a:r>
            <a:r>
              <a:rPr lang="zh-CN" altLang="en-US" sz="1600" dirty="0">
                <a:solidFill>
                  <a:srgbClr val="1A78C3"/>
                </a:solidFill>
                <a:latin typeface="+mj-ea"/>
                <a:ea typeface="+mj-ea"/>
              </a:rPr>
              <a:t>位移量为</a:t>
            </a:r>
            <a:r>
              <a:rPr lang="en-US" altLang="zh-CN" sz="1600" dirty="0">
                <a:solidFill>
                  <a:srgbClr val="1A78C3"/>
                </a:solidFill>
                <a:latin typeface="+mj-ea"/>
                <a:ea typeface="+mj-ea"/>
              </a:rPr>
              <a:t>A</a:t>
            </a:r>
            <a:r>
              <a:rPr lang="zh-CN" altLang="en-US" sz="1600" dirty="0">
                <a:solidFill>
                  <a:srgbClr val="1A78C3"/>
                </a:solidFill>
                <a:latin typeface="+mj-ea"/>
                <a:ea typeface="+mj-ea"/>
              </a:rPr>
              <a:t>的单元</a:t>
            </a:r>
          </a:p>
          <a:p>
            <a:pPr lvl="1">
              <a:lnSpc>
                <a:spcPct val="120000"/>
              </a:lnSpc>
              <a:spcBef>
                <a:spcPct val="20000"/>
              </a:spcBef>
              <a:buFontTx/>
              <a:buChar char="•"/>
            </a:pPr>
            <a:r>
              <a:rPr lang="zh-CN" altLang="en-US" sz="1600" dirty="0">
                <a:solidFill>
                  <a:srgbClr val="1A78C3"/>
                </a:solidFill>
                <a:latin typeface="+mj-ea"/>
                <a:ea typeface="+mj-ea"/>
              </a:rPr>
              <a:t> 变址寻址： </a:t>
            </a:r>
            <a:r>
              <a:rPr lang="en-US" altLang="zh-CN" sz="1600" dirty="0">
                <a:solidFill>
                  <a:srgbClr val="1A78C3"/>
                </a:solidFill>
                <a:latin typeface="+mj-ea"/>
                <a:ea typeface="+mj-ea"/>
              </a:rPr>
              <a:t>EA=A+(I)        </a:t>
            </a:r>
            <a:r>
              <a:rPr lang="zh-CN" altLang="en-US" sz="1600" dirty="0">
                <a:solidFill>
                  <a:srgbClr val="1A78C3"/>
                </a:solidFill>
                <a:latin typeface="+mj-ea"/>
                <a:ea typeface="+mj-ea"/>
              </a:rPr>
              <a:t>相对于</a:t>
            </a:r>
            <a:r>
              <a:rPr lang="zh-CN" altLang="en-US" sz="1600" dirty="0">
                <a:solidFill>
                  <a:srgbClr val="ED7D31"/>
                </a:solidFill>
                <a:latin typeface="+mj-ea"/>
                <a:ea typeface="+mj-ea"/>
              </a:rPr>
              <a:t>首址</a:t>
            </a:r>
            <a:r>
              <a:rPr lang="en-US" altLang="zh-CN" sz="1600" dirty="0">
                <a:solidFill>
                  <a:srgbClr val="ED7D31"/>
                </a:solidFill>
                <a:latin typeface="+mj-ea"/>
                <a:ea typeface="+mj-ea"/>
              </a:rPr>
              <a:t>A</a:t>
            </a:r>
            <a:r>
              <a:rPr lang="zh-CN" altLang="en-US" sz="1600" dirty="0">
                <a:solidFill>
                  <a:srgbClr val="ED7D31"/>
                </a:solidFill>
                <a:latin typeface="+mj-ea"/>
                <a:ea typeface="+mj-ea"/>
              </a:rPr>
              <a:t>处</a:t>
            </a:r>
            <a:r>
              <a:rPr lang="zh-CN" altLang="en-US" sz="1600" dirty="0">
                <a:solidFill>
                  <a:srgbClr val="1A78C3"/>
                </a:solidFill>
                <a:latin typeface="+mj-ea"/>
                <a:ea typeface="+mj-ea"/>
              </a:rPr>
              <a:t>位移量为</a:t>
            </a:r>
            <a:r>
              <a:rPr lang="en-US" altLang="zh-CN" sz="1600" dirty="0">
                <a:solidFill>
                  <a:srgbClr val="1A78C3"/>
                </a:solidFill>
                <a:latin typeface="+mj-ea"/>
                <a:ea typeface="+mj-ea"/>
              </a:rPr>
              <a:t>(I)</a:t>
            </a:r>
            <a:r>
              <a:rPr lang="zh-CN" altLang="en-US" sz="1600" dirty="0">
                <a:solidFill>
                  <a:srgbClr val="1A78C3"/>
                </a:solidFill>
                <a:latin typeface="+mj-ea"/>
                <a:ea typeface="+mj-ea"/>
              </a:rPr>
              <a:t>的单元</a:t>
            </a:r>
          </a:p>
        </p:txBody>
      </p:sp>
      <p:sp>
        <p:nvSpPr>
          <p:cNvPr id="42" name="Line 40">
            <a:extLst>
              <a:ext uri="{FF2B5EF4-FFF2-40B4-BE49-F238E27FC236}">
                <a16:creationId xmlns:a16="http://schemas.microsoft.com/office/drawing/2014/main" id="{3490754A-3867-4080-A635-1511A67A0916}"/>
              </a:ext>
            </a:extLst>
          </p:cNvPr>
          <p:cNvSpPr>
            <a:spLocks noChangeShapeType="1"/>
          </p:cNvSpPr>
          <p:nvPr/>
        </p:nvSpPr>
        <p:spPr bwMode="auto">
          <a:xfrm>
            <a:off x="5561406" y="1107678"/>
            <a:ext cx="0" cy="5778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43" name="Text Box 41">
            <a:extLst>
              <a:ext uri="{FF2B5EF4-FFF2-40B4-BE49-F238E27FC236}">
                <a16:creationId xmlns:a16="http://schemas.microsoft.com/office/drawing/2014/main" id="{693792ED-DB84-4485-A782-7FF57713964C}"/>
              </a:ext>
            </a:extLst>
          </p:cNvPr>
          <p:cNvSpPr txBox="1">
            <a:spLocks noChangeArrowheads="1"/>
          </p:cNvSpPr>
          <p:nvPr/>
        </p:nvSpPr>
        <p:spPr bwMode="auto">
          <a:xfrm>
            <a:off x="5674119" y="1133078"/>
            <a:ext cx="766762"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600">
                <a:solidFill>
                  <a:srgbClr val="1A78C3"/>
                </a:solidFill>
                <a:latin typeface="+mj-ea"/>
                <a:ea typeface="+mj-ea"/>
              </a:rPr>
              <a:t>......</a:t>
            </a:r>
          </a:p>
        </p:txBody>
      </p:sp>
      <p:sp>
        <p:nvSpPr>
          <p:cNvPr id="44" name="Text Box 42">
            <a:extLst>
              <a:ext uri="{FF2B5EF4-FFF2-40B4-BE49-F238E27FC236}">
                <a16:creationId xmlns:a16="http://schemas.microsoft.com/office/drawing/2014/main" id="{ECA63BC6-4F2F-4479-934F-052C50828584}"/>
              </a:ext>
            </a:extLst>
          </p:cNvPr>
          <p:cNvSpPr txBox="1">
            <a:spLocks noChangeArrowheads="1"/>
          </p:cNvSpPr>
          <p:nvPr/>
        </p:nvSpPr>
        <p:spPr bwMode="auto">
          <a:xfrm>
            <a:off x="498638" y="1571041"/>
            <a:ext cx="2365608"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1600" dirty="0">
                <a:solidFill>
                  <a:srgbClr val="1A78C3"/>
                </a:solidFill>
                <a:latin typeface="+mj-ea"/>
                <a:ea typeface="+mj-ea"/>
              </a:rPr>
              <a:t>指令中给出的地址码</a:t>
            </a:r>
            <a:r>
              <a:rPr lang="en-US" altLang="zh-CN" sz="1600" dirty="0">
                <a:solidFill>
                  <a:srgbClr val="1A78C3"/>
                </a:solidFill>
                <a:latin typeface="+mj-ea"/>
                <a:ea typeface="+mj-ea"/>
              </a:rPr>
              <a:t>A</a:t>
            </a:r>
          </a:p>
          <a:p>
            <a:pPr>
              <a:spcBef>
                <a:spcPct val="50000"/>
              </a:spcBef>
            </a:pPr>
            <a:r>
              <a:rPr lang="zh-CN" altLang="en-US" sz="1600" dirty="0">
                <a:solidFill>
                  <a:srgbClr val="1A78C3"/>
                </a:solidFill>
                <a:latin typeface="+mj-ea"/>
                <a:ea typeface="+mj-ea"/>
              </a:rPr>
              <a:t>称为</a:t>
            </a:r>
            <a:r>
              <a:rPr lang="zh-CN" altLang="en-US" sz="1600" dirty="0">
                <a:solidFill>
                  <a:srgbClr val="ED7D31"/>
                </a:solidFill>
                <a:latin typeface="+mj-ea"/>
                <a:ea typeface="+mj-ea"/>
              </a:rPr>
              <a:t>形式地址</a:t>
            </a:r>
          </a:p>
        </p:txBody>
      </p:sp>
    </p:spTree>
    <p:extLst>
      <p:ext uri="{BB962C8B-B14F-4D97-AF65-F5344CB8AC3E}">
        <p14:creationId xmlns:p14="http://schemas.microsoft.com/office/powerpoint/2010/main" val="78702298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
                                            <p:txEl>
                                              <p:pRg st="1" end="1"/>
                                            </p:txEl>
                                          </p:spTgt>
                                        </p:tgtEl>
                                        <p:attrNameLst>
                                          <p:attrName>style.visibility</p:attrName>
                                        </p:attrNameLst>
                                      </p:cBhvr>
                                      <p:to>
                                        <p:strVal val="visible"/>
                                      </p:to>
                                    </p:set>
                                    <p:animEffect transition="in" filter="blinds(horizontal)">
                                      <p:cBhvr>
                                        <p:cTn id="7" dur="500"/>
                                        <p:tgtEl>
                                          <p:spTgt spid="4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
                                            <p:txEl>
                                              <p:pRg st="2" end="2"/>
                                            </p:txEl>
                                          </p:spTgt>
                                        </p:tgtEl>
                                        <p:attrNameLst>
                                          <p:attrName>style.visibility</p:attrName>
                                        </p:attrNameLst>
                                      </p:cBhvr>
                                      <p:to>
                                        <p:strVal val="visible"/>
                                      </p:to>
                                    </p:set>
                                    <p:animEffect transition="in" filter="blinds(horizontal)">
                                      <p:cBhvr>
                                        <p:cTn id="12" dur="500"/>
                                        <p:tgtEl>
                                          <p:spTgt spid="4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
                                            <p:txEl>
                                              <p:pRg st="3" end="3"/>
                                            </p:txEl>
                                          </p:spTgt>
                                        </p:tgtEl>
                                        <p:attrNameLst>
                                          <p:attrName>style.visibility</p:attrName>
                                        </p:attrNameLst>
                                      </p:cBhvr>
                                      <p:to>
                                        <p:strVal val="visible"/>
                                      </p:to>
                                    </p:set>
                                    <p:animEffect transition="in" filter="blinds(horizontal)">
                                      <p:cBhvr>
                                        <p:cTn id="17" dur="500"/>
                                        <p:tgtEl>
                                          <p:spTgt spid="4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linds(horizontal)">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6232C9F-0E8C-4DEF-BA79-2CDDBF6D9582}"/>
              </a:ext>
            </a:extLst>
          </p:cNvPr>
          <p:cNvSpPr>
            <a:spLocks noGrp="1"/>
          </p:cNvSpPr>
          <p:nvPr>
            <p:ph type="sldNum" sz="quarter" idx="12"/>
          </p:nvPr>
        </p:nvSpPr>
        <p:spPr/>
        <p:txBody>
          <a:bodyPr/>
          <a:lstStyle/>
          <a:p>
            <a:fld id="{D12C7F20-4EEE-4847-AC76-B538472E8A39}" type="slidenum">
              <a:rPr lang="zh-CN" altLang="en-US" smtClean="0"/>
              <a:pPr/>
              <a:t>16</a:t>
            </a:fld>
            <a:endParaRPr lang="zh-CN" altLang="en-US"/>
          </a:p>
        </p:txBody>
      </p:sp>
      <p:sp>
        <p:nvSpPr>
          <p:cNvPr id="3" name="文本占位符 2">
            <a:extLst>
              <a:ext uri="{FF2B5EF4-FFF2-40B4-BE49-F238E27FC236}">
                <a16:creationId xmlns:a16="http://schemas.microsoft.com/office/drawing/2014/main" id="{B29C73E3-1FEB-41BA-A723-006A7207150F}"/>
              </a:ext>
            </a:extLst>
          </p:cNvPr>
          <p:cNvSpPr>
            <a:spLocks noGrp="1"/>
          </p:cNvSpPr>
          <p:nvPr>
            <p:ph type="body" sz="quarter" idx="15"/>
          </p:nvPr>
        </p:nvSpPr>
        <p:spPr>
          <a:xfrm>
            <a:off x="159768" y="698463"/>
            <a:ext cx="11835786" cy="551497"/>
          </a:xfrm>
        </p:spPr>
        <p:txBody>
          <a:bodyPr/>
          <a:lstStyle/>
          <a:p>
            <a:r>
              <a:rPr lang="zh-CN" altLang="en-US" dirty="0"/>
              <a:t>偏移寻址方式 </a:t>
            </a:r>
          </a:p>
        </p:txBody>
      </p:sp>
      <p:sp>
        <p:nvSpPr>
          <p:cNvPr id="4" name="文本占位符 3">
            <a:extLst>
              <a:ext uri="{FF2B5EF4-FFF2-40B4-BE49-F238E27FC236}">
                <a16:creationId xmlns:a16="http://schemas.microsoft.com/office/drawing/2014/main" id="{3A2720C4-AEDF-4D10-A17A-9DBFCEB8F39C}"/>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123D7AF2-FADE-4444-8F0C-D8EBE5FBF89C}"/>
              </a:ext>
            </a:extLst>
          </p:cNvPr>
          <p:cNvSpPr txBox="1">
            <a:spLocks noChangeArrowheads="1"/>
          </p:cNvSpPr>
          <p:nvPr/>
        </p:nvSpPr>
        <p:spPr>
          <a:xfrm>
            <a:off x="400676" y="1135222"/>
            <a:ext cx="11791323" cy="5116722"/>
          </a:xfrm>
          <a:prstGeom prst="rect">
            <a:avLst/>
          </a:prstGeom>
          <a:noFill/>
          <a:ln/>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0000"/>
              </a:lnSpc>
              <a:buFont typeface="Monotype Sorts" pitchFamily="2" charset="2"/>
              <a:buChar char="l"/>
            </a:pPr>
            <a:r>
              <a:rPr lang="zh-CN" altLang="en-US" sz="1800" dirty="0">
                <a:solidFill>
                  <a:srgbClr val="ED7D31"/>
                </a:solidFill>
                <a:latin typeface="+mj-ea"/>
                <a:ea typeface="+mj-ea"/>
                <a:hlinkClick r:id="rId2" action="ppaction://hlinksldjump">
                  <a:extLst>
                    <a:ext uri="{A12FA001-AC4F-418D-AE19-62706E023703}">
                      <ahyp:hlinkClr xmlns:ahyp="http://schemas.microsoft.com/office/drawing/2018/hyperlinkcolor" val="tx"/>
                    </a:ext>
                  </a:extLst>
                </a:hlinkClick>
              </a:rPr>
              <a:t>相对寻址</a:t>
            </a:r>
            <a:endParaRPr lang="zh-CN" altLang="en-US" sz="1800" dirty="0">
              <a:solidFill>
                <a:srgbClr val="ED7D31"/>
              </a:solidFill>
              <a:latin typeface="+mj-ea"/>
              <a:ea typeface="+mj-ea"/>
            </a:endParaRPr>
          </a:p>
          <a:p>
            <a:pPr marL="342900" indent="-342900">
              <a:lnSpc>
                <a:spcPct val="110000"/>
              </a:lnSpc>
              <a:buFont typeface="Monotype Sorts" pitchFamily="2" charset="2"/>
              <a:buChar char=" "/>
            </a:pPr>
            <a:r>
              <a:rPr lang="zh-CN" altLang="en-US" sz="1800" dirty="0">
                <a:solidFill>
                  <a:srgbClr val="1A78C3"/>
                </a:solidFill>
                <a:latin typeface="+mj-ea"/>
                <a:ea typeface="+mj-ea"/>
              </a:rPr>
              <a:t>指令地址码给出一个偏移量(带符号数)，基准地址</a:t>
            </a:r>
            <a:r>
              <a:rPr lang="zh-CN" altLang="en-US" sz="1800" dirty="0">
                <a:solidFill>
                  <a:srgbClr val="1A78C3"/>
                </a:solidFill>
                <a:effectLst>
                  <a:outerShdw blurRad="38100" dist="38100" dir="2700000" algn="tl">
                    <a:srgbClr val="C0C0C0"/>
                  </a:outerShdw>
                </a:effectLst>
                <a:latin typeface="+mj-ea"/>
                <a:ea typeface="+mj-ea"/>
              </a:rPr>
              <a:t>隐含</a:t>
            </a:r>
            <a:r>
              <a:rPr lang="zh-CN" altLang="en-US" sz="1800" dirty="0">
                <a:solidFill>
                  <a:srgbClr val="1A78C3"/>
                </a:solidFill>
                <a:latin typeface="+mj-ea"/>
                <a:ea typeface="+mj-ea"/>
              </a:rPr>
              <a:t>由</a:t>
            </a:r>
            <a:r>
              <a:rPr lang="en-US" altLang="en-US" sz="1800" dirty="0">
                <a:solidFill>
                  <a:srgbClr val="1A78C3"/>
                </a:solidFill>
                <a:latin typeface="+mj-ea"/>
                <a:ea typeface="+mj-ea"/>
              </a:rPr>
              <a:t>PC</a:t>
            </a:r>
            <a:r>
              <a:rPr lang="zh-CN" altLang="en-US" sz="1800" dirty="0">
                <a:solidFill>
                  <a:srgbClr val="1A78C3"/>
                </a:solidFill>
                <a:latin typeface="+mj-ea"/>
                <a:ea typeface="+mj-ea"/>
              </a:rPr>
              <a:t>给出。</a:t>
            </a:r>
          </a:p>
          <a:p>
            <a:pPr marL="342900" indent="-342900">
              <a:lnSpc>
                <a:spcPct val="110000"/>
              </a:lnSpc>
              <a:buFont typeface="Monotype Sorts" pitchFamily="2" charset="2"/>
              <a:buChar char=" "/>
            </a:pPr>
            <a:r>
              <a:rPr lang="zh-CN" altLang="en-US" sz="1800" dirty="0">
                <a:solidFill>
                  <a:srgbClr val="1A78C3"/>
                </a:solidFill>
                <a:latin typeface="+mj-ea"/>
                <a:ea typeface="+mj-ea"/>
              </a:rPr>
              <a:t>即：</a:t>
            </a:r>
            <a:r>
              <a:rPr lang="en-US" altLang="en-US" sz="1800" dirty="0">
                <a:solidFill>
                  <a:srgbClr val="1A78C3"/>
                </a:solidFill>
                <a:latin typeface="+mj-ea"/>
                <a:ea typeface="+mj-ea"/>
              </a:rPr>
              <a:t>EA=(PC)+A</a:t>
            </a:r>
            <a:r>
              <a:rPr lang="en-US" altLang="zh-CN" sz="1800" dirty="0">
                <a:solidFill>
                  <a:srgbClr val="1A78C3"/>
                </a:solidFill>
                <a:latin typeface="+mj-ea"/>
                <a:ea typeface="+mj-ea"/>
              </a:rPr>
              <a:t>              </a:t>
            </a:r>
            <a:r>
              <a:rPr lang="zh-CN" altLang="en-US" sz="1800" dirty="0">
                <a:solidFill>
                  <a:srgbClr val="1A78C3"/>
                </a:solidFill>
                <a:latin typeface="+mj-ea"/>
                <a:ea typeface="+mj-ea"/>
              </a:rPr>
              <a:t>（</a:t>
            </a:r>
            <a:r>
              <a:rPr lang="en-US" altLang="zh-CN" sz="1800" dirty="0">
                <a:solidFill>
                  <a:srgbClr val="1A78C3"/>
                </a:solidFill>
                <a:latin typeface="+mj-ea"/>
                <a:ea typeface="+mj-ea"/>
              </a:rPr>
              <a:t>ex. MIPS’s instruction:  </a:t>
            </a:r>
            <a:r>
              <a:rPr lang="en-US" altLang="zh-CN" sz="1800" dirty="0" err="1">
                <a:solidFill>
                  <a:srgbClr val="1A78C3"/>
                </a:solidFill>
                <a:latin typeface="+mj-ea"/>
                <a:ea typeface="+mj-ea"/>
              </a:rPr>
              <a:t>Beq</a:t>
            </a:r>
            <a:r>
              <a:rPr lang="zh-CN" altLang="en-US" sz="1800" dirty="0">
                <a:solidFill>
                  <a:srgbClr val="1A78C3"/>
                </a:solidFill>
                <a:latin typeface="+mj-ea"/>
                <a:ea typeface="+mj-ea"/>
              </a:rPr>
              <a:t>）</a:t>
            </a:r>
            <a:endParaRPr lang="en-US" altLang="en-US" sz="1800" dirty="0">
              <a:solidFill>
                <a:srgbClr val="1A78C3"/>
              </a:solidFill>
              <a:latin typeface="+mj-ea"/>
              <a:ea typeface="+mj-ea"/>
            </a:endParaRPr>
          </a:p>
          <a:p>
            <a:pPr marL="342900" indent="-342900">
              <a:lnSpc>
                <a:spcPct val="110000"/>
              </a:lnSpc>
              <a:buFont typeface="Monotype Sorts" pitchFamily="2" charset="2"/>
              <a:buChar char="l"/>
            </a:pPr>
            <a:r>
              <a:rPr lang="zh-CN" altLang="en-US" sz="1800" dirty="0">
                <a:solidFill>
                  <a:srgbClr val="44BE9B"/>
                </a:solidFill>
                <a:latin typeface="+mj-ea"/>
                <a:ea typeface="+mj-ea"/>
              </a:rPr>
              <a:t>可用来实现程序(公共子程序)的浮动，或指定转移目标地址</a:t>
            </a:r>
          </a:p>
          <a:p>
            <a:pPr marL="342900" indent="-342900">
              <a:lnSpc>
                <a:spcPct val="110000"/>
              </a:lnSpc>
              <a:buFont typeface="Monotype Sorts" pitchFamily="2" charset="2"/>
              <a:buChar char=" "/>
            </a:pPr>
            <a:r>
              <a:rPr lang="zh-CN" altLang="en-US" sz="1800" dirty="0">
                <a:solidFill>
                  <a:srgbClr val="1A78C3"/>
                </a:solidFill>
                <a:latin typeface="+mj-ea"/>
                <a:ea typeface="+mj-ea"/>
              </a:rPr>
              <a:t>注意：当前</a:t>
            </a:r>
            <a:r>
              <a:rPr lang="en-US" altLang="zh-CN" sz="1800" dirty="0">
                <a:solidFill>
                  <a:srgbClr val="1A78C3"/>
                </a:solidFill>
                <a:latin typeface="+mj-ea"/>
                <a:ea typeface="+mj-ea"/>
              </a:rPr>
              <a:t>PC</a:t>
            </a:r>
            <a:r>
              <a:rPr lang="zh-CN" altLang="en-US" sz="1800" dirty="0">
                <a:solidFill>
                  <a:srgbClr val="1A78C3"/>
                </a:solidFill>
                <a:latin typeface="+mj-ea"/>
                <a:ea typeface="+mj-ea"/>
              </a:rPr>
              <a:t>的值可能是正在执行指令的地址或下条指令的地址</a:t>
            </a:r>
          </a:p>
          <a:p>
            <a:pPr marL="342900" indent="-342900">
              <a:lnSpc>
                <a:spcPct val="110000"/>
              </a:lnSpc>
              <a:buFont typeface="Monotype Sorts" pitchFamily="2" charset="2"/>
              <a:buChar char="l"/>
            </a:pPr>
            <a:r>
              <a:rPr lang="zh-CN" altLang="en-US" sz="1800" dirty="0">
                <a:solidFill>
                  <a:srgbClr val="ED7D31"/>
                </a:solidFill>
                <a:latin typeface="+mj-ea"/>
                <a:ea typeface="+mj-ea"/>
                <a:hlinkClick r:id="rId3" action="ppaction://hlinksldjump">
                  <a:extLst>
                    <a:ext uri="{A12FA001-AC4F-418D-AE19-62706E023703}">
                      <ahyp:hlinkClr xmlns:ahyp="http://schemas.microsoft.com/office/drawing/2018/hyperlinkcolor" val="tx"/>
                    </a:ext>
                  </a:extLst>
                </a:hlinkClick>
              </a:rPr>
              <a:t>基址寻址</a:t>
            </a:r>
            <a:endParaRPr lang="zh-CN" altLang="en-US" sz="1800" dirty="0">
              <a:solidFill>
                <a:srgbClr val="ED7D31"/>
              </a:solidFill>
              <a:latin typeface="+mj-ea"/>
              <a:ea typeface="+mj-ea"/>
            </a:endParaRPr>
          </a:p>
          <a:p>
            <a:pPr marL="342900" indent="-342900">
              <a:lnSpc>
                <a:spcPct val="110000"/>
              </a:lnSpc>
              <a:buFont typeface="Monotype Sorts" pitchFamily="2" charset="2"/>
              <a:buChar char=" "/>
            </a:pPr>
            <a:r>
              <a:rPr lang="zh-CN" altLang="en-US" sz="1800" dirty="0">
                <a:solidFill>
                  <a:srgbClr val="1A78C3"/>
                </a:solidFill>
                <a:latin typeface="+mj-ea"/>
                <a:ea typeface="+mj-ea"/>
              </a:rPr>
              <a:t>指令地址码给出一个偏移量，基准地址</a:t>
            </a:r>
            <a:r>
              <a:rPr lang="zh-CN" altLang="en-US" sz="1800" dirty="0">
                <a:solidFill>
                  <a:srgbClr val="1A78C3"/>
                </a:solidFill>
                <a:effectLst>
                  <a:outerShdw blurRad="38100" dist="38100" dir="2700000" algn="tl">
                    <a:srgbClr val="C0C0C0"/>
                  </a:outerShdw>
                </a:effectLst>
                <a:latin typeface="+mj-ea"/>
                <a:ea typeface="+mj-ea"/>
              </a:rPr>
              <a:t>明显或隐含</a:t>
            </a:r>
            <a:r>
              <a:rPr lang="zh-CN" altLang="en-US" sz="1800" dirty="0">
                <a:solidFill>
                  <a:srgbClr val="1A78C3"/>
                </a:solidFill>
                <a:latin typeface="+mj-ea"/>
                <a:ea typeface="+mj-ea"/>
              </a:rPr>
              <a:t>由基址寄存器</a:t>
            </a:r>
            <a:r>
              <a:rPr lang="en-US" altLang="zh-CN" sz="1800" dirty="0">
                <a:solidFill>
                  <a:srgbClr val="1A78C3"/>
                </a:solidFill>
                <a:latin typeface="+mj-ea"/>
                <a:ea typeface="+mj-ea"/>
              </a:rPr>
              <a:t>B</a:t>
            </a:r>
            <a:r>
              <a:rPr lang="zh-CN" altLang="en-US" sz="1800" dirty="0">
                <a:solidFill>
                  <a:srgbClr val="1A78C3"/>
                </a:solidFill>
                <a:latin typeface="+mj-ea"/>
                <a:ea typeface="+mj-ea"/>
              </a:rPr>
              <a:t>给出。即：</a:t>
            </a:r>
            <a:r>
              <a:rPr lang="en-US" altLang="en-US" sz="1800" dirty="0">
                <a:solidFill>
                  <a:srgbClr val="1A78C3"/>
                </a:solidFill>
                <a:latin typeface="+mj-ea"/>
                <a:ea typeface="+mj-ea"/>
              </a:rPr>
              <a:t>EA=(B)+A</a:t>
            </a:r>
            <a:r>
              <a:rPr lang="en-US" altLang="zh-CN" sz="1800" dirty="0">
                <a:solidFill>
                  <a:srgbClr val="1A78C3"/>
                </a:solidFill>
                <a:latin typeface="+mj-ea"/>
                <a:ea typeface="+mj-ea"/>
              </a:rPr>
              <a:t>   </a:t>
            </a:r>
            <a:r>
              <a:rPr lang="zh-CN" altLang="en-US" sz="1800" dirty="0">
                <a:solidFill>
                  <a:srgbClr val="1A78C3"/>
                </a:solidFill>
                <a:latin typeface="+mj-ea"/>
                <a:ea typeface="+mj-ea"/>
              </a:rPr>
              <a:t>（</a:t>
            </a:r>
            <a:r>
              <a:rPr lang="en-US" altLang="zh-CN" sz="1800" dirty="0">
                <a:solidFill>
                  <a:srgbClr val="1A78C3"/>
                </a:solidFill>
                <a:latin typeface="+mj-ea"/>
                <a:ea typeface="+mj-ea"/>
              </a:rPr>
              <a:t>ex. MIPS’s instructions:  </a:t>
            </a:r>
            <a:r>
              <a:rPr lang="en-US" altLang="zh-CN" sz="1800" dirty="0" err="1">
                <a:solidFill>
                  <a:srgbClr val="1A78C3"/>
                </a:solidFill>
                <a:latin typeface="+mj-ea"/>
                <a:ea typeface="+mj-ea"/>
              </a:rPr>
              <a:t>lw</a:t>
            </a:r>
            <a:r>
              <a:rPr lang="en-US" altLang="zh-CN" sz="1800" dirty="0">
                <a:solidFill>
                  <a:srgbClr val="1A78C3"/>
                </a:solidFill>
                <a:latin typeface="+mj-ea"/>
                <a:ea typeface="+mj-ea"/>
              </a:rPr>
              <a:t> / </a:t>
            </a:r>
            <a:r>
              <a:rPr lang="en-US" altLang="zh-CN" sz="1800" dirty="0" err="1">
                <a:solidFill>
                  <a:srgbClr val="1A78C3"/>
                </a:solidFill>
                <a:latin typeface="+mj-ea"/>
                <a:ea typeface="+mj-ea"/>
              </a:rPr>
              <a:t>sw</a:t>
            </a:r>
            <a:r>
              <a:rPr lang="zh-CN" altLang="en-US" sz="1800" dirty="0">
                <a:solidFill>
                  <a:srgbClr val="1A78C3"/>
                </a:solidFill>
                <a:latin typeface="+mj-ea"/>
                <a:ea typeface="+mj-ea"/>
              </a:rPr>
              <a:t>）</a:t>
            </a:r>
            <a:endParaRPr lang="en-US" altLang="en-US" sz="1800" dirty="0">
              <a:solidFill>
                <a:srgbClr val="1A78C3"/>
              </a:solidFill>
              <a:latin typeface="+mj-ea"/>
              <a:ea typeface="+mj-ea"/>
            </a:endParaRPr>
          </a:p>
          <a:p>
            <a:pPr marL="342900" indent="-342900">
              <a:lnSpc>
                <a:spcPct val="110000"/>
              </a:lnSpc>
              <a:buFont typeface="Monotype Sorts" pitchFamily="2" charset="2"/>
              <a:buChar char="l"/>
            </a:pPr>
            <a:r>
              <a:rPr lang="zh-CN" altLang="en-US" sz="1800" dirty="0">
                <a:solidFill>
                  <a:srgbClr val="44BE9B"/>
                </a:solidFill>
                <a:latin typeface="+mj-ea"/>
                <a:ea typeface="+mj-ea"/>
              </a:rPr>
              <a:t>可用来实现多道程序重定位，或过程调用中参数的访问</a:t>
            </a:r>
          </a:p>
          <a:p>
            <a:pPr marL="342900" indent="-342900">
              <a:lnSpc>
                <a:spcPct val="110000"/>
              </a:lnSpc>
              <a:buFont typeface="Monotype Sorts" pitchFamily="2" charset="2"/>
              <a:buChar char="l"/>
            </a:pPr>
            <a:r>
              <a:rPr lang="zh-CN" altLang="en-US" sz="1800" dirty="0">
                <a:solidFill>
                  <a:srgbClr val="ED7D31"/>
                </a:solidFill>
                <a:latin typeface="+mj-ea"/>
                <a:ea typeface="+mj-ea"/>
                <a:hlinkClick r:id="rId4" action="ppaction://hlinksldjump">
                  <a:extLst>
                    <a:ext uri="{A12FA001-AC4F-418D-AE19-62706E023703}">
                      <ahyp:hlinkClr xmlns:ahyp="http://schemas.microsoft.com/office/drawing/2018/hyperlinkcolor" val="tx"/>
                    </a:ext>
                  </a:extLst>
                </a:hlinkClick>
              </a:rPr>
              <a:t>变址寻址</a:t>
            </a:r>
            <a:endParaRPr lang="zh-CN" altLang="en-US" sz="1800" dirty="0">
              <a:solidFill>
                <a:srgbClr val="ED7D31"/>
              </a:solidFill>
              <a:latin typeface="+mj-ea"/>
              <a:ea typeface="+mj-ea"/>
            </a:endParaRPr>
          </a:p>
          <a:p>
            <a:pPr marL="342900" indent="-342900">
              <a:lnSpc>
                <a:spcPct val="110000"/>
              </a:lnSpc>
              <a:buFont typeface="Monotype Sorts" pitchFamily="2" charset="2"/>
              <a:buChar char=" "/>
            </a:pPr>
            <a:r>
              <a:rPr lang="zh-CN" altLang="en-US" sz="1800" dirty="0">
                <a:solidFill>
                  <a:srgbClr val="1A78C3"/>
                </a:solidFill>
                <a:latin typeface="+mj-ea"/>
                <a:ea typeface="+mj-ea"/>
              </a:rPr>
              <a:t>指令地址码给出一个基准地址，而偏移量(无符号数)</a:t>
            </a:r>
            <a:r>
              <a:rPr lang="zh-CN" altLang="en-US" sz="1800" dirty="0">
                <a:solidFill>
                  <a:srgbClr val="1A78C3"/>
                </a:solidFill>
                <a:effectLst>
                  <a:outerShdw blurRad="38100" dist="38100" dir="2700000" algn="tl">
                    <a:srgbClr val="C0C0C0"/>
                  </a:outerShdw>
                </a:effectLst>
                <a:latin typeface="+mj-ea"/>
                <a:ea typeface="+mj-ea"/>
              </a:rPr>
              <a:t>明显或隐含</a:t>
            </a:r>
            <a:r>
              <a:rPr lang="zh-CN" altLang="en-US" sz="1800" dirty="0">
                <a:solidFill>
                  <a:srgbClr val="1A78C3"/>
                </a:solidFill>
                <a:latin typeface="+mj-ea"/>
                <a:ea typeface="+mj-ea"/>
              </a:rPr>
              <a:t>由变址寄存器</a:t>
            </a:r>
            <a:r>
              <a:rPr lang="en-US" altLang="zh-CN" sz="1800" dirty="0">
                <a:solidFill>
                  <a:srgbClr val="1A78C3"/>
                </a:solidFill>
                <a:latin typeface="+mj-ea"/>
                <a:ea typeface="+mj-ea"/>
              </a:rPr>
              <a:t>I</a:t>
            </a:r>
            <a:r>
              <a:rPr lang="zh-CN" altLang="en-US" sz="1800" dirty="0">
                <a:solidFill>
                  <a:srgbClr val="1A78C3"/>
                </a:solidFill>
                <a:latin typeface="+mj-ea"/>
                <a:ea typeface="+mj-ea"/>
              </a:rPr>
              <a:t>给出。即：</a:t>
            </a:r>
            <a:r>
              <a:rPr lang="en-US" altLang="en-US" sz="1800" dirty="0">
                <a:solidFill>
                  <a:srgbClr val="1A78C3"/>
                </a:solidFill>
                <a:latin typeface="+mj-ea"/>
                <a:ea typeface="+mj-ea"/>
              </a:rPr>
              <a:t>EA=(I)+A</a:t>
            </a:r>
          </a:p>
          <a:p>
            <a:pPr marL="342900" indent="-342900">
              <a:lnSpc>
                <a:spcPct val="110000"/>
              </a:lnSpc>
              <a:buFont typeface="Monotype Sorts" pitchFamily="2" charset="2"/>
              <a:buChar char="l"/>
            </a:pPr>
            <a:r>
              <a:rPr lang="zh-CN" altLang="en-US" sz="1800" dirty="0">
                <a:solidFill>
                  <a:srgbClr val="44BE9B"/>
                </a:solidFill>
                <a:latin typeface="+mj-ea"/>
                <a:ea typeface="+mj-ea"/>
              </a:rPr>
              <a:t>可为循环重复操作提供一种高效机制，如实现对线形表的方便操作</a:t>
            </a:r>
          </a:p>
        </p:txBody>
      </p:sp>
    </p:spTree>
    <p:extLst>
      <p:ext uri="{BB962C8B-B14F-4D97-AF65-F5344CB8AC3E}">
        <p14:creationId xmlns:p14="http://schemas.microsoft.com/office/powerpoint/2010/main" val="384056911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bg2"/>
                                      </p:to>
                                    </p:animClr>
                                  </p:sub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chemeClr val="bg2"/>
                                      </p:to>
                                    </p:animClr>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linds(horizontal)">
                                      <p:cBhvr>
                                        <p:cTn id="20"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chemeClr val="bg2"/>
                                      </p:to>
                                    </p:animClr>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linds(horizontal)">
                                      <p:cBhvr>
                                        <p:cTn id="25"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chemeClr val="bg2"/>
                                      </p:to>
                                    </p:animClr>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blinds(horizontal)">
                                      <p:cBhvr>
                                        <p:cTn id="30" dur="500"/>
                                        <p:tgtEl>
                                          <p:spTgt spid="5">
                                            <p:txEl>
                                              <p:pRg st="7" end="7"/>
                                            </p:txEl>
                                          </p:spTgt>
                                        </p:tgtEl>
                                      </p:cBhvr>
                                    </p:animEffect>
                                  </p:childTnLst>
                                  <p:subTnLst>
                                    <p:animClr clrSpc="rgb" dir="cw">
                                      <p:cBhvr override="childStyle">
                                        <p:cTn dur="1" fill="hold" display="0" masterRel="nextClick" afterEffect="1"/>
                                        <p:tgtEl>
                                          <p:spTgt spid="5">
                                            <p:txEl>
                                              <p:pRg st="7" end="7"/>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blinds(horizontal)">
                                      <p:cBhvr>
                                        <p:cTn id="35" dur="500"/>
                                        <p:tgtEl>
                                          <p:spTgt spid="5">
                                            <p:txEl>
                                              <p:pRg st="9" end="9"/>
                                            </p:txEl>
                                          </p:spTgt>
                                        </p:tgtEl>
                                      </p:cBhvr>
                                    </p:animEffect>
                                  </p:childTnLst>
                                  <p:subTnLst>
                                    <p:animClr clrSpc="rgb" dir="cw">
                                      <p:cBhvr override="childStyle">
                                        <p:cTn dur="1" fill="hold" display="0" masterRel="nextClick" afterEffect="1"/>
                                        <p:tgtEl>
                                          <p:spTgt spid="5">
                                            <p:txEl>
                                              <p:pRg st="9" end="9"/>
                                            </p:txEl>
                                          </p:spTgt>
                                        </p:tgtEl>
                                        <p:attrNameLst>
                                          <p:attrName>ppt_c</p:attrName>
                                        </p:attrNameLst>
                                      </p:cBhvr>
                                      <p:to>
                                        <a:schemeClr val="bg2"/>
                                      </p:to>
                                    </p:animClr>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
                                            <p:txEl>
                                              <p:pRg st="10" end="10"/>
                                            </p:txEl>
                                          </p:spTgt>
                                        </p:tgtEl>
                                        <p:attrNameLst>
                                          <p:attrName>style.visibility</p:attrName>
                                        </p:attrNameLst>
                                      </p:cBhvr>
                                      <p:to>
                                        <p:strVal val="visible"/>
                                      </p:to>
                                    </p:set>
                                    <p:animEffect transition="in" filter="blinds(horizontal)">
                                      <p:cBhvr>
                                        <p:cTn id="40" dur="500"/>
                                        <p:tgtEl>
                                          <p:spTgt spid="5">
                                            <p:txEl>
                                              <p:pRg st="10" end="10"/>
                                            </p:txEl>
                                          </p:spTgt>
                                        </p:tgtEl>
                                      </p:cBhvr>
                                    </p:animEffect>
                                  </p:childTnLst>
                                  <p:subTnLst>
                                    <p:animClr clrSpc="rgb" dir="cw">
                                      <p:cBhvr override="childStyle">
                                        <p:cTn dur="1" fill="hold" display="0" masterRel="nextClick" afterEffect="1"/>
                                        <p:tgtEl>
                                          <p:spTgt spid="5">
                                            <p:txEl>
                                              <p:pRg st="10" end="1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0A2BE1D-897D-4EB0-B78E-2ACC99CDA6F0}"/>
              </a:ext>
            </a:extLst>
          </p:cNvPr>
          <p:cNvSpPr>
            <a:spLocks noGrp="1"/>
          </p:cNvSpPr>
          <p:nvPr>
            <p:ph type="sldNum" sz="quarter" idx="12"/>
          </p:nvPr>
        </p:nvSpPr>
        <p:spPr/>
        <p:txBody>
          <a:bodyPr/>
          <a:lstStyle/>
          <a:p>
            <a:fld id="{D12C7F20-4EEE-4847-AC76-B538472E8A39}" type="slidenum">
              <a:rPr lang="zh-CN" altLang="en-US" smtClean="0"/>
              <a:pPr/>
              <a:t>17</a:t>
            </a:fld>
            <a:endParaRPr lang="zh-CN" altLang="en-US"/>
          </a:p>
        </p:txBody>
      </p:sp>
      <p:sp>
        <p:nvSpPr>
          <p:cNvPr id="3" name="文本占位符 2">
            <a:extLst>
              <a:ext uri="{FF2B5EF4-FFF2-40B4-BE49-F238E27FC236}">
                <a16:creationId xmlns:a16="http://schemas.microsoft.com/office/drawing/2014/main" id="{9568F1E1-0F1B-426D-8BC9-93DB4076407C}"/>
              </a:ext>
            </a:extLst>
          </p:cNvPr>
          <p:cNvSpPr>
            <a:spLocks noGrp="1"/>
          </p:cNvSpPr>
          <p:nvPr>
            <p:ph type="body" sz="quarter" idx="15"/>
          </p:nvPr>
        </p:nvSpPr>
        <p:spPr>
          <a:xfrm>
            <a:off x="159768" y="698464"/>
            <a:ext cx="11835786" cy="593442"/>
          </a:xfrm>
        </p:spPr>
        <p:txBody>
          <a:bodyPr/>
          <a:lstStyle/>
          <a:p>
            <a:r>
              <a:rPr lang="zh-CN" altLang="en-US" dirty="0"/>
              <a:t>相对寻址实现公共子程序的浮动和相对转移</a:t>
            </a:r>
          </a:p>
        </p:txBody>
      </p:sp>
      <p:sp>
        <p:nvSpPr>
          <p:cNvPr id="4" name="文本占位符 3">
            <a:extLst>
              <a:ext uri="{FF2B5EF4-FFF2-40B4-BE49-F238E27FC236}">
                <a16:creationId xmlns:a16="http://schemas.microsoft.com/office/drawing/2014/main" id="{D28CCFEA-0DDB-44FF-BE1E-55A92ADE3CDE}"/>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Text Box 4">
            <a:extLst>
              <a:ext uri="{FF2B5EF4-FFF2-40B4-BE49-F238E27FC236}">
                <a16:creationId xmlns:a16="http://schemas.microsoft.com/office/drawing/2014/main" id="{0295E83C-4507-4F71-AE06-677EB08F63A1}"/>
              </a:ext>
            </a:extLst>
          </p:cNvPr>
          <p:cNvSpPr txBox="1">
            <a:spLocks noChangeArrowheads="1"/>
          </p:cNvSpPr>
          <p:nvPr/>
        </p:nvSpPr>
        <p:spPr bwMode="auto">
          <a:xfrm>
            <a:off x="300110" y="3874696"/>
            <a:ext cx="5190834" cy="587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zh-CN" altLang="en-US" sz="1400" dirty="0">
                <a:solidFill>
                  <a:srgbClr val="1A78C3"/>
                </a:solidFill>
                <a:latin typeface="+mj-ea"/>
                <a:ea typeface="+mj-ea"/>
              </a:rPr>
              <a:t>子程序内地址关系相对独立，与用户程序的地址无关，不管浮动到哪里，总是实现</a:t>
            </a:r>
            <a:r>
              <a:rPr lang="en-US" altLang="zh-CN" sz="1400" dirty="0">
                <a:solidFill>
                  <a:srgbClr val="1A78C3"/>
                </a:solidFill>
                <a:latin typeface="+mj-ea"/>
                <a:ea typeface="+mj-ea"/>
              </a:rPr>
              <a:t>AX</a:t>
            </a:r>
            <a:r>
              <a:rPr lang="zh-CN" altLang="en-US" sz="1400" dirty="0">
                <a:solidFill>
                  <a:srgbClr val="1A78C3"/>
                </a:solidFill>
                <a:latin typeface="+mj-ea"/>
                <a:ea typeface="+mj-ea"/>
              </a:rPr>
              <a:t>和120相加</a:t>
            </a:r>
          </a:p>
        </p:txBody>
      </p:sp>
      <p:sp>
        <p:nvSpPr>
          <p:cNvPr id="6" name="Text Box 5">
            <a:extLst>
              <a:ext uri="{FF2B5EF4-FFF2-40B4-BE49-F238E27FC236}">
                <a16:creationId xmlns:a16="http://schemas.microsoft.com/office/drawing/2014/main" id="{3F67DC2A-5774-45BC-B858-7B47739B6CE1}"/>
              </a:ext>
            </a:extLst>
          </p:cNvPr>
          <p:cNvSpPr txBox="1">
            <a:spLocks noChangeArrowheads="1"/>
          </p:cNvSpPr>
          <p:nvPr/>
        </p:nvSpPr>
        <p:spPr bwMode="auto">
          <a:xfrm>
            <a:off x="1487560" y="2399251"/>
            <a:ext cx="2284413" cy="1325136"/>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p>
            <a:pPr>
              <a:spcBef>
                <a:spcPct val="50000"/>
              </a:spcBef>
            </a:pPr>
            <a:r>
              <a:rPr lang="en-US" altLang="zh-CN" dirty="0">
                <a:solidFill>
                  <a:srgbClr val="1A78C3"/>
                </a:solidFill>
                <a:effectLst>
                  <a:outerShdw blurRad="38100" dist="38100" dir="2700000" algn="tl">
                    <a:srgbClr val="C0C0C0"/>
                  </a:outerShdw>
                </a:effectLst>
                <a:latin typeface="+mj-ea"/>
                <a:ea typeface="+mj-ea"/>
              </a:rPr>
              <a:t>ADD  AX, </a:t>
            </a:r>
            <a:r>
              <a:rPr lang="en-US" altLang="zh-CN" sz="2800" baseline="16000" dirty="0">
                <a:solidFill>
                  <a:srgbClr val="1A78C3"/>
                </a:solidFill>
                <a:effectLst>
                  <a:outerShdw blurRad="38100" dist="38100" dir="2700000" algn="tl">
                    <a:srgbClr val="C0C0C0"/>
                  </a:outerShdw>
                </a:effectLst>
                <a:latin typeface="+mj-ea"/>
                <a:ea typeface="+mj-ea"/>
                <a:cs typeface="Arial" panose="020B0604020202020204" pitchFamily="34" charset="0"/>
              </a:rPr>
              <a:t>. </a:t>
            </a:r>
            <a:r>
              <a:rPr lang="en-US" altLang="zh-CN" sz="2800" dirty="0">
                <a:solidFill>
                  <a:srgbClr val="1A78C3"/>
                </a:solidFill>
                <a:effectLst>
                  <a:outerShdw blurRad="38100" dist="38100" dir="2700000" algn="tl">
                    <a:srgbClr val="C0C0C0"/>
                  </a:outerShdw>
                </a:effectLst>
                <a:latin typeface="+mj-ea"/>
                <a:ea typeface="+mj-ea"/>
              </a:rPr>
              <a:t>+</a:t>
            </a:r>
            <a:r>
              <a:rPr lang="en-US" altLang="zh-CN" dirty="0">
                <a:solidFill>
                  <a:srgbClr val="1A78C3"/>
                </a:solidFill>
                <a:effectLst>
                  <a:outerShdw blurRad="38100" dist="38100" dir="2700000" algn="tl">
                    <a:srgbClr val="C0C0C0"/>
                  </a:outerShdw>
                </a:effectLst>
                <a:latin typeface="+mj-ea"/>
                <a:ea typeface="+mj-ea"/>
              </a:rPr>
              <a:t>1</a:t>
            </a:r>
          </a:p>
        </p:txBody>
      </p:sp>
      <p:sp>
        <p:nvSpPr>
          <p:cNvPr id="7" name="Rectangle 6">
            <a:extLst>
              <a:ext uri="{FF2B5EF4-FFF2-40B4-BE49-F238E27FC236}">
                <a16:creationId xmlns:a16="http://schemas.microsoft.com/office/drawing/2014/main" id="{25D0D2D0-8AD9-48A4-9721-EE0512655F97}"/>
              </a:ext>
            </a:extLst>
          </p:cNvPr>
          <p:cNvSpPr>
            <a:spLocks noChangeArrowheads="1"/>
          </p:cNvSpPr>
          <p:nvPr/>
        </p:nvSpPr>
        <p:spPr bwMode="auto">
          <a:xfrm>
            <a:off x="5615060" y="1226555"/>
            <a:ext cx="2284413" cy="4641850"/>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8" name="Line 11">
            <a:extLst>
              <a:ext uri="{FF2B5EF4-FFF2-40B4-BE49-F238E27FC236}">
                <a16:creationId xmlns:a16="http://schemas.microsoft.com/office/drawing/2014/main" id="{D98D47C0-2737-49A7-A25E-7F2396B1B474}"/>
              </a:ext>
            </a:extLst>
          </p:cNvPr>
          <p:cNvSpPr>
            <a:spLocks noChangeShapeType="1"/>
          </p:cNvSpPr>
          <p:nvPr/>
        </p:nvSpPr>
        <p:spPr bwMode="auto">
          <a:xfrm>
            <a:off x="6773935" y="5311192"/>
            <a:ext cx="0" cy="436563"/>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9" name="Line 12">
            <a:extLst>
              <a:ext uri="{FF2B5EF4-FFF2-40B4-BE49-F238E27FC236}">
                <a16:creationId xmlns:a16="http://schemas.microsoft.com/office/drawing/2014/main" id="{8C02DF15-92AF-463F-8B68-859B626460FA}"/>
              </a:ext>
            </a:extLst>
          </p:cNvPr>
          <p:cNvSpPr>
            <a:spLocks noChangeShapeType="1"/>
          </p:cNvSpPr>
          <p:nvPr/>
        </p:nvSpPr>
        <p:spPr bwMode="auto">
          <a:xfrm>
            <a:off x="6708848" y="3403017"/>
            <a:ext cx="0" cy="325438"/>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0" name="Line 13">
            <a:extLst>
              <a:ext uri="{FF2B5EF4-FFF2-40B4-BE49-F238E27FC236}">
                <a16:creationId xmlns:a16="http://schemas.microsoft.com/office/drawing/2014/main" id="{B1DBC76A-1FF1-44A0-97E7-1F145E2FBC65}"/>
              </a:ext>
            </a:extLst>
          </p:cNvPr>
          <p:cNvSpPr>
            <a:spLocks noChangeShapeType="1"/>
          </p:cNvSpPr>
          <p:nvPr/>
        </p:nvSpPr>
        <p:spPr bwMode="auto">
          <a:xfrm>
            <a:off x="6708848" y="1350380"/>
            <a:ext cx="0" cy="384175"/>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1" name="Text Box 16">
            <a:extLst>
              <a:ext uri="{FF2B5EF4-FFF2-40B4-BE49-F238E27FC236}">
                <a16:creationId xmlns:a16="http://schemas.microsoft.com/office/drawing/2014/main" id="{AC9C74E0-26BC-41FF-BA8C-44F697554BB0}"/>
              </a:ext>
            </a:extLst>
          </p:cNvPr>
          <p:cNvSpPr txBox="1">
            <a:spLocks noChangeArrowheads="1"/>
          </p:cNvSpPr>
          <p:nvPr/>
        </p:nvSpPr>
        <p:spPr bwMode="auto">
          <a:xfrm>
            <a:off x="3743398" y="2663242"/>
            <a:ext cx="701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latin typeface="+mj-ea"/>
                <a:ea typeface="+mj-ea"/>
              </a:rPr>
              <a:t>50</a:t>
            </a:r>
          </a:p>
        </p:txBody>
      </p:sp>
      <p:sp>
        <p:nvSpPr>
          <p:cNvPr id="12" name="Text Box 17">
            <a:extLst>
              <a:ext uri="{FF2B5EF4-FFF2-40B4-BE49-F238E27FC236}">
                <a16:creationId xmlns:a16="http://schemas.microsoft.com/office/drawing/2014/main" id="{1E5C75E9-F9AE-4ED9-A927-44F788F61EE5}"/>
              </a:ext>
            </a:extLst>
          </p:cNvPr>
          <p:cNvSpPr txBox="1">
            <a:spLocks noChangeArrowheads="1"/>
          </p:cNvSpPr>
          <p:nvPr/>
        </p:nvSpPr>
        <p:spPr bwMode="auto">
          <a:xfrm>
            <a:off x="3727522" y="3062073"/>
            <a:ext cx="13081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rgbClr val="1A78C3"/>
                </a:solidFill>
                <a:latin typeface="+mj-ea"/>
                <a:ea typeface="+mj-ea"/>
              </a:rPr>
              <a:t>51</a:t>
            </a:r>
          </a:p>
        </p:txBody>
      </p:sp>
      <p:sp>
        <p:nvSpPr>
          <p:cNvPr id="13" name="Line 18">
            <a:extLst>
              <a:ext uri="{FF2B5EF4-FFF2-40B4-BE49-F238E27FC236}">
                <a16:creationId xmlns:a16="http://schemas.microsoft.com/office/drawing/2014/main" id="{3B24A6C5-2B74-4310-A2DB-A018DA885F7E}"/>
              </a:ext>
            </a:extLst>
          </p:cNvPr>
          <p:cNvSpPr>
            <a:spLocks noChangeShapeType="1"/>
          </p:cNvSpPr>
          <p:nvPr/>
        </p:nvSpPr>
        <p:spPr bwMode="auto">
          <a:xfrm>
            <a:off x="1487560" y="2706105"/>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4" name="Line 19">
            <a:extLst>
              <a:ext uri="{FF2B5EF4-FFF2-40B4-BE49-F238E27FC236}">
                <a16:creationId xmlns:a16="http://schemas.microsoft.com/office/drawing/2014/main" id="{285A99CA-2763-4016-B0EF-39A507261474}"/>
              </a:ext>
            </a:extLst>
          </p:cNvPr>
          <p:cNvSpPr>
            <a:spLocks noChangeShapeType="1"/>
          </p:cNvSpPr>
          <p:nvPr/>
        </p:nvSpPr>
        <p:spPr bwMode="auto">
          <a:xfrm>
            <a:off x="1497085" y="3044242"/>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5" name="Line 20">
            <a:extLst>
              <a:ext uri="{FF2B5EF4-FFF2-40B4-BE49-F238E27FC236}">
                <a16:creationId xmlns:a16="http://schemas.microsoft.com/office/drawing/2014/main" id="{43AEC419-DA0C-4688-A223-76347E40A180}"/>
              </a:ext>
            </a:extLst>
          </p:cNvPr>
          <p:cNvSpPr>
            <a:spLocks noChangeShapeType="1"/>
          </p:cNvSpPr>
          <p:nvPr/>
        </p:nvSpPr>
        <p:spPr bwMode="auto">
          <a:xfrm>
            <a:off x="1492323" y="3403017"/>
            <a:ext cx="2284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6" name="Text Box 21">
            <a:extLst>
              <a:ext uri="{FF2B5EF4-FFF2-40B4-BE49-F238E27FC236}">
                <a16:creationId xmlns:a16="http://schemas.microsoft.com/office/drawing/2014/main" id="{0D4DBEBC-C1A0-4452-9773-71984DB30547}"/>
              </a:ext>
            </a:extLst>
          </p:cNvPr>
          <p:cNvSpPr txBox="1">
            <a:spLocks noChangeArrowheads="1"/>
          </p:cNvSpPr>
          <p:nvPr/>
        </p:nvSpPr>
        <p:spPr bwMode="auto">
          <a:xfrm>
            <a:off x="1472820" y="3093647"/>
            <a:ext cx="1670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rgbClr val="1A78C3"/>
                </a:solidFill>
                <a:effectLst>
                  <a:outerShdw blurRad="38100" dist="38100" dir="2700000" algn="tl">
                    <a:srgbClr val="C0C0C0"/>
                  </a:outerShdw>
                </a:effectLst>
                <a:latin typeface="+mj-ea"/>
                <a:ea typeface="+mj-ea"/>
              </a:rPr>
              <a:t>120</a:t>
            </a:r>
          </a:p>
        </p:txBody>
      </p:sp>
      <p:sp>
        <p:nvSpPr>
          <p:cNvPr id="17" name="Line 23">
            <a:extLst>
              <a:ext uri="{FF2B5EF4-FFF2-40B4-BE49-F238E27FC236}">
                <a16:creationId xmlns:a16="http://schemas.microsoft.com/office/drawing/2014/main" id="{D1CB9982-245E-4B34-B061-7AD7F84A6EC6}"/>
              </a:ext>
            </a:extLst>
          </p:cNvPr>
          <p:cNvSpPr>
            <a:spLocks noChangeShapeType="1"/>
          </p:cNvSpPr>
          <p:nvPr/>
        </p:nvSpPr>
        <p:spPr bwMode="auto">
          <a:xfrm>
            <a:off x="5615060" y="2212392"/>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8" name="Line 24">
            <a:extLst>
              <a:ext uri="{FF2B5EF4-FFF2-40B4-BE49-F238E27FC236}">
                <a16:creationId xmlns:a16="http://schemas.microsoft.com/office/drawing/2014/main" id="{AB6F1AB7-2DC5-4BB7-8061-76F2DE37EAAC}"/>
              </a:ext>
            </a:extLst>
          </p:cNvPr>
          <p:cNvSpPr>
            <a:spLocks noChangeShapeType="1"/>
          </p:cNvSpPr>
          <p:nvPr/>
        </p:nvSpPr>
        <p:spPr bwMode="auto">
          <a:xfrm>
            <a:off x="5624585" y="2550530"/>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9" name="Line 25">
            <a:extLst>
              <a:ext uri="{FF2B5EF4-FFF2-40B4-BE49-F238E27FC236}">
                <a16:creationId xmlns:a16="http://schemas.microsoft.com/office/drawing/2014/main" id="{EB94A771-B7CA-41E0-A2BB-7B77054BC357}"/>
              </a:ext>
            </a:extLst>
          </p:cNvPr>
          <p:cNvSpPr>
            <a:spLocks noChangeShapeType="1"/>
          </p:cNvSpPr>
          <p:nvPr/>
        </p:nvSpPr>
        <p:spPr bwMode="auto">
          <a:xfrm>
            <a:off x="5619823" y="2909305"/>
            <a:ext cx="2284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grpSp>
        <p:nvGrpSpPr>
          <p:cNvPr id="20" name="Group 40">
            <a:extLst>
              <a:ext uri="{FF2B5EF4-FFF2-40B4-BE49-F238E27FC236}">
                <a16:creationId xmlns:a16="http://schemas.microsoft.com/office/drawing/2014/main" id="{B90BDEDC-1B49-4F44-9C9C-9CDE5546C5B9}"/>
              </a:ext>
            </a:extLst>
          </p:cNvPr>
          <p:cNvGrpSpPr>
            <a:grpSpLocks/>
          </p:cNvGrpSpPr>
          <p:nvPr/>
        </p:nvGrpSpPr>
        <p:grpSpPr bwMode="auto">
          <a:xfrm>
            <a:off x="3771973" y="1855205"/>
            <a:ext cx="5445125" cy="1938337"/>
            <a:chOff x="1985" y="841"/>
            <a:chExt cx="3430" cy="1221"/>
          </a:xfrm>
        </p:grpSpPr>
        <p:sp>
          <p:nvSpPr>
            <p:cNvPr id="21" name="Line 7">
              <a:extLst>
                <a:ext uri="{FF2B5EF4-FFF2-40B4-BE49-F238E27FC236}">
                  <a16:creationId xmlns:a16="http://schemas.microsoft.com/office/drawing/2014/main" id="{1FE45889-21A5-425D-8EED-F35A63407F78}"/>
                </a:ext>
              </a:extLst>
            </p:cNvPr>
            <p:cNvSpPr>
              <a:spLocks noChangeShapeType="1"/>
            </p:cNvSpPr>
            <p:nvPr/>
          </p:nvSpPr>
          <p:spPr bwMode="auto">
            <a:xfrm flipV="1">
              <a:off x="1985" y="841"/>
              <a:ext cx="1161" cy="311"/>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2" name="Line 8">
              <a:extLst>
                <a:ext uri="{FF2B5EF4-FFF2-40B4-BE49-F238E27FC236}">
                  <a16:creationId xmlns:a16="http://schemas.microsoft.com/office/drawing/2014/main" id="{18AC0C73-F29F-4EEA-8BBF-BB4C104AD93C}"/>
                </a:ext>
              </a:extLst>
            </p:cNvPr>
            <p:cNvSpPr>
              <a:spLocks noChangeShapeType="1"/>
            </p:cNvSpPr>
            <p:nvPr/>
          </p:nvSpPr>
          <p:spPr bwMode="auto">
            <a:xfrm flipV="1">
              <a:off x="1991" y="1751"/>
              <a:ext cx="1155" cy="311"/>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grpSp>
          <p:nvGrpSpPr>
            <p:cNvPr id="23" name="Group 39">
              <a:extLst>
                <a:ext uri="{FF2B5EF4-FFF2-40B4-BE49-F238E27FC236}">
                  <a16:creationId xmlns:a16="http://schemas.microsoft.com/office/drawing/2014/main" id="{67B56CC3-96E0-482F-8FC3-0AB8AD1FC043}"/>
                </a:ext>
              </a:extLst>
            </p:cNvPr>
            <p:cNvGrpSpPr>
              <a:grpSpLocks/>
            </p:cNvGrpSpPr>
            <p:nvPr/>
          </p:nvGrpSpPr>
          <p:grpSpPr bwMode="auto">
            <a:xfrm>
              <a:off x="3139" y="841"/>
              <a:ext cx="2276" cy="835"/>
              <a:chOff x="3139" y="841"/>
              <a:chExt cx="2276" cy="835"/>
            </a:xfrm>
          </p:grpSpPr>
          <p:sp>
            <p:nvSpPr>
              <p:cNvPr id="24" name="Text Box 14">
                <a:extLst>
                  <a:ext uri="{FF2B5EF4-FFF2-40B4-BE49-F238E27FC236}">
                    <a16:creationId xmlns:a16="http://schemas.microsoft.com/office/drawing/2014/main" id="{330BDDA6-CB45-435C-90A8-D99880CF5EA0}"/>
                  </a:ext>
                </a:extLst>
              </p:cNvPr>
              <p:cNvSpPr txBox="1">
                <a:spLocks noChangeArrowheads="1"/>
              </p:cNvSpPr>
              <p:nvPr/>
            </p:nvSpPr>
            <p:spPr bwMode="auto">
              <a:xfrm>
                <a:off x="4591" y="1008"/>
                <a:ext cx="8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latin typeface="+mj-ea"/>
                    <a:ea typeface="+mj-ea"/>
                  </a:rPr>
                  <a:t>100</a:t>
                </a:r>
              </a:p>
            </p:txBody>
          </p:sp>
          <p:sp>
            <p:nvSpPr>
              <p:cNvPr id="25" name="Text Box 22">
                <a:extLst>
                  <a:ext uri="{FF2B5EF4-FFF2-40B4-BE49-F238E27FC236}">
                    <a16:creationId xmlns:a16="http://schemas.microsoft.com/office/drawing/2014/main" id="{17ACF07F-0D5B-4957-817F-BE686A83CB2B}"/>
                  </a:ext>
                </a:extLst>
              </p:cNvPr>
              <p:cNvSpPr txBox="1">
                <a:spLocks noChangeArrowheads="1"/>
              </p:cNvSpPr>
              <p:nvPr/>
            </p:nvSpPr>
            <p:spPr bwMode="auto">
              <a:xfrm>
                <a:off x="3146" y="841"/>
                <a:ext cx="1439" cy="835"/>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p>
                <a:pPr>
                  <a:spcBef>
                    <a:spcPct val="50000"/>
                  </a:spcBef>
                </a:pPr>
                <a:r>
                  <a:rPr lang="en-US" altLang="zh-CN">
                    <a:solidFill>
                      <a:srgbClr val="1A78C3"/>
                    </a:solidFill>
                    <a:effectLst>
                      <a:outerShdw blurRad="38100" dist="38100" dir="2700000" algn="tl">
                        <a:srgbClr val="C0C0C0"/>
                      </a:outerShdw>
                    </a:effectLst>
                    <a:latin typeface="+mj-ea"/>
                    <a:ea typeface="+mj-ea"/>
                  </a:rPr>
                  <a:t>ADD  AX, </a:t>
                </a:r>
                <a:r>
                  <a:rPr lang="en-US" altLang="zh-CN" sz="2800" baseline="16000">
                    <a:solidFill>
                      <a:srgbClr val="1A78C3"/>
                    </a:solidFill>
                    <a:effectLst>
                      <a:outerShdw blurRad="38100" dist="38100" dir="2700000" algn="tl">
                        <a:srgbClr val="C0C0C0"/>
                      </a:outerShdw>
                    </a:effectLst>
                    <a:latin typeface="+mj-ea"/>
                    <a:ea typeface="+mj-ea"/>
                    <a:cs typeface="Arial" panose="020B0604020202020204" pitchFamily="34" charset="0"/>
                  </a:rPr>
                  <a:t>. </a:t>
                </a:r>
                <a:r>
                  <a:rPr lang="en-US" altLang="zh-CN" sz="2800">
                    <a:solidFill>
                      <a:srgbClr val="1A78C3"/>
                    </a:solidFill>
                    <a:effectLst>
                      <a:outerShdw blurRad="38100" dist="38100" dir="2700000" algn="tl">
                        <a:srgbClr val="C0C0C0"/>
                      </a:outerShdw>
                    </a:effectLst>
                    <a:latin typeface="+mj-ea"/>
                    <a:ea typeface="+mj-ea"/>
                  </a:rPr>
                  <a:t>+</a:t>
                </a:r>
                <a:r>
                  <a:rPr lang="en-US" altLang="zh-CN">
                    <a:solidFill>
                      <a:srgbClr val="1A78C3"/>
                    </a:solidFill>
                    <a:effectLst>
                      <a:outerShdw blurRad="38100" dist="38100" dir="2700000" algn="tl">
                        <a:srgbClr val="C0C0C0"/>
                      </a:outerShdw>
                    </a:effectLst>
                    <a:latin typeface="+mj-ea"/>
                    <a:ea typeface="+mj-ea"/>
                  </a:rPr>
                  <a:t>1</a:t>
                </a:r>
              </a:p>
            </p:txBody>
          </p:sp>
          <p:sp>
            <p:nvSpPr>
              <p:cNvPr id="26" name="Text Box 26">
                <a:extLst>
                  <a:ext uri="{FF2B5EF4-FFF2-40B4-BE49-F238E27FC236}">
                    <a16:creationId xmlns:a16="http://schemas.microsoft.com/office/drawing/2014/main" id="{94ED2F43-4A8A-4C0B-BBF0-CBFFEB5446A2}"/>
                  </a:ext>
                </a:extLst>
              </p:cNvPr>
              <p:cNvSpPr txBox="1">
                <a:spLocks noChangeArrowheads="1"/>
              </p:cNvSpPr>
              <p:nvPr/>
            </p:nvSpPr>
            <p:spPr bwMode="auto">
              <a:xfrm>
                <a:off x="3139" y="1271"/>
                <a:ext cx="10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rgbClr val="1A78C3"/>
                    </a:solidFill>
                    <a:effectLst>
                      <a:outerShdw blurRad="38100" dist="38100" dir="2700000" algn="tl">
                        <a:srgbClr val="C0C0C0"/>
                      </a:outerShdw>
                    </a:effectLst>
                    <a:latin typeface="+mj-ea"/>
                    <a:ea typeface="+mj-ea"/>
                  </a:rPr>
                  <a:t>120</a:t>
                </a:r>
              </a:p>
            </p:txBody>
          </p:sp>
          <p:sp>
            <p:nvSpPr>
              <p:cNvPr id="27" name="Text Box 27">
                <a:extLst>
                  <a:ext uri="{FF2B5EF4-FFF2-40B4-BE49-F238E27FC236}">
                    <a16:creationId xmlns:a16="http://schemas.microsoft.com/office/drawing/2014/main" id="{E627F082-A735-438B-B887-B727396C55B2}"/>
                  </a:ext>
                </a:extLst>
              </p:cNvPr>
              <p:cNvSpPr txBox="1">
                <a:spLocks noChangeArrowheads="1"/>
              </p:cNvSpPr>
              <p:nvPr/>
            </p:nvSpPr>
            <p:spPr bwMode="auto">
              <a:xfrm>
                <a:off x="4591" y="1206"/>
                <a:ext cx="8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latin typeface="+mj-ea"/>
                    <a:ea typeface="+mj-ea"/>
                  </a:rPr>
                  <a:t>101</a:t>
                </a:r>
              </a:p>
            </p:txBody>
          </p:sp>
        </p:grpSp>
      </p:grpSp>
      <p:sp>
        <p:nvSpPr>
          <p:cNvPr id="28" name="Line 29">
            <a:extLst>
              <a:ext uri="{FF2B5EF4-FFF2-40B4-BE49-F238E27FC236}">
                <a16:creationId xmlns:a16="http://schemas.microsoft.com/office/drawing/2014/main" id="{E7F67E88-BE43-40D9-B555-905747D9C15B}"/>
              </a:ext>
            </a:extLst>
          </p:cNvPr>
          <p:cNvSpPr>
            <a:spLocks noChangeShapeType="1"/>
          </p:cNvSpPr>
          <p:nvPr/>
        </p:nvSpPr>
        <p:spPr bwMode="auto">
          <a:xfrm>
            <a:off x="5615060" y="4215817"/>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9" name="Line 30">
            <a:extLst>
              <a:ext uri="{FF2B5EF4-FFF2-40B4-BE49-F238E27FC236}">
                <a16:creationId xmlns:a16="http://schemas.microsoft.com/office/drawing/2014/main" id="{CD633FF1-37F4-4EE7-BFAD-0B157F092937}"/>
              </a:ext>
            </a:extLst>
          </p:cNvPr>
          <p:cNvSpPr>
            <a:spLocks noChangeShapeType="1"/>
          </p:cNvSpPr>
          <p:nvPr/>
        </p:nvSpPr>
        <p:spPr bwMode="auto">
          <a:xfrm>
            <a:off x="5624585" y="4553955"/>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0" name="Line 31">
            <a:extLst>
              <a:ext uri="{FF2B5EF4-FFF2-40B4-BE49-F238E27FC236}">
                <a16:creationId xmlns:a16="http://schemas.microsoft.com/office/drawing/2014/main" id="{8029640A-1C58-44AB-A13C-D52FD7AAE0A2}"/>
              </a:ext>
            </a:extLst>
          </p:cNvPr>
          <p:cNvSpPr>
            <a:spLocks noChangeShapeType="1"/>
          </p:cNvSpPr>
          <p:nvPr/>
        </p:nvSpPr>
        <p:spPr bwMode="auto">
          <a:xfrm>
            <a:off x="5619823" y="4912730"/>
            <a:ext cx="2284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grpSp>
        <p:nvGrpSpPr>
          <p:cNvPr id="31" name="Group 43">
            <a:extLst>
              <a:ext uri="{FF2B5EF4-FFF2-40B4-BE49-F238E27FC236}">
                <a16:creationId xmlns:a16="http://schemas.microsoft.com/office/drawing/2014/main" id="{46225CB0-6C18-4723-8012-5E2826944A27}"/>
              </a:ext>
            </a:extLst>
          </p:cNvPr>
          <p:cNvGrpSpPr>
            <a:grpSpLocks/>
          </p:cNvGrpSpPr>
          <p:nvPr/>
        </p:nvGrpSpPr>
        <p:grpSpPr bwMode="auto">
          <a:xfrm>
            <a:off x="3771973" y="2315580"/>
            <a:ext cx="5445125" cy="2954337"/>
            <a:chOff x="1985" y="1152"/>
            <a:chExt cx="3430" cy="1861"/>
          </a:xfrm>
        </p:grpSpPr>
        <p:sp>
          <p:nvSpPr>
            <p:cNvPr id="32" name="Text Box 15">
              <a:extLst>
                <a:ext uri="{FF2B5EF4-FFF2-40B4-BE49-F238E27FC236}">
                  <a16:creationId xmlns:a16="http://schemas.microsoft.com/office/drawing/2014/main" id="{C83D0D53-983F-43A8-B193-269CF7D02686}"/>
                </a:ext>
              </a:extLst>
            </p:cNvPr>
            <p:cNvSpPr txBox="1">
              <a:spLocks noChangeArrowheads="1"/>
            </p:cNvSpPr>
            <p:nvPr/>
          </p:nvSpPr>
          <p:spPr bwMode="auto">
            <a:xfrm>
              <a:off x="4585" y="2289"/>
              <a:ext cx="8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latin typeface="+mj-ea"/>
                  <a:ea typeface="+mj-ea"/>
                </a:rPr>
                <a:t>250</a:t>
              </a:r>
            </a:p>
          </p:txBody>
        </p:sp>
        <p:grpSp>
          <p:nvGrpSpPr>
            <p:cNvPr id="33" name="Group 42">
              <a:extLst>
                <a:ext uri="{FF2B5EF4-FFF2-40B4-BE49-F238E27FC236}">
                  <a16:creationId xmlns:a16="http://schemas.microsoft.com/office/drawing/2014/main" id="{9C7EF7A0-8372-427A-9928-504FD187AE26}"/>
                </a:ext>
              </a:extLst>
            </p:cNvPr>
            <p:cNvGrpSpPr>
              <a:grpSpLocks/>
            </p:cNvGrpSpPr>
            <p:nvPr/>
          </p:nvGrpSpPr>
          <p:grpSpPr bwMode="auto">
            <a:xfrm>
              <a:off x="1985" y="1152"/>
              <a:ext cx="2600" cy="1861"/>
              <a:chOff x="1985" y="1152"/>
              <a:chExt cx="2600" cy="1861"/>
            </a:xfrm>
          </p:grpSpPr>
          <p:sp>
            <p:nvSpPr>
              <p:cNvPr id="35" name="Line 9">
                <a:extLst>
                  <a:ext uri="{FF2B5EF4-FFF2-40B4-BE49-F238E27FC236}">
                    <a16:creationId xmlns:a16="http://schemas.microsoft.com/office/drawing/2014/main" id="{69CC10A0-46B0-4B45-8E5D-E5C234C8D6A9}"/>
                  </a:ext>
                </a:extLst>
              </p:cNvPr>
              <p:cNvSpPr>
                <a:spLocks noChangeShapeType="1"/>
              </p:cNvSpPr>
              <p:nvPr/>
            </p:nvSpPr>
            <p:spPr bwMode="auto">
              <a:xfrm>
                <a:off x="1985" y="1152"/>
                <a:ext cx="1161" cy="951"/>
              </a:xfrm>
              <a:prstGeom prst="line">
                <a:avLst/>
              </a:prstGeom>
              <a:noFill/>
              <a:ln w="28575">
                <a:solidFill>
                  <a:srgbClr val="C2228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6" name="Line 10">
                <a:extLst>
                  <a:ext uri="{FF2B5EF4-FFF2-40B4-BE49-F238E27FC236}">
                    <a16:creationId xmlns:a16="http://schemas.microsoft.com/office/drawing/2014/main" id="{2AFF5405-EE8A-4B88-8758-10E8C8BFCA4C}"/>
                  </a:ext>
                </a:extLst>
              </p:cNvPr>
              <p:cNvSpPr>
                <a:spLocks noChangeShapeType="1"/>
              </p:cNvSpPr>
              <p:nvPr/>
            </p:nvSpPr>
            <p:spPr bwMode="auto">
              <a:xfrm>
                <a:off x="1985" y="2062"/>
                <a:ext cx="1161" cy="951"/>
              </a:xfrm>
              <a:prstGeom prst="line">
                <a:avLst/>
              </a:prstGeom>
              <a:noFill/>
              <a:ln w="28575">
                <a:solidFill>
                  <a:srgbClr val="C2228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grpSp>
            <p:nvGrpSpPr>
              <p:cNvPr id="37" name="Group 41">
                <a:extLst>
                  <a:ext uri="{FF2B5EF4-FFF2-40B4-BE49-F238E27FC236}">
                    <a16:creationId xmlns:a16="http://schemas.microsoft.com/office/drawing/2014/main" id="{53AD7D2D-C4AF-4CC4-835C-3B756678804B}"/>
                  </a:ext>
                </a:extLst>
              </p:cNvPr>
              <p:cNvGrpSpPr>
                <a:grpSpLocks/>
              </p:cNvGrpSpPr>
              <p:nvPr/>
            </p:nvGrpSpPr>
            <p:grpSpPr bwMode="auto">
              <a:xfrm>
                <a:off x="3146" y="2103"/>
                <a:ext cx="1439" cy="835"/>
                <a:chOff x="3146" y="2103"/>
                <a:chExt cx="1439" cy="835"/>
              </a:xfrm>
            </p:grpSpPr>
            <p:sp>
              <p:nvSpPr>
                <p:cNvPr id="38" name="Text Box 28">
                  <a:extLst>
                    <a:ext uri="{FF2B5EF4-FFF2-40B4-BE49-F238E27FC236}">
                      <a16:creationId xmlns:a16="http://schemas.microsoft.com/office/drawing/2014/main" id="{7BB929F8-ECCF-40D2-A18A-2EDF2A286184}"/>
                    </a:ext>
                  </a:extLst>
                </p:cNvPr>
                <p:cNvSpPr txBox="1">
                  <a:spLocks noChangeArrowheads="1"/>
                </p:cNvSpPr>
                <p:nvPr/>
              </p:nvSpPr>
              <p:spPr bwMode="auto">
                <a:xfrm>
                  <a:off x="3146" y="2103"/>
                  <a:ext cx="1439" cy="835"/>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p>
                  <a:pPr>
                    <a:spcBef>
                      <a:spcPct val="50000"/>
                    </a:spcBef>
                  </a:pPr>
                  <a:r>
                    <a:rPr lang="en-US" altLang="zh-CN">
                      <a:solidFill>
                        <a:srgbClr val="1A78C3"/>
                      </a:solidFill>
                      <a:effectLst>
                        <a:outerShdw blurRad="38100" dist="38100" dir="2700000" algn="tl">
                          <a:srgbClr val="C0C0C0"/>
                        </a:outerShdw>
                      </a:effectLst>
                      <a:latin typeface="+mj-ea"/>
                      <a:ea typeface="+mj-ea"/>
                    </a:rPr>
                    <a:t>ADD  AX, </a:t>
                  </a:r>
                  <a:r>
                    <a:rPr lang="en-US" altLang="zh-CN" sz="2800" baseline="16000">
                      <a:solidFill>
                        <a:srgbClr val="1A78C3"/>
                      </a:solidFill>
                      <a:effectLst>
                        <a:outerShdw blurRad="38100" dist="38100" dir="2700000" algn="tl">
                          <a:srgbClr val="C0C0C0"/>
                        </a:outerShdw>
                      </a:effectLst>
                      <a:latin typeface="+mj-ea"/>
                      <a:ea typeface="+mj-ea"/>
                      <a:cs typeface="Arial" panose="020B0604020202020204" pitchFamily="34" charset="0"/>
                    </a:rPr>
                    <a:t>.</a:t>
                  </a:r>
                  <a:r>
                    <a:rPr lang="en-US" altLang="zh-CN" sz="2800" baseline="16000">
                      <a:solidFill>
                        <a:srgbClr val="1A78C3"/>
                      </a:solidFill>
                      <a:effectLst>
                        <a:outerShdw blurRad="38100" dist="38100" dir="2700000" algn="tl">
                          <a:srgbClr val="C0C0C0"/>
                        </a:outerShdw>
                      </a:effectLst>
                      <a:latin typeface="+mj-ea"/>
                      <a:ea typeface="+mj-ea"/>
                    </a:rPr>
                    <a:t> </a:t>
                  </a:r>
                  <a:r>
                    <a:rPr lang="en-US" altLang="zh-CN" sz="2800">
                      <a:solidFill>
                        <a:srgbClr val="1A78C3"/>
                      </a:solidFill>
                      <a:effectLst>
                        <a:outerShdw blurRad="38100" dist="38100" dir="2700000" algn="tl">
                          <a:srgbClr val="C0C0C0"/>
                        </a:outerShdw>
                      </a:effectLst>
                      <a:latin typeface="+mj-ea"/>
                      <a:ea typeface="+mj-ea"/>
                    </a:rPr>
                    <a:t>+</a:t>
                  </a:r>
                  <a:r>
                    <a:rPr lang="en-US" altLang="zh-CN">
                      <a:solidFill>
                        <a:srgbClr val="1A78C3"/>
                      </a:solidFill>
                      <a:effectLst>
                        <a:outerShdw blurRad="38100" dist="38100" dir="2700000" algn="tl">
                          <a:srgbClr val="C0C0C0"/>
                        </a:outerShdw>
                      </a:effectLst>
                      <a:latin typeface="+mj-ea"/>
                      <a:ea typeface="+mj-ea"/>
                    </a:rPr>
                    <a:t>1</a:t>
                  </a:r>
                </a:p>
              </p:txBody>
            </p:sp>
            <p:sp>
              <p:nvSpPr>
                <p:cNvPr id="39" name="Text Box 32">
                  <a:extLst>
                    <a:ext uri="{FF2B5EF4-FFF2-40B4-BE49-F238E27FC236}">
                      <a16:creationId xmlns:a16="http://schemas.microsoft.com/office/drawing/2014/main" id="{70D35987-47EF-43C6-9FDA-CEBD7FFE8259}"/>
                    </a:ext>
                  </a:extLst>
                </p:cNvPr>
                <p:cNvSpPr txBox="1">
                  <a:spLocks noChangeArrowheads="1"/>
                </p:cNvSpPr>
                <p:nvPr/>
              </p:nvSpPr>
              <p:spPr bwMode="auto">
                <a:xfrm>
                  <a:off x="3146" y="2540"/>
                  <a:ext cx="10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rgbClr val="1A78C3"/>
                      </a:solidFill>
                      <a:effectLst>
                        <a:outerShdw blurRad="38100" dist="38100" dir="2700000" algn="tl">
                          <a:srgbClr val="C0C0C0"/>
                        </a:outerShdw>
                      </a:effectLst>
                      <a:latin typeface="+mj-ea"/>
                      <a:ea typeface="+mj-ea"/>
                    </a:rPr>
                    <a:t>120</a:t>
                  </a:r>
                </a:p>
              </p:txBody>
            </p:sp>
          </p:grpSp>
        </p:grpSp>
        <p:sp>
          <p:nvSpPr>
            <p:cNvPr id="34" name="Text Box 33">
              <a:extLst>
                <a:ext uri="{FF2B5EF4-FFF2-40B4-BE49-F238E27FC236}">
                  <a16:creationId xmlns:a16="http://schemas.microsoft.com/office/drawing/2014/main" id="{63947228-C27B-470F-B5F3-EC8660FFFF9D}"/>
                </a:ext>
              </a:extLst>
            </p:cNvPr>
            <p:cNvSpPr txBox="1">
              <a:spLocks noChangeArrowheads="1"/>
            </p:cNvSpPr>
            <p:nvPr/>
          </p:nvSpPr>
          <p:spPr bwMode="auto">
            <a:xfrm>
              <a:off x="4591" y="2479"/>
              <a:ext cx="8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latin typeface="+mj-ea"/>
                  <a:ea typeface="+mj-ea"/>
                </a:rPr>
                <a:t>251</a:t>
              </a:r>
            </a:p>
          </p:txBody>
        </p:sp>
      </p:grpSp>
      <p:sp>
        <p:nvSpPr>
          <p:cNvPr id="40" name="Text Box 34">
            <a:extLst>
              <a:ext uri="{FF2B5EF4-FFF2-40B4-BE49-F238E27FC236}">
                <a16:creationId xmlns:a16="http://schemas.microsoft.com/office/drawing/2014/main" id="{6F7C0DD7-C05D-4F39-A4C2-27F3672689F6}"/>
              </a:ext>
            </a:extLst>
          </p:cNvPr>
          <p:cNvSpPr txBox="1">
            <a:spLocks noChangeArrowheads="1"/>
          </p:cNvSpPr>
          <p:nvPr/>
        </p:nvSpPr>
        <p:spPr bwMode="auto">
          <a:xfrm>
            <a:off x="1487560" y="1772919"/>
            <a:ext cx="2255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rgbClr val="ED7D31"/>
                </a:solidFill>
                <a:effectLst>
                  <a:outerShdw blurRad="38100" dist="38100" dir="2700000" algn="tl">
                    <a:srgbClr val="C0C0C0"/>
                  </a:outerShdw>
                </a:effectLst>
                <a:latin typeface="+mj-ea"/>
                <a:ea typeface="+mj-ea"/>
              </a:rPr>
              <a:t>公共子程序</a:t>
            </a:r>
          </a:p>
        </p:txBody>
      </p:sp>
      <p:sp>
        <p:nvSpPr>
          <p:cNvPr id="41" name="Text Box 35">
            <a:extLst>
              <a:ext uri="{FF2B5EF4-FFF2-40B4-BE49-F238E27FC236}">
                <a16:creationId xmlns:a16="http://schemas.microsoft.com/office/drawing/2014/main" id="{AEBA9D26-66A8-42A0-8B1F-9117E8918E05}"/>
              </a:ext>
            </a:extLst>
          </p:cNvPr>
          <p:cNvSpPr txBox="1">
            <a:spLocks noChangeArrowheads="1"/>
          </p:cNvSpPr>
          <p:nvPr/>
        </p:nvSpPr>
        <p:spPr bwMode="auto">
          <a:xfrm>
            <a:off x="6919985" y="5471530"/>
            <a:ext cx="990600"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a:solidFill>
                  <a:srgbClr val="1A78C3"/>
                </a:solidFill>
                <a:latin typeface="+mj-ea"/>
                <a:ea typeface="+mj-ea"/>
              </a:rPr>
              <a:t>存储器</a:t>
            </a:r>
          </a:p>
        </p:txBody>
      </p:sp>
      <p:sp>
        <p:nvSpPr>
          <p:cNvPr id="42" name="Text Box 36">
            <a:extLst>
              <a:ext uri="{FF2B5EF4-FFF2-40B4-BE49-F238E27FC236}">
                <a16:creationId xmlns:a16="http://schemas.microsoft.com/office/drawing/2014/main" id="{601AA77A-5956-4FCB-BBEA-1370F0708586}"/>
              </a:ext>
            </a:extLst>
          </p:cNvPr>
          <p:cNvSpPr txBox="1">
            <a:spLocks noChangeArrowheads="1"/>
          </p:cNvSpPr>
          <p:nvPr/>
        </p:nvSpPr>
        <p:spPr bwMode="auto">
          <a:xfrm>
            <a:off x="506587" y="1366255"/>
            <a:ext cx="3092450"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dirty="0">
                <a:solidFill>
                  <a:srgbClr val="ED7D31"/>
                </a:solidFill>
                <a:latin typeface="+mj-ea"/>
                <a:ea typeface="+mj-ea"/>
              </a:rPr>
              <a:t>“ </a:t>
            </a:r>
            <a:r>
              <a:rPr lang="en-US" altLang="zh-CN" sz="1600" dirty="0">
                <a:solidFill>
                  <a:srgbClr val="ED7D31"/>
                </a:solidFill>
                <a:latin typeface="+mj-ea"/>
                <a:ea typeface="+mj-ea"/>
              </a:rPr>
              <a:t>. ” </a:t>
            </a:r>
            <a:r>
              <a:rPr lang="zh-CN" altLang="en-US" sz="1600" dirty="0">
                <a:solidFill>
                  <a:srgbClr val="ED7D31"/>
                </a:solidFill>
                <a:latin typeface="+mj-ea"/>
                <a:ea typeface="+mj-ea"/>
              </a:rPr>
              <a:t>表示相对寻址方式</a:t>
            </a:r>
            <a:endParaRPr lang="en-US" altLang="zh-CN" sz="1600" dirty="0">
              <a:solidFill>
                <a:srgbClr val="ED7D31"/>
              </a:solidFill>
              <a:latin typeface="+mj-ea"/>
              <a:ea typeface="+mj-ea"/>
            </a:endParaRPr>
          </a:p>
        </p:txBody>
      </p:sp>
      <p:sp>
        <p:nvSpPr>
          <p:cNvPr id="44" name="Text Box 38">
            <a:extLst>
              <a:ext uri="{FF2B5EF4-FFF2-40B4-BE49-F238E27FC236}">
                <a16:creationId xmlns:a16="http://schemas.microsoft.com/office/drawing/2014/main" id="{357CCC85-05EB-4657-B596-A35DA5A5068A}"/>
              </a:ext>
            </a:extLst>
          </p:cNvPr>
          <p:cNvSpPr txBox="1">
            <a:spLocks noChangeArrowheads="1"/>
          </p:cNvSpPr>
          <p:nvPr/>
        </p:nvSpPr>
        <p:spPr bwMode="auto">
          <a:xfrm>
            <a:off x="320601" y="4629194"/>
            <a:ext cx="4715021" cy="1066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1200" dirty="0">
                <a:solidFill>
                  <a:srgbClr val="ED7D31"/>
                </a:solidFill>
                <a:latin typeface="+mj-ea"/>
                <a:ea typeface="+mj-ea"/>
              </a:rPr>
              <a:t>问题：采用相对寻址的转移指令有两个字节，第一字节是</a:t>
            </a:r>
            <a:r>
              <a:rPr lang="en-US" altLang="zh-CN" sz="1200" dirty="0">
                <a:solidFill>
                  <a:srgbClr val="ED7D31"/>
                </a:solidFill>
                <a:latin typeface="+mj-ea"/>
                <a:ea typeface="+mj-ea"/>
              </a:rPr>
              <a:t>OP</a:t>
            </a:r>
            <a:r>
              <a:rPr lang="zh-CN" altLang="en-US" sz="1200" dirty="0">
                <a:solidFill>
                  <a:srgbClr val="ED7D31"/>
                </a:solidFill>
                <a:latin typeface="+mj-ea"/>
                <a:ea typeface="+mj-ea"/>
              </a:rPr>
              <a:t>，第二字节是位移量</a:t>
            </a:r>
            <a:r>
              <a:rPr lang="en-US" altLang="zh-CN" sz="1200" dirty="0">
                <a:solidFill>
                  <a:srgbClr val="ED7D31"/>
                </a:solidFill>
                <a:latin typeface="+mj-ea"/>
                <a:ea typeface="+mj-ea"/>
              </a:rPr>
              <a:t>D</a:t>
            </a:r>
            <a:r>
              <a:rPr lang="zh-CN" altLang="en-US" sz="1200" dirty="0">
                <a:solidFill>
                  <a:srgbClr val="ED7D31"/>
                </a:solidFill>
                <a:latin typeface="+mj-ea"/>
                <a:ea typeface="+mj-ea"/>
              </a:rPr>
              <a:t>，用补码表示，则转移目标地址相对于转移指令的范围为多少？</a:t>
            </a:r>
          </a:p>
          <a:p>
            <a:pPr>
              <a:spcBef>
                <a:spcPct val="50000"/>
              </a:spcBef>
            </a:pPr>
            <a:r>
              <a:rPr lang="zh-CN" altLang="en-US" sz="1200" dirty="0">
                <a:solidFill>
                  <a:srgbClr val="ED7D31"/>
                </a:solidFill>
                <a:latin typeface="+mj-ea"/>
                <a:ea typeface="+mj-ea"/>
              </a:rPr>
              <a:t>若转移指令地址为</a:t>
            </a:r>
            <a:r>
              <a:rPr lang="en-US" altLang="zh-CN" sz="1200" dirty="0">
                <a:solidFill>
                  <a:srgbClr val="ED7D31"/>
                </a:solidFill>
                <a:latin typeface="+mj-ea"/>
                <a:ea typeface="+mj-ea"/>
              </a:rPr>
              <a:t>2000H</a:t>
            </a:r>
            <a:r>
              <a:rPr lang="zh-CN" altLang="en-US" sz="1200" dirty="0">
                <a:solidFill>
                  <a:srgbClr val="ED7D31"/>
                </a:solidFill>
                <a:latin typeface="+mj-ea"/>
                <a:ea typeface="+mj-ea"/>
              </a:rPr>
              <a:t>，转移目标地址为</a:t>
            </a:r>
            <a:r>
              <a:rPr lang="en-US" altLang="zh-CN" sz="1200" dirty="0">
                <a:solidFill>
                  <a:srgbClr val="ED7D31"/>
                </a:solidFill>
                <a:latin typeface="+mj-ea"/>
                <a:ea typeface="+mj-ea"/>
              </a:rPr>
              <a:t>1FF0H</a:t>
            </a:r>
            <a:r>
              <a:rPr lang="zh-CN" altLang="en-US" sz="1200" dirty="0">
                <a:solidFill>
                  <a:srgbClr val="ED7D31"/>
                </a:solidFill>
                <a:latin typeface="+mj-ea"/>
                <a:ea typeface="+mj-ea"/>
              </a:rPr>
              <a:t>，总是在取指令同时对</a:t>
            </a:r>
            <a:r>
              <a:rPr lang="en-US" altLang="zh-CN" sz="1200" dirty="0">
                <a:solidFill>
                  <a:srgbClr val="ED7D31"/>
                </a:solidFill>
                <a:latin typeface="+mj-ea"/>
                <a:ea typeface="+mj-ea"/>
              </a:rPr>
              <a:t>PC</a:t>
            </a:r>
            <a:r>
              <a:rPr lang="zh-CN" altLang="en-US" sz="1200" dirty="0">
                <a:solidFill>
                  <a:srgbClr val="ED7D31"/>
                </a:solidFill>
                <a:latin typeface="+mj-ea"/>
                <a:ea typeface="+mj-ea"/>
              </a:rPr>
              <a:t>增量，则转移指令第二字节位移量为多少？</a:t>
            </a:r>
          </a:p>
        </p:txBody>
      </p:sp>
      <p:sp>
        <p:nvSpPr>
          <p:cNvPr id="45" name="Text Box 44">
            <a:extLst>
              <a:ext uri="{FF2B5EF4-FFF2-40B4-BE49-F238E27FC236}">
                <a16:creationId xmlns:a16="http://schemas.microsoft.com/office/drawing/2014/main" id="{36C3038D-1262-4814-AE5A-3D79781E5D40}"/>
              </a:ext>
            </a:extLst>
          </p:cNvPr>
          <p:cNvSpPr txBox="1">
            <a:spLocks noChangeArrowheads="1"/>
          </p:cNvSpPr>
          <p:nvPr/>
        </p:nvSpPr>
        <p:spPr bwMode="auto">
          <a:xfrm>
            <a:off x="1233612" y="5040344"/>
            <a:ext cx="1530350" cy="23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200">
                <a:solidFill>
                  <a:srgbClr val="1A78C3"/>
                </a:solidFill>
                <a:latin typeface="+mj-ea"/>
                <a:ea typeface="+mj-ea"/>
              </a:rPr>
              <a:t>-128</a:t>
            </a:r>
            <a:r>
              <a:rPr lang="zh-CN" altLang="en-US" sz="1200">
                <a:solidFill>
                  <a:srgbClr val="1A78C3"/>
                </a:solidFill>
                <a:latin typeface="+mj-ea"/>
                <a:ea typeface="+mj-ea"/>
              </a:rPr>
              <a:t>～</a:t>
            </a:r>
            <a:r>
              <a:rPr lang="en-US" altLang="zh-CN" sz="1200">
                <a:solidFill>
                  <a:srgbClr val="1A78C3"/>
                </a:solidFill>
                <a:latin typeface="+mj-ea"/>
                <a:ea typeface="+mj-ea"/>
              </a:rPr>
              <a:t>+127 </a:t>
            </a:r>
            <a:r>
              <a:rPr lang="zh-CN" altLang="en-US" sz="1200">
                <a:solidFill>
                  <a:srgbClr val="1A78C3"/>
                </a:solidFill>
                <a:latin typeface="+mj-ea"/>
                <a:ea typeface="+mj-ea"/>
              </a:rPr>
              <a:t>？</a:t>
            </a:r>
          </a:p>
        </p:txBody>
      </p:sp>
      <p:sp>
        <p:nvSpPr>
          <p:cNvPr id="46" name="Text Box 45">
            <a:extLst>
              <a:ext uri="{FF2B5EF4-FFF2-40B4-BE49-F238E27FC236}">
                <a16:creationId xmlns:a16="http://schemas.microsoft.com/office/drawing/2014/main" id="{455A8E42-E542-4E7E-90FA-9D30A12F5A64}"/>
              </a:ext>
            </a:extLst>
          </p:cNvPr>
          <p:cNvSpPr txBox="1">
            <a:spLocks noChangeArrowheads="1"/>
          </p:cNvSpPr>
          <p:nvPr/>
        </p:nvSpPr>
        <p:spPr bwMode="auto">
          <a:xfrm>
            <a:off x="5490944" y="5928701"/>
            <a:ext cx="5809027" cy="51296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1200" dirty="0">
                <a:solidFill>
                  <a:srgbClr val="1A78C3"/>
                </a:solidFill>
                <a:latin typeface="+mj-ea"/>
                <a:ea typeface="+mj-ea"/>
              </a:rPr>
              <a:t>只有确定了按字</a:t>
            </a:r>
            <a:r>
              <a:rPr lang="en-US" altLang="zh-CN" sz="1200" dirty="0">
                <a:solidFill>
                  <a:srgbClr val="1A78C3"/>
                </a:solidFill>
                <a:latin typeface="+mj-ea"/>
                <a:ea typeface="+mj-ea"/>
              </a:rPr>
              <a:t>/</a:t>
            </a:r>
            <a:r>
              <a:rPr lang="zh-CN" altLang="en-US" sz="1200" dirty="0">
                <a:solidFill>
                  <a:srgbClr val="1A78C3"/>
                </a:solidFill>
                <a:latin typeface="+mj-ea"/>
                <a:ea typeface="+mj-ea"/>
              </a:rPr>
              <a:t>字节编址、位移量</a:t>
            </a:r>
            <a:r>
              <a:rPr lang="en-US" altLang="zh-CN" sz="1200" dirty="0">
                <a:solidFill>
                  <a:srgbClr val="1A78C3"/>
                </a:solidFill>
                <a:latin typeface="+mj-ea"/>
                <a:ea typeface="+mj-ea"/>
              </a:rPr>
              <a:t>D</a:t>
            </a:r>
            <a:r>
              <a:rPr lang="zh-CN" altLang="en-US" sz="1200" dirty="0">
                <a:solidFill>
                  <a:srgbClr val="1A78C3"/>
                </a:solidFill>
                <a:latin typeface="+mj-ea"/>
                <a:ea typeface="+mj-ea"/>
              </a:rPr>
              <a:t>是指令条数</a:t>
            </a:r>
            <a:r>
              <a:rPr lang="en-US" altLang="zh-CN" sz="1200" dirty="0">
                <a:solidFill>
                  <a:srgbClr val="1A78C3"/>
                </a:solidFill>
                <a:latin typeface="+mj-ea"/>
                <a:ea typeface="+mj-ea"/>
              </a:rPr>
              <a:t>/</a:t>
            </a:r>
            <a:r>
              <a:rPr lang="zh-CN" altLang="en-US" sz="1200" dirty="0">
                <a:solidFill>
                  <a:srgbClr val="1A78C3"/>
                </a:solidFill>
                <a:latin typeface="+mj-ea"/>
                <a:ea typeface="+mj-ea"/>
              </a:rPr>
              <a:t>单元数，才能确定目标地址。</a:t>
            </a:r>
          </a:p>
          <a:p>
            <a:pPr>
              <a:spcBef>
                <a:spcPct val="50000"/>
              </a:spcBef>
            </a:pPr>
            <a:r>
              <a:rPr lang="zh-CN" altLang="en-US" sz="1200" dirty="0">
                <a:solidFill>
                  <a:srgbClr val="1A78C3"/>
                </a:solidFill>
                <a:latin typeface="+mj-ea"/>
                <a:ea typeface="+mj-ea"/>
              </a:rPr>
              <a:t>当按字节编址且</a:t>
            </a:r>
            <a:r>
              <a:rPr lang="en-US" altLang="zh-CN" sz="1200" dirty="0">
                <a:solidFill>
                  <a:srgbClr val="1A78C3"/>
                </a:solidFill>
                <a:latin typeface="+mj-ea"/>
                <a:ea typeface="+mj-ea"/>
              </a:rPr>
              <a:t>D</a:t>
            </a:r>
            <a:r>
              <a:rPr lang="zh-CN" altLang="en-US" sz="1200" dirty="0">
                <a:solidFill>
                  <a:srgbClr val="1A78C3"/>
                </a:solidFill>
                <a:latin typeface="+mj-ea"/>
                <a:ea typeface="+mj-ea"/>
              </a:rPr>
              <a:t>为单元数时，转移目标地址</a:t>
            </a:r>
            <a:r>
              <a:rPr lang="en-US" altLang="zh-CN" sz="1200" dirty="0">
                <a:solidFill>
                  <a:srgbClr val="1A78C3"/>
                </a:solidFill>
                <a:latin typeface="+mj-ea"/>
                <a:ea typeface="+mj-ea"/>
              </a:rPr>
              <a:t>= (PC+2)+ D</a:t>
            </a:r>
            <a:endParaRPr lang="zh-CN" altLang="en-US" sz="1200" dirty="0">
              <a:solidFill>
                <a:srgbClr val="1A78C3"/>
              </a:solidFill>
              <a:latin typeface="+mj-ea"/>
              <a:ea typeface="+mj-ea"/>
            </a:endParaRPr>
          </a:p>
        </p:txBody>
      </p:sp>
      <p:sp>
        <p:nvSpPr>
          <p:cNvPr id="47" name="Text Box 46">
            <a:extLst>
              <a:ext uri="{FF2B5EF4-FFF2-40B4-BE49-F238E27FC236}">
                <a16:creationId xmlns:a16="http://schemas.microsoft.com/office/drawing/2014/main" id="{A300247A-B56A-408E-A15A-A38EE4F60EA9}"/>
              </a:ext>
            </a:extLst>
          </p:cNvPr>
          <p:cNvSpPr txBox="1">
            <a:spLocks noChangeArrowheads="1"/>
          </p:cNvSpPr>
          <p:nvPr/>
        </p:nvSpPr>
        <p:spPr bwMode="auto">
          <a:xfrm>
            <a:off x="421008" y="5855486"/>
            <a:ext cx="3562350" cy="23596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200" dirty="0">
                <a:solidFill>
                  <a:srgbClr val="1A78C3"/>
                </a:solidFill>
              </a:rPr>
              <a:t>1FF0H – 2002H = EEH</a:t>
            </a:r>
            <a:r>
              <a:rPr lang="zh-CN" altLang="en-US" sz="1200" dirty="0">
                <a:solidFill>
                  <a:srgbClr val="1A78C3"/>
                </a:solidFill>
              </a:rPr>
              <a:t>（</a:t>
            </a:r>
            <a:r>
              <a:rPr lang="en-US" altLang="zh-CN" sz="1200" dirty="0">
                <a:solidFill>
                  <a:srgbClr val="1A78C3"/>
                </a:solidFill>
              </a:rPr>
              <a:t>-18</a:t>
            </a:r>
            <a:r>
              <a:rPr lang="zh-CN" altLang="en-US" sz="1200" dirty="0">
                <a:solidFill>
                  <a:srgbClr val="1A78C3"/>
                </a:solidFill>
              </a:rPr>
              <a:t>）？</a:t>
            </a:r>
          </a:p>
        </p:txBody>
      </p:sp>
    </p:spTree>
    <p:extLst>
      <p:ext uri="{BB962C8B-B14F-4D97-AF65-F5344CB8AC3E}">
        <p14:creationId xmlns:p14="http://schemas.microsoft.com/office/powerpoint/2010/main" val="322083937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lide(from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slide(from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500" fill="hold"/>
                                        <p:tgtEl>
                                          <p:spTgt spid="44"/>
                                        </p:tgtEl>
                                        <p:attrNameLst>
                                          <p:attrName>ppt_x</p:attrName>
                                        </p:attrNameLst>
                                      </p:cBhvr>
                                      <p:tavLst>
                                        <p:tav tm="0">
                                          <p:val>
                                            <p:strVal val="#ppt_x"/>
                                          </p:val>
                                        </p:tav>
                                        <p:tav tm="100000">
                                          <p:val>
                                            <p:strVal val="#ppt_x"/>
                                          </p:val>
                                        </p:tav>
                                      </p:tavLst>
                                    </p:anim>
                                    <p:anim calcmode="lin" valueType="num">
                                      <p:cBhvr additive="base">
                                        <p:cTn id="23"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blinds(horizontal)">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blinds(horizontal)">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blinds(horizontal)">
                                      <p:cBhvr>
                                        <p:cTn id="3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4" grpId="0"/>
      <p:bldP spid="45" grpId="0"/>
      <p:bldP spid="46" grpId="0" animBg="1"/>
      <p:bldP spid="4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70D63B5-C4A6-4F36-AF7A-B6A7FF650F50}"/>
              </a:ext>
            </a:extLst>
          </p:cNvPr>
          <p:cNvSpPr>
            <a:spLocks noGrp="1"/>
          </p:cNvSpPr>
          <p:nvPr>
            <p:ph type="sldNum" sz="quarter" idx="12"/>
          </p:nvPr>
        </p:nvSpPr>
        <p:spPr/>
        <p:txBody>
          <a:bodyPr/>
          <a:lstStyle/>
          <a:p>
            <a:fld id="{D12C7F20-4EEE-4847-AC76-B538472E8A39}" type="slidenum">
              <a:rPr lang="zh-CN" altLang="en-US" smtClean="0"/>
              <a:pPr/>
              <a:t>18</a:t>
            </a:fld>
            <a:endParaRPr lang="zh-CN" altLang="en-US"/>
          </a:p>
        </p:txBody>
      </p:sp>
      <p:sp>
        <p:nvSpPr>
          <p:cNvPr id="3" name="文本占位符 2">
            <a:extLst>
              <a:ext uri="{FF2B5EF4-FFF2-40B4-BE49-F238E27FC236}">
                <a16:creationId xmlns:a16="http://schemas.microsoft.com/office/drawing/2014/main" id="{55CAD163-E2B7-40C3-A43D-4B9DA8DA99D9}"/>
              </a:ext>
            </a:extLst>
          </p:cNvPr>
          <p:cNvSpPr>
            <a:spLocks noGrp="1"/>
          </p:cNvSpPr>
          <p:nvPr>
            <p:ph type="body" sz="quarter" idx="15"/>
          </p:nvPr>
        </p:nvSpPr>
        <p:spPr>
          <a:xfrm>
            <a:off x="159768" y="698463"/>
            <a:ext cx="11835786" cy="652165"/>
          </a:xfrm>
        </p:spPr>
        <p:txBody>
          <a:bodyPr/>
          <a:lstStyle/>
          <a:p>
            <a:r>
              <a:rPr lang="zh-CN" altLang="en-US" dirty="0"/>
              <a:t>基址寻址实现程序重定位</a:t>
            </a:r>
          </a:p>
        </p:txBody>
      </p:sp>
      <p:sp>
        <p:nvSpPr>
          <p:cNvPr id="4" name="文本占位符 3">
            <a:extLst>
              <a:ext uri="{FF2B5EF4-FFF2-40B4-BE49-F238E27FC236}">
                <a16:creationId xmlns:a16="http://schemas.microsoft.com/office/drawing/2014/main" id="{39558BFA-12F3-4999-AF16-E10BBBAAB0E0}"/>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Text Box 3">
            <a:extLst>
              <a:ext uri="{FF2B5EF4-FFF2-40B4-BE49-F238E27FC236}">
                <a16:creationId xmlns:a16="http://schemas.microsoft.com/office/drawing/2014/main" id="{8EA6E062-6528-4E36-A596-89AE20AC3325}"/>
              </a:ext>
            </a:extLst>
          </p:cNvPr>
          <p:cNvSpPr txBox="1">
            <a:spLocks noChangeArrowheads="1"/>
          </p:cNvSpPr>
          <p:nvPr/>
        </p:nvSpPr>
        <p:spPr bwMode="auto">
          <a:xfrm>
            <a:off x="435477" y="5601666"/>
            <a:ext cx="4845050" cy="902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1400" dirty="0">
                <a:solidFill>
                  <a:srgbClr val="1A78C3"/>
                </a:solidFill>
                <a:latin typeface="+mj-ea"/>
                <a:ea typeface="+mj-ea"/>
              </a:rPr>
              <a:t>每个用户程序装入系统后都有一个基址，基址寻址操作数在相对于基址的偏移单元中，所以虽然偏移都是51，但操作数不同。</a:t>
            </a:r>
          </a:p>
        </p:txBody>
      </p:sp>
      <p:sp>
        <p:nvSpPr>
          <p:cNvPr id="6" name="Text Box 4">
            <a:extLst>
              <a:ext uri="{FF2B5EF4-FFF2-40B4-BE49-F238E27FC236}">
                <a16:creationId xmlns:a16="http://schemas.microsoft.com/office/drawing/2014/main" id="{31FF2401-B57E-42F3-B42B-72A164CAD2CE}"/>
              </a:ext>
            </a:extLst>
          </p:cNvPr>
          <p:cNvSpPr txBox="1">
            <a:spLocks noChangeArrowheads="1"/>
          </p:cNvSpPr>
          <p:nvPr/>
        </p:nvSpPr>
        <p:spPr bwMode="auto">
          <a:xfrm>
            <a:off x="774408" y="1450195"/>
            <a:ext cx="2284413" cy="1202025"/>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p>
            <a:pPr>
              <a:spcBef>
                <a:spcPct val="50000"/>
              </a:spcBef>
            </a:pPr>
            <a:r>
              <a:rPr lang="en-US" altLang="zh-CN" dirty="0">
                <a:solidFill>
                  <a:srgbClr val="1A78C3"/>
                </a:solidFill>
                <a:effectLst>
                  <a:outerShdw blurRad="38100" dist="38100" dir="2700000" algn="tl">
                    <a:srgbClr val="000000"/>
                  </a:outerShdw>
                </a:effectLst>
                <a:latin typeface="+mj-ea"/>
                <a:ea typeface="+mj-ea"/>
              </a:rPr>
              <a:t>ADD  AX,</a:t>
            </a:r>
            <a:r>
              <a:rPr lang="en-US" altLang="zh-CN" sz="2800" baseline="16000" dirty="0">
                <a:solidFill>
                  <a:srgbClr val="1A78C3"/>
                </a:solidFill>
                <a:effectLst>
                  <a:outerShdw blurRad="38100" dist="38100" dir="2700000" algn="tl">
                    <a:srgbClr val="000000"/>
                  </a:outerShdw>
                </a:effectLst>
                <a:latin typeface="+mj-ea"/>
                <a:ea typeface="+mj-ea"/>
              </a:rPr>
              <a:t> #</a:t>
            </a:r>
            <a:r>
              <a:rPr lang="en-US" altLang="zh-CN" dirty="0">
                <a:solidFill>
                  <a:srgbClr val="1A78C3"/>
                </a:solidFill>
                <a:effectLst>
                  <a:outerShdw blurRad="38100" dist="38100" dir="2700000" algn="tl">
                    <a:srgbClr val="000000"/>
                  </a:outerShdw>
                </a:effectLst>
                <a:latin typeface="+mj-ea"/>
                <a:ea typeface="+mj-ea"/>
              </a:rPr>
              <a:t>51</a:t>
            </a:r>
          </a:p>
        </p:txBody>
      </p:sp>
      <p:sp>
        <p:nvSpPr>
          <p:cNvPr id="7" name="Rectangle 5">
            <a:extLst>
              <a:ext uri="{FF2B5EF4-FFF2-40B4-BE49-F238E27FC236}">
                <a16:creationId xmlns:a16="http://schemas.microsoft.com/office/drawing/2014/main" id="{24EC895B-7C27-40DF-9F13-4AC8F333A832}"/>
              </a:ext>
            </a:extLst>
          </p:cNvPr>
          <p:cNvSpPr>
            <a:spLocks noChangeArrowheads="1"/>
          </p:cNvSpPr>
          <p:nvPr/>
        </p:nvSpPr>
        <p:spPr bwMode="auto">
          <a:xfrm>
            <a:off x="5416258" y="1135870"/>
            <a:ext cx="2284413" cy="4989512"/>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8" name="Line 6">
            <a:extLst>
              <a:ext uri="{FF2B5EF4-FFF2-40B4-BE49-F238E27FC236}">
                <a16:creationId xmlns:a16="http://schemas.microsoft.com/office/drawing/2014/main" id="{A43CB847-6A2D-4DD6-9D46-77BD20FD5108}"/>
              </a:ext>
            </a:extLst>
          </p:cNvPr>
          <p:cNvSpPr>
            <a:spLocks noChangeShapeType="1"/>
          </p:cNvSpPr>
          <p:nvPr/>
        </p:nvSpPr>
        <p:spPr bwMode="auto">
          <a:xfrm>
            <a:off x="3030246" y="1450195"/>
            <a:ext cx="2386012" cy="314325"/>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9" name="Line 7">
            <a:extLst>
              <a:ext uri="{FF2B5EF4-FFF2-40B4-BE49-F238E27FC236}">
                <a16:creationId xmlns:a16="http://schemas.microsoft.com/office/drawing/2014/main" id="{93F493CF-A6A5-4525-8BCD-BFD95EBC6A77}"/>
              </a:ext>
            </a:extLst>
          </p:cNvPr>
          <p:cNvSpPr>
            <a:spLocks noChangeShapeType="1"/>
          </p:cNvSpPr>
          <p:nvPr/>
        </p:nvSpPr>
        <p:spPr bwMode="auto">
          <a:xfrm>
            <a:off x="3074696" y="2704320"/>
            <a:ext cx="2341562" cy="320675"/>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0" name="Line 8">
            <a:extLst>
              <a:ext uri="{FF2B5EF4-FFF2-40B4-BE49-F238E27FC236}">
                <a16:creationId xmlns:a16="http://schemas.microsoft.com/office/drawing/2014/main" id="{C7231E84-E395-41A7-BBC7-584505D66C17}"/>
              </a:ext>
            </a:extLst>
          </p:cNvPr>
          <p:cNvSpPr>
            <a:spLocks noChangeShapeType="1"/>
          </p:cNvSpPr>
          <p:nvPr/>
        </p:nvSpPr>
        <p:spPr bwMode="auto">
          <a:xfrm>
            <a:off x="3063583" y="3209145"/>
            <a:ext cx="2352675" cy="330200"/>
          </a:xfrm>
          <a:prstGeom prst="line">
            <a:avLst/>
          </a:prstGeom>
          <a:noFill/>
          <a:ln w="28575">
            <a:solidFill>
              <a:srgbClr val="C2228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1" name="Line 9">
            <a:extLst>
              <a:ext uri="{FF2B5EF4-FFF2-40B4-BE49-F238E27FC236}">
                <a16:creationId xmlns:a16="http://schemas.microsoft.com/office/drawing/2014/main" id="{8C8FF89D-0046-43FA-BA24-EB924F2FF607}"/>
              </a:ext>
            </a:extLst>
          </p:cNvPr>
          <p:cNvSpPr>
            <a:spLocks noChangeShapeType="1"/>
          </p:cNvSpPr>
          <p:nvPr/>
        </p:nvSpPr>
        <p:spPr bwMode="auto">
          <a:xfrm>
            <a:off x="3103271" y="4995082"/>
            <a:ext cx="2312987" cy="352425"/>
          </a:xfrm>
          <a:prstGeom prst="line">
            <a:avLst/>
          </a:prstGeom>
          <a:noFill/>
          <a:ln w="28575">
            <a:solidFill>
              <a:srgbClr val="C2228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2" name="Line 10">
            <a:extLst>
              <a:ext uri="{FF2B5EF4-FFF2-40B4-BE49-F238E27FC236}">
                <a16:creationId xmlns:a16="http://schemas.microsoft.com/office/drawing/2014/main" id="{D2CD8EFD-FEC9-43A1-AEBE-68134E7FABFD}"/>
              </a:ext>
            </a:extLst>
          </p:cNvPr>
          <p:cNvSpPr>
            <a:spLocks noChangeShapeType="1"/>
          </p:cNvSpPr>
          <p:nvPr/>
        </p:nvSpPr>
        <p:spPr bwMode="auto">
          <a:xfrm>
            <a:off x="6575133" y="5455457"/>
            <a:ext cx="0" cy="436563"/>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3" name="Line 11">
            <a:extLst>
              <a:ext uri="{FF2B5EF4-FFF2-40B4-BE49-F238E27FC236}">
                <a16:creationId xmlns:a16="http://schemas.microsoft.com/office/drawing/2014/main" id="{C51D7934-E1C4-4F17-AAEC-70671EE3B155}"/>
              </a:ext>
            </a:extLst>
          </p:cNvPr>
          <p:cNvSpPr>
            <a:spLocks noChangeShapeType="1"/>
          </p:cNvSpPr>
          <p:nvPr/>
        </p:nvSpPr>
        <p:spPr bwMode="auto">
          <a:xfrm>
            <a:off x="6510046" y="3140882"/>
            <a:ext cx="0" cy="325438"/>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4" name="Line 12">
            <a:extLst>
              <a:ext uri="{FF2B5EF4-FFF2-40B4-BE49-F238E27FC236}">
                <a16:creationId xmlns:a16="http://schemas.microsoft.com/office/drawing/2014/main" id="{FCCCBBC4-8CB7-41FC-9100-866FD7570F78}"/>
              </a:ext>
            </a:extLst>
          </p:cNvPr>
          <p:cNvSpPr>
            <a:spLocks noChangeShapeType="1"/>
          </p:cNvSpPr>
          <p:nvPr/>
        </p:nvSpPr>
        <p:spPr bwMode="auto">
          <a:xfrm>
            <a:off x="6510046" y="1259695"/>
            <a:ext cx="0" cy="384175"/>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5" name="Text Box 13">
            <a:extLst>
              <a:ext uri="{FF2B5EF4-FFF2-40B4-BE49-F238E27FC236}">
                <a16:creationId xmlns:a16="http://schemas.microsoft.com/office/drawing/2014/main" id="{C16E9B63-D051-4474-9504-3DAF3A575211}"/>
              </a:ext>
            </a:extLst>
          </p:cNvPr>
          <p:cNvSpPr txBox="1">
            <a:spLocks noChangeArrowheads="1"/>
          </p:cNvSpPr>
          <p:nvPr/>
        </p:nvSpPr>
        <p:spPr bwMode="auto">
          <a:xfrm>
            <a:off x="7667333" y="1986770"/>
            <a:ext cx="13081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latin typeface="+mj-ea"/>
                <a:ea typeface="+mj-ea"/>
              </a:rPr>
              <a:t>150</a:t>
            </a:r>
          </a:p>
        </p:txBody>
      </p:sp>
      <p:sp>
        <p:nvSpPr>
          <p:cNvPr id="16" name="Text Box 14">
            <a:extLst>
              <a:ext uri="{FF2B5EF4-FFF2-40B4-BE49-F238E27FC236}">
                <a16:creationId xmlns:a16="http://schemas.microsoft.com/office/drawing/2014/main" id="{FAE13F5C-347F-4772-815C-DB32DE8FA231}"/>
              </a:ext>
            </a:extLst>
          </p:cNvPr>
          <p:cNvSpPr txBox="1">
            <a:spLocks noChangeArrowheads="1"/>
          </p:cNvSpPr>
          <p:nvPr/>
        </p:nvSpPr>
        <p:spPr bwMode="auto">
          <a:xfrm>
            <a:off x="3030246" y="1621645"/>
            <a:ext cx="701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latin typeface="+mj-ea"/>
                <a:ea typeface="+mj-ea"/>
              </a:rPr>
              <a:t>50</a:t>
            </a:r>
          </a:p>
        </p:txBody>
      </p:sp>
      <p:sp>
        <p:nvSpPr>
          <p:cNvPr id="17" name="Text Box 15">
            <a:extLst>
              <a:ext uri="{FF2B5EF4-FFF2-40B4-BE49-F238E27FC236}">
                <a16:creationId xmlns:a16="http://schemas.microsoft.com/office/drawing/2014/main" id="{0510CF07-118C-4C6D-B44C-B516E06AF7DB}"/>
              </a:ext>
            </a:extLst>
          </p:cNvPr>
          <p:cNvSpPr txBox="1">
            <a:spLocks noChangeArrowheads="1"/>
          </p:cNvSpPr>
          <p:nvPr/>
        </p:nvSpPr>
        <p:spPr bwMode="auto">
          <a:xfrm>
            <a:off x="3039771" y="2001057"/>
            <a:ext cx="701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latin typeface="+mj-ea"/>
                <a:ea typeface="+mj-ea"/>
              </a:rPr>
              <a:t>51</a:t>
            </a:r>
          </a:p>
        </p:txBody>
      </p:sp>
      <p:sp>
        <p:nvSpPr>
          <p:cNvPr id="18" name="Line 16">
            <a:extLst>
              <a:ext uri="{FF2B5EF4-FFF2-40B4-BE49-F238E27FC236}">
                <a16:creationId xmlns:a16="http://schemas.microsoft.com/office/drawing/2014/main" id="{D7C1AAC7-7191-4CD0-90E4-B2AE3BB0CFEA}"/>
              </a:ext>
            </a:extLst>
          </p:cNvPr>
          <p:cNvSpPr>
            <a:spLocks noChangeShapeType="1"/>
          </p:cNvSpPr>
          <p:nvPr/>
        </p:nvSpPr>
        <p:spPr bwMode="auto">
          <a:xfrm>
            <a:off x="774408" y="1664507"/>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9" name="Line 17">
            <a:extLst>
              <a:ext uri="{FF2B5EF4-FFF2-40B4-BE49-F238E27FC236}">
                <a16:creationId xmlns:a16="http://schemas.microsoft.com/office/drawing/2014/main" id="{A82B9C96-CEB8-4713-8D00-BE98982C0A72}"/>
              </a:ext>
            </a:extLst>
          </p:cNvPr>
          <p:cNvSpPr>
            <a:spLocks noChangeShapeType="1"/>
          </p:cNvSpPr>
          <p:nvPr/>
        </p:nvSpPr>
        <p:spPr bwMode="auto">
          <a:xfrm>
            <a:off x="783933" y="2045507"/>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0" name="Line 18">
            <a:extLst>
              <a:ext uri="{FF2B5EF4-FFF2-40B4-BE49-F238E27FC236}">
                <a16:creationId xmlns:a16="http://schemas.microsoft.com/office/drawing/2014/main" id="{95DE12E6-E93B-4759-9581-1B64AD3F087C}"/>
              </a:ext>
            </a:extLst>
          </p:cNvPr>
          <p:cNvSpPr>
            <a:spLocks noChangeShapeType="1"/>
          </p:cNvSpPr>
          <p:nvPr/>
        </p:nvSpPr>
        <p:spPr bwMode="auto">
          <a:xfrm>
            <a:off x="779171" y="2418570"/>
            <a:ext cx="2284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1" name="Text Box 19">
            <a:extLst>
              <a:ext uri="{FF2B5EF4-FFF2-40B4-BE49-F238E27FC236}">
                <a16:creationId xmlns:a16="http://schemas.microsoft.com/office/drawing/2014/main" id="{C2815684-9C13-41AB-8B2B-56E2D0C080CE}"/>
              </a:ext>
            </a:extLst>
          </p:cNvPr>
          <p:cNvSpPr txBox="1">
            <a:spLocks noChangeArrowheads="1"/>
          </p:cNvSpPr>
          <p:nvPr/>
        </p:nvSpPr>
        <p:spPr bwMode="auto">
          <a:xfrm>
            <a:off x="809333" y="2046619"/>
            <a:ext cx="1670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effectLst>
                  <a:outerShdw blurRad="38100" dist="38100" dir="2700000" algn="tl">
                    <a:srgbClr val="C0C0C0"/>
                  </a:outerShdw>
                </a:effectLst>
                <a:latin typeface="+mj-ea"/>
                <a:ea typeface="+mj-ea"/>
              </a:rPr>
              <a:t>120</a:t>
            </a:r>
          </a:p>
        </p:txBody>
      </p:sp>
      <p:sp>
        <p:nvSpPr>
          <p:cNvPr id="22" name="Text Box 20">
            <a:extLst>
              <a:ext uri="{FF2B5EF4-FFF2-40B4-BE49-F238E27FC236}">
                <a16:creationId xmlns:a16="http://schemas.microsoft.com/office/drawing/2014/main" id="{26C6DFB9-5084-4C7E-9BAC-944E9006648A}"/>
              </a:ext>
            </a:extLst>
          </p:cNvPr>
          <p:cNvSpPr txBox="1">
            <a:spLocks noChangeArrowheads="1"/>
          </p:cNvSpPr>
          <p:nvPr/>
        </p:nvSpPr>
        <p:spPr bwMode="auto">
          <a:xfrm>
            <a:off x="5416258" y="1764520"/>
            <a:ext cx="2284413" cy="1202025"/>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p>
            <a:pPr>
              <a:spcBef>
                <a:spcPct val="50000"/>
              </a:spcBef>
            </a:pPr>
            <a:r>
              <a:rPr lang="en-US" altLang="zh-CN">
                <a:solidFill>
                  <a:srgbClr val="1A78C3"/>
                </a:solidFill>
                <a:effectLst>
                  <a:outerShdw blurRad="38100" dist="38100" dir="2700000" algn="tl">
                    <a:srgbClr val="000000"/>
                  </a:outerShdw>
                </a:effectLst>
                <a:latin typeface="+mj-ea"/>
                <a:ea typeface="+mj-ea"/>
              </a:rPr>
              <a:t>ADD  AX, </a:t>
            </a:r>
            <a:r>
              <a:rPr lang="en-US" altLang="zh-CN" sz="2800" baseline="16000">
                <a:solidFill>
                  <a:srgbClr val="1A78C3"/>
                </a:solidFill>
                <a:effectLst>
                  <a:outerShdw blurRad="38100" dist="38100" dir="2700000" algn="tl">
                    <a:srgbClr val="000000"/>
                  </a:outerShdw>
                </a:effectLst>
                <a:latin typeface="+mj-ea"/>
                <a:ea typeface="+mj-ea"/>
              </a:rPr>
              <a:t>#</a:t>
            </a:r>
            <a:r>
              <a:rPr lang="en-US" altLang="zh-CN">
                <a:solidFill>
                  <a:srgbClr val="1A78C3"/>
                </a:solidFill>
                <a:effectLst>
                  <a:outerShdw blurRad="38100" dist="38100" dir="2700000" algn="tl">
                    <a:srgbClr val="000000"/>
                  </a:outerShdw>
                </a:effectLst>
                <a:latin typeface="+mj-ea"/>
                <a:ea typeface="+mj-ea"/>
              </a:rPr>
              <a:t>51</a:t>
            </a:r>
          </a:p>
        </p:txBody>
      </p:sp>
      <p:sp>
        <p:nvSpPr>
          <p:cNvPr id="23" name="Line 21">
            <a:extLst>
              <a:ext uri="{FF2B5EF4-FFF2-40B4-BE49-F238E27FC236}">
                <a16:creationId xmlns:a16="http://schemas.microsoft.com/office/drawing/2014/main" id="{5F7A8688-76B6-450D-9ABA-2C65F0991A85}"/>
              </a:ext>
            </a:extLst>
          </p:cNvPr>
          <p:cNvSpPr>
            <a:spLocks noChangeShapeType="1"/>
          </p:cNvSpPr>
          <p:nvPr/>
        </p:nvSpPr>
        <p:spPr bwMode="auto">
          <a:xfrm>
            <a:off x="5416258" y="1964545"/>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4" name="Line 22">
            <a:extLst>
              <a:ext uri="{FF2B5EF4-FFF2-40B4-BE49-F238E27FC236}">
                <a16:creationId xmlns:a16="http://schemas.microsoft.com/office/drawing/2014/main" id="{17536079-9232-4DC1-91BD-69D29E085135}"/>
              </a:ext>
            </a:extLst>
          </p:cNvPr>
          <p:cNvSpPr>
            <a:spLocks noChangeShapeType="1"/>
          </p:cNvSpPr>
          <p:nvPr/>
        </p:nvSpPr>
        <p:spPr bwMode="auto">
          <a:xfrm>
            <a:off x="5425783" y="2345545"/>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5" name="Line 23">
            <a:extLst>
              <a:ext uri="{FF2B5EF4-FFF2-40B4-BE49-F238E27FC236}">
                <a16:creationId xmlns:a16="http://schemas.microsoft.com/office/drawing/2014/main" id="{106E593A-36F7-4A55-B54E-369488DE2736}"/>
              </a:ext>
            </a:extLst>
          </p:cNvPr>
          <p:cNvSpPr>
            <a:spLocks noChangeShapeType="1"/>
          </p:cNvSpPr>
          <p:nvPr/>
        </p:nvSpPr>
        <p:spPr bwMode="auto">
          <a:xfrm>
            <a:off x="5421021" y="2704320"/>
            <a:ext cx="2284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6" name="Text Box 24">
            <a:extLst>
              <a:ext uri="{FF2B5EF4-FFF2-40B4-BE49-F238E27FC236}">
                <a16:creationId xmlns:a16="http://schemas.microsoft.com/office/drawing/2014/main" id="{B8CE559E-5E4D-4F66-98B6-0DFA4C9975FB}"/>
              </a:ext>
            </a:extLst>
          </p:cNvPr>
          <p:cNvSpPr txBox="1">
            <a:spLocks noChangeArrowheads="1"/>
          </p:cNvSpPr>
          <p:nvPr/>
        </p:nvSpPr>
        <p:spPr bwMode="auto">
          <a:xfrm>
            <a:off x="5457533" y="2396613"/>
            <a:ext cx="1670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rgbClr val="1A78C3"/>
                </a:solidFill>
                <a:effectLst>
                  <a:outerShdw blurRad="38100" dist="38100" dir="2700000" algn="tl">
                    <a:srgbClr val="C0C0C0"/>
                  </a:outerShdw>
                </a:effectLst>
                <a:latin typeface="+mj-ea"/>
                <a:ea typeface="+mj-ea"/>
              </a:rPr>
              <a:t>120</a:t>
            </a:r>
          </a:p>
        </p:txBody>
      </p:sp>
      <p:sp>
        <p:nvSpPr>
          <p:cNvPr id="27" name="Text Box 25">
            <a:extLst>
              <a:ext uri="{FF2B5EF4-FFF2-40B4-BE49-F238E27FC236}">
                <a16:creationId xmlns:a16="http://schemas.microsoft.com/office/drawing/2014/main" id="{CC2B913C-A38A-4EF0-8853-40D5D56760D9}"/>
              </a:ext>
            </a:extLst>
          </p:cNvPr>
          <p:cNvSpPr txBox="1">
            <a:spLocks noChangeArrowheads="1"/>
          </p:cNvSpPr>
          <p:nvPr/>
        </p:nvSpPr>
        <p:spPr bwMode="auto">
          <a:xfrm>
            <a:off x="7667333" y="2301095"/>
            <a:ext cx="13081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latin typeface="+mj-ea"/>
                <a:ea typeface="+mj-ea"/>
              </a:rPr>
              <a:t>151</a:t>
            </a:r>
          </a:p>
        </p:txBody>
      </p:sp>
      <p:sp>
        <p:nvSpPr>
          <p:cNvPr id="28" name="Text Box 26">
            <a:extLst>
              <a:ext uri="{FF2B5EF4-FFF2-40B4-BE49-F238E27FC236}">
                <a16:creationId xmlns:a16="http://schemas.microsoft.com/office/drawing/2014/main" id="{79DCD326-BF1D-4A71-B535-133FB8AAF95F}"/>
              </a:ext>
            </a:extLst>
          </p:cNvPr>
          <p:cNvSpPr txBox="1">
            <a:spLocks noChangeArrowheads="1"/>
          </p:cNvSpPr>
          <p:nvPr/>
        </p:nvSpPr>
        <p:spPr bwMode="auto">
          <a:xfrm>
            <a:off x="809333" y="3186920"/>
            <a:ext cx="2284413" cy="1597005"/>
          </a:xfrm>
          <a:prstGeom prst="rect">
            <a:avLst/>
          </a:prstGeom>
          <a:blipFill dpi="0" rotWithShape="0">
            <a:blip r:embed="rId4"/>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p>
            <a:pPr>
              <a:spcBef>
                <a:spcPct val="50000"/>
              </a:spcBef>
            </a:pPr>
            <a:r>
              <a:rPr lang="en-US" altLang="zh-CN" dirty="0">
                <a:solidFill>
                  <a:srgbClr val="1A78C3"/>
                </a:solidFill>
                <a:effectLst>
                  <a:outerShdw blurRad="38100" dist="38100" dir="2700000" algn="tl">
                    <a:srgbClr val="C0C0C0"/>
                  </a:outerShdw>
                </a:effectLst>
                <a:latin typeface="+mj-ea"/>
                <a:ea typeface="+mj-ea"/>
              </a:rPr>
              <a:t>SUB  AX,</a:t>
            </a:r>
            <a:r>
              <a:rPr lang="en-US" altLang="zh-CN" sz="2800" baseline="16000" dirty="0">
                <a:solidFill>
                  <a:srgbClr val="1A78C3"/>
                </a:solidFill>
                <a:effectLst>
                  <a:outerShdw blurRad="38100" dist="38100" dir="2700000" algn="tl">
                    <a:srgbClr val="C0C0C0"/>
                  </a:outerShdw>
                </a:effectLst>
                <a:latin typeface="+mj-ea"/>
                <a:ea typeface="+mj-ea"/>
              </a:rPr>
              <a:t> #</a:t>
            </a:r>
            <a:r>
              <a:rPr lang="en-US" altLang="zh-CN" dirty="0">
                <a:solidFill>
                  <a:srgbClr val="1A78C3"/>
                </a:solidFill>
                <a:effectLst>
                  <a:outerShdw blurRad="38100" dist="38100" dir="2700000" algn="tl">
                    <a:srgbClr val="C0C0C0"/>
                  </a:outerShdw>
                </a:effectLst>
                <a:latin typeface="+mj-ea"/>
                <a:ea typeface="+mj-ea"/>
              </a:rPr>
              <a:t>51</a:t>
            </a:r>
          </a:p>
          <a:p>
            <a:pPr>
              <a:spcBef>
                <a:spcPct val="50000"/>
              </a:spcBef>
            </a:pPr>
            <a:endParaRPr lang="zh-CN" altLang="en-US" dirty="0">
              <a:solidFill>
                <a:srgbClr val="1A78C3"/>
              </a:solidFill>
              <a:effectLst>
                <a:outerShdw blurRad="38100" dist="38100" dir="2700000" algn="tl">
                  <a:srgbClr val="C0C0C0"/>
                </a:outerShdw>
              </a:effectLst>
              <a:latin typeface="+mj-ea"/>
              <a:ea typeface="+mj-ea"/>
            </a:endParaRPr>
          </a:p>
        </p:txBody>
      </p:sp>
      <p:sp>
        <p:nvSpPr>
          <p:cNvPr id="29" name="Text Box 27">
            <a:extLst>
              <a:ext uri="{FF2B5EF4-FFF2-40B4-BE49-F238E27FC236}">
                <a16:creationId xmlns:a16="http://schemas.microsoft.com/office/drawing/2014/main" id="{587656D3-3CEA-415B-A3BD-C49818642454}"/>
              </a:ext>
            </a:extLst>
          </p:cNvPr>
          <p:cNvSpPr txBox="1">
            <a:spLocks noChangeArrowheads="1"/>
          </p:cNvSpPr>
          <p:nvPr/>
        </p:nvSpPr>
        <p:spPr bwMode="auto">
          <a:xfrm>
            <a:off x="3065171" y="3358370"/>
            <a:ext cx="701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latin typeface="+mj-ea"/>
                <a:ea typeface="+mj-ea"/>
              </a:rPr>
              <a:t>40</a:t>
            </a:r>
          </a:p>
        </p:txBody>
      </p:sp>
      <p:sp>
        <p:nvSpPr>
          <p:cNvPr id="30" name="Text Box 28">
            <a:extLst>
              <a:ext uri="{FF2B5EF4-FFF2-40B4-BE49-F238E27FC236}">
                <a16:creationId xmlns:a16="http://schemas.microsoft.com/office/drawing/2014/main" id="{6D0A1270-F7AE-4687-9E7B-BDA59C0ED88E}"/>
              </a:ext>
            </a:extLst>
          </p:cNvPr>
          <p:cNvSpPr txBox="1">
            <a:spLocks noChangeArrowheads="1"/>
          </p:cNvSpPr>
          <p:nvPr/>
        </p:nvSpPr>
        <p:spPr bwMode="auto">
          <a:xfrm>
            <a:off x="3074696" y="3920345"/>
            <a:ext cx="701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latin typeface="+mj-ea"/>
                <a:ea typeface="+mj-ea"/>
              </a:rPr>
              <a:t>51</a:t>
            </a:r>
          </a:p>
        </p:txBody>
      </p:sp>
      <p:sp>
        <p:nvSpPr>
          <p:cNvPr id="31" name="Line 29">
            <a:extLst>
              <a:ext uri="{FF2B5EF4-FFF2-40B4-BE49-F238E27FC236}">
                <a16:creationId xmlns:a16="http://schemas.microsoft.com/office/drawing/2014/main" id="{4037CDA9-7773-4C97-AABC-44FE368E0B29}"/>
              </a:ext>
            </a:extLst>
          </p:cNvPr>
          <p:cNvSpPr>
            <a:spLocks noChangeShapeType="1"/>
          </p:cNvSpPr>
          <p:nvPr/>
        </p:nvSpPr>
        <p:spPr bwMode="auto">
          <a:xfrm>
            <a:off x="774408" y="3303601"/>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2" name="Line 30">
            <a:extLst>
              <a:ext uri="{FF2B5EF4-FFF2-40B4-BE49-F238E27FC236}">
                <a16:creationId xmlns:a16="http://schemas.microsoft.com/office/drawing/2014/main" id="{FC7E75E6-3B02-4D90-ADBC-67C9EA33F977}"/>
              </a:ext>
            </a:extLst>
          </p:cNvPr>
          <p:cNvSpPr>
            <a:spLocks noChangeShapeType="1"/>
          </p:cNvSpPr>
          <p:nvPr/>
        </p:nvSpPr>
        <p:spPr bwMode="auto">
          <a:xfrm>
            <a:off x="818858" y="3725082"/>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3" name="Line 31">
            <a:extLst>
              <a:ext uri="{FF2B5EF4-FFF2-40B4-BE49-F238E27FC236}">
                <a16:creationId xmlns:a16="http://schemas.microsoft.com/office/drawing/2014/main" id="{A75BF19D-B5DA-4172-8592-19535448DF3E}"/>
              </a:ext>
            </a:extLst>
          </p:cNvPr>
          <p:cNvSpPr>
            <a:spLocks noChangeShapeType="1"/>
          </p:cNvSpPr>
          <p:nvPr/>
        </p:nvSpPr>
        <p:spPr bwMode="auto">
          <a:xfrm>
            <a:off x="814096" y="4312457"/>
            <a:ext cx="2284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4" name="Text Box 32">
            <a:extLst>
              <a:ext uri="{FF2B5EF4-FFF2-40B4-BE49-F238E27FC236}">
                <a16:creationId xmlns:a16="http://schemas.microsoft.com/office/drawing/2014/main" id="{BC72FB69-9D4F-4A61-91A3-26034524E87E}"/>
              </a:ext>
            </a:extLst>
          </p:cNvPr>
          <p:cNvSpPr txBox="1">
            <a:spLocks noChangeArrowheads="1"/>
          </p:cNvSpPr>
          <p:nvPr/>
        </p:nvSpPr>
        <p:spPr bwMode="auto">
          <a:xfrm>
            <a:off x="818858" y="3979242"/>
            <a:ext cx="1670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rgbClr val="1A78C3"/>
                </a:solidFill>
                <a:effectLst>
                  <a:outerShdw blurRad="38100" dist="38100" dir="2700000" algn="tl">
                    <a:srgbClr val="C0C0C0"/>
                  </a:outerShdw>
                </a:effectLst>
                <a:latin typeface="+mj-ea"/>
                <a:ea typeface="+mj-ea"/>
              </a:rPr>
              <a:t>130</a:t>
            </a:r>
          </a:p>
        </p:txBody>
      </p:sp>
      <p:sp>
        <p:nvSpPr>
          <p:cNvPr id="35" name="Line 33">
            <a:extLst>
              <a:ext uri="{FF2B5EF4-FFF2-40B4-BE49-F238E27FC236}">
                <a16:creationId xmlns:a16="http://schemas.microsoft.com/office/drawing/2014/main" id="{8228A9F0-5D73-48C6-8498-C4CAB21E77EB}"/>
              </a:ext>
            </a:extLst>
          </p:cNvPr>
          <p:cNvSpPr>
            <a:spLocks noChangeShapeType="1"/>
          </p:cNvSpPr>
          <p:nvPr/>
        </p:nvSpPr>
        <p:spPr bwMode="auto">
          <a:xfrm>
            <a:off x="814096" y="3991782"/>
            <a:ext cx="2284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6" name="Line 34">
            <a:extLst>
              <a:ext uri="{FF2B5EF4-FFF2-40B4-BE49-F238E27FC236}">
                <a16:creationId xmlns:a16="http://schemas.microsoft.com/office/drawing/2014/main" id="{0B8022AB-6888-48F5-BCD3-EC2654D945B1}"/>
              </a:ext>
            </a:extLst>
          </p:cNvPr>
          <p:cNvSpPr>
            <a:spLocks noChangeShapeType="1"/>
          </p:cNvSpPr>
          <p:nvPr/>
        </p:nvSpPr>
        <p:spPr bwMode="auto">
          <a:xfrm>
            <a:off x="1412583" y="3872720"/>
            <a:ext cx="633413"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7" name="Text Box 35">
            <a:extLst>
              <a:ext uri="{FF2B5EF4-FFF2-40B4-BE49-F238E27FC236}">
                <a16:creationId xmlns:a16="http://schemas.microsoft.com/office/drawing/2014/main" id="{3E970E45-F198-4256-99EC-FFD9482CB88D}"/>
              </a:ext>
            </a:extLst>
          </p:cNvPr>
          <p:cNvSpPr txBox="1">
            <a:spLocks noChangeArrowheads="1"/>
          </p:cNvSpPr>
          <p:nvPr/>
        </p:nvSpPr>
        <p:spPr bwMode="auto">
          <a:xfrm>
            <a:off x="5416258" y="3539345"/>
            <a:ext cx="2284413" cy="1597005"/>
          </a:xfrm>
          <a:prstGeom prst="rect">
            <a:avLst/>
          </a:prstGeom>
          <a:blipFill dpi="0" rotWithShape="0">
            <a:blip r:embed="rId4"/>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p>
            <a:pPr>
              <a:spcBef>
                <a:spcPct val="50000"/>
              </a:spcBef>
            </a:pPr>
            <a:r>
              <a:rPr lang="en-US" altLang="zh-CN">
                <a:solidFill>
                  <a:srgbClr val="1A78C3"/>
                </a:solidFill>
                <a:effectLst>
                  <a:outerShdw blurRad="38100" dist="38100" dir="2700000" algn="tl">
                    <a:srgbClr val="C0C0C0"/>
                  </a:outerShdw>
                </a:effectLst>
                <a:latin typeface="+mj-ea"/>
                <a:ea typeface="+mj-ea"/>
              </a:rPr>
              <a:t>SUB  AX,</a:t>
            </a:r>
            <a:r>
              <a:rPr lang="en-US" altLang="zh-CN" sz="2800" baseline="16000">
                <a:solidFill>
                  <a:srgbClr val="1A78C3"/>
                </a:solidFill>
                <a:effectLst>
                  <a:outerShdw blurRad="38100" dist="38100" dir="2700000" algn="tl">
                    <a:srgbClr val="C0C0C0"/>
                  </a:outerShdw>
                </a:effectLst>
                <a:latin typeface="+mj-ea"/>
                <a:ea typeface="+mj-ea"/>
              </a:rPr>
              <a:t> #</a:t>
            </a:r>
            <a:r>
              <a:rPr lang="en-US" altLang="zh-CN">
                <a:solidFill>
                  <a:srgbClr val="1A78C3"/>
                </a:solidFill>
                <a:effectLst>
                  <a:outerShdw blurRad="38100" dist="38100" dir="2700000" algn="tl">
                    <a:srgbClr val="C0C0C0"/>
                  </a:outerShdw>
                </a:effectLst>
                <a:latin typeface="+mj-ea"/>
                <a:ea typeface="+mj-ea"/>
              </a:rPr>
              <a:t>51</a:t>
            </a:r>
          </a:p>
          <a:p>
            <a:pPr>
              <a:spcBef>
                <a:spcPct val="50000"/>
              </a:spcBef>
            </a:pPr>
            <a:endParaRPr lang="zh-CN" altLang="en-US">
              <a:solidFill>
                <a:srgbClr val="1A78C3"/>
              </a:solidFill>
              <a:effectLst>
                <a:outerShdw blurRad="38100" dist="38100" dir="2700000" algn="tl">
                  <a:srgbClr val="C0C0C0"/>
                </a:outerShdw>
              </a:effectLst>
              <a:latin typeface="+mj-ea"/>
              <a:ea typeface="+mj-ea"/>
            </a:endParaRPr>
          </a:p>
        </p:txBody>
      </p:sp>
      <p:sp>
        <p:nvSpPr>
          <p:cNvPr id="38" name="Text Box 36">
            <a:extLst>
              <a:ext uri="{FF2B5EF4-FFF2-40B4-BE49-F238E27FC236}">
                <a16:creationId xmlns:a16="http://schemas.microsoft.com/office/drawing/2014/main" id="{3813FCC1-EDAF-43D8-A66A-A152D7D10EA6}"/>
              </a:ext>
            </a:extLst>
          </p:cNvPr>
          <p:cNvSpPr txBox="1">
            <a:spLocks noChangeArrowheads="1"/>
          </p:cNvSpPr>
          <p:nvPr/>
        </p:nvSpPr>
        <p:spPr bwMode="auto">
          <a:xfrm>
            <a:off x="7672096" y="3710795"/>
            <a:ext cx="701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latin typeface="+mj-ea"/>
                <a:ea typeface="+mj-ea"/>
              </a:rPr>
              <a:t>240</a:t>
            </a:r>
          </a:p>
        </p:txBody>
      </p:sp>
      <p:sp>
        <p:nvSpPr>
          <p:cNvPr id="39" name="Text Box 37">
            <a:extLst>
              <a:ext uri="{FF2B5EF4-FFF2-40B4-BE49-F238E27FC236}">
                <a16:creationId xmlns:a16="http://schemas.microsoft.com/office/drawing/2014/main" id="{25372ADD-2AE4-4FF6-9B11-EC6ED786E6EA}"/>
              </a:ext>
            </a:extLst>
          </p:cNvPr>
          <p:cNvSpPr txBox="1">
            <a:spLocks noChangeArrowheads="1"/>
          </p:cNvSpPr>
          <p:nvPr/>
        </p:nvSpPr>
        <p:spPr bwMode="auto">
          <a:xfrm>
            <a:off x="7681621" y="4272770"/>
            <a:ext cx="701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latin typeface="+mj-ea"/>
                <a:ea typeface="+mj-ea"/>
              </a:rPr>
              <a:t>251</a:t>
            </a:r>
          </a:p>
        </p:txBody>
      </p:sp>
      <p:sp>
        <p:nvSpPr>
          <p:cNvPr id="40" name="Line 38">
            <a:extLst>
              <a:ext uri="{FF2B5EF4-FFF2-40B4-BE49-F238E27FC236}">
                <a16:creationId xmlns:a16="http://schemas.microsoft.com/office/drawing/2014/main" id="{00225C20-F3B9-438D-B629-44F35FAFE269}"/>
              </a:ext>
            </a:extLst>
          </p:cNvPr>
          <p:cNvSpPr>
            <a:spLocks noChangeShapeType="1"/>
          </p:cNvSpPr>
          <p:nvPr/>
        </p:nvSpPr>
        <p:spPr bwMode="auto">
          <a:xfrm>
            <a:off x="5416258" y="3767945"/>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41" name="Line 39">
            <a:extLst>
              <a:ext uri="{FF2B5EF4-FFF2-40B4-BE49-F238E27FC236}">
                <a16:creationId xmlns:a16="http://schemas.microsoft.com/office/drawing/2014/main" id="{ECCDFDE0-A13A-4F2A-BF45-B0EE69D719D4}"/>
              </a:ext>
            </a:extLst>
          </p:cNvPr>
          <p:cNvSpPr>
            <a:spLocks noChangeShapeType="1"/>
          </p:cNvSpPr>
          <p:nvPr/>
        </p:nvSpPr>
        <p:spPr bwMode="auto">
          <a:xfrm>
            <a:off x="5425783" y="4077507"/>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42" name="Line 40">
            <a:extLst>
              <a:ext uri="{FF2B5EF4-FFF2-40B4-BE49-F238E27FC236}">
                <a16:creationId xmlns:a16="http://schemas.microsoft.com/office/drawing/2014/main" id="{9857E8BF-1EA2-4C30-89C6-97C934B0E1C1}"/>
              </a:ext>
            </a:extLst>
          </p:cNvPr>
          <p:cNvSpPr>
            <a:spLocks noChangeShapeType="1"/>
          </p:cNvSpPr>
          <p:nvPr/>
        </p:nvSpPr>
        <p:spPr bwMode="auto">
          <a:xfrm>
            <a:off x="5421021" y="4664882"/>
            <a:ext cx="2284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43" name="Text Box 41">
            <a:extLst>
              <a:ext uri="{FF2B5EF4-FFF2-40B4-BE49-F238E27FC236}">
                <a16:creationId xmlns:a16="http://schemas.microsoft.com/office/drawing/2014/main" id="{C532421F-CFDA-4ED5-87EF-C9F133A85809}"/>
              </a:ext>
            </a:extLst>
          </p:cNvPr>
          <p:cNvSpPr txBox="1">
            <a:spLocks noChangeArrowheads="1"/>
          </p:cNvSpPr>
          <p:nvPr/>
        </p:nvSpPr>
        <p:spPr bwMode="auto">
          <a:xfrm>
            <a:off x="5471821" y="4350330"/>
            <a:ext cx="1670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rgbClr val="1A78C3"/>
                </a:solidFill>
                <a:effectLst>
                  <a:outerShdw blurRad="38100" dist="38100" dir="2700000" algn="tl">
                    <a:srgbClr val="C0C0C0"/>
                  </a:outerShdw>
                </a:effectLst>
                <a:latin typeface="+mj-ea"/>
                <a:ea typeface="+mj-ea"/>
              </a:rPr>
              <a:t>130</a:t>
            </a:r>
          </a:p>
        </p:txBody>
      </p:sp>
      <p:sp>
        <p:nvSpPr>
          <p:cNvPr id="44" name="Line 42">
            <a:extLst>
              <a:ext uri="{FF2B5EF4-FFF2-40B4-BE49-F238E27FC236}">
                <a16:creationId xmlns:a16="http://schemas.microsoft.com/office/drawing/2014/main" id="{D004E4BD-2146-49E2-822B-58E9C45DA8E3}"/>
              </a:ext>
            </a:extLst>
          </p:cNvPr>
          <p:cNvSpPr>
            <a:spLocks noChangeShapeType="1"/>
          </p:cNvSpPr>
          <p:nvPr/>
        </p:nvSpPr>
        <p:spPr bwMode="auto">
          <a:xfrm>
            <a:off x="5421021" y="4344207"/>
            <a:ext cx="2284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45" name="Line 43">
            <a:extLst>
              <a:ext uri="{FF2B5EF4-FFF2-40B4-BE49-F238E27FC236}">
                <a16:creationId xmlns:a16="http://schemas.microsoft.com/office/drawing/2014/main" id="{1213992C-D41F-4430-B9A6-E21F58FEAA5E}"/>
              </a:ext>
            </a:extLst>
          </p:cNvPr>
          <p:cNvSpPr>
            <a:spLocks noChangeShapeType="1"/>
          </p:cNvSpPr>
          <p:nvPr/>
        </p:nvSpPr>
        <p:spPr bwMode="auto">
          <a:xfrm>
            <a:off x="6019508" y="4225145"/>
            <a:ext cx="633413"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46" name="Text Box 44">
            <a:extLst>
              <a:ext uri="{FF2B5EF4-FFF2-40B4-BE49-F238E27FC236}">
                <a16:creationId xmlns:a16="http://schemas.microsoft.com/office/drawing/2014/main" id="{7D01BA54-97A4-4E4F-BA3D-8B398B9D2D78}"/>
              </a:ext>
            </a:extLst>
          </p:cNvPr>
          <p:cNvSpPr txBox="1">
            <a:spLocks noChangeArrowheads="1"/>
          </p:cNvSpPr>
          <p:nvPr/>
        </p:nvSpPr>
        <p:spPr bwMode="auto">
          <a:xfrm>
            <a:off x="809333" y="1127932"/>
            <a:ext cx="18923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solidFill>
                  <a:srgbClr val="1A78C3"/>
                </a:solidFill>
                <a:latin typeface="+mj-ea"/>
                <a:ea typeface="+mj-ea"/>
              </a:rPr>
              <a:t>用户程序1</a:t>
            </a:r>
          </a:p>
        </p:txBody>
      </p:sp>
      <p:sp>
        <p:nvSpPr>
          <p:cNvPr id="47" name="Text Box 45">
            <a:extLst>
              <a:ext uri="{FF2B5EF4-FFF2-40B4-BE49-F238E27FC236}">
                <a16:creationId xmlns:a16="http://schemas.microsoft.com/office/drawing/2014/main" id="{E29099BA-E227-4847-9323-C83DB015291C}"/>
              </a:ext>
            </a:extLst>
          </p:cNvPr>
          <p:cNvSpPr txBox="1">
            <a:spLocks noChangeArrowheads="1"/>
          </p:cNvSpPr>
          <p:nvPr/>
        </p:nvSpPr>
        <p:spPr bwMode="auto">
          <a:xfrm>
            <a:off x="774408" y="2847195"/>
            <a:ext cx="18923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solidFill>
                  <a:srgbClr val="1A78C3"/>
                </a:solidFill>
                <a:latin typeface="+mj-ea"/>
                <a:ea typeface="+mj-ea"/>
              </a:rPr>
              <a:t>用户程序2</a:t>
            </a:r>
          </a:p>
        </p:txBody>
      </p:sp>
      <p:sp>
        <p:nvSpPr>
          <p:cNvPr id="48" name="Text Box 46">
            <a:extLst>
              <a:ext uri="{FF2B5EF4-FFF2-40B4-BE49-F238E27FC236}">
                <a16:creationId xmlns:a16="http://schemas.microsoft.com/office/drawing/2014/main" id="{40FB97C9-D770-422F-A913-E96C5ACC6600}"/>
              </a:ext>
            </a:extLst>
          </p:cNvPr>
          <p:cNvSpPr txBox="1">
            <a:spLocks noChangeArrowheads="1"/>
          </p:cNvSpPr>
          <p:nvPr/>
        </p:nvSpPr>
        <p:spPr bwMode="auto">
          <a:xfrm>
            <a:off x="7672096" y="1570845"/>
            <a:ext cx="8477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effectLst>
                  <a:outerShdw blurRad="38100" dist="38100" dir="2700000" algn="tl">
                    <a:srgbClr val="C0C0C0"/>
                  </a:outerShdw>
                </a:effectLst>
                <a:latin typeface="+mj-ea"/>
                <a:ea typeface="+mj-ea"/>
              </a:rPr>
              <a:t>100</a:t>
            </a:r>
          </a:p>
        </p:txBody>
      </p:sp>
      <p:sp>
        <p:nvSpPr>
          <p:cNvPr id="49" name="Text Box 47">
            <a:extLst>
              <a:ext uri="{FF2B5EF4-FFF2-40B4-BE49-F238E27FC236}">
                <a16:creationId xmlns:a16="http://schemas.microsoft.com/office/drawing/2014/main" id="{F8D8545E-FAB7-4223-A917-844A34010A20}"/>
              </a:ext>
            </a:extLst>
          </p:cNvPr>
          <p:cNvSpPr txBox="1">
            <a:spLocks noChangeArrowheads="1"/>
          </p:cNvSpPr>
          <p:nvPr/>
        </p:nvSpPr>
        <p:spPr bwMode="auto">
          <a:xfrm>
            <a:off x="7672096" y="3358370"/>
            <a:ext cx="8477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effectLst>
                  <a:outerShdw blurRad="38100" dist="38100" dir="2700000" algn="tl">
                    <a:srgbClr val="C0C0C0"/>
                  </a:outerShdw>
                </a:effectLst>
                <a:latin typeface="+mj-ea"/>
                <a:ea typeface="+mj-ea"/>
              </a:rPr>
              <a:t>200</a:t>
            </a:r>
          </a:p>
        </p:txBody>
      </p:sp>
      <p:sp>
        <p:nvSpPr>
          <p:cNvPr id="50" name="Text Box 48">
            <a:extLst>
              <a:ext uri="{FF2B5EF4-FFF2-40B4-BE49-F238E27FC236}">
                <a16:creationId xmlns:a16="http://schemas.microsoft.com/office/drawing/2014/main" id="{07546DBF-5C6E-42B9-90B2-43FF0B6B6EFA}"/>
              </a:ext>
            </a:extLst>
          </p:cNvPr>
          <p:cNvSpPr txBox="1">
            <a:spLocks noChangeArrowheads="1"/>
          </p:cNvSpPr>
          <p:nvPr/>
        </p:nvSpPr>
        <p:spPr bwMode="auto">
          <a:xfrm>
            <a:off x="674396" y="5071907"/>
            <a:ext cx="3092450"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a:solidFill>
                  <a:srgbClr val="ED7D31"/>
                </a:solidFill>
                <a:latin typeface="+mj-ea"/>
                <a:ea typeface="+mj-ea"/>
              </a:rPr>
              <a:t>“ </a:t>
            </a:r>
            <a:r>
              <a:rPr lang="en-US" altLang="zh-CN" sz="1600">
                <a:solidFill>
                  <a:srgbClr val="ED7D31"/>
                </a:solidFill>
                <a:latin typeface="+mj-ea"/>
                <a:ea typeface="+mj-ea"/>
              </a:rPr>
              <a:t># ” </a:t>
            </a:r>
            <a:r>
              <a:rPr lang="zh-CN" altLang="en-US" sz="1600">
                <a:solidFill>
                  <a:srgbClr val="ED7D31"/>
                </a:solidFill>
                <a:latin typeface="+mj-ea"/>
                <a:ea typeface="+mj-ea"/>
              </a:rPr>
              <a:t>表示基址寻址方式</a:t>
            </a:r>
            <a:endParaRPr lang="en-US" altLang="zh-CN" sz="1600">
              <a:solidFill>
                <a:srgbClr val="ED7D31"/>
              </a:solidFill>
              <a:latin typeface="+mj-ea"/>
              <a:ea typeface="+mj-ea"/>
            </a:endParaRPr>
          </a:p>
        </p:txBody>
      </p:sp>
      <p:sp>
        <p:nvSpPr>
          <p:cNvPr id="51" name="Text Box 49">
            <a:extLst>
              <a:ext uri="{FF2B5EF4-FFF2-40B4-BE49-F238E27FC236}">
                <a16:creationId xmlns:a16="http://schemas.microsoft.com/office/drawing/2014/main" id="{79054F7F-C321-4106-8A05-F58F35073066}"/>
              </a:ext>
            </a:extLst>
          </p:cNvPr>
          <p:cNvSpPr txBox="1">
            <a:spLocks noChangeArrowheads="1"/>
          </p:cNvSpPr>
          <p:nvPr/>
        </p:nvSpPr>
        <p:spPr bwMode="auto">
          <a:xfrm>
            <a:off x="4120858" y="1751820"/>
            <a:ext cx="1479550" cy="26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400">
                <a:solidFill>
                  <a:srgbClr val="1A78C3"/>
                </a:solidFill>
                <a:latin typeface="+mj-ea"/>
                <a:ea typeface="+mj-ea"/>
              </a:rPr>
              <a:t>基址为</a:t>
            </a:r>
            <a:r>
              <a:rPr lang="en-US" altLang="zh-CN" sz="1400">
                <a:solidFill>
                  <a:srgbClr val="1A78C3"/>
                </a:solidFill>
                <a:latin typeface="+mj-ea"/>
                <a:ea typeface="+mj-ea"/>
              </a:rPr>
              <a:t>100</a:t>
            </a:r>
          </a:p>
        </p:txBody>
      </p:sp>
      <p:sp>
        <p:nvSpPr>
          <p:cNvPr id="52" name="Text Box 50">
            <a:extLst>
              <a:ext uri="{FF2B5EF4-FFF2-40B4-BE49-F238E27FC236}">
                <a16:creationId xmlns:a16="http://schemas.microsoft.com/office/drawing/2014/main" id="{530068CC-7C71-4530-A651-37C9C64DFC5C}"/>
              </a:ext>
            </a:extLst>
          </p:cNvPr>
          <p:cNvSpPr txBox="1">
            <a:spLocks noChangeArrowheads="1"/>
          </p:cNvSpPr>
          <p:nvPr/>
        </p:nvSpPr>
        <p:spPr bwMode="auto">
          <a:xfrm>
            <a:off x="4135146" y="3547282"/>
            <a:ext cx="1479550" cy="26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400">
                <a:solidFill>
                  <a:srgbClr val="1A78C3"/>
                </a:solidFill>
                <a:latin typeface="+mj-ea"/>
                <a:ea typeface="+mj-ea"/>
              </a:rPr>
              <a:t>基址为</a:t>
            </a:r>
            <a:r>
              <a:rPr lang="en-US" altLang="zh-CN" sz="1400">
                <a:solidFill>
                  <a:srgbClr val="1A78C3"/>
                </a:solidFill>
                <a:latin typeface="+mj-ea"/>
                <a:ea typeface="+mj-ea"/>
              </a:rPr>
              <a:t>200</a:t>
            </a:r>
          </a:p>
        </p:txBody>
      </p:sp>
      <p:sp>
        <p:nvSpPr>
          <p:cNvPr id="53" name="Text Box 51">
            <a:extLst>
              <a:ext uri="{FF2B5EF4-FFF2-40B4-BE49-F238E27FC236}">
                <a16:creationId xmlns:a16="http://schemas.microsoft.com/office/drawing/2014/main" id="{E86EB97F-C1FF-4B2B-BCA9-84B507CDFCD9}"/>
              </a:ext>
            </a:extLst>
          </p:cNvPr>
          <p:cNvSpPr txBox="1">
            <a:spLocks noChangeArrowheads="1"/>
          </p:cNvSpPr>
          <p:nvPr/>
        </p:nvSpPr>
        <p:spPr bwMode="auto">
          <a:xfrm>
            <a:off x="6121108" y="751695"/>
            <a:ext cx="1392238"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a:solidFill>
                  <a:srgbClr val="1A78C3"/>
                </a:solidFill>
                <a:latin typeface="+mj-ea"/>
                <a:ea typeface="+mj-ea"/>
              </a:rPr>
              <a:t>存储器</a:t>
            </a:r>
          </a:p>
        </p:txBody>
      </p:sp>
      <p:sp>
        <p:nvSpPr>
          <p:cNvPr id="54" name="Text Box 52">
            <a:extLst>
              <a:ext uri="{FF2B5EF4-FFF2-40B4-BE49-F238E27FC236}">
                <a16:creationId xmlns:a16="http://schemas.microsoft.com/office/drawing/2014/main" id="{E292AE7C-C96C-41EC-BC14-B8CD66547943}"/>
              </a:ext>
            </a:extLst>
          </p:cNvPr>
          <p:cNvSpPr txBox="1">
            <a:spLocks noChangeArrowheads="1"/>
          </p:cNvSpPr>
          <p:nvPr/>
        </p:nvSpPr>
        <p:spPr bwMode="auto">
          <a:xfrm>
            <a:off x="7603833" y="6527020"/>
            <a:ext cx="1611313"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600">
                <a:solidFill>
                  <a:srgbClr val="1A78C3"/>
                </a:solidFill>
                <a:latin typeface="+mj-ea"/>
                <a:ea typeface="+mj-ea"/>
                <a:hlinkClick r:id="rId5" action="ppaction://hlinksldjump">
                  <a:extLst>
                    <a:ext uri="{A12FA001-AC4F-418D-AE19-62706E023703}">
                      <ahyp:hlinkClr xmlns:ahyp="http://schemas.microsoft.com/office/drawing/2018/hyperlinkcolor" val="tx"/>
                    </a:ext>
                  </a:extLst>
                </a:hlinkClick>
              </a:rPr>
              <a:t>BACK</a:t>
            </a:r>
            <a:endParaRPr lang="zh-CN" altLang="en-US" sz="1600">
              <a:solidFill>
                <a:srgbClr val="1A78C3"/>
              </a:solidFill>
              <a:latin typeface="+mj-ea"/>
              <a:ea typeface="+mj-ea"/>
            </a:endParaRPr>
          </a:p>
        </p:txBody>
      </p:sp>
    </p:spTree>
    <p:extLst>
      <p:ext uri="{BB962C8B-B14F-4D97-AF65-F5344CB8AC3E}">
        <p14:creationId xmlns:p14="http://schemas.microsoft.com/office/powerpoint/2010/main" val="149583478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3D06753-2C14-4173-9C87-7EA665C6AABB}"/>
              </a:ext>
            </a:extLst>
          </p:cNvPr>
          <p:cNvSpPr>
            <a:spLocks noGrp="1"/>
          </p:cNvSpPr>
          <p:nvPr>
            <p:ph type="sldNum" sz="quarter" idx="12"/>
          </p:nvPr>
        </p:nvSpPr>
        <p:spPr/>
        <p:txBody>
          <a:bodyPr/>
          <a:lstStyle/>
          <a:p>
            <a:fld id="{D12C7F20-4EEE-4847-AC76-B538472E8A39}" type="slidenum">
              <a:rPr lang="zh-CN" altLang="en-US" smtClean="0"/>
              <a:pPr/>
              <a:t>1</a:t>
            </a:fld>
            <a:endParaRPr lang="zh-CN" altLang="en-US"/>
          </a:p>
        </p:txBody>
      </p:sp>
      <p:sp>
        <p:nvSpPr>
          <p:cNvPr id="33" name="文本占位符 32">
            <a:extLst>
              <a:ext uri="{FF2B5EF4-FFF2-40B4-BE49-F238E27FC236}">
                <a16:creationId xmlns:a16="http://schemas.microsoft.com/office/drawing/2014/main" id="{5C4BDCB0-0DE0-4B27-B32B-8F8BE6FB5CC7}"/>
              </a:ext>
            </a:extLst>
          </p:cNvPr>
          <p:cNvSpPr>
            <a:spLocks noGrp="1"/>
          </p:cNvSpPr>
          <p:nvPr>
            <p:ph type="body" sz="quarter" idx="15"/>
          </p:nvPr>
        </p:nvSpPr>
        <p:spPr/>
        <p:txBody>
          <a:bodyPr>
            <a:normAutofit/>
          </a:bodyPr>
          <a:lstStyle/>
          <a:p>
            <a:pPr marL="514350" indent="-514350">
              <a:buFont typeface="+mj-lt"/>
              <a:buAutoNum type="arabicPeriod"/>
            </a:pPr>
            <a:r>
              <a:rPr lang="zh-CN" altLang="en-US" dirty="0"/>
              <a:t>指令系统的设计</a:t>
            </a:r>
            <a:endParaRPr lang="en-US" altLang="zh-CN" dirty="0"/>
          </a:p>
          <a:p>
            <a:pPr marL="514350" indent="-514350">
              <a:buFont typeface="+mj-lt"/>
              <a:buAutoNum type="arabicPeriod"/>
            </a:pPr>
            <a:r>
              <a:rPr lang="zh-CN" altLang="en-US" dirty="0">
                <a:solidFill>
                  <a:schemeClr val="accent1">
                    <a:lumMod val="40000"/>
                    <a:lumOff val="60000"/>
                  </a:schemeClr>
                </a:solidFill>
              </a:rPr>
              <a:t>程序的机器级表示</a:t>
            </a:r>
            <a:endParaRPr lang="en-US" altLang="zh-CN" dirty="0"/>
          </a:p>
          <a:p>
            <a:pPr marL="514350" indent="-514350">
              <a:buFont typeface="+mj-lt"/>
              <a:buAutoNum type="arabicPeriod"/>
            </a:pPr>
            <a:endParaRPr lang="zh-CN" altLang="en-US" dirty="0">
              <a:solidFill>
                <a:schemeClr val="accent1">
                  <a:lumMod val="40000"/>
                  <a:lumOff val="60000"/>
                </a:schemeClr>
              </a:solidFill>
            </a:endParaRPr>
          </a:p>
          <a:p>
            <a:pPr marL="514350" indent="-514350">
              <a:buFont typeface="+mj-lt"/>
              <a:buAutoNum type="arabicPeriod"/>
            </a:pP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p:txBody>
      </p:sp>
      <p:sp>
        <p:nvSpPr>
          <p:cNvPr id="34" name="文本占位符 33">
            <a:extLst>
              <a:ext uri="{FF2B5EF4-FFF2-40B4-BE49-F238E27FC236}">
                <a16:creationId xmlns:a16="http://schemas.microsoft.com/office/drawing/2014/main" id="{BFC89C37-CFAF-459C-BA15-0CC416BDDFB0}"/>
              </a:ext>
            </a:extLst>
          </p:cNvPr>
          <p:cNvSpPr>
            <a:spLocks noGrp="1"/>
          </p:cNvSpPr>
          <p:nvPr>
            <p:ph type="body" sz="quarter" idx="16"/>
          </p:nvPr>
        </p:nvSpPr>
        <p:spPr/>
        <p:txBody>
          <a:bodyPr/>
          <a:lstStyle/>
          <a:p>
            <a:r>
              <a:rPr lang="zh-CN" altLang="en-US" dirty="0"/>
              <a:t>目录</a:t>
            </a:r>
          </a:p>
        </p:txBody>
      </p:sp>
    </p:spTree>
    <p:extLst>
      <p:ext uri="{BB962C8B-B14F-4D97-AF65-F5344CB8AC3E}">
        <p14:creationId xmlns:p14="http://schemas.microsoft.com/office/powerpoint/2010/main" val="327958717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EFF893F-0721-4884-8998-340128DB4132}"/>
              </a:ext>
            </a:extLst>
          </p:cNvPr>
          <p:cNvSpPr>
            <a:spLocks noGrp="1"/>
          </p:cNvSpPr>
          <p:nvPr>
            <p:ph type="sldNum" sz="quarter" idx="12"/>
          </p:nvPr>
        </p:nvSpPr>
        <p:spPr/>
        <p:txBody>
          <a:bodyPr/>
          <a:lstStyle/>
          <a:p>
            <a:fld id="{D12C7F20-4EEE-4847-AC76-B538472E8A39}" type="slidenum">
              <a:rPr lang="zh-CN" altLang="en-US" smtClean="0"/>
              <a:pPr/>
              <a:t>19</a:t>
            </a:fld>
            <a:endParaRPr lang="zh-CN" altLang="en-US"/>
          </a:p>
        </p:txBody>
      </p:sp>
      <p:sp>
        <p:nvSpPr>
          <p:cNvPr id="3" name="文本占位符 2">
            <a:extLst>
              <a:ext uri="{FF2B5EF4-FFF2-40B4-BE49-F238E27FC236}">
                <a16:creationId xmlns:a16="http://schemas.microsoft.com/office/drawing/2014/main" id="{79BC5BFD-0FD3-42A8-859D-ACE877A060AA}"/>
              </a:ext>
            </a:extLst>
          </p:cNvPr>
          <p:cNvSpPr>
            <a:spLocks noGrp="1"/>
          </p:cNvSpPr>
          <p:nvPr>
            <p:ph type="body" sz="quarter" idx="15"/>
          </p:nvPr>
        </p:nvSpPr>
        <p:spPr>
          <a:xfrm>
            <a:off x="159768" y="698463"/>
            <a:ext cx="11835786" cy="517941"/>
          </a:xfrm>
        </p:spPr>
        <p:txBody>
          <a:bodyPr>
            <a:normAutofit lnSpcReduction="10000"/>
          </a:bodyPr>
          <a:lstStyle/>
          <a:p>
            <a:r>
              <a:rPr lang="zh-CN" altLang="en-US" dirty="0"/>
              <a:t>变址寻址实现线性表元素的存取</a:t>
            </a:r>
          </a:p>
        </p:txBody>
      </p:sp>
      <p:sp>
        <p:nvSpPr>
          <p:cNvPr id="4" name="文本占位符 3">
            <a:extLst>
              <a:ext uri="{FF2B5EF4-FFF2-40B4-BE49-F238E27FC236}">
                <a16:creationId xmlns:a16="http://schemas.microsoft.com/office/drawing/2014/main" id="{2B59705D-6313-4F14-BAAB-3CD44DF2C409}"/>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A2A591D8-BFCD-4126-818B-FAED12643C30}"/>
              </a:ext>
            </a:extLst>
          </p:cNvPr>
          <p:cNvSpPr txBox="1">
            <a:spLocks noChangeArrowheads="1"/>
          </p:cNvSpPr>
          <p:nvPr/>
        </p:nvSpPr>
        <p:spPr>
          <a:xfrm>
            <a:off x="410404" y="1178084"/>
            <a:ext cx="6064280" cy="5672138"/>
          </a:xfrm>
          <a:prstGeom prst="rect">
            <a:avLst/>
          </a:prstGeom>
          <a:ln/>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0000"/>
              </a:lnSpc>
            </a:pPr>
            <a:r>
              <a:rPr lang="zh-CN" altLang="en-US" sz="2000" dirty="0">
                <a:solidFill>
                  <a:srgbClr val="1A78C3"/>
                </a:solidFill>
                <a:latin typeface="+mj-ea"/>
                <a:ea typeface="+mj-ea"/>
              </a:rPr>
              <a:t>自动变址</a:t>
            </a:r>
          </a:p>
          <a:p>
            <a:pPr marL="342900" indent="-342900">
              <a:lnSpc>
                <a:spcPct val="110000"/>
              </a:lnSpc>
              <a:buFont typeface="Wingdings" panose="05000000000000000000" pitchFamily="2" charset="2"/>
              <a:buNone/>
            </a:pPr>
            <a:r>
              <a:rPr lang="zh-CN" altLang="en-US" sz="2000" dirty="0">
                <a:solidFill>
                  <a:srgbClr val="1A78C3"/>
                </a:solidFill>
                <a:latin typeface="+mj-ea"/>
                <a:ea typeface="+mj-ea"/>
              </a:rPr>
              <a:t>     指令中的地址码</a:t>
            </a:r>
            <a:r>
              <a:rPr lang="en-US" altLang="zh-CN" sz="2000" dirty="0">
                <a:solidFill>
                  <a:srgbClr val="1A78C3"/>
                </a:solidFill>
                <a:latin typeface="+mj-ea"/>
                <a:ea typeface="+mj-ea"/>
              </a:rPr>
              <a:t>A</a:t>
            </a:r>
            <a:r>
              <a:rPr lang="zh-CN" altLang="en-US" sz="2000" dirty="0">
                <a:solidFill>
                  <a:srgbClr val="1A78C3"/>
                </a:solidFill>
                <a:latin typeface="+mj-ea"/>
                <a:ea typeface="+mj-ea"/>
              </a:rPr>
              <a:t>给定数组首址，变址器</a:t>
            </a:r>
            <a:r>
              <a:rPr lang="en-US" altLang="zh-CN" sz="2000" dirty="0">
                <a:solidFill>
                  <a:srgbClr val="1A78C3"/>
                </a:solidFill>
                <a:latin typeface="+mj-ea"/>
                <a:ea typeface="+mj-ea"/>
              </a:rPr>
              <a:t>I</a:t>
            </a:r>
            <a:r>
              <a:rPr lang="zh-CN" altLang="en-US" sz="2000" dirty="0">
                <a:solidFill>
                  <a:srgbClr val="1A78C3"/>
                </a:solidFill>
                <a:latin typeface="+mj-ea"/>
                <a:ea typeface="+mj-ea"/>
              </a:rPr>
              <a:t>每次自动加</a:t>
            </a:r>
            <a:r>
              <a:rPr lang="en-US" altLang="zh-CN" sz="2000" dirty="0">
                <a:solidFill>
                  <a:srgbClr val="1A78C3"/>
                </a:solidFill>
                <a:latin typeface="+mj-ea"/>
                <a:ea typeface="+mj-ea"/>
              </a:rPr>
              <a:t>/</a:t>
            </a:r>
            <a:r>
              <a:rPr lang="zh-CN" altLang="en-US" sz="2000" dirty="0">
                <a:solidFill>
                  <a:srgbClr val="1A78C3"/>
                </a:solidFill>
                <a:latin typeface="+mj-ea"/>
                <a:ea typeface="+mj-ea"/>
              </a:rPr>
              <a:t>减数组元素的长度</a:t>
            </a:r>
            <a:r>
              <a:rPr lang="en-US" altLang="zh-CN" sz="2000" dirty="0">
                <a:solidFill>
                  <a:srgbClr val="1A78C3"/>
                </a:solidFill>
                <a:latin typeface="+mj-ea"/>
                <a:ea typeface="+mj-ea"/>
              </a:rPr>
              <a:t>x</a:t>
            </a:r>
            <a:r>
              <a:rPr lang="zh-CN" altLang="en-US" sz="2000" dirty="0">
                <a:solidFill>
                  <a:srgbClr val="1A78C3"/>
                </a:solidFill>
                <a:latin typeface="+mj-ea"/>
                <a:ea typeface="+mj-ea"/>
              </a:rPr>
              <a:t>。</a:t>
            </a:r>
          </a:p>
          <a:p>
            <a:pPr marL="342900" indent="-342900">
              <a:lnSpc>
                <a:spcPct val="110000"/>
              </a:lnSpc>
              <a:buFont typeface="Wingdings" panose="05000000000000000000" pitchFamily="2" charset="2"/>
              <a:buNone/>
            </a:pPr>
            <a:r>
              <a:rPr lang="zh-CN" altLang="en-US" sz="2000" dirty="0">
                <a:solidFill>
                  <a:srgbClr val="1A78C3"/>
                </a:solidFill>
                <a:latin typeface="+mj-ea"/>
                <a:ea typeface="+mj-ea"/>
              </a:rPr>
              <a:t>      </a:t>
            </a:r>
            <a:r>
              <a:rPr lang="en-US" altLang="zh-CN" sz="2000" dirty="0">
                <a:solidFill>
                  <a:srgbClr val="1A78C3"/>
                </a:solidFill>
                <a:latin typeface="+mj-ea"/>
                <a:ea typeface="+mj-ea"/>
                <a:cs typeface="Times New Roman" panose="02020603050405020304" pitchFamily="18" charset="0"/>
              </a:rPr>
              <a:t>EA=( I )+A</a:t>
            </a:r>
          </a:p>
          <a:p>
            <a:pPr marL="342900" indent="-342900">
              <a:lnSpc>
                <a:spcPct val="110000"/>
              </a:lnSpc>
              <a:buFont typeface="Wingdings" panose="05000000000000000000" pitchFamily="2" charset="2"/>
              <a:buNone/>
            </a:pPr>
            <a:r>
              <a:rPr lang="en-US" altLang="zh-CN" sz="2000" dirty="0">
                <a:solidFill>
                  <a:srgbClr val="1A78C3"/>
                </a:solidFill>
                <a:latin typeface="+mj-ea"/>
                <a:ea typeface="+mj-ea"/>
                <a:cs typeface="Times New Roman" panose="02020603050405020304" pitchFamily="18" charset="0"/>
              </a:rPr>
              <a:t>      I=( I ) ± x</a:t>
            </a:r>
          </a:p>
          <a:p>
            <a:pPr marL="342900" indent="-342900">
              <a:lnSpc>
                <a:spcPct val="110000"/>
              </a:lnSpc>
              <a:spcBef>
                <a:spcPct val="10000"/>
              </a:spcBef>
              <a:buSzPct val="70000"/>
            </a:pPr>
            <a:r>
              <a:rPr lang="zh-CN" altLang="en-US" sz="2000" dirty="0">
                <a:solidFill>
                  <a:srgbClr val="1A78C3"/>
                </a:solidFill>
                <a:latin typeface="+mj-ea"/>
                <a:ea typeface="+mj-ea"/>
              </a:rPr>
              <a:t>在元素地址从低</a:t>
            </a:r>
            <a:r>
              <a:rPr lang="en-US" altLang="zh-CN" sz="2000" dirty="0">
                <a:solidFill>
                  <a:srgbClr val="1A78C3"/>
                </a:solidFill>
                <a:latin typeface="+mj-ea"/>
                <a:ea typeface="+mj-ea"/>
              </a:rPr>
              <a:t>→</a:t>
            </a:r>
            <a:r>
              <a:rPr lang="zh-CN" altLang="en-US" sz="2000" dirty="0">
                <a:solidFill>
                  <a:srgbClr val="1A78C3"/>
                </a:solidFill>
                <a:latin typeface="+mj-ea"/>
                <a:ea typeface="+mj-ea"/>
              </a:rPr>
              <a:t>高地址增长时，“</a:t>
            </a:r>
            <a:r>
              <a:rPr lang="en-US" altLang="zh-CN" sz="2000" dirty="0">
                <a:solidFill>
                  <a:srgbClr val="1A78C3"/>
                </a:solidFill>
                <a:latin typeface="+mj-ea"/>
                <a:ea typeface="+mj-ea"/>
              </a:rPr>
              <a:t>+”</a:t>
            </a:r>
            <a:r>
              <a:rPr lang="zh-CN" altLang="en-US" sz="2000" dirty="0">
                <a:solidFill>
                  <a:srgbClr val="1A78C3"/>
                </a:solidFill>
                <a:latin typeface="+mj-ea"/>
                <a:ea typeface="+mj-ea"/>
              </a:rPr>
              <a:t>；</a:t>
            </a:r>
          </a:p>
          <a:p>
            <a:pPr marL="342900" indent="-342900">
              <a:lnSpc>
                <a:spcPct val="110000"/>
              </a:lnSpc>
              <a:spcBef>
                <a:spcPct val="10000"/>
              </a:spcBef>
              <a:buSzPct val="70000"/>
            </a:pPr>
            <a:r>
              <a:rPr lang="zh-CN" altLang="en-US" sz="2000" dirty="0">
                <a:solidFill>
                  <a:srgbClr val="1A78C3"/>
                </a:solidFill>
                <a:latin typeface="+mj-ea"/>
                <a:ea typeface="+mj-ea"/>
              </a:rPr>
              <a:t>在元素地址从高</a:t>
            </a:r>
            <a:r>
              <a:rPr lang="en-US" altLang="zh-CN" sz="2000" dirty="0">
                <a:solidFill>
                  <a:srgbClr val="1A78C3"/>
                </a:solidFill>
                <a:latin typeface="+mj-ea"/>
                <a:ea typeface="+mj-ea"/>
              </a:rPr>
              <a:t>→</a:t>
            </a:r>
            <a:r>
              <a:rPr lang="zh-CN" altLang="en-US" sz="2000" dirty="0">
                <a:solidFill>
                  <a:srgbClr val="1A78C3"/>
                </a:solidFill>
                <a:latin typeface="+mj-ea"/>
                <a:ea typeface="+mj-ea"/>
              </a:rPr>
              <a:t>低地址增长时，“</a:t>
            </a:r>
            <a:r>
              <a:rPr lang="en-US" altLang="zh-CN" sz="2000" dirty="0">
                <a:solidFill>
                  <a:srgbClr val="1A78C3"/>
                </a:solidFill>
                <a:latin typeface="+mj-ea"/>
                <a:ea typeface="+mj-ea"/>
              </a:rPr>
              <a:t>-”</a:t>
            </a:r>
          </a:p>
          <a:p>
            <a:pPr marL="342900" indent="-342900">
              <a:lnSpc>
                <a:spcPct val="110000"/>
              </a:lnSpc>
              <a:spcBef>
                <a:spcPct val="10000"/>
              </a:spcBef>
              <a:buSzPct val="70000"/>
            </a:pPr>
            <a:r>
              <a:rPr lang="zh-CN" altLang="en-US" sz="2000" dirty="0">
                <a:solidFill>
                  <a:srgbClr val="1A78C3"/>
                </a:solidFill>
                <a:latin typeface="+mj-ea"/>
                <a:ea typeface="+mj-ea"/>
              </a:rPr>
              <a:t>在没有硬堆栈的情况下，用它来建立软堆栈</a:t>
            </a:r>
          </a:p>
          <a:p>
            <a:pPr marL="342900" indent="-342900">
              <a:lnSpc>
                <a:spcPct val="110000"/>
              </a:lnSpc>
              <a:buSzPct val="70000"/>
            </a:pPr>
            <a:r>
              <a:rPr lang="zh-CN" altLang="en-US" sz="2000" dirty="0">
                <a:solidFill>
                  <a:srgbClr val="1A78C3"/>
                </a:solidFill>
                <a:latin typeface="+mj-ea"/>
                <a:ea typeface="+mj-ea"/>
              </a:rPr>
              <a:t>可提供对线性表的方便访问</a:t>
            </a:r>
            <a:endParaRPr lang="zh-CN" altLang="en-US" sz="1800" dirty="0">
              <a:solidFill>
                <a:srgbClr val="1A78C3"/>
              </a:solidFill>
              <a:latin typeface="+mj-ea"/>
              <a:ea typeface="+mj-ea"/>
            </a:endParaRPr>
          </a:p>
        </p:txBody>
      </p:sp>
      <p:sp>
        <p:nvSpPr>
          <p:cNvPr id="6" name="Text Box 10">
            <a:extLst>
              <a:ext uri="{FF2B5EF4-FFF2-40B4-BE49-F238E27FC236}">
                <a16:creationId xmlns:a16="http://schemas.microsoft.com/office/drawing/2014/main" id="{7E04A718-8BFC-42DD-97CE-DA1D42915937}"/>
              </a:ext>
            </a:extLst>
          </p:cNvPr>
          <p:cNvSpPr txBox="1">
            <a:spLocks noChangeArrowheads="1"/>
          </p:cNvSpPr>
          <p:nvPr/>
        </p:nvSpPr>
        <p:spPr bwMode="auto">
          <a:xfrm>
            <a:off x="6436585" y="5205573"/>
            <a:ext cx="4525962"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a:solidFill>
                  <a:srgbClr val="1A78C3"/>
                </a:solidFill>
                <a:latin typeface="+mj-ea"/>
                <a:ea typeface="+mj-ea"/>
                <a:cs typeface="Arial" panose="020B0604020202020204" pitchFamily="34" charset="0"/>
              </a:rPr>
              <a:t>若每个元素为一个字节，则 </a:t>
            </a:r>
            <a:r>
              <a:rPr lang="en-US" altLang="zh-CN" sz="1600">
                <a:solidFill>
                  <a:srgbClr val="1A78C3"/>
                </a:solidFill>
                <a:latin typeface="+mj-ea"/>
                <a:ea typeface="+mj-ea"/>
                <a:cs typeface="Arial" panose="020B0604020202020204" pitchFamily="34" charset="0"/>
              </a:rPr>
              <a:t>I=(I) ± 1</a:t>
            </a:r>
          </a:p>
          <a:p>
            <a:pPr>
              <a:spcBef>
                <a:spcPct val="50000"/>
              </a:spcBef>
            </a:pPr>
            <a:r>
              <a:rPr lang="zh-CN" altLang="en-US" sz="1600">
                <a:solidFill>
                  <a:srgbClr val="1A78C3"/>
                </a:solidFill>
                <a:latin typeface="+mj-ea"/>
                <a:ea typeface="+mj-ea"/>
                <a:cs typeface="Arial" panose="020B0604020202020204" pitchFamily="34" charset="0"/>
              </a:rPr>
              <a:t>若每个元素为</a:t>
            </a:r>
            <a:r>
              <a:rPr lang="en-US" altLang="zh-CN" sz="1600">
                <a:solidFill>
                  <a:srgbClr val="1A78C3"/>
                </a:solidFill>
                <a:latin typeface="+mj-ea"/>
                <a:ea typeface="+mj-ea"/>
                <a:cs typeface="Arial" panose="020B0604020202020204" pitchFamily="34" charset="0"/>
              </a:rPr>
              <a:t>4</a:t>
            </a:r>
            <a:r>
              <a:rPr lang="zh-CN" altLang="en-US" sz="1600">
                <a:solidFill>
                  <a:srgbClr val="1A78C3"/>
                </a:solidFill>
                <a:latin typeface="+mj-ea"/>
                <a:ea typeface="+mj-ea"/>
                <a:cs typeface="Arial" panose="020B0604020202020204" pitchFamily="34" charset="0"/>
              </a:rPr>
              <a:t>个字节，则 </a:t>
            </a:r>
            <a:r>
              <a:rPr lang="en-US" altLang="zh-CN" sz="1600">
                <a:solidFill>
                  <a:srgbClr val="1A78C3"/>
                </a:solidFill>
                <a:latin typeface="+mj-ea"/>
                <a:ea typeface="+mj-ea"/>
                <a:cs typeface="Arial" panose="020B0604020202020204" pitchFamily="34" charset="0"/>
              </a:rPr>
              <a:t>I=(I) ± 4</a:t>
            </a:r>
            <a:endParaRPr lang="zh-CN" altLang="en-US" sz="1600">
              <a:solidFill>
                <a:srgbClr val="1A78C3"/>
              </a:solidFill>
              <a:latin typeface="+mj-ea"/>
              <a:ea typeface="+mj-ea"/>
              <a:cs typeface="Arial" panose="020B0604020202020204" pitchFamily="34" charset="0"/>
            </a:endParaRPr>
          </a:p>
        </p:txBody>
      </p:sp>
      <p:grpSp>
        <p:nvGrpSpPr>
          <p:cNvPr id="7" name="Group 28">
            <a:extLst>
              <a:ext uri="{FF2B5EF4-FFF2-40B4-BE49-F238E27FC236}">
                <a16:creationId xmlns:a16="http://schemas.microsoft.com/office/drawing/2014/main" id="{F1A96958-F87C-4B8A-BA50-15C58304488E}"/>
              </a:ext>
            </a:extLst>
          </p:cNvPr>
          <p:cNvGrpSpPr>
            <a:grpSpLocks/>
          </p:cNvGrpSpPr>
          <p:nvPr/>
        </p:nvGrpSpPr>
        <p:grpSpPr bwMode="auto">
          <a:xfrm>
            <a:off x="6490560" y="1821023"/>
            <a:ext cx="4351337" cy="3071813"/>
            <a:chOff x="2843" y="804"/>
            <a:chExt cx="2741" cy="1935"/>
          </a:xfrm>
        </p:grpSpPr>
        <p:sp>
          <p:nvSpPr>
            <p:cNvPr id="8" name="Text Box 4">
              <a:extLst>
                <a:ext uri="{FF2B5EF4-FFF2-40B4-BE49-F238E27FC236}">
                  <a16:creationId xmlns:a16="http://schemas.microsoft.com/office/drawing/2014/main" id="{6E33FBDB-9DAE-446D-ACA4-FA11FF8CF7D4}"/>
                </a:ext>
              </a:extLst>
            </p:cNvPr>
            <p:cNvSpPr txBox="1">
              <a:spLocks noChangeArrowheads="1"/>
            </p:cNvSpPr>
            <p:nvPr/>
          </p:nvSpPr>
          <p:spPr bwMode="auto">
            <a:xfrm>
              <a:off x="3813" y="1059"/>
              <a:ext cx="65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A=100</a:t>
              </a:r>
            </a:p>
          </p:txBody>
        </p:sp>
        <p:sp>
          <p:nvSpPr>
            <p:cNvPr id="9" name="Text Box 5">
              <a:extLst>
                <a:ext uri="{FF2B5EF4-FFF2-40B4-BE49-F238E27FC236}">
                  <a16:creationId xmlns:a16="http://schemas.microsoft.com/office/drawing/2014/main" id="{48B806E0-E57D-479F-9822-BC5B02161CC2}"/>
                </a:ext>
              </a:extLst>
            </p:cNvPr>
            <p:cNvSpPr txBox="1">
              <a:spLocks noChangeArrowheads="1"/>
            </p:cNvSpPr>
            <p:nvPr/>
          </p:nvSpPr>
          <p:spPr bwMode="auto">
            <a:xfrm>
              <a:off x="2843" y="1355"/>
              <a:ext cx="7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dirty="0">
                  <a:solidFill>
                    <a:srgbClr val="1A78C3"/>
                  </a:solidFill>
                  <a:effectLst>
                    <a:outerShdw blurRad="38100" dist="38100" dir="2700000" algn="tl">
                      <a:srgbClr val="C0C0C0"/>
                    </a:outerShdw>
                  </a:effectLst>
                  <a:latin typeface="+mj-ea"/>
                  <a:ea typeface="+mj-ea"/>
                </a:rPr>
                <a:t>变址器</a:t>
              </a:r>
              <a:r>
                <a:rPr lang="en-US" altLang="zh-CN" b="0" dirty="0">
                  <a:solidFill>
                    <a:srgbClr val="1A78C3"/>
                  </a:solidFill>
                  <a:effectLst>
                    <a:outerShdw blurRad="38100" dist="38100" dir="2700000" algn="tl">
                      <a:srgbClr val="C0C0C0"/>
                    </a:outerShdw>
                  </a:effectLst>
                  <a:latin typeface="+mj-ea"/>
                  <a:ea typeface="+mj-ea"/>
                </a:rPr>
                <a:t>I</a:t>
              </a:r>
            </a:p>
          </p:txBody>
        </p:sp>
        <p:sp>
          <p:nvSpPr>
            <p:cNvPr id="10" name="Line 6">
              <a:extLst>
                <a:ext uri="{FF2B5EF4-FFF2-40B4-BE49-F238E27FC236}">
                  <a16:creationId xmlns:a16="http://schemas.microsoft.com/office/drawing/2014/main" id="{128EED7B-455D-47F2-BC01-408918FA4DD0}"/>
                </a:ext>
              </a:extLst>
            </p:cNvPr>
            <p:cNvSpPr>
              <a:spLocks noChangeShapeType="1"/>
            </p:cNvSpPr>
            <p:nvPr/>
          </p:nvSpPr>
          <p:spPr bwMode="auto">
            <a:xfrm flipV="1">
              <a:off x="3493" y="1524"/>
              <a:ext cx="971" cy="23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1" name="Line 7">
              <a:extLst>
                <a:ext uri="{FF2B5EF4-FFF2-40B4-BE49-F238E27FC236}">
                  <a16:creationId xmlns:a16="http://schemas.microsoft.com/office/drawing/2014/main" id="{92CEAF2D-82BA-40F5-BD4B-114F3A47FBAA}"/>
                </a:ext>
              </a:extLst>
            </p:cNvPr>
            <p:cNvSpPr>
              <a:spLocks noChangeShapeType="1"/>
            </p:cNvSpPr>
            <p:nvPr/>
          </p:nvSpPr>
          <p:spPr bwMode="auto">
            <a:xfrm flipV="1">
              <a:off x="3493" y="1228"/>
              <a:ext cx="971" cy="5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2" name="Line 8">
              <a:extLst>
                <a:ext uri="{FF2B5EF4-FFF2-40B4-BE49-F238E27FC236}">
                  <a16:creationId xmlns:a16="http://schemas.microsoft.com/office/drawing/2014/main" id="{169E6DF2-BE71-4A46-84CB-C32F6A1AA4E8}"/>
                </a:ext>
              </a:extLst>
            </p:cNvPr>
            <p:cNvSpPr>
              <a:spLocks noChangeShapeType="1"/>
            </p:cNvSpPr>
            <p:nvPr/>
          </p:nvSpPr>
          <p:spPr bwMode="auto">
            <a:xfrm>
              <a:off x="3493" y="1758"/>
              <a:ext cx="971"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3" name="Line 9">
              <a:extLst>
                <a:ext uri="{FF2B5EF4-FFF2-40B4-BE49-F238E27FC236}">
                  <a16:creationId xmlns:a16="http://schemas.microsoft.com/office/drawing/2014/main" id="{D56E1680-8A2F-4322-8852-BF047B33EC71}"/>
                </a:ext>
              </a:extLst>
            </p:cNvPr>
            <p:cNvSpPr>
              <a:spLocks noChangeShapeType="1"/>
            </p:cNvSpPr>
            <p:nvPr/>
          </p:nvSpPr>
          <p:spPr bwMode="auto">
            <a:xfrm>
              <a:off x="4184" y="2022"/>
              <a:ext cx="0" cy="306"/>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4" name="Text Box 11">
              <a:extLst>
                <a:ext uri="{FF2B5EF4-FFF2-40B4-BE49-F238E27FC236}">
                  <a16:creationId xmlns:a16="http://schemas.microsoft.com/office/drawing/2014/main" id="{E873EBEA-77BF-4343-909A-85069C9EDD95}"/>
                </a:ext>
              </a:extLst>
            </p:cNvPr>
            <p:cNvSpPr txBox="1">
              <a:spLocks noChangeArrowheads="1"/>
            </p:cNvSpPr>
            <p:nvPr/>
          </p:nvSpPr>
          <p:spPr bwMode="auto">
            <a:xfrm>
              <a:off x="2843" y="1619"/>
              <a:ext cx="649" cy="23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a:solidFill>
                    <a:srgbClr val="1A78C3"/>
                  </a:solidFill>
                  <a:latin typeface="+mj-ea"/>
                  <a:ea typeface="+mj-ea"/>
                </a:rPr>
                <a:t>0</a:t>
              </a:r>
            </a:p>
          </p:txBody>
        </p:sp>
        <p:grpSp>
          <p:nvGrpSpPr>
            <p:cNvPr id="15" name="Group 14">
              <a:extLst>
                <a:ext uri="{FF2B5EF4-FFF2-40B4-BE49-F238E27FC236}">
                  <a16:creationId xmlns:a16="http://schemas.microsoft.com/office/drawing/2014/main" id="{BFDD49F3-F53B-481C-A9BD-046E62657D03}"/>
                </a:ext>
              </a:extLst>
            </p:cNvPr>
            <p:cNvGrpSpPr>
              <a:grpSpLocks/>
            </p:cNvGrpSpPr>
            <p:nvPr/>
          </p:nvGrpSpPr>
          <p:grpSpPr bwMode="auto">
            <a:xfrm>
              <a:off x="4464" y="804"/>
              <a:ext cx="1120" cy="1935"/>
              <a:chOff x="4464" y="804"/>
              <a:chExt cx="1120" cy="1935"/>
            </a:xfrm>
          </p:grpSpPr>
          <p:sp>
            <p:nvSpPr>
              <p:cNvPr id="16" name="Rectangle 15">
                <a:extLst>
                  <a:ext uri="{FF2B5EF4-FFF2-40B4-BE49-F238E27FC236}">
                    <a16:creationId xmlns:a16="http://schemas.microsoft.com/office/drawing/2014/main" id="{68E188E1-4EFD-499D-B214-A3E5A22D10EE}"/>
                  </a:ext>
                </a:extLst>
              </p:cNvPr>
              <p:cNvSpPr>
                <a:spLocks noChangeArrowheads="1"/>
              </p:cNvSpPr>
              <p:nvPr/>
            </p:nvSpPr>
            <p:spPr bwMode="auto">
              <a:xfrm>
                <a:off x="4464" y="1059"/>
                <a:ext cx="1104" cy="16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17" name="Line 16">
                <a:extLst>
                  <a:ext uri="{FF2B5EF4-FFF2-40B4-BE49-F238E27FC236}">
                    <a16:creationId xmlns:a16="http://schemas.microsoft.com/office/drawing/2014/main" id="{51AA6B38-B984-4EBE-A2D1-94C41C020405}"/>
                  </a:ext>
                </a:extLst>
              </p:cNvPr>
              <p:cNvSpPr>
                <a:spLocks noChangeShapeType="1"/>
              </p:cNvSpPr>
              <p:nvPr/>
            </p:nvSpPr>
            <p:spPr bwMode="auto">
              <a:xfrm>
                <a:off x="4464" y="1347"/>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8" name="Line 17">
                <a:extLst>
                  <a:ext uri="{FF2B5EF4-FFF2-40B4-BE49-F238E27FC236}">
                    <a16:creationId xmlns:a16="http://schemas.microsoft.com/office/drawing/2014/main" id="{0BF3874C-11F6-4FA7-81CA-7397E84330E4}"/>
                  </a:ext>
                </a:extLst>
              </p:cNvPr>
              <p:cNvSpPr>
                <a:spLocks noChangeShapeType="1"/>
              </p:cNvSpPr>
              <p:nvPr/>
            </p:nvSpPr>
            <p:spPr bwMode="auto">
              <a:xfrm>
                <a:off x="4464" y="1635"/>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9" name="Line 18">
                <a:extLst>
                  <a:ext uri="{FF2B5EF4-FFF2-40B4-BE49-F238E27FC236}">
                    <a16:creationId xmlns:a16="http://schemas.microsoft.com/office/drawing/2014/main" id="{BD70C2A2-9B09-463B-86A8-675AF8312114}"/>
                  </a:ext>
                </a:extLst>
              </p:cNvPr>
              <p:cNvSpPr>
                <a:spLocks noChangeShapeType="1"/>
              </p:cNvSpPr>
              <p:nvPr/>
            </p:nvSpPr>
            <p:spPr bwMode="auto">
              <a:xfrm>
                <a:off x="4464" y="1875"/>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0" name="Line 19">
                <a:extLst>
                  <a:ext uri="{FF2B5EF4-FFF2-40B4-BE49-F238E27FC236}">
                    <a16:creationId xmlns:a16="http://schemas.microsoft.com/office/drawing/2014/main" id="{F35F9AED-FEEE-4286-AFD7-859EAE616D86}"/>
                  </a:ext>
                </a:extLst>
              </p:cNvPr>
              <p:cNvSpPr>
                <a:spLocks noChangeShapeType="1"/>
              </p:cNvSpPr>
              <p:nvPr/>
            </p:nvSpPr>
            <p:spPr bwMode="auto">
              <a:xfrm>
                <a:off x="4464" y="2175"/>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1" name="Text Box 20">
                <a:extLst>
                  <a:ext uri="{FF2B5EF4-FFF2-40B4-BE49-F238E27FC236}">
                    <a16:creationId xmlns:a16="http://schemas.microsoft.com/office/drawing/2014/main" id="{A172397B-A080-450D-9F13-282412B51475}"/>
                  </a:ext>
                </a:extLst>
              </p:cNvPr>
              <p:cNvSpPr txBox="1">
                <a:spLocks noChangeArrowheads="1"/>
              </p:cNvSpPr>
              <p:nvPr/>
            </p:nvSpPr>
            <p:spPr bwMode="auto">
              <a:xfrm>
                <a:off x="4813" y="1056"/>
                <a:ext cx="6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A[0]</a:t>
                </a:r>
              </a:p>
            </p:txBody>
          </p:sp>
          <p:sp>
            <p:nvSpPr>
              <p:cNvPr id="22" name="Text Box 21">
                <a:extLst>
                  <a:ext uri="{FF2B5EF4-FFF2-40B4-BE49-F238E27FC236}">
                    <a16:creationId xmlns:a16="http://schemas.microsoft.com/office/drawing/2014/main" id="{5AD6BCB5-DDCD-4B68-97CC-CC4C7E51DAB8}"/>
                  </a:ext>
                </a:extLst>
              </p:cNvPr>
              <p:cNvSpPr txBox="1">
                <a:spLocks noChangeArrowheads="1"/>
              </p:cNvSpPr>
              <p:nvPr/>
            </p:nvSpPr>
            <p:spPr bwMode="auto">
              <a:xfrm>
                <a:off x="4812" y="1344"/>
                <a:ext cx="63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A[1]</a:t>
                </a:r>
              </a:p>
            </p:txBody>
          </p:sp>
          <p:sp>
            <p:nvSpPr>
              <p:cNvPr id="23" name="Text Box 22">
                <a:extLst>
                  <a:ext uri="{FF2B5EF4-FFF2-40B4-BE49-F238E27FC236}">
                    <a16:creationId xmlns:a16="http://schemas.microsoft.com/office/drawing/2014/main" id="{77580F50-407C-4665-A2E4-C13892F50C6A}"/>
                  </a:ext>
                </a:extLst>
              </p:cNvPr>
              <p:cNvSpPr txBox="1">
                <a:spLocks noChangeArrowheads="1"/>
              </p:cNvSpPr>
              <p:nvPr/>
            </p:nvSpPr>
            <p:spPr bwMode="auto">
              <a:xfrm>
                <a:off x="4813" y="1596"/>
                <a:ext cx="6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A[2]</a:t>
                </a:r>
              </a:p>
            </p:txBody>
          </p:sp>
          <p:sp>
            <p:nvSpPr>
              <p:cNvPr id="24" name="Text Box 23">
                <a:extLst>
                  <a:ext uri="{FF2B5EF4-FFF2-40B4-BE49-F238E27FC236}">
                    <a16:creationId xmlns:a16="http://schemas.microsoft.com/office/drawing/2014/main" id="{4E451BB3-FD14-4F10-9619-5FC3A4C56C58}"/>
                  </a:ext>
                </a:extLst>
              </p:cNvPr>
              <p:cNvSpPr txBox="1">
                <a:spLocks noChangeArrowheads="1"/>
              </p:cNvSpPr>
              <p:nvPr/>
            </p:nvSpPr>
            <p:spPr bwMode="auto">
              <a:xfrm>
                <a:off x="4812" y="1884"/>
                <a:ext cx="63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A[3]</a:t>
                </a:r>
              </a:p>
            </p:txBody>
          </p:sp>
          <p:sp>
            <p:nvSpPr>
              <p:cNvPr id="25" name="Line 24">
                <a:extLst>
                  <a:ext uri="{FF2B5EF4-FFF2-40B4-BE49-F238E27FC236}">
                    <a16:creationId xmlns:a16="http://schemas.microsoft.com/office/drawing/2014/main" id="{9675AB21-1619-4BDF-A275-0422EF92E01D}"/>
                  </a:ext>
                </a:extLst>
              </p:cNvPr>
              <p:cNvSpPr>
                <a:spLocks noChangeShapeType="1"/>
              </p:cNvSpPr>
              <p:nvPr/>
            </p:nvSpPr>
            <p:spPr bwMode="auto">
              <a:xfrm>
                <a:off x="5029" y="2256"/>
                <a:ext cx="0" cy="306"/>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6" name="Text Box 25">
                <a:extLst>
                  <a:ext uri="{FF2B5EF4-FFF2-40B4-BE49-F238E27FC236}">
                    <a16:creationId xmlns:a16="http://schemas.microsoft.com/office/drawing/2014/main" id="{88E2CD81-4054-4C29-88D6-0FB89EB5C9BB}"/>
                  </a:ext>
                </a:extLst>
              </p:cNvPr>
              <p:cNvSpPr txBox="1">
                <a:spLocks noChangeArrowheads="1"/>
              </p:cNvSpPr>
              <p:nvPr/>
            </p:nvSpPr>
            <p:spPr bwMode="auto">
              <a:xfrm>
                <a:off x="4707" y="804"/>
                <a:ext cx="877"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a:solidFill>
                      <a:srgbClr val="1A78C3"/>
                    </a:solidFill>
                    <a:latin typeface="+mj-ea"/>
                    <a:ea typeface="+mj-ea"/>
                  </a:rPr>
                  <a:t>存储器</a:t>
                </a:r>
              </a:p>
            </p:txBody>
          </p:sp>
        </p:grpSp>
      </p:grpSp>
      <p:sp>
        <p:nvSpPr>
          <p:cNvPr id="27" name="Text Box 26">
            <a:extLst>
              <a:ext uri="{FF2B5EF4-FFF2-40B4-BE49-F238E27FC236}">
                <a16:creationId xmlns:a16="http://schemas.microsoft.com/office/drawing/2014/main" id="{F00A3012-8072-42B0-BDB7-BAA630C5D6C1}"/>
              </a:ext>
            </a:extLst>
          </p:cNvPr>
          <p:cNvSpPr txBox="1">
            <a:spLocks noChangeArrowheads="1"/>
          </p:cNvSpPr>
          <p:nvPr/>
        </p:nvSpPr>
        <p:spPr bwMode="auto">
          <a:xfrm>
            <a:off x="6476272" y="1327311"/>
            <a:ext cx="4456113"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dirty="0">
                <a:solidFill>
                  <a:srgbClr val="1A78C3"/>
                </a:solidFill>
                <a:latin typeface="+mj-ea"/>
                <a:ea typeface="+mj-ea"/>
              </a:rPr>
              <a:t>假定一维数组</a:t>
            </a:r>
            <a:r>
              <a:rPr lang="en-US" altLang="zh-CN" sz="1600" dirty="0">
                <a:solidFill>
                  <a:srgbClr val="1A78C3"/>
                </a:solidFill>
                <a:latin typeface="+mj-ea"/>
                <a:ea typeface="+mj-ea"/>
              </a:rPr>
              <a:t>A</a:t>
            </a:r>
            <a:r>
              <a:rPr lang="zh-CN" altLang="en-US" sz="1600" dirty="0">
                <a:solidFill>
                  <a:srgbClr val="1A78C3"/>
                </a:solidFill>
                <a:latin typeface="+mj-ea"/>
                <a:ea typeface="+mj-ea"/>
              </a:rPr>
              <a:t>从内存</a:t>
            </a:r>
            <a:r>
              <a:rPr lang="en-US" altLang="zh-CN" sz="1600" dirty="0">
                <a:solidFill>
                  <a:srgbClr val="1A78C3"/>
                </a:solidFill>
                <a:latin typeface="+mj-ea"/>
                <a:ea typeface="+mj-ea"/>
              </a:rPr>
              <a:t>100</a:t>
            </a:r>
            <a:r>
              <a:rPr lang="zh-CN" altLang="en-US" sz="1600" dirty="0">
                <a:solidFill>
                  <a:srgbClr val="1A78C3"/>
                </a:solidFill>
                <a:latin typeface="+mj-ea"/>
                <a:ea typeface="+mj-ea"/>
              </a:rPr>
              <a:t>号单元开始</a:t>
            </a:r>
          </a:p>
        </p:txBody>
      </p:sp>
    </p:spTree>
    <p:extLst>
      <p:ext uri="{BB962C8B-B14F-4D97-AF65-F5344CB8AC3E}">
        <p14:creationId xmlns:p14="http://schemas.microsoft.com/office/powerpoint/2010/main" val="358375856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blinds(horizontal)">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blinds(horizontal)">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blinds(horizontal)">
                                      <p:cBhvr>
                                        <p:cTn id="4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9D96894-68C1-4EC3-8C7A-8EC5109CB6A4}"/>
              </a:ext>
            </a:extLst>
          </p:cNvPr>
          <p:cNvSpPr>
            <a:spLocks noGrp="1"/>
          </p:cNvSpPr>
          <p:nvPr>
            <p:ph type="sldNum" sz="quarter" idx="12"/>
          </p:nvPr>
        </p:nvSpPr>
        <p:spPr/>
        <p:txBody>
          <a:bodyPr/>
          <a:lstStyle/>
          <a:p>
            <a:fld id="{D12C7F20-4EEE-4847-AC76-B538472E8A39}" type="slidenum">
              <a:rPr lang="zh-CN" altLang="en-US" smtClean="0"/>
              <a:pPr/>
              <a:t>20</a:t>
            </a:fld>
            <a:endParaRPr lang="zh-CN" altLang="en-US"/>
          </a:p>
        </p:txBody>
      </p:sp>
      <p:sp>
        <p:nvSpPr>
          <p:cNvPr id="3" name="文本占位符 2">
            <a:extLst>
              <a:ext uri="{FF2B5EF4-FFF2-40B4-BE49-F238E27FC236}">
                <a16:creationId xmlns:a16="http://schemas.microsoft.com/office/drawing/2014/main" id="{732EC544-6F77-4678-B745-B1ADB9360450}"/>
              </a:ext>
            </a:extLst>
          </p:cNvPr>
          <p:cNvSpPr>
            <a:spLocks noGrp="1"/>
          </p:cNvSpPr>
          <p:nvPr>
            <p:ph type="body" sz="quarter" idx="15"/>
          </p:nvPr>
        </p:nvSpPr>
        <p:spPr>
          <a:xfrm>
            <a:off x="159768" y="698464"/>
            <a:ext cx="11835786" cy="610220"/>
          </a:xfrm>
        </p:spPr>
        <p:txBody>
          <a:bodyPr/>
          <a:lstStyle/>
          <a:p>
            <a:r>
              <a:rPr lang="zh-CN" altLang="en-US" dirty="0"/>
              <a:t>寻址方式</a:t>
            </a:r>
            <a:r>
              <a:rPr lang="en-US" altLang="zh-CN" dirty="0"/>
              <a:t>Addressing Modes</a:t>
            </a:r>
            <a:endParaRPr lang="zh-CN" altLang="en-US" dirty="0"/>
          </a:p>
        </p:txBody>
      </p:sp>
      <p:sp>
        <p:nvSpPr>
          <p:cNvPr id="4" name="文本占位符 3">
            <a:extLst>
              <a:ext uri="{FF2B5EF4-FFF2-40B4-BE49-F238E27FC236}">
                <a16:creationId xmlns:a16="http://schemas.microsoft.com/office/drawing/2014/main" id="{B8C8AADA-A975-4360-A2CE-DD09E65F0281}"/>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0B4D8F44-C6B6-4F0D-99AC-5A8FCAAA0A53}"/>
              </a:ext>
            </a:extLst>
          </p:cNvPr>
          <p:cNvSpPr txBox="1">
            <a:spLocks noChangeArrowheads="1"/>
          </p:cNvSpPr>
          <p:nvPr/>
        </p:nvSpPr>
        <p:spPr>
          <a:xfrm>
            <a:off x="496872" y="1167105"/>
            <a:ext cx="11498681" cy="5267252"/>
          </a:xfrm>
          <a:prstGeom prst="rect">
            <a:avLst/>
          </a:prstGeom>
          <a:noFill/>
          <a:ln/>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25000"/>
              </a:lnSpc>
              <a:buFont typeface="Wingdings" panose="05000000000000000000" pitchFamily="2" charset="2"/>
              <a:buNone/>
            </a:pPr>
            <a:r>
              <a:rPr lang="zh-CN" altLang="en-US" sz="2000" dirty="0">
                <a:solidFill>
                  <a:srgbClr val="1A78C3"/>
                </a:solidFill>
                <a:latin typeface="+mj-ea"/>
                <a:ea typeface="+mj-ea"/>
              </a:rPr>
              <a:t>位、字节和块的寻址</a:t>
            </a:r>
          </a:p>
          <a:p>
            <a:pPr marL="342900" indent="-342900">
              <a:lnSpc>
                <a:spcPct val="115000"/>
              </a:lnSpc>
              <a:spcBef>
                <a:spcPct val="20000"/>
              </a:spcBef>
            </a:pPr>
            <a:r>
              <a:rPr lang="zh-CN" altLang="en-US" sz="1800" dirty="0">
                <a:solidFill>
                  <a:srgbClr val="ED7D31"/>
                </a:solidFill>
                <a:latin typeface="+mj-ea"/>
                <a:ea typeface="+mj-ea"/>
              </a:rPr>
              <a:t>位寻址</a:t>
            </a:r>
          </a:p>
          <a:p>
            <a:pPr marL="342900" indent="-342900">
              <a:lnSpc>
                <a:spcPct val="115000"/>
              </a:lnSpc>
              <a:spcBef>
                <a:spcPct val="20000"/>
              </a:spcBef>
              <a:buFont typeface="Wingdings" panose="05000000000000000000" pitchFamily="2" charset="2"/>
              <a:buNone/>
            </a:pPr>
            <a:r>
              <a:rPr lang="zh-CN" altLang="en-US" sz="2000" dirty="0">
                <a:solidFill>
                  <a:srgbClr val="1A78C3"/>
                </a:solidFill>
                <a:latin typeface="+mj-ea"/>
                <a:ea typeface="+mj-ea"/>
              </a:rPr>
              <a:t>   当需要对寄存器或内(虚)存中单独一位进行操作(如：置位/复位/测试等)时，需要进行位寻址。</a:t>
            </a:r>
          </a:p>
          <a:p>
            <a:pPr marL="342900" indent="-342900">
              <a:lnSpc>
                <a:spcPct val="115000"/>
              </a:lnSpc>
              <a:spcBef>
                <a:spcPct val="20000"/>
              </a:spcBef>
              <a:buFont typeface="Wingdings" panose="05000000000000000000" pitchFamily="2" charset="2"/>
              <a:buNone/>
            </a:pPr>
            <a:r>
              <a:rPr lang="zh-CN" altLang="en-US" sz="2000" dirty="0">
                <a:solidFill>
                  <a:srgbClr val="1A78C3"/>
                </a:solidFill>
                <a:latin typeface="+mj-ea"/>
                <a:ea typeface="+mj-ea"/>
              </a:rPr>
              <a:t>     </a:t>
            </a:r>
            <a:r>
              <a:rPr lang="zh-CN" altLang="en-US" sz="2000" dirty="0">
                <a:solidFill>
                  <a:srgbClr val="44BE9B"/>
                </a:solidFill>
                <a:latin typeface="+mj-ea"/>
                <a:ea typeface="+mj-ea"/>
              </a:rPr>
              <a:t>指令中必须隐含或明显地给出位指针。</a:t>
            </a:r>
          </a:p>
          <a:p>
            <a:pPr marL="342900" indent="-342900">
              <a:lnSpc>
                <a:spcPct val="115000"/>
              </a:lnSpc>
              <a:spcBef>
                <a:spcPct val="20000"/>
              </a:spcBef>
            </a:pPr>
            <a:r>
              <a:rPr lang="zh-CN" altLang="en-US" sz="1800" dirty="0">
                <a:solidFill>
                  <a:srgbClr val="ED7D31"/>
                </a:solidFill>
                <a:latin typeface="+mj-ea"/>
                <a:ea typeface="+mj-ea"/>
              </a:rPr>
              <a:t>字节寻址</a:t>
            </a:r>
          </a:p>
          <a:p>
            <a:pPr marL="342900" indent="-342900">
              <a:lnSpc>
                <a:spcPct val="115000"/>
              </a:lnSpc>
              <a:spcBef>
                <a:spcPct val="20000"/>
              </a:spcBef>
              <a:buFont typeface="Monotype Sorts" pitchFamily="2" charset="2"/>
              <a:buChar char=" "/>
            </a:pPr>
            <a:r>
              <a:rPr lang="zh-CN" altLang="en-US" sz="2000" dirty="0">
                <a:solidFill>
                  <a:srgbClr val="1A78C3"/>
                </a:solidFill>
                <a:latin typeface="+mj-ea"/>
                <a:ea typeface="+mj-ea"/>
              </a:rPr>
              <a:t>当操作数为一个字节时，指令必须对字节进行定位。</a:t>
            </a:r>
          </a:p>
          <a:p>
            <a:pPr marL="342900" indent="-342900">
              <a:lnSpc>
                <a:spcPct val="115000"/>
              </a:lnSpc>
              <a:spcBef>
                <a:spcPct val="20000"/>
              </a:spcBef>
              <a:buFont typeface="Monotype Sorts" pitchFamily="2" charset="2"/>
              <a:buChar char=" "/>
            </a:pPr>
            <a:r>
              <a:rPr lang="zh-CN" altLang="en-US" sz="2000" dirty="0">
                <a:solidFill>
                  <a:srgbClr val="44BE9B"/>
                </a:solidFill>
                <a:latin typeface="+mj-ea"/>
                <a:ea typeface="+mj-ea"/>
              </a:rPr>
              <a:t>  字节编址时，指令须给出访问的是字节 / 半字 / 字 / 双字…</a:t>
            </a:r>
          </a:p>
          <a:p>
            <a:pPr marL="342900" indent="-342900">
              <a:lnSpc>
                <a:spcPct val="115000"/>
              </a:lnSpc>
              <a:spcBef>
                <a:spcPct val="20000"/>
              </a:spcBef>
              <a:buFont typeface="Monotype Sorts" pitchFamily="2" charset="2"/>
              <a:buChar char=" "/>
            </a:pPr>
            <a:r>
              <a:rPr lang="zh-CN" altLang="en-US" sz="2000" dirty="0">
                <a:solidFill>
                  <a:srgbClr val="44BE9B"/>
                </a:solidFill>
                <a:latin typeface="+mj-ea"/>
                <a:ea typeface="+mj-ea"/>
              </a:rPr>
              <a:t>  字编址时，指令须给出是否为字节访问，并指出是哪个字节</a:t>
            </a:r>
          </a:p>
          <a:p>
            <a:pPr marL="342900" indent="-342900">
              <a:lnSpc>
                <a:spcPct val="115000"/>
              </a:lnSpc>
              <a:spcBef>
                <a:spcPct val="20000"/>
              </a:spcBef>
              <a:buFont typeface="Monotype Sorts" pitchFamily="2" charset="2"/>
              <a:buChar char=" "/>
            </a:pPr>
            <a:r>
              <a:rPr lang="zh-CN" altLang="en-US" sz="2000" dirty="0">
                <a:solidFill>
                  <a:srgbClr val="1A78C3"/>
                </a:solidFill>
                <a:latin typeface="+mj-ea"/>
                <a:ea typeface="+mj-ea"/>
              </a:rPr>
              <a:t>  （目前基本都采用字节编址）</a:t>
            </a:r>
          </a:p>
          <a:p>
            <a:pPr marL="342900" indent="-342900">
              <a:lnSpc>
                <a:spcPct val="115000"/>
              </a:lnSpc>
              <a:spcBef>
                <a:spcPct val="20000"/>
              </a:spcBef>
            </a:pPr>
            <a:r>
              <a:rPr lang="zh-CN" altLang="en-US" sz="1800" dirty="0">
                <a:solidFill>
                  <a:srgbClr val="ED7D31"/>
                </a:solidFill>
                <a:latin typeface="+mj-ea"/>
                <a:ea typeface="+mj-ea"/>
              </a:rPr>
              <a:t>块寻址</a:t>
            </a:r>
          </a:p>
          <a:p>
            <a:pPr marL="342900" indent="-342900">
              <a:lnSpc>
                <a:spcPct val="115000"/>
              </a:lnSpc>
              <a:spcBef>
                <a:spcPct val="20000"/>
              </a:spcBef>
              <a:buFont typeface="Monotype Sorts" pitchFamily="2" charset="2"/>
              <a:buChar char=" "/>
            </a:pPr>
            <a:r>
              <a:rPr lang="zh-CN" altLang="en-US" sz="2000" dirty="0">
                <a:solidFill>
                  <a:srgbClr val="1A78C3"/>
                </a:solidFill>
                <a:latin typeface="+mj-ea"/>
                <a:ea typeface="+mj-ea"/>
              </a:rPr>
              <a:t>当需对一个信息块进行操作时，指令必须对块定位。</a:t>
            </a:r>
            <a:r>
              <a:rPr lang="en-US" altLang="zh-CN" sz="2000" dirty="0">
                <a:solidFill>
                  <a:srgbClr val="1A78C3"/>
                </a:solidFill>
                <a:latin typeface="+mj-ea"/>
                <a:ea typeface="+mj-ea"/>
              </a:rPr>
              <a:t>(</a:t>
            </a:r>
            <a:r>
              <a:rPr lang="zh-CN" altLang="en-US" sz="2000" dirty="0">
                <a:solidFill>
                  <a:srgbClr val="1A78C3"/>
                </a:solidFill>
                <a:latin typeface="+mj-ea"/>
                <a:ea typeface="+mj-ea"/>
              </a:rPr>
              <a:t>如：</a:t>
            </a:r>
            <a:r>
              <a:rPr lang="en-US" altLang="zh-CN" sz="2000" dirty="0">
                <a:solidFill>
                  <a:srgbClr val="1A78C3"/>
                </a:solidFill>
                <a:latin typeface="+mj-ea"/>
                <a:ea typeface="+mj-ea"/>
              </a:rPr>
              <a:t>VAX11/780)</a:t>
            </a:r>
          </a:p>
          <a:p>
            <a:pPr marL="342900" indent="-342900">
              <a:lnSpc>
                <a:spcPct val="115000"/>
              </a:lnSpc>
              <a:spcBef>
                <a:spcPct val="20000"/>
              </a:spcBef>
              <a:buFont typeface="Monotype Sorts" pitchFamily="2" charset="2"/>
              <a:buChar char=" "/>
            </a:pPr>
            <a:r>
              <a:rPr lang="zh-CN" altLang="en-US" sz="2000" dirty="0">
                <a:solidFill>
                  <a:srgbClr val="1A78C3"/>
                </a:solidFill>
                <a:latin typeface="+mj-ea"/>
                <a:ea typeface="+mj-ea"/>
              </a:rPr>
              <a:t>  </a:t>
            </a:r>
            <a:r>
              <a:rPr lang="zh-CN" altLang="en-US" sz="2000" dirty="0">
                <a:solidFill>
                  <a:srgbClr val="44BE9B"/>
                </a:solidFill>
                <a:latin typeface="+mj-ea"/>
                <a:ea typeface="+mj-ea"/>
              </a:rPr>
              <a:t>指令须给出：首址+长度 / 首址+末址 / 首址+末端标志</a:t>
            </a:r>
          </a:p>
        </p:txBody>
      </p:sp>
    </p:spTree>
    <p:extLst>
      <p:ext uri="{BB962C8B-B14F-4D97-AF65-F5344CB8AC3E}">
        <p14:creationId xmlns:p14="http://schemas.microsoft.com/office/powerpoint/2010/main" val="420140095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blinds(horizontal)">
                                      <p:cBhvr>
                                        <p:cTn id="30" dur="500"/>
                                        <p:tgtEl>
                                          <p:spTgt spid="5">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Effect transition="in" filter="blinds(horizontal)">
                                      <p:cBhvr>
                                        <p:cTn id="35" dur="500"/>
                                        <p:tgtEl>
                                          <p:spTgt spid="5">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
                                            <p:txEl>
                                              <p:pRg st="11" end="11"/>
                                            </p:txEl>
                                          </p:spTgt>
                                        </p:tgtEl>
                                        <p:attrNameLst>
                                          <p:attrName>style.visibility</p:attrName>
                                        </p:attrNameLst>
                                      </p:cBhvr>
                                      <p:to>
                                        <p:strVal val="visible"/>
                                      </p:to>
                                    </p:set>
                                    <p:animEffect transition="in" filter="blinds(horizontal)">
                                      <p:cBhvr>
                                        <p:cTn id="40"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E3C4D60-7C1E-429B-88D4-267B3C1B65ED}"/>
              </a:ext>
            </a:extLst>
          </p:cNvPr>
          <p:cNvSpPr>
            <a:spLocks noGrp="1"/>
          </p:cNvSpPr>
          <p:nvPr>
            <p:ph type="sldNum" sz="quarter" idx="12"/>
          </p:nvPr>
        </p:nvSpPr>
        <p:spPr/>
        <p:txBody>
          <a:bodyPr/>
          <a:lstStyle/>
          <a:p>
            <a:fld id="{D12C7F20-4EEE-4847-AC76-B538472E8A39}" type="slidenum">
              <a:rPr lang="zh-CN" altLang="en-US" smtClean="0"/>
              <a:pPr/>
              <a:t>21</a:t>
            </a:fld>
            <a:endParaRPr lang="zh-CN" altLang="en-US"/>
          </a:p>
        </p:txBody>
      </p:sp>
      <p:sp>
        <p:nvSpPr>
          <p:cNvPr id="3" name="文本占位符 2">
            <a:extLst>
              <a:ext uri="{FF2B5EF4-FFF2-40B4-BE49-F238E27FC236}">
                <a16:creationId xmlns:a16="http://schemas.microsoft.com/office/drawing/2014/main" id="{4EA20C66-DFFC-4936-82AB-7A61061ECCA3}"/>
              </a:ext>
            </a:extLst>
          </p:cNvPr>
          <p:cNvSpPr>
            <a:spLocks noGrp="1"/>
          </p:cNvSpPr>
          <p:nvPr>
            <p:ph type="body" sz="quarter" idx="15"/>
          </p:nvPr>
        </p:nvSpPr>
        <p:spPr>
          <a:xfrm>
            <a:off x="159768" y="698463"/>
            <a:ext cx="11835786" cy="551497"/>
          </a:xfrm>
        </p:spPr>
        <p:txBody>
          <a:bodyPr/>
          <a:lstStyle/>
          <a:p>
            <a:r>
              <a:rPr lang="en-US" altLang="zh-CN" dirty="0"/>
              <a:t>Addressing Modes</a:t>
            </a:r>
            <a:r>
              <a:rPr lang="zh-CN" altLang="en-US" dirty="0"/>
              <a:t>（寻址方式的汇编表示）</a:t>
            </a:r>
          </a:p>
        </p:txBody>
      </p:sp>
      <p:sp>
        <p:nvSpPr>
          <p:cNvPr id="4" name="文本占位符 3">
            <a:extLst>
              <a:ext uri="{FF2B5EF4-FFF2-40B4-BE49-F238E27FC236}">
                <a16:creationId xmlns:a16="http://schemas.microsoft.com/office/drawing/2014/main" id="{B8B3A84C-00B1-4E64-85E0-763BDCF78C48}"/>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44D65EED-A4BC-4DAF-AC71-B3CD04DDDF33}"/>
              </a:ext>
            </a:extLst>
          </p:cNvPr>
          <p:cNvSpPr>
            <a:spLocks noChangeArrowheads="1"/>
          </p:cNvSpPr>
          <p:nvPr/>
        </p:nvSpPr>
        <p:spPr bwMode="auto">
          <a:xfrm>
            <a:off x="810237" y="1263372"/>
            <a:ext cx="1652697"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chemeClr val="accent1"/>
                </a:solidFill>
              </a:rPr>
              <a:t>Addressing mode</a:t>
            </a:r>
            <a:r>
              <a:rPr lang="en-US" altLang="zh-CN" sz="1600" dirty="0">
                <a:solidFill>
                  <a:srgbClr val="000000"/>
                </a:solidFill>
              </a:rPr>
              <a:t> </a:t>
            </a:r>
            <a:endParaRPr lang="en-US" altLang="zh-CN" dirty="0">
              <a:solidFill>
                <a:schemeClr val="tx1"/>
              </a:solidFill>
            </a:endParaRPr>
          </a:p>
        </p:txBody>
      </p:sp>
      <p:sp>
        <p:nvSpPr>
          <p:cNvPr id="6" name="Rectangle 4">
            <a:extLst>
              <a:ext uri="{FF2B5EF4-FFF2-40B4-BE49-F238E27FC236}">
                <a16:creationId xmlns:a16="http://schemas.microsoft.com/office/drawing/2014/main" id="{AC7C1D37-3049-4A65-9341-96EFA183C450}"/>
              </a:ext>
            </a:extLst>
          </p:cNvPr>
          <p:cNvSpPr>
            <a:spLocks noChangeArrowheads="1"/>
          </p:cNvSpPr>
          <p:nvPr/>
        </p:nvSpPr>
        <p:spPr bwMode="auto">
          <a:xfrm>
            <a:off x="3548675" y="1263372"/>
            <a:ext cx="854401"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chemeClr val="accent1"/>
                </a:solidFill>
              </a:rPr>
              <a:t>Example </a:t>
            </a:r>
            <a:endParaRPr lang="en-US" altLang="zh-CN">
              <a:solidFill>
                <a:schemeClr val="accent1"/>
              </a:solidFill>
            </a:endParaRPr>
          </a:p>
        </p:txBody>
      </p:sp>
      <p:sp>
        <p:nvSpPr>
          <p:cNvPr id="7" name="Rectangle 5">
            <a:extLst>
              <a:ext uri="{FF2B5EF4-FFF2-40B4-BE49-F238E27FC236}">
                <a16:creationId xmlns:a16="http://schemas.microsoft.com/office/drawing/2014/main" id="{0D7C6D01-A337-46BA-9388-E1576E74B43C}"/>
              </a:ext>
            </a:extLst>
          </p:cNvPr>
          <p:cNvSpPr>
            <a:spLocks noChangeArrowheads="1"/>
          </p:cNvSpPr>
          <p:nvPr/>
        </p:nvSpPr>
        <p:spPr bwMode="auto">
          <a:xfrm>
            <a:off x="5593375" y="1263372"/>
            <a:ext cx="785471"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chemeClr val="accent1"/>
                </a:solidFill>
              </a:rPr>
              <a:t>Meaning</a:t>
            </a:r>
            <a:endParaRPr lang="en-US" altLang="zh-CN">
              <a:solidFill>
                <a:schemeClr val="accent1"/>
              </a:solidFill>
            </a:endParaRPr>
          </a:p>
        </p:txBody>
      </p:sp>
      <p:grpSp>
        <p:nvGrpSpPr>
          <p:cNvPr id="8" name="Group 6">
            <a:extLst>
              <a:ext uri="{FF2B5EF4-FFF2-40B4-BE49-F238E27FC236}">
                <a16:creationId xmlns:a16="http://schemas.microsoft.com/office/drawing/2014/main" id="{647A5938-4FBF-403B-8734-29185530CB30}"/>
              </a:ext>
            </a:extLst>
          </p:cNvPr>
          <p:cNvGrpSpPr>
            <a:grpSpLocks/>
          </p:cNvGrpSpPr>
          <p:nvPr/>
        </p:nvGrpSpPr>
        <p:grpSpPr bwMode="auto">
          <a:xfrm>
            <a:off x="810237" y="2036203"/>
            <a:ext cx="6261100" cy="236537"/>
            <a:chOff x="313" y="1047"/>
            <a:chExt cx="3944" cy="149"/>
          </a:xfrm>
        </p:grpSpPr>
        <p:sp>
          <p:nvSpPr>
            <p:cNvPr id="9" name="Rectangle 7">
              <a:extLst>
                <a:ext uri="{FF2B5EF4-FFF2-40B4-BE49-F238E27FC236}">
                  <a16:creationId xmlns:a16="http://schemas.microsoft.com/office/drawing/2014/main" id="{782F59BF-0E23-47D1-9739-65193BD15807}"/>
                </a:ext>
              </a:extLst>
            </p:cNvPr>
            <p:cNvSpPr>
              <a:spLocks noChangeArrowheads="1"/>
            </p:cNvSpPr>
            <p:nvPr/>
          </p:nvSpPr>
          <p:spPr bwMode="auto">
            <a:xfrm>
              <a:off x="313" y="1056"/>
              <a:ext cx="50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ED7D31"/>
                  </a:solidFill>
                  <a:latin typeface="+mj-ea"/>
                  <a:ea typeface="+mj-ea"/>
                </a:rPr>
                <a:t>Register</a:t>
              </a:r>
            </a:p>
          </p:txBody>
        </p:sp>
        <p:sp>
          <p:nvSpPr>
            <p:cNvPr id="10" name="Rectangle 8">
              <a:extLst>
                <a:ext uri="{FF2B5EF4-FFF2-40B4-BE49-F238E27FC236}">
                  <a16:creationId xmlns:a16="http://schemas.microsoft.com/office/drawing/2014/main" id="{DDD2C475-AFE4-4879-A86E-B69CF7799367}"/>
                </a:ext>
              </a:extLst>
            </p:cNvPr>
            <p:cNvSpPr>
              <a:spLocks noChangeArrowheads="1"/>
            </p:cNvSpPr>
            <p:nvPr/>
          </p:nvSpPr>
          <p:spPr bwMode="auto">
            <a:xfrm>
              <a:off x="1899" y="1047"/>
              <a:ext cx="64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Add R4,R3</a:t>
              </a:r>
              <a:endParaRPr lang="en-US" altLang="zh-CN">
                <a:solidFill>
                  <a:srgbClr val="1A78C3"/>
                </a:solidFill>
                <a:latin typeface="+mj-ea"/>
                <a:ea typeface="+mj-ea"/>
              </a:endParaRPr>
            </a:p>
          </p:txBody>
        </p:sp>
        <p:sp>
          <p:nvSpPr>
            <p:cNvPr id="11" name="Rectangle 9">
              <a:extLst>
                <a:ext uri="{FF2B5EF4-FFF2-40B4-BE49-F238E27FC236}">
                  <a16:creationId xmlns:a16="http://schemas.microsoft.com/office/drawing/2014/main" id="{C9AF7FC1-8B5A-410D-91DA-BF75471A947D}"/>
                </a:ext>
              </a:extLst>
            </p:cNvPr>
            <p:cNvSpPr>
              <a:spLocks noChangeArrowheads="1"/>
            </p:cNvSpPr>
            <p:nvPr/>
          </p:nvSpPr>
          <p:spPr bwMode="auto">
            <a:xfrm>
              <a:off x="3408" y="1056"/>
              <a:ext cx="1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R4</a:t>
              </a:r>
              <a:endParaRPr lang="en-US" altLang="zh-CN">
                <a:solidFill>
                  <a:srgbClr val="1A78C3"/>
                </a:solidFill>
                <a:latin typeface="+mj-ea"/>
                <a:ea typeface="+mj-ea"/>
              </a:endParaRPr>
            </a:p>
          </p:txBody>
        </p:sp>
        <p:sp>
          <p:nvSpPr>
            <p:cNvPr id="12" name="Rectangle 10">
              <a:extLst>
                <a:ext uri="{FF2B5EF4-FFF2-40B4-BE49-F238E27FC236}">
                  <a16:creationId xmlns:a16="http://schemas.microsoft.com/office/drawing/2014/main" id="{4ACE7DD7-F185-4BC6-8CF1-90C232FE8084}"/>
                </a:ext>
              </a:extLst>
            </p:cNvPr>
            <p:cNvSpPr>
              <a:spLocks noChangeArrowheads="1"/>
            </p:cNvSpPr>
            <p:nvPr/>
          </p:nvSpPr>
          <p:spPr bwMode="auto">
            <a:xfrm>
              <a:off x="3648" y="1056"/>
              <a:ext cx="1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1A78C3"/>
                  </a:solidFill>
                  <a:latin typeface="+mj-ea"/>
                  <a:sym typeface="Wingdings" panose="05000000000000000000" pitchFamily="2" charset="2"/>
                </a:rPr>
                <a:t></a:t>
              </a:r>
              <a:r>
                <a:rPr lang="zh-CN" altLang="en-US" sz="1600" dirty="0">
                  <a:solidFill>
                    <a:srgbClr val="1A78C3"/>
                  </a:solidFill>
                  <a:latin typeface="+mj-ea"/>
                  <a:ea typeface="+mj-ea"/>
                </a:rPr>
                <a:t> </a:t>
              </a:r>
              <a:endParaRPr lang="zh-CN" altLang="en-US" dirty="0">
                <a:solidFill>
                  <a:srgbClr val="1A78C3"/>
                </a:solidFill>
                <a:latin typeface="+mj-ea"/>
                <a:ea typeface="+mj-ea"/>
              </a:endParaRPr>
            </a:p>
          </p:txBody>
        </p:sp>
        <p:sp>
          <p:nvSpPr>
            <p:cNvPr id="13" name="Rectangle 11">
              <a:extLst>
                <a:ext uri="{FF2B5EF4-FFF2-40B4-BE49-F238E27FC236}">
                  <a16:creationId xmlns:a16="http://schemas.microsoft.com/office/drawing/2014/main" id="{FFF668C8-7FA6-4047-ADEC-098D6F3B44CA}"/>
                </a:ext>
              </a:extLst>
            </p:cNvPr>
            <p:cNvSpPr>
              <a:spLocks noChangeArrowheads="1"/>
            </p:cNvSpPr>
            <p:nvPr/>
          </p:nvSpPr>
          <p:spPr bwMode="auto">
            <a:xfrm>
              <a:off x="3840" y="1056"/>
              <a:ext cx="41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R4+R3</a:t>
              </a:r>
              <a:endParaRPr lang="en-US" altLang="zh-CN">
                <a:solidFill>
                  <a:srgbClr val="1A78C3"/>
                </a:solidFill>
                <a:latin typeface="+mj-ea"/>
                <a:ea typeface="+mj-ea"/>
              </a:endParaRPr>
            </a:p>
          </p:txBody>
        </p:sp>
      </p:grpSp>
      <p:grpSp>
        <p:nvGrpSpPr>
          <p:cNvPr id="14" name="Group 12">
            <a:extLst>
              <a:ext uri="{FF2B5EF4-FFF2-40B4-BE49-F238E27FC236}">
                <a16:creationId xmlns:a16="http://schemas.microsoft.com/office/drawing/2014/main" id="{5D09C680-36CE-4504-9130-6D8F14C521CA}"/>
              </a:ext>
            </a:extLst>
          </p:cNvPr>
          <p:cNvGrpSpPr>
            <a:grpSpLocks/>
          </p:cNvGrpSpPr>
          <p:nvPr/>
        </p:nvGrpSpPr>
        <p:grpSpPr bwMode="auto">
          <a:xfrm>
            <a:off x="810237" y="1666139"/>
            <a:ext cx="6159500" cy="222250"/>
            <a:chOff x="292" y="720"/>
            <a:chExt cx="3880" cy="140"/>
          </a:xfrm>
        </p:grpSpPr>
        <p:sp>
          <p:nvSpPr>
            <p:cNvPr id="15" name="Rectangle 13">
              <a:extLst>
                <a:ext uri="{FF2B5EF4-FFF2-40B4-BE49-F238E27FC236}">
                  <a16:creationId xmlns:a16="http://schemas.microsoft.com/office/drawing/2014/main" id="{99C35F0B-1300-43D0-97CB-E8C7D58AF402}"/>
                </a:ext>
              </a:extLst>
            </p:cNvPr>
            <p:cNvSpPr>
              <a:spLocks noChangeArrowheads="1"/>
            </p:cNvSpPr>
            <p:nvPr/>
          </p:nvSpPr>
          <p:spPr bwMode="auto">
            <a:xfrm>
              <a:off x="292" y="720"/>
              <a:ext cx="66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ED7D31"/>
                  </a:solidFill>
                  <a:latin typeface="+mj-ea"/>
                  <a:ea typeface="+mj-ea"/>
                </a:rPr>
                <a:t>Immediate</a:t>
              </a:r>
              <a:endParaRPr lang="en-US" altLang="zh-CN" dirty="0">
                <a:solidFill>
                  <a:srgbClr val="ED7D31"/>
                </a:solidFill>
                <a:latin typeface="+mj-ea"/>
                <a:ea typeface="+mj-ea"/>
              </a:endParaRPr>
            </a:p>
          </p:txBody>
        </p:sp>
        <p:sp>
          <p:nvSpPr>
            <p:cNvPr id="16" name="Rectangle 14">
              <a:extLst>
                <a:ext uri="{FF2B5EF4-FFF2-40B4-BE49-F238E27FC236}">
                  <a16:creationId xmlns:a16="http://schemas.microsoft.com/office/drawing/2014/main" id="{B43D8B2A-23A7-4099-96A9-740643998B62}"/>
                </a:ext>
              </a:extLst>
            </p:cNvPr>
            <p:cNvSpPr>
              <a:spLocks noChangeArrowheads="1"/>
            </p:cNvSpPr>
            <p:nvPr/>
          </p:nvSpPr>
          <p:spPr bwMode="auto">
            <a:xfrm>
              <a:off x="1880" y="720"/>
              <a:ext cx="56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Add R4,3</a:t>
              </a:r>
              <a:endParaRPr lang="en-US" altLang="zh-CN">
                <a:solidFill>
                  <a:srgbClr val="1A78C3"/>
                </a:solidFill>
                <a:latin typeface="+mj-ea"/>
                <a:ea typeface="+mj-ea"/>
              </a:endParaRPr>
            </a:p>
          </p:txBody>
        </p:sp>
        <p:sp>
          <p:nvSpPr>
            <p:cNvPr id="17" name="Rectangle 15">
              <a:extLst>
                <a:ext uri="{FF2B5EF4-FFF2-40B4-BE49-F238E27FC236}">
                  <a16:creationId xmlns:a16="http://schemas.microsoft.com/office/drawing/2014/main" id="{DE52E9EA-462C-47E1-B8E5-3DA2FF8D8A89}"/>
                </a:ext>
              </a:extLst>
            </p:cNvPr>
            <p:cNvSpPr>
              <a:spLocks noChangeArrowheads="1"/>
            </p:cNvSpPr>
            <p:nvPr/>
          </p:nvSpPr>
          <p:spPr bwMode="auto">
            <a:xfrm>
              <a:off x="3408" y="720"/>
              <a:ext cx="20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R4 </a:t>
              </a:r>
              <a:endParaRPr lang="en-US" altLang="zh-CN">
                <a:solidFill>
                  <a:srgbClr val="1A78C3"/>
                </a:solidFill>
                <a:latin typeface="+mj-ea"/>
                <a:ea typeface="+mj-ea"/>
              </a:endParaRPr>
            </a:p>
          </p:txBody>
        </p:sp>
        <p:sp>
          <p:nvSpPr>
            <p:cNvPr id="18" name="Rectangle 16">
              <a:extLst>
                <a:ext uri="{FF2B5EF4-FFF2-40B4-BE49-F238E27FC236}">
                  <a16:creationId xmlns:a16="http://schemas.microsoft.com/office/drawing/2014/main" id="{D7ED5D0F-83CA-4B27-A31B-14F78B5C3ADE}"/>
                </a:ext>
              </a:extLst>
            </p:cNvPr>
            <p:cNvSpPr>
              <a:spLocks noChangeArrowheads="1"/>
            </p:cNvSpPr>
            <p:nvPr/>
          </p:nvSpPr>
          <p:spPr bwMode="auto">
            <a:xfrm>
              <a:off x="3648" y="720"/>
              <a:ext cx="16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1A78C3"/>
                  </a:solidFill>
                  <a:latin typeface="+mj-ea"/>
                  <a:ea typeface="+mj-ea"/>
                  <a:sym typeface="Wingdings" panose="05000000000000000000" pitchFamily="2" charset="2"/>
                </a:rPr>
                <a:t></a:t>
              </a:r>
              <a:r>
                <a:rPr lang="zh-CN" altLang="en-US" sz="1600" dirty="0">
                  <a:solidFill>
                    <a:srgbClr val="1A78C3"/>
                  </a:solidFill>
                  <a:latin typeface="+mj-ea"/>
                  <a:ea typeface="+mj-ea"/>
                </a:rPr>
                <a:t> </a:t>
              </a:r>
              <a:endParaRPr lang="zh-CN" altLang="en-US" dirty="0">
                <a:solidFill>
                  <a:srgbClr val="1A78C3"/>
                </a:solidFill>
                <a:latin typeface="+mj-ea"/>
                <a:ea typeface="+mj-ea"/>
              </a:endParaRPr>
            </a:p>
          </p:txBody>
        </p:sp>
        <p:sp>
          <p:nvSpPr>
            <p:cNvPr id="19" name="Rectangle 17">
              <a:extLst>
                <a:ext uri="{FF2B5EF4-FFF2-40B4-BE49-F238E27FC236}">
                  <a16:creationId xmlns:a16="http://schemas.microsoft.com/office/drawing/2014/main" id="{B30F4D48-58FD-4AF1-B9A1-B048AE893228}"/>
                </a:ext>
              </a:extLst>
            </p:cNvPr>
            <p:cNvSpPr>
              <a:spLocks noChangeArrowheads="1"/>
            </p:cNvSpPr>
            <p:nvPr/>
          </p:nvSpPr>
          <p:spPr bwMode="auto">
            <a:xfrm>
              <a:off x="3840" y="720"/>
              <a:ext cx="33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R4+3</a:t>
              </a:r>
              <a:endParaRPr lang="en-US" altLang="zh-CN">
                <a:solidFill>
                  <a:srgbClr val="1A78C3"/>
                </a:solidFill>
                <a:latin typeface="+mj-ea"/>
                <a:ea typeface="+mj-ea"/>
              </a:endParaRPr>
            </a:p>
          </p:txBody>
        </p:sp>
      </p:grpSp>
      <p:grpSp>
        <p:nvGrpSpPr>
          <p:cNvPr id="20" name="Group 18">
            <a:extLst>
              <a:ext uri="{FF2B5EF4-FFF2-40B4-BE49-F238E27FC236}">
                <a16:creationId xmlns:a16="http://schemas.microsoft.com/office/drawing/2014/main" id="{83938E14-BABF-4B34-99E2-90A1896501F4}"/>
              </a:ext>
            </a:extLst>
          </p:cNvPr>
          <p:cNvGrpSpPr>
            <a:grpSpLocks/>
          </p:cNvGrpSpPr>
          <p:nvPr/>
        </p:nvGrpSpPr>
        <p:grpSpPr bwMode="auto">
          <a:xfrm>
            <a:off x="810237" y="2827131"/>
            <a:ext cx="7380287" cy="271462"/>
            <a:chOff x="339" y="1649"/>
            <a:chExt cx="4649" cy="171"/>
          </a:xfrm>
        </p:grpSpPr>
        <p:sp>
          <p:nvSpPr>
            <p:cNvPr id="21" name="Rectangle 19">
              <a:extLst>
                <a:ext uri="{FF2B5EF4-FFF2-40B4-BE49-F238E27FC236}">
                  <a16:creationId xmlns:a16="http://schemas.microsoft.com/office/drawing/2014/main" id="{04835C85-CE16-4361-BAB3-1F9DABEFAC50}"/>
                </a:ext>
              </a:extLst>
            </p:cNvPr>
            <p:cNvSpPr>
              <a:spLocks noChangeArrowheads="1"/>
            </p:cNvSpPr>
            <p:nvPr/>
          </p:nvSpPr>
          <p:spPr bwMode="auto">
            <a:xfrm>
              <a:off x="339" y="1680"/>
              <a:ext cx="88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ED7D31"/>
                  </a:solidFill>
                  <a:latin typeface="+mj-ea"/>
                  <a:ea typeface="+mj-ea"/>
                </a:rPr>
                <a:t>Displacement </a:t>
              </a:r>
            </a:p>
          </p:txBody>
        </p:sp>
        <p:sp>
          <p:nvSpPr>
            <p:cNvPr id="22" name="Rectangle 20">
              <a:extLst>
                <a:ext uri="{FF2B5EF4-FFF2-40B4-BE49-F238E27FC236}">
                  <a16:creationId xmlns:a16="http://schemas.microsoft.com/office/drawing/2014/main" id="{1B6C5A6B-ECFF-4D39-BFEA-1448347EB5B8}"/>
                </a:ext>
              </a:extLst>
            </p:cNvPr>
            <p:cNvSpPr>
              <a:spLocks noChangeArrowheads="1"/>
            </p:cNvSpPr>
            <p:nvPr/>
          </p:nvSpPr>
          <p:spPr bwMode="auto">
            <a:xfrm>
              <a:off x="1893" y="1680"/>
              <a:ext cx="96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Add R4,100(R1)</a:t>
              </a:r>
              <a:endParaRPr lang="en-US" altLang="zh-CN">
                <a:solidFill>
                  <a:srgbClr val="1A78C3"/>
                </a:solidFill>
                <a:latin typeface="+mj-ea"/>
                <a:ea typeface="+mj-ea"/>
              </a:endParaRPr>
            </a:p>
          </p:txBody>
        </p:sp>
        <p:sp>
          <p:nvSpPr>
            <p:cNvPr id="23" name="Rectangle 21">
              <a:extLst>
                <a:ext uri="{FF2B5EF4-FFF2-40B4-BE49-F238E27FC236}">
                  <a16:creationId xmlns:a16="http://schemas.microsoft.com/office/drawing/2014/main" id="{8611F339-6052-440B-8487-26C7EB2EECE8}"/>
                </a:ext>
              </a:extLst>
            </p:cNvPr>
            <p:cNvSpPr>
              <a:spLocks noChangeArrowheads="1"/>
            </p:cNvSpPr>
            <p:nvPr/>
          </p:nvSpPr>
          <p:spPr bwMode="auto">
            <a:xfrm>
              <a:off x="3393" y="1660"/>
              <a:ext cx="20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1A78C3"/>
                  </a:solidFill>
                  <a:latin typeface="+mj-ea"/>
                  <a:ea typeface="+mj-ea"/>
                </a:rPr>
                <a:t>R4 </a:t>
              </a:r>
              <a:endParaRPr lang="en-US" altLang="zh-CN" dirty="0">
                <a:solidFill>
                  <a:srgbClr val="1A78C3"/>
                </a:solidFill>
                <a:latin typeface="+mj-ea"/>
                <a:ea typeface="+mj-ea"/>
              </a:endParaRPr>
            </a:p>
          </p:txBody>
        </p:sp>
        <p:sp>
          <p:nvSpPr>
            <p:cNvPr id="24" name="Rectangle 22">
              <a:extLst>
                <a:ext uri="{FF2B5EF4-FFF2-40B4-BE49-F238E27FC236}">
                  <a16:creationId xmlns:a16="http://schemas.microsoft.com/office/drawing/2014/main" id="{1B5EA14E-B5EB-483F-B0D6-07A077928481}"/>
                </a:ext>
              </a:extLst>
            </p:cNvPr>
            <p:cNvSpPr>
              <a:spLocks noChangeArrowheads="1"/>
            </p:cNvSpPr>
            <p:nvPr/>
          </p:nvSpPr>
          <p:spPr bwMode="auto">
            <a:xfrm>
              <a:off x="3617" y="1649"/>
              <a:ext cx="1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1A78C3"/>
                  </a:solidFill>
                  <a:latin typeface="+mj-ea"/>
                  <a:sym typeface="Wingdings" panose="05000000000000000000" pitchFamily="2" charset="2"/>
                </a:rPr>
                <a:t></a:t>
              </a:r>
              <a:r>
                <a:rPr lang="zh-CN" altLang="en-US" sz="1600" dirty="0">
                  <a:solidFill>
                    <a:srgbClr val="1A78C3"/>
                  </a:solidFill>
                  <a:latin typeface="+mj-ea"/>
                  <a:ea typeface="+mj-ea"/>
                </a:rPr>
                <a:t> </a:t>
              </a:r>
              <a:endParaRPr lang="zh-CN" altLang="en-US" dirty="0">
                <a:solidFill>
                  <a:srgbClr val="1A78C3"/>
                </a:solidFill>
                <a:latin typeface="+mj-ea"/>
                <a:ea typeface="+mj-ea"/>
              </a:endParaRPr>
            </a:p>
          </p:txBody>
        </p:sp>
        <p:sp>
          <p:nvSpPr>
            <p:cNvPr id="25" name="Rectangle 23">
              <a:extLst>
                <a:ext uri="{FF2B5EF4-FFF2-40B4-BE49-F238E27FC236}">
                  <a16:creationId xmlns:a16="http://schemas.microsoft.com/office/drawing/2014/main" id="{2881D2ED-16E5-4B1E-B97F-273F0B3F47B2}"/>
                </a:ext>
              </a:extLst>
            </p:cNvPr>
            <p:cNvSpPr>
              <a:spLocks noChangeArrowheads="1"/>
            </p:cNvSpPr>
            <p:nvPr/>
          </p:nvSpPr>
          <p:spPr bwMode="auto">
            <a:xfrm>
              <a:off x="3840" y="1660"/>
              <a:ext cx="114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R4+Mem[100+R1]</a:t>
              </a:r>
              <a:endParaRPr lang="en-US" altLang="zh-CN">
                <a:solidFill>
                  <a:srgbClr val="1A78C3"/>
                </a:solidFill>
                <a:latin typeface="+mj-ea"/>
                <a:ea typeface="+mj-ea"/>
              </a:endParaRPr>
            </a:p>
          </p:txBody>
        </p:sp>
      </p:grpSp>
      <p:grpSp>
        <p:nvGrpSpPr>
          <p:cNvPr id="26" name="Group 24">
            <a:extLst>
              <a:ext uri="{FF2B5EF4-FFF2-40B4-BE49-F238E27FC236}">
                <a16:creationId xmlns:a16="http://schemas.microsoft.com/office/drawing/2014/main" id="{FDD3BB7D-AE87-4574-B940-B80BD781235D}"/>
              </a:ext>
            </a:extLst>
          </p:cNvPr>
          <p:cNvGrpSpPr>
            <a:grpSpLocks/>
          </p:cNvGrpSpPr>
          <p:nvPr/>
        </p:nvGrpSpPr>
        <p:grpSpPr bwMode="auto">
          <a:xfrm>
            <a:off x="810237" y="2420554"/>
            <a:ext cx="6870700" cy="258763"/>
            <a:chOff x="324" y="1360"/>
            <a:chExt cx="4328" cy="163"/>
          </a:xfrm>
        </p:grpSpPr>
        <p:sp>
          <p:nvSpPr>
            <p:cNvPr id="27" name="Rectangle 25">
              <a:extLst>
                <a:ext uri="{FF2B5EF4-FFF2-40B4-BE49-F238E27FC236}">
                  <a16:creationId xmlns:a16="http://schemas.microsoft.com/office/drawing/2014/main" id="{8BEA2823-5121-44F1-988C-D57D4D6FE5AF}"/>
                </a:ext>
              </a:extLst>
            </p:cNvPr>
            <p:cNvSpPr>
              <a:spLocks noChangeArrowheads="1"/>
            </p:cNvSpPr>
            <p:nvPr/>
          </p:nvSpPr>
          <p:spPr bwMode="auto">
            <a:xfrm>
              <a:off x="324" y="1383"/>
              <a:ext cx="10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ED7D31"/>
                  </a:solidFill>
                  <a:latin typeface="+mj-ea"/>
                  <a:ea typeface="+mj-ea"/>
                </a:rPr>
                <a:t>Register indirect</a:t>
              </a:r>
            </a:p>
          </p:txBody>
        </p:sp>
        <p:sp>
          <p:nvSpPr>
            <p:cNvPr id="28" name="Rectangle 26">
              <a:extLst>
                <a:ext uri="{FF2B5EF4-FFF2-40B4-BE49-F238E27FC236}">
                  <a16:creationId xmlns:a16="http://schemas.microsoft.com/office/drawing/2014/main" id="{8D962AB3-6611-433E-8D5C-BDEE8222C243}"/>
                </a:ext>
              </a:extLst>
            </p:cNvPr>
            <p:cNvSpPr>
              <a:spLocks noChangeArrowheads="1"/>
            </p:cNvSpPr>
            <p:nvPr/>
          </p:nvSpPr>
          <p:spPr bwMode="auto">
            <a:xfrm>
              <a:off x="1898" y="1380"/>
              <a:ext cx="73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Add R4,(R1)</a:t>
              </a:r>
              <a:endParaRPr lang="en-US" altLang="zh-CN">
                <a:solidFill>
                  <a:srgbClr val="1A78C3"/>
                </a:solidFill>
                <a:latin typeface="+mj-ea"/>
                <a:ea typeface="+mj-ea"/>
              </a:endParaRPr>
            </a:p>
          </p:txBody>
        </p:sp>
        <p:sp>
          <p:nvSpPr>
            <p:cNvPr id="29" name="Rectangle 27">
              <a:extLst>
                <a:ext uri="{FF2B5EF4-FFF2-40B4-BE49-F238E27FC236}">
                  <a16:creationId xmlns:a16="http://schemas.microsoft.com/office/drawing/2014/main" id="{EC1F74B1-7B7B-40AA-884D-15BFFEF7E9C5}"/>
                </a:ext>
              </a:extLst>
            </p:cNvPr>
            <p:cNvSpPr>
              <a:spLocks noChangeArrowheads="1"/>
            </p:cNvSpPr>
            <p:nvPr/>
          </p:nvSpPr>
          <p:spPr bwMode="auto">
            <a:xfrm>
              <a:off x="3395" y="1360"/>
              <a:ext cx="20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R4 </a:t>
              </a:r>
              <a:endParaRPr lang="en-US" altLang="zh-CN">
                <a:solidFill>
                  <a:srgbClr val="1A78C3"/>
                </a:solidFill>
                <a:latin typeface="+mj-ea"/>
                <a:ea typeface="+mj-ea"/>
              </a:endParaRPr>
            </a:p>
          </p:txBody>
        </p:sp>
        <p:sp>
          <p:nvSpPr>
            <p:cNvPr id="30" name="Rectangle 28">
              <a:extLst>
                <a:ext uri="{FF2B5EF4-FFF2-40B4-BE49-F238E27FC236}">
                  <a16:creationId xmlns:a16="http://schemas.microsoft.com/office/drawing/2014/main" id="{DC749234-BC16-4FAB-9291-B0FEA81A0E4B}"/>
                </a:ext>
              </a:extLst>
            </p:cNvPr>
            <p:cNvSpPr>
              <a:spLocks noChangeArrowheads="1"/>
            </p:cNvSpPr>
            <p:nvPr/>
          </p:nvSpPr>
          <p:spPr bwMode="auto">
            <a:xfrm>
              <a:off x="3635" y="1360"/>
              <a:ext cx="1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1A78C3"/>
                  </a:solidFill>
                  <a:latin typeface="+mj-ea"/>
                  <a:sym typeface="Wingdings" panose="05000000000000000000" pitchFamily="2" charset="2"/>
                </a:rPr>
                <a:t></a:t>
              </a:r>
              <a:r>
                <a:rPr lang="zh-CN" altLang="en-US" sz="1600" dirty="0">
                  <a:solidFill>
                    <a:srgbClr val="1A78C3"/>
                  </a:solidFill>
                  <a:latin typeface="+mj-ea"/>
                  <a:ea typeface="+mj-ea"/>
                </a:rPr>
                <a:t> </a:t>
              </a:r>
              <a:endParaRPr lang="zh-CN" altLang="en-US" dirty="0">
                <a:solidFill>
                  <a:srgbClr val="1A78C3"/>
                </a:solidFill>
                <a:latin typeface="+mj-ea"/>
                <a:ea typeface="+mj-ea"/>
              </a:endParaRPr>
            </a:p>
          </p:txBody>
        </p:sp>
        <p:sp>
          <p:nvSpPr>
            <p:cNvPr id="31" name="Rectangle 29">
              <a:extLst>
                <a:ext uri="{FF2B5EF4-FFF2-40B4-BE49-F238E27FC236}">
                  <a16:creationId xmlns:a16="http://schemas.microsoft.com/office/drawing/2014/main" id="{B6B1518F-1A87-496F-BA5F-C26D0CD6A4C7}"/>
                </a:ext>
              </a:extLst>
            </p:cNvPr>
            <p:cNvSpPr>
              <a:spLocks noChangeArrowheads="1"/>
            </p:cNvSpPr>
            <p:nvPr/>
          </p:nvSpPr>
          <p:spPr bwMode="auto">
            <a:xfrm>
              <a:off x="3827" y="1360"/>
              <a:ext cx="82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R4+Mem[R1]</a:t>
              </a:r>
              <a:endParaRPr lang="en-US" altLang="zh-CN">
                <a:solidFill>
                  <a:srgbClr val="1A78C3"/>
                </a:solidFill>
                <a:latin typeface="+mj-ea"/>
                <a:ea typeface="+mj-ea"/>
              </a:endParaRPr>
            </a:p>
          </p:txBody>
        </p:sp>
      </p:grpSp>
      <p:grpSp>
        <p:nvGrpSpPr>
          <p:cNvPr id="32" name="Group 30">
            <a:extLst>
              <a:ext uri="{FF2B5EF4-FFF2-40B4-BE49-F238E27FC236}">
                <a16:creationId xmlns:a16="http://schemas.microsoft.com/office/drawing/2014/main" id="{7E264E36-21CD-41E9-B6E1-5BF9EABD7660}"/>
              </a:ext>
            </a:extLst>
          </p:cNvPr>
          <p:cNvGrpSpPr>
            <a:grpSpLocks/>
          </p:cNvGrpSpPr>
          <p:nvPr/>
        </p:nvGrpSpPr>
        <p:grpSpPr bwMode="auto">
          <a:xfrm>
            <a:off x="798571" y="3277853"/>
            <a:ext cx="7275513" cy="271462"/>
            <a:chOff x="336" y="2005"/>
            <a:chExt cx="4583" cy="171"/>
          </a:xfrm>
        </p:grpSpPr>
        <p:sp>
          <p:nvSpPr>
            <p:cNvPr id="33" name="Rectangle 31">
              <a:extLst>
                <a:ext uri="{FF2B5EF4-FFF2-40B4-BE49-F238E27FC236}">
                  <a16:creationId xmlns:a16="http://schemas.microsoft.com/office/drawing/2014/main" id="{F5EEA7D6-BE5E-4E5A-AC94-2CE9D9691024}"/>
                </a:ext>
              </a:extLst>
            </p:cNvPr>
            <p:cNvSpPr>
              <a:spLocks noChangeArrowheads="1"/>
            </p:cNvSpPr>
            <p:nvPr/>
          </p:nvSpPr>
          <p:spPr bwMode="auto">
            <a:xfrm>
              <a:off x="336" y="2036"/>
              <a:ext cx="49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Indexed</a:t>
              </a:r>
              <a:endParaRPr lang="en-US" altLang="zh-CN">
                <a:solidFill>
                  <a:srgbClr val="1A78C3"/>
                </a:solidFill>
                <a:latin typeface="+mj-ea"/>
                <a:ea typeface="+mj-ea"/>
              </a:endParaRPr>
            </a:p>
          </p:txBody>
        </p:sp>
        <p:sp>
          <p:nvSpPr>
            <p:cNvPr id="34" name="Rectangle 32">
              <a:extLst>
                <a:ext uri="{FF2B5EF4-FFF2-40B4-BE49-F238E27FC236}">
                  <a16:creationId xmlns:a16="http://schemas.microsoft.com/office/drawing/2014/main" id="{5378C6BF-6148-4D89-A04E-25C70343F4DF}"/>
                </a:ext>
              </a:extLst>
            </p:cNvPr>
            <p:cNvSpPr>
              <a:spLocks noChangeArrowheads="1"/>
            </p:cNvSpPr>
            <p:nvPr/>
          </p:nvSpPr>
          <p:spPr bwMode="auto">
            <a:xfrm>
              <a:off x="1895" y="2007"/>
              <a:ext cx="99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1A78C3"/>
                  </a:solidFill>
                  <a:latin typeface="+mj-ea"/>
                  <a:ea typeface="+mj-ea"/>
                </a:rPr>
                <a:t>Add R3,(R1+R2)</a:t>
              </a:r>
              <a:endParaRPr lang="en-US" altLang="zh-CN" dirty="0">
                <a:solidFill>
                  <a:srgbClr val="1A78C3"/>
                </a:solidFill>
                <a:latin typeface="+mj-ea"/>
                <a:ea typeface="+mj-ea"/>
              </a:endParaRPr>
            </a:p>
          </p:txBody>
        </p:sp>
        <p:sp>
          <p:nvSpPr>
            <p:cNvPr id="35" name="Rectangle 33">
              <a:extLst>
                <a:ext uri="{FF2B5EF4-FFF2-40B4-BE49-F238E27FC236}">
                  <a16:creationId xmlns:a16="http://schemas.microsoft.com/office/drawing/2014/main" id="{670F78EE-BD08-4FDA-B4C7-D45169754DC9}"/>
                </a:ext>
              </a:extLst>
            </p:cNvPr>
            <p:cNvSpPr>
              <a:spLocks noChangeArrowheads="1"/>
            </p:cNvSpPr>
            <p:nvPr/>
          </p:nvSpPr>
          <p:spPr bwMode="auto">
            <a:xfrm>
              <a:off x="3390" y="2016"/>
              <a:ext cx="20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R3 </a:t>
              </a:r>
              <a:endParaRPr lang="en-US" altLang="zh-CN">
                <a:solidFill>
                  <a:srgbClr val="1A78C3"/>
                </a:solidFill>
                <a:latin typeface="+mj-ea"/>
                <a:ea typeface="+mj-ea"/>
              </a:endParaRPr>
            </a:p>
          </p:txBody>
        </p:sp>
        <p:sp>
          <p:nvSpPr>
            <p:cNvPr id="36" name="Rectangle 34">
              <a:extLst>
                <a:ext uri="{FF2B5EF4-FFF2-40B4-BE49-F238E27FC236}">
                  <a16:creationId xmlns:a16="http://schemas.microsoft.com/office/drawing/2014/main" id="{C89A9738-E164-46F1-BEB3-DD2502BE7B96}"/>
                </a:ext>
              </a:extLst>
            </p:cNvPr>
            <p:cNvSpPr>
              <a:spLocks noChangeArrowheads="1"/>
            </p:cNvSpPr>
            <p:nvPr/>
          </p:nvSpPr>
          <p:spPr bwMode="auto">
            <a:xfrm>
              <a:off x="3614" y="2005"/>
              <a:ext cx="1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1A78C3"/>
                  </a:solidFill>
                  <a:latin typeface="+mj-ea"/>
                  <a:sym typeface="Wingdings" panose="05000000000000000000" pitchFamily="2" charset="2"/>
                </a:rPr>
                <a:t></a:t>
              </a:r>
              <a:r>
                <a:rPr lang="zh-CN" altLang="en-US" sz="1600" dirty="0">
                  <a:solidFill>
                    <a:srgbClr val="1A78C3"/>
                  </a:solidFill>
                  <a:latin typeface="+mj-ea"/>
                  <a:ea typeface="+mj-ea"/>
                </a:rPr>
                <a:t> </a:t>
              </a:r>
              <a:endParaRPr lang="zh-CN" altLang="en-US" dirty="0">
                <a:solidFill>
                  <a:srgbClr val="1A78C3"/>
                </a:solidFill>
                <a:latin typeface="+mj-ea"/>
                <a:ea typeface="+mj-ea"/>
              </a:endParaRPr>
            </a:p>
          </p:txBody>
        </p:sp>
        <p:sp>
          <p:nvSpPr>
            <p:cNvPr id="37" name="Rectangle 35">
              <a:extLst>
                <a:ext uri="{FF2B5EF4-FFF2-40B4-BE49-F238E27FC236}">
                  <a16:creationId xmlns:a16="http://schemas.microsoft.com/office/drawing/2014/main" id="{F651A0B1-CD47-4EB9-9BA0-3FA0A77DA873}"/>
                </a:ext>
              </a:extLst>
            </p:cNvPr>
            <p:cNvSpPr>
              <a:spLocks noChangeArrowheads="1"/>
            </p:cNvSpPr>
            <p:nvPr/>
          </p:nvSpPr>
          <p:spPr bwMode="auto">
            <a:xfrm>
              <a:off x="3838" y="2016"/>
              <a:ext cx="108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1A78C3"/>
                  </a:solidFill>
                  <a:latin typeface="+mj-ea"/>
                  <a:ea typeface="+mj-ea"/>
                </a:rPr>
                <a:t>R3+Mem[R1+R2]</a:t>
              </a:r>
              <a:endParaRPr lang="en-US" altLang="zh-CN" dirty="0">
                <a:solidFill>
                  <a:srgbClr val="1A78C3"/>
                </a:solidFill>
                <a:latin typeface="+mj-ea"/>
                <a:ea typeface="+mj-ea"/>
              </a:endParaRPr>
            </a:p>
          </p:txBody>
        </p:sp>
      </p:grpSp>
      <p:grpSp>
        <p:nvGrpSpPr>
          <p:cNvPr id="38" name="Group 36">
            <a:extLst>
              <a:ext uri="{FF2B5EF4-FFF2-40B4-BE49-F238E27FC236}">
                <a16:creationId xmlns:a16="http://schemas.microsoft.com/office/drawing/2014/main" id="{2B69C050-1EE3-45C4-9C18-DCB5688A45E9}"/>
              </a:ext>
            </a:extLst>
          </p:cNvPr>
          <p:cNvGrpSpPr>
            <a:grpSpLocks/>
          </p:cNvGrpSpPr>
          <p:nvPr/>
        </p:nvGrpSpPr>
        <p:grpSpPr bwMode="auto">
          <a:xfrm>
            <a:off x="810237" y="3665683"/>
            <a:ext cx="7094538" cy="271463"/>
            <a:chOff x="336" y="2324"/>
            <a:chExt cx="4469" cy="171"/>
          </a:xfrm>
        </p:grpSpPr>
        <p:sp>
          <p:nvSpPr>
            <p:cNvPr id="39" name="Rectangle 37">
              <a:extLst>
                <a:ext uri="{FF2B5EF4-FFF2-40B4-BE49-F238E27FC236}">
                  <a16:creationId xmlns:a16="http://schemas.microsoft.com/office/drawing/2014/main" id="{1B7FA366-B1E7-4276-9D58-9C4B67CCA6FA}"/>
                </a:ext>
              </a:extLst>
            </p:cNvPr>
            <p:cNvSpPr>
              <a:spLocks noChangeArrowheads="1"/>
            </p:cNvSpPr>
            <p:nvPr/>
          </p:nvSpPr>
          <p:spPr bwMode="auto">
            <a:xfrm>
              <a:off x="336" y="2355"/>
              <a:ext cx="110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1A78C3"/>
                  </a:solidFill>
                  <a:latin typeface="+mj-ea"/>
                  <a:ea typeface="+mj-ea"/>
                </a:rPr>
                <a:t>Direct or absolute</a:t>
              </a:r>
              <a:endParaRPr lang="en-US" altLang="zh-CN" dirty="0">
                <a:solidFill>
                  <a:srgbClr val="1A78C3"/>
                </a:solidFill>
                <a:latin typeface="+mj-ea"/>
                <a:ea typeface="+mj-ea"/>
              </a:endParaRPr>
            </a:p>
          </p:txBody>
        </p:sp>
        <p:sp>
          <p:nvSpPr>
            <p:cNvPr id="40" name="Rectangle 38">
              <a:extLst>
                <a:ext uri="{FF2B5EF4-FFF2-40B4-BE49-F238E27FC236}">
                  <a16:creationId xmlns:a16="http://schemas.microsoft.com/office/drawing/2014/main" id="{1A447806-84CE-4F9C-8FBF-A5121EA9E079}"/>
                </a:ext>
              </a:extLst>
            </p:cNvPr>
            <p:cNvSpPr>
              <a:spLocks noChangeArrowheads="1"/>
            </p:cNvSpPr>
            <p:nvPr/>
          </p:nvSpPr>
          <p:spPr bwMode="auto">
            <a:xfrm>
              <a:off x="1890" y="2355"/>
              <a:ext cx="8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Add R1,(1001)</a:t>
              </a:r>
              <a:endParaRPr lang="en-US" altLang="zh-CN">
                <a:solidFill>
                  <a:srgbClr val="1A78C3"/>
                </a:solidFill>
                <a:latin typeface="+mj-ea"/>
                <a:ea typeface="+mj-ea"/>
              </a:endParaRPr>
            </a:p>
          </p:txBody>
        </p:sp>
        <p:sp>
          <p:nvSpPr>
            <p:cNvPr id="41" name="Rectangle 39">
              <a:extLst>
                <a:ext uri="{FF2B5EF4-FFF2-40B4-BE49-F238E27FC236}">
                  <a16:creationId xmlns:a16="http://schemas.microsoft.com/office/drawing/2014/main" id="{D7A35B81-104C-4DEF-9A64-95E153B4542B}"/>
                </a:ext>
              </a:extLst>
            </p:cNvPr>
            <p:cNvSpPr>
              <a:spLocks noChangeArrowheads="1"/>
            </p:cNvSpPr>
            <p:nvPr/>
          </p:nvSpPr>
          <p:spPr bwMode="auto">
            <a:xfrm>
              <a:off x="3390" y="2335"/>
              <a:ext cx="20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R1 </a:t>
              </a:r>
              <a:endParaRPr lang="en-US" altLang="zh-CN">
                <a:solidFill>
                  <a:srgbClr val="1A78C3"/>
                </a:solidFill>
                <a:latin typeface="+mj-ea"/>
                <a:ea typeface="+mj-ea"/>
              </a:endParaRPr>
            </a:p>
          </p:txBody>
        </p:sp>
        <p:sp>
          <p:nvSpPr>
            <p:cNvPr id="42" name="Rectangle 40">
              <a:extLst>
                <a:ext uri="{FF2B5EF4-FFF2-40B4-BE49-F238E27FC236}">
                  <a16:creationId xmlns:a16="http://schemas.microsoft.com/office/drawing/2014/main" id="{8D2195F4-6D70-48A8-B3D8-1BCDF12F76A7}"/>
                </a:ext>
              </a:extLst>
            </p:cNvPr>
            <p:cNvSpPr>
              <a:spLocks noChangeArrowheads="1"/>
            </p:cNvSpPr>
            <p:nvPr/>
          </p:nvSpPr>
          <p:spPr bwMode="auto">
            <a:xfrm>
              <a:off x="3614" y="2324"/>
              <a:ext cx="1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1A78C3"/>
                  </a:solidFill>
                  <a:latin typeface="+mj-ea"/>
                  <a:sym typeface="Wingdings" panose="05000000000000000000" pitchFamily="2" charset="2"/>
                </a:rPr>
                <a:t></a:t>
              </a:r>
              <a:r>
                <a:rPr lang="zh-CN" altLang="en-US" sz="1600" dirty="0">
                  <a:solidFill>
                    <a:srgbClr val="1A78C3"/>
                  </a:solidFill>
                  <a:latin typeface="+mj-ea"/>
                  <a:ea typeface="+mj-ea"/>
                </a:rPr>
                <a:t> </a:t>
              </a:r>
              <a:endParaRPr lang="zh-CN" altLang="en-US" dirty="0">
                <a:solidFill>
                  <a:srgbClr val="1A78C3"/>
                </a:solidFill>
                <a:latin typeface="+mj-ea"/>
                <a:ea typeface="+mj-ea"/>
              </a:endParaRPr>
            </a:p>
          </p:txBody>
        </p:sp>
        <p:sp>
          <p:nvSpPr>
            <p:cNvPr id="43" name="Rectangle 41">
              <a:extLst>
                <a:ext uri="{FF2B5EF4-FFF2-40B4-BE49-F238E27FC236}">
                  <a16:creationId xmlns:a16="http://schemas.microsoft.com/office/drawing/2014/main" id="{AC2D2561-D9FE-4816-A4E2-0564457E6D6F}"/>
                </a:ext>
              </a:extLst>
            </p:cNvPr>
            <p:cNvSpPr>
              <a:spLocks noChangeArrowheads="1"/>
            </p:cNvSpPr>
            <p:nvPr/>
          </p:nvSpPr>
          <p:spPr bwMode="auto">
            <a:xfrm>
              <a:off x="3838" y="2335"/>
              <a:ext cx="96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R1+Mem[1001]</a:t>
              </a:r>
              <a:endParaRPr lang="en-US" altLang="zh-CN">
                <a:solidFill>
                  <a:srgbClr val="1A78C3"/>
                </a:solidFill>
                <a:latin typeface="+mj-ea"/>
                <a:ea typeface="+mj-ea"/>
              </a:endParaRPr>
            </a:p>
          </p:txBody>
        </p:sp>
      </p:grpSp>
      <p:grpSp>
        <p:nvGrpSpPr>
          <p:cNvPr id="44" name="Group 42">
            <a:extLst>
              <a:ext uri="{FF2B5EF4-FFF2-40B4-BE49-F238E27FC236}">
                <a16:creationId xmlns:a16="http://schemas.microsoft.com/office/drawing/2014/main" id="{4D79BF06-8A9D-43EE-8988-A7A404A0EEBF}"/>
              </a:ext>
            </a:extLst>
          </p:cNvPr>
          <p:cNvGrpSpPr>
            <a:grpSpLocks/>
          </p:cNvGrpSpPr>
          <p:nvPr/>
        </p:nvGrpSpPr>
        <p:grpSpPr bwMode="auto">
          <a:xfrm>
            <a:off x="810237" y="4084960"/>
            <a:ext cx="7443788" cy="271462"/>
            <a:chOff x="336" y="2643"/>
            <a:chExt cx="4689" cy="171"/>
          </a:xfrm>
        </p:grpSpPr>
        <p:sp>
          <p:nvSpPr>
            <p:cNvPr id="45" name="Rectangle 43">
              <a:extLst>
                <a:ext uri="{FF2B5EF4-FFF2-40B4-BE49-F238E27FC236}">
                  <a16:creationId xmlns:a16="http://schemas.microsoft.com/office/drawing/2014/main" id="{E9EAA0BB-07C4-49F7-A682-111EC0B4057F}"/>
                </a:ext>
              </a:extLst>
            </p:cNvPr>
            <p:cNvSpPr>
              <a:spLocks noChangeArrowheads="1"/>
            </p:cNvSpPr>
            <p:nvPr/>
          </p:nvSpPr>
          <p:spPr bwMode="auto">
            <a:xfrm>
              <a:off x="336" y="2674"/>
              <a:ext cx="103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1A78C3"/>
                  </a:solidFill>
                  <a:latin typeface="+mj-ea"/>
                  <a:ea typeface="+mj-ea"/>
                </a:rPr>
                <a:t>Memory indirect</a:t>
              </a:r>
              <a:endParaRPr lang="en-US" altLang="zh-CN" dirty="0">
                <a:solidFill>
                  <a:srgbClr val="1A78C3"/>
                </a:solidFill>
                <a:latin typeface="+mj-ea"/>
                <a:ea typeface="+mj-ea"/>
              </a:endParaRPr>
            </a:p>
          </p:txBody>
        </p:sp>
        <p:sp>
          <p:nvSpPr>
            <p:cNvPr id="46" name="Rectangle 44">
              <a:extLst>
                <a:ext uri="{FF2B5EF4-FFF2-40B4-BE49-F238E27FC236}">
                  <a16:creationId xmlns:a16="http://schemas.microsoft.com/office/drawing/2014/main" id="{1913073D-AC2E-4E05-8FA8-4DB87B15AB79}"/>
                </a:ext>
              </a:extLst>
            </p:cNvPr>
            <p:cNvSpPr>
              <a:spLocks noChangeArrowheads="1"/>
            </p:cNvSpPr>
            <p:nvPr/>
          </p:nvSpPr>
          <p:spPr bwMode="auto">
            <a:xfrm>
              <a:off x="1899" y="2674"/>
              <a:ext cx="86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Add R1,@(R3)</a:t>
              </a:r>
              <a:endParaRPr lang="en-US" altLang="zh-CN">
                <a:solidFill>
                  <a:srgbClr val="1A78C3"/>
                </a:solidFill>
                <a:latin typeface="+mj-ea"/>
                <a:ea typeface="+mj-ea"/>
              </a:endParaRPr>
            </a:p>
          </p:txBody>
        </p:sp>
        <p:sp>
          <p:nvSpPr>
            <p:cNvPr id="47" name="Rectangle 45">
              <a:extLst>
                <a:ext uri="{FF2B5EF4-FFF2-40B4-BE49-F238E27FC236}">
                  <a16:creationId xmlns:a16="http://schemas.microsoft.com/office/drawing/2014/main" id="{A07CB1C3-020D-4884-BCEA-87760312F754}"/>
                </a:ext>
              </a:extLst>
            </p:cNvPr>
            <p:cNvSpPr>
              <a:spLocks noChangeArrowheads="1"/>
            </p:cNvSpPr>
            <p:nvPr/>
          </p:nvSpPr>
          <p:spPr bwMode="auto">
            <a:xfrm>
              <a:off x="3390" y="2654"/>
              <a:ext cx="20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1A78C3"/>
                  </a:solidFill>
                  <a:latin typeface="+mj-ea"/>
                  <a:ea typeface="+mj-ea"/>
                </a:rPr>
                <a:t>R1 </a:t>
              </a:r>
              <a:endParaRPr lang="en-US" altLang="zh-CN" dirty="0">
                <a:solidFill>
                  <a:srgbClr val="1A78C3"/>
                </a:solidFill>
                <a:latin typeface="+mj-ea"/>
                <a:ea typeface="+mj-ea"/>
              </a:endParaRPr>
            </a:p>
          </p:txBody>
        </p:sp>
        <p:sp>
          <p:nvSpPr>
            <p:cNvPr id="48" name="Rectangle 46">
              <a:extLst>
                <a:ext uri="{FF2B5EF4-FFF2-40B4-BE49-F238E27FC236}">
                  <a16:creationId xmlns:a16="http://schemas.microsoft.com/office/drawing/2014/main" id="{6529BB97-D5A8-4EF6-BA4A-C5DDC165612E}"/>
                </a:ext>
              </a:extLst>
            </p:cNvPr>
            <p:cNvSpPr>
              <a:spLocks noChangeArrowheads="1"/>
            </p:cNvSpPr>
            <p:nvPr/>
          </p:nvSpPr>
          <p:spPr bwMode="auto">
            <a:xfrm>
              <a:off x="3614" y="2643"/>
              <a:ext cx="1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1A78C3"/>
                  </a:solidFill>
                  <a:latin typeface="+mj-ea"/>
                  <a:sym typeface="Wingdings" panose="05000000000000000000" pitchFamily="2" charset="2"/>
                </a:rPr>
                <a:t></a:t>
              </a:r>
              <a:r>
                <a:rPr lang="zh-CN" altLang="en-US" sz="1600" dirty="0">
                  <a:solidFill>
                    <a:srgbClr val="1A78C3"/>
                  </a:solidFill>
                  <a:latin typeface="+mj-ea"/>
                  <a:ea typeface="+mj-ea"/>
                </a:rPr>
                <a:t> </a:t>
              </a:r>
              <a:endParaRPr lang="zh-CN" altLang="en-US" dirty="0">
                <a:solidFill>
                  <a:srgbClr val="1A78C3"/>
                </a:solidFill>
                <a:latin typeface="+mj-ea"/>
                <a:ea typeface="+mj-ea"/>
              </a:endParaRPr>
            </a:p>
          </p:txBody>
        </p:sp>
        <p:sp>
          <p:nvSpPr>
            <p:cNvPr id="49" name="Rectangle 47">
              <a:extLst>
                <a:ext uri="{FF2B5EF4-FFF2-40B4-BE49-F238E27FC236}">
                  <a16:creationId xmlns:a16="http://schemas.microsoft.com/office/drawing/2014/main" id="{3A302ABD-5D45-40B1-9560-7129E8BB61F5}"/>
                </a:ext>
              </a:extLst>
            </p:cNvPr>
            <p:cNvSpPr>
              <a:spLocks noChangeArrowheads="1"/>
            </p:cNvSpPr>
            <p:nvPr/>
          </p:nvSpPr>
          <p:spPr bwMode="auto">
            <a:xfrm>
              <a:off x="3792" y="2654"/>
              <a:ext cx="12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R1+Mem[Mem[R3]]</a:t>
              </a:r>
              <a:endParaRPr lang="en-US" altLang="zh-CN">
                <a:solidFill>
                  <a:srgbClr val="1A78C3"/>
                </a:solidFill>
                <a:latin typeface="+mj-ea"/>
                <a:ea typeface="+mj-ea"/>
              </a:endParaRPr>
            </a:p>
          </p:txBody>
        </p:sp>
      </p:grpSp>
      <p:grpSp>
        <p:nvGrpSpPr>
          <p:cNvPr id="50" name="Group 48">
            <a:extLst>
              <a:ext uri="{FF2B5EF4-FFF2-40B4-BE49-F238E27FC236}">
                <a16:creationId xmlns:a16="http://schemas.microsoft.com/office/drawing/2014/main" id="{AAA9F53F-BA30-42E0-B897-88D16FE58906}"/>
              </a:ext>
            </a:extLst>
          </p:cNvPr>
          <p:cNvGrpSpPr>
            <a:grpSpLocks/>
          </p:cNvGrpSpPr>
          <p:nvPr/>
        </p:nvGrpSpPr>
        <p:grpSpPr bwMode="auto">
          <a:xfrm>
            <a:off x="810237" y="4504236"/>
            <a:ext cx="8189913" cy="271462"/>
            <a:chOff x="336" y="2963"/>
            <a:chExt cx="5159" cy="171"/>
          </a:xfrm>
        </p:grpSpPr>
        <p:sp>
          <p:nvSpPr>
            <p:cNvPr id="51" name="Rectangle 49">
              <a:extLst>
                <a:ext uri="{FF2B5EF4-FFF2-40B4-BE49-F238E27FC236}">
                  <a16:creationId xmlns:a16="http://schemas.microsoft.com/office/drawing/2014/main" id="{C9043CBB-429B-4CD6-BB9A-394671C7FD9C}"/>
                </a:ext>
              </a:extLst>
            </p:cNvPr>
            <p:cNvSpPr>
              <a:spLocks noChangeArrowheads="1"/>
            </p:cNvSpPr>
            <p:nvPr/>
          </p:nvSpPr>
          <p:spPr bwMode="auto">
            <a:xfrm>
              <a:off x="336" y="2994"/>
              <a:ext cx="97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Auto-increment</a:t>
              </a:r>
              <a:endParaRPr lang="en-US" altLang="zh-CN">
                <a:solidFill>
                  <a:srgbClr val="1A78C3"/>
                </a:solidFill>
                <a:latin typeface="+mj-ea"/>
                <a:ea typeface="+mj-ea"/>
              </a:endParaRPr>
            </a:p>
          </p:txBody>
        </p:sp>
        <p:sp>
          <p:nvSpPr>
            <p:cNvPr id="52" name="Rectangle 50">
              <a:extLst>
                <a:ext uri="{FF2B5EF4-FFF2-40B4-BE49-F238E27FC236}">
                  <a16:creationId xmlns:a16="http://schemas.microsoft.com/office/drawing/2014/main" id="{DFF826F3-3F63-4E0C-8A73-CC7F728E4FF3}"/>
                </a:ext>
              </a:extLst>
            </p:cNvPr>
            <p:cNvSpPr>
              <a:spLocks noChangeArrowheads="1"/>
            </p:cNvSpPr>
            <p:nvPr/>
          </p:nvSpPr>
          <p:spPr bwMode="auto">
            <a:xfrm>
              <a:off x="1881" y="2994"/>
              <a:ext cx="86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Add R1,(R2)+ </a:t>
              </a:r>
              <a:endParaRPr lang="en-US" altLang="zh-CN">
                <a:solidFill>
                  <a:srgbClr val="1A78C3"/>
                </a:solidFill>
                <a:latin typeface="+mj-ea"/>
                <a:ea typeface="+mj-ea"/>
              </a:endParaRPr>
            </a:p>
          </p:txBody>
        </p:sp>
        <p:sp>
          <p:nvSpPr>
            <p:cNvPr id="53" name="Rectangle 51">
              <a:extLst>
                <a:ext uri="{FF2B5EF4-FFF2-40B4-BE49-F238E27FC236}">
                  <a16:creationId xmlns:a16="http://schemas.microsoft.com/office/drawing/2014/main" id="{11C817DB-D04E-44AF-BDB9-1B1576DD117A}"/>
                </a:ext>
              </a:extLst>
            </p:cNvPr>
            <p:cNvSpPr>
              <a:spLocks noChangeArrowheads="1"/>
            </p:cNvSpPr>
            <p:nvPr/>
          </p:nvSpPr>
          <p:spPr bwMode="auto">
            <a:xfrm>
              <a:off x="3390" y="2974"/>
              <a:ext cx="20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1A78C3"/>
                  </a:solidFill>
                  <a:latin typeface="+mj-ea"/>
                  <a:ea typeface="+mj-ea"/>
                </a:rPr>
                <a:t>R1 </a:t>
              </a:r>
              <a:endParaRPr lang="en-US" altLang="zh-CN" dirty="0">
                <a:solidFill>
                  <a:srgbClr val="1A78C3"/>
                </a:solidFill>
                <a:latin typeface="+mj-ea"/>
                <a:ea typeface="+mj-ea"/>
              </a:endParaRPr>
            </a:p>
          </p:txBody>
        </p:sp>
        <p:sp>
          <p:nvSpPr>
            <p:cNvPr id="54" name="Rectangle 52">
              <a:extLst>
                <a:ext uri="{FF2B5EF4-FFF2-40B4-BE49-F238E27FC236}">
                  <a16:creationId xmlns:a16="http://schemas.microsoft.com/office/drawing/2014/main" id="{7F91ABFD-2F79-4D02-A532-4C4D78943E54}"/>
                </a:ext>
              </a:extLst>
            </p:cNvPr>
            <p:cNvSpPr>
              <a:spLocks noChangeArrowheads="1"/>
            </p:cNvSpPr>
            <p:nvPr/>
          </p:nvSpPr>
          <p:spPr bwMode="auto">
            <a:xfrm>
              <a:off x="3614" y="2963"/>
              <a:ext cx="1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1A78C3"/>
                  </a:solidFill>
                  <a:latin typeface="+mj-ea"/>
                  <a:sym typeface="Wingdings" panose="05000000000000000000" pitchFamily="2" charset="2"/>
                </a:rPr>
                <a:t></a:t>
              </a:r>
              <a:r>
                <a:rPr lang="zh-CN" altLang="en-US" sz="1600" dirty="0">
                  <a:solidFill>
                    <a:srgbClr val="1A78C3"/>
                  </a:solidFill>
                  <a:latin typeface="+mj-ea"/>
                  <a:ea typeface="+mj-ea"/>
                </a:rPr>
                <a:t> </a:t>
              </a:r>
              <a:endParaRPr lang="zh-CN" altLang="en-US" dirty="0">
                <a:solidFill>
                  <a:srgbClr val="1A78C3"/>
                </a:solidFill>
                <a:latin typeface="+mj-ea"/>
                <a:ea typeface="+mj-ea"/>
              </a:endParaRPr>
            </a:p>
          </p:txBody>
        </p:sp>
        <p:sp>
          <p:nvSpPr>
            <p:cNvPr id="55" name="Rectangle 53">
              <a:extLst>
                <a:ext uri="{FF2B5EF4-FFF2-40B4-BE49-F238E27FC236}">
                  <a16:creationId xmlns:a16="http://schemas.microsoft.com/office/drawing/2014/main" id="{89D68FF3-3F3B-4F0E-8378-C56585A5DABC}"/>
                </a:ext>
              </a:extLst>
            </p:cNvPr>
            <p:cNvSpPr>
              <a:spLocks noChangeArrowheads="1"/>
            </p:cNvSpPr>
            <p:nvPr/>
          </p:nvSpPr>
          <p:spPr bwMode="auto">
            <a:xfrm>
              <a:off x="3792" y="2974"/>
              <a:ext cx="109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R1+Mem[R2]; R2 </a:t>
              </a:r>
              <a:endParaRPr lang="en-US" altLang="zh-CN">
                <a:solidFill>
                  <a:srgbClr val="1A78C3"/>
                </a:solidFill>
                <a:latin typeface="+mj-ea"/>
                <a:ea typeface="+mj-ea"/>
              </a:endParaRPr>
            </a:p>
          </p:txBody>
        </p:sp>
        <p:sp>
          <p:nvSpPr>
            <p:cNvPr id="56" name="Rectangle 54">
              <a:extLst>
                <a:ext uri="{FF2B5EF4-FFF2-40B4-BE49-F238E27FC236}">
                  <a16:creationId xmlns:a16="http://schemas.microsoft.com/office/drawing/2014/main" id="{3454CF37-1503-4444-824D-D73B01D6909F}"/>
                </a:ext>
              </a:extLst>
            </p:cNvPr>
            <p:cNvSpPr>
              <a:spLocks noChangeArrowheads="1"/>
            </p:cNvSpPr>
            <p:nvPr/>
          </p:nvSpPr>
          <p:spPr bwMode="auto">
            <a:xfrm>
              <a:off x="4978" y="2963"/>
              <a:ext cx="12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1A78C3"/>
                  </a:solidFill>
                  <a:latin typeface="+mj-ea"/>
                  <a:sym typeface="Wingdings" panose="05000000000000000000" pitchFamily="2" charset="2"/>
                </a:rPr>
                <a:t></a:t>
              </a:r>
              <a:endParaRPr lang="zh-CN" altLang="en-US" dirty="0">
                <a:solidFill>
                  <a:srgbClr val="1A78C3"/>
                </a:solidFill>
                <a:latin typeface="+mj-ea"/>
                <a:ea typeface="+mj-ea"/>
              </a:endParaRPr>
            </a:p>
          </p:txBody>
        </p:sp>
        <p:sp>
          <p:nvSpPr>
            <p:cNvPr id="57" name="Rectangle 55">
              <a:extLst>
                <a:ext uri="{FF2B5EF4-FFF2-40B4-BE49-F238E27FC236}">
                  <a16:creationId xmlns:a16="http://schemas.microsoft.com/office/drawing/2014/main" id="{7459AC28-5954-4BEC-B3B9-CE86476393F2}"/>
                </a:ext>
              </a:extLst>
            </p:cNvPr>
            <p:cNvSpPr>
              <a:spLocks noChangeArrowheads="1"/>
            </p:cNvSpPr>
            <p:nvPr/>
          </p:nvSpPr>
          <p:spPr bwMode="auto">
            <a:xfrm>
              <a:off x="5156" y="2974"/>
              <a:ext cx="33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R2+d</a:t>
              </a:r>
              <a:endParaRPr lang="en-US" altLang="zh-CN">
                <a:solidFill>
                  <a:srgbClr val="1A78C3"/>
                </a:solidFill>
                <a:latin typeface="+mj-ea"/>
                <a:ea typeface="+mj-ea"/>
              </a:endParaRPr>
            </a:p>
          </p:txBody>
        </p:sp>
      </p:grpSp>
      <p:grpSp>
        <p:nvGrpSpPr>
          <p:cNvPr id="58" name="Group 56">
            <a:extLst>
              <a:ext uri="{FF2B5EF4-FFF2-40B4-BE49-F238E27FC236}">
                <a16:creationId xmlns:a16="http://schemas.microsoft.com/office/drawing/2014/main" id="{4FC5BD5C-4A2F-4BB2-A5A9-6E30601050F4}"/>
              </a:ext>
            </a:extLst>
          </p:cNvPr>
          <p:cNvGrpSpPr>
            <a:grpSpLocks/>
          </p:cNvGrpSpPr>
          <p:nvPr/>
        </p:nvGrpSpPr>
        <p:grpSpPr bwMode="auto">
          <a:xfrm>
            <a:off x="810237" y="4923512"/>
            <a:ext cx="8131175" cy="271463"/>
            <a:chOff x="336" y="3282"/>
            <a:chExt cx="5122" cy="171"/>
          </a:xfrm>
        </p:grpSpPr>
        <p:sp>
          <p:nvSpPr>
            <p:cNvPr id="59" name="Rectangle 57">
              <a:extLst>
                <a:ext uri="{FF2B5EF4-FFF2-40B4-BE49-F238E27FC236}">
                  <a16:creationId xmlns:a16="http://schemas.microsoft.com/office/drawing/2014/main" id="{7F96BBD1-C45C-454A-84B8-8004D1168609}"/>
                </a:ext>
              </a:extLst>
            </p:cNvPr>
            <p:cNvSpPr>
              <a:spLocks noChangeArrowheads="1"/>
            </p:cNvSpPr>
            <p:nvPr/>
          </p:nvSpPr>
          <p:spPr bwMode="auto">
            <a:xfrm>
              <a:off x="336" y="3313"/>
              <a:ext cx="102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Auto-decrement</a:t>
              </a:r>
              <a:endParaRPr lang="en-US" altLang="zh-CN">
                <a:solidFill>
                  <a:srgbClr val="1A78C3"/>
                </a:solidFill>
                <a:latin typeface="+mj-ea"/>
                <a:ea typeface="+mj-ea"/>
              </a:endParaRPr>
            </a:p>
          </p:txBody>
        </p:sp>
        <p:sp>
          <p:nvSpPr>
            <p:cNvPr id="60" name="Rectangle 58">
              <a:extLst>
                <a:ext uri="{FF2B5EF4-FFF2-40B4-BE49-F238E27FC236}">
                  <a16:creationId xmlns:a16="http://schemas.microsoft.com/office/drawing/2014/main" id="{20587598-5D93-45EC-A0CD-9121CD00C03E}"/>
                </a:ext>
              </a:extLst>
            </p:cNvPr>
            <p:cNvSpPr>
              <a:spLocks noChangeArrowheads="1"/>
            </p:cNvSpPr>
            <p:nvPr/>
          </p:nvSpPr>
          <p:spPr bwMode="auto">
            <a:xfrm>
              <a:off x="1908" y="3304"/>
              <a:ext cx="91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90000"/>
                </a:lnSpc>
              </a:pPr>
              <a:r>
                <a:rPr lang="en-US" altLang="zh-CN" sz="1600">
                  <a:solidFill>
                    <a:srgbClr val="1A78C3"/>
                  </a:solidFill>
                  <a:latin typeface="+mj-ea"/>
                  <a:ea typeface="+mj-ea"/>
                </a:rPr>
                <a:t>Add R1,–(R2)</a:t>
              </a:r>
              <a:endParaRPr lang="en-US" altLang="zh-CN">
                <a:solidFill>
                  <a:srgbClr val="1A78C3"/>
                </a:solidFill>
                <a:latin typeface="+mj-ea"/>
                <a:ea typeface="+mj-ea"/>
              </a:endParaRPr>
            </a:p>
          </p:txBody>
        </p:sp>
        <p:sp>
          <p:nvSpPr>
            <p:cNvPr id="61" name="Rectangle 59">
              <a:extLst>
                <a:ext uri="{FF2B5EF4-FFF2-40B4-BE49-F238E27FC236}">
                  <a16:creationId xmlns:a16="http://schemas.microsoft.com/office/drawing/2014/main" id="{982A41A6-5C2F-4633-B3BC-46CB90D82684}"/>
                </a:ext>
              </a:extLst>
            </p:cNvPr>
            <p:cNvSpPr>
              <a:spLocks noChangeArrowheads="1"/>
            </p:cNvSpPr>
            <p:nvPr/>
          </p:nvSpPr>
          <p:spPr bwMode="auto">
            <a:xfrm>
              <a:off x="3390" y="3293"/>
              <a:ext cx="20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R2 </a:t>
              </a:r>
              <a:endParaRPr lang="en-US" altLang="zh-CN">
                <a:solidFill>
                  <a:srgbClr val="1A78C3"/>
                </a:solidFill>
                <a:latin typeface="+mj-ea"/>
                <a:ea typeface="+mj-ea"/>
              </a:endParaRPr>
            </a:p>
          </p:txBody>
        </p:sp>
        <p:sp>
          <p:nvSpPr>
            <p:cNvPr id="62" name="Rectangle 60">
              <a:extLst>
                <a:ext uri="{FF2B5EF4-FFF2-40B4-BE49-F238E27FC236}">
                  <a16:creationId xmlns:a16="http://schemas.microsoft.com/office/drawing/2014/main" id="{C9A4B85B-39A3-4268-895E-8C0A15456138}"/>
                </a:ext>
              </a:extLst>
            </p:cNvPr>
            <p:cNvSpPr>
              <a:spLocks noChangeArrowheads="1"/>
            </p:cNvSpPr>
            <p:nvPr/>
          </p:nvSpPr>
          <p:spPr bwMode="auto">
            <a:xfrm>
              <a:off x="3614" y="3282"/>
              <a:ext cx="1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1A78C3"/>
                  </a:solidFill>
                  <a:latin typeface="+mj-ea"/>
                  <a:sym typeface="Wingdings" panose="05000000000000000000" pitchFamily="2" charset="2"/>
                </a:rPr>
                <a:t></a:t>
              </a:r>
              <a:r>
                <a:rPr lang="zh-CN" altLang="en-US" sz="1600" dirty="0">
                  <a:solidFill>
                    <a:srgbClr val="1A78C3"/>
                  </a:solidFill>
                  <a:latin typeface="+mj-ea"/>
                  <a:ea typeface="+mj-ea"/>
                </a:rPr>
                <a:t> </a:t>
              </a:r>
              <a:endParaRPr lang="zh-CN" altLang="en-US" dirty="0">
                <a:solidFill>
                  <a:srgbClr val="1A78C3"/>
                </a:solidFill>
                <a:latin typeface="+mj-ea"/>
                <a:ea typeface="+mj-ea"/>
              </a:endParaRPr>
            </a:p>
          </p:txBody>
        </p:sp>
        <p:sp>
          <p:nvSpPr>
            <p:cNvPr id="63" name="Rectangle 61">
              <a:extLst>
                <a:ext uri="{FF2B5EF4-FFF2-40B4-BE49-F238E27FC236}">
                  <a16:creationId xmlns:a16="http://schemas.microsoft.com/office/drawing/2014/main" id="{7AABA52B-449F-4BB0-8958-E52A22AFF680}"/>
                </a:ext>
              </a:extLst>
            </p:cNvPr>
            <p:cNvSpPr>
              <a:spLocks noChangeArrowheads="1"/>
            </p:cNvSpPr>
            <p:nvPr/>
          </p:nvSpPr>
          <p:spPr bwMode="auto">
            <a:xfrm>
              <a:off x="3792" y="3293"/>
              <a:ext cx="61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R2– d; R1 </a:t>
              </a:r>
              <a:endParaRPr lang="en-US" altLang="zh-CN">
                <a:solidFill>
                  <a:srgbClr val="1A78C3"/>
                </a:solidFill>
                <a:latin typeface="+mj-ea"/>
                <a:ea typeface="+mj-ea"/>
              </a:endParaRPr>
            </a:p>
          </p:txBody>
        </p:sp>
        <p:sp>
          <p:nvSpPr>
            <p:cNvPr id="64" name="Rectangle 62">
              <a:extLst>
                <a:ext uri="{FF2B5EF4-FFF2-40B4-BE49-F238E27FC236}">
                  <a16:creationId xmlns:a16="http://schemas.microsoft.com/office/drawing/2014/main" id="{A9DD2807-F5DE-4896-B601-3F115DC3BC14}"/>
                </a:ext>
              </a:extLst>
            </p:cNvPr>
            <p:cNvSpPr>
              <a:spLocks noChangeArrowheads="1"/>
            </p:cNvSpPr>
            <p:nvPr/>
          </p:nvSpPr>
          <p:spPr bwMode="auto">
            <a:xfrm>
              <a:off x="4455" y="3282"/>
              <a:ext cx="1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1A78C3"/>
                  </a:solidFill>
                  <a:latin typeface="+mj-ea"/>
                  <a:sym typeface="Wingdings" panose="05000000000000000000" pitchFamily="2" charset="2"/>
                </a:rPr>
                <a:t></a:t>
              </a:r>
              <a:r>
                <a:rPr lang="zh-CN" altLang="en-US" sz="1600" dirty="0">
                  <a:solidFill>
                    <a:srgbClr val="1A78C3"/>
                  </a:solidFill>
                  <a:latin typeface="+mj-ea"/>
                  <a:ea typeface="+mj-ea"/>
                </a:rPr>
                <a:t> </a:t>
              </a:r>
              <a:endParaRPr lang="zh-CN" altLang="en-US" dirty="0">
                <a:solidFill>
                  <a:srgbClr val="1A78C3"/>
                </a:solidFill>
                <a:latin typeface="+mj-ea"/>
                <a:ea typeface="+mj-ea"/>
              </a:endParaRPr>
            </a:p>
          </p:txBody>
        </p:sp>
        <p:sp>
          <p:nvSpPr>
            <p:cNvPr id="65" name="Rectangle 63">
              <a:extLst>
                <a:ext uri="{FF2B5EF4-FFF2-40B4-BE49-F238E27FC236}">
                  <a16:creationId xmlns:a16="http://schemas.microsoft.com/office/drawing/2014/main" id="{93354CEE-68A0-4720-B237-5F0658C1B625}"/>
                </a:ext>
              </a:extLst>
            </p:cNvPr>
            <p:cNvSpPr>
              <a:spLocks noChangeArrowheads="1"/>
            </p:cNvSpPr>
            <p:nvPr/>
          </p:nvSpPr>
          <p:spPr bwMode="auto">
            <a:xfrm>
              <a:off x="4633" y="3293"/>
              <a:ext cx="82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R1+Mem[R2]</a:t>
              </a:r>
              <a:endParaRPr lang="en-US" altLang="zh-CN">
                <a:solidFill>
                  <a:srgbClr val="1A78C3"/>
                </a:solidFill>
                <a:latin typeface="+mj-ea"/>
                <a:ea typeface="+mj-ea"/>
              </a:endParaRPr>
            </a:p>
          </p:txBody>
        </p:sp>
      </p:grpSp>
      <p:grpSp>
        <p:nvGrpSpPr>
          <p:cNvPr id="66" name="Group 64">
            <a:extLst>
              <a:ext uri="{FF2B5EF4-FFF2-40B4-BE49-F238E27FC236}">
                <a16:creationId xmlns:a16="http://schemas.microsoft.com/office/drawing/2014/main" id="{63034CFF-A3CA-48B9-8D7A-05534B984FA9}"/>
              </a:ext>
            </a:extLst>
          </p:cNvPr>
          <p:cNvGrpSpPr>
            <a:grpSpLocks/>
          </p:cNvGrpSpPr>
          <p:nvPr/>
        </p:nvGrpSpPr>
        <p:grpSpPr bwMode="auto">
          <a:xfrm>
            <a:off x="810237" y="5342791"/>
            <a:ext cx="7932738" cy="271462"/>
            <a:chOff x="336" y="3601"/>
            <a:chExt cx="4997" cy="171"/>
          </a:xfrm>
        </p:grpSpPr>
        <p:sp>
          <p:nvSpPr>
            <p:cNvPr id="67" name="Rectangle 65">
              <a:extLst>
                <a:ext uri="{FF2B5EF4-FFF2-40B4-BE49-F238E27FC236}">
                  <a16:creationId xmlns:a16="http://schemas.microsoft.com/office/drawing/2014/main" id="{F5810503-0952-4A45-8166-C8A27FB0737A}"/>
                </a:ext>
              </a:extLst>
            </p:cNvPr>
            <p:cNvSpPr>
              <a:spLocks noChangeArrowheads="1"/>
            </p:cNvSpPr>
            <p:nvPr/>
          </p:nvSpPr>
          <p:spPr bwMode="auto">
            <a:xfrm>
              <a:off x="336" y="3632"/>
              <a:ext cx="112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Scaled(</a:t>
              </a:r>
              <a:r>
                <a:rPr lang="zh-CN" altLang="en-US" sz="1600">
                  <a:solidFill>
                    <a:srgbClr val="1A78C3"/>
                  </a:solidFill>
                  <a:latin typeface="+mj-ea"/>
                  <a:ea typeface="+mj-ea"/>
                </a:rPr>
                <a:t>乘比例因子</a:t>
              </a:r>
              <a:r>
                <a:rPr lang="en-US" altLang="zh-CN" sz="1600">
                  <a:solidFill>
                    <a:srgbClr val="1A78C3"/>
                  </a:solidFill>
                  <a:latin typeface="+mj-ea"/>
                  <a:ea typeface="+mj-ea"/>
                </a:rPr>
                <a:t>)</a:t>
              </a:r>
              <a:endParaRPr lang="zh-CN" altLang="en-US">
                <a:solidFill>
                  <a:srgbClr val="1A78C3"/>
                </a:solidFill>
                <a:latin typeface="+mj-ea"/>
                <a:ea typeface="+mj-ea"/>
              </a:endParaRPr>
            </a:p>
          </p:txBody>
        </p:sp>
        <p:sp>
          <p:nvSpPr>
            <p:cNvPr id="68" name="Rectangle 66">
              <a:extLst>
                <a:ext uri="{FF2B5EF4-FFF2-40B4-BE49-F238E27FC236}">
                  <a16:creationId xmlns:a16="http://schemas.microsoft.com/office/drawing/2014/main" id="{AF0B0BD4-8EB8-4B7E-8B66-A6607B6DF4B5}"/>
                </a:ext>
              </a:extLst>
            </p:cNvPr>
            <p:cNvSpPr>
              <a:spLocks noChangeArrowheads="1"/>
            </p:cNvSpPr>
            <p:nvPr/>
          </p:nvSpPr>
          <p:spPr bwMode="auto">
            <a:xfrm>
              <a:off x="1614" y="3614"/>
              <a:ext cx="162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90000"/>
                </a:lnSpc>
              </a:pPr>
              <a:r>
                <a:rPr lang="zh-CN" altLang="en-US" sz="1600">
                  <a:solidFill>
                    <a:srgbClr val="1A78C3"/>
                  </a:solidFill>
                  <a:latin typeface="+mj-ea"/>
                  <a:ea typeface="+mj-ea"/>
                </a:rPr>
                <a:t>     </a:t>
              </a:r>
              <a:r>
                <a:rPr lang="en-US" altLang="zh-CN" sz="1600">
                  <a:solidFill>
                    <a:srgbClr val="1A78C3"/>
                  </a:solidFill>
                  <a:latin typeface="+mj-ea"/>
                  <a:ea typeface="+mj-ea"/>
                </a:rPr>
                <a:t>Add R1,100(R2)[R3]</a:t>
              </a:r>
              <a:endParaRPr lang="en-US" altLang="zh-CN">
                <a:solidFill>
                  <a:srgbClr val="1A78C3"/>
                </a:solidFill>
                <a:latin typeface="+mj-ea"/>
                <a:ea typeface="+mj-ea"/>
              </a:endParaRPr>
            </a:p>
          </p:txBody>
        </p:sp>
        <p:sp>
          <p:nvSpPr>
            <p:cNvPr id="69" name="Rectangle 67">
              <a:extLst>
                <a:ext uri="{FF2B5EF4-FFF2-40B4-BE49-F238E27FC236}">
                  <a16:creationId xmlns:a16="http://schemas.microsoft.com/office/drawing/2014/main" id="{75A3F6D1-8BE4-419F-A4C0-9F0EBF7E54A2}"/>
                </a:ext>
              </a:extLst>
            </p:cNvPr>
            <p:cNvSpPr>
              <a:spLocks noChangeArrowheads="1"/>
            </p:cNvSpPr>
            <p:nvPr/>
          </p:nvSpPr>
          <p:spPr bwMode="auto">
            <a:xfrm>
              <a:off x="3390" y="3612"/>
              <a:ext cx="20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R1 </a:t>
              </a:r>
              <a:endParaRPr lang="en-US" altLang="zh-CN">
                <a:solidFill>
                  <a:srgbClr val="1A78C3"/>
                </a:solidFill>
                <a:latin typeface="+mj-ea"/>
                <a:ea typeface="+mj-ea"/>
              </a:endParaRPr>
            </a:p>
          </p:txBody>
        </p:sp>
        <p:sp>
          <p:nvSpPr>
            <p:cNvPr id="70" name="Rectangle 68">
              <a:extLst>
                <a:ext uri="{FF2B5EF4-FFF2-40B4-BE49-F238E27FC236}">
                  <a16:creationId xmlns:a16="http://schemas.microsoft.com/office/drawing/2014/main" id="{1226B6EF-03F6-449A-9444-A5064E777594}"/>
                </a:ext>
              </a:extLst>
            </p:cNvPr>
            <p:cNvSpPr>
              <a:spLocks noChangeArrowheads="1"/>
            </p:cNvSpPr>
            <p:nvPr/>
          </p:nvSpPr>
          <p:spPr bwMode="auto">
            <a:xfrm>
              <a:off x="3614" y="3601"/>
              <a:ext cx="142"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dirty="0">
                  <a:solidFill>
                    <a:srgbClr val="1A78C3"/>
                  </a:solidFill>
                  <a:latin typeface="+mj-ea"/>
                  <a:sym typeface="Wingdings" panose="05000000000000000000" pitchFamily="2" charset="2"/>
                </a:rPr>
                <a:t></a:t>
              </a:r>
              <a:endParaRPr lang="zh-CN" altLang="en-US" dirty="0">
                <a:solidFill>
                  <a:srgbClr val="1A78C3"/>
                </a:solidFill>
                <a:latin typeface="+mj-ea"/>
                <a:ea typeface="+mj-ea"/>
              </a:endParaRPr>
            </a:p>
          </p:txBody>
        </p:sp>
        <p:sp>
          <p:nvSpPr>
            <p:cNvPr id="71" name="Rectangle 69">
              <a:extLst>
                <a:ext uri="{FF2B5EF4-FFF2-40B4-BE49-F238E27FC236}">
                  <a16:creationId xmlns:a16="http://schemas.microsoft.com/office/drawing/2014/main" id="{7C6C945D-1D81-463D-B8F4-F6BAD9EE1BE2}"/>
                </a:ext>
              </a:extLst>
            </p:cNvPr>
            <p:cNvSpPr>
              <a:spLocks noChangeArrowheads="1"/>
            </p:cNvSpPr>
            <p:nvPr/>
          </p:nvSpPr>
          <p:spPr bwMode="auto">
            <a:xfrm>
              <a:off x="3756" y="3612"/>
              <a:ext cx="157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zh-CN" altLang="en-US" sz="1600">
                  <a:solidFill>
                    <a:srgbClr val="1A78C3"/>
                  </a:solidFill>
                  <a:latin typeface="+mj-ea"/>
                  <a:ea typeface="+mj-ea"/>
                </a:rPr>
                <a:t> </a:t>
              </a:r>
              <a:r>
                <a:rPr lang="en-US" altLang="zh-CN" sz="1600">
                  <a:solidFill>
                    <a:srgbClr val="1A78C3"/>
                  </a:solidFill>
                  <a:latin typeface="+mj-ea"/>
                  <a:ea typeface="+mj-ea"/>
                </a:rPr>
                <a:t>R1+Mem[100+R2+R3*d]</a:t>
              </a:r>
              <a:endParaRPr lang="en-US" altLang="zh-CN">
                <a:solidFill>
                  <a:srgbClr val="1A78C3"/>
                </a:solidFill>
                <a:latin typeface="+mj-ea"/>
                <a:ea typeface="+mj-ea"/>
              </a:endParaRPr>
            </a:p>
          </p:txBody>
        </p:sp>
      </p:grpSp>
      <p:sp>
        <p:nvSpPr>
          <p:cNvPr id="72" name="Line 70">
            <a:extLst>
              <a:ext uri="{FF2B5EF4-FFF2-40B4-BE49-F238E27FC236}">
                <a16:creationId xmlns:a16="http://schemas.microsoft.com/office/drawing/2014/main" id="{303CB91F-F3BB-496A-B771-E93D5E07C972}"/>
              </a:ext>
            </a:extLst>
          </p:cNvPr>
          <p:cNvSpPr>
            <a:spLocks noChangeShapeType="1"/>
          </p:cNvSpPr>
          <p:nvPr/>
        </p:nvSpPr>
        <p:spPr bwMode="auto">
          <a:xfrm>
            <a:off x="810237" y="1583589"/>
            <a:ext cx="751840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1600">
              <a:solidFill>
                <a:srgbClr val="1A78C3"/>
              </a:solidFill>
              <a:latin typeface="+mj-ea"/>
              <a:ea typeface="+mj-ea"/>
            </a:endParaRPr>
          </a:p>
        </p:txBody>
      </p:sp>
      <p:sp>
        <p:nvSpPr>
          <p:cNvPr id="73" name="Text Box 71">
            <a:extLst>
              <a:ext uri="{FF2B5EF4-FFF2-40B4-BE49-F238E27FC236}">
                <a16:creationId xmlns:a16="http://schemas.microsoft.com/office/drawing/2014/main" id="{565428EE-E96F-443A-8D25-06AE3B11F9F9}"/>
              </a:ext>
            </a:extLst>
          </p:cNvPr>
          <p:cNvSpPr txBox="1">
            <a:spLocks noChangeArrowheads="1"/>
          </p:cNvSpPr>
          <p:nvPr/>
        </p:nvSpPr>
        <p:spPr bwMode="auto">
          <a:xfrm>
            <a:off x="820665" y="5830979"/>
            <a:ext cx="6155531"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nSpc>
                <a:spcPct val="90000"/>
              </a:lnSpc>
              <a:defRPr sz="1600">
                <a:solidFill>
                  <a:srgbClr val="ED7D31"/>
                </a:solidFill>
                <a:latin typeface="+mj-ea"/>
                <a:ea typeface="+mj-ea"/>
              </a:defRPr>
            </a:lvl1pPr>
          </a:lstStyle>
          <a:p>
            <a:r>
              <a:rPr lang="zh-CN" altLang="en-US" dirty="0"/>
              <a:t>上述形式是一种示意性表示，不同系列处理器的汇编表示形式不同！</a:t>
            </a:r>
          </a:p>
        </p:txBody>
      </p:sp>
    </p:spTree>
    <p:extLst>
      <p:ext uri="{BB962C8B-B14F-4D97-AF65-F5344CB8AC3E}">
        <p14:creationId xmlns:p14="http://schemas.microsoft.com/office/powerpoint/2010/main" val="212757855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linds(horizontal)">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blinds(horizontal)">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blinds(horizontal)">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blinds(horizontal)">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blinds(horizontal)">
                                      <p:cBhvr>
                                        <p:cTn id="47" dur="500"/>
                                        <p:tgtEl>
                                          <p:spTgt spid="5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blinds(horizontal)">
                                      <p:cBhvr>
                                        <p:cTn id="52" dur="500"/>
                                        <p:tgtEl>
                                          <p:spTgt spid="6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3"/>
                                        </p:tgtEl>
                                        <p:attrNameLst>
                                          <p:attrName>style.visibility</p:attrName>
                                        </p:attrNameLst>
                                      </p:cBhvr>
                                      <p:to>
                                        <p:strVal val="visible"/>
                                      </p:to>
                                    </p:set>
                                    <p:animEffect transition="in" filter="blinds(horizontal)">
                                      <p:cBhvr>
                                        <p:cTn id="5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8F67F7B-7861-4203-95F4-05D2283B8173}"/>
              </a:ext>
            </a:extLst>
          </p:cNvPr>
          <p:cNvSpPr>
            <a:spLocks noGrp="1"/>
          </p:cNvSpPr>
          <p:nvPr>
            <p:ph type="sldNum" sz="quarter" idx="12"/>
          </p:nvPr>
        </p:nvSpPr>
        <p:spPr/>
        <p:txBody>
          <a:bodyPr/>
          <a:lstStyle/>
          <a:p>
            <a:fld id="{D12C7F20-4EEE-4847-AC76-B538472E8A39}" type="slidenum">
              <a:rPr lang="zh-CN" altLang="en-US" smtClean="0"/>
              <a:pPr/>
              <a:t>22</a:t>
            </a:fld>
            <a:endParaRPr lang="zh-CN" altLang="en-US"/>
          </a:p>
        </p:txBody>
      </p:sp>
      <p:sp>
        <p:nvSpPr>
          <p:cNvPr id="3" name="文本占位符 2">
            <a:extLst>
              <a:ext uri="{FF2B5EF4-FFF2-40B4-BE49-F238E27FC236}">
                <a16:creationId xmlns:a16="http://schemas.microsoft.com/office/drawing/2014/main" id="{CCEF1469-CFF5-45F2-983B-881A8F5DCA82}"/>
              </a:ext>
            </a:extLst>
          </p:cNvPr>
          <p:cNvSpPr>
            <a:spLocks noGrp="1"/>
          </p:cNvSpPr>
          <p:nvPr>
            <p:ph type="body" sz="quarter" idx="15"/>
          </p:nvPr>
        </p:nvSpPr>
        <p:spPr/>
        <p:txBody>
          <a:bodyPr/>
          <a:lstStyle/>
          <a:p>
            <a:r>
              <a:rPr lang="en-US" altLang="zh-CN" dirty="0"/>
              <a:t>Instruction Format(</a:t>
            </a:r>
            <a:r>
              <a:rPr lang="zh-CN" altLang="en-US" dirty="0"/>
              <a:t>指令格式</a:t>
            </a:r>
            <a:r>
              <a:rPr lang="en-US" altLang="zh-CN" dirty="0"/>
              <a:t>)</a:t>
            </a:r>
            <a:endParaRPr lang="zh-CN" altLang="en-US" dirty="0"/>
          </a:p>
        </p:txBody>
      </p:sp>
      <p:sp>
        <p:nvSpPr>
          <p:cNvPr id="4" name="文本占位符 3">
            <a:extLst>
              <a:ext uri="{FF2B5EF4-FFF2-40B4-BE49-F238E27FC236}">
                <a16:creationId xmlns:a16="http://schemas.microsoft.com/office/drawing/2014/main" id="{9C9F0268-BE2D-4096-B442-1420BE4588BA}"/>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4BE39393-AE10-4ACF-8675-6AA52EED8925}"/>
              </a:ext>
            </a:extLst>
          </p:cNvPr>
          <p:cNvSpPr>
            <a:spLocks noChangeArrowheads="1"/>
          </p:cNvSpPr>
          <p:nvPr/>
        </p:nvSpPr>
        <p:spPr bwMode="auto">
          <a:xfrm>
            <a:off x="417294" y="1241202"/>
            <a:ext cx="10370948" cy="2610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35000"/>
              </a:spcBef>
              <a:buSzPct val="60000"/>
              <a:buFont typeface="Wingdings" panose="05000000000000000000" pitchFamily="2" charset="2"/>
              <a:buChar char="u"/>
            </a:pPr>
            <a:r>
              <a:rPr lang="zh-CN" altLang="en-US" dirty="0">
                <a:solidFill>
                  <a:srgbClr val="1A78C3"/>
                </a:solidFill>
                <a:latin typeface="+mj-ea"/>
                <a:ea typeface="+mj-ea"/>
              </a:rPr>
              <a:t> 操作码的编码有两种方式</a:t>
            </a:r>
            <a:endParaRPr lang="en-US" altLang="zh-CN" dirty="0">
              <a:solidFill>
                <a:srgbClr val="1A78C3"/>
              </a:solidFill>
              <a:latin typeface="+mj-ea"/>
              <a:ea typeface="+mj-ea"/>
            </a:endParaRPr>
          </a:p>
          <a:p>
            <a:pPr>
              <a:spcBef>
                <a:spcPct val="35000"/>
              </a:spcBef>
            </a:pPr>
            <a:r>
              <a:rPr lang="en-US" altLang="zh-CN" dirty="0">
                <a:solidFill>
                  <a:srgbClr val="1A78C3"/>
                </a:solidFill>
                <a:latin typeface="+mj-ea"/>
                <a:ea typeface="+mj-ea"/>
              </a:rPr>
              <a:t>   </a:t>
            </a:r>
            <a:r>
              <a:rPr lang="en-US" altLang="zh-CN" b="0" dirty="0">
                <a:solidFill>
                  <a:srgbClr val="1A78C3"/>
                </a:solidFill>
                <a:latin typeface="+mj-ea"/>
                <a:ea typeface="+mj-ea"/>
              </a:rPr>
              <a:t>- </a:t>
            </a:r>
            <a:r>
              <a:rPr lang="en-US" altLang="zh-CN" dirty="0">
                <a:solidFill>
                  <a:srgbClr val="1A78C3"/>
                </a:solidFill>
                <a:latin typeface="+mj-ea"/>
                <a:ea typeface="+mj-ea"/>
              </a:rPr>
              <a:t>Fixed Length Opcodes </a:t>
            </a:r>
            <a:r>
              <a:rPr lang="en-US" altLang="zh-CN" dirty="0">
                <a:solidFill>
                  <a:srgbClr val="ED7D31"/>
                </a:solidFill>
                <a:latin typeface="+mj-ea"/>
                <a:ea typeface="+mj-ea"/>
              </a:rPr>
              <a:t>(</a:t>
            </a:r>
            <a:r>
              <a:rPr lang="zh-CN" altLang="en-US" dirty="0">
                <a:solidFill>
                  <a:srgbClr val="ED7D31"/>
                </a:solidFill>
                <a:latin typeface="+mj-ea"/>
                <a:ea typeface="+mj-ea"/>
              </a:rPr>
              <a:t>定长操作码法</a:t>
            </a:r>
            <a:r>
              <a:rPr lang="en-US" altLang="zh-CN" dirty="0">
                <a:solidFill>
                  <a:srgbClr val="ED7D31"/>
                </a:solidFill>
                <a:latin typeface="+mj-ea"/>
                <a:ea typeface="+mj-ea"/>
              </a:rPr>
              <a:t>)</a:t>
            </a:r>
          </a:p>
          <a:p>
            <a:pPr>
              <a:spcBef>
                <a:spcPct val="35000"/>
              </a:spcBef>
            </a:pPr>
            <a:r>
              <a:rPr lang="en-US" altLang="zh-CN" dirty="0">
                <a:solidFill>
                  <a:srgbClr val="1A78C3"/>
                </a:solidFill>
                <a:latin typeface="+mj-ea"/>
                <a:ea typeface="+mj-ea"/>
              </a:rPr>
              <a:t>   - Expanding Opcodes </a:t>
            </a:r>
            <a:r>
              <a:rPr lang="en-US" altLang="zh-CN" dirty="0">
                <a:solidFill>
                  <a:srgbClr val="ED7D31"/>
                </a:solidFill>
                <a:latin typeface="+mj-ea"/>
                <a:ea typeface="+mj-ea"/>
              </a:rPr>
              <a:t>(</a:t>
            </a:r>
            <a:r>
              <a:rPr lang="zh-CN" altLang="en-US" dirty="0">
                <a:solidFill>
                  <a:srgbClr val="ED7D31"/>
                </a:solidFill>
                <a:latin typeface="+mj-ea"/>
                <a:ea typeface="+mj-ea"/>
              </a:rPr>
              <a:t>扩展操作码编法</a:t>
            </a:r>
            <a:r>
              <a:rPr lang="en-US" altLang="zh-CN" dirty="0">
                <a:solidFill>
                  <a:srgbClr val="ED7D31"/>
                </a:solidFill>
                <a:latin typeface="+mj-ea"/>
                <a:ea typeface="+mj-ea"/>
              </a:rPr>
              <a:t>)</a:t>
            </a:r>
          </a:p>
          <a:p>
            <a:pPr>
              <a:spcBef>
                <a:spcPct val="35000"/>
              </a:spcBef>
              <a:buSzPct val="60000"/>
              <a:buFont typeface="Wingdings" panose="05000000000000000000" pitchFamily="2" charset="2"/>
              <a:buChar char="u"/>
            </a:pPr>
            <a:r>
              <a:rPr lang="en-US" altLang="zh-CN" dirty="0">
                <a:solidFill>
                  <a:srgbClr val="1A78C3"/>
                </a:solidFill>
                <a:latin typeface="+mj-ea"/>
                <a:ea typeface="+mj-ea"/>
              </a:rPr>
              <a:t> instructions size</a:t>
            </a:r>
          </a:p>
          <a:p>
            <a:pPr lvl="1">
              <a:spcBef>
                <a:spcPct val="35000"/>
              </a:spcBef>
              <a:buFontTx/>
              <a:buChar char="•"/>
            </a:pPr>
            <a:r>
              <a:rPr lang="en-US" altLang="zh-CN" dirty="0">
                <a:solidFill>
                  <a:srgbClr val="1A78C3"/>
                </a:solidFill>
                <a:latin typeface="+mj-ea"/>
                <a:ea typeface="+mj-ea"/>
              </a:rPr>
              <a:t> </a:t>
            </a:r>
            <a:r>
              <a:rPr lang="zh-CN" altLang="en-US" dirty="0">
                <a:solidFill>
                  <a:srgbClr val="1A78C3"/>
                </a:solidFill>
                <a:latin typeface="+mj-ea"/>
                <a:ea typeface="+mj-ea"/>
              </a:rPr>
              <a:t>代码长度更重要时：采用变长指令字、变长操作码</a:t>
            </a:r>
          </a:p>
          <a:p>
            <a:pPr lvl="1">
              <a:spcBef>
                <a:spcPct val="35000"/>
              </a:spcBef>
              <a:buFontTx/>
              <a:buChar char="•"/>
            </a:pPr>
            <a:r>
              <a:rPr lang="zh-CN" altLang="en-US" dirty="0">
                <a:solidFill>
                  <a:srgbClr val="1A78C3"/>
                </a:solidFill>
                <a:latin typeface="+mj-ea"/>
                <a:ea typeface="+mj-ea"/>
              </a:rPr>
              <a:t> 性能更重要时：采用定长指令字、定长操作码</a:t>
            </a:r>
          </a:p>
          <a:p>
            <a:pPr lvl="1">
              <a:spcBef>
                <a:spcPct val="35000"/>
              </a:spcBef>
            </a:pPr>
            <a:r>
              <a:rPr lang="zh-CN" altLang="en-US" dirty="0">
                <a:solidFill>
                  <a:srgbClr val="1A78C3"/>
                </a:solidFill>
                <a:latin typeface="+mj-ea"/>
                <a:ea typeface="+mj-ea"/>
              </a:rPr>
              <a:t>   </a:t>
            </a:r>
            <a:r>
              <a:rPr lang="zh-CN" altLang="en-US" dirty="0">
                <a:solidFill>
                  <a:srgbClr val="ED7D31"/>
                </a:solidFill>
                <a:latin typeface="+mj-ea"/>
                <a:ea typeface="+mj-ea"/>
              </a:rPr>
              <a:t>为什么？</a:t>
            </a:r>
            <a:endParaRPr lang="en-US" altLang="zh-CN" dirty="0">
              <a:solidFill>
                <a:srgbClr val="ED7D31"/>
              </a:solidFill>
              <a:latin typeface="+mj-ea"/>
              <a:ea typeface="+mj-ea"/>
            </a:endParaRPr>
          </a:p>
        </p:txBody>
      </p:sp>
      <p:sp>
        <p:nvSpPr>
          <p:cNvPr id="6" name="Text Box 6">
            <a:extLst>
              <a:ext uri="{FF2B5EF4-FFF2-40B4-BE49-F238E27FC236}">
                <a16:creationId xmlns:a16="http://schemas.microsoft.com/office/drawing/2014/main" id="{E617291C-C6AC-46A4-85EE-B5D757BA36A4}"/>
              </a:ext>
            </a:extLst>
          </p:cNvPr>
          <p:cNvSpPr txBox="1">
            <a:spLocks noChangeArrowheads="1"/>
          </p:cNvSpPr>
          <p:nvPr/>
        </p:nvSpPr>
        <p:spPr bwMode="auto">
          <a:xfrm>
            <a:off x="425304" y="4364665"/>
            <a:ext cx="11341391"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35000"/>
              </a:spcBef>
            </a:pPr>
            <a:r>
              <a:rPr lang="zh-CN" altLang="en-US" dirty="0">
                <a:solidFill>
                  <a:srgbClr val="ED7D31"/>
                </a:solidFill>
                <a:latin typeface="+mj-ea"/>
                <a:ea typeface="+mj-ea"/>
              </a:rPr>
              <a:t>问题：是否可以有定长指令字、变长操作码？定长操作码、变长指令字呢？</a:t>
            </a:r>
          </a:p>
        </p:txBody>
      </p:sp>
      <p:sp>
        <p:nvSpPr>
          <p:cNvPr id="7" name="Text Box 7">
            <a:extLst>
              <a:ext uri="{FF2B5EF4-FFF2-40B4-BE49-F238E27FC236}">
                <a16:creationId xmlns:a16="http://schemas.microsoft.com/office/drawing/2014/main" id="{861ADF79-D70E-42E5-AE41-E2F3E1C06E09}"/>
              </a:ext>
            </a:extLst>
          </p:cNvPr>
          <p:cNvSpPr txBox="1">
            <a:spLocks noChangeArrowheads="1"/>
          </p:cNvSpPr>
          <p:nvPr/>
        </p:nvSpPr>
        <p:spPr bwMode="auto">
          <a:xfrm>
            <a:off x="417294" y="4810991"/>
            <a:ext cx="11205151" cy="660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defPPr>
              <a:defRPr lang="zh-CN"/>
            </a:defPPr>
            <a:lvl1pPr>
              <a:lnSpc>
                <a:spcPct val="130000"/>
              </a:lnSpc>
              <a:spcBef>
                <a:spcPct val="20000"/>
              </a:spcBef>
              <a:defRPr sz="1600">
                <a:solidFill>
                  <a:srgbClr val="44BE9B"/>
                </a:solidFill>
                <a:latin typeface="+mj-ea"/>
                <a:ea typeface="+mj-ea"/>
              </a:defRPr>
            </a:lvl1pPr>
          </a:lstStyle>
          <a:p>
            <a:r>
              <a:rPr lang="zh-CN" altLang="en-US" dirty="0"/>
              <a:t>实际上，指令长度是否可变与操作码长度是否可变没有绝对关系，但通常是 “定长操作码、但不一定是定长指令字”、 “变长操作码、一般是变长指令字”。</a:t>
            </a:r>
          </a:p>
        </p:txBody>
      </p:sp>
      <p:sp>
        <p:nvSpPr>
          <p:cNvPr id="8" name="Text Box 8">
            <a:extLst>
              <a:ext uri="{FF2B5EF4-FFF2-40B4-BE49-F238E27FC236}">
                <a16:creationId xmlns:a16="http://schemas.microsoft.com/office/drawing/2014/main" id="{CA07AEFA-EC14-42BA-872C-FE8C62A6131D}"/>
              </a:ext>
            </a:extLst>
          </p:cNvPr>
          <p:cNvSpPr txBox="1">
            <a:spLocks noChangeArrowheads="1"/>
          </p:cNvSpPr>
          <p:nvPr/>
        </p:nvSpPr>
        <p:spPr bwMode="auto">
          <a:xfrm>
            <a:off x="417294" y="3859870"/>
            <a:ext cx="10760802" cy="34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130000"/>
              </a:lnSpc>
              <a:spcBef>
                <a:spcPct val="20000"/>
              </a:spcBef>
            </a:pPr>
            <a:r>
              <a:rPr lang="zh-CN" altLang="en-US" sz="1600" dirty="0">
                <a:solidFill>
                  <a:srgbClr val="44BE9B"/>
                </a:solidFill>
                <a:latin typeface="+mj-ea"/>
                <a:ea typeface="+mj-ea"/>
              </a:rPr>
              <a:t>变长指令字和操作码使机器代码更紧凑；定长指令字和操作码便于快速访问和译码。学了</a:t>
            </a:r>
            <a:r>
              <a:rPr lang="en-US" altLang="zh-CN" sz="1600" dirty="0">
                <a:solidFill>
                  <a:srgbClr val="44BE9B"/>
                </a:solidFill>
                <a:latin typeface="+mj-ea"/>
                <a:ea typeface="+mj-ea"/>
              </a:rPr>
              <a:t>CPU</a:t>
            </a:r>
            <a:r>
              <a:rPr lang="zh-CN" altLang="en-US" sz="1600" dirty="0">
                <a:solidFill>
                  <a:srgbClr val="44BE9B"/>
                </a:solidFill>
                <a:latin typeface="+mj-ea"/>
                <a:ea typeface="+mj-ea"/>
              </a:rPr>
              <a:t>设计就更明白了。</a:t>
            </a:r>
          </a:p>
        </p:txBody>
      </p:sp>
    </p:spTree>
    <p:extLst>
      <p:ext uri="{BB962C8B-B14F-4D97-AF65-F5344CB8AC3E}">
        <p14:creationId xmlns:p14="http://schemas.microsoft.com/office/powerpoint/2010/main" val="265756499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DEA2BC-8DF2-4BBF-8FD0-1C3E7724B0B2}"/>
              </a:ext>
            </a:extLst>
          </p:cNvPr>
          <p:cNvSpPr>
            <a:spLocks noGrp="1"/>
          </p:cNvSpPr>
          <p:nvPr>
            <p:ph type="sldNum" sz="quarter" idx="12"/>
          </p:nvPr>
        </p:nvSpPr>
        <p:spPr/>
        <p:txBody>
          <a:bodyPr/>
          <a:lstStyle/>
          <a:p>
            <a:fld id="{D12C7F20-4EEE-4847-AC76-B538472E8A39}" type="slidenum">
              <a:rPr lang="zh-CN" altLang="en-US" smtClean="0"/>
              <a:pPr/>
              <a:t>23</a:t>
            </a:fld>
            <a:endParaRPr lang="zh-CN" altLang="en-US"/>
          </a:p>
        </p:txBody>
      </p:sp>
      <p:sp>
        <p:nvSpPr>
          <p:cNvPr id="3" name="文本占位符 2">
            <a:extLst>
              <a:ext uri="{FF2B5EF4-FFF2-40B4-BE49-F238E27FC236}">
                <a16:creationId xmlns:a16="http://schemas.microsoft.com/office/drawing/2014/main" id="{7AFB3234-D7C1-464D-8A74-F7BE6E847EF3}"/>
              </a:ext>
            </a:extLst>
          </p:cNvPr>
          <p:cNvSpPr>
            <a:spLocks noGrp="1"/>
          </p:cNvSpPr>
          <p:nvPr>
            <p:ph type="body" sz="quarter" idx="15"/>
          </p:nvPr>
        </p:nvSpPr>
        <p:spPr/>
        <p:txBody>
          <a:bodyPr/>
          <a:lstStyle/>
          <a:p>
            <a:r>
              <a:rPr lang="zh-CN" altLang="en-US" dirty="0"/>
              <a:t>定长编码</a:t>
            </a:r>
            <a:r>
              <a:rPr lang="en-US" altLang="zh-CN" dirty="0"/>
              <a:t>Fixed Length Opcodes </a:t>
            </a:r>
            <a:endParaRPr lang="zh-CN" altLang="en-US" dirty="0"/>
          </a:p>
        </p:txBody>
      </p:sp>
      <p:sp>
        <p:nvSpPr>
          <p:cNvPr id="4" name="文本占位符 3">
            <a:extLst>
              <a:ext uri="{FF2B5EF4-FFF2-40B4-BE49-F238E27FC236}">
                <a16:creationId xmlns:a16="http://schemas.microsoft.com/office/drawing/2014/main" id="{C5F5E757-C091-4A33-BFA9-5EA4BD8128A7}"/>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B239153E-B7CC-42AC-9A4F-405E8071F275}"/>
              </a:ext>
            </a:extLst>
          </p:cNvPr>
          <p:cNvSpPr>
            <a:spLocks noChangeArrowheads="1"/>
          </p:cNvSpPr>
          <p:nvPr/>
        </p:nvSpPr>
        <p:spPr bwMode="auto">
          <a:xfrm>
            <a:off x="462210" y="1261728"/>
            <a:ext cx="10460256" cy="4566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eaLnBrk="1" hangingPunct="1">
              <a:lnSpc>
                <a:spcPct val="115000"/>
              </a:lnSpc>
              <a:spcBef>
                <a:spcPct val="50000"/>
              </a:spcBef>
              <a:buSzPct val="60000"/>
              <a:buFont typeface="Wingdings" panose="05000000000000000000" pitchFamily="2" charset="2"/>
              <a:buChar char="·"/>
            </a:pPr>
            <a:r>
              <a:rPr kumimoji="1" lang="zh-CN" altLang="en-US" sz="2000" dirty="0">
                <a:solidFill>
                  <a:srgbClr val="ED7D31"/>
                </a:solidFill>
                <a:latin typeface="+mj-ea"/>
                <a:ea typeface="+mj-ea"/>
              </a:rPr>
              <a:t> 基本思想</a:t>
            </a:r>
          </a:p>
          <a:p>
            <a:pPr eaLnBrk="1" hangingPunct="1">
              <a:lnSpc>
                <a:spcPct val="115000"/>
              </a:lnSpc>
              <a:spcBef>
                <a:spcPct val="50000"/>
              </a:spcBef>
              <a:buFont typeface="Monotype Sorts" pitchFamily="2" charset="2"/>
              <a:buChar char=" "/>
            </a:pPr>
            <a:r>
              <a:rPr kumimoji="1" lang="zh-CN" altLang="en-US" dirty="0">
                <a:solidFill>
                  <a:srgbClr val="1A78C3"/>
                </a:solidFill>
                <a:latin typeface="+mj-ea"/>
                <a:ea typeface="+mj-ea"/>
              </a:rPr>
              <a:t>指令的操作码部分采用固定长度的编码</a:t>
            </a:r>
          </a:p>
          <a:p>
            <a:pPr eaLnBrk="1" hangingPunct="1">
              <a:lnSpc>
                <a:spcPct val="115000"/>
              </a:lnSpc>
              <a:spcBef>
                <a:spcPct val="50000"/>
              </a:spcBef>
              <a:buFont typeface="Monotype Sorts" pitchFamily="2" charset="2"/>
              <a:buChar char=" "/>
            </a:pPr>
            <a:r>
              <a:rPr kumimoji="1" lang="zh-CN" altLang="en-US" dirty="0">
                <a:solidFill>
                  <a:srgbClr val="1A78C3"/>
                </a:solidFill>
                <a:latin typeface="+mj-ea"/>
                <a:ea typeface="+mj-ea"/>
              </a:rPr>
              <a:t>如：假设操作码固定为</a:t>
            </a:r>
            <a:r>
              <a:rPr kumimoji="1" lang="en-US" altLang="zh-CN" dirty="0">
                <a:solidFill>
                  <a:srgbClr val="1A78C3"/>
                </a:solidFill>
                <a:latin typeface="+mj-ea"/>
                <a:ea typeface="+mj-ea"/>
              </a:rPr>
              <a:t>6</a:t>
            </a:r>
            <a:r>
              <a:rPr kumimoji="1" lang="zh-CN" altLang="en-US" dirty="0">
                <a:solidFill>
                  <a:srgbClr val="1A78C3"/>
                </a:solidFill>
                <a:latin typeface="+mj-ea"/>
                <a:ea typeface="+mj-ea"/>
              </a:rPr>
              <a:t>位，则系统最多可表示</a:t>
            </a:r>
            <a:r>
              <a:rPr kumimoji="1" lang="en-US" altLang="zh-CN" dirty="0">
                <a:solidFill>
                  <a:srgbClr val="1A78C3"/>
                </a:solidFill>
                <a:latin typeface="+mj-ea"/>
                <a:ea typeface="+mj-ea"/>
              </a:rPr>
              <a:t>64</a:t>
            </a:r>
            <a:r>
              <a:rPr kumimoji="1" lang="zh-CN" altLang="en-US" dirty="0">
                <a:solidFill>
                  <a:srgbClr val="1A78C3"/>
                </a:solidFill>
                <a:latin typeface="+mj-ea"/>
                <a:ea typeface="+mj-ea"/>
              </a:rPr>
              <a:t>种指令</a:t>
            </a:r>
          </a:p>
          <a:p>
            <a:pPr indent="-342900">
              <a:lnSpc>
                <a:spcPct val="115000"/>
              </a:lnSpc>
              <a:spcBef>
                <a:spcPct val="50000"/>
              </a:spcBef>
              <a:buSzPct val="60000"/>
              <a:buFont typeface="Wingdings" panose="05000000000000000000" pitchFamily="2" charset="2"/>
              <a:buChar char="·"/>
            </a:pPr>
            <a:r>
              <a:rPr kumimoji="1" lang="zh-CN" altLang="en-US" sz="2000" dirty="0">
                <a:solidFill>
                  <a:srgbClr val="ED7D31"/>
                </a:solidFill>
                <a:latin typeface="+mj-ea"/>
                <a:ea typeface="+mj-ea"/>
              </a:rPr>
              <a:t> 特点</a:t>
            </a:r>
          </a:p>
          <a:p>
            <a:pPr eaLnBrk="1" hangingPunct="1">
              <a:lnSpc>
                <a:spcPct val="115000"/>
              </a:lnSpc>
              <a:spcBef>
                <a:spcPct val="50000"/>
              </a:spcBef>
              <a:buFont typeface="Monotype Sorts" pitchFamily="2" charset="2"/>
              <a:buChar char=" "/>
            </a:pPr>
            <a:r>
              <a:rPr kumimoji="1" lang="zh-CN" altLang="en-US" dirty="0">
                <a:solidFill>
                  <a:srgbClr val="1A78C3"/>
                </a:solidFill>
                <a:latin typeface="+mj-ea"/>
                <a:ea typeface="+mj-ea"/>
              </a:rPr>
              <a:t>译码方便，但有信息冗余</a:t>
            </a:r>
          </a:p>
          <a:p>
            <a:pPr indent="-342900">
              <a:lnSpc>
                <a:spcPct val="115000"/>
              </a:lnSpc>
              <a:spcBef>
                <a:spcPct val="50000"/>
              </a:spcBef>
              <a:buSzPct val="60000"/>
              <a:buFont typeface="Wingdings" panose="05000000000000000000" pitchFamily="2" charset="2"/>
              <a:buChar char="·"/>
            </a:pPr>
            <a:r>
              <a:rPr kumimoji="1" lang="zh-CN" altLang="en-US" sz="2000" dirty="0">
                <a:solidFill>
                  <a:srgbClr val="1A78C3"/>
                </a:solidFill>
                <a:latin typeface="+mj-ea"/>
                <a:ea typeface="+mj-ea"/>
              </a:rPr>
              <a:t> </a:t>
            </a:r>
            <a:r>
              <a:rPr kumimoji="1" lang="zh-CN" altLang="en-US" sz="2000" dirty="0">
                <a:solidFill>
                  <a:srgbClr val="ED7D31"/>
                </a:solidFill>
                <a:latin typeface="+mj-ea"/>
                <a:ea typeface="+mj-ea"/>
              </a:rPr>
              <a:t>举例</a:t>
            </a:r>
          </a:p>
          <a:p>
            <a:pPr eaLnBrk="1" hangingPunct="1">
              <a:lnSpc>
                <a:spcPct val="110000"/>
              </a:lnSpc>
              <a:spcBef>
                <a:spcPct val="20000"/>
              </a:spcBef>
              <a:buFont typeface="Monotype Sorts" pitchFamily="2" charset="2"/>
              <a:buChar char=" "/>
            </a:pPr>
            <a:r>
              <a:rPr kumimoji="1" lang="en-US" altLang="zh-CN" dirty="0">
                <a:solidFill>
                  <a:srgbClr val="44BE9B"/>
                </a:solidFill>
                <a:latin typeface="+mj-ea"/>
                <a:ea typeface="+mj-ea"/>
                <a:cs typeface="Arial" panose="020B0604020202020204" pitchFamily="34" charset="0"/>
                <a:hlinkClick r:id="" action="ppaction://hlinkshowjump?jump=nextslide">
                  <a:extLst>
                    <a:ext uri="{A12FA001-AC4F-418D-AE19-62706E023703}">
                      <ahyp:hlinkClr xmlns:ahyp="http://schemas.microsoft.com/office/drawing/2018/hyperlinkcolor" val="tx"/>
                    </a:ext>
                  </a:extLst>
                </a:hlinkClick>
              </a:rPr>
              <a:t>IBM360/370</a:t>
            </a:r>
            <a:r>
              <a:rPr kumimoji="1" lang="zh-CN" altLang="zh-CN" dirty="0">
                <a:solidFill>
                  <a:srgbClr val="1A78C3"/>
                </a:solidFill>
                <a:latin typeface="+mj-ea"/>
                <a:ea typeface="+mj-ea"/>
                <a:cs typeface="Arial" panose="020B0604020202020204" pitchFamily="34" charset="0"/>
              </a:rPr>
              <a:t>采用</a:t>
            </a:r>
            <a:r>
              <a:rPr kumimoji="1" lang="zh-CN" altLang="en-US" dirty="0">
                <a:solidFill>
                  <a:srgbClr val="1A78C3"/>
                </a:solidFill>
                <a:latin typeface="+mj-ea"/>
                <a:ea typeface="+mj-ea"/>
                <a:cs typeface="Arial" panose="020B0604020202020204" pitchFamily="34" charset="0"/>
              </a:rPr>
              <a:t>:</a:t>
            </a:r>
          </a:p>
          <a:p>
            <a:pPr eaLnBrk="1" hangingPunct="1">
              <a:lnSpc>
                <a:spcPct val="110000"/>
              </a:lnSpc>
              <a:spcBef>
                <a:spcPct val="20000"/>
              </a:spcBef>
              <a:buFont typeface="Monotype Sorts" pitchFamily="2" charset="2"/>
              <a:buChar char=" "/>
            </a:pPr>
            <a:r>
              <a:rPr kumimoji="1" lang="zh-CN" altLang="zh-CN" dirty="0">
                <a:solidFill>
                  <a:srgbClr val="1A78C3"/>
                </a:solidFill>
                <a:latin typeface="+mj-ea"/>
                <a:ea typeface="+mj-ea"/>
                <a:cs typeface="Arial" panose="020B0604020202020204" pitchFamily="34" charset="0"/>
              </a:rPr>
              <a:t>８位定长操作码，最多可有256条指令</a:t>
            </a:r>
            <a:endParaRPr kumimoji="1" lang="zh-CN" altLang="en-US" dirty="0">
              <a:solidFill>
                <a:srgbClr val="1A78C3"/>
              </a:solidFill>
              <a:latin typeface="+mj-ea"/>
              <a:ea typeface="+mj-ea"/>
              <a:cs typeface="Arial" panose="020B0604020202020204" pitchFamily="34" charset="0"/>
            </a:endParaRPr>
          </a:p>
          <a:p>
            <a:pPr eaLnBrk="1" hangingPunct="1">
              <a:lnSpc>
                <a:spcPct val="110000"/>
              </a:lnSpc>
              <a:spcBef>
                <a:spcPct val="20000"/>
              </a:spcBef>
              <a:buFont typeface="Monotype Sorts" pitchFamily="2" charset="2"/>
              <a:buChar char=" "/>
            </a:pPr>
            <a:r>
              <a:rPr kumimoji="1" lang="zh-CN" altLang="zh-CN" dirty="0">
                <a:solidFill>
                  <a:srgbClr val="1A78C3"/>
                </a:solidFill>
                <a:latin typeface="+mj-ea"/>
                <a:ea typeface="+mj-ea"/>
                <a:cs typeface="Arial" panose="020B0604020202020204" pitchFamily="34" charset="0"/>
              </a:rPr>
              <a:t>只提供了</a:t>
            </a:r>
            <a:r>
              <a:rPr kumimoji="1" lang="zh-CN" altLang="en-US" dirty="0">
                <a:solidFill>
                  <a:srgbClr val="1A78C3"/>
                </a:solidFill>
                <a:latin typeface="+mj-ea"/>
                <a:ea typeface="+mj-ea"/>
                <a:cs typeface="Arial" panose="020B0604020202020204" pitchFamily="34" charset="0"/>
              </a:rPr>
              <a:t>183条指令，有73种编码为冗余信息</a:t>
            </a:r>
          </a:p>
          <a:p>
            <a:pPr eaLnBrk="1" hangingPunct="1">
              <a:lnSpc>
                <a:spcPct val="110000"/>
              </a:lnSpc>
              <a:spcBef>
                <a:spcPct val="20000"/>
              </a:spcBef>
              <a:buFont typeface="Monotype Sorts" pitchFamily="2" charset="2"/>
              <a:buChar char=" "/>
            </a:pPr>
            <a:r>
              <a:rPr kumimoji="1" lang="zh-CN" altLang="en-US" dirty="0">
                <a:solidFill>
                  <a:srgbClr val="1A78C3"/>
                </a:solidFill>
                <a:latin typeface="+mj-ea"/>
                <a:ea typeface="+mj-ea"/>
                <a:cs typeface="Arial" panose="020B0604020202020204" pitchFamily="34" charset="0"/>
              </a:rPr>
              <a:t>机器字长32位，按字节编址</a:t>
            </a:r>
          </a:p>
          <a:p>
            <a:pPr eaLnBrk="1" hangingPunct="1">
              <a:lnSpc>
                <a:spcPct val="110000"/>
              </a:lnSpc>
              <a:spcBef>
                <a:spcPct val="20000"/>
              </a:spcBef>
              <a:buFont typeface="Monotype Sorts" pitchFamily="2" charset="2"/>
              <a:buChar char=" "/>
            </a:pPr>
            <a:r>
              <a:rPr kumimoji="1" lang="zh-CN" altLang="en-US" dirty="0">
                <a:solidFill>
                  <a:srgbClr val="1A78C3"/>
                </a:solidFill>
                <a:latin typeface="+mj-ea"/>
                <a:ea typeface="+mj-ea"/>
                <a:cs typeface="Arial" panose="020B0604020202020204" pitchFamily="34" charset="0"/>
              </a:rPr>
              <a:t>有16个32位通用寄存器，基址器</a:t>
            </a:r>
            <a:r>
              <a:rPr kumimoji="1" lang="en-US" altLang="zh-CN" dirty="0">
                <a:solidFill>
                  <a:srgbClr val="1A78C3"/>
                </a:solidFill>
                <a:latin typeface="+mj-ea"/>
                <a:ea typeface="+mj-ea"/>
                <a:cs typeface="Arial" panose="020B0604020202020204" pitchFamily="34" charset="0"/>
              </a:rPr>
              <a:t>B</a:t>
            </a:r>
            <a:r>
              <a:rPr kumimoji="1" lang="zh-CN" altLang="en-US" dirty="0">
                <a:solidFill>
                  <a:srgbClr val="1A78C3"/>
                </a:solidFill>
                <a:latin typeface="+mj-ea"/>
                <a:ea typeface="+mj-ea"/>
                <a:cs typeface="Arial" panose="020B0604020202020204" pitchFamily="34" charset="0"/>
              </a:rPr>
              <a:t>和变址器</a:t>
            </a:r>
            <a:r>
              <a:rPr kumimoji="1" lang="en-US" altLang="zh-CN" dirty="0">
                <a:solidFill>
                  <a:srgbClr val="1A78C3"/>
                </a:solidFill>
                <a:latin typeface="+mj-ea"/>
                <a:ea typeface="+mj-ea"/>
                <a:cs typeface="Arial" panose="020B0604020202020204" pitchFamily="34" charset="0"/>
              </a:rPr>
              <a:t>X</a:t>
            </a:r>
            <a:r>
              <a:rPr kumimoji="1" lang="zh-CN" altLang="en-US" dirty="0">
                <a:solidFill>
                  <a:srgbClr val="1A78C3"/>
                </a:solidFill>
                <a:latin typeface="+mj-ea"/>
                <a:ea typeface="+mj-ea"/>
                <a:cs typeface="Arial" panose="020B0604020202020204" pitchFamily="34" charset="0"/>
              </a:rPr>
              <a:t>可用其中任意一个</a:t>
            </a:r>
          </a:p>
        </p:txBody>
      </p:sp>
    </p:spTree>
    <p:extLst>
      <p:ext uri="{BB962C8B-B14F-4D97-AF65-F5344CB8AC3E}">
        <p14:creationId xmlns:p14="http://schemas.microsoft.com/office/powerpoint/2010/main" val="395166140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blinds(horizontal)">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blinds(horizontal)">
                                      <p:cBhvr>
                                        <p:cTn id="37" dur="500"/>
                                        <p:tgtEl>
                                          <p:spTgt spid="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blinds(horizontal)">
                                      <p:cBhvr>
                                        <p:cTn id="4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1D0E310-6FCF-44A3-9566-7A8C128AE92E}"/>
              </a:ext>
            </a:extLst>
          </p:cNvPr>
          <p:cNvSpPr>
            <a:spLocks noGrp="1"/>
          </p:cNvSpPr>
          <p:nvPr>
            <p:ph type="sldNum" sz="quarter" idx="12"/>
          </p:nvPr>
        </p:nvSpPr>
        <p:spPr/>
        <p:txBody>
          <a:bodyPr/>
          <a:lstStyle/>
          <a:p>
            <a:fld id="{D12C7F20-4EEE-4847-AC76-B538472E8A39}" type="slidenum">
              <a:rPr lang="zh-CN" altLang="en-US" smtClean="0"/>
              <a:pPr/>
              <a:t>24</a:t>
            </a:fld>
            <a:endParaRPr lang="zh-CN" altLang="en-US"/>
          </a:p>
        </p:txBody>
      </p:sp>
      <p:sp>
        <p:nvSpPr>
          <p:cNvPr id="3" name="文本占位符 2">
            <a:extLst>
              <a:ext uri="{FF2B5EF4-FFF2-40B4-BE49-F238E27FC236}">
                <a16:creationId xmlns:a16="http://schemas.microsoft.com/office/drawing/2014/main" id="{41B3C804-F39B-4068-BBBF-8E7E3C0B9048}"/>
              </a:ext>
            </a:extLst>
          </p:cNvPr>
          <p:cNvSpPr>
            <a:spLocks noGrp="1"/>
          </p:cNvSpPr>
          <p:nvPr>
            <p:ph type="body" sz="quarter" idx="15"/>
          </p:nvPr>
        </p:nvSpPr>
        <p:spPr>
          <a:xfrm>
            <a:off x="159768" y="698463"/>
            <a:ext cx="11835786" cy="551497"/>
          </a:xfrm>
        </p:spPr>
        <p:txBody>
          <a:bodyPr/>
          <a:lstStyle/>
          <a:p>
            <a:r>
              <a:rPr lang="en-US" altLang="zh-CN" dirty="0"/>
              <a:t>IBM370</a:t>
            </a:r>
            <a:r>
              <a:rPr lang="zh-CN" altLang="en-US" dirty="0"/>
              <a:t>指令格式</a:t>
            </a:r>
          </a:p>
        </p:txBody>
      </p:sp>
      <p:sp>
        <p:nvSpPr>
          <p:cNvPr id="4" name="文本占位符 3">
            <a:extLst>
              <a:ext uri="{FF2B5EF4-FFF2-40B4-BE49-F238E27FC236}">
                <a16:creationId xmlns:a16="http://schemas.microsoft.com/office/drawing/2014/main" id="{7A662A7B-EDCF-4C95-9B8C-768A7D411E88}"/>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6" name="Text Box 4">
            <a:extLst>
              <a:ext uri="{FF2B5EF4-FFF2-40B4-BE49-F238E27FC236}">
                <a16:creationId xmlns:a16="http://schemas.microsoft.com/office/drawing/2014/main" id="{3DAAF236-0EE5-4BC2-AAA3-7DB0BDA32571}"/>
              </a:ext>
            </a:extLst>
          </p:cNvPr>
          <p:cNvSpPr txBox="1">
            <a:spLocks noChangeArrowheads="1"/>
          </p:cNvSpPr>
          <p:nvPr/>
        </p:nvSpPr>
        <p:spPr bwMode="auto">
          <a:xfrm>
            <a:off x="1802757" y="4737852"/>
            <a:ext cx="417579" cy="36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8</a:t>
            </a:r>
          </a:p>
        </p:txBody>
      </p:sp>
      <p:sp>
        <p:nvSpPr>
          <p:cNvPr id="7" name="Text Box 5">
            <a:extLst>
              <a:ext uri="{FF2B5EF4-FFF2-40B4-BE49-F238E27FC236}">
                <a16:creationId xmlns:a16="http://schemas.microsoft.com/office/drawing/2014/main" id="{451BE0D4-4FF7-4E18-92A1-BF2A120A7692}"/>
              </a:ext>
            </a:extLst>
          </p:cNvPr>
          <p:cNvSpPr txBox="1">
            <a:spLocks noChangeArrowheads="1"/>
          </p:cNvSpPr>
          <p:nvPr/>
        </p:nvSpPr>
        <p:spPr bwMode="auto">
          <a:xfrm>
            <a:off x="2804946" y="4750889"/>
            <a:ext cx="419125" cy="36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8</a:t>
            </a:r>
          </a:p>
        </p:txBody>
      </p:sp>
      <p:sp>
        <p:nvSpPr>
          <p:cNvPr id="8" name="Text Box 6">
            <a:extLst>
              <a:ext uri="{FF2B5EF4-FFF2-40B4-BE49-F238E27FC236}">
                <a16:creationId xmlns:a16="http://schemas.microsoft.com/office/drawing/2014/main" id="{40DE4A7B-A180-41FF-A789-C4B05C092CD7}"/>
              </a:ext>
            </a:extLst>
          </p:cNvPr>
          <p:cNvSpPr txBox="1">
            <a:spLocks noChangeArrowheads="1"/>
          </p:cNvSpPr>
          <p:nvPr/>
        </p:nvSpPr>
        <p:spPr bwMode="auto">
          <a:xfrm>
            <a:off x="3534936" y="4742197"/>
            <a:ext cx="419125" cy="36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4</a:t>
            </a:r>
          </a:p>
        </p:txBody>
      </p:sp>
      <p:sp>
        <p:nvSpPr>
          <p:cNvPr id="9" name="Text Box 7">
            <a:extLst>
              <a:ext uri="{FF2B5EF4-FFF2-40B4-BE49-F238E27FC236}">
                <a16:creationId xmlns:a16="http://schemas.microsoft.com/office/drawing/2014/main" id="{78AD060B-624B-41B5-94A4-15293FD656E3}"/>
              </a:ext>
            </a:extLst>
          </p:cNvPr>
          <p:cNvSpPr txBox="1">
            <a:spLocks noChangeArrowheads="1"/>
          </p:cNvSpPr>
          <p:nvPr/>
        </p:nvSpPr>
        <p:spPr bwMode="auto">
          <a:xfrm>
            <a:off x="4603628" y="4742197"/>
            <a:ext cx="587703" cy="36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12</a:t>
            </a:r>
          </a:p>
        </p:txBody>
      </p:sp>
      <p:sp>
        <p:nvSpPr>
          <p:cNvPr id="10" name="Text Box 8">
            <a:extLst>
              <a:ext uri="{FF2B5EF4-FFF2-40B4-BE49-F238E27FC236}">
                <a16:creationId xmlns:a16="http://schemas.microsoft.com/office/drawing/2014/main" id="{22C7166B-6EC4-4B35-AA8F-69FECA31411E}"/>
              </a:ext>
            </a:extLst>
          </p:cNvPr>
          <p:cNvSpPr txBox="1">
            <a:spLocks noChangeArrowheads="1"/>
          </p:cNvSpPr>
          <p:nvPr/>
        </p:nvSpPr>
        <p:spPr bwMode="auto">
          <a:xfrm>
            <a:off x="5732637" y="4742197"/>
            <a:ext cx="419125" cy="36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4</a:t>
            </a:r>
          </a:p>
        </p:txBody>
      </p:sp>
      <p:sp>
        <p:nvSpPr>
          <p:cNvPr id="11" name="Text Box 9">
            <a:extLst>
              <a:ext uri="{FF2B5EF4-FFF2-40B4-BE49-F238E27FC236}">
                <a16:creationId xmlns:a16="http://schemas.microsoft.com/office/drawing/2014/main" id="{317E2E75-B223-4509-AA4D-0B5194760F78}"/>
              </a:ext>
            </a:extLst>
          </p:cNvPr>
          <p:cNvSpPr txBox="1">
            <a:spLocks noChangeArrowheads="1"/>
          </p:cNvSpPr>
          <p:nvPr/>
        </p:nvSpPr>
        <p:spPr bwMode="auto">
          <a:xfrm>
            <a:off x="6756478" y="4750889"/>
            <a:ext cx="682045" cy="36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12</a:t>
            </a:r>
          </a:p>
        </p:txBody>
      </p:sp>
      <p:sp>
        <p:nvSpPr>
          <p:cNvPr id="12" name="Line 10">
            <a:extLst>
              <a:ext uri="{FF2B5EF4-FFF2-40B4-BE49-F238E27FC236}">
                <a16:creationId xmlns:a16="http://schemas.microsoft.com/office/drawing/2014/main" id="{E18D2980-9C9B-4CF5-921F-B6C36FE5FFA5}"/>
              </a:ext>
            </a:extLst>
          </p:cNvPr>
          <p:cNvSpPr>
            <a:spLocks noChangeShapeType="1"/>
          </p:cNvSpPr>
          <p:nvPr/>
        </p:nvSpPr>
        <p:spPr bwMode="auto">
          <a:xfrm>
            <a:off x="1397551" y="4789999"/>
            <a:ext cx="0" cy="6880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3" name="Line 11">
            <a:extLst>
              <a:ext uri="{FF2B5EF4-FFF2-40B4-BE49-F238E27FC236}">
                <a16:creationId xmlns:a16="http://schemas.microsoft.com/office/drawing/2014/main" id="{48150C42-2C1B-4D15-B80C-E065E7246371}"/>
              </a:ext>
            </a:extLst>
          </p:cNvPr>
          <p:cNvSpPr>
            <a:spLocks noChangeShapeType="1"/>
          </p:cNvSpPr>
          <p:nvPr/>
        </p:nvSpPr>
        <p:spPr bwMode="auto">
          <a:xfrm>
            <a:off x="3479258" y="4962376"/>
            <a:ext cx="0" cy="5156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4" name="Line 12">
            <a:extLst>
              <a:ext uri="{FF2B5EF4-FFF2-40B4-BE49-F238E27FC236}">
                <a16:creationId xmlns:a16="http://schemas.microsoft.com/office/drawing/2014/main" id="{DA826BE7-D6CF-45CC-A828-F27325F265B4}"/>
              </a:ext>
            </a:extLst>
          </p:cNvPr>
          <p:cNvSpPr>
            <a:spLocks noChangeShapeType="1"/>
          </p:cNvSpPr>
          <p:nvPr/>
        </p:nvSpPr>
        <p:spPr bwMode="auto">
          <a:xfrm>
            <a:off x="5676960" y="4962376"/>
            <a:ext cx="0" cy="5156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5" name="Line 13">
            <a:extLst>
              <a:ext uri="{FF2B5EF4-FFF2-40B4-BE49-F238E27FC236}">
                <a16:creationId xmlns:a16="http://schemas.microsoft.com/office/drawing/2014/main" id="{327B6F88-2E5D-4EB8-A50F-A014249B603A}"/>
              </a:ext>
            </a:extLst>
          </p:cNvPr>
          <p:cNvSpPr>
            <a:spLocks noChangeShapeType="1"/>
          </p:cNvSpPr>
          <p:nvPr/>
        </p:nvSpPr>
        <p:spPr bwMode="auto">
          <a:xfrm>
            <a:off x="7834450" y="4962376"/>
            <a:ext cx="0" cy="5156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6" name="Line 14">
            <a:extLst>
              <a:ext uri="{FF2B5EF4-FFF2-40B4-BE49-F238E27FC236}">
                <a16:creationId xmlns:a16="http://schemas.microsoft.com/office/drawing/2014/main" id="{18B64E85-6590-4801-8829-88B5733FEC7F}"/>
              </a:ext>
            </a:extLst>
          </p:cNvPr>
          <p:cNvSpPr>
            <a:spLocks noChangeShapeType="1"/>
          </p:cNvSpPr>
          <p:nvPr/>
        </p:nvSpPr>
        <p:spPr bwMode="auto">
          <a:xfrm flipH="1">
            <a:off x="1402191" y="5337549"/>
            <a:ext cx="32942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7" name="Line 15">
            <a:extLst>
              <a:ext uri="{FF2B5EF4-FFF2-40B4-BE49-F238E27FC236}">
                <a16:creationId xmlns:a16="http://schemas.microsoft.com/office/drawing/2014/main" id="{ADB6FEFC-FA6C-4609-8EE5-428AA18DC34E}"/>
              </a:ext>
            </a:extLst>
          </p:cNvPr>
          <p:cNvSpPr>
            <a:spLocks noChangeShapeType="1"/>
          </p:cNvSpPr>
          <p:nvPr/>
        </p:nvSpPr>
        <p:spPr bwMode="auto">
          <a:xfrm flipH="1">
            <a:off x="3101891" y="5337549"/>
            <a:ext cx="377367"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8" name="Text Box 16">
            <a:extLst>
              <a:ext uri="{FF2B5EF4-FFF2-40B4-BE49-F238E27FC236}">
                <a16:creationId xmlns:a16="http://schemas.microsoft.com/office/drawing/2014/main" id="{3159A21F-EDBB-455F-B489-BDFA3D0FB7B2}"/>
              </a:ext>
            </a:extLst>
          </p:cNvPr>
          <p:cNvSpPr txBox="1">
            <a:spLocks noChangeArrowheads="1"/>
          </p:cNvSpPr>
          <p:nvPr/>
        </p:nvSpPr>
        <p:spPr bwMode="auto">
          <a:xfrm>
            <a:off x="1703775" y="5141995"/>
            <a:ext cx="1698154" cy="36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dirty="0">
                <a:solidFill>
                  <a:srgbClr val="ED7D31"/>
                </a:solidFill>
                <a:latin typeface="+mj-ea"/>
                <a:ea typeface="+mj-ea"/>
              </a:rPr>
              <a:t>第</a:t>
            </a:r>
            <a:r>
              <a:rPr lang="en-US" altLang="zh-CN" b="0" dirty="0">
                <a:solidFill>
                  <a:srgbClr val="ED7D31"/>
                </a:solidFill>
                <a:latin typeface="+mj-ea"/>
                <a:ea typeface="+mj-ea"/>
              </a:rPr>
              <a:t>1</a:t>
            </a:r>
            <a:r>
              <a:rPr lang="zh-CN" altLang="en-US" b="0" dirty="0">
                <a:solidFill>
                  <a:srgbClr val="ED7D31"/>
                </a:solidFill>
                <a:latin typeface="+mj-ea"/>
                <a:ea typeface="+mj-ea"/>
              </a:rPr>
              <a:t>个半字</a:t>
            </a:r>
          </a:p>
        </p:txBody>
      </p:sp>
      <p:sp>
        <p:nvSpPr>
          <p:cNvPr id="19" name="Line 17">
            <a:extLst>
              <a:ext uri="{FF2B5EF4-FFF2-40B4-BE49-F238E27FC236}">
                <a16:creationId xmlns:a16="http://schemas.microsoft.com/office/drawing/2014/main" id="{1BC03FAB-7173-4033-98C1-40D6C8C90CD0}"/>
              </a:ext>
            </a:extLst>
          </p:cNvPr>
          <p:cNvSpPr>
            <a:spLocks noChangeShapeType="1"/>
          </p:cNvSpPr>
          <p:nvPr/>
        </p:nvSpPr>
        <p:spPr bwMode="auto">
          <a:xfrm flipH="1">
            <a:off x="3493178" y="5341894"/>
            <a:ext cx="32942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0" name="Line 18">
            <a:extLst>
              <a:ext uri="{FF2B5EF4-FFF2-40B4-BE49-F238E27FC236}">
                <a16:creationId xmlns:a16="http://schemas.microsoft.com/office/drawing/2014/main" id="{919C9186-4DB5-49B9-B16E-0E338FAFDE9F}"/>
              </a:ext>
            </a:extLst>
          </p:cNvPr>
          <p:cNvSpPr>
            <a:spLocks noChangeShapeType="1"/>
          </p:cNvSpPr>
          <p:nvPr/>
        </p:nvSpPr>
        <p:spPr bwMode="auto">
          <a:xfrm flipH="1">
            <a:off x="5290313" y="5341894"/>
            <a:ext cx="377367"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1" name="Text Box 19">
            <a:extLst>
              <a:ext uri="{FF2B5EF4-FFF2-40B4-BE49-F238E27FC236}">
                <a16:creationId xmlns:a16="http://schemas.microsoft.com/office/drawing/2014/main" id="{1DD11A4F-9A07-4124-BCDC-817A46CA3B62}"/>
              </a:ext>
            </a:extLst>
          </p:cNvPr>
          <p:cNvSpPr txBox="1">
            <a:spLocks noChangeArrowheads="1"/>
          </p:cNvSpPr>
          <p:nvPr/>
        </p:nvSpPr>
        <p:spPr bwMode="auto">
          <a:xfrm>
            <a:off x="3794762" y="5146341"/>
            <a:ext cx="1698154" cy="36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b="0">
                <a:solidFill>
                  <a:srgbClr val="ED7D31"/>
                </a:solidFill>
                <a:latin typeface="+mj-ea"/>
                <a:ea typeface="+mj-ea"/>
              </a:defRPr>
            </a:lvl1pPr>
          </a:lstStyle>
          <a:p>
            <a:r>
              <a:rPr lang="zh-CN" altLang="en-US" dirty="0"/>
              <a:t>第</a:t>
            </a:r>
            <a:r>
              <a:rPr lang="en-US" altLang="zh-CN" dirty="0"/>
              <a:t>2</a:t>
            </a:r>
            <a:r>
              <a:rPr lang="zh-CN" altLang="en-US" dirty="0"/>
              <a:t>个半字</a:t>
            </a:r>
          </a:p>
        </p:txBody>
      </p:sp>
      <p:sp>
        <p:nvSpPr>
          <p:cNvPr id="22" name="Line 20">
            <a:extLst>
              <a:ext uri="{FF2B5EF4-FFF2-40B4-BE49-F238E27FC236}">
                <a16:creationId xmlns:a16="http://schemas.microsoft.com/office/drawing/2014/main" id="{5BE1015C-79E6-4EA3-9A44-5FBAC1D42A12}"/>
              </a:ext>
            </a:extLst>
          </p:cNvPr>
          <p:cNvSpPr>
            <a:spLocks noChangeShapeType="1"/>
          </p:cNvSpPr>
          <p:nvPr/>
        </p:nvSpPr>
        <p:spPr bwMode="auto">
          <a:xfrm flipH="1">
            <a:off x="5675413" y="5350586"/>
            <a:ext cx="32942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3" name="Line 21">
            <a:extLst>
              <a:ext uri="{FF2B5EF4-FFF2-40B4-BE49-F238E27FC236}">
                <a16:creationId xmlns:a16="http://schemas.microsoft.com/office/drawing/2014/main" id="{834A7C58-04B8-492D-88DA-C63B733E052C}"/>
              </a:ext>
            </a:extLst>
          </p:cNvPr>
          <p:cNvSpPr>
            <a:spLocks noChangeShapeType="1"/>
          </p:cNvSpPr>
          <p:nvPr/>
        </p:nvSpPr>
        <p:spPr bwMode="auto">
          <a:xfrm flipH="1">
            <a:off x="7458629" y="5350586"/>
            <a:ext cx="377367"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4" name="Text Box 22">
            <a:extLst>
              <a:ext uri="{FF2B5EF4-FFF2-40B4-BE49-F238E27FC236}">
                <a16:creationId xmlns:a16="http://schemas.microsoft.com/office/drawing/2014/main" id="{031A7C65-68CC-4DA3-BF7A-A129C6C81BAD}"/>
              </a:ext>
            </a:extLst>
          </p:cNvPr>
          <p:cNvSpPr txBox="1">
            <a:spLocks noChangeArrowheads="1"/>
          </p:cNvSpPr>
          <p:nvPr/>
        </p:nvSpPr>
        <p:spPr bwMode="auto">
          <a:xfrm>
            <a:off x="6004837" y="5155032"/>
            <a:ext cx="1698154" cy="36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b="0">
                <a:solidFill>
                  <a:srgbClr val="ED7D31"/>
                </a:solidFill>
                <a:latin typeface="+mj-ea"/>
                <a:ea typeface="+mj-ea"/>
              </a:defRPr>
            </a:lvl1pPr>
          </a:lstStyle>
          <a:p>
            <a:r>
              <a:rPr lang="zh-CN" altLang="en-US" dirty="0"/>
              <a:t>第</a:t>
            </a:r>
            <a:r>
              <a:rPr lang="en-US" altLang="zh-CN" dirty="0"/>
              <a:t>3</a:t>
            </a:r>
            <a:r>
              <a:rPr lang="zh-CN" altLang="en-US" dirty="0"/>
              <a:t>个半字</a:t>
            </a:r>
          </a:p>
        </p:txBody>
      </p:sp>
      <p:grpSp>
        <p:nvGrpSpPr>
          <p:cNvPr id="26" name="Group 24">
            <a:extLst>
              <a:ext uri="{FF2B5EF4-FFF2-40B4-BE49-F238E27FC236}">
                <a16:creationId xmlns:a16="http://schemas.microsoft.com/office/drawing/2014/main" id="{BA29F0DA-7C7D-4E75-989F-968C9AA7F700}"/>
              </a:ext>
            </a:extLst>
          </p:cNvPr>
          <p:cNvGrpSpPr>
            <a:grpSpLocks/>
          </p:cNvGrpSpPr>
          <p:nvPr/>
        </p:nvGrpSpPr>
        <p:grpSpPr bwMode="auto">
          <a:xfrm>
            <a:off x="451039" y="1267141"/>
            <a:ext cx="7383411" cy="3483748"/>
            <a:chOff x="108" y="896"/>
            <a:chExt cx="4774" cy="2405"/>
          </a:xfrm>
        </p:grpSpPr>
        <p:sp>
          <p:nvSpPr>
            <p:cNvPr id="28" name="Rectangle 25">
              <a:extLst>
                <a:ext uri="{FF2B5EF4-FFF2-40B4-BE49-F238E27FC236}">
                  <a16:creationId xmlns:a16="http://schemas.microsoft.com/office/drawing/2014/main" id="{2EEA053B-7EB6-4256-99BB-FACB407E5B7E}"/>
                </a:ext>
              </a:extLst>
            </p:cNvPr>
            <p:cNvSpPr>
              <a:spLocks noChangeArrowheads="1"/>
            </p:cNvSpPr>
            <p:nvPr/>
          </p:nvSpPr>
          <p:spPr bwMode="auto">
            <a:xfrm>
              <a:off x="698" y="896"/>
              <a:ext cx="1368" cy="366"/>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29" name="Line 26">
              <a:extLst>
                <a:ext uri="{FF2B5EF4-FFF2-40B4-BE49-F238E27FC236}">
                  <a16:creationId xmlns:a16="http://schemas.microsoft.com/office/drawing/2014/main" id="{6FDE4628-6455-4322-86E4-F2F2EF99063C}"/>
                </a:ext>
              </a:extLst>
            </p:cNvPr>
            <p:cNvSpPr>
              <a:spLocks noChangeShapeType="1"/>
            </p:cNvSpPr>
            <p:nvPr/>
          </p:nvSpPr>
          <p:spPr bwMode="auto">
            <a:xfrm>
              <a:off x="1355" y="896"/>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0" name="Text Box 27">
              <a:extLst>
                <a:ext uri="{FF2B5EF4-FFF2-40B4-BE49-F238E27FC236}">
                  <a16:creationId xmlns:a16="http://schemas.microsoft.com/office/drawing/2014/main" id="{94E1D090-272B-4629-BC0D-830A0D252F22}"/>
                </a:ext>
              </a:extLst>
            </p:cNvPr>
            <p:cNvSpPr txBox="1">
              <a:spLocks noChangeArrowheads="1"/>
            </p:cNvSpPr>
            <p:nvPr/>
          </p:nvSpPr>
          <p:spPr bwMode="auto">
            <a:xfrm>
              <a:off x="108" y="914"/>
              <a:ext cx="69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RR</a:t>
              </a:r>
              <a:r>
                <a:rPr lang="zh-CN" altLang="en-US" b="0">
                  <a:solidFill>
                    <a:srgbClr val="1A78C3"/>
                  </a:solidFill>
                  <a:latin typeface="+mj-ea"/>
                  <a:ea typeface="+mj-ea"/>
                </a:rPr>
                <a:t>型</a:t>
              </a:r>
            </a:p>
          </p:txBody>
        </p:sp>
        <p:sp>
          <p:nvSpPr>
            <p:cNvPr id="31" name="Line 28">
              <a:extLst>
                <a:ext uri="{FF2B5EF4-FFF2-40B4-BE49-F238E27FC236}">
                  <a16:creationId xmlns:a16="http://schemas.microsoft.com/office/drawing/2014/main" id="{76FDE2ED-550A-48E4-BA3F-C0CA5D72C211}"/>
                </a:ext>
              </a:extLst>
            </p:cNvPr>
            <p:cNvSpPr>
              <a:spLocks noChangeShapeType="1"/>
            </p:cNvSpPr>
            <p:nvPr/>
          </p:nvSpPr>
          <p:spPr bwMode="auto">
            <a:xfrm>
              <a:off x="1737" y="896"/>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2" name="Text Box 29">
              <a:extLst>
                <a:ext uri="{FF2B5EF4-FFF2-40B4-BE49-F238E27FC236}">
                  <a16:creationId xmlns:a16="http://schemas.microsoft.com/office/drawing/2014/main" id="{AE1352F1-119A-4B37-AEA1-49DFF40CB5DB}"/>
                </a:ext>
              </a:extLst>
            </p:cNvPr>
            <p:cNvSpPr txBox="1">
              <a:spLocks noChangeArrowheads="1"/>
            </p:cNvSpPr>
            <p:nvPr/>
          </p:nvSpPr>
          <p:spPr bwMode="auto">
            <a:xfrm>
              <a:off x="813" y="932"/>
              <a:ext cx="439"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dirty="0">
                  <a:solidFill>
                    <a:srgbClr val="44BE9B"/>
                  </a:solidFill>
                  <a:effectLst>
                    <a:outerShdw blurRad="38100" dist="38100" dir="2700000" algn="tl">
                      <a:srgbClr val="C0C0C0"/>
                    </a:outerShdw>
                  </a:effectLst>
                  <a:latin typeface="+mj-ea"/>
                  <a:ea typeface="+mj-ea"/>
                </a:rPr>
                <a:t>OP</a:t>
              </a:r>
            </a:p>
          </p:txBody>
        </p:sp>
        <p:sp>
          <p:nvSpPr>
            <p:cNvPr id="33" name="Text Box 30">
              <a:extLst>
                <a:ext uri="{FF2B5EF4-FFF2-40B4-BE49-F238E27FC236}">
                  <a16:creationId xmlns:a16="http://schemas.microsoft.com/office/drawing/2014/main" id="{D48867F2-931F-4F9F-B297-221F122C4C7B}"/>
                </a:ext>
              </a:extLst>
            </p:cNvPr>
            <p:cNvSpPr txBox="1">
              <a:spLocks noChangeArrowheads="1"/>
            </p:cNvSpPr>
            <p:nvPr/>
          </p:nvSpPr>
          <p:spPr bwMode="auto">
            <a:xfrm>
              <a:off x="1370" y="920"/>
              <a:ext cx="439"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dirty="0">
                  <a:solidFill>
                    <a:srgbClr val="1A78C3"/>
                  </a:solidFill>
                  <a:effectLst>
                    <a:outerShdw blurRad="38100" dist="38100" dir="2700000" algn="tl">
                      <a:srgbClr val="C0C0C0"/>
                    </a:outerShdw>
                  </a:effectLst>
                  <a:latin typeface="+mj-ea"/>
                  <a:ea typeface="+mj-ea"/>
                </a:rPr>
                <a:t>R1</a:t>
              </a:r>
            </a:p>
          </p:txBody>
        </p:sp>
        <p:sp>
          <p:nvSpPr>
            <p:cNvPr id="34" name="Text Box 31">
              <a:extLst>
                <a:ext uri="{FF2B5EF4-FFF2-40B4-BE49-F238E27FC236}">
                  <a16:creationId xmlns:a16="http://schemas.microsoft.com/office/drawing/2014/main" id="{327719CC-CDAC-43A8-AAB8-C4D39511B8AF}"/>
                </a:ext>
              </a:extLst>
            </p:cNvPr>
            <p:cNvSpPr txBox="1">
              <a:spLocks noChangeArrowheads="1"/>
            </p:cNvSpPr>
            <p:nvPr/>
          </p:nvSpPr>
          <p:spPr bwMode="auto">
            <a:xfrm>
              <a:off x="1721" y="932"/>
              <a:ext cx="439"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R2</a:t>
              </a:r>
            </a:p>
          </p:txBody>
        </p:sp>
        <p:sp>
          <p:nvSpPr>
            <p:cNvPr id="35" name="Rectangle 32">
              <a:extLst>
                <a:ext uri="{FF2B5EF4-FFF2-40B4-BE49-F238E27FC236}">
                  <a16:creationId xmlns:a16="http://schemas.microsoft.com/office/drawing/2014/main" id="{3ABF964F-D9CD-4CEC-BD01-0D28798F6BC7}"/>
                </a:ext>
              </a:extLst>
            </p:cNvPr>
            <p:cNvSpPr>
              <a:spLocks noChangeArrowheads="1"/>
            </p:cNvSpPr>
            <p:nvPr/>
          </p:nvSpPr>
          <p:spPr bwMode="auto">
            <a:xfrm>
              <a:off x="705" y="1387"/>
              <a:ext cx="2782" cy="366"/>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36" name="Line 33">
              <a:extLst>
                <a:ext uri="{FF2B5EF4-FFF2-40B4-BE49-F238E27FC236}">
                  <a16:creationId xmlns:a16="http://schemas.microsoft.com/office/drawing/2014/main" id="{834D7577-CFC9-474E-9791-02771067EB71}"/>
                </a:ext>
              </a:extLst>
            </p:cNvPr>
            <p:cNvSpPr>
              <a:spLocks noChangeShapeType="1"/>
            </p:cNvSpPr>
            <p:nvPr/>
          </p:nvSpPr>
          <p:spPr bwMode="auto">
            <a:xfrm>
              <a:off x="1362" y="1387"/>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7" name="Text Box 34">
              <a:extLst>
                <a:ext uri="{FF2B5EF4-FFF2-40B4-BE49-F238E27FC236}">
                  <a16:creationId xmlns:a16="http://schemas.microsoft.com/office/drawing/2014/main" id="{18BBD547-836B-4A57-AF44-DBB1936A29DD}"/>
                </a:ext>
              </a:extLst>
            </p:cNvPr>
            <p:cNvSpPr txBox="1">
              <a:spLocks noChangeArrowheads="1"/>
            </p:cNvSpPr>
            <p:nvPr/>
          </p:nvSpPr>
          <p:spPr bwMode="auto">
            <a:xfrm>
              <a:off x="115" y="1405"/>
              <a:ext cx="69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RX</a:t>
              </a:r>
              <a:r>
                <a:rPr lang="zh-CN" altLang="en-US" b="0">
                  <a:solidFill>
                    <a:srgbClr val="1A78C3"/>
                  </a:solidFill>
                  <a:latin typeface="+mj-ea"/>
                  <a:ea typeface="+mj-ea"/>
                </a:rPr>
                <a:t>型</a:t>
              </a:r>
            </a:p>
          </p:txBody>
        </p:sp>
        <p:sp>
          <p:nvSpPr>
            <p:cNvPr id="38" name="Line 35">
              <a:extLst>
                <a:ext uri="{FF2B5EF4-FFF2-40B4-BE49-F238E27FC236}">
                  <a16:creationId xmlns:a16="http://schemas.microsoft.com/office/drawing/2014/main" id="{67D359EC-A7B4-4D5F-8944-CA1A79756457}"/>
                </a:ext>
              </a:extLst>
            </p:cNvPr>
            <p:cNvSpPr>
              <a:spLocks noChangeShapeType="1"/>
            </p:cNvSpPr>
            <p:nvPr/>
          </p:nvSpPr>
          <p:spPr bwMode="auto">
            <a:xfrm>
              <a:off x="1744" y="1387"/>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9" name="Text Box 36">
              <a:extLst>
                <a:ext uri="{FF2B5EF4-FFF2-40B4-BE49-F238E27FC236}">
                  <a16:creationId xmlns:a16="http://schemas.microsoft.com/office/drawing/2014/main" id="{84EC67CB-0AA5-4AB3-875A-E2A646480386}"/>
                </a:ext>
              </a:extLst>
            </p:cNvPr>
            <p:cNvSpPr txBox="1">
              <a:spLocks noChangeArrowheads="1"/>
            </p:cNvSpPr>
            <p:nvPr/>
          </p:nvSpPr>
          <p:spPr bwMode="auto">
            <a:xfrm>
              <a:off x="820" y="1424"/>
              <a:ext cx="439"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44BE9B"/>
                  </a:solidFill>
                  <a:effectLst>
                    <a:outerShdw blurRad="38100" dist="38100" dir="2700000" algn="tl">
                      <a:srgbClr val="C0C0C0"/>
                    </a:outerShdw>
                  </a:effectLst>
                  <a:latin typeface="+mj-ea"/>
                  <a:ea typeface="+mj-ea"/>
                </a:rPr>
                <a:t>OP</a:t>
              </a:r>
            </a:p>
          </p:txBody>
        </p:sp>
        <p:sp>
          <p:nvSpPr>
            <p:cNvPr id="40" name="Text Box 37">
              <a:extLst>
                <a:ext uri="{FF2B5EF4-FFF2-40B4-BE49-F238E27FC236}">
                  <a16:creationId xmlns:a16="http://schemas.microsoft.com/office/drawing/2014/main" id="{5FDBEE1B-06D1-4A88-84F7-B620A0D9D976}"/>
                </a:ext>
              </a:extLst>
            </p:cNvPr>
            <p:cNvSpPr txBox="1">
              <a:spLocks noChangeArrowheads="1"/>
            </p:cNvSpPr>
            <p:nvPr/>
          </p:nvSpPr>
          <p:spPr bwMode="auto">
            <a:xfrm>
              <a:off x="1377" y="1411"/>
              <a:ext cx="439"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R1</a:t>
              </a:r>
            </a:p>
          </p:txBody>
        </p:sp>
        <p:sp>
          <p:nvSpPr>
            <p:cNvPr id="41" name="Text Box 38">
              <a:extLst>
                <a:ext uri="{FF2B5EF4-FFF2-40B4-BE49-F238E27FC236}">
                  <a16:creationId xmlns:a16="http://schemas.microsoft.com/office/drawing/2014/main" id="{ED456F77-7B45-43B4-8986-BB730C4B3240}"/>
                </a:ext>
              </a:extLst>
            </p:cNvPr>
            <p:cNvSpPr txBox="1">
              <a:spLocks noChangeArrowheads="1"/>
            </p:cNvSpPr>
            <p:nvPr/>
          </p:nvSpPr>
          <p:spPr bwMode="auto">
            <a:xfrm>
              <a:off x="1800" y="1424"/>
              <a:ext cx="293"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X</a:t>
              </a:r>
            </a:p>
          </p:txBody>
        </p:sp>
        <p:sp>
          <p:nvSpPr>
            <p:cNvPr id="42" name="Rectangle 39">
              <a:extLst>
                <a:ext uri="{FF2B5EF4-FFF2-40B4-BE49-F238E27FC236}">
                  <a16:creationId xmlns:a16="http://schemas.microsoft.com/office/drawing/2014/main" id="{44E88A9C-831D-4E04-9DFB-92D7181A16E0}"/>
                </a:ext>
              </a:extLst>
            </p:cNvPr>
            <p:cNvSpPr>
              <a:spLocks noChangeArrowheads="1"/>
            </p:cNvSpPr>
            <p:nvPr/>
          </p:nvSpPr>
          <p:spPr bwMode="auto">
            <a:xfrm>
              <a:off x="711" y="1887"/>
              <a:ext cx="2776" cy="366"/>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43" name="Line 40">
              <a:extLst>
                <a:ext uri="{FF2B5EF4-FFF2-40B4-BE49-F238E27FC236}">
                  <a16:creationId xmlns:a16="http://schemas.microsoft.com/office/drawing/2014/main" id="{EAFD4949-20F1-4D6F-B4A1-4E428E35D2E5}"/>
                </a:ext>
              </a:extLst>
            </p:cNvPr>
            <p:cNvSpPr>
              <a:spLocks noChangeShapeType="1"/>
            </p:cNvSpPr>
            <p:nvPr/>
          </p:nvSpPr>
          <p:spPr bwMode="auto">
            <a:xfrm>
              <a:off x="1368" y="1887"/>
              <a:ext cx="1"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44" name="Text Box 41">
              <a:extLst>
                <a:ext uri="{FF2B5EF4-FFF2-40B4-BE49-F238E27FC236}">
                  <a16:creationId xmlns:a16="http://schemas.microsoft.com/office/drawing/2014/main" id="{1B2EA7CD-C4F0-4EA6-81BD-26DCBAFF71B1}"/>
                </a:ext>
              </a:extLst>
            </p:cNvPr>
            <p:cNvSpPr txBox="1">
              <a:spLocks noChangeArrowheads="1"/>
            </p:cNvSpPr>
            <p:nvPr/>
          </p:nvSpPr>
          <p:spPr bwMode="auto">
            <a:xfrm>
              <a:off x="121" y="1904"/>
              <a:ext cx="69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RS</a:t>
              </a:r>
              <a:r>
                <a:rPr lang="zh-CN" altLang="en-US" b="0">
                  <a:solidFill>
                    <a:srgbClr val="1A78C3"/>
                  </a:solidFill>
                  <a:latin typeface="+mj-ea"/>
                  <a:ea typeface="+mj-ea"/>
                </a:rPr>
                <a:t>型</a:t>
              </a:r>
            </a:p>
          </p:txBody>
        </p:sp>
        <p:sp>
          <p:nvSpPr>
            <p:cNvPr id="45" name="Line 42">
              <a:extLst>
                <a:ext uri="{FF2B5EF4-FFF2-40B4-BE49-F238E27FC236}">
                  <a16:creationId xmlns:a16="http://schemas.microsoft.com/office/drawing/2014/main" id="{30E70461-A945-4A67-BEFD-5452BC223354}"/>
                </a:ext>
              </a:extLst>
            </p:cNvPr>
            <p:cNvSpPr>
              <a:spLocks noChangeShapeType="1"/>
            </p:cNvSpPr>
            <p:nvPr/>
          </p:nvSpPr>
          <p:spPr bwMode="auto">
            <a:xfrm flipH="1">
              <a:off x="1746" y="1887"/>
              <a:ext cx="4"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46" name="Text Box 43">
              <a:extLst>
                <a:ext uri="{FF2B5EF4-FFF2-40B4-BE49-F238E27FC236}">
                  <a16:creationId xmlns:a16="http://schemas.microsoft.com/office/drawing/2014/main" id="{330FD392-C401-4800-A820-7F9247D2F58E}"/>
                </a:ext>
              </a:extLst>
            </p:cNvPr>
            <p:cNvSpPr txBox="1">
              <a:spLocks noChangeArrowheads="1"/>
            </p:cNvSpPr>
            <p:nvPr/>
          </p:nvSpPr>
          <p:spPr bwMode="auto">
            <a:xfrm>
              <a:off x="827" y="1923"/>
              <a:ext cx="438"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44BE9B"/>
                  </a:solidFill>
                  <a:effectLst>
                    <a:outerShdw blurRad="38100" dist="38100" dir="2700000" algn="tl">
                      <a:srgbClr val="C0C0C0"/>
                    </a:outerShdw>
                  </a:effectLst>
                  <a:latin typeface="+mj-ea"/>
                  <a:ea typeface="+mj-ea"/>
                </a:rPr>
                <a:t>OP</a:t>
              </a:r>
            </a:p>
          </p:txBody>
        </p:sp>
        <p:sp>
          <p:nvSpPr>
            <p:cNvPr id="47" name="Text Box 44">
              <a:extLst>
                <a:ext uri="{FF2B5EF4-FFF2-40B4-BE49-F238E27FC236}">
                  <a16:creationId xmlns:a16="http://schemas.microsoft.com/office/drawing/2014/main" id="{E7CD4CFB-C110-45CC-A8FE-583687224A6D}"/>
                </a:ext>
              </a:extLst>
            </p:cNvPr>
            <p:cNvSpPr txBox="1">
              <a:spLocks noChangeArrowheads="1"/>
            </p:cNvSpPr>
            <p:nvPr/>
          </p:nvSpPr>
          <p:spPr bwMode="auto">
            <a:xfrm>
              <a:off x="1383" y="1911"/>
              <a:ext cx="439"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R1</a:t>
              </a:r>
            </a:p>
          </p:txBody>
        </p:sp>
        <p:sp>
          <p:nvSpPr>
            <p:cNvPr id="48" name="Text Box 45">
              <a:extLst>
                <a:ext uri="{FF2B5EF4-FFF2-40B4-BE49-F238E27FC236}">
                  <a16:creationId xmlns:a16="http://schemas.microsoft.com/office/drawing/2014/main" id="{50FBFE5B-E4AF-4F78-B32F-9B66EA6A5048}"/>
                </a:ext>
              </a:extLst>
            </p:cNvPr>
            <p:cNvSpPr txBox="1">
              <a:spLocks noChangeArrowheads="1"/>
            </p:cNvSpPr>
            <p:nvPr/>
          </p:nvSpPr>
          <p:spPr bwMode="auto">
            <a:xfrm>
              <a:off x="1734" y="1923"/>
              <a:ext cx="439"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R3</a:t>
              </a:r>
            </a:p>
          </p:txBody>
        </p:sp>
        <p:sp>
          <p:nvSpPr>
            <p:cNvPr id="49" name="Rectangle 46">
              <a:extLst>
                <a:ext uri="{FF2B5EF4-FFF2-40B4-BE49-F238E27FC236}">
                  <a16:creationId xmlns:a16="http://schemas.microsoft.com/office/drawing/2014/main" id="{192EC7D9-10F9-4581-8A9D-8DCFFD40C4EB}"/>
                </a:ext>
              </a:extLst>
            </p:cNvPr>
            <p:cNvSpPr>
              <a:spLocks noChangeArrowheads="1"/>
            </p:cNvSpPr>
            <p:nvPr/>
          </p:nvSpPr>
          <p:spPr bwMode="auto">
            <a:xfrm>
              <a:off x="723" y="2398"/>
              <a:ext cx="2764" cy="366"/>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50" name="Line 47">
              <a:extLst>
                <a:ext uri="{FF2B5EF4-FFF2-40B4-BE49-F238E27FC236}">
                  <a16:creationId xmlns:a16="http://schemas.microsoft.com/office/drawing/2014/main" id="{3DF688F0-E4B1-4148-9B15-0B5CE9F0F856}"/>
                </a:ext>
              </a:extLst>
            </p:cNvPr>
            <p:cNvSpPr>
              <a:spLocks noChangeShapeType="1"/>
            </p:cNvSpPr>
            <p:nvPr/>
          </p:nvSpPr>
          <p:spPr bwMode="auto">
            <a:xfrm>
              <a:off x="1380" y="2398"/>
              <a:ext cx="1"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51" name="Text Box 48">
              <a:extLst>
                <a:ext uri="{FF2B5EF4-FFF2-40B4-BE49-F238E27FC236}">
                  <a16:creationId xmlns:a16="http://schemas.microsoft.com/office/drawing/2014/main" id="{EF008A9C-FE8D-4A11-8DB2-A64A461F7D95}"/>
                </a:ext>
              </a:extLst>
            </p:cNvPr>
            <p:cNvSpPr txBox="1">
              <a:spLocks noChangeArrowheads="1"/>
            </p:cNvSpPr>
            <p:nvPr/>
          </p:nvSpPr>
          <p:spPr bwMode="auto">
            <a:xfrm>
              <a:off x="133" y="2416"/>
              <a:ext cx="69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SI</a:t>
              </a:r>
              <a:r>
                <a:rPr lang="zh-CN" altLang="en-US" b="0">
                  <a:solidFill>
                    <a:srgbClr val="1A78C3"/>
                  </a:solidFill>
                  <a:latin typeface="+mj-ea"/>
                  <a:ea typeface="+mj-ea"/>
                </a:rPr>
                <a:t>型</a:t>
              </a:r>
            </a:p>
          </p:txBody>
        </p:sp>
        <p:sp>
          <p:nvSpPr>
            <p:cNvPr id="52" name="Text Box 49">
              <a:extLst>
                <a:ext uri="{FF2B5EF4-FFF2-40B4-BE49-F238E27FC236}">
                  <a16:creationId xmlns:a16="http://schemas.microsoft.com/office/drawing/2014/main" id="{3F43A148-2589-4662-AE22-93ECAE88BFA4}"/>
                </a:ext>
              </a:extLst>
            </p:cNvPr>
            <p:cNvSpPr txBox="1">
              <a:spLocks noChangeArrowheads="1"/>
            </p:cNvSpPr>
            <p:nvPr/>
          </p:nvSpPr>
          <p:spPr bwMode="auto">
            <a:xfrm>
              <a:off x="838" y="2434"/>
              <a:ext cx="439"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44BE9B"/>
                  </a:solidFill>
                  <a:effectLst>
                    <a:outerShdw blurRad="38100" dist="38100" dir="2700000" algn="tl">
                      <a:srgbClr val="C0C0C0"/>
                    </a:outerShdw>
                  </a:effectLst>
                  <a:latin typeface="+mj-ea"/>
                  <a:ea typeface="+mj-ea"/>
                </a:rPr>
                <a:t>OP</a:t>
              </a:r>
            </a:p>
          </p:txBody>
        </p:sp>
        <p:sp>
          <p:nvSpPr>
            <p:cNvPr id="53" name="Text Box 50">
              <a:extLst>
                <a:ext uri="{FF2B5EF4-FFF2-40B4-BE49-F238E27FC236}">
                  <a16:creationId xmlns:a16="http://schemas.microsoft.com/office/drawing/2014/main" id="{B5D666AA-7182-45E8-835C-BF1E38A31B10}"/>
                </a:ext>
              </a:extLst>
            </p:cNvPr>
            <p:cNvSpPr txBox="1">
              <a:spLocks noChangeArrowheads="1"/>
            </p:cNvSpPr>
            <p:nvPr/>
          </p:nvSpPr>
          <p:spPr bwMode="auto">
            <a:xfrm>
              <a:off x="1666" y="2441"/>
              <a:ext cx="233"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I</a:t>
              </a:r>
            </a:p>
          </p:txBody>
        </p:sp>
        <p:sp>
          <p:nvSpPr>
            <p:cNvPr id="54" name="Rectangle 51">
              <a:extLst>
                <a:ext uri="{FF2B5EF4-FFF2-40B4-BE49-F238E27FC236}">
                  <a16:creationId xmlns:a16="http://schemas.microsoft.com/office/drawing/2014/main" id="{CEA9D5BC-AD38-4F04-BAF3-CE8908E98C47}"/>
                </a:ext>
              </a:extLst>
            </p:cNvPr>
            <p:cNvSpPr>
              <a:spLocks noChangeArrowheads="1"/>
            </p:cNvSpPr>
            <p:nvPr/>
          </p:nvSpPr>
          <p:spPr bwMode="auto">
            <a:xfrm>
              <a:off x="720" y="2935"/>
              <a:ext cx="4162" cy="366"/>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55" name="Line 52">
              <a:extLst>
                <a:ext uri="{FF2B5EF4-FFF2-40B4-BE49-F238E27FC236}">
                  <a16:creationId xmlns:a16="http://schemas.microsoft.com/office/drawing/2014/main" id="{D0A8CE9B-7A40-4306-8435-84E0A03796F6}"/>
                </a:ext>
              </a:extLst>
            </p:cNvPr>
            <p:cNvSpPr>
              <a:spLocks noChangeShapeType="1"/>
            </p:cNvSpPr>
            <p:nvPr/>
          </p:nvSpPr>
          <p:spPr bwMode="auto">
            <a:xfrm>
              <a:off x="1377" y="2935"/>
              <a:ext cx="1"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56" name="Text Box 53">
              <a:extLst>
                <a:ext uri="{FF2B5EF4-FFF2-40B4-BE49-F238E27FC236}">
                  <a16:creationId xmlns:a16="http://schemas.microsoft.com/office/drawing/2014/main" id="{48062155-AA17-4D7C-AF2C-C25BA9B32F82}"/>
                </a:ext>
              </a:extLst>
            </p:cNvPr>
            <p:cNvSpPr txBox="1">
              <a:spLocks noChangeArrowheads="1"/>
            </p:cNvSpPr>
            <p:nvPr/>
          </p:nvSpPr>
          <p:spPr bwMode="auto">
            <a:xfrm>
              <a:off x="130" y="2954"/>
              <a:ext cx="697"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SS</a:t>
              </a:r>
              <a:r>
                <a:rPr lang="zh-CN" altLang="en-US" b="0">
                  <a:solidFill>
                    <a:srgbClr val="1A78C3"/>
                  </a:solidFill>
                  <a:latin typeface="+mj-ea"/>
                  <a:ea typeface="+mj-ea"/>
                </a:rPr>
                <a:t>型</a:t>
              </a:r>
            </a:p>
          </p:txBody>
        </p:sp>
        <p:sp>
          <p:nvSpPr>
            <p:cNvPr id="57" name="Line 54">
              <a:extLst>
                <a:ext uri="{FF2B5EF4-FFF2-40B4-BE49-F238E27FC236}">
                  <a16:creationId xmlns:a16="http://schemas.microsoft.com/office/drawing/2014/main" id="{D60BED08-108F-4290-8658-0EAE4C16AB99}"/>
                </a:ext>
              </a:extLst>
            </p:cNvPr>
            <p:cNvSpPr>
              <a:spLocks noChangeShapeType="1"/>
            </p:cNvSpPr>
            <p:nvPr/>
          </p:nvSpPr>
          <p:spPr bwMode="auto">
            <a:xfrm>
              <a:off x="2079" y="2935"/>
              <a:ext cx="1"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58" name="Text Box 55">
              <a:extLst>
                <a:ext uri="{FF2B5EF4-FFF2-40B4-BE49-F238E27FC236}">
                  <a16:creationId xmlns:a16="http://schemas.microsoft.com/office/drawing/2014/main" id="{6BE61CBE-4380-4CB9-8FC9-3F687E9B9491}"/>
                </a:ext>
              </a:extLst>
            </p:cNvPr>
            <p:cNvSpPr txBox="1">
              <a:spLocks noChangeArrowheads="1"/>
            </p:cNvSpPr>
            <p:nvPr/>
          </p:nvSpPr>
          <p:spPr bwMode="auto">
            <a:xfrm>
              <a:off x="835" y="2971"/>
              <a:ext cx="439"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44BE9B"/>
                  </a:solidFill>
                  <a:effectLst>
                    <a:outerShdw blurRad="38100" dist="38100" dir="2700000" algn="tl">
                      <a:srgbClr val="C0C0C0"/>
                    </a:outerShdw>
                  </a:effectLst>
                  <a:latin typeface="+mj-ea"/>
                  <a:ea typeface="+mj-ea"/>
                </a:rPr>
                <a:t>OP</a:t>
              </a:r>
            </a:p>
          </p:txBody>
        </p:sp>
        <p:sp>
          <p:nvSpPr>
            <p:cNvPr id="59" name="Line 56">
              <a:extLst>
                <a:ext uri="{FF2B5EF4-FFF2-40B4-BE49-F238E27FC236}">
                  <a16:creationId xmlns:a16="http://schemas.microsoft.com/office/drawing/2014/main" id="{2AAA5AE2-1136-4262-972B-A571852C5E34}"/>
                </a:ext>
              </a:extLst>
            </p:cNvPr>
            <p:cNvSpPr>
              <a:spLocks noChangeShapeType="1"/>
            </p:cNvSpPr>
            <p:nvPr/>
          </p:nvSpPr>
          <p:spPr bwMode="auto">
            <a:xfrm>
              <a:off x="2079" y="1387"/>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60" name="Line 57">
              <a:extLst>
                <a:ext uri="{FF2B5EF4-FFF2-40B4-BE49-F238E27FC236}">
                  <a16:creationId xmlns:a16="http://schemas.microsoft.com/office/drawing/2014/main" id="{C4BDB070-0A0B-40A1-8137-F88C65184760}"/>
                </a:ext>
              </a:extLst>
            </p:cNvPr>
            <p:cNvSpPr>
              <a:spLocks noChangeShapeType="1"/>
            </p:cNvSpPr>
            <p:nvPr/>
          </p:nvSpPr>
          <p:spPr bwMode="auto">
            <a:xfrm>
              <a:off x="2408" y="1387"/>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61" name="Line 58">
              <a:extLst>
                <a:ext uri="{FF2B5EF4-FFF2-40B4-BE49-F238E27FC236}">
                  <a16:creationId xmlns:a16="http://schemas.microsoft.com/office/drawing/2014/main" id="{32BF5DB5-9B81-4285-839B-D9DE002802EC}"/>
                </a:ext>
              </a:extLst>
            </p:cNvPr>
            <p:cNvSpPr>
              <a:spLocks noChangeShapeType="1"/>
            </p:cNvSpPr>
            <p:nvPr/>
          </p:nvSpPr>
          <p:spPr bwMode="auto">
            <a:xfrm>
              <a:off x="2079" y="1884"/>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62" name="Line 59">
              <a:extLst>
                <a:ext uri="{FF2B5EF4-FFF2-40B4-BE49-F238E27FC236}">
                  <a16:creationId xmlns:a16="http://schemas.microsoft.com/office/drawing/2014/main" id="{D09D8BAC-B2A4-4AC6-B757-AD241F8DA729}"/>
                </a:ext>
              </a:extLst>
            </p:cNvPr>
            <p:cNvSpPr>
              <a:spLocks noChangeShapeType="1"/>
            </p:cNvSpPr>
            <p:nvPr/>
          </p:nvSpPr>
          <p:spPr bwMode="auto">
            <a:xfrm>
              <a:off x="2408" y="1884"/>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63" name="Line 60">
              <a:extLst>
                <a:ext uri="{FF2B5EF4-FFF2-40B4-BE49-F238E27FC236}">
                  <a16:creationId xmlns:a16="http://schemas.microsoft.com/office/drawing/2014/main" id="{E4EBF8B5-1E2D-4058-BD8E-D4BDE50C4468}"/>
                </a:ext>
              </a:extLst>
            </p:cNvPr>
            <p:cNvSpPr>
              <a:spLocks noChangeShapeType="1"/>
            </p:cNvSpPr>
            <p:nvPr/>
          </p:nvSpPr>
          <p:spPr bwMode="auto">
            <a:xfrm>
              <a:off x="2408" y="2935"/>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64" name="Line 61">
              <a:extLst>
                <a:ext uri="{FF2B5EF4-FFF2-40B4-BE49-F238E27FC236}">
                  <a16:creationId xmlns:a16="http://schemas.microsoft.com/office/drawing/2014/main" id="{2D3B273A-18AC-4C96-8C7C-C1E47D308313}"/>
                </a:ext>
              </a:extLst>
            </p:cNvPr>
            <p:cNvSpPr>
              <a:spLocks noChangeShapeType="1"/>
            </p:cNvSpPr>
            <p:nvPr/>
          </p:nvSpPr>
          <p:spPr bwMode="auto">
            <a:xfrm>
              <a:off x="3487" y="2935"/>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65" name="Text Box 62">
              <a:extLst>
                <a:ext uri="{FF2B5EF4-FFF2-40B4-BE49-F238E27FC236}">
                  <a16:creationId xmlns:a16="http://schemas.microsoft.com/office/drawing/2014/main" id="{4AA2F297-8F3D-4F26-93F9-443CDC3C43E2}"/>
                </a:ext>
              </a:extLst>
            </p:cNvPr>
            <p:cNvSpPr txBox="1">
              <a:spLocks noChangeArrowheads="1"/>
            </p:cNvSpPr>
            <p:nvPr/>
          </p:nvSpPr>
          <p:spPr bwMode="auto">
            <a:xfrm>
              <a:off x="2130" y="1424"/>
              <a:ext cx="293"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1A78C3"/>
                  </a:solidFill>
                  <a:effectLst>
                    <a:outerShdw blurRad="38100" dist="38100" dir="2700000" algn="tl">
                      <a:srgbClr val="C0C0C0"/>
                    </a:outerShdw>
                  </a:effectLst>
                  <a:latin typeface="+mj-ea"/>
                  <a:ea typeface="+mj-ea"/>
                </a:rPr>
                <a:t>B</a:t>
              </a:r>
            </a:p>
          </p:txBody>
        </p:sp>
        <p:sp>
          <p:nvSpPr>
            <p:cNvPr id="66" name="Text Box 63">
              <a:extLst>
                <a:ext uri="{FF2B5EF4-FFF2-40B4-BE49-F238E27FC236}">
                  <a16:creationId xmlns:a16="http://schemas.microsoft.com/office/drawing/2014/main" id="{891E6F7E-0A01-4909-A069-558B53859B27}"/>
                </a:ext>
              </a:extLst>
            </p:cNvPr>
            <p:cNvSpPr txBox="1">
              <a:spLocks noChangeArrowheads="1"/>
            </p:cNvSpPr>
            <p:nvPr/>
          </p:nvSpPr>
          <p:spPr bwMode="auto">
            <a:xfrm>
              <a:off x="2747" y="1420"/>
              <a:ext cx="293"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1A78C3"/>
                  </a:solidFill>
                  <a:effectLst>
                    <a:outerShdw blurRad="38100" dist="38100" dir="2700000" algn="tl">
                      <a:srgbClr val="C0C0C0"/>
                    </a:outerShdw>
                  </a:effectLst>
                  <a:latin typeface="+mj-ea"/>
                  <a:ea typeface="+mj-ea"/>
                </a:rPr>
                <a:t>D</a:t>
              </a:r>
            </a:p>
          </p:txBody>
        </p:sp>
        <p:sp>
          <p:nvSpPr>
            <p:cNvPr id="67" name="Text Box 64">
              <a:extLst>
                <a:ext uri="{FF2B5EF4-FFF2-40B4-BE49-F238E27FC236}">
                  <a16:creationId xmlns:a16="http://schemas.microsoft.com/office/drawing/2014/main" id="{6C97500E-FCD3-4E13-95C5-A0161F85D48E}"/>
                </a:ext>
              </a:extLst>
            </p:cNvPr>
            <p:cNvSpPr txBox="1">
              <a:spLocks noChangeArrowheads="1"/>
            </p:cNvSpPr>
            <p:nvPr/>
          </p:nvSpPr>
          <p:spPr bwMode="auto">
            <a:xfrm>
              <a:off x="2124" y="1923"/>
              <a:ext cx="294"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1A78C3"/>
                  </a:solidFill>
                  <a:effectLst>
                    <a:outerShdw blurRad="38100" dist="38100" dir="2700000" algn="tl">
                      <a:srgbClr val="C0C0C0"/>
                    </a:outerShdw>
                  </a:effectLst>
                  <a:latin typeface="+mj-ea"/>
                  <a:ea typeface="+mj-ea"/>
                </a:rPr>
                <a:t>B</a:t>
              </a:r>
            </a:p>
          </p:txBody>
        </p:sp>
        <p:sp>
          <p:nvSpPr>
            <p:cNvPr id="68" name="Text Box 65">
              <a:extLst>
                <a:ext uri="{FF2B5EF4-FFF2-40B4-BE49-F238E27FC236}">
                  <a16:creationId xmlns:a16="http://schemas.microsoft.com/office/drawing/2014/main" id="{FE7E942A-AAF3-4137-BF25-8A3C4CE04C99}"/>
                </a:ext>
              </a:extLst>
            </p:cNvPr>
            <p:cNvSpPr txBox="1">
              <a:spLocks noChangeArrowheads="1"/>
            </p:cNvSpPr>
            <p:nvPr/>
          </p:nvSpPr>
          <p:spPr bwMode="auto">
            <a:xfrm>
              <a:off x="2741" y="1920"/>
              <a:ext cx="293"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1A78C3"/>
                  </a:solidFill>
                  <a:effectLst>
                    <a:outerShdw blurRad="38100" dist="38100" dir="2700000" algn="tl">
                      <a:srgbClr val="C0C0C0"/>
                    </a:outerShdw>
                  </a:effectLst>
                  <a:latin typeface="+mj-ea"/>
                  <a:ea typeface="+mj-ea"/>
                </a:rPr>
                <a:t>D</a:t>
              </a:r>
            </a:p>
          </p:txBody>
        </p:sp>
        <p:sp>
          <p:nvSpPr>
            <p:cNvPr id="69" name="Line 66">
              <a:extLst>
                <a:ext uri="{FF2B5EF4-FFF2-40B4-BE49-F238E27FC236}">
                  <a16:creationId xmlns:a16="http://schemas.microsoft.com/office/drawing/2014/main" id="{0A9EC840-3AA3-4E9F-8B81-D65F2B59DEC8}"/>
                </a:ext>
              </a:extLst>
            </p:cNvPr>
            <p:cNvSpPr>
              <a:spLocks noChangeShapeType="1"/>
            </p:cNvSpPr>
            <p:nvPr/>
          </p:nvSpPr>
          <p:spPr bwMode="auto">
            <a:xfrm>
              <a:off x="2079" y="2398"/>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70" name="Line 67">
              <a:extLst>
                <a:ext uri="{FF2B5EF4-FFF2-40B4-BE49-F238E27FC236}">
                  <a16:creationId xmlns:a16="http://schemas.microsoft.com/office/drawing/2014/main" id="{155C6B42-EEBD-4B4A-90DA-A2D6015BFEE1}"/>
                </a:ext>
              </a:extLst>
            </p:cNvPr>
            <p:cNvSpPr>
              <a:spLocks noChangeShapeType="1"/>
            </p:cNvSpPr>
            <p:nvPr/>
          </p:nvSpPr>
          <p:spPr bwMode="auto">
            <a:xfrm>
              <a:off x="2408" y="2398"/>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71" name="Text Box 68">
              <a:extLst>
                <a:ext uri="{FF2B5EF4-FFF2-40B4-BE49-F238E27FC236}">
                  <a16:creationId xmlns:a16="http://schemas.microsoft.com/office/drawing/2014/main" id="{2CD5961F-C7D8-4E22-803B-24BA5FFEF96F}"/>
                </a:ext>
              </a:extLst>
            </p:cNvPr>
            <p:cNvSpPr txBox="1">
              <a:spLocks noChangeArrowheads="1"/>
            </p:cNvSpPr>
            <p:nvPr/>
          </p:nvSpPr>
          <p:spPr bwMode="auto">
            <a:xfrm>
              <a:off x="2124" y="2446"/>
              <a:ext cx="294"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1A78C3"/>
                  </a:solidFill>
                  <a:effectLst>
                    <a:outerShdw blurRad="38100" dist="38100" dir="2700000" algn="tl">
                      <a:srgbClr val="C0C0C0"/>
                    </a:outerShdw>
                  </a:effectLst>
                  <a:latin typeface="+mj-ea"/>
                  <a:ea typeface="+mj-ea"/>
                </a:rPr>
                <a:t>B</a:t>
              </a:r>
            </a:p>
          </p:txBody>
        </p:sp>
        <p:sp>
          <p:nvSpPr>
            <p:cNvPr id="72" name="Text Box 69">
              <a:extLst>
                <a:ext uri="{FF2B5EF4-FFF2-40B4-BE49-F238E27FC236}">
                  <a16:creationId xmlns:a16="http://schemas.microsoft.com/office/drawing/2014/main" id="{759D9CE3-25D0-44AA-B8E6-39EF3615A0AF}"/>
                </a:ext>
              </a:extLst>
            </p:cNvPr>
            <p:cNvSpPr txBox="1">
              <a:spLocks noChangeArrowheads="1"/>
            </p:cNvSpPr>
            <p:nvPr/>
          </p:nvSpPr>
          <p:spPr bwMode="auto">
            <a:xfrm>
              <a:off x="2741" y="2443"/>
              <a:ext cx="293"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1A78C3"/>
                  </a:solidFill>
                  <a:effectLst>
                    <a:outerShdw blurRad="38100" dist="38100" dir="2700000" algn="tl">
                      <a:srgbClr val="C0C0C0"/>
                    </a:outerShdw>
                  </a:effectLst>
                  <a:latin typeface="+mj-ea"/>
                  <a:ea typeface="+mj-ea"/>
                </a:rPr>
                <a:t>D</a:t>
              </a:r>
            </a:p>
          </p:txBody>
        </p:sp>
        <p:sp>
          <p:nvSpPr>
            <p:cNvPr id="73" name="Line 70">
              <a:extLst>
                <a:ext uri="{FF2B5EF4-FFF2-40B4-BE49-F238E27FC236}">
                  <a16:creationId xmlns:a16="http://schemas.microsoft.com/office/drawing/2014/main" id="{DBC8CC86-22E5-4A7F-9CAD-C1B12B13825A}"/>
                </a:ext>
              </a:extLst>
            </p:cNvPr>
            <p:cNvSpPr>
              <a:spLocks noChangeShapeType="1"/>
            </p:cNvSpPr>
            <p:nvPr/>
          </p:nvSpPr>
          <p:spPr bwMode="auto">
            <a:xfrm>
              <a:off x="3840" y="2935"/>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74" name="Text Box 71">
              <a:extLst>
                <a:ext uri="{FF2B5EF4-FFF2-40B4-BE49-F238E27FC236}">
                  <a16:creationId xmlns:a16="http://schemas.microsoft.com/office/drawing/2014/main" id="{D0AA82AA-98FB-4674-8F0C-0C6BC0EA0F31}"/>
                </a:ext>
              </a:extLst>
            </p:cNvPr>
            <p:cNvSpPr txBox="1">
              <a:spLocks noChangeArrowheads="1"/>
            </p:cNvSpPr>
            <p:nvPr/>
          </p:nvSpPr>
          <p:spPr bwMode="auto">
            <a:xfrm>
              <a:off x="1666" y="2962"/>
              <a:ext cx="233"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L</a:t>
              </a:r>
            </a:p>
          </p:txBody>
        </p:sp>
        <p:sp>
          <p:nvSpPr>
            <p:cNvPr id="75" name="Text Box 72">
              <a:extLst>
                <a:ext uri="{FF2B5EF4-FFF2-40B4-BE49-F238E27FC236}">
                  <a16:creationId xmlns:a16="http://schemas.microsoft.com/office/drawing/2014/main" id="{7A2F6D74-34DB-43A2-8B98-668A1A4FDB3E}"/>
                </a:ext>
              </a:extLst>
            </p:cNvPr>
            <p:cNvSpPr txBox="1">
              <a:spLocks noChangeArrowheads="1"/>
            </p:cNvSpPr>
            <p:nvPr/>
          </p:nvSpPr>
          <p:spPr bwMode="auto">
            <a:xfrm>
              <a:off x="2066" y="2968"/>
              <a:ext cx="352"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1A78C3"/>
                  </a:solidFill>
                  <a:effectLst>
                    <a:outerShdw blurRad="38100" dist="38100" dir="2700000" algn="tl">
                      <a:srgbClr val="C0C0C0"/>
                    </a:outerShdw>
                  </a:effectLst>
                  <a:latin typeface="+mj-ea"/>
                  <a:ea typeface="+mj-ea"/>
                </a:rPr>
                <a:t>B1</a:t>
              </a:r>
            </a:p>
          </p:txBody>
        </p:sp>
        <p:sp>
          <p:nvSpPr>
            <p:cNvPr id="76" name="Text Box 73">
              <a:extLst>
                <a:ext uri="{FF2B5EF4-FFF2-40B4-BE49-F238E27FC236}">
                  <a16:creationId xmlns:a16="http://schemas.microsoft.com/office/drawing/2014/main" id="{71F2C5AE-43E0-4397-82DC-5FF7ED4CD851}"/>
                </a:ext>
              </a:extLst>
            </p:cNvPr>
            <p:cNvSpPr txBox="1">
              <a:spLocks noChangeArrowheads="1"/>
            </p:cNvSpPr>
            <p:nvPr/>
          </p:nvSpPr>
          <p:spPr bwMode="auto">
            <a:xfrm>
              <a:off x="2741" y="2964"/>
              <a:ext cx="432"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1A78C3"/>
                  </a:solidFill>
                  <a:effectLst>
                    <a:outerShdw blurRad="38100" dist="38100" dir="2700000" algn="tl">
                      <a:srgbClr val="C0C0C0"/>
                    </a:outerShdw>
                  </a:effectLst>
                  <a:latin typeface="+mj-ea"/>
                  <a:ea typeface="+mj-ea"/>
                </a:rPr>
                <a:t>D1</a:t>
              </a:r>
            </a:p>
          </p:txBody>
        </p:sp>
        <p:sp>
          <p:nvSpPr>
            <p:cNvPr id="77" name="Text Box 74">
              <a:extLst>
                <a:ext uri="{FF2B5EF4-FFF2-40B4-BE49-F238E27FC236}">
                  <a16:creationId xmlns:a16="http://schemas.microsoft.com/office/drawing/2014/main" id="{48A640B5-B8E2-46CD-BD8E-65CEC5DA482E}"/>
                </a:ext>
              </a:extLst>
            </p:cNvPr>
            <p:cNvSpPr txBox="1">
              <a:spLocks noChangeArrowheads="1"/>
            </p:cNvSpPr>
            <p:nvPr/>
          </p:nvSpPr>
          <p:spPr bwMode="auto">
            <a:xfrm>
              <a:off x="3487" y="2980"/>
              <a:ext cx="35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1A78C3"/>
                  </a:solidFill>
                  <a:effectLst>
                    <a:outerShdw blurRad="38100" dist="38100" dir="2700000" algn="tl">
                      <a:srgbClr val="C0C0C0"/>
                    </a:outerShdw>
                  </a:effectLst>
                  <a:latin typeface="+mj-ea"/>
                  <a:ea typeface="+mj-ea"/>
                </a:rPr>
                <a:t>B2</a:t>
              </a:r>
            </a:p>
          </p:txBody>
        </p:sp>
        <p:sp>
          <p:nvSpPr>
            <p:cNvPr id="78" name="Text Box 75">
              <a:extLst>
                <a:ext uri="{FF2B5EF4-FFF2-40B4-BE49-F238E27FC236}">
                  <a16:creationId xmlns:a16="http://schemas.microsoft.com/office/drawing/2014/main" id="{5BD26F1B-AEB2-404C-8FFF-51F6C54D1147}"/>
                </a:ext>
              </a:extLst>
            </p:cNvPr>
            <p:cNvSpPr txBox="1">
              <a:spLocks noChangeArrowheads="1"/>
            </p:cNvSpPr>
            <p:nvPr/>
          </p:nvSpPr>
          <p:spPr bwMode="auto">
            <a:xfrm>
              <a:off x="4185" y="2977"/>
              <a:ext cx="441"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1A78C3"/>
                  </a:solidFill>
                  <a:effectLst>
                    <a:outerShdw blurRad="38100" dist="38100" dir="2700000" algn="tl">
                      <a:srgbClr val="C0C0C0"/>
                    </a:outerShdw>
                  </a:effectLst>
                  <a:latin typeface="+mj-ea"/>
                  <a:ea typeface="+mj-ea"/>
                </a:rPr>
                <a:t>D2</a:t>
              </a:r>
            </a:p>
          </p:txBody>
        </p:sp>
      </p:grpSp>
      <p:sp>
        <p:nvSpPr>
          <p:cNvPr id="27" name="Text Box 76">
            <a:extLst>
              <a:ext uri="{FF2B5EF4-FFF2-40B4-BE49-F238E27FC236}">
                <a16:creationId xmlns:a16="http://schemas.microsoft.com/office/drawing/2014/main" id="{7286D0B7-77C7-4A61-BDAD-F4D5DF68C0E4}"/>
              </a:ext>
            </a:extLst>
          </p:cNvPr>
          <p:cNvSpPr txBox="1">
            <a:spLocks noChangeArrowheads="1"/>
          </p:cNvSpPr>
          <p:nvPr/>
        </p:nvSpPr>
        <p:spPr bwMode="auto">
          <a:xfrm>
            <a:off x="6476546" y="1012197"/>
            <a:ext cx="2196155" cy="244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Ri</a:t>
            </a:r>
            <a:r>
              <a:rPr lang="zh-CN" altLang="en-US" b="0">
                <a:solidFill>
                  <a:srgbClr val="1A78C3"/>
                </a:solidFill>
                <a:latin typeface="+mj-ea"/>
                <a:ea typeface="+mj-ea"/>
              </a:rPr>
              <a:t>：寄存器</a:t>
            </a:r>
          </a:p>
          <a:p>
            <a:pPr>
              <a:spcBef>
                <a:spcPct val="50000"/>
              </a:spcBef>
            </a:pPr>
            <a:r>
              <a:rPr lang="en-US" altLang="zh-CN" b="0">
                <a:solidFill>
                  <a:srgbClr val="1A78C3"/>
                </a:solidFill>
                <a:latin typeface="+mj-ea"/>
                <a:ea typeface="+mj-ea"/>
              </a:rPr>
              <a:t>X</a:t>
            </a:r>
            <a:r>
              <a:rPr lang="zh-CN" altLang="en-US" b="0">
                <a:solidFill>
                  <a:srgbClr val="1A78C3"/>
                </a:solidFill>
                <a:latin typeface="+mj-ea"/>
                <a:ea typeface="+mj-ea"/>
              </a:rPr>
              <a:t>：变址器</a:t>
            </a:r>
          </a:p>
          <a:p>
            <a:pPr>
              <a:spcBef>
                <a:spcPct val="50000"/>
              </a:spcBef>
            </a:pPr>
            <a:r>
              <a:rPr lang="en-US" altLang="zh-CN" b="0">
                <a:solidFill>
                  <a:srgbClr val="1A78C3"/>
                </a:solidFill>
                <a:latin typeface="+mj-ea"/>
                <a:ea typeface="+mj-ea"/>
              </a:rPr>
              <a:t>Bi</a:t>
            </a:r>
            <a:r>
              <a:rPr lang="zh-CN" altLang="en-US" b="0">
                <a:solidFill>
                  <a:srgbClr val="1A78C3"/>
                </a:solidFill>
                <a:latin typeface="+mj-ea"/>
                <a:ea typeface="+mj-ea"/>
              </a:rPr>
              <a:t>：基址器</a:t>
            </a:r>
          </a:p>
          <a:p>
            <a:pPr>
              <a:spcBef>
                <a:spcPct val="50000"/>
              </a:spcBef>
            </a:pPr>
            <a:r>
              <a:rPr lang="en-US" altLang="zh-CN" b="0">
                <a:solidFill>
                  <a:srgbClr val="1A78C3"/>
                </a:solidFill>
                <a:latin typeface="+mj-ea"/>
                <a:ea typeface="+mj-ea"/>
              </a:rPr>
              <a:t>Di</a:t>
            </a:r>
            <a:r>
              <a:rPr lang="zh-CN" altLang="en-US" b="0">
                <a:solidFill>
                  <a:srgbClr val="1A78C3"/>
                </a:solidFill>
                <a:latin typeface="+mj-ea"/>
                <a:ea typeface="+mj-ea"/>
              </a:rPr>
              <a:t>：位移量</a:t>
            </a:r>
          </a:p>
          <a:p>
            <a:pPr>
              <a:spcBef>
                <a:spcPct val="50000"/>
              </a:spcBef>
            </a:pPr>
            <a:r>
              <a:rPr lang="en-US" altLang="zh-CN" b="0">
                <a:solidFill>
                  <a:srgbClr val="1A78C3"/>
                </a:solidFill>
                <a:latin typeface="+mj-ea"/>
                <a:ea typeface="+mj-ea"/>
              </a:rPr>
              <a:t>I</a:t>
            </a:r>
            <a:r>
              <a:rPr lang="zh-CN" altLang="en-US" b="0">
                <a:solidFill>
                  <a:srgbClr val="1A78C3"/>
                </a:solidFill>
                <a:latin typeface="+mj-ea"/>
                <a:ea typeface="+mj-ea"/>
              </a:rPr>
              <a:t>：立即数</a:t>
            </a:r>
          </a:p>
          <a:p>
            <a:pPr>
              <a:spcBef>
                <a:spcPct val="50000"/>
              </a:spcBef>
            </a:pPr>
            <a:r>
              <a:rPr lang="en-US" altLang="zh-CN" b="0">
                <a:solidFill>
                  <a:srgbClr val="1A78C3"/>
                </a:solidFill>
                <a:latin typeface="+mj-ea"/>
                <a:ea typeface="+mj-ea"/>
              </a:rPr>
              <a:t>L</a:t>
            </a:r>
            <a:r>
              <a:rPr lang="zh-CN" altLang="en-US" b="0">
                <a:solidFill>
                  <a:srgbClr val="1A78C3"/>
                </a:solidFill>
                <a:latin typeface="+mj-ea"/>
                <a:ea typeface="+mj-ea"/>
              </a:rPr>
              <a:t>：数的长度</a:t>
            </a:r>
          </a:p>
        </p:txBody>
      </p:sp>
      <p:sp>
        <p:nvSpPr>
          <p:cNvPr id="79" name="Text Box 78">
            <a:extLst>
              <a:ext uri="{FF2B5EF4-FFF2-40B4-BE49-F238E27FC236}">
                <a16:creationId xmlns:a16="http://schemas.microsoft.com/office/drawing/2014/main" id="{71976BC2-D445-41E9-9833-A53034561941}"/>
              </a:ext>
            </a:extLst>
          </p:cNvPr>
          <p:cNvSpPr txBox="1">
            <a:spLocks noChangeArrowheads="1"/>
          </p:cNvSpPr>
          <p:nvPr/>
        </p:nvSpPr>
        <p:spPr bwMode="auto">
          <a:xfrm>
            <a:off x="437994" y="5772061"/>
            <a:ext cx="11427536" cy="482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25000"/>
              </a:spcBef>
            </a:pPr>
            <a:r>
              <a:rPr lang="en-US" altLang="zh-CN" sz="1400" dirty="0">
                <a:solidFill>
                  <a:srgbClr val="1A78C3"/>
                </a:solidFill>
                <a:latin typeface="+mj-ea"/>
                <a:ea typeface="+mj-ea"/>
              </a:rPr>
              <a:t>RR</a:t>
            </a:r>
            <a:r>
              <a:rPr lang="zh-CN" altLang="en-US" sz="1400" dirty="0">
                <a:solidFill>
                  <a:srgbClr val="1A78C3"/>
                </a:solidFill>
                <a:latin typeface="+mj-ea"/>
                <a:ea typeface="+mj-ea"/>
              </a:rPr>
              <a:t>：寄存器 </a:t>
            </a:r>
            <a:r>
              <a:rPr lang="en-US" altLang="zh-CN" sz="1400" dirty="0">
                <a:solidFill>
                  <a:srgbClr val="1A78C3"/>
                </a:solidFill>
                <a:latin typeface="+mj-ea"/>
                <a:ea typeface="+mj-ea"/>
              </a:rPr>
              <a:t>- </a:t>
            </a:r>
            <a:r>
              <a:rPr lang="zh-CN" altLang="en-US" sz="1400" dirty="0">
                <a:solidFill>
                  <a:srgbClr val="1A78C3"/>
                </a:solidFill>
                <a:latin typeface="+mj-ea"/>
                <a:ea typeface="+mj-ea"/>
              </a:rPr>
              <a:t>寄存器 	       </a:t>
            </a:r>
            <a:r>
              <a:rPr lang="en-US" altLang="zh-CN" sz="1400" dirty="0">
                <a:solidFill>
                  <a:srgbClr val="1A78C3"/>
                </a:solidFill>
                <a:latin typeface="+mj-ea"/>
                <a:ea typeface="+mj-ea"/>
              </a:rPr>
              <a:t>SS</a:t>
            </a:r>
            <a:r>
              <a:rPr lang="zh-CN" altLang="en-US" sz="1400" dirty="0">
                <a:solidFill>
                  <a:srgbClr val="1A78C3"/>
                </a:solidFill>
                <a:latin typeface="+mj-ea"/>
                <a:ea typeface="+mj-ea"/>
              </a:rPr>
              <a:t>：基址存储器 </a:t>
            </a:r>
            <a:r>
              <a:rPr lang="en-US" altLang="zh-CN" sz="1400" dirty="0">
                <a:solidFill>
                  <a:srgbClr val="1A78C3"/>
                </a:solidFill>
                <a:latin typeface="+mj-ea"/>
                <a:ea typeface="+mj-ea"/>
              </a:rPr>
              <a:t>- </a:t>
            </a:r>
            <a:r>
              <a:rPr lang="zh-CN" altLang="en-US" sz="1400" dirty="0">
                <a:solidFill>
                  <a:srgbClr val="1A78C3"/>
                </a:solidFill>
                <a:latin typeface="+mj-ea"/>
                <a:ea typeface="+mj-ea"/>
              </a:rPr>
              <a:t>基址存储器   </a:t>
            </a:r>
            <a:r>
              <a:rPr lang="en-US" altLang="zh-CN" sz="1400" dirty="0">
                <a:solidFill>
                  <a:srgbClr val="1A78C3"/>
                </a:solidFill>
                <a:latin typeface="+mj-ea"/>
                <a:ea typeface="+mj-ea"/>
              </a:rPr>
              <a:t>RX</a:t>
            </a:r>
            <a:r>
              <a:rPr lang="zh-CN" altLang="en-US" sz="1400" dirty="0">
                <a:solidFill>
                  <a:srgbClr val="1A78C3"/>
                </a:solidFill>
                <a:latin typeface="+mj-ea"/>
                <a:ea typeface="+mj-ea"/>
              </a:rPr>
              <a:t>：寄存器 </a:t>
            </a:r>
            <a:r>
              <a:rPr lang="en-US" altLang="zh-CN" sz="1400" dirty="0">
                <a:solidFill>
                  <a:srgbClr val="1A78C3"/>
                </a:solidFill>
                <a:latin typeface="+mj-ea"/>
                <a:ea typeface="+mj-ea"/>
              </a:rPr>
              <a:t>- </a:t>
            </a:r>
            <a:r>
              <a:rPr lang="zh-CN" altLang="en-US" sz="1400" dirty="0">
                <a:solidFill>
                  <a:srgbClr val="1A78C3"/>
                </a:solidFill>
                <a:latin typeface="+mj-ea"/>
                <a:ea typeface="+mj-ea"/>
              </a:rPr>
              <a:t>变址存储器    </a:t>
            </a:r>
            <a:r>
              <a:rPr lang="en-US" altLang="zh-CN" sz="1400" dirty="0">
                <a:solidFill>
                  <a:srgbClr val="1A78C3"/>
                </a:solidFill>
                <a:latin typeface="+mj-ea"/>
                <a:ea typeface="+mj-ea"/>
              </a:rPr>
              <a:t>SI</a:t>
            </a:r>
            <a:r>
              <a:rPr lang="zh-CN" altLang="en-US" sz="1400" dirty="0">
                <a:solidFill>
                  <a:srgbClr val="1A78C3"/>
                </a:solidFill>
                <a:latin typeface="+mj-ea"/>
                <a:ea typeface="+mj-ea"/>
              </a:rPr>
              <a:t>：基址存储器 </a:t>
            </a:r>
            <a:r>
              <a:rPr lang="en-US" altLang="zh-CN" sz="1400" dirty="0">
                <a:solidFill>
                  <a:srgbClr val="1A78C3"/>
                </a:solidFill>
                <a:latin typeface="+mj-ea"/>
                <a:ea typeface="+mj-ea"/>
              </a:rPr>
              <a:t>- </a:t>
            </a:r>
            <a:r>
              <a:rPr lang="zh-CN" altLang="en-US" sz="1400" dirty="0">
                <a:solidFill>
                  <a:srgbClr val="1A78C3"/>
                </a:solidFill>
                <a:latin typeface="+mj-ea"/>
                <a:ea typeface="+mj-ea"/>
              </a:rPr>
              <a:t>立即数  </a:t>
            </a:r>
            <a:r>
              <a:rPr lang="en-US" altLang="zh-CN" sz="1400" dirty="0">
                <a:solidFill>
                  <a:srgbClr val="1A78C3"/>
                </a:solidFill>
                <a:latin typeface="+mj-ea"/>
                <a:ea typeface="+mj-ea"/>
              </a:rPr>
              <a:t>RS</a:t>
            </a:r>
            <a:r>
              <a:rPr lang="zh-CN" altLang="en-US" sz="1400" dirty="0">
                <a:solidFill>
                  <a:srgbClr val="1A78C3"/>
                </a:solidFill>
                <a:latin typeface="+mj-ea"/>
                <a:ea typeface="+mj-ea"/>
              </a:rPr>
              <a:t>：寄存器 </a:t>
            </a:r>
            <a:r>
              <a:rPr lang="en-US" altLang="zh-CN" sz="1400" dirty="0">
                <a:solidFill>
                  <a:srgbClr val="1A78C3"/>
                </a:solidFill>
                <a:latin typeface="+mj-ea"/>
                <a:ea typeface="+mj-ea"/>
              </a:rPr>
              <a:t>– </a:t>
            </a:r>
            <a:r>
              <a:rPr lang="zh-CN" altLang="en-US" sz="1400" dirty="0">
                <a:solidFill>
                  <a:srgbClr val="1A78C3"/>
                </a:solidFill>
                <a:latin typeface="+mj-ea"/>
                <a:ea typeface="+mj-ea"/>
              </a:rPr>
              <a:t>基址存储器</a:t>
            </a:r>
          </a:p>
          <a:p>
            <a:endParaRPr lang="zh-CN" altLang="en-US" sz="1400" dirty="0">
              <a:solidFill>
                <a:srgbClr val="1A78C3"/>
              </a:solidFill>
              <a:latin typeface="+mj-ea"/>
              <a:ea typeface="+mj-ea"/>
            </a:endParaRPr>
          </a:p>
        </p:txBody>
      </p:sp>
    </p:spTree>
    <p:extLst>
      <p:ext uri="{BB962C8B-B14F-4D97-AF65-F5344CB8AC3E}">
        <p14:creationId xmlns:p14="http://schemas.microsoft.com/office/powerpoint/2010/main" val="402736475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C177C66-7493-4E50-B83E-2E6D265B6F25}"/>
              </a:ext>
            </a:extLst>
          </p:cNvPr>
          <p:cNvSpPr>
            <a:spLocks noGrp="1"/>
          </p:cNvSpPr>
          <p:nvPr>
            <p:ph type="sldNum" sz="quarter" idx="12"/>
          </p:nvPr>
        </p:nvSpPr>
        <p:spPr/>
        <p:txBody>
          <a:bodyPr/>
          <a:lstStyle/>
          <a:p>
            <a:fld id="{D12C7F20-4EEE-4847-AC76-B538472E8A39}" type="slidenum">
              <a:rPr lang="zh-CN" altLang="en-US" smtClean="0"/>
              <a:pPr/>
              <a:t>25</a:t>
            </a:fld>
            <a:endParaRPr lang="zh-CN" altLang="en-US"/>
          </a:p>
        </p:txBody>
      </p:sp>
      <p:sp>
        <p:nvSpPr>
          <p:cNvPr id="3" name="文本占位符 2">
            <a:extLst>
              <a:ext uri="{FF2B5EF4-FFF2-40B4-BE49-F238E27FC236}">
                <a16:creationId xmlns:a16="http://schemas.microsoft.com/office/drawing/2014/main" id="{EAB55CA0-895A-4E6F-9792-707699B3CCDB}"/>
              </a:ext>
            </a:extLst>
          </p:cNvPr>
          <p:cNvSpPr>
            <a:spLocks noGrp="1"/>
          </p:cNvSpPr>
          <p:nvPr>
            <p:ph type="body" sz="quarter" idx="15"/>
          </p:nvPr>
        </p:nvSpPr>
        <p:spPr>
          <a:xfrm>
            <a:off x="159768" y="698464"/>
            <a:ext cx="11835786" cy="610220"/>
          </a:xfrm>
        </p:spPr>
        <p:txBody>
          <a:bodyPr/>
          <a:lstStyle/>
          <a:p>
            <a:r>
              <a:rPr lang="zh-CN" altLang="en-US" dirty="0"/>
              <a:t>扩展编码</a:t>
            </a:r>
            <a:r>
              <a:rPr lang="en-US" altLang="zh-CN" dirty="0"/>
              <a:t>Expanding Opcodes</a:t>
            </a:r>
            <a:endParaRPr lang="zh-CN" altLang="en-US" dirty="0"/>
          </a:p>
        </p:txBody>
      </p:sp>
      <p:sp>
        <p:nvSpPr>
          <p:cNvPr id="4" name="文本占位符 3">
            <a:extLst>
              <a:ext uri="{FF2B5EF4-FFF2-40B4-BE49-F238E27FC236}">
                <a16:creationId xmlns:a16="http://schemas.microsoft.com/office/drawing/2014/main" id="{5512A34A-1088-43A2-8EFF-8CA0E0F47A31}"/>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F02E2423-93AB-4ACB-BC20-9B768CF78975}"/>
              </a:ext>
            </a:extLst>
          </p:cNvPr>
          <p:cNvSpPr>
            <a:spLocks noChangeArrowheads="1"/>
          </p:cNvSpPr>
          <p:nvPr/>
        </p:nvSpPr>
        <p:spPr bwMode="auto">
          <a:xfrm>
            <a:off x="424722" y="1308684"/>
            <a:ext cx="11504423"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sz="2400">
                <a:solidFill>
                  <a:schemeClr val="tx1"/>
                </a:solidFill>
                <a:latin typeface="Times New Roman" panose="02020603050405020304" pitchFamily="18" charset="0"/>
              </a:defRPr>
            </a:lvl1pPr>
            <a:lvl2pPr marL="685800" indent="-2286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543050" indent="-171450">
              <a:defRPr sz="2400">
                <a:solidFill>
                  <a:schemeClr val="tx1"/>
                </a:solidFill>
                <a:latin typeface="Times New Roman" panose="02020603050405020304" pitchFamily="18" charset="0"/>
              </a:defRPr>
            </a:lvl4pPr>
            <a:lvl5pPr marL="2000250" indent="-171450">
              <a:defRPr sz="2400">
                <a:solidFill>
                  <a:schemeClr val="tx1"/>
                </a:solidFill>
                <a:latin typeface="Times New Roman" panose="02020603050405020304" pitchFamily="18" charset="0"/>
              </a:defRPr>
            </a:lvl5pPr>
            <a:lvl6pPr marL="2457450" indent="-171450" eaLnBrk="0" fontAlgn="base" hangingPunct="0">
              <a:spcBef>
                <a:spcPct val="0"/>
              </a:spcBef>
              <a:spcAft>
                <a:spcPct val="0"/>
              </a:spcAft>
              <a:defRPr sz="2400">
                <a:solidFill>
                  <a:schemeClr val="tx1"/>
                </a:solidFill>
                <a:latin typeface="Times New Roman" panose="02020603050405020304" pitchFamily="18" charset="0"/>
              </a:defRPr>
            </a:lvl6pPr>
            <a:lvl7pPr marL="2914650" indent="-171450" eaLnBrk="0" fontAlgn="base" hangingPunct="0">
              <a:spcBef>
                <a:spcPct val="0"/>
              </a:spcBef>
              <a:spcAft>
                <a:spcPct val="0"/>
              </a:spcAft>
              <a:defRPr sz="2400">
                <a:solidFill>
                  <a:schemeClr val="tx1"/>
                </a:solidFill>
                <a:latin typeface="Times New Roman" panose="02020603050405020304" pitchFamily="18" charset="0"/>
              </a:defRPr>
            </a:lvl7pPr>
            <a:lvl8pPr marL="3371850" indent="-171450" eaLnBrk="0" fontAlgn="base" hangingPunct="0">
              <a:spcBef>
                <a:spcPct val="0"/>
              </a:spcBef>
              <a:spcAft>
                <a:spcPct val="0"/>
              </a:spcAft>
              <a:defRPr sz="2400">
                <a:solidFill>
                  <a:schemeClr val="tx1"/>
                </a:solidFill>
                <a:latin typeface="Times New Roman" panose="02020603050405020304" pitchFamily="18" charset="0"/>
              </a:defRPr>
            </a:lvl8pPr>
            <a:lvl9pPr marL="3829050" indent="-1714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SzPct val="100000"/>
              <a:buFont typeface="Wingdings" panose="05000000000000000000" pitchFamily="2" charset="2"/>
              <a:buNone/>
            </a:pPr>
            <a:r>
              <a:rPr lang="zh-CN" altLang="en-US" sz="1800" dirty="0">
                <a:solidFill>
                  <a:srgbClr val="ED7D31"/>
                </a:solidFill>
                <a:latin typeface="+mj-ea"/>
                <a:ea typeface="+mj-ea"/>
              </a:rPr>
              <a:t>基本思想</a:t>
            </a:r>
          </a:p>
          <a:p>
            <a:pPr>
              <a:spcBef>
                <a:spcPct val="35000"/>
              </a:spcBef>
              <a:buSzPct val="100000"/>
              <a:buFont typeface="Monotype Sorts" pitchFamily="2" charset="2"/>
              <a:buChar char=" "/>
            </a:pPr>
            <a:r>
              <a:rPr lang="zh-CN" altLang="en-US" sz="1800" dirty="0">
                <a:solidFill>
                  <a:srgbClr val="1A78C3"/>
                </a:solidFill>
                <a:latin typeface="+mj-ea"/>
                <a:ea typeface="+mj-ea"/>
              </a:rPr>
              <a:t>将操作码的编码长度分成几种固定长的格式。被大多数指令集采用。</a:t>
            </a:r>
            <a:r>
              <a:rPr lang="en-US" altLang="zh-CN" sz="1800" dirty="0">
                <a:solidFill>
                  <a:srgbClr val="1A78C3"/>
                </a:solidFill>
                <a:latin typeface="+mj-ea"/>
                <a:ea typeface="+mj-ea"/>
              </a:rPr>
              <a:t>PDP-11</a:t>
            </a:r>
            <a:r>
              <a:rPr lang="zh-CN" altLang="en-US" sz="1800" dirty="0">
                <a:solidFill>
                  <a:srgbClr val="1A78C3"/>
                </a:solidFill>
                <a:latin typeface="+mj-ea"/>
                <a:ea typeface="+mj-ea"/>
              </a:rPr>
              <a:t>是典型的变长操作码机器。</a:t>
            </a:r>
          </a:p>
          <a:p>
            <a:pPr>
              <a:spcBef>
                <a:spcPct val="35000"/>
              </a:spcBef>
              <a:buSzPct val="100000"/>
            </a:pPr>
            <a:r>
              <a:rPr lang="zh-CN" altLang="en-US" sz="1800" dirty="0">
                <a:solidFill>
                  <a:srgbClr val="ED7D31"/>
                </a:solidFill>
                <a:latin typeface="+mj-ea"/>
                <a:ea typeface="+mj-ea"/>
              </a:rPr>
              <a:t>种类</a:t>
            </a:r>
          </a:p>
          <a:p>
            <a:pPr>
              <a:spcBef>
                <a:spcPct val="35000"/>
              </a:spcBef>
              <a:buSzPct val="100000"/>
              <a:buFont typeface="Monotype Sorts" pitchFamily="2" charset="2"/>
              <a:buChar char=" "/>
            </a:pPr>
            <a:r>
              <a:rPr lang="zh-CN" altLang="en-US" sz="1800" dirty="0">
                <a:solidFill>
                  <a:srgbClr val="1A78C3"/>
                </a:solidFill>
                <a:latin typeface="+mj-ea"/>
                <a:ea typeface="+mj-ea"/>
              </a:rPr>
              <a:t>等长扩展法：4-8-12；3-6-9；…... / 不等长扩展法</a:t>
            </a:r>
          </a:p>
          <a:p>
            <a:pPr>
              <a:spcBef>
                <a:spcPct val="35000"/>
              </a:spcBef>
              <a:buSzPct val="100000"/>
            </a:pPr>
            <a:r>
              <a:rPr lang="zh-CN" altLang="en-US" sz="1800" dirty="0">
                <a:solidFill>
                  <a:srgbClr val="ED7D31"/>
                </a:solidFill>
                <a:latin typeface="+mj-ea"/>
                <a:ea typeface="+mj-ea"/>
              </a:rPr>
              <a:t>举例说明如何扩展</a:t>
            </a:r>
          </a:p>
          <a:p>
            <a:pPr>
              <a:spcBef>
                <a:spcPct val="35000"/>
              </a:spcBef>
              <a:buSzPct val="100000"/>
              <a:buFont typeface="Monotype Sorts" pitchFamily="2" charset="2"/>
              <a:buChar char=" "/>
            </a:pPr>
            <a:r>
              <a:rPr lang="zh-CN" altLang="en-US" sz="1800" dirty="0">
                <a:solidFill>
                  <a:srgbClr val="1A78C3"/>
                </a:solidFill>
                <a:latin typeface="+mj-ea"/>
                <a:ea typeface="+mj-ea"/>
              </a:rPr>
              <a:t>设某指令系统指令字是16位，每个地址码为6位。若二地址指令15条，一地址指令34条，则剩下零地址指令最多有多少条？</a:t>
            </a:r>
          </a:p>
          <a:p>
            <a:pPr>
              <a:spcBef>
                <a:spcPct val="35000"/>
              </a:spcBef>
              <a:buSzPct val="100000"/>
              <a:buFont typeface="Monotype Sorts" pitchFamily="2" charset="2"/>
              <a:buChar char=" "/>
            </a:pPr>
            <a:r>
              <a:rPr lang="zh-CN" altLang="en-US" sz="1800" dirty="0">
                <a:solidFill>
                  <a:srgbClr val="1A78C3"/>
                </a:solidFill>
                <a:latin typeface="+mj-ea"/>
                <a:ea typeface="+mj-ea"/>
              </a:rPr>
              <a:t>解:操作码按短到长进行扩展编码</a:t>
            </a:r>
          </a:p>
          <a:p>
            <a:pPr>
              <a:spcBef>
                <a:spcPct val="35000"/>
              </a:spcBef>
              <a:buSzPct val="100000"/>
              <a:buFont typeface="Monotype Sorts" pitchFamily="2" charset="2"/>
              <a:buChar char=" "/>
            </a:pPr>
            <a:r>
              <a:rPr lang="zh-CN" altLang="en-US" sz="1800" dirty="0">
                <a:solidFill>
                  <a:srgbClr val="1A78C3"/>
                </a:solidFill>
                <a:latin typeface="+mj-ea"/>
                <a:ea typeface="+mj-ea"/>
              </a:rPr>
              <a:t>     二地址指令</a:t>
            </a:r>
            <a:r>
              <a:rPr lang="en-US" altLang="zh-CN" sz="1800" dirty="0">
                <a:solidFill>
                  <a:srgbClr val="1A78C3"/>
                </a:solidFill>
                <a:latin typeface="+mj-ea"/>
                <a:ea typeface="+mj-ea"/>
                <a:sym typeface="Wingdings" panose="05000000000000000000" pitchFamily="2" charset="2"/>
              </a:rPr>
              <a:t>: (</a:t>
            </a:r>
            <a:r>
              <a:rPr lang="en-US" altLang="zh-CN" sz="1800" dirty="0">
                <a:solidFill>
                  <a:srgbClr val="1A78C3"/>
                </a:solidFill>
                <a:latin typeface="+mj-ea"/>
                <a:ea typeface="+mj-ea"/>
              </a:rPr>
              <a:t>0000 </a:t>
            </a:r>
            <a:r>
              <a:rPr lang="zh-CN" altLang="en-US" sz="1800" dirty="0">
                <a:solidFill>
                  <a:srgbClr val="1A78C3"/>
                </a:solidFill>
                <a:latin typeface="+mj-ea"/>
                <a:ea typeface="+mj-ea"/>
              </a:rPr>
              <a:t>～ </a:t>
            </a:r>
            <a:r>
              <a:rPr lang="en-US" altLang="zh-CN" sz="1800" dirty="0">
                <a:solidFill>
                  <a:srgbClr val="1A78C3"/>
                </a:solidFill>
                <a:latin typeface="+mj-ea"/>
                <a:ea typeface="+mj-ea"/>
              </a:rPr>
              <a:t>1110) </a:t>
            </a:r>
          </a:p>
          <a:p>
            <a:pPr>
              <a:spcBef>
                <a:spcPct val="35000"/>
              </a:spcBef>
              <a:buSzPct val="100000"/>
              <a:buFont typeface="Monotype Sorts" pitchFamily="2" charset="2"/>
              <a:buChar char=" "/>
            </a:pPr>
            <a:r>
              <a:rPr lang="zh-CN" altLang="en-US" sz="1800" dirty="0">
                <a:solidFill>
                  <a:srgbClr val="1A78C3"/>
                </a:solidFill>
                <a:latin typeface="+mj-ea"/>
                <a:ea typeface="+mj-ea"/>
              </a:rPr>
              <a:t>     一地址指令: </a:t>
            </a:r>
            <a:r>
              <a:rPr lang="zh-CN" altLang="en-US" sz="1800" dirty="0">
                <a:solidFill>
                  <a:srgbClr val="ED7D31"/>
                </a:solidFill>
                <a:latin typeface="+mj-ea"/>
                <a:ea typeface="+mj-ea"/>
              </a:rPr>
              <a:t>11110</a:t>
            </a:r>
            <a:r>
              <a:rPr lang="zh-CN" altLang="en-US" sz="1800" dirty="0">
                <a:solidFill>
                  <a:srgbClr val="1A78C3"/>
                </a:solidFill>
                <a:latin typeface="+mj-ea"/>
                <a:ea typeface="+mj-ea"/>
              </a:rPr>
              <a:t> </a:t>
            </a:r>
            <a:r>
              <a:rPr lang="en-US" altLang="zh-CN" sz="1800" dirty="0">
                <a:solidFill>
                  <a:srgbClr val="1A78C3"/>
                </a:solidFill>
                <a:latin typeface="+mj-ea"/>
                <a:ea typeface="+mj-ea"/>
              </a:rPr>
              <a:t>(00000 </a:t>
            </a:r>
            <a:r>
              <a:rPr lang="zh-CN" altLang="en-US" sz="1800" dirty="0">
                <a:solidFill>
                  <a:srgbClr val="1A78C3"/>
                </a:solidFill>
                <a:latin typeface="+mj-ea"/>
                <a:ea typeface="+mj-ea"/>
              </a:rPr>
              <a:t>～</a:t>
            </a:r>
            <a:r>
              <a:rPr lang="en-US" altLang="zh-CN" sz="1800" dirty="0">
                <a:solidFill>
                  <a:srgbClr val="1A78C3"/>
                </a:solidFill>
                <a:latin typeface="+mj-ea"/>
                <a:ea typeface="+mj-ea"/>
              </a:rPr>
              <a:t> 11111); </a:t>
            </a:r>
            <a:r>
              <a:rPr lang="en-US" altLang="zh-CN" sz="1800" dirty="0">
                <a:solidFill>
                  <a:srgbClr val="ED7D31"/>
                </a:solidFill>
                <a:latin typeface="+mj-ea"/>
                <a:ea typeface="+mj-ea"/>
              </a:rPr>
              <a:t>11111</a:t>
            </a:r>
            <a:r>
              <a:rPr lang="en-US" altLang="zh-CN" sz="1800" dirty="0">
                <a:solidFill>
                  <a:srgbClr val="1A78C3"/>
                </a:solidFill>
                <a:latin typeface="+mj-ea"/>
                <a:ea typeface="+mj-ea"/>
              </a:rPr>
              <a:t> (00000 </a:t>
            </a:r>
            <a:r>
              <a:rPr lang="zh-CN" altLang="en-US" sz="1800" dirty="0">
                <a:solidFill>
                  <a:srgbClr val="1A78C3"/>
                </a:solidFill>
                <a:latin typeface="+mj-ea"/>
                <a:ea typeface="+mj-ea"/>
              </a:rPr>
              <a:t>～</a:t>
            </a:r>
            <a:r>
              <a:rPr lang="en-US" altLang="zh-CN" sz="1800" dirty="0">
                <a:solidFill>
                  <a:srgbClr val="1A78C3"/>
                </a:solidFill>
                <a:latin typeface="+mj-ea"/>
                <a:ea typeface="+mj-ea"/>
              </a:rPr>
              <a:t> 00001) </a:t>
            </a:r>
          </a:p>
          <a:p>
            <a:pPr>
              <a:spcBef>
                <a:spcPct val="35000"/>
              </a:spcBef>
              <a:buSzPct val="100000"/>
              <a:buFont typeface="Monotype Sorts" pitchFamily="2" charset="2"/>
              <a:buChar char=" "/>
            </a:pPr>
            <a:r>
              <a:rPr lang="zh-CN" altLang="en-US" sz="1800" dirty="0">
                <a:solidFill>
                  <a:srgbClr val="1A78C3"/>
                </a:solidFill>
                <a:latin typeface="+mj-ea"/>
                <a:ea typeface="+mj-ea"/>
              </a:rPr>
              <a:t>     零地址指令: </a:t>
            </a:r>
            <a:r>
              <a:rPr lang="zh-CN" altLang="en-US" sz="1800" dirty="0">
                <a:solidFill>
                  <a:srgbClr val="ED7D31"/>
                </a:solidFill>
                <a:latin typeface="+mj-ea"/>
                <a:ea typeface="+mj-ea"/>
              </a:rPr>
              <a:t>11111</a:t>
            </a:r>
            <a:r>
              <a:rPr lang="zh-CN" altLang="en-US" sz="1800" dirty="0">
                <a:solidFill>
                  <a:srgbClr val="1A78C3"/>
                </a:solidFill>
                <a:latin typeface="+mj-ea"/>
                <a:ea typeface="+mj-ea"/>
              </a:rPr>
              <a:t> </a:t>
            </a:r>
            <a:r>
              <a:rPr lang="en-US" altLang="zh-CN" sz="1800" dirty="0">
                <a:solidFill>
                  <a:srgbClr val="1A78C3"/>
                </a:solidFill>
                <a:latin typeface="+mj-ea"/>
                <a:ea typeface="+mj-ea"/>
              </a:rPr>
              <a:t>(00010 </a:t>
            </a:r>
            <a:r>
              <a:rPr lang="zh-CN" altLang="en-US" sz="1800" dirty="0">
                <a:solidFill>
                  <a:srgbClr val="1A78C3"/>
                </a:solidFill>
                <a:latin typeface="+mj-ea"/>
                <a:ea typeface="+mj-ea"/>
              </a:rPr>
              <a:t>～</a:t>
            </a:r>
            <a:r>
              <a:rPr lang="en-US" altLang="zh-CN" sz="1800" dirty="0">
                <a:solidFill>
                  <a:srgbClr val="1A78C3"/>
                </a:solidFill>
                <a:latin typeface="+mj-ea"/>
                <a:ea typeface="+mj-ea"/>
              </a:rPr>
              <a:t> 11111) (000000 </a:t>
            </a:r>
            <a:r>
              <a:rPr lang="zh-CN" altLang="en-US" sz="1800" dirty="0">
                <a:solidFill>
                  <a:srgbClr val="1A78C3"/>
                </a:solidFill>
                <a:latin typeface="+mj-ea"/>
                <a:ea typeface="+mj-ea"/>
              </a:rPr>
              <a:t>～</a:t>
            </a:r>
            <a:r>
              <a:rPr lang="en-US" altLang="zh-CN" sz="1800" dirty="0">
                <a:solidFill>
                  <a:srgbClr val="1A78C3"/>
                </a:solidFill>
                <a:latin typeface="+mj-ea"/>
                <a:ea typeface="+mj-ea"/>
              </a:rPr>
              <a:t> 11111)</a:t>
            </a:r>
          </a:p>
          <a:p>
            <a:pPr>
              <a:spcBef>
                <a:spcPct val="35000"/>
              </a:spcBef>
              <a:buSzPct val="100000"/>
              <a:buFont typeface="Monotype Sorts" pitchFamily="2" charset="2"/>
              <a:buChar char=" "/>
            </a:pPr>
            <a:r>
              <a:rPr lang="zh-CN" altLang="en-US" sz="1800" b="0" dirty="0">
                <a:solidFill>
                  <a:srgbClr val="1A78C3"/>
                </a:solidFill>
                <a:latin typeface="+mj-ea"/>
                <a:ea typeface="+mj-ea"/>
              </a:rPr>
              <a:t>     </a:t>
            </a:r>
            <a:r>
              <a:rPr lang="zh-CN" altLang="en-US" sz="1800" dirty="0">
                <a:solidFill>
                  <a:srgbClr val="1A78C3"/>
                </a:solidFill>
                <a:latin typeface="+mj-ea"/>
                <a:ea typeface="+mj-ea"/>
              </a:rPr>
              <a:t>故零地址指令最多有 30</a:t>
            </a:r>
            <a:r>
              <a:rPr lang="en-US" altLang="zh-CN" sz="1800" dirty="0">
                <a:solidFill>
                  <a:srgbClr val="1A78C3"/>
                </a:solidFill>
                <a:latin typeface="+mj-ea"/>
                <a:ea typeface="+mj-ea"/>
              </a:rPr>
              <a:t>x2</a:t>
            </a:r>
            <a:r>
              <a:rPr lang="en-US" altLang="zh-CN" sz="1800" baseline="38000" dirty="0">
                <a:solidFill>
                  <a:srgbClr val="1A78C3"/>
                </a:solidFill>
                <a:latin typeface="+mj-ea"/>
                <a:ea typeface="+mj-ea"/>
              </a:rPr>
              <a:t>6</a:t>
            </a:r>
            <a:r>
              <a:rPr lang="en-US" altLang="zh-CN" sz="1800" dirty="0">
                <a:solidFill>
                  <a:srgbClr val="1A78C3"/>
                </a:solidFill>
                <a:latin typeface="+mj-ea"/>
                <a:ea typeface="+mj-ea"/>
              </a:rPr>
              <a:t>=15x2</a:t>
            </a:r>
            <a:r>
              <a:rPr lang="en-US" altLang="zh-CN" sz="1800" baseline="38000" dirty="0">
                <a:solidFill>
                  <a:srgbClr val="1A78C3"/>
                </a:solidFill>
                <a:latin typeface="+mj-ea"/>
                <a:ea typeface="+mj-ea"/>
              </a:rPr>
              <a:t>7</a:t>
            </a:r>
            <a:r>
              <a:rPr lang="en-US" altLang="zh-CN" sz="1800" dirty="0">
                <a:solidFill>
                  <a:srgbClr val="1A78C3"/>
                </a:solidFill>
                <a:latin typeface="+mj-ea"/>
                <a:ea typeface="+mj-ea"/>
              </a:rPr>
              <a:t> </a:t>
            </a:r>
            <a:r>
              <a:rPr lang="zh-CN" altLang="en-US" sz="1800" dirty="0">
                <a:solidFill>
                  <a:srgbClr val="1A78C3"/>
                </a:solidFill>
                <a:latin typeface="+mj-ea"/>
                <a:ea typeface="+mj-ea"/>
              </a:rPr>
              <a:t>种</a:t>
            </a:r>
          </a:p>
        </p:txBody>
      </p:sp>
    </p:spTree>
    <p:extLst>
      <p:ext uri="{BB962C8B-B14F-4D97-AF65-F5344CB8AC3E}">
        <p14:creationId xmlns:p14="http://schemas.microsoft.com/office/powerpoint/2010/main" val="393123040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blinds(horizontal)">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blinds(horizontal)">
                                      <p:cBhvr>
                                        <p:cTn id="37" dur="500"/>
                                        <p:tgtEl>
                                          <p:spTgt spid="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blinds(horizontal)">
                                      <p:cBhvr>
                                        <p:cTn id="4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2940796-C9A1-4676-BF0D-C6D3BD53DD95}"/>
              </a:ext>
            </a:extLst>
          </p:cNvPr>
          <p:cNvSpPr>
            <a:spLocks noGrp="1"/>
          </p:cNvSpPr>
          <p:nvPr>
            <p:ph type="sldNum" sz="quarter" idx="12"/>
          </p:nvPr>
        </p:nvSpPr>
        <p:spPr/>
        <p:txBody>
          <a:bodyPr/>
          <a:lstStyle/>
          <a:p>
            <a:fld id="{D12C7F20-4EEE-4847-AC76-B538472E8A39}" type="slidenum">
              <a:rPr lang="zh-CN" altLang="en-US" smtClean="0"/>
              <a:pPr/>
              <a:t>26</a:t>
            </a:fld>
            <a:endParaRPr lang="zh-CN" altLang="en-US"/>
          </a:p>
        </p:txBody>
      </p:sp>
      <p:sp>
        <p:nvSpPr>
          <p:cNvPr id="3" name="文本占位符 2">
            <a:extLst>
              <a:ext uri="{FF2B5EF4-FFF2-40B4-BE49-F238E27FC236}">
                <a16:creationId xmlns:a16="http://schemas.microsoft.com/office/drawing/2014/main" id="{51825DDF-1D57-41DA-9CD9-73DED17B4985}"/>
              </a:ext>
            </a:extLst>
          </p:cNvPr>
          <p:cNvSpPr>
            <a:spLocks noGrp="1"/>
          </p:cNvSpPr>
          <p:nvPr>
            <p:ph type="body" sz="quarter" idx="15"/>
          </p:nvPr>
        </p:nvSpPr>
        <p:spPr>
          <a:xfrm>
            <a:off x="159768" y="698463"/>
            <a:ext cx="11835786" cy="652165"/>
          </a:xfrm>
        </p:spPr>
        <p:txBody>
          <a:bodyPr/>
          <a:lstStyle/>
          <a:p>
            <a:r>
              <a:rPr lang="en-US" altLang="zh-CN" dirty="0"/>
              <a:t>PDP-11</a:t>
            </a:r>
            <a:r>
              <a:rPr lang="zh-CN" altLang="en-US" dirty="0"/>
              <a:t>中典型指令格式</a:t>
            </a:r>
          </a:p>
        </p:txBody>
      </p:sp>
      <p:sp>
        <p:nvSpPr>
          <p:cNvPr id="4" name="文本占位符 3">
            <a:extLst>
              <a:ext uri="{FF2B5EF4-FFF2-40B4-BE49-F238E27FC236}">
                <a16:creationId xmlns:a16="http://schemas.microsoft.com/office/drawing/2014/main" id="{63B35499-EE66-453F-88E1-B9201E1903BC}"/>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6" name="Rectangle 4">
            <a:extLst>
              <a:ext uri="{FF2B5EF4-FFF2-40B4-BE49-F238E27FC236}">
                <a16:creationId xmlns:a16="http://schemas.microsoft.com/office/drawing/2014/main" id="{4C6E4811-33E3-45E6-A23F-9E9335D7C82E}"/>
              </a:ext>
            </a:extLst>
          </p:cNvPr>
          <p:cNvSpPr>
            <a:spLocks noChangeArrowheads="1"/>
          </p:cNvSpPr>
          <p:nvPr/>
        </p:nvSpPr>
        <p:spPr bwMode="auto">
          <a:xfrm>
            <a:off x="425916" y="1273150"/>
            <a:ext cx="2171700" cy="498475"/>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7" name="Line 5">
            <a:extLst>
              <a:ext uri="{FF2B5EF4-FFF2-40B4-BE49-F238E27FC236}">
                <a16:creationId xmlns:a16="http://schemas.microsoft.com/office/drawing/2014/main" id="{A2C2DB96-5D1C-4950-A9FC-3F7C9256102B}"/>
              </a:ext>
            </a:extLst>
          </p:cNvPr>
          <p:cNvSpPr>
            <a:spLocks noChangeShapeType="1"/>
          </p:cNvSpPr>
          <p:nvPr/>
        </p:nvSpPr>
        <p:spPr bwMode="auto">
          <a:xfrm>
            <a:off x="1097429" y="1273150"/>
            <a:ext cx="0" cy="498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8" name="Line 6">
            <a:extLst>
              <a:ext uri="{FF2B5EF4-FFF2-40B4-BE49-F238E27FC236}">
                <a16:creationId xmlns:a16="http://schemas.microsoft.com/office/drawing/2014/main" id="{0F05B857-807B-48B4-A843-05C5B89379E8}"/>
              </a:ext>
            </a:extLst>
          </p:cNvPr>
          <p:cNvSpPr>
            <a:spLocks noChangeShapeType="1"/>
          </p:cNvSpPr>
          <p:nvPr/>
        </p:nvSpPr>
        <p:spPr bwMode="auto">
          <a:xfrm>
            <a:off x="1832441" y="1273150"/>
            <a:ext cx="0" cy="498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9" name="Text Box 7">
            <a:extLst>
              <a:ext uri="{FF2B5EF4-FFF2-40B4-BE49-F238E27FC236}">
                <a16:creationId xmlns:a16="http://schemas.microsoft.com/office/drawing/2014/main" id="{7D15077D-8327-4B93-AD85-671481140D08}"/>
              </a:ext>
            </a:extLst>
          </p:cNvPr>
          <p:cNvSpPr txBox="1">
            <a:spLocks noChangeArrowheads="1"/>
          </p:cNvSpPr>
          <p:nvPr/>
        </p:nvSpPr>
        <p:spPr bwMode="auto">
          <a:xfrm>
            <a:off x="479891" y="1322363"/>
            <a:ext cx="6461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OP</a:t>
            </a:r>
          </a:p>
        </p:txBody>
      </p:sp>
      <p:sp>
        <p:nvSpPr>
          <p:cNvPr id="10" name="Text Box 8">
            <a:extLst>
              <a:ext uri="{FF2B5EF4-FFF2-40B4-BE49-F238E27FC236}">
                <a16:creationId xmlns:a16="http://schemas.microsoft.com/office/drawing/2014/main" id="{293BBE39-6296-4213-9279-35C572978054}"/>
              </a:ext>
            </a:extLst>
          </p:cNvPr>
          <p:cNvSpPr txBox="1">
            <a:spLocks noChangeArrowheads="1"/>
          </p:cNvSpPr>
          <p:nvPr/>
        </p:nvSpPr>
        <p:spPr bwMode="auto">
          <a:xfrm>
            <a:off x="1335554" y="1317600"/>
            <a:ext cx="2444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S</a:t>
            </a:r>
          </a:p>
        </p:txBody>
      </p:sp>
      <p:sp>
        <p:nvSpPr>
          <p:cNvPr id="11" name="Text Box 9">
            <a:extLst>
              <a:ext uri="{FF2B5EF4-FFF2-40B4-BE49-F238E27FC236}">
                <a16:creationId xmlns:a16="http://schemas.microsoft.com/office/drawing/2014/main" id="{57EBEE5B-04C0-40CF-B894-FB5053C13BD5}"/>
              </a:ext>
            </a:extLst>
          </p:cNvPr>
          <p:cNvSpPr txBox="1">
            <a:spLocks noChangeArrowheads="1"/>
          </p:cNvSpPr>
          <p:nvPr/>
        </p:nvSpPr>
        <p:spPr bwMode="auto">
          <a:xfrm>
            <a:off x="2037229" y="1322363"/>
            <a:ext cx="4524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D</a:t>
            </a:r>
          </a:p>
        </p:txBody>
      </p:sp>
      <p:sp>
        <p:nvSpPr>
          <p:cNvPr id="12" name="Rectangle 10">
            <a:extLst>
              <a:ext uri="{FF2B5EF4-FFF2-40B4-BE49-F238E27FC236}">
                <a16:creationId xmlns:a16="http://schemas.microsoft.com/office/drawing/2014/main" id="{9DFA8306-2160-4311-B84F-35E6E2DDD7A5}"/>
              </a:ext>
            </a:extLst>
          </p:cNvPr>
          <p:cNvSpPr>
            <a:spLocks noChangeArrowheads="1"/>
          </p:cNvSpPr>
          <p:nvPr/>
        </p:nvSpPr>
        <p:spPr bwMode="auto">
          <a:xfrm>
            <a:off x="2597616" y="1287438"/>
            <a:ext cx="1747838" cy="498475"/>
          </a:xfrm>
          <a:prstGeom prst="rect">
            <a:avLst/>
          </a:prstGeom>
          <a:solidFill>
            <a:srgbClr val="FFFF99"/>
          </a:solidFill>
          <a:ln w="2857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13" name="Rectangle 11">
            <a:extLst>
              <a:ext uri="{FF2B5EF4-FFF2-40B4-BE49-F238E27FC236}">
                <a16:creationId xmlns:a16="http://schemas.microsoft.com/office/drawing/2014/main" id="{9C31A029-E7FC-4F97-9009-71BF82A42112}"/>
              </a:ext>
            </a:extLst>
          </p:cNvPr>
          <p:cNvSpPr>
            <a:spLocks noChangeArrowheads="1"/>
          </p:cNvSpPr>
          <p:nvPr/>
        </p:nvSpPr>
        <p:spPr bwMode="auto">
          <a:xfrm>
            <a:off x="4331166" y="1287438"/>
            <a:ext cx="1747838" cy="498475"/>
          </a:xfrm>
          <a:prstGeom prst="rect">
            <a:avLst/>
          </a:prstGeom>
          <a:solidFill>
            <a:schemeClr val="bg2"/>
          </a:solidFill>
          <a:ln w="2857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14" name="Text Box 12">
            <a:extLst>
              <a:ext uri="{FF2B5EF4-FFF2-40B4-BE49-F238E27FC236}">
                <a16:creationId xmlns:a16="http://schemas.microsoft.com/office/drawing/2014/main" id="{5D30CC52-7EED-41F3-8D3E-FF9548B88E28}"/>
              </a:ext>
            </a:extLst>
          </p:cNvPr>
          <p:cNvSpPr txBox="1">
            <a:spLocks noChangeArrowheads="1"/>
          </p:cNvSpPr>
          <p:nvPr/>
        </p:nvSpPr>
        <p:spPr bwMode="auto">
          <a:xfrm>
            <a:off x="2729379" y="1322363"/>
            <a:ext cx="16446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solidFill>
                  <a:srgbClr val="1A78C3"/>
                </a:solidFill>
                <a:effectLst>
                  <a:outerShdw blurRad="38100" dist="38100" dir="2700000" algn="tl">
                    <a:srgbClr val="C0C0C0"/>
                  </a:outerShdw>
                </a:effectLst>
                <a:latin typeface="+mj-ea"/>
                <a:ea typeface="+mj-ea"/>
              </a:rPr>
              <a:t>存储地址</a:t>
            </a:r>
          </a:p>
        </p:txBody>
      </p:sp>
      <p:sp>
        <p:nvSpPr>
          <p:cNvPr id="15" name="Text Box 13">
            <a:extLst>
              <a:ext uri="{FF2B5EF4-FFF2-40B4-BE49-F238E27FC236}">
                <a16:creationId xmlns:a16="http://schemas.microsoft.com/office/drawing/2014/main" id="{974683B7-238B-4D05-B3BD-DCED54956B56}"/>
              </a:ext>
            </a:extLst>
          </p:cNvPr>
          <p:cNvSpPr txBox="1">
            <a:spLocks noChangeArrowheads="1"/>
          </p:cNvSpPr>
          <p:nvPr/>
        </p:nvSpPr>
        <p:spPr bwMode="auto">
          <a:xfrm>
            <a:off x="4559766" y="1317600"/>
            <a:ext cx="15462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solidFill>
                  <a:srgbClr val="1A78C3"/>
                </a:solidFill>
                <a:effectLst>
                  <a:outerShdw blurRad="38100" dist="38100" dir="2700000" algn="tl">
                    <a:srgbClr val="C0C0C0"/>
                  </a:outerShdw>
                </a:effectLst>
                <a:latin typeface="+mj-ea"/>
                <a:ea typeface="+mj-ea"/>
              </a:rPr>
              <a:t>存储地址</a:t>
            </a:r>
          </a:p>
        </p:txBody>
      </p:sp>
      <p:sp>
        <p:nvSpPr>
          <p:cNvPr id="16" name="Text Box 14">
            <a:extLst>
              <a:ext uri="{FF2B5EF4-FFF2-40B4-BE49-F238E27FC236}">
                <a16:creationId xmlns:a16="http://schemas.microsoft.com/office/drawing/2014/main" id="{448C5CCB-6940-4A48-A026-2DF4407066AE}"/>
              </a:ext>
            </a:extLst>
          </p:cNvPr>
          <p:cNvSpPr txBox="1">
            <a:spLocks noChangeArrowheads="1"/>
          </p:cNvSpPr>
          <p:nvPr/>
        </p:nvSpPr>
        <p:spPr bwMode="auto">
          <a:xfrm>
            <a:off x="479891" y="1743036"/>
            <a:ext cx="396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4</a:t>
            </a:r>
          </a:p>
        </p:txBody>
      </p:sp>
      <p:sp>
        <p:nvSpPr>
          <p:cNvPr id="17" name="Text Box 15">
            <a:extLst>
              <a:ext uri="{FF2B5EF4-FFF2-40B4-BE49-F238E27FC236}">
                <a16:creationId xmlns:a16="http://schemas.microsoft.com/office/drawing/2014/main" id="{257437A4-053D-4B01-A7B5-E01637BF7E67}"/>
              </a:ext>
            </a:extLst>
          </p:cNvPr>
          <p:cNvSpPr txBox="1">
            <a:spLocks noChangeArrowheads="1"/>
          </p:cNvSpPr>
          <p:nvPr/>
        </p:nvSpPr>
        <p:spPr bwMode="auto">
          <a:xfrm>
            <a:off x="1335554" y="1743036"/>
            <a:ext cx="396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dirty="0">
                <a:solidFill>
                  <a:srgbClr val="1A78C3"/>
                </a:solidFill>
                <a:latin typeface="+mj-ea"/>
                <a:ea typeface="+mj-ea"/>
              </a:rPr>
              <a:t>6</a:t>
            </a:r>
          </a:p>
        </p:txBody>
      </p:sp>
      <p:sp>
        <p:nvSpPr>
          <p:cNvPr id="18" name="Text Box 16">
            <a:extLst>
              <a:ext uri="{FF2B5EF4-FFF2-40B4-BE49-F238E27FC236}">
                <a16:creationId xmlns:a16="http://schemas.microsoft.com/office/drawing/2014/main" id="{06EBC3C6-2C19-443F-8F30-09F8F9CAAB9E}"/>
              </a:ext>
            </a:extLst>
          </p:cNvPr>
          <p:cNvSpPr txBox="1">
            <a:spLocks noChangeArrowheads="1"/>
          </p:cNvSpPr>
          <p:nvPr/>
        </p:nvSpPr>
        <p:spPr bwMode="auto">
          <a:xfrm>
            <a:off x="2064216" y="1730336"/>
            <a:ext cx="396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6</a:t>
            </a:r>
          </a:p>
        </p:txBody>
      </p:sp>
      <p:sp>
        <p:nvSpPr>
          <p:cNvPr id="19" name="Text Box 17">
            <a:extLst>
              <a:ext uri="{FF2B5EF4-FFF2-40B4-BE49-F238E27FC236}">
                <a16:creationId xmlns:a16="http://schemas.microsoft.com/office/drawing/2014/main" id="{FF2A5483-A4D8-41FD-B403-F61E749759BB}"/>
              </a:ext>
            </a:extLst>
          </p:cNvPr>
          <p:cNvSpPr txBox="1">
            <a:spLocks noChangeArrowheads="1"/>
          </p:cNvSpPr>
          <p:nvPr/>
        </p:nvSpPr>
        <p:spPr bwMode="auto">
          <a:xfrm>
            <a:off x="3116729" y="1735098"/>
            <a:ext cx="5905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16</a:t>
            </a:r>
          </a:p>
        </p:txBody>
      </p:sp>
      <p:sp>
        <p:nvSpPr>
          <p:cNvPr id="20" name="Text Box 18">
            <a:extLst>
              <a:ext uri="{FF2B5EF4-FFF2-40B4-BE49-F238E27FC236}">
                <a16:creationId xmlns:a16="http://schemas.microsoft.com/office/drawing/2014/main" id="{0E7B3C65-B04F-4F8D-B0A8-F52D11AA66EC}"/>
              </a:ext>
            </a:extLst>
          </p:cNvPr>
          <p:cNvSpPr txBox="1">
            <a:spLocks noChangeArrowheads="1"/>
          </p:cNvSpPr>
          <p:nvPr/>
        </p:nvSpPr>
        <p:spPr bwMode="auto">
          <a:xfrm>
            <a:off x="4980454" y="1757323"/>
            <a:ext cx="6715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16</a:t>
            </a:r>
          </a:p>
        </p:txBody>
      </p:sp>
      <p:sp>
        <p:nvSpPr>
          <p:cNvPr id="21" name="Rectangle 19">
            <a:extLst>
              <a:ext uri="{FF2B5EF4-FFF2-40B4-BE49-F238E27FC236}">
                <a16:creationId xmlns:a16="http://schemas.microsoft.com/office/drawing/2014/main" id="{232DBF74-A42C-4ABC-89F8-31869859DBEC}"/>
              </a:ext>
            </a:extLst>
          </p:cNvPr>
          <p:cNvSpPr>
            <a:spLocks noChangeArrowheads="1"/>
          </p:cNvSpPr>
          <p:nvPr/>
        </p:nvSpPr>
        <p:spPr bwMode="auto">
          <a:xfrm>
            <a:off x="451316" y="2054200"/>
            <a:ext cx="2171700" cy="500063"/>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22" name="Line 20">
            <a:extLst>
              <a:ext uri="{FF2B5EF4-FFF2-40B4-BE49-F238E27FC236}">
                <a16:creationId xmlns:a16="http://schemas.microsoft.com/office/drawing/2014/main" id="{B8D99151-40FE-477D-9378-130C506671A2}"/>
              </a:ext>
            </a:extLst>
          </p:cNvPr>
          <p:cNvSpPr>
            <a:spLocks noChangeShapeType="1"/>
          </p:cNvSpPr>
          <p:nvPr/>
        </p:nvSpPr>
        <p:spPr bwMode="auto">
          <a:xfrm>
            <a:off x="1451441" y="2054200"/>
            <a:ext cx="0" cy="500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3" name="Line 21">
            <a:extLst>
              <a:ext uri="{FF2B5EF4-FFF2-40B4-BE49-F238E27FC236}">
                <a16:creationId xmlns:a16="http://schemas.microsoft.com/office/drawing/2014/main" id="{C0D9AD13-EBDD-4F62-AAD5-A750FF03F996}"/>
              </a:ext>
            </a:extLst>
          </p:cNvPr>
          <p:cNvSpPr>
            <a:spLocks noChangeShapeType="1"/>
          </p:cNvSpPr>
          <p:nvPr/>
        </p:nvSpPr>
        <p:spPr bwMode="auto">
          <a:xfrm>
            <a:off x="1857841" y="2054200"/>
            <a:ext cx="0" cy="500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24" name="Text Box 22">
            <a:extLst>
              <a:ext uri="{FF2B5EF4-FFF2-40B4-BE49-F238E27FC236}">
                <a16:creationId xmlns:a16="http://schemas.microsoft.com/office/drawing/2014/main" id="{CB4EF184-2FFB-4FCD-B758-736892CAC460}"/>
              </a:ext>
            </a:extLst>
          </p:cNvPr>
          <p:cNvSpPr txBox="1">
            <a:spLocks noChangeArrowheads="1"/>
          </p:cNvSpPr>
          <p:nvPr/>
        </p:nvSpPr>
        <p:spPr bwMode="auto">
          <a:xfrm>
            <a:off x="505291" y="2103413"/>
            <a:ext cx="6461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OP</a:t>
            </a:r>
          </a:p>
        </p:txBody>
      </p:sp>
      <p:sp>
        <p:nvSpPr>
          <p:cNvPr id="25" name="Text Box 23">
            <a:extLst>
              <a:ext uri="{FF2B5EF4-FFF2-40B4-BE49-F238E27FC236}">
                <a16:creationId xmlns:a16="http://schemas.microsoft.com/office/drawing/2014/main" id="{AB3BF6D1-5F45-4380-8284-4B1949E00BFD}"/>
              </a:ext>
            </a:extLst>
          </p:cNvPr>
          <p:cNvSpPr txBox="1">
            <a:spLocks noChangeArrowheads="1"/>
          </p:cNvSpPr>
          <p:nvPr/>
        </p:nvSpPr>
        <p:spPr bwMode="auto">
          <a:xfrm>
            <a:off x="1489541" y="2100238"/>
            <a:ext cx="2444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R</a:t>
            </a:r>
          </a:p>
        </p:txBody>
      </p:sp>
      <p:sp>
        <p:nvSpPr>
          <p:cNvPr id="26" name="Text Box 24">
            <a:extLst>
              <a:ext uri="{FF2B5EF4-FFF2-40B4-BE49-F238E27FC236}">
                <a16:creationId xmlns:a16="http://schemas.microsoft.com/office/drawing/2014/main" id="{5A460EB5-C855-4C7B-B788-DB825DED3EF1}"/>
              </a:ext>
            </a:extLst>
          </p:cNvPr>
          <p:cNvSpPr txBox="1">
            <a:spLocks noChangeArrowheads="1"/>
          </p:cNvSpPr>
          <p:nvPr/>
        </p:nvSpPr>
        <p:spPr bwMode="auto">
          <a:xfrm>
            <a:off x="2062629" y="2103413"/>
            <a:ext cx="4524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D</a:t>
            </a:r>
          </a:p>
        </p:txBody>
      </p:sp>
      <p:sp>
        <p:nvSpPr>
          <p:cNvPr id="27" name="Rectangle 25">
            <a:extLst>
              <a:ext uri="{FF2B5EF4-FFF2-40B4-BE49-F238E27FC236}">
                <a16:creationId xmlns:a16="http://schemas.microsoft.com/office/drawing/2014/main" id="{48EF987C-6810-4022-B3CC-FB12AF454888}"/>
              </a:ext>
            </a:extLst>
          </p:cNvPr>
          <p:cNvSpPr>
            <a:spLocks noChangeArrowheads="1"/>
          </p:cNvSpPr>
          <p:nvPr/>
        </p:nvSpPr>
        <p:spPr bwMode="auto">
          <a:xfrm>
            <a:off x="2623016" y="2068488"/>
            <a:ext cx="1747838" cy="500063"/>
          </a:xfrm>
          <a:prstGeom prst="rect">
            <a:avLst/>
          </a:prstGeom>
          <a:solidFill>
            <a:srgbClr val="FFFF99"/>
          </a:solidFill>
          <a:ln w="2857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28" name="Text Box 26">
            <a:extLst>
              <a:ext uri="{FF2B5EF4-FFF2-40B4-BE49-F238E27FC236}">
                <a16:creationId xmlns:a16="http://schemas.microsoft.com/office/drawing/2014/main" id="{1F3C9BE7-7FA9-45A2-A9F7-26539FBFDBCF}"/>
              </a:ext>
            </a:extLst>
          </p:cNvPr>
          <p:cNvSpPr txBox="1">
            <a:spLocks noChangeArrowheads="1"/>
          </p:cNvSpPr>
          <p:nvPr/>
        </p:nvSpPr>
        <p:spPr bwMode="auto">
          <a:xfrm>
            <a:off x="2729379" y="2103413"/>
            <a:ext cx="16160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solidFill>
                  <a:srgbClr val="1A78C3"/>
                </a:solidFill>
                <a:effectLst>
                  <a:outerShdw blurRad="38100" dist="38100" dir="2700000" algn="tl">
                    <a:srgbClr val="C0C0C0"/>
                  </a:outerShdw>
                </a:effectLst>
                <a:latin typeface="+mj-ea"/>
                <a:ea typeface="+mj-ea"/>
              </a:rPr>
              <a:t>存储地址</a:t>
            </a:r>
          </a:p>
        </p:txBody>
      </p:sp>
      <p:sp>
        <p:nvSpPr>
          <p:cNvPr id="29" name="Text Box 27">
            <a:extLst>
              <a:ext uri="{FF2B5EF4-FFF2-40B4-BE49-F238E27FC236}">
                <a16:creationId xmlns:a16="http://schemas.microsoft.com/office/drawing/2014/main" id="{B9065F11-E6E4-4A49-9222-FBF253542A3D}"/>
              </a:ext>
            </a:extLst>
          </p:cNvPr>
          <p:cNvSpPr txBox="1">
            <a:spLocks noChangeArrowheads="1"/>
          </p:cNvSpPr>
          <p:nvPr/>
        </p:nvSpPr>
        <p:spPr bwMode="auto">
          <a:xfrm>
            <a:off x="805329" y="2501409"/>
            <a:ext cx="396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7</a:t>
            </a:r>
          </a:p>
        </p:txBody>
      </p:sp>
      <p:sp>
        <p:nvSpPr>
          <p:cNvPr id="30" name="Text Box 28">
            <a:extLst>
              <a:ext uri="{FF2B5EF4-FFF2-40B4-BE49-F238E27FC236}">
                <a16:creationId xmlns:a16="http://schemas.microsoft.com/office/drawing/2014/main" id="{FE1A7A70-AFFE-4D14-A2C9-1C4ABBA00DE9}"/>
              </a:ext>
            </a:extLst>
          </p:cNvPr>
          <p:cNvSpPr txBox="1">
            <a:spLocks noChangeArrowheads="1"/>
          </p:cNvSpPr>
          <p:nvPr/>
        </p:nvSpPr>
        <p:spPr bwMode="auto">
          <a:xfrm>
            <a:off x="1489541" y="2501409"/>
            <a:ext cx="396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3</a:t>
            </a:r>
          </a:p>
        </p:txBody>
      </p:sp>
      <p:sp>
        <p:nvSpPr>
          <p:cNvPr id="31" name="Text Box 29">
            <a:extLst>
              <a:ext uri="{FF2B5EF4-FFF2-40B4-BE49-F238E27FC236}">
                <a16:creationId xmlns:a16="http://schemas.microsoft.com/office/drawing/2014/main" id="{D222FCFE-1F4E-4816-B8CE-4B2F30731FEE}"/>
              </a:ext>
            </a:extLst>
          </p:cNvPr>
          <p:cNvSpPr txBox="1">
            <a:spLocks noChangeArrowheads="1"/>
          </p:cNvSpPr>
          <p:nvPr/>
        </p:nvSpPr>
        <p:spPr bwMode="auto">
          <a:xfrm>
            <a:off x="2089616" y="2490297"/>
            <a:ext cx="396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6</a:t>
            </a:r>
          </a:p>
        </p:txBody>
      </p:sp>
      <p:sp>
        <p:nvSpPr>
          <p:cNvPr id="32" name="Text Box 30">
            <a:extLst>
              <a:ext uri="{FF2B5EF4-FFF2-40B4-BE49-F238E27FC236}">
                <a16:creationId xmlns:a16="http://schemas.microsoft.com/office/drawing/2014/main" id="{7E3027C8-5EEA-4CEA-8DD0-EC44A4FD3AB3}"/>
              </a:ext>
            </a:extLst>
          </p:cNvPr>
          <p:cNvSpPr txBox="1">
            <a:spLocks noChangeArrowheads="1"/>
          </p:cNvSpPr>
          <p:nvPr/>
        </p:nvSpPr>
        <p:spPr bwMode="auto">
          <a:xfrm>
            <a:off x="3142129" y="2507759"/>
            <a:ext cx="5905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16</a:t>
            </a:r>
          </a:p>
        </p:txBody>
      </p:sp>
      <p:sp>
        <p:nvSpPr>
          <p:cNvPr id="33" name="Rectangle 31">
            <a:extLst>
              <a:ext uri="{FF2B5EF4-FFF2-40B4-BE49-F238E27FC236}">
                <a16:creationId xmlns:a16="http://schemas.microsoft.com/office/drawing/2014/main" id="{7838BC75-16C5-4B88-9DA9-ED70F2A85852}"/>
              </a:ext>
            </a:extLst>
          </p:cNvPr>
          <p:cNvSpPr>
            <a:spLocks noChangeArrowheads="1"/>
          </p:cNvSpPr>
          <p:nvPr/>
        </p:nvSpPr>
        <p:spPr bwMode="auto">
          <a:xfrm>
            <a:off x="451316" y="2824138"/>
            <a:ext cx="2171700" cy="498475"/>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34" name="Line 32">
            <a:extLst>
              <a:ext uri="{FF2B5EF4-FFF2-40B4-BE49-F238E27FC236}">
                <a16:creationId xmlns:a16="http://schemas.microsoft.com/office/drawing/2014/main" id="{FB33C8ED-687B-4DE1-BD7E-7123D1549ED5}"/>
              </a:ext>
            </a:extLst>
          </p:cNvPr>
          <p:cNvSpPr>
            <a:spLocks noChangeShapeType="1"/>
          </p:cNvSpPr>
          <p:nvPr/>
        </p:nvSpPr>
        <p:spPr bwMode="auto">
          <a:xfrm>
            <a:off x="1537166" y="2824138"/>
            <a:ext cx="0" cy="498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5" name="Line 33">
            <a:extLst>
              <a:ext uri="{FF2B5EF4-FFF2-40B4-BE49-F238E27FC236}">
                <a16:creationId xmlns:a16="http://schemas.microsoft.com/office/drawing/2014/main" id="{C526F4D1-63B3-4486-BCAF-DEA26C24921B}"/>
              </a:ext>
            </a:extLst>
          </p:cNvPr>
          <p:cNvSpPr>
            <a:spLocks noChangeShapeType="1"/>
          </p:cNvSpPr>
          <p:nvPr/>
        </p:nvSpPr>
        <p:spPr bwMode="auto">
          <a:xfrm>
            <a:off x="1857841" y="2824138"/>
            <a:ext cx="0" cy="498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36" name="Text Box 34">
            <a:extLst>
              <a:ext uri="{FF2B5EF4-FFF2-40B4-BE49-F238E27FC236}">
                <a16:creationId xmlns:a16="http://schemas.microsoft.com/office/drawing/2014/main" id="{7E59F101-1174-4DA2-BE71-4D22DFD3F069}"/>
              </a:ext>
            </a:extLst>
          </p:cNvPr>
          <p:cNvSpPr txBox="1">
            <a:spLocks noChangeArrowheads="1"/>
          </p:cNvSpPr>
          <p:nvPr/>
        </p:nvSpPr>
        <p:spPr bwMode="auto">
          <a:xfrm>
            <a:off x="505291" y="2873350"/>
            <a:ext cx="6461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OP</a:t>
            </a:r>
          </a:p>
        </p:txBody>
      </p:sp>
      <p:sp>
        <p:nvSpPr>
          <p:cNvPr id="37" name="Text Box 35">
            <a:extLst>
              <a:ext uri="{FF2B5EF4-FFF2-40B4-BE49-F238E27FC236}">
                <a16:creationId xmlns:a16="http://schemas.microsoft.com/office/drawing/2014/main" id="{391E84DD-548D-45D4-9F06-F8B9E10F54C3}"/>
              </a:ext>
            </a:extLst>
          </p:cNvPr>
          <p:cNvSpPr txBox="1">
            <a:spLocks noChangeArrowheads="1"/>
          </p:cNvSpPr>
          <p:nvPr/>
        </p:nvSpPr>
        <p:spPr bwMode="auto">
          <a:xfrm>
            <a:off x="1465729" y="2873350"/>
            <a:ext cx="735013"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1A78C3"/>
                </a:solidFill>
                <a:effectLst>
                  <a:outerShdw blurRad="38100" dist="38100" dir="2700000" algn="tl">
                    <a:srgbClr val="C0C0C0"/>
                  </a:outerShdw>
                </a:effectLst>
                <a:latin typeface="+mj-ea"/>
                <a:ea typeface="+mj-ea"/>
              </a:rPr>
              <a:t>FR</a:t>
            </a:r>
            <a:endParaRPr lang="en-US" altLang="zh-CN" sz="1600" b="0" dirty="0">
              <a:solidFill>
                <a:srgbClr val="1A78C3"/>
              </a:solidFill>
              <a:effectLst>
                <a:outerShdw blurRad="38100" dist="38100" dir="2700000" algn="tl">
                  <a:srgbClr val="C0C0C0"/>
                </a:outerShdw>
              </a:effectLst>
              <a:latin typeface="+mj-ea"/>
              <a:ea typeface="+mj-ea"/>
            </a:endParaRPr>
          </a:p>
        </p:txBody>
      </p:sp>
      <p:sp>
        <p:nvSpPr>
          <p:cNvPr id="38" name="Text Box 36">
            <a:extLst>
              <a:ext uri="{FF2B5EF4-FFF2-40B4-BE49-F238E27FC236}">
                <a16:creationId xmlns:a16="http://schemas.microsoft.com/office/drawing/2014/main" id="{EF3B1E14-2D60-440F-A515-C0D82C1FFE30}"/>
              </a:ext>
            </a:extLst>
          </p:cNvPr>
          <p:cNvSpPr txBox="1">
            <a:spLocks noChangeArrowheads="1"/>
          </p:cNvSpPr>
          <p:nvPr/>
        </p:nvSpPr>
        <p:spPr bwMode="auto">
          <a:xfrm>
            <a:off x="2062629" y="2859063"/>
            <a:ext cx="4524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D</a:t>
            </a:r>
          </a:p>
        </p:txBody>
      </p:sp>
      <p:sp>
        <p:nvSpPr>
          <p:cNvPr id="39" name="Rectangle 37">
            <a:extLst>
              <a:ext uri="{FF2B5EF4-FFF2-40B4-BE49-F238E27FC236}">
                <a16:creationId xmlns:a16="http://schemas.microsoft.com/office/drawing/2014/main" id="{0B6873D2-B7BA-4A51-A7FD-50F3D9CC1BB2}"/>
              </a:ext>
            </a:extLst>
          </p:cNvPr>
          <p:cNvSpPr>
            <a:spLocks noChangeArrowheads="1"/>
          </p:cNvSpPr>
          <p:nvPr/>
        </p:nvSpPr>
        <p:spPr bwMode="auto">
          <a:xfrm>
            <a:off x="2623016" y="2838425"/>
            <a:ext cx="1747838" cy="498475"/>
          </a:xfrm>
          <a:prstGeom prst="rect">
            <a:avLst/>
          </a:prstGeom>
          <a:solidFill>
            <a:srgbClr val="FFFF99"/>
          </a:solidFill>
          <a:ln w="2857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40" name="Text Box 38">
            <a:extLst>
              <a:ext uri="{FF2B5EF4-FFF2-40B4-BE49-F238E27FC236}">
                <a16:creationId xmlns:a16="http://schemas.microsoft.com/office/drawing/2014/main" id="{9CAC03B8-6753-49D5-BC72-3065153F487C}"/>
              </a:ext>
            </a:extLst>
          </p:cNvPr>
          <p:cNvSpPr txBox="1">
            <a:spLocks noChangeArrowheads="1"/>
          </p:cNvSpPr>
          <p:nvPr/>
        </p:nvSpPr>
        <p:spPr bwMode="auto">
          <a:xfrm>
            <a:off x="805329" y="3329167"/>
            <a:ext cx="396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8</a:t>
            </a:r>
          </a:p>
        </p:txBody>
      </p:sp>
      <p:sp>
        <p:nvSpPr>
          <p:cNvPr id="41" name="Text Box 39">
            <a:extLst>
              <a:ext uri="{FF2B5EF4-FFF2-40B4-BE49-F238E27FC236}">
                <a16:creationId xmlns:a16="http://schemas.microsoft.com/office/drawing/2014/main" id="{6CB363C5-9C23-49A9-8F32-0DA554F4DE54}"/>
              </a:ext>
            </a:extLst>
          </p:cNvPr>
          <p:cNvSpPr txBox="1">
            <a:spLocks noChangeArrowheads="1"/>
          </p:cNvSpPr>
          <p:nvPr/>
        </p:nvSpPr>
        <p:spPr bwMode="auto">
          <a:xfrm>
            <a:off x="1489541" y="3329167"/>
            <a:ext cx="396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2</a:t>
            </a:r>
          </a:p>
        </p:txBody>
      </p:sp>
      <p:sp>
        <p:nvSpPr>
          <p:cNvPr id="42" name="Text Box 40">
            <a:extLst>
              <a:ext uri="{FF2B5EF4-FFF2-40B4-BE49-F238E27FC236}">
                <a16:creationId xmlns:a16="http://schemas.microsoft.com/office/drawing/2014/main" id="{1F0F443A-F2D8-4C5F-BDBC-A98717EA2E3D}"/>
              </a:ext>
            </a:extLst>
          </p:cNvPr>
          <p:cNvSpPr txBox="1">
            <a:spLocks noChangeArrowheads="1"/>
          </p:cNvSpPr>
          <p:nvPr/>
        </p:nvSpPr>
        <p:spPr bwMode="auto">
          <a:xfrm>
            <a:off x="2089616" y="3318054"/>
            <a:ext cx="396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6</a:t>
            </a:r>
          </a:p>
        </p:txBody>
      </p:sp>
      <p:sp>
        <p:nvSpPr>
          <p:cNvPr id="43" name="Text Box 41">
            <a:extLst>
              <a:ext uri="{FF2B5EF4-FFF2-40B4-BE49-F238E27FC236}">
                <a16:creationId xmlns:a16="http://schemas.microsoft.com/office/drawing/2014/main" id="{209046C4-643C-45F7-A267-52354A7746C5}"/>
              </a:ext>
            </a:extLst>
          </p:cNvPr>
          <p:cNvSpPr txBox="1">
            <a:spLocks noChangeArrowheads="1"/>
          </p:cNvSpPr>
          <p:nvPr/>
        </p:nvSpPr>
        <p:spPr bwMode="auto">
          <a:xfrm>
            <a:off x="3142129" y="3349804"/>
            <a:ext cx="5905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16</a:t>
            </a:r>
          </a:p>
        </p:txBody>
      </p:sp>
      <p:sp>
        <p:nvSpPr>
          <p:cNvPr id="44" name="Rectangle 42">
            <a:extLst>
              <a:ext uri="{FF2B5EF4-FFF2-40B4-BE49-F238E27FC236}">
                <a16:creationId xmlns:a16="http://schemas.microsoft.com/office/drawing/2014/main" id="{1E0BF3C3-A09A-484B-A32B-0DCB3BC0742A}"/>
              </a:ext>
            </a:extLst>
          </p:cNvPr>
          <p:cNvSpPr>
            <a:spLocks noChangeArrowheads="1"/>
          </p:cNvSpPr>
          <p:nvPr/>
        </p:nvSpPr>
        <p:spPr bwMode="auto">
          <a:xfrm>
            <a:off x="462429" y="3617888"/>
            <a:ext cx="2171700" cy="498475"/>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45" name="Line 43">
            <a:extLst>
              <a:ext uri="{FF2B5EF4-FFF2-40B4-BE49-F238E27FC236}">
                <a16:creationId xmlns:a16="http://schemas.microsoft.com/office/drawing/2014/main" id="{0316B045-2453-4912-83FF-78EF9FC012FF}"/>
              </a:ext>
            </a:extLst>
          </p:cNvPr>
          <p:cNvSpPr>
            <a:spLocks noChangeShapeType="1"/>
          </p:cNvSpPr>
          <p:nvPr/>
        </p:nvSpPr>
        <p:spPr bwMode="auto">
          <a:xfrm>
            <a:off x="1548279" y="3617888"/>
            <a:ext cx="0" cy="498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46" name="Text Box 44">
            <a:extLst>
              <a:ext uri="{FF2B5EF4-FFF2-40B4-BE49-F238E27FC236}">
                <a16:creationId xmlns:a16="http://schemas.microsoft.com/office/drawing/2014/main" id="{FD0BDDC7-0BF4-4643-8B4C-08F5C2EB5955}"/>
              </a:ext>
            </a:extLst>
          </p:cNvPr>
          <p:cNvSpPr txBox="1">
            <a:spLocks noChangeArrowheads="1"/>
          </p:cNvSpPr>
          <p:nvPr/>
        </p:nvSpPr>
        <p:spPr bwMode="auto">
          <a:xfrm>
            <a:off x="516404" y="3667100"/>
            <a:ext cx="6461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OP</a:t>
            </a:r>
          </a:p>
        </p:txBody>
      </p:sp>
      <p:sp>
        <p:nvSpPr>
          <p:cNvPr id="47" name="Text Box 45">
            <a:extLst>
              <a:ext uri="{FF2B5EF4-FFF2-40B4-BE49-F238E27FC236}">
                <a16:creationId xmlns:a16="http://schemas.microsoft.com/office/drawing/2014/main" id="{45A8A2B9-D34B-44B3-BC5A-2DDD2CD69D07}"/>
              </a:ext>
            </a:extLst>
          </p:cNvPr>
          <p:cNvSpPr txBox="1">
            <a:spLocks noChangeArrowheads="1"/>
          </p:cNvSpPr>
          <p:nvPr/>
        </p:nvSpPr>
        <p:spPr bwMode="auto">
          <a:xfrm>
            <a:off x="1903879" y="3662338"/>
            <a:ext cx="84296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X</a:t>
            </a:r>
          </a:p>
        </p:txBody>
      </p:sp>
      <p:sp>
        <p:nvSpPr>
          <p:cNvPr id="48" name="Text Box 46">
            <a:extLst>
              <a:ext uri="{FF2B5EF4-FFF2-40B4-BE49-F238E27FC236}">
                <a16:creationId xmlns:a16="http://schemas.microsoft.com/office/drawing/2014/main" id="{E73A4FBD-0554-4DBC-83E7-A765C8FD4D20}"/>
              </a:ext>
            </a:extLst>
          </p:cNvPr>
          <p:cNvSpPr txBox="1">
            <a:spLocks noChangeArrowheads="1"/>
          </p:cNvSpPr>
          <p:nvPr/>
        </p:nvSpPr>
        <p:spPr bwMode="auto">
          <a:xfrm>
            <a:off x="816441" y="4059198"/>
            <a:ext cx="396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8</a:t>
            </a:r>
          </a:p>
        </p:txBody>
      </p:sp>
      <p:sp>
        <p:nvSpPr>
          <p:cNvPr id="49" name="Text Box 47">
            <a:extLst>
              <a:ext uri="{FF2B5EF4-FFF2-40B4-BE49-F238E27FC236}">
                <a16:creationId xmlns:a16="http://schemas.microsoft.com/office/drawing/2014/main" id="{36A1C8B1-72C8-4ABC-9927-058B5D2736E4}"/>
              </a:ext>
            </a:extLst>
          </p:cNvPr>
          <p:cNvSpPr txBox="1">
            <a:spLocks noChangeArrowheads="1"/>
          </p:cNvSpPr>
          <p:nvPr/>
        </p:nvSpPr>
        <p:spPr bwMode="auto">
          <a:xfrm>
            <a:off x="1872129" y="4059198"/>
            <a:ext cx="396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8</a:t>
            </a:r>
          </a:p>
        </p:txBody>
      </p:sp>
      <p:sp>
        <p:nvSpPr>
          <p:cNvPr id="50" name="Rectangle 48">
            <a:extLst>
              <a:ext uri="{FF2B5EF4-FFF2-40B4-BE49-F238E27FC236}">
                <a16:creationId xmlns:a16="http://schemas.microsoft.com/office/drawing/2014/main" id="{5C8DDE3D-5046-4AC2-9A90-3CA2156714B2}"/>
              </a:ext>
            </a:extLst>
          </p:cNvPr>
          <p:cNvSpPr>
            <a:spLocks noChangeArrowheads="1"/>
          </p:cNvSpPr>
          <p:nvPr/>
        </p:nvSpPr>
        <p:spPr bwMode="auto">
          <a:xfrm>
            <a:off x="479891" y="4359250"/>
            <a:ext cx="2171700" cy="498475"/>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51" name="Line 49">
            <a:extLst>
              <a:ext uri="{FF2B5EF4-FFF2-40B4-BE49-F238E27FC236}">
                <a16:creationId xmlns:a16="http://schemas.microsoft.com/office/drawing/2014/main" id="{4F4DF1B2-4BFF-4389-B67F-ECC29B3AEAF8}"/>
              </a:ext>
            </a:extLst>
          </p:cNvPr>
          <p:cNvSpPr>
            <a:spLocks noChangeShapeType="1"/>
          </p:cNvSpPr>
          <p:nvPr/>
        </p:nvSpPr>
        <p:spPr bwMode="auto">
          <a:xfrm>
            <a:off x="1886416" y="4359250"/>
            <a:ext cx="0" cy="498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52" name="Text Box 50">
            <a:extLst>
              <a:ext uri="{FF2B5EF4-FFF2-40B4-BE49-F238E27FC236}">
                <a16:creationId xmlns:a16="http://schemas.microsoft.com/office/drawing/2014/main" id="{33B5ED1E-5CEA-4705-B7DF-01F00300643F}"/>
              </a:ext>
            </a:extLst>
          </p:cNvPr>
          <p:cNvSpPr txBox="1">
            <a:spLocks noChangeArrowheads="1"/>
          </p:cNvSpPr>
          <p:nvPr/>
        </p:nvSpPr>
        <p:spPr bwMode="auto">
          <a:xfrm>
            <a:off x="902166" y="4406875"/>
            <a:ext cx="6461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OP</a:t>
            </a:r>
          </a:p>
        </p:txBody>
      </p:sp>
      <p:sp>
        <p:nvSpPr>
          <p:cNvPr id="53" name="Text Box 51">
            <a:extLst>
              <a:ext uri="{FF2B5EF4-FFF2-40B4-BE49-F238E27FC236}">
                <a16:creationId xmlns:a16="http://schemas.microsoft.com/office/drawing/2014/main" id="{A17F1CFB-8F95-4C5C-B7C7-D206576C1772}"/>
              </a:ext>
            </a:extLst>
          </p:cNvPr>
          <p:cNvSpPr txBox="1">
            <a:spLocks noChangeArrowheads="1"/>
          </p:cNvSpPr>
          <p:nvPr/>
        </p:nvSpPr>
        <p:spPr bwMode="auto">
          <a:xfrm>
            <a:off x="2091204" y="4406875"/>
            <a:ext cx="4524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D</a:t>
            </a:r>
          </a:p>
        </p:txBody>
      </p:sp>
      <p:sp>
        <p:nvSpPr>
          <p:cNvPr id="54" name="Rectangle 52">
            <a:extLst>
              <a:ext uri="{FF2B5EF4-FFF2-40B4-BE49-F238E27FC236}">
                <a16:creationId xmlns:a16="http://schemas.microsoft.com/office/drawing/2014/main" id="{5A791AE5-72F7-4AA5-ACB0-F9670D01CC81}"/>
              </a:ext>
            </a:extLst>
          </p:cNvPr>
          <p:cNvSpPr>
            <a:spLocks noChangeArrowheads="1"/>
          </p:cNvSpPr>
          <p:nvPr/>
        </p:nvSpPr>
        <p:spPr bwMode="auto">
          <a:xfrm>
            <a:off x="2651591" y="4373538"/>
            <a:ext cx="1747838" cy="498475"/>
          </a:xfrm>
          <a:prstGeom prst="rect">
            <a:avLst/>
          </a:prstGeom>
          <a:solidFill>
            <a:srgbClr val="FFFF99"/>
          </a:solidFill>
          <a:ln w="2857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55" name="Text Box 53">
            <a:extLst>
              <a:ext uri="{FF2B5EF4-FFF2-40B4-BE49-F238E27FC236}">
                <a16:creationId xmlns:a16="http://schemas.microsoft.com/office/drawing/2014/main" id="{B7FF1E8A-D819-447B-9816-F193FA1A4F39}"/>
              </a:ext>
            </a:extLst>
          </p:cNvPr>
          <p:cNvSpPr txBox="1">
            <a:spLocks noChangeArrowheads="1"/>
          </p:cNvSpPr>
          <p:nvPr/>
        </p:nvSpPr>
        <p:spPr bwMode="auto">
          <a:xfrm>
            <a:off x="976779" y="4808950"/>
            <a:ext cx="6556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10</a:t>
            </a:r>
          </a:p>
        </p:txBody>
      </p:sp>
      <p:sp>
        <p:nvSpPr>
          <p:cNvPr id="56" name="Text Box 54">
            <a:extLst>
              <a:ext uri="{FF2B5EF4-FFF2-40B4-BE49-F238E27FC236}">
                <a16:creationId xmlns:a16="http://schemas.microsoft.com/office/drawing/2014/main" id="{F1ECE0A5-56C1-40E4-A393-2D5ADFF89BA9}"/>
              </a:ext>
            </a:extLst>
          </p:cNvPr>
          <p:cNvSpPr txBox="1">
            <a:spLocks noChangeArrowheads="1"/>
          </p:cNvSpPr>
          <p:nvPr/>
        </p:nvSpPr>
        <p:spPr bwMode="auto">
          <a:xfrm>
            <a:off x="2118191" y="4796250"/>
            <a:ext cx="396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6</a:t>
            </a:r>
          </a:p>
        </p:txBody>
      </p:sp>
      <p:sp>
        <p:nvSpPr>
          <p:cNvPr id="57" name="Text Box 55">
            <a:extLst>
              <a:ext uri="{FF2B5EF4-FFF2-40B4-BE49-F238E27FC236}">
                <a16:creationId xmlns:a16="http://schemas.microsoft.com/office/drawing/2014/main" id="{E0287024-7F31-4F45-A51B-9F5EE9613A2B}"/>
              </a:ext>
            </a:extLst>
          </p:cNvPr>
          <p:cNvSpPr txBox="1">
            <a:spLocks noChangeArrowheads="1"/>
          </p:cNvSpPr>
          <p:nvPr/>
        </p:nvSpPr>
        <p:spPr bwMode="auto">
          <a:xfrm>
            <a:off x="3170704" y="4829587"/>
            <a:ext cx="5905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16</a:t>
            </a:r>
          </a:p>
        </p:txBody>
      </p:sp>
      <p:sp>
        <p:nvSpPr>
          <p:cNvPr id="58" name="Rectangle 56">
            <a:extLst>
              <a:ext uri="{FF2B5EF4-FFF2-40B4-BE49-F238E27FC236}">
                <a16:creationId xmlns:a16="http://schemas.microsoft.com/office/drawing/2014/main" id="{664EE8D3-F9DA-4F28-BD75-DE178872B100}"/>
              </a:ext>
            </a:extLst>
          </p:cNvPr>
          <p:cNvSpPr>
            <a:spLocks noChangeArrowheads="1"/>
          </p:cNvSpPr>
          <p:nvPr/>
        </p:nvSpPr>
        <p:spPr bwMode="auto">
          <a:xfrm>
            <a:off x="479891" y="5127600"/>
            <a:ext cx="2171700" cy="500063"/>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59" name="Line 57">
            <a:extLst>
              <a:ext uri="{FF2B5EF4-FFF2-40B4-BE49-F238E27FC236}">
                <a16:creationId xmlns:a16="http://schemas.microsoft.com/office/drawing/2014/main" id="{A5171E64-0860-43E5-805F-80AEE787BDB6}"/>
              </a:ext>
            </a:extLst>
          </p:cNvPr>
          <p:cNvSpPr>
            <a:spLocks noChangeShapeType="1"/>
          </p:cNvSpPr>
          <p:nvPr/>
        </p:nvSpPr>
        <p:spPr bwMode="auto">
          <a:xfrm>
            <a:off x="2229316" y="5127600"/>
            <a:ext cx="0" cy="500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60" name="Text Box 58">
            <a:extLst>
              <a:ext uri="{FF2B5EF4-FFF2-40B4-BE49-F238E27FC236}">
                <a16:creationId xmlns:a16="http://schemas.microsoft.com/office/drawing/2014/main" id="{CF8C5CE8-A7C0-4E33-91E8-6405FFA9F92E}"/>
              </a:ext>
            </a:extLst>
          </p:cNvPr>
          <p:cNvSpPr txBox="1">
            <a:spLocks noChangeArrowheads="1"/>
          </p:cNvSpPr>
          <p:nvPr/>
        </p:nvSpPr>
        <p:spPr bwMode="auto">
          <a:xfrm>
            <a:off x="1086316" y="5176813"/>
            <a:ext cx="6461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OP</a:t>
            </a:r>
          </a:p>
        </p:txBody>
      </p:sp>
      <p:sp>
        <p:nvSpPr>
          <p:cNvPr id="61" name="Text Box 59">
            <a:extLst>
              <a:ext uri="{FF2B5EF4-FFF2-40B4-BE49-F238E27FC236}">
                <a16:creationId xmlns:a16="http://schemas.microsoft.com/office/drawing/2014/main" id="{D1B212B2-9554-4B19-9AE7-3C0C9BE93B2A}"/>
              </a:ext>
            </a:extLst>
          </p:cNvPr>
          <p:cNvSpPr txBox="1">
            <a:spLocks noChangeArrowheads="1"/>
          </p:cNvSpPr>
          <p:nvPr/>
        </p:nvSpPr>
        <p:spPr bwMode="auto">
          <a:xfrm>
            <a:off x="2234079" y="5176813"/>
            <a:ext cx="4524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R</a:t>
            </a:r>
          </a:p>
        </p:txBody>
      </p:sp>
      <p:sp>
        <p:nvSpPr>
          <p:cNvPr id="62" name="Text Box 60">
            <a:extLst>
              <a:ext uri="{FF2B5EF4-FFF2-40B4-BE49-F238E27FC236}">
                <a16:creationId xmlns:a16="http://schemas.microsoft.com/office/drawing/2014/main" id="{8CE305C7-92BE-477E-B588-A0314FAD315A}"/>
              </a:ext>
            </a:extLst>
          </p:cNvPr>
          <p:cNvSpPr txBox="1">
            <a:spLocks noChangeArrowheads="1"/>
          </p:cNvSpPr>
          <p:nvPr/>
        </p:nvSpPr>
        <p:spPr bwMode="auto">
          <a:xfrm>
            <a:off x="1335554" y="5561206"/>
            <a:ext cx="5794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13</a:t>
            </a:r>
          </a:p>
        </p:txBody>
      </p:sp>
      <p:sp>
        <p:nvSpPr>
          <p:cNvPr id="63" name="Text Box 61">
            <a:extLst>
              <a:ext uri="{FF2B5EF4-FFF2-40B4-BE49-F238E27FC236}">
                <a16:creationId xmlns:a16="http://schemas.microsoft.com/office/drawing/2014/main" id="{1A088416-451D-4B78-A74B-929D62940B23}"/>
              </a:ext>
            </a:extLst>
          </p:cNvPr>
          <p:cNvSpPr txBox="1">
            <a:spLocks noChangeArrowheads="1"/>
          </p:cNvSpPr>
          <p:nvPr/>
        </p:nvSpPr>
        <p:spPr bwMode="auto">
          <a:xfrm>
            <a:off x="2232491" y="5562794"/>
            <a:ext cx="396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latin typeface="+mj-ea"/>
                <a:ea typeface="+mj-ea"/>
              </a:rPr>
              <a:t>3</a:t>
            </a:r>
          </a:p>
        </p:txBody>
      </p:sp>
      <p:sp>
        <p:nvSpPr>
          <p:cNvPr id="64" name="Rectangle 62">
            <a:extLst>
              <a:ext uri="{FF2B5EF4-FFF2-40B4-BE49-F238E27FC236}">
                <a16:creationId xmlns:a16="http://schemas.microsoft.com/office/drawing/2014/main" id="{06A53B98-8EAD-4774-B5D4-1C9B6A28D283}"/>
              </a:ext>
            </a:extLst>
          </p:cNvPr>
          <p:cNvSpPr>
            <a:spLocks noChangeArrowheads="1"/>
          </p:cNvSpPr>
          <p:nvPr/>
        </p:nvSpPr>
        <p:spPr bwMode="auto">
          <a:xfrm>
            <a:off x="498680" y="5910238"/>
            <a:ext cx="2171700" cy="500063"/>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65" name="Text Box 63">
            <a:extLst>
              <a:ext uri="{FF2B5EF4-FFF2-40B4-BE49-F238E27FC236}">
                <a16:creationId xmlns:a16="http://schemas.microsoft.com/office/drawing/2014/main" id="{B3E69449-FDB9-4859-A91C-FB0B7D0E500B}"/>
              </a:ext>
            </a:extLst>
          </p:cNvPr>
          <p:cNvSpPr txBox="1">
            <a:spLocks noChangeArrowheads="1"/>
          </p:cNvSpPr>
          <p:nvPr/>
        </p:nvSpPr>
        <p:spPr bwMode="auto">
          <a:xfrm>
            <a:off x="1387941" y="5970563"/>
            <a:ext cx="6461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a:solidFill>
                  <a:srgbClr val="1A78C3"/>
                </a:solidFill>
                <a:effectLst>
                  <a:outerShdw blurRad="38100" dist="38100" dir="2700000" algn="tl">
                    <a:srgbClr val="C0C0C0"/>
                  </a:outerShdw>
                </a:effectLst>
                <a:latin typeface="+mj-ea"/>
                <a:ea typeface="+mj-ea"/>
              </a:rPr>
              <a:t>OP</a:t>
            </a:r>
          </a:p>
        </p:txBody>
      </p:sp>
      <p:sp>
        <p:nvSpPr>
          <p:cNvPr id="66" name="Text Box 64">
            <a:extLst>
              <a:ext uri="{FF2B5EF4-FFF2-40B4-BE49-F238E27FC236}">
                <a16:creationId xmlns:a16="http://schemas.microsoft.com/office/drawing/2014/main" id="{AAE5FD98-7D70-468E-815F-369EC030889F}"/>
              </a:ext>
            </a:extLst>
          </p:cNvPr>
          <p:cNvSpPr txBox="1">
            <a:spLocks noChangeArrowheads="1"/>
          </p:cNvSpPr>
          <p:nvPr/>
        </p:nvSpPr>
        <p:spPr bwMode="auto">
          <a:xfrm>
            <a:off x="1335132" y="6330515"/>
            <a:ext cx="5445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0" dirty="0">
                <a:solidFill>
                  <a:srgbClr val="1A78C3"/>
                </a:solidFill>
                <a:latin typeface="+mj-ea"/>
                <a:ea typeface="+mj-ea"/>
              </a:rPr>
              <a:t>16</a:t>
            </a:r>
          </a:p>
        </p:txBody>
      </p:sp>
      <p:sp>
        <p:nvSpPr>
          <p:cNvPr id="67" name="Text Box 65">
            <a:extLst>
              <a:ext uri="{FF2B5EF4-FFF2-40B4-BE49-F238E27FC236}">
                <a16:creationId xmlns:a16="http://schemas.microsoft.com/office/drawing/2014/main" id="{C04A110C-393B-4760-9DA6-78697D6DB969}"/>
              </a:ext>
            </a:extLst>
          </p:cNvPr>
          <p:cNvSpPr txBox="1">
            <a:spLocks noChangeArrowheads="1"/>
          </p:cNvSpPr>
          <p:nvPr/>
        </p:nvSpPr>
        <p:spPr bwMode="auto">
          <a:xfrm>
            <a:off x="4958230" y="2343572"/>
            <a:ext cx="666870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0" dirty="0">
                <a:solidFill>
                  <a:srgbClr val="1A78C3"/>
                </a:solidFill>
                <a:latin typeface="+mj-ea"/>
                <a:ea typeface="+mj-ea"/>
              </a:rPr>
              <a:t>S</a:t>
            </a:r>
            <a:r>
              <a:rPr lang="zh-CN" altLang="en-US" b="0" dirty="0">
                <a:solidFill>
                  <a:srgbClr val="1A78C3"/>
                </a:solidFill>
                <a:latin typeface="+mj-ea"/>
                <a:ea typeface="+mj-ea"/>
              </a:rPr>
              <a:t>、</a:t>
            </a:r>
            <a:r>
              <a:rPr lang="en-US" altLang="zh-CN" b="0" dirty="0">
                <a:solidFill>
                  <a:srgbClr val="1A78C3"/>
                </a:solidFill>
                <a:latin typeface="+mj-ea"/>
                <a:ea typeface="+mj-ea"/>
              </a:rPr>
              <a:t>D</a:t>
            </a:r>
            <a:r>
              <a:rPr lang="zh-CN" altLang="en-US" b="0" dirty="0">
                <a:solidFill>
                  <a:srgbClr val="1A78C3"/>
                </a:solidFill>
                <a:latin typeface="+mj-ea"/>
                <a:ea typeface="+mj-ea"/>
              </a:rPr>
              <a:t>：</a:t>
            </a:r>
            <a:r>
              <a:rPr lang="en-US" altLang="zh-CN" b="0" dirty="0">
                <a:solidFill>
                  <a:srgbClr val="1A78C3"/>
                </a:solidFill>
                <a:latin typeface="+mj-ea"/>
                <a:ea typeface="+mj-ea"/>
              </a:rPr>
              <a:t>3</a:t>
            </a:r>
            <a:r>
              <a:rPr lang="zh-CN" altLang="en-US" b="0" dirty="0">
                <a:solidFill>
                  <a:srgbClr val="1A78C3"/>
                </a:solidFill>
                <a:latin typeface="+mj-ea"/>
                <a:ea typeface="+mj-ea"/>
              </a:rPr>
              <a:t>位指定寻址方式，</a:t>
            </a:r>
            <a:r>
              <a:rPr lang="en-US" altLang="zh-CN" b="0" dirty="0">
                <a:solidFill>
                  <a:srgbClr val="1A78C3"/>
                </a:solidFill>
                <a:latin typeface="+mj-ea"/>
                <a:ea typeface="+mj-ea"/>
              </a:rPr>
              <a:t>3</a:t>
            </a:r>
            <a:r>
              <a:rPr lang="zh-CN" altLang="en-US" b="0" dirty="0">
                <a:solidFill>
                  <a:srgbClr val="1A78C3"/>
                </a:solidFill>
                <a:latin typeface="+mj-ea"/>
                <a:ea typeface="+mj-ea"/>
              </a:rPr>
              <a:t>位为寄存器编号</a:t>
            </a:r>
          </a:p>
          <a:p>
            <a:pPr>
              <a:spcBef>
                <a:spcPct val="50000"/>
              </a:spcBef>
            </a:pPr>
            <a:r>
              <a:rPr lang="en-US" altLang="zh-CN" b="0" dirty="0">
                <a:solidFill>
                  <a:srgbClr val="1A78C3"/>
                </a:solidFill>
                <a:latin typeface="+mj-ea"/>
                <a:ea typeface="+mj-ea"/>
              </a:rPr>
              <a:t>R</a:t>
            </a:r>
            <a:r>
              <a:rPr lang="zh-CN" altLang="en-US" b="0" dirty="0">
                <a:solidFill>
                  <a:srgbClr val="1A78C3"/>
                </a:solidFill>
                <a:latin typeface="+mj-ea"/>
                <a:ea typeface="+mj-ea"/>
              </a:rPr>
              <a:t>：</a:t>
            </a:r>
            <a:r>
              <a:rPr lang="en-US" altLang="zh-CN" b="0" dirty="0">
                <a:solidFill>
                  <a:srgbClr val="1A78C3"/>
                </a:solidFill>
                <a:latin typeface="+mj-ea"/>
                <a:ea typeface="+mj-ea"/>
              </a:rPr>
              <a:t>8</a:t>
            </a:r>
            <a:r>
              <a:rPr lang="zh-CN" altLang="en-US" b="0" dirty="0">
                <a:solidFill>
                  <a:srgbClr val="1A78C3"/>
                </a:solidFill>
                <a:latin typeface="+mj-ea"/>
                <a:ea typeface="+mj-ea"/>
              </a:rPr>
              <a:t>个通用寄存器之一</a:t>
            </a:r>
          </a:p>
          <a:p>
            <a:pPr>
              <a:spcBef>
                <a:spcPct val="50000"/>
              </a:spcBef>
            </a:pPr>
            <a:r>
              <a:rPr lang="en-US" altLang="zh-CN" b="0" dirty="0">
                <a:solidFill>
                  <a:srgbClr val="1A78C3"/>
                </a:solidFill>
                <a:latin typeface="+mj-ea"/>
                <a:ea typeface="+mj-ea"/>
              </a:rPr>
              <a:t>FR</a:t>
            </a:r>
            <a:r>
              <a:rPr lang="zh-CN" altLang="en-US" b="0" dirty="0">
                <a:solidFill>
                  <a:srgbClr val="1A78C3"/>
                </a:solidFill>
                <a:latin typeface="+mj-ea"/>
                <a:ea typeface="+mj-ea"/>
              </a:rPr>
              <a:t>：</a:t>
            </a:r>
            <a:r>
              <a:rPr lang="en-US" altLang="zh-CN" b="0" dirty="0">
                <a:solidFill>
                  <a:srgbClr val="1A78C3"/>
                </a:solidFill>
                <a:latin typeface="+mj-ea"/>
                <a:ea typeface="+mj-ea"/>
              </a:rPr>
              <a:t>4</a:t>
            </a:r>
            <a:r>
              <a:rPr lang="zh-CN" altLang="en-US" b="0" dirty="0">
                <a:solidFill>
                  <a:srgbClr val="1A78C3"/>
                </a:solidFill>
                <a:latin typeface="+mj-ea"/>
                <a:ea typeface="+mj-ea"/>
              </a:rPr>
              <a:t>个浮点寄存器之一</a:t>
            </a:r>
          </a:p>
          <a:p>
            <a:pPr>
              <a:spcBef>
                <a:spcPct val="50000"/>
              </a:spcBef>
            </a:pPr>
            <a:r>
              <a:rPr lang="en-US" altLang="zh-CN" b="0" dirty="0">
                <a:solidFill>
                  <a:srgbClr val="1A78C3"/>
                </a:solidFill>
                <a:latin typeface="+mj-ea"/>
                <a:ea typeface="+mj-ea"/>
              </a:rPr>
              <a:t>X</a:t>
            </a:r>
            <a:r>
              <a:rPr lang="zh-CN" altLang="en-US" b="0" dirty="0">
                <a:solidFill>
                  <a:srgbClr val="1A78C3"/>
                </a:solidFill>
                <a:latin typeface="+mj-ea"/>
                <a:ea typeface="+mj-ea"/>
              </a:rPr>
              <a:t>：位移</a:t>
            </a:r>
          </a:p>
          <a:p>
            <a:pPr>
              <a:spcBef>
                <a:spcPct val="50000"/>
              </a:spcBef>
            </a:pPr>
            <a:endParaRPr lang="zh-CN" altLang="en-US" b="0" dirty="0">
              <a:solidFill>
                <a:srgbClr val="1A78C3"/>
              </a:solidFill>
              <a:latin typeface="+mj-ea"/>
              <a:ea typeface="+mj-ea"/>
            </a:endParaRPr>
          </a:p>
        </p:txBody>
      </p:sp>
      <p:sp>
        <p:nvSpPr>
          <p:cNvPr id="68" name="Text Box 66">
            <a:extLst>
              <a:ext uri="{FF2B5EF4-FFF2-40B4-BE49-F238E27FC236}">
                <a16:creationId xmlns:a16="http://schemas.microsoft.com/office/drawing/2014/main" id="{09FFDC98-A6CE-445D-B6E4-0DD69CE34814}"/>
              </a:ext>
            </a:extLst>
          </p:cNvPr>
          <p:cNvSpPr txBox="1">
            <a:spLocks noChangeArrowheads="1"/>
          </p:cNvSpPr>
          <p:nvPr/>
        </p:nvSpPr>
        <p:spPr bwMode="auto">
          <a:xfrm>
            <a:off x="2757954" y="2836838"/>
            <a:ext cx="15446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solidFill>
                  <a:srgbClr val="1A78C3"/>
                </a:solidFill>
                <a:effectLst>
                  <a:outerShdw blurRad="38100" dist="38100" dir="2700000" algn="tl">
                    <a:srgbClr val="C0C0C0"/>
                  </a:outerShdw>
                </a:effectLst>
                <a:latin typeface="+mj-ea"/>
                <a:ea typeface="+mj-ea"/>
              </a:rPr>
              <a:t>存储地址</a:t>
            </a:r>
          </a:p>
        </p:txBody>
      </p:sp>
      <p:sp>
        <p:nvSpPr>
          <p:cNvPr id="69" name="Text Box 67">
            <a:extLst>
              <a:ext uri="{FF2B5EF4-FFF2-40B4-BE49-F238E27FC236}">
                <a16:creationId xmlns:a16="http://schemas.microsoft.com/office/drawing/2014/main" id="{63FF7166-0121-4413-BC28-B42D0EFB9232}"/>
              </a:ext>
            </a:extLst>
          </p:cNvPr>
          <p:cNvSpPr txBox="1">
            <a:spLocks noChangeArrowheads="1"/>
          </p:cNvSpPr>
          <p:nvPr/>
        </p:nvSpPr>
        <p:spPr bwMode="auto">
          <a:xfrm>
            <a:off x="2799229" y="4367188"/>
            <a:ext cx="15176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solidFill>
                  <a:srgbClr val="1A78C3"/>
                </a:solidFill>
                <a:effectLst>
                  <a:outerShdw blurRad="38100" dist="38100" dir="2700000" algn="tl">
                    <a:srgbClr val="C0C0C0"/>
                  </a:outerShdw>
                </a:effectLst>
                <a:latin typeface="+mj-ea"/>
                <a:ea typeface="+mj-ea"/>
              </a:rPr>
              <a:t>存储地址</a:t>
            </a:r>
          </a:p>
        </p:txBody>
      </p:sp>
    </p:spTree>
    <p:extLst>
      <p:ext uri="{BB962C8B-B14F-4D97-AF65-F5344CB8AC3E}">
        <p14:creationId xmlns:p14="http://schemas.microsoft.com/office/powerpoint/2010/main" val="121606649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04738AE-7017-441B-814D-2E57FFCF44DE}"/>
              </a:ext>
            </a:extLst>
          </p:cNvPr>
          <p:cNvSpPr>
            <a:spLocks noGrp="1"/>
          </p:cNvSpPr>
          <p:nvPr>
            <p:ph type="sldNum" sz="quarter" idx="12"/>
          </p:nvPr>
        </p:nvSpPr>
        <p:spPr/>
        <p:txBody>
          <a:bodyPr/>
          <a:lstStyle/>
          <a:p>
            <a:fld id="{D12C7F20-4EEE-4847-AC76-B538472E8A39}" type="slidenum">
              <a:rPr lang="zh-CN" altLang="en-US" smtClean="0"/>
              <a:pPr/>
              <a:t>27</a:t>
            </a:fld>
            <a:endParaRPr lang="zh-CN" altLang="en-US"/>
          </a:p>
        </p:txBody>
      </p:sp>
      <p:sp>
        <p:nvSpPr>
          <p:cNvPr id="3" name="文本占位符 2">
            <a:extLst>
              <a:ext uri="{FF2B5EF4-FFF2-40B4-BE49-F238E27FC236}">
                <a16:creationId xmlns:a16="http://schemas.microsoft.com/office/drawing/2014/main" id="{46812547-C889-4F1A-B7FA-47066C82C26E}"/>
              </a:ext>
            </a:extLst>
          </p:cNvPr>
          <p:cNvSpPr>
            <a:spLocks noGrp="1"/>
          </p:cNvSpPr>
          <p:nvPr>
            <p:ph type="body" sz="quarter" idx="15"/>
          </p:nvPr>
        </p:nvSpPr>
        <p:spPr>
          <a:xfrm>
            <a:off x="159768" y="698463"/>
            <a:ext cx="11835786" cy="828333"/>
          </a:xfrm>
        </p:spPr>
        <p:txBody>
          <a:bodyPr/>
          <a:lstStyle/>
          <a:p>
            <a:r>
              <a:rPr lang="en-US" altLang="zh-CN" dirty="0"/>
              <a:t>Methods of Testing Condition (</a:t>
            </a:r>
            <a:r>
              <a:rPr lang="zh-CN" altLang="en-US" dirty="0"/>
              <a:t>条件测试方式</a:t>
            </a:r>
            <a:r>
              <a:rPr lang="en-US" altLang="zh-CN" dirty="0"/>
              <a:t>)</a:t>
            </a:r>
            <a:endParaRPr lang="zh-CN" altLang="en-US" dirty="0"/>
          </a:p>
        </p:txBody>
      </p:sp>
      <p:sp>
        <p:nvSpPr>
          <p:cNvPr id="4" name="文本占位符 3">
            <a:extLst>
              <a:ext uri="{FF2B5EF4-FFF2-40B4-BE49-F238E27FC236}">
                <a16:creationId xmlns:a16="http://schemas.microsoft.com/office/drawing/2014/main" id="{F04B51D1-CCEB-4319-A40A-AAAAEEF6D7C6}"/>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E8A54FAA-A49C-485B-A762-DAE475E72180}"/>
              </a:ext>
            </a:extLst>
          </p:cNvPr>
          <p:cNvSpPr txBox="1">
            <a:spLocks noChangeArrowheads="1"/>
          </p:cNvSpPr>
          <p:nvPr/>
        </p:nvSpPr>
        <p:spPr>
          <a:xfrm>
            <a:off x="424954" y="1294880"/>
            <a:ext cx="11570600" cy="4360168"/>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wrap="square"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ct val="20000"/>
              </a:spcBef>
              <a:buFont typeface="Wingdings" panose="05000000000000000000" pitchFamily="2" charset="2"/>
              <a:buNone/>
              <a:tabLst>
                <a:tab pos="965200" algn="l"/>
              </a:tabLst>
            </a:pPr>
            <a:r>
              <a:rPr lang="zh-CN" altLang="en-US" sz="1400" dirty="0">
                <a:solidFill>
                  <a:srgbClr val="1A78C3"/>
                </a:solidFill>
                <a:latin typeface="+mj-ea"/>
                <a:ea typeface="+mj-ea"/>
              </a:rPr>
              <a:t>° </a:t>
            </a:r>
            <a:r>
              <a:rPr lang="zh-CN" altLang="en-US" sz="2000" dirty="0">
                <a:solidFill>
                  <a:srgbClr val="1A78C3"/>
                </a:solidFill>
                <a:latin typeface="+mj-ea"/>
                <a:ea typeface="+mj-ea"/>
              </a:rPr>
              <a:t>条件转移指令通常根据</a:t>
            </a:r>
            <a:r>
              <a:rPr lang="en-US" altLang="zh-CN" sz="2000" dirty="0">
                <a:solidFill>
                  <a:srgbClr val="ED7D31"/>
                </a:solidFill>
                <a:latin typeface="+mj-ea"/>
                <a:ea typeface="+mj-ea"/>
              </a:rPr>
              <a:t>Condition Codes (</a:t>
            </a:r>
            <a:r>
              <a:rPr lang="zh-CN" altLang="en-US" sz="2000" dirty="0">
                <a:solidFill>
                  <a:srgbClr val="ED7D31"/>
                </a:solidFill>
                <a:latin typeface="+mj-ea"/>
                <a:ea typeface="+mj-ea"/>
              </a:rPr>
              <a:t>条件码 </a:t>
            </a:r>
            <a:r>
              <a:rPr lang="en-US" altLang="zh-CN" sz="2000" dirty="0">
                <a:solidFill>
                  <a:srgbClr val="ED7D31"/>
                </a:solidFill>
                <a:latin typeface="+mj-ea"/>
                <a:ea typeface="+mj-ea"/>
              </a:rPr>
              <a:t>/ </a:t>
            </a:r>
            <a:r>
              <a:rPr lang="zh-CN" altLang="en-US" sz="2000" dirty="0">
                <a:solidFill>
                  <a:srgbClr val="ED7D31"/>
                </a:solidFill>
                <a:latin typeface="+mj-ea"/>
                <a:ea typeface="+mj-ea"/>
              </a:rPr>
              <a:t>状态位 </a:t>
            </a:r>
            <a:r>
              <a:rPr lang="en-US" altLang="zh-CN" sz="2000" dirty="0">
                <a:solidFill>
                  <a:srgbClr val="ED7D31"/>
                </a:solidFill>
                <a:latin typeface="+mj-ea"/>
                <a:ea typeface="+mj-ea"/>
              </a:rPr>
              <a:t>/ </a:t>
            </a:r>
            <a:r>
              <a:rPr lang="zh-CN" altLang="en-US" sz="2000" dirty="0">
                <a:solidFill>
                  <a:srgbClr val="ED7D31"/>
                </a:solidFill>
                <a:latin typeface="+mj-ea"/>
                <a:ea typeface="+mj-ea"/>
              </a:rPr>
              <a:t>标志位</a:t>
            </a:r>
            <a:r>
              <a:rPr lang="en-US" altLang="zh-CN" sz="2000" dirty="0">
                <a:solidFill>
                  <a:srgbClr val="ED7D31"/>
                </a:solidFill>
                <a:latin typeface="+mj-ea"/>
                <a:ea typeface="+mj-ea"/>
              </a:rPr>
              <a:t>)</a:t>
            </a:r>
            <a:r>
              <a:rPr lang="zh-CN" altLang="en-US" sz="2000" dirty="0">
                <a:solidFill>
                  <a:srgbClr val="1A78C3"/>
                </a:solidFill>
                <a:latin typeface="+mj-ea"/>
                <a:ea typeface="+mj-ea"/>
              </a:rPr>
              <a:t>转移，通过执行算术指令或显式地由比较和测试指令来设置</a:t>
            </a:r>
            <a:endParaRPr lang="en-US" altLang="zh-CN" sz="2000" dirty="0">
              <a:solidFill>
                <a:srgbClr val="1A78C3"/>
              </a:solidFill>
              <a:latin typeface="+mj-ea"/>
              <a:ea typeface="+mj-ea"/>
            </a:endParaRPr>
          </a:p>
          <a:p>
            <a:pPr marL="342900" indent="-342900">
              <a:lnSpc>
                <a:spcPct val="100000"/>
              </a:lnSpc>
              <a:spcBef>
                <a:spcPct val="20000"/>
              </a:spcBef>
              <a:buFont typeface="Wingdings" panose="05000000000000000000" pitchFamily="2" charset="2"/>
              <a:buNone/>
              <a:tabLst>
                <a:tab pos="965200" algn="l"/>
              </a:tabLst>
            </a:pPr>
            <a:r>
              <a:rPr lang="en-US" altLang="zh-CN" sz="2000" dirty="0">
                <a:solidFill>
                  <a:srgbClr val="1A78C3"/>
                </a:solidFill>
                <a:latin typeface="+mj-ea"/>
                <a:ea typeface="+mj-ea"/>
              </a:rPr>
              <a:t>	</a:t>
            </a:r>
            <a:r>
              <a:rPr lang="en-US" altLang="zh-CN" sz="2000" dirty="0">
                <a:solidFill>
                  <a:srgbClr val="44BE9B"/>
                </a:solidFill>
                <a:latin typeface="+mj-ea"/>
                <a:ea typeface="+mj-ea"/>
              </a:rPr>
              <a:t>ex: sub</a:t>
            </a:r>
            <a:r>
              <a:rPr lang="zh-CN" altLang="en-US" sz="2000" dirty="0">
                <a:solidFill>
                  <a:srgbClr val="44BE9B"/>
                </a:solidFill>
                <a:latin typeface="+mj-ea"/>
                <a:ea typeface="+mj-ea"/>
              </a:rPr>
              <a:t> </a:t>
            </a:r>
            <a:r>
              <a:rPr lang="en-US" altLang="zh-CN" sz="2000" dirty="0">
                <a:solidFill>
                  <a:srgbClr val="44BE9B"/>
                </a:solidFill>
                <a:latin typeface="+mj-ea"/>
                <a:ea typeface="+mj-ea"/>
              </a:rPr>
              <a:t>r1, r2, r3  ;r2</a:t>
            </a:r>
            <a:r>
              <a:rPr lang="zh-CN" altLang="en-US" sz="2000" dirty="0">
                <a:solidFill>
                  <a:srgbClr val="44BE9B"/>
                </a:solidFill>
                <a:latin typeface="+mj-ea"/>
                <a:ea typeface="+mj-ea"/>
              </a:rPr>
              <a:t>和</a:t>
            </a:r>
            <a:r>
              <a:rPr lang="en-US" altLang="zh-CN" sz="2000" dirty="0">
                <a:solidFill>
                  <a:srgbClr val="44BE9B"/>
                </a:solidFill>
                <a:latin typeface="+mj-ea"/>
                <a:ea typeface="+mj-ea"/>
              </a:rPr>
              <a:t>r3</a:t>
            </a:r>
            <a:r>
              <a:rPr lang="zh-CN" altLang="en-US" sz="2000" dirty="0">
                <a:solidFill>
                  <a:srgbClr val="44BE9B"/>
                </a:solidFill>
                <a:latin typeface="+mj-ea"/>
                <a:ea typeface="+mj-ea"/>
              </a:rPr>
              <a:t>相减</a:t>
            </a:r>
            <a:r>
              <a:rPr lang="en-US" altLang="zh-CN" sz="2000" dirty="0">
                <a:solidFill>
                  <a:srgbClr val="44BE9B"/>
                </a:solidFill>
                <a:latin typeface="+mj-ea"/>
                <a:ea typeface="+mj-ea"/>
              </a:rPr>
              <a:t>, </a:t>
            </a:r>
            <a:r>
              <a:rPr lang="zh-CN" altLang="en-US" sz="2000" dirty="0">
                <a:solidFill>
                  <a:srgbClr val="44BE9B"/>
                </a:solidFill>
                <a:latin typeface="+mj-ea"/>
                <a:ea typeface="+mj-ea"/>
              </a:rPr>
              <a:t>结果在</a:t>
            </a:r>
            <a:r>
              <a:rPr lang="en-US" altLang="zh-CN" sz="2000" dirty="0">
                <a:solidFill>
                  <a:srgbClr val="44BE9B"/>
                </a:solidFill>
                <a:latin typeface="+mj-ea"/>
                <a:ea typeface="+mj-ea"/>
              </a:rPr>
              <a:t>r1</a:t>
            </a:r>
            <a:r>
              <a:rPr lang="zh-CN" altLang="en-US" sz="2000" dirty="0">
                <a:solidFill>
                  <a:srgbClr val="44BE9B"/>
                </a:solidFill>
                <a:latin typeface="+mj-ea"/>
                <a:ea typeface="+mj-ea"/>
              </a:rPr>
              <a:t>中，并生成标志位</a:t>
            </a:r>
            <a:r>
              <a:rPr lang="en-US" altLang="zh-CN" sz="2000" dirty="0">
                <a:solidFill>
                  <a:srgbClr val="44BE9B"/>
                </a:solidFill>
                <a:latin typeface="+mj-ea"/>
                <a:ea typeface="+mj-ea"/>
              </a:rPr>
              <a:t>ZF</a:t>
            </a:r>
            <a:r>
              <a:rPr lang="zh-CN" altLang="en-US" sz="2000" dirty="0">
                <a:solidFill>
                  <a:srgbClr val="44BE9B"/>
                </a:solidFill>
                <a:latin typeface="+mj-ea"/>
                <a:ea typeface="+mj-ea"/>
              </a:rPr>
              <a:t>、</a:t>
            </a:r>
            <a:r>
              <a:rPr lang="en-US" altLang="zh-CN" sz="2000" dirty="0">
                <a:solidFill>
                  <a:srgbClr val="44BE9B"/>
                </a:solidFill>
                <a:latin typeface="+mj-ea"/>
                <a:ea typeface="+mj-ea"/>
              </a:rPr>
              <a:t>CF</a:t>
            </a:r>
            <a:r>
              <a:rPr lang="zh-CN" altLang="en-US" sz="2000" dirty="0">
                <a:solidFill>
                  <a:srgbClr val="44BE9B"/>
                </a:solidFill>
                <a:latin typeface="+mj-ea"/>
                <a:ea typeface="+mj-ea"/>
              </a:rPr>
              <a:t>等</a:t>
            </a:r>
          </a:p>
          <a:p>
            <a:pPr marL="342900" indent="-342900">
              <a:lnSpc>
                <a:spcPct val="100000"/>
              </a:lnSpc>
              <a:spcBef>
                <a:spcPct val="20000"/>
              </a:spcBef>
              <a:buFont typeface="Wingdings" panose="05000000000000000000" pitchFamily="2" charset="2"/>
              <a:buNone/>
              <a:tabLst>
                <a:tab pos="965200" algn="l"/>
              </a:tabLst>
            </a:pPr>
            <a:r>
              <a:rPr lang="en-US" altLang="zh-CN" sz="2000" dirty="0">
                <a:solidFill>
                  <a:srgbClr val="44BE9B"/>
                </a:solidFill>
                <a:latin typeface="+mj-ea"/>
                <a:ea typeface="+mj-ea"/>
              </a:rPr>
              <a:t>	       </a:t>
            </a:r>
            <a:r>
              <a:rPr lang="en-US" altLang="zh-CN" sz="2000" dirty="0" err="1">
                <a:solidFill>
                  <a:srgbClr val="44BE9B"/>
                </a:solidFill>
                <a:latin typeface="+mj-ea"/>
                <a:ea typeface="+mj-ea"/>
              </a:rPr>
              <a:t>bz</a:t>
            </a:r>
            <a:r>
              <a:rPr lang="en-US" altLang="zh-CN" sz="2000" dirty="0">
                <a:solidFill>
                  <a:srgbClr val="44BE9B"/>
                </a:solidFill>
                <a:latin typeface="+mj-ea"/>
                <a:ea typeface="+mj-ea"/>
              </a:rPr>
              <a:t> label</a:t>
            </a:r>
            <a:r>
              <a:rPr lang="zh-CN" altLang="en-US" sz="2000" dirty="0">
                <a:solidFill>
                  <a:srgbClr val="44BE9B"/>
                </a:solidFill>
                <a:latin typeface="+mj-ea"/>
                <a:ea typeface="+mj-ea"/>
              </a:rPr>
              <a:t>	         </a:t>
            </a:r>
            <a:r>
              <a:rPr lang="en-US" altLang="zh-CN" sz="2000" dirty="0">
                <a:solidFill>
                  <a:srgbClr val="44BE9B"/>
                </a:solidFill>
                <a:latin typeface="+mj-ea"/>
                <a:ea typeface="+mj-ea"/>
              </a:rPr>
              <a:t>;</a:t>
            </a:r>
            <a:r>
              <a:rPr lang="zh-CN" altLang="en-US" sz="2000" dirty="0">
                <a:solidFill>
                  <a:srgbClr val="44BE9B"/>
                </a:solidFill>
                <a:latin typeface="+mj-ea"/>
                <a:ea typeface="+mj-ea"/>
              </a:rPr>
              <a:t>标志位</a:t>
            </a:r>
            <a:r>
              <a:rPr lang="en-US" altLang="zh-CN" sz="2000" dirty="0">
                <a:solidFill>
                  <a:srgbClr val="44BE9B"/>
                </a:solidFill>
                <a:latin typeface="+mj-ea"/>
                <a:ea typeface="+mj-ea"/>
              </a:rPr>
              <a:t>ZF=1</a:t>
            </a:r>
            <a:r>
              <a:rPr lang="zh-CN" altLang="en-US" sz="2000" dirty="0">
                <a:solidFill>
                  <a:srgbClr val="44BE9B"/>
                </a:solidFill>
                <a:latin typeface="+mj-ea"/>
                <a:ea typeface="+mj-ea"/>
              </a:rPr>
              <a:t>时，转移到</a:t>
            </a:r>
            <a:r>
              <a:rPr lang="en-US" altLang="zh-CN" sz="2000" dirty="0">
                <a:solidFill>
                  <a:srgbClr val="44BE9B"/>
                </a:solidFill>
                <a:latin typeface="+mj-ea"/>
                <a:ea typeface="+mj-ea"/>
              </a:rPr>
              <a:t>label</a:t>
            </a:r>
            <a:r>
              <a:rPr lang="zh-CN" altLang="en-US" sz="2000" dirty="0">
                <a:solidFill>
                  <a:srgbClr val="44BE9B"/>
                </a:solidFill>
                <a:latin typeface="+mj-ea"/>
                <a:ea typeface="+mj-ea"/>
              </a:rPr>
              <a:t>处执行</a:t>
            </a:r>
          </a:p>
          <a:p>
            <a:pPr marL="342900" indent="-342900">
              <a:lnSpc>
                <a:spcPct val="100000"/>
              </a:lnSpc>
              <a:spcBef>
                <a:spcPct val="20000"/>
              </a:spcBef>
              <a:buFont typeface="Wingdings" panose="05000000000000000000" pitchFamily="2" charset="2"/>
              <a:buNone/>
              <a:tabLst>
                <a:tab pos="965200" algn="l"/>
              </a:tabLst>
            </a:pPr>
            <a:r>
              <a:rPr lang="zh-CN" altLang="en-US" sz="1400" dirty="0">
                <a:solidFill>
                  <a:srgbClr val="1A78C3"/>
                </a:solidFill>
                <a:latin typeface="+mj-ea"/>
                <a:ea typeface="+mj-ea"/>
              </a:rPr>
              <a:t>°</a:t>
            </a:r>
            <a:r>
              <a:rPr lang="zh-CN" altLang="en-US" sz="2000" dirty="0">
                <a:solidFill>
                  <a:srgbClr val="1A78C3"/>
                </a:solidFill>
                <a:latin typeface="+mj-ea"/>
                <a:ea typeface="+mj-ea"/>
              </a:rPr>
              <a:t>常用的标志有四种：</a:t>
            </a:r>
            <a:endParaRPr lang="zh-CN" altLang="en-US" sz="2000" i="1" dirty="0">
              <a:solidFill>
                <a:srgbClr val="1A78C3"/>
              </a:solidFill>
              <a:latin typeface="+mj-ea"/>
              <a:ea typeface="+mj-ea"/>
            </a:endParaRPr>
          </a:p>
          <a:p>
            <a:pPr marL="342900" indent="-342900">
              <a:lnSpc>
                <a:spcPct val="100000"/>
              </a:lnSpc>
              <a:spcBef>
                <a:spcPct val="20000"/>
              </a:spcBef>
              <a:buFont typeface="Wingdings" panose="05000000000000000000" pitchFamily="2" charset="2"/>
              <a:buNone/>
              <a:tabLst>
                <a:tab pos="965200" algn="l"/>
              </a:tabLst>
            </a:pPr>
            <a:r>
              <a:rPr lang="en-US" altLang="zh-CN" sz="2000" dirty="0">
                <a:solidFill>
                  <a:srgbClr val="1A78C3"/>
                </a:solidFill>
                <a:latin typeface="+mj-ea"/>
                <a:ea typeface="+mj-ea"/>
              </a:rPr>
              <a:t>      NF(SF) -- negative      VF(OF)</a:t>
            </a:r>
            <a:r>
              <a:rPr lang="zh-CN" altLang="en-US" sz="2000" dirty="0">
                <a:solidFill>
                  <a:srgbClr val="1A78C3"/>
                </a:solidFill>
                <a:latin typeface="+mj-ea"/>
                <a:ea typeface="+mj-ea"/>
              </a:rPr>
              <a:t> </a:t>
            </a:r>
            <a:r>
              <a:rPr lang="en-US" altLang="zh-CN" sz="2000" dirty="0">
                <a:solidFill>
                  <a:srgbClr val="1A78C3"/>
                </a:solidFill>
                <a:latin typeface="+mj-ea"/>
                <a:ea typeface="+mj-ea"/>
              </a:rPr>
              <a:t>-- overflow     CF -- carry</a:t>
            </a:r>
            <a:r>
              <a:rPr lang="en-US" altLang="zh-CN" sz="1800" dirty="0">
                <a:solidFill>
                  <a:srgbClr val="1A78C3"/>
                </a:solidFill>
                <a:latin typeface="+mj-ea"/>
                <a:ea typeface="+mj-ea"/>
              </a:rPr>
              <a:t>     </a:t>
            </a:r>
            <a:r>
              <a:rPr lang="en-US" altLang="zh-CN" sz="2000" dirty="0">
                <a:solidFill>
                  <a:srgbClr val="1A78C3"/>
                </a:solidFill>
                <a:latin typeface="+mj-ea"/>
                <a:ea typeface="+mj-ea"/>
              </a:rPr>
              <a:t> ZF  --  zero</a:t>
            </a:r>
          </a:p>
          <a:p>
            <a:pPr marL="342900" indent="-342900">
              <a:lnSpc>
                <a:spcPct val="100000"/>
              </a:lnSpc>
              <a:spcBef>
                <a:spcPct val="20000"/>
              </a:spcBef>
              <a:buFont typeface="Wingdings" panose="05000000000000000000" pitchFamily="2" charset="2"/>
              <a:buNone/>
              <a:tabLst>
                <a:tab pos="965200" algn="l"/>
              </a:tabLst>
            </a:pPr>
            <a:r>
              <a:rPr lang="en-US" altLang="zh-CN" sz="2000" dirty="0">
                <a:solidFill>
                  <a:srgbClr val="1A78C3"/>
                </a:solidFill>
                <a:latin typeface="+mj-ea"/>
                <a:ea typeface="+mj-ea"/>
              </a:rPr>
              <a:t>°  </a:t>
            </a:r>
            <a:r>
              <a:rPr lang="zh-CN" altLang="en-US" sz="2000" dirty="0">
                <a:solidFill>
                  <a:srgbClr val="1A78C3"/>
                </a:solidFill>
                <a:latin typeface="+mj-ea"/>
                <a:ea typeface="+mj-ea"/>
              </a:rPr>
              <a:t>标志位可存放在</a:t>
            </a:r>
            <a:r>
              <a:rPr lang="zh-CN" altLang="en-US" sz="2000" dirty="0">
                <a:solidFill>
                  <a:srgbClr val="ED7D31"/>
                </a:solidFill>
                <a:latin typeface="+mj-ea"/>
                <a:ea typeface="+mj-ea"/>
              </a:rPr>
              <a:t>标志</a:t>
            </a:r>
            <a:r>
              <a:rPr lang="en-US" altLang="zh-CN" sz="2000" dirty="0">
                <a:solidFill>
                  <a:srgbClr val="ED7D31"/>
                </a:solidFill>
                <a:latin typeface="+mj-ea"/>
                <a:ea typeface="+mj-ea"/>
              </a:rPr>
              <a:t>(Flag)</a:t>
            </a:r>
            <a:r>
              <a:rPr lang="zh-CN" altLang="en-US" sz="2000" dirty="0">
                <a:solidFill>
                  <a:srgbClr val="ED7D31"/>
                </a:solidFill>
                <a:latin typeface="+mj-ea"/>
                <a:ea typeface="+mj-ea"/>
              </a:rPr>
              <a:t>寄存器（条件码</a:t>
            </a:r>
            <a:r>
              <a:rPr lang="en-US" altLang="zh-CN" sz="2000" dirty="0">
                <a:solidFill>
                  <a:srgbClr val="ED7D31"/>
                </a:solidFill>
                <a:latin typeface="+mj-ea"/>
                <a:ea typeface="+mj-ea"/>
              </a:rPr>
              <a:t>CC</a:t>
            </a:r>
            <a:r>
              <a:rPr lang="zh-CN" altLang="en-US" sz="2000" dirty="0">
                <a:solidFill>
                  <a:srgbClr val="ED7D31"/>
                </a:solidFill>
                <a:latin typeface="+mj-ea"/>
                <a:ea typeface="+mj-ea"/>
              </a:rPr>
              <a:t>寄存器 </a:t>
            </a:r>
            <a:r>
              <a:rPr lang="en-US" altLang="zh-CN" sz="2000" dirty="0">
                <a:solidFill>
                  <a:srgbClr val="ED7D31"/>
                </a:solidFill>
                <a:latin typeface="+mj-ea"/>
                <a:ea typeface="+mj-ea"/>
              </a:rPr>
              <a:t>/ </a:t>
            </a:r>
            <a:r>
              <a:rPr lang="zh-CN" altLang="en-US" sz="2000" dirty="0">
                <a:solidFill>
                  <a:srgbClr val="ED7D31"/>
                </a:solidFill>
                <a:latin typeface="+mj-ea"/>
                <a:ea typeface="+mj-ea"/>
              </a:rPr>
              <a:t>状态</a:t>
            </a:r>
            <a:r>
              <a:rPr lang="en-US" altLang="zh-CN" sz="2000" dirty="0">
                <a:solidFill>
                  <a:srgbClr val="ED7D31"/>
                </a:solidFill>
                <a:latin typeface="+mj-ea"/>
                <a:ea typeface="+mj-ea"/>
              </a:rPr>
              <a:t>Status</a:t>
            </a:r>
            <a:r>
              <a:rPr lang="zh-CN" altLang="en-US" sz="2000" dirty="0">
                <a:solidFill>
                  <a:srgbClr val="ED7D31"/>
                </a:solidFill>
                <a:latin typeface="+mj-ea"/>
                <a:ea typeface="+mj-ea"/>
              </a:rPr>
              <a:t>寄存器 </a:t>
            </a:r>
            <a:r>
              <a:rPr lang="en-US" altLang="zh-CN" sz="2000" dirty="0">
                <a:solidFill>
                  <a:srgbClr val="ED7D31"/>
                </a:solidFill>
                <a:latin typeface="+mj-ea"/>
                <a:ea typeface="+mj-ea"/>
              </a:rPr>
              <a:t>/ </a:t>
            </a:r>
            <a:r>
              <a:rPr lang="zh-CN" altLang="en-US" sz="2000" dirty="0">
                <a:solidFill>
                  <a:srgbClr val="ED7D31"/>
                </a:solidFill>
                <a:latin typeface="+mj-ea"/>
                <a:ea typeface="+mj-ea"/>
              </a:rPr>
              <a:t>程序状态字</a:t>
            </a:r>
            <a:r>
              <a:rPr lang="en-US" altLang="zh-CN" sz="2000" dirty="0">
                <a:solidFill>
                  <a:srgbClr val="ED7D31"/>
                </a:solidFill>
                <a:latin typeface="+mj-ea"/>
                <a:ea typeface="+mj-ea"/>
              </a:rPr>
              <a:t>PSW</a:t>
            </a:r>
            <a:r>
              <a:rPr lang="zh-CN" altLang="en-US" sz="2000" dirty="0">
                <a:solidFill>
                  <a:srgbClr val="ED7D31"/>
                </a:solidFill>
                <a:latin typeface="+mj-ea"/>
                <a:ea typeface="+mj-ea"/>
              </a:rPr>
              <a:t>寄存器）</a:t>
            </a:r>
            <a:r>
              <a:rPr lang="zh-CN" altLang="en-US" sz="2000" dirty="0">
                <a:solidFill>
                  <a:srgbClr val="1A78C3"/>
                </a:solidFill>
                <a:latin typeface="+mj-ea"/>
                <a:ea typeface="+mj-ea"/>
              </a:rPr>
              <a:t>中也可由指定的通用寄存器来存放状态位</a:t>
            </a:r>
          </a:p>
          <a:p>
            <a:pPr marL="342900" indent="-342900">
              <a:lnSpc>
                <a:spcPct val="100000"/>
              </a:lnSpc>
              <a:spcBef>
                <a:spcPct val="20000"/>
              </a:spcBef>
              <a:buNone/>
              <a:tabLst>
                <a:tab pos="965200" algn="l"/>
              </a:tabLst>
            </a:pPr>
            <a:r>
              <a:rPr lang="en-US" altLang="zh-CN" sz="2000" dirty="0">
                <a:solidFill>
                  <a:srgbClr val="1A78C3"/>
                </a:solidFill>
                <a:latin typeface="+mj-ea"/>
                <a:ea typeface="+mj-ea"/>
              </a:rPr>
              <a:t>	</a:t>
            </a:r>
            <a:r>
              <a:rPr lang="en-US" altLang="zh-CN" sz="2000" dirty="0">
                <a:solidFill>
                  <a:srgbClr val="44BE9B"/>
                </a:solidFill>
                <a:latin typeface="+mj-ea"/>
                <a:ea typeface="+mj-ea"/>
              </a:rPr>
              <a:t>Ex:	</a:t>
            </a:r>
            <a:r>
              <a:rPr lang="en-US" altLang="zh-CN" sz="2000" dirty="0" err="1">
                <a:solidFill>
                  <a:srgbClr val="44BE9B"/>
                </a:solidFill>
                <a:latin typeface="+mj-ea"/>
                <a:ea typeface="+mj-ea"/>
              </a:rPr>
              <a:t>cmp</a:t>
            </a:r>
            <a:r>
              <a:rPr lang="en-US" altLang="zh-CN" sz="2000" dirty="0">
                <a:solidFill>
                  <a:srgbClr val="44BE9B"/>
                </a:solidFill>
                <a:latin typeface="+mj-ea"/>
                <a:ea typeface="+mj-ea"/>
              </a:rPr>
              <a:t> r1, r2, r3    ;</a:t>
            </a:r>
            <a:r>
              <a:rPr lang="zh-CN" altLang="en-US" sz="2000" dirty="0">
                <a:solidFill>
                  <a:srgbClr val="44BE9B"/>
                </a:solidFill>
                <a:latin typeface="+mj-ea"/>
                <a:ea typeface="+mj-ea"/>
              </a:rPr>
              <a:t>比较</a:t>
            </a:r>
            <a:r>
              <a:rPr lang="en-US" altLang="zh-CN" sz="2000" dirty="0">
                <a:solidFill>
                  <a:srgbClr val="44BE9B"/>
                </a:solidFill>
                <a:latin typeface="+mj-ea"/>
                <a:ea typeface="+mj-ea"/>
              </a:rPr>
              <a:t>r2</a:t>
            </a:r>
            <a:r>
              <a:rPr lang="zh-CN" altLang="en-US" sz="2000" dirty="0">
                <a:solidFill>
                  <a:srgbClr val="44BE9B"/>
                </a:solidFill>
                <a:latin typeface="+mj-ea"/>
                <a:ea typeface="+mj-ea"/>
              </a:rPr>
              <a:t>和</a:t>
            </a:r>
            <a:r>
              <a:rPr lang="en-US" altLang="zh-CN" sz="2000" dirty="0">
                <a:solidFill>
                  <a:srgbClr val="44BE9B"/>
                </a:solidFill>
                <a:latin typeface="+mj-ea"/>
                <a:ea typeface="+mj-ea"/>
              </a:rPr>
              <a:t>r3, </a:t>
            </a:r>
            <a:r>
              <a:rPr lang="zh-CN" altLang="en-US" sz="2000" dirty="0">
                <a:solidFill>
                  <a:srgbClr val="44BE9B"/>
                </a:solidFill>
                <a:latin typeface="+mj-ea"/>
                <a:ea typeface="+mj-ea"/>
              </a:rPr>
              <a:t>标志位存储在</a:t>
            </a:r>
            <a:r>
              <a:rPr lang="en-US" altLang="zh-CN" sz="2000" dirty="0">
                <a:solidFill>
                  <a:srgbClr val="44BE9B"/>
                </a:solidFill>
                <a:latin typeface="+mj-ea"/>
                <a:ea typeface="+mj-ea"/>
              </a:rPr>
              <a:t>r1</a:t>
            </a:r>
            <a:r>
              <a:rPr lang="zh-CN" altLang="en-US" sz="2000" dirty="0">
                <a:solidFill>
                  <a:srgbClr val="44BE9B"/>
                </a:solidFill>
                <a:latin typeface="+mj-ea"/>
                <a:ea typeface="+mj-ea"/>
              </a:rPr>
              <a:t>中</a:t>
            </a:r>
          </a:p>
          <a:p>
            <a:pPr marL="342900" indent="-342900">
              <a:lnSpc>
                <a:spcPct val="100000"/>
              </a:lnSpc>
              <a:spcBef>
                <a:spcPct val="20000"/>
              </a:spcBef>
              <a:buNone/>
              <a:tabLst>
                <a:tab pos="965200" algn="l"/>
              </a:tabLst>
            </a:pPr>
            <a:r>
              <a:rPr lang="en-US" altLang="zh-CN" sz="2000" dirty="0">
                <a:solidFill>
                  <a:srgbClr val="44BE9B"/>
                </a:solidFill>
                <a:latin typeface="+mj-ea"/>
                <a:ea typeface="+mj-ea"/>
              </a:rPr>
              <a:t>		</a:t>
            </a:r>
            <a:r>
              <a:rPr lang="en-US" altLang="zh-CN" sz="2000" dirty="0" err="1">
                <a:solidFill>
                  <a:srgbClr val="44BE9B"/>
                </a:solidFill>
                <a:latin typeface="+mj-ea"/>
                <a:ea typeface="+mj-ea"/>
              </a:rPr>
              <a:t>bgt</a:t>
            </a:r>
            <a:r>
              <a:rPr lang="en-US" altLang="zh-CN" sz="2000" dirty="0">
                <a:solidFill>
                  <a:srgbClr val="44BE9B"/>
                </a:solidFill>
                <a:latin typeface="+mj-ea"/>
                <a:ea typeface="+mj-ea"/>
              </a:rPr>
              <a:t> r1, label       ;</a:t>
            </a:r>
            <a:r>
              <a:rPr lang="zh-CN" altLang="en-US" sz="2000" dirty="0">
                <a:solidFill>
                  <a:srgbClr val="44BE9B"/>
                </a:solidFill>
                <a:latin typeface="+mj-ea"/>
                <a:ea typeface="+mj-ea"/>
              </a:rPr>
              <a:t>判断</a:t>
            </a:r>
            <a:r>
              <a:rPr lang="en-US" altLang="zh-CN" sz="2000" dirty="0">
                <a:solidFill>
                  <a:srgbClr val="44BE9B"/>
                </a:solidFill>
                <a:latin typeface="+mj-ea"/>
                <a:ea typeface="+mj-ea"/>
              </a:rPr>
              <a:t>r1</a:t>
            </a:r>
            <a:r>
              <a:rPr lang="zh-CN" altLang="en-US" sz="2000" dirty="0">
                <a:solidFill>
                  <a:srgbClr val="44BE9B"/>
                </a:solidFill>
                <a:latin typeface="+mj-ea"/>
                <a:ea typeface="+mj-ea"/>
              </a:rPr>
              <a:t>是否大于</a:t>
            </a:r>
            <a:r>
              <a:rPr lang="en-US" altLang="zh-CN" sz="2000" dirty="0">
                <a:solidFill>
                  <a:srgbClr val="44BE9B"/>
                </a:solidFill>
                <a:latin typeface="+mj-ea"/>
                <a:ea typeface="+mj-ea"/>
              </a:rPr>
              <a:t>0</a:t>
            </a:r>
            <a:r>
              <a:rPr lang="zh-CN" altLang="en-US" sz="2000" dirty="0">
                <a:solidFill>
                  <a:srgbClr val="44BE9B"/>
                </a:solidFill>
                <a:latin typeface="+mj-ea"/>
                <a:ea typeface="+mj-ea"/>
              </a:rPr>
              <a:t>，是则转移到</a:t>
            </a:r>
            <a:r>
              <a:rPr lang="en-US" altLang="zh-CN" sz="2000" dirty="0">
                <a:solidFill>
                  <a:srgbClr val="44BE9B"/>
                </a:solidFill>
                <a:latin typeface="+mj-ea"/>
                <a:ea typeface="+mj-ea"/>
              </a:rPr>
              <a:t>label</a:t>
            </a:r>
            <a:r>
              <a:rPr lang="zh-CN" altLang="en-US" sz="2000" dirty="0">
                <a:solidFill>
                  <a:srgbClr val="44BE9B"/>
                </a:solidFill>
                <a:latin typeface="+mj-ea"/>
                <a:ea typeface="+mj-ea"/>
              </a:rPr>
              <a:t>处</a:t>
            </a:r>
          </a:p>
          <a:p>
            <a:pPr marL="342900" indent="-342900">
              <a:lnSpc>
                <a:spcPct val="100000"/>
              </a:lnSpc>
              <a:spcBef>
                <a:spcPct val="20000"/>
              </a:spcBef>
              <a:buFont typeface="Wingdings" panose="05000000000000000000" pitchFamily="2" charset="2"/>
              <a:buNone/>
              <a:tabLst>
                <a:tab pos="965200" algn="l"/>
              </a:tabLst>
            </a:pPr>
            <a:r>
              <a:rPr lang="en-US" altLang="zh-CN" sz="2000" dirty="0">
                <a:solidFill>
                  <a:srgbClr val="1A78C3"/>
                </a:solidFill>
                <a:latin typeface="+mj-ea"/>
                <a:ea typeface="+mj-ea"/>
              </a:rPr>
              <a:t>° </a:t>
            </a:r>
            <a:r>
              <a:rPr lang="zh-CN" altLang="en-US" sz="2000" dirty="0">
                <a:solidFill>
                  <a:srgbClr val="1A78C3"/>
                </a:solidFill>
                <a:latin typeface="+mj-ea"/>
                <a:ea typeface="+mj-ea"/>
              </a:rPr>
              <a:t>可以将两条指令合成一条指令，即：计算并转移</a:t>
            </a:r>
          </a:p>
          <a:p>
            <a:pPr marL="342900" indent="-342900">
              <a:lnSpc>
                <a:spcPct val="100000"/>
              </a:lnSpc>
              <a:spcBef>
                <a:spcPct val="20000"/>
              </a:spcBef>
              <a:buFont typeface="Wingdings" panose="05000000000000000000" pitchFamily="2" charset="2"/>
              <a:buNone/>
              <a:tabLst>
                <a:tab pos="965200" algn="l"/>
              </a:tabLst>
            </a:pPr>
            <a:r>
              <a:rPr lang="en-US" altLang="zh-CN" sz="2000" dirty="0">
                <a:solidFill>
                  <a:srgbClr val="1A78C3"/>
                </a:solidFill>
                <a:latin typeface="+mj-ea"/>
                <a:ea typeface="+mj-ea"/>
              </a:rPr>
              <a:t>	</a:t>
            </a:r>
            <a:r>
              <a:rPr lang="en-US" altLang="zh-CN" sz="2000" dirty="0">
                <a:solidFill>
                  <a:srgbClr val="44BE9B"/>
                </a:solidFill>
                <a:latin typeface="+mj-ea"/>
                <a:ea typeface="+mj-ea"/>
              </a:rPr>
              <a:t>Ex:	</a:t>
            </a:r>
            <a:r>
              <a:rPr lang="en-US" altLang="zh-CN" sz="2000" dirty="0" err="1">
                <a:solidFill>
                  <a:srgbClr val="44BE9B"/>
                </a:solidFill>
                <a:latin typeface="+mj-ea"/>
                <a:ea typeface="+mj-ea"/>
              </a:rPr>
              <a:t>bgt</a:t>
            </a:r>
            <a:r>
              <a:rPr lang="en-US" altLang="zh-CN" sz="2000" dirty="0">
                <a:solidFill>
                  <a:srgbClr val="44BE9B"/>
                </a:solidFill>
                <a:latin typeface="+mj-ea"/>
                <a:ea typeface="+mj-ea"/>
              </a:rPr>
              <a:t> r1, r2, label   ;</a:t>
            </a:r>
            <a:r>
              <a:rPr lang="zh-CN" altLang="en-US" sz="2000" dirty="0">
                <a:solidFill>
                  <a:srgbClr val="44BE9B"/>
                </a:solidFill>
                <a:latin typeface="+mj-ea"/>
                <a:ea typeface="+mj-ea"/>
              </a:rPr>
              <a:t>根据</a:t>
            </a:r>
            <a:r>
              <a:rPr lang="en-US" altLang="zh-CN" sz="2000" dirty="0">
                <a:solidFill>
                  <a:srgbClr val="44BE9B"/>
                </a:solidFill>
                <a:latin typeface="+mj-ea"/>
                <a:ea typeface="+mj-ea"/>
              </a:rPr>
              <a:t>r1</a:t>
            </a:r>
            <a:r>
              <a:rPr lang="zh-CN" altLang="en-US" sz="2000" dirty="0">
                <a:solidFill>
                  <a:srgbClr val="44BE9B"/>
                </a:solidFill>
                <a:latin typeface="+mj-ea"/>
                <a:ea typeface="+mj-ea"/>
              </a:rPr>
              <a:t>和</a:t>
            </a:r>
            <a:r>
              <a:rPr lang="en-US" altLang="zh-CN" sz="2000" dirty="0">
                <a:solidFill>
                  <a:srgbClr val="44BE9B"/>
                </a:solidFill>
                <a:latin typeface="+mj-ea"/>
                <a:ea typeface="+mj-ea"/>
              </a:rPr>
              <a:t>r2</a:t>
            </a:r>
            <a:r>
              <a:rPr lang="zh-CN" altLang="en-US" sz="2000" dirty="0">
                <a:solidFill>
                  <a:srgbClr val="44BE9B"/>
                </a:solidFill>
                <a:latin typeface="+mj-ea"/>
                <a:ea typeface="+mj-ea"/>
              </a:rPr>
              <a:t>比较结果，决定是否转移</a:t>
            </a:r>
            <a:endParaRPr lang="en-US" altLang="zh-CN" sz="2000" dirty="0">
              <a:solidFill>
                <a:srgbClr val="44BE9B"/>
              </a:solidFill>
              <a:latin typeface="+mj-ea"/>
              <a:ea typeface="+mj-ea"/>
            </a:endParaRPr>
          </a:p>
        </p:txBody>
      </p:sp>
      <p:sp>
        <p:nvSpPr>
          <p:cNvPr id="6" name="Text Box 4">
            <a:extLst>
              <a:ext uri="{FF2B5EF4-FFF2-40B4-BE49-F238E27FC236}">
                <a16:creationId xmlns:a16="http://schemas.microsoft.com/office/drawing/2014/main" id="{F7B1C8B5-40C4-48EC-942C-9A1F7E5C0D20}"/>
              </a:ext>
            </a:extLst>
          </p:cNvPr>
          <p:cNvSpPr txBox="1">
            <a:spLocks noChangeArrowheads="1"/>
          </p:cNvSpPr>
          <p:nvPr/>
        </p:nvSpPr>
        <p:spPr bwMode="auto">
          <a:xfrm>
            <a:off x="424954" y="5819188"/>
            <a:ext cx="4800600"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dirty="0">
                <a:solidFill>
                  <a:srgbClr val="1A78C3"/>
                </a:solidFill>
                <a:latin typeface="+mj-ea"/>
                <a:ea typeface="+mj-ea"/>
              </a:rPr>
              <a:t>不同处理器，对标志位的处理不同！</a:t>
            </a:r>
          </a:p>
        </p:txBody>
      </p:sp>
    </p:spTree>
    <p:extLst>
      <p:ext uri="{BB962C8B-B14F-4D97-AF65-F5344CB8AC3E}">
        <p14:creationId xmlns:p14="http://schemas.microsoft.com/office/powerpoint/2010/main" val="137545403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blinds(horizontal)">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blinds(horizontal)">
                                      <p:cBhvr>
                                        <p:cTn id="20" dur="500"/>
                                        <p:tgtEl>
                                          <p:spTgt spid="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linds(horizontal)">
                                      <p:cBhvr>
                                        <p:cTn id="25" dur="500"/>
                                        <p:tgtEl>
                                          <p:spTgt spid="5">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blinds(horizontal)">
                                      <p:cBhvr>
                                        <p:cTn id="28" dur="500"/>
                                        <p:tgtEl>
                                          <p:spTgt spid="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blinds(horizontal)">
                                      <p:cBhvr>
                                        <p:cTn id="33" dur="500"/>
                                        <p:tgtEl>
                                          <p:spTgt spid="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blinds(horizontal)">
                                      <p:cBhvr>
                                        <p:cTn id="38" dur="500"/>
                                        <p:tgtEl>
                                          <p:spTgt spid="5">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linds(horizontal)">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5F0982-949E-48DF-9BA8-B80F518C605C}"/>
              </a:ext>
            </a:extLst>
          </p:cNvPr>
          <p:cNvSpPr>
            <a:spLocks noGrp="1"/>
          </p:cNvSpPr>
          <p:nvPr>
            <p:ph type="sldNum" sz="quarter" idx="12"/>
          </p:nvPr>
        </p:nvSpPr>
        <p:spPr/>
        <p:txBody>
          <a:bodyPr/>
          <a:lstStyle/>
          <a:p>
            <a:fld id="{D12C7F20-4EEE-4847-AC76-B538472E8A39}" type="slidenum">
              <a:rPr lang="zh-CN" altLang="en-US" smtClean="0"/>
              <a:pPr/>
              <a:t>28</a:t>
            </a:fld>
            <a:endParaRPr lang="zh-CN" altLang="en-US"/>
          </a:p>
        </p:txBody>
      </p:sp>
      <p:sp>
        <p:nvSpPr>
          <p:cNvPr id="3" name="文本占位符 2">
            <a:extLst>
              <a:ext uri="{FF2B5EF4-FFF2-40B4-BE49-F238E27FC236}">
                <a16:creationId xmlns:a16="http://schemas.microsoft.com/office/drawing/2014/main" id="{6B98C3A3-DB66-4430-9165-4FCA1320B0FA}"/>
              </a:ext>
            </a:extLst>
          </p:cNvPr>
          <p:cNvSpPr>
            <a:spLocks noGrp="1"/>
          </p:cNvSpPr>
          <p:nvPr>
            <p:ph type="body" sz="quarter" idx="15"/>
          </p:nvPr>
        </p:nvSpPr>
        <p:spPr>
          <a:xfrm>
            <a:off x="159768" y="698464"/>
            <a:ext cx="11835786" cy="576664"/>
          </a:xfrm>
        </p:spPr>
        <p:txBody>
          <a:bodyPr/>
          <a:lstStyle/>
          <a:p>
            <a:r>
              <a:rPr lang="zh-CN" altLang="en-US" dirty="0"/>
              <a:t>指令设计风格 </a:t>
            </a:r>
            <a:r>
              <a:rPr lang="en-US" altLang="zh-CN" dirty="0"/>
              <a:t>-- </a:t>
            </a:r>
            <a:r>
              <a:rPr lang="zh-CN" altLang="en-US" dirty="0"/>
              <a:t>按操作数位置指定风格来分</a:t>
            </a:r>
          </a:p>
        </p:txBody>
      </p:sp>
      <p:sp>
        <p:nvSpPr>
          <p:cNvPr id="4" name="文本占位符 3">
            <a:extLst>
              <a:ext uri="{FF2B5EF4-FFF2-40B4-BE49-F238E27FC236}">
                <a16:creationId xmlns:a16="http://schemas.microsoft.com/office/drawing/2014/main" id="{279D9ED4-3F73-4E1B-961A-C20663D67DDB}"/>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EB45A82D-F915-446F-8A06-975B234019A4}"/>
              </a:ext>
            </a:extLst>
          </p:cNvPr>
          <p:cNvSpPr txBox="1">
            <a:spLocks noChangeArrowheads="1"/>
          </p:cNvSpPr>
          <p:nvPr/>
        </p:nvSpPr>
        <p:spPr>
          <a:xfrm>
            <a:off x="408862" y="1193877"/>
            <a:ext cx="11209890" cy="5384487"/>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wrap="square"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2000"/>
              </a:lnSpc>
              <a:spcBef>
                <a:spcPct val="20000"/>
              </a:spcBef>
              <a:buFont typeface="Wingdings" panose="05000000000000000000" pitchFamily="2" charset="2"/>
              <a:buNone/>
              <a:tabLst>
                <a:tab pos="1828800" algn="l"/>
                <a:tab pos="3657600" algn="l"/>
              </a:tabLst>
            </a:pPr>
            <a:r>
              <a:rPr lang="en-US" altLang="zh-CN" sz="1800" u="sng" dirty="0">
                <a:solidFill>
                  <a:srgbClr val="ED7D31"/>
                </a:solidFill>
                <a:latin typeface="+mj-ea"/>
                <a:ea typeface="+mj-ea"/>
              </a:rPr>
              <a:t>Accumulator: </a:t>
            </a:r>
            <a:r>
              <a:rPr lang="en-US" altLang="zh-CN" sz="1800" dirty="0">
                <a:solidFill>
                  <a:srgbClr val="ED7D31"/>
                </a:solidFill>
                <a:latin typeface="+mj-ea"/>
                <a:ea typeface="+mj-ea"/>
              </a:rPr>
              <a:t>(earliest machines</a:t>
            </a:r>
            <a:r>
              <a:rPr lang="en-US" altLang="zh-CN" sz="1800" u="sng" dirty="0">
                <a:solidFill>
                  <a:srgbClr val="ED7D31"/>
                </a:solidFill>
                <a:latin typeface="+mj-ea"/>
                <a:ea typeface="+mj-ea"/>
              </a:rPr>
              <a:t>) </a:t>
            </a:r>
            <a:r>
              <a:rPr lang="zh-CN" altLang="en-US" sz="1800" u="sng" dirty="0">
                <a:solidFill>
                  <a:srgbClr val="ED7D31"/>
                </a:solidFill>
                <a:latin typeface="+mj-ea"/>
                <a:ea typeface="+mj-ea"/>
              </a:rPr>
              <a:t>累加器型</a:t>
            </a:r>
          </a:p>
          <a:p>
            <a:pPr marL="342900" indent="-342900">
              <a:lnSpc>
                <a:spcPct val="102000"/>
              </a:lnSpc>
              <a:spcBef>
                <a:spcPct val="20000"/>
              </a:spcBef>
              <a:buFont typeface="Wingdings" panose="05000000000000000000" pitchFamily="2" charset="2"/>
              <a:buNone/>
              <a:tabLst>
                <a:tab pos="1828800" algn="l"/>
                <a:tab pos="3657600" algn="l"/>
              </a:tabLst>
            </a:pPr>
            <a:r>
              <a:rPr lang="zh-CN" altLang="en-US" sz="1800" dirty="0">
                <a:solidFill>
                  <a:srgbClr val="44BE9B"/>
                </a:solidFill>
                <a:latin typeface="+mj-ea"/>
                <a:ea typeface="+mj-ea"/>
              </a:rPr>
              <a:t>特点：其中一个操作数总在累加器中</a:t>
            </a:r>
          </a:p>
          <a:p>
            <a:pPr marL="342900" indent="-342900">
              <a:lnSpc>
                <a:spcPct val="102000"/>
              </a:lnSpc>
              <a:spcBef>
                <a:spcPct val="20000"/>
              </a:spcBef>
              <a:buFont typeface="Wingdings" panose="05000000000000000000" pitchFamily="2" charset="2"/>
              <a:buNone/>
              <a:tabLst>
                <a:tab pos="1828800" algn="l"/>
                <a:tab pos="3657600" algn="l"/>
              </a:tabLst>
            </a:pPr>
            <a:r>
              <a:rPr lang="en-US" altLang="zh-CN" sz="1800" dirty="0">
                <a:solidFill>
                  <a:srgbClr val="1A78C3"/>
                </a:solidFill>
                <a:latin typeface="+mj-ea"/>
                <a:ea typeface="+mj-ea"/>
              </a:rPr>
              <a:t>	1 address	          add A	    acc  </a:t>
            </a:r>
            <a:r>
              <a:rPr lang="en-US" altLang="zh-CN" sz="1800" dirty="0">
                <a:solidFill>
                  <a:srgbClr val="1A78C3"/>
                </a:solidFill>
                <a:latin typeface="+mj-ea"/>
                <a:ea typeface="+mj-ea"/>
                <a:sym typeface="Wingdings" panose="05000000000000000000" pitchFamily="2" charset="2"/>
              </a:rPr>
              <a:t></a:t>
            </a:r>
            <a:r>
              <a:rPr lang="en-US" altLang="zh-CN" sz="1800" dirty="0">
                <a:solidFill>
                  <a:srgbClr val="1A78C3"/>
                </a:solidFill>
                <a:latin typeface="+mj-ea"/>
                <a:ea typeface="+mj-ea"/>
              </a:rPr>
              <a:t> acc + mem[A]</a:t>
            </a:r>
          </a:p>
          <a:p>
            <a:pPr marL="342900" indent="-342900">
              <a:lnSpc>
                <a:spcPct val="102000"/>
              </a:lnSpc>
              <a:spcBef>
                <a:spcPct val="20000"/>
              </a:spcBef>
              <a:buFont typeface="Wingdings" panose="05000000000000000000" pitchFamily="2" charset="2"/>
              <a:buNone/>
              <a:tabLst>
                <a:tab pos="1828800" algn="l"/>
                <a:tab pos="3657600" algn="l"/>
              </a:tabLst>
            </a:pPr>
            <a:r>
              <a:rPr lang="en-US" altLang="zh-CN" sz="1800" dirty="0">
                <a:solidFill>
                  <a:srgbClr val="1A78C3"/>
                </a:solidFill>
                <a:latin typeface="+mj-ea"/>
                <a:ea typeface="+mj-ea"/>
              </a:rPr>
              <a:t>	1(+x) address        add x A	    acc </a:t>
            </a:r>
            <a:r>
              <a:rPr lang="en-US" altLang="zh-CN" sz="1800" dirty="0">
                <a:solidFill>
                  <a:srgbClr val="1A78C3"/>
                </a:solidFill>
                <a:latin typeface="+mj-ea"/>
                <a:ea typeface="+mj-ea"/>
                <a:sym typeface="Wingdings" panose="05000000000000000000" pitchFamily="2" charset="2"/>
              </a:rPr>
              <a:t></a:t>
            </a:r>
            <a:r>
              <a:rPr lang="en-US" altLang="zh-CN" sz="1800" dirty="0">
                <a:solidFill>
                  <a:srgbClr val="1A78C3"/>
                </a:solidFill>
                <a:latin typeface="+mj-ea"/>
                <a:ea typeface="+mj-ea"/>
              </a:rPr>
              <a:t> acc + mem[A + x]</a:t>
            </a:r>
          </a:p>
          <a:p>
            <a:pPr marL="342900" indent="-342900">
              <a:lnSpc>
                <a:spcPct val="102000"/>
              </a:lnSpc>
              <a:spcBef>
                <a:spcPct val="20000"/>
              </a:spcBef>
              <a:buNone/>
              <a:tabLst>
                <a:tab pos="1828800" algn="l"/>
                <a:tab pos="3657600" algn="l"/>
              </a:tabLst>
            </a:pPr>
            <a:r>
              <a:rPr lang="en-US" altLang="zh-CN" sz="1800" u="sng" dirty="0">
                <a:solidFill>
                  <a:srgbClr val="ED7D31"/>
                </a:solidFill>
                <a:latin typeface="+mj-ea"/>
                <a:ea typeface="+mj-ea"/>
              </a:rPr>
              <a:t>Stack: (e.g. HP calculator, Java virtual machines) </a:t>
            </a:r>
            <a:r>
              <a:rPr lang="zh-CN" altLang="en-US" sz="1800" u="sng" dirty="0">
                <a:solidFill>
                  <a:srgbClr val="ED7D31"/>
                </a:solidFill>
                <a:latin typeface="+mj-ea"/>
                <a:ea typeface="+mj-ea"/>
              </a:rPr>
              <a:t>堆栈型</a:t>
            </a:r>
          </a:p>
          <a:p>
            <a:pPr marL="342900" indent="-342900">
              <a:lnSpc>
                <a:spcPct val="102000"/>
              </a:lnSpc>
              <a:spcBef>
                <a:spcPct val="20000"/>
              </a:spcBef>
              <a:buNone/>
              <a:tabLst>
                <a:tab pos="1828800" algn="l"/>
                <a:tab pos="3657600" algn="l"/>
              </a:tabLst>
            </a:pPr>
            <a:r>
              <a:rPr lang="zh-CN" altLang="en-US" sz="1800" dirty="0">
                <a:solidFill>
                  <a:srgbClr val="44BE9B"/>
                </a:solidFill>
                <a:latin typeface="+mj-ea"/>
                <a:ea typeface="+mj-ea"/>
              </a:rPr>
              <a:t>特点：总是将栈顶两个操作数进行运算，指令无需指定操作数地址</a:t>
            </a:r>
          </a:p>
          <a:p>
            <a:pPr marL="342900" indent="-342900">
              <a:lnSpc>
                <a:spcPct val="102000"/>
              </a:lnSpc>
              <a:spcBef>
                <a:spcPct val="20000"/>
              </a:spcBef>
              <a:buFont typeface="Wingdings" panose="05000000000000000000" pitchFamily="2" charset="2"/>
              <a:buNone/>
              <a:tabLst>
                <a:tab pos="1828800" algn="l"/>
                <a:tab pos="3657600" algn="l"/>
              </a:tabLst>
            </a:pPr>
            <a:r>
              <a:rPr lang="en-US" altLang="zh-CN" sz="1800" dirty="0">
                <a:solidFill>
                  <a:srgbClr val="1A78C3"/>
                </a:solidFill>
                <a:latin typeface="+mj-ea"/>
                <a:ea typeface="+mj-ea"/>
              </a:rPr>
              <a:t>	0 address	           add	    </a:t>
            </a:r>
            <a:r>
              <a:rPr lang="en-US" altLang="zh-CN" sz="1800" dirty="0" err="1">
                <a:solidFill>
                  <a:srgbClr val="1A78C3"/>
                </a:solidFill>
                <a:latin typeface="+mj-ea"/>
                <a:ea typeface="+mj-ea"/>
              </a:rPr>
              <a:t>tos</a:t>
            </a:r>
            <a:r>
              <a:rPr lang="en-US" altLang="zh-CN" sz="1800" dirty="0">
                <a:solidFill>
                  <a:srgbClr val="1A78C3"/>
                </a:solidFill>
                <a:latin typeface="+mj-ea"/>
                <a:ea typeface="+mj-ea"/>
              </a:rPr>
              <a:t> </a:t>
            </a:r>
            <a:r>
              <a:rPr lang="en-US" altLang="zh-CN" sz="1800" dirty="0">
                <a:solidFill>
                  <a:srgbClr val="1A78C3"/>
                </a:solidFill>
                <a:latin typeface="+mj-ea"/>
                <a:ea typeface="+mj-ea"/>
                <a:sym typeface="Wingdings" panose="05000000000000000000" pitchFamily="2" charset="2"/>
              </a:rPr>
              <a:t></a:t>
            </a:r>
            <a:r>
              <a:rPr lang="en-US" altLang="zh-CN" sz="1800" dirty="0">
                <a:solidFill>
                  <a:srgbClr val="1A78C3"/>
                </a:solidFill>
                <a:latin typeface="+mj-ea"/>
                <a:ea typeface="+mj-ea"/>
              </a:rPr>
              <a:t> </a:t>
            </a:r>
            <a:r>
              <a:rPr lang="en-US" altLang="zh-CN" sz="1800" dirty="0" err="1">
                <a:solidFill>
                  <a:srgbClr val="1A78C3"/>
                </a:solidFill>
                <a:latin typeface="+mj-ea"/>
                <a:ea typeface="+mj-ea"/>
              </a:rPr>
              <a:t>tos</a:t>
            </a:r>
            <a:r>
              <a:rPr lang="en-US" altLang="zh-CN" sz="1800" dirty="0">
                <a:solidFill>
                  <a:srgbClr val="1A78C3"/>
                </a:solidFill>
                <a:latin typeface="+mj-ea"/>
                <a:ea typeface="+mj-ea"/>
              </a:rPr>
              <a:t> + next</a:t>
            </a:r>
          </a:p>
          <a:p>
            <a:pPr marL="342900" indent="-342900">
              <a:lnSpc>
                <a:spcPct val="102000"/>
              </a:lnSpc>
              <a:spcBef>
                <a:spcPct val="20000"/>
              </a:spcBef>
              <a:buNone/>
              <a:tabLst>
                <a:tab pos="1828800" algn="l"/>
                <a:tab pos="3657600" algn="l"/>
              </a:tabLst>
            </a:pPr>
            <a:r>
              <a:rPr lang="en-US" altLang="zh-CN" sz="1800" u="sng" dirty="0">
                <a:solidFill>
                  <a:srgbClr val="ED7D31"/>
                </a:solidFill>
                <a:latin typeface="+mj-ea"/>
                <a:ea typeface="+mj-ea"/>
              </a:rPr>
              <a:t>General Purpose Register: (e.g. IA-32, Motorola 68xxx) </a:t>
            </a:r>
            <a:r>
              <a:rPr lang="zh-CN" altLang="en-US" sz="1800" u="sng" dirty="0">
                <a:solidFill>
                  <a:srgbClr val="ED7D31"/>
                </a:solidFill>
                <a:latin typeface="+mj-ea"/>
                <a:ea typeface="+mj-ea"/>
              </a:rPr>
              <a:t> 通用寄存器型</a:t>
            </a:r>
          </a:p>
          <a:p>
            <a:pPr marL="342900" indent="-342900">
              <a:lnSpc>
                <a:spcPct val="102000"/>
              </a:lnSpc>
              <a:spcBef>
                <a:spcPct val="20000"/>
              </a:spcBef>
              <a:buNone/>
              <a:tabLst>
                <a:tab pos="1828800" algn="l"/>
                <a:tab pos="3657600" algn="l"/>
              </a:tabLst>
            </a:pPr>
            <a:r>
              <a:rPr lang="zh-CN" altLang="en-US" sz="1800" dirty="0">
                <a:solidFill>
                  <a:srgbClr val="44BE9B"/>
                </a:solidFill>
                <a:latin typeface="+mj-ea"/>
                <a:ea typeface="+mj-ea"/>
              </a:rPr>
              <a:t>特点：操作数可以是寄存器或存储器数据</a:t>
            </a:r>
          </a:p>
          <a:p>
            <a:pPr marL="342900" indent="-342900">
              <a:lnSpc>
                <a:spcPct val="102000"/>
              </a:lnSpc>
              <a:spcBef>
                <a:spcPct val="20000"/>
              </a:spcBef>
              <a:buFont typeface="Wingdings" panose="05000000000000000000" pitchFamily="2" charset="2"/>
              <a:buNone/>
              <a:tabLst>
                <a:tab pos="1828800" algn="l"/>
                <a:tab pos="3657600" algn="l"/>
              </a:tabLst>
            </a:pPr>
            <a:r>
              <a:rPr lang="en-US" altLang="zh-CN" sz="1800" dirty="0">
                <a:solidFill>
                  <a:srgbClr val="1A78C3"/>
                </a:solidFill>
                <a:latin typeface="+mj-ea"/>
                <a:ea typeface="+mj-ea"/>
              </a:rPr>
              <a:t>	2 address	          add A B	    EA(A) </a:t>
            </a:r>
            <a:r>
              <a:rPr lang="en-US" altLang="zh-CN" sz="1800" dirty="0">
                <a:solidFill>
                  <a:srgbClr val="1A78C3"/>
                </a:solidFill>
                <a:latin typeface="+mj-ea"/>
                <a:ea typeface="+mj-ea"/>
                <a:sym typeface="Wingdings" panose="05000000000000000000" pitchFamily="2" charset="2"/>
              </a:rPr>
              <a:t></a:t>
            </a:r>
            <a:r>
              <a:rPr lang="en-US" altLang="zh-CN" sz="1800" dirty="0">
                <a:solidFill>
                  <a:srgbClr val="1A78C3"/>
                </a:solidFill>
                <a:latin typeface="+mj-ea"/>
                <a:ea typeface="+mj-ea"/>
              </a:rPr>
              <a:t> EA(A) + EA(B)</a:t>
            </a:r>
          </a:p>
          <a:p>
            <a:pPr marL="342900" indent="-342900">
              <a:lnSpc>
                <a:spcPct val="102000"/>
              </a:lnSpc>
              <a:spcBef>
                <a:spcPct val="20000"/>
              </a:spcBef>
              <a:buFont typeface="Wingdings" panose="05000000000000000000" pitchFamily="2" charset="2"/>
              <a:buNone/>
              <a:tabLst>
                <a:tab pos="1828800" algn="l"/>
                <a:tab pos="3657600" algn="l"/>
              </a:tabLst>
            </a:pPr>
            <a:r>
              <a:rPr lang="en-US" altLang="zh-CN" sz="1800" dirty="0">
                <a:solidFill>
                  <a:srgbClr val="1A78C3"/>
                </a:solidFill>
                <a:latin typeface="+mj-ea"/>
                <a:ea typeface="+mj-ea"/>
              </a:rPr>
              <a:t>	3 address	          add A B C   EA(A) </a:t>
            </a:r>
            <a:r>
              <a:rPr lang="en-US" altLang="zh-CN" sz="1800" dirty="0">
                <a:solidFill>
                  <a:srgbClr val="1A78C3"/>
                </a:solidFill>
                <a:latin typeface="+mj-ea"/>
                <a:ea typeface="+mj-ea"/>
                <a:sym typeface="Wingdings" panose="05000000000000000000" pitchFamily="2" charset="2"/>
              </a:rPr>
              <a:t></a:t>
            </a:r>
            <a:r>
              <a:rPr lang="en-US" altLang="zh-CN" sz="1800" dirty="0">
                <a:solidFill>
                  <a:srgbClr val="1A78C3"/>
                </a:solidFill>
                <a:latin typeface="+mj-ea"/>
                <a:ea typeface="+mj-ea"/>
              </a:rPr>
              <a:t> EA(B) + EA(C)</a:t>
            </a:r>
          </a:p>
          <a:p>
            <a:pPr marL="342900" indent="-342900">
              <a:lnSpc>
                <a:spcPct val="102000"/>
              </a:lnSpc>
              <a:spcBef>
                <a:spcPct val="20000"/>
              </a:spcBef>
              <a:buNone/>
              <a:tabLst>
                <a:tab pos="1828800" algn="l"/>
                <a:tab pos="3657600" algn="l"/>
              </a:tabLst>
            </a:pPr>
            <a:r>
              <a:rPr lang="en-US" altLang="zh-CN" sz="1800" u="sng" dirty="0">
                <a:solidFill>
                  <a:srgbClr val="ED7D31"/>
                </a:solidFill>
                <a:latin typeface="+mj-ea"/>
                <a:ea typeface="+mj-ea"/>
              </a:rPr>
              <a:t>Load/Store: (e.g. SPARC, MIPS, PowerPC) </a:t>
            </a:r>
            <a:r>
              <a:rPr lang="zh-CN" altLang="en-US" sz="1800" u="sng" dirty="0">
                <a:solidFill>
                  <a:srgbClr val="ED7D31"/>
                </a:solidFill>
                <a:latin typeface="+mj-ea"/>
                <a:ea typeface="+mj-ea"/>
              </a:rPr>
              <a:t>装入</a:t>
            </a:r>
            <a:r>
              <a:rPr lang="en-US" altLang="zh-CN" sz="1800" u="sng" dirty="0">
                <a:solidFill>
                  <a:srgbClr val="ED7D31"/>
                </a:solidFill>
                <a:latin typeface="+mj-ea"/>
                <a:ea typeface="+mj-ea"/>
              </a:rPr>
              <a:t>/</a:t>
            </a:r>
            <a:r>
              <a:rPr lang="zh-CN" altLang="en-US" sz="1800" u="sng" dirty="0">
                <a:solidFill>
                  <a:srgbClr val="ED7D31"/>
                </a:solidFill>
                <a:latin typeface="+mj-ea"/>
                <a:ea typeface="+mj-ea"/>
              </a:rPr>
              <a:t>存储型</a:t>
            </a:r>
          </a:p>
          <a:p>
            <a:pPr marL="342900" indent="-342900">
              <a:lnSpc>
                <a:spcPct val="102000"/>
              </a:lnSpc>
              <a:spcBef>
                <a:spcPct val="20000"/>
              </a:spcBef>
              <a:buNone/>
              <a:tabLst>
                <a:tab pos="1828800" algn="l"/>
                <a:tab pos="3657600" algn="l"/>
              </a:tabLst>
            </a:pPr>
            <a:r>
              <a:rPr lang="zh-CN" altLang="en-US" sz="1800" dirty="0">
                <a:solidFill>
                  <a:srgbClr val="44BE9B"/>
                </a:solidFill>
                <a:latin typeface="+mj-ea"/>
                <a:ea typeface="+mj-ea"/>
              </a:rPr>
              <a:t>特点：操作数只能是寄存器数据，只有</a:t>
            </a:r>
            <a:r>
              <a:rPr lang="en-US" altLang="zh-CN" sz="1800" dirty="0">
                <a:solidFill>
                  <a:srgbClr val="44BE9B"/>
                </a:solidFill>
                <a:latin typeface="+mj-ea"/>
                <a:ea typeface="+mj-ea"/>
              </a:rPr>
              <a:t>load/store</a:t>
            </a:r>
            <a:r>
              <a:rPr lang="zh-CN" altLang="en-US" sz="1800" dirty="0">
                <a:solidFill>
                  <a:srgbClr val="44BE9B"/>
                </a:solidFill>
                <a:latin typeface="+mj-ea"/>
                <a:ea typeface="+mj-ea"/>
              </a:rPr>
              <a:t>能访问存储器</a:t>
            </a:r>
          </a:p>
          <a:p>
            <a:pPr marL="342900" indent="-342900">
              <a:lnSpc>
                <a:spcPct val="102000"/>
              </a:lnSpc>
              <a:spcBef>
                <a:spcPct val="20000"/>
              </a:spcBef>
              <a:buFont typeface="Wingdings" panose="05000000000000000000" pitchFamily="2" charset="2"/>
              <a:buNone/>
              <a:tabLst>
                <a:tab pos="1828800" algn="l"/>
                <a:tab pos="3657600" algn="l"/>
              </a:tabLst>
            </a:pPr>
            <a:r>
              <a:rPr lang="en-US" altLang="zh-CN" sz="1800" dirty="0">
                <a:solidFill>
                  <a:srgbClr val="1A78C3"/>
                </a:solidFill>
                <a:latin typeface="+mj-ea"/>
                <a:ea typeface="+mj-ea"/>
              </a:rPr>
              <a:t>	3 address	add Ra </a:t>
            </a:r>
            <a:r>
              <a:rPr lang="en-US" altLang="zh-CN" sz="1800" dirty="0" err="1">
                <a:solidFill>
                  <a:srgbClr val="1A78C3"/>
                </a:solidFill>
                <a:latin typeface="+mj-ea"/>
                <a:ea typeface="+mj-ea"/>
              </a:rPr>
              <a:t>Rb</a:t>
            </a:r>
            <a:r>
              <a:rPr lang="en-US" altLang="zh-CN" sz="1800" dirty="0">
                <a:solidFill>
                  <a:srgbClr val="1A78C3"/>
                </a:solidFill>
                <a:latin typeface="+mj-ea"/>
                <a:ea typeface="+mj-ea"/>
              </a:rPr>
              <a:t> </a:t>
            </a:r>
            <a:r>
              <a:rPr lang="en-US" altLang="zh-CN" sz="1800" dirty="0" err="1">
                <a:solidFill>
                  <a:srgbClr val="1A78C3"/>
                </a:solidFill>
                <a:latin typeface="+mj-ea"/>
                <a:ea typeface="+mj-ea"/>
              </a:rPr>
              <a:t>Rc</a:t>
            </a:r>
            <a:r>
              <a:rPr lang="en-US" altLang="zh-CN" sz="1800" dirty="0">
                <a:solidFill>
                  <a:srgbClr val="1A78C3"/>
                </a:solidFill>
                <a:latin typeface="+mj-ea"/>
                <a:ea typeface="+mj-ea"/>
              </a:rPr>
              <a:t>	   Ra </a:t>
            </a:r>
            <a:r>
              <a:rPr lang="en-US" altLang="zh-CN" sz="1800" dirty="0">
                <a:solidFill>
                  <a:srgbClr val="1A78C3"/>
                </a:solidFill>
                <a:latin typeface="+mj-ea"/>
                <a:ea typeface="+mj-ea"/>
                <a:sym typeface="Wingdings" panose="05000000000000000000" pitchFamily="2" charset="2"/>
              </a:rPr>
              <a:t></a:t>
            </a:r>
            <a:r>
              <a:rPr lang="en-US" altLang="zh-CN" sz="1800" dirty="0">
                <a:solidFill>
                  <a:srgbClr val="1A78C3"/>
                </a:solidFill>
                <a:latin typeface="+mj-ea"/>
                <a:ea typeface="+mj-ea"/>
              </a:rPr>
              <a:t> </a:t>
            </a:r>
            <a:r>
              <a:rPr lang="en-US" altLang="zh-CN" sz="1800" dirty="0" err="1">
                <a:solidFill>
                  <a:srgbClr val="1A78C3"/>
                </a:solidFill>
                <a:latin typeface="+mj-ea"/>
                <a:ea typeface="+mj-ea"/>
              </a:rPr>
              <a:t>Rb</a:t>
            </a:r>
            <a:r>
              <a:rPr lang="en-US" altLang="zh-CN" sz="1800" dirty="0">
                <a:solidFill>
                  <a:srgbClr val="1A78C3"/>
                </a:solidFill>
                <a:latin typeface="+mj-ea"/>
                <a:ea typeface="+mj-ea"/>
              </a:rPr>
              <a:t> + </a:t>
            </a:r>
            <a:r>
              <a:rPr lang="en-US" altLang="zh-CN" sz="1800" dirty="0" err="1">
                <a:solidFill>
                  <a:srgbClr val="1A78C3"/>
                </a:solidFill>
                <a:latin typeface="+mj-ea"/>
                <a:ea typeface="+mj-ea"/>
              </a:rPr>
              <a:t>Rc</a:t>
            </a:r>
            <a:endParaRPr lang="en-US" altLang="zh-CN" sz="1800" dirty="0">
              <a:solidFill>
                <a:srgbClr val="1A78C3"/>
              </a:solidFill>
              <a:latin typeface="+mj-ea"/>
              <a:ea typeface="+mj-ea"/>
            </a:endParaRPr>
          </a:p>
          <a:p>
            <a:pPr marL="342900" indent="-342900">
              <a:lnSpc>
                <a:spcPct val="102000"/>
              </a:lnSpc>
              <a:spcBef>
                <a:spcPct val="20000"/>
              </a:spcBef>
              <a:buFont typeface="Wingdings" panose="05000000000000000000" pitchFamily="2" charset="2"/>
              <a:buNone/>
              <a:tabLst>
                <a:tab pos="1828800" algn="l"/>
                <a:tab pos="3657600" algn="l"/>
              </a:tabLst>
            </a:pPr>
            <a:r>
              <a:rPr lang="en-US" altLang="zh-CN" sz="1800" dirty="0">
                <a:solidFill>
                  <a:srgbClr val="1A78C3"/>
                </a:solidFill>
                <a:latin typeface="+mj-ea"/>
                <a:ea typeface="+mj-ea"/>
              </a:rPr>
              <a:t>		load Ra </a:t>
            </a:r>
            <a:r>
              <a:rPr lang="en-US" altLang="zh-CN" sz="1800" dirty="0" err="1">
                <a:solidFill>
                  <a:srgbClr val="1A78C3"/>
                </a:solidFill>
                <a:latin typeface="+mj-ea"/>
                <a:ea typeface="+mj-ea"/>
              </a:rPr>
              <a:t>Rb</a:t>
            </a:r>
            <a:r>
              <a:rPr lang="en-US" altLang="zh-CN" sz="1800" dirty="0">
                <a:solidFill>
                  <a:srgbClr val="1A78C3"/>
                </a:solidFill>
                <a:latin typeface="+mj-ea"/>
                <a:ea typeface="+mj-ea"/>
              </a:rPr>
              <a:t>	   Ra </a:t>
            </a:r>
            <a:r>
              <a:rPr lang="en-US" altLang="zh-CN" sz="1800" dirty="0">
                <a:solidFill>
                  <a:srgbClr val="1A78C3"/>
                </a:solidFill>
                <a:latin typeface="+mj-ea"/>
                <a:ea typeface="+mj-ea"/>
                <a:sym typeface="Wingdings" panose="05000000000000000000" pitchFamily="2" charset="2"/>
              </a:rPr>
              <a:t></a:t>
            </a:r>
            <a:r>
              <a:rPr lang="en-US" altLang="zh-CN" sz="1800" dirty="0">
                <a:solidFill>
                  <a:srgbClr val="1A78C3"/>
                </a:solidFill>
                <a:latin typeface="+mj-ea"/>
                <a:ea typeface="+mj-ea"/>
              </a:rPr>
              <a:t> mem[</a:t>
            </a:r>
            <a:r>
              <a:rPr lang="en-US" altLang="zh-CN" sz="1800" dirty="0" err="1">
                <a:solidFill>
                  <a:srgbClr val="1A78C3"/>
                </a:solidFill>
                <a:latin typeface="+mj-ea"/>
                <a:ea typeface="+mj-ea"/>
              </a:rPr>
              <a:t>Rb</a:t>
            </a:r>
            <a:r>
              <a:rPr lang="en-US" altLang="zh-CN" sz="1800" dirty="0">
                <a:solidFill>
                  <a:srgbClr val="1A78C3"/>
                </a:solidFill>
                <a:latin typeface="+mj-ea"/>
                <a:ea typeface="+mj-ea"/>
              </a:rPr>
              <a:t>]</a:t>
            </a:r>
          </a:p>
          <a:p>
            <a:pPr marL="342900" indent="-342900">
              <a:lnSpc>
                <a:spcPct val="102000"/>
              </a:lnSpc>
              <a:spcBef>
                <a:spcPct val="20000"/>
              </a:spcBef>
              <a:buFont typeface="Wingdings" panose="05000000000000000000" pitchFamily="2" charset="2"/>
              <a:buNone/>
              <a:tabLst>
                <a:tab pos="1828800" algn="l"/>
                <a:tab pos="3657600" algn="l"/>
              </a:tabLst>
            </a:pPr>
            <a:r>
              <a:rPr lang="en-US" altLang="zh-CN" sz="1800" dirty="0">
                <a:solidFill>
                  <a:srgbClr val="1A78C3"/>
                </a:solidFill>
                <a:latin typeface="+mj-ea"/>
                <a:ea typeface="+mj-ea"/>
              </a:rPr>
              <a:t>		store Ra </a:t>
            </a:r>
            <a:r>
              <a:rPr lang="en-US" altLang="zh-CN" sz="1800" dirty="0" err="1">
                <a:solidFill>
                  <a:srgbClr val="1A78C3"/>
                </a:solidFill>
                <a:latin typeface="+mj-ea"/>
                <a:ea typeface="+mj-ea"/>
              </a:rPr>
              <a:t>Rb</a:t>
            </a:r>
            <a:r>
              <a:rPr lang="en-US" altLang="zh-CN" sz="1800" dirty="0">
                <a:solidFill>
                  <a:srgbClr val="1A78C3"/>
                </a:solidFill>
                <a:latin typeface="+mj-ea"/>
                <a:ea typeface="+mj-ea"/>
              </a:rPr>
              <a:t>	   mem[</a:t>
            </a:r>
            <a:r>
              <a:rPr lang="en-US" altLang="zh-CN" sz="1800" dirty="0" err="1">
                <a:solidFill>
                  <a:srgbClr val="1A78C3"/>
                </a:solidFill>
                <a:latin typeface="+mj-ea"/>
                <a:ea typeface="+mj-ea"/>
              </a:rPr>
              <a:t>Rb</a:t>
            </a:r>
            <a:r>
              <a:rPr lang="en-US" altLang="zh-CN" sz="1800" dirty="0">
                <a:solidFill>
                  <a:srgbClr val="1A78C3"/>
                </a:solidFill>
                <a:latin typeface="+mj-ea"/>
                <a:ea typeface="+mj-ea"/>
              </a:rPr>
              <a:t>] </a:t>
            </a:r>
            <a:r>
              <a:rPr lang="en-US" altLang="zh-CN" sz="1800" dirty="0">
                <a:solidFill>
                  <a:srgbClr val="1A78C3"/>
                </a:solidFill>
                <a:latin typeface="+mj-ea"/>
                <a:ea typeface="+mj-ea"/>
                <a:sym typeface="Wingdings" panose="05000000000000000000" pitchFamily="2" charset="2"/>
              </a:rPr>
              <a:t></a:t>
            </a:r>
            <a:r>
              <a:rPr lang="en-US" altLang="zh-CN" sz="1800" dirty="0">
                <a:solidFill>
                  <a:srgbClr val="1A78C3"/>
                </a:solidFill>
                <a:latin typeface="+mj-ea"/>
                <a:ea typeface="+mj-ea"/>
              </a:rPr>
              <a:t> Ra</a:t>
            </a:r>
          </a:p>
        </p:txBody>
      </p:sp>
    </p:spTree>
    <p:extLst>
      <p:ext uri="{BB962C8B-B14F-4D97-AF65-F5344CB8AC3E}">
        <p14:creationId xmlns:p14="http://schemas.microsoft.com/office/powerpoint/2010/main" val="110403721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blinds(horizontal)">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blinds(horizontal)">
                                      <p:cBhvr>
                                        <p:cTn id="37" dur="500"/>
                                        <p:tgtEl>
                                          <p:spTgt spid="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blinds(horizontal)">
                                      <p:cBhvr>
                                        <p:cTn id="42" dur="500"/>
                                        <p:tgtEl>
                                          <p:spTgt spid="5">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animEffect transition="in" filter="blinds(horizontal)">
                                      <p:cBhvr>
                                        <p:cTn id="47" dur="500"/>
                                        <p:tgtEl>
                                          <p:spTgt spid="5">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13" end="13"/>
                                            </p:txEl>
                                          </p:spTgt>
                                        </p:tgtEl>
                                        <p:attrNameLst>
                                          <p:attrName>style.visibility</p:attrName>
                                        </p:attrNameLst>
                                      </p:cBhvr>
                                      <p:to>
                                        <p:strVal val="visible"/>
                                      </p:to>
                                    </p:set>
                                    <p:animEffect transition="in" filter="blinds(horizontal)">
                                      <p:cBhvr>
                                        <p:cTn id="52" dur="500"/>
                                        <p:tgtEl>
                                          <p:spTgt spid="5">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xEl>
                                              <p:pRg st="14" end="14"/>
                                            </p:txEl>
                                          </p:spTgt>
                                        </p:tgtEl>
                                        <p:attrNameLst>
                                          <p:attrName>style.visibility</p:attrName>
                                        </p:attrNameLst>
                                      </p:cBhvr>
                                      <p:to>
                                        <p:strVal val="visible"/>
                                      </p:to>
                                    </p:set>
                                    <p:animEffect transition="in" filter="blinds(horizontal)">
                                      <p:cBhvr>
                                        <p:cTn id="57" dur="500"/>
                                        <p:tgtEl>
                                          <p:spTgt spid="5">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
                                            <p:txEl>
                                              <p:pRg st="15" end="15"/>
                                            </p:txEl>
                                          </p:spTgt>
                                        </p:tgtEl>
                                        <p:attrNameLst>
                                          <p:attrName>style.visibility</p:attrName>
                                        </p:attrNameLst>
                                      </p:cBhvr>
                                      <p:to>
                                        <p:strVal val="visible"/>
                                      </p:to>
                                    </p:set>
                                    <p:animEffect transition="in" filter="blinds(horizontal)">
                                      <p:cBhvr>
                                        <p:cTn id="62"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753C245-4911-45BE-AD98-79B5434A015F}"/>
              </a:ext>
            </a:extLst>
          </p:cNvPr>
          <p:cNvSpPr>
            <a:spLocks noGrp="1"/>
          </p:cNvSpPr>
          <p:nvPr>
            <p:ph type="sldNum" sz="quarter" idx="12"/>
          </p:nvPr>
        </p:nvSpPr>
        <p:spPr/>
        <p:txBody>
          <a:bodyPr/>
          <a:lstStyle/>
          <a:p>
            <a:fld id="{D12C7F20-4EEE-4847-AC76-B538472E8A39}" type="slidenum">
              <a:rPr lang="zh-CN" altLang="en-US" smtClean="0"/>
              <a:pPr/>
              <a:t>2</a:t>
            </a:fld>
            <a:endParaRPr lang="zh-CN" altLang="en-US"/>
          </a:p>
        </p:txBody>
      </p:sp>
      <p:sp>
        <p:nvSpPr>
          <p:cNvPr id="3" name="文本占位符 2">
            <a:extLst>
              <a:ext uri="{FF2B5EF4-FFF2-40B4-BE49-F238E27FC236}">
                <a16:creationId xmlns:a16="http://schemas.microsoft.com/office/drawing/2014/main" id="{77463E02-96A5-45CA-B164-A11F64464340}"/>
              </a:ext>
            </a:extLst>
          </p:cNvPr>
          <p:cNvSpPr>
            <a:spLocks noGrp="1"/>
          </p:cNvSpPr>
          <p:nvPr>
            <p:ph type="body" sz="quarter" idx="15"/>
          </p:nvPr>
        </p:nvSpPr>
        <p:spPr/>
        <p:txBody>
          <a:bodyPr>
            <a:normAutofit fontScale="92500" lnSpcReduction="20000"/>
          </a:bodyPr>
          <a:lstStyle/>
          <a:p>
            <a:r>
              <a:rPr lang="zh-CN" altLang="en-US" dirty="0"/>
              <a:t>主要内容</a:t>
            </a:r>
            <a:endParaRPr lang="en-US" altLang="zh-CN" dirty="0"/>
          </a:p>
          <a:p>
            <a:pPr lvl="1"/>
            <a:r>
              <a:rPr lang="zh-CN" altLang="en-US" dirty="0"/>
              <a:t>一条指令必须指定的信息</a:t>
            </a:r>
          </a:p>
          <a:p>
            <a:pPr lvl="1"/>
            <a:r>
              <a:rPr lang="zh-CN" altLang="en-US" dirty="0"/>
              <a:t>指令中的地址码个数</a:t>
            </a:r>
          </a:p>
          <a:p>
            <a:pPr lvl="1"/>
            <a:r>
              <a:rPr lang="zh-CN" altLang="en-US" dirty="0"/>
              <a:t>指令系统设计的基本原则</a:t>
            </a:r>
          </a:p>
          <a:p>
            <a:pPr lvl="1"/>
            <a:r>
              <a:rPr lang="zh-CN" altLang="en-US" dirty="0"/>
              <a:t>指令类型</a:t>
            </a:r>
          </a:p>
          <a:p>
            <a:pPr lvl="1"/>
            <a:r>
              <a:rPr lang="zh-CN" altLang="en-US" dirty="0"/>
              <a:t>数据类型</a:t>
            </a:r>
          </a:p>
          <a:p>
            <a:pPr lvl="2"/>
            <a:r>
              <a:rPr lang="zh-CN" altLang="en-US" dirty="0"/>
              <a:t>寄存器组织</a:t>
            </a:r>
          </a:p>
          <a:p>
            <a:pPr lvl="2"/>
            <a:r>
              <a:rPr lang="zh-CN" altLang="en-US" dirty="0"/>
              <a:t>存储器组织</a:t>
            </a:r>
          </a:p>
          <a:p>
            <a:pPr lvl="1"/>
            <a:r>
              <a:rPr lang="zh-CN" altLang="en-US" dirty="0"/>
              <a:t>操作数的寻址方式</a:t>
            </a:r>
          </a:p>
          <a:p>
            <a:pPr lvl="2"/>
            <a:r>
              <a:rPr lang="zh-CN" altLang="en-US" dirty="0"/>
              <a:t>立即 </a:t>
            </a:r>
            <a:r>
              <a:rPr lang="en-US" altLang="zh-CN" dirty="0"/>
              <a:t>/ </a:t>
            </a:r>
            <a:r>
              <a:rPr lang="zh-CN" altLang="en-US" dirty="0"/>
              <a:t>寄存器 </a:t>
            </a:r>
            <a:r>
              <a:rPr lang="en-US" altLang="zh-CN" dirty="0"/>
              <a:t>/ </a:t>
            </a:r>
            <a:r>
              <a:rPr lang="zh-CN" altLang="en-US" dirty="0"/>
              <a:t>寄存器间接 </a:t>
            </a:r>
            <a:r>
              <a:rPr lang="en-US" altLang="zh-CN" dirty="0"/>
              <a:t>/ </a:t>
            </a:r>
            <a:r>
              <a:rPr lang="zh-CN" altLang="en-US" dirty="0"/>
              <a:t>直接 </a:t>
            </a:r>
            <a:r>
              <a:rPr lang="en-US" altLang="zh-CN" dirty="0"/>
              <a:t>/ </a:t>
            </a:r>
            <a:r>
              <a:rPr lang="zh-CN" altLang="en-US" dirty="0"/>
              <a:t>间接 </a:t>
            </a:r>
            <a:r>
              <a:rPr lang="en-US" altLang="zh-CN" dirty="0"/>
              <a:t>/ </a:t>
            </a:r>
            <a:r>
              <a:rPr lang="zh-CN" altLang="en-US" dirty="0"/>
              <a:t>堆栈 </a:t>
            </a:r>
            <a:r>
              <a:rPr lang="en-US" altLang="zh-CN" dirty="0"/>
              <a:t>/ </a:t>
            </a:r>
            <a:r>
              <a:rPr lang="zh-CN" altLang="en-US" dirty="0"/>
              <a:t>偏移</a:t>
            </a:r>
          </a:p>
          <a:p>
            <a:pPr lvl="1"/>
            <a:r>
              <a:rPr lang="zh-CN" altLang="en-US" dirty="0"/>
              <a:t>操作码的编码</a:t>
            </a:r>
          </a:p>
          <a:p>
            <a:pPr lvl="2"/>
            <a:r>
              <a:rPr lang="zh-CN" altLang="en-US" dirty="0"/>
              <a:t>定长编码法</a:t>
            </a:r>
          </a:p>
          <a:p>
            <a:pPr lvl="2"/>
            <a:r>
              <a:rPr lang="zh-CN" altLang="en-US" dirty="0"/>
              <a:t>变长扩展编码法</a:t>
            </a:r>
          </a:p>
          <a:p>
            <a:pPr lvl="1"/>
            <a:r>
              <a:rPr lang="zh-CN" altLang="en-US" dirty="0"/>
              <a:t>条件码和标志寄存器</a:t>
            </a:r>
          </a:p>
          <a:p>
            <a:pPr lvl="1"/>
            <a:r>
              <a:rPr lang="zh-CN" altLang="en-US" dirty="0"/>
              <a:t>指令设计风格 </a:t>
            </a:r>
          </a:p>
          <a:p>
            <a:pPr lvl="1"/>
            <a:r>
              <a:rPr lang="zh-CN" altLang="en-US" dirty="0"/>
              <a:t>指令系统举例</a:t>
            </a:r>
          </a:p>
          <a:p>
            <a:pPr lvl="1"/>
            <a:endParaRPr lang="zh-CN" altLang="en-US" dirty="0"/>
          </a:p>
        </p:txBody>
      </p:sp>
      <p:sp>
        <p:nvSpPr>
          <p:cNvPr id="4" name="文本占位符 3">
            <a:extLst>
              <a:ext uri="{FF2B5EF4-FFF2-40B4-BE49-F238E27FC236}">
                <a16:creationId xmlns:a16="http://schemas.microsoft.com/office/drawing/2014/main" id="{ECC4D116-7243-4CEC-BAD3-EAFBB6B8EB4F}"/>
              </a:ext>
            </a:extLst>
          </p:cNvPr>
          <p:cNvSpPr>
            <a:spLocks noGrp="1"/>
          </p:cNvSpPr>
          <p:nvPr>
            <p:ph type="body" sz="quarter" idx="16"/>
          </p:nvPr>
        </p:nvSpPr>
        <p:spPr/>
        <p:txBody>
          <a:bodyPr/>
          <a:lstStyle/>
          <a:p>
            <a:r>
              <a:rPr lang="en-US" altLang="zh-CN" dirty="0"/>
              <a:t>1.</a:t>
            </a:r>
            <a:r>
              <a:rPr lang="zh-CN" altLang="en-US" dirty="0"/>
              <a:t>指令系统的设计</a:t>
            </a:r>
            <a:endParaRPr lang="en-US" altLang="zh-CN" dirty="0"/>
          </a:p>
        </p:txBody>
      </p:sp>
    </p:spTree>
    <p:extLst>
      <p:ext uri="{BB962C8B-B14F-4D97-AF65-F5344CB8AC3E}">
        <p14:creationId xmlns:p14="http://schemas.microsoft.com/office/powerpoint/2010/main" val="79771270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1000"/>
                                        <p:tgtEl>
                                          <p:spTgt spid="3">
                                            <p:txEl>
                                              <p:pRg st="9" end="9"/>
                                            </p:txEl>
                                          </p:spTgt>
                                        </p:tgtEl>
                                      </p:cBhvr>
                                    </p:animEffect>
                                    <p:anim calcmode="lin" valueType="num">
                                      <p:cBhvr>
                                        <p:cTn id="5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fade">
                                      <p:cBhvr>
                                        <p:cTn id="64" dur="1000"/>
                                        <p:tgtEl>
                                          <p:spTgt spid="3">
                                            <p:txEl>
                                              <p:pRg st="10" end="10"/>
                                            </p:txEl>
                                          </p:spTgt>
                                        </p:tgtEl>
                                      </p:cBhvr>
                                    </p:animEffect>
                                    <p:anim calcmode="lin" valueType="num">
                                      <p:cBhvr>
                                        <p:cTn id="6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animEffect transition="in" filter="fade">
                                      <p:cBhvr>
                                        <p:cTn id="69" dur="1000"/>
                                        <p:tgtEl>
                                          <p:spTgt spid="3">
                                            <p:txEl>
                                              <p:pRg st="11" end="11"/>
                                            </p:txEl>
                                          </p:spTgt>
                                        </p:tgtEl>
                                      </p:cBhvr>
                                    </p:animEffect>
                                    <p:anim calcmode="lin" valueType="num">
                                      <p:cBhvr>
                                        <p:cTn id="7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
                                            <p:txEl>
                                              <p:pRg st="12" end="12"/>
                                            </p:txEl>
                                          </p:spTgt>
                                        </p:tgtEl>
                                        <p:attrNameLst>
                                          <p:attrName>style.visibility</p:attrName>
                                        </p:attrNameLst>
                                      </p:cBhvr>
                                      <p:to>
                                        <p:strVal val="visible"/>
                                      </p:to>
                                    </p:set>
                                    <p:animEffect transition="in" filter="fade">
                                      <p:cBhvr>
                                        <p:cTn id="74" dur="1000"/>
                                        <p:tgtEl>
                                          <p:spTgt spid="3">
                                            <p:txEl>
                                              <p:pRg st="12" end="12"/>
                                            </p:txEl>
                                          </p:spTgt>
                                        </p:tgtEl>
                                      </p:cBhvr>
                                    </p:animEffect>
                                    <p:anim calcmode="lin" valueType="num">
                                      <p:cBhvr>
                                        <p:cTn id="7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3">
                                            <p:txEl>
                                              <p:pRg st="13" end="13"/>
                                            </p:txEl>
                                          </p:spTgt>
                                        </p:tgtEl>
                                        <p:attrNameLst>
                                          <p:attrName>style.visibility</p:attrName>
                                        </p:attrNameLst>
                                      </p:cBhvr>
                                      <p:to>
                                        <p:strVal val="visible"/>
                                      </p:to>
                                    </p:set>
                                    <p:animEffect transition="in" filter="fade">
                                      <p:cBhvr>
                                        <p:cTn id="81" dur="1000"/>
                                        <p:tgtEl>
                                          <p:spTgt spid="3">
                                            <p:txEl>
                                              <p:pRg st="13" end="13"/>
                                            </p:txEl>
                                          </p:spTgt>
                                        </p:tgtEl>
                                      </p:cBhvr>
                                    </p:animEffect>
                                    <p:anim calcmode="lin" valueType="num">
                                      <p:cBhvr>
                                        <p:cTn id="8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3">
                                            <p:txEl>
                                              <p:pRg st="14" end="14"/>
                                            </p:txEl>
                                          </p:spTgt>
                                        </p:tgtEl>
                                        <p:attrNameLst>
                                          <p:attrName>style.visibility</p:attrName>
                                        </p:attrNameLst>
                                      </p:cBhvr>
                                      <p:to>
                                        <p:strVal val="visible"/>
                                      </p:to>
                                    </p:set>
                                    <p:animEffect transition="in" filter="fade">
                                      <p:cBhvr>
                                        <p:cTn id="88" dur="1000"/>
                                        <p:tgtEl>
                                          <p:spTgt spid="3">
                                            <p:txEl>
                                              <p:pRg st="14" end="14"/>
                                            </p:txEl>
                                          </p:spTgt>
                                        </p:tgtEl>
                                      </p:cBhvr>
                                    </p:animEffect>
                                    <p:anim calcmode="lin" valueType="num">
                                      <p:cBhvr>
                                        <p:cTn id="89"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90"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3">
                                            <p:txEl>
                                              <p:pRg st="15" end="15"/>
                                            </p:txEl>
                                          </p:spTgt>
                                        </p:tgtEl>
                                        <p:attrNameLst>
                                          <p:attrName>style.visibility</p:attrName>
                                        </p:attrNameLst>
                                      </p:cBhvr>
                                      <p:to>
                                        <p:strVal val="visible"/>
                                      </p:to>
                                    </p:set>
                                    <p:animEffect transition="in" filter="fade">
                                      <p:cBhvr>
                                        <p:cTn id="95" dur="1000"/>
                                        <p:tgtEl>
                                          <p:spTgt spid="3">
                                            <p:txEl>
                                              <p:pRg st="15" end="15"/>
                                            </p:txEl>
                                          </p:spTgt>
                                        </p:tgtEl>
                                      </p:cBhvr>
                                    </p:animEffect>
                                    <p:anim calcmode="lin" valueType="num">
                                      <p:cBhvr>
                                        <p:cTn id="96"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97"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D156282-5AEE-4F21-88CD-A17C90F2A183}"/>
              </a:ext>
            </a:extLst>
          </p:cNvPr>
          <p:cNvSpPr>
            <a:spLocks noGrp="1"/>
          </p:cNvSpPr>
          <p:nvPr>
            <p:ph type="sldNum" sz="quarter" idx="12"/>
          </p:nvPr>
        </p:nvSpPr>
        <p:spPr/>
        <p:txBody>
          <a:bodyPr/>
          <a:lstStyle/>
          <a:p>
            <a:fld id="{D12C7F20-4EEE-4847-AC76-B538472E8A39}" type="slidenum">
              <a:rPr lang="zh-CN" altLang="en-US" sz="1050" smtClean="0">
                <a:solidFill>
                  <a:srgbClr val="1A78C3"/>
                </a:solidFill>
                <a:latin typeface="+mj-ea"/>
                <a:ea typeface="+mj-ea"/>
              </a:rPr>
              <a:pPr/>
              <a:t>29</a:t>
            </a:fld>
            <a:endParaRPr lang="zh-CN" altLang="en-US" sz="1050">
              <a:solidFill>
                <a:srgbClr val="1A78C3"/>
              </a:solidFill>
              <a:latin typeface="+mj-ea"/>
              <a:ea typeface="+mj-ea"/>
            </a:endParaRPr>
          </a:p>
        </p:txBody>
      </p:sp>
      <p:sp>
        <p:nvSpPr>
          <p:cNvPr id="3" name="文本占位符 2">
            <a:extLst>
              <a:ext uri="{FF2B5EF4-FFF2-40B4-BE49-F238E27FC236}">
                <a16:creationId xmlns:a16="http://schemas.microsoft.com/office/drawing/2014/main" id="{9566CDEA-4460-49F4-A336-EA41CB17F80D}"/>
              </a:ext>
            </a:extLst>
          </p:cNvPr>
          <p:cNvSpPr>
            <a:spLocks noGrp="1"/>
          </p:cNvSpPr>
          <p:nvPr>
            <p:ph type="body" sz="quarter" idx="15"/>
          </p:nvPr>
        </p:nvSpPr>
        <p:spPr>
          <a:xfrm>
            <a:off x="159768" y="698463"/>
            <a:ext cx="11835786" cy="551497"/>
          </a:xfrm>
        </p:spPr>
        <p:txBody>
          <a:bodyPr/>
          <a:lstStyle/>
          <a:p>
            <a:r>
              <a:rPr lang="en-US" altLang="zh-CN" dirty="0"/>
              <a:t>Comparing Instructions</a:t>
            </a:r>
            <a:endParaRPr lang="zh-CN" altLang="en-US" dirty="0"/>
          </a:p>
        </p:txBody>
      </p:sp>
      <p:sp>
        <p:nvSpPr>
          <p:cNvPr id="4" name="文本占位符 3">
            <a:extLst>
              <a:ext uri="{FF2B5EF4-FFF2-40B4-BE49-F238E27FC236}">
                <a16:creationId xmlns:a16="http://schemas.microsoft.com/office/drawing/2014/main" id="{D31F9C77-C203-47B4-A982-17B959F30AC8}"/>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A66AA8FA-A5B4-4389-9099-21CB7DB82538}"/>
              </a:ext>
            </a:extLst>
          </p:cNvPr>
          <p:cNvSpPr>
            <a:spLocks noChangeArrowheads="1"/>
          </p:cNvSpPr>
          <p:nvPr/>
        </p:nvSpPr>
        <p:spPr bwMode="auto">
          <a:xfrm>
            <a:off x="490930" y="1289341"/>
            <a:ext cx="1521186"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a:solidFill>
                  <a:srgbClr val="1A78C3"/>
                </a:solidFill>
                <a:latin typeface="+mj-ea"/>
                <a:ea typeface="+mj-ea"/>
              </a:rPr>
              <a:t>Comparison:</a:t>
            </a:r>
          </a:p>
        </p:txBody>
      </p:sp>
      <p:sp>
        <p:nvSpPr>
          <p:cNvPr id="6" name="Rectangle 4">
            <a:extLst>
              <a:ext uri="{FF2B5EF4-FFF2-40B4-BE49-F238E27FC236}">
                <a16:creationId xmlns:a16="http://schemas.microsoft.com/office/drawing/2014/main" id="{B3268B7F-7EA0-4CC8-A716-2A8541E4451C}"/>
              </a:ext>
            </a:extLst>
          </p:cNvPr>
          <p:cNvSpPr>
            <a:spLocks noChangeArrowheads="1"/>
          </p:cNvSpPr>
          <p:nvPr/>
        </p:nvSpPr>
        <p:spPr bwMode="auto">
          <a:xfrm>
            <a:off x="719530" y="1598904"/>
            <a:ext cx="7963206"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a:solidFill>
                  <a:srgbClr val="1A78C3"/>
                </a:solidFill>
                <a:latin typeface="+mj-ea"/>
                <a:ea typeface="+mj-ea"/>
              </a:rPr>
              <a:t>Bytes per instruction?  Number of Instructions?  Cycles per instruction?</a:t>
            </a:r>
          </a:p>
        </p:txBody>
      </p:sp>
      <p:grpSp>
        <p:nvGrpSpPr>
          <p:cNvPr id="7" name="Group 5">
            <a:extLst>
              <a:ext uri="{FF2B5EF4-FFF2-40B4-BE49-F238E27FC236}">
                <a16:creationId xmlns:a16="http://schemas.microsoft.com/office/drawing/2014/main" id="{F80FAD25-91B1-4D87-97CA-C2897999220E}"/>
              </a:ext>
            </a:extLst>
          </p:cNvPr>
          <p:cNvGrpSpPr>
            <a:grpSpLocks noChangeAspect="1"/>
          </p:cNvGrpSpPr>
          <p:nvPr/>
        </p:nvGrpSpPr>
        <p:grpSpPr bwMode="auto">
          <a:xfrm>
            <a:off x="605383" y="1053716"/>
            <a:ext cx="8191500" cy="3651250"/>
            <a:chOff x="288" y="660"/>
            <a:chExt cx="5160" cy="2300"/>
          </a:xfrm>
        </p:grpSpPr>
        <p:sp>
          <p:nvSpPr>
            <p:cNvPr id="8" name="AutoShape 6">
              <a:extLst>
                <a:ext uri="{FF2B5EF4-FFF2-40B4-BE49-F238E27FC236}">
                  <a16:creationId xmlns:a16="http://schemas.microsoft.com/office/drawing/2014/main" id="{ECAE3E7E-EDC6-4985-91AB-FFEBC135BD5D}"/>
                </a:ext>
              </a:extLst>
            </p:cNvPr>
            <p:cNvSpPr>
              <a:spLocks noChangeAspect="1" noChangeArrowheads="1" noTextEdit="1"/>
            </p:cNvSpPr>
            <p:nvPr/>
          </p:nvSpPr>
          <p:spPr bwMode="auto">
            <a:xfrm>
              <a:off x="288" y="672"/>
              <a:ext cx="5160" cy="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1A78C3"/>
                </a:solidFill>
                <a:latin typeface="+mj-ea"/>
                <a:ea typeface="+mj-ea"/>
              </a:endParaRPr>
            </a:p>
          </p:txBody>
        </p:sp>
        <p:sp>
          <p:nvSpPr>
            <p:cNvPr id="9" name="Rectangle 7">
              <a:extLst>
                <a:ext uri="{FF2B5EF4-FFF2-40B4-BE49-F238E27FC236}">
                  <a16:creationId xmlns:a16="http://schemas.microsoft.com/office/drawing/2014/main" id="{7D58BE99-CE56-4FAF-9540-0A3E02780D4F}"/>
                </a:ext>
              </a:extLst>
            </p:cNvPr>
            <p:cNvSpPr>
              <a:spLocks noChangeArrowheads="1"/>
            </p:cNvSpPr>
            <p:nvPr/>
          </p:nvSpPr>
          <p:spPr bwMode="auto">
            <a:xfrm>
              <a:off x="520" y="66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ltLang="zh-CN">
                <a:solidFill>
                  <a:srgbClr val="1A78C3"/>
                </a:solidFill>
                <a:latin typeface="+mj-ea"/>
                <a:ea typeface="+mj-ea"/>
              </a:endParaRPr>
            </a:p>
          </p:txBody>
        </p:sp>
        <p:grpSp>
          <p:nvGrpSpPr>
            <p:cNvPr id="10" name="Group 8">
              <a:extLst>
                <a:ext uri="{FF2B5EF4-FFF2-40B4-BE49-F238E27FC236}">
                  <a16:creationId xmlns:a16="http://schemas.microsoft.com/office/drawing/2014/main" id="{2FC3D81A-047B-4A0E-98E6-627867574B5C}"/>
                </a:ext>
              </a:extLst>
            </p:cNvPr>
            <p:cNvGrpSpPr>
              <a:grpSpLocks/>
            </p:cNvGrpSpPr>
            <p:nvPr/>
          </p:nvGrpSpPr>
          <p:grpSpPr bwMode="auto">
            <a:xfrm>
              <a:off x="328" y="1245"/>
              <a:ext cx="5044" cy="1661"/>
              <a:chOff x="328" y="1245"/>
              <a:chExt cx="5044" cy="1661"/>
            </a:xfrm>
          </p:grpSpPr>
          <p:sp>
            <p:nvSpPr>
              <p:cNvPr id="12" name="Rectangle 10">
                <a:extLst>
                  <a:ext uri="{FF2B5EF4-FFF2-40B4-BE49-F238E27FC236}">
                    <a16:creationId xmlns:a16="http://schemas.microsoft.com/office/drawing/2014/main" id="{ED986468-CF2B-45EC-861E-4CDBAF85C335}"/>
                  </a:ext>
                </a:extLst>
              </p:cNvPr>
              <p:cNvSpPr>
                <a:spLocks noChangeArrowheads="1"/>
              </p:cNvSpPr>
              <p:nvPr/>
            </p:nvSpPr>
            <p:spPr bwMode="auto">
              <a:xfrm>
                <a:off x="409" y="1245"/>
                <a:ext cx="445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dirty="0">
                    <a:solidFill>
                      <a:srgbClr val="1A78C3"/>
                    </a:solidFill>
                    <a:latin typeface="+mj-ea"/>
                    <a:ea typeface="+mj-ea"/>
                  </a:rPr>
                  <a:t>Code sequence for C = A + B for four classes of instruction sets:</a:t>
                </a:r>
              </a:p>
            </p:txBody>
          </p:sp>
          <p:sp>
            <p:nvSpPr>
              <p:cNvPr id="13" name="Rectangle 11">
                <a:extLst>
                  <a:ext uri="{FF2B5EF4-FFF2-40B4-BE49-F238E27FC236}">
                    <a16:creationId xmlns:a16="http://schemas.microsoft.com/office/drawing/2014/main" id="{CF66AD67-1670-463A-86FC-5E8FF68A7473}"/>
                  </a:ext>
                </a:extLst>
              </p:cNvPr>
              <p:cNvSpPr>
                <a:spLocks noChangeArrowheads="1"/>
              </p:cNvSpPr>
              <p:nvPr/>
            </p:nvSpPr>
            <p:spPr bwMode="auto">
              <a:xfrm>
                <a:off x="328" y="1546"/>
                <a:ext cx="3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dirty="0">
                    <a:solidFill>
                      <a:srgbClr val="ED7D31"/>
                    </a:solidFill>
                    <a:latin typeface="+mj-ea"/>
                    <a:ea typeface="+mj-ea"/>
                  </a:rPr>
                  <a:t>Stack</a:t>
                </a:r>
              </a:p>
            </p:txBody>
          </p:sp>
          <p:sp>
            <p:nvSpPr>
              <p:cNvPr id="14" name="Rectangle 12">
                <a:extLst>
                  <a:ext uri="{FF2B5EF4-FFF2-40B4-BE49-F238E27FC236}">
                    <a16:creationId xmlns:a16="http://schemas.microsoft.com/office/drawing/2014/main" id="{CB9AFD39-5CE5-48F8-B8DA-12724F9906D6}"/>
                  </a:ext>
                </a:extLst>
              </p:cNvPr>
              <p:cNvSpPr>
                <a:spLocks noChangeArrowheads="1"/>
              </p:cNvSpPr>
              <p:nvPr/>
            </p:nvSpPr>
            <p:spPr bwMode="auto">
              <a:xfrm>
                <a:off x="1454" y="1528"/>
                <a:ext cx="88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dirty="0">
                    <a:solidFill>
                      <a:srgbClr val="ED7D31"/>
                    </a:solidFill>
                    <a:latin typeface="+mj-ea"/>
                    <a:ea typeface="+mj-ea"/>
                  </a:rPr>
                  <a:t>Accumulator</a:t>
                </a:r>
              </a:p>
            </p:txBody>
          </p:sp>
          <p:sp>
            <p:nvSpPr>
              <p:cNvPr id="15" name="Rectangle 13">
                <a:extLst>
                  <a:ext uri="{FF2B5EF4-FFF2-40B4-BE49-F238E27FC236}">
                    <a16:creationId xmlns:a16="http://schemas.microsoft.com/office/drawing/2014/main" id="{2D13A208-3860-428C-AFDC-5B81DAD8F862}"/>
                  </a:ext>
                </a:extLst>
              </p:cNvPr>
              <p:cNvSpPr>
                <a:spLocks noChangeArrowheads="1"/>
              </p:cNvSpPr>
              <p:nvPr/>
            </p:nvSpPr>
            <p:spPr bwMode="auto">
              <a:xfrm>
                <a:off x="2627" y="1514"/>
                <a:ext cx="60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dirty="0">
                    <a:solidFill>
                      <a:srgbClr val="ED7D31"/>
                    </a:solidFill>
                    <a:latin typeface="+mj-ea"/>
                    <a:ea typeface="+mj-ea"/>
                  </a:rPr>
                  <a:t>Register </a:t>
                </a:r>
              </a:p>
            </p:txBody>
          </p:sp>
          <p:sp>
            <p:nvSpPr>
              <p:cNvPr id="16" name="Rectangle 14">
                <a:extLst>
                  <a:ext uri="{FF2B5EF4-FFF2-40B4-BE49-F238E27FC236}">
                    <a16:creationId xmlns:a16="http://schemas.microsoft.com/office/drawing/2014/main" id="{1F6D7EBF-9FBE-4250-B11B-EDAB9A07536D}"/>
                  </a:ext>
                </a:extLst>
              </p:cNvPr>
              <p:cNvSpPr>
                <a:spLocks noChangeArrowheads="1"/>
              </p:cNvSpPr>
              <p:nvPr/>
            </p:nvSpPr>
            <p:spPr bwMode="auto">
              <a:xfrm>
                <a:off x="4353" y="1514"/>
                <a:ext cx="60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dirty="0">
                    <a:solidFill>
                      <a:srgbClr val="ED7D31"/>
                    </a:solidFill>
                    <a:latin typeface="+mj-ea"/>
                    <a:ea typeface="+mj-ea"/>
                  </a:rPr>
                  <a:t>Register </a:t>
                </a:r>
              </a:p>
            </p:txBody>
          </p:sp>
          <p:sp>
            <p:nvSpPr>
              <p:cNvPr id="17" name="Rectangle 15">
                <a:extLst>
                  <a:ext uri="{FF2B5EF4-FFF2-40B4-BE49-F238E27FC236}">
                    <a16:creationId xmlns:a16="http://schemas.microsoft.com/office/drawing/2014/main" id="{D7374CE6-1B80-4F07-ABD2-69F1D712A015}"/>
                  </a:ext>
                </a:extLst>
              </p:cNvPr>
              <p:cNvSpPr>
                <a:spLocks noChangeArrowheads="1"/>
              </p:cNvSpPr>
              <p:nvPr/>
            </p:nvSpPr>
            <p:spPr bwMode="auto">
              <a:xfrm>
                <a:off x="2627" y="1748"/>
                <a:ext cx="130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dirty="0">
                    <a:solidFill>
                      <a:srgbClr val="ED7D31"/>
                    </a:solidFill>
                    <a:latin typeface="+mj-ea"/>
                    <a:ea typeface="+mj-ea"/>
                  </a:rPr>
                  <a:t>(register- memory)</a:t>
                </a:r>
              </a:p>
            </p:txBody>
          </p:sp>
          <p:sp>
            <p:nvSpPr>
              <p:cNvPr id="18" name="Rectangle 16">
                <a:extLst>
                  <a:ext uri="{FF2B5EF4-FFF2-40B4-BE49-F238E27FC236}">
                    <a16:creationId xmlns:a16="http://schemas.microsoft.com/office/drawing/2014/main" id="{DCB7EB4D-E7AF-4A33-9B62-83F7C79E46F6}"/>
                  </a:ext>
                </a:extLst>
              </p:cNvPr>
              <p:cNvSpPr>
                <a:spLocks noChangeArrowheads="1"/>
              </p:cNvSpPr>
              <p:nvPr/>
            </p:nvSpPr>
            <p:spPr bwMode="auto">
              <a:xfrm>
                <a:off x="4353" y="1748"/>
                <a:ext cx="8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ED7D31"/>
                    </a:solidFill>
                    <a:latin typeface="+mj-ea"/>
                    <a:ea typeface="+mj-ea"/>
                  </a:rPr>
                  <a:t>(load - store)</a:t>
                </a:r>
              </a:p>
            </p:txBody>
          </p:sp>
          <p:sp>
            <p:nvSpPr>
              <p:cNvPr id="19" name="Rectangle 17">
                <a:extLst>
                  <a:ext uri="{FF2B5EF4-FFF2-40B4-BE49-F238E27FC236}">
                    <a16:creationId xmlns:a16="http://schemas.microsoft.com/office/drawing/2014/main" id="{2EA4E4AA-DCB0-494F-A686-3AB4CF00B1A6}"/>
                  </a:ext>
                </a:extLst>
              </p:cNvPr>
              <p:cNvSpPr>
                <a:spLocks noChangeArrowheads="1"/>
              </p:cNvSpPr>
              <p:nvPr/>
            </p:nvSpPr>
            <p:spPr bwMode="auto">
              <a:xfrm>
                <a:off x="328" y="2033"/>
                <a:ext cx="48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1A78C3"/>
                    </a:solidFill>
                    <a:latin typeface="+mj-ea"/>
                    <a:ea typeface="+mj-ea"/>
                  </a:rPr>
                  <a:t>Push A</a:t>
                </a:r>
              </a:p>
            </p:txBody>
          </p:sp>
          <p:sp>
            <p:nvSpPr>
              <p:cNvPr id="20" name="Rectangle 18">
                <a:extLst>
                  <a:ext uri="{FF2B5EF4-FFF2-40B4-BE49-F238E27FC236}">
                    <a16:creationId xmlns:a16="http://schemas.microsoft.com/office/drawing/2014/main" id="{644DC004-3CBB-4804-B67D-627F4BA98029}"/>
                  </a:ext>
                </a:extLst>
              </p:cNvPr>
              <p:cNvSpPr>
                <a:spLocks noChangeArrowheads="1"/>
              </p:cNvSpPr>
              <p:nvPr/>
            </p:nvSpPr>
            <p:spPr bwMode="auto">
              <a:xfrm>
                <a:off x="1478" y="2033"/>
                <a:ext cx="52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1A78C3"/>
                    </a:solidFill>
                    <a:latin typeface="+mj-ea"/>
                    <a:ea typeface="+mj-ea"/>
                  </a:rPr>
                  <a:t>Load  A</a:t>
                </a:r>
              </a:p>
            </p:txBody>
          </p:sp>
          <p:sp>
            <p:nvSpPr>
              <p:cNvPr id="21" name="Rectangle 19">
                <a:extLst>
                  <a:ext uri="{FF2B5EF4-FFF2-40B4-BE49-F238E27FC236}">
                    <a16:creationId xmlns:a16="http://schemas.microsoft.com/office/drawing/2014/main" id="{A84E844A-E8A0-48C4-9ABC-63C7E3A7BBC7}"/>
                  </a:ext>
                </a:extLst>
              </p:cNvPr>
              <p:cNvSpPr>
                <a:spLocks noChangeArrowheads="1"/>
              </p:cNvSpPr>
              <p:nvPr/>
            </p:nvSpPr>
            <p:spPr bwMode="auto">
              <a:xfrm>
                <a:off x="2628" y="2033"/>
                <a:ext cx="74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1A78C3"/>
                    </a:solidFill>
                    <a:latin typeface="+mj-ea"/>
                    <a:ea typeface="+mj-ea"/>
                  </a:rPr>
                  <a:t>Load  R1,A</a:t>
                </a:r>
              </a:p>
            </p:txBody>
          </p:sp>
          <p:sp>
            <p:nvSpPr>
              <p:cNvPr id="22" name="Rectangle 20">
                <a:extLst>
                  <a:ext uri="{FF2B5EF4-FFF2-40B4-BE49-F238E27FC236}">
                    <a16:creationId xmlns:a16="http://schemas.microsoft.com/office/drawing/2014/main" id="{85FD143F-0B1D-4826-9D5B-0401B3BEABAF}"/>
                  </a:ext>
                </a:extLst>
              </p:cNvPr>
              <p:cNvSpPr>
                <a:spLocks noChangeArrowheads="1"/>
              </p:cNvSpPr>
              <p:nvPr/>
            </p:nvSpPr>
            <p:spPr bwMode="auto">
              <a:xfrm>
                <a:off x="4354" y="2033"/>
                <a:ext cx="74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1A78C3"/>
                    </a:solidFill>
                    <a:latin typeface="+mj-ea"/>
                    <a:ea typeface="+mj-ea"/>
                  </a:rPr>
                  <a:t>Load  R1,A</a:t>
                </a:r>
              </a:p>
            </p:txBody>
          </p:sp>
          <p:sp>
            <p:nvSpPr>
              <p:cNvPr id="23" name="Rectangle 21">
                <a:extLst>
                  <a:ext uri="{FF2B5EF4-FFF2-40B4-BE49-F238E27FC236}">
                    <a16:creationId xmlns:a16="http://schemas.microsoft.com/office/drawing/2014/main" id="{3E50F3B3-127D-4E5A-9C15-80566FB88C17}"/>
                  </a:ext>
                </a:extLst>
              </p:cNvPr>
              <p:cNvSpPr>
                <a:spLocks noChangeArrowheads="1"/>
              </p:cNvSpPr>
              <p:nvPr/>
            </p:nvSpPr>
            <p:spPr bwMode="auto">
              <a:xfrm>
                <a:off x="328" y="2266"/>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1A78C3"/>
                    </a:solidFill>
                    <a:latin typeface="+mj-ea"/>
                    <a:ea typeface="+mj-ea"/>
                  </a:rPr>
                  <a:t>Push B</a:t>
                </a:r>
              </a:p>
            </p:txBody>
          </p:sp>
          <p:sp>
            <p:nvSpPr>
              <p:cNvPr id="24" name="Rectangle 22">
                <a:extLst>
                  <a:ext uri="{FF2B5EF4-FFF2-40B4-BE49-F238E27FC236}">
                    <a16:creationId xmlns:a16="http://schemas.microsoft.com/office/drawing/2014/main" id="{2141A8CC-59B2-4814-A728-12E5AAB6FC95}"/>
                  </a:ext>
                </a:extLst>
              </p:cNvPr>
              <p:cNvSpPr>
                <a:spLocks noChangeArrowheads="1"/>
              </p:cNvSpPr>
              <p:nvPr/>
            </p:nvSpPr>
            <p:spPr bwMode="auto">
              <a:xfrm>
                <a:off x="1478" y="2266"/>
                <a:ext cx="50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1A78C3"/>
                    </a:solidFill>
                    <a:latin typeface="+mj-ea"/>
                    <a:ea typeface="+mj-ea"/>
                  </a:rPr>
                  <a:t>Add   B</a:t>
                </a:r>
              </a:p>
            </p:txBody>
          </p:sp>
          <p:sp>
            <p:nvSpPr>
              <p:cNvPr id="25" name="Rectangle 23">
                <a:extLst>
                  <a:ext uri="{FF2B5EF4-FFF2-40B4-BE49-F238E27FC236}">
                    <a16:creationId xmlns:a16="http://schemas.microsoft.com/office/drawing/2014/main" id="{94576C2C-32E0-49EB-A1C5-27AD593188EF}"/>
                  </a:ext>
                </a:extLst>
              </p:cNvPr>
              <p:cNvSpPr>
                <a:spLocks noChangeArrowheads="1"/>
              </p:cNvSpPr>
              <p:nvPr/>
            </p:nvSpPr>
            <p:spPr bwMode="auto">
              <a:xfrm>
                <a:off x="2627" y="2266"/>
                <a:ext cx="72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1A78C3"/>
                    </a:solidFill>
                    <a:latin typeface="+mj-ea"/>
                    <a:ea typeface="+mj-ea"/>
                  </a:rPr>
                  <a:t>Add   R1,B</a:t>
                </a:r>
              </a:p>
            </p:txBody>
          </p:sp>
          <p:sp>
            <p:nvSpPr>
              <p:cNvPr id="26" name="Rectangle 24">
                <a:extLst>
                  <a:ext uri="{FF2B5EF4-FFF2-40B4-BE49-F238E27FC236}">
                    <a16:creationId xmlns:a16="http://schemas.microsoft.com/office/drawing/2014/main" id="{9FEDA4B6-721F-496A-900B-EA520E82BD56}"/>
                  </a:ext>
                </a:extLst>
              </p:cNvPr>
              <p:cNvSpPr>
                <a:spLocks noChangeArrowheads="1"/>
              </p:cNvSpPr>
              <p:nvPr/>
            </p:nvSpPr>
            <p:spPr bwMode="auto">
              <a:xfrm>
                <a:off x="4354" y="2266"/>
                <a:ext cx="72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1A78C3"/>
                    </a:solidFill>
                    <a:latin typeface="+mj-ea"/>
                    <a:ea typeface="+mj-ea"/>
                  </a:rPr>
                  <a:t>Load  R2,B</a:t>
                </a:r>
              </a:p>
            </p:txBody>
          </p:sp>
          <p:sp>
            <p:nvSpPr>
              <p:cNvPr id="27" name="Rectangle 25">
                <a:extLst>
                  <a:ext uri="{FF2B5EF4-FFF2-40B4-BE49-F238E27FC236}">
                    <a16:creationId xmlns:a16="http://schemas.microsoft.com/office/drawing/2014/main" id="{6FBB9D32-3BF2-4BE8-8BD5-FB713E54A7B7}"/>
                  </a:ext>
                </a:extLst>
              </p:cNvPr>
              <p:cNvSpPr>
                <a:spLocks noChangeArrowheads="1"/>
              </p:cNvSpPr>
              <p:nvPr/>
            </p:nvSpPr>
            <p:spPr bwMode="auto">
              <a:xfrm>
                <a:off x="328" y="2499"/>
                <a:ext cx="2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1A78C3"/>
                    </a:solidFill>
                    <a:latin typeface="+mj-ea"/>
                    <a:ea typeface="+mj-ea"/>
                  </a:rPr>
                  <a:t>Add</a:t>
                </a:r>
              </a:p>
            </p:txBody>
          </p:sp>
          <p:sp>
            <p:nvSpPr>
              <p:cNvPr id="28" name="Rectangle 26">
                <a:extLst>
                  <a:ext uri="{FF2B5EF4-FFF2-40B4-BE49-F238E27FC236}">
                    <a16:creationId xmlns:a16="http://schemas.microsoft.com/office/drawing/2014/main" id="{5BFC1D63-9CBD-4D7B-A872-3F2E5D897883}"/>
                  </a:ext>
                </a:extLst>
              </p:cNvPr>
              <p:cNvSpPr>
                <a:spLocks noChangeArrowheads="1"/>
              </p:cNvSpPr>
              <p:nvPr/>
            </p:nvSpPr>
            <p:spPr bwMode="auto">
              <a:xfrm>
                <a:off x="1477" y="2499"/>
                <a:ext cx="50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1A78C3"/>
                    </a:solidFill>
                    <a:latin typeface="+mj-ea"/>
                    <a:ea typeface="+mj-ea"/>
                  </a:rPr>
                  <a:t>Store C</a:t>
                </a:r>
              </a:p>
            </p:txBody>
          </p:sp>
          <p:sp>
            <p:nvSpPr>
              <p:cNvPr id="29" name="Rectangle 27">
                <a:extLst>
                  <a:ext uri="{FF2B5EF4-FFF2-40B4-BE49-F238E27FC236}">
                    <a16:creationId xmlns:a16="http://schemas.microsoft.com/office/drawing/2014/main" id="{79FEF027-9040-4DE3-8F2E-A791588D576D}"/>
                  </a:ext>
                </a:extLst>
              </p:cNvPr>
              <p:cNvSpPr>
                <a:spLocks noChangeArrowheads="1"/>
              </p:cNvSpPr>
              <p:nvPr/>
            </p:nvSpPr>
            <p:spPr bwMode="auto">
              <a:xfrm>
                <a:off x="2628" y="2499"/>
                <a:ext cx="7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1A78C3"/>
                    </a:solidFill>
                    <a:latin typeface="+mj-ea"/>
                    <a:ea typeface="+mj-ea"/>
                  </a:rPr>
                  <a:t>Store C, R1</a:t>
                </a:r>
              </a:p>
            </p:txBody>
          </p:sp>
          <p:sp>
            <p:nvSpPr>
              <p:cNvPr id="30" name="Rectangle 28">
                <a:extLst>
                  <a:ext uri="{FF2B5EF4-FFF2-40B4-BE49-F238E27FC236}">
                    <a16:creationId xmlns:a16="http://schemas.microsoft.com/office/drawing/2014/main" id="{784888C3-DEFD-48A8-A197-A33B9E61DB45}"/>
                  </a:ext>
                </a:extLst>
              </p:cNvPr>
              <p:cNvSpPr>
                <a:spLocks noChangeArrowheads="1"/>
              </p:cNvSpPr>
              <p:nvPr/>
            </p:nvSpPr>
            <p:spPr bwMode="auto">
              <a:xfrm>
                <a:off x="4354" y="2499"/>
                <a:ext cx="10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1A78C3"/>
                    </a:solidFill>
                    <a:latin typeface="+mj-ea"/>
                    <a:ea typeface="+mj-ea"/>
                  </a:rPr>
                  <a:t>Add   R3,R1,R2</a:t>
                </a:r>
              </a:p>
            </p:txBody>
          </p:sp>
          <p:sp>
            <p:nvSpPr>
              <p:cNvPr id="31" name="Rectangle 29">
                <a:extLst>
                  <a:ext uri="{FF2B5EF4-FFF2-40B4-BE49-F238E27FC236}">
                    <a16:creationId xmlns:a16="http://schemas.microsoft.com/office/drawing/2014/main" id="{9FC309E5-A11C-4819-A2AE-6032ABCD2BFB}"/>
                  </a:ext>
                </a:extLst>
              </p:cNvPr>
              <p:cNvSpPr>
                <a:spLocks noChangeArrowheads="1"/>
              </p:cNvSpPr>
              <p:nvPr/>
            </p:nvSpPr>
            <p:spPr bwMode="auto">
              <a:xfrm>
                <a:off x="328" y="2732"/>
                <a:ext cx="4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1A78C3"/>
                    </a:solidFill>
                    <a:latin typeface="+mj-ea"/>
                    <a:ea typeface="+mj-ea"/>
                  </a:rPr>
                  <a:t>Pop  C</a:t>
                </a:r>
              </a:p>
            </p:txBody>
          </p:sp>
          <p:sp>
            <p:nvSpPr>
              <p:cNvPr id="32" name="Rectangle 30">
                <a:extLst>
                  <a:ext uri="{FF2B5EF4-FFF2-40B4-BE49-F238E27FC236}">
                    <a16:creationId xmlns:a16="http://schemas.microsoft.com/office/drawing/2014/main" id="{BA8B668A-D076-4BA9-9C2B-995D7B00C68A}"/>
                  </a:ext>
                </a:extLst>
              </p:cNvPr>
              <p:cNvSpPr>
                <a:spLocks noChangeArrowheads="1"/>
              </p:cNvSpPr>
              <p:nvPr/>
            </p:nvSpPr>
            <p:spPr bwMode="auto">
              <a:xfrm>
                <a:off x="4353" y="2732"/>
                <a:ext cx="7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1A78C3"/>
                    </a:solidFill>
                    <a:latin typeface="+mj-ea"/>
                    <a:ea typeface="+mj-ea"/>
                  </a:rPr>
                  <a:t>Store C,R3</a:t>
                </a:r>
              </a:p>
            </p:txBody>
          </p:sp>
        </p:grpSp>
      </p:grpSp>
      <p:sp>
        <p:nvSpPr>
          <p:cNvPr id="34" name="AutoShape 32">
            <a:extLst>
              <a:ext uri="{FF2B5EF4-FFF2-40B4-BE49-F238E27FC236}">
                <a16:creationId xmlns:a16="http://schemas.microsoft.com/office/drawing/2014/main" id="{D8182FB3-ABC9-48AB-B365-0AAE305C6797}"/>
              </a:ext>
            </a:extLst>
          </p:cNvPr>
          <p:cNvSpPr>
            <a:spLocks/>
          </p:cNvSpPr>
          <p:nvPr/>
        </p:nvSpPr>
        <p:spPr bwMode="auto">
          <a:xfrm rot="5400000">
            <a:off x="3750559" y="3083203"/>
            <a:ext cx="571754" cy="2862920"/>
          </a:xfrm>
          <a:prstGeom prst="rightBrace">
            <a:avLst>
              <a:gd name="adj1" fmla="val 49047"/>
              <a:gd name="adj2" fmla="val 54513"/>
            </a:avLst>
          </a:prstGeom>
          <a:noFill/>
          <a:ln w="127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square" lIns="63500" tIns="25400" rIns="63500" bIns="25400" anchor="ctr">
            <a:spAutoFit/>
          </a:bodyPr>
          <a:lstStyle/>
          <a:p>
            <a:pPr algn="ctr"/>
            <a:endParaRPr lang="zh-CN" altLang="en-US">
              <a:solidFill>
                <a:srgbClr val="1A78C3"/>
              </a:solidFill>
              <a:latin typeface="+mj-ea"/>
              <a:ea typeface="+mj-ea"/>
            </a:endParaRPr>
          </a:p>
        </p:txBody>
      </p:sp>
      <p:sp>
        <p:nvSpPr>
          <p:cNvPr id="35" name="Text Box 33">
            <a:extLst>
              <a:ext uri="{FF2B5EF4-FFF2-40B4-BE49-F238E27FC236}">
                <a16:creationId xmlns:a16="http://schemas.microsoft.com/office/drawing/2014/main" id="{E6E49F71-9395-4D16-8DB9-A5E13FD544F3}"/>
              </a:ext>
            </a:extLst>
          </p:cNvPr>
          <p:cNvSpPr txBox="1">
            <a:spLocks noChangeArrowheads="1"/>
          </p:cNvSpPr>
          <p:nvPr/>
        </p:nvSpPr>
        <p:spPr bwMode="auto">
          <a:xfrm>
            <a:off x="3135655" y="4789626"/>
            <a:ext cx="1708057" cy="180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2000" dirty="0">
                <a:solidFill>
                  <a:srgbClr val="1A78C3"/>
                </a:solidFill>
                <a:latin typeface="+mj-ea"/>
                <a:ea typeface="+mj-ea"/>
              </a:rPr>
              <a:t>指令条数较少</a:t>
            </a:r>
            <a:endParaRPr lang="en-US" altLang="zh-CN" sz="2000" dirty="0">
              <a:solidFill>
                <a:srgbClr val="1A78C3"/>
              </a:solidFill>
              <a:latin typeface="+mj-ea"/>
              <a:ea typeface="+mj-ea"/>
            </a:endParaRPr>
          </a:p>
        </p:txBody>
      </p:sp>
      <p:sp>
        <p:nvSpPr>
          <p:cNvPr id="36" name="Rectangle 34">
            <a:extLst>
              <a:ext uri="{FF2B5EF4-FFF2-40B4-BE49-F238E27FC236}">
                <a16:creationId xmlns:a16="http://schemas.microsoft.com/office/drawing/2014/main" id="{F615BB48-DA9D-47DE-BF72-49991CD2D70C}"/>
              </a:ext>
            </a:extLst>
          </p:cNvPr>
          <p:cNvSpPr>
            <a:spLocks noChangeArrowheads="1"/>
          </p:cNvSpPr>
          <p:nvPr/>
        </p:nvSpPr>
        <p:spPr bwMode="auto">
          <a:xfrm>
            <a:off x="408380" y="5217460"/>
            <a:ext cx="11087872"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1600" dirty="0">
                <a:solidFill>
                  <a:srgbClr val="1A78C3"/>
                </a:solidFill>
                <a:latin typeface="+mj-ea"/>
                <a:ea typeface="+mj-ea"/>
              </a:rPr>
              <a:t>复杂表达式时，累加器型风格指令条数变多，因为所有运算都要用累加器，使得程序中多出许多移入 </a:t>
            </a:r>
            <a:r>
              <a:rPr lang="en-US" altLang="zh-CN" sz="1600" dirty="0">
                <a:solidFill>
                  <a:srgbClr val="1A78C3"/>
                </a:solidFill>
                <a:latin typeface="+mj-ea"/>
                <a:ea typeface="+mj-ea"/>
              </a:rPr>
              <a:t>/ </a:t>
            </a:r>
            <a:r>
              <a:rPr lang="zh-CN" altLang="en-US" sz="1600" dirty="0">
                <a:solidFill>
                  <a:srgbClr val="1A78C3"/>
                </a:solidFill>
                <a:latin typeface="+mj-ea"/>
                <a:ea typeface="+mj-ea"/>
              </a:rPr>
              <a:t>移出累加器的指令！</a:t>
            </a:r>
          </a:p>
        </p:txBody>
      </p:sp>
      <p:sp>
        <p:nvSpPr>
          <p:cNvPr id="37" name="Rectangle 35">
            <a:extLst>
              <a:ext uri="{FF2B5EF4-FFF2-40B4-BE49-F238E27FC236}">
                <a16:creationId xmlns:a16="http://schemas.microsoft.com/office/drawing/2014/main" id="{F03744DC-B561-4EFD-8D01-8F745049EEED}"/>
              </a:ext>
            </a:extLst>
          </p:cNvPr>
          <p:cNvSpPr>
            <a:spLocks noChangeArrowheads="1"/>
          </p:cNvSpPr>
          <p:nvPr/>
        </p:nvSpPr>
        <p:spPr bwMode="auto">
          <a:xfrm>
            <a:off x="345076" y="5555048"/>
            <a:ext cx="11244412" cy="871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110000"/>
              </a:lnSpc>
            </a:pPr>
            <a:r>
              <a:rPr lang="en-US" altLang="zh-CN" sz="1600" dirty="0">
                <a:solidFill>
                  <a:srgbClr val="1A78C3"/>
                </a:solidFill>
                <a:latin typeface="+mj-ea"/>
                <a:ea typeface="+mj-ea"/>
              </a:rPr>
              <a:t> </a:t>
            </a:r>
            <a:r>
              <a:rPr lang="en-US" altLang="zh-CN" sz="1600" dirty="0">
                <a:solidFill>
                  <a:srgbClr val="ED7D31"/>
                </a:solidFill>
                <a:latin typeface="+mj-ea"/>
                <a:ea typeface="+mj-ea"/>
              </a:rPr>
              <a:t>75</a:t>
            </a:r>
            <a:r>
              <a:rPr lang="zh-CN" altLang="en-US" sz="1600" dirty="0">
                <a:solidFill>
                  <a:srgbClr val="ED7D31"/>
                </a:solidFill>
                <a:latin typeface="+mj-ea"/>
                <a:ea typeface="+mj-ea"/>
              </a:rPr>
              <a:t>年开始，寄存器型占主导地位 </a:t>
            </a:r>
            <a:r>
              <a:rPr lang="en-US" altLang="zh-CN" sz="1600" dirty="0">
                <a:solidFill>
                  <a:srgbClr val="1A78C3"/>
                </a:solidFill>
                <a:latin typeface="+mj-ea"/>
                <a:ea typeface="+mj-ea"/>
              </a:rPr>
              <a:t>( Java Virtual Machine </a:t>
            </a:r>
            <a:r>
              <a:rPr lang="zh-CN" altLang="en-US" sz="1600" dirty="0">
                <a:solidFill>
                  <a:srgbClr val="1A78C3"/>
                </a:solidFill>
                <a:latin typeface="+mj-ea"/>
                <a:ea typeface="+mj-ea"/>
              </a:rPr>
              <a:t>采用</a:t>
            </a:r>
            <a:r>
              <a:rPr lang="en-US" altLang="zh-CN" sz="1600" dirty="0">
                <a:solidFill>
                  <a:srgbClr val="1A78C3"/>
                </a:solidFill>
                <a:latin typeface="+mj-ea"/>
                <a:ea typeface="+mj-ea"/>
              </a:rPr>
              <a:t>Stack</a:t>
            </a:r>
            <a:r>
              <a:rPr lang="zh-CN" altLang="en-US" sz="1600" dirty="0">
                <a:solidFill>
                  <a:srgbClr val="1A78C3"/>
                </a:solidFill>
                <a:latin typeface="+mj-ea"/>
                <a:ea typeface="+mj-ea"/>
              </a:rPr>
              <a:t>型</a:t>
            </a:r>
            <a:r>
              <a:rPr lang="en-US" altLang="zh-CN" sz="1600" dirty="0">
                <a:solidFill>
                  <a:srgbClr val="1A78C3"/>
                </a:solidFill>
                <a:latin typeface="+mj-ea"/>
                <a:ea typeface="+mj-ea"/>
              </a:rPr>
              <a:t>)</a:t>
            </a:r>
          </a:p>
          <a:p>
            <a:pPr lvl="1">
              <a:lnSpc>
                <a:spcPct val="110000"/>
              </a:lnSpc>
              <a:buFontTx/>
              <a:buChar char="•"/>
            </a:pPr>
            <a:r>
              <a:rPr lang="zh-CN" altLang="en-US" sz="1600" dirty="0">
                <a:solidFill>
                  <a:srgbClr val="1A78C3"/>
                </a:solidFill>
                <a:latin typeface="+mj-ea"/>
                <a:ea typeface="+mj-ea"/>
              </a:rPr>
              <a:t> 寄存器速度快，使用大量通用寄存器可减少访存操作</a:t>
            </a:r>
          </a:p>
          <a:p>
            <a:pPr lvl="1">
              <a:lnSpc>
                <a:spcPct val="110000"/>
              </a:lnSpc>
              <a:buFontTx/>
              <a:buChar char="•"/>
            </a:pPr>
            <a:r>
              <a:rPr lang="zh-CN" altLang="en-US" sz="1600" dirty="0">
                <a:solidFill>
                  <a:srgbClr val="1A78C3"/>
                </a:solidFill>
                <a:latin typeface="+mj-ea"/>
                <a:ea typeface="+mj-ea"/>
              </a:rPr>
              <a:t> 表达式编译时与顺序无关（相对于</a:t>
            </a:r>
            <a:r>
              <a:rPr lang="en-US" altLang="zh-CN" sz="1600" dirty="0">
                <a:solidFill>
                  <a:srgbClr val="1A78C3"/>
                </a:solidFill>
                <a:latin typeface="+mj-ea"/>
                <a:ea typeface="+mj-ea"/>
              </a:rPr>
              <a:t>Stack</a:t>
            </a:r>
            <a:r>
              <a:rPr lang="zh-CN" altLang="en-US" sz="1600" dirty="0">
                <a:solidFill>
                  <a:srgbClr val="1A78C3"/>
                </a:solidFill>
                <a:latin typeface="+mj-ea"/>
                <a:ea typeface="+mj-ea"/>
              </a:rPr>
              <a:t>）</a:t>
            </a:r>
          </a:p>
        </p:txBody>
      </p:sp>
    </p:spTree>
    <p:extLst>
      <p:ext uri="{BB962C8B-B14F-4D97-AF65-F5344CB8AC3E}">
        <p14:creationId xmlns:p14="http://schemas.microsoft.com/office/powerpoint/2010/main" val="98111587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
                                            <p:txEl>
                                              <p:pRg st="0" end="0"/>
                                            </p:txEl>
                                          </p:spTgt>
                                        </p:tgtEl>
                                        <p:attrNameLst>
                                          <p:attrName>style.visibility</p:attrName>
                                        </p:attrNameLst>
                                      </p:cBhvr>
                                      <p:to>
                                        <p:strVal val="visible"/>
                                      </p:to>
                                    </p:set>
                                    <p:animEffect transition="in" filter="blinds(horizontal)">
                                      <p:cBhvr>
                                        <p:cTn id="17" dur="500"/>
                                        <p:tgtEl>
                                          <p:spTgt spid="3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xEl>
                                              <p:pRg st="1" end="1"/>
                                            </p:txEl>
                                          </p:spTgt>
                                        </p:tgtEl>
                                        <p:attrNameLst>
                                          <p:attrName>style.visibility</p:attrName>
                                        </p:attrNameLst>
                                      </p:cBhvr>
                                      <p:to>
                                        <p:strVal val="visible"/>
                                      </p:to>
                                    </p:set>
                                    <p:animEffect transition="in" filter="blinds(horizontal)">
                                      <p:cBhvr>
                                        <p:cTn id="22" dur="500"/>
                                        <p:tgtEl>
                                          <p:spTgt spid="3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
                                            <p:txEl>
                                              <p:pRg st="2" end="2"/>
                                            </p:txEl>
                                          </p:spTgt>
                                        </p:tgtEl>
                                        <p:attrNameLst>
                                          <p:attrName>style.visibility</p:attrName>
                                        </p:attrNameLst>
                                      </p:cBhvr>
                                      <p:to>
                                        <p:strVal val="visible"/>
                                      </p:to>
                                    </p:set>
                                    <p:animEffect transition="in" filter="blinds(horizontal)">
                                      <p:cBhvr>
                                        <p:cTn id="27"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9880F57-5D3A-48BF-ADC8-7FD76943DFD9}"/>
              </a:ext>
            </a:extLst>
          </p:cNvPr>
          <p:cNvSpPr>
            <a:spLocks noGrp="1"/>
          </p:cNvSpPr>
          <p:nvPr>
            <p:ph type="sldNum" sz="quarter" idx="12"/>
          </p:nvPr>
        </p:nvSpPr>
        <p:spPr/>
        <p:txBody>
          <a:bodyPr/>
          <a:lstStyle/>
          <a:p>
            <a:fld id="{D12C7F20-4EEE-4847-AC76-B538472E8A39}" type="slidenum">
              <a:rPr lang="zh-CN" altLang="en-US" smtClean="0"/>
              <a:pPr/>
              <a:t>30</a:t>
            </a:fld>
            <a:endParaRPr lang="zh-CN" altLang="en-US"/>
          </a:p>
        </p:txBody>
      </p:sp>
      <p:sp>
        <p:nvSpPr>
          <p:cNvPr id="3" name="文本占位符 2">
            <a:extLst>
              <a:ext uri="{FF2B5EF4-FFF2-40B4-BE49-F238E27FC236}">
                <a16:creationId xmlns:a16="http://schemas.microsoft.com/office/drawing/2014/main" id="{2F887950-E2AF-4E95-8D19-36B93FEF6F0A}"/>
              </a:ext>
            </a:extLst>
          </p:cNvPr>
          <p:cNvSpPr>
            <a:spLocks noGrp="1"/>
          </p:cNvSpPr>
          <p:nvPr>
            <p:ph type="body" sz="quarter" idx="15"/>
          </p:nvPr>
        </p:nvSpPr>
        <p:spPr>
          <a:xfrm>
            <a:off x="159768" y="698464"/>
            <a:ext cx="11835786" cy="526330"/>
          </a:xfrm>
        </p:spPr>
        <p:txBody>
          <a:bodyPr/>
          <a:lstStyle/>
          <a:p>
            <a:r>
              <a:rPr lang="en-US" altLang="zh-CN" dirty="0"/>
              <a:t>Examples of Register Usage</a:t>
            </a:r>
            <a:endParaRPr lang="zh-CN" altLang="en-US" dirty="0"/>
          </a:p>
        </p:txBody>
      </p:sp>
      <p:sp>
        <p:nvSpPr>
          <p:cNvPr id="4" name="文本占位符 3">
            <a:extLst>
              <a:ext uri="{FF2B5EF4-FFF2-40B4-BE49-F238E27FC236}">
                <a16:creationId xmlns:a16="http://schemas.microsoft.com/office/drawing/2014/main" id="{B3426476-6688-4A52-B9C0-956FF2FB4FBB}"/>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231D29AF-147C-4522-A4C3-A914DEAF0766}"/>
              </a:ext>
            </a:extLst>
          </p:cNvPr>
          <p:cNvSpPr>
            <a:spLocks noChangeArrowheads="1"/>
          </p:cNvSpPr>
          <p:nvPr/>
        </p:nvSpPr>
        <p:spPr bwMode="auto">
          <a:xfrm>
            <a:off x="519754" y="1116784"/>
            <a:ext cx="4608512"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90000"/>
              </a:lnSpc>
            </a:pPr>
            <a:endParaRPr lang="en-US" altLang="zh-CN" sz="1600" dirty="0">
              <a:solidFill>
                <a:srgbClr val="1A78C3"/>
              </a:solidFill>
              <a:latin typeface="+mj-ea"/>
              <a:ea typeface="+mj-ea"/>
            </a:endParaRPr>
          </a:p>
          <a:p>
            <a:pPr>
              <a:lnSpc>
                <a:spcPct val="90000"/>
              </a:lnSpc>
            </a:pPr>
            <a:r>
              <a:rPr lang="zh-CN" altLang="en-US" dirty="0">
                <a:solidFill>
                  <a:srgbClr val="1A78C3"/>
                </a:solidFill>
                <a:latin typeface="+mj-ea"/>
                <a:ea typeface="+mj-ea"/>
              </a:rPr>
              <a:t>每条典型</a:t>
            </a:r>
            <a:r>
              <a:rPr lang="en-US" altLang="zh-CN" dirty="0">
                <a:solidFill>
                  <a:srgbClr val="1A78C3"/>
                </a:solidFill>
                <a:latin typeface="+mj-ea"/>
                <a:ea typeface="+mj-ea"/>
              </a:rPr>
              <a:t>ALU</a:t>
            </a:r>
            <a:r>
              <a:rPr lang="zh-CN" altLang="en-US" dirty="0">
                <a:solidFill>
                  <a:srgbClr val="1A78C3"/>
                </a:solidFill>
                <a:latin typeface="+mj-ea"/>
                <a:ea typeface="+mj-ea"/>
              </a:rPr>
              <a:t>指令中的存储器地址个数</a:t>
            </a:r>
            <a:endParaRPr lang="en-US" altLang="zh-CN" dirty="0">
              <a:solidFill>
                <a:srgbClr val="1A78C3"/>
              </a:solidFill>
              <a:latin typeface="+mj-ea"/>
              <a:ea typeface="+mj-ea"/>
            </a:endParaRPr>
          </a:p>
        </p:txBody>
      </p:sp>
      <p:sp>
        <p:nvSpPr>
          <p:cNvPr id="6" name="Rectangle 4">
            <a:extLst>
              <a:ext uri="{FF2B5EF4-FFF2-40B4-BE49-F238E27FC236}">
                <a16:creationId xmlns:a16="http://schemas.microsoft.com/office/drawing/2014/main" id="{097ECBDC-62CA-4150-A4B7-B22D9D59D8E1}"/>
              </a:ext>
            </a:extLst>
          </p:cNvPr>
          <p:cNvSpPr>
            <a:spLocks noChangeArrowheads="1"/>
          </p:cNvSpPr>
          <p:nvPr/>
        </p:nvSpPr>
        <p:spPr bwMode="auto">
          <a:xfrm>
            <a:off x="1625446" y="1768535"/>
            <a:ext cx="4875212"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90000"/>
              </a:lnSpc>
            </a:pPr>
            <a:r>
              <a:rPr lang="zh-CN" altLang="en-US" dirty="0">
                <a:solidFill>
                  <a:srgbClr val="1A78C3"/>
                </a:solidFill>
                <a:latin typeface="+mj-ea"/>
                <a:ea typeface="+mj-ea"/>
              </a:rPr>
              <a:t>每条典型</a:t>
            </a:r>
            <a:r>
              <a:rPr lang="en-US" altLang="zh-CN" dirty="0">
                <a:solidFill>
                  <a:srgbClr val="1A78C3"/>
                </a:solidFill>
                <a:latin typeface="+mj-ea"/>
                <a:ea typeface="+mj-ea"/>
              </a:rPr>
              <a:t>ALU</a:t>
            </a:r>
            <a:r>
              <a:rPr lang="zh-CN" altLang="en-US" dirty="0">
                <a:solidFill>
                  <a:srgbClr val="1A78C3"/>
                </a:solidFill>
                <a:latin typeface="+mj-ea"/>
                <a:ea typeface="+mj-ea"/>
              </a:rPr>
              <a:t>指令中的最多操作数个数</a:t>
            </a:r>
            <a:endParaRPr lang="en-US" altLang="zh-CN" dirty="0">
              <a:solidFill>
                <a:srgbClr val="1A78C3"/>
              </a:solidFill>
              <a:latin typeface="+mj-ea"/>
              <a:ea typeface="+mj-ea"/>
            </a:endParaRPr>
          </a:p>
        </p:txBody>
      </p:sp>
      <p:sp>
        <p:nvSpPr>
          <p:cNvPr id="7" name="Rectangle 5">
            <a:extLst>
              <a:ext uri="{FF2B5EF4-FFF2-40B4-BE49-F238E27FC236}">
                <a16:creationId xmlns:a16="http://schemas.microsoft.com/office/drawing/2014/main" id="{8017BF8E-0FC8-4CFC-8711-C3275557999D}"/>
              </a:ext>
            </a:extLst>
          </p:cNvPr>
          <p:cNvSpPr>
            <a:spLocks noChangeArrowheads="1"/>
          </p:cNvSpPr>
          <p:nvPr/>
        </p:nvSpPr>
        <p:spPr bwMode="auto">
          <a:xfrm>
            <a:off x="2551754" y="2258197"/>
            <a:ext cx="92012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Examples</a:t>
            </a:r>
            <a:endParaRPr lang="en-US" altLang="zh-CN">
              <a:solidFill>
                <a:srgbClr val="1A78C3"/>
              </a:solidFill>
              <a:latin typeface="+mj-ea"/>
              <a:ea typeface="+mj-ea"/>
            </a:endParaRPr>
          </a:p>
        </p:txBody>
      </p:sp>
      <p:sp>
        <p:nvSpPr>
          <p:cNvPr id="8" name="Rectangle 6">
            <a:extLst>
              <a:ext uri="{FF2B5EF4-FFF2-40B4-BE49-F238E27FC236}">
                <a16:creationId xmlns:a16="http://schemas.microsoft.com/office/drawing/2014/main" id="{E1A83C68-B316-4D02-BBEC-FA1E35592613}"/>
              </a:ext>
            </a:extLst>
          </p:cNvPr>
          <p:cNvSpPr>
            <a:spLocks noChangeArrowheads="1"/>
          </p:cNvSpPr>
          <p:nvPr/>
        </p:nvSpPr>
        <p:spPr bwMode="auto">
          <a:xfrm>
            <a:off x="692791" y="2720159"/>
            <a:ext cx="120226"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zh-CN" altLang="en-US" sz="1600">
                <a:solidFill>
                  <a:srgbClr val="1A78C3"/>
                </a:solidFill>
                <a:latin typeface="+mj-ea"/>
                <a:ea typeface="+mj-ea"/>
              </a:rPr>
              <a:t>0</a:t>
            </a:r>
            <a:endParaRPr lang="zh-CN" altLang="en-US">
              <a:solidFill>
                <a:srgbClr val="1A78C3"/>
              </a:solidFill>
              <a:latin typeface="+mj-ea"/>
              <a:ea typeface="+mj-ea"/>
            </a:endParaRPr>
          </a:p>
        </p:txBody>
      </p:sp>
      <p:sp>
        <p:nvSpPr>
          <p:cNvPr id="9" name="Rectangle 7">
            <a:extLst>
              <a:ext uri="{FF2B5EF4-FFF2-40B4-BE49-F238E27FC236}">
                <a16:creationId xmlns:a16="http://schemas.microsoft.com/office/drawing/2014/main" id="{D9A6CC8A-370D-4E22-8568-15AE087B5F91}"/>
              </a:ext>
            </a:extLst>
          </p:cNvPr>
          <p:cNvSpPr>
            <a:spLocks noChangeArrowheads="1"/>
          </p:cNvSpPr>
          <p:nvPr/>
        </p:nvSpPr>
        <p:spPr bwMode="auto">
          <a:xfrm>
            <a:off x="1605604" y="2720159"/>
            <a:ext cx="120226"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zh-CN" altLang="en-US" sz="1600">
                <a:solidFill>
                  <a:srgbClr val="1A78C3"/>
                </a:solidFill>
                <a:latin typeface="+mj-ea"/>
                <a:ea typeface="+mj-ea"/>
              </a:rPr>
              <a:t>3</a:t>
            </a:r>
            <a:endParaRPr lang="zh-CN" altLang="en-US">
              <a:solidFill>
                <a:srgbClr val="1A78C3"/>
              </a:solidFill>
              <a:latin typeface="+mj-ea"/>
              <a:ea typeface="+mj-ea"/>
            </a:endParaRPr>
          </a:p>
        </p:txBody>
      </p:sp>
      <p:sp>
        <p:nvSpPr>
          <p:cNvPr id="10" name="Rectangle 8">
            <a:extLst>
              <a:ext uri="{FF2B5EF4-FFF2-40B4-BE49-F238E27FC236}">
                <a16:creationId xmlns:a16="http://schemas.microsoft.com/office/drawing/2014/main" id="{C150B04E-27CF-4AF6-93DE-2943854ADFE1}"/>
              </a:ext>
            </a:extLst>
          </p:cNvPr>
          <p:cNvSpPr>
            <a:spLocks noChangeArrowheads="1"/>
          </p:cNvSpPr>
          <p:nvPr/>
        </p:nvSpPr>
        <p:spPr bwMode="auto">
          <a:xfrm>
            <a:off x="2518416" y="2720159"/>
            <a:ext cx="4539897"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SPARC, MIPS, Precision Architecture, Power PC</a:t>
            </a:r>
            <a:endParaRPr lang="en-US" altLang="zh-CN">
              <a:solidFill>
                <a:srgbClr val="1A78C3"/>
              </a:solidFill>
              <a:latin typeface="+mj-ea"/>
              <a:ea typeface="+mj-ea"/>
            </a:endParaRPr>
          </a:p>
        </p:txBody>
      </p:sp>
      <p:sp>
        <p:nvSpPr>
          <p:cNvPr id="11" name="Rectangle 9">
            <a:extLst>
              <a:ext uri="{FF2B5EF4-FFF2-40B4-BE49-F238E27FC236}">
                <a16:creationId xmlns:a16="http://schemas.microsoft.com/office/drawing/2014/main" id="{B1B17557-7DFE-4B5C-8423-D4012BBEEDB9}"/>
              </a:ext>
            </a:extLst>
          </p:cNvPr>
          <p:cNvSpPr>
            <a:spLocks noChangeArrowheads="1"/>
          </p:cNvSpPr>
          <p:nvPr/>
        </p:nvSpPr>
        <p:spPr bwMode="auto">
          <a:xfrm>
            <a:off x="692791" y="3055122"/>
            <a:ext cx="120226"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zh-CN" altLang="en-US" sz="1600">
                <a:solidFill>
                  <a:srgbClr val="1A78C3"/>
                </a:solidFill>
                <a:latin typeface="+mj-ea"/>
                <a:ea typeface="+mj-ea"/>
              </a:rPr>
              <a:t>1</a:t>
            </a:r>
            <a:endParaRPr lang="zh-CN" altLang="en-US">
              <a:solidFill>
                <a:srgbClr val="1A78C3"/>
              </a:solidFill>
              <a:latin typeface="+mj-ea"/>
              <a:ea typeface="+mj-ea"/>
            </a:endParaRPr>
          </a:p>
        </p:txBody>
      </p:sp>
      <p:sp>
        <p:nvSpPr>
          <p:cNvPr id="12" name="Rectangle 10">
            <a:extLst>
              <a:ext uri="{FF2B5EF4-FFF2-40B4-BE49-F238E27FC236}">
                <a16:creationId xmlns:a16="http://schemas.microsoft.com/office/drawing/2014/main" id="{38158897-7D5F-4AEC-95AA-DE98B6E579D4}"/>
              </a:ext>
            </a:extLst>
          </p:cNvPr>
          <p:cNvSpPr>
            <a:spLocks noChangeArrowheads="1"/>
          </p:cNvSpPr>
          <p:nvPr/>
        </p:nvSpPr>
        <p:spPr bwMode="auto">
          <a:xfrm>
            <a:off x="1605604" y="3055122"/>
            <a:ext cx="120226"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zh-CN" altLang="en-US" sz="1600">
                <a:solidFill>
                  <a:srgbClr val="1A78C3"/>
                </a:solidFill>
                <a:latin typeface="+mj-ea"/>
                <a:ea typeface="+mj-ea"/>
              </a:rPr>
              <a:t>2</a:t>
            </a:r>
            <a:endParaRPr lang="zh-CN" altLang="en-US">
              <a:solidFill>
                <a:srgbClr val="1A78C3"/>
              </a:solidFill>
              <a:latin typeface="+mj-ea"/>
              <a:ea typeface="+mj-ea"/>
            </a:endParaRPr>
          </a:p>
        </p:txBody>
      </p:sp>
      <p:sp>
        <p:nvSpPr>
          <p:cNvPr id="13" name="Rectangle 11">
            <a:extLst>
              <a:ext uri="{FF2B5EF4-FFF2-40B4-BE49-F238E27FC236}">
                <a16:creationId xmlns:a16="http://schemas.microsoft.com/office/drawing/2014/main" id="{DE5D00A9-2BCF-42E4-985E-D1F2BCE4A0C3}"/>
              </a:ext>
            </a:extLst>
          </p:cNvPr>
          <p:cNvSpPr>
            <a:spLocks noChangeArrowheads="1"/>
          </p:cNvSpPr>
          <p:nvPr/>
        </p:nvSpPr>
        <p:spPr bwMode="auto">
          <a:xfrm>
            <a:off x="2518416" y="3055122"/>
            <a:ext cx="2762038"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Intel 80x86, Motorola 68000</a:t>
            </a:r>
            <a:endParaRPr lang="en-US" altLang="zh-CN">
              <a:solidFill>
                <a:srgbClr val="1A78C3"/>
              </a:solidFill>
              <a:latin typeface="+mj-ea"/>
              <a:ea typeface="+mj-ea"/>
            </a:endParaRPr>
          </a:p>
        </p:txBody>
      </p:sp>
      <p:sp>
        <p:nvSpPr>
          <p:cNvPr id="14" name="Rectangle 12">
            <a:extLst>
              <a:ext uri="{FF2B5EF4-FFF2-40B4-BE49-F238E27FC236}">
                <a16:creationId xmlns:a16="http://schemas.microsoft.com/office/drawing/2014/main" id="{14F02CB9-2A0B-44F5-85A4-1FCE110C35DC}"/>
              </a:ext>
            </a:extLst>
          </p:cNvPr>
          <p:cNvSpPr>
            <a:spLocks noChangeArrowheads="1"/>
          </p:cNvSpPr>
          <p:nvPr/>
        </p:nvSpPr>
        <p:spPr bwMode="auto">
          <a:xfrm>
            <a:off x="692791" y="3404372"/>
            <a:ext cx="120226"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zh-CN" altLang="en-US" sz="1600">
                <a:solidFill>
                  <a:srgbClr val="1A78C3"/>
                </a:solidFill>
                <a:latin typeface="+mj-ea"/>
                <a:ea typeface="+mj-ea"/>
              </a:rPr>
              <a:t>2</a:t>
            </a:r>
            <a:endParaRPr lang="zh-CN" altLang="en-US">
              <a:solidFill>
                <a:srgbClr val="1A78C3"/>
              </a:solidFill>
              <a:latin typeface="+mj-ea"/>
              <a:ea typeface="+mj-ea"/>
            </a:endParaRPr>
          </a:p>
        </p:txBody>
      </p:sp>
      <p:sp>
        <p:nvSpPr>
          <p:cNvPr id="15" name="Rectangle 13">
            <a:extLst>
              <a:ext uri="{FF2B5EF4-FFF2-40B4-BE49-F238E27FC236}">
                <a16:creationId xmlns:a16="http://schemas.microsoft.com/office/drawing/2014/main" id="{3AB52A27-697F-48EF-BB26-1D35066F505E}"/>
              </a:ext>
            </a:extLst>
          </p:cNvPr>
          <p:cNvSpPr>
            <a:spLocks noChangeArrowheads="1"/>
          </p:cNvSpPr>
          <p:nvPr/>
        </p:nvSpPr>
        <p:spPr bwMode="auto">
          <a:xfrm>
            <a:off x="1605604" y="3404372"/>
            <a:ext cx="120226"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zh-CN" altLang="en-US" sz="1600">
                <a:solidFill>
                  <a:srgbClr val="1A78C3"/>
                </a:solidFill>
                <a:latin typeface="+mj-ea"/>
                <a:ea typeface="+mj-ea"/>
              </a:rPr>
              <a:t>2</a:t>
            </a:r>
            <a:endParaRPr lang="zh-CN" altLang="en-US">
              <a:solidFill>
                <a:srgbClr val="1A78C3"/>
              </a:solidFill>
              <a:latin typeface="+mj-ea"/>
              <a:ea typeface="+mj-ea"/>
            </a:endParaRPr>
          </a:p>
        </p:txBody>
      </p:sp>
      <p:sp>
        <p:nvSpPr>
          <p:cNvPr id="16" name="Rectangle 14">
            <a:extLst>
              <a:ext uri="{FF2B5EF4-FFF2-40B4-BE49-F238E27FC236}">
                <a16:creationId xmlns:a16="http://schemas.microsoft.com/office/drawing/2014/main" id="{F863B264-98E8-42B5-AA8F-902AD957F9ED}"/>
              </a:ext>
            </a:extLst>
          </p:cNvPr>
          <p:cNvSpPr>
            <a:spLocks noChangeArrowheads="1"/>
          </p:cNvSpPr>
          <p:nvPr/>
        </p:nvSpPr>
        <p:spPr bwMode="auto">
          <a:xfrm>
            <a:off x="2518416" y="3404372"/>
            <a:ext cx="3306803"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a:solidFill>
                  <a:srgbClr val="1A78C3"/>
                </a:solidFill>
                <a:latin typeface="+mj-ea"/>
                <a:ea typeface="+mj-ea"/>
              </a:rPr>
              <a:t>VAX (also has 3-operand formats)</a:t>
            </a:r>
            <a:endParaRPr lang="en-US" altLang="zh-CN">
              <a:solidFill>
                <a:srgbClr val="1A78C3"/>
              </a:solidFill>
              <a:latin typeface="+mj-ea"/>
              <a:ea typeface="+mj-ea"/>
            </a:endParaRPr>
          </a:p>
        </p:txBody>
      </p:sp>
      <p:sp>
        <p:nvSpPr>
          <p:cNvPr id="17" name="Rectangle 15">
            <a:extLst>
              <a:ext uri="{FF2B5EF4-FFF2-40B4-BE49-F238E27FC236}">
                <a16:creationId xmlns:a16="http://schemas.microsoft.com/office/drawing/2014/main" id="{0F86A37B-64F8-42C8-9521-5539555ACE8E}"/>
              </a:ext>
            </a:extLst>
          </p:cNvPr>
          <p:cNvSpPr>
            <a:spLocks noChangeArrowheads="1"/>
          </p:cNvSpPr>
          <p:nvPr/>
        </p:nvSpPr>
        <p:spPr bwMode="auto">
          <a:xfrm>
            <a:off x="692791" y="3752034"/>
            <a:ext cx="120226"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zh-CN" altLang="en-US" sz="1600">
                <a:solidFill>
                  <a:srgbClr val="1A78C3"/>
                </a:solidFill>
                <a:latin typeface="+mj-ea"/>
                <a:ea typeface="+mj-ea"/>
              </a:rPr>
              <a:t>3</a:t>
            </a:r>
            <a:endParaRPr lang="zh-CN" altLang="en-US">
              <a:solidFill>
                <a:srgbClr val="1A78C3"/>
              </a:solidFill>
              <a:latin typeface="+mj-ea"/>
              <a:ea typeface="+mj-ea"/>
            </a:endParaRPr>
          </a:p>
        </p:txBody>
      </p:sp>
      <p:sp>
        <p:nvSpPr>
          <p:cNvPr id="18" name="Rectangle 16">
            <a:extLst>
              <a:ext uri="{FF2B5EF4-FFF2-40B4-BE49-F238E27FC236}">
                <a16:creationId xmlns:a16="http://schemas.microsoft.com/office/drawing/2014/main" id="{E6E80F96-656B-4B5D-9AE6-BB03823BCBDA}"/>
              </a:ext>
            </a:extLst>
          </p:cNvPr>
          <p:cNvSpPr>
            <a:spLocks noChangeArrowheads="1"/>
          </p:cNvSpPr>
          <p:nvPr/>
        </p:nvSpPr>
        <p:spPr bwMode="auto">
          <a:xfrm>
            <a:off x="1605604" y="3752034"/>
            <a:ext cx="120226"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zh-CN" altLang="en-US" sz="1600">
                <a:solidFill>
                  <a:srgbClr val="1A78C3"/>
                </a:solidFill>
                <a:latin typeface="+mj-ea"/>
                <a:ea typeface="+mj-ea"/>
              </a:rPr>
              <a:t>3</a:t>
            </a:r>
            <a:endParaRPr lang="zh-CN" altLang="en-US">
              <a:solidFill>
                <a:srgbClr val="1A78C3"/>
              </a:solidFill>
              <a:latin typeface="+mj-ea"/>
              <a:ea typeface="+mj-ea"/>
            </a:endParaRPr>
          </a:p>
        </p:txBody>
      </p:sp>
      <p:sp>
        <p:nvSpPr>
          <p:cNvPr id="19" name="Rectangle 17">
            <a:extLst>
              <a:ext uri="{FF2B5EF4-FFF2-40B4-BE49-F238E27FC236}">
                <a16:creationId xmlns:a16="http://schemas.microsoft.com/office/drawing/2014/main" id="{550FBA2F-CEAE-42CC-A9A4-83CEAD3D451F}"/>
              </a:ext>
            </a:extLst>
          </p:cNvPr>
          <p:cNvSpPr>
            <a:spLocks noChangeArrowheads="1"/>
          </p:cNvSpPr>
          <p:nvPr/>
        </p:nvSpPr>
        <p:spPr bwMode="auto">
          <a:xfrm>
            <a:off x="2518416" y="3752034"/>
            <a:ext cx="3306803"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zh-CN" sz="1600" dirty="0">
                <a:solidFill>
                  <a:srgbClr val="1A78C3"/>
                </a:solidFill>
                <a:latin typeface="+mj-ea"/>
                <a:ea typeface="+mj-ea"/>
              </a:rPr>
              <a:t>VAX (also has 2-operand formats)</a:t>
            </a:r>
            <a:endParaRPr lang="en-US" altLang="zh-CN" dirty="0">
              <a:solidFill>
                <a:srgbClr val="1A78C3"/>
              </a:solidFill>
              <a:latin typeface="+mj-ea"/>
              <a:ea typeface="+mj-ea"/>
            </a:endParaRPr>
          </a:p>
        </p:txBody>
      </p:sp>
      <p:sp>
        <p:nvSpPr>
          <p:cNvPr id="20" name="Line 18">
            <a:extLst>
              <a:ext uri="{FF2B5EF4-FFF2-40B4-BE49-F238E27FC236}">
                <a16:creationId xmlns:a16="http://schemas.microsoft.com/office/drawing/2014/main" id="{3137E505-B181-40FD-A9AC-7BE418FFF652}"/>
              </a:ext>
            </a:extLst>
          </p:cNvPr>
          <p:cNvSpPr>
            <a:spLocks noChangeShapeType="1"/>
          </p:cNvSpPr>
          <p:nvPr/>
        </p:nvSpPr>
        <p:spPr bwMode="auto">
          <a:xfrm flipH="1">
            <a:off x="749941" y="1688284"/>
            <a:ext cx="0" cy="9890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21" name="Line 19">
            <a:extLst>
              <a:ext uri="{FF2B5EF4-FFF2-40B4-BE49-F238E27FC236}">
                <a16:creationId xmlns:a16="http://schemas.microsoft.com/office/drawing/2014/main" id="{B3E9595C-A73F-462D-BB9E-BD7C71F40253}"/>
              </a:ext>
            </a:extLst>
          </p:cNvPr>
          <p:cNvSpPr>
            <a:spLocks noChangeShapeType="1"/>
          </p:cNvSpPr>
          <p:nvPr/>
        </p:nvSpPr>
        <p:spPr bwMode="auto">
          <a:xfrm flipH="1">
            <a:off x="1672279" y="2134372"/>
            <a:ext cx="0" cy="5095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22" name="Text Box 20">
            <a:extLst>
              <a:ext uri="{FF2B5EF4-FFF2-40B4-BE49-F238E27FC236}">
                <a16:creationId xmlns:a16="http://schemas.microsoft.com/office/drawing/2014/main" id="{A36D70D7-26DC-40B9-8243-6FDA39C554F9}"/>
              </a:ext>
            </a:extLst>
          </p:cNvPr>
          <p:cNvSpPr txBox="1">
            <a:spLocks noChangeArrowheads="1"/>
          </p:cNvSpPr>
          <p:nvPr/>
        </p:nvSpPr>
        <p:spPr bwMode="auto">
          <a:xfrm>
            <a:off x="692791" y="4127163"/>
            <a:ext cx="7051930" cy="714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1600" dirty="0">
                <a:solidFill>
                  <a:srgbClr val="1A78C3"/>
                </a:solidFill>
                <a:latin typeface="+mj-ea"/>
                <a:ea typeface="+mj-ea"/>
              </a:rPr>
              <a:t>In VAX</a:t>
            </a:r>
            <a:r>
              <a:rPr lang="en-US" altLang="zh-CN" sz="1600" dirty="0">
                <a:solidFill>
                  <a:srgbClr val="44BE9B"/>
                </a:solidFill>
                <a:latin typeface="+mj-ea"/>
                <a:ea typeface="+mj-ea"/>
              </a:rPr>
              <a:t>(CISC):</a:t>
            </a:r>
            <a:r>
              <a:rPr lang="en-US" altLang="zh-CN" sz="1600" dirty="0">
                <a:solidFill>
                  <a:srgbClr val="1A78C3"/>
                </a:solidFill>
                <a:latin typeface="+mj-ea"/>
                <a:ea typeface="+mj-ea"/>
              </a:rPr>
              <a:t>       </a:t>
            </a:r>
            <a:r>
              <a:rPr lang="en-US" altLang="zh-CN" sz="1600" dirty="0">
                <a:solidFill>
                  <a:srgbClr val="ED7D31"/>
                </a:solidFill>
                <a:latin typeface="+mj-ea"/>
                <a:ea typeface="+mj-ea"/>
              </a:rPr>
              <a:t>ADDL (R9), (R10), (R11)</a:t>
            </a:r>
          </a:p>
          <a:p>
            <a:pPr>
              <a:lnSpc>
                <a:spcPct val="125000"/>
              </a:lnSpc>
            </a:pPr>
            <a:r>
              <a:rPr lang="en-US" altLang="zh-CN" sz="1600" dirty="0">
                <a:solidFill>
                  <a:srgbClr val="1A78C3"/>
                </a:solidFill>
                <a:latin typeface="+mj-ea"/>
                <a:ea typeface="+mj-ea"/>
              </a:rPr>
              <a:t>			</a:t>
            </a:r>
            <a:r>
              <a:rPr lang="en-US" altLang="zh-CN" dirty="0">
                <a:solidFill>
                  <a:srgbClr val="1A78C3"/>
                </a:solidFill>
                <a:latin typeface="+mj-ea"/>
                <a:ea typeface="+mj-ea"/>
              </a:rPr>
              <a:t>mem[R9] &lt;-- mem[R10] + mem[R11]</a:t>
            </a:r>
          </a:p>
        </p:txBody>
      </p:sp>
      <p:sp>
        <p:nvSpPr>
          <p:cNvPr id="23" name="Text Box 21">
            <a:extLst>
              <a:ext uri="{FF2B5EF4-FFF2-40B4-BE49-F238E27FC236}">
                <a16:creationId xmlns:a16="http://schemas.microsoft.com/office/drawing/2014/main" id="{EE74F4F9-EF20-41A1-96F1-041EBF269588}"/>
              </a:ext>
            </a:extLst>
          </p:cNvPr>
          <p:cNvSpPr txBox="1">
            <a:spLocks noChangeArrowheads="1"/>
          </p:cNvSpPr>
          <p:nvPr/>
        </p:nvSpPr>
        <p:spPr bwMode="auto">
          <a:xfrm>
            <a:off x="590625" y="4693116"/>
            <a:ext cx="8308826" cy="1723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dirty="0">
                <a:solidFill>
                  <a:srgbClr val="1A78C3"/>
                </a:solidFill>
                <a:latin typeface="+mj-ea"/>
                <a:ea typeface="+mj-ea"/>
              </a:rPr>
              <a:t> </a:t>
            </a:r>
            <a:r>
              <a:rPr lang="en-US" altLang="zh-CN" sz="1600" dirty="0">
                <a:solidFill>
                  <a:srgbClr val="1A78C3"/>
                </a:solidFill>
                <a:latin typeface="+mj-ea"/>
                <a:ea typeface="+mj-ea"/>
              </a:rPr>
              <a:t>In MIPS</a:t>
            </a:r>
            <a:r>
              <a:rPr lang="en-US" altLang="zh-CN" sz="1600" dirty="0">
                <a:solidFill>
                  <a:srgbClr val="44BE9B"/>
                </a:solidFill>
                <a:latin typeface="+mj-ea"/>
                <a:ea typeface="+mj-ea"/>
              </a:rPr>
              <a:t>(RISC):</a:t>
            </a:r>
          </a:p>
          <a:p>
            <a:pPr>
              <a:lnSpc>
                <a:spcPct val="120000"/>
              </a:lnSpc>
            </a:pPr>
            <a:r>
              <a:rPr lang="en-US" altLang="zh-CN" sz="1600" dirty="0">
                <a:solidFill>
                  <a:srgbClr val="1A78C3"/>
                </a:solidFill>
                <a:latin typeface="+mj-ea"/>
                <a:ea typeface="+mj-ea"/>
              </a:rPr>
              <a:t>                              </a:t>
            </a:r>
            <a:r>
              <a:rPr lang="en-US" altLang="zh-CN" dirty="0" err="1">
                <a:solidFill>
                  <a:srgbClr val="1A78C3"/>
                </a:solidFill>
                <a:latin typeface="+mj-ea"/>
                <a:ea typeface="+mj-ea"/>
              </a:rPr>
              <a:t>lw</a:t>
            </a:r>
            <a:r>
              <a:rPr lang="en-US" altLang="zh-CN" dirty="0">
                <a:solidFill>
                  <a:srgbClr val="1A78C3"/>
                </a:solidFill>
                <a:latin typeface="+mj-ea"/>
                <a:ea typeface="+mj-ea"/>
              </a:rPr>
              <a:t>   R1, (R10)	  #load a word</a:t>
            </a:r>
          </a:p>
          <a:p>
            <a:pPr>
              <a:lnSpc>
                <a:spcPct val="120000"/>
              </a:lnSpc>
            </a:pPr>
            <a:r>
              <a:rPr lang="en-US" altLang="zh-CN" dirty="0">
                <a:solidFill>
                  <a:srgbClr val="1A78C3"/>
                </a:solidFill>
                <a:latin typeface="+mj-ea"/>
                <a:ea typeface="+mj-ea"/>
              </a:rPr>
              <a:t>		</a:t>
            </a:r>
            <a:r>
              <a:rPr lang="en-US" altLang="zh-CN" dirty="0" err="1">
                <a:solidFill>
                  <a:srgbClr val="1A78C3"/>
                </a:solidFill>
                <a:latin typeface="+mj-ea"/>
                <a:ea typeface="+mj-ea"/>
              </a:rPr>
              <a:t>lw</a:t>
            </a:r>
            <a:r>
              <a:rPr lang="en-US" altLang="zh-CN" dirty="0">
                <a:solidFill>
                  <a:srgbClr val="1A78C3"/>
                </a:solidFill>
                <a:latin typeface="+mj-ea"/>
                <a:ea typeface="+mj-ea"/>
              </a:rPr>
              <a:t>   R2, (R11)</a:t>
            </a:r>
          </a:p>
          <a:p>
            <a:pPr>
              <a:lnSpc>
                <a:spcPct val="120000"/>
              </a:lnSpc>
            </a:pPr>
            <a:r>
              <a:rPr lang="en-US" altLang="zh-CN" dirty="0">
                <a:solidFill>
                  <a:srgbClr val="1A78C3"/>
                </a:solidFill>
                <a:latin typeface="+mj-ea"/>
                <a:ea typeface="+mj-ea"/>
              </a:rPr>
              <a:t>		</a:t>
            </a:r>
            <a:r>
              <a:rPr lang="en-US" altLang="zh-CN" sz="1600" dirty="0">
                <a:solidFill>
                  <a:srgbClr val="ED7D31"/>
                </a:solidFill>
                <a:latin typeface="+mj-ea"/>
                <a:ea typeface="+mj-ea"/>
              </a:rPr>
              <a:t>add  R3, R1, R2        </a:t>
            </a:r>
            <a:r>
              <a:rPr lang="en-US" altLang="zh-CN" dirty="0">
                <a:solidFill>
                  <a:srgbClr val="1A78C3"/>
                </a:solidFill>
                <a:latin typeface="+mj-ea"/>
                <a:ea typeface="+mj-ea"/>
              </a:rPr>
              <a:t>#R3 &lt;-- R1+R2</a:t>
            </a:r>
          </a:p>
          <a:p>
            <a:pPr>
              <a:lnSpc>
                <a:spcPct val="120000"/>
              </a:lnSpc>
            </a:pPr>
            <a:r>
              <a:rPr lang="en-US" altLang="zh-CN" dirty="0">
                <a:solidFill>
                  <a:srgbClr val="1A78C3"/>
                </a:solidFill>
                <a:latin typeface="+mj-ea"/>
                <a:ea typeface="+mj-ea"/>
              </a:rPr>
              <a:t>		</a:t>
            </a:r>
            <a:r>
              <a:rPr lang="en-US" altLang="zh-CN" dirty="0" err="1">
                <a:solidFill>
                  <a:srgbClr val="1A78C3"/>
                </a:solidFill>
                <a:latin typeface="+mj-ea"/>
                <a:ea typeface="+mj-ea"/>
              </a:rPr>
              <a:t>sw</a:t>
            </a:r>
            <a:r>
              <a:rPr lang="en-US" altLang="zh-CN" dirty="0">
                <a:solidFill>
                  <a:srgbClr val="1A78C3"/>
                </a:solidFill>
                <a:latin typeface="+mj-ea"/>
                <a:ea typeface="+mj-ea"/>
              </a:rPr>
              <a:t>  R3, (R9)	  #store a word</a:t>
            </a:r>
          </a:p>
        </p:txBody>
      </p:sp>
      <p:sp>
        <p:nvSpPr>
          <p:cNvPr id="24" name="Text Box 22">
            <a:extLst>
              <a:ext uri="{FF2B5EF4-FFF2-40B4-BE49-F238E27FC236}">
                <a16:creationId xmlns:a16="http://schemas.microsoft.com/office/drawing/2014/main" id="{C717B6D9-7360-4230-93FE-0DB876B1D1C7}"/>
              </a:ext>
            </a:extLst>
          </p:cNvPr>
          <p:cNvSpPr txBox="1">
            <a:spLocks noChangeArrowheads="1"/>
          </p:cNvSpPr>
          <p:nvPr/>
        </p:nvSpPr>
        <p:spPr bwMode="auto">
          <a:xfrm>
            <a:off x="5591670" y="4139701"/>
            <a:ext cx="1708150"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dirty="0">
                <a:solidFill>
                  <a:srgbClr val="44BE9B"/>
                </a:solidFill>
                <a:latin typeface="+mj-ea"/>
                <a:ea typeface="+mj-ea"/>
              </a:rPr>
              <a:t>一条指令！</a:t>
            </a:r>
          </a:p>
        </p:txBody>
      </p:sp>
      <p:sp>
        <p:nvSpPr>
          <p:cNvPr id="26" name="Text Box 24">
            <a:extLst>
              <a:ext uri="{FF2B5EF4-FFF2-40B4-BE49-F238E27FC236}">
                <a16:creationId xmlns:a16="http://schemas.microsoft.com/office/drawing/2014/main" id="{A4833C1F-D0F3-4094-9FD4-0F31D64FC0E5}"/>
              </a:ext>
            </a:extLst>
          </p:cNvPr>
          <p:cNvSpPr txBox="1">
            <a:spLocks noChangeArrowheads="1"/>
          </p:cNvSpPr>
          <p:nvPr/>
        </p:nvSpPr>
        <p:spPr bwMode="auto">
          <a:xfrm>
            <a:off x="6591104" y="5461853"/>
            <a:ext cx="1881508"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dirty="0">
                <a:solidFill>
                  <a:srgbClr val="44BE9B"/>
                </a:solidFill>
                <a:latin typeface="+mj-ea"/>
                <a:ea typeface="+mj-ea"/>
              </a:rPr>
              <a:t>四条指令！</a:t>
            </a:r>
          </a:p>
        </p:txBody>
      </p:sp>
      <p:sp>
        <p:nvSpPr>
          <p:cNvPr id="28" name="Text Box 26">
            <a:extLst>
              <a:ext uri="{FF2B5EF4-FFF2-40B4-BE49-F238E27FC236}">
                <a16:creationId xmlns:a16="http://schemas.microsoft.com/office/drawing/2014/main" id="{C7BA776F-A7D9-4562-8001-5BC7AB81A99E}"/>
              </a:ext>
            </a:extLst>
          </p:cNvPr>
          <p:cNvSpPr txBox="1">
            <a:spLocks noChangeArrowheads="1"/>
          </p:cNvSpPr>
          <p:nvPr/>
        </p:nvSpPr>
        <p:spPr bwMode="auto">
          <a:xfrm>
            <a:off x="7299820" y="3096648"/>
            <a:ext cx="4064810"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dirty="0">
                <a:solidFill>
                  <a:srgbClr val="EE3900"/>
                </a:solidFill>
              </a:rPr>
              <a:t>哪一种风格更好呢？学了第</a:t>
            </a:r>
            <a:r>
              <a:rPr lang="en-US" altLang="zh-CN" dirty="0">
                <a:solidFill>
                  <a:srgbClr val="EE3900"/>
                </a:solidFill>
              </a:rPr>
              <a:t>6</a:t>
            </a:r>
            <a:r>
              <a:rPr lang="zh-CN" altLang="en-US" dirty="0">
                <a:solidFill>
                  <a:srgbClr val="EE3900"/>
                </a:solidFill>
              </a:rPr>
              <a:t>和第</a:t>
            </a:r>
            <a:r>
              <a:rPr lang="en-US" altLang="zh-CN" dirty="0">
                <a:solidFill>
                  <a:srgbClr val="EE3900"/>
                </a:solidFill>
              </a:rPr>
              <a:t>7</a:t>
            </a:r>
            <a:r>
              <a:rPr lang="zh-CN" altLang="en-US" dirty="0">
                <a:solidFill>
                  <a:srgbClr val="EE3900"/>
                </a:solidFill>
              </a:rPr>
              <a:t>章后会有更深的体会！</a:t>
            </a:r>
          </a:p>
        </p:txBody>
      </p:sp>
    </p:spTree>
    <p:extLst>
      <p:ext uri="{BB962C8B-B14F-4D97-AF65-F5344CB8AC3E}">
        <p14:creationId xmlns:p14="http://schemas.microsoft.com/office/powerpoint/2010/main" val="94703875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FF1D03C-1DB0-4C15-835C-00B9795B4066}"/>
              </a:ext>
            </a:extLst>
          </p:cNvPr>
          <p:cNvSpPr>
            <a:spLocks noGrp="1"/>
          </p:cNvSpPr>
          <p:nvPr>
            <p:ph type="sldNum" sz="quarter" idx="12"/>
          </p:nvPr>
        </p:nvSpPr>
        <p:spPr/>
        <p:txBody>
          <a:bodyPr/>
          <a:lstStyle/>
          <a:p>
            <a:fld id="{D12C7F20-4EEE-4847-AC76-B538472E8A39}" type="slidenum">
              <a:rPr lang="zh-CN" altLang="en-US" smtClean="0"/>
              <a:pPr/>
              <a:t>31</a:t>
            </a:fld>
            <a:endParaRPr lang="zh-CN" altLang="en-US"/>
          </a:p>
        </p:txBody>
      </p:sp>
      <p:sp>
        <p:nvSpPr>
          <p:cNvPr id="3" name="文本占位符 2">
            <a:extLst>
              <a:ext uri="{FF2B5EF4-FFF2-40B4-BE49-F238E27FC236}">
                <a16:creationId xmlns:a16="http://schemas.microsoft.com/office/drawing/2014/main" id="{FE83A180-68A1-41F8-A4CC-42027E6F29BB}"/>
              </a:ext>
            </a:extLst>
          </p:cNvPr>
          <p:cNvSpPr>
            <a:spLocks noGrp="1"/>
          </p:cNvSpPr>
          <p:nvPr>
            <p:ph type="body" sz="quarter" idx="15"/>
          </p:nvPr>
        </p:nvSpPr>
        <p:spPr>
          <a:xfrm>
            <a:off x="159768" y="698463"/>
            <a:ext cx="11835786" cy="618609"/>
          </a:xfrm>
        </p:spPr>
        <p:txBody>
          <a:bodyPr/>
          <a:lstStyle/>
          <a:p>
            <a:r>
              <a:rPr lang="zh-CN" altLang="en-US" dirty="0"/>
              <a:t>指令设计风格 </a:t>
            </a:r>
            <a:r>
              <a:rPr lang="en-US" altLang="zh-CN" dirty="0"/>
              <a:t>– </a:t>
            </a:r>
            <a:r>
              <a:rPr lang="zh-CN" altLang="en-US" dirty="0"/>
              <a:t>按指令格式的复杂度来分</a:t>
            </a:r>
          </a:p>
        </p:txBody>
      </p:sp>
      <p:sp>
        <p:nvSpPr>
          <p:cNvPr id="4" name="文本占位符 3">
            <a:extLst>
              <a:ext uri="{FF2B5EF4-FFF2-40B4-BE49-F238E27FC236}">
                <a16:creationId xmlns:a16="http://schemas.microsoft.com/office/drawing/2014/main" id="{AEEA52DE-DB0B-435F-B999-24B6B959A57D}"/>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5B430562-E977-47D5-B3D4-1C0D7D6AABFE}"/>
              </a:ext>
            </a:extLst>
          </p:cNvPr>
          <p:cNvSpPr txBox="1">
            <a:spLocks noChangeArrowheads="1"/>
          </p:cNvSpPr>
          <p:nvPr/>
        </p:nvSpPr>
        <p:spPr>
          <a:xfrm>
            <a:off x="429592" y="2094523"/>
            <a:ext cx="8385175" cy="3511550"/>
          </a:xfrm>
          <a:prstGeom prst="rect">
            <a:avLst/>
          </a:prstGeom>
          <a:noFill/>
          <a:ln/>
          <a:extLst>
            <a:ext uri="{91240B29-F687-4F45-9708-019B960494DF}">
              <a14:hiddenLine xmlns:a14="http://schemas.microsoft.com/office/drawing/2010/main" w="9525">
                <a:solidFill>
                  <a:srgbClr val="A50021"/>
                </a:solidFill>
                <a:miter lim="800000"/>
                <a:headEnd/>
                <a:tailEnd/>
              </a14:hiddenLine>
            </a:ext>
          </a:extLst>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buFont typeface="Wingdings" panose="05000000000000000000" pitchFamily="2" charset="2"/>
              <a:buNone/>
            </a:pPr>
            <a:r>
              <a:rPr lang="zh-CN" altLang="en-US" sz="1600" dirty="0">
                <a:solidFill>
                  <a:srgbClr val="1A78C3"/>
                </a:solidFill>
                <a:latin typeface="+mj-ea"/>
                <a:ea typeface="+mj-ea"/>
              </a:rPr>
              <a:t>早期</a:t>
            </a:r>
            <a:r>
              <a:rPr lang="en-US" altLang="en-US" sz="1600" dirty="0">
                <a:solidFill>
                  <a:srgbClr val="1A78C3"/>
                </a:solidFill>
                <a:latin typeface="+mj-ea"/>
                <a:ea typeface="+mj-ea"/>
              </a:rPr>
              <a:t>CISC</a:t>
            </a:r>
            <a:r>
              <a:rPr lang="zh-CN" altLang="en-US" sz="1600" dirty="0">
                <a:solidFill>
                  <a:srgbClr val="1A78C3"/>
                </a:solidFill>
                <a:latin typeface="+mj-ea"/>
                <a:ea typeface="+mj-ea"/>
              </a:rPr>
              <a:t>设计风格的主要特点</a:t>
            </a:r>
          </a:p>
          <a:p>
            <a:pPr>
              <a:lnSpc>
                <a:spcPct val="110000"/>
              </a:lnSpc>
              <a:spcBef>
                <a:spcPct val="10000"/>
              </a:spcBef>
              <a:buFont typeface="Monotype Sorts" pitchFamily="2" charset="2"/>
              <a:buChar char=" "/>
            </a:pPr>
            <a:r>
              <a:rPr lang="zh-CN" altLang="en-US" sz="1600" dirty="0">
                <a:solidFill>
                  <a:srgbClr val="1A78C3"/>
                </a:solidFill>
                <a:latin typeface="+mj-ea"/>
                <a:ea typeface="+mj-ea"/>
              </a:rPr>
              <a:t>(1) 指令系统复杂</a:t>
            </a:r>
          </a:p>
          <a:p>
            <a:pPr>
              <a:lnSpc>
                <a:spcPct val="110000"/>
              </a:lnSpc>
              <a:spcBef>
                <a:spcPct val="10000"/>
              </a:spcBef>
              <a:buFont typeface="Monotype Sorts" pitchFamily="2" charset="2"/>
              <a:buChar char=" "/>
            </a:pPr>
            <a:r>
              <a:rPr lang="zh-CN" altLang="en-US" sz="1600" dirty="0">
                <a:solidFill>
                  <a:srgbClr val="1A78C3"/>
                </a:solidFill>
                <a:latin typeface="+mj-ea"/>
                <a:ea typeface="+mj-ea"/>
              </a:rPr>
              <a:t>     </a:t>
            </a:r>
            <a:r>
              <a:rPr lang="zh-CN" altLang="en-US" sz="1600" dirty="0">
                <a:solidFill>
                  <a:srgbClr val="44BE9B"/>
                </a:solidFill>
                <a:latin typeface="+mj-ea"/>
                <a:ea typeface="+mj-ea"/>
              </a:rPr>
              <a:t>指令多 / 寻址方式多 / 指令格式多</a:t>
            </a:r>
          </a:p>
          <a:p>
            <a:pPr>
              <a:lnSpc>
                <a:spcPct val="110000"/>
              </a:lnSpc>
              <a:spcBef>
                <a:spcPct val="10000"/>
              </a:spcBef>
              <a:buFont typeface="Monotype Sorts" pitchFamily="2" charset="2"/>
              <a:buChar char=" "/>
            </a:pPr>
            <a:r>
              <a:rPr lang="zh-CN" altLang="en-US" sz="1600" dirty="0">
                <a:solidFill>
                  <a:srgbClr val="1A78C3"/>
                </a:solidFill>
                <a:latin typeface="+mj-ea"/>
                <a:ea typeface="+mj-ea"/>
              </a:rPr>
              <a:t>(2) 指令周期长</a:t>
            </a:r>
          </a:p>
          <a:p>
            <a:pPr>
              <a:lnSpc>
                <a:spcPct val="110000"/>
              </a:lnSpc>
              <a:spcBef>
                <a:spcPct val="10000"/>
              </a:spcBef>
              <a:buFont typeface="Monotype Sorts" pitchFamily="2" charset="2"/>
              <a:buChar char=" "/>
            </a:pPr>
            <a:r>
              <a:rPr lang="zh-CN" altLang="en-US" sz="1600" dirty="0">
                <a:solidFill>
                  <a:srgbClr val="1A78C3"/>
                </a:solidFill>
                <a:latin typeface="+mj-ea"/>
                <a:ea typeface="+mj-ea"/>
              </a:rPr>
              <a:t>      </a:t>
            </a:r>
            <a:r>
              <a:rPr lang="zh-CN" altLang="en-US" sz="1600" dirty="0">
                <a:solidFill>
                  <a:srgbClr val="44BE9B"/>
                </a:solidFill>
                <a:latin typeface="+mj-ea"/>
                <a:ea typeface="+mj-ea"/>
              </a:rPr>
              <a:t>绝大多数指令需要多个时钟周期才能完成</a:t>
            </a:r>
          </a:p>
          <a:p>
            <a:pPr>
              <a:lnSpc>
                <a:spcPct val="110000"/>
              </a:lnSpc>
              <a:spcBef>
                <a:spcPct val="10000"/>
              </a:spcBef>
              <a:buFont typeface="Monotype Sorts" pitchFamily="2" charset="2"/>
              <a:buChar char=" "/>
            </a:pPr>
            <a:r>
              <a:rPr lang="zh-CN" altLang="en-US" sz="1600" dirty="0">
                <a:solidFill>
                  <a:srgbClr val="1A78C3"/>
                </a:solidFill>
                <a:latin typeface="+mj-ea"/>
                <a:ea typeface="+mj-ea"/>
              </a:rPr>
              <a:t>(3) 各种指令都能访问存储器</a:t>
            </a:r>
          </a:p>
          <a:p>
            <a:pPr>
              <a:lnSpc>
                <a:spcPct val="110000"/>
              </a:lnSpc>
              <a:spcBef>
                <a:spcPct val="10000"/>
              </a:spcBef>
              <a:buFont typeface="Monotype Sorts" pitchFamily="2" charset="2"/>
              <a:buChar char=" "/>
            </a:pPr>
            <a:r>
              <a:rPr lang="zh-CN" altLang="en-US" sz="1600" dirty="0">
                <a:solidFill>
                  <a:srgbClr val="1A78C3"/>
                </a:solidFill>
                <a:latin typeface="+mj-ea"/>
                <a:ea typeface="+mj-ea"/>
              </a:rPr>
              <a:t>      </a:t>
            </a:r>
            <a:r>
              <a:rPr lang="zh-CN" altLang="en-US" sz="1600" dirty="0">
                <a:solidFill>
                  <a:srgbClr val="44BE9B"/>
                </a:solidFill>
                <a:latin typeface="+mj-ea"/>
                <a:ea typeface="+mj-ea"/>
              </a:rPr>
              <a:t>除了专门的存储器读写指令外，运算指令也能访问存储器</a:t>
            </a:r>
          </a:p>
          <a:p>
            <a:pPr>
              <a:lnSpc>
                <a:spcPct val="110000"/>
              </a:lnSpc>
              <a:spcBef>
                <a:spcPct val="10000"/>
              </a:spcBef>
              <a:buFont typeface="Monotype Sorts" pitchFamily="2" charset="2"/>
              <a:buChar char=" "/>
            </a:pPr>
            <a:r>
              <a:rPr lang="zh-CN" altLang="en-US" sz="1600" dirty="0">
                <a:solidFill>
                  <a:srgbClr val="1A78C3"/>
                </a:solidFill>
                <a:latin typeface="+mj-ea"/>
                <a:ea typeface="+mj-ea"/>
              </a:rPr>
              <a:t> (4) 采用微程序控制</a:t>
            </a:r>
          </a:p>
          <a:p>
            <a:pPr>
              <a:lnSpc>
                <a:spcPct val="110000"/>
              </a:lnSpc>
              <a:spcBef>
                <a:spcPct val="10000"/>
              </a:spcBef>
              <a:buFont typeface="Monotype Sorts" pitchFamily="2" charset="2"/>
              <a:buChar char=" "/>
            </a:pPr>
            <a:r>
              <a:rPr lang="zh-CN" altLang="en-US" sz="1600" dirty="0">
                <a:solidFill>
                  <a:srgbClr val="1A78C3"/>
                </a:solidFill>
                <a:latin typeface="+mj-ea"/>
                <a:ea typeface="+mj-ea"/>
              </a:rPr>
              <a:t> (5) 有专用寄存器</a:t>
            </a:r>
          </a:p>
          <a:p>
            <a:pPr>
              <a:lnSpc>
                <a:spcPct val="110000"/>
              </a:lnSpc>
              <a:spcBef>
                <a:spcPct val="10000"/>
              </a:spcBef>
              <a:buFont typeface="Monotype Sorts" pitchFamily="2" charset="2"/>
              <a:buChar char=" "/>
            </a:pPr>
            <a:r>
              <a:rPr lang="zh-CN" altLang="en-US" sz="1600" dirty="0">
                <a:solidFill>
                  <a:srgbClr val="1A78C3"/>
                </a:solidFill>
                <a:latin typeface="+mj-ea"/>
                <a:ea typeface="+mj-ea"/>
              </a:rPr>
              <a:t> (6) 难以进行编译优化来生成高效目标代码</a:t>
            </a:r>
          </a:p>
        </p:txBody>
      </p:sp>
      <p:sp>
        <p:nvSpPr>
          <p:cNvPr id="6" name="Rectangle 4">
            <a:extLst>
              <a:ext uri="{FF2B5EF4-FFF2-40B4-BE49-F238E27FC236}">
                <a16:creationId xmlns:a16="http://schemas.microsoft.com/office/drawing/2014/main" id="{9FE6F101-8BC2-40B4-B348-B2FCCBEA5648}"/>
              </a:ext>
            </a:extLst>
          </p:cNvPr>
          <p:cNvSpPr>
            <a:spLocks noChangeArrowheads="1"/>
          </p:cNvSpPr>
          <p:nvPr/>
        </p:nvSpPr>
        <p:spPr bwMode="auto">
          <a:xfrm>
            <a:off x="592909" y="5304186"/>
            <a:ext cx="9910107" cy="91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120000"/>
              </a:lnSpc>
            </a:pPr>
            <a:r>
              <a:rPr lang="zh-CN" altLang="en-US" sz="1600" dirty="0">
                <a:solidFill>
                  <a:srgbClr val="1A78C3"/>
                </a:solidFill>
                <a:latin typeface="+mj-ea"/>
                <a:ea typeface="+mj-ea"/>
              </a:rPr>
              <a:t>例如，</a:t>
            </a:r>
            <a:r>
              <a:rPr lang="en-US" altLang="zh-CN" sz="1600" dirty="0">
                <a:solidFill>
                  <a:srgbClr val="44BE9B"/>
                </a:solidFill>
                <a:latin typeface="+mj-ea"/>
                <a:ea typeface="+mj-ea"/>
              </a:rPr>
              <a:t>VAX-11/780</a:t>
            </a:r>
            <a:r>
              <a:rPr lang="zh-CN" altLang="en-US" sz="1600" dirty="0">
                <a:solidFill>
                  <a:srgbClr val="44BE9B"/>
                </a:solidFill>
                <a:latin typeface="+mj-ea"/>
                <a:ea typeface="+mj-ea"/>
              </a:rPr>
              <a:t>小型机</a:t>
            </a:r>
          </a:p>
          <a:p>
            <a:pPr lvl="1">
              <a:lnSpc>
                <a:spcPct val="120000"/>
              </a:lnSpc>
            </a:pPr>
            <a:r>
              <a:rPr lang="zh-CN" altLang="en-US" sz="1600" dirty="0">
                <a:solidFill>
                  <a:srgbClr val="1A78C3"/>
                </a:solidFill>
                <a:latin typeface="+mj-ea"/>
                <a:ea typeface="+mj-ea"/>
              </a:rPr>
              <a:t>16种寻址方式；9种数据格式；303条指令；</a:t>
            </a:r>
          </a:p>
          <a:p>
            <a:pPr lvl="1">
              <a:lnSpc>
                <a:spcPct val="120000"/>
              </a:lnSpc>
            </a:pPr>
            <a:r>
              <a:rPr lang="zh-CN" altLang="en-US" sz="1600" dirty="0">
                <a:solidFill>
                  <a:srgbClr val="1A78C3"/>
                </a:solidFill>
                <a:latin typeface="+mj-ea"/>
                <a:ea typeface="+mj-ea"/>
              </a:rPr>
              <a:t>一条指令包括1～2个字节的操作码和下续</a:t>
            </a:r>
            <a:r>
              <a:rPr lang="en-US" altLang="zh-CN" sz="1600" dirty="0">
                <a:solidFill>
                  <a:srgbClr val="1A78C3"/>
                </a:solidFill>
                <a:latin typeface="+mj-ea"/>
                <a:ea typeface="+mj-ea"/>
              </a:rPr>
              <a:t>N</a:t>
            </a:r>
            <a:r>
              <a:rPr lang="zh-CN" altLang="en-US" sz="1600" dirty="0">
                <a:solidFill>
                  <a:srgbClr val="1A78C3"/>
                </a:solidFill>
                <a:latin typeface="+mj-ea"/>
                <a:ea typeface="+mj-ea"/>
              </a:rPr>
              <a:t>个操作数说明符。一个说明符的长度达1 ～10个字节。</a:t>
            </a:r>
            <a:endParaRPr lang="zh-CN" altLang="en-US" sz="1600" b="0" dirty="0">
              <a:solidFill>
                <a:srgbClr val="1A78C3"/>
              </a:solidFill>
              <a:latin typeface="+mj-ea"/>
              <a:ea typeface="+mj-ea"/>
            </a:endParaRPr>
          </a:p>
        </p:txBody>
      </p:sp>
      <p:sp>
        <p:nvSpPr>
          <p:cNvPr id="7" name="Rectangle 6">
            <a:extLst>
              <a:ext uri="{FF2B5EF4-FFF2-40B4-BE49-F238E27FC236}">
                <a16:creationId xmlns:a16="http://schemas.microsoft.com/office/drawing/2014/main" id="{57F9B475-7AE5-496E-818F-DCD2763A8230}"/>
              </a:ext>
            </a:extLst>
          </p:cNvPr>
          <p:cNvSpPr>
            <a:spLocks noChangeArrowheads="1"/>
          </p:cNvSpPr>
          <p:nvPr/>
        </p:nvSpPr>
        <p:spPr bwMode="auto">
          <a:xfrm>
            <a:off x="514524" y="1251927"/>
            <a:ext cx="7813675" cy="913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25000"/>
              </a:spcBef>
            </a:pPr>
            <a:r>
              <a:rPr lang="zh-CN" altLang="en-US" sz="1600" dirty="0">
                <a:solidFill>
                  <a:srgbClr val="1A78C3"/>
                </a:solidFill>
                <a:latin typeface="+mj-ea"/>
                <a:ea typeface="+mj-ea"/>
              </a:rPr>
              <a:t>按指令格式的复杂度来分，有两种类型计算机：</a:t>
            </a:r>
          </a:p>
          <a:p>
            <a:pPr lvl="1">
              <a:spcBef>
                <a:spcPct val="25000"/>
              </a:spcBef>
            </a:pPr>
            <a:r>
              <a:rPr lang="zh-CN" altLang="en-US" sz="1600" dirty="0">
                <a:solidFill>
                  <a:srgbClr val="44BE9B"/>
                </a:solidFill>
                <a:latin typeface="+mj-ea"/>
                <a:ea typeface="+mj-ea"/>
              </a:rPr>
              <a:t>复杂指令集计算机</a:t>
            </a:r>
            <a:r>
              <a:rPr lang="en-US" altLang="zh-CN" sz="1600" dirty="0">
                <a:solidFill>
                  <a:srgbClr val="44BE9B"/>
                </a:solidFill>
                <a:latin typeface="+mj-ea"/>
                <a:ea typeface="+mj-ea"/>
              </a:rPr>
              <a:t>CISC (Complex Instruction Set Computer)</a:t>
            </a:r>
          </a:p>
          <a:p>
            <a:pPr lvl="1">
              <a:spcBef>
                <a:spcPct val="25000"/>
              </a:spcBef>
            </a:pPr>
            <a:r>
              <a:rPr lang="zh-CN" altLang="en-US" sz="1600" dirty="0">
                <a:solidFill>
                  <a:srgbClr val="44BE9B"/>
                </a:solidFill>
                <a:latin typeface="+mj-ea"/>
                <a:ea typeface="+mj-ea"/>
              </a:rPr>
              <a:t>精简指令集计算机</a:t>
            </a:r>
            <a:r>
              <a:rPr lang="en-US" altLang="zh-CN" sz="1600" dirty="0">
                <a:solidFill>
                  <a:srgbClr val="44BE9B"/>
                </a:solidFill>
                <a:latin typeface="+mj-ea"/>
                <a:ea typeface="+mj-ea"/>
              </a:rPr>
              <a:t>RISC (Reduce</a:t>
            </a:r>
            <a:r>
              <a:rPr lang="zh-CN" altLang="en-US" sz="1600" dirty="0">
                <a:solidFill>
                  <a:srgbClr val="44BE9B"/>
                </a:solidFill>
                <a:latin typeface="+mj-ea"/>
                <a:ea typeface="+mj-ea"/>
              </a:rPr>
              <a:t> </a:t>
            </a:r>
            <a:r>
              <a:rPr lang="en-US" altLang="zh-CN" sz="1600" dirty="0">
                <a:solidFill>
                  <a:srgbClr val="44BE9B"/>
                </a:solidFill>
                <a:latin typeface="+mj-ea"/>
                <a:ea typeface="+mj-ea"/>
              </a:rPr>
              <a:t>Instruction Set Computer)</a:t>
            </a:r>
            <a:endParaRPr lang="zh-CN" altLang="en-US" sz="1600" dirty="0">
              <a:solidFill>
                <a:srgbClr val="44BE9B"/>
              </a:solidFill>
              <a:latin typeface="+mj-ea"/>
              <a:ea typeface="+mj-ea"/>
            </a:endParaRPr>
          </a:p>
        </p:txBody>
      </p:sp>
    </p:spTree>
    <p:extLst>
      <p:ext uri="{BB962C8B-B14F-4D97-AF65-F5344CB8AC3E}">
        <p14:creationId xmlns:p14="http://schemas.microsoft.com/office/powerpoint/2010/main" val="188979168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blinds(horizontal)">
                                      <p:cBhvr>
                                        <p:cTn id="23" dur="500"/>
                                        <p:tgtEl>
                                          <p:spTgt spid="5">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blinds(horizontal)">
                                      <p:cBhvr>
                                        <p:cTn id="26" dur="500"/>
                                        <p:tgtEl>
                                          <p:spTgt spid="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blinds(horizontal)">
                                      <p:cBhvr>
                                        <p:cTn id="31" dur="500"/>
                                        <p:tgtEl>
                                          <p:spTgt spid="5">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animEffect transition="in" filter="blinds(horizontal)">
                                      <p:cBhvr>
                                        <p:cTn id="36" dur="500"/>
                                        <p:tgtEl>
                                          <p:spTgt spid="5">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Effect transition="in" filter="blinds(horizontal)">
                                      <p:cBhvr>
                                        <p:cTn id="41" dur="500"/>
                                        <p:tgtEl>
                                          <p:spTgt spid="5">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linds(horizontal)">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AC850FA-041A-4B12-B6C8-4442D3BF4611}"/>
              </a:ext>
            </a:extLst>
          </p:cNvPr>
          <p:cNvSpPr>
            <a:spLocks noGrp="1"/>
          </p:cNvSpPr>
          <p:nvPr>
            <p:ph type="sldNum" sz="quarter" idx="12"/>
          </p:nvPr>
        </p:nvSpPr>
        <p:spPr/>
        <p:txBody>
          <a:bodyPr/>
          <a:lstStyle/>
          <a:p>
            <a:fld id="{D12C7F20-4EEE-4847-AC76-B538472E8A39}" type="slidenum">
              <a:rPr lang="zh-CN" altLang="en-US" smtClean="0"/>
              <a:pPr/>
              <a:t>32</a:t>
            </a:fld>
            <a:endParaRPr lang="zh-CN" altLang="en-US"/>
          </a:p>
        </p:txBody>
      </p:sp>
      <p:sp>
        <p:nvSpPr>
          <p:cNvPr id="3" name="文本占位符 2">
            <a:extLst>
              <a:ext uri="{FF2B5EF4-FFF2-40B4-BE49-F238E27FC236}">
                <a16:creationId xmlns:a16="http://schemas.microsoft.com/office/drawing/2014/main" id="{18858C15-C78F-46CD-9085-DF8BE4ED78D2}"/>
              </a:ext>
            </a:extLst>
          </p:cNvPr>
          <p:cNvSpPr>
            <a:spLocks noGrp="1"/>
          </p:cNvSpPr>
          <p:nvPr>
            <p:ph type="body" sz="quarter" idx="15"/>
          </p:nvPr>
        </p:nvSpPr>
        <p:spPr>
          <a:xfrm>
            <a:off x="159768" y="698463"/>
            <a:ext cx="11835786" cy="435383"/>
          </a:xfrm>
        </p:spPr>
        <p:txBody>
          <a:bodyPr>
            <a:normAutofit fontScale="92500" lnSpcReduction="20000"/>
          </a:bodyPr>
          <a:lstStyle/>
          <a:p>
            <a:r>
              <a:rPr lang="zh-CN" altLang="en-US" dirty="0"/>
              <a:t>复杂指令集计算机</a:t>
            </a:r>
            <a:r>
              <a:rPr lang="en-US" altLang="zh-CN" dirty="0"/>
              <a:t>CISC</a:t>
            </a:r>
            <a:endParaRPr lang="zh-CN" altLang="en-US" dirty="0"/>
          </a:p>
        </p:txBody>
      </p:sp>
      <p:sp>
        <p:nvSpPr>
          <p:cNvPr id="4" name="文本占位符 3">
            <a:extLst>
              <a:ext uri="{FF2B5EF4-FFF2-40B4-BE49-F238E27FC236}">
                <a16:creationId xmlns:a16="http://schemas.microsoft.com/office/drawing/2014/main" id="{46A83DB4-4CFD-4CCB-AE63-C1465B8A38CE}"/>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B10DF955-B5A4-4ECA-8326-50B443C398ED}"/>
              </a:ext>
            </a:extLst>
          </p:cNvPr>
          <p:cNvSpPr txBox="1">
            <a:spLocks noChangeArrowheads="1"/>
          </p:cNvSpPr>
          <p:nvPr/>
        </p:nvSpPr>
        <p:spPr>
          <a:xfrm>
            <a:off x="533400" y="3236914"/>
            <a:ext cx="11462154" cy="2593436"/>
          </a:xfrm>
          <a:prstGeom prst="rect">
            <a:avLst/>
          </a:prstGeom>
          <a:ln/>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pPr>
            <a:r>
              <a:rPr lang="zh-CN" altLang="en-US" sz="2000" dirty="0">
                <a:solidFill>
                  <a:srgbClr val="1A78C3"/>
                </a:solidFill>
                <a:latin typeface="+mj-ea"/>
                <a:ea typeface="+mj-ea"/>
              </a:rPr>
              <a:t>对</a:t>
            </a:r>
            <a:r>
              <a:rPr lang="en-US" altLang="zh-CN" sz="2000" dirty="0">
                <a:solidFill>
                  <a:srgbClr val="1A78C3"/>
                </a:solidFill>
                <a:latin typeface="+mj-ea"/>
                <a:ea typeface="+mj-ea"/>
              </a:rPr>
              <a:t>CISC</a:t>
            </a:r>
            <a:r>
              <a:rPr lang="zh-CN" altLang="en-US" sz="2000" dirty="0">
                <a:solidFill>
                  <a:srgbClr val="1A78C3"/>
                </a:solidFill>
                <a:latin typeface="+mj-ea"/>
                <a:ea typeface="+mj-ea"/>
              </a:rPr>
              <a:t>进行测试，发现一个</a:t>
            </a:r>
            <a:r>
              <a:rPr lang="zh-CN" altLang="en-US" sz="2000" dirty="0">
                <a:solidFill>
                  <a:srgbClr val="ED7D31"/>
                </a:solidFill>
                <a:latin typeface="+mj-ea"/>
                <a:ea typeface="+mj-ea"/>
              </a:rPr>
              <a:t>事实</a:t>
            </a:r>
            <a:r>
              <a:rPr lang="zh-CN" altLang="en-US" sz="2000" dirty="0">
                <a:solidFill>
                  <a:srgbClr val="1A78C3"/>
                </a:solidFill>
                <a:latin typeface="+mj-ea"/>
                <a:ea typeface="+mj-ea"/>
              </a:rPr>
              <a:t>：</a:t>
            </a:r>
          </a:p>
          <a:p>
            <a:pPr lvl="1">
              <a:lnSpc>
                <a:spcPct val="140000"/>
              </a:lnSpc>
            </a:pPr>
            <a:r>
              <a:rPr lang="zh-CN" altLang="en-US" sz="1600" dirty="0">
                <a:solidFill>
                  <a:srgbClr val="1A78C3"/>
                </a:solidFill>
                <a:latin typeface="+mj-ea"/>
                <a:ea typeface="+mj-ea"/>
              </a:rPr>
              <a:t>在程序中各种指令出现的频率悬殊很大，最常使用的是一些简单指令，这些指令占程序的80%，但只占指令系统的20%。而且在微程序控制的计算机中，占指令总数20%的复杂指令占用了控制存储器容量的80%。</a:t>
            </a:r>
          </a:p>
          <a:p>
            <a:pPr>
              <a:lnSpc>
                <a:spcPct val="140000"/>
              </a:lnSpc>
            </a:pPr>
            <a:r>
              <a:rPr lang="zh-CN" altLang="en-US" sz="2000" dirty="0">
                <a:solidFill>
                  <a:srgbClr val="1A78C3"/>
                </a:solidFill>
                <a:latin typeface="+mj-ea"/>
                <a:ea typeface="+mj-ea"/>
              </a:rPr>
              <a:t>1982年美国加州伯克利大学的</a:t>
            </a:r>
            <a:r>
              <a:rPr lang="en-US" altLang="zh-CN" sz="2000" dirty="0" err="1">
                <a:solidFill>
                  <a:srgbClr val="ED7D31"/>
                </a:solidFill>
                <a:latin typeface="+mj-ea"/>
                <a:ea typeface="+mj-ea"/>
              </a:rPr>
              <a:t>RISCⅠ</a:t>
            </a:r>
            <a:r>
              <a:rPr lang="en-US" altLang="zh-CN" sz="2000" dirty="0">
                <a:solidFill>
                  <a:srgbClr val="1A78C3"/>
                </a:solidFill>
                <a:latin typeface="+mj-ea"/>
                <a:ea typeface="+mj-ea"/>
              </a:rPr>
              <a:t>，</a:t>
            </a:r>
            <a:r>
              <a:rPr lang="zh-CN" altLang="en-US" sz="2000" dirty="0">
                <a:solidFill>
                  <a:srgbClr val="1A78C3"/>
                </a:solidFill>
                <a:latin typeface="+mj-ea"/>
                <a:ea typeface="+mj-ea"/>
              </a:rPr>
              <a:t>斯坦福大学的</a:t>
            </a:r>
            <a:r>
              <a:rPr lang="en-US" altLang="zh-CN" sz="2000" dirty="0">
                <a:solidFill>
                  <a:srgbClr val="ED7D31"/>
                </a:solidFill>
                <a:latin typeface="+mj-ea"/>
                <a:ea typeface="+mj-ea"/>
              </a:rPr>
              <a:t>MIPS</a:t>
            </a:r>
            <a:r>
              <a:rPr lang="en-US" altLang="zh-CN" sz="2000" dirty="0">
                <a:solidFill>
                  <a:srgbClr val="1A78C3"/>
                </a:solidFill>
                <a:latin typeface="+mj-ea"/>
                <a:ea typeface="+mj-ea"/>
              </a:rPr>
              <a:t>，IBM</a:t>
            </a:r>
            <a:r>
              <a:rPr lang="zh-CN" altLang="en-US" sz="2000" dirty="0">
                <a:solidFill>
                  <a:srgbClr val="1A78C3"/>
                </a:solidFill>
                <a:latin typeface="+mj-ea"/>
                <a:ea typeface="+mj-ea"/>
              </a:rPr>
              <a:t>公司的</a:t>
            </a:r>
            <a:r>
              <a:rPr lang="en-US" altLang="zh-CN" sz="2000" dirty="0">
                <a:solidFill>
                  <a:srgbClr val="ED7D31"/>
                </a:solidFill>
                <a:latin typeface="+mj-ea"/>
                <a:ea typeface="+mj-ea"/>
              </a:rPr>
              <a:t>IBM801</a:t>
            </a:r>
            <a:r>
              <a:rPr lang="zh-CN" altLang="en-US" sz="2000" dirty="0">
                <a:solidFill>
                  <a:srgbClr val="1A78C3"/>
                </a:solidFill>
                <a:latin typeface="+mj-ea"/>
                <a:ea typeface="+mj-ea"/>
              </a:rPr>
              <a:t>相继宣告完成，这些机器被称为</a:t>
            </a:r>
            <a:r>
              <a:rPr lang="zh-CN" altLang="en-US" sz="2000" dirty="0">
                <a:solidFill>
                  <a:srgbClr val="ED7D31"/>
                </a:solidFill>
                <a:latin typeface="+mj-ea"/>
                <a:ea typeface="+mj-ea"/>
              </a:rPr>
              <a:t>第一代</a:t>
            </a:r>
            <a:r>
              <a:rPr lang="en-US" altLang="zh-CN" sz="2000" dirty="0">
                <a:solidFill>
                  <a:srgbClr val="ED7D31"/>
                </a:solidFill>
                <a:latin typeface="+mj-ea"/>
                <a:ea typeface="+mj-ea"/>
              </a:rPr>
              <a:t>RISC</a:t>
            </a:r>
            <a:r>
              <a:rPr lang="zh-CN" altLang="en-US" sz="2000" dirty="0">
                <a:solidFill>
                  <a:srgbClr val="ED7D31"/>
                </a:solidFill>
                <a:latin typeface="+mj-ea"/>
                <a:ea typeface="+mj-ea"/>
              </a:rPr>
              <a:t>机</a:t>
            </a:r>
            <a:r>
              <a:rPr lang="zh-CN" altLang="en-US" sz="2000" dirty="0">
                <a:solidFill>
                  <a:srgbClr val="1A78C3"/>
                </a:solidFill>
                <a:latin typeface="+mj-ea"/>
                <a:ea typeface="+mj-ea"/>
              </a:rPr>
              <a:t>。</a:t>
            </a:r>
          </a:p>
        </p:txBody>
      </p:sp>
      <p:sp>
        <p:nvSpPr>
          <p:cNvPr id="6" name="Rectangle 4">
            <a:extLst>
              <a:ext uri="{FF2B5EF4-FFF2-40B4-BE49-F238E27FC236}">
                <a16:creationId xmlns:a16="http://schemas.microsoft.com/office/drawing/2014/main" id="{85AEB30E-7862-4833-9549-09D6CDF2C622}"/>
              </a:ext>
            </a:extLst>
          </p:cNvPr>
          <p:cNvSpPr>
            <a:spLocks noChangeArrowheads="1"/>
          </p:cNvSpPr>
          <p:nvPr/>
        </p:nvSpPr>
        <p:spPr bwMode="auto">
          <a:xfrm>
            <a:off x="533399" y="1281179"/>
            <a:ext cx="11378967" cy="194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r>
              <a:rPr lang="en-US" altLang="zh-CN" sz="1600" b="0" dirty="0">
                <a:solidFill>
                  <a:srgbClr val="1A78C3"/>
                </a:solidFill>
                <a:latin typeface="+mj-ea"/>
                <a:ea typeface="+mj-ea"/>
              </a:rPr>
              <a:t>CISC</a:t>
            </a:r>
            <a:r>
              <a:rPr lang="zh-CN" altLang="en-US" sz="1600" b="0" dirty="0">
                <a:solidFill>
                  <a:srgbClr val="1A78C3"/>
                </a:solidFill>
                <a:latin typeface="+mj-ea"/>
                <a:ea typeface="+mj-ea"/>
              </a:rPr>
              <a:t>的缺陷</a:t>
            </a:r>
          </a:p>
          <a:p>
            <a:pPr lvl="1">
              <a:lnSpc>
                <a:spcPct val="130000"/>
              </a:lnSpc>
            </a:pPr>
            <a:r>
              <a:rPr lang="zh-CN" altLang="en-US" sz="1600" b="0" dirty="0">
                <a:solidFill>
                  <a:srgbClr val="1A78C3"/>
                </a:solidFill>
                <a:latin typeface="+mj-ea"/>
                <a:ea typeface="+mj-ea"/>
              </a:rPr>
              <a:t>日趋庞大的指令系统不但使计算机的</a:t>
            </a:r>
            <a:r>
              <a:rPr lang="zh-CN" altLang="en-US" sz="1600" b="0" dirty="0">
                <a:solidFill>
                  <a:srgbClr val="ED7D31"/>
                </a:solidFill>
                <a:latin typeface="+mj-ea"/>
                <a:ea typeface="+mj-ea"/>
              </a:rPr>
              <a:t>研制周期变长</a:t>
            </a:r>
            <a:r>
              <a:rPr lang="zh-CN" altLang="en-US" sz="1600" b="0" dirty="0">
                <a:solidFill>
                  <a:srgbClr val="1A78C3"/>
                </a:solidFill>
                <a:latin typeface="+mj-ea"/>
                <a:ea typeface="+mj-ea"/>
              </a:rPr>
              <a:t>，而且</a:t>
            </a:r>
            <a:r>
              <a:rPr lang="zh-CN" altLang="en-US" sz="1600" b="0" dirty="0">
                <a:solidFill>
                  <a:srgbClr val="ED7D31"/>
                </a:solidFill>
                <a:latin typeface="+mj-ea"/>
                <a:ea typeface="+mj-ea"/>
              </a:rPr>
              <a:t>难以保证设计的正确性，难以调试和维护</a:t>
            </a:r>
            <a:r>
              <a:rPr lang="zh-CN" altLang="en-US" sz="1600" b="0" dirty="0">
                <a:solidFill>
                  <a:srgbClr val="1A78C3"/>
                </a:solidFill>
                <a:latin typeface="+mj-ea"/>
                <a:ea typeface="+mj-ea"/>
              </a:rPr>
              <a:t>，并且因指令操作复杂而</a:t>
            </a:r>
            <a:r>
              <a:rPr lang="zh-CN" altLang="en-US" sz="1600" b="0" dirty="0">
                <a:solidFill>
                  <a:srgbClr val="ED7D31"/>
                </a:solidFill>
                <a:latin typeface="+mj-ea"/>
                <a:ea typeface="+mj-ea"/>
              </a:rPr>
              <a:t>增加机器周期</a:t>
            </a:r>
            <a:r>
              <a:rPr lang="zh-CN" altLang="en-US" sz="1600" b="0" dirty="0">
                <a:solidFill>
                  <a:srgbClr val="1A78C3"/>
                </a:solidFill>
                <a:latin typeface="+mj-ea"/>
                <a:ea typeface="+mj-ea"/>
              </a:rPr>
              <a:t>，从而</a:t>
            </a:r>
            <a:r>
              <a:rPr lang="zh-CN" altLang="en-US" sz="1600" b="0" dirty="0">
                <a:solidFill>
                  <a:srgbClr val="ED7D31"/>
                </a:solidFill>
                <a:latin typeface="+mj-ea"/>
                <a:ea typeface="+mj-ea"/>
              </a:rPr>
              <a:t>降低了系统性能</a:t>
            </a:r>
            <a:r>
              <a:rPr lang="zh-CN" altLang="en-US" sz="1600" b="0" dirty="0">
                <a:solidFill>
                  <a:srgbClr val="1A78C3"/>
                </a:solidFill>
                <a:latin typeface="+mj-ea"/>
                <a:ea typeface="+mj-ea"/>
              </a:rPr>
              <a:t>。</a:t>
            </a:r>
          </a:p>
          <a:p>
            <a:pPr>
              <a:lnSpc>
                <a:spcPct val="140000"/>
              </a:lnSpc>
            </a:pPr>
            <a:r>
              <a:rPr lang="zh-CN" altLang="en-US" sz="1600" b="0" dirty="0">
                <a:solidFill>
                  <a:srgbClr val="1A78C3"/>
                </a:solidFill>
                <a:latin typeface="+mj-ea"/>
                <a:ea typeface="+mj-ea"/>
              </a:rPr>
              <a:t>1975年</a:t>
            </a:r>
            <a:r>
              <a:rPr lang="en-US" altLang="zh-CN" sz="1600" b="0" dirty="0">
                <a:solidFill>
                  <a:srgbClr val="1A78C3"/>
                </a:solidFill>
                <a:latin typeface="+mj-ea"/>
                <a:ea typeface="+mj-ea"/>
              </a:rPr>
              <a:t>IBM</a:t>
            </a:r>
            <a:r>
              <a:rPr lang="zh-CN" altLang="en-US" sz="1600" b="0" dirty="0">
                <a:solidFill>
                  <a:srgbClr val="1A78C3"/>
                </a:solidFill>
                <a:latin typeface="+mj-ea"/>
                <a:ea typeface="+mj-ea"/>
              </a:rPr>
              <a:t>公司开始研究</a:t>
            </a:r>
            <a:r>
              <a:rPr lang="zh-CN" altLang="en-US" sz="1600" b="0" dirty="0">
                <a:solidFill>
                  <a:srgbClr val="ED7D31"/>
                </a:solidFill>
                <a:latin typeface="+mj-ea"/>
                <a:ea typeface="+mj-ea"/>
              </a:rPr>
              <a:t>指令系统的合理性问题</a:t>
            </a:r>
            <a:r>
              <a:rPr lang="zh-CN" altLang="en-US" sz="1600" b="0" dirty="0">
                <a:solidFill>
                  <a:srgbClr val="1A78C3"/>
                </a:solidFill>
                <a:latin typeface="+mj-ea"/>
                <a:ea typeface="+mj-ea"/>
              </a:rPr>
              <a:t>，</a:t>
            </a:r>
            <a:r>
              <a:rPr lang="en-US" altLang="zh-CN" sz="1600" b="0" dirty="0">
                <a:solidFill>
                  <a:srgbClr val="1A78C3"/>
                </a:solidFill>
                <a:latin typeface="+mj-ea"/>
                <a:ea typeface="+mj-ea"/>
              </a:rPr>
              <a:t>John Cocks</a:t>
            </a:r>
            <a:r>
              <a:rPr lang="zh-CN" altLang="en-US" sz="1600" b="0" dirty="0">
                <a:solidFill>
                  <a:srgbClr val="1A78C3"/>
                </a:solidFill>
                <a:latin typeface="+mj-ea"/>
                <a:ea typeface="+mj-ea"/>
              </a:rPr>
              <a:t>提出精简指令系统计算机 </a:t>
            </a:r>
            <a:r>
              <a:rPr lang="en-US" altLang="zh-CN" sz="1600" b="0" dirty="0">
                <a:solidFill>
                  <a:srgbClr val="1A78C3"/>
                </a:solidFill>
                <a:latin typeface="+mj-ea"/>
                <a:ea typeface="+mj-ea"/>
              </a:rPr>
              <a:t>RISC ( Reduce Instruction Set Computer )</a:t>
            </a:r>
            <a:r>
              <a:rPr lang="zh-CN" altLang="en-US" sz="1600" b="0" dirty="0">
                <a:solidFill>
                  <a:srgbClr val="1A78C3"/>
                </a:solidFill>
                <a:latin typeface="+mj-ea"/>
                <a:ea typeface="+mj-ea"/>
              </a:rPr>
              <a:t>。</a:t>
            </a:r>
          </a:p>
        </p:txBody>
      </p:sp>
    </p:spTree>
    <p:extLst>
      <p:ext uri="{BB962C8B-B14F-4D97-AF65-F5344CB8AC3E}">
        <p14:creationId xmlns:p14="http://schemas.microsoft.com/office/powerpoint/2010/main" val="334201065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B6EF90-40D9-4EDC-88CA-E7579030FFD6}"/>
              </a:ext>
            </a:extLst>
          </p:cNvPr>
          <p:cNvSpPr>
            <a:spLocks noGrp="1"/>
          </p:cNvSpPr>
          <p:nvPr>
            <p:ph type="sldNum" sz="quarter" idx="12"/>
          </p:nvPr>
        </p:nvSpPr>
        <p:spPr/>
        <p:txBody>
          <a:bodyPr/>
          <a:lstStyle/>
          <a:p>
            <a:fld id="{D12C7F20-4EEE-4847-AC76-B538472E8A39}" type="slidenum">
              <a:rPr lang="zh-CN" altLang="en-US" smtClean="0"/>
              <a:pPr/>
              <a:t>33</a:t>
            </a:fld>
            <a:endParaRPr lang="zh-CN" altLang="en-US"/>
          </a:p>
        </p:txBody>
      </p:sp>
      <p:sp>
        <p:nvSpPr>
          <p:cNvPr id="3" name="文本占位符 2">
            <a:extLst>
              <a:ext uri="{FF2B5EF4-FFF2-40B4-BE49-F238E27FC236}">
                <a16:creationId xmlns:a16="http://schemas.microsoft.com/office/drawing/2014/main" id="{77B94E0A-5A3B-4D4C-A1C1-093872A1B604}"/>
              </a:ext>
            </a:extLst>
          </p:cNvPr>
          <p:cNvSpPr>
            <a:spLocks noGrp="1"/>
          </p:cNvSpPr>
          <p:nvPr>
            <p:ph type="body" sz="quarter" idx="15"/>
          </p:nvPr>
        </p:nvSpPr>
        <p:spPr>
          <a:xfrm>
            <a:off x="159768" y="698464"/>
            <a:ext cx="11835786" cy="610220"/>
          </a:xfrm>
        </p:spPr>
        <p:txBody>
          <a:bodyPr/>
          <a:lstStyle/>
          <a:p>
            <a:r>
              <a:rPr lang="en-US" altLang="zh-CN" dirty="0"/>
              <a:t>Top 10 80x86 Instructions</a:t>
            </a:r>
            <a:endParaRPr lang="zh-CN" altLang="en-US" dirty="0"/>
          </a:p>
        </p:txBody>
      </p:sp>
      <p:sp>
        <p:nvSpPr>
          <p:cNvPr id="4" name="文本占位符 3">
            <a:extLst>
              <a:ext uri="{FF2B5EF4-FFF2-40B4-BE49-F238E27FC236}">
                <a16:creationId xmlns:a16="http://schemas.microsoft.com/office/drawing/2014/main" id="{E66922BB-7D85-4556-A334-E330C8381159}"/>
              </a:ext>
            </a:extLst>
          </p:cNvPr>
          <p:cNvSpPr>
            <a:spLocks noGrp="1"/>
          </p:cNvSpPr>
          <p:nvPr>
            <p:ph type="body" sz="quarter" idx="16"/>
          </p:nvPr>
        </p:nvSpPr>
        <p:spPr/>
        <p:txBody>
          <a:bodyPr/>
          <a:lstStyle/>
          <a:p>
            <a:r>
              <a:rPr lang="en-US" altLang="zh-CN" dirty="0"/>
              <a:t>1.</a:t>
            </a:r>
            <a:r>
              <a:rPr lang="zh-CN" altLang="en-US" dirty="0"/>
              <a:t>指令系统的设计</a:t>
            </a:r>
          </a:p>
        </p:txBody>
      </p:sp>
      <p:pic>
        <p:nvPicPr>
          <p:cNvPr id="5" name="Picture 3">
            <a:extLst>
              <a:ext uri="{FF2B5EF4-FFF2-40B4-BE49-F238E27FC236}">
                <a16:creationId xmlns:a16="http://schemas.microsoft.com/office/drawing/2014/main" id="{884CB7C8-E55E-4768-A472-6DC4183DC2F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845" y="1303718"/>
            <a:ext cx="7877146" cy="4779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4">
            <a:extLst>
              <a:ext uri="{FF2B5EF4-FFF2-40B4-BE49-F238E27FC236}">
                <a16:creationId xmlns:a16="http://schemas.microsoft.com/office/drawing/2014/main" id="{B2E1C575-3839-49D6-BCEF-C8DE1717B934}"/>
              </a:ext>
            </a:extLst>
          </p:cNvPr>
          <p:cNvSpPr txBox="1">
            <a:spLocks noChangeArrowheads="1"/>
          </p:cNvSpPr>
          <p:nvPr/>
        </p:nvSpPr>
        <p:spPr bwMode="auto">
          <a:xfrm>
            <a:off x="7273372" y="3280241"/>
            <a:ext cx="6153150"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600" dirty="0">
                <a:solidFill>
                  <a:srgbClr val="ED7D31"/>
                </a:solidFill>
              </a:rPr>
              <a:t>( </a:t>
            </a:r>
            <a:r>
              <a:rPr lang="zh-CN" altLang="en-US" sz="1600" dirty="0">
                <a:solidFill>
                  <a:srgbClr val="ED7D31"/>
                </a:solidFill>
              </a:rPr>
              <a:t>简单指令占主要部分，使用频率高！</a:t>
            </a:r>
            <a:r>
              <a:rPr lang="en-US" altLang="zh-CN" sz="1600" dirty="0">
                <a:solidFill>
                  <a:srgbClr val="ED7D31"/>
                </a:solidFill>
              </a:rPr>
              <a:t>)</a:t>
            </a:r>
          </a:p>
        </p:txBody>
      </p:sp>
    </p:spTree>
    <p:extLst>
      <p:ext uri="{BB962C8B-B14F-4D97-AF65-F5344CB8AC3E}">
        <p14:creationId xmlns:p14="http://schemas.microsoft.com/office/powerpoint/2010/main" val="299913357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DF2839F-B12F-4194-A4AB-9A8828AA3A8C}"/>
              </a:ext>
            </a:extLst>
          </p:cNvPr>
          <p:cNvSpPr>
            <a:spLocks noGrp="1"/>
          </p:cNvSpPr>
          <p:nvPr>
            <p:ph type="sldNum" sz="quarter" idx="12"/>
          </p:nvPr>
        </p:nvSpPr>
        <p:spPr/>
        <p:txBody>
          <a:bodyPr/>
          <a:lstStyle/>
          <a:p>
            <a:fld id="{D12C7F20-4EEE-4847-AC76-B538472E8A39}" type="slidenum">
              <a:rPr lang="zh-CN" altLang="en-US" smtClean="0"/>
              <a:pPr/>
              <a:t>34</a:t>
            </a:fld>
            <a:endParaRPr lang="zh-CN" altLang="en-US"/>
          </a:p>
        </p:txBody>
      </p:sp>
      <p:sp>
        <p:nvSpPr>
          <p:cNvPr id="3" name="文本占位符 2">
            <a:extLst>
              <a:ext uri="{FF2B5EF4-FFF2-40B4-BE49-F238E27FC236}">
                <a16:creationId xmlns:a16="http://schemas.microsoft.com/office/drawing/2014/main" id="{E023A851-F306-45A3-910A-B6ED849BA64B}"/>
              </a:ext>
            </a:extLst>
          </p:cNvPr>
          <p:cNvSpPr>
            <a:spLocks noGrp="1"/>
          </p:cNvSpPr>
          <p:nvPr>
            <p:ph type="body" sz="quarter" idx="15"/>
          </p:nvPr>
        </p:nvSpPr>
        <p:spPr>
          <a:xfrm>
            <a:off x="159768" y="698464"/>
            <a:ext cx="11835786" cy="655884"/>
          </a:xfrm>
        </p:spPr>
        <p:txBody>
          <a:bodyPr/>
          <a:lstStyle/>
          <a:p>
            <a:r>
              <a:rPr lang="en-US" altLang="zh-CN" dirty="0"/>
              <a:t>RISC</a:t>
            </a:r>
            <a:r>
              <a:rPr lang="zh-CN" altLang="en-US" dirty="0"/>
              <a:t>设计风格的主要特点</a:t>
            </a:r>
          </a:p>
        </p:txBody>
      </p:sp>
      <p:sp>
        <p:nvSpPr>
          <p:cNvPr id="4" name="文本占位符 3">
            <a:extLst>
              <a:ext uri="{FF2B5EF4-FFF2-40B4-BE49-F238E27FC236}">
                <a16:creationId xmlns:a16="http://schemas.microsoft.com/office/drawing/2014/main" id="{4739EDEF-5AD3-4BFD-BAE6-38C11E9B513D}"/>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1A297E13-98CF-4240-AB6B-09663D2F5733}"/>
              </a:ext>
            </a:extLst>
          </p:cNvPr>
          <p:cNvSpPr txBox="1">
            <a:spLocks noChangeArrowheads="1"/>
          </p:cNvSpPr>
          <p:nvPr/>
        </p:nvSpPr>
        <p:spPr>
          <a:xfrm>
            <a:off x="222216" y="1269013"/>
            <a:ext cx="11810016" cy="4586288"/>
          </a:xfrm>
          <a:prstGeom prst="rect">
            <a:avLst/>
          </a:prstGeom>
          <a:noFill/>
          <a:ln/>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5000"/>
              </a:lnSpc>
              <a:buFont typeface="Monotype Sorts" pitchFamily="2" charset="2"/>
              <a:buChar char=" "/>
            </a:pPr>
            <a:r>
              <a:rPr lang="zh-CN" altLang="en-US" sz="1800" dirty="0">
                <a:solidFill>
                  <a:srgbClr val="1A78C3"/>
                </a:solidFill>
                <a:latin typeface="+mj-ea"/>
                <a:ea typeface="+mj-ea"/>
              </a:rPr>
              <a:t>(1) 简化的指令系统</a:t>
            </a:r>
          </a:p>
          <a:p>
            <a:pPr marL="342900" indent="-342900">
              <a:lnSpc>
                <a:spcPct val="115000"/>
              </a:lnSpc>
              <a:buFont typeface="Monotype Sorts" pitchFamily="2" charset="2"/>
              <a:buChar char=" "/>
            </a:pPr>
            <a:r>
              <a:rPr lang="zh-CN" altLang="en-US" sz="1800" dirty="0">
                <a:solidFill>
                  <a:srgbClr val="1A78C3"/>
                </a:solidFill>
                <a:latin typeface="+mj-ea"/>
                <a:ea typeface="+mj-ea"/>
              </a:rPr>
              <a:t>     </a:t>
            </a:r>
            <a:r>
              <a:rPr lang="zh-CN" altLang="en-US" sz="1800" dirty="0">
                <a:solidFill>
                  <a:srgbClr val="44BE9B"/>
                </a:solidFill>
                <a:latin typeface="+mj-ea"/>
                <a:ea typeface="+mj-ea"/>
              </a:rPr>
              <a:t>指令少 / 寻址方式少 / 指令格式少 / 指令长度一致</a:t>
            </a:r>
          </a:p>
          <a:p>
            <a:pPr marL="342900" indent="-342900">
              <a:lnSpc>
                <a:spcPct val="115000"/>
              </a:lnSpc>
              <a:buFont typeface="Monotype Sorts" pitchFamily="2" charset="2"/>
              <a:buChar char=" "/>
            </a:pPr>
            <a:r>
              <a:rPr lang="zh-CN" altLang="en-US" sz="1800" dirty="0">
                <a:solidFill>
                  <a:srgbClr val="1A78C3"/>
                </a:solidFill>
                <a:latin typeface="+mj-ea"/>
                <a:ea typeface="+mj-ea"/>
              </a:rPr>
              <a:t>(2) 以</a:t>
            </a:r>
            <a:r>
              <a:rPr lang="en-US" altLang="zh-CN" sz="1800" dirty="0">
                <a:solidFill>
                  <a:srgbClr val="1A78C3"/>
                </a:solidFill>
                <a:latin typeface="+mj-ea"/>
                <a:ea typeface="+mj-ea"/>
              </a:rPr>
              <a:t>RR</a:t>
            </a:r>
            <a:r>
              <a:rPr lang="zh-CN" altLang="en-US" sz="1800" dirty="0">
                <a:solidFill>
                  <a:srgbClr val="1A78C3"/>
                </a:solidFill>
                <a:latin typeface="+mj-ea"/>
                <a:ea typeface="+mj-ea"/>
              </a:rPr>
              <a:t>方式工作</a:t>
            </a:r>
          </a:p>
          <a:p>
            <a:pPr marL="342900" indent="-342900">
              <a:lnSpc>
                <a:spcPct val="115000"/>
              </a:lnSpc>
              <a:buFont typeface="Monotype Sorts" pitchFamily="2" charset="2"/>
              <a:buChar char=" "/>
            </a:pPr>
            <a:r>
              <a:rPr lang="zh-CN" altLang="en-US" sz="1800" dirty="0">
                <a:solidFill>
                  <a:srgbClr val="1A78C3"/>
                </a:solidFill>
                <a:latin typeface="+mj-ea"/>
                <a:ea typeface="+mj-ea"/>
              </a:rPr>
              <a:t>      </a:t>
            </a:r>
            <a:r>
              <a:rPr lang="zh-CN" altLang="en-US" sz="1800" dirty="0">
                <a:solidFill>
                  <a:srgbClr val="44BE9B"/>
                </a:solidFill>
                <a:latin typeface="+mj-ea"/>
                <a:ea typeface="+mj-ea"/>
              </a:rPr>
              <a:t>除</a:t>
            </a:r>
            <a:r>
              <a:rPr lang="en-US" altLang="zh-CN" sz="1800" dirty="0">
                <a:solidFill>
                  <a:srgbClr val="44BE9B"/>
                </a:solidFill>
                <a:latin typeface="+mj-ea"/>
                <a:ea typeface="+mj-ea"/>
              </a:rPr>
              <a:t>Load/Store</a:t>
            </a:r>
            <a:r>
              <a:rPr lang="zh-CN" altLang="en-US" sz="1800" dirty="0">
                <a:solidFill>
                  <a:srgbClr val="44BE9B"/>
                </a:solidFill>
                <a:latin typeface="+mj-ea"/>
                <a:ea typeface="+mj-ea"/>
              </a:rPr>
              <a:t>指令可访问存储器外，其余指令都只访问寄存器。</a:t>
            </a:r>
          </a:p>
          <a:p>
            <a:pPr marL="342900" indent="-342900">
              <a:lnSpc>
                <a:spcPct val="115000"/>
              </a:lnSpc>
              <a:buFont typeface="Monotype Sorts" pitchFamily="2" charset="2"/>
              <a:buChar char=" "/>
            </a:pPr>
            <a:r>
              <a:rPr lang="zh-CN" altLang="en-US" sz="1800" dirty="0">
                <a:solidFill>
                  <a:srgbClr val="1A78C3"/>
                </a:solidFill>
                <a:latin typeface="+mj-ea"/>
                <a:ea typeface="+mj-ea"/>
              </a:rPr>
              <a:t>(3) 指令周期短</a:t>
            </a:r>
          </a:p>
          <a:p>
            <a:pPr marL="342900" indent="-342900">
              <a:lnSpc>
                <a:spcPct val="115000"/>
              </a:lnSpc>
              <a:buFont typeface="Monotype Sorts" pitchFamily="2" charset="2"/>
              <a:buChar char=" "/>
            </a:pPr>
            <a:r>
              <a:rPr lang="zh-CN" altLang="en-US" sz="1800" dirty="0">
                <a:solidFill>
                  <a:srgbClr val="1A78C3"/>
                </a:solidFill>
                <a:latin typeface="+mj-ea"/>
                <a:ea typeface="+mj-ea"/>
              </a:rPr>
              <a:t>      </a:t>
            </a:r>
            <a:r>
              <a:rPr lang="zh-CN" altLang="en-US" sz="1800" dirty="0">
                <a:solidFill>
                  <a:srgbClr val="44BE9B"/>
                </a:solidFill>
                <a:latin typeface="+mj-ea"/>
                <a:ea typeface="+mj-ea"/>
              </a:rPr>
              <a:t>以流水线方式工作， 因而除</a:t>
            </a:r>
            <a:r>
              <a:rPr lang="en-US" altLang="zh-CN" sz="1800" dirty="0">
                <a:solidFill>
                  <a:srgbClr val="44BE9B"/>
                </a:solidFill>
                <a:latin typeface="+mj-ea"/>
                <a:ea typeface="+mj-ea"/>
              </a:rPr>
              <a:t>Load/Store</a:t>
            </a:r>
            <a:r>
              <a:rPr lang="zh-CN" altLang="en-US" sz="1800" dirty="0">
                <a:solidFill>
                  <a:srgbClr val="44BE9B"/>
                </a:solidFill>
                <a:latin typeface="+mj-ea"/>
                <a:ea typeface="+mj-ea"/>
              </a:rPr>
              <a:t>指令外，其他简单指令都只需一个或一个不到的时钟周期就可完成。</a:t>
            </a:r>
          </a:p>
          <a:p>
            <a:pPr marL="342900" indent="-342900">
              <a:lnSpc>
                <a:spcPct val="115000"/>
              </a:lnSpc>
              <a:buFont typeface="Monotype Sorts" pitchFamily="2" charset="2"/>
              <a:buChar char=" "/>
            </a:pPr>
            <a:r>
              <a:rPr lang="zh-CN" altLang="en-US" sz="1800" dirty="0">
                <a:solidFill>
                  <a:srgbClr val="1A78C3"/>
                </a:solidFill>
                <a:latin typeface="+mj-ea"/>
                <a:ea typeface="+mj-ea"/>
              </a:rPr>
              <a:t> (4) 采用大量通用寄存器，以减少访存次数</a:t>
            </a:r>
          </a:p>
          <a:p>
            <a:pPr marL="342900" indent="-342900">
              <a:lnSpc>
                <a:spcPct val="115000"/>
              </a:lnSpc>
              <a:buFont typeface="Monotype Sorts" pitchFamily="2" charset="2"/>
              <a:buChar char=" "/>
            </a:pPr>
            <a:r>
              <a:rPr lang="zh-CN" altLang="en-US" sz="1800" dirty="0">
                <a:solidFill>
                  <a:srgbClr val="1A78C3"/>
                </a:solidFill>
                <a:latin typeface="+mj-ea"/>
                <a:ea typeface="+mj-ea"/>
              </a:rPr>
              <a:t> (5) 采用组合逻辑电路控制，不用或少用微程序控制</a:t>
            </a:r>
          </a:p>
          <a:p>
            <a:pPr marL="342900" indent="-342900">
              <a:lnSpc>
                <a:spcPct val="115000"/>
              </a:lnSpc>
              <a:buFont typeface="Monotype Sorts" pitchFamily="2" charset="2"/>
              <a:buChar char=" "/>
            </a:pPr>
            <a:r>
              <a:rPr lang="zh-CN" altLang="en-US" sz="1800" dirty="0">
                <a:solidFill>
                  <a:srgbClr val="1A78C3"/>
                </a:solidFill>
                <a:latin typeface="+mj-ea"/>
                <a:ea typeface="+mj-ea"/>
              </a:rPr>
              <a:t> (6)  采用优化的编译系统，力求有效地支持高级语言程序</a:t>
            </a:r>
          </a:p>
        </p:txBody>
      </p:sp>
      <p:sp>
        <p:nvSpPr>
          <p:cNvPr id="6" name="Text Box 4">
            <a:extLst>
              <a:ext uri="{FF2B5EF4-FFF2-40B4-BE49-F238E27FC236}">
                <a16:creationId xmlns:a16="http://schemas.microsoft.com/office/drawing/2014/main" id="{B3A8D439-6D3A-4968-92BE-5DC42D1B83BE}"/>
              </a:ext>
            </a:extLst>
          </p:cNvPr>
          <p:cNvSpPr txBox="1">
            <a:spLocks noChangeArrowheads="1"/>
          </p:cNvSpPr>
          <p:nvPr/>
        </p:nvSpPr>
        <p:spPr bwMode="auto">
          <a:xfrm>
            <a:off x="609634" y="5415743"/>
            <a:ext cx="11422598" cy="743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en-US" altLang="zh-CN" dirty="0">
                <a:solidFill>
                  <a:srgbClr val="44BE9B"/>
                </a:solidFill>
                <a:latin typeface="+mj-ea"/>
                <a:ea typeface="+mj-ea"/>
              </a:rPr>
              <a:t>MIPS</a:t>
            </a:r>
            <a:r>
              <a:rPr lang="zh-CN" altLang="en-US" dirty="0">
                <a:solidFill>
                  <a:srgbClr val="44BE9B"/>
                </a:solidFill>
                <a:latin typeface="+mj-ea"/>
                <a:ea typeface="+mj-ea"/>
              </a:rPr>
              <a:t>是典型的</a:t>
            </a:r>
            <a:r>
              <a:rPr lang="en-US" altLang="zh-CN" dirty="0">
                <a:solidFill>
                  <a:srgbClr val="44BE9B"/>
                </a:solidFill>
                <a:latin typeface="+mj-ea"/>
                <a:ea typeface="+mj-ea"/>
              </a:rPr>
              <a:t>RISC</a:t>
            </a:r>
            <a:r>
              <a:rPr lang="zh-CN" altLang="en-US" dirty="0">
                <a:solidFill>
                  <a:srgbClr val="44BE9B"/>
                </a:solidFill>
                <a:latin typeface="+mj-ea"/>
                <a:ea typeface="+mj-ea"/>
              </a:rPr>
              <a:t>处理器，</a:t>
            </a:r>
            <a:r>
              <a:rPr lang="en-US" altLang="zh-CN" dirty="0">
                <a:solidFill>
                  <a:srgbClr val="44BE9B"/>
                </a:solidFill>
                <a:latin typeface="+mj-ea"/>
                <a:ea typeface="+mj-ea"/>
              </a:rPr>
              <a:t>82</a:t>
            </a:r>
            <a:r>
              <a:rPr lang="zh-CN" altLang="en-US" dirty="0">
                <a:solidFill>
                  <a:srgbClr val="44BE9B"/>
                </a:solidFill>
                <a:latin typeface="+mj-ea"/>
                <a:ea typeface="+mj-ea"/>
              </a:rPr>
              <a:t>年以来新的指令集大多采用</a:t>
            </a:r>
            <a:r>
              <a:rPr lang="en-US" altLang="zh-CN" dirty="0">
                <a:solidFill>
                  <a:srgbClr val="44BE9B"/>
                </a:solidFill>
                <a:latin typeface="+mj-ea"/>
                <a:ea typeface="+mj-ea"/>
              </a:rPr>
              <a:t>RISC</a:t>
            </a:r>
            <a:r>
              <a:rPr lang="zh-CN" altLang="en-US" dirty="0">
                <a:solidFill>
                  <a:srgbClr val="44BE9B"/>
                </a:solidFill>
                <a:latin typeface="+mj-ea"/>
                <a:ea typeface="+mj-ea"/>
              </a:rPr>
              <a:t>体系结构</a:t>
            </a:r>
          </a:p>
          <a:p>
            <a:pPr>
              <a:spcBef>
                <a:spcPct val="50000"/>
              </a:spcBef>
            </a:pPr>
            <a:r>
              <a:rPr lang="en-US" altLang="zh-CN" dirty="0">
                <a:solidFill>
                  <a:srgbClr val="44BE9B"/>
                </a:solidFill>
                <a:latin typeface="+mj-ea"/>
                <a:ea typeface="+mj-ea"/>
              </a:rPr>
              <a:t>Intel x86</a:t>
            </a:r>
            <a:r>
              <a:rPr lang="zh-CN" altLang="en-US" dirty="0">
                <a:solidFill>
                  <a:srgbClr val="44BE9B"/>
                </a:solidFill>
                <a:latin typeface="+mj-ea"/>
                <a:ea typeface="+mj-ea"/>
              </a:rPr>
              <a:t>因为“兼容”的需要，保留了</a:t>
            </a:r>
            <a:r>
              <a:rPr lang="en-US" altLang="zh-CN" dirty="0">
                <a:solidFill>
                  <a:srgbClr val="44BE9B"/>
                </a:solidFill>
                <a:latin typeface="+mj-ea"/>
                <a:ea typeface="+mj-ea"/>
              </a:rPr>
              <a:t>CISC</a:t>
            </a:r>
            <a:r>
              <a:rPr lang="zh-CN" altLang="en-US" dirty="0">
                <a:solidFill>
                  <a:srgbClr val="44BE9B"/>
                </a:solidFill>
                <a:latin typeface="+mj-ea"/>
                <a:ea typeface="+mj-ea"/>
              </a:rPr>
              <a:t>的风格，同时也借鉴了</a:t>
            </a:r>
            <a:r>
              <a:rPr lang="en-US" altLang="zh-CN" dirty="0">
                <a:solidFill>
                  <a:srgbClr val="44BE9B"/>
                </a:solidFill>
                <a:latin typeface="+mj-ea"/>
                <a:ea typeface="+mj-ea"/>
              </a:rPr>
              <a:t>RISC</a:t>
            </a:r>
            <a:r>
              <a:rPr lang="zh-CN" altLang="en-US" dirty="0">
                <a:solidFill>
                  <a:srgbClr val="44BE9B"/>
                </a:solidFill>
                <a:latin typeface="+mj-ea"/>
                <a:ea typeface="+mj-ea"/>
              </a:rPr>
              <a:t>思想 </a:t>
            </a:r>
          </a:p>
        </p:txBody>
      </p:sp>
    </p:spTree>
    <p:extLst>
      <p:ext uri="{BB962C8B-B14F-4D97-AF65-F5344CB8AC3E}">
        <p14:creationId xmlns:p14="http://schemas.microsoft.com/office/powerpoint/2010/main" val="399301881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blinds(horizontal)">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blinds(horizontal)">
                                      <p:cBhvr>
                                        <p:cTn id="36" dur="500"/>
                                        <p:tgtEl>
                                          <p:spTgt spid="5">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blinds(horizontal)">
                                      <p:cBhvr>
                                        <p:cTn id="41" dur="500"/>
                                        <p:tgtEl>
                                          <p:spTgt spid="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blinds(horizontal)">
                                      <p:cBhvr>
                                        <p:cTn id="46" dur="500"/>
                                        <p:tgtEl>
                                          <p:spTgt spid="6">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
                                            <p:txEl>
                                              <p:pRg st="1" end="1"/>
                                            </p:txEl>
                                          </p:spTgt>
                                        </p:tgtEl>
                                        <p:attrNameLst>
                                          <p:attrName>style.visibility</p:attrName>
                                        </p:attrNameLst>
                                      </p:cBhvr>
                                      <p:to>
                                        <p:strVal val="visible"/>
                                      </p:to>
                                    </p:set>
                                    <p:animEffect transition="in" filter="blinds(horizontal)">
                                      <p:cBhvr>
                                        <p:cTn id="5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F65A6E5-1090-40F3-B1DB-09D23ADA8C90}"/>
              </a:ext>
            </a:extLst>
          </p:cNvPr>
          <p:cNvSpPr>
            <a:spLocks noGrp="1"/>
          </p:cNvSpPr>
          <p:nvPr>
            <p:ph type="sldNum" sz="quarter" idx="12"/>
          </p:nvPr>
        </p:nvSpPr>
        <p:spPr/>
        <p:txBody>
          <a:bodyPr/>
          <a:lstStyle/>
          <a:p>
            <a:fld id="{D12C7F20-4EEE-4847-AC76-B538472E8A39}" type="slidenum">
              <a:rPr lang="zh-CN" altLang="en-US" smtClean="0"/>
              <a:pPr/>
              <a:t>35</a:t>
            </a:fld>
            <a:endParaRPr lang="zh-CN" altLang="en-US"/>
          </a:p>
        </p:txBody>
      </p:sp>
      <p:sp>
        <p:nvSpPr>
          <p:cNvPr id="3" name="文本占位符 2">
            <a:extLst>
              <a:ext uri="{FF2B5EF4-FFF2-40B4-BE49-F238E27FC236}">
                <a16:creationId xmlns:a16="http://schemas.microsoft.com/office/drawing/2014/main" id="{76031307-FB67-4EED-AD59-1BAC3D54BD95}"/>
              </a:ext>
            </a:extLst>
          </p:cNvPr>
          <p:cNvSpPr>
            <a:spLocks noGrp="1"/>
          </p:cNvSpPr>
          <p:nvPr>
            <p:ph type="body" sz="quarter" idx="15"/>
          </p:nvPr>
        </p:nvSpPr>
        <p:spPr>
          <a:xfrm>
            <a:off x="159768" y="698463"/>
            <a:ext cx="11835786" cy="744443"/>
          </a:xfrm>
        </p:spPr>
        <p:txBody>
          <a:bodyPr/>
          <a:lstStyle/>
          <a:p>
            <a:r>
              <a:rPr lang="zh-CN" altLang="en-US" dirty="0"/>
              <a:t>指令系统举例</a:t>
            </a:r>
            <a:r>
              <a:rPr lang="en-US" altLang="zh-CN" dirty="0"/>
              <a:t>:Address &amp; Registers</a:t>
            </a:r>
          </a:p>
          <a:p>
            <a:endParaRPr lang="zh-CN" altLang="en-US" dirty="0"/>
          </a:p>
        </p:txBody>
      </p:sp>
      <p:sp>
        <p:nvSpPr>
          <p:cNvPr id="4" name="文本占位符 3">
            <a:extLst>
              <a:ext uri="{FF2B5EF4-FFF2-40B4-BE49-F238E27FC236}">
                <a16:creationId xmlns:a16="http://schemas.microsoft.com/office/drawing/2014/main" id="{6E0BBC96-F232-4C97-889C-AE7F48BA6E75}"/>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DCAEC5F9-D860-437C-A5BC-A4738A3FBA62}"/>
              </a:ext>
            </a:extLst>
          </p:cNvPr>
          <p:cNvSpPr>
            <a:spLocks noChangeArrowheads="1"/>
          </p:cNvSpPr>
          <p:nvPr/>
        </p:nvSpPr>
        <p:spPr bwMode="auto">
          <a:xfrm>
            <a:off x="1116551" y="1573417"/>
            <a:ext cx="1128514" cy="3818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dirty="0">
                <a:solidFill>
                  <a:srgbClr val="1A78C3"/>
                </a:solidFill>
                <a:latin typeface="+mj-ea"/>
                <a:ea typeface="+mj-ea"/>
              </a:rPr>
              <a:t>Intel 8086</a:t>
            </a: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a:lnSpc>
                <a:spcPct val="85000"/>
              </a:lnSpc>
            </a:pPr>
            <a:r>
              <a:rPr lang="en-US" altLang="zh-CN" sz="1600" dirty="0">
                <a:solidFill>
                  <a:srgbClr val="1A78C3"/>
                </a:solidFill>
                <a:latin typeface="+mj-ea"/>
                <a:ea typeface="+mj-ea"/>
              </a:rPr>
              <a:t>VAX 11</a:t>
            </a: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a:lnSpc>
                <a:spcPct val="85000"/>
              </a:lnSpc>
            </a:pPr>
            <a:r>
              <a:rPr lang="en-US" altLang="zh-CN" sz="1600" dirty="0">
                <a:solidFill>
                  <a:srgbClr val="1A78C3"/>
                </a:solidFill>
                <a:latin typeface="+mj-ea"/>
                <a:ea typeface="+mj-ea"/>
              </a:rPr>
              <a:t>MC 68000</a:t>
            </a: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a:lnSpc>
                <a:spcPct val="85000"/>
              </a:lnSpc>
            </a:pPr>
            <a:r>
              <a:rPr lang="en-US" altLang="zh-CN" sz="1600" dirty="0">
                <a:solidFill>
                  <a:srgbClr val="1A78C3"/>
                </a:solidFill>
                <a:latin typeface="+mj-ea"/>
                <a:ea typeface="+mj-ea"/>
              </a:rPr>
              <a:t>MIPS</a:t>
            </a:r>
          </a:p>
        </p:txBody>
      </p:sp>
      <p:sp>
        <p:nvSpPr>
          <p:cNvPr id="6" name="Rectangle 4">
            <a:extLst>
              <a:ext uri="{FF2B5EF4-FFF2-40B4-BE49-F238E27FC236}">
                <a16:creationId xmlns:a16="http://schemas.microsoft.com/office/drawing/2014/main" id="{42588D24-3B0F-4DE3-B1CA-C16311F9CA22}"/>
              </a:ext>
            </a:extLst>
          </p:cNvPr>
          <p:cNvSpPr>
            <a:spLocks noChangeArrowheads="1"/>
          </p:cNvSpPr>
          <p:nvPr/>
        </p:nvSpPr>
        <p:spPr bwMode="auto">
          <a:xfrm>
            <a:off x="2839971" y="1442906"/>
            <a:ext cx="2898098" cy="4446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85000"/>
              </a:lnSpc>
            </a:pPr>
            <a:r>
              <a:rPr lang="zh-CN" altLang="en-US" sz="1600" dirty="0">
                <a:solidFill>
                  <a:srgbClr val="1A78C3"/>
                </a:solidFill>
                <a:latin typeface="+mj-ea"/>
                <a:ea typeface="+mj-ea"/>
              </a:rPr>
              <a:t>2</a:t>
            </a:r>
            <a:r>
              <a:rPr lang="en-US" altLang="zh-CN" sz="1600" baseline="30000" dirty="0">
                <a:solidFill>
                  <a:srgbClr val="1A78C3"/>
                </a:solidFill>
                <a:latin typeface="+mj-ea"/>
                <a:ea typeface="+mj-ea"/>
              </a:rPr>
              <a:t>20</a:t>
            </a:r>
            <a:r>
              <a:rPr lang="zh-CN" altLang="en-US" sz="1600" dirty="0">
                <a:solidFill>
                  <a:srgbClr val="1A78C3"/>
                </a:solidFill>
                <a:latin typeface="+mj-ea"/>
                <a:ea typeface="+mj-ea"/>
              </a:rPr>
              <a:t>  </a:t>
            </a:r>
            <a:r>
              <a:rPr lang="en-US" altLang="zh-CN" sz="1600" dirty="0">
                <a:solidFill>
                  <a:srgbClr val="1A78C3"/>
                </a:solidFill>
                <a:latin typeface="+mj-ea"/>
                <a:ea typeface="+mj-ea"/>
              </a:rPr>
              <a:t>x 8 bit bytes</a:t>
            </a:r>
          </a:p>
          <a:p>
            <a:pPr>
              <a:lnSpc>
                <a:spcPct val="85000"/>
              </a:lnSpc>
            </a:pPr>
            <a:r>
              <a:rPr lang="en-US" altLang="zh-CN" sz="1600" dirty="0">
                <a:solidFill>
                  <a:srgbClr val="1A78C3"/>
                </a:solidFill>
                <a:latin typeface="+mj-ea"/>
                <a:ea typeface="+mj-ea"/>
              </a:rPr>
              <a:t>AX, BX, CX, DX</a:t>
            </a:r>
          </a:p>
          <a:p>
            <a:pPr>
              <a:lnSpc>
                <a:spcPct val="85000"/>
              </a:lnSpc>
            </a:pPr>
            <a:r>
              <a:rPr lang="en-US" altLang="zh-CN" sz="1600" dirty="0">
                <a:solidFill>
                  <a:srgbClr val="1A78C3"/>
                </a:solidFill>
                <a:latin typeface="+mj-ea"/>
                <a:ea typeface="+mj-ea"/>
              </a:rPr>
              <a:t>SP, BP, SI, DI</a:t>
            </a:r>
          </a:p>
          <a:p>
            <a:pPr>
              <a:lnSpc>
                <a:spcPct val="85000"/>
              </a:lnSpc>
            </a:pPr>
            <a:r>
              <a:rPr lang="en-US" altLang="zh-CN" sz="1600" dirty="0">
                <a:solidFill>
                  <a:srgbClr val="1A78C3"/>
                </a:solidFill>
                <a:latin typeface="+mj-ea"/>
                <a:ea typeface="+mj-ea"/>
              </a:rPr>
              <a:t>CS, SS, DS</a:t>
            </a:r>
          </a:p>
          <a:p>
            <a:pPr>
              <a:lnSpc>
                <a:spcPct val="85000"/>
              </a:lnSpc>
            </a:pPr>
            <a:r>
              <a:rPr lang="en-US" altLang="zh-CN" sz="1600" dirty="0">
                <a:solidFill>
                  <a:srgbClr val="1A78C3"/>
                </a:solidFill>
                <a:latin typeface="+mj-ea"/>
                <a:ea typeface="+mj-ea"/>
              </a:rPr>
              <a:t>IP, Flags</a:t>
            </a: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a:lnSpc>
                <a:spcPct val="85000"/>
              </a:lnSpc>
            </a:pPr>
            <a:r>
              <a:rPr lang="en-US" altLang="zh-CN" sz="1600" dirty="0">
                <a:solidFill>
                  <a:srgbClr val="1A78C3"/>
                </a:solidFill>
                <a:latin typeface="+mj-ea"/>
                <a:ea typeface="+mj-ea"/>
              </a:rPr>
              <a:t>2</a:t>
            </a:r>
            <a:r>
              <a:rPr lang="en-US" altLang="zh-CN" sz="1600" baseline="30000" dirty="0">
                <a:solidFill>
                  <a:srgbClr val="1A78C3"/>
                </a:solidFill>
                <a:latin typeface="+mj-ea"/>
                <a:ea typeface="+mj-ea"/>
              </a:rPr>
              <a:t>32</a:t>
            </a:r>
            <a:r>
              <a:rPr lang="en-US" altLang="zh-CN" sz="1600" dirty="0">
                <a:solidFill>
                  <a:srgbClr val="1A78C3"/>
                </a:solidFill>
                <a:latin typeface="+mj-ea"/>
                <a:ea typeface="+mj-ea"/>
              </a:rPr>
              <a:t> x 8 bit bytes</a:t>
            </a:r>
          </a:p>
          <a:p>
            <a:pPr>
              <a:lnSpc>
                <a:spcPct val="85000"/>
              </a:lnSpc>
            </a:pPr>
            <a:r>
              <a:rPr lang="en-US" altLang="zh-CN" sz="1600" dirty="0">
                <a:solidFill>
                  <a:srgbClr val="1A78C3"/>
                </a:solidFill>
                <a:latin typeface="+mj-ea"/>
                <a:ea typeface="+mj-ea"/>
              </a:rPr>
              <a:t>16 x 32 bit GPRs</a:t>
            </a: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a:lnSpc>
                <a:spcPct val="85000"/>
              </a:lnSpc>
            </a:pPr>
            <a:r>
              <a:rPr lang="en-US" altLang="zh-CN" sz="1600" dirty="0">
                <a:solidFill>
                  <a:srgbClr val="1A78C3"/>
                </a:solidFill>
                <a:latin typeface="+mj-ea"/>
                <a:ea typeface="+mj-ea"/>
              </a:rPr>
              <a:t>2</a:t>
            </a:r>
            <a:r>
              <a:rPr lang="en-US" altLang="zh-CN" sz="1600" baseline="30000" dirty="0">
                <a:solidFill>
                  <a:srgbClr val="1A78C3"/>
                </a:solidFill>
                <a:latin typeface="+mj-ea"/>
                <a:ea typeface="+mj-ea"/>
              </a:rPr>
              <a:t>24</a:t>
            </a:r>
            <a:r>
              <a:rPr lang="en-US" altLang="zh-CN" sz="1600" dirty="0">
                <a:solidFill>
                  <a:srgbClr val="1A78C3"/>
                </a:solidFill>
                <a:latin typeface="+mj-ea"/>
                <a:ea typeface="+mj-ea"/>
              </a:rPr>
              <a:t>   x 8 bit bytes</a:t>
            </a:r>
          </a:p>
          <a:p>
            <a:pPr>
              <a:lnSpc>
                <a:spcPct val="85000"/>
              </a:lnSpc>
            </a:pPr>
            <a:r>
              <a:rPr lang="en-US" altLang="zh-CN" sz="1600" dirty="0">
                <a:solidFill>
                  <a:srgbClr val="1A78C3"/>
                </a:solidFill>
                <a:latin typeface="+mj-ea"/>
                <a:ea typeface="+mj-ea"/>
              </a:rPr>
              <a:t>8 x 32 bit GPRs</a:t>
            </a:r>
          </a:p>
          <a:p>
            <a:pPr>
              <a:lnSpc>
                <a:spcPct val="85000"/>
              </a:lnSpc>
            </a:pPr>
            <a:r>
              <a:rPr lang="en-US" altLang="zh-CN" sz="1600" dirty="0">
                <a:solidFill>
                  <a:srgbClr val="1A78C3"/>
                </a:solidFill>
                <a:latin typeface="+mj-ea"/>
                <a:ea typeface="+mj-ea"/>
              </a:rPr>
              <a:t>7 x 32 bit </a:t>
            </a:r>
            <a:r>
              <a:rPr lang="en-US" altLang="zh-CN" sz="1600" dirty="0" err="1">
                <a:solidFill>
                  <a:srgbClr val="1A78C3"/>
                </a:solidFill>
                <a:latin typeface="+mj-ea"/>
                <a:ea typeface="+mj-ea"/>
              </a:rPr>
              <a:t>addr</a:t>
            </a:r>
            <a:r>
              <a:rPr lang="en-US" altLang="zh-CN" sz="1600" dirty="0">
                <a:solidFill>
                  <a:srgbClr val="1A78C3"/>
                </a:solidFill>
                <a:latin typeface="+mj-ea"/>
                <a:ea typeface="+mj-ea"/>
              </a:rPr>
              <a:t> reg</a:t>
            </a:r>
          </a:p>
          <a:p>
            <a:pPr>
              <a:lnSpc>
                <a:spcPct val="85000"/>
              </a:lnSpc>
            </a:pPr>
            <a:r>
              <a:rPr lang="en-US" altLang="zh-CN" sz="1600" dirty="0">
                <a:solidFill>
                  <a:srgbClr val="1A78C3"/>
                </a:solidFill>
                <a:latin typeface="+mj-ea"/>
                <a:ea typeface="+mj-ea"/>
              </a:rPr>
              <a:t>1 x 32 bit SP</a:t>
            </a:r>
          </a:p>
          <a:p>
            <a:pPr>
              <a:lnSpc>
                <a:spcPct val="85000"/>
              </a:lnSpc>
            </a:pPr>
            <a:r>
              <a:rPr lang="en-US" altLang="zh-CN" sz="1600" dirty="0">
                <a:solidFill>
                  <a:srgbClr val="1A78C3"/>
                </a:solidFill>
                <a:latin typeface="+mj-ea"/>
                <a:ea typeface="+mj-ea"/>
              </a:rPr>
              <a:t>1 x 32 bit PC</a:t>
            </a:r>
          </a:p>
          <a:p>
            <a:pPr>
              <a:lnSpc>
                <a:spcPct val="85000"/>
              </a:lnSpc>
            </a:pPr>
            <a:endParaRPr lang="en-US" altLang="zh-CN" sz="1600" dirty="0">
              <a:solidFill>
                <a:srgbClr val="1A78C3"/>
              </a:solidFill>
              <a:latin typeface="+mj-ea"/>
              <a:ea typeface="+mj-ea"/>
            </a:endParaRPr>
          </a:p>
          <a:p>
            <a:pPr>
              <a:lnSpc>
                <a:spcPct val="85000"/>
              </a:lnSpc>
            </a:pPr>
            <a:r>
              <a:rPr lang="en-US" altLang="zh-CN" sz="1600" dirty="0">
                <a:solidFill>
                  <a:srgbClr val="1A78C3"/>
                </a:solidFill>
                <a:latin typeface="+mj-ea"/>
                <a:ea typeface="+mj-ea"/>
              </a:rPr>
              <a:t>2</a:t>
            </a:r>
            <a:r>
              <a:rPr lang="en-US" altLang="zh-CN" sz="1600" baseline="30000" dirty="0">
                <a:solidFill>
                  <a:srgbClr val="1A78C3"/>
                </a:solidFill>
                <a:latin typeface="+mj-ea"/>
                <a:ea typeface="+mj-ea"/>
              </a:rPr>
              <a:t>32</a:t>
            </a:r>
            <a:r>
              <a:rPr lang="en-US" altLang="zh-CN" sz="1600" dirty="0">
                <a:solidFill>
                  <a:srgbClr val="1A78C3"/>
                </a:solidFill>
                <a:latin typeface="+mj-ea"/>
                <a:ea typeface="+mj-ea"/>
              </a:rPr>
              <a:t>  x 8 bit bytes</a:t>
            </a:r>
          </a:p>
          <a:p>
            <a:pPr>
              <a:lnSpc>
                <a:spcPct val="85000"/>
              </a:lnSpc>
            </a:pPr>
            <a:r>
              <a:rPr lang="en-US" altLang="zh-CN" sz="1600" dirty="0">
                <a:solidFill>
                  <a:srgbClr val="1A78C3"/>
                </a:solidFill>
                <a:latin typeface="+mj-ea"/>
                <a:ea typeface="+mj-ea"/>
              </a:rPr>
              <a:t>32 x 32 bit GPRs</a:t>
            </a:r>
          </a:p>
          <a:p>
            <a:pPr>
              <a:lnSpc>
                <a:spcPct val="85000"/>
              </a:lnSpc>
            </a:pPr>
            <a:r>
              <a:rPr lang="en-US" altLang="zh-CN" sz="1600" dirty="0">
                <a:solidFill>
                  <a:srgbClr val="1A78C3"/>
                </a:solidFill>
                <a:latin typeface="+mj-ea"/>
                <a:ea typeface="+mj-ea"/>
              </a:rPr>
              <a:t>32 x 32 bit FPRs</a:t>
            </a:r>
          </a:p>
          <a:p>
            <a:pPr>
              <a:lnSpc>
                <a:spcPct val="85000"/>
              </a:lnSpc>
            </a:pPr>
            <a:r>
              <a:rPr lang="en-US" altLang="zh-CN" sz="1600" dirty="0">
                <a:solidFill>
                  <a:srgbClr val="1A78C3"/>
                </a:solidFill>
                <a:latin typeface="+mj-ea"/>
                <a:ea typeface="+mj-ea"/>
              </a:rPr>
              <a:t>HI, LO, PC</a:t>
            </a:r>
          </a:p>
        </p:txBody>
      </p:sp>
      <p:sp>
        <p:nvSpPr>
          <p:cNvPr id="7" name="Rectangle 5">
            <a:extLst>
              <a:ext uri="{FF2B5EF4-FFF2-40B4-BE49-F238E27FC236}">
                <a16:creationId xmlns:a16="http://schemas.microsoft.com/office/drawing/2014/main" id="{00B927BA-A23F-4F14-912C-D48452F85903}"/>
              </a:ext>
            </a:extLst>
          </p:cNvPr>
          <p:cNvSpPr>
            <a:spLocks noChangeArrowheads="1"/>
          </p:cNvSpPr>
          <p:nvPr/>
        </p:nvSpPr>
        <p:spPr bwMode="auto">
          <a:xfrm>
            <a:off x="5510749" y="1517132"/>
            <a:ext cx="3069725" cy="3609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85000"/>
              </a:lnSpc>
            </a:pPr>
            <a:r>
              <a:rPr lang="en-US" altLang="zh-CN" sz="1600" dirty="0">
                <a:solidFill>
                  <a:srgbClr val="1A78C3"/>
                </a:solidFill>
                <a:latin typeface="+mj-ea"/>
                <a:ea typeface="+mj-ea"/>
              </a:rPr>
              <a:t>acc, index, count, </a:t>
            </a:r>
            <a:r>
              <a:rPr lang="en-US" altLang="zh-CN" sz="1600" dirty="0" err="1">
                <a:solidFill>
                  <a:srgbClr val="1A78C3"/>
                </a:solidFill>
                <a:latin typeface="+mj-ea"/>
                <a:ea typeface="+mj-ea"/>
              </a:rPr>
              <a:t>quot</a:t>
            </a:r>
            <a:endParaRPr lang="en-US" altLang="zh-CN" sz="1600" dirty="0">
              <a:solidFill>
                <a:srgbClr val="1A78C3"/>
              </a:solidFill>
              <a:latin typeface="+mj-ea"/>
              <a:ea typeface="+mj-ea"/>
            </a:endParaRPr>
          </a:p>
          <a:p>
            <a:pPr>
              <a:lnSpc>
                <a:spcPct val="85000"/>
              </a:lnSpc>
            </a:pPr>
            <a:r>
              <a:rPr lang="en-US" altLang="zh-CN" sz="1600" dirty="0">
                <a:solidFill>
                  <a:srgbClr val="1A78C3"/>
                </a:solidFill>
                <a:latin typeface="+mj-ea"/>
                <a:ea typeface="+mj-ea"/>
              </a:rPr>
              <a:t>stack, stack frame, string</a:t>
            </a:r>
          </a:p>
          <a:p>
            <a:pPr>
              <a:lnSpc>
                <a:spcPct val="85000"/>
              </a:lnSpc>
            </a:pPr>
            <a:r>
              <a:rPr lang="en-US" altLang="zh-CN" sz="1600" dirty="0" err="1">
                <a:solidFill>
                  <a:srgbClr val="1A78C3"/>
                </a:solidFill>
                <a:latin typeface="+mj-ea"/>
                <a:ea typeface="+mj-ea"/>
              </a:rPr>
              <a:t>code,stack,data</a:t>
            </a:r>
            <a:r>
              <a:rPr lang="en-US" altLang="zh-CN" sz="1600" dirty="0">
                <a:solidFill>
                  <a:srgbClr val="1A78C3"/>
                </a:solidFill>
                <a:latin typeface="+mj-ea"/>
                <a:ea typeface="+mj-ea"/>
              </a:rPr>
              <a:t> segment</a:t>
            </a: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a:lnSpc>
                <a:spcPct val="85000"/>
              </a:lnSpc>
            </a:pPr>
            <a:r>
              <a:rPr lang="en-US" altLang="zh-CN" sz="1600" dirty="0">
                <a:solidFill>
                  <a:srgbClr val="ED7D31"/>
                </a:solidFill>
                <a:latin typeface="+mj-ea"/>
                <a:ea typeface="+mj-ea"/>
              </a:rPr>
              <a:t>r15-- program counter</a:t>
            </a:r>
          </a:p>
          <a:p>
            <a:pPr>
              <a:lnSpc>
                <a:spcPct val="85000"/>
              </a:lnSpc>
            </a:pPr>
            <a:r>
              <a:rPr lang="en-US" altLang="zh-CN" sz="1600" dirty="0">
                <a:solidFill>
                  <a:srgbClr val="1A78C3"/>
                </a:solidFill>
                <a:latin typeface="+mj-ea"/>
                <a:ea typeface="+mj-ea"/>
              </a:rPr>
              <a:t>r14-- stack pointer</a:t>
            </a:r>
          </a:p>
          <a:p>
            <a:pPr>
              <a:lnSpc>
                <a:spcPct val="85000"/>
              </a:lnSpc>
            </a:pPr>
            <a:r>
              <a:rPr lang="en-US" altLang="zh-CN" sz="1600" dirty="0">
                <a:solidFill>
                  <a:srgbClr val="1A78C3"/>
                </a:solidFill>
                <a:latin typeface="+mj-ea"/>
                <a:ea typeface="+mj-ea"/>
              </a:rPr>
              <a:t>r13-- frame pointer</a:t>
            </a:r>
          </a:p>
          <a:p>
            <a:pPr>
              <a:lnSpc>
                <a:spcPct val="85000"/>
              </a:lnSpc>
            </a:pPr>
            <a:r>
              <a:rPr lang="en-US" altLang="zh-CN" sz="1600" dirty="0">
                <a:solidFill>
                  <a:srgbClr val="1A78C3"/>
                </a:solidFill>
                <a:latin typeface="+mj-ea"/>
                <a:ea typeface="+mj-ea"/>
              </a:rPr>
              <a:t>r12-- argument pointer</a:t>
            </a: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a:lnSpc>
                <a:spcPct val="85000"/>
              </a:lnSpc>
            </a:pPr>
            <a:endParaRPr lang="en-US" altLang="zh-CN" sz="1600" dirty="0">
              <a:solidFill>
                <a:srgbClr val="1A78C3"/>
              </a:solidFill>
              <a:latin typeface="+mj-ea"/>
              <a:ea typeface="+mj-ea"/>
            </a:endParaRPr>
          </a:p>
          <a:p>
            <a:pPr latinLnBrk="1">
              <a:lnSpc>
                <a:spcPct val="85000"/>
              </a:lnSpc>
            </a:pPr>
            <a:endParaRPr lang="zh-CN" altLang="en-US" sz="1600" dirty="0">
              <a:solidFill>
                <a:srgbClr val="1A78C3"/>
              </a:solidFill>
              <a:latin typeface="+mj-ea"/>
              <a:ea typeface="+mj-ea"/>
            </a:endParaRPr>
          </a:p>
        </p:txBody>
      </p:sp>
      <p:sp>
        <p:nvSpPr>
          <p:cNvPr id="13" name="Text Box 13">
            <a:extLst>
              <a:ext uri="{FF2B5EF4-FFF2-40B4-BE49-F238E27FC236}">
                <a16:creationId xmlns:a16="http://schemas.microsoft.com/office/drawing/2014/main" id="{E85A777F-72AC-4084-A519-2E96384501BE}"/>
              </a:ext>
            </a:extLst>
          </p:cNvPr>
          <p:cNvSpPr txBox="1">
            <a:spLocks noChangeArrowheads="1"/>
          </p:cNvSpPr>
          <p:nvPr/>
        </p:nvSpPr>
        <p:spPr bwMode="auto">
          <a:xfrm>
            <a:off x="5510749" y="5063156"/>
            <a:ext cx="3309689"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en-US" altLang="zh-CN" sz="1600" dirty="0">
                <a:solidFill>
                  <a:srgbClr val="1A78C3"/>
                </a:solidFill>
                <a:latin typeface="+mj-ea"/>
                <a:ea typeface="+mj-ea"/>
              </a:rPr>
              <a:t>HI</a:t>
            </a:r>
            <a:r>
              <a:rPr lang="zh-CN" altLang="en-US" sz="1600" dirty="0">
                <a:solidFill>
                  <a:srgbClr val="1A78C3"/>
                </a:solidFill>
                <a:latin typeface="+mj-ea"/>
                <a:ea typeface="+mj-ea"/>
              </a:rPr>
              <a:t>和</a:t>
            </a:r>
            <a:r>
              <a:rPr lang="en-US" altLang="zh-CN" sz="1600" dirty="0">
                <a:solidFill>
                  <a:srgbClr val="1A78C3"/>
                </a:solidFill>
                <a:latin typeface="+mj-ea"/>
                <a:ea typeface="+mj-ea"/>
              </a:rPr>
              <a:t>LO</a:t>
            </a:r>
            <a:r>
              <a:rPr lang="zh-CN" altLang="en-US" sz="1600" dirty="0">
                <a:solidFill>
                  <a:srgbClr val="1A78C3"/>
                </a:solidFill>
                <a:latin typeface="+mj-ea"/>
                <a:ea typeface="+mj-ea"/>
              </a:rPr>
              <a:t>是</a:t>
            </a:r>
            <a:r>
              <a:rPr lang="en-US" altLang="zh-CN" sz="1600" dirty="0">
                <a:solidFill>
                  <a:srgbClr val="1A78C3"/>
                </a:solidFill>
                <a:latin typeface="+mj-ea"/>
                <a:ea typeface="+mj-ea"/>
              </a:rPr>
              <a:t>MIPS</a:t>
            </a:r>
            <a:r>
              <a:rPr lang="zh-CN" altLang="en-US" sz="1600" dirty="0">
                <a:solidFill>
                  <a:srgbClr val="1A78C3"/>
                </a:solidFill>
                <a:latin typeface="+mj-ea"/>
                <a:ea typeface="+mj-ea"/>
              </a:rPr>
              <a:t>内部的乘商寄存器</a:t>
            </a:r>
          </a:p>
        </p:txBody>
      </p:sp>
    </p:spTree>
    <p:extLst>
      <p:ext uri="{BB962C8B-B14F-4D97-AF65-F5344CB8AC3E}">
        <p14:creationId xmlns:p14="http://schemas.microsoft.com/office/powerpoint/2010/main" val="178896748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8FADFB3-FD53-4880-B5D7-8D682303588E}"/>
              </a:ext>
            </a:extLst>
          </p:cNvPr>
          <p:cNvSpPr>
            <a:spLocks noGrp="1"/>
          </p:cNvSpPr>
          <p:nvPr>
            <p:ph type="sldNum" sz="quarter" idx="12"/>
          </p:nvPr>
        </p:nvSpPr>
        <p:spPr/>
        <p:txBody>
          <a:bodyPr/>
          <a:lstStyle/>
          <a:p>
            <a:fld id="{D12C7F20-4EEE-4847-AC76-B538472E8A39}" type="slidenum">
              <a:rPr lang="zh-CN" altLang="en-US" smtClean="0"/>
              <a:pPr/>
              <a:t>36</a:t>
            </a:fld>
            <a:endParaRPr lang="zh-CN" altLang="en-US"/>
          </a:p>
        </p:txBody>
      </p:sp>
      <p:sp>
        <p:nvSpPr>
          <p:cNvPr id="3" name="文本占位符 2">
            <a:extLst>
              <a:ext uri="{FF2B5EF4-FFF2-40B4-BE49-F238E27FC236}">
                <a16:creationId xmlns:a16="http://schemas.microsoft.com/office/drawing/2014/main" id="{BF614BE2-468B-4622-A3A1-9E234CF1D0BD}"/>
              </a:ext>
            </a:extLst>
          </p:cNvPr>
          <p:cNvSpPr>
            <a:spLocks noGrp="1"/>
          </p:cNvSpPr>
          <p:nvPr>
            <p:ph type="body" sz="quarter" idx="15"/>
          </p:nvPr>
        </p:nvSpPr>
        <p:spPr>
          <a:xfrm>
            <a:off x="159768" y="698464"/>
            <a:ext cx="11835786" cy="593442"/>
          </a:xfrm>
        </p:spPr>
        <p:txBody>
          <a:bodyPr/>
          <a:lstStyle/>
          <a:p>
            <a:r>
              <a:rPr lang="zh-CN" altLang="en-US" dirty="0"/>
              <a:t>指令系统举例：</a:t>
            </a:r>
            <a:r>
              <a:rPr lang="en-US" altLang="zh-CN" dirty="0"/>
              <a:t>Pentium</a:t>
            </a:r>
            <a:r>
              <a:rPr lang="zh-CN" altLang="en-US" dirty="0"/>
              <a:t>指令格式</a:t>
            </a:r>
          </a:p>
          <a:p>
            <a:endParaRPr lang="zh-CN" altLang="en-US" dirty="0"/>
          </a:p>
        </p:txBody>
      </p:sp>
      <p:sp>
        <p:nvSpPr>
          <p:cNvPr id="4" name="文本占位符 3">
            <a:extLst>
              <a:ext uri="{FF2B5EF4-FFF2-40B4-BE49-F238E27FC236}">
                <a16:creationId xmlns:a16="http://schemas.microsoft.com/office/drawing/2014/main" id="{B30BD83E-C19F-47B4-A4D3-A51577B85873}"/>
              </a:ext>
            </a:extLst>
          </p:cNvPr>
          <p:cNvSpPr>
            <a:spLocks noGrp="1"/>
          </p:cNvSpPr>
          <p:nvPr>
            <p:ph type="body" sz="quarter" idx="16"/>
          </p:nvPr>
        </p:nvSpPr>
        <p:spPr/>
        <p:txBody>
          <a:bodyPr/>
          <a:lstStyle/>
          <a:p>
            <a:r>
              <a:rPr lang="en-US" altLang="zh-CN" dirty="0"/>
              <a:t>1.</a:t>
            </a:r>
            <a:r>
              <a:rPr lang="zh-CN" altLang="en-US" dirty="0"/>
              <a:t>指令系统的设计</a:t>
            </a:r>
          </a:p>
        </p:txBody>
      </p:sp>
      <p:graphicFrame>
        <p:nvGraphicFramePr>
          <p:cNvPr id="5" name="Object 4">
            <a:extLst>
              <a:ext uri="{FF2B5EF4-FFF2-40B4-BE49-F238E27FC236}">
                <a16:creationId xmlns:a16="http://schemas.microsoft.com/office/drawing/2014/main" id="{75B6A926-AB19-4207-B4C7-3F3BB1427D01}"/>
              </a:ext>
            </a:extLst>
          </p:cNvPr>
          <p:cNvGraphicFramePr>
            <a:graphicFrameLocks noChangeAspect="1"/>
          </p:cNvGraphicFramePr>
          <p:nvPr>
            <p:extLst>
              <p:ext uri="{D42A27DB-BD31-4B8C-83A1-F6EECF244321}">
                <p14:modId xmlns:p14="http://schemas.microsoft.com/office/powerpoint/2010/main" val="3420612046"/>
              </p:ext>
            </p:extLst>
          </p:nvPr>
        </p:nvGraphicFramePr>
        <p:xfrm>
          <a:off x="865115" y="1645918"/>
          <a:ext cx="6715125" cy="638175"/>
        </p:xfrm>
        <a:graphic>
          <a:graphicData uri="http://schemas.openxmlformats.org/presentationml/2006/ole">
            <mc:AlternateContent xmlns:mc="http://schemas.openxmlformats.org/markup-compatibility/2006">
              <mc:Choice xmlns:v="urn:schemas-microsoft-com:vml" Requires="v">
                <p:oleObj spid="_x0000_s1182" r:id="rId3" imgW="3816096" imgH="396240" progId="Visio.Drawing.5">
                  <p:embed/>
                </p:oleObj>
              </mc:Choice>
              <mc:Fallback>
                <p:oleObj r:id="rId3" imgW="3816096" imgH="396240" progId="Visio.Drawing.5">
                  <p:embed/>
                  <p:pic>
                    <p:nvPicPr>
                      <p:cNvPr id="422916" name="Object 4">
                        <a:extLst>
                          <a:ext uri="{FF2B5EF4-FFF2-40B4-BE49-F238E27FC236}">
                            <a16:creationId xmlns:a16="http://schemas.microsoft.com/office/drawing/2014/main" id="{1CD687C6-FACC-4C7E-A94F-5EBB619F23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115" y="1645918"/>
                        <a:ext cx="6715125"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6">
            <a:extLst>
              <a:ext uri="{FF2B5EF4-FFF2-40B4-BE49-F238E27FC236}">
                <a16:creationId xmlns:a16="http://schemas.microsoft.com/office/drawing/2014/main" id="{68E1DD64-315A-4D70-80F0-EF7DABFD9C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764" y="3593078"/>
            <a:ext cx="664845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a:extLst>
              <a:ext uri="{FF2B5EF4-FFF2-40B4-BE49-F238E27FC236}">
                <a16:creationId xmlns:a16="http://schemas.microsoft.com/office/drawing/2014/main" id="{F058A241-E95A-4F58-A333-42DB3265C0B5}"/>
              </a:ext>
            </a:extLst>
          </p:cNvPr>
          <p:cNvSpPr txBox="1">
            <a:spLocks noChangeArrowheads="1"/>
          </p:cNvSpPr>
          <p:nvPr/>
        </p:nvSpPr>
        <p:spPr bwMode="auto">
          <a:xfrm>
            <a:off x="1074665" y="1464943"/>
            <a:ext cx="2009775"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endParaRPr lang="zh-CN" altLang="en-US">
              <a:solidFill>
                <a:srgbClr val="1A78C3"/>
              </a:solidFill>
              <a:latin typeface="+mj-ea"/>
              <a:ea typeface="+mj-ea"/>
            </a:endParaRPr>
          </a:p>
        </p:txBody>
      </p:sp>
      <p:sp>
        <p:nvSpPr>
          <p:cNvPr id="8" name="Text Box 10">
            <a:extLst>
              <a:ext uri="{FF2B5EF4-FFF2-40B4-BE49-F238E27FC236}">
                <a16:creationId xmlns:a16="http://schemas.microsoft.com/office/drawing/2014/main" id="{CA7567CB-5247-4F3B-9DA9-D9CEC457B6F8}"/>
              </a:ext>
            </a:extLst>
          </p:cNvPr>
          <p:cNvSpPr txBox="1">
            <a:spLocks noChangeArrowheads="1"/>
          </p:cNvSpPr>
          <p:nvPr/>
        </p:nvSpPr>
        <p:spPr bwMode="auto">
          <a:xfrm>
            <a:off x="506340" y="1291906"/>
            <a:ext cx="6284913"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20000"/>
              </a:spcBef>
            </a:pPr>
            <a:r>
              <a:rPr lang="zh-CN" altLang="en-US" sz="1600" dirty="0">
                <a:solidFill>
                  <a:srgbClr val="ED7D31"/>
                </a:solidFill>
                <a:latin typeface="+mj-ea"/>
                <a:ea typeface="+mj-ea"/>
              </a:rPr>
              <a:t>前缀</a:t>
            </a:r>
            <a:r>
              <a:rPr lang="zh-CN" altLang="en-US" sz="1600" dirty="0">
                <a:solidFill>
                  <a:srgbClr val="1A78C3"/>
                </a:solidFill>
                <a:latin typeface="+mj-ea"/>
                <a:ea typeface="+mj-ea"/>
              </a:rPr>
              <a:t>：包括指令、段、操作数长度、地址长度四种类型</a:t>
            </a:r>
          </a:p>
        </p:txBody>
      </p:sp>
      <p:sp>
        <p:nvSpPr>
          <p:cNvPr id="9" name="Text Box 12">
            <a:extLst>
              <a:ext uri="{FF2B5EF4-FFF2-40B4-BE49-F238E27FC236}">
                <a16:creationId xmlns:a16="http://schemas.microsoft.com/office/drawing/2014/main" id="{D215C27D-8B42-427D-8540-7DD2FA85FD39}"/>
              </a:ext>
            </a:extLst>
          </p:cNvPr>
          <p:cNvSpPr txBox="1">
            <a:spLocks noChangeArrowheads="1"/>
          </p:cNvSpPr>
          <p:nvPr/>
        </p:nvSpPr>
        <p:spPr bwMode="auto">
          <a:xfrm>
            <a:off x="477764" y="2453956"/>
            <a:ext cx="11517789" cy="1110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10000"/>
              </a:spcBef>
            </a:pPr>
            <a:r>
              <a:rPr lang="zh-CN" altLang="en-US" sz="1600" dirty="0">
                <a:solidFill>
                  <a:srgbClr val="ED7D31"/>
                </a:solidFill>
                <a:latin typeface="+mj-ea"/>
                <a:ea typeface="+mj-ea"/>
              </a:rPr>
              <a:t>指令：</a:t>
            </a:r>
            <a:r>
              <a:rPr lang="zh-CN" altLang="en-US" sz="1600" dirty="0">
                <a:solidFill>
                  <a:srgbClr val="1A78C3"/>
                </a:solidFill>
                <a:latin typeface="+mj-ea"/>
                <a:ea typeface="+mj-ea"/>
              </a:rPr>
              <a:t>指出操作类型和操作数（或地址），含</a:t>
            </a:r>
            <a:r>
              <a:rPr lang="zh-CN" altLang="en-US" sz="1600" dirty="0">
                <a:solidFill>
                  <a:srgbClr val="ED7D31"/>
                </a:solidFill>
                <a:latin typeface="+mj-ea"/>
                <a:ea typeface="+mj-ea"/>
              </a:rPr>
              <a:t>操作码、寻址方式、</a:t>
            </a:r>
            <a:r>
              <a:rPr lang="en-US" altLang="zh-CN" sz="1600" dirty="0">
                <a:solidFill>
                  <a:srgbClr val="ED7D31"/>
                </a:solidFill>
                <a:latin typeface="+mj-ea"/>
                <a:ea typeface="+mj-ea"/>
              </a:rPr>
              <a:t>SIB</a:t>
            </a:r>
            <a:r>
              <a:rPr lang="zh-CN" altLang="en-US" sz="1600" dirty="0">
                <a:solidFill>
                  <a:srgbClr val="ED7D31"/>
                </a:solidFill>
                <a:latin typeface="+mj-ea"/>
                <a:ea typeface="+mj-ea"/>
              </a:rPr>
              <a:t>、位移量和直接数据</a:t>
            </a:r>
            <a:r>
              <a:rPr lang="zh-CN" altLang="en-US" sz="1600" dirty="0">
                <a:solidFill>
                  <a:srgbClr val="1A78C3"/>
                </a:solidFill>
                <a:latin typeface="+mj-ea"/>
                <a:ea typeface="+mj-ea"/>
              </a:rPr>
              <a:t>五部分</a:t>
            </a:r>
          </a:p>
          <a:p>
            <a:pPr>
              <a:spcBef>
                <a:spcPct val="10000"/>
              </a:spcBef>
            </a:pPr>
            <a:r>
              <a:rPr lang="zh-CN" altLang="en-US" sz="1600" dirty="0">
                <a:solidFill>
                  <a:srgbClr val="1A78C3"/>
                </a:solidFill>
                <a:latin typeface="+mj-ea"/>
                <a:ea typeface="+mj-ea"/>
              </a:rPr>
              <a:t>位移量和立即数都可是</a:t>
            </a:r>
            <a:r>
              <a:rPr lang="en-US" altLang="zh-CN" sz="1600" dirty="0">
                <a:solidFill>
                  <a:srgbClr val="1A78C3"/>
                </a:solidFill>
                <a:latin typeface="+mj-ea"/>
                <a:ea typeface="+mj-ea"/>
              </a:rPr>
              <a:t>1/2/4B</a:t>
            </a:r>
            <a:r>
              <a:rPr lang="zh-CN" altLang="en-US" sz="1600" dirty="0">
                <a:solidFill>
                  <a:srgbClr val="1A78C3"/>
                </a:solidFill>
                <a:latin typeface="+mj-ea"/>
                <a:ea typeface="+mj-ea"/>
              </a:rPr>
              <a:t>。</a:t>
            </a:r>
            <a:r>
              <a:rPr lang="en-US" altLang="zh-CN" sz="1600" dirty="0">
                <a:solidFill>
                  <a:srgbClr val="1A78C3"/>
                </a:solidFill>
                <a:latin typeface="+mj-ea"/>
                <a:ea typeface="+mj-ea"/>
              </a:rPr>
              <a:t>SIB</a:t>
            </a:r>
            <a:r>
              <a:rPr lang="zh-CN" altLang="en-US" sz="1600" dirty="0">
                <a:solidFill>
                  <a:srgbClr val="1A78C3"/>
                </a:solidFill>
                <a:latin typeface="+mj-ea"/>
                <a:ea typeface="+mj-ea"/>
              </a:rPr>
              <a:t>中基址</a:t>
            </a:r>
            <a:r>
              <a:rPr lang="en-US" altLang="zh-CN" sz="1600" dirty="0">
                <a:solidFill>
                  <a:srgbClr val="1A78C3"/>
                </a:solidFill>
                <a:latin typeface="+mj-ea"/>
                <a:ea typeface="+mj-ea"/>
              </a:rPr>
              <a:t>B</a:t>
            </a:r>
            <a:r>
              <a:rPr lang="zh-CN" altLang="en-US" sz="1600" dirty="0">
                <a:solidFill>
                  <a:srgbClr val="1A78C3"/>
                </a:solidFill>
                <a:latin typeface="+mj-ea"/>
                <a:ea typeface="+mj-ea"/>
              </a:rPr>
              <a:t>和变址</a:t>
            </a:r>
            <a:r>
              <a:rPr lang="en-US" altLang="zh-CN" sz="1600" dirty="0">
                <a:solidFill>
                  <a:srgbClr val="1A78C3"/>
                </a:solidFill>
                <a:latin typeface="+mj-ea"/>
                <a:ea typeface="+mj-ea"/>
              </a:rPr>
              <a:t>I</a:t>
            </a:r>
            <a:r>
              <a:rPr lang="zh-CN" altLang="en-US" sz="1600" dirty="0">
                <a:solidFill>
                  <a:srgbClr val="1A78C3"/>
                </a:solidFill>
                <a:latin typeface="+mj-ea"/>
                <a:ea typeface="+mj-ea"/>
              </a:rPr>
              <a:t>都可是</a:t>
            </a:r>
            <a:r>
              <a:rPr lang="en-US" altLang="zh-CN" sz="1600" dirty="0">
                <a:solidFill>
                  <a:srgbClr val="1A78C3"/>
                </a:solidFill>
                <a:latin typeface="+mj-ea"/>
                <a:ea typeface="+mj-ea"/>
              </a:rPr>
              <a:t>8</a:t>
            </a:r>
            <a:r>
              <a:rPr lang="zh-CN" altLang="en-US" sz="1600" dirty="0">
                <a:solidFill>
                  <a:srgbClr val="1A78C3"/>
                </a:solidFill>
                <a:latin typeface="+mj-ea"/>
                <a:ea typeface="+mj-ea"/>
              </a:rPr>
              <a:t>个</a:t>
            </a:r>
            <a:r>
              <a:rPr lang="en-US" altLang="zh-CN" sz="1600" dirty="0">
                <a:solidFill>
                  <a:srgbClr val="1A78C3"/>
                </a:solidFill>
                <a:latin typeface="+mj-ea"/>
                <a:ea typeface="+mj-ea"/>
              </a:rPr>
              <a:t>GRS</a:t>
            </a:r>
            <a:r>
              <a:rPr lang="zh-CN" altLang="en-US" sz="1600" dirty="0">
                <a:solidFill>
                  <a:srgbClr val="1A78C3"/>
                </a:solidFill>
                <a:latin typeface="+mj-ea"/>
                <a:ea typeface="+mj-ea"/>
              </a:rPr>
              <a:t>中任一个。</a:t>
            </a:r>
            <a:r>
              <a:rPr lang="en-US" altLang="zh-CN" sz="1600" dirty="0">
                <a:solidFill>
                  <a:srgbClr val="1A78C3"/>
                </a:solidFill>
                <a:latin typeface="+mj-ea"/>
                <a:ea typeface="+mj-ea"/>
              </a:rPr>
              <a:t>SS</a:t>
            </a:r>
            <a:r>
              <a:rPr lang="zh-CN" altLang="en-US" sz="1600" dirty="0">
                <a:solidFill>
                  <a:srgbClr val="1A78C3"/>
                </a:solidFill>
                <a:latin typeface="+mj-ea"/>
                <a:ea typeface="+mj-ea"/>
              </a:rPr>
              <a:t>给出比例因子</a:t>
            </a:r>
          </a:p>
          <a:p>
            <a:pPr>
              <a:spcBef>
                <a:spcPct val="10000"/>
              </a:spcBef>
            </a:pPr>
            <a:r>
              <a:rPr lang="zh-CN" altLang="en-US" sz="1600" dirty="0">
                <a:solidFill>
                  <a:srgbClr val="1A78C3"/>
                </a:solidFill>
                <a:latin typeface="+mj-ea"/>
                <a:ea typeface="+mj-ea"/>
              </a:rPr>
              <a:t>操作码：</a:t>
            </a:r>
            <a:r>
              <a:rPr lang="en-US" altLang="zh-CN" sz="1600" dirty="0">
                <a:solidFill>
                  <a:srgbClr val="44BE9B"/>
                </a:solidFill>
                <a:latin typeface="+mj-ea"/>
                <a:ea typeface="+mj-ea"/>
              </a:rPr>
              <a:t>opcode; </a:t>
            </a:r>
            <a:r>
              <a:rPr lang="en-US" altLang="zh-CN" sz="1400" dirty="0">
                <a:solidFill>
                  <a:srgbClr val="44BE9B"/>
                </a:solidFill>
                <a:latin typeface="+mj-ea"/>
                <a:ea typeface="+mj-ea"/>
              </a:rPr>
              <a:t>w</a:t>
            </a:r>
            <a:r>
              <a:rPr lang="zh-CN" altLang="en-US" sz="1400" dirty="0">
                <a:solidFill>
                  <a:srgbClr val="44BE9B"/>
                </a:solidFill>
                <a:latin typeface="+mj-ea"/>
                <a:ea typeface="+mj-ea"/>
              </a:rPr>
              <a:t>：与机器模式（</a:t>
            </a:r>
            <a:r>
              <a:rPr lang="en-US" altLang="zh-CN" sz="1400" dirty="0">
                <a:solidFill>
                  <a:srgbClr val="44BE9B"/>
                </a:solidFill>
                <a:latin typeface="+mj-ea"/>
                <a:ea typeface="+mj-ea"/>
              </a:rPr>
              <a:t>16 / 32</a:t>
            </a:r>
            <a:r>
              <a:rPr lang="zh-CN" altLang="en-US" sz="1400" dirty="0">
                <a:solidFill>
                  <a:srgbClr val="44BE9B"/>
                </a:solidFill>
                <a:latin typeface="+mj-ea"/>
                <a:ea typeface="+mj-ea"/>
              </a:rPr>
              <a:t>位）一起确定寄存器位数（</a:t>
            </a:r>
            <a:r>
              <a:rPr lang="en-US" altLang="zh-CN" sz="1400" dirty="0">
                <a:solidFill>
                  <a:srgbClr val="44BE9B"/>
                </a:solidFill>
                <a:latin typeface="+mj-ea"/>
                <a:ea typeface="+mj-ea"/>
              </a:rPr>
              <a:t>AL / AX / EAX</a:t>
            </a:r>
            <a:r>
              <a:rPr lang="zh-CN" altLang="en-US" sz="1400" dirty="0">
                <a:solidFill>
                  <a:srgbClr val="44BE9B"/>
                </a:solidFill>
                <a:latin typeface="+mj-ea"/>
                <a:ea typeface="+mj-ea"/>
              </a:rPr>
              <a:t>）</a:t>
            </a:r>
            <a:r>
              <a:rPr lang="en-US" altLang="zh-CN" sz="1400" dirty="0">
                <a:solidFill>
                  <a:srgbClr val="44BE9B"/>
                </a:solidFill>
                <a:latin typeface="+mj-ea"/>
                <a:ea typeface="+mj-ea"/>
              </a:rPr>
              <a:t>; d</a:t>
            </a:r>
            <a:r>
              <a:rPr lang="zh-CN" altLang="en-US" sz="1400" dirty="0">
                <a:solidFill>
                  <a:srgbClr val="44BE9B"/>
                </a:solidFill>
                <a:latin typeface="+mj-ea"/>
                <a:ea typeface="+mj-ea"/>
              </a:rPr>
              <a:t>：操作方向</a:t>
            </a:r>
          </a:p>
          <a:p>
            <a:pPr>
              <a:spcBef>
                <a:spcPct val="10000"/>
              </a:spcBef>
            </a:pPr>
            <a:r>
              <a:rPr lang="zh-CN" altLang="en-US" sz="1600" dirty="0">
                <a:solidFill>
                  <a:srgbClr val="1A78C3"/>
                </a:solidFill>
                <a:latin typeface="+mj-ea"/>
                <a:ea typeface="+mj-ea"/>
              </a:rPr>
              <a:t>寻址方式：</a:t>
            </a:r>
            <a:r>
              <a:rPr lang="en-US" altLang="zh-CN" sz="1400" dirty="0">
                <a:solidFill>
                  <a:srgbClr val="1A78C3"/>
                </a:solidFill>
                <a:latin typeface="+mj-ea"/>
                <a:ea typeface="+mj-ea"/>
              </a:rPr>
              <a:t> </a:t>
            </a:r>
            <a:r>
              <a:rPr lang="en-US" altLang="zh-CN" sz="1400" dirty="0">
                <a:solidFill>
                  <a:srgbClr val="44BE9B"/>
                </a:solidFill>
                <a:latin typeface="+mj-ea"/>
                <a:ea typeface="+mj-ea"/>
              </a:rPr>
              <a:t>mod</a:t>
            </a:r>
            <a:r>
              <a:rPr lang="zh-CN" altLang="en-US" sz="1400" dirty="0">
                <a:solidFill>
                  <a:srgbClr val="44BE9B"/>
                </a:solidFill>
                <a:latin typeface="+mj-ea"/>
                <a:ea typeface="+mj-ea"/>
              </a:rPr>
              <a:t>、</a:t>
            </a:r>
            <a:r>
              <a:rPr lang="en-US" altLang="zh-CN" sz="1400" dirty="0">
                <a:solidFill>
                  <a:srgbClr val="44BE9B"/>
                </a:solidFill>
                <a:latin typeface="+mj-ea"/>
                <a:ea typeface="+mj-ea"/>
              </a:rPr>
              <a:t>r/m</a:t>
            </a:r>
            <a:r>
              <a:rPr lang="zh-CN" altLang="en-US" sz="1400" dirty="0">
                <a:solidFill>
                  <a:srgbClr val="44BE9B"/>
                </a:solidFill>
                <a:latin typeface="+mj-ea"/>
                <a:ea typeface="+mj-ea"/>
              </a:rPr>
              <a:t>、 </a:t>
            </a:r>
            <a:r>
              <a:rPr lang="en-US" altLang="zh-CN" sz="1400" dirty="0">
                <a:solidFill>
                  <a:srgbClr val="44BE9B"/>
                </a:solidFill>
                <a:latin typeface="+mj-ea"/>
                <a:ea typeface="+mj-ea"/>
              </a:rPr>
              <a:t>reg/op</a:t>
            </a:r>
            <a:r>
              <a:rPr lang="zh-CN" altLang="en-US" sz="1400" dirty="0">
                <a:solidFill>
                  <a:srgbClr val="44BE9B"/>
                </a:solidFill>
                <a:latin typeface="+mj-ea"/>
                <a:ea typeface="+mj-ea"/>
              </a:rPr>
              <a:t>三个字段与</a:t>
            </a:r>
            <a:r>
              <a:rPr lang="en-US" altLang="zh-CN" sz="1400" dirty="0">
                <a:solidFill>
                  <a:srgbClr val="44BE9B"/>
                </a:solidFill>
                <a:latin typeface="+mj-ea"/>
                <a:ea typeface="+mj-ea"/>
              </a:rPr>
              <a:t>w</a:t>
            </a:r>
            <a:r>
              <a:rPr lang="zh-CN" altLang="en-US" sz="1400" dirty="0">
                <a:solidFill>
                  <a:srgbClr val="44BE9B"/>
                </a:solidFill>
                <a:latin typeface="+mj-ea"/>
                <a:ea typeface="+mj-ea"/>
              </a:rPr>
              <a:t>字段和机器模式一起确定操作数所在的寄存器编号或有效地址计算方式</a:t>
            </a:r>
          </a:p>
        </p:txBody>
      </p:sp>
      <p:sp>
        <p:nvSpPr>
          <p:cNvPr id="10" name="Rectangle 14">
            <a:extLst>
              <a:ext uri="{FF2B5EF4-FFF2-40B4-BE49-F238E27FC236}">
                <a16:creationId xmlns:a16="http://schemas.microsoft.com/office/drawing/2014/main" id="{D90DBF4D-CEA8-4755-843B-3A2C4588C856}"/>
              </a:ext>
            </a:extLst>
          </p:cNvPr>
          <p:cNvSpPr txBox="1">
            <a:spLocks noChangeArrowheads="1"/>
          </p:cNvSpPr>
          <p:nvPr/>
        </p:nvSpPr>
        <p:spPr>
          <a:xfrm>
            <a:off x="527180" y="4918111"/>
            <a:ext cx="4573326" cy="1241425"/>
          </a:xfrm>
          <a:prstGeom prst="rect">
            <a:avLst/>
          </a:prstGeom>
          <a:noFill/>
          <a:ln/>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pPr>
            <a:endParaRPr lang="en-US" altLang="zh-CN" sz="700" dirty="0">
              <a:solidFill>
                <a:srgbClr val="1A78C3"/>
              </a:solidFill>
              <a:latin typeface="+mj-ea"/>
              <a:ea typeface="+mj-ea"/>
            </a:endParaRPr>
          </a:p>
          <a:p>
            <a:pPr>
              <a:lnSpc>
                <a:spcPct val="70000"/>
              </a:lnSpc>
              <a:buFont typeface="Wingdings" panose="05000000000000000000" pitchFamily="2" charset="2"/>
              <a:buNone/>
            </a:pPr>
            <a:r>
              <a:rPr lang="zh-CN" altLang="en-US" sz="1200" dirty="0">
                <a:solidFill>
                  <a:srgbClr val="1A78C3"/>
                </a:solidFill>
                <a:latin typeface="+mj-ea"/>
                <a:ea typeface="+mj-ea"/>
              </a:rPr>
              <a:t>变长指令字：</a:t>
            </a:r>
            <a:r>
              <a:rPr lang="en-US" altLang="zh-CN" sz="1200" dirty="0">
                <a:solidFill>
                  <a:srgbClr val="1A78C3"/>
                </a:solidFill>
                <a:latin typeface="+mj-ea"/>
                <a:ea typeface="+mj-ea"/>
              </a:rPr>
              <a:t>1B~17B</a:t>
            </a:r>
          </a:p>
          <a:p>
            <a:pPr>
              <a:lnSpc>
                <a:spcPct val="70000"/>
              </a:lnSpc>
              <a:buFont typeface="Wingdings" panose="05000000000000000000" pitchFamily="2" charset="2"/>
              <a:buNone/>
            </a:pPr>
            <a:r>
              <a:rPr lang="zh-CN" altLang="en-US" sz="1200" dirty="0">
                <a:solidFill>
                  <a:srgbClr val="1A78C3"/>
                </a:solidFill>
                <a:latin typeface="+mj-ea"/>
                <a:ea typeface="+mj-ea"/>
              </a:rPr>
              <a:t>变长操作码：</a:t>
            </a:r>
            <a:r>
              <a:rPr lang="en-US" altLang="zh-CN" sz="1200" dirty="0">
                <a:solidFill>
                  <a:srgbClr val="1A78C3"/>
                </a:solidFill>
                <a:latin typeface="+mj-ea"/>
                <a:ea typeface="+mj-ea"/>
              </a:rPr>
              <a:t>4b / 5b / 6b / 7b / 8b /……</a:t>
            </a:r>
          </a:p>
          <a:p>
            <a:pPr>
              <a:lnSpc>
                <a:spcPct val="70000"/>
              </a:lnSpc>
              <a:buFont typeface="Wingdings" panose="05000000000000000000" pitchFamily="2" charset="2"/>
              <a:buNone/>
            </a:pPr>
            <a:r>
              <a:rPr lang="zh-CN" altLang="en-US" sz="1200" dirty="0">
                <a:solidFill>
                  <a:srgbClr val="1A78C3"/>
                </a:solidFill>
                <a:latin typeface="+mj-ea"/>
                <a:ea typeface="+mj-ea"/>
              </a:rPr>
              <a:t>变长操作数：</a:t>
            </a:r>
            <a:r>
              <a:rPr lang="en-US" altLang="zh-CN" sz="1200" dirty="0">
                <a:solidFill>
                  <a:srgbClr val="1A78C3"/>
                </a:solidFill>
                <a:latin typeface="+mj-ea"/>
                <a:ea typeface="+mj-ea"/>
              </a:rPr>
              <a:t>Byte / Word / DW / QW</a:t>
            </a:r>
          </a:p>
          <a:p>
            <a:pPr>
              <a:lnSpc>
                <a:spcPct val="70000"/>
              </a:lnSpc>
              <a:buFont typeface="Wingdings" panose="05000000000000000000" pitchFamily="2" charset="2"/>
              <a:buNone/>
            </a:pPr>
            <a:r>
              <a:rPr lang="zh-CN" altLang="en-US" sz="1200" dirty="0">
                <a:solidFill>
                  <a:srgbClr val="1A78C3"/>
                </a:solidFill>
                <a:latin typeface="+mj-ea"/>
                <a:ea typeface="+mj-ea"/>
              </a:rPr>
              <a:t>变长寄存器：</a:t>
            </a:r>
            <a:r>
              <a:rPr lang="en-US" altLang="zh-CN" sz="1200" dirty="0">
                <a:solidFill>
                  <a:srgbClr val="1A78C3"/>
                </a:solidFill>
                <a:latin typeface="+mj-ea"/>
                <a:ea typeface="+mj-ea"/>
              </a:rPr>
              <a:t>8</a:t>
            </a:r>
            <a:r>
              <a:rPr lang="zh-CN" altLang="en-US" sz="1200" dirty="0">
                <a:solidFill>
                  <a:srgbClr val="1A78C3"/>
                </a:solidFill>
                <a:latin typeface="+mj-ea"/>
                <a:ea typeface="+mj-ea"/>
              </a:rPr>
              <a:t>位 </a:t>
            </a:r>
            <a:r>
              <a:rPr lang="en-US" altLang="zh-CN" sz="1200" dirty="0">
                <a:solidFill>
                  <a:srgbClr val="1A78C3"/>
                </a:solidFill>
                <a:latin typeface="+mj-ea"/>
                <a:ea typeface="+mj-ea"/>
              </a:rPr>
              <a:t>/ 16</a:t>
            </a:r>
            <a:r>
              <a:rPr lang="zh-CN" altLang="en-US" sz="1200" dirty="0">
                <a:solidFill>
                  <a:srgbClr val="1A78C3"/>
                </a:solidFill>
                <a:latin typeface="+mj-ea"/>
                <a:ea typeface="+mj-ea"/>
              </a:rPr>
              <a:t>位 </a:t>
            </a:r>
            <a:r>
              <a:rPr lang="en-US" altLang="zh-CN" sz="1200" dirty="0">
                <a:solidFill>
                  <a:srgbClr val="1A78C3"/>
                </a:solidFill>
                <a:latin typeface="+mj-ea"/>
                <a:ea typeface="+mj-ea"/>
              </a:rPr>
              <a:t>/32</a:t>
            </a:r>
            <a:r>
              <a:rPr lang="zh-CN" altLang="en-US" sz="1200" dirty="0">
                <a:solidFill>
                  <a:srgbClr val="1A78C3"/>
                </a:solidFill>
                <a:latin typeface="+mj-ea"/>
                <a:ea typeface="+mj-ea"/>
              </a:rPr>
              <a:t>位</a:t>
            </a:r>
          </a:p>
        </p:txBody>
      </p:sp>
      <p:sp>
        <p:nvSpPr>
          <p:cNvPr id="11" name="Rectangle 15">
            <a:extLst>
              <a:ext uri="{FF2B5EF4-FFF2-40B4-BE49-F238E27FC236}">
                <a16:creationId xmlns:a16="http://schemas.microsoft.com/office/drawing/2014/main" id="{9B429950-5787-4F89-BA75-45F0DC80FAC8}"/>
              </a:ext>
            </a:extLst>
          </p:cNvPr>
          <p:cNvSpPr>
            <a:spLocks noChangeArrowheads="1"/>
          </p:cNvSpPr>
          <p:nvPr/>
        </p:nvSpPr>
        <p:spPr bwMode="auto">
          <a:xfrm>
            <a:off x="4661621" y="4916439"/>
            <a:ext cx="6202121" cy="124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685800" indent="-22860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543050" indent="-17145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00250" indent="-17145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457450" indent="-17145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14650" indent="-17145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371850" indent="-17145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29050" indent="-17145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a:lnSpc>
                <a:spcPct val="115000"/>
              </a:lnSpc>
              <a:spcBef>
                <a:spcPct val="10000"/>
              </a:spcBef>
              <a:buFont typeface="Wingdings" panose="05000000000000000000" pitchFamily="2" charset="2"/>
              <a:buNone/>
            </a:pPr>
            <a:r>
              <a:rPr lang="zh-CN" altLang="en-US" sz="1200" b="0" dirty="0">
                <a:solidFill>
                  <a:srgbClr val="44BE9B"/>
                </a:solidFill>
                <a:latin typeface="+mj-ea"/>
                <a:ea typeface="+mj-ea"/>
              </a:rPr>
              <a:t>调用指令自动把返回地址压栈</a:t>
            </a:r>
          </a:p>
          <a:p>
            <a:pPr>
              <a:lnSpc>
                <a:spcPct val="100000"/>
              </a:lnSpc>
              <a:spcBef>
                <a:spcPct val="10000"/>
              </a:spcBef>
              <a:buFont typeface="Wingdings" panose="05000000000000000000" pitchFamily="2" charset="2"/>
              <a:buNone/>
            </a:pPr>
            <a:r>
              <a:rPr lang="zh-CN" altLang="en-US" sz="1200" b="0" dirty="0">
                <a:solidFill>
                  <a:srgbClr val="44BE9B"/>
                </a:solidFill>
                <a:latin typeface="+mj-ea"/>
                <a:ea typeface="+mj-ea"/>
              </a:rPr>
              <a:t>专门的</a:t>
            </a:r>
            <a:r>
              <a:rPr lang="en-US" altLang="zh-CN" sz="1200" b="0" dirty="0">
                <a:solidFill>
                  <a:srgbClr val="44BE9B"/>
                </a:solidFill>
                <a:latin typeface="+mj-ea"/>
                <a:ea typeface="+mj-ea"/>
              </a:rPr>
              <a:t>push/pop</a:t>
            </a:r>
            <a:r>
              <a:rPr lang="zh-CN" altLang="en-US" sz="1200" b="0" dirty="0">
                <a:solidFill>
                  <a:srgbClr val="44BE9B"/>
                </a:solidFill>
                <a:latin typeface="+mj-ea"/>
                <a:ea typeface="+mj-ea"/>
              </a:rPr>
              <a:t>指令，自动修改栈指针</a:t>
            </a:r>
          </a:p>
          <a:p>
            <a:pPr>
              <a:lnSpc>
                <a:spcPct val="100000"/>
              </a:lnSpc>
              <a:spcBef>
                <a:spcPct val="10000"/>
              </a:spcBef>
              <a:buFont typeface="Wingdings" panose="05000000000000000000" pitchFamily="2" charset="2"/>
              <a:buNone/>
            </a:pPr>
            <a:r>
              <a:rPr lang="en-US" altLang="zh-CN" sz="1200" b="0" dirty="0">
                <a:solidFill>
                  <a:srgbClr val="44BE9B"/>
                </a:solidFill>
                <a:latin typeface="+mj-ea"/>
                <a:ea typeface="+mj-ea"/>
              </a:rPr>
              <a:t>ALU</a:t>
            </a:r>
            <a:r>
              <a:rPr lang="zh-CN" altLang="en-US" sz="1200" b="0" dirty="0">
                <a:solidFill>
                  <a:srgbClr val="44BE9B"/>
                </a:solidFill>
                <a:latin typeface="+mj-ea"/>
                <a:ea typeface="+mj-ea"/>
              </a:rPr>
              <a:t>指令在</a:t>
            </a:r>
            <a:r>
              <a:rPr lang="en-US" altLang="zh-CN" sz="1200" b="0" dirty="0">
                <a:solidFill>
                  <a:srgbClr val="44BE9B"/>
                </a:solidFill>
                <a:latin typeface="+mj-ea"/>
                <a:ea typeface="+mj-ea"/>
              </a:rPr>
              <a:t>Flags</a:t>
            </a:r>
            <a:r>
              <a:rPr lang="zh-CN" altLang="en-US" sz="1200" b="0" dirty="0">
                <a:solidFill>
                  <a:srgbClr val="44BE9B"/>
                </a:solidFill>
                <a:latin typeface="+mj-ea"/>
                <a:ea typeface="+mj-ea"/>
              </a:rPr>
              <a:t>中隐含生成条件码</a:t>
            </a:r>
          </a:p>
          <a:p>
            <a:pPr>
              <a:lnSpc>
                <a:spcPct val="100000"/>
              </a:lnSpc>
              <a:spcBef>
                <a:spcPct val="10000"/>
              </a:spcBef>
              <a:buFont typeface="Wingdings" panose="05000000000000000000" pitchFamily="2" charset="2"/>
              <a:buNone/>
            </a:pPr>
            <a:r>
              <a:rPr lang="en-US" altLang="zh-CN" sz="1200" b="0" dirty="0">
                <a:solidFill>
                  <a:srgbClr val="44BE9B"/>
                </a:solidFill>
                <a:latin typeface="+mj-ea"/>
                <a:ea typeface="+mj-ea"/>
              </a:rPr>
              <a:t>ALU</a:t>
            </a:r>
            <a:r>
              <a:rPr lang="zh-CN" altLang="en-US" sz="1200" b="0" dirty="0">
                <a:solidFill>
                  <a:srgbClr val="44BE9B"/>
                </a:solidFill>
                <a:latin typeface="+mj-ea"/>
                <a:ea typeface="+mj-ea"/>
              </a:rPr>
              <a:t>指令中的一个操作数可来自存储器</a:t>
            </a:r>
          </a:p>
          <a:p>
            <a:pPr>
              <a:lnSpc>
                <a:spcPct val="100000"/>
              </a:lnSpc>
              <a:spcBef>
                <a:spcPct val="10000"/>
              </a:spcBef>
              <a:buFont typeface="Wingdings" panose="05000000000000000000" pitchFamily="2" charset="2"/>
              <a:buNone/>
            </a:pPr>
            <a:r>
              <a:rPr lang="zh-CN" altLang="en-US" sz="1200" b="0" dirty="0">
                <a:solidFill>
                  <a:srgbClr val="44BE9B"/>
                </a:solidFill>
                <a:latin typeface="+mj-ea"/>
                <a:ea typeface="+mj-ea"/>
              </a:rPr>
              <a:t>提供基址加比例索引寻址</a:t>
            </a:r>
          </a:p>
        </p:txBody>
      </p:sp>
      <p:sp>
        <p:nvSpPr>
          <p:cNvPr id="12" name="Text Box 16">
            <a:extLst>
              <a:ext uri="{FF2B5EF4-FFF2-40B4-BE49-F238E27FC236}">
                <a16:creationId xmlns:a16="http://schemas.microsoft.com/office/drawing/2014/main" id="{7EAD1CBF-4D96-4970-9999-1E20F776A5E9}"/>
              </a:ext>
            </a:extLst>
          </p:cNvPr>
          <p:cNvSpPr txBox="1">
            <a:spLocks noChangeArrowheads="1"/>
          </p:cNvSpPr>
          <p:nvPr/>
        </p:nvSpPr>
        <p:spPr bwMode="auto">
          <a:xfrm>
            <a:off x="506340" y="6157865"/>
            <a:ext cx="7137400"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dirty="0">
                <a:solidFill>
                  <a:srgbClr val="ED7D31"/>
                </a:solidFill>
                <a:latin typeface="+mj-ea"/>
                <a:ea typeface="+mj-ea"/>
              </a:rPr>
              <a:t>问题</a:t>
            </a:r>
            <a:r>
              <a:rPr lang="en-US" altLang="zh-CN" sz="1600" dirty="0">
                <a:solidFill>
                  <a:srgbClr val="ED7D31"/>
                </a:solidFill>
                <a:latin typeface="+mj-ea"/>
                <a:ea typeface="+mj-ea"/>
              </a:rPr>
              <a:t>: </a:t>
            </a:r>
            <a:r>
              <a:rPr lang="zh-CN" altLang="en-US" sz="1600" dirty="0">
                <a:solidFill>
                  <a:srgbClr val="ED7D31"/>
                </a:solidFill>
                <a:latin typeface="+mj-ea"/>
                <a:ea typeface="+mj-ea"/>
              </a:rPr>
              <a:t>是累加器型、通用寄存器型、</a:t>
            </a:r>
            <a:r>
              <a:rPr lang="en-US" altLang="zh-CN" sz="1600" dirty="0" err="1">
                <a:solidFill>
                  <a:srgbClr val="ED7D31"/>
                </a:solidFill>
                <a:latin typeface="+mj-ea"/>
                <a:ea typeface="+mj-ea"/>
              </a:rPr>
              <a:t>ld</a:t>
            </a:r>
            <a:r>
              <a:rPr lang="en-US" altLang="zh-CN" sz="1600" dirty="0">
                <a:solidFill>
                  <a:srgbClr val="ED7D31"/>
                </a:solidFill>
                <a:latin typeface="+mj-ea"/>
                <a:ea typeface="+mj-ea"/>
              </a:rPr>
              <a:t>/</a:t>
            </a:r>
            <a:r>
              <a:rPr lang="en-US" altLang="zh-CN" sz="1600" dirty="0" err="1">
                <a:solidFill>
                  <a:srgbClr val="ED7D31"/>
                </a:solidFill>
                <a:latin typeface="+mj-ea"/>
                <a:ea typeface="+mj-ea"/>
              </a:rPr>
              <a:t>st</a:t>
            </a:r>
            <a:r>
              <a:rPr lang="zh-CN" altLang="en-US" sz="1600" dirty="0">
                <a:solidFill>
                  <a:srgbClr val="ED7D31"/>
                </a:solidFill>
                <a:latin typeface="+mj-ea"/>
                <a:ea typeface="+mj-ea"/>
              </a:rPr>
              <a:t>型？是</a:t>
            </a:r>
            <a:r>
              <a:rPr lang="en-US" altLang="zh-CN" sz="1600" dirty="0">
                <a:solidFill>
                  <a:srgbClr val="ED7D31"/>
                </a:solidFill>
                <a:latin typeface="+mj-ea"/>
                <a:ea typeface="+mj-ea"/>
              </a:rPr>
              <a:t>CISC</a:t>
            </a:r>
            <a:r>
              <a:rPr lang="zh-CN" altLang="en-US" sz="1600" dirty="0">
                <a:solidFill>
                  <a:srgbClr val="ED7D31"/>
                </a:solidFill>
                <a:latin typeface="+mj-ea"/>
                <a:ea typeface="+mj-ea"/>
              </a:rPr>
              <a:t>型、</a:t>
            </a:r>
            <a:r>
              <a:rPr lang="en-US" altLang="zh-CN" sz="1600" dirty="0">
                <a:solidFill>
                  <a:srgbClr val="ED7D31"/>
                </a:solidFill>
                <a:latin typeface="+mj-ea"/>
                <a:ea typeface="+mj-ea"/>
              </a:rPr>
              <a:t>RISC</a:t>
            </a:r>
            <a:r>
              <a:rPr lang="zh-CN" altLang="en-US" sz="1600" dirty="0">
                <a:solidFill>
                  <a:srgbClr val="ED7D31"/>
                </a:solidFill>
                <a:latin typeface="+mj-ea"/>
                <a:ea typeface="+mj-ea"/>
              </a:rPr>
              <a:t>型？</a:t>
            </a:r>
          </a:p>
        </p:txBody>
      </p:sp>
    </p:spTree>
    <p:extLst>
      <p:ext uri="{BB962C8B-B14F-4D97-AF65-F5344CB8AC3E}">
        <p14:creationId xmlns:p14="http://schemas.microsoft.com/office/powerpoint/2010/main" val="2665742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blinds(horizontal)">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blinds(horizontal)">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blinds(horizontal)">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blinds(horizontal)">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blinds(horizontal)">
                                      <p:cBhvr>
                                        <p:cTn id="37" dur="500"/>
                                        <p:tgtEl>
                                          <p:spTgt spid="1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xEl>
                                              <p:pRg st="1" end="1"/>
                                            </p:txEl>
                                          </p:spTgt>
                                        </p:tgtEl>
                                        <p:attrNameLst>
                                          <p:attrName>style.visibility</p:attrName>
                                        </p:attrNameLst>
                                      </p:cBhvr>
                                      <p:to>
                                        <p:strVal val="visible"/>
                                      </p:to>
                                    </p:set>
                                    <p:animEffect transition="in" filter="blinds(horizontal)">
                                      <p:cBhvr>
                                        <p:cTn id="42" dur="500"/>
                                        <p:tgtEl>
                                          <p:spTgt spid="11">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
                                            <p:txEl>
                                              <p:pRg st="2" end="2"/>
                                            </p:txEl>
                                          </p:spTgt>
                                        </p:tgtEl>
                                        <p:attrNameLst>
                                          <p:attrName>style.visibility</p:attrName>
                                        </p:attrNameLst>
                                      </p:cBhvr>
                                      <p:to>
                                        <p:strVal val="visible"/>
                                      </p:to>
                                    </p:set>
                                    <p:animEffect transition="in" filter="blinds(horizontal)">
                                      <p:cBhvr>
                                        <p:cTn id="47" dur="500"/>
                                        <p:tgtEl>
                                          <p:spTgt spid="11">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1">
                                            <p:txEl>
                                              <p:pRg st="3" end="3"/>
                                            </p:txEl>
                                          </p:spTgt>
                                        </p:tgtEl>
                                        <p:attrNameLst>
                                          <p:attrName>style.visibility</p:attrName>
                                        </p:attrNameLst>
                                      </p:cBhvr>
                                      <p:to>
                                        <p:strVal val="visible"/>
                                      </p:to>
                                    </p:set>
                                    <p:animEffect transition="in" filter="blinds(horizontal)">
                                      <p:cBhvr>
                                        <p:cTn id="52" dur="500"/>
                                        <p:tgtEl>
                                          <p:spTgt spid="11">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1">
                                            <p:txEl>
                                              <p:pRg st="4" end="4"/>
                                            </p:txEl>
                                          </p:spTgt>
                                        </p:tgtEl>
                                        <p:attrNameLst>
                                          <p:attrName>style.visibility</p:attrName>
                                        </p:attrNameLst>
                                      </p:cBhvr>
                                      <p:to>
                                        <p:strVal val="visible"/>
                                      </p:to>
                                    </p:set>
                                    <p:animEffect transition="in" filter="blinds(horizontal)">
                                      <p:cBhvr>
                                        <p:cTn id="57" dur="500"/>
                                        <p:tgtEl>
                                          <p:spTgt spid="11">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linds(horizontal)">
                                      <p:cBhvr>
                                        <p:cTn id="6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5AA7489-2143-44A9-8DBE-DAF3C700FED3}"/>
              </a:ext>
            </a:extLst>
          </p:cNvPr>
          <p:cNvSpPr>
            <a:spLocks noGrp="1"/>
          </p:cNvSpPr>
          <p:nvPr>
            <p:ph type="sldNum" sz="quarter" idx="12"/>
          </p:nvPr>
        </p:nvSpPr>
        <p:spPr/>
        <p:txBody>
          <a:bodyPr/>
          <a:lstStyle/>
          <a:p>
            <a:fld id="{D12C7F20-4EEE-4847-AC76-B538472E8A39}" type="slidenum">
              <a:rPr lang="zh-CN" altLang="en-US" smtClean="0"/>
              <a:pPr/>
              <a:t>37</a:t>
            </a:fld>
            <a:endParaRPr lang="zh-CN" altLang="en-US"/>
          </a:p>
        </p:txBody>
      </p:sp>
      <p:sp>
        <p:nvSpPr>
          <p:cNvPr id="3" name="文本占位符 2">
            <a:extLst>
              <a:ext uri="{FF2B5EF4-FFF2-40B4-BE49-F238E27FC236}">
                <a16:creationId xmlns:a16="http://schemas.microsoft.com/office/drawing/2014/main" id="{9A25B390-56B4-4723-8D33-88FB2B0E43A9}"/>
              </a:ext>
            </a:extLst>
          </p:cNvPr>
          <p:cNvSpPr>
            <a:spLocks noGrp="1"/>
          </p:cNvSpPr>
          <p:nvPr>
            <p:ph type="body" sz="quarter" idx="15"/>
          </p:nvPr>
        </p:nvSpPr>
        <p:spPr>
          <a:xfrm>
            <a:off x="159768" y="698463"/>
            <a:ext cx="11835786" cy="566811"/>
          </a:xfrm>
        </p:spPr>
        <p:txBody>
          <a:bodyPr/>
          <a:lstStyle/>
          <a:p>
            <a:r>
              <a:rPr lang="en-US" altLang="zh-CN" dirty="0"/>
              <a:t>Pentium</a:t>
            </a:r>
            <a:r>
              <a:rPr lang="zh-CN" altLang="en-US" dirty="0"/>
              <a:t>处理器的寻址方式</a:t>
            </a:r>
          </a:p>
        </p:txBody>
      </p:sp>
      <p:sp>
        <p:nvSpPr>
          <p:cNvPr id="4" name="文本占位符 3">
            <a:extLst>
              <a:ext uri="{FF2B5EF4-FFF2-40B4-BE49-F238E27FC236}">
                <a16:creationId xmlns:a16="http://schemas.microsoft.com/office/drawing/2014/main" id="{7F04E542-7A60-4281-894F-E3EE4C468171}"/>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867C6BE0-FBE7-4CF3-AF15-8BB90EAD297D}"/>
              </a:ext>
            </a:extLst>
          </p:cNvPr>
          <p:cNvSpPr txBox="1">
            <a:spLocks noChangeArrowheads="1"/>
          </p:cNvSpPr>
          <p:nvPr/>
        </p:nvSpPr>
        <p:spPr>
          <a:xfrm>
            <a:off x="159768" y="1109459"/>
            <a:ext cx="11294878" cy="6096000"/>
          </a:xfrm>
          <a:prstGeom prst="rect">
            <a:avLst/>
          </a:prstGeom>
          <a:noFill/>
          <a:ln/>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20000"/>
              </a:lnSpc>
              <a:buFont typeface="Wingdings" panose="05000000000000000000" pitchFamily="2" charset="2"/>
              <a:buNone/>
            </a:pPr>
            <a:r>
              <a:rPr lang="zh-CN" altLang="en-US" sz="2000" dirty="0">
                <a:solidFill>
                  <a:srgbClr val="1A78C3"/>
                </a:solidFill>
                <a:latin typeface="+mj-ea"/>
                <a:ea typeface="+mj-ea"/>
              </a:rPr>
              <a:t>      操作数的来源：</a:t>
            </a:r>
          </a:p>
          <a:p>
            <a:pPr marL="742950" lvl="1" indent="-285750">
              <a:lnSpc>
                <a:spcPct val="120000"/>
              </a:lnSpc>
              <a:buFont typeface="Wingdings" panose="05000000000000000000" pitchFamily="2" charset="2"/>
              <a:buNone/>
            </a:pPr>
            <a:r>
              <a:rPr lang="zh-CN" altLang="en-US" sz="1800" dirty="0">
                <a:solidFill>
                  <a:srgbClr val="1A78C3"/>
                </a:solidFill>
                <a:latin typeface="+mj-ea"/>
                <a:ea typeface="+mj-ea"/>
              </a:rPr>
              <a:t>    立即数(立即寻址)：直接来自指令</a:t>
            </a:r>
          </a:p>
          <a:p>
            <a:pPr marL="742950" lvl="1" indent="-285750">
              <a:lnSpc>
                <a:spcPct val="120000"/>
              </a:lnSpc>
              <a:buFont typeface="Wingdings" panose="05000000000000000000" pitchFamily="2" charset="2"/>
              <a:buNone/>
            </a:pPr>
            <a:r>
              <a:rPr lang="zh-CN" altLang="en-US" sz="1800" dirty="0">
                <a:solidFill>
                  <a:srgbClr val="1A78C3"/>
                </a:solidFill>
                <a:latin typeface="+mj-ea"/>
                <a:ea typeface="+mj-ea"/>
              </a:rPr>
              <a:t>    寄存器(寄存器寻址)：来自32位 / 16位 / 8位通用寄存器</a:t>
            </a:r>
          </a:p>
          <a:p>
            <a:pPr marL="742950" lvl="1" indent="-285750">
              <a:lnSpc>
                <a:spcPct val="120000"/>
              </a:lnSpc>
              <a:buFont typeface="Wingdings" panose="05000000000000000000" pitchFamily="2" charset="2"/>
              <a:buNone/>
            </a:pPr>
            <a:r>
              <a:rPr lang="zh-CN" altLang="en-US" sz="1800" dirty="0">
                <a:solidFill>
                  <a:srgbClr val="1A78C3"/>
                </a:solidFill>
                <a:latin typeface="+mj-ea"/>
                <a:ea typeface="+mj-ea"/>
              </a:rPr>
              <a:t>    存储单元(其他寻址)：需进行地址转换</a:t>
            </a:r>
          </a:p>
          <a:p>
            <a:pPr marL="342900" indent="-342900">
              <a:lnSpc>
                <a:spcPct val="120000"/>
              </a:lnSpc>
              <a:buFont typeface="Monotype Sorts" pitchFamily="2" charset="2"/>
              <a:buNone/>
            </a:pPr>
            <a:r>
              <a:rPr lang="zh-CN" altLang="en-US" sz="1400" dirty="0">
                <a:solidFill>
                  <a:srgbClr val="1A78C3"/>
                </a:solidFill>
                <a:latin typeface="+mj-ea"/>
                <a:ea typeface="+mj-ea"/>
              </a:rPr>
              <a:t>              </a:t>
            </a:r>
            <a:r>
              <a:rPr lang="zh-CN" altLang="en-US" sz="2000" dirty="0">
                <a:solidFill>
                  <a:srgbClr val="1A78C3"/>
                </a:solidFill>
                <a:latin typeface="+mj-ea"/>
                <a:ea typeface="+mj-ea"/>
              </a:rPr>
              <a:t> 虚拟地址 =&gt; 线性地址</a:t>
            </a:r>
            <a:r>
              <a:rPr lang="en-US" altLang="zh-CN" sz="2000" dirty="0">
                <a:solidFill>
                  <a:srgbClr val="1A78C3"/>
                </a:solidFill>
                <a:latin typeface="+mj-ea"/>
                <a:ea typeface="+mj-ea"/>
              </a:rPr>
              <a:t>LA ( =&gt; </a:t>
            </a:r>
            <a:r>
              <a:rPr lang="zh-CN" altLang="en-US" sz="2000" dirty="0">
                <a:solidFill>
                  <a:srgbClr val="1A78C3"/>
                </a:solidFill>
                <a:latin typeface="+mj-ea"/>
                <a:ea typeface="+mj-ea"/>
              </a:rPr>
              <a:t>内存地址)</a:t>
            </a:r>
          </a:p>
          <a:p>
            <a:pPr marL="342900" indent="-342900">
              <a:lnSpc>
                <a:spcPct val="120000"/>
              </a:lnSpc>
              <a:buFont typeface="Monotype Sorts" pitchFamily="2" charset="2"/>
              <a:buNone/>
            </a:pPr>
            <a:r>
              <a:rPr lang="zh-CN" altLang="en-US" sz="2000" dirty="0">
                <a:solidFill>
                  <a:srgbClr val="1A78C3"/>
                </a:solidFill>
                <a:latin typeface="+mj-ea"/>
                <a:ea typeface="+mj-ea"/>
              </a:rPr>
              <a:t>                        分段                     分页</a:t>
            </a:r>
            <a:endParaRPr lang="zh-CN" altLang="en-US" sz="1400" dirty="0">
              <a:solidFill>
                <a:srgbClr val="1A78C3"/>
              </a:solidFill>
              <a:latin typeface="+mj-ea"/>
              <a:ea typeface="+mj-ea"/>
            </a:endParaRPr>
          </a:p>
          <a:p>
            <a:pPr marL="742950" lvl="1" indent="-285750">
              <a:lnSpc>
                <a:spcPct val="120000"/>
              </a:lnSpc>
              <a:buFont typeface="Wingdings" panose="05000000000000000000" pitchFamily="2" charset="2"/>
              <a:buNone/>
            </a:pPr>
            <a:r>
              <a:rPr lang="zh-CN" altLang="en-US" sz="1600" dirty="0">
                <a:solidFill>
                  <a:srgbClr val="1A78C3"/>
                </a:solidFill>
                <a:latin typeface="+mj-ea"/>
                <a:ea typeface="+mj-ea"/>
              </a:rPr>
              <a:t>指令中的信息：</a:t>
            </a:r>
            <a:r>
              <a:rPr lang="zh-CN" altLang="en-US" sz="1800" dirty="0">
                <a:solidFill>
                  <a:srgbClr val="1A78C3"/>
                </a:solidFill>
                <a:latin typeface="+mj-ea"/>
                <a:ea typeface="+mj-ea"/>
              </a:rPr>
              <a:t> </a:t>
            </a:r>
          </a:p>
          <a:p>
            <a:pPr marL="742950" lvl="1" indent="-285750">
              <a:lnSpc>
                <a:spcPct val="120000"/>
              </a:lnSpc>
              <a:buFont typeface="Wingdings" panose="05000000000000000000" pitchFamily="2" charset="2"/>
              <a:buNone/>
            </a:pPr>
            <a:r>
              <a:rPr lang="zh-CN" altLang="en-US" sz="1800" dirty="0">
                <a:solidFill>
                  <a:srgbClr val="1A78C3"/>
                </a:solidFill>
                <a:latin typeface="+mj-ea"/>
                <a:ea typeface="+mj-ea"/>
              </a:rPr>
              <a:t> </a:t>
            </a:r>
            <a:r>
              <a:rPr lang="zh-CN" altLang="en-US" sz="1600" dirty="0">
                <a:solidFill>
                  <a:srgbClr val="1A78C3"/>
                </a:solidFill>
                <a:latin typeface="+mj-ea"/>
                <a:ea typeface="+mj-ea"/>
              </a:rPr>
              <a:t>(1) 段寄存器</a:t>
            </a:r>
            <a:r>
              <a:rPr lang="en-US" altLang="zh-CN" sz="1600" dirty="0">
                <a:solidFill>
                  <a:srgbClr val="1A78C3"/>
                </a:solidFill>
                <a:latin typeface="+mj-ea"/>
                <a:ea typeface="+mj-ea"/>
              </a:rPr>
              <a:t>SR</a:t>
            </a:r>
            <a:r>
              <a:rPr lang="zh-CN" altLang="en-US" sz="1600" dirty="0">
                <a:solidFill>
                  <a:srgbClr val="1A78C3"/>
                </a:solidFill>
                <a:latin typeface="+mj-ea"/>
                <a:ea typeface="+mj-ea"/>
              </a:rPr>
              <a:t>（隐含或显式给出）</a:t>
            </a:r>
          </a:p>
          <a:p>
            <a:pPr marL="342900" indent="-342900">
              <a:lnSpc>
                <a:spcPct val="120000"/>
              </a:lnSpc>
              <a:buFont typeface="Wingdings" panose="05000000000000000000" pitchFamily="2" charset="2"/>
              <a:buNone/>
            </a:pPr>
            <a:r>
              <a:rPr lang="zh-CN" altLang="en-US" sz="1600" dirty="0">
                <a:solidFill>
                  <a:srgbClr val="1A78C3"/>
                </a:solidFill>
                <a:latin typeface="+mj-ea"/>
                <a:ea typeface="+mj-ea"/>
              </a:rPr>
              <a:t>        (2) 8/16/32位偏移量</a:t>
            </a:r>
            <a:r>
              <a:rPr lang="en-US" altLang="zh-CN" sz="1600" dirty="0">
                <a:solidFill>
                  <a:srgbClr val="1A78C3"/>
                </a:solidFill>
                <a:latin typeface="+mj-ea"/>
                <a:ea typeface="+mj-ea"/>
              </a:rPr>
              <a:t>A </a:t>
            </a:r>
            <a:r>
              <a:rPr lang="zh-CN" altLang="en-US" sz="1600" dirty="0">
                <a:solidFill>
                  <a:srgbClr val="1A78C3"/>
                </a:solidFill>
                <a:latin typeface="+mj-ea"/>
                <a:ea typeface="+mj-ea"/>
              </a:rPr>
              <a:t>（显式给出）</a:t>
            </a:r>
          </a:p>
          <a:p>
            <a:pPr marL="342900" indent="-342900">
              <a:lnSpc>
                <a:spcPct val="120000"/>
              </a:lnSpc>
              <a:buFont typeface="Wingdings" panose="05000000000000000000" pitchFamily="2" charset="2"/>
              <a:buNone/>
            </a:pPr>
            <a:r>
              <a:rPr lang="zh-CN" altLang="en-US" sz="1600" dirty="0">
                <a:solidFill>
                  <a:srgbClr val="1A78C3"/>
                </a:solidFill>
                <a:latin typeface="+mj-ea"/>
                <a:ea typeface="+mj-ea"/>
              </a:rPr>
              <a:t>        (2) 基址寄存器</a:t>
            </a:r>
            <a:r>
              <a:rPr lang="en-US" altLang="en-US" sz="1600" dirty="0">
                <a:solidFill>
                  <a:srgbClr val="1A78C3"/>
                </a:solidFill>
                <a:latin typeface="+mj-ea"/>
                <a:ea typeface="+mj-ea"/>
              </a:rPr>
              <a:t>B </a:t>
            </a:r>
            <a:r>
              <a:rPr lang="zh-CN" altLang="en-US" sz="1600" dirty="0">
                <a:solidFill>
                  <a:srgbClr val="1A78C3"/>
                </a:solidFill>
                <a:latin typeface="+mj-ea"/>
                <a:ea typeface="+mj-ea"/>
              </a:rPr>
              <a:t>（明显给出，任意通用寄存器皆可）</a:t>
            </a:r>
          </a:p>
          <a:p>
            <a:pPr marL="342900" indent="-342900">
              <a:lnSpc>
                <a:spcPct val="120000"/>
              </a:lnSpc>
              <a:buFont typeface="Wingdings" panose="05000000000000000000" pitchFamily="2" charset="2"/>
              <a:buNone/>
            </a:pPr>
            <a:r>
              <a:rPr lang="zh-CN" altLang="en-US" sz="1600" dirty="0">
                <a:solidFill>
                  <a:srgbClr val="1A78C3"/>
                </a:solidFill>
                <a:latin typeface="+mj-ea"/>
                <a:ea typeface="+mj-ea"/>
              </a:rPr>
              <a:t>        (3) 变址寄存器</a:t>
            </a:r>
            <a:r>
              <a:rPr lang="en-US" altLang="zh-CN" sz="1600" dirty="0">
                <a:solidFill>
                  <a:srgbClr val="1A78C3"/>
                </a:solidFill>
                <a:latin typeface="+mj-ea"/>
                <a:ea typeface="+mj-ea"/>
              </a:rPr>
              <a:t>I </a:t>
            </a:r>
            <a:r>
              <a:rPr lang="zh-CN" altLang="en-US" sz="1600" dirty="0">
                <a:solidFill>
                  <a:srgbClr val="1A78C3"/>
                </a:solidFill>
                <a:latin typeface="+mj-ea"/>
                <a:ea typeface="+mj-ea"/>
              </a:rPr>
              <a:t>（明显给出，除</a:t>
            </a:r>
            <a:r>
              <a:rPr lang="en-US" altLang="en-US" sz="1600" dirty="0">
                <a:solidFill>
                  <a:srgbClr val="1A78C3"/>
                </a:solidFill>
                <a:latin typeface="+mj-ea"/>
                <a:ea typeface="+mj-ea"/>
              </a:rPr>
              <a:t>ESP</a:t>
            </a:r>
            <a:r>
              <a:rPr lang="zh-CN" altLang="en-US" sz="1600" dirty="0">
                <a:solidFill>
                  <a:srgbClr val="1A78C3"/>
                </a:solidFill>
                <a:latin typeface="+mj-ea"/>
                <a:ea typeface="+mj-ea"/>
              </a:rPr>
              <a:t>外的任意通用寄存器皆可。）</a:t>
            </a:r>
          </a:p>
          <a:p>
            <a:pPr lvl="2">
              <a:lnSpc>
                <a:spcPct val="120000"/>
              </a:lnSpc>
              <a:buFont typeface="Wingdings" panose="05000000000000000000" pitchFamily="2" charset="2"/>
              <a:buChar char="Ø"/>
            </a:pPr>
            <a:r>
              <a:rPr lang="zh-CN" altLang="en-US" sz="1600" dirty="0">
                <a:solidFill>
                  <a:srgbClr val="1A78C3"/>
                </a:solidFill>
                <a:latin typeface="+mj-ea"/>
                <a:ea typeface="+mj-ea"/>
              </a:rPr>
              <a:t>有比例变址和非比例变址</a:t>
            </a:r>
          </a:p>
          <a:p>
            <a:pPr lvl="2">
              <a:lnSpc>
                <a:spcPct val="120000"/>
              </a:lnSpc>
              <a:buFont typeface="Wingdings" panose="05000000000000000000" pitchFamily="2" charset="2"/>
              <a:buChar char="Ø"/>
            </a:pPr>
            <a:r>
              <a:rPr lang="zh-CN" altLang="en-US" sz="1600" dirty="0">
                <a:solidFill>
                  <a:srgbClr val="1A78C3"/>
                </a:solidFill>
                <a:latin typeface="+mj-ea"/>
                <a:ea typeface="+mj-ea"/>
              </a:rPr>
              <a:t>比例变址时要乘以比例因子</a:t>
            </a:r>
            <a:r>
              <a:rPr lang="en-US" altLang="zh-CN" sz="1600" dirty="0">
                <a:solidFill>
                  <a:srgbClr val="1A78C3"/>
                </a:solidFill>
                <a:latin typeface="+mj-ea"/>
                <a:ea typeface="+mj-ea"/>
              </a:rPr>
              <a:t>S</a:t>
            </a:r>
            <a:r>
              <a:rPr lang="zh-CN" altLang="en-US" sz="1600" dirty="0">
                <a:solidFill>
                  <a:srgbClr val="1A78C3"/>
                </a:solidFill>
                <a:latin typeface="+mj-ea"/>
                <a:ea typeface="+mj-ea"/>
              </a:rPr>
              <a:t> </a:t>
            </a:r>
            <a:r>
              <a:rPr lang="en-US" altLang="zh-CN" sz="1600" dirty="0">
                <a:solidFill>
                  <a:srgbClr val="1A78C3"/>
                </a:solidFill>
                <a:latin typeface="+mj-ea"/>
                <a:ea typeface="+mj-ea"/>
              </a:rPr>
              <a:t>(1</a:t>
            </a:r>
            <a:r>
              <a:rPr lang="zh-CN" altLang="zh-CN" sz="1600" dirty="0">
                <a:solidFill>
                  <a:srgbClr val="1A78C3"/>
                </a:solidFill>
                <a:latin typeface="+mj-ea"/>
                <a:ea typeface="+mj-ea"/>
              </a:rPr>
              <a:t>:</a:t>
            </a:r>
            <a:r>
              <a:rPr lang="en-US" altLang="zh-CN" sz="1600" dirty="0">
                <a:solidFill>
                  <a:srgbClr val="1A78C3"/>
                </a:solidFill>
                <a:latin typeface="+mj-ea"/>
                <a:ea typeface="+mj-ea"/>
              </a:rPr>
              <a:t>8</a:t>
            </a:r>
            <a:r>
              <a:rPr lang="zh-CN" altLang="en-US" sz="1600" dirty="0">
                <a:solidFill>
                  <a:srgbClr val="1A78C3"/>
                </a:solidFill>
                <a:latin typeface="+mj-ea"/>
                <a:ea typeface="+mj-ea"/>
              </a:rPr>
              <a:t>位 / 2</a:t>
            </a:r>
            <a:r>
              <a:rPr lang="zh-CN" altLang="zh-CN" sz="1600" dirty="0">
                <a:solidFill>
                  <a:srgbClr val="1A78C3"/>
                </a:solidFill>
                <a:latin typeface="+mj-ea"/>
                <a:ea typeface="+mj-ea"/>
              </a:rPr>
              <a:t>:16</a:t>
            </a:r>
            <a:r>
              <a:rPr lang="zh-CN" altLang="en-US" sz="1600" dirty="0">
                <a:solidFill>
                  <a:srgbClr val="1A78C3"/>
                </a:solidFill>
                <a:latin typeface="+mj-ea"/>
                <a:ea typeface="+mj-ea"/>
              </a:rPr>
              <a:t>位 / 4:32位 / 8:64位</a:t>
            </a:r>
            <a:r>
              <a:rPr lang="en-US" altLang="zh-CN" sz="1600" dirty="0">
                <a:solidFill>
                  <a:srgbClr val="1A78C3"/>
                </a:solidFill>
                <a:latin typeface="+mj-ea"/>
                <a:ea typeface="+mj-ea"/>
              </a:rPr>
              <a:t>) </a:t>
            </a:r>
            <a:r>
              <a:rPr lang="zh-CN" altLang="en-US" sz="1600" dirty="0">
                <a:solidFill>
                  <a:srgbClr val="1A78C3"/>
                </a:solidFill>
                <a:latin typeface="+mj-ea"/>
                <a:ea typeface="+mj-ea"/>
              </a:rPr>
              <a:t> </a:t>
            </a:r>
          </a:p>
        </p:txBody>
      </p:sp>
    </p:spTree>
    <p:extLst>
      <p:ext uri="{BB962C8B-B14F-4D97-AF65-F5344CB8AC3E}">
        <p14:creationId xmlns:p14="http://schemas.microsoft.com/office/powerpoint/2010/main" val="240692631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linds(horizontal)">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blinds(horizontal)">
                                      <p:cBhvr>
                                        <p:cTn id="42" dur="500"/>
                                        <p:tgtEl>
                                          <p:spTgt spid="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blinds(horizontal)">
                                      <p:cBhvr>
                                        <p:cTn id="47" dur="500"/>
                                        <p:tgtEl>
                                          <p:spTgt spid="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blinds(horizontal)">
                                      <p:cBhvr>
                                        <p:cTn id="52" dur="500"/>
                                        <p:tgtEl>
                                          <p:spTgt spid="5">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Effect transition="in" filter="blinds(horizontal)">
                                      <p:cBhvr>
                                        <p:cTn id="5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0C3A24A-725E-45B5-B692-E359C46397F8}"/>
              </a:ext>
            </a:extLst>
          </p:cNvPr>
          <p:cNvSpPr>
            <a:spLocks noGrp="1"/>
          </p:cNvSpPr>
          <p:nvPr>
            <p:ph type="sldNum" sz="quarter" idx="12"/>
          </p:nvPr>
        </p:nvSpPr>
        <p:spPr/>
        <p:txBody>
          <a:bodyPr/>
          <a:lstStyle/>
          <a:p>
            <a:fld id="{D12C7F20-4EEE-4847-AC76-B538472E8A39}" type="slidenum">
              <a:rPr lang="zh-CN" altLang="en-US" smtClean="0"/>
              <a:pPr/>
              <a:t>38</a:t>
            </a:fld>
            <a:endParaRPr lang="zh-CN" altLang="en-US"/>
          </a:p>
        </p:txBody>
      </p:sp>
      <p:sp>
        <p:nvSpPr>
          <p:cNvPr id="3" name="文本占位符 2">
            <a:extLst>
              <a:ext uri="{FF2B5EF4-FFF2-40B4-BE49-F238E27FC236}">
                <a16:creationId xmlns:a16="http://schemas.microsoft.com/office/drawing/2014/main" id="{67E4DED6-0628-4E8D-9F85-6951834C8042}"/>
              </a:ext>
            </a:extLst>
          </p:cNvPr>
          <p:cNvSpPr>
            <a:spLocks noGrp="1"/>
          </p:cNvSpPr>
          <p:nvPr>
            <p:ph type="body" sz="quarter" idx="15"/>
          </p:nvPr>
        </p:nvSpPr>
        <p:spPr>
          <a:xfrm>
            <a:off x="159768" y="698464"/>
            <a:ext cx="11835786" cy="534914"/>
          </a:xfrm>
        </p:spPr>
        <p:txBody>
          <a:bodyPr/>
          <a:lstStyle/>
          <a:p>
            <a:r>
              <a:rPr lang="en-US" altLang="zh-CN" dirty="0"/>
              <a:t>Pentium</a:t>
            </a:r>
            <a:r>
              <a:rPr lang="zh-CN" altLang="en-US" dirty="0"/>
              <a:t>处理器寻址方式</a:t>
            </a:r>
          </a:p>
        </p:txBody>
      </p:sp>
      <p:sp>
        <p:nvSpPr>
          <p:cNvPr id="4" name="文本占位符 3">
            <a:extLst>
              <a:ext uri="{FF2B5EF4-FFF2-40B4-BE49-F238E27FC236}">
                <a16:creationId xmlns:a16="http://schemas.microsoft.com/office/drawing/2014/main" id="{675B77BC-2EBE-4CF9-98DB-248AC19C79CF}"/>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Line 3">
            <a:extLst>
              <a:ext uri="{FF2B5EF4-FFF2-40B4-BE49-F238E27FC236}">
                <a16:creationId xmlns:a16="http://schemas.microsoft.com/office/drawing/2014/main" id="{680CACD3-25CF-475F-8BC6-B3331F9C7DB5}"/>
              </a:ext>
            </a:extLst>
          </p:cNvPr>
          <p:cNvSpPr>
            <a:spLocks noChangeShapeType="1"/>
          </p:cNvSpPr>
          <p:nvPr/>
        </p:nvSpPr>
        <p:spPr bwMode="auto">
          <a:xfrm>
            <a:off x="958702" y="1702172"/>
            <a:ext cx="111588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1A78C3"/>
              </a:solidFill>
              <a:latin typeface="+mj-ea"/>
              <a:ea typeface="+mj-ea"/>
            </a:endParaRPr>
          </a:p>
        </p:txBody>
      </p:sp>
      <p:sp>
        <p:nvSpPr>
          <p:cNvPr id="6" name="Text Box 4">
            <a:extLst>
              <a:ext uri="{FF2B5EF4-FFF2-40B4-BE49-F238E27FC236}">
                <a16:creationId xmlns:a16="http://schemas.microsoft.com/office/drawing/2014/main" id="{AC602783-725C-423C-8B2B-7254C47680A9}"/>
              </a:ext>
            </a:extLst>
          </p:cNvPr>
          <p:cNvSpPr txBox="1">
            <a:spLocks noChangeArrowheads="1"/>
          </p:cNvSpPr>
          <p:nvPr/>
        </p:nvSpPr>
        <p:spPr bwMode="auto">
          <a:xfrm>
            <a:off x="1488928" y="1224334"/>
            <a:ext cx="307260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a:solidFill>
                  <a:srgbClr val="1A78C3"/>
                </a:solidFill>
                <a:latin typeface="+mj-ea"/>
                <a:ea typeface="+mj-ea"/>
              </a:rPr>
              <a:t>寻址方式</a:t>
            </a:r>
          </a:p>
        </p:txBody>
      </p:sp>
      <p:sp>
        <p:nvSpPr>
          <p:cNvPr id="7" name="Text Box 5">
            <a:extLst>
              <a:ext uri="{FF2B5EF4-FFF2-40B4-BE49-F238E27FC236}">
                <a16:creationId xmlns:a16="http://schemas.microsoft.com/office/drawing/2014/main" id="{EFF852D3-C672-4D2B-A329-30D2E29FD37F}"/>
              </a:ext>
            </a:extLst>
          </p:cNvPr>
          <p:cNvSpPr txBox="1">
            <a:spLocks noChangeArrowheads="1"/>
          </p:cNvSpPr>
          <p:nvPr/>
        </p:nvSpPr>
        <p:spPr bwMode="auto">
          <a:xfrm>
            <a:off x="6964216" y="1222747"/>
            <a:ext cx="109647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a:solidFill>
                  <a:srgbClr val="1A78C3"/>
                </a:solidFill>
                <a:latin typeface="+mj-ea"/>
                <a:ea typeface="+mj-ea"/>
              </a:rPr>
              <a:t>算法</a:t>
            </a:r>
          </a:p>
        </p:txBody>
      </p:sp>
      <p:sp>
        <p:nvSpPr>
          <p:cNvPr id="8" name="Text Box 6">
            <a:extLst>
              <a:ext uri="{FF2B5EF4-FFF2-40B4-BE49-F238E27FC236}">
                <a16:creationId xmlns:a16="http://schemas.microsoft.com/office/drawing/2014/main" id="{2DB71CE4-93D8-4506-BEE4-9CDBC319DA95}"/>
              </a:ext>
            </a:extLst>
          </p:cNvPr>
          <p:cNvSpPr txBox="1">
            <a:spLocks noChangeArrowheads="1"/>
          </p:cNvSpPr>
          <p:nvPr/>
        </p:nvSpPr>
        <p:spPr bwMode="auto">
          <a:xfrm>
            <a:off x="1454003" y="1824409"/>
            <a:ext cx="6349641"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zh-CN" altLang="en-US" sz="2000">
                <a:solidFill>
                  <a:srgbClr val="1A78C3"/>
                </a:solidFill>
                <a:latin typeface="+mj-ea"/>
                <a:ea typeface="+mj-ea"/>
              </a:rPr>
              <a:t>立即(地址码</a:t>
            </a:r>
            <a:r>
              <a:rPr lang="en-US" altLang="zh-CN" sz="2000">
                <a:solidFill>
                  <a:srgbClr val="1A78C3"/>
                </a:solidFill>
                <a:latin typeface="+mj-ea"/>
                <a:ea typeface="+mj-ea"/>
              </a:rPr>
              <a:t>A</a:t>
            </a:r>
            <a:r>
              <a:rPr lang="zh-CN" altLang="en-US" sz="2000">
                <a:solidFill>
                  <a:srgbClr val="1A78C3"/>
                </a:solidFill>
                <a:latin typeface="+mj-ea"/>
                <a:ea typeface="+mj-ea"/>
              </a:rPr>
              <a:t>本身为操作数)</a:t>
            </a:r>
          </a:p>
          <a:p>
            <a:pPr>
              <a:lnSpc>
                <a:spcPct val="120000"/>
              </a:lnSpc>
              <a:spcBef>
                <a:spcPct val="50000"/>
              </a:spcBef>
            </a:pPr>
            <a:r>
              <a:rPr lang="zh-CN" altLang="en-US" sz="2000">
                <a:solidFill>
                  <a:srgbClr val="1A78C3"/>
                </a:solidFill>
                <a:latin typeface="+mj-ea"/>
                <a:ea typeface="+mj-ea"/>
              </a:rPr>
              <a:t>寄存器(通用寄存器的内容为操作数)</a:t>
            </a:r>
          </a:p>
          <a:p>
            <a:pPr>
              <a:lnSpc>
                <a:spcPct val="120000"/>
              </a:lnSpc>
              <a:spcBef>
                <a:spcPct val="50000"/>
              </a:spcBef>
            </a:pPr>
            <a:r>
              <a:rPr lang="zh-CN" altLang="en-US" sz="2000">
                <a:solidFill>
                  <a:srgbClr val="1A78C3"/>
                </a:solidFill>
                <a:latin typeface="+mj-ea"/>
                <a:ea typeface="+mj-ea"/>
              </a:rPr>
              <a:t>偏移量(地址码</a:t>
            </a:r>
            <a:r>
              <a:rPr lang="en-US" altLang="zh-CN" sz="2000">
                <a:solidFill>
                  <a:srgbClr val="1A78C3"/>
                </a:solidFill>
                <a:latin typeface="+mj-ea"/>
                <a:ea typeface="+mj-ea"/>
              </a:rPr>
              <a:t>A</a:t>
            </a:r>
            <a:r>
              <a:rPr lang="zh-CN" altLang="en-US" sz="2000">
                <a:solidFill>
                  <a:srgbClr val="1A78C3"/>
                </a:solidFill>
                <a:latin typeface="+mj-ea"/>
                <a:ea typeface="+mj-ea"/>
              </a:rPr>
              <a:t>给出8/16/32位偏移量)</a:t>
            </a:r>
          </a:p>
          <a:p>
            <a:pPr>
              <a:lnSpc>
                <a:spcPct val="120000"/>
              </a:lnSpc>
              <a:spcBef>
                <a:spcPct val="50000"/>
              </a:spcBef>
            </a:pPr>
            <a:r>
              <a:rPr lang="zh-CN" altLang="en-US" sz="2000">
                <a:solidFill>
                  <a:srgbClr val="1A78C3"/>
                </a:solidFill>
                <a:latin typeface="+mj-ea"/>
                <a:ea typeface="+mj-ea"/>
              </a:rPr>
              <a:t>基址(地址码</a:t>
            </a:r>
            <a:r>
              <a:rPr lang="en-US" altLang="zh-CN" sz="2000">
                <a:solidFill>
                  <a:srgbClr val="1A78C3"/>
                </a:solidFill>
                <a:latin typeface="+mj-ea"/>
                <a:ea typeface="+mj-ea"/>
              </a:rPr>
              <a:t>B</a:t>
            </a:r>
            <a:r>
              <a:rPr lang="zh-CN" altLang="en-US" sz="2000">
                <a:solidFill>
                  <a:srgbClr val="1A78C3"/>
                </a:solidFill>
                <a:latin typeface="+mj-ea"/>
                <a:ea typeface="+mj-ea"/>
              </a:rPr>
              <a:t>给出基址器编号)</a:t>
            </a:r>
          </a:p>
          <a:p>
            <a:pPr>
              <a:lnSpc>
                <a:spcPct val="120000"/>
              </a:lnSpc>
              <a:spcBef>
                <a:spcPct val="50000"/>
              </a:spcBef>
            </a:pPr>
            <a:r>
              <a:rPr lang="zh-CN" altLang="en-US" sz="2000">
                <a:solidFill>
                  <a:srgbClr val="1A78C3"/>
                </a:solidFill>
                <a:latin typeface="+mj-ea"/>
                <a:ea typeface="+mj-ea"/>
              </a:rPr>
              <a:t>基址带偏移量(一维表访问)</a:t>
            </a:r>
          </a:p>
          <a:p>
            <a:pPr>
              <a:lnSpc>
                <a:spcPct val="120000"/>
              </a:lnSpc>
              <a:spcBef>
                <a:spcPct val="50000"/>
              </a:spcBef>
            </a:pPr>
            <a:r>
              <a:rPr lang="zh-CN" altLang="en-US" sz="2000">
                <a:solidFill>
                  <a:srgbClr val="1A78C3"/>
                </a:solidFill>
                <a:latin typeface="+mj-ea"/>
                <a:ea typeface="+mj-ea"/>
              </a:rPr>
              <a:t>比例变址带偏移量(一维表访问)</a:t>
            </a:r>
          </a:p>
          <a:p>
            <a:pPr>
              <a:lnSpc>
                <a:spcPct val="120000"/>
              </a:lnSpc>
              <a:spcBef>
                <a:spcPct val="50000"/>
              </a:spcBef>
            </a:pPr>
            <a:r>
              <a:rPr lang="zh-CN" altLang="en-US" sz="2000">
                <a:solidFill>
                  <a:srgbClr val="1A78C3"/>
                </a:solidFill>
                <a:latin typeface="+mj-ea"/>
                <a:ea typeface="+mj-ea"/>
              </a:rPr>
              <a:t>基址带变址和偏移量(二维表访问)</a:t>
            </a:r>
          </a:p>
          <a:p>
            <a:pPr>
              <a:lnSpc>
                <a:spcPct val="120000"/>
              </a:lnSpc>
              <a:spcBef>
                <a:spcPct val="50000"/>
              </a:spcBef>
            </a:pPr>
            <a:r>
              <a:rPr lang="zh-CN" altLang="en-US" sz="2000">
                <a:solidFill>
                  <a:srgbClr val="1A78C3"/>
                </a:solidFill>
                <a:latin typeface="+mj-ea"/>
                <a:ea typeface="+mj-ea"/>
              </a:rPr>
              <a:t>基址带比例变址和偏移量(二维表访问)</a:t>
            </a:r>
          </a:p>
          <a:p>
            <a:pPr>
              <a:lnSpc>
                <a:spcPct val="120000"/>
              </a:lnSpc>
              <a:spcBef>
                <a:spcPct val="50000"/>
              </a:spcBef>
            </a:pPr>
            <a:r>
              <a:rPr lang="zh-CN" altLang="en-US" sz="2000">
                <a:solidFill>
                  <a:srgbClr val="1A78C3"/>
                </a:solidFill>
                <a:latin typeface="+mj-ea"/>
                <a:ea typeface="+mj-ea"/>
              </a:rPr>
              <a:t>相对(给出下一指令的地址，转移控制)</a:t>
            </a:r>
          </a:p>
        </p:txBody>
      </p:sp>
      <p:sp>
        <p:nvSpPr>
          <p:cNvPr id="9" name="Text Box 7">
            <a:extLst>
              <a:ext uri="{FF2B5EF4-FFF2-40B4-BE49-F238E27FC236}">
                <a16:creationId xmlns:a16="http://schemas.microsoft.com/office/drawing/2014/main" id="{478F2EC3-C9F7-4BA9-8917-00D62A8857F6}"/>
              </a:ext>
            </a:extLst>
          </p:cNvPr>
          <p:cNvSpPr txBox="1">
            <a:spLocks noChangeArrowheads="1"/>
          </p:cNvSpPr>
          <p:nvPr/>
        </p:nvSpPr>
        <p:spPr bwMode="auto">
          <a:xfrm>
            <a:off x="6527653" y="1856159"/>
            <a:ext cx="3754031"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zh-CN" altLang="en-US" sz="2000">
                <a:solidFill>
                  <a:srgbClr val="1A78C3"/>
                </a:solidFill>
                <a:latin typeface="+mj-ea"/>
                <a:ea typeface="+mj-ea"/>
                <a:cs typeface="Arial" panose="020B0604020202020204" pitchFamily="34" charset="0"/>
              </a:rPr>
              <a:t>操作数=</a:t>
            </a:r>
            <a:r>
              <a:rPr lang="en-US" altLang="zh-CN" sz="2000">
                <a:solidFill>
                  <a:srgbClr val="1A78C3"/>
                </a:solidFill>
                <a:latin typeface="+mj-ea"/>
                <a:ea typeface="+mj-ea"/>
                <a:cs typeface="Arial" panose="020B0604020202020204" pitchFamily="34" charset="0"/>
              </a:rPr>
              <a:t>A</a:t>
            </a:r>
          </a:p>
          <a:p>
            <a:pPr>
              <a:lnSpc>
                <a:spcPct val="120000"/>
              </a:lnSpc>
              <a:spcBef>
                <a:spcPct val="50000"/>
              </a:spcBef>
            </a:pPr>
            <a:r>
              <a:rPr lang="zh-CN" altLang="en-US" sz="2000">
                <a:solidFill>
                  <a:srgbClr val="1A78C3"/>
                </a:solidFill>
                <a:latin typeface="+mj-ea"/>
                <a:ea typeface="+mj-ea"/>
                <a:cs typeface="Arial" panose="020B0604020202020204" pitchFamily="34" charset="0"/>
              </a:rPr>
              <a:t>操作数= (</a:t>
            </a:r>
            <a:r>
              <a:rPr lang="en-US" altLang="zh-CN" sz="2000">
                <a:solidFill>
                  <a:srgbClr val="1A78C3"/>
                </a:solidFill>
                <a:latin typeface="+mj-ea"/>
                <a:ea typeface="+mj-ea"/>
                <a:cs typeface="Arial" panose="020B0604020202020204" pitchFamily="34" charset="0"/>
              </a:rPr>
              <a:t>R)</a:t>
            </a:r>
          </a:p>
          <a:p>
            <a:pPr>
              <a:lnSpc>
                <a:spcPct val="120000"/>
              </a:lnSpc>
              <a:spcBef>
                <a:spcPct val="50000"/>
              </a:spcBef>
            </a:pPr>
            <a:r>
              <a:rPr lang="en-US" altLang="zh-CN" sz="2000">
                <a:solidFill>
                  <a:srgbClr val="1A78C3"/>
                </a:solidFill>
                <a:latin typeface="+mj-ea"/>
                <a:ea typeface="+mj-ea"/>
                <a:cs typeface="Arial" panose="020B0604020202020204" pitchFamily="34" charset="0"/>
              </a:rPr>
              <a:t>LA=(SR)+A</a:t>
            </a:r>
          </a:p>
          <a:p>
            <a:pPr>
              <a:lnSpc>
                <a:spcPct val="120000"/>
              </a:lnSpc>
              <a:spcBef>
                <a:spcPct val="50000"/>
              </a:spcBef>
            </a:pPr>
            <a:r>
              <a:rPr lang="en-US" altLang="zh-CN" sz="2000">
                <a:solidFill>
                  <a:srgbClr val="1A78C3"/>
                </a:solidFill>
                <a:latin typeface="+mj-ea"/>
                <a:ea typeface="+mj-ea"/>
                <a:cs typeface="Arial" panose="020B0604020202020204" pitchFamily="34" charset="0"/>
              </a:rPr>
              <a:t>LA=(SR)+(B)</a:t>
            </a:r>
          </a:p>
          <a:p>
            <a:pPr>
              <a:lnSpc>
                <a:spcPct val="120000"/>
              </a:lnSpc>
              <a:spcBef>
                <a:spcPct val="50000"/>
              </a:spcBef>
            </a:pPr>
            <a:r>
              <a:rPr lang="en-US" altLang="zh-CN" sz="2000">
                <a:solidFill>
                  <a:srgbClr val="1A78C3"/>
                </a:solidFill>
                <a:latin typeface="+mj-ea"/>
                <a:ea typeface="+mj-ea"/>
                <a:cs typeface="Arial" panose="020B0604020202020204" pitchFamily="34" charset="0"/>
              </a:rPr>
              <a:t>LA=(SR)+(B)+A</a:t>
            </a:r>
          </a:p>
          <a:p>
            <a:pPr>
              <a:lnSpc>
                <a:spcPct val="120000"/>
              </a:lnSpc>
              <a:spcBef>
                <a:spcPct val="50000"/>
              </a:spcBef>
            </a:pPr>
            <a:r>
              <a:rPr lang="en-US" altLang="zh-CN" sz="2000">
                <a:solidFill>
                  <a:srgbClr val="1A78C3"/>
                </a:solidFill>
                <a:latin typeface="+mj-ea"/>
                <a:ea typeface="+mj-ea"/>
                <a:cs typeface="Arial" panose="020B0604020202020204" pitchFamily="34" charset="0"/>
              </a:rPr>
              <a:t>LA=(SR)+ (I)xS+A</a:t>
            </a:r>
          </a:p>
          <a:p>
            <a:pPr>
              <a:lnSpc>
                <a:spcPct val="120000"/>
              </a:lnSpc>
              <a:spcBef>
                <a:spcPct val="50000"/>
              </a:spcBef>
            </a:pPr>
            <a:r>
              <a:rPr lang="en-US" altLang="zh-CN" sz="2000">
                <a:solidFill>
                  <a:srgbClr val="1A78C3"/>
                </a:solidFill>
                <a:latin typeface="+mj-ea"/>
                <a:ea typeface="+mj-ea"/>
                <a:cs typeface="Arial" panose="020B0604020202020204" pitchFamily="34" charset="0"/>
              </a:rPr>
              <a:t>LA=(SR)+(B)+(I) +A</a:t>
            </a:r>
          </a:p>
          <a:p>
            <a:pPr>
              <a:lnSpc>
                <a:spcPct val="120000"/>
              </a:lnSpc>
              <a:spcBef>
                <a:spcPct val="50000"/>
              </a:spcBef>
            </a:pPr>
            <a:r>
              <a:rPr lang="en-US" altLang="zh-CN" sz="2000">
                <a:solidFill>
                  <a:srgbClr val="1A78C3"/>
                </a:solidFill>
                <a:latin typeface="+mj-ea"/>
                <a:ea typeface="+mj-ea"/>
                <a:cs typeface="Arial" panose="020B0604020202020204" pitchFamily="34" charset="0"/>
              </a:rPr>
              <a:t>LA=(SR)+(B)+(I)xS+A</a:t>
            </a:r>
          </a:p>
          <a:p>
            <a:pPr>
              <a:lnSpc>
                <a:spcPct val="120000"/>
              </a:lnSpc>
              <a:spcBef>
                <a:spcPct val="50000"/>
              </a:spcBef>
            </a:pPr>
            <a:r>
              <a:rPr lang="zh-CN" altLang="en-US" sz="2000">
                <a:solidFill>
                  <a:srgbClr val="1A78C3"/>
                </a:solidFill>
                <a:latin typeface="+mj-ea"/>
                <a:ea typeface="+mj-ea"/>
                <a:cs typeface="Arial" panose="020B0604020202020204" pitchFamily="34" charset="0"/>
              </a:rPr>
              <a:t>转移地址=(</a:t>
            </a:r>
            <a:r>
              <a:rPr lang="en-US" altLang="zh-CN" sz="2000">
                <a:solidFill>
                  <a:srgbClr val="1A78C3"/>
                </a:solidFill>
                <a:latin typeface="+mj-ea"/>
                <a:ea typeface="+mj-ea"/>
                <a:cs typeface="Arial" panose="020B0604020202020204" pitchFamily="34" charset="0"/>
              </a:rPr>
              <a:t>PC)+A</a:t>
            </a:r>
          </a:p>
        </p:txBody>
      </p:sp>
      <p:sp>
        <p:nvSpPr>
          <p:cNvPr id="10" name="AutoShape 8">
            <a:extLst>
              <a:ext uri="{FF2B5EF4-FFF2-40B4-BE49-F238E27FC236}">
                <a16:creationId xmlns:a16="http://schemas.microsoft.com/office/drawing/2014/main" id="{0F77E528-5E50-4F4E-9E0C-FF4E50A60D93}"/>
              </a:ext>
            </a:extLst>
          </p:cNvPr>
          <p:cNvSpPr>
            <a:spLocks/>
          </p:cNvSpPr>
          <p:nvPr/>
        </p:nvSpPr>
        <p:spPr bwMode="auto">
          <a:xfrm>
            <a:off x="1082527" y="2991222"/>
            <a:ext cx="456349" cy="2801937"/>
          </a:xfrm>
          <a:prstGeom prst="leftBrace">
            <a:avLst>
              <a:gd name="adj1" fmla="val 66553"/>
              <a:gd name="adj2" fmla="val 50000"/>
            </a:avLst>
          </a:prstGeom>
          <a:noFill/>
          <a:ln w="285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Tree>
    <p:extLst>
      <p:ext uri="{BB962C8B-B14F-4D97-AF65-F5344CB8AC3E}">
        <p14:creationId xmlns:p14="http://schemas.microsoft.com/office/powerpoint/2010/main" val="246135704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horizontal)">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blinds(horizontal)">
                                      <p:cBhvr>
                                        <p:cTn id="27" dur="5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blinds(horizontal)">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Effect transition="in" filter="blinds(horizontal)">
                                      <p:cBhvr>
                                        <p:cTn id="37" dur="500"/>
                                        <p:tgtEl>
                                          <p:spTgt spid="8">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xEl>
                                              <p:pRg st="3" end="3"/>
                                            </p:txEl>
                                          </p:spTgt>
                                        </p:tgtEl>
                                        <p:attrNameLst>
                                          <p:attrName>style.visibility</p:attrName>
                                        </p:attrNameLst>
                                      </p:cBhvr>
                                      <p:to>
                                        <p:strVal val="visible"/>
                                      </p:to>
                                    </p:set>
                                    <p:animEffect transition="in" filter="blinds(horizontal)">
                                      <p:cBhvr>
                                        <p:cTn id="42" dur="500"/>
                                        <p:tgtEl>
                                          <p:spTgt spid="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animEffect transition="in" filter="blinds(horizontal)">
                                      <p:cBhvr>
                                        <p:cTn id="47" dur="500"/>
                                        <p:tgtEl>
                                          <p:spTgt spid="8">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
                                            <p:txEl>
                                              <p:pRg st="4" end="4"/>
                                            </p:txEl>
                                          </p:spTgt>
                                        </p:tgtEl>
                                        <p:attrNameLst>
                                          <p:attrName>style.visibility</p:attrName>
                                        </p:attrNameLst>
                                      </p:cBhvr>
                                      <p:to>
                                        <p:strVal val="visible"/>
                                      </p:to>
                                    </p:set>
                                    <p:animEffect transition="in" filter="blinds(horizontal)">
                                      <p:cBhvr>
                                        <p:cTn id="52" dur="500"/>
                                        <p:tgtEl>
                                          <p:spTgt spid="9">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
                                            <p:txEl>
                                              <p:pRg st="5" end="5"/>
                                            </p:txEl>
                                          </p:spTgt>
                                        </p:tgtEl>
                                        <p:attrNameLst>
                                          <p:attrName>style.visibility</p:attrName>
                                        </p:attrNameLst>
                                      </p:cBhvr>
                                      <p:to>
                                        <p:strVal val="visible"/>
                                      </p:to>
                                    </p:set>
                                    <p:animEffect transition="in" filter="blinds(horizontal)">
                                      <p:cBhvr>
                                        <p:cTn id="57" dur="500"/>
                                        <p:tgtEl>
                                          <p:spTgt spid="8">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9">
                                            <p:txEl>
                                              <p:pRg st="5" end="5"/>
                                            </p:txEl>
                                          </p:spTgt>
                                        </p:tgtEl>
                                        <p:attrNameLst>
                                          <p:attrName>style.visibility</p:attrName>
                                        </p:attrNameLst>
                                      </p:cBhvr>
                                      <p:to>
                                        <p:strVal val="visible"/>
                                      </p:to>
                                    </p:set>
                                    <p:animEffect transition="in" filter="blinds(horizontal)">
                                      <p:cBhvr>
                                        <p:cTn id="62" dur="500"/>
                                        <p:tgtEl>
                                          <p:spTgt spid="9">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8">
                                            <p:txEl>
                                              <p:pRg st="6" end="6"/>
                                            </p:txEl>
                                          </p:spTgt>
                                        </p:tgtEl>
                                        <p:attrNameLst>
                                          <p:attrName>style.visibility</p:attrName>
                                        </p:attrNameLst>
                                      </p:cBhvr>
                                      <p:to>
                                        <p:strVal val="visible"/>
                                      </p:to>
                                    </p:set>
                                    <p:animEffect transition="in" filter="blinds(horizontal)">
                                      <p:cBhvr>
                                        <p:cTn id="67" dur="500"/>
                                        <p:tgtEl>
                                          <p:spTgt spid="8">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9">
                                            <p:txEl>
                                              <p:pRg st="6" end="6"/>
                                            </p:txEl>
                                          </p:spTgt>
                                        </p:tgtEl>
                                        <p:attrNameLst>
                                          <p:attrName>style.visibility</p:attrName>
                                        </p:attrNameLst>
                                      </p:cBhvr>
                                      <p:to>
                                        <p:strVal val="visible"/>
                                      </p:to>
                                    </p:set>
                                    <p:animEffect transition="in" filter="blinds(horizontal)">
                                      <p:cBhvr>
                                        <p:cTn id="72" dur="500"/>
                                        <p:tgtEl>
                                          <p:spTgt spid="9">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8">
                                            <p:txEl>
                                              <p:pRg st="7" end="7"/>
                                            </p:txEl>
                                          </p:spTgt>
                                        </p:tgtEl>
                                        <p:attrNameLst>
                                          <p:attrName>style.visibility</p:attrName>
                                        </p:attrNameLst>
                                      </p:cBhvr>
                                      <p:to>
                                        <p:strVal val="visible"/>
                                      </p:to>
                                    </p:set>
                                    <p:animEffect transition="in" filter="blinds(horizontal)">
                                      <p:cBhvr>
                                        <p:cTn id="77" dur="500"/>
                                        <p:tgtEl>
                                          <p:spTgt spid="8">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9">
                                            <p:txEl>
                                              <p:pRg st="7" end="7"/>
                                            </p:txEl>
                                          </p:spTgt>
                                        </p:tgtEl>
                                        <p:attrNameLst>
                                          <p:attrName>style.visibility</p:attrName>
                                        </p:attrNameLst>
                                      </p:cBhvr>
                                      <p:to>
                                        <p:strVal val="visible"/>
                                      </p:to>
                                    </p:set>
                                    <p:animEffect transition="in" filter="blinds(horizontal)">
                                      <p:cBhvr>
                                        <p:cTn id="82" dur="500"/>
                                        <p:tgtEl>
                                          <p:spTgt spid="9">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blinds(horizontal)">
                                      <p:cBhvr>
                                        <p:cTn id="87" dur="500"/>
                                        <p:tgtEl>
                                          <p:spTgt spid="10"/>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8">
                                            <p:txEl>
                                              <p:pRg st="8" end="8"/>
                                            </p:txEl>
                                          </p:spTgt>
                                        </p:tgtEl>
                                        <p:attrNameLst>
                                          <p:attrName>style.visibility</p:attrName>
                                        </p:attrNameLst>
                                      </p:cBhvr>
                                      <p:to>
                                        <p:strVal val="visible"/>
                                      </p:to>
                                    </p:set>
                                    <p:animEffect transition="in" filter="blinds(horizontal)">
                                      <p:cBhvr>
                                        <p:cTn id="92" dur="500"/>
                                        <p:tgtEl>
                                          <p:spTgt spid="8">
                                            <p:txEl>
                                              <p:pRg st="8" end="8"/>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9">
                                            <p:txEl>
                                              <p:pRg st="8" end="8"/>
                                            </p:txEl>
                                          </p:spTgt>
                                        </p:tgtEl>
                                        <p:attrNameLst>
                                          <p:attrName>style.visibility</p:attrName>
                                        </p:attrNameLst>
                                      </p:cBhvr>
                                      <p:to>
                                        <p:strVal val="visible"/>
                                      </p:to>
                                    </p:set>
                                    <p:animEffect transition="in" filter="blinds(horizontal)">
                                      <p:cBhvr>
                                        <p:cTn id="9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122139E-9D9C-4E6B-9A74-22848E345008}"/>
              </a:ext>
            </a:extLst>
          </p:cNvPr>
          <p:cNvSpPr>
            <a:spLocks noGrp="1"/>
          </p:cNvSpPr>
          <p:nvPr>
            <p:ph type="sldNum" sz="quarter" idx="12"/>
          </p:nvPr>
        </p:nvSpPr>
        <p:spPr/>
        <p:txBody>
          <a:bodyPr/>
          <a:lstStyle/>
          <a:p>
            <a:fld id="{D12C7F20-4EEE-4847-AC76-B538472E8A39}" type="slidenum">
              <a:rPr lang="zh-CN" altLang="en-US" smtClean="0"/>
              <a:pPr/>
              <a:t>3</a:t>
            </a:fld>
            <a:endParaRPr lang="zh-CN" altLang="en-US"/>
          </a:p>
        </p:txBody>
      </p:sp>
      <p:sp>
        <p:nvSpPr>
          <p:cNvPr id="3" name="文本占位符 2">
            <a:extLst>
              <a:ext uri="{FF2B5EF4-FFF2-40B4-BE49-F238E27FC236}">
                <a16:creationId xmlns:a16="http://schemas.microsoft.com/office/drawing/2014/main" id="{CBE132DC-62C9-4FA7-B56D-CD7CB4DAC2F1}"/>
              </a:ext>
            </a:extLst>
          </p:cNvPr>
          <p:cNvSpPr>
            <a:spLocks noGrp="1"/>
          </p:cNvSpPr>
          <p:nvPr>
            <p:ph type="body" sz="quarter" idx="15"/>
          </p:nvPr>
        </p:nvSpPr>
        <p:spPr/>
        <p:txBody>
          <a:bodyPr/>
          <a:lstStyle/>
          <a:p>
            <a:r>
              <a:rPr lang="zh-CN" altLang="en-US" sz="2000" dirty="0"/>
              <a:t>指令集设计</a:t>
            </a:r>
            <a:endParaRPr lang="en-US" altLang="zh-CN" sz="2000" dirty="0"/>
          </a:p>
          <a:p>
            <a:pPr lvl="1"/>
            <a:r>
              <a:rPr lang="zh-CN" altLang="en-US" sz="1800" dirty="0"/>
              <a:t>指令系统处在软</a:t>
            </a:r>
            <a:r>
              <a:rPr lang="en-US" altLang="zh-CN" sz="1800" dirty="0"/>
              <a:t>/</a:t>
            </a:r>
            <a:r>
              <a:rPr lang="zh-CN" altLang="en-US" sz="1800" dirty="0"/>
              <a:t>硬件交界面，能同时被硬件设计者和系统程序员看到</a:t>
            </a:r>
          </a:p>
          <a:p>
            <a:pPr lvl="1"/>
            <a:r>
              <a:rPr lang="zh-CN" altLang="en-US" sz="1800" dirty="0"/>
              <a:t>硬件设计者角度：指令系统为</a:t>
            </a:r>
            <a:r>
              <a:rPr lang="en-US" altLang="zh-CN" sz="1800" dirty="0"/>
              <a:t>CPU</a:t>
            </a:r>
            <a:r>
              <a:rPr lang="zh-CN" altLang="en-US" sz="1800" dirty="0"/>
              <a:t>提供功能需求（易于硬件设计）</a:t>
            </a:r>
          </a:p>
          <a:p>
            <a:pPr lvl="1"/>
            <a:r>
              <a:rPr lang="zh-CN" altLang="en-US" sz="1800" dirty="0"/>
              <a:t>系统程序员角度：通过指令系统来使用硬件，要求易于编写编译器）</a:t>
            </a:r>
          </a:p>
          <a:p>
            <a:pPr lvl="1"/>
            <a:r>
              <a:rPr lang="zh-CN" altLang="en-US" sz="1800" dirty="0"/>
              <a:t>指令系统设计的好坏还决定了：计算机的性能和成本</a:t>
            </a:r>
          </a:p>
          <a:p>
            <a:pPr lvl="1"/>
            <a:endParaRPr lang="zh-CN" altLang="en-US" sz="1800" dirty="0"/>
          </a:p>
        </p:txBody>
      </p:sp>
      <p:sp>
        <p:nvSpPr>
          <p:cNvPr id="4" name="文本占位符 3">
            <a:extLst>
              <a:ext uri="{FF2B5EF4-FFF2-40B4-BE49-F238E27FC236}">
                <a16:creationId xmlns:a16="http://schemas.microsoft.com/office/drawing/2014/main" id="{F1DEF7CF-6BE7-4751-88D0-BD6F5B82029F}"/>
              </a:ext>
            </a:extLst>
          </p:cNvPr>
          <p:cNvSpPr>
            <a:spLocks noGrp="1"/>
          </p:cNvSpPr>
          <p:nvPr>
            <p:ph type="body" sz="quarter" idx="16"/>
          </p:nvPr>
        </p:nvSpPr>
        <p:spPr/>
        <p:txBody>
          <a:bodyPr/>
          <a:lstStyle/>
          <a:p>
            <a:r>
              <a:rPr lang="en-US" altLang="zh-CN" dirty="0"/>
              <a:t>1.</a:t>
            </a:r>
            <a:r>
              <a:rPr lang="zh-CN" altLang="en-US" dirty="0"/>
              <a:t>指令系统的设计</a:t>
            </a:r>
            <a:endParaRPr lang="en-US" altLang="zh-CN" dirty="0"/>
          </a:p>
          <a:p>
            <a:endParaRPr lang="zh-CN" altLang="en-US" dirty="0"/>
          </a:p>
        </p:txBody>
      </p:sp>
      <p:grpSp>
        <p:nvGrpSpPr>
          <p:cNvPr id="5" name="Group 3">
            <a:extLst>
              <a:ext uri="{FF2B5EF4-FFF2-40B4-BE49-F238E27FC236}">
                <a16:creationId xmlns:a16="http://schemas.microsoft.com/office/drawing/2014/main" id="{DD8450E9-B6CA-457A-8EA0-031D4BB38578}"/>
              </a:ext>
            </a:extLst>
          </p:cNvPr>
          <p:cNvGrpSpPr>
            <a:grpSpLocks/>
          </p:cNvGrpSpPr>
          <p:nvPr/>
        </p:nvGrpSpPr>
        <p:grpSpPr bwMode="auto">
          <a:xfrm>
            <a:off x="975482" y="2467158"/>
            <a:ext cx="6483350" cy="2141537"/>
            <a:chOff x="488" y="532"/>
            <a:chExt cx="4500" cy="2268"/>
          </a:xfrm>
        </p:grpSpPr>
        <p:sp>
          <p:nvSpPr>
            <p:cNvPr id="6" name="Rectangle 4">
              <a:extLst>
                <a:ext uri="{FF2B5EF4-FFF2-40B4-BE49-F238E27FC236}">
                  <a16:creationId xmlns:a16="http://schemas.microsoft.com/office/drawing/2014/main" id="{A2B71929-3D32-4ED2-8CC6-3E76B92BFDEB}"/>
                </a:ext>
              </a:extLst>
            </p:cNvPr>
            <p:cNvSpPr>
              <a:spLocks noChangeArrowheads="1"/>
            </p:cNvSpPr>
            <p:nvPr/>
          </p:nvSpPr>
          <p:spPr bwMode="auto">
            <a:xfrm>
              <a:off x="772" y="1396"/>
              <a:ext cx="4216" cy="280"/>
            </a:xfrm>
            <a:prstGeom prst="rect">
              <a:avLst/>
            </a:prstGeom>
            <a:pattFill prst="horzBrick">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5">
              <a:extLst>
                <a:ext uri="{FF2B5EF4-FFF2-40B4-BE49-F238E27FC236}">
                  <a16:creationId xmlns:a16="http://schemas.microsoft.com/office/drawing/2014/main" id="{248F768F-04DD-4A88-92DB-2D073A37F349}"/>
                </a:ext>
              </a:extLst>
            </p:cNvPr>
            <p:cNvSpPr>
              <a:spLocks noChangeArrowheads="1"/>
            </p:cNvSpPr>
            <p:nvPr/>
          </p:nvSpPr>
          <p:spPr bwMode="auto">
            <a:xfrm>
              <a:off x="2308" y="532"/>
              <a:ext cx="232" cy="1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
              <a:extLst>
                <a:ext uri="{FF2B5EF4-FFF2-40B4-BE49-F238E27FC236}">
                  <a16:creationId xmlns:a16="http://schemas.microsoft.com/office/drawing/2014/main" id="{93478F55-7283-4CCD-AB97-B9CD4FF7D12A}"/>
                </a:ext>
              </a:extLst>
            </p:cNvPr>
            <p:cNvSpPr>
              <a:spLocks noChangeShapeType="1"/>
            </p:cNvSpPr>
            <p:nvPr/>
          </p:nvSpPr>
          <p:spPr bwMode="auto">
            <a:xfrm flipH="1">
              <a:off x="2396" y="724"/>
              <a:ext cx="56"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7">
              <a:extLst>
                <a:ext uri="{FF2B5EF4-FFF2-40B4-BE49-F238E27FC236}">
                  <a16:creationId xmlns:a16="http://schemas.microsoft.com/office/drawing/2014/main" id="{ECBBDADA-FE5D-4A97-8DAA-CFBEBE2991CE}"/>
                </a:ext>
              </a:extLst>
            </p:cNvPr>
            <p:cNvSpPr>
              <a:spLocks noChangeShapeType="1"/>
            </p:cNvSpPr>
            <p:nvPr/>
          </p:nvSpPr>
          <p:spPr bwMode="auto">
            <a:xfrm>
              <a:off x="2404" y="1104"/>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8">
              <a:extLst>
                <a:ext uri="{FF2B5EF4-FFF2-40B4-BE49-F238E27FC236}">
                  <a16:creationId xmlns:a16="http://schemas.microsoft.com/office/drawing/2014/main" id="{CC882B84-65F6-4044-BE63-83C85823E8E6}"/>
                </a:ext>
              </a:extLst>
            </p:cNvPr>
            <p:cNvSpPr>
              <a:spLocks noChangeShapeType="1"/>
            </p:cNvSpPr>
            <p:nvPr/>
          </p:nvSpPr>
          <p:spPr bwMode="auto">
            <a:xfrm>
              <a:off x="2544" y="1108"/>
              <a:ext cx="0"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a:extLst>
                <a:ext uri="{FF2B5EF4-FFF2-40B4-BE49-F238E27FC236}">
                  <a16:creationId xmlns:a16="http://schemas.microsoft.com/office/drawing/2014/main" id="{E1421F0B-64D7-4051-BDD0-AAEAC3C6CF3D}"/>
                </a:ext>
              </a:extLst>
            </p:cNvPr>
            <p:cNvSpPr>
              <a:spLocks noChangeShapeType="1"/>
            </p:cNvSpPr>
            <p:nvPr/>
          </p:nvSpPr>
          <p:spPr bwMode="auto">
            <a:xfrm>
              <a:off x="2548" y="1296"/>
              <a:ext cx="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a:extLst>
                <a:ext uri="{FF2B5EF4-FFF2-40B4-BE49-F238E27FC236}">
                  <a16:creationId xmlns:a16="http://schemas.microsoft.com/office/drawing/2014/main" id="{F6F03153-8853-4621-AA39-2FACCBF3EF71}"/>
                </a:ext>
              </a:extLst>
            </p:cNvPr>
            <p:cNvSpPr>
              <a:spLocks noChangeShapeType="1"/>
            </p:cNvSpPr>
            <p:nvPr/>
          </p:nvSpPr>
          <p:spPr bwMode="auto">
            <a:xfrm flipH="1">
              <a:off x="2300" y="1108"/>
              <a:ext cx="104" cy="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a:extLst>
                <a:ext uri="{FF2B5EF4-FFF2-40B4-BE49-F238E27FC236}">
                  <a16:creationId xmlns:a16="http://schemas.microsoft.com/office/drawing/2014/main" id="{F533FA4F-EB48-40C5-9309-A1BE1504E6CC}"/>
                </a:ext>
              </a:extLst>
            </p:cNvPr>
            <p:cNvSpPr>
              <a:spLocks noChangeShapeType="1"/>
            </p:cNvSpPr>
            <p:nvPr/>
          </p:nvSpPr>
          <p:spPr bwMode="auto">
            <a:xfrm flipH="1">
              <a:off x="2156" y="1348"/>
              <a:ext cx="152"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2">
              <a:extLst>
                <a:ext uri="{FF2B5EF4-FFF2-40B4-BE49-F238E27FC236}">
                  <a16:creationId xmlns:a16="http://schemas.microsoft.com/office/drawing/2014/main" id="{AB9D510B-D3DE-4EE7-BC4C-139FA2422FCD}"/>
                </a:ext>
              </a:extLst>
            </p:cNvPr>
            <p:cNvSpPr>
              <a:spLocks noChangeShapeType="1"/>
            </p:cNvSpPr>
            <p:nvPr/>
          </p:nvSpPr>
          <p:spPr bwMode="auto">
            <a:xfrm>
              <a:off x="2452" y="868"/>
              <a:ext cx="13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3">
              <a:extLst>
                <a:ext uri="{FF2B5EF4-FFF2-40B4-BE49-F238E27FC236}">
                  <a16:creationId xmlns:a16="http://schemas.microsoft.com/office/drawing/2014/main" id="{CBF0E930-BAB7-4C39-A27A-8CBE6C856CA6}"/>
                </a:ext>
              </a:extLst>
            </p:cNvPr>
            <p:cNvSpPr>
              <a:spLocks noChangeShapeType="1"/>
            </p:cNvSpPr>
            <p:nvPr/>
          </p:nvSpPr>
          <p:spPr bwMode="auto">
            <a:xfrm flipV="1">
              <a:off x="2596" y="860"/>
              <a:ext cx="88"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4">
              <a:extLst>
                <a:ext uri="{FF2B5EF4-FFF2-40B4-BE49-F238E27FC236}">
                  <a16:creationId xmlns:a16="http://schemas.microsoft.com/office/drawing/2014/main" id="{2085CF7D-E72E-4F11-915E-36ADAE433013}"/>
                </a:ext>
              </a:extLst>
            </p:cNvPr>
            <p:cNvSpPr>
              <a:spLocks noChangeShapeType="1"/>
            </p:cNvSpPr>
            <p:nvPr/>
          </p:nvSpPr>
          <p:spPr bwMode="auto">
            <a:xfrm>
              <a:off x="2404" y="816"/>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5">
              <a:extLst>
                <a:ext uri="{FF2B5EF4-FFF2-40B4-BE49-F238E27FC236}">
                  <a16:creationId xmlns:a16="http://schemas.microsoft.com/office/drawing/2014/main" id="{8916C30E-526C-48FD-A269-3D12C122BCB3}"/>
                </a:ext>
              </a:extLst>
            </p:cNvPr>
            <p:cNvSpPr>
              <a:spLocks noChangeShapeType="1"/>
            </p:cNvSpPr>
            <p:nvPr/>
          </p:nvSpPr>
          <p:spPr bwMode="auto">
            <a:xfrm flipV="1">
              <a:off x="2548" y="716"/>
              <a:ext cx="88"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16">
              <a:extLst>
                <a:ext uri="{FF2B5EF4-FFF2-40B4-BE49-F238E27FC236}">
                  <a16:creationId xmlns:a16="http://schemas.microsoft.com/office/drawing/2014/main" id="{613BEC71-A371-40D7-A568-0FB91903797C}"/>
                </a:ext>
              </a:extLst>
            </p:cNvPr>
            <p:cNvSpPr>
              <a:spLocks noChangeArrowheads="1"/>
            </p:cNvSpPr>
            <p:nvPr/>
          </p:nvSpPr>
          <p:spPr bwMode="auto">
            <a:xfrm>
              <a:off x="3172" y="580"/>
              <a:ext cx="232" cy="1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7">
              <a:extLst>
                <a:ext uri="{FF2B5EF4-FFF2-40B4-BE49-F238E27FC236}">
                  <a16:creationId xmlns:a16="http://schemas.microsoft.com/office/drawing/2014/main" id="{1A8041BC-827A-4F59-912A-5184C486E440}"/>
                </a:ext>
              </a:extLst>
            </p:cNvPr>
            <p:cNvSpPr>
              <a:spLocks noChangeShapeType="1"/>
            </p:cNvSpPr>
            <p:nvPr/>
          </p:nvSpPr>
          <p:spPr bwMode="auto">
            <a:xfrm>
              <a:off x="3316" y="772"/>
              <a:ext cx="40" cy="4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8">
              <a:extLst>
                <a:ext uri="{FF2B5EF4-FFF2-40B4-BE49-F238E27FC236}">
                  <a16:creationId xmlns:a16="http://schemas.microsoft.com/office/drawing/2014/main" id="{E49D596C-F270-46A7-8818-913BA3D67006}"/>
                </a:ext>
              </a:extLst>
            </p:cNvPr>
            <p:cNvSpPr>
              <a:spLocks noChangeShapeType="1"/>
            </p:cNvSpPr>
            <p:nvPr/>
          </p:nvSpPr>
          <p:spPr bwMode="auto">
            <a:xfrm flipH="1">
              <a:off x="3164" y="1156"/>
              <a:ext cx="20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9">
              <a:extLst>
                <a:ext uri="{FF2B5EF4-FFF2-40B4-BE49-F238E27FC236}">
                  <a16:creationId xmlns:a16="http://schemas.microsoft.com/office/drawing/2014/main" id="{73E906DE-888E-4CB6-A7EB-5BEDC3AD8EC1}"/>
                </a:ext>
              </a:extLst>
            </p:cNvPr>
            <p:cNvSpPr>
              <a:spLocks noChangeShapeType="1"/>
            </p:cNvSpPr>
            <p:nvPr/>
          </p:nvSpPr>
          <p:spPr bwMode="auto">
            <a:xfrm>
              <a:off x="3172" y="1300"/>
              <a:ext cx="88"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0">
              <a:extLst>
                <a:ext uri="{FF2B5EF4-FFF2-40B4-BE49-F238E27FC236}">
                  <a16:creationId xmlns:a16="http://schemas.microsoft.com/office/drawing/2014/main" id="{4CD8A98F-44D0-4BC1-A3CA-9AA5208C0B77}"/>
                </a:ext>
              </a:extLst>
            </p:cNvPr>
            <p:cNvSpPr>
              <a:spLocks noChangeShapeType="1"/>
            </p:cNvSpPr>
            <p:nvPr/>
          </p:nvSpPr>
          <p:spPr bwMode="auto">
            <a:xfrm>
              <a:off x="3364" y="1156"/>
              <a:ext cx="18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1">
              <a:extLst>
                <a:ext uri="{FF2B5EF4-FFF2-40B4-BE49-F238E27FC236}">
                  <a16:creationId xmlns:a16="http://schemas.microsoft.com/office/drawing/2014/main" id="{531DA876-7579-474B-8AAA-ACA9DE0F84C0}"/>
                </a:ext>
              </a:extLst>
            </p:cNvPr>
            <p:cNvSpPr>
              <a:spLocks noChangeShapeType="1"/>
            </p:cNvSpPr>
            <p:nvPr/>
          </p:nvSpPr>
          <p:spPr bwMode="auto">
            <a:xfrm flipV="1">
              <a:off x="3556" y="1196"/>
              <a:ext cx="136"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2">
              <a:extLst>
                <a:ext uri="{FF2B5EF4-FFF2-40B4-BE49-F238E27FC236}">
                  <a16:creationId xmlns:a16="http://schemas.microsoft.com/office/drawing/2014/main" id="{796AF8D1-2FB8-4BFA-A93F-CE2F3B65CAF2}"/>
                </a:ext>
              </a:extLst>
            </p:cNvPr>
            <p:cNvSpPr>
              <a:spLocks noChangeShapeType="1"/>
            </p:cNvSpPr>
            <p:nvPr/>
          </p:nvSpPr>
          <p:spPr bwMode="auto">
            <a:xfrm>
              <a:off x="3700" y="1204"/>
              <a:ext cx="40" cy="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3">
              <a:extLst>
                <a:ext uri="{FF2B5EF4-FFF2-40B4-BE49-F238E27FC236}">
                  <a16:creationId xmlns:a16="http://schemas.microsoft.com/office/drawing/2014/main" id="{3D7284B6-DA88-4968-BE21-7C74A26835D3}"/>
                </a:ext>
              </a:extLst>
            </p:cNvPr>
            <p:cNvSpPr>
              <a:spLocks noChangeShapeType="1"/>
            </p:cNvSpPr>
            <p:nvPr/>
          </p:nvSpPr>
          <p:spPr bwMode="auto">
            <a:xfrm flipH="1">
              <a:off x="3212" y="916"/>
              <a:ext cx="10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4">
              <a:extLst>
                <a:ext uri="{FF2B5EF4-FFF2-40B4-BE49-F238E27FC236}">
                  <a16:creationId xmlns:a16="http://schemas.microsoft.com/office/drawing/2014/main" id="{BFA3B141-8783-4488-91E6-7A309DD52FD3}"/>
                </a:ext>
              </a:extLst>
            </p:cNvPr>
            <p:cNvSpPr>
              <a:spLocks noChangeShapeType="1"/>
            </p:cNvSpPr>
            <p:nvPr/>
          </p:nvSpPr>
          <p:spPr bwMode="auto">
            <a:xfrm flipH="1" flipV="1">
              <a:off x="3068" y="1004"/>
              <a:ext cx="152"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5">
              <a:extLst>
                <a:ext uri="{FF2B5EF4-FFF2-40B4-BE49-F238E27FC236}">
                  <a16:creationId xmlns:a16="http://schemas.microsoft.com/office/drawing/2014/main" id="{CE9A9247-7D06-4764-A432-978A8B040FE0}"/>
                </a:ext>
              </a:extLst>
            </p:cNvPr>
            <p:cNvSpPr>
              <a:spLocks noChangeShapeType="1"/>
            </p:cNvSpPr>
            <p:nvPr/>
          </p:nvSpPr>
          <p:spPr bwMode="auto">
            <a:xfrm flipH="1">
              <a:off x="3116" y="864"/>
              <a:ext cx="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6">
              <a:extLst>
                <a:ext uri="{FF2B5EF4-FFF2-40B4-BE49-F238E27FC236}">
                  <a16:creationId xmlns:a16="http://schemas.microsoft.com/office/drawing/2014/main" id="{6CFCC26C-C123-4CD1-81E7-B2F1084D899A}"/>
                </a:ext>
              </a:extLst>
            </p:cNvPr>
            <p:cNvSpPr>
              <a:spLocks noChangeShapeType="1"/>
            </p:cNvSpPr>
            <p:nvPr/>
          </p:nvSpPr>
          <p:spPr bwMode="auto">
            <a:xfrm flipH="1" flipV="1">
              <a:off x="2972" y="764"/>
              <a:ext cx="152"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7">
              <a:extLst>
                <a:ext uri="{FF2B5EF4-FFF2-40B4-BE49-F238E27FC236}">
                  <a16:creationId xmlns:a16="http://schemas.microsoft.com/office/drawing/2014/main" id="{E56095FE-711C-4CAA-A7A6-1E39BEE40248}"/>
                </a:ext>
              </a:extLst>
            </p:cNvPr>
            <p:cNvSpPr>
              <a:spLocks noChangeShapeType="1"/>
            </p:cNvSpPr>
            <p:nvPr/>
          </p:nvSpPr>
          <p:spPr bwMode="auto">
            <a:xfrm flipV="1">
              <a:off x="3220" y="668"/>
              <a:ext cx="40"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8">
              <a:extLst>
                <a:ext uri="{FF2B5EF4-FFF2-40B4-BE49-F238E27FC236}">
                  <a16:creationId xmlns:a16="http://schemas.microsoft.com/office/drawing/2014/main" id="{FA537D19-5AFF-449F-A33A-714DA5469E79}"/>
                </a:ext>
              </a:extLst>
            </p:cNvPr>
            <p:cNvSpPr>
              <a:spLocks noChangeShapeType="1"/>
            </p:cNvSpPr>
            <p:nvPr/>
          </p:nvSpPr>
          <p:spPr bwMode="auto">
            <a:xfrm flipH="1" flipV="1">
              <a:off x="2396" y="620"/>
              <a:ext cx="104"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29">
              <a:extLst>
                <a:ext uri="{FF2B5EF4-FFF2-40B4-BE49-F238E27FC236}">
                  <a16:creationId xmlns:a16="http://schemas.microsoft.com/office/drawing/2014/main" id="{AF631A94-9845-4B56-89CD-87CD0E09FEF4}"/>
                </a:ext>
              </a:extLst>
            </p:cNvPr>
            <p:cNvSpPr>
              <a:spLocks noChangeArrowheads="1"/>
            </p:cNvSpPr>
            <p:nvPr/>
          </p:nvSpPr>
          <p:spPr bwMode="auto">
            <a:xfrm>
              <a:off x="2608" y="1744"/>
              <a:ext cx="400" cy="304"/>
            </a:xfrm>
            <a:prstGeom prst="ellipse">
              <a:avLst/>
            </a:prstGeom>
            <a:noFill/>
            <a:ln w="508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0">
              <a:extLst>
                <a:ext uri="{FF2B5EF4-FFF2-40B4-BE49-F238E27FC236}">
                  <a16:creationId xmlns:a16="http://schemas.microsoft.com/office/drawing/2014/main" id="{D68F86F6-FBA7-4E5B-9632-BFD7E2E22D48}"/>
                </a:ext>
              </a:extLst>
            </p:cNvPr>
            <p:cNvSpPr>
              <a:spLocks noChangeShapeType="1"/>
            </p:cNvSpPr>
            <p:nvPr/>
          </p:nvSpPr>
          <p:spPr bwMode="auto">
            <a:xfrm flipV="1">
              <a:off x="2752" y="1904"/>
              <a:ext cx="16" cy="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1">
              <a:extLst>
                <a:ext uri="{FF2B5EF4-FFF2-40B4-BE49-F238E27FC236}">
                  <a16:creationId xmlns:a16="http://schemas.microsoft.com/office/drawing/2014/main" id="{D6AFC775-53D6-423D-BDE4-0CC07C9F525D}"/>
                </a:ext>
              </a:extLst>
            </p:cNvPr>
            <p:cNvSpPr>
              <a:spLocks noChangeShapeType="1"/>
            </p:cNvSpPr>
            <p:nvPr/>
          </p:nvSpPr>
          <p:spPr bwMode="auto">
            <a:xfrm>
              <a:off x="2800" y="1920"/>
              <a:ext cx="1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2">
              <a:extLst>
                <a:ext uri="{FF2B5EF4-FFF2-40B4-BE49-F238E27FC236}">
                  <a16:creationId xmlns:a16="http://schemas.microsoft.com/office/drawing/2014/main" id="{5D4204FF-260F-444D-9E4B-A8BE30EFDFF0}"/>
                </a:ext>
              </a:extLst>
            </p:cNvPr>
            <p:cNvSpPr>
              <a:spLocks noChangeShapeType="1"/>
            </p:cNvSpPr>
            <p:nvPr/>
          </p:nvSpPr>
          <p:spPr bwMode="auto">
            <a:xfrm>
              <a:off x="2848" y="1936"/>
              <a:ext cx="16"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3">
              <a:extLst>
                <a:ext uri="{FF2B5EF4-FFF2-40B4-BE49-F238E27FC236}">
                  <a16:creationId xmlns:a16="http://schemas.microsoft.com/office/drawing/2014/main" id="{C52844CF-399F-4D18-A0D5-F321D5A5ACF0}"/>
                </a:ext>
              </a:extLst>
            </p:cNvPr>
            <p:cNvSpPr>
              <a:spLocks noChangeShapeType="1"/>
            </p:cNvSpPr>
            <p:nvPr/>
          </p:nvSpPr>
          <p:spPr bwMode="auto">
            <a:xfrm>
              <a:off x="2848" y="1824"/>
              <a:ext cx="64"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4">
              <a:extLst>
                <a:ext uri="{FF2B5EF4-FFF2-40B4-BE49-F238E27FC236}">
                  <a16:creationId xmlns:a16="http://schemas.microsoft.com/office/drawing/2014/main" id="{EE6919BA-8AD7-45EA-9310-7DD5EED6403D}"/>
                </a:ext>
              </a:extLst>
            </p:cNvPr>
            <p:cNvSpPr>
              <a:spLocks noChangeShapeType="1"/>
            </p:cNvSpPr>
            <p:nvPr/>
          </p:nvSpPr>
          <p:spPr bwMode="auto">
            <a:xfrm flipH="1">
              <a:off x="2672" y="1824"/>
              <a:ext cx="8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5">
              <a:extLst>
                <a:ext uri="{FF2B5EF4-FFF2-40B4-BE49-F238E27FC236}">
                  <a16:creationId xmlns:a16="http://schemas.microsoft.com/office/drawing/2014/main" id="{58E3E32E-64B6-4410-AABF-0295EDEF92CC}"/>
                </a:ext>
              </a:extLst>
            </p:cNvPr>
            <p:cNvSpPr>
              <a:spLocks noChangeShapeType="1"/>
            </p:cNvSpPr>
            <p:nvPr/>
          </p:nvSpPr>
          <p:spPr bwMode="auto">
            <a:xfrm flipV="1">
              <a:off x="2400" y="2720"/>
              <a:ext cx="0" cy="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a:extLst>
                <a:ext uri="{FF2B5EF4-FFF2-40B4-BE49-F238E27FC236}">
                  <a16:creationId xmlns:a16="http://schemas.microsoft.com/office/drawing/2014/main" id="{5A3DC4C2-F41C-49F4-B1F3-23D00900979F}"/>
                </a:ext>
              </a:extLst>
            </p:cNvPr>
            <p:cNvSpPr>
              <a:spLocks noChangeShapeType="1"/>
            </p:cNvSpPr>
            <p:nvPr/>
          </p:nvSpPr>
          <p:spPr bwMode="auto">
            <a:xfrm>
              <a:off x="2832" y="2080"/>
              <a:ext cx="0" cy="35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7">
              <a:extLst>
                <a:ext uri="{FF2B5EF4-FFF2-40B4-BE49-F238E27FC236}">
                  <a16:creationId xmlns:a16="http://schemas.microsoft.com/office/drawing/2014/main" id="{0431BE2B-0B29-4757-BDDC-7D21B12A3163}"/>
                </a:ext>
              </a:extLst>
            </p:cNvPr>
            <p:cNvSpPr>
              <a:spLocks noChangeShapeType="1"/>
            </p:cNvSpPr>
            <p:nvPr/>
          </p:nvSpPr>
          <p:spPr bwMode="auto">
            <a:xfrm>
              <a:off x="2848" y="2448"/>
              <a:ext cx="208"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8">
              <a:extLst>
                <a:ext uri="{FF2B5EF4-FFF2-40B4-BE49-F238E27FC236}">
                  <a16:creationId xmlns:a16="http://schemas.microsoft.com/office/drawing/2014/main" id="{4760DBC2-982A-4183-A3F5-1A40DED75419}"/>
                </a:ext>
              </a:extLst>
            </p:cNvPr>
            <p:cNvSpPr>
              <a:spLocks noChangeShapeType="1"/>
            </p:cNvSpPr>
            <p:nvPr/>
          </p:nvSpPr>
          <p:spPr bwMode="auto">
            <a:xfrm>
              <a:off x="3088" y="2464"/>
              <a:ext cx="64" cy="25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9">
              <a:extLst>
                <a:ext uri="{FF2B5EF4-FFF2-40B4-BE49-F238E27FC236}">
                  <a16:creationId xmlns:a16="http://schemas.microsoft.com/office/drawing/2014/main" id="{7F9BBE33-27C9-4148-B9A0-F8CEC69C3124}"/>
                </a:ext>
              </a:extLst>
            </p:cNvPr>
            <p:cNvSpPr>
              <a:spLocks noChangeShapeType="1"/>
            </p:cNvSpPr>
            <p:nvPr/>
          </p:nvSpPr>
          <p:spPr bwMode="auto">
            <a:xfrm flipV="1">
              <a:off x="3184" y="2672"/>
              <a:ext cx="16" cy="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0">
              <a:extLst>
                <a:ext uri="{FF2B5EF4-FFF2-40B4-BE49-F238E27FC236}">
                  <a16:creationId xmlns:a16="http://schemas.microsoft.com/office/drawing/2014/main" id="{B55A38DC-EFC1-4874-824B-F0072F643F87}"/>
                </a:ext>
              </a:extLst>
            </p:cNvPr>
            <p:cNvSpPr>
              <a:spLocks noChangeShapeType="1"/>
            </p:cNvSpPr>
            <p:nvPr/>
          </p:nvSpPr>
          <p:spPr bwMode="auto">
            <a:xfrm flipH="1">
              <a:off x="2576" y="2464"/>
              <a:ext cx="272"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1">
              <a:extLst>
                <a:ext uri="{FF2B5EF4-FFF2-40B4-BE49-F238E27FC236}">
                  <a16:creationId xmlns:a16="http://schemas.microsoft.com/office/drawing/2014/main" id="{D8C20EA0-9C09-46F0-98F9-28BBE4098957}"/>
                </a:ext>
              </a:extLst>
            </p:cNvPr>
            <p:cNvSpPr>
              <a:spLocks noChangeShapeType="1"/>
            </p:cNvSpPr>
            <p:nvPr/>
          </p:nvSpPr>
          <p:spPr bwMode="auto">
            <a:xfrm flipH="1">
              <a:off x="2480" y="2512"/>
              <a:ext cx="128" cy="25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2">
              <a:extLst>
                <a:ext uri="{FF2B5EF4-FFF2-40B4-BE49-F238E27FC236}">
                  <a16:creationId xmlns:a16="http://schemas.microsoft.com/office/drawing/2014/main" id="{0552BDDE-6FEA-4CE7-AFE3-457A07332650}"/>
                </a:ext>
              </a:extLst>
            </p:cNvPr>
            <p:cNvSpPr>
              <a:spLocks noChangeShapeType="1"/>
            </p:cNvSpPr>
            <p:nvPr/>
          </p:nvSpPr>
          <p:spPr bwMode="auto">
            <a:xfrm flipH="1">
              <a:off x="2384" y="2784"/>
              <a:ext cx="128"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3">
              <a:extLst>
                <a:ext uri="{FF2B5EF4-FFF2-40B4-BE49-F238E27FC236}">
                  <a16:creationId xmlns:a16="http://schemas.microsoft.com/office/drawing/2014/main" id="{6392A261-EA97-46BF-8AB4-4031F0DACEB0}"/>
                </a:ext>
              </a:extLst>
            </p:cNvPr>
            <p:cNvSpPr>
              <a:spLocks noChangeShapeType="1"/>
            </p:cNvSpPr>
            <p:nvPr/>
          </p:nvSpPr>
          <p:spPr bwMode="auto">
            <a:xfrm>
              <a:off x="2848" y="2080"/>
              <a:ext cx="304"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4">
              <a:extLst>
                <a:ext uri="{FF2B5EF4-FFF2-40B4-BE49-F238E27FC236}">
                  <a16:creationId xmlns:a16="http://schemas.microsoft.com/office/drawing/2014/main" id="{C04E9B27-B3F8-436E-867B-4D709CBDBB76}"/>
                </a:ext>
              </a:extLst>
            </p:cNvPr>
            <p:cNvSpPr>
              <a:spLocks noChangeShapeType="1"/>
            </p:cNvSpPr>
            <p:nvPr/>
          </p:nvSpPr>
          <p:spPr bwMode="auto">
            <a:xfrm flipV="1">
              <a:off x="3184" y="1664"/>
              <a:ext cx="208" cy="464"/>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5">
              <a:extLst>
                <a:ext uri="{FF2B5EF4-FFF2-40B4-BE49-F238E27FC236}">
                  <a16:creationId xmlns:a16="http://schemas.microsoft.com/office/drawing/2014/main" id="{A24DB2B4-375A-4D67-8026-137352B2957C}"/>
                </a:ext>
              </a:extLst>
            </p:cNvPr>
            <p:cNvSpPr>
              <a:spLocks noChangeShapeType="1"/>
            </p:cNvSpPr>
            <p:nvPr/>
          </p:nvSpPr>
          <p:spPr bwMode="auto">
            <a:xfrm>
              <a:off x="3424" y="1680"/>
              <a:ext cx="112"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6">
              <a:extLst>
                <a:ext uri="{FF2B5EF4-FFF2-40B4-BE49-F238E27FC236}">
                  <a16:creationId xmlns:a16="http://schemas.microsoft.com/office/drawing/2014/main" id="{0381AC0C-DE48-4588-B204-6C7E0307A4CC}"/>
                </a:ext>
              </a:extLst>
            </p:cNvPr>
            <p:cNvSpPr>
              <a:spLocks noChangeShapeType="1"/>
            </p:cNvSpPr>
            <p:nvPr/>
          </p:nvSpPr>
          <p:spPr bwMode="auto">
            <a:xfrm flipH="1">
              <a:off x="2528" y="2128"/>
              <a:ext cx="320"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7">
              <a:extLst>
                <a:ext uri="{FF2B5EF4-FFF2-40B4-BE49-F238E27FC236}">
                  <a16:creationId xmlns:a16="http://schemas.microsoft.com/office/drawing/2014/main" id="{0E954397-9DD8-4FC1-B64D-FC43BB083303}"/>
                </a:ext>
              </a:extLst>
            </p:cNvPr>
            <p:cNvSpPr>
              <a:spLocks noChangeShapeType="1"/>
            </p:cNvSpPr>
            <p:nvPr/>
          </p:nvSpPr>
          <p:spPr bwMode="auto">
            <a:xfrm flipH="1" flipV="1">
              <a:off x="2192" y="1664"/>
              <a:ext cx="368" cy="51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8">
              <a:extLst>
                <a:ext uri="{FF2B5EF4-FFF2-40B4-BE49-F238E27FC236}">
                  <a16:creationId xmlns:a16="http://schemas.microsoft.com/office/drawing/2014/main" id="{912FF9BF-AF21-4AA4-A22B-023C157CE3B4}"/>
                </a:ext>
              </a:extLst>
            </p:cNvPr>
            <p:cNvSpPr>
              <a:spLocks noChangeShapeType="1"/>
            </p:cNvSpPr>
            <p:nvPr/>
          </p:nvSpPr>
          <p:spPr bwMode="auto">
            <a:xfrm flipH="1">
              <a:off x="2048" y="1680"/>
              <a:ext cx="17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1" name="Rectangle 49">
              <a:extLst>
                <a:ext uri="{FF2B5EF4-FFF2-40B4-BE49-F238E27FC236}">
                  <a16:creationId xmlns:a16="http://schemas.microsoft.com/office/drawing/2014/main" id="{A764009A-3333-4A5E-BC05-A24F26CB5777}"/>
                </a:ext>
              </a:extLst>
            </p:cNvPr>
            <p:cNvSpPr>
              <a:spLocks noChangeArrowheads="1"/>
            </p:cNvSpPr>
            <p:nvPr/>
          </p:nvSpPr>
          <p:spPr bwMode="auto">
            <a:xfrm>
              <a:off x="2264" y="1448"/>
              <a:ext cx="1252" cy="321"/>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lnSpc>
                  <a:spcPct val="92000"/>
                </a:lnSpc>
              </a:pPr>
              <a:r>
                <a:rPr lang="en-US" altLang="zh-CN" sz="1800" dirty="0">
                  <a:solidFill>
                    <a:schemeClr val="tx1"/>
                  </a:solidFill>
                </a:rPr>
                <a:t>instruction set</a:t>
              </a:r>
            </a:p>
          </p:txBody>
        </p:sp>
        <p:sp>
          <p:nvSpPr>
            <p:cNvPr id="52" name="Rectangle 50">
              <a:extLst>
                <a:ext uri="{FF2B5EF4-FFF2-40B4-BE49-F238E27FC236}">
                  <a16:creationId xmlns:a16="http://schemas.microsoft.com/office/drawing/2014/main" id="{D1D93E04-1946-414F-A903-3E36E7E00DD4}"/>
                </a:ext>
              </a:extLst>
            </p:cNvPr>
            <p:cNvSpPr>
              <a:spLocks noChangeArrowheads="1"/>
            </p:cNvSpPr>
            <p:nvPr/>
          </p:nvSpPr>
          <p:spPr bwMode="auto">
            <a:xfrm>
              <a:off x="488" y="878"/>
              <a:ext cx="74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chemeClr val="tx1"/>
                  </a:solidFill>
                </a:rPr>
                <a:t>software</a:t>
              </a:r>
            </a:p>
          </p:txBody>
        </p:sp>
        <p:sp>
          <p:nvSpPr>
            <p:cNvPr id="53" name="Rectangle 51">
              <a:extLst>
                <a:ext uri="{FF2B5EF4-FFF2-40B4-BE49-F238E27FC236}">
                  <a16:creationId xmlns:a16="http://schemas.microsoft.com/office/drawing/2014/main" id="{B1FB150D-A339-476C-8E1D-DC951EC31310}"/>
                </a:ext>
              </a:extLst>
            </p:cNvPr>
            <p:cNvSpPr>
              <a:spLocks noChangeArrowheads="1"/>
            </p:cNvSpPr>
            <p:nvPr/>
          </p:nvSpPr>
          <p:spPr bwMode="auto">
            <a:xfrm>
              <a:off x="488" y="2080"/>
              <a:ext cx="793"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chemeClr val="tx1"/>
                  </a:solidFill>
                </a:rPr>
                <a:t>hardware</a:t>
              </a:r>
            </a:p>
          </p:txBody>
        </p:sp>
      </p:grpSp>
      <p:sp>
        <p:nvSpPr>
          <p:cNvPr id="55" name="矩形 54">
            <a:extLst>
              <a:ext uri="{FF2B5EF4-FFF2-40B4-BE49-F238E27FC236}">
                <a16:creationId xmlns:a16="http://schemas.microsoft.com/office/drawing/2014/main" id="{225CC2E3-A37A-423E-AE05-E2176B3ADDEF}"/>
              </a:ext>
            </a:extLst>
          </p:cNvPr>
          <p:cNvSpPr/>
          <p:nvPr/>
        </p:nvSpPr>
        <p:spPr>
          <a:xfrm>
            <a:off x="782971" y="4610459"/>
            <a:ext cx="11011949" cy="1733808"/>
          </a:xfrm>
          <a:prstGeom prst="rect">
            <a:avLst/>
          </a:prstGeom>
        </p:spPr>
        <p:txBody>
          <a:bodyPr wrap="square">
            <a:spAutoFit/>
          </a:bodyPr>
          <a:lstStyle/>
          <a:p>
            <a:pPr marL="227965" indent="-228600" defTabSz="913765">
              <a:spcBef>
                <a:spcPts val="500"/>
              </a:spcBef>
              <a:buClr>
                <a:srgbClr val="FF6600"/>
              </a:buClr>
              <a:buFont typeface="Wingdings" panose="05000000000000000000" pitchFamily="2" charset="2"/>
              <a:buChar char="n"/>
            </a:pPr>
            <a:r>
              <a:rPr lang="zh-CN" altLang="en-US" dirty="0">
                <a:solidFill>
                  <a:srgbClr val="1A78C3"/>
                </a:solidFill>
              </a:rPr>
              <a:t>回顾：冯</a:t>
            </a:r>
            <a:r>
              <a:rPr lang="en-US" altLang="zh-CN" dirty="0">
                <a:solidFill>
                  <a:srgbClr val="1A78C3"/>
                </a:solidFill>
              </a:rPr>
              <a:t>.</a:t>
            </a:r>
            <a:r>
              <a:rPr lang="zh-CN" altLang="en-US" dirty="0">
                <a:solidFill>
                  <a:srgbClr val="1A78C3"/>
                </a:solidFill>
              </a:rPr>
              <a:t>诺依曼结构机器对指令规定</a:t>
            </a:r>
          </a:p>
          <a:p>
            <a:pPr marL="685165" lvl="1" indent="-228600" defTabSz="913765">
              <a:spcBef>
                <a:spcPts val="500"/>
              </a:spcBef>
              <a:buClr>
                <a:srgbClr val="FF6600"/>
              </a:buClr>
              <a:buSzPct val="80000"/>
              <a:buFont typeface="Wingdings" panose="05000000000000000000" pitchFamily="2" charset="2"/>
              <a:buChar char="n"/>
            </a:pPr>
            <a:r>
              <a:rPr lang="zh-CN" altLang="en-US" dirty="0">
                <a:solidFill>
                  <a:srgbClr val="1A78C3"/>
                </a:solidFill>
              </a:rPr>
              <a:t> 用二进制表示，和数据一起存放在主存中</a:t>
            </a:r>
          </a:p>
          <a:p>
            <a:pPr marL="685165" lvl="1" indent="-228600" defTabSz="913765">
              <a:spcBef>
                <a:spcPts val="500"/>
              </a:spcBef>
              <a:buClr>
                <a:srgbClr val="FF6600"/>
              </a:buClr>
              <a:buSzPct val="80000"/>
              <a:buFont typeface="Wingdings" panose="05000000000000000000" pitchFamily="2" charset="2"/>
              <a:buChar char="n"/>
            </a:pPr>
            <a:r>
              <a:rPr lang="zh-CN" altLang="en-US" dirty="0">
                <a:solidFill>
                  <a:srgbClr val="1A78C3"/>
                </a:solidFill>
              </a:rPr>
              <a:t> 由两部分组成：操作码和操作数（或其地址码）</a:t>
            </a:r>
          </a:p>
          <a:p>
            <a:pPr marL="1142365" lvl="2" indent="-228600" defTabSz="913765">
              <a:spcBef>
                <a:spcPts val="500"/>
              </a:spcBef>
              <a:buClr>
                <a:srgbClr val="FF6600"/>
              </a:buClr>
              <a:buSzPct val="80000"/>
              <a:buFont typeface="Wingdings" panose="05000000000000000000" pitchFamily="2" charset="2"/>
              <a:buChar char="n"/>
            </a:pPr>
            <a:r>
              <a:rPr lang="en-US" altLang="zh-CN" sz="1600" dirty="0">
                <a:solidFill>
                  <a:srgbClr val="1A78C3"/>
                </a:solidFill>
              </a:rPr>
              <a:t> Operation Code:  defines the operation type</a:t>
            </a:r>
          </a:p>
          <a:p>
            <a:pPr marL="1142365" lvl="2" indent="-228600" defTabSz="913765">
              <a:spcBef>
                <a:spcPts val="500"/>
              </a:spcBef>
              <a:buClr>
                <a:srgbClr val="FF6600"/>
              </a:buClr>
              <a:buSzPct val="80000"/>
              <a:buFont typeface="Wingdings" panose="05000000000000000000" pitchFamily="2" charset="2"/>
              <a:buChar char="n"/>
            </a:pPr>
            <a:r>
              <a:rPr lang="en-US" altLang="zh-CN" sz="1600" dirty="0">
                <a:solidFill>
                  <a:srgbClr val="1A78C3"/>
                </a:solidFill>
              </a:rPr>
              <a:t> Operands:  indicate operation source and destination</a:t>
            </a:r>
            <a:endParaRPr lang="zh-CN" altLang="en-US" sz="1600" dirty="0">
              <a:solidFill>
                <a:srgbClr val="1A78C3"/>
              </a:solidFill>
            </a:endParaRPr>
          </a:p>
        </p:txBody>
      </p:sp>
    </p:spTree>
    <p:extLst>
      <p:ext uri="{BB962C8B-B14F-4D97-AF65-F5344CB8AC3E}">
        <p14:creationId xmlns:p14="http://schemas.microsoft.com/office/powerpoint/2010/main" val="126117439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5">
                                            <p:txEl>
                                              <p:pRg st="0" end="0"/>
                                            </p:txEl>
                                          </p:spTgt>
                                        </p:tgtEl>
                                        <p:attrNameLst>
                                          <p:attrName>style.visibility</p:attrName>
                                        </p:attrNameLst>
                                      </p:cBhvr>
                                      <p:to>
                                        <p:strVal val="visible"/>
                                      </p:to>
                                    </p:set>
                                    <p:animEffect transition="in" filter="fade">
                                      <p:cBhvr>
                                        <p:cTn id="41" dur="1000"/>
                                        <p:tgtEl>
                                          <p:spTgt spid="55">
                                            <p:txEl>
                                              <p:pRg st="0" end="0"/>
                                            </p:txEl>
                                          </p:spTgt>
                                        </p:tgtEl>
                                      </p:cBhvr>
                                    </p:animEffect>
                                    <p:anim calcmode="lin" valueType="num">
                                      <p:cBhvr>
                                        <p:cTn id="42" dur="1000" fill="hold"/>
                                        <p:tgtEl>
                                          <p:spTgt spid="55">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55">
                                            <p:txEl>
                                              <p:pRg st="1" end="1"/>
                                            </p:txEl>
                                          </p:spTgt>
                                        </p:tgtEl>
                                        <p:attrNameLst>
                                          <p:attrName>style.visibility</p:attrName>
                                        </p:attrNameLst>
                                      </p:cBhvr>
                                      <p:to>
                                        <p:strVal val="visible"/>
                                      </p:to>
                                    </p:set>
                                    <p:animEffect transition="in" filter="fade">
                                      <p:cBhvr>
                                        <p:cTn id="48" dur="1000"/>
                                        <p:tgtEl>
                                          <p:spTgt spid="55">
                                            <p:txEl>
                                              <p:pRg st="1" end="1"/>
                                            </p:txEl>
                                          </p:spTgt>
                                        </p:tgtEl>
                                      </p:cBhvr>
                                    </p:animEffect>
                                    <p:anim calcmode="lin" valueType="num">
                                      <p:cBhvr>
                                        <p:cTn id="49" dur="1000" fill="hold"/>
                                        <p:tgtEl>
                                          <p:spTgt spid="55">
                                            <p:txEl>
                                              <p:pRg st="1" end="1"/>
                                            </p:txEl>
                                          </p:spTgt>
                                        </p:tgtEl>
                                        <p:attrNameLst>
                                          <p:attrName>ppt_x</p:attrName>
                                        </p:attrNameLst>
                                      </p:cBhvr>
                                      <p:tavLst>
                                        <p:tav tm="0">
                                          <p:val>
                                            <p:strVal val="#ppt_x"/>
                                          </p:val>
                                        </p:tav>
                                        <p:tav tm="100000">
                                          <p:val>
                                            <p:strVal val="#ppt_x"/>
                                          </p:val>
                                        </p:tav>
                                      </p:tavLst>
                                    </p:anim>
                                    <p:anim calcmode="lin" valueType="num">
                                      <p:cBhvr>
                                        <p:cTn id="50" dur="1000" fill="hold"/>
                                        <p:tgtEl>
                                          <p:spTgt spid="55">
                                            <p:txEl>
                                              <p:pRg st="1" end="1"/>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55">
                                            <p:txEl>
                                              <p:pRg st="2" end="2"/>
                                            </p:txEl>
                                          </p:spTgt>
                                        </p:tgtEl>
                                        <p:attrNameLst>
                                          <p:attrName>style.visibility</p:attrName>
                                        </p:attrNameLst>
                                      </p:cBhvr>
                                      <p:to>
                                        <p:strVal val="visible"/>
                                      </p:to>
                                    </p:set>
                                    <p:animEffect transition="in" filter="fade">
                                      <p:cBhvr>
                                        <p:cTn id="53" dur="1000"/>
                                        <p:tgtEl>
                                          <p:spTgt spid="55">
                                            <p:txEl>
                                              <p:pRg st="2" end="2"/>
                                            </p:txEl>
                                          </p:spTgt>
                                        </p:tgtEl>
                                      </p:cBhvr>
                                    </p:animEffect>
                                    <p:anim calcmode="lin" valueType="num">
                                      <p:cBhvr>
                                        <p:cTn id="54" dur="1000" fill="hold"/>
                                        <p:tgtEl>
                                          <p:spTgt spid="55">
                                            <p:txEl>
                                              <p:pRg st="2" end="2"/>
                                            </p:txEl>
                                          </p:spTgt>
                                        </p:tgtEl>
                                        <p:attrNameLst>
                                          <p:attrName>ppt_x</p:attrName>
                                        </p:attrNameLst>
                                      </p:cBhvr>
                                      <p:tavLst>
                                        <p:tav tm="0">
                                          <p:val>
                                            <p:strVal val="#ppt_x"/>
                                          </p:val>
                                        </p:tav>
                                        <p:tav tm="100000">
                                          <p:val>
                                            <p:strVal val="#ppt_x"/>
                                          </p:val>
                                        </p:tav>
                                      </p:tavLst>
                                    </p:anim>
                                    <p:anim calcmode="lin" valueType="num">
                                      <p:cBhvr>
                                        <p:cTn id="55" dur="1000" fill="hold"/>
                                        <p:tgtEl>
                                          <p:spTgt spid="55">
                                            <p:txEl>
                                              <p:pRg st="2" end="2"/>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5">
                                            <p:txEl>
                                              <p:pRg st="3" end="3"/>
                                            </p:txEl>
                                          </p:spTgt>
                                        </p:tgtEl>
                                        <p:attrNameLst>
                                          <p:attrName>style.visibility</p:attrName>
                                        </p:attrNameLst>
                                      </p:cBhvr>
                                      <p:to>
                                        <p:strVal val="visible"/>
                                      </p:to>
                                    </p:set>
                                    <p:animEffect transition="in" filter="fade">
                                      <p:cBhvr>
                                        <p:cTn id="58" dur="1000"/>
                                        <p:tgtEl>
                                          <p:spTgt spid="55">
                                            <p:txEl>
                                              <p:pRg st="3" end="3"/>
                                            </p:txEl>
                                          </p:spTgt>
                                        </p:tgtEl>
                                      </p:cBhvr>
                                    </p:animEffect>
                                    <p:anim calcmode="lin" valueType="num">
                                      <p:cBhvr>
                                        <p:cTn id="59" dur="1000" fill="hold"/>
                                        <p:tgtEl>
                                          <p:spTgt spid="55">
                                            <p:txEl>
                                              <p:pRg st="3" end="3"/>
                                            </p:txEl>
                                          </p:spTgt>
                                        </p:tgtEl>
                                        <p:attrNameLst>
                                          <p:attrName>ppt_x</p:attrName>
                                        </p:attrNameLst>
                                      </p:cBhvr>
                                      <p:tavLst>
                                        <p:tav tm="0">
                                          <p:val>
                                            <p:strVal val="#ppt_x"/>
                                          </p:val>
                                        </p:tav>
                                        <p:tav tm="100000">
                                          <p:val>
                                            <p:strVal val="#ppt_x"/>
                                          </p:val>
                                        </p:tav>
                                      </p:tavLst>
                                    </p:anim>
                                    <p:anim calcmode="lin" valueType="num">
                                      <p:cBhvr>
                                        <p:cTn id="60" dur="1000" fill="hold"/>
                                        <p:tgtEl>
                                          <p:spTgt spid="55">
                                            <p:txEl>
                                              <p:pRg st="3" end="3"/>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55">
                                            <p:txEl>
                                              <p:pRg st="4" end="4"/>
                                            </p:txEl>
                                          </p:spTgt>
                                        </p:tgtEl>
                                        <p:attrNameLst>
                                          <p:attrName>style.visibility</p:attrName>
                                        </p:attrNameLst>
                                      </p:cBhvr>
                                      <p:to>
                                        <p:strVal val="visible"/>
                                      </p:to>
                                    </p:set>
                                    <p:animEffect transition="in" filter="fade">
                                      <p:cBhvr>
                                        <p:cTn id="63" dur="1000"/>
                                        <p:tgtEl>
                                          <p:spTgt spid="55">
                                            <p:txEl>
                                              <p:pRg st="4" end="4"/>
                                            </p:txEl>
                                          </p:spTgt>
                                        </p:tgtEl>
                                      </p:cBhvr>
                                    </p:animEffect>
                                    <p:anim calcmode="lin" valueType="num">
                                      <p:cBhvr>
                                        <p:cTn id="64" dur="1000" fill="hold"/>
                                        <p:tgtEl>
                                          <p:spTgt spid="55">
                                            <p:txEl>
                                              <p:pRg st="4" end="4"/>
                                            </p:txEl>
                                          </p:spTgt>
                                        </p:tgtEl>
                                        <p:attrNameLst>
                                          <p:attrName>ppt_x</p:attrName>
                                        </p:attrNameLst>
                                      </p:cBhvr>
                                      <p:tavLst>
                                        <p:tav tm="0">
                                          <p:val>
                                            <p:strVal val="#ppt_x"/>
                                          </p:val>
                                        </p:tav>
                                        <p:tav tm="100000">
                                          <p:val>
                                            <p:strVal val="#ppt_x"/>
                                          </p:val>
                                        </p:tav>
                                      </p:tavLst>
                                    </p:anim>
                                    <p:anim calcmode="lin" valueType="num">
                                      <p:cBhvr>
                                        <p:cTn id="65" dur="1000" fill="hold"/>
                                        <p:tgtEl>
                                          <p:spTgt spid="5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76EFBC9-0641-4075-8A9E-41BEAF93C107}"/>
              </a:ext>
            </a:extLst>
          </p:cNvPr>
          <p:cNvSpPr>
            <a:spLocks noGrp="1"/>
          </p:cNvSpPr>
          <p:nvPr>
            <p:ph type="sldNum" sz="quarter" idx="12"/>
          </p:nvPr>
        </p:nvSpPr>
        <p:spPr/>
        <p:txBody>
          <a:bodyPr/>
          <a:lstStyle/>
          <a:p>
            <a:fld id="{D12C7F20-4EEE-4847-AC76-B538472E8A39}" type="slidenum">
              <a:rPr lang="zh-CN" altLang="en-US" smtClean="0"/>
              <a:pPr/>
              <a:t>39</a:t>
            </a:fld>
            <a:endParaRPr lang="zh-CN" altLang="en-US"/>
          </a:p>
        </p:txBody>
      </p:sp>
      <p:sp>
        <p:nvSpPr>
          <p:cNvPr id="3" name="文本占位符 2">
            <a:extLst>
              <a:ext uri="{FF2B5EF4-FFF2-40B4-BE49-F238E27FC236}">
                <a16:creationId xmlns:a16="http://schemas.microsoft.com/office/drawing/2014/main" id="{FE97FB7A-466B-4FD2-B347-E6C9D938237E}"/>
              </a:ext>
            </a:extLst>
          </p:cNvPr>
          <p:cNvSpPr>
            <a:spLocks noGrp="1"/>
          </p:cNvSpPr>
          <p:nvPr>
            <p:ph type="body" sz="quarter" idx="15"/>
          </p:nvPr>
        </p:nvSpPr>
        <p:spPr>
          <a:xfrm>
            <a:off x="159768" y="698464"/>
            <a:ext cx="11835786" cy="609342"/>
          </a:xfrm>
        </p:spPr>
        <p:txBody>
          <a:bodyPr/>
          <a:lstStyle/>
          <a:p>
            <a:r>
              <a:rPr lang="en-US" altLang="zh-CN" dirty="0"/>
              <a:t>Pentium</a:t>
            </a:r>
            <a:r>
              <a:rPr lang="zh-CN" altLang="en-US" dirty="0"/>
              <a:t>处理器的存储器寻址</a:t>
            </a:r>
          </a:p>
        </p:txBody>
      </p:sp>
      <p:sp>
        <p:nvSpPr>
          <p:cNvPr id="4" name="文本占位符 3">
            <a:extLst>
              <a:ext uri="{FF2B5EF4-FFF2-40B4-BE49-F238E27FC236}">
                <a16:creationId xmlns:a16="http://schemas.microsoft.com/office/drawing/2014/main" id="{2AB0696D-C4DF-4973-A7E1-6163242488CE}"/>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AutoShape 3">
            <a:extLst>
              <a:ext uri="{FF2B5EF4-FFF2-40B4-BE49-F238E27FC236}">
                <a16:creationId xmlns:a16="http://schemas.microsoft.com/office/drawing/2014/main" id="{71EBE5F6-92C0-4039-AA30-351CF0AD5DFA}"/>
              </a:ext>
            </a:extLst>
          </p:cNvPr>
          <p:cNvSpPr>
            <a:spLocks noChangeArrowheads="1"/>
          </p:cNvSpPr>
          <p:nvPr/>
        </p:nvSpPr>
        <p:spPr bwMode="auto">
          <a:xfrm>
            <a:off x="8323262" y="1986500"/>
            <a:ext cx="1600200" cy="3657600"/>
          </a:xfrm>
          <a:prstGeom prst="wave">
            <a:avLst>
              <a:gd name="adj1" fmla="val 4167"/>
              <a:gd name="adj2" fmla="val 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6" name="Rectangle 4">
            <a:extLst>
              <a:ext uri="{FF2B5EF4-FFF2-40B4-BE49-F238E27FC236}">
                <a16:creationId xmlns:a16="http://schemas.microsoft.com/office/drawing/2014/main" id="{5E378878-B7BE-4C6B-A517-5FCE3C192227}"/>
              </a:ext>
            </a:extLst>
          </p:cNvPr>
          <p:cNvSpPr>
            <a:spLocks noChangeArrowheads="1"/>
          </p:cNvSpPr>
          <p:nvPr/>
        </p:nvSpPr>
        <p:spPr bwMode="auto">
          <a:xfrm>
            <a:off x="8323262" y="3129500"/>
            <a:ext cx="1600200" cy="609600"/>
          </a:xfrm>
          <a:prstGeom prst="rect">
            <a:avLst/>
          </a:prstGeom>
          <a:pattFill prst="wdDnDiag">
            <a:fgClr>
              <a:srgbClr val="5378DF"/>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7" name="Rectangle 5">
            <a:extLst>
              <a:ext uri="{FF2B5EF4-FFF2-40B4-BE49-F238E27FC236}">
                <a16:creationId xmlns:a16="http://schemas.microsoft.com/office/drawing/2014/main" id="{79102C0B-457E-4C43-8A51-142B0FA4BF47}"/>
              </a:ext>
            </a:extLst>
          </p:cNvPr>
          <p:cNvSpPr>
            <a:spLocks noChangeArrowheads="1"/>
          </p:cNvSpPr>
          <p:nvPr/>
        </p:nvSpPr>
        <p:spPr bwMode="auto">
          <a:xfrm>
            <a:off x="8323262" y="4043900"/>
            <a:ext cx="1600200" cy="914400"/>
          </a:xfrm>
          <a:prstGeom prst="rect">
            <a:avLst/>
          </a:prstGeom>
          <a:pattFill prst="wdDnDiag">
            <a:fgClr>
              <a:srgbClr val="5378DF"/>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8" name="Rectangle 6">
            <a:extLst>
              <a:ext uri="{FF2B5EF4-FFF2-40B4-BE49-F238E27FC236}">
                <a16:creationId xmlns:a16="http://schemas.microsoft.com/office/drawing/2014/main" id="{4117D881-D485-4181-AD64-10CFDBA836FB}"/>
              </a:ext>
            </a:extLst>
          </p:cNvPr>
          <p:cNvSpPr>
            <a:spLocks noChangeArrowheads="1"/>
          </p:cNvSpPr>
          <p:nvPr/>
        </p:nvSpPr>
        <p:spPr bwMode="auto">
          <a:xfrm>
            <a:off x="2227262" y="1605500"/>
            <a:ext cx="19050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9" name="Text Box 7">
            <a:extLst>
              <a:ext uri="{FF2B5EF4-FFF2-40B4-BE49-F238E27FC236}">
                <a16:creationId xmlns:a16="http://schemas.microsoft.com/office/drawing/2014/main" id="{EF1667A2-419C-4210-9C7A-A2003709F546}"/>
              </a:ext>
            </a:extLst>
          </p:cNvPr>
          <p:cNvSpPr txBox="1">
            <a:spLocks noChangeArrowheads="1"/>
          </p:cNvSpPr>
          <p:nvPr/>
        </p:nvSpPr>
        <p:spPr bwMode="auto">
          <a:xfrm>
            <a:off x="2303462" y="1148300"/>
            <a:ext cx="1905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0">
                <a:solidFill>
                  <a:srgbClr val="1A78C3"/>
                </a:solidFill>
                <a:effectLst>
                  <a:outerShdw blurRad="38100" dist="38100" dir="2700000" algn="tl">
                    <a:srgbClr val="C0C0C0"/>
                  </a:outerShdw>
                </a:effectLst>
                <a:latin typeface="+mj-ea"/>
                <a:ea typeface="+mj-ea"/>
              </a:rPr>
              <a:t>段寄存器</a:t>
            </a:r>
          </a:p>
        </p:txBody>
      </p:sp>
      <p:sp>
        <p:nvSpPr>
          <p:cNvPr id="10" name="Rectangle 8">
            <a:extLst>
              <a:ext uri="{FF2B5EF4-FFF2-40B4-BE49-F238E27FC236}">
                <a16:creationId xmlns:a16="http://schemas.microsoft.com/office/drawing/2014/main" id="{E83D2C02-A248-4879-B6D9-42873DFFF62C}"/>
              </a:ext>
            </a:extLst>
          </p:cNvPr>
          <p:cNvSpPr>
            <a:spLocks noChangeArrowheads="1"/>
          </p:cNvSpPr>
          <p:nvPr/>
        </p:nvSpPr>
        <p:spPr bwMode="auto">
          <a:xfrm>
            <a:off x="2379662" y="1757900"/>
            <a:ext cx="1905000" cy="838200"/>
          </a:xfrm>
          <a:prstGeom prst="rect">
            <a:avLst/>
          </a:prstGeom>
          <a:solidFill>
            <a:srgbClr val="DDFCF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11" name="Rectangle 9">
            <a:extLst>
              <a:ext uri="{FF2B5EF4-FFF2-40B4-BE49-F238E27FC236}">
                <a16:creationId xmlns:a16="http://schemas.microsoft.com/office/drawing/2014/main" id="{CE046F07-3446-418F-8460-F21A4A5D981C}"/>
              </a:ext>
            </a:extLst>
          </p:cNvPr>
          <p:cNvSpPr>
            <a:spLocks noChangeArrowheads="1"/>
          </p:cNvSpPr>
          <p:nvPr/>
        </p:nvSpPr>
        <p:spPr bwMode="auto">
          <a:xfrm>
            <a:off x="2532062" y="1910300"/>
            <a:ext cx="1905000" cy="838200"/>
          </a:xfrm>
          <a:prstGeom prst="rect">
            <a:avLst/>
          </a:prstGeom>
          <a:solidFill>
            <a:srgbClr val="DDFCF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12" name="Rectangle 10">
            <a:extLst>
              <a:ext uri="{FF2B5EF4-FFF2-40B4-BE49-F238E27FC236}">
                <a16:creationId xmlns:a16="http://schemas.microsoft.com/office/drawing/2014/main" id="{3013F7A6-1B75-4E23-A3D9-04FF78BA7110}"/>
              </a:ext>
            </a:extLst>
          </p:cNvPr>
          <p:cNvSpPr>
            <a:spLocks noChangeArrowheads="1"/>
          </p:cNvSpPr>
          <p:nvPr/>
        </p:nvSpPr>
        <p:spPr bwMode="auto">
          <a:xfrm>
            <a:off x="2684462" y="2062700"/>
            <a:ext cx="1905000" cy="838200"/>
          </a:xfrm>
          <a:prstGeom prst="rect">
            <a:avLst/>
          </a:prstGeom>
          <a:solidFill>
            <a:srgbClr val="DDFCF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13" name="Rectangle 11">
            <a:extLst>
              <a:ext uri="{FF2B5EF4-FFF2-40B4-BE49-F238E27FC236}">
                <a16:creationId xmlns:a16="http://schemas.microsoft.com/office/drawing/2014/main" id="{D8F983CC-5DF9-4CE7-B8B3-374D5283C5F8}"/>
              </a:ext>
            </a:extLst>
          </p:cNvPr>
          <p:cNvSpPr>
            <a:spLocks noChangeArrowheads="1"/>
          </p:cNvSpPr>
          <p:nvPr/>
        </p:nvSpPr>
        <p:spPr bwMode="auto">
          <a:xfrm>
            <a:off x="2836862" y="2215100"/>
            <a:ext cx="1905000" cy="838200"/>
          </a:xfrm>
          <a:prstGeom prst="rect">
            <a:avLst/>
          </a:prstGeom>
          <a:solidFill>
            <a:srgbClr val="DDFCF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14" name="Rectangle 12">
            <a:extLst>
              <a:ext uri="{FF2B5EF4-FFF2-40B4-BE49-F238E27FC236}">
                <a16:creationId xmlns:a16="http://schemas.microsoft.com/office/drawing/2014/main" id="{39D0AABF-08E5-47AE-B53A-6C695CACAB80}"/>
              </a:ext>
            </a:extLst>
          </p:cNvPr>
          <p:cNvSpPr>
            <a:spLocks noChangeArrowheads="1"/>
          </p:cNvSpPr>
          <p:nvPr/>
        </p:nvSpPr>
        <p:spPr bwMode="auto">
          <a:xfrm>
            <a:off x="2989262" y="2367500"/>
            <a:ext cx="1905000" cy="838200"/>
          </a:xfrm>
          <a:prstGeom prst="rect">
            <a:avLst/>
          </a:prstGeom>
          <a:solidFill>
            <a:srgbClr val="DDFCF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15" name="Text Box 13">
            <a:extLst>
              <a:ext uri="{FF2B5EF4-FFF2-40B4-BE49-F238E27FC236}">
                <a16:creationId xmlns:a16="http://schemas.microsoft.com/office/drawing/2014/main" id="{2B5A5F2F-9E7C-4877-9419-1D21F612F80D}"/>
              </a:ext>
            </a:extLst>
          </p:cNvPr>
          <p:cNvSpPr txBox="1">
            <a:spLocks noChangeArrowheads="1"/>
          </p:cNvSpPr>
          <p:nvPr/>
        </p:nvSpPr>
        <p:spPr bwMode="auto">
          <a:xfrm>
            <a:off x="1617662" y="1910300"/>
            <a:ext cx="68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a:solidFill>
                  <a:srgbClr val="1A78C3"/>
                </a:solidFill>
                <a:latin typeface="+mj-ea"/>
                <a:ea typeface="+mj-ea"/>
              </a:rPr>
              <a:t>SS</a:t>
            </a:r>
          </a:p>
        </p:txBody>
      </p:sp>
      <p:sp>
        <p:nvSpPr>
          <p:cNvPr id="16" name="Text Box 14">
            <a:extLst>
              <a:ext uri="{FF2B5EF4-FFF2-40B4-BE49-F238E27FC236}">
                <a16:creationId xmlns:a16="http://schemas.microsoft.com/office/drawing/2014/main" id="{C1BE7AEE-9872-463F-8954-294046E97131}"/>
              </a:ext>
            </a:extLst>
          </p:cNvPr>
          <p:cNvSpPr txBox="1">
            <a:spLocks noChangeArrowheads="1"/>
          </p:cNvSpPr>
          <p:nvPr/>
        </p:nvSpPr>
        <p:spPr bwMode="auto">
          <a:xfrm>
            <a:off x="2303462" y="2824700"/>
            <a:ext cx="68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a:solidFill>
                  <a:srgbClr val="1A78C3"/>
                </a:solidFill>
                <a:latin typeface="+mj-ea"/>
                <a:ea typeface="+mj-ea"/>
              </a:rPr>
              <a:t>CS</a:t>
            </a:r>
          </a:p>
        </p:txBody>
      </p:sp>
      <p:sp>
        <p:nvSpPr>
          <p:cNvPr id="17" name="Text Box 15">
            <a:extLst>
              <a:ext uri="{FF2B5EF4-FFF2-40B4-BE49-F238E27FC236}">
                <a16:creationId xmlns:a16="http://schemas.microsoft.com/office/drawing/2014/main" id="{48F45BE5-417E-4D7E-A50B-0CC01062E7B8}"/>
              </a:ext>
            </a:extLst>
          </p:cNvPr>
          <p:cNvSpPr txBox="1">
            <a:spLocks noChangeArrowheads="1"/>
          </p:cNvSpPr>
          <p:nvPr/>
        </p:nvSpPr>
        <p:spPr bwMode="auto">
          <a:xfrm>
            <a:off x="3294062" y="2443700"/>
            <a:ext cx="1447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0">
                <a:solidFill>
                  <a:srgbClr val="1A78C3"/>
                </a:solidFill>
                <a:effectLst>
                  <a:outerShdw blurRad="38100" dist="38100" dir="2700000" algn="tl">
                    <a:srgbClr val="C0C0C0"/>
                  </a:outerShdw>
                </a:effectLst>
                <a:latin typeface="+mj-ea"/>
                <a:ea typeface="+mj-ea"/>
              </a:rPr>
              <a:t>段选择符</a:t>
            </a:r>
          </a:p>
        </p:txBody>
      </p:sp>
      <p:sp>
        <p:nvSpPr>
          <p:cNvPr id="18" name="Text Box 16">
            <a:extLst>
              <a:ext uri="{FF2B5EF4-FFF2-40B4-BE49-F238E27FC236}">
                <a16:creationId xmlns:a16="http://schemas.microsoft.com/office/drawing/2014/main" id="{DDE9FB9D-EB5A-4B2F-A336-CE755344B771}"/>
              </a:ext>
            </a:extLst>
          </p:cNvPr>
          <p:cNvSpPr txBox="1">
            <a:spLocks noChangeArrowheads="1"/>
          </p:cNvSpPr>
          <p:nvPr/>
        </p:nvSpPr>
        <p:spPr bwMode="auto">
          <a:xfrm>
            <a:off x="2227262" y="3781963"/>
            <a:ext cx="27051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0">
                <a:solidFill>
                  <a:srgbClr val="1A78C3"/>
                </a:solidFill>
                <a:effectLst>
                  <a:outerShdw blurRad="38100" dist="38100" dir="2700000" algn="tl">
                    <a:srgbClr val="C0C0C0"/>
                  </a:outerShdw>
                </a:effectLst>
                <a:latin typeface="+mj-ea"/>
                <a:ea typeface="+mj-ea"/>
              </a:rPr>
              <a:t>段表项(段描述符 )</a:t>
            </a:r>
          </a:p>
        </p:txBody>
      </p:sp>
      <p:grpSp>
        <p:nvGrpSpPr>
          <p:cNvPr id="19" name="Group 17">
            <a:extLst>
              <a:ext uri="{FF2B5EF4-FFF2-40B4-BE49-F238E27FC236}">
                <a16:creationId xmlns:a16="http://schemas.microsoft.com/office/drawing/2014/main" id="{D0312F6E-85DA-423C-8AC8-49B6F6BC6894}"/>
              </a:ext>
            </a:extLst>
          </p:cNvPr>
          <p:cNvGrpSpPr>
            <a:grpSpLocks/>
          </p:cNvGrpSpPr>
          <p:nvPr/>
        </p:nvGrpSpPr>
        <p:grpSpPr bwMode="auto">
          <a:xfrm>
            <a:off x="1922462" y="3205700"/>
            <a:ext cx="1905000" cy="3224213"/>
            <a:chOff x="288" y="1920"/>
            <a:chExt cx="1200" cy="2031"/>
          </a:xfrm>
        </p:grpSpPr>
        <p:sp>
          <p:nvSpPr>
            <p:cNvPr id="20" name="Line 18">
              <a:extLst>
                <a:ext uri="{FF2B5EF4-FFF2-40B4-BE49-F238E27FC236}">
                  <a16:creationId xmlns:a16="http://schemas.microsoft.com/office/drawing/2014/main" id="{DB06500B-13FF-427D-AA6E-A7F68BBF9D36}"/>
                </a:ext>
              </a:extLst>
            </p:cNvPr>
            <p:cNvSpPr>
              <a:spLocks noChangeShapeType="1"/>
            </p:cNvSpPr>
            <p:nvPr/>
          </p:nvSpPr>
          <p:spPr bwMode="auto">
            <a:xfrm>
              <a:off x="1488" y="1920"/>
              <a:ext cx="0"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21" name="Line 19">
              <a:extLst>
                <a:ext uri="{FF2B5EF4-FFF2-40B4-BE49-F238E27FC236}">
                  <a16:creationId xmlns:a16="http://schemas.microsoft.com/office/drawing/2014/main" id="{6CA9BE55-9ED0-44E7-8E79-3769F49BDBEB}"/>
                </a:ext>
              </a:extLst>
            </p:cNvPr>
            <p:cNvSpPr>
              <a:spLocks noChangeShapeType="1"/>
            </p:cNvSpPr>
            <p:nvPr/>
          </p:nvSpPr>
          <p:spPr bwMode="auto">
            <a:xfrm>
              <a:off x="288" y="2247"/>
              <a:ext cx="12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22" name="Line 20">
              <a:extLst>
                <a:ext uri="{FF2B5EF4-FFF2-40B4-BE49-F238E27FC236}">
                  <a16:creationId xmlns:a16="http://schemas.microsoft.com/office/drawing/2014/main" id="{5270A4BC-B7DA-4058-8069-8EF973D44C43}"/>
                </a:ext>
              </a:extLst>
            </p:cNvPr>
            <p:cNvSpPr>
              <a:spLocks noChangeShapeType="1"/>
            </p:cNvSpPr>
            <p:nvPr/>
          </p:nvSpPr>
          <p:spPr bwMode="auto">
            <a:xfrm>
              <a:off x="306" y="2256"/>
              <a:ext cx="0" cy="169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23" name="Line 21">
              <a:extLst>
                <a:ext uri="{FF2B5EF4-FFF2-40B4-BE49-F238E27FC236}">
                  <a16:creationId xmlns:a16="http://schemas.microsoft.com/office/drawing/2014/main" id="{FE7BB621-FF9E-4399-81CF-DA8F51868485}"/>
                </a:ext>
              </a:extLst>
            </p:cNvPr>
            <p:cNvSpPr>
              <a:spLocks noChangeShapeType="1"/>
            </p:cNvSpPr>
            <p:nvPr/>
          </p:nvSpPr>
          <p:spPr bwMode="auto">
            <a:xfrm>
              <a:off x="306" y="3951"/>
              <a:ext cx="774"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grpSp>
      <p:sp>
        <p:nvSpPr>
          <p:cNvPr id="24" name="Rectangle 22">
            <a:extLst>
              <a:ext uri="{FF2B5EF4-FFF2-40B4-BE49-F238E27FC236}">
                <a16:creationId xmlns:a16="http://schemas.microsoft.com/office/drawing/2014/main" id="{787BDE93-5FFA-465A-870E-90B8EAC48393}"/>
              </a:ext>
            </a:extLst>
          </p:cNvPr>
          <p:cNvSpPr>
            <a:spLocks noChangeArrowheads="1"/>
          </p:cNvSpPr>
          <p:nvPr/>
        </p:nvSpPr>
        <p:spPr bwMode="auto">
          <a:xfrm>
            <a:off x="2417762" y="4315363"/>
            <a:ext cx="1905000" cy="1165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25" name="Rectangle 23">
            <a:extLst>
              <a:ext uri="{FF2B5EF4-FFF2-40B4-BE49-F238E27FC236}">
                <a16:creationId xmlns:a16="http://schemas.microsoft.com/office/drawing/2014/main" id="{AC3A0164-36DD-4D38-8C7B-E95E3C944A07}"/>
              </a:ext>
            </a:extLst>
          </p:cNvPr>
          <p:cNvSpPr>
            <a:spLocks noChangeArrowheads="1"/>
          </p:cNvSpPr>
          <p:nvPr/>
        </p:nvSpPr>
        <p:spPr bwMode="auto">
          <a:xfrm>
            <a:off x="2570162" y="4526500"/>
            <a:ext cx="1905000" cy="1165225"/>
          </a:xfrm>
          <a:prstGeom prst="rect">
            <a:avLst/>
          </a:prstGeom>
          <a:solidFill>
            <a:srgbClr val="DDFCF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26" name="Rectangle 24">
            <a:extLst>
              <a:ext uri="{FF2B5EF4-FFF2-40B4-BE49-F238E27FC236}">
                <a16:creationId xmlns:a16="http://schemas.microsoft.com/office/drawing/2014/main" id="{66C5C7AE-CB3E-4076-BEBC-E5F1631E1021}"/>
              </a:ext>
            </a:extLst>
          </p:cNvPr>
          <p:cNvSpPr>
            <a:spLocks noChangeArrowheads="1"/>
          </p:cNvSpPr>
          <p:nvPr/>
        </p:nvSpPr>
        <p:spPr bwMode="auto">
          <a:xfrm>
            <a:off x="2722562" y="4739225"/>
            <a:ext cx="1905000" cy="1163638"/>
          </a:xfrm>
          <a:prstGeom prst="rect">
            <a:avLst/>
          </a:prstGeom>
          <a:solidFill>
            <a:srgbClr val="DDFCF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27" name="Rectangle 25">
            <a:extLst>
              <a:ext uri="{FF2B5EF4-FFF2-40B4-BE49-F238E27FC236}">
                <a16:creationId xmlns:a16="http://schemas.microsoft.com/office/drawing/2014/main" id="{87D3495B-F8B8-413D-83DD-86FDAADA4134}"/>
              </a:ext>
            </a:extLst>
          </p:cNvPr>
          <p:cNvSpPr>
            <a:spLocks noChangeArrowheads="1"/>
          </p:cNvSpPr>
          <p:nvPr/>
        </p:nvSpPr>
        <p:spPr bwMode="auto">
          <a:xfrm>
            <a:off x="2874962" y="4950363"/>
            <a:ext cx="1905000" cy="1165225"/>
          </a:xfrm>
          <a:prstGeom prst="rect">
            <a:avLst/>
          </a:prstGeom>
          <a:solidFill>
            <a:srgbClr val="DDFCF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28" name="Rectangle 26">
            <a:extLst>
              <a:ext uri="{FF2B5EF4-FFF2-40B4-BE49-F238E27FC236}">
                <a16:creationId xmlns:a16="http://schemas.microsoft.com/office/drawing/2014/main" id="{7F1187B3-AC61-4FE6-AA71-3882207FD81E}"/>
              </a:ext>
            </a:extLst>
          </p:cNvPr>
          <p:cNvSpPr>
            <a:spLocks noChangeArrowheads="1"/>
          </p:cNvSpPr>
          <p:nvPr/>
        </p:nvSpPr>
        <p:spPr bwMode="auto">
          <a:xfrm>
            <a:off x="3027362" y="5163088"/>
            <a:ext cx="1905000" cy="1163637"/>
          </a:xfrm>
          <a:prstGeom prst="rect">
            <a:avLst/>
          </a:prstGeom>
          <a:solidFill>
            <a:srgbClr val="DDFCF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29" name="Rectangle 27">
            <a:extLst>
              <a:ext uri="{FF2B5EF4-FFF2-40B4-BE49-F238E27FC236}">
                <a16:creationId xmlns:a16="http://schemas.microsoft.com/office/drawing/2014/main" id="{B36045F9-AC86-4351-960B-ABCECDE6A137}"/>
              </a:ext>
            </a:extLst>
          </p:cNvPr>
          <p:cNvSpPr>
            <a:spLocks noChangeArrowheads="1"/>
          </p:cNvSpPr>
          <p:nvPr/>
        </p:nvSpPr>
        <p:spPr bwMode="auto">
          <a:xfrm>
            <a:off x="3179762" y="5393275"/>
            <a:ext cx="1905000" cy="1165225"/>
          </a:xfrm>
          <a:prstGeom prst="rect">
            <a:avLst/>
          </a:prstGeom>
          <a:solidFill>
            <a:srgbClr val="DDFCF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30" name="Line 28">
            <a:extLst>
              <a:ext uri="{FF2B5EF4-FFF2-40B4-BE49-F238E27FC236}">
                <a16:creationId xmlns:a16="http://schemas.microsoft.com/office/drawing/2014/main" id="{5ED6B979-C22D-460B-BDC8-7AF93CF81D15}"/>
              </a:ext>
            </a:extLst>
          </p:cNvPr>
          <p:cNvSpPr>
            <a:spLocks noChangeShapeType="1"/>
          </p:cNvSpPr>
          <p:nvPr/>
        </p:nvSpPr>
        <p:spPr bwMode="auto">
          <a:xfrm>
            <a:off x="3179762" y="5775863"/>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31" name="Line 29">
            <a:extLst>
              <a:ext uri="{FF2B5EF4-FFF2-40B4-BE49-F238E27FC236}">
                <a16:creationId xmlns:a16="http://schemas.microsoft.com/office/drawing/2014/main" id="{9FE6F16A-3A40-4709-8E07-1A0CDFB7DD75}"/>
              </a:ext>
            </a:extLst>
          </p:cNvPr>
          <p:cNvSpPr>
            <a:spLocks noChangeShapeType="1"/>
          </p:cNvSpPr>
          <p:nvPr/>
        </p:nvSpPr>
        <p:spPr bwMode="auto">
          <a:xfrm>
            <a:off x="3189287" y="6142575"/>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32" name="Text Box 30">
            <a:extLst>
              <a:ext uri="{FF2B5EF4-FFF2-40B4-BE49-F238E27FC236}">
                <a16:creationId xmlns:a16="http://schemas.microsoft.com/office/drawing/2014/main" id="{C5D93BA4-0C58-43C7-BEB1-7B8FBE671BCD}"/>
              </a:ext>
            </a:extLst>
          </p:cNvPr>
          <p:cNvSpPr txBox="1">
            <a:spLocks noChangeArrowheads="1"/>
          </p:cNvSpPr>
          <p:nvPr/>
        </p:nvSpPr>
        <p:spPr bwMode="auto">
          <a:xfrm>
            <a:off x="3608387" y="5378988"/>
            <a:ext cx="14859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solidFill>
                  <a:srgbClr val="1A78C3"/>
                </a:solidFill>
                <a:effectLst>
                  <a:outerShdw blurRad="38100" dist="38100" dir="2700000" algn="tl">
                    <a:srgbClr val="C0C0C0"/>
                  </a:outerShdw>
                </a:effectLst>
                <a:latin typeface="+mj-ea"/>
                <a:ea typeface="+mj-ea"/>
              </a:rPr>
              <a:t>存取权限</a:t>
            </a:r>
          </a:p>
        </p:txBody>
      </p:sp>
      <p:sp>
        <p:nvSpPr>
          <p:cNvPr id="33" name="Text Box 31">
            <a:extLst>
              <a:ext uri="{FF2B5EF4-FFF2-40B4-BE49-F238E27FC236}">
                <a16:creationId xmlns:a16="http://schemas.microsoft.com/office/drawing/2014/main" id="{FA025B82-670E-4BB3-A4BE-6FC42C2FD6F7}"/>
              </a:ext>
            </a:extLst>
          </p:cNvPr>
          <p:cNvSpPr txBox="1">
            <a:spLocks noChangeArrowheads="1"/>
          </p:cNvSpPr>
          <p:nvPr/>
        </p:nvSpPr>
        <p:spPr bwMode="auto">
          <a:xfrm>
            <a:off x="3617912" y="5759988"/>
            <a:ext cx="11477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solidFill>
                  <a:srgbClr val="1A78C3"/>
                </a:solidFill>
                <a:effectLst>
                  <a:outerShdw blurRad="38100" dist="38100" dir="2700000" algn="tl">
                    <a:srgbClr val="C0C0C0"/>
                  </a:outerShdw>
                </a:effectLst>
                <a:latin typeface="+mj-ea"/>
                <a:ea typeface="+mj-ea"/>
              </a:rPr>
              <a:t>段限</a:t>
            </a:r>
          </a:p>
        </p:txBody>
      </p:sp>
      <p:sp>
        <p:nvSpPr>
          <p:cNvPr id="34" name="Text Box 32">
            <a:extLst>
              <a:ext uri="{FF2B5EF4-FFF2-40B4-BE49-F238E27FC236}">
                <a16:creationId xmlns:a16="http://schemas.microsoft.com/office/drawing/2014/main" id="{DA9527FC-9735-4484-8A35-F1425FF6A6AA}"/>
              </a:ext>
            </a:extLst>
          </p:cNvPr>
          <p:cNvSpPr txBox="1">
            <a:spLocks noChangeArrowheads="1"/>
          </p:cNvSpPr>
          <p:nvPr/>
        </p:nvSpPr>
        <p:spPr bwMode="auto">
          <a:xfrm>
            <a:off x="3613150" y="6169563"/>
            <a:ext cx="11382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solidFill>
                  <a:srgbClr val="1A78C3"/>
                </a:solidFill>
                <a:effectLst>
                  <a:outerShdw blurRad="38100" dist="38100" dir="2700000" algn="tl">
                    <a:srgbClr val="C0C0C0"/>
                  </a:outerShdw>
                </a:effectLst>
                <a:latin typeface="+mj-ea"/>
                <a:ea typeface="+mj-ea"/>
              </a:rPr>
              <a:t>基地址</a:t>
            </a:r>
          </a:p>
        </p:txBody>
      </p:sp>
      <p:sp>
        <p:nvSpPr>
          <p:cNvPr id="35" name="Text Box 33">
            <a:extLst>
              <a:ext uri="{FF2B5EF4-FFF2-40B4-BE49-F238E27FC236}">
                <a16:creationId xmlns:a16="http://schemas.microsoft.com/office/drawing/2014/main" id="{34EC42DD-CB8A-40B9-A95E-C0C089979A70}"/>
              </a:ext>
            </a:extLst>
          </p:cNvPr>
          <p:cNvSpPr txBox="1">
            <a:spLocks noChangeArrowheads="1"/>
          </p:cNvSpPr>
          <p:nvPr/>
        </p:nvSpPr>
        <p:spPr bwMode="auto">
          <a:xfrm>
            <a:off x="6096000" y="1205450"/>
            <a:ext cx="1770062" cy="400110"/>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1A78C3"/>
                </a:solidFill>
                <a:latin typeface="+mj-ea"/>
                <a:ea typeface="+mj-ea"/>
              </a:rPr>
              <a:t>基址寄存器</a:t>
            </a:r>
          </a:p>
        </p:txBody>
      </p:sp>
      <p:sp>
        <p:nvSpPr>
          <p:cNvPr id="36" name="Text Box 34">
            <a:extLst>
              <a:ext uri="{FF2B5EF4-FFF2-40B4-BE49-F238E27FC236}">
                <a16:creationId xmlns:a16="http://schemas.microsoft.com/office/drawing/2014/main" id="{085BAA6F-641B-4843-BEB7-073E5E96CD25}"/>
              </a:ext>
            </a:extLst>
          </p:cNvPr>
          <p:cNvSpPr txBox="1">
            <a:spLocks noChangeArrowheads="1"/>
          </p:cNvSpPr>
          <p:nvPr/>
        </p:nvSpPr>
        <p:spPr bwMode="auto">
          <a:xfrm>
            <a:off x="6096000" y="1810288"/>
            <a:ext cx="1770062" cy="400110"/>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1A78C3"/>
                </a:solidFill>
                <a:latin typeface="+mj-ea"/>
                <a:ea typeface="+mj-ea"/>
              </a:rPr>
              <a:t>变址寄存器</a:t>
            </a:r>
          </a:p>
        </p:txBody>
      </p:sp>
      <p:sp>
        <p:nvSpPr>
          <p:cNvPr id="37" name="Text Box 35">
            <a:extLst>
              <a:ext uri="{FF2B5EF4-FFF2-40B4-BE49-F238E27FC236}">
                <a16:creationId xmlns:a16="http://schemas.microsoft.com/office/drawing/2014/main" id="{919DF2AE-2C0F-44C8-BA7D-3E144EB216EE}"/>
              </a:ext>
            </a:extLst>
          </p:cNvPr>
          <p:cNvSpPr txBox="1">
            <a:spLocks noChangeArrowheads="1"/>
          </p:cNvSpPr>
          <p:nvPr/>
        </p:nvSpPr>
        <p:spPr bwMode="auto">
          <a:xfrm>
            <a:off x="6253162" y="3115213"/>
            <a:ext cx="1481138" cy="637364"/>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spAutoFit/>
          </a:bodyPr>
          <a:lstStyle/>
          <a:p>
            <a:pPr algn="ctr">
              <a:spcBef>
                <a:spcPct val="50000"/>
              </a:spcBef>
            </a:pPr>
            <a:r>
              <a:rPr lang="zh-CN" altLang="en-US" sz="2000">
                <a:solidFill>
                  <a:srgbClr val="1A78C3"/>
                </a:solidFill>
                <a:latin typeface="+mj-ea"/>
                <a:ea typeface="+mj-ea"/>
              </a:rPr>
              <a:t>比例因子1/2/4/8</a:t>
            </a:r>
          </a:p>
        </p:txBody>
      </p:sp>
      <p:sp>
        <p:nvSpPr>
          <p:cNvPr id="38" name="Text Box 36">
            <a:extLst>
              <a:ext uri="{FF2B5EF4-FFF2-40B4-BE49-F238E27FC236}">
                <a16:creationId xmlns:a16="http://schemas.microsoft.com/office/drawing/2014/main" id="{28D68B0E-AD5B-4A03-92DD-20A201BD14EA}"/>
              </a:ext>
            </a:extLst>
          </p:cNvPr>
          <p:cNvSpPr txBox="1">
            <a:spLocks noChangeArrowheads="1"/>
          </p:cNvSpPr>
          <p:nvPr/>
        </p:nvSpPr>
        <p:spPr bwMode="auto">
          <a:xfrm>
            <a:off x="6253162" y="4091525"/>
            <a:ext cx="1481138" cy="707886"/>
          </a:xfrm>
          <a:prstGeom prst="rect">
            <a:avLst/>
          </a:prstGeom>
          <a:blipFill dpi="0" rotWithShape="0">
            <a:blip r:embed="rId4"/>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a:solidFill>
                  <a:srgbClr val="1A78C3"/>
                </a:solidFill>
                <a:latin typeface="+mj-ea"/>
                <a:ea typeface="+mj-ea"/>
              </a:rPr>
              <a:t>偏移量8/16/32位</a:t>
            </a:r>
          </a:p>
        </p:txBody>
      </p:sp>
      <p:sp>
        <p:nvSpPr>
          <p:cNvPr id="39" name="Oval 37">
            <a:extLst>
              <a:ext uri="{FF2B5EF4-FFF2-40B4-BE49-F238E27FC236}">
                <a16:creationId xmlns:a16="http://schemas.microsoft.com/office/drawing/2014/main" id="{83D676E3-3C4F-4927-894B-0BF635D9855D}"/>
              </a:ext>
            </a:extLst>
          </p:cNvPr>
          <p:cNvSpPr>
            <a:spLocks noChangeArrowheads="1"/>
          </p:cNvSpPr>
          <p:nvPr/>
        </p:nvSpPr>
        <p:spPr bwMode="auto">
          <a:xfrm>
            <a:off x="6813550" y="2567525"/>
            <a:ext cx="385762" cy="32385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40" name="Text Box 38">
            <a:extLst>
              <a:ext uri="{FF2B5EF4-FFF2-40B4-BE49-F238E27FC236}">
                <a16:creationId xmlns:a16="http://schemas.microsoft.com/office/drawing/2014/main" id="{74DE8D79-CDB2-49C4-AE55-0AA3F9C4DF4B}"/>
              </a:ext>
            </a:extLst>
          </p:cNvPr>
          <p:cNvSpPr txBox="1">
            <a:spLocks noChangeArrowheads="1"/>
          </p:cNvSpPr>
          <p:nvPr/>
        </p:nvSpPr>
        <p:spPr bwMode="auto">
          <a:xfrm>
            <a:off x="6827837" y="2477038"/>
            <a:ext cx="2762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1A78C3"/>
                </a:solidFill>
                <a:latin typeface="+mj-ea"/>
                <a:ea typeface="+mj-ea"/>
                <a:cs typeface="Arial" panose="020B0604020202020204" pitchFamily="34" charset="0"/>
              </a:rPr>
              <a:t>x</a:t>
            </a:r>
          </a:p>
        </p:txBody>
      </p:sp>
      <p:sp>
        <p:nvSpPr>
          <p:cNvPr id="41" name="Oval 39">
            <a:extLst>
              <a:ext uri="{FF2B5EF4-FFF2-40B4-BE49-F238E27FC236}">
                <a16:creationId xmlns:a16="http://schemas.microsoft.com/office/drawing/2014/main" id="{34276093-C522-4E98-BA60-DB3C53EB9833}"/>
              </a:ext>
            </a:extLst>
          </p:cNvPr>
          <p:cNvSpPr>
            <a:spLocks noChangeArrowheads="1"/>
          </p:cNvSpPr>
          <p:nvPr/>
        </p:nvSpPr>
        <p:spPr bwMode="auto">
          <a:xfrm>
            <a:off x="5499100" y="4386800"/>
            <a:ext cx="385762" cy="32385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42" name="Text Box 40">
            <a:extLst>
              <a:ext uri="{FF2B5EF4-FFF2-40B4-BE49-F238E27FC236}">
                <a16:creationId xmlns:a16="http://schemas.microsoft.com/office/drawing/2014/main" id="{A87FA990-D088-4FB1-A9F1-7B644FC37F00}"/>
              </a:ext>
            </a:extLst>
          </p:cNvPr>
          <p:cNvSpPr txBox="1">
            <a:spLocks noChangeArrowheads="1"/>
          </p:cNvSpPr>
          <p:nvPr/>
        </p:nvSpPr>
        <p:spPr bwMode="auto">
          <a:xfrm>
            <a:off x="5514975" y="4324888"/>
            <a:ext cx="342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1A78C3"/>
                </a:solidFill>
                <a:latin typeface="+mj-ea"/>
                <a:ea typeface="+mj-ea"/>
                <a:cs typeface="Arial" panose="020B0604020202020204" pitchFamily="34" charset="0"/>
              </a:rPr>
              <a:t>+</a:t>
            </a:r>
          </a:p>
        </p:txBody>
      </p:sp>
      <p:grpSp>
        <p:nvGrpSpPr>
          <p:cNvPr id="43" name="Group 41">
            <a:extLst>
              <a:ext uri="{FF2B5EF4-FFF2-40B4-BE49-F238E27FC236}">
                <a16:creationId xmlns:a16="http://schemas.microsoft.com/office/drawing/2014/main" id="{4935A78E-3010-40D0-8EDA-E271E76707D3}"/>
              </a:ext>
            </a:extLst>
          </p:cNvPr>
          <p:cNvGrpSpPr>
            <a:grpSpLocks/>
          </p:cNvGrpSpPr>
          <p:nvPr/>
        </p:nvGrpSpPr>
        <p:grpSpPr bwMode="auto">
          <a:xfrm>
            <a:off x="5143500" y="1419763"/>
            <a:ext cx="1846262" cy="3106737"/>
            <a:chOff x="2317" y="795"/>
            <a:chExt cx="1163" cy="1957"/>
          </a:xfrm>
        </p:grpSpPr>
        <p:sp>
          <p:nvSpPr>
            <p:cNvPr id="44" name="Line 42">
              <a:extLst>
                <a:ext uri="{FF2B5EF4-FFF2-40B4-BE49-F238E27FC236}">
                  <a16:creationId xmlns:a16="http://schemas.microsoft.com/office/drawing/2014/main" id="{F5E7C1D8-BB08-4853-B1DC-75A5F863E411}"/>
                </a:ext>
              </a:extLst>
            </p:cNvPr>
            <p:cNvSpPr>
              <a:spLocks noChangeShapeType="1"/>
            </p:cNvSpPr>
            <p:nvPr/>
          </p:nvSpPr>
          <p:spPr bwMode="auto">
            <a:xfrm>
              <a:off x="3474" y="1338"/>
              <a:ext cx="0" cy="180"/>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45" name="Line 43">
              <a:extLst>
                <a:ext uri="{FF2B5EF4-FFF2-40B4-BE49-F238E27FC236}">
                  <a16:creationId xmlns:a16="http://schemas.microsoft.com/office/drawing/2014/main" id="{B2773E7D-FE40-4BF2-BDF9-88E2589D6FD2}"/>
                </a:ext>
              </a:extLst>
            </p:cNvPr>
            <p:cNvSpPr>
              <a:spLocks noChangeShapeType="1"/>
            </p:cNvSpPr>
            <p:nvPr/>
          </p:nvSpPr>
          <p:spPr bwMode="auto">
            <a:xfrm>
              <a:off x="3480" y="1695"/>
              <a:ext cx="0" cy="18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grpSp>
          <p:nvGrpSpPr>
            <p:cNvPr id="46" name="Group 44">
              <a:extLst>
                <a:ext uri="{FF2B5EF4-FFF2-40B4-BE49-F238E27FC236}">
                  <a16:creationId xmlns:a16="http://schemas.microsoft.com/office/drawing/2014/main" id="{2896CF44-81BD-4DB9-880E-EC70A886E692}"/>
                </a:ext>
              </a:extLst>
            </p:cNvPr>
            <p:cNvGrpSpPr>
              <a:grpSpLocks/>
            </p:cNvGrpSpPr>
            <p:nvPr/>
          </p:nvGrpSpPr>
          <p:grpSpPr bwMode="auto">
            <a:xfrm>
              <a:off x="2317" y="795"/>
              <a:ext cx="1001" cy="1957"/>
              <a:chOff x="2317" y="795"/>
              <a:chExt cx="1001" cy="1957"/>
            </a:xfrm>
          </p:grpSpPr>
          <p:sp>
            <p:nvSpPr>
              <p:cNvPr id="47" name="Line 45">
                <a:extLst>
                  <a:ext uri="{FF2B5EF4-FFF2-40B4-BE49-F238E27FC236}">
                    <a16:creationId xmlns:a16="http://schemas.microsoft.com/office/drawing/2014/main" id="{DEB389EF-9755-44A0-9E5F-FF1C9A90C234}"/>
                  </a:ext>
                </a:extLst>
              </p:cNvPr>
              <p:cNvSpPr>
                <a:spLocks noChangeShapeType="1"/>
              </p:cNvSpPr>
              <p:nvPr/>
            </p:nvSpPr>
            <p:spPr bwMode="auto">
              <a:xfrm flipH="1">
                <a:off x="2326" y="795"/>
                <a:ext cx="591" cy="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48" name="Line 46">
                <a:extLst>
                  <a:ext uri="{FF2B5EF4-FFF2-40B4-BE49-F238E27FC236}">
                    <a16:creationId xmlns:a16="http://schemas.microsoft.com/office/drawing/2014/main" id="{F19DC9D2-AD09-4F21-8125-B23B0A08302F}"/>
                  </a:ext>
                </a:extLst>
              </p:cNvPr>
              <p:cNvSpPr>
                <a:spLocks noChangeShapeType="1"/>
              </p:cNvSpPr>
              <p:nvPr/>
            </p:nvSpPr>
            <p:spPr bwMode="auto">
              <a:xfrm>
                <a:off x="2326" y="795"/>
                <a:ext cx="0" cy="1957"/>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49" name="Line 47">
                <a:extLst>
                  <a:ext uri="{FF2B5EF4-FFF2-40B4-BE49-F238E27FC236}">
                    <a16:creationId xmlns:a16="http://schemas.microsoft.com/office/drawing/2014/main" id="{684C921E-A91A-42D4-A638-0D0E2796A220}"/>
                  </a:ext>
                </a:extLst>
              </p:cNvPr>
              <p:cNvSpPr>
                <a:spLocks noChangeShapeType="1"/>
              </p:cNvSpPr>
              <p:nvPr/>
            </p:nvSpPr>
            <p:spPr bwMode="auto">
              <a:xfrm flipH="1">
                <a:off x="2661" y="1614"/>
                <a:ext cx="657" cy="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50" name="Line 48">
                <a:extLst>
                  <a:ext uri="{FF2B5EF4-FFF2-40B4-BE49-F238E27FC236}">
                    <a16:creationId xmlns:a16="http://schemas.microsoft.com/office/drawing/2014/main" id="{46154109-17C3-4530-8FCC-012D6788F556}"/>
                  </a:ext>
                </a:extLst>
              </p:cNvPr>
              <p:cNvSpPr>
                <a:spLocks noChangeShapeType="1"/>
              </p:cNvSpPr>
              <p:nvPr/>
            </p:nvSpPr>
            <p:spPr bwMode="auto">
              <a:xfrm flipH="1">
                <a:off x="2776" y="2752"/>
                <a:ext cx="240" cy="0"/>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51" name="Line 49">
                <a:extLst>
                  <a:ext uri="{FF2B5EF4-FFF2-40B4-BE49-F238E27FC236}">
                    <a16:creationId xmlns:a16="http://schemas.microsoft.com/office/drawing/2014/main" id="{412B1027-A55E-44C5-8447-F2CCA1CE04A3}"/>
                  </a:ext>
                </a:extLst>
              </p:cNvPr>
              <p:cNvSpPr>
                <a:spLocks noChangeShapeType="1"/>
              </p:cNvSpPr>
              <p:nvPr/>
            </p:nvSpPr>
            <p:spPr bwMode="auto">
              <a:xfrm>
                <a:off x="2661" y="1614"/>
                <a:ext cx="0" cy="1050"/>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52" name="Line 50">
                <a:extLst>
                  <a:ext uri="{FF2B5EF4-FFF2-40B4-BE49-F238E27FC236}">
                    <a16:creationId xmlns:a16="http://schemas.microsoft.com/office/drawing/2014/main" id="{69E9F64C-913B-45F3-BEC6-973F18922DBC}"/>
                  </a:ext>
                </a:extLst>
              </p:cNvPr>
              <p:cNvSpPr>
                <a:spLocks noChangeShapeType="1"/>
              </p:cNvSpPr>
              <p:nvPr/>
            </p:nvSpPr>
            <p:spPr bwMode="auto">
              <a:xfrm>
                <a:off x="2317" y="2752"/>
                <a:ext cx="216" cy="0"/>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grpSp>
      </p:grpSp>
      <p:sp>
        <p:nvSpPr>
          <p:cNvPr id="53" name="Oval 51">
            <a:extLst>
              <a:ext uri="{FF2B5EF4-FFF2-40B4-BE49-F238E27FC236}">
                <a16:creationId xmlns:a16="http://schemas.microsoft.com/office/drawing/2014/main" id="{563573FC-9EA1-48CB-9C0E-99C190C7EA1B}"/>
              </a:ext>
            </a:extLst>
          </p:cNvPr>
          <p:cNvSpPr>
            <a:spLocks noChangeArrowheads="1"/>
          </p:cNvSpPr>
          <p:nvPr/>
        </p:nvSpPr>
        <p:spPr bwMode="auto">
          <a:xfrm>
            <a:off x="6875462" y="5310725"/>
            <a:ext cx="385763" cy="32385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54" name="Text Box 52">
            <a:extLst>
              <a:ext uri="{FF2B5EF4-FFF2-40B4-BE49-F238E27FC236}">
                <a16:creationId xmlns:a16="http://schemas.microsoft.com/office/drawing/2014/main" id="{55D0E570-C793-4808-B76C-820D4DD5EDDB}"/>
              </a:ext>
            </a:extLst>
          </p:cNvPr>
          <p:cNvSpPr txBox="1">
            <a:spLocks noChangeArrowheads="1"/>
          </p:cNvSpPr>
          <p:nvPr/>
        </p:nvSpPr>
        <p:spPr bwMode="auto">
          <a:xfrm>
            <a:off x="6889750" y="5234525"/>
            <a:ext cx="342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1A78C3"/>
                </a:solidFill>
                <a:latin typeface="+mj-ea"/>
                <a:ea typeface="+mj-ea"/>
                <a:cs typeface="Arial" panose="020B0604020202020204" pitchFamily="34" charset="0"/>
              </a:rPr>
              <a:t>+</a:t>
            </a:r>
          </a:p>
        </p:txBody>
      </p:sp>
      <p:grpSp>
        <p:nvGrpSpPr>
          <p:cNvPr id="55" name="Group 53">
            <a:extLst>
              <a:ext uri="{FF2B5EF4-FFF2-40B4-BE49-F238E27FC236}">
                <a16:creationId xmlns:a16="http://schemas.microsoft.com/office/drawing/2014/main" id="{A915D8DF-A8CE-4570-A896-915BDA52787B}"/>
              </a:ext>
            </a:extLst>
          </p:cNvPr>
          <p:cNvGrpSpPr>
            <a:grpSpLocks/>
          </p:cNvGrpSpPr>
          <p:nvPr/>
        </p:nvGrpSpPr>
        <p:grpSpPr bwMode="auto">
          <a:xfrm>
            <a:off x="5084762" y="4739225"/>
            <a:ext cx="2019300" cy="1647825"/>
            <a:chOff x="2280" y="2886"/>
            <a:chExt cx="1272" cy="1038"/>
          </a:xfrm>
        </p:grpSpPr>
        <p:sp>
          <p:nvSpPr>
            <p:cNvPr id="56" name="Line 54">
              <a:extLst>
                <a:ext uri="{FF2B5EF4-FFF2-40B4-BE49-F238E27FC236}">
                  <a16:creationId xmlns:a16="http://schemas.microsoft.com/office/drawing/2014/main" id="{DC06473B-695B-42A6-B684-889F3863402A}"/>
                </a:ext>
              </a:extLst>
            </p:cNvPr>
            <p:cNvSpPr>
              <a:spLocks noChangeShapeType="1"/>
            </p:cNvSpPr>
            <p:nvPr/>
          </p:nvSpPr>
          <p:spPr bwMode="auto">
            <a:xfrm>
              <a:off x="2661" y="2886"/>
              <a:ext cx="0" cy="46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57" name="Line 55">
              <a:extLst>
                <a:ext uri="{FF2B5EF4-FFF2-40B4-BE49-F238E27FC236}">
                  <a16:creationId xmlns:a16="http://schemas.microsoft.com/office/drawing/2014/main" id="{E5435EB4-ABDC-4732-B8D9-E46E619A2443}"/>
                </a:ext>
              </a:extLst>
            </p:cNvPr>
            <p:cNvSpPr>
              <a:spLocks noChangeShapeType="1"/>
            </p:cNvSpPr>
            <p:nvPr/>
          </p:nvSpPr>
          <p:spPr bwMode="auto">
            <a:xfrm>
              <a:off x="2280" y="3924"/>
              <a:ext cx="1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58" name="Line 56">
              <a:extLst>
                <a:ext uri="{FF2B5EF4-FFF2-40B4-BE49-F238E27FC236}">
                  <a16:creationId xmlns:a16="http://schemas.microsoft.com/office/drawing/2014/main" id="{B783E313-835D-4517-B78D-DF921A01DF96}"/>
                </a:ext>
              </a:extLst>
            </p:cNvPr>
            <p:cNvSpPr>
              <a:spLocks noChangeShapeType="1"/>
            </p:cNvSpPr>
            <p:nvPr/>
          </p:nvSpPr>
          <p:spPr bwMode="auto">
            <a:xfrm flipV="1">
              <a:off x="2659" y="3343"/>
              <a:ext cx="767"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59" name="Line 57">
              <a:extLst>
                <a:ext uri="{FF2B5EF4-FFF2-40B4-BE49-F238E27FC236}">
                  <a16:creationId xmlns:a16="http://schemas.microsoft.com/office/drawing/2014/main" id="{0CEC8B02-BCF3-46A7-A3E5-9190E3D325C2}"/>
                </a:ext>
              </a:extLst>
            </p:cNvPr>
            <p:cNvSpPr>
              <a:spLocks noChangeShapeType="1"/>
            </p:cNvSpPr>
            <p:nvPr/>
          </p:nvSpPr>
          <p:spPr bwMode="auto">
            <a:xfrm>
              <a:off x="3534" y="3441"/>
              <a:ext cx="0" cy="483"/>
            </a:xfrm>
            <a:prstGeom prst="line">
              <a:avLst/>
            </a:prstGeom>
            <a:noFill/>
            <a:ln w="28575">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grpSp>
      <p:grpSp>
        <p:nvGrpSpPr>
          <p:cNvPr id="60" name="Group 58">
            <a:extLst>
              <a:ext uri="{FF2B5EF4-FFF2-40B4-BE49-F238E27FC236}">
                <a16:creationId xmlns:a16="http://schemas.microsoft.com/office/drawing/2014/main" id="{17515CDE-D0C5-494E-9550-268FA1536396}"/>
              </a:ext>
            </a:extLst>
          </p:cNvPr>
          <p:cNvGrpSpPr>
            <a:grpSpLocks/>
          </p:cNvGrpSpPr>
          <p:nvPr/>
        </p:nvGrpSpPr>
        <p:grpSpPr bwMode="auto">
          <a:xfrm>
            <a:off x="7261225" y="3891500"/>
            <a:ext cx="1062037" cy="1573213"/>
            <a:chOff x="3651" y="2352"/>
            <a:chExt cx="669" cy="991"/>
          </a:xfrm>
        </p:grpSpPr>
        <p:sp>
          <p:nvSpPr>
            <p:cNvPr id="61" name="Line 59">
              <a:extLst>
                <a:ext uri="{FF2B5EF4-FFF2-40B4-BE49-F238E27FC236}">
                  <a16:creationId xmlns:a16="http://schemas.microsoft.com/office/drawing/2014/main" id="{F90633CF-B3DC-404F-AD64-2F856BDD0AEC}"/>
                </a:ext>
              </a:extLst>
            </p:cNvPr>
            <p:cNvSpPr>
              <a:spLocks noChangeShapeType="1"/>
            </p:cNvSpPr>
            <p:nvPr/>
          </p:nvSpPr>
          <p:spPr bwMode="auto">
            <a:xfrm flipH="1">
              <a:off x="3651" y="3334"/>
              <a:ext cx="4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62" name="Line 60">
              <a:extLst>
                <a:ext uri="{FF2B5EF4-FFF2-40B4-BE49-F238E27FC236}">
                  <a16:creationId xmlns:a16="http://schemas.microsoft.com/office/drawing/2014/main" id="{F12405E2-C998-4756-B542-6A6F9D69C94B}"/>
                </a:ext>
              </a:extLst>
            </p:cNvPr>
            <p:cNvSpPr>
              <a:spLocks noChangeShapeType="1"/>
            </p:cNvSpPr>
            <p:nvPr/>
          </p:nvSpPr>
          <p:spPr bwMode="auto">
            <a:xfrm>
              <a:off x="4140" y="2352"/>
              <a:ext cx="0" cy="9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63" name="Line 61">
              <a:extLst>
                <a:ext uri="{FF2B5EF4-FFF2-40B4-BE49-F238E27FC236}">
                  <a16:creationId xmlns:a16="http://schemas.microsoft.com/office/drawing/2014/main" id="{35A1EE75-6A4A-45E0-BCCC-E3A84F337591}"/>
                </a:ext>
              </a:extLst>
            </p:cNvPr>
            <p:cNvSpPr>
              <a:spLocks noChangeShapeType="1"/>
            </p:cNvSpPr>
            <p:nvPr/>
          </p:nvSpPr>
          <p:spPr bwMode="auto">
            <a:xfrm>
              <a:off x="4140" y="2352"/>
              <a:ext cx="18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grpSp>
      <p:sp>
        <p:nvSpPr>
          <p:cNvPr id="64" name="Text Box 62">
            <a:extLst>
              <a:ext uri="{FF2B5EF4-FFF2-40B4-BE49-F238E27FC236}">
                <a16:creationId xmlns:a16="http://schemas.microsoft.com/office/drawing/2014/main" id="{87A1EA45-6C45-4E6A-97F9-DEC76A3C965F}"/>
              </a:ext>
            </a:extLst>
          </p:cNvPr>
          <p:cNvSpPr txBox="1">
            <a:spLocks noChangeArrowheads="1"/>
          </p:cNvSpPr>
          <p:nvPr/>
        </p:nvSpPr>
        <p:spPr bwMode="auto">
          <a:xfrm>
            <a:off x="7143750" y="5448838"/>
            <a:ext cx="17224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latin typeface="+mj-ea"/>
                <a:ea typeface="+mj-ea"/>
              </a:rPr>
              <a:t>线性地址</a:t>
            </a:r>
          </a:p>
        </p:txBody>
      </p:sp>
      <p:sp>
        <p:nvSpPr>
          <p:cNvPr id="65" name="Text Box 63">
            <a:extLst>
              <a:ext uri="{FF2B5EF4-FFF2-40B4-BE49-F238E27FC236}">
                <a16:creationId xmlns:a16="http://schemas.microsoft.com/office/drawing/2014/main" id="{78E0FFC8-6323-42E4-B302-F532564B738E}"/>
              </a:ext>
            </a:extLst>
          </p:cNvPr>
          <p:cNvSpPr txBox="1">
            <a:spLocks noChangeArrowheads="1"/>
          </p:cNvSpPr>
          <p:nvPr/>
        </p:nvSpPr>
        <p:spPr bwMode="auto">
          <a:xfrm>
            <a:off x="5657850" y="5078950"/>
            <a:ext cx="17224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latin typeface="+mj-ea"/>
                <a:ea typeface="+mj-ea"/>
              </a:rPr>
              <a:t>有效地址</a:t>
            </a:r>
          </a:p>
        </p:txBody>
      </p:sp>
      <p:sp>
        <p:nvSpPr>
          <p:cNvPr id="66" name="Rectangle 64">
            <a:extLst>
              <a:ext uri="{FF2B5EF4-FFF2-40B4-BE49-F238E27FC236}">
                <a16:creationId xmlns:a16="http://schemas.microsoft.com/office/drawing/2014/main" id="{92B7CDBF-ED0B-4A86-A87A-ECC15ADABF5A}"/>
              </a:ext>
            </a:extLst>
          </p:cNvPr>
          <p:cNvSpPr>
            <a:spLocks noChangeArrowheads="1"/>
          </p:cNvSpPr>
          <p:nvPr/>
        </p:nvSpPr>
        <p:spPr bwMode="auto">
          <a:xfrm>
            <a:off x="8323262" y="3739100"/>
            <a:ext cx="1600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67" name="Line 65">
            <a:extLst>
              <a:ext uri="{FF2B5EF4-FFF2-40B4-BE49-F238E27FC236}">
                <a16:creationId xmlns:a16="http://schemas.microsoft.com/office/drawing/2014/main" id="{E49842A4-6479-45AB-93B9-4C08CCA5A4B5}"/>
              </a:ext>
            </a:extLst>
          </p:cNvPr>
          <p:cNvSpPr>
            <a:spLocks noChangeShapeType="1"/>
          </p:cNvSpPr>
          <p:nvPr/>
        </p:nvSpPr>
        <p:spPr bwMode="auto">
          <a:xfrm flipV="1">
            <a:off x="9923462" y="3134263"/>
            <a:ext cx="482600" cy="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68" name="Line 66">
            <a:extLst>
              <a:ext uri="{FF2B5EF4-FFF2-40B4-BE49-F238E27FC236}">
                <a16:creationId xmlns:a16="http://schemas.microsoft.com/office/drawing/2014/main" id="{91021B44-A69C-40ED-B545-90D9BC5F4D45}"/>
              </a:ext>
            </a:extLst>
          </p:cNvPr>
          <p:cNvSpPr>
            <a:spLocks noChangeShapeType="1"/>
          </p:cNvSpPr>
          <p:nvPr/>
        </p:nvSpPr>
        <p:spPr bwMode="auto">
          <a:xfrm>
            <a:off x="9923462" y="4964650"/>
            <a:ext cx="482600" cy="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69" name="Line 67">
            <a:extLst>
              <a:ext uri="{FF2B5EF4-FFF2-40B4-BE49-F238E27FC236}">
                <a16:creationId xmlns:a16="http://schemas.microsoft.com/office/drawing/2014/main" id="{582FD416-7546-4FAB-8A49-E14BF5DB3945}"/>
              </a:ext>
            </a:extLst>
          </p:cNvPr>
          <p:cNvSpPr>
            <a:spLocks noChangeShapeType="1"/>
          </p:cNvSpPr>
          <p:nvPr/>
        </p:nvSpPr>
        <p:spPr bwMode="auto">
          <a:xfrm>
            <a:off x="10174287" y="3134263"/>
            <a:ext cx="0" cy="74295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70" name="Line 68">
            <a:extLst>
              <a:ext uri="{FF2B5EF4-FFF2-40B4-BE49-F238E27FC236}">
                <a16:creationId xmlns:a16="http://schemas.microsoft.com/office/drawing/2014/main" id="{88765313-25A9-42CB-BCF3-C609EFF6B568}"/>
              </a:ext>
            </a:extLst>
          </p:cNvPr>
          <p:cNvSpPr>
            <a:spLocks noChangeShapeType="1"/>
          </p:cNvSpPr>
          <p:nvPr/>
        </p:nvSpPr>
        <p:spPr bwMode="auto">
          <a:xfrm>
            <a:off x="10174287" y="4239163"/>
            <a:ext cx="0" cy="723900"/>
          </a:xfrm>
          <a:prstGeom prst="line">
            <a:avLst/>
          </a:prstGeom>
          <a:noFill/>
          <a:ln w="19050">
            <a:solidFill>
              <a:srgbClr val="CC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1A78C3"/>
              </a:solidFill>
              <a:latin typeface="+mj-ea"/>
              <a:ea typeface="+mj-ea"/>
            </a:endParaRPr>
          </a:p>
        </p:txBody>
      </p:sp>
      <p:sp>
        <p:nvSpPr>
          <p:cNvPr id="71" name="Text Box 69">
            <a:extLst>
              <a:ext uri="{FF2B5EF4-FFF2-40B4-BE49-F238E27FC236}">
                <a16:creationId xmlns:a16="http://schemas.microsoft.com/office/drawing/2014/main" id="{660076BE-0498-4DBF-B039-A6C5D0462F72}"/>
              </a:ext>
            </a:extLst>
          </p:cNvPr>
          <p:cNvSpPr txBox="1">
            <a:spLocks noChangeArrowheads="1"/>
          </p:cNvSpPr>
          <p:nvPr/>
        </p:nvSpPr>
        <p:spPr bwMode="auto">
          <a:xfrm>
            <a:off x="9842500" y="3842288"/>
            <a:ext cx="806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solidFill>
                  <a:srgbClr val="1A78C3"/>
                </a:solidFill>
                <a:effectLst>
                  <a:outerShdw blurRad="38100" dist="38100" dir="2700000" algn="tl">
                    <a:srgbClr val="C0C0C0"/>
                  </a:outerShdw>
                </a:effectLst>
                <a:latin typeface="+mj-ea"/>
                <a:ea typeface="+mj-ea"/>
              </a:rPr>
              <a:t>段限</a:t>
            </a:r>
          </a:p>
        </p:txBody>
      </p:sp>
      <p:sp>
        <p:nvSpPr>
          <p:cNvPr id="72" name="Text Box 70">
            <a:extLst>
              <a:ext uri="{FF2B5EF4-FFF2-40B4-BE49-F238E27FC236}">
                <a16:creationId xmlns:a16="http://schemas.microsoft.com/office/drawing/2014/main" id="{97481084-D19A-42A1-99E2-15CA6479A430}"/>
              </a:ext>
            </a:extLst>
          </p:cNvPr>
          <p:cNvSpPr txBox="1">
            <a:spLocks noChangeArrowheads="1"/>
          </p:cNvSpPr>
          <p:nvPr/>
        </p:nvSpPr>
        <p:spPr bwMode="auto">
          <a:xfrm>
            <a:off x="9906000" y="3077113"/>
            <a:ext cx="5635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zh-CN" altLang="en-US" b="0">
                <a:solidFill>
                  <a:srgbClr val="1A78C3"/>
                </a:solidFill>
                <a:effectLst>
                  <a:outerShdw blurRad="38100" dist="38100" dir="2700000" algn="tl">
                    <a:srgbClr val="C0C0C0"/>
                  </a:outerShdw>
                </a:effectLst>
                <a:latin typeface="+mj-ea"/>
                <a:ea typeface="+mj-ea"/>
              </a:rPr>
              <a:t>基址</a:t>
            </a:r>
          </a:p>
        </p:txBody>
      </p:sp>
      <p:sp>
        <p:nvSpPr>
          <p:cNvPr id="73" name="Text Box 71">
            <a:extLst>
              <a:ext uri="{FF2B5EF4-FFF2-40B4-BE49-F238E27FC236}">
                <a16:creationId xmlns:a16="http://schemas.microsoft.com/office/drawing/2014/main" id="{412724A9-2536-4A16-A076-AEF9F8294627}"/>
              </a:ext>
            </a:extLst>
          </p:cNvPr>
          <p:cNvSpPr txBox="1">
            <a:spLocks noChangeArrowheads="1"/>
          </p:cNvSpPr>
          <p:nvPr/>
        </p:nvSpPr>
        <p:spPr bwMode="auto">
          <a:xfrm>
            <a:off x="8274050" y="1441988"/>
            <a:ext cx="17224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1A78C3"/>
                </a:solidFill>
                <a:latin typeface="+mj-ea"/>
                <a:ea typeface="+mj-ea"/>
              </a:rPr>
              <a:t>线性地址空间</a:t>
            </a:r>
          </a:p>
        </p:txBody>
      </p:sp>
      <p:sp>
        <p:nvSpPr>
          <p:cNvPr id="74" name="Text Box 72">
            <a:extLst>
              <a:ext uri="{FF2B5EF4-FFF2-40B4-BE49-F238E27FC236}">
                <a16:creationId xmlns:a16="http://schemas.microsoft.com/office/drawing/2014/main" id="{DE5178C3-DD9F-4BD3-B9AF-D34ED2ED90FC}"/>
              </a:ext>
            </a:extLst>
          </p:cNvPr>
          <p:cNvSpPr txBox="1">
            <a:spLocks noChangeArrowheads="1"/>
          </p:cNvSpPr>
          <p:nvPr/>
        </p:nvSpPr>
        <p:spPr bwMode="auto">
          <a:xfrm>
            <a:off x="7499350" y="6034625"/>
            <a:ext cx="2362200" cy="54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a:solidFill>
                  <a:srgbClr val="1A78C3"/>
                </a:solidFill>
                <a:latin typeface="+mj-ea"/>
                <a:ea typeface="+mj-ea"/>
              </a:rPr>
              <a:t>需要时再对线性地址空间进行分页处理。</a:t>
            </a:r>
          </a:p>
        </p:txBody>
      </p:sp>
    </p:spTree>
    <p:extLst>
      <p:ext uri="{BB962C8B-B14F-4D97-AF65-F5344CB8AC3E}">
        <p14:creationId xmlns:p14="http://schemas.microsoft.com/office/powerpoint/2010/main" val="421801731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lide(fromTop)">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blinds(horizontal)">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linds(horizontal)">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slide(fromLeft)">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blinds(horizontal)">
                                      <p:cBhvr>
                                        <p:cTn id="3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C5168CB-4E88-4408-8871-67BB7798DE4B}"/>
              </a:ext>
            </a:extLst>
          </p:cNvPr>
          <p:cNvSpPr>
            <a:spLocks noGrp="1"/>
          </p:cNvSpPr>
          <p:nvPr>
            <p:ph type="sldNum" sz="quarter" idx="12"/>
          </p:nvPr>
        </p:nvSpPr>
        <p:spPr/>
        <p:txBody>
          <a:bodyPr/>
          <a:lstStyle/>
          <a:p>
            <a:fld id="{D12C7F20-4EEE-4847-AC76-B538472E8A39}" type="slidenum">
              <a:rPr lang="zh-CN" altLang="en-US" smtClean="0"/>
              <a:pPr/>
              <a:t>40</a:t>
            </a:fld>
            <a:endParaRPr lang="zh-CN" altLang="en-US"/>
          </a:p>
        </p:txBody>
      </p:sp>
      <p:sp>
        <p:nvSpPr>
          <p:cNvPr id="3" name="文本占位符 2">
            <a:extLst>
              <a:ext uri="{FF2B5EF4-FFF2-40B4-BE49-F238E27FC236}">
                <a16:creationId xmlns:a16="http://schemas.microsoft.com/office/drawing/2014/main" id="{2926B8B4-2834-4C61-BAD3-D72A934B6B7B}"/>
              </a:ext>
            </a:extLst>
          </p:cNvPr>
          <p:cNvSpPr>
            <a:spLocks noGrp="1"/>
          </p:cNvSpPr>
          <p:nvPr>
            <p:ph type="body" sz="quarter" idx="15"/>
          </p:nvPr>
        </p:nvSpPr>
        <p:spPr>
          <a:xfrm>
            <a:off x="159768" y="698463"/>
            <a:ext cx="11835786" cy="635387"/>
          </a:xfrm>
        </p:spPr>
        <p:txBody>
          <a:bodyPr/>
          <a:lstStyle/>
          <a:p>
            <a:r>
              <a:rPr lang="zh-CN" altLang="en-US" dirty="0"/>
              <a:t>指令系统举例</a:t>
            </a:r>
            <a:r>
              <a:rPr lang="en-US" altLang="zh-CN" dirty="0"/>
              <a:t>: PowerPC</a:t>
            </a:r>
            <a:endParaRPr lang="zh-CN" altLang="en-US" dirty="0"/>
          </a:p>
        </p:txBody>
      </p:sp>
      <p:sp>
        <p:nvSpPr>
          <p:cNvPr id="4" name="文本占位符 3">
            <a:extLst>
              <a:ext uri="{FF2B5EF4-FFF2-40B4-BE49-F238E27FC236}">
                <a16:creationId xmlns:a16="http://schemas.microsoft.com/office/drawing/2014/main" id="{5C676674-2FBD-4325-8D0A-B15E4BCD07E4}"/>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6" name="Rectangle 2">
            <a:extLst>
              <a:ext uri="{FF2B5EF4-FFF2-40B4-BE49-F238E27FC236}">
                <a16:creationId xmlns:a16="http://schemas.microsoft.com/office/drawing/2014/main" id="{0BD5CC7C-C2BE-41FE-B01C-3C1DAD457F03}"/>
              </a:ext>
            </a:extLst>
          </p:cNvPr>
          <p:cNvSpPr txBox="1">
            <a:spLocks noChangeArrowheads="1"/>
          </p:cNvSpPr>
          <p:nvPr/>
        </p:nvSpPr>
        <p:spPr>
          <a:xfrm>
            <a:off x="471488" y="1169610"/>
            <a:ext cx="11210105" cy="6157912"/>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Bef>
                <a:spcPct val="10000"/>
              </a:spcBef>
            </a:pPr>
            <a:r>
              <a:rPr lang="en-US" altLang="zh-CN" sz="2000" dirty="0">
                <a:solidFill>
                  <a:srgbClr val="1A78C3"/>
                </a:solidFill>
                <a:latin typeface="+mj-ea"/>
                <a:ea typeface="+mj-ea"/>
              </a:rPr>
              <a:t>RISC</a:t>
            </a:r>
            <a:r>
              <a:rPr lang="zh-CN" altLang="en-US" sz="2000" dirty="0">
                <a:solidFill>
                  <a:srgbClr val="1A78C3"/>
                </a:solidFill>
                <a:latin typeface="+mj-ea"/>
                <a:ea typeface="+mj-ea"/>
              </a:rPr>
              <a:t>型 （类似于</a:t>
            </a:r>
            <a:r>
              <a:rPr lang="en-US" altLang="zh-CN" sz="2000" dirty="0">
                <a:solidFill>
                  <a:srgbClr val="1A78C3"/>
                </a:solidFill>
                <a:latin typeface="+mj-ea"/>
                <a:ea typeface="+mj-ea"/>
              </a:rPr>
              <a:t>MIPS</a:t>
            </a:r>
            <a:r>
              <a:rPr lang="zh-CN" altLang="en-US" sz="2000" dirty="0">
                <a:solidFill>
                  <a:srgbClr val="1A78C3"/>
                </a:solidFill>
                <a:latin typeface="+mj-ea"/>
                <a:ea typeface="+mj-ea"/>
              </a:rPr>
              <a:t>，</a:t>
            </a:r>
            <a:r>
              <a:rPr lang="en-US" altLang="zh-CN" sz="2000" dirty="0">
                <a:solidFill>
                  <a:srgbClr val="1A78C3"/>
                </a:solidFill>
                <a:latin typeface="+mj-ea"/>
                <a:ea typeface="+mj-ea"/>
              </a:rPr>
              <a:t>32</a:t>
            </a:r>
            <a:r>
              <a:rPr lang="zh-CN" altLang="en-US" sz="2000" dirty="0">
                <a:solidFill>
                  <a:srgbClr val="1A78C3"/>
                </a:solidFill>
                <a:latin typeface="+mj-ea"/>
                <a:ea typeface="+mj-ea"/>
              </a:rPr>
              <a:t>位定长操作码、定长指令字），主要不同在于</a:t>
            </a:r>
            <a:r>
              <a:rPr lang="en-US" altLang="zh-CN" sz="2000" dirty="0">
                <a:solidFill>
                  <a:srgbClr val="1A78C3"/>
                </a:solidFill>
                <a:latin typeface="+mj-ea"/>
                <a:ea typeface="+mj-ea"/>
              </a:rPr>
              <a:t>:</a:t>
            </a:r>
          </a:p>
          <a:p>
            <a:pPr lvl="1">
              <a:lnSpc>
                <a:spcPct val="115000"/>
              </a:lnSpc>
              <a:spcBef>
                <a:spcPct val="10000"/>
              </a:spcBef>
            </a:pPr>
            <a:r>
              <a:rPr lang="zh-CN" altLang="en-US" sz="1800" dirty="0">
                <a:solidFill>
                  <a:srgbClr val="1A78C3"/>
                </a:solidFill>
                <a:latin typeface="+mj-ea"/>
                <a:ea typeface="+mj-ea"/>
              </a:rPr>
              <a:t>提供了特殊的两种变址寻址方式，可减少指令数</a:t>
            </a:r>
          </a:p>
          <a:p>
            <a:pPr lvl="2">
              <a:lnSpc>
                <a:spcPct val="115000"/>
              </a:lnSpc>
              <a:spcBef>
                <a:spcPct val="10000"/>
              </a:spcBef>
            </a:pPr>
            <a:r>
              <a:rPr lang="zh-CN" altLang="en-US" sz="1600" dirty="0">
                <a:solidFill>
                  <a:srgbClr val="44BE9B"/>
                </a:solidFill>
                <a:latin typeface="+mj-ea"/>
                <a:ea typeface="+mj-ea"/>
              </a:rPr>
              <a:t>两个寄存器相加变址（基址寄存器和索引寄存器：间接变址寻址）</a:t>
            </a:r>
            <a:endParaRPr lang="en-US" altLang="zh-CN" sz="1600" dirty="0">
              <a:solidFill>
                <a:srgbClr val="44BE9B"/>
              </a:solidFill>
              <a:latin typeface="+mj-ea"/>
              <a:ea typeface="+mj-ea"/>
            </a:endParaRPr>
          </a:p>
          <a:p>
            <a:pPr lvl="1">
              <a:lnSpc>
                <a:spcPct val="115000"/>
              </a:lnSpc>
              <a:spcBef>
                <a:spcPct val="10000"/>
              </a:spcBef>
              <a:buFontTx/>
              <a:buNone/>
            </a:pPr>
            <a:r>
              <a:rPr lang="zh-CN" altLang="en-US" sz="1800" dirty="0">
                <a:solidFill>
                  <a:srgbClr val="1A78C3"/>
                </a:solidFill>
                <a:latin typeface="+mj-ea"/>
                <a:ea typeface="+mj-ea"/>
              </a:rPr>
              <a:t>    例：</a:t>
            </a:r>
            <a:r>
              <a:rPr lang="en-US" altLang="zh-CN" sz="1800" dirty="0">
                <a:solidFill>
                  <a:srgbClr val="1A78C3"/>
                </a:solidFill>
                <a:latin typeface="+mj-ea"/>
                <a:ea typeface="+mj-ea"/>
              </a:rPr>
              <a:t>add $t0,$a0,$s3</a:t>
            </a:r>
          </a:p>
          <a:p>
            <a:pPr lvl="1">
              <a:lnSpc>
                <a:spcPct val="115000"/>
              </a:lnSpc>
              <a:spcBef>
                <a:spcPct val="10000"/>
              </a:spcBef>
              <a:buFontTx/>
              <a:buNone/>
            </a:pPr>
            <a:r>
              <a:rPr lang="en-US" altLang="zh-CN" sz="1800" dirty="0">
                <a:solidFill>
                  <a:srgbClr val="1A78C3"/>
                </a:solidFill>
                <a:latin typeface="+mj-ea"/>
                <a:ea typeface="+mj-ea"/>
              </a:rPr>
              <a:t>            </a:t>
            </a:r>
            <a:r>
              <a:rPr lang="en-US" altLang="zh-CN" sz="1800" dirty="0" err="1">
                <a:solidFill>
                  <a:srgbClr val="1A78C3"/>
                </a:solidFill>
                <a:latin typeface="+mj-ea"/>
                <a:ea typeface="+mj-ea"/>
              </a:rPr>
              <a:t>lw</a:t>
            </a:r>
            <a:r>
              <a:rPr lang="en-US" altLang="zh-CN" sz="1800" dirty="0">
                <a:solidFill>
                  <a:srgbClr val="1A78C3"/>
                </a:solidFill>
                <a:latin typeface="+mj-ea"/>
                <a:ea typeface="+mj-ea"/>
              </a:rPr>
              <a:t> &amp;t1,0($t0)</a:t>
            </a:r>
          </a:p>
          <a:p>
            <a:pPr lvl="2">
              <a:lnSpc>
                <a:spcPct val="115000"/>
              </a:lnSpc>
              <a:spcBef>
                <a:spcPct val="10000"/>
              </a:spcBef>
            </a:pPr>
            <a:r>
              <a:rPr lang="zh-CN" altLang="en-US" sz="1600" dirty="0">
                <a:solidFill>
                  <a:srgbClr val="1A78C3"/>
                </a:solidFill>
                <a:latin typeface="+mj-ea"/>
                <a:ea typeface="+mj-ea"/>
              </a:rPr>
              <a:t>自动变址（变址器自动</a:t>
            </a:r>
            <a:r>
              <a:rPr lang="en-US" altLang="zh-CN" sz="1600" dirty="0">
                <a:solidFill>
                  <a:srgbClr val="1A78C3"/>
                </a:solidFill>
                <a:latin typeface="+mj-ea"/>
                <a:ea typeface="+mj-ea"/>
              </a:rPr>
              <a:t>+1</a:t>
            </a:r>
            <a:r>
              <a:rPr lang="zh-CN" altLang="en-US" sz="1600" dirty="0">
                <a:solidFill>
                  <a:srgbClr val="1A78C3"/>
                </a:solidFill>
                <a:latin typeface="+mj-ea"/>
                <a:ea typeface="+mj-ea"/>
              </a:rPr>
              <a:t>）</a:t>
            </a:r>
          </a:p>
          <a:p>
            <a:pPr lvl="1">
              <a:lnSpc>
                <a:spcPct val="115000"/>
              </a:lnSpc>
              <a:spcBef>
                <a:spcPct val="10000"/>
              </a:spcBef>
              <a:buFontTx/>
              <a:buNone/>
            </a:pPr>
            <a:r>
              <a:rPr lang="zh-CN" altLang="en-US" sz="1800" dirty="0">
                <a:solidFill>
                  <a:srgbClr val="1A78C3"/>
                </a:solidFill>
                <a:latin typeface="+mj-ea"/>
                <a:ea typeface="+mj-ea"/>
              </a:rPr>
              <a:t>    例：</a:t>
            </a:r>
            <a:r>
              <a:rPr lang="en-US" altLang="zh-CN" sz="1800" dirty="0">
                <a:solidFill>
                  <a:srgbClr val="1A78C3"/>
                </a:solidFill>
                <a:latin typeface="+mj-ea"/>
                <a:ea typeface="+mj-ea"/>
              </a:rPr>
              <a:t> </a:t>
            </a:r>
            <a:r>
              <a:rPr lang="en-US" altLang="zh-CN" sz="1800" dirty="0" err="1">
                <a:solidFill>
                  <a:srgbClr val="1A78C3"/>
                </a:solidFill>
                <a:latin typeface="+mj-ea"/>
                <a:ea typeface="+mj-ea"/>
              </a:rPr>
              <a:t>lw</a:t>
            </a:r>
            <a:r>
              <a:rPr lang="en-US" altLang="zh-CN" sz="1800" dirty="0">
                <a:solidFill>
                  <a:srgbClr val="1A78C3"/>
                </a:solidFill>
                <a:latin typeface="+mj-ea"/>
                <a:ea typeface="+mj-ea"/>
              </a:rPr>
              <a:t> &amp;t0, 4($s3)</a:t>
            </a:r>
          </a:p>
          <a:p>
            <a:pPr lvl="1">
              <a:lnSpc>
                <a:spcPct val="115000"/>
              </a:lnSpc>
              <a:spcBef>
                <a:spcPct val="10000"/>
              </a:spcBef>
              <a:buFontTx/>
              <a:buNone/>
            </a:pPr>
            <a:r>
              <a:rPr lang="en-US" altLang="zh-CN" sz="1800" dirty="0">
                <a:solidFill>
                  <a:srgbClr val="1A78C3"/>
                </a:solidFill>
                <a:latin typeface="+mj-ea"/>
                <a:ea typeface="+mj-ea"/>
              </a:rPr>
              <a:t>		   </a:t>
            </a:r>
            <a:r>
              <a:rPr lang="en-US" altLang="zh-CN" sz="1800" dirty="0" err="1">
                <a:solidFill>
                  <a:srgbClr val="1A78C3"/>
                </a:solidFill>
                <a:latin typeface="+mj-ea"/>
                <a:ea typeface="+mj-ea"/>
              </a:rPr>
              <a:t>addi</a:t>
            </a:r>
            <a:r>
              <a:rPr lang="en-US" altLang="zh-CN" sz="1800" dirty="0">
                <a:solidFill>
                  <a:srgbClr val="1A78C3"/>
                </a:solidFill>
                <a:latin typeface="+mj-ea"/>
                <a:ea typeface="+mj-ea"/>
              </a:rPr>
              <a:t> $s3,$s3,4</a:t>
            </a:r>
          </a:p>
          <a:p>
            <a:pPr lvl="1">
              <a:lnSpc>
                <a:spcPct val="115000"/>
              </a:lnSpc>
              <a:spcBef>
                <a:spcPct val="10000"/>
              </a:spcBef>
            </a:pPr>
            <a:r>
              <a:rPr lang="zh-CN" altLang="en-US" sz="1800" dirty="0">
                <a:solidFill>
                  <a:srgbClr val="1A78C3"/>
                </a:solidFill>
                <a:latin typeface="+mj-ea"/>
                <a:ea typeface="+mj-ea"/>
              </a:rPr>
              <a:t>引入特殊的数据块指令，可减少指令数</a:t>
            </a:r>
          </a:p>
          <a:p>
            <a:pPr lvl="2">
              <a:lnSpc>
                <a:spcPct val="115000"/>
              </a:lnSpc>
              <a:spcBef>
                <a:spcPct val="10000"/>
              </a:spcBef>
            </a:pPr>
            <a:r>
              <a:rPr lang="zh-CN" altLang="en-US" sz="1600" dirty="0">
                <a:solidFill>
                  <a:srgbClr val="1A78C3"/>
                </a:solidFill>
                <a:latin typeface="+mj-ea"/>
                <a:ea typeface="+mj-ea"/>
              </a:rPr>
              <a:t>单条指令可传送多达</a:t>
            </a:r>
            <a:r>
              <a:rPr lang="en-US" altLang="zh-CN" sz="1600" dirty="0">
                <a:solidFill>
                  <a:srgbClr val="1A78C3"/>
                </a:solidFill>
                <a:latin typeface="+mj-ea"/>
                <a:ea typeface="+mj-ea"/>
              </a:rPr>
              <a:t>32</a:t>
            </a:r>
            <a:r>
              <a:rPr lang="zh-CN" altLang="en-US" sz="1600" dirty="0">
                <a:solidFill>
                  <a:srgbClr val="1A78C3"/>
                </a:solidFill>
                <a:latin typeface="+mj-ea"/>
                <a:ea typeface="+mj-ea"/>
              </a:rPr>
              <a:t>个字，并可进行存储区数据传送</a:t>
            </a:r>
          </a:p>
          <a:p>
            <a:pPr lvl="2">
              <a:lnSpc>
                <a:spcPct val="115000"/>
              </a:lnSpc>
              <a:spcBef>
                <a:spcPct val="10000"/>
              </a:spcBef>
            </a:pPr>
            <a:r>
              <a:rPr lang="zh-CN" altLang="en-US" sz="1600" dirty="0">
                <a:solidFill>
                  <a:srgbClr val="1A78C3"/>
                </a:solidFill>
                <a:latin typeface="+mj-ea"/>
                <a:ea typeface="+mj-ea"/>
              </a:rPr>
              <a:t>提供一个特殊计数寄存器</a:t>
            </a:r>
            <a:r>
              <a:rPr lang="en-US" altLang="zh-CN" sz="1600" dirty="0">
                <a:solidFill>
                  <a:srgbClr val="1A78C3"/>
                </a:solidFill>
                <a:latin typeface="+mj-ea"/>
                <a:ea typeface="+mj-ea"/>
              </a:rPr>
              <a:t>ctr</a:t>
            </a:r>
            <a:r>
              <a:rPr lang="zh-CN" altLang="en-US" sz="1600" dirty="0">
                <a:solidFill>
                  <a:srgbClr val="1A78C3"/>
                </a:solidFill>
                <a:latin typeface="+mj-ea"/>
                <a:ea typeface="+mj-ea"/>
              </a:rPr>
              <a:t>，自动减</a:t>
            </a:r>
            <a:r>
              <a:rPr lang="en-US" altLang="zh-CN" sz="1600" dirty="0">
                <a:solidFill>
                  <a:srgbClr val="1A78C3"/>
                </a:solidFill>
                <a:latin typeface="+mj-ea"/>
                <a:ea typeface="+mj-ea"/>
              </a:rPr>
              <a:t>1</a:t>
            </a:r>
            <a:r>
              <a:rPr lang="zh-CN" altLang="en-US" sz="1600" dirty="0">
                <a:solidFill>
                  <a:srgbClr val="1A78C3"/>
                </a:solidFill>
                <a:latin typeface="+mj-ea"/>
                <a:ea typeface="+mj-ea"/>
              </a:rPr>
              <a:t>，用于循环处理</a:t>
            </a:r>
          </a:p>
          <a:p>
            <a:pPr lvl="1">
              <a:lnSpc>
                <a:spcPct val="115000"/>
              </a:lnSpc>
              <a:spcBef>
                <a:spcPct val="10000"/>
              </a:spcBef>
              <a:buFontTx/>
              <a:buNone/>
            </a:pPr>
            <a:r>
              <a:rPr lang="zh-CN" altLang="en-US" sz="1800" dirty="0">
                <a:solidFill>
                  <a:srgbClr val="1A78C3"/>
                </a:solidFill>
                <a:latin typeface="+mj-ea"/>
                <a:ea typeface="+mj-ea"/>
              </a:rPr>
              <a:t>    例：</a:t>
            </a:r>
            <a:r>
              <a:rPr lang="en-US" altLang="zh-CN" sz="1800" dirty="0">
                <a:solidFill>
                  <a:srgbClr val="1A78C3"/>
                </a:solidFill>
                <a:latin typeface="+mj-ea"/>
                <a:ea typeface="+mj-ea"/>
              </a:rPr>
              <a:t>for (</a:t>
            </a:r>
            <a:r>
              <a:rPr lang="en-US" altLang="zh-CN" sz="1800" dirty="0" err="1">
                <a:solidFill>
                  <a:srgbClr val="1A78C3"/>
                </a:solidFill>
                <a:latin typeface="+mj-ea"/>
                <a:ea typeface="+mj-ea"/>
              </a:rPr>
              <a:t>i</a:t>
            </a:r>
            <a:r>
              <a:rPr lang="en-US" altLang="zh-CN" sz="1800" dirty="0">
                <a:solidFill>
                  <a:srgbClr val="1A78C3"/>
                </a:solidFill>
                <a:latin typeface="+mj-ea"/>
                <a:ea typeface="+mj-ea"/>
              </a:rPr>
              <a:t>=n; </a:t>
            </a:r>
            <a:r>
              <a:rPr lang="en-US" altLang="zh-CN" sz="1800" dirty="0" err="1">
                <a:solidFill>
                  <a:srgbClr val="1A78C3"/>
                </a:solidFill>
                <a:latin typeface="+mj-ea"/>
                <a:ea typeface="+mj-ea"/>
              </a:rPr>
              <a:t>i</a:t>
            </a:r>
            <a:r>
              <a:rPr lang="en-US" altLang="zh-CN" sz="1800" dirty="0">
                <a:solidFill>
                  <a:srgbClr val="1A78C3"/>
                </a:solidFill>
                <a:latin typeface="+mj-ea"/>
                <a:ea typeface="+mj-ea"/>
              </a:rPr>
              <a:t>!=0; </a:t>
            </a:r>
            <a:r>
              <a:rPr lang="en-US" altLang="zh-CN" sz="1800" dirty="0" err="1">
                <a:solidFill>
                  <a:srgbClr val="1A78C3"/>
                </a:solidFill>
                <a:latin typeface="+mj-ea"/>
                <a:ea typeface="+mj-ea"/>
              </a:rPr>
              <a:t>i</a:t>
            </a:r>
            <a:r>
              <a:rPr lang="en-US" altLang="zh-CN" sz="1800" dirty="0">
                <a:solidFill>
                  <a:srgbClr val="1A78C3"/>
                </a:solidFill>
                <a:latin typeface="+mj-ea"/>
                <a:ea typeface="+mj-ea"/>
              </a:rPr>
              <a:t>=i-1)  {           };</a:t>
            </a:r>
          </a:p>
          <a:p>
            <a:pPr lvl="1">
              <a:lnSpc>
                <a:spcPct val="115000"/>
              </a:lnSpc>
              <a:spcBef>
                <a:spcPct val="40000"/>
              </a:spcBef>
              <a:buFontTx/>
              <a:buNone/>
            </a:pPr>
            <a:r>
              <a:rPr lang="en-US" altLang="zh-CN" sz="1800" dirty="0">
                <a:solidFill>
                  <a:srgbClr val="44BE9B"/>
                </a:solidFill>
                <a:latin typeface="+mj-ea"/>
                <a:ea typeface="+mj-ea"/>
              </a:rPr>
              <a:t>	</a:t>
            </a:r>
            <a:r>
              <a:rPr lang="en-US" altLang="zh-CN" sz="1600" dirty="0">
                <a:solidFill>
                  <a:srgbClr val="44BE9B"/>
                </a:solidFill>
                <a:latin typeface="+mj-ea"/>
                <a:ea typeface="+mj-ea"/>
              </a:rPr>
              <a:t>Loop:      ……</a:t>
            </a:r>
          </a:p>
          <a:p>
            <a:pPr lvl="1">
              <a:lnSpc>
                <a:spcPct val="115000"/>
              </a:lnSpc>
              <a:spcBef>
                <a:spcPct val="10000"/>
              </a:spcBef>
              <a:buFontTx/>
              <a:buNone/>
            </a:pPr>
            <a:endParaRPr lang="en-US" altLang="zh-CN" sz="1600" dirty="0">
              <a:solidFill>
                <a:srgbClr val="44BE9B"/>
              </a:solidFill>
              <a:latin typeface="+mj-ea"/>
              <a:ea typeface="+mj-ea"/>
            </a:endParaRPr>
          </a:p>
          <a:p>
            <a:pPr lvl="1">
              <a:lnSpc>
                <a:spcPct val="115000"/>
              </a:lnSpc>
              <a:spcBef>
                <a:spcPct val="10000"/>
              </a:spcBef>
              <a:buFontTx/>
              <a:buNone/>
            </a:pPr>
            <a:r>
              <a:rPr lang="en-US" altLang="zh-CN" sz="1600" dirty="0">
                <a:solidFill>
                  <a:srgbClr val="44BE9B"/>
                </a:solidFill>
                <a:latin typeface="+mj-ea"/>
                <a:ea typeface="+mj-ea"/>
              </a:rPr>
              <a:t>            </a:t>
            </a:r>
            <a:r>
              <a:rPr lang="en-US" altLang="zh-CN" sz="1600" dirty="0" err="1">
                <a:solidFill>
                  <a:srgbClr val="44BE9B"/>
                </a:solidFill>
                <a:latin typeface="+mj-ea"/>
                <a:ea typeface="+mj-ea"/>
              </a:rPr>
              <a:t>addi</a:t>
            </a:r>
            <a:r>
              <a:rPr lang="en-US" altLang="zh-CN" sz="1600" dirty="0">
                <a:solidFill>
                  <a:srgbClr val="44BE9B"/>
                </a:solidFill>
                <a:latin typeface="+mj-ea"/>
                <a:ea typeface="+mj-ea"/>
              </a:rPr>
              <a:t> $t0,$t0,-1</a:t>
            </a:r>
          </a:p>
          <a:p>
            <a:pPr lvl="1">
              <a:lnSpc>
                <a:spcPct val="115000"/>
              </a:lnSpc>
              <a:spcBef>
                <a:spcPct val="10000"/>
              </a:spcBef>
              <a:buFontTx/>
              <a:buNone/>
            </a:pPr>
            <a:r>
              <a:rPr lang="en-US" altLang="zh-CN" sz="1600" dirty="0">
                <a:solidFill>
                  <a:srgbClr val="44BE9B"/>
                </a:solidFill>
                <a:latin typeface="+mj-ea"/>
                <a:ea typeface="+mj-ea"/>
              </a:rPr>
              <a:t>            </a:t>
            </a:r>
            <a:r>
              <a:rPr lang="en-US" altLang="zh-CN" sz="1600" dirty="0" err="1">
                <a:solidFill>
                  <a:srgbClr val="44BE9B"/>
                </a:solidFill>
                <a:latin typeface="+mj-ea"/>
                <a:ea typeface="+mj-ea"/>
              </a:rPr>
              <a:t>bne</a:t>
            </a:r>
            <a:r>
              <a:rPr lang="en-US" altLang="zh-CN" sz="1600" dirty="0">
                <a:solidFill>
                  <a:srgbClr val="44BE9B"/>
                </a:solidFill>
                <a:latin typeface="+mj-ea"/>
                <a:ea typeface="+mj-ea"/>
              </a:rPr>
              <a:t> &amp;t0, $zero, loop</a:t>
            </a:r>
            <a:endParaRPr lang="zh-CN" altLang="en-US" sz="1800" dirty="0">
              <a:solidFill>
                <a:srgbClr val="44BE9B"/>
              </a:solidFill>
              <a:latin typeface="+mj-ea"/>
              <a:ea typeface="+mj-ea"/>
            </a:endParaRPr>
          </a:p>
        </p:txBody>
      </p:sp>
      <p:sp>
        <p:nvSpPr>
          <p:cNvPr id="7" name="Line 4">
            <a:extLst>
              <a:ext uri="{FF2B5EF4-FFF2-40B4-BE49-F238E27FC236}">
                <a16:creationId xmlns:a16="http://schemas.microsoft.com/office/drawing/2014/main" id="{2167E77C-10E9-4E95-ADD1-8840D6106852}"/>
              </a:ext>
            </a:extLst>
          </p:cNvPr>
          <p:cNvSpPr>
            <a:spLocks noChangeShapeType="1"/>
          </p:cNvSpPr>
          <p:nvPr/>
        </p:nvSpPr>
        <p:spPr bwMode="auto">
          <a:xfrm>
            <a:off x="3773489" y="2668210"/>
            <a:ext cx="1422888" cy="0"/>
          </a:xfrm>
          <a:prstGeom prst="line">
            <a:avLst/>
          </a:prstGeom>
          <a:noFill/>
          <a:ln w="762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endParaRPr lang="zh-CN" altLang="en-US" sz="1400">
              <a:solidFill>
                <a:srgbClr val="1A78C3"/>
              </a:solidFill>
              <a:latin typeface="+mj-ea"/>
              <a:ea typeface="+mj-ea"/>
            </a:endParaRPr>
          </a:p>
        </p:txBody>
      </p:sp>
      <p:sp>
        <p:nvSpPr>
          <p:cNvPr id="8" name="Text Box 5">
            <a:extLst>
              <a:ext uri="{FF2B5EF4-FFF2-40B4-BE49-F238E27FC236}">
                <a16:creationId xmlns:a16="http://schemas.microsoft.com/office/drawing/2014/main" id="{52152628-3B91-488A-A0EB-87DA77AF7DE1}"/>
              </a:ext>
            </a:extLst>
          </p:cNvPr>
          <p:cNvSpPr txBox="1">
            <a:spLocks noChangeArrowheads="1"/>
          </p:cNvSpPr>
          <p:nvPr/>
        </p:nvSpPr>
        <p:spPr bwMode="auto">
          <a:xfrm>
            <a:off x="5196377" y="2534840"/>
            <a:ext cx="1821089" cy="26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en-US" altLang="zh-CN" sz="1400" dirty="0" err="1">
                <a:solidFill>
                  <a:srgbClr val="1A78C3"/>
                </a:solidFill>
                <a:latin typeface="+mj-ea"/>
                <a:ea typeface="+mj-ea"/>
              </a:rPr>
              <a:t>lw</a:t>
            </a:r>
            <a:r>
              <a:rPr lang="en-US" altLang="zh-CN" sz="1400" dirty="0">
                <a:solidFill>
                  <a:srgbClr val="1A78C3"/>
                </a:solidFill>
                <a:latin typeface="+mj-ea"/>
                <a:ea typeface="+mj-ea"/>
              </a:rPr>
              <a:t> $t1,$a0+$s3</a:t>
            </a:r>
          </a:p>
        </p:txBody>
      </p:sp>
      <p:sp>
        <p:nvSpPr>
          <p:cNvPr id="9" name="Text Box 6">
            <a:extLst>
              <a:ext uri="{FF2B5EF4-FFF2-40B4-BE49-F238E27FC236}">
                <a16:creationId xmlns:a16="http://schemas.microsoft.com/office/drawing/2014/main" id="{4035600E-69DB-4EF2-A9FA-690E1E4F33C3}"/>
              </a:ext>
            </a:extLst>
          </p:cNvPr>
          <p:cNvSpPr txBox="1">
            <a:spLocks noChangeArrowheads="1"/>
          </p:cNvSpPr>
          <p:nvPr/>
        </p:nvSpPr>
        <p:spPr bwMode="auto">
          <a:xfrm>
            <a:off x="7808913" y="6809997"/>
            <a:ext cx="968775" cy="26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en-US" altLang="zh-CN" sz="1400">
                <a:solidFill>
                  <a:srgbClr val="1A78C3"/>
                </a:solidFill>
                <a:latin typeface="+mj-ea"/>
                <a:ea typeface="+mj-ea"/>
                <a:hlinkClick r:id="" action="ppaction://noaction">
                  <a:extLst>
                    <a:ext uri="{A12FA001-AC4F-418D-AE19-62706E023703}">
                      <ahyp:hlinkClr xmlns:ahyp="http://schemas.microsoft.com/office/drawing/2018/hyperlinkcolor" val="tx"/>
                    </a:ext>
                  </a:extLst>
                </a:hlinkClick>
              </a:rPr>
              <a:t>SKIP</a:t>
            </a:r>
            <a:endParaRPr lang="en-US" altLang="zh-CN" sz="1400">
              <a:solidFill>
                <a:srgbClr val="1A78C3"/>
              </a:solidFill>
              <a:latin typeface="+mj-ea"/>
              <a:ea typeface="+mj-ea"/>
            </a:endParaRPr>
          </a:p>
        </p:txBody>
      </p:sp>
      <p:sp>
        <p:nvSpPr>
          <p:cNvPr id="10" name="Line 7">
            <a:extLst>
              <a:ext uri="{FF2B5EF4-FFF2-40B4-BE49-F238E27FC236}">
                <a16:creationId xmlns:a16="http://schemas.microsoft.com/office/drawing/2014/main" id="{F4D8DA8F-CAE1-41C9-926C-5286DA90B49D}"/>
              </a:ext>
            </a:extLst>
          </p:cNvPr>
          <p:cNvSpPr>
            <a:spLocks noChangeShapeType="1"/>
          </p:cNvSpPr>
          <p:nvPr/>
        </p:nvSpPr>
        <p:spPr bwMode="auto">
          <a:xfrm>
            <a:off x="3775076" y="3600072"/>
            <a:ext cx="1422888" cy="0"/>
          </a:xfrm>
          <a:prstGeom prst="line">
            <a:avLst/>
          </a:prstGeom>
          <a:noFill/>
          <a:ln w="762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endParaRPr lang="zh-CN" altLang="en-US" sz="1400">
              <a:solidFill>
                <a:srgbClr val="1A78C3"/>
              </a:solidFill>
              <a:latin typeface="+mj-ea"/>
              <a:ea typeface="+mj-ea"/>
            </a:endParaRPr>
          </a:p>
        </p:txBody>
      </p:sp>
      <p:sp>
        <p:nvSpPr>
          <p:cNvPr id="11" name="Text Box 8">
            <a:extLst>
              <a:ext uri="{FF2B5EF4-FFF2-40B4-BE49-F238E27FC236}">
                <a16:creationId xmlns:a16="http://schemas.microsoft.com/office/drawing/2014/main" id="{FC81615D-AD41-4011-A25A-ED251DC2D612}"/>
              </a:ext>
            </a:extLst>
          </p:cNvPr>
          <p:cNvSpPr txBox="1">
            <a:spLocks noChangeArrowheads="1"/>
          </p:cNvSpPr>
          <p:nvPr/>
        </p:nvSpPr>
        <p:spPr bwMode="auto">
          <a:xfrm>
            <a:off x="5244415" y="3470646"/>
            <a:ext cx="1773051" cy="26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en-US" altLang="zh-CN" sz="1400" dirty="0" err="1">
                <a:solidFill>
                  <a:srgbClr val="1A78C3"/>
                </a:solidFill>
                <a:latin typeface="+mj-ea"/>
                <a:ea typeface="+mj-ea"/>
              </a:rPr>
              <a:t>lwu</a:t>
            </a:r>
            <a:r>
              <a:rPr lang="en-US" altLang="zh-CN" sz="1400" dirty="0">
                <a:solidFill>
                  <a:srgbClr val="1A78C3"/>
                </a:solidFill>
                <a:latin typeface="+mj-ea"/>
                <a:ea typeface="+mj-ea"/>
              </a:rPr>
              <a:t> $t0, 4($s3)</a:t>
            </a:r>
          </a:p>
        </p:txBody>
      </p:sp>
      <p:sp>
        <p:nvSpPr>
          <p:cNvPr id="12" name="Line 9">
            <a:extLst>
              <a:ext uri="{FF2B5EF4-FFF2-40B4-BE49-F238E27FC236}">
                <a16:creationId xmlns:a16="http://schemas.microsoft.com/office/drawing/2014/main" id="{D3EF2425-F4F9-403F-9DF4-64C27108B51B}"/>
              </a:ext>
            </a:extLst>
          </p:cNvPr>
          <p:cNvSpPr>
            <a:spLocks noChangeShapeType="1"/>
          </p:cNvSpPr>
          <p:nvPr/>
        </p:nvSpPr>
        <p:spPr bwMode="auto">
          <a:xfrm>
            <a:off x="3935414" y="6038472"/>
            <a:ext cx="1422888" cy="0"/>
          </a:xfrm>
          <a:prstGeom prst="line">
            <a:avLst/>
          </a:prstGeom>
          <a:noFill/>
          <a:ln w="762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endParaRPr lang="zh-CN" altLang="en-US" sz="1400" dirty="0">
              <a:solidFill>
                <a:srgbClr val="1A78C3"/>
              </a:solidFill>
              <a:latin typeface="+mj-ea"/>
              <a:ea typeface="+mj-ea"/>
            </a:endParaRPr>
          </a:p>
        </p:txBody>
      </p:sp>
      <p:sp>
        <p:nvSpPr>
          <p:cNvPr id="13" name="Text Box 10">
            <a:extLst>
              <a:ext uri="{FF2B5EF4-FFF2-40B4-BE49-F238E27FC236}">
                <a16:creationId xmlns:a16="http://schemas.microsoft.com/office/drawing/2014/main" id="{48C99E72-54E5-45D8-B38F-4EC1FBF1F88F}"/>
              </a:ext>
            </a:extLst>
          </p:cNvPr>
          <p:cNvSpPr txBox="1">
            <a:spLocks noChangeArrowheads="1"/>
          </p:cNvSpPr>
          <p:nvPr/>
        </p:nvSpPr>
        <p:spPr bwMode="auto">
          <a:xfrm>
            <a:off x="5571602" y="5527983"/>
            <a:ext cx="2524196" cy="69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en-US" altLang="zh-CN" sz="1400" dirty="0">
                <a:solidFill>
                  <a:srgbClr val="44BE9B"/>
                </a:solidFill>
                <a:latin typeface="+mj-ea"/>
                <a:ea typeface="+mj-ea"/>
              </a:rPr>
              <a:t>Loop:   ……</a:t>
            </a:r>
          </a:p>
          <a:p>
            <a:endParaRPr lang="en-US" altLang="zh-CN" sz="1400" dirty="0">
              <a:solidFill>
                <a:srgbClr val="44BE9B"/>
              </a:solidFill>
              <a:latin typeface="+mj-ea"/>
              <a:ea typeface="+mj-ea"/>
            </a:endParaRPr>
          </a:p>
          <a:p>
            <a:r>
              <a:rPr lang="en-US" altLang="zh-CN" sz="1400" dirty="0">
                <a:solidFill>
                  <a:srgbClr val="44BE9B"/>
                </a:solidFill>
                <a:latin typeface="+mj-ea"/>
                <a:ea typeface="+mj-ea"/>
              </a:rPr>
              <a:t>            </a:t>
            </a:r>
            <a:r>
              <a:rPr lang="en-US" altLang="zh-CN" sz="1400" dirty="0" err="1">
                <a:solidFill>
                  <a:srgbClr val="44BE9B"/>
                </a:solidFill>
                <a:latin typeface="+mj-ea"/>
                <a:ea typeface="+mj-ea"/>
              </a:rPr>
              <a:t>bc</a:t>
            </a:r>
            <a:r>
              <a:rPr lang="en-US" altLang="zh-CN" sz="1400" dirty="0">
                <a:solidFill>
                  <a:srgbClr val="44BE9B"/>
                </a:solidFill>
                <a:latin typeface="+mj-ea"/>
                <a:ea typeface="+mj-ea"/>
              </a:rPr>
              <a:t> loop, ctr!=0</a:t>
            </a:r>
          </a:p>
        </p:txBody>
      </p:sp>
    </p:spTree>
    <p:extLst>
      <p:ext uri="{BB962C8B-B14F-4D97-AF65-F5344CB8AC3E}">
        <p14:creationId xmlns:p14="http://schemas.microsoft.com/office/powerpoint/2010/main" val="344362367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blinds(horizontal)">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blinds(horizontal)">
                                      <p:cBhvr>
                                        <p:cTn id="35" dur="500"/>
                                        <p:tgtEl>
                                          <p:spTgt spid="6">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
                                            <p:txEl>
                                              <p:pRg st="6" end="6"/>
                                            </p:txEl>
                                          </p:spTgt>
                                        </p:tgtEl>
                                        <p:attrNameLst>
                                          <p:attrName>style.visibility</p:attrName>
                                        </p:attrNameLst>
                                      </p:cBhvr>
                                      <p:to>
                                        <p:strVal val="visible"/>
                                      </p:to>
                                    </p:set>
                                    <p:animEffect transition="in" filter="blinds(horizontal)">
                                      <p:cBhvr>
                                        <p:cTn id="40" dur="500"/>
                                        <p:tgtEl>
                                          <p:spTgt spid="6">
                                            <p:txEl>
                                              <p:pRg st="6" end="6"/>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Effect transition="in" filter="blinds(horizontal)">
                                      <p:cBhvr>
                                        <p:cTn id="43" dur="500"/>
                                        <p:tgtEl>
                                          <p:spTgt spid="6">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linds(horizontal)">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blinds(horizontal)">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6">
                                            <p:txEl>
                                              <p:pRg st="8" end="8"/>
                                            </p:txEl>
                                          </p:spTgt>
                                        </p:tgtEl>
                                        <p:attrNameLst>
                                          <p:attrName>style.visibility</p:attrName>
                                        </p:attrNameLst>
                                      </p:cBhvr>
                                      <p:to>
                                        <p:strVal val="visible"/>
                                      </p:to>
                                    </p:set>
                                    <p:animEffect transition="in" filter="blinds(horizontal)">
                                      <p:cBhvr>
                                        <p:cTn id="58" dur="500"/>
                                        <p:tgtEl>
                                          <p:spTgt spid="6">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6">
                                            <p:txEl>
                                              <p:pRg st="9" end="9"/>
                                            </p:txEl>
                                          </p:spTgt>
                                        </p:tgtEl>
                                        <p:attrNameLst>
                                          <p:attrName>style.visibility</p:attrName>
                                        </p:attrNameLst>
                                      </p:cBhvr>
                                      <p:to>
                                        <p:strVal val="visible"/>
                                      </p:to>
                                    </p:set>
                                    <p:animEffect transition="in" filter="blinds(horizontal)">
                                      <p:cBhvr>
                                        <p:cTn id="63" dur="500"/>
                                        <p:tgtEl>
                                          <p:spTgt spid="6">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6">
                                            <p:txEl>
                                              <p:pRg st="10" end="10"/>
                                            </p:txEl>
                                          </p:spTgt>
                                        </p:tgtEl>
                                        <p:attrNameLst>
                                          <p:attrName>style.visibility</p:attrName>
                                        </p:attrNameLst>
                                      </p:cBhvr>
                                      <p:to>
                                        <p:strVal val="visible"/>
                                      </p:to>
                                    </p:set>
                                    <p:animEffect transition="in" filter="blinds(horizontal)">
                                      <p:cBhvr>
                                        <p:cTn id="68" dur="500"/>
                                        <p:tgtEl>
                                          <p:spTgt spid="6">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6">
                                            <p:txEl>
                                              <p:pRg st="11" end="11"/>
                                            </p:txEl>
                                          </p:spTgt>
                                        </p:tgtEl>
                                        <p:attrNameLst>
                                          <p:attrName>style.visibility</p:attrName>
                                        </p:attrNameLst>
                                      </p:cBhvr>
                                      <p:to>
                                        <p:strVal val="visible"/>
                                      </p:to>
                                    </p:set>
                                    <p:animEffect transition="in" filter="blinds(horizontal)">
                                      <p:cBhvr>
                                        <p:cTn id="73" dur="500"/>
                                        <p:tgtEl>
                                          <p:spTgt spid="6">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6">
                                            <p:txEl>
                                              <p:pRg st="12" end="12"/>
                                            </p:txEl>
                                          </p:spTgt>
                                        </p:tgtEl>
                                        <p:attrNameLst>
                                          <p:attrName>style.visibility</p:attrName>
                                        </p:attrNameLst>
                                      </p:cBhvr>
                                      <p:to>
                                        <p:strVal val="visible"/>
                                      </p:to>
                                    </p:set>
                                    <p:animEffect transition="in" filter="blinds(horizontal)">
                                      <p:cBhvr>
                                        <p:cTn id="78" dur="500"/>
                                        <p:tgtEl>
                                          <p:spTgt spid="6">
                                            <p:txEl>
                                              <p:pRg st="12" end="12"/>
                                            </p:txEl>
                                          </p:spTgt>
                                        </p:tgtEl>
                                      </p:cBhvr>
                                    </p:animEffect>
                                  </p:childTnLst>
                                </p:cTn>
                              </p:par>
                              <p:par>
                                <p:cTn id="79" presetID="3" presetClass="entr" presetSubtype="10" fill="hold" nodeType="withEffect">
                                  <p:stCondLst>
                                    <p:cond delay="0"/>
                                  </p:stCondLst>
                                  <p:childTnLst>
                                    <p:set>
                                      <p:cBhvr>
                                        <p:cTn id="80" dur="1" fill="hold">
                                          <p:stCondLst>
                                            <p:cond delay="0"/>
                                          </p:stCondLst>
                                        </p:cTn>
                                        <p:tgtEl>
                                          <p:spTgt spid="6">
                                            <p:txEl>
                                              <p:pRg st="14" end="14"/>
                                            </p:txEl>
                                          </p:spTgt>
                                        </p:tgtEl>
                                        <p:attrNameLst>
                                          <p:attrName>style.visibility</p:attrName>
                                        </p:attrNameLst>
                                      </p:cBhvr>
                                      <p:to>
                                        <p:strVal val="visible"/>
                                      </p:to>
                                    </p:set>
                                    <p:animEffect transition="in" filter="blinds(horizontal)">
                                      <p:cBhvr>
                                        <p:cTn id="81" dur="500"/>
                                        <p:tgtEl>
                                          <p:spTgt spid="6">
                                            <p:txEl>
                                              <p:pRg st="14" end="14"/>
                                            </p:txEl>
                                          </p:spTgt>
                                        </p:tgtEl>
                                      </p:cBhvr>
                                    </p:animEffect>
                                  </p:childTnLst>
                                </p:cTn>
                              </p:par>
                              <p:par>
                                <p:cTn id="82" presetID="3" presetClass="entr" presetSubtype="10" fill="hold" nodeType="withEffect">
                                  <p:stCondLst>
                                    <p:cond delay="0"/>
                                  </p:stCondLst>
                                  <p:childTnLst>
                                    <p:set>
                                      <p:cBhvr>
                                        <p:cTn id="83" dur="1" fill="hold">
                                          <p:stCondLst>
                                            <p:cond delay="0"/>
                                          </p:stCondLst>
                                        </p:cTn>
                                        <p:tgtEl>
                                          <p:spTgt spid="6">
                                            <p:txEl>
                                              <p:pRg st="15" end="15"/>
                                            </p:txEl>
                                          </p:spTgt>
                                        </p:tgtEl>
                                        <p:attrNameLst>
                                          <p:attrName>style.visibility</p:attrName>
                                        </p:attrNameLst>
                                      </p:cBhvr>
                                      <p:to>
                                        <p:strVal val="visible"/>
                                      </p:to>
                                    </p:set>
                                    <p:animEffect transition="in" filter="blinds(horizontal)">
                                      <p:cBhvr>
                                        <p:cTn id="84" dur="500"/>
                                        <p:tgtEl>
                                          <p:spTgt spid="6">
                                            <p:txEl>
                                              <p:pRg st="15" end="15"/>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blinds(horizontal)">
                                      <p:cBhvr>
                                        <p:cTn id="89" dur="500"/>
                                        <p:tgtEl>
                                          <p:spTgt spid="12"/>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blinds(horizontal)">
                                      <p:cBhvr>
                                        <p:cTn id="9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1D64C8A-99BF-4573-8D73-6E5DEB9DBA87}"/>
              </a:ext>
            </a:extLst>
          </p:cNvPr>
          <p:cNvSpPr>
            <a:spLocks noGrp="1"/>
          </p:cNvSpPr>
          <p:nvPr>
            <p:ph type="sldNum" sz="quarter" idx="12"/>
          </p:nvPr>
        </p:nvSpPr>
        <p:spPr/>
        <p:txBody>
          <a:bodyPr/>
          <a:lstStyle/>
          <a:p>
            <a:fld id="{D12C7F20-4EEE-4847-AC76-B538472E8A39}" type="slidenum">
              <a:rPr lang="zh-CN" altLang="en-US" smtClean="0"/>
              <a:pPr/>
              <a:t>41</a:t>
            </a:fld>
            <a:endParaRPr lang="zh-CN" altLang="en-US"/>
          </a:p>
        </p:txBody>
      </p:sp>
      <p:sp>
        <p:nvSpPr>
          <p:cNvPr id="3" name="文本占位符 2">
            <a:extLst>
              <a:ext uri="{FF2B5EF4-FFF2-40B4-BE49-F238E27FC236}">
                <a16:creationId xmlns:a16="http://schemas.microsoft.com/office/drawing/2014/main" id="{7F1A7F01-056A-4FBC-AEED-9687DEB4DEA9}"/>
              </a:ext>
            </a:extLst>
          </p:cNvPr>
          <p:cNvSpPr>
            <a:spLocks noGrp="1"/>
          </p:cNvSpPr>
          <p:nvPr>
            <p:ph type="body" sz="quarter" idx="15"/>
          </p:nvPr>
        </p:nvSpPr>
        <p:spPr>
          <a:xfrm>
            <a:off x="159768" y="698463"/>
            <a:ext cx="11835786" cy="534719"/>
          </a:xfrm>
        </p:spPr>
        <p:txBody>
          <a:bodyPr/>
          <a:lstStyle/>
          <a:p>
            <a:r>
              <a:rPr lang="en-US" altLang="zh-CN" dirty="0"/>
              <a:t>MMX(Microprocessor Media Extension)</a:t>
            </a:r>
            <a:r>
              <a:rPr lang="zh-CN" altLang="en-US" dirty="0"/>
              <a:t>指令技术</a:t>
            </a:r>
          </a:p>
        </p:txBody>
      </p:sp>
      <p:sp>
        <p:nvSpPr>
          <p:cNvPr id="4" name="文本占位符 3">
            <a:extLst>
              <a:ext uri="{FF2B5EF4-FFF2-40B4-BE49-F238E27FC236}">
                <a16:creationId xmlns:a16="http://schemas.microsoft.com/office/drawing/2014/main" id="{C0CC750B-8BAA-40DC-80F6-25C4D01C86D5}"/>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BE2EA470-0548-400F-BCF8-7B753B6F22E6}"/>
              </a:ext>
            </a:extLst>
          </p:cNvPr>
          <p:cNvSpPr txBox="1">
            <a:spLocks noChangeArrowheads="1"/>
          </p:cNvSpPr>
          <p:nvPr/>
        </p:nvSpPr>
        <p:spPr>
          <a:xfrm>
            <a:off x="460765" y="1233182"/>
            <a:ext cx="11534789" cy="5220050"/>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1400" dirty="0">
                <a:solidFill>
                  <a:srgbClr val="1A78C3"/>
                </a:solidFill>
                <a:latin typeface="Arial" panose="020B0604020202020204" pitchFamily="34" charset="0"/>
              </a:rPr>
              <a:t>图形</a:t>
            </a:r>
            <a:r>
              <a:rPr lang="en-US" altLang="zh-CN" sz="1400" dirty="0">
                <a:solidFill>
                  <a:srgbClr val="1A78C3"/>
                </a:solidFill>
                <a:latin typeface="Arial" panose="020B0604020202020204" pitchFamily="34" charset="0"/>
              </a:rPr>
              <a:t>/</a:t>
            </a:r>
            <a:r>
              <a:rPr lang="zh-CN" altLang="en-US" sz="1400" dirty="0">
                <a:solidFill>
                  <a:srgbClr val="1A78C3"/>
                </a:solidFill>
                <a:latin typeface="Arial" panose="020B0604020202020204" pitchFamily="34" charset="0"/>
              </a:rPr>
              <a:t>像、音</a:t>
            </a:r>
            <a:r>
              <a:rPr lang="en-US" altLang="zh-CN" sz="1400" dirty="0">
                <a:solidFill>
                  <a:srgbClr val="1A78C3"/>
                </a:solidFill>
                <a:latin typeface="Arial" panose="020B0604020202020204" pitchFamily="34" charset="0"/>
              </a:rPr>
              <a:t>/</a:t>
            </a:r>
            <a:r>
              <a:rPr lang="zh-CN" altLang="en-US" sz="1400" dirty="0">
                <a:solidFill>
                  <a:srgbClr val="1A78C3"/>
                </a:solidFill>
                <a:latin typeface="Arial" panose="020B0604020202020204" pitchFamily="34" charset="0"/>
              </a:rPr>
              <a:t>视频多媒体信息处理特点</a:t>
            </a:r>
          </a:p>
          <a:p>
            <a:pPr lvl="1">
              <a:lnSpc>
                <a:spcPct val="80000"/>
              </a:lnSpc>
            </a:pPr>
            <a:r>
              <a:rPr lang="zh-CN" altLang="en-US" sz="1400" dirty="0">
                <a:solidFill>
                  <a:srgbClr val="44BE9B"/>
                </a:solidFill>
                <a:latin typeface="Arial" panose="020B0604020202020204" pitchFamily="34" charset="0"/>
              </a:rPr>
              <a:t>多个短整数并行操作（如</a:t>
            </a:r>
            <a:r>
              <a:rPr lang="en-US" altLang="zh-CN" sz="1400" dirty="0">
                <a:solidFill>
                  <a:srgbClr val="44BE9B"/>
                </a:solidFill>
                <a:latin typeface="Arial" panose="020B0604020202020204" pitchFamily="34" charset="0"/>
              </a:rPr>
              <a:t>8</a:t>
            </a:r>
            <a:r>
              <a:rPr lang="zh-CN" altLang="en-US" sz="1400" dirty="0">
                <a:solidFill>
                  <a:srgbClr val="44BE9B"/>
                </a:solidFill>
                <a:latin typeface="Arial" panose="020B0604020202020204" pitchFamily="34" charset="0"/>
              </a:rPr>
              <a:t>位图形像素和</a:t>
            </a:r>
            <a:r>
              <a:rPr lang="en-US" altLang="zh-CN" sz="1400" dirty="0">
                <a:solidFill>
                  <a:srgbClr val="44BE9B"/>
                </a:solidFill>
                <a:latin typeface="Arial" panose="020B0604020202020204" pitchFamily="34" charset="0"/>
              </a:rPr>
              <a:t>16</a:t>
            </a:r>
            <a:r>
              <a:rPr lang="zh-CN" altLang="en-US" sz="1400" dirty="0">
                <a:solidFill>
                  <a:srgbClr val="44BE9B"/>
                </a:solidFill>
                <a:latin typeface="Arial" panose="020B0604020202020204" pitchFamily="34" charset="0"/>
              </a:rPr>
              <a:t>位音频信号）</a:t>
            </a:r>
          </a:p>
          <a:p>
            <a:pPr lvl="1">
              <a:lnSpc>
                <a:spcPct val="80000"/>
              </a:lnSpc>
            </a:pPr>
            <a:r>
              <a:rPr lang="zh-CN" altLang="en-US" sz="1400" dirty="0">
                <a:solidFill>
                  <a:srgbClr val="44BE9B"/>
                </a:solidFill>
                <a:latin typeface="Arial" panose="020B0604020202020204" pitchFamily="34" charset="0"/>
              </a:rPr>
              <a:t>频繁的乘</a:t>
            </a:r>
            <a:r>
              <a:rPr lang="en-US" altLang="zh-CN" sz="1400" dirty="0">
                <a:solidFill>
                  <a:srgbClr val="44BE9B"/>
                </a:solidFill>
                <a:latin typeface="Arial" panose="020B0604020202020204" pitchFamily="34" charset="0"/>
              </a:rPr>
              <a:t>-</a:t>
            </a:r>
            <a:r>
              <a:rPr lang="zh-CN" altLang="en-US" sz="1400" dirty="0">
                <a:solidFill>
                  <a:srgbClr val="44BE9B"/>
                </a:solidFill>
                <a:latin typeface="Arial" panose="020B0604020202020204" pitchFamily="34" charset="0"/>
              </a:rPr>
              <a:t>累加（如</a:t>
            </a:r>
            <a:r>
              <a:rPr lang="en-US" altLang="zh-CN" sz="1400" dirty="0">
                <a:solidFill>
                  <a:srgbClr val="44BE9B"/>
                </a:solidFill>
                <a:latin typeface="Arial" panose="020B0604020202020204" pitchFamily="34" charset="0"/>
              </a:rPr>
              <a:t>FIR</a:t>
            </a:r>
            <a:r>
              <a:rPr lang="zh-CN" altLang="en-US" sz="1400" dirty="0">
                <a:solidFill>
                  <a:srgbClr val="44BE9B"/>
                </a:solidFill>
                <a:latin typeface="Arial" panose="020B0604020202020204" pitchFamily="34" charset="0"/>
              </a:rPr>
              <a:t>滤波，矩阵运算）</a:t>
            </a:r>
          </a:p>
          <a:p>
            <a:pPr>
              <a:lnSpc>
                <a:spcPct val="80000"/>
              </a:lnSpc>
            </a:pPr>
            <a:r>
              <a:rPr lang="en-US" altLang="zh-CN" sz="1400" dirty="0">
                <a:solidFill>
                  <a:srgbClr val="1A78C3"/>
                </a:solidFill>
                <a:latin typeface="Arial" panose="020B0604020202020204" pitchFamily="34" charset="0"/>
              </a:rPr>
              <a:t>MMX</a:t>
            </a:r>
            <a:r>
              <a:rPr lang="zh-CN" altLang="en-US" sz="1400" dirty="0">
                <a:solidFill>
                  <a:srgbClr val="1A78C3"/>
                </a:solidFill>
                <a:latin typeface="Arial" panose="020B0604020202020204" pitchFamily="34" charset="0"/>
              </a:rPr>
              <a:t>的出发点</a:t>
            </a:r>
          </a:p>
          <a:p>
            <a:pPr lvl="1">
              <a:lnSpc>
                <a:spcPct val="80000"/>
              </a:lnSpc>
            </a:pPr>
            <a:r>
              <a:rPr lang="zh-CN" altLang="en-US" sz="1400" dirty="0">
                <a:solidFill>
                  <a:srgbClr val="44BE9B"/>
                </a:solidFill>
                <a:latin typeface="Arial" panose="020B0604020202020204" pitchFamily="34" charset="0"/>
              </a:rPr>
              <a:t>使用专门指令对大量数据进行并行、复杂处理</a:t>
            </a:r>
          </a:p>
          <a:p>
            <a:pPr lvl="1">
              <a:lnSpc>
                <a:spcPct val="80000"/>
              </a:lnSpc>
            </a:pPr>
            <a:r>
              <a:rPr lang="zh-CN" altLang="en-US" sz="1400" dirty="0">
                <a:solidFill>
                  <a:srgbClr val="44BE9B"/>
                </a:solidFill>
                <a:latin typeface="Arial" panose="020B0604020202020204" pitchFamily="34" charset="0"/>
              </a:rPr>
              <a:t>处理的数据基本单位是</a:t>
            </a:r>
            <a:r>
              <a:rPr lang="en-US" altLang="zh-CN" sz="1400" dirty="0">
                <a:solidFill>
                  <a:srgbClr val="44BE9B"/>
                </a:solidFill>
                <a:latin typeface="Arial" panose="020B0604020202020204" pitchFamily="34" charset="0"/>
              </a:rPr>
              <a:t>8b</a:t>
            </a:r>
            <a:r>
              <a:rPr lang="zh-CN" altLang="en-US" sz="1400" dirty="0">
                <a:solidFill>
                  <a:srgbClr val="44BE9B"/>
                </a:solidFill>
                <a:latin typeface="Arial" panose="020B0604020202020204" pitchFamily="34" charset="0"/>
              </a:rPr>
              <a:t>、</a:t>
            </a:r>
            <a:r>
              <a:rPr lang="en-US" altLang="zh-CN" sz="1400" dirty="0">
                <a:solidFill>
                  <a:srgbClr val="44BE9B"/>
                </a:solidFill>
                <a:latin typeface="Arial" panose="020B0604020202020204" pitchFamily="34" charset="0"/>
              </a:rPr>
              <a:t>16b</a:t>
            </a:r>
            <a:r>
              <a:rPr lang="zh-CN" altLang="en-US" sz="1400" dirty="0">
                <a:solidFill>
                  <a:srgbClr val="44BE9B"/>
                </a:solidFill>
                <a:latin typeface="Arial" panose="020B0604020202020204" pitchFamily="34" charset="0"/>
              </a:rPr>
              <a:t>、</a:t>
            </a:r>
            <a:r>
              <a:rPr lang="en-US" altLang="zh-CN" sz="1400" dirty="0">
                <a:solidFill>
                  <a:srgbClr val="44BE9B"/>
                </a:solidFill>
                <a:latin typeface="Arial" panose="020B0604020202020204" pitchFamily="34" charset="0"/>
              </a:rPr>
              <a:t>32b</a:t>
            </a:r>
            <a:r>
              <a:rPr lang="zh-CN" altLang="en-US" sz="1400" dirty="0">
                <a:solidFill>
                  <a:srgbClr val="44BE9B"/>
                </a:solidFill>
                <a:latin typeface="Arial" panose="020B0604020202020204" pitchFamily="34" charset="0"/>
              </a:rPr>
              <a:t>、</a:t>
            </a:r>
            <a:r>
              <a:rPr lang="en-US" altLang="zh-CN" sz="1400" dirty="0">
                <a:solidFill>
                  <a:srgbClr val="44BE9B"/>
                </a:solidFill>
                <a:latin typeface="Arial" panose="020B0604020202020204" pitchFamily="34" charset="0"/>
              </a:rPr>
              <a:t>64b</a:t>
            </a:r>
            <a:r>
              <a:rPr lang="zh-CN" altLang="en-US" sz="1400" dirty="0">
                <a:solidFill>
                  <a:srgbClr val="44BE9B"/>
                </a:solidFill>
                <a:latin typeface="Arial" panose="020B0604020202020204" pitchFamily="34" charset="0"/>
              </a:rPr>
              <a:t>等</a:t>
            </a:r>
          </a:p>
          <a:p>
            <a:pPr>
              <a:lnSpc>
                <a:spcPct val="80000"/>
              </a:lnSpc>
            </a:pPr>
            <a:r>
              <a:rPr lang="en-US" altLang="zh-CN" sz="1400" dirty="0">
                <a:solidFill>
                  <a:srgbClr val="1A78C3"/>
                </a:solidFill>
                <a:latin typeface="Arial" panose="020B0604020202020204" pitchFamily="34" charset="0"/>
              </a:rPr>
              <a:t>MMX</a:t>
            </a:r>
            <a:r>
              <a:rPr lang="zh-CN" altLang="en-US" sz="1400" dirty="0">
                <a:solidFill>
                  <a:srgbClr val="1A78C3"/>
                </a:solidFill>
                <a:latin typeface="Arial" panose="020B0604020202020204" pitchFamily="34" charset="0"/>
              </a:rPr>
              <a:t>指令集由</a:t>
            </a:r>
            <a:r>
              <a:rPr lang="en-US" altLang="zh-CN" sz="1400" dirty="0">
                <a:solidFill>
                  <a:srgbClr val="1A78C3"/>
                </a:solidFill>
                <a:latin typeface="Arial" panose="020B0604020202020204" pitchFamily="34" charset="0"/>
              </a:rPr>
              <a:t>Intel</a:t>
            </a:r>
            <a:r>
              <a:rPr lang="zh-CN" altLang="en-US" sz="1400" dirty="0">
                <a:solidFill>
                  <a:srgbClr val="1A78C3"/>
                </a:solidFill>
                <a:latin typeface="Arial" panose="020B0604020202020204" pitchFamily="34" charset="0"/>
              </a:rPr>
              <a:t>提出，</a:t>
            </a:r>
            <a:r>
              <a:rPr lang="en-US" altLang="zh-CN" sz="1400" dirty="0">
                <a:solidFill>
                  <a:srgbClr val="1A78C3"/>
                </a:solidFill>
                <a:latin typeface="Arial" panose="020B0604020202020204" pitchFamily="34" charset="0"/>
              </a:rPr>
              <a:t>1997</a:t>
            </a:r>
            <a:r>
              <a:rPr lang="zh-CN" altLang="en-US" sz="1400" dirty="0">
                <a:solidFill>
                  <a:srgbClr val="1A78C3"/>
                </a:solidFill>
                <a:latin typeface="Arial" panose="020B0604020202020204" pitchFamily="34" charset="0"/>
              </a:rPr>
              <a:t>年首次用于</a:t>
            </a:r>
            <a:r>
              <a:rPr lang="en-US" altLang="zh-CN" sz="1400" dirty="0">
                <a:solidFill>
                  <a:srgbClr val="1A78C3"/>
                </a:solidFill>
                <a:latin typeface="Arial" panose="020B0604020202020204" pitchFamily="34" charset="0"/>
              </a:rPr>
              <a:t>P54C Pentium</a:t>
            </a:r>
            <a:r>
              <a:rPr lang="zh-CN" altLang="en-US" sz="1400" dirty="0">
                <a:solidFill>
                  <a:srgbClr val="1A78C3"/>
                </a:solidFill>
                <a:latin typeface="Arial" panose="020B0604020202020204" pitchFamily="34" charset="0"/>
              </a:rPr>
              <a:t>处理器</a:t>
            </a:r>
          </a:p>
          <a:p>
            <a:pPr lvl="1">
              <a:lnSpc>
                <a:spcPct val="80000"/>
              </a:lnSpc>
            </a:pPr>
            <a:r>
              <a:rPr lang="zh-CN" altLang="en-US" sz="1400" dirty="0">
                <a:solidFill>
                  <a:srgbClr val="1A78C3"/>
                </a:solidFill>
                <a:latin typeface="Arial" panose="020B0604020202020204" pitchFamily="34" charset="0"/>
              </a:rPr>
              <a:t>引入新的数据类型和通用寄存器 </a:t>
            </a:r>
          </a:p>
          <a:p>
            <a:pPr lvl="2">
              <a:lnSpc>
                <a:spcPct val="80000"/>
              </a:lnSpc>
            </a:pPr>
            <a:r>
              <a:rPr lang="zh-CN" altLang="en-US" sz="1400" dirty="0">
                <a:solidFill>
                  <a:srgbClr val="44BE9B"/>
                </a:solidFill>
                <a:latin typeface="Arial" panose="020B0604020202020204" pitchFamily="34" charset="0"/>
              </a:rPr>
              <a:t>四种</a:t>
            </a:r>
            <a:r>
              <a:rPr lang="en-US" altLang="zh-CN" sz="1400" dirty="0">
                <a:solidFill>
                  <a:srgbClr val="44BE9B"/>
                </a:solidFill>
                <a:latin typeface="Arial" panose="020B0604020202020204" pitchFamily="34" charset="0"/>
              </a:rPr>
              <a:t>64</a:t>
            </a:r>
            <a:r>
              <a:rPr lang="zh-CN" altLang="en-US" sz="1400" dirty="0">
                <a:solidFill>
                  <a:srgbClr val="44BE9B"/>
                </a:solidFill>
                <a:latin typeface="Arial" panose="020B0604020202020204" pitchFamily="34" charset="0"/>
              </a:rPr>
              <a:t>位紧缩定点整数类型（</a:t>
            </a:r>
            <a:r>
              <a:rPr lang="en-US" altLang="zh-CN" sz="1400" dirty="0">
                <a:solidFill>
                  <a:srgbClr val="44BE9B"/>
                </a:solidFill>
                <a:latin typeface="Arial" panose="020B0604020202020204" pitchFamily="34" charset="0"/>
              </a:rPr>
              <a:t>8x1B</a:t>
            </a:r>
            <a:r>
              <a:rPr lang="zh-CN" altLang="en-US" sz="1400" dirty="0">
                <a:solidFill>
                  <a:srgbClr val="44BE9B"/>
                </a:solidFill>
                <a:latin typeface="Arial" panose="020B0604020202020204" pitchFamily="34" charset="0"/>
              </a:rPr>
              <a:t>、</a:t>
            </a:r>
            <a:r>
              <a:rPr lang="en-US" altLang="zh-CN" sz="1400" dirty="0">
                <a:solidFill>
                  <a:srgbClr val="44BE9B"/>
                </a:solidFill>
                <a:latin typeface="Arial" panose="020B0604020202020204" pitchFamily="34" charset="0"/>
              </a:rPr>
              <a:t>4x1W</a:t>
            </a:r>
            <a:r>
              <a:rPr lang="zh-CN" altLang="en-US" sz="1400" dirty="0">
                <a:solidFill>
                  <a:srgbClr val="44BE9B"/>
                </a:solidFill>
                <a:latin typeface="Arial" panose="020B0604020202020204" pitchFamily="34" charset="0"/>
              </a:rPr>
              <a:t>、</a:t>
            </a:r>
            <a:r>
              <a:rPr lang="en-US" altLang="zh-CN" sz="1400" dirty="0">
                <a:solidFill>
                  <a:srgbClr val="44BE9B"/>
                </a:solidFill>
                <a:latin typeface="Arial" panose="020B0604020202020204" pitchFamily="34" charset="0"/>
              </a:rPr>
              <a:t>2x2W</a:t>
            </a:r>
            <a:r>
              <a:rPr lang="zh-CN" altLang="en-US" sz="1400" dirty="0">
                <a:solidFill>
                  <a:srgbClr val="44BE9B"/>
                </a:solidFill>
                <a:latin typeface="Arial" panose="020B0604020202020204" pitchFamily="34" charset="0"/>
              </a:rPr>
              <a:t>、</a:t>
            </a:r>
            <a:r>
              <a:rPr lang="en-US" altLang="zh-CN" sz="1400" dirty="0">
                <a:solidFill>
                  <a:srgbClr val="44BE9B"/>
                </a:solidFill>
                <a:latin typeface="Arial" panose="020B0604020202020204" pitchFamily="34" charset="0"/>
              </a:rPr>
              <a:t>1x4W</a:t>
            </a:r>
            <a:r>
              <a:rPr lang="zh-CN" altLang="en-US" sz="1400" dirty="0">
                <a:solidFill>
                  <a:srgbClr val="44BE9B"/>
                </a:solidFill>
                <a:latin typeface="Arial" panose="020B0604020202020204" pitchFamily="34" charset="0"/>
              </a:rPr>
              <a:t>）</a:t>
            </a:r>
          </a:p>
          <a:p>
            <a:pPr lvl="2">
              <a:lnSpc>
                <a:spcPct val="80000"/>
              </a:lnSpc>
            </a:pPr>
            <a:r>
              <a:rPr lang="en-US" altLang="zh-CN" sz="1400" dirty="0">
                <a:solidFill>
                  <a:srgbClr val="44BE9B"/>
                </a:solidFill>
                <a:latin typeface="Arial" panose="020B0604020202020204" pitchFamily="34" charset="0"/>
              </a:rPr>
              <a:t>8</a:t>
            </a:r>
            <a:r>
              <a:rPr lang="zh-CN" altLang="en-US" sz="1400" dirty="0">
                <a:solidFill>
                  <a:srgbClr val="44BE9B"/>
                </a:solidFill>
                <a:latin typeface="Arial" panose="020B0604020202020204" pitchFamily="34" charset="0"/>
              </a:rPr>
              <a:t>个</a:t>
            </a:r>
            <a:r>
              <a:rPr lang="en-US" altLang="zh-CN" sz="1400" dirty="0">
                <a:solidFill>
                  <a:srgbClr val="44BE9B"/>
                </a:solidFill>
                <a:latin typeface="Arial" panose="020B0604020202020204" pitchFamily="34" charset="0"/>
              </a:rPr>
              <a:t>64</a:t>
            </a:r>
            <a:r>
              <a:rPr lang="zh-CN" altLang="en-US" sz="1400" dirty="0">
                <a:solidFill>
                  <a:srgbClr val="44BE9B"/>
                </a:solidFill>
                <a:latin typeface="Arial" panose="020B0604020202020204" pitchFamily="34" charset="0"/>
              </a:rPr>
              <a:t>位通用寄存器</a:t>
            </a:r>
            <a:r>
              <a:rPr lang="en-US" altLang="zh-CN" sz="1400" dirty="0">
                <a:solidFill>
                  <a:srgbClr val="44BE9B"/>
                </a:solidFill>
                <a:latin typeface="Arial" panose="020B0604020202020204" pitchFamily="34" charset="0"/>
              </a:rPr>
              <a:t>MX0</a:t>
            </a:r>
            <a:r>
              <a:rPr lang="zh-CN" altLang="en-US" sz="1400" dirty="0">
                <a:solidFill>
                  <a:srgbClr val="44BE9B"/>
                </a:solidFill>
                <a:latin typeface="Arial" panose="020B0604020202020204" pitchFamily="34" charset="0"/>
              </a:rPr>
              <a:t>～</a:t>
            </a:r>
            <a:r>
              <a:rPr lang="en-US" altLang="zh-CN" sz="1400" dirty="0">
                <a:solidFill>
                  <a:srgbClr val="44BE9B"/>
                </a:solidFill>
                <a:latin typeface="Arial" panose="020B0604020202020204" pitchFamily="34" charset="0"/>
              </a:rPr>
              <a:t>MX7</a:t>
            </a:r>
            <a:r>
              <a:rPr lang="zh-CN" altLang="en-US" sz="1400" dirty="0">
                <a:solidFill>
                  <a:srgbClr val="44BE9B"/>
                </a:solidFill>
                <a:latin typeface="Arial" panose="020B0604020202020204" pitchFamily="34" charset="0"/>
              </a:rPr>
              <a:t>（借用</a:t>
            </a:r>
            <a:r>
              <a:rPr lang="en-US" altLang="zh-CN" sz="1400" dirty="0">
                <a:solidFill>
                  <a:srgbClr val="44BE9B"/>
                </a:solidFill>
                <a:latin typeface="Arial" panose="020B0604020202020204" pitchFamily="34" charset="0"/>
              </a:rPr>
              <a:t>8</a:t>
            </a:r>
            <a:r>
              <a:rPr lang="zh-CN" altLang="en-US" sz="1400" dirty="0">
                <a:solidFill>
                  <a:srgbClr val="44BE9B"/>
                </a:solidFill>
                <a:latin typeface="Arial" panose="020B0604020202020204" pitchFamily="34" charset="0"/>
              </a:rPr>
              <a:t>个</a:t>
            </a:r>
            <a:r>
              <a:rPr lang="en-US" altLang="zh-CN" sz="1400" dirty="0">
                <a:solidFill>
                  <a:srgbClr val="44BE9B"/>
                </a:solidFill>
                <a:latin typeface="Arial" panose="020B0604020202020204" pitchFamily="34" charset="0"/>
              </a:rPr>
              <a:t>80</a:t>
            </a:r>
            <a:r>
              <a:rPr lang="zh-CN" altLang="en-US" sz="1400" dirty="0">
                <a:solidFill>
                  <a:srgbClr val="44BE9B"/>
                </a:solidFill>
                <a:latin typeface="Arial" panose="020B0604020202020204" pitchFamily="34" charset="0"/>
              </a:rPr>
              <a:t>位浮点寄存器）</a:t>
            </a:r>
          </a:p>
          <a:p>
            <a:pPr lvl="1">
              <a:lnSpc>
                <a:spcPct val="80000"/>
              </a:lnSpc>
            </a:pPr>
            <a:r>
              <a:rPr lang="zh-CN" altLang="en-US" sz="1400" dirty="0">
                <a:solidFill>
                  <a:srgbClr val="1A78C3"/>
                </a:solidFill>
                <a:latin typeface="Arial" panose="020B0604020202020204" pitchFamily="34" charset="0"/>
              </a:rPr>
              <a:t>采用</a:t>
            </a:r>
            <a:r>
              <a:rPr lang="en-US" altLang="zh-CN" sz="1400" dirty="0">
                <a:solidFill>
                  <a:srgbClr val="1A78C3"/>
                </a:solidFill>
                <a:latin typeface="Arial" panose="020B0604020202020204" pitchFamily="34" charset="0"/>
              </a:rPr>
              <a:t>SIMD</a:t>
            </a:r>
            <a:r>
              <a:rPr lang="zh-CN" altLang="en-US" sz="1400" dirty="0">
                <a:solidFill>
                  <a:srgbClr val="1A78C3"/>
                </a:solidFill>
                <a:latin typeface="Arial" panose="020B0604020202020204" pitchFamily="34" charset="0"/>
              </a:rPr>
              <a:t>（</a:t>
            </a:r>
            <a:r>
              <a:rPr lang="en-US" altLang="zh-CN" sz="1400" dirty="0">
                <a:solidFill>
                  <a:srgbClr val="1A78C3"/>
                </a:solidFill>
                <a:latin typeface="Arial" panose="020B0604020202020204" pitchFamily="34" charset="0"/>
              </a:rPr>
              <a:t>Single Instruction Multi Data</a:t>
            </a:r>
            <a:r>
              <a:rPr lang="zh-CN" altLang="en-US" sz="1400" dirty="0">
                <a:solidFill>
                  <a:srgbClr val="1A78C3"/>
                </a:solidFill>
                <a:latin typeface="Arial" panose="020B0604020202020204" pitchFamily="34" charset="0"/>
              </a:rPr>
              <a:t>）技术 </a:t>
            </a:r>
          </a:p>
          <a:p>
            <a:pPr lvl="2">
              <a:lnSpc>
                <a:spcPct val="80000"/>
              </a:lnSpc>
            </a:pPr>
            <a:r>
              <a:rPr lang="zh-CN" altLang="en-US" sz="1400" dirty="0">
                <a:solidFill>
                  <a:srgbClr val="44BE9B"/>
                </a:solidFill>
                <a:latin typeface="Arial" panose="020B0604020202020204" pitchFamily="34" charset="0"/>
              </a:rPr>
              <a:t>单</a:t>
            </a:r>
            <a:r>
              <a:rPr lang="zh-CN" altLang="en-US" sz="1400" dirty="0">
                <a:solidFill>
                  <a:srgbClr val="44BE9B"/>
                </a:solidFill>
              </a:rPr>
              <a:t>条指令同时并行处理多个数据元素 </a:t>
            </a:r>
          </a:p>
          <a:p>
            <a:pPr lvl="2">
              <a:lnSpc>
                <a:spcPct val="80000"/>
              </a:lnSpc>
              <a:buFontTx/>
              <a:buNone/>
            </a:pPr>
            <a:r>
              <a:rPr lang="zh-CN" altLang="en-US" sz="1400" dirty="0">
                <a:solidFill>
                  <a:srgbClr val="1A78C3"/>
                </a:solidFill>
              </a:rPr>
              <a:t>例如，一条指令完成图像中</a:t>
            </a:r>
            <a:r>
              <a:rPr lang="en-US" altLang="zh-CN" sz="1400" dirty="0">
                <a:solidFill>
                  <a:srgbClr val="1A78C3"/>
                </a:solidFill>
              </a:rPr>
              <a:t>8</a:t>
            </a:r>
            <a:r>
              <a:rPr lang="zh-CN" altLang="en-US" sz="1400" dirty="0">
                <a:solidFill>
                  <a:srgbClr val="1A78C3"/>
                </a:solidFill>
              </a:rPr>
              <a:t>个像素的并行操作 </a:t>
            </a:r>
            <a:endParaRPr lang="zh-CN" altLang="en-US" sz="1400" dirty="0">
              <a:solidFill>
                <a:srgbClr val="1A78C3"/>
              </a:solidFill>
              <a:latin typeface="Arial" panose="020B0604020202020204" pitchFamily="34" charset="0"/>
            </a:endParaRPr>
          </a:p>
          <a:p>
            <a:pPr lvl="1">
              <a:lnSpc>
                <a:spcPct val="80000"/>
              </a:lnSpc>
            </a:pPr>
            <a:r>
              <a:rPr lang="zh-CN" altLang="en-US" sz="1400" dirty="0">
                <a:solidFill>
                  <a:srgbClr val="1A78C3"/>
                </a:solidFill>
                <a:latin typeface="Arial" panose="020B0604020202020204" pitchFamily="34" charset="0"/>
              </a:rPr>
              <a:t>引入饱和（</a:t>
            </a:r>
            <a:r>
              <a:rPr lang="en-US" altLang="zh-CN" sz="1400" dirty="0" err="1">
                <a:solidFill>
                  <a:srgbClr val="1A78C3"/>
                </a:solidFill>
                <a:latin typeface="Arial" panose="020B0604020202020204" pitchFamily="34" charset="0"/>
              </a:rPr>
              <a:t>Situration</a:t>
            </a:r>
            <a:r>
              <a:rPr lang="zh-CN" altLang="en-US" sz="1400" dirty="0">
                <a:solidFill>
                  <a:srgbClr val="1A78C3"/>
                </a:solidFill>
                <a:latin typeface="Arial" panose="020B0604020202020204" pitchFamily="34" charset="0"/>
              </a:rPr>
              <a:t>）运算</a:t>
            </a:r>
            <a:r>
              <a:rPr lang="zh-CN" altLang="en-US" sz="1400" dirty="0">
                <a:solidFill>
                  <a:srgbClr val="1A78C3"/>
                </a:solidFill>
              </a:rPr>
              <a:t> </a:t>
            </a:r>
          </a:p>
          <a:p>
            <a:pPr lvl="2">
              <a:lnSpc>
                <a:spcPct val="80000"/>
              </a:lnSpc>
            </a:pPr>
            <a:r>
              <a:rPr lang="zh-CN" altLang="en-US" sz="1400" dirty="0">
                <a:solidFill>
                  <a:srgbClr val="44BE9B"/>
                </a:solidFill>
                <a:latin typeface="Arial" panose="020B0604020202020204" pitchFamily="34" charset="0"/>
              </a:rPr>
              <a:t>非饱和（环绕）运算：上溢时，高位数据被截去；饱和运算：上溢时，结果取最大值</a:t>
            </a:r>
          </a:p>
          <a:p>
            <a:pPr lvl="2">
              <a:lnSpc>
                <a:spcPct val="80000"/>
              </a:lnSpc>
              <a:buFontTx/>
              <a:buNone/>
            </a:pPr>
            <a:r>
              <a:rPr lang="zh-CN" altLang="en-US" sz="1400" dirty="0">
                <a:solidFill>
                  <a:srgbClr val="1A78C3"/>
                </a:solidFill>
                <a:latin typeface="Times New Roman" panose="02020603050405020304" pitchFamily="18" charset="0"/>
              </a:rPr>
              <a:t>如图像像素点插值运算：若</a:t>
            </a:r>
            <a:r>
              <a:rPr lang="en-US" altLang="zh-CN" sz="1400" dirty="0">
                <a:solidFill>
                  <a:srgbClr val="1A78C3"/>
                </a:solidFill>
                <a:latin typeface="Times New Roman" panose="02020603050405020304" pitchFamily="18" charset="0"/>
              </a:rPr>
              <a:t>a</a:t>
            </a:r>
            <a:r>
              <a:rPr lang="zh-CN" altLang="en-US" sz="1400" dirty="0">
                <a:solidFill>
                  <a:srgbClr val="1A78C3"/>
                </a:solidFill>
                <a:latin typeface="Times New Roman" panose="02020603050405020304" pitchFamily="18" charset="0"/>
              </a:rPr>
              <a:t>点亮度</a:t>
            </a:r>
            <a:r>
              <a:rPr lang="en-US" altLang="zh-CN" sz="1400" dirty="0">
                <a:solidFill>
                  <a:srgbClr val="1A78C3"/>
                </a:solidFill>
                <a:latin typeface="Times New Roman" panose="02020603050405020304" pitchFamily="18" charset="0"/>
              </a:rPr>
              <a:t>F3H</a:t>
            </a:r>
            <a:r>
              <a:rPr lang="zh-CN" altLang="en-US" sz="1400" dirty="0">
                <a:solidFill>
                  <a:srgbClr val="1A78C3"/>
                </a:solidFill>
                <a:latin typeface="Times New Roman" panose="02020603050405020304" pitchFamily="18" charset="0"/>
              </a:rPr>
              <a:t>，</a:t>
            </a:r>
            <a:r>
              <a:rPr lang="en-US" altLang="zh-CN" sz="1400" dirty="0">
                <a:solidFill>
                  <a:srgbClr val="1A78C3"/>
                </a:solidFill>
                <a:latin typeface="Times New Roman" panose="02020603050405020304" pitchFamily="18" charset="0"/>
              </a:rPr>
              <a:t>b</a:t>
            </a:r>
            <a:r>
              <a:rPr lang="zh-CN" altLang="en-US" sz="1400" dirty="0">
                <a:solidFill>
                  <a:srgbClr val="1A78C3"/>
                </a:solidFill>
                <a:latin typeface="Times New Roman" panose="02020603050405020304" pitchFamily="18" charset="0"/>
              </a:rPr>
              <a:t>点亮度</a:t>
            </a:r>
            <a:r>
              <a:rPr lang="en-US" altLang="zh-CN" sz="1400" dirty="0">
                <a:solidFill>
                  <a:srgbClr val="1A78C3"/>
                </a:solidFill>
                <a:latin typeface="Times New Roman" panose="02020603050405020304" pitchFamily="18" charset="0"/>
              </a:rPr>
              <a:t>1DH</a:t>
            </a:r>
            <a:r>
              <a:rPr lang="zh-CN" altLang="en-US" sz="1400" dirty="0">
                <a:solidFill>
                  <a:srgbClr val="1A78C3"/>
                </a:solidFill>
                <a:latin typeface="Times New Roman" panose="02020603050405020304" pitchFamily="18" charset="0"/>
              </a:rPr>
              <a:t>，对</a:t>
            </a:r>
            <a:r>
              <a:rPr lang="en-US" altLang="zh-CN" sz="1400" dirty="0">
                <a:solidFill>
                  <a:srgbClr val="1A78C3"/>
                </a:solidFill>
                <a:latin typeface="Times New Roman" panose="02020603050405020304" pitchFamily="18" charset="0"/>
              </a:rPr>
              <a:t>a</a:t>
            </a:r>
            <a:r>
              <a:rPr lang="zh-CN" altLang="en-US" sz="1400" dirty="0">
                <a:solidFill>
                  <a:srgbClr val="1A78C3"/>
                </a:solidFill>
                <a:latin typeface="Times New Roman" panose="02020603050405020304" pitchFamily="18" charset="0"/>
              </a:rPr>
              <a:t>和</a:t>
            </a:r>
            <a:r>
              <a:rPr lang="en-US" altLang="zh-CN" sz="1400" dirty="0">
                <a:solidFill>
                  <a:srgbClr val="1A78C3"/>
                </a:solidFill>
                <a:latin typeface="Times New Roman" panose="02020603050405020304" pitchFamily="18" charset="0"/>
              </a:rPr>
              <a:t>b</a:t>
            </a:r>
            <a:r>
              <a:rPr lang="zh-CN" altLang="en-US" sz="1400" dirty="0">
                <a:solidFill>
                  <a:srgbClr val="1A78C3"/>
                </a:solidFill>
                <a:latin typeface="Times New Roman" panose="02020603050405020304" pitchFamily="18" charset="0"/>
              </a:rPr>
              <a:t>线性插值的结果为：</a:t>
            </a:r>
          </a:p>
          <a:p>
            <a:pPr lvl="2">
              <a:lnSpc>
                <a:spcPct val="80000"/>
              </a:lnSpc>
              <a:buFontTx/>
              <a:buNone/>
            </a:pPr>
            <a:r>
              <a:rPr lang="zh-CN" altLang="en-US" sz="1400" dirty="0">
                <a:solidFill>
                  <a:srgbClr val="1A78C3"/>
                </a:solidFill>
                <a:latin typeface="Times New Roman" panose="02020603050405020304" pitchFamily="18" charset="0"/>
              </a:rPr>
              <a:t>环绕运算：</a:t>
            </a:r>
            <a:r>
              <a:rPr lang="en-US" altLang="zh-CN" sz="1400" dirty="0">
                <a:solidFill>
                  <a:srgbClr val="1A78C3"/>
                </a:solidFill>
                <a:latin typeface="Times New Roman" panose="02020603050405020304" pitchFamily="18" charset="0"/>
              </a:rPr>
              <a:t>(F3H+1DH)/2=10H/2=08H     </a:t>
            </a:r>
            <a:r>
              <a:rPr lang="zh-CN" altLang="en-US" sz="1400" dirty="0">
                <a:solidFill>
                  <a:srgbClr val="1A78C3"/>
                </a:solidFill>
                <a:latin typeface="Times New Roman" panose="02020603050405020304" pitchFamily="18" charset="0"/>
              </a:rPr>
              <a:t>插值点的亮度比</a:t>
            </a:r>
            <a:r>
              <a:rPr lang="en-US" altLang="zh-CN" sz="1400" dirty="0">
                <a:solidFill>
                  <a:srgbClr val="1A78C3"/>
                </a:solidFill>
                <a:latin typeface="Times New Roman" panose="02020603050405020304" pitchFamily="18" charset="0"/>
              </a:rPr>
              <a:t>1DH</a:t>
            </a:r>
            <a:r>
              <a:rPr lang="zh-CN" altLang="en-US" sz="1400" dirty="0">
                <a:solidFill>
                  <a:srgbClr val="1A78C3"/>
                </a:solidFill>
                <a:latin typeface="Times New Roman" panose="02020603050405020304" pitchFamily="18" charset="0"/>
              </a:rPr>
              <a:t>还低，不合理！</a:t>
            </a:r>
          </a:p>
          <a:p>
            <a:pPr lvl="2">
              <a:lnSpc>
                <a:spcPct val="80000"/>
              </a:lnSpc>
              <a:buFontTx/>
              <a:buNone/>
            </a:pPr>
            <a:r>
              <a:rPr lang="zh-CN" altLang="en-US" sz="1400" dirty="0">
                <a:solidFill>
                  <a:srgbClr val="1A78C3"/>
                </a:solidFill>
                <a:latin typeface="Times New Roman" panose="02020603050405020304" pitchFamily="18" charset="0"/>
              </a:rPr>
              <a:t>饱和运算： </a:t>
            </a:r>
            <a:r>
              <a:rPr lang="en-US" altLang="zh-CN" sz="1400" dirty="0">
                <a:solidFill>
                  <a:srgbClr val="1A78C3"/>
                </a:solidFill>
                <a:latin typeface="Times New Roman" panose="02020603050405020304" pitchFamily="18" charset="0"/>
              </a:rPr>
              <a:t>(F3H+1DH)/2=FFH/2=7FH    </a:t>
            </a:r>
            <a:r>
              <a:rPr lang="zh-CN" altLang="en-US" sz="1400" dirty="0">
                <a:solidFill>
                  <a:srgbClr val="1A78C3"/>
                </a:solidFill>
                <a:latin typeface="Times New Roman" panose="02020603050405020304" pitchFamily="18" charset="0"/>
              </a:rPr>
              <a:t>合理</a:t>
            </a:r>
          </a:p>
          <a:p>
            <a:pPr>
              <a:lnSpc>
                <a:spcPct val="80000"/>
              </a:lnSpc>
            </a:pPr>
            <a:r>
              <a:rPr lang="zh-CN" altLang="en-US" sz="1400" dirty="0">
                <a:solidFill>
                  <a:srgbClr val="1A78C3"/>
                </a:solidFill>
                <a:latin typeface="Times New Roman" panose="02020603050405020304" pitchFamily="18" charset="0"/>
              </a:rPr>
              <a:t>在</a:t>
            </a:r>
            <a:r>
              <a:rPr lang="en-US" altLang="zh-CN" sz="1400" dirty="0">
                <a:solidFill>
                  <a:srgbClr val="1A78C3"/>
                </a:solidFill>
                <a:latin typeface="Times New Roman" panose="02020603050405020304" pitchFamily="18" charset="0"/>
              </a:rPr>
              <a:t>Intel</a:t>
            </a:r>
            <a:r>
              <a:rPr lang="zh-CN" altLang="en-US" sz="1400" dirty="0">
                <a:solidFill>
                  <a:srgbClr val="1A78C3"/>
                </a:solidFill>
                <a:latin typeface="Times New Roman" panose="02020603050405020304" pitchFamily="18" charset="0"/>
              </a:rPr>
              <a:t>以后的处理器中又增加了</a:t>
            </a:r>
            <a:r>
              <a:rPr lang="en-US" altLang="zh-CN" sz="1400" dirty="0">
                <a:solidFill>
                  <a:srgbClr val="1A78C3"/>
                </a:solidFill>
                <a:latin typeface="Times New Roman" panose="02020603050405020304" pitchFamily="18" charset="0"/>
              </a:rPr>
              <a:t>SSE</a:t>
            </a:r>
            <a:r>
              <a:rPr lang="zh-CN" altLang="en-US" sz="1400" dirty="0">
                <a:solidFill>
                  <a:srgbClr val="1A78C3"/>
                </a:solidFill>
                <a:latin typeface="Times New Roman" panose="02020603050405020304" pitchFamily="18" charset="0"/>
              </a:rPr>
              <a:t>、</a:t>
            </a:r>
            <a:r>
              <a:rPr lang="en-US" altLang="zh-CN" sz="1400" dirty="0">
                <a:solidFill>
                  <a:srgbClr val="1A78C3"/>
                </a:solidFill>
                <a:latin typeface="Times New Roman" panose="02020603050405020304" pitchFamily="18" charset="0"/>
              </a:rPr>
              <a:t>SSE2</a:t>
            </a:r>
            <a:r>
              <a:rPr lang="zh-CN" altLang="en-US" sz="1400" dirty="0">
                <a:solidFill>
                  <a:srgbClr val="1A78C3"/>
                </a:solidFill>
                <a:latin typeface="Times New Roman" panose="02020603050405020304" pitchFamily="18" charset="0"/>
              </a:rPr>
              <a:t>、</a:t>
            </a:r>
            <a:r>
              <a:rPr lang="en-US" altLang="zh-CN" sz="1400" dirty="0">
                <a:solidFill>
                  <a:srgbClr val="1A78C3"/>
                </a:solidFill>
                <a:latin typeface="Times New Roman" panose="02020603050405020304" pitchFamily="18" charset="0"/>
              </a:rPr>
              <a:t>SSE3</a:t>
            </a:r>
            <a:r>
              <a:rPr lang="zh-CN" altLang="en-US" sz="1400" dirty="0">
                <a:solidFill>
                  <a:srgbClr val="1A78C3"/>
                </a:solidFill>
                <a:latin typeface="Times New Roman" panose="02020603050405020304" pitchFamily="18" charset="0"/>
              </a:rPr>
              <a:t>等指令集</a:t>
            </a:r>
          </a:p>
          <a:p>
            <a:pPr lvl="1">
              <a:lnSpc>
                <a:spcPct val="80000"/>
              </a:lnSpc>
              <a:buFontTx/>
              <a:buNone/>
            </a:pPr>
            <a:r>
              <a:rPr lang="en-US" altLang="zh-CN" sz="1400" dirty="0">
                <a:solidFill>
                  <a:srgbClr val="1A78C3"/>
                </a:solidFill>
                <a:latin typeface="Times New Roman" panose="02020603050405020304" pitchFamily="18" charset="0"/>
              </a:rPr>
              <a:t>    SSE</a:t>
            </a:r>
            <a:r>
              <a:rPr lang="zh-CN" altLang="en-US" sz="1400" dirty="0">
                <a:solidFill>
                  <a:srgbClr val="1A78C3"/>
                </a:solidFill>
                <a:latin typeface="Times New Roman" panose="02020603050405020304" pitchFamily="18" charset="0"/>
              </a:rPr>
              <a:t>（</a:t>
            </a:r>
            <a:r>
              <a:rPr lang="en-US" altLang="zh-CN" sz="1400" dirty="0">
                <a:solidFill>
                  <a:srgbClr val="1A78C3"/>
                </a:solidFill>
                <a:latin typeface="Times New Roman" panose="02020603050405020304" pitchFamily="18" charset="0"/>
              </a:rPr>
              <a:t>Streaming SIMD extensions</a:t>
            </a:r>
            <a:r>
              <a:rPr lang="zh-CN" altLang="en-US" sz="1400" dirty="0">
                <a:solidFill>
                  <a:srgbClr val="1A78C3"/>
                </a:solidFill>
                <a:latin typeface="Times New Roman" panose="02020603050405020304" pitchFamily="18" charset="0"/>
              </a:rPr>
              <a:t>）</a:t>
            </a:r>
          </a:p>
          <a:p>
            <a:pPr lvl="1">
              <a:lnSpc>
                <a:spcPct val="80000"/>
              </a:lnSpc>
              <a:buFontTx/>
              <a:buNone/>
            </a:pPr>
            <a:r>
              <a:rPr lang="zh-CN" altLang="en-US" sz="1400" dirty="0">
                <a:solidFill>
                  <a:srgbClr val="1A78C3"/>
                </a:solidFill>
                <a:latin typeface="Times New Roman" panose="02020603050405020304" pitchFamily="18" charset="0"/>
              </a:rPr>
              <a:t>    </a:t>
            </a:r>
            <a:r>
              <a:rPr lang="en-US" altLang="zh-CN" sz="1400" dirty="0">
                <a:solidFill>
                  <a:srgbClr val="1A78C3"/>
                </a:solidFill>
                <a:latin typeface="Times New Roman" panose="02020603050405020304" pitchFamily="18" charset="0"/>
              </a:rPr>
              <a:t>SIMD</a:t>
            </a:r>
            <a:r>
              <a:rPr lang="zh-CN" altLang="en-US" sz="1400" dirty="0">
                <a:solidFill>
                  <a:srgbClr val="1A78C3"/>
                </a:solidFill>
                <a:latin typeface="Times New Roman" panose="02020603050405020304" pitchFamily="18" charset="0"/>
              </a:rPr>
              <a:t>（</a:t>
            </a:r>
            <a:r>
              <a:rPr lang="en-US" altLang="zh-CN" sz="1400" dirty="0">
                <a:solidFill>
                  <a:srgbClr val="1A78C3"/>
                </a:solidFill>
                <a:latin typeface="Times New Roman" panose="02020603050405020304" pitchFamily="18" charset="0"/>
              </a:rPr>
              <a:t>Single </a:t>
            </a:r>
            <a:r>
              <a:rPr lang="en-US" altLang="zh-CN" sz="1400" dirty="0" err="1">
                <a:solidFill>
                  <a:srgbClr val="1A78C3"/>
                </a:solidFill>
                <a:latin typeface="Times New Roman" panose="02020603050405020304" pitchFamily="18" charset="0"/>
              </a:rPr>
              <a:t>Instrution</a:t>
            </a:r>
            <a:r>
              <a:rPr lang="en-US" altLang="zh-CN" sz="1400" dirty="0">
                <a:solidFill>
                  <a:srgbClr val="1A78C3"/>
                </a:solidFill>
                <a:latin typeface="Times New Roman" panose="02020603050405020304" pitchFamily="18" charset="0"/>
              </a:rPr>
              <a:t> Multi Data</a:t>
            </a:r>
            <a:r>
              <a:rPr lang="zh-CN" altLang="en-US" sz="1400" dirty="0">
                <a:solidFill>
                  <a:srgbClr val="1A78C3"/>
                </a:solidFill>
                <a:latin typeface="Times New Roman" panose="02020603050405020304" pitchFamily="18" charset="0"/>
              </a:rPr>
              <a:t>）：单指令多数据技术</a:t>
            </a:r>
            <a:endParaRPr lang="en-US" altLang="zh-CN" sz="1400" dirty="0">
              <a:solidFill>
                <a:srgbClr val="1A78C3"/>
              </a:solidFill>
              <a:latin typeface="Times New Roman" panose="02020603050405020304" pitchFamily="18" charset="0"/>
            </a:endParaRPr>
          </a:p>
        </p:txBody>
      </p:sp>
    </p:spTree>
    <p:extLst>
      <p:ext uri="{BB962C8B-B14F-4D97-AF65-F5344CB8AC3E}">
        <p14:creationId xmlns:p14="http://schemas.microsoft.com/office/powerpoint/2010/main" val="319359847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blinds(horizontal)">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blinds(horizontal)">
                                      <p:cBhvr>
                                        <p:cTn id="32" dur="500"/>
                                        <p:tgtEl>
                                          <p:spTgt spid="5">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Effect transition="in" filter="blinds(horizontal)">
                                      <p:cBhvr>
                                        <p:cTn id="37" dur="500"/>
                                        <p:tgtEl>
                                          <p:spTgt spid="5">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blinds(horizontal)">
                                      <p:cBhvr>
                                        <p:cTn id="42" dur="500"/>
                                        <p:tgtEl>
                                          <p:spTgt spid="5">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animEffect transition="in" filter="blinds(horizontal)">
                                      <p:cBhvr>
                                        <p:cTn id="47" dur="500"/>
                                        <p:tgtEl>
                                          <p:spTgt spid="5">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15" end="15"/>
                                            </p:txEl>
                                          </p:spTgt>
                                        </p:tgtEl>
                                        <p:attrNameLst>
                                          <p:attrName>style.visibility</p:attrName>
                                        </p:attrNameLst>
                                      </p:cBhvr>
                                      <p:to>
                                        <p:strVal val="visible"/>
                                      </p:to>
                                    </p:set>
                                    <p:animEffect transition="in" filter="blinds(horizontal)">
                                      <p:cBhvr>
                                        <p:cTn id="52" dur="500"/>
                                        <p:tgtEl>
                                          <p:spTgt spid="5">
                                            <p:txEl>
                                              <p:pRg st="15" end="15"/>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5">
                                            <p:txEl>
                                              <p:pRg st="16" end="16"/>
                                            </p:txEl>
                                          </p:spTgt>
                                        </p:tgtEl>
                                        <p:attrNameLst>
                                          <p:attrName>style.visibility</p:attrName>
                                        </p:attrNameLst>
                                      </p:cBhvr>
                                      <p:to>
                                        <p:strVal val="visible"/>
                                      </p:to>
                                    </p:set>
                                    <p:animEffect transition="in" filter="blinds(horizontal)">
                                      <p:cBhvr>
                                        <p:cTn id="55" dur="500"/>
                                        <p:tgtEl>
                                          <p:spTgt spid="5">
                                            <p:txEl>
                                              <p:pRg st="16" end="16"/>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5">
                                            <p:txEl>
                                              <p:pRg st="17" end="17"/>
                                            </p:txEl>
                                          </p:spTgt>
                                        </p:tgtEl>
                                        <p:attrNameLst>
                                          <p:attrName>style.visibility</p:attrName>
                                        </p:attrNameLst>
                                      </p:cBhvr>
                                      <p:to>
                                        <p:strVal val="visible"/>
                                      </p:to>
                                    </p:set>
                                    <p:animEffect transition="in" filter="blinds(horizontal)">
                                      <p:cBhvr>
                                        <p:cTn id="58"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D3FF9FF-839B-4AB7-A2A3-F3B046DBBDF6}"/>
              </a:ext>
            </a:extLst>
          </p:cNvPr>
          <p:cNvSpPr>
            <a:spLocks noGrp="1"/>
          </p:cNvSpPr>
          <p:nvPr>
            <p:ph type="sldNum" sz="quarter" idx="12"/>
          </p:nvPr>
        </p:nvSpPr>
        <p:spPr/>
        <p:txBody>
          <a:bodyPr/>
          <a:lstStyle/>
          <a:p>
            <a:fld id="{D12C7F20-4EEE-4847-AC76-B538472E8A39}" type="slidenum">
              <a:rPr lang="zh-CN" altLang="en-US" smtClean="0"/>
              <a:pPr/>
              <a:t>42</a:t>
            </a:fld>
            <a:endParaRPr lang="zh-CN" altLang="en-US"/>
          </a:p>
        </p:txBody>
      </p:sp>
      <p:sp>
        <p:nvSpPr>
          <p:cNvPr id="3" name="文本占位符 2">
            <a:extLst>
              <a:ext uri="{FF2B5EF4-FFF2-40B4-BE49-F238E27FC236}">
                <a16:creationId xmlns:a16="http://schemas.microsoft.com/office/drawing/2014/main" id="{24780F56-982A-4B3C-8837-92C7CD531CB9}"/>
              </a:ext>
            </a:extLst>
          </p:cNvPr>
          <p:cNvSpPr>
            <a:spLocks noGrp="1"/>
          </p:cNvSpPr>
          <p:nvPr>
            <p:ph type="body" sz="quarter" idx="15"/>
          </p:nvPr>
        </p:nvSpPr>
        <p:spPr>
          <a:xfrm>
            <a:off x="159768" y="698464"/>
            <a:ext cx="11835786" cy="593442"/>
          </a:xfrm>
        </p:spPr>
        <p:txBody>
          <a:bodyPr/>
          <a:lstStyle/>
          <a:p>
            <a:r>
              <a:rPr lang="zh-CN" altLang="en-US" dirty="0"/>
              <a:t>第一讲小结</a:t>
            </a:r>
          </a:p>
        </p:txBody>
      </p:sp>
      <p:sp>
        <p:nvSpPr>
          <p:cNvPr id="4" name="文本占位符 3">
            <a:extLst>
              <a:ext uri="{FF2B5EF4-FFF2-40B4-BE49-F238E27FC236}">
                <a16:creationId xmlns:a16="http://schemas.microsoft.com/office/drawing/2014/main" id="{9775A31A-7E57-405C-BE52-BF1166AC0151}"/>
              </a:ext>
            </a:extLst>
          </p:cNvPr>
          <p:cNvSpPr>
            <a:spLocks noGrp="1"/>
          </p:cNvSpPr>
          <p:nvPr>
            <p:ph type="body" sz="quarter" idx="16"/>
          </p:nvPr>
        </p:nvSpPr>
        <p:spPr/>
        <p:txBody>
          <a:bodyPr/>
          <a:lstStyle/>
          <a:p>
            <a:r>
              <a:rPr lang="en-US" altLang="zh-CN" dirty="0"/>
              <a:t>1.</a:t>
            </a:r>
            <a:r>
              <a:rPr lang="zh-CN" altLang="en-US" dirty="0"/>
              <a:t>指令系统的设计</a:t>
            </a:r>
          </a:p>
        </p:txBody>
      </p:sp>
      <p:sp>
        <p:nvSpPr>
          <p:cNvPr id="5" name="Rectangle 3">
            <a:extLst>
              <a:ext uri="{FF2B5EF4-FFF2-40B4-BE49-F238E27FC236}">
                <a16:creationId xmlns:a16="http://schemas.microsoft.com/office/drawing/2014/main" id="{F612901A-1FA5-46A6-A6FD-8A59D69FDB0E}"/>
              </a:ext>
            </a:extLst>
          </p:cNvPr>
          <p:cNvSpPr>
            <a:spLocks noChangeArrowheads="1"/>
          </p:cNvSpPr>
          <p:nvPr/>
        </p:nvSpPr>
        <p:spPr bwMode="auto">
          <a:xfrm>
            <a:off x="457199" y="1224794"/>
            <a:ext cx="10792437" cy="499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a:lnSpc>
                <a:spcPct val="105000"/>
              </a:lnSpc>
              <a:spcBef>
                <a:spcPct val="5000"/>
              </a:spcBef>
            </a:pPr>
            <a:r>
              <a:rPr lang="zh-CN" altLang="en-US" sz="1400" b="0" dirty="0">
                <a:solidFill>
                  <a:srgbClr val="1A78C3"/>
                </a:solidFill>
                <a:latin typeface="+mj-ea"/>
                <a:ea typeface="+mj-ea"/>
              </a:rPr>
              <a:t>指令由“操作码”和“地址码”两部分组成。</a:t>
            </a:r>
          </a:p>
          <a:p>
            <a:pPr>
              <a:lnSpc>
                <a:spcPct val="105000"/>
              </a:lnSpc>
              <a:spcBef>
                <a:spcPct val="5000"/>
              </a:spcBef>
            </a:pPr>
            <a:r>
              <a:rPr lang="zh-CN" altLang="en-US" sz="1400" b="0" dirty="0">
                <a:solidFill>
                  <a:srgbClr val="1A78C3"/>
                </a:solidFill>
                <a:latin typeface="+mj-ea"/>
                <a:ea typeface="+mj-ea"/>
              </a:rPr>
              <a:t>操作类型</a:t>
            </a:r>
          </a:p>
          <a:p>
            <a:pPr lvl="1">
              <a:lnSpc>
                <a:spcPct val="105000"/>
              </a:lnSpc>
              <a:spcBef>
                <a:spcPct val="5000"/>
              </a:spcBef>
            </a:pPr>
            <a:r>
              <a:rPr lang="zh-CN" altLang="en-US" sz="1400" b="0" dirty="0">
                <a:solidFill>
                  <a:srgbClr val="44BE9B"/>
                </a:solidFill>
                <a:latin typeface="+mj-ea"/>
                <a:ea typeface="+mj-ea"/>
              </a:rPr>
              <a:t>传送 </a:t>
            </a:r>
            <a:r>
              <a:rPr lang="en-US" altLang="zh-CN" sz="1400" b="0" dirty="0">
                <a:solidFill>
                  <a:srgbClr val="44BE9B"/>
                </a:solidFill>
                <a:latin typeface="+mj-ea"/>
                <a:ea typeface="+mj-ea"/>
              </a:rPr>
              <a:t>/ </a:t>
            </a:r>
            <a:r>
              <a:rPr lang="zh-CN" altLang="en-US" sz="1400" b="0" dirty="0">
                <a:solidFill>
                  <a:srgbClr val="44BE9B"/>
                </a:solidFill>
                <a:latin typeface="+mj-ea"/>
                <a:ea typeface="+mj-ea"/>
              </a:rPr>
              <a:t>算术 </a:t>
            </a:r>
            <a:r>
              <a:rPr lang="en-US" altLang="zh-CN" sz="1400" b="0" dirty="0">
                <a:solidFill>
                  <a:srgbClr val="44BE9B"/>
                </a:solidFill>
                <a:latin typeface="+mj-ea"/>
                <a:ea typeface="+mj-ea"/>
              </a:rPr>
              <a:t>/ </a:t>
            </a:r>
            <a:r>
              <a:rPr lang="zh-CN" altLang="en-US" sz="1400" b="0" dirty="0">
                <a:solidFill>
                  <a:srgbClr val="44BE9B"/>
                </a:solidFill>
                <a:latin typeface="+mj-ea"/>
                <a:ea typeface="+mj-ea"/>
              </a:rPr>
              <a:t>逻辑 </a:t>
            </a:r>
            <a:r>
              <a:rPr lang="en-US" altLang="zh-CN" sz="1400" b="0" dirty="0">
                <a:solidFill>
                  <a:srgbClr val="44BE9B"/>
                </a:solidFill>
                <a:latin typeface="+mj-ea"/>
                <a:ea typeface="+mj-ea"/>
              </a:rPr>
              <a:t>/ </a:t>
            </a:r>
            <a:r>
              <a:rPr lang="zh-CN" altLang="en-US" sz="1400" b="0" dirty="0">
                <a:solidFill>
                  <a:srgbClr val="44BE9B"/>
                </a:solidFill>
                <a:latin typeface="+mj-ea"/>
                <a:ea typeface="+mj-ea"/>
              </a:rPr>
              <a:t>移位 </a:t>
            </a:r>
            <a:r>
              <a:rPr lang="en-US" altLang="zh-CN" sz="1400" b="0" dirty="0">
                <a:solidFill>
                  <a:srgbClr val="44BE9B"/>
                </a:solidFill>
                <a:latin typeface="+mj-ea"/>
                <a:ea typeface="+mj-ea"/>
              </a:rPr>
              <a:t>/ </a:t>
            </a:r>
            <a:r>
              <a:rPr lang="zh-CN" altLang="en-US" sz="1400" b="0" dirty="0">
                <a:solidFill>
                  <a:srgbClr val="44BE9B"/>
                </a:solidFill>
                <a:latin typeface="+mj-ea"/>
                <a:ea typeface="+mj-ea"/>
              </a:rPr>
              <a:t>字符串 </a:t>
            </a:r>
            <a:r>
              <a:rPr lang="en-US" altLang="zh-CN" sz="1400" b="0" dirty="0">
                <a:solidFill>
                  <a:srgbClr val="44BE9B"/>
                </a:solidFill>
                <a:latin typeface="+mj-ea"/>
                <a:ea typeface="+mj-ea"/>
              </a:rPr>
              <a:t>/ </a:t>
            </a:r>
            <a:r>
              <a:rPr lang="zh-CN" altLang="en-US" sz="1400" b="0" dirty="0">
                <a:solidFill>
                  <a:srgbClr val="44BE9B"/>
                </a:solidFill>
                <a:latin typeface="+mj-ea"/>
                <a:ea typeface="+mj-ea"/>
              </a:rPr>
              <a:t>转移控制 </a:t>
            </a:r>
            <a:r>
              <a:rPr lang="en-US" altLang="zh-CN" sz="1400" b="0" dirty="0">
                <a:solidFill>
                  <a:srgbClr val="44BE9B"/>
                </a:solidFill>
                <a:latin typeface="+mj-ea"/>
                <a:ea typeface="+mj-ea"/>
              </a:rPr>
              <a:t>/ </a:t>
            </a:r>
            <a:r>
              <a:rPr lang="zh-CN" altLang="en-US" sz="1400" b="0" dirty="0">
                <a:solidFill>
                  <a:srgbClr val="44BE9B"/>
                </a:solidFill>
                <a:latin typeface="+mj-ea"/>
                <a:ea typeface="+mj-ea"/>
              </a:rPr>
              <a:t>调用 </a:t>
            </a:r>
            <a:r>
              <a:rPr lang="en-US" altLang="zh-CN" sz="1400" b="0" dirty="0">
                <a:solidFill>
                  <a:srgbClr val="44BE9B"/>
                </a:solidFill>
                <a:latin typeface="+mj-ea"/>
                <a:ea typeface="+mj-ea"/>
              </a:rPr>
              <a:t>/ </a:t>
            </a:r>
            <a:r>
              <a:rPr lang="zh-CN" altLang="en-US" sz="1400" b="0" dirty="0">
                <a:solidFill>
                  <a:srgbClr val="44BE9B"/>
                </a:solidFill>
                <a:latin typeface="+mj-ea"/>
                <a:ea typeface="+mj-ea"/>
              </a:rPr>
              <a:t>中断 </a:t>
            </a:r>
            <a:r>
              <a:rPr lang="en-US" altLang="zh-CN" sz="1400" b="0" dirty="0">
                <a:solidFill>
                  <a:srgbClr val="44BE9B"/>
                </a:solidFill>
                <a:latin typeface="+mj-ea"/>
                <a:ea typeface="+mj-ea"/>
              </a:rPr>
              <a:t>/ </a:t>
            </a:r>
            <a:r>
              <a:rPr lang="zh-CN" altLang="en-US" sz="1400" b="0" dirty="0">
                <a:solidFill>
                  <a:srgbClr val="44BE9B"/>
                </a:solidFill>
                <a:latin typeface="+mj-ea"/>
                <a:ea typeface="+mj-ea"/>
              </a:rPr>
              <a:t>信号同步</a:t>
            </a:r>
          </a:p>
          <a:p>
            <a:pPr>
              <a:lnSpc>
                <a:spcPct val="105000"/>
              </a:lnSpc>
              <a:spcBef>
                <a:spcPct val="5000"/>
              </a:spcBef>
            </a:pPr>
            <a:r>
              <a:rPr lang="zh-CN" altLang="en-US" sz="1400" b="0" dirty="0">
                <a:solidFill>
                  <a:srgbClr val="1A78C3"/>
                </a:solidFill>
                <a:latin typeface="+mj-ea"/>
                <a:ea typeface="+mj-ea"/>
              </a:rPr>
              <a:t>操作数类型</a:t>
            </a:r>
          </a:p>
          <a:p>
            <a:pPr lvl="1">
              <a:lnSpc>
                <a:spcPct val="105000"/>
              </a:lnSpc>
              <a:spcBef>
                <a:spcPct val="5000"/>
              </a:spcBef>
            </a:pPr>
            <a:r>
              <a:rPr lang="zh-CN" altLang="en-US" sz="1400" b="0" dirty="0">
                <a:solidFill>
                  <a:srgbClr val="44BE9B"/>
                </a:solidFill>
                <a:latin typeface="+mj-ea"/>
                <a:ea typeface="+mj-ea"/>
              </a:rPr>
              <a:t>整数（带符号、无符号、十进制）、浮点数、位、位串</a:t>
            </a:r>
          </a:p>
          <a:p>
            <a:pPr>
              <a:lnSpc>
                <a:spcPct val="105000"/>
              </a:lnSpc>
              <a:spcBef>
                <a:spcPct val="5000"/>
              </a:spcBef>
            </a:pPr>
            <a:r>
              <a:rPr lang="zh-CN" altLang="en-US" sz="1400" b="0" dirty="0">
                <a:solidFill>
                  <a:srgbClr val="1A78C3"/>
                </a:solidFill>
                <a:latin typeface="+mj-ea"/>
                <a:ea typeface="+mj-ea"/>
              </a:rPr>
              <a:t>地址码的编码要考虑：</a:t>
            </a:r>
          </a:p>
          <a:p>
            <a:pPr lvl="1">
              <a:lnSpc>
                <a:spcPct val="105000"/>
              </a:lnSpc>
              <a:spcBef>
                <a:spcPct val="5000"/>
              </a:spcBef>
            </a:pPr>
            <a:r>
              <a:rPr lang="zh-CN" altLang="en-US" sz="1400" b="0" dirty="0">
                <a:solidFill>
                  <a:srgbClr val="44BE9B"/>
                </a:solidFill>
                <a:latin typeface="+mj-ea"/>
                <a:ea typeface="+mj-ea"/>
              </a:rPr>
              <a:t>操作数的个数</a:t>
            </a:r>
          </a:p>
          <a:p>
            <a:pPr lvl="1">
              <a:lnSpc>
                <a:spcPct val="105000"/>
              </a:lnSpc>
              <a:spcBef>
                <a:spcPct val="5000"/>
              </a:spcBef>
            </a:pPr>
            <a:r>
              <a:rPr lang="zh-CN" altLang="en-US" sz="1400" b="0" dirty="0">
                <a:solidFill>
                  <a:srgbClr val="44BE9B"/>
                </a:solidFill>
                <a:latin typeface="+mj-ea"/>
                <a:ea typeface="+mj-ea"/>
              </a:rPr>
              <a:t>寻址方式：立即 </a:t>
            </a:r>
            <a:r>
              <a:rPr lang="en-US" altLang="zh-CN" sz="1400" b="0" dirty="0">
                <a:solidFill>
                  <a:srgbClr val="44BE9B"/>
                </a:solidFill>
                <a:latin typeface="+mj-ea"/>
                <a:ea typeface="+mj-ea"/>
              </a:rPr>
              <a:t>/ </a:t>
            </a:r>
            <a:r>
              <a:rPr lang="zh-CN" altLang="en-US" sz="1400" b="0" dirty="0">
                <a:solidFill>
                  <a:srgbClr val="44BE9B"/>
                </a:solidFill>
                <a:latin typeface="+mj-ea"/>
                <a:ea typeface="+mj-ea"/>
              </a:rPr>
              <a:t>寄存器 </a:t>
            </a:r>
            <a:r>
              <a:rPr lang="en-US" altLang="zh-CN" sz="1400" b="0" dirty="0">
                <a:solidFill>
                  <a:srgbClr val="44BE9B"/>
                </a:solidFill>
                <a:latin typeface="+mj-ea"/>
                <a:ea typeface="+mj-ea"/>
              </a:rPr>
              <a:t>/ </a:t>
            </a:r>
            <a:r>
              <a:rPr lang="zh-CN" altLang="en-US" sz="1400" b="0" dirty="0">
                <a:solidFill>
                  <a:srgbClr val="44BE9B"/>
                </a:solidFill>
                <a:latin typeface="+mj-ea"/>
                <a:ea typeface="+mj-ea"/>
              </a:rPr>
              <a:t>寄间 </a:t>
            </a:r>
            <a:r>
              <a:rPr lang="en-US" altLang="zh-CN" sz="1400" b="0" dirty="0">
                <a:solidFill>
                  <a:srgbClr val="44BE9B"/>
                </a:solidFill>
                <a:latin typeface="+mj-ea"/>
                <a:ea typeface="+mj-ea"/>
              </a:rPr>
              <a:t>/ </a:t>
            </a:r>
            <a:r>
              <a:rPr lang="zh-CN" altLang="en-US" sz="1400" b="0" dirty="0">
                <a:solidFill>
                  <a:srgbClr val="44BE9B"/>
                </a:solidFill>
                <a:latin typeface="+mj-ea"/>
                <a:ea typeface="+mj-ea"/>
              </a:rPr>
              <a:t>直接 </a:t>
            </a:r>
            <a:r>
              <a:rPr lang="en-US" altLang="zh-CN" sz="1400" b="0" dirty="0">
                <a:solidFill>
                  <a:srgbClr val="44BE9B"/>
                </a:solidFill>
                <a:latin typeface="+mj-ea"/>
                <a:ea typeface="+mj-ea"/>
              </a:rPr>
              <a:t>/ </a:t>
            </a:r>
            <a:r>
              <a:rPr lang="zh-CN" altLang="en-US" sz="1400" b="0" dirty="0">
                <a:solidFill>
                  <a:srgbClr val="44BE9B"/>
                </a:solidFill>
                <a:latin typeface="+mj-ea"/>
                <a:ea typeface="+mj-ea"/>
              </a:rPr>
              <a:t>间接 </a:t>
            </a:r>
            <a:r>
              <a:rPr lang="en-US" altLang="zh-CN" sz="1400" b="0" dirty="0">
                <a:solidFill>
                  <a:srgbClr val="44BE9B"/>
                </a:solidFill>
                <a:latin typeface="+mj-ea"/>
                <a:ea typeface="+mj-ea"/>
              </a:rPr>
              <a:t>/ </a:t>
            </a:r>
            <a:r>
              <a:rPr lang="zh-CN" altLang="en-US" sz="1400" b="0" dirty="0">
                <a:solidFill>
                  <a:srgbClr val="44BE9B"/>
                </a:solidFill>
                <a:latin typeface="+mj-ea"/>
                <a:ea typeface="+mj-ea"/>
              </a:rPr>
              <a:t>相对 </a:t>
            </a:r>
            <a:r>
              <a:rPr lang="en-US" altLang="zh-CN" sz="1400" b="0" dirty="0">
                <a:solidFill>
                  <a:srgbClr val="44BE9B"/>
                </a:solidFill>
                <a:latin typeface="+mj-ea"/>
                <a:ea typeface="+mj-ea"/>
              </a:rPr>
              <a:t>/ </a:t>
            </a:r>
            <a:r>
              <a:rPr lang="zh-CN" altLang="en-US" sz="1400" b="0" dirty="0">
                <a:solidFill>
                  <a:srgbClr val="44BE9B"/>
                </a:solidFill>
                <a:latin typeface="+mj-ea"/>
                <a:ea typeface="+mj-ea"/>
              </a:rPr>
              <a:t>基址 </a:t>
            </a:r>
            <a:r>
              <a:rPr lang="en-US" altLang="zh-CN" sz="1400" b="0" dirty="0">
                <a:solidFill>
                  <a:srgbClr val="44BE9B"/>
                </a:solidFill>
                <a:latin typeface="+mj-ea"/>
                <a:ea typeface="+mj-ea"/>
              </a:rPr>
              <a:t>/ </a:t>
            </a:r>
            <a:r>
              <a:rPr lang="zh-CN" altLang="en-US" sz="1400" b="0" dirty="0">
                <a:solidFill>
                  <a:srgbClr val="44BE9B"/>
                </a:solidFill>
                <a:latin typeface="+mj-ea"/>
                <a:ea typeface="+mj-ea"/>
              </a:rPr>
              <a:t>变址 </a:t>
            </a:r>
            <a:r>
              <a:rPr lang="en-US" altLang="zh-CN" sz="1400" b="0" dirty="0">
                <a:solidFill>
                  <a:srgbClr val="44BE9B"/>
                </a:solidFill>
                <a:latin typeface="+mj-ea"/>
                <a:ea typeface="+mj-ea"/>
              </a:rPr>
              <a:t>/ </a:t>
            </a:r>
            <a:r>
              <a:rPr lang="zh-CN" altLang="en-US" sz="1400" b="0" dirty="0">
                <a:solidFill>
                  <a:srgbClr val="44BE9B"/>
                </a:solidFill>
                <a:latin typeface="+mj-ea"/>
                <a:ea typeface="+mj-ea"/>
              </a:rPr>
              <a:t>堆栈</a:t>
            </a:r>
          </a:p>
          <a:p>
            <a:pPr>
              <a:lnSpc>
                <a:spcPct val="105000"/>
              </a:lnSpc>
              <a:spcBef>
                <a:spcPct val="5000"/>
              </a:spcBef>
            </a:pPr>
            <a:r>
              <a:rPr lang="zh-CN" altLang="en-US" sz="1400" b="0" dirty="0">
                <a:solidFill>
                  <a:srgbClr val="1A78C3"/>
                </a:solidFill>
                <a:latin typeface="+mj-ea"/>
                <a:ea typeface="+mj-ea"/>
              </a:rPr>
              <a:t>操作码的编码要考虑：</a:t>
            </a:r>
          </a:p>
          <a:p>
            <a:pPr lvl="1">
              <a:lnSpc>
                <a:spcPct val="105000"/>
              </a:lnSpc>
              <a:spcBef>
                <a:spcPct val="5000"/>
              </a:spcBef>
            </a:pPr>
            <a:r>
              <a:rPr lang="zh-CN" altLang="en-US" sz="1400" b="0" dirty="0">
                <a:solidFill>
                  <a:srgbClr val="44BE9B"/>
                </a:solidFill>
                <a:latin typeface="+mj-ea"/>
                <a:ea typeface="+mj-ea"/>
              </a:rPr>
              <a:t>定长操作码 </a:t>
            </a:r>
            <a:r>
              <a:rPr lang="en-US" altLang="zh-CN" sz="1400" b="0" dirty="0">
                <a:solidFill>
                  <a:srgbClr val="44BE9B"/>
                </a:solidFill>
                <a:latin typeface="+mj-ea"/>
                <a:ea typeface="+mj-ea"/>
              </a:rPr>
              <a:t>/ </a:t>
            </a:r>
            <a:r>
              <a:rPr lang="zh-CN" altLang="en-US" sz="1400" b="0" dirty="0">
                <a:solidFill>
                  <a:srgbClr val="44BE9B"/>
                </a:solidFill>
                <a:latin typeface="+mj-ea"/>
                <a:ea typeface="+mj-ea"/>
              </a:rPr>
              <a:t>扩展操作码</a:t>
            </a:r>
          </a:p>
          <a:p>
            <a:pPr>
              <a:lnSpc>
                <a:spcPct val="105000"/>
              </a:lnSpc>
              <a:spcBef>
                <a:spcPct val="5000"/>
              </a:spcBef>
            </a:pPr>
            <a:r>
              <a:rPr lang="zh-CN" altLang="en-US" sz="1400" b="0" dirty="0">
                <a:solidFill>
                  <a:srgbClr val="1A78C3"/>
                </a:solidFill>
                <a:latin typeface="+mj-ea"/>
                <a:ea typeface="+mj-ea"/>
              </a:rPr>
              <a:t>条件码的生成</a:t>
            </a:r>
          </a:p>
          <a:p>
            <a:pPr lvl="1">
              <a:lnSpc>
                <a:spcPct val="105000"/>
              </a:lnSpc>
              <a:spcBef>
                <a:spcPct val="5000"/>
              </a:spcBef>
            </a:pPr>
            <a:r>
              <a:rPr lang="zh-CN" altLang="en-US" sz="1400" b="0" dirty="0">
                <a:solidFill>
                  <a:srgbClr val="44BE9B"/>
                </a:solidFill>
                <a:latin typeface="+mj-ea"/>
                <a:ea typeface="+mj-ea"/>
              </a:rPr>
              <a:t>四种基本标志：</a:t>
            </a:r>
            <a:r>
              <a:rPr lang="en-US" altLang="zh-CN" sz="1400" b="0" dirty="0">
                <a:solidFill>
                  <a:srgbClr val="44BE9B"/>
                </a:solidFill>
                <a:latin typeface="+mj-ea"/>
                <a:ea typeface="+mj-ea"/>
              </a:rPr>
              <a:t>NF / VF / CF / ZF</a:t>
            </a:r>
          </a:p>
          <a:p>
            <a:pPr>
              <a:lnSpc>
                <a:spcPct val="105000"/>
              </a:lnSpc>
              <a:spcBef>
                <a:spcPct val="5000"/>
              </a:spcBef>
            </a:pPr>
            <a:r>
              <a:rPr lang="zh-CN" altLang="en-US" sz="1400" b="0" dirty="0">
                <a:solidFill>
                  <a:srgbClr val="1A78C3"/>
                </a:solidFill>
                <a:latin typeface="+mj-ea"/>
                <a:ea typeface="+mj-ea"/>
              </a:rPr>
              <a:t>指令设计风格：</a:t>
            </a:r>
          </a:p>
          <a:p>
            <a:pPr lvl="1">
              <a:lnSpc>
                <a:spcPct val="105000"/>
              </a:lnSpc>
              <a:spcBef>
                <a:spcPct val="5000"/>
              </a:spcBef>
            </a:pPr>
            <a:r>
              <a:rPr lang="zh-CN" altLang="en-US" sz="1400" b="0" dirty="0">
                <a:solidFill>
                  <a:srgbClr val="44BE9B"/>
                </a:solidFill>
                <a:latin typeface="+mj-ea"/>
                <a:ea typeface="+mj-ea"/>
              </a:rPr>
              <a:t>按操作数地址指定方式来分：</a:t>
            </a:r>
          </a:p>
          <a:p>
            <a:pPr lvl="2">
              <a:lnSpc>
                <a:spcPct val="105000"/>
              </a:lnSpc>
              <a:spcBef>
                <a:spcPct val="5000"/>
              </a:spcBef>
            </a:pPr>
            <a:r>
              <a:rPr lang="zh-CN" altLang="en-US" sz="1400" b="0" dirty="0">
                <a:solidFill>
                  <a:srgbClr val="1A78C3"/>
                </a:solidFill>
                <a:latin typeface="+mj-ea"/>
                <a:ea typeface="+mj-ea"/>
              </a:rPr>
              <a:t>累加器型 、堆栈型 、通用寄存器型、</a:t>
            </a:r>
            <a:r>
              <a:rPr lang="en-US" altLang="zh-CN" sz="1400" b="0" dirty="0">
                <a:solidFill>
                  <a:srgbClr val="1A78C3"/>
                </a:solidFill>
                <a:latin typeface="+mj-ea"/>
                <a:ea typeface="+mj-ea"/>
              </a:rPr>
              <a:t>load/store</a:t>
            </a:r>
            <a:r>
              <a:rPr lang="zh-CN" altLang="en-US" sz="1400" b="0" dirty="0">
                <a:solidFill>
                  <a:srgbClr val="1A78C3"/>
                </a:solidFill>
                <a:latin typeface="+mj-ea"/>
                <a:ea typeface="+mj-ea"/>
              </a:rPr>
              <a:t>型</a:t>
            </a:r>
          </a:p>
          <a:p>
            <a:pPr lvl="1">
              <a:lnSpc>
                <a:spcPct val="105000"/>
              </a:lnSpc>
              <a:spcBef>
                <a:spcPct val="5000"/>
              </a:spcBef>
            </a:pPr>
            <a:r>
              <a:rPr lang="zh-CN" altLang="en-US" sz="1400" b="0" dirty="0">
                <a:solidFill>
                  <a:srgbClr val="44BE9B"/>
                </a:solidFill>
                <a:latin typeface="+mj-ea"/>
                <a:ea typeface="+mj-ea"/>
              </a:rPr>
              <a:t>按指令格式的复杂度来分</a:t>
            </a:r>
          </a:p>
          <a:p>
            <a:pPr lvl="2">
              <a:lnSpc>
                <a:spcPct val="105000"/>
              </a:lnSpc>
              <a:spcBef>
                <a:spcPct val="5000"/>
              </a:spcBef>
            </a:pPr>
            <a:r>
              <a:rPr lang="zh-CN" altLang="en-US" sz="1400" b="0" dirty="0">
                <a:solidFill>
                  <a:srgbClr val="1A78C3"/>
                </a:solidFill>
                <a:latin typeface="+mj-ea"/>
                <a:ea typeface="+mj-ea"/>
              </a:rPr>
              <a:t>复杂指令集计算机</a:t>
            </a:r>
            <a:r>
              <a:rPr lang="en-US" altLang="zh-CN" sz="1400" b="0" dirty="0">
                <a:solidFill>
                  <a:srgbClr val="1A78C3"/>
                </a:solidFill>
                <a:latin typeface="+mj-ea"/>
                <a:ea typeface="+mj-ea"/>
              </a:rPr>
              <a:t>CISC</a:t>
            </a:r>
            <a:r>
              <a:rPr lang="zh-CN" altLang="en-US" sz="1400" b="0" dirty="0">
                <a:solidFill>
                  <a:srgbClr val="1A78C3"/>
                </a:solidFill>
                <a:latin typeface="+mj-ea"/>
                <a:ea typeface="+mj-ea"/>
              </a:rPr>
              <a:t>、精简指令集计算机</a:t>
            </a:r>
            <a:r>
              <a:rPr lang="en-US" altLang="zh-CN" sz="1400" b="0" dirty="0">
                <a:solidFill>
                  <a:srgbClr val="1A78C3"/>
                </a:solidFill>
                <a:latin typeface="+mj-ea"/>
                <a:ea typeface="+mj-ea"/>
              </a:rPr>
              <a:t>RISC</a:t>
            </a:r>
          </a:p>
          <a:p>
            <a:pPr>
              <a:lnSpc>
                <a:spcPct val="105000"/>
              </a:lnSpc>
              <a:spcBef>
                <a:spcPct val="5000"/>
              </a:spcBef>
            </a:pPr>
            <a:r>
              <a:rPr lang="zh-CN" altLang="en-US" sz="1400" b="0" dirty="0">
                <a:solidFill>
                  <a:srgbClr val="1A78C3"/>
                </a:solidFill>
                <a:latin typeface="+mj-ea"/>
                <a:ea typeface="+mj-ea"/>
              </a:rPr>
              <a:t>典型指令系统举例</a:t>
            </a:r>
          </a:p>
          <a:p>
            <a:pPr lvl="1">
              <a:lnSpc>
                <a:spcPct val="105000"/>
              </a:lnSpc>
              <a:spcBef>
                <a:spcPct val="5000"/>
              </a:spcBef>
            </a:pPr>
            <a:r>
              <a:rPr lang="en-US" altLang="zh-CN" sz="1400" b="0" dirty="0">
                <a:solidFill>
                  <a:srgbClr val="44BE9B"/>
                </a:solidFill>
                <a:latin typeface="+mj-ea"/>
                <a:ea typeface="+mj-ea"/>
              </a:rPr>
              <a:t>Pentium /  PowerPC / MMX</a:t>
            </a:r>
          </a:p>
          <a:p>
            <a:pPr lvl="1">
              <a:lnSpc>
                <a:spcPct val="105000"/>
              </a:lnSpc>
              <a:spcBef>
                <a:spcPct val="45000"/>
              </a:spcBef>
              <a:buFontTx/>
              <a:buNone/>
            </a:pPr>
            <a:r>
              <a:rPr lang="zh-CN" altLang="en-US" sz="1400" b="0" dirty="0">
                <a:solidFill>
                  <a:srgbClr val="1A78C3"/>
                </a:solidFill>
                <a:latin typeface="+mj-ea"/>
                <a:ea typeface="+mj-ea"/>
              </a:rPr>
              <a:t>    以下通过</a:t>
            </a:r>
            <a:r>
              <a:rPr lang="en-US" altLang="zh-CN" sz="1400" b="0" dirty="0">
                <a:solidFill>
                  <a:srgbClr val="1A78C3"/>
                </a:solidFill>
                <a:latin typeface="+mj-ea"/>
                <a:ea typeface="+mj-ea"/>
              </a:rPr>
              <a:t>MIPS</a:t>
            </a:r>
            <a:r>
              <a:rPr lang="zh-CN" altLang="en-US" sz="1400" b="0" dirty="0">
                <a:solidFill>
                  <a:srgbClr val="1A78C3"/>
                </a:solidFill>
                <a:latin typeface="+mj-ea"/>
                <a:ea typeface="+mj-ea"/>
              </a:rPr>
              <a:t>指令系统，介绍如何在机器语言级表示程序</a:t>
            </a:r>
          </a:p>
          <a:p>
            <a:pPr lvl="1">
              <a:lnSpc>
                <a:spcPct val="105000"/>
              </a:lnSpc>
              <a:spcBef>
                <a:spcPct val="5000"/>
              </a:spcBef>
            </a:pPr>
            <a:endParaRPr lang="en-US" altLang="zh-CN" sz="1400" b="0" dirty="0">
              <a:solidFill>
                <a:srgbClr val="1A78C3"/>
              </a:solidFill>
              <a:latin typeface="+mj-ea"/>
              <a:ea typeface="+mj-ea"/>
            </a:endParaRPr>
          </a:p>
        </p:txBody>
      </p:sp>
    </p:spTree>
    <p:extLst>
      <p:ext uri="{BB962C8B-B14F-4D97-AF65-F5344CB8AC3E}">
        <p14:creationId xmlns:p14="http://schemas.microsoft.com/office/powerpoint/2010/main" val="425288865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linds(horizont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blinds(horizontal)">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blinds(horizontal)">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blinds(horizontal)">
                                      <p:cBhvr>
                                        <p:cTn id="62" dur="500"/>
                                        <p:tgtEl>
                                          <p:spTgt spid="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blinds(horizontal)">
                                      <p:cBhvr>
                                        <p:cTn id="67" dur="500"/>
                                        <p:tgtEl>
                                          <p:spTgt spid="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
                                            <p:txEl>
                                              <p:pRg st="13" end="13"/>
                                            </p:txEl>
                                          </p:spTgt>
                                        </p:tgtEl>
                                        <p:attrNameLst>
                                          <p:attrName>style.visibility</p:attrName>
                                        </p:attrNameLst>
                                      </p:cBhvr>
                                      <p:to>
                                        <p:strVal val="visible"/>
                                      </p:to>
                                    </p:set>
                                    <p:animEffect transition="in" filter="blinds(horizontal)">
                                      <p:cBhvr>
                                        <p:cTn id="72" dur="500"/>
                                        <p:tgtEl>
                                          <p:spTgt spid="5">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
                                            <p:txEl>
                                              <p:pRg st="14" end="14"/>
                                            </p:txEl>
                                          </p:spTgt>
                                        </p:tgtEl>
                                        <p:attrNameLst>
                                          <p:attrName>style.visibility</p:attrName>
                                        </p:attrNameLst>
                                      </p:cBhvr>
                                      <p:to>
                                        <p:strVal val="visible"/>
                                      </p:to>
                                    </p:set>
                                    <p:animEffect transition="in" filter="blinds(horizontal)">
                                      <p:cBhvr>
                                        <p:cTn id="77" dur="500"/>
                                        <p:tgtEl>
                                          <p:spTgt spid="5">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5">
                                            <p:txEl>
                                              <p:pRg st="15" end="15"/>
                                            </p:txEl>
                                          </p:spTgt>
                                        </p:tgtEl>
                                        <p:attrNameLst>
                                          <p:attrName>style.visibility</p:attrName>
                                        </p:attrNameLst>
                                      </p:cBhvr>
                                      <p:to>
                                        <p:strVal val="visible"/>
                                      </p:to>
                                    </p:set>
                                    <p:animEffect transition="in" filter="blinds(horizontal)">
                                      <p:cBhvr>
                                        <p:cTn id="82" dur="500"/>
                                        <p:tgtEl>
                                          <p:spTgt spid="5">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5">
                                            <p:txEl>
                                              <p:pRg st="16" end="16"/>
                                            </p:txEl>
                                          </p:spTgt>
                                        </p:tgtEl>
                                        <p:attrNameLst>
                                          <p:attrName>style.visibility</p:attrName>
                                        </p:attrNameLst>
                                      </p:cBhvr>
                                      <p:to>
                                        <p:strVal val="visible"/>
                                      </p:to>
                                    </p:set>
                                    <p:animEffect transition="in" filter="blinds(horizontal)">
                                      <p:cBhvr>
                                        <p:cTn id="87" dur="500"/>
                                        <p:tgtEl>
                                          <p:spTgt spid="5">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5">
                                            <p:txEl>
                                              <p:pRg st="17" end="17"/>
                                            </p:txEl>
                                          </p:spTgt>
                                        </p:tgtEl>
                                        <p:attrNameLst>
                                          <p:attrName>style.visibility</p:attrName>
                                        </p:attrNameLst>
                                      </p:cBhvr>
                                      <p:to>
                                        <p:strVal val="visible"/>
                                      </p:to>
                                    </p:set>
                                    <p:animEffect transition="in" filter="blinds(horizontal)">
                                      <p:cBhvr>
                                        <p:cTn id="92" dur="500"/>
                                        <p:tgtEl>
                                          <p:spTgt spid="5">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5">
                                            <p:txEl>
                                              <p:pRg st="18" end="18"/>
                                            </p:txEl>
                                          </p:spTgt>
                                        </p:tgtEl>
                                        <p:attrNameLst>
                                          <p:attrName>style.visibility</p:attrName>
                                        </p:attrNameLst>
                                      </p:cBhvr>
                                      <p:to>
                                        <p:strVal val="visible"/>
                                      </p:to>
                                    </p:set>
                                    <p:animEffect transition="in" filter="blinds(horizontal)">
                                      <p:cBhvr>
                                        <p:cTn id="97" dur="500"/>
                                        <p:tgtEl>
                                          <p:spTgt spid="5">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5">
                                            <p:txEl>
                                              <p:pRg st="19" end="19"/>
                                            </p:txEl>
                                          </p:spTgt>
                                        </p:tgtEl>
                                        <p:attrNameLst>
                                          <p:attrName>style.visibility</p:attrName>
                                        </p:attrNameLst>
                                      </p:cBhvr>
                                      <p:to>
                                        <p:strVal val="visible"/>
                                      </p:to>
                                    </p:set>
                                    <p:animEffect transition="in" filter="blinds(horizontal)">
                                      <p:cBhvr>
                                        <p:cTn id="102"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3D06753-2C14-4173-9C87-7EA665C6AABB}"/>
              </a:ext>
            </a:extLst>
          </p:cNvPr>
          <p:cNvSpPr>
            <a:spLocks noGrp="1"/>
          </p:cNvSpPr>
          <p:nvPr>
            <p:ph type="sldNum" sz="quarter" idx="12"/>
          </p:nvPr>
        </p:nvSpPr>
        <p:spPr/>
        <p:txBody>
          <a:bodyPr/>
          <a:lstStyle/>
          <a:p>
            <a:fld id="{D12C7F20-4EEE-4847-AC76-B538472E8A39}" type="slidenum">
              <a:rPr lang="zh-CN" altLang="en-US" smtClean="0"/>
              <a:pPr/>
              <a:t>43</a:t>
            </a:fld>
            <a:endParaRPr lang="zh-CN" altLang="en-US"/>
          </a:p>
        </p:txBody>
      </p:sp>
      <p:sp>
        <p:nvSpPr>
          <p:cNvPr id="33" name="文本占位符 32">
            <a:extLst>
              <a:ext uri="{FF2B5EF4-FFF2-40B4-BE49-F238E27FC236}">
                <a16:creationId xmlns:a16="http://schemas.microsoft.com/office/drawing/2014/main" id="{5C4BDCB0-0DE0-4B27-B32B-8F8BE6FB5CC7}"/>
              </a:ext>
            </a:extLst>
          </p:cNvPr>
          <p:cNvSpPr>
            <a:spLocks noGrp="1"/>
          </p:cNvSpPr>
          <p:nvPr>
            <p:ph type="body" sz="quarter" idx="15"/>
          </p:nvPr>
        </p:nvSpPr>
        <p:spPr/>
        <p:txBody>
          <a:bodyPr>
            <a:normAutofit/>
          </a:bodyPr>
          <a:lstStyle/>
          <a:p>
            <a:pPr marL="514350" indent="-514350">
              <a:buFont typeface="+mj-lt"/>
              <a:buAutoNum type="arabicPeriod"/>
            </a:pPr>
            <a:r>
              <a:rPr lang="zh-CN" altLang="en-US" dirty="0">
                <a:solidFill>
                  <a:schemeClr val="accent1">
                    <a:lumMod val="40000"/>
                    <a:lumOff val="60000"/>
                  </a:schemeClr>
                </a:solidFill>
              </a:rPr>
              <a:t>指令系统的设计</a:t>
            </a:r>
            <a:endParaRPr lang="en-US" altLang="zh-CN" dirty="0">
              <a:solidFill>
                <a:schemeClr val="accent1">
                  <a:lumMod val="40000"/>
                  <a:lumOff val="60000"/>
                </a:schemeClr>
              </a:solidFill>
            </a:endParaRPr>
          </a:p>
          <a:p>
            <a:pPr marL="514350" indent="-514350">
              <a:buFont typeface="+mj-lt"/>
              <a:buAutoNum type="arabicPeriod"/>
            </a:pPr>
            <a:r>
              <a:rPr lang="zh-CN" altLang="en-US" dirty="0"/>
              <a:t>程序的机器级表示</a:t>
            </a:r>
            <a:endParaRPr lang="en-US" altLang="zh-CN" dirty="0"/>
          </a:p>
          <a:p>
            <a:pPr marL="514350" indent="-514350">
              <a:buFont typeface="+mj-lt"/>
              <a:buAutoNum type="arabicPeriod"/>
            </a:pPr>
            <a:endParaRPr lang="zh-CN" altLang="en-US" dirty="0">
              <a:solidFill>
                <a:schemeClr val="accent1">
                  <a:lumMod val="40000"/>
                  <a:lumOff val="60000"/>
                </a:schemeClr>
              </a:solidFill>
            </a:endParaRPr>
          </a:p>
          <a:p>
            <a:pPr marL="514350" indent="-514350">
              <a:buFont typeface="+mj-lt"/>
              <a:buAutoNum type="arabicPeriod"/>
            </a:pP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p:txBody>
      </p:sp>
      <p:sp>
        <p:nvSpPr>
          <p:cNvPr id="34" name="文本占位符 33">
            <a:extLst>
              <a:ext uri="{FF2B5EF4-FFF2-40B4-BE49-F238E27FC236}">
                <a16:creationId xmlns:a16="http://schemas.microsoft.com/office/drawing/2014/main" id="{BFC89C37-CFAF-459C-BA15-0CC416BDDFB0}"/>
              </a:ext>
            </a:extLst>
          </p:cNvPr>
          <p:cNvSpPr>
            <a:spLocks noGrp="1"/>
          </p:cNvSpPr>
          <p:nvPr>
            <p:ph type="body" sz="quarter" idx="16"/>
          </p:nvPr>
        </p:nvSpPr>
        <p:spPr/>
        <p:txBody>
          <a:bodyPr/>
          <a:lstStyle/>
          <a:p>
            <a:r>
              <a:rPr lang="zh-CN" altLang="en-US" dirty="0"/>
              <a:t>目录</a:t>
            </a:r>
          </a:p>
        </p:txBody>
      </p:sp>
    </p:spTree>
    <p:extLst>
      <p:ext uri="{BB962C8B-B14F-4D97-AF65-F5344CB8AC3E}">
        <p14:creationId xmlns:p14="http://schemas.microsoft.com/office/powerpoint/2010/main" val="71669685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6293A8D-1351-4CD8-BCD0-9CD9127A20C0}"/>
              </a:ext>
            </a:extLst>
          </p:cNvPr>
          <p:cNvSpPr>
            <a:spLocks noGrp="1"/>
          </p:cNvSpPr>
          <p:nvPr>
            <p:ph type="sldNum" sz="quarter" idx="12"/>
          </p:nvPr>
        </p:nvSpPr>
        <p:spPr/>
        <p:txBody>
          <a:bodyPr/>
          <a:lstStyle/>
          <a:p>
            <a:fld id="{D12C7F20-4EEE-4847-AC76-B538472E8A39}" type="slidenum">
              <a:rPr lang="zh-CN" altLang="en-US" smtClean="0"/>
              <a:pPr/>
              <a:t>44</a:t>
            </a:fld>
            <a:endParaRPr lang="zh-CN" altLang="en-US"/>
          </a:p>
        </p:txBody>
      </p:sp>
      <p:sp>
        <p:nvSpPr>
          <p:cNvPr id="3" name="文本占位符 2">
            <a:extLst>
              <a:ext uri="{FF2B5EF4-FFF2-40B4-BE49-F238E27FC236}">
                <a16:creationId xmlns:a16="http://schemas.microsoft.com/office/drawing/2014/main" id="{2252D67F-AA34-4C71-AEFE-5D67B54DBF0A}"/>
              </a:ext>
            </a:extLst>
          </p:cNvPr>
          <p:cNvSpPr>
            <a:spLocks noGrp="1"/>
          </p:cNvSpPr>
          <p:nvPr>
            <p:ph type="body" sz="quarter" idx="15"/>
          </p:nvPr>
        </p:nvSpPr>
        <p:spPr>
          <a:xfrm>
            <a:off x="159768" y="698463"/>
            <a:ext cx="11835786" cy="585053"/>
          </a:xfrm>
        </p:spPr>
        <p:txBody>
          <a:bodyPr/>
          <a:lstStyle/>
          <a:p>
            <a:r>
              <a:rPr lang="zh-CN" altLang="en-US" dirty="0"/>
              <a:t>主要内容</a:t>
            </a:r>
          </a:p>
          <a:p>
            <a:endParaRPr lang="zh-CN" altLang="en-US" dirty="0"/>
          </a:p>
        </p:txBody>
      </p:sp>
      <p:sp>
        <p:nvSpPr>
          <p:cNvPr id="4" name="文本占位符 3">
            <a:extLst>
              <a:ext uri="{FF2B5EF4-FFF2-40B4-BE49-F238E27FC236}">
                <a16:creationId xmlns:a16="http://schemas.microsoft.com/office/drawing/2014/main" id="{591C0F20-0C8C-46D6-98F2-BB58F2D2DCD6}"/>
              </a:ext>
            </a:extLst>
          </p:cNvPr>
          <p:cNvSpPr>
            <a:spLocks noGrp="1"/>
          </p:cNvSpPr>
          <p:nvPr>
            <p:ph type="body" sz="quarter" idx="16"/>
          </p:nvPr>
        </p:nvSpPr>
        <p:spPr/>
        <p:txBody>
          <a:bodyPr/>
          <a:lstStyle/>
          <a:p>
            <a:r>
              <a:rPr lang="en-US" altLang="zh-CN" dirty="0"/>
              <a:t>2.</a:t>
            </a:r>
            <a:r>
              <a:rPr lang="zh-CN" altLang="en-US" dirty="0"/>
              <a:t>程序的机器级表示</a:t>
            </a:r>
            <a:endParaRPr lang="en-US" altLang="zh-CN" dirty="0"/>
          </a:p>
          <a:p>
            <a:endParaRPr lang="zh-CN" altLang="en-US" dirty="0"/>
          </a:p>
        </p:txBody>
      </p:sp>
      <p:sp>
        <p:nvSpPr>
          <p:cNvPr id="5" name="Rectangle 3">
            <a:extLst>
              <a:ext uri="{FF2B5EF4-FFF2-40B4-BE49-F238E27FC236}">
                <a16:creationId xmlns:a16="http://schemas.microsoft.com/office/drawing/2014/main" id="{36F1BB01-21D9-4E15-8FD8-345900603212}"/>
              </a:ext>
            </a:extLst>
          </p:cNvPr>
          <p:cNvSpPr txBox="1">
            <a:spLocks noChangeArrowheads="1"/>
          </p:cNvSpPr>
          <p:nvPr/>
        </p:nvSpPr>
        <p:spPr>
          <a:xfrm>
            <a:off x="553848" y="1235147"/>
            <a:ext cx="10184060" cy="5391587"/>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Bef>
                <a:spcPct val="15000"/>
              </a:spcBef>
            </a:pPr>
            <a:r>
              <a:rPr lang="en-US" altLang="zh-CN" sz="1800" dirty="0">
                <a:solidFill>
                  <a:srgbClr val="1A78C3"/>
                </a:solidFill>
                <a:latin typeface="+mj-ea"/>
                <a:ea typeface="+mj-ea"/>
              </a:rPr>
              <a:t>MIPS</a:t>
            </a:r>
            <a:r>
              <a:rPr lang="zh-CN" altLang="en-US" sz="1800" dirty="0">
                <a:solidFill>
                  <a:srgbClr val="1A78C3"/>
                </a:solidFill>
                <a:latin typeface="+mj-ea"/>
                <a:ea typeface="+mj-ea"/>
              </a:rPr>
              <a:t>指令格式</a:t>
            </a:r>
          </a:p>
          <a:p>
            <a:pPr lvl="1">
              <a:lnSpc>
                <a:spcPct val="115000"/>
              </a:lnSpc>
              <a:spcBef>
                <a:spcPct val="15000"/>
              </a:spcBef>
            </a:pPr>
            <a:r>
              <a:rPr lang="en-US" altLang="zh-CN" sz="1600" dirty="0">
                <a:solidFill>
                  <a:srgbClr val="44BE9B"/>
                </a:solidFill>
                <a:latin typeface="+mj-ea"/>
                <a:ea typeface="+mj-ea"/>
              </a:rPr>
              <a:t>R-</a:t>
            </a:r>
            <a:r>
              <a:rPr lang="zh-CN" altLang="en-US" sz="1600" dirty="0">
                <a:solidFill>
                  <a:srgbClr val="44BE9B"/>
                </a:solidFill>
                <a:latin typeface="+mj-ea"/>
                <a:ea typeface="+mj-ea"/>
              </a:rPr>
              <a:t>类型 </a:t>
            </a:r>
            <a:r>
              <a:rPr lang="en-US" altLang="zh-CN" sz="1600" dirty="0">
                <a:solidFill>
                  <a:srgbClr val="44BE9B"/>
                </a:solidFill>
                <a:latin typeface="+mj-ea"/>
                <a:ea typeface="+mj-ea"/>
              </a:rPr>
              <a:t>/ I-</a:t>
            </a:r>
            <a:r>
              <a:rPr lang="zh-CN" altLang="en-US" sz="1600" dirty="0">
                <a:solidFill>
                  <a:srgbClr val="44BE9B"/>
                </a:solidFill>
                <a:latin typeface="+mj-ea"/>
                <a:ea typeface="+mj-ea"/>
              </a:rPr>
              <a:t>类型 </a:t>
            </a:r>
            <a:r>
              <a:rPr lang="en-US" altLang="zh-CN" sz="1600" dirty="0">
                <a:solidFill>
                  <a:srgbClr val="44BE9B"/>
                </a:solidFill>
                <a:latin typeface="+mj-ea"/>
                <a:ea typeface="+mj-ea"/>
              </a:rPr>
              <a:t>/ J-</a:t>
            </a:r>
            <a:r>
              <a:rPr lang="zh-CN" altLang="en-US" sz="1600" dirty="0">
                <a:solidFill>
                  <a:srgbClr val="44BE9B"/>
                </a:solidFill>
                <a:latin typeface="+mj-ea"/>
                <a:ea typeface="+mj-ea"/>
              </a:rPr>
              <a:t>类型</a:t>
            </a:r>
          </a:p>
          <a:p>
            <a:pPr>
              <a:lnSpc>
                <a:spcPct val="115000"/>
              </a:lnSpc>
              <a:spcBef>
                <a:spcPct val="15000"/>
              </a:spcBef>
            </a:pPr>
            <a:r>
              <a:rPr lang="en-US" altLang="zh-CN" sz="1800" dirty="0">
                <a:solidFill>
                  <a:srgbClr val="1A78C3"/>
                </a:solidFill>
                <a:latin typeface="+mj-ea"/>
                <a:ea typeface="+mj-ea"/>
              </a:rPr>
              <a:t>MIPS</a:t>
            </a:r>
            <a:r>
              <a:rPr lang="zh-CN" altLang="en-US" sz="1800" dirty="0">
                <a:solidFill>
                  <a:srgbClr val="1A78C3"/>
                </a:solidFill>
                <a:latin typeface="+mj-ea"/>
                <a:ea typeface="+mj-ea"/>
              </a:rPr>
              <a:t>寄存器</a:t>
            </a:r>
          </a:p>
          <a:p>
            <a:pPr lvl="1">
              <a:lnSpc>
                <a:spcPct val="115000"/>
              </a:lnSpc>
              <a:spcBef>
                <a:spcPct val="15000"/>
              </a:spcBef>
            </a:pPr>
            <a:r>
              <a:rPr lang="zh-CN" altLang="en-US" sz="1600" dirty="0">
                <a:solidFill>
                  <a:srgbClr val="44BE9B"/>
                </a:solidFill>
                <a:latin typeface="+mj-ea"/>
                <a:ea typeface="+mj-ea"/>
              </a:rPr>
              <a:t>长度 </a:t>
            </a:r>
            <a:r>
              <a:rPr lang="en-US" altLang="zh-CN" sz="1600" dirty="0">
                <a:solidFill>
                  <a:srgbClr val="44BE9B"/>
                </a:solidFill>
                <a:latin typeface="+mj-ea"/>
                <a:ea typeface="+mj-ea"/>
              </a:rPr>
              <a:t>/ </a:t>
            </a:r>
            <a:r>
              <a:rPr lang="zh-CN" altLang="en-US" sz="1600" dirty="0">
                <a:solidFill>
                  <a:srgbClr val="44BE9B"/>
                </a:solidFill>
                <a:latin typeface="+mj-ea"/>
                <a:ea typeface="+mj-ea"/>
              </a:rPr>
              <a:t>个数 </a:t>
            </a:r>
            <a:r>
              <a:rPr lang="en-US" altLang="zh-CN" sz="1600" dirty="0">
                <a:solidFill>
                  <a:srgbClr val="44BE9B"/>
                </a:solidFill>
                <a:latin typeface="+mj-ea"/>
                <a:ea typeface="+mj-ea"/>
              </a:rPr>
              <a:t>/ </a:t>
            </a:r>
            <a:r>
              <a:rPr lang="zh-CN" altLang="en-US" sz="1600" dirty="0">
                <a:solidFill>
                  <a:srgbClr val="44BE9B"/>
                </a:solidFill>
                <a:latin typeface="+mj-ea"/>
                <a:ea typeface="+mj-ea"/>
              </a:rPr>
              <a:t>功能分配 </a:t>
            </a:r>
          </a:p>
          <a:p>
            <a:pPr>
              <a:lnSpc>
                <a:spcPct val="115000"/>
              </a:lnSpc>
              <a:spcBef>
                <a:spcPct val="15000"/>
              </a:spcBef>
            </a:pPr>
            <a:r>
              <a:rPr lang="en-US" altLang="zh-CN" sz="1800" dirty="0">
                <a:solidFill>
                  <a:srgbClr val="1A78C3"/>
                </a:solidFill>
                <a:latin typeface="+mj-ea"/>
                <a:ea typeface="+mj-ea"/>
              </a:rPr>
              <a:t>MIPS</a:t>
            </a:r>
            <a:r>
              <a:rPr lang="zh-CN" altLang="en-US" sz="1800" dirty="0">
                <a:solidFill>
                  <a:srgbClr val="1A78C3"/>
                </a:solidFill>
                <a:latin typeface="+mj-ea"/>
                <a:ea typeface="+mj-ea"/>
              </a:rPr>
              <a:t>操作数</a:t>
            </a:r>
          </a:p>
          <a:p>
            <a:pPr lvl="1">
              <a:lnSpc>
                <a:spcPct val="115000"/>
              </a:lnSpc>
              <a:spcBef>
                <a:spcPct val="15000"/>
              </a:spcBef>
            </a:pPr>
            <a:r>
              <a:rPr lang="zh-CN" altLang="en-US" sz="1600" dirty="0">
                <a:solidFill>
                  <a:srgbClr val="44BE9B"/>
                </a:solidFill>
                <a:latin typeface="+mj-ea"/>
                <a:ea typeface="+mj-ea"/>
              </a:rPr>
              <a:t>寄存器操作数 </a:t>
            </a:r>
            <a:r>
              <a:rPr lang="en-US" altLang="zh-CN" sz="1600" dirty="0">
                <a:solidFill>
                  <a:srgbClr val="44BE9B"/>
                </a:solidFill>
                <a:latin typeface="+mj-ea"/>
                <a:ea typeface="+mj-ea"/>
              </a:rPr>
              <a:t>/ </a:t>
            </a:r>
            <a:r>
              <a:rPr lang="zh-CN" altLang="en-US" sz="1600" dirty="0">
                <a:solidFill>
                  <a:srgbClr val="44BE9B"/>
                </a:solidFill>
                <a:latin typeface="+mj-ea"/>
                <a:ea typeface="+mj-ea"/>
              </a:rPr>
              <a:t>存储器操作数 </a:t>
            </a:r>
            <a:r>
              <a:rPr lang="en-US" altLang="zh-CN" sz="1600" dirty="0">
                <a:solidFill>
                  <a:srgbClr val="44BE9B"/>
                </a:solidFill>
                <a:latin typeface="+mj-ea"/>
                <a:ea typeface="+mj-ea"/>
              </a:rPr>
              <a:t>/ </a:t>
            </a:r>
            <a:r>
              <a:rPr lang="zh-CN" altLang="en-US" sz="1600" dirty="0">
                <a:solidFill>
                  <a:srgbClr val="44BE9B"/>
                </a:solidFill>
                <a:latin typeface="+mj-ea"/>
                <a:ea typeface="+mj-ea"/>
              </a:rPr>
              <a:t>立即数 </a:t>
            </a:r>
            <a:r>
              <a:rPr lang="en-US" altLang="zh-CN" sz="1600" dirty="0">
                <a:solidFill>
                  <a:srgbClr val="44BE9B"/>
                </a:solidFill>
                <a:latin typeface="+mj-ea"/>
                <a:ea typeface="+mj-ea"/>
              </a:rPr>
              <a:t>/ </a:t>
            </a:r>
            <a:r>
              <a:rPr lang="zh-CN" altLang="en-US" sz="1600" dirty="0">
                <a:solidFill>
                  <a:srgbClr val="44BE9B"/>
                </a:solidFill>
                <a:latin typeface="+mj-ea"/>
                <a:ea typeface="+mj-ea"/>
              </a:rPr>
              <a:t>文本 </a:t>
            </a:r>
            <a:r>
              <a:rPr lang="en-US" altLang="zh-CN" sz="1600" dirty="0">
                <a:solidFill>
                  <a:srgbClr val="44BE9B"/>
                </a:solidFill>
                <a:latin typeface="+mj-ea"/>
                <a:ea typeface="+mj-ea"/>
              </a:rPr>
              <a:t>/ </a:t>
            </a:r>
            <a:r>
              <a:rPr lang="zh-CN" altLang="en-US" sz="1600" dirty="0">
                <a:solidFill>
                  <a:srgbClr val="44BE9B"/>
                </a:solidFill>
                <a:latin typeface="+mj-ea"/>
                <a:ea typeface="+mj-ea"/>
              </a:rPr>
              <a:t>位</a:t>
            </a:r>
          </a:p>
          <a:p>
            <a:pPr>
              <a:lnSpc>
                <a:spcPct val="115000"/>
              </a:lnSpc>
              <a:spcBef>
                <a:spcPct val="15000"/>
              </a:spcBef>
            </a:pPr>
            <a:r>
              <a:rPr lang="en-US" altLang="zh-CN" sz="1800" dirty="0">
                <a:solidFill>
                  <a:srgbClr val="1A78C3"/>
                </a:solidFill>
                <a:latin typeface="+mj-ea"/>
                <a:ea typeface="+mj-ea"/>
              </a:rPr>
              <a:t>MIPS</a:t>
            </a:r>
            <a:r>
              <a:rPr lang="zh-CN" altLang="en-US" sz="1800" dirty="0">
                <a:solidFill>
                  <a:srgbClr val="1A78C3"/>
                </a:solidFill>
                <a:latin typeface="+mj-ea"/>
                <a:ea typeface="+mj-ea"/>
              </a:rPr>
              <a:t>指令寻址方式</a:t>
            </a:r>
          </a:p>
          <a:p>
            <a:pPr lvl="1">
              <a:lnSpc>
                <a:spcPct val="115000"/>
              </a:lnSpc>
              <a:spcBef>
                <a:spcPct val="15000"/>
              </a:spcBef>
            </a:pPr>
            <a:r>
              <a:rPr lang="zh-CN" altLang="en-US" sz="1600" dirty="0">
                <a:solidFill>
                  <a:srgbClr val="44BE9B"/>
                </a:solidFill>
                <a:latin typeface="+mj-ea"/>
                <a:ea typeface="+mj-ea"/>
              </a:rPr>
              <a:t>立即数寻址 </a:t>
            </a:r>
            <a:r>
              <a:rPr lang="en-US" altLang="zh-CN" sz="1600" dirty="0">
                <a:solidFill>
                  <a:srgbClr val="44BE9B"/>
                </a:solidFill>
                <a:latin typeface="+mj-ea"/>
                <a:ea typeface="+mj-ea"/>
              </a:rPr>
              <a:t>/ </a:t>
            </a:r>
            <a:r>
              <a:rPr lang="zh-CN" altLang="en-US" sz="1600" dirty="0">
                <a:solidFill>
                  <a:srgbClr val="44BE9B"/>
                </a:solidFill>
                <a:latin typeface="+mj-ea"/>
                <a:ea typeface="+mj-ea"/>
              </a:rPr>
              <a:t>寄存器寻址 </a:t>
            </a:r>
            <a:r>
              <a:rPr lang="en-US" altLang="zh-CN" sz="1600" dirty="0">
                <a:solidFill>
                  <a:srgbClr val="44BE9B"/>
                </a:solidFill>
                <a:latin typeface="+mj-ea"/>
                <a:ea typeface="+mj-ea"/>
              </a:rPr>
              <a:t>/ </a:t>
            </a:r>
            <a:r>
              <a:rPr lang="zh-CN" altLang="en-US" sz="1600" dirty="0">
                <a:solidFill>
                  <a:srgbClr val="44BE9B"/>
                </a:solidFill>
                <a:latin typeface="+mj-ea"/>
                <a:ea typeface="+mj-ea"/>
              </a:rPr>
              <a:t>相对寻址 </a:t>
            </a:r>
            <a:r>
              <a:rPr lang="en-US" altLang="zh-CN" sz="1600" dirty="0">
                <a:solidFill>
                  <a:srgbClr val="44BE9B"/>
                </a:solidFill>
                <a:latin typeface="+mj-ea"/>
                <a:ea typeface="+mj-ea"/>
              </a:rPr>
              <a:t>/ </a:t>
            </a:r>
            <a:r>
              <a:rPr lang="zh-CN" altLang="en-US" sz="1600" dirty="0">
                <a:solidFill>
                  <a:srgbClr val="44BE9B"/>
                </a:solidFill>
                <a:latin typeface="+mj-ea"/>
                <a:ea typeface="+mj-ea"/>
              </a:rPr>
              <a:t>伪直接寻址 </a:t>
            </a:r>
            <a:r>
              <a:rPr lang="en-US" altLang="zh-CN" sz="1600" dirty="0">
                <a:solidFill>
                  <a:srgbClr val="44BE9B"/>
                </a:solidFill>
                <a:latin typeface="+mj-ea"/>
                <a:ea typeface="+mj-ea"/>
              </a:rPr>
              <a:t>/ </a:t>
            </a:r>
            <a:r>
              <a:rPr lang="zh-CN" altLang="en-US" sz="1600" dirty="0">
                <a:solidFill>
                  <a:srgbClr val="44BE9B"/>
                </a:solidFill>
                <a:latin typeface="+mj-ea"/>
                <a:ea typeface="+mj-ea"/>
              </a:rPr>
              <a:t>偏移寻址</a:t>
            </a:r>
          </a:p>
          <a:p>
            <a:pPr>
              <a:lnSpc>
                <a:spcPct val="115000"/>
              </a:lnSpc>
              <a:spcBef>
                <a:spcPct val="15000"/>
              </a:spcBef>
            </a:pPr>
            <a:r>
              <a:rPr lang="en-US" altLang="zh-CN" sz="1800" dirty="0">
                <a:solidFill>
                  <a:srgbClr val="1A78C3"/>
                </a:solidFill>
                <a:latin typeface="+mj-ea"/>
                <a:ea typeface="+mj-ea"/>
              </a:rPr>
              <a:t>MIPS</a:t>
            </a:r>
            <a:r>
              <a:rPr lang="zh-CN" altLang="en-US" sz="1800" dirty="0">
                <a:solidFill>
                  <a:srgbClr val="1A78C3"/>
                </a:solidFill>
                <a:latin typeface="+mj-ea"/>
                <a:ea typeface="+mj-ea"/>
              </a:rPr>
              <a:t>指令类型</a:t>
            </a:r>
          </a:p>
          <a:p>
            <a:pPr lvl="1">
              <a:lnSpc>
                <a:spcPct val="115000"/>
              </a:lnSpc>
              <a:spcBef>
                <a:spcPct val="15000"/>
              </a:spcBef>
            </a:pPr>
            <a:r>
              <a:rPr lang="zh-CN" altLang="en-US" sz="1600" dirty="0">
                <a:solidFill>
                  <a:srgbClr val="44BE9B"/>
                </a:solidFill>
                <a:latin typeface="+mj-ea"/>
                <a:ea typeface="+mj-ea"/>
              </a:rPr>
              <a:t>算术 </a:t>
            </a:r>
            <a:r>
              <a:rPr lang="en-US" altLang="zh-CN" sz="1600" dirty="0">
                <a:solidFill>
                  <a:srgbClr val="44BE9B"/>
                </a:solidFill>
                <a:latin typeface="+mj-ea"/>
                <a:ea typeface="+mj-ea"/>
              </a:rPr>
              <a:t>/ </a:t>
            </a:r>
            <a:r>
              <a:rPr lang="zh-CN" altLang="en-US" sz="1600" dirty="0">
                <a:solidFill>
                  <a:srgbClr val="44BE9B"/>
                </a:solidFill>
                <a:latin typeface="+mj-ea"/>
                <a:ea typeface="+mj-ea"/>
              </a:rPr>
              <a:t>逻辑 </a:t>
            </a:r>
            <a:r>
              <a:rPr lang="en-US" altLang="zh-CN" sz="1600" dirty="0">
                <a:solidFill>
                  <a:srgbClr val="44BE9B"/>
                </a:solidFill>
                <a:latin typeface="+mj-ea"/>
                <a:ea typeface="+mj-ea"/>
              </a:rPr>
              <a:t>/ </a:t>
            </a:r>
            <a:r>
              <a:rPr lang="zh-CN" altLang="en-US" sz="1600" dirty="0">
                <a:solidFill>
                  <a:srgbClr val="44BE9B"/>
                </a:solidFill>
                <a:latin typeface="+mj-ea"/>
                <a:ea typeface="+mj-ea"/>
              </a:rPr>
              <a:t>数据传送 </a:t>
            </a:r>
            <a:r>
              <a:rPr lang="en-US" altLang="zh-CN" sz="1600" dirty="0">
                <a:solidFill>
                  <a:srgbClr val="44BE9B"/>
                </a:solidFill>
                <a:latin typeface="+mj-ea"/>
                <a:ea typeface="+mj-ea"/>
              </a:rPr>
              <a:t>/ </a:t>
            </a:r>
            <a:r>
              <a:rPr lang="zh-CN" altLang="en-US" sz="1600" dirty="0">
                <a:solidFill>
                  <a:srgbClr val="44BE9B"/>
                </a:solidFill>
                <a:latin typeface="+mj-ea"/>
                <a:ea typeface="+mj-ea"/>
              </a:rPr>
              <a:t>条件分支 </a:t>
            </a:r>
            <a:r>
              <a:rPr lang="en-US" altLang="zh-CN" sz="1600" dirty="0">
                <a:solidFill>
                  <a:srgbClr val="44BE9B"/>
                </a:solidFill>
                <a:latin typeface="+mj-ea"/>
                <a:ea typeface="+mj-ea"/>
              </a:rPr>
              <a:t>/ </a:t>
            </a:r>
            <a:r>
              <a:rPr lang="zh-CN" altLang="en-US" sz="1600" dirty="0">
                <a:solidFill>
                  <a:srgbClr val="44BE9B"/>
                </a:solidFill>
                <a:latin typeface="+mj-ea"/>
                <a:ea typeface="+mj-ea"/>
              </a:rPr>
              <a:t>无条件转移 </a:t>
            </a:r>
            <a:r>
              <a:rPr lang="en-US" altLang="zh-CN" sz="1600" dirty="0">
                <a:solidFill>
                  <a:srgbClr val="44BE9B"/>
                </a:solidFill>
                <a:latin typeface="+mj-ea"/>
                <a:ea typeface="+mj-ea"/>
              </a:rPr>
              <a:t> </a:t>
            </a:r>
          </a:p>
          <a:p>
            <a:pPr>
              <a:lnSpc>
                <a:spcPct val="115000"/>
              </a:lnSpc>
              <a:spcBef>
                <a:spcPct val="15000"/>
              </a:spcBef>
            </a:pPr>
            <a:r>
              <a:rPr lang="en-US" altLang="zh-CN" sz="1800" dirty="0">
                <a:solidFill>
                  <a:srgbClr val="1A78C3"/>
                </a:solidFill>
                <a:latin typeface="+mj-ea"/>
                <a:ea typeface="+mj-ea"/>
              </a:rPr>
              <a:t>MIPS</a:t>
            </a:r>
            <a:r>
              <a:rPr lang="zh-CN" altLang="en-US" sz="1800" dirty="0">
                <a:solidFill>
                  <a:srgbClr val="1A78C3"/>
                </a:solidFill>
                <a:latin typeface="+mj-ea"/>
                <a:ea typeface="+mj-ea"/>
              </a:rPr>
              <a:t>汇编语言形式</a:t>
            </a:r>
          </a:p>
          <a:p>
            <a:pPr lvl="1">
              <a:lnSpc>
                <a:spcPct val="115000"/>
              </a:lnSpc>
              <a:spcBef>
                <a:spcPct val="15000"/>
              </a:spcBef>
            </a:pPr>
            <a:r>
              <a:rPr lang="zh-CN" altLang="en-US" sz="1600" dirty="0">
                <a:solidFill>
                  <a:srgbClr val="44BE9B"/>
                </a:solidFill>
                <a:latin typeface="+mj-ea"/>
                <a:ea typeface="+mj-ea"/>
              </a:rPr>
              <a:t>操作码的表示</a:t>
            </a:r>
            <a:r>
              <a:rPr lang="en-US" altLang="zh-CN" sz="1600" dirty="0">
                <a:solidFill>
                  <a:srgbClr val="44BE9B"/>
                </a:solidFill>
                <a:latin typeface="+mj-ea"/>
                <a:ea typeface="+mj-ea"/>
              </a:rPr>
              <a:t> / </a:t>
            </a:r>
            <a:r>
              <a:rPr lang="zh-CN" altLang="en-US" sz="1600" dirty="0">
                <a:solidFill>
                  <a:srgbClr val="44BE9B"/>
                </a:solidFill>
                <a:latin typeface="+mj-ea"/>
                <a:ea typeface="+mj-ea"/>
              </a:rPr>
              <a:t>寄存器的表示 </a:t>
            </a:r>
            <a:r>
              <a:rPr lang="en-US" altLang="zh-CN" sz="1600" dirty="0">
                <a:solidFill>
                  <a:srgbClr val="44BE9B"/>
                </a:solidFill>
                <a:latin typeface="+mj-ea"/>
                <a:ea typeface="+mj-ea"/>
              </a:rPr>
              <a:t>/  </a:t>
            </a:r>
            <a:r>
              <a:rPr lang="zh-CN" altLang="en-US" sz="1600" dirty="0">
                <a:solidFill>
                  <a:srgbClr val="44BE9B"/>
                </a:solidFill>
                <a:latin typeface="+mj-ea"/>
                <a:ea typeface="+mj-ea"/>
              </a:rPr>
              <a:t>存储器数据表示</a:t>
            </a:r>
          </a:p>
          <a:p>
            <a:pPr>
              <a:lnSpc>
                <a:spcPct val="115000"/>
              </a:lnSpc>
              <a:spcBef>
                <a:spcPct val="15000"/>
              </a:spcBef>
            </a:pPr>
            <a:r>
              <a:rPr lang="zh-CN" altLang="en-US" sz="1800" dirty="0">
                <a:solidFill>
                  <a:srgbClr val="1A78C3"/>
                </a:solidFill>
                <a:latin typeface="+mj-ea"/>
                <a:ea typeface="+mj-ea"/>
              </a:rPr>
              <a:t>机器语言的解码（反汇编）</a:t>
            </a:r>
          </a:p>
          <a:p>
            <a:pPr>
              <a:lnSpc>
                <a:spcPct val="115000"/>
              </a:lnSpc>
              <a:spcBef>
                <a:spcPct val="15000"/>
              </a:spcBef>
            </a:pPr>
            <a:r>
              <a:rPr lang="zh-CN" altLang="en-US" sz="1800" dirty="0">
                <a:solidFill>
                  <a:srgbClr val="1A78C3"/>
                </a:solidFill>
                <a:latin typeface="+mj-ea"/>
                <a:ea typeface="+mj-ea"/>
              </a:rPr>
              <a:t>高级语言、汇编语言、机器语言之间的转换</a:t>
            </a:r>
          </a:p>
          <a:p>
            <a:pPr>
              <a:lnSpc>
                <a:spcPct val="115000"/>
              </a:lnSpc>
              <a:spcBef>
                <a:spcPct val="15000"/>
              </a:spcBef>
            </a:pPr>
            <a:r>
              <a:rPr lang="zh-CN" altLang="en-US" sz="1800" dirty="0">
                <a:solidFill>
                  <a:srgbClr val="1A78C3"/>
                </a:solidFill>
                <a:latin typeface="+mj-ea"/>
                <a:ea typeface="+mj-ea"/>
              </a:rPr>
              <a:t>过程调用与堆栈</a:t>
            </a:r>
            <a:endParaRPr lang="en-US" altLang="zh-CN" sz="1800" dirty="0">
              <a:solidFill>
                <a:srgbClr val="1A78C3"/>
              </a:solidFill>
              <a:latin typeface="+mj-ea"/>
              <a:ea typeface="+mj-ea"/>
            </a:endParaRPr>
          </a:p>
        </p:txBody>
      </p:sp>
    </p:spTree>
    <p:extLst>
      <p:ext uri="{BB962C8B-B14F-4D97-AF65-F5344CB8AC3E}">
        <p14:creationId xmlns:p14="http://schemas.microsoft.com/office/powerpoint/2010/main" val="259819201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3152BCA-5468-4A4C-9AB9-F0C5CC06F87E}"/>
              </a:ext>
            </a:extLst>
          </p:cNvPr>
          <p:cNvSpPr>
            <a:spLocks noGrp="1"/>
          </p:cNvSpPr>
          <p:nvPr>
            <p:ph type="sldNum" sz="quarter" idx="12"/>
          </p:nvPr>
        </p:nvSpPr>
        <p:spPr/>
        <p:txBody>
          <a:bodyPr/>
          <a:lstStyle/>
          <a:p>
            <a:fld id="{D12C7F20-4EEE-4847-AC76-B538472E8A39}" type="slidenum">
              <a:rPr lang="zh-CN" altLang="en-US" smtClean="0"/>
              <a:pPr/>
              <a:t>45</a:t>
            </a:fld>
            <a:endParaRPr lang="zh-CN" altLang="en-US"/>
          </a:p>
        </p:txBody>
      </p:sp>
      <p:sp>
        <p:nvSpPr>
          <p:cNvPr id="3" name="文本占位符 2">
            <a:extLst>
              <a:ext uri="{FF2B5EF4-FFF2-40B4-BE49-F238E27FC236}">
                <a16:creationId xmlns:a16="http://schemas.microsoft.com/office/drawing/2014/main" id="{0846FBE5-484B-43CF-8817-3437E2D9E459}"/>
              </a:ext>
            </a:extLst>
          </p:cNvPr>
          <p:cNvSpPr>
            <a:spLocks noGrp="1"/>
          </p:cNvSpPr>
          <p:nvPr>
            <p:ph type="body" sz="quarter" idx="15"/>
          </p:nvPr>
        </p:nvSpPr>
        <p:spPr>
          <a:xfrm>
            <a:off x="159768" y="698463"/>
            <a:ext cx="11835786" cy="517941"/>
          </a:xfrm>
        </p:spPr>
        <p:txBody>
          <a:bodyPr>
            <a:normAutofit lnSpcReduction="10000"/>
          </a:bodyPr>
          <a:lstStyle/>
          <a:p>
            <a:r>
              <a:rPr lang="en-US" altLang="zh-CN" dirty="0"/>
              <a:t>MIPS</a:t>
            </a:r>
            <a:r>
              <a:rPr lang="zh-CN" altLang="en-US" dirty="0"/>
              <a:t>指令格式</a:t>
            </a:r>
          </a:p>
        </p:txBody>
      </p:sp>
      <p:sp>
        <p:nvSpPr>
          <p:cNvPr id="4" name="文本占位符 3">
            <a:extLst>
              <a:ext uri="{FF2B5EF4-FFF2-40B4-BE49-F238E27FC236}">
                <a16:creationId xmlns:a16="http://schemas.microsoft.com/office/drawing/2014/main" id="{C6804FD4-9F20-4D9D-840F-755809EECA49}"/>
              </a:ext>
            </a:extLst>
          </p:cNvPr>
          <p:cNvSpPr>
            <a:spLocks noGrp="1"/>
          </p:cNvSpPr>
          <p:nvPr>
            <p:ph type="body" sz="quarter" idx="16"/>
          </p:nvPr>
        </p:nvSpPr>
        <p:spPr/>
        <p:txBody>
          <a:bodyPr/>
          <a:lstStyle/>
          <a:p>
            <a:r>
              <a:rPr lang="en-US" altLang="zh-CN" dirty="0"/>
              <a:t>2.</a:t>
            </a:r>
            <a:r>
              <a:rPr lang="zh-CN" altLang="en-US" dirty="0"/>
              <a:t>程序的机器级表示</a:t>
            </a:r>
            <a:endParaRPr lang="en-US" altLang="zh-CN" dirty="0"/>
          </a:p>
          <a:p>
            <a:endParaRPr lang="zh-CN" altLang="en-US" dirty="0"/>
          </a:p>
        </p:txBody>
      </p:sp>
      <p:sp>
        <p:nvSpPr>
          <p:cNvPr id="5" name="Rectangle 5">
            <a:extLst>
              <a:ext uri="{FF2B5EF4-FFF2-40B4-BE49-F238E27FC236}">
                <a16:creationId xmlns:a16="http://schemas.microsoft.com/office/drawing/2014/main" id="{8A124AF3-F0A6-469A-A7EF-8032E879D577}"/>
              </a:ext>
            </a:extLst>
          </p:cNvPr>
          <p:cNvSpPr>
            <a:spLocks noChangeArrowheads="1"/>
          </p:cNvSpPr>
          <p:nvPr/>
        </p:nvSpPr>
        <p:spPr bwMode="auto">
          <a:xfrm>
            <a:off x="374650" y="1629154"/>
            <a:ext cx="8162925" cy="4141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endParaRPr lang="zh-CN" altLang="en-US" sz="1800" b="0" dirty="0">
              <a:solidFill>
                <a:srgbClr val="1A78C3"/>
              </a:solidFill>
              <a:latin typeface="+mj-ea"/>
              <a:ea typeface="+mj-ea"/>
            </a:endParaRPr>
          </a:p>
          <a:p>
            <a:r>
              <a:rPr lang="zh-CN" altLang="en-US" sz="1600" b="0" dirty="0">
                <a:solidFill>
                  <a:srgbClr val="1A78C3"/>
                </a:solidFill>
                <a:latin typeface="+mj-ea"/>
                <a:ea typeface="+mj-ea"/>
              </a:rPr>
              <a:t>有三种指令格式</a:t>
            </a:r>
            <a:endParaRPr lang="en-US" altLang="zh-CN" sz="1600" b="0" dirty="0">
              <a:solidFill>
                <a:srgbClr val="1A78C3"/>
              </a:solidFill>
              <a:latin typeface="+mj-ea"/>
              <a:ea typeface="+mj-ea"/>
            </a:endParaRPr>
          </a:p>
          <a:p>
            <a:pPr lvl="1"/>
            <a:r>
              <a:rPr lang="en-US" altLang="zh-CN" sz="1600" b="0" dirty="0">
                <a:solidFill>
                  <a:srgbClr val="1A78C3"/>
                </a:solidFill>
                <a:latin typeface="+mj-ea"/>
                <a:ea typeface="+mj-ea"/>
              </a:rPr>
              <a:t>R-Type</a:t>
            </a:r>
          </a:p>
          <a:p>
            <a:pPr lvl="2">
              <a:buFontTx/>
              <a:buNone/>
            </a:pPr>
            <a:r>
              <a:rPr lang="zh-CN" altLang="en-US" sz="1600" b="0" dirty="0">
                <a:solidFill>
                  <a:srgbClr val="44BE9B"/>
                </a:solidFill>
                <a:latin typeface="+mj-ea"/>
                <a:ea typeface="+mj-ea"/>
              </a:rPr>
              <a:t>两个操作数和结果都在寄存器的运算指令。如：</a:t>
            </a:r>
            <a:r>
              <a:rPr lang="en-US" altLang="zh-CN" sz="1600" b="0" dirty="0">
                <a:solidFill>
                  <a:srgbClr val="44BE9B"/>
                </a:solidFill>
                <a:latin typeface="+mj-ea"/>
                <a:ea typeface="+mj-ea"/>
              </a:rPr>
              <a:t>sub </a:t>
            </a:r>
            <a:r>
              <a:rPr lang="en-US" altLang="zh-CN" sz="1600" b="0" dirty="0" err="1">
                <a:solidFill>
                  <a:srgbClr val="44BE9B"/>
                </a:solidFill>
                <a:latin typeface="+mj-ea"/>
                <a:ea typeface="+mj-ea"/>
              </a:rPr>
              <a:t>rd</a:t>
            </a:r>
            <a:r>
              <a:rPr lang="en-US" altLang="zh-CN" sz="1600" b="0" dirty="0">
                <a:solidFill>
                  <a:srgbClr val="44BE9B"/>
                </a:solidFill>
                <a:latin typeface="+mj-ea"/>
                <a:ea typeface="+mj-ea"/>
              </a:rPr>
              <a:t>, </a:t>
            </a:r>
            <a:r>
              <a:rPr lang="en-US" altLang="zh-CN" sz="1600" b="0" dirty="0" err="1">
                <a:solidFill>
                  <a:srgbClr val="44BE9B"/>
                </a:solidFill>
                <a:latin typeface="+mj-ea"/>
                <a:ea typeface="+mj-ea"/>
              </a:rPr>
              <a:t>rs</a:t>
            </a:r>
            <a:r>
              <a:rPr lang="en-US" altLang="zh-CN" sz="1600" b="0" dirty="0">
                <a:solidFill>
                  <a:srgbClr val="44BE9B"/>
                </a:solidFill>
                <a:latin typeface="+mj-ea"/>
                <a:ea typeface="+mj-ea"/>
              </a:rPr>
              <a:t>, rt</a:t>
            </a:r>
          </a:p>
          <a:p>
            <a:pPr lvl="1"/>
            <a:endParaRPr lang="en-US" altLang="zh-CN" sz="1600" b="0" dirty="0">
              <a:solidFill>
                <a:srgbClr val="1A78C3"/>
              </a:solidFill>
              <a:latin typeface="+mj-ea"/>
              <a:ea typeface="+mj-ea"/>
            </a:endParaRPr>
          </a:p>
          <a:p>
            <a:pPr lvl="1"/>
            <a:r>
              <a:rPr lang="en-US" altLang="zh-CN" sz="1600" b="0" dirty="0">
                <a:solidFill>
                  <a:srgbClr val="1A78C3"/>
                </a:solidFill>
                <a:latin typeface="+mj-ea"/>
                <a:ea typeface="+mj-ea"/>
              </a:rPr>
              <a:t>I-Type</a:t>
            </a:r>
          </a:p>
          <a:p>
            <a:pPr lvl="2">
              <a:buNone/>
            </a:pPr>
            <a:r>
              <a:rPr lang="zh-CN" altLang="en-US" sz="1600" b="0" dirty="0">
                <a:solidFill>
                  <a:srgbClr val="44BE9B"/>
                </a:solidFill>
                <a:latin typeface="+mj-ea"/>
                <a:ea typeface="+mj-ea"/>
              </a:rPr>
              <a:t>运算指令：一个寄存器、一个立即数。如：</a:t>
            </a:r>
            <a:r>
              <a:rPr lang="en-US" altLang="zh-CN" sz="1600" b="0" dirty="0" err="1">
                <a:solidFill>
                  <a:srgbClr val="44BE9B"/>
                </a:solidFill>
                <a:latin typeface="+mj-ea"/>
                <a:ea typeface="+mj-ea"/>
              </a:rPr>
              <a:t>ori</a:t>
            </a:r>
            <a:r>
              <a:rPr lang="en-US" altLang="zh-CN" sz="1600" b="0" dirty="0">
                <a:solidFill>
                  <a:srgbClr val="44BE9B"/>
                </a:solidFill>
                <a:latin typeface="+mj-ea"/>
                <a:ea typeface="+mj-ea"/>
              </a:rPr>
              <a:t>  rt, </a:t>
            </a:r>
            <a:r>
              <a:rPr lang="en-US" altLang="zh-CN" sz="1600" b="0" dirty="0" err="1">
                <a:solidFill>
                  <a:srgbClr val="44BE9B"/>
                </a:solidFill>
                <a:latin typeface="+mj-ea"/>
                <a:ea typeface="+mj-ea"/>
              </a:rPr>
              <a:t>rs</a:t>
            </a:r>
            <a:r>
              <a:rPr lang="en-US" altLang="zh-CN" sz="1600" b="0" dirty="0">
                <a:solidFill>
                  <a:srgbClr val="44BE9B"/>
                </a:solidFill>
                <a:latin typeface="+mj-ea"/>
                <a:ea typeface="+mj-ea"/>
              </a:rPr>
              <a:t>, imm16</a:t>
            </a:r>
          </a:p>
          <a:p>
            <a:pPr lvl="2">
              <a:buNone/>
            </a:pPr>
            <a:r>
              <a:rPr lang="en-US" altLang="zh-CN" sz="1600" b="0" dirty="0">
                <a:solidFill>
                  <a:srgbClr val="44BE9B"/>
                </a:solidFill>
                <a:latin typeface="+mj-ea"/>
                <a:ea typeface="+mj-ea"/>
              </a:rPr>
              <a:t>LOAD</a:t>
            </a:r>
            <a:r>
              <a:rPr lang="zh-CN" altLang="en-US" sz="1600" b="0" dirty="0">
                <a:solidFill>
                  <a:srgbClr val="44BE9B"/>
                </a:solidFill>
                <a:latin typeface="+mj-ea"/>
                <a:ea typeface="+mj-ea"/>
              </a:rPr>
              <a:t>和</a:t>
            </a:r>
            <a:r>
              <a:rPr lang="en-US" altLang="zh-CN" sz="1600" b="0" dirty="0">
                <a:solidFill>
                  <a:srgbClr val="44BE9B"/>
                </a:solidFill>
                <a:latin typeface="+mj-ea"/>
                <a:ea typeface="+mj-ea"/>
              </a:rPr>
              <a:t>STORE</a:t>
            </a:r>
            <a:r>
              <a:rPr lang="zh-CN" altLang="en-US" sz="1600" b="0" dirty="0">
                <a:solidFill>
                  <a:srgbClr val="44BE9B"/>
                </a:solidFill>
                <a:latin typeface="+mj-ea"/>
                <a:ea typeface="+mj-ea"/>
              </a:rPr>
              <a:t>指令。如：</a:t>
            </a:r>
            <a:r>
              <a:rPr lang="en-US" altLang="zh-CN" sz="1600" b="0" dirty="0" err="1">
                <a:solidFill>
                  <a:srgbClr val="44BE9B"/>
                </a:solidFill>
                <a:latin typeface="+mj-ea"/>
                <a:ea typeface="+mj-ea"/>
              </a:rPr>
              <a:t>lw</a:t>
            </a:r>
            <a:r>
              <a:rPr lang="en-US" altLang="zh-CN" sz="1600" b="0" dirty="0">
                <a:solidFill>
                  <a:srgbClr val="44BE9B"/>
                </a:solidFill>
                <a:latin typeface="+mj-ea"/>
                <a:ea typeface="+mj-ea"/>
              </a:rPr>
              <a:t> rt, </a:t>
            </a:r>
            <a:r>
              <a:rPr lang="en-US" altLang="zh-CN" sz="1600" b="0" dirty="0" err="1">
                <a:solidFill>
                  <a:srgbClr val="44BE9B"/>
                </a:solidFill>
                <a:latin typeface="+mj-ea"/>
                <a:ea typeface="+mj-ea"/>
              </a:rPr>
              <a:t>rs</a:t>
            </a:r>
            <a:r>
              <a:rPr lang="en-US" altLang="zh-CN" sz="1600" b="0" dirty="0">
                <a:solidFill>
                  <a:srgbClr val="44BE9B"/>
                </a:solidFill>
                <a:latin typeface="+mj-ea"/>
                <a:ea typeface="+mj-ea"/>
              </a:rPr>
              <a:t>, imm16</a:t>
            </a:r>
          </a:p>
          <a:p>
            <a:pPr lvl="2">
              <a:buNone/>
            </a:pPr>
            <a:r>
              <a:rPr lang="zh-CN" altLang="en-US" sz="1600" b="0" dirty="0">
                <a:solidFill>
                  <a:srgbClr val="44BE9B"/>
                </a:solidFill>
                <a:latin typeface="+mj-ea"/>
                <a:ea typeface="+mj-ea"/>
              </a:rPr>
              <a:t>条件分支指令。如：</a:t>
            </a:r>
            <a:r>
              <a:rPr lang="en-US" altLang="zh-CN" sz="1600" b="0" dirty="0" err="1">
                <a:solidFill>
                  <a:srgbClr val="44BE9B"/>
                </a:solidFill>
                <a:latin typeface="+mj-ea"/>
                <a:ea typeface="+mj-ea"/>
              </a:rPr>
              <a:t>beq</a:t>
            </a:r>
            <a:r>
              <a:rPr lang="en-US" altLang="zh-CN" sz="1600" b="0" dirty="0">
                <a:solidFill>
                  <a:srgbClr val="44BE9B"/>
                </a:solidFill>
                <a:latin typeface="+mj-ea"/>
                <a:ea typeface="+mj-ea"/>
              </a:rPr>
              <a:t> </a:t>
            </a:r>
            <a:r>
              <a:rPr lang="en-US" altLang="zh-CN" sz="1600" b="0" dirty="0" err="1">
                <a:solidFill>
                  <a:srgbClr val="44BE9B"/>
                </a:solidFill>
                <a:latin typeface="+mj-ea"/>
                <a:ea typeface="+mj-ea"/>
              </a:rPr>
              <a:t>rs</a:t>
            </a:r>
            <a:r>
              <a:rPr lang="en-US" altLang="zh-CN" sz="1600" b="0" dirty="0">
                <a:solidFill>
                  <a:srgbClr val="44BE9B"/>
                </a:solidFill>
                <a:latin typeface="+mj-ea"/>
                <a:ea typeface="+mj-ea"/>
              </a:rPr>
              <a:t>, rt, imm16</a:t>
            </a:r>
          </a:p>
          <a:p>
            <a:pPr lvl="2">
              <a:buFontTx/>
              <a:buNone/>
            </a:pPr>
            <a:endParaRPr lang="en-US" altLang="zh-CN" sz="1600" b="0" dirty="0">
              <a:solidFill>
                <a:srgbClr val="1A78C3"/>
              </a:solidFill>
              <a:latin typeface="+mj-ea"/>
              <a:ea typeface="+mj-ea"/>
            </a:endParaRPr>
          </a:p>
          <a:p>
            <a:pPr lvl="2">
              <a:buFontTx/>
              <a:buNone/>
            </a:pPr>
            <a:endParaRPr lang="en-US" altLang="zh-CN" sz="1600" b="0" dirty="0">
              <a:solidFill>
                <a:srgbClr val="1A78C3"/>
              </a:solidFill>
              <a:latin typeface="+mj-ea"/>
              <a:ea typeface="+mj-ea"/>
            </a:endParaRPr>
          </a:p>
          <a:p>
            <a:pPr lvl="1"/>
            <a:endParaRPr lang="en-US" altLang="zh-CN" sz="1600" b="0" dirty="0">
              <a:solidFill>
                <a:srgbClr val="1A78C3"/>
              </a:solidFill>
              <a:latin typeface="+mj-ea"/>
              <a:ea typeface="+mj-ea"/>
            </a:endParaRPr>
          </a:p>
          <a:p>
            <a:pPr lvl="1"/>
            <a:r>
              <a:rPr lang="en-US" altLang="zh-CN" sz="1600" b="0" dirty="0">
                <a:solidFill>
                  <a:srgbClr val="1A78C3"/>
                </a:solidFill>
                <a:latin typeface="+mj-ea"/>
                <a:ea typeface="+mj-ea"/>
              </a:rPr>
              <a:t>J-Type</a:t>
            </a:r>
          </a:p>
          <a:p>
            <a:pPr lvl="2">
              <a:buNone/>
            </a:pPr>
            <a:r>
              <a:rPr lang="zh-CN" altLang="en-US" sz="1600" b="0" dirty="0">
                <a:solidFill>
                  <a:srgbClr val="44BE9B"/>
                </a:solidFill>
                <a:latin typeface="+mj-ea"/>
                <a:ea typeface="+mj-ea"/>
              </a:rPr>
              <a:t>无条件跳转指令。如：</a:t>
            </a:r>
            <a:r>
              <a:rPr lang="en-US" altLang="zh-CN" sz="1600" b="0" dirty="0">
                <a:solidFill>
                  <a:srgbClr val="44BE9B"/>
                </a:solidFill>
                <a:latin typeface="+mj-ea"/>
                <a:ea typeface="+mj-ea"/>
              </a:rPr>
              <a:t>j  target</a:t>
            </a:r>
          </a:p>
        </p:txBody>
      </p:sp>
      <p:grpSp>
        <p:nvGrpSpPr>
          <p:cNvPr id="6" name="Group 80">
            <a:extLst>
              <a:ext uri="{FF2B5EF4-FFF2-40B4-BE49-F238E27FC236}">
                <a16:creationId xmlns:a16="http://schemas.microsoft.com/office/drawing/2014/main" id="{7CF0DB98-3CBA-49B6-A98B-5957ADE7416A}"/>
              </a:ext>
            </a:extLst>
          </p:cNvPr>
          <p:cNvGrpSpPr>
            <a:grpSpLocks/>
          </p:cNvGrpSpPr>
          <p:nvPr/>
        </p:nvGrpSpPr>
        <p:grpSpPr bwMode="auto">
          <a:xfrm>
            <a:off x="6186213" y="1278624"/>
            <a:ext cx="5961063" cy="1311275"/>
            <a:chOff x="1931" y="458"/>
            <a:chExt cx="3755" cy="826"/>
          </a:xfrm>
        </p:grpSpPr>
        <p:grpSp>
          <p:nvGrpSpPr>
            <p:cNvPr id="7" name="Group 18">
              <a:extLst>
                <a:ext uri="{FF2B5EF4-FFF2-40B4-BE49-F238E27FC236}">
                  <a16:creationId xmlns:a16="http://schemas.microsoft.com/office/drawing/2014/main" id="{AA4986A7-9488-466F-A3BF-9BF54E2E86BC}"/>
                </a:ext>
              </a:extLst>
            </p:cNvPr>
            <p:cNvGrpSpPr>
              <a:grpSpLocks/>
            </p:cNvGrpSpPr>
            <p:nvPr/>
          </p:nvGrpSpPr>
          <p:grpSpPr bwMode="auto">
            <a:xfrm>
              <a:off x="1931" y="708"/>
              <a:ext cx="3755" cy="576"/>
              <a:chOff x="1918" y="672"/>
              <a:chExt cx="3755" cy="576"/>
            </a:xfrm>
          </p:grpSpPr>
          <p:grpSp>
            <p:nvGrpSpPr>
              <p:cNvPr id="9" name="Group 19">
                <a:extLst>
                  <a:ext uri="{FF2B5EF4-FFF2-40B4-BE49-F238E27FC236}">
                    <a16:creationId xmlns:a16="http://schemas.microsoft.com/office/drawing/2014/main" id="{C239C1F6-0668-4530-BFF3-C650C3BE0917}"/>
                  </a:ext>
                </a:extLst>
              </p:cNvPr>
              <p:cNvGrpSpPr>
                <a:grpSpLocks/>
              </p:cNvGrpSpPr>
              <p:nvPr/>
            </p:nvGrpSpPr>
            <p:grpSpPr bwMode="auto">
              <a:xfrm>
                <a:off x="1918" y="672"/>
                <a:ext cx="3755" cy="384"/>
                <a:chOff x="1918" y="672"/>
                <a:chExt cx="3755" cy="384"/>
              </a:xfrm>
            </p:grpSpPr>
            <p:grpSp>
              <p:nvGrpSpPr>
                <p:cNvPr id="16" name="Group 20">
                  <a:extLst>
                    <a:ext uri="{FF2B5EF4-FFF2-40B4-BE49-F238E27FC236}">
                      <a16:creationId xmlns:a16="http://schemas.microsoft.com/office/drawing/2014/main" id="{2DC1ACCD-90B0-40FE-8BC8-3FD850ABA992}"/>
                    </a:ext>
                  </a:extLst>
                </p:cNvPr>
                <p:cNvGrpSpPr>
                  <a:grpSpLocks/>
                </p:cNvGrpSpPr>
                <p:nvPr/>
              </p:nvGrpSpPr>
              <p:grpSpPr bwMode="auto">
                <a:xfrm>
                  <a:off x="1979" y="864"/>
                  <a:ext cx="3607" cy="192"/>
                  <a:chOff x="1979" y="864"/>
                  <a:chExt cx="3607" cy="192"/>
                </a:xfrm>
              </p:grpSpPr>
              <p:sp>
                <p:nvSpPr>
                  <p:cNvPr id="24" name="Rectangle 21">
                    <a:extLst>
                      <a:ext uri="{FF2B5EF4-FFF2-40B4-BE49-F238E27FC236}">
                        <a16:creationId xmlns:a16="http://schemas.microsoft.com/office/drawing/2014/main" id="{0ACBD546-E37E-4472-A622-3D17F17DAA50}"/>
                      </a:ext>
                    </a:extLst>
                  </p:cNvPr>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grpSp>
                <p:nvGrpSpPr>
                  <p:cNvPr id="25" name="Group 22">
                    <a:extLst>
                      <a:ext uri="{FF2B5EF4-FFF2-40B4-BE49-F238E27FC236}">
                        <a16:creationId xmlns:a16="http://schemas.microsoft.com/office/drawing/2014/main" id="{0230A672-C569-4D22-93B3-F4A8DB62A13C}"/>
                      </a:ext>
                    </a:extLst>
                  </p:cNvPr>
                  <p:cNvGrpSpPr>
                    <a:grpSpLocks/>
                  </p:cNvGrpSpPr>
                  <p:nvPr/>
                </p:nvGrpSpPr>
                <p:grpSpPr bwMode="auto">
                  <a:xfrm>
                    <a:off x="1979" y="864"/>
                    <a:ext cx="3607" cy="192"/>
                    <a:chOff x="1979" y="864"/>
                    <a:chExt cx="3607" cy="192"/>
                  </a:xfrm>
                </p:grpSpPr>
                <p:grpSp>
                  <p:nvGrpSpPr>
                    <p:cNvPr id="26" name="Group 23">
                      <a:extLst>
                        <a:ext uri="{FF2B5EF4-FFF2-40B4-BE49-F238E27FC236}">
                          <a16:creationId xmlns:a16="http://schemas.microsoft.com/office/drawing/2014/main" id="{5B0422CE-B88A-431C-9870-8852BEF05ADC}"/>
                        </a:ext>
                      </a:extLst>
                    </p:cNvPr>
                    <p:cNvGrpSpPr>
                      <a:grpSpLocks/>
                    </p:cNvGrpSpPr>
                    <p:nvPr/>
                  </p:nvGrpSpPr>
                  <p:grpSpPr bwMode="auto">
                    <a:xfrm>
                      <a:off x="1979" y="864"/>
                      <a:ext cx="624" cy="192"/>
                      <a:chOff x="1979" y="864"/>
                      <a:chExt cx="624" cy="192"/>
                    </a:xfrm>
                  </p:grpSpPr>
                  <p:sp>
                    <p:nvSpPr>
                      <p:cNvPr id="42" name="Rectangle 24">
                        <a:extLst>
                          <a:ext uri="{FF2B5EF4-FFF2-40B4-BE49-F238E27FC236}">
                            <a16:creationId xmlns:a16="http://schemas.microsoft.com/office/drawing/2014/main" id="{2CAD02A7-53CE-4654-A436-309472F822A5}"/>
                          </a:ext>
                        </a:extLst>
                      </p:cNvPr>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43" name="Rectangle 25">
                        <a:extLst>
                          <a:ext uri="{FF2B5EF4-FFF2-40B4-BE49-F238E27FC236}">
                            <a16:creationId xmlns:a16="http://schemas.microsoft.com/office/drawing/2014/main" id="{4A0F169A-B7FC-49FB-8C6D-34FC1DA213FA}"/>
                          </a:ext>
                        </a:extLst>
                      </p:cNvPr>
                      <p:cNvSpPr>
                        <a:spLocks noChangeArrowheads="1"/>
                      </p:cNvSpPr>
                      <p:nvPr/>
                    </p:nvSpPr>
                    <p:spPr bwMode="auto">
                      <a:xfrm>
                        <a:off x="2161" y="864"/>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solidFill>
                              <a:srgbClr val="1A78C3"/>
                            </a:solidFill>
                            <a:latin typeface="+mj-ea"/>
                            <a:ea typeface="+mj-ea"/>
                          </a:rPr>
                          <a:t>op</a:t>
                        </a:r>
                      </a:p>
                    </p:txBody>
                  </p:sp>
                </p:grpSp>
                <p:grpSp>
                  <p:nvGrpSpPr>
                    <p:cNvPr id="27" name="Group 26">
                      <a:extLst>
                        <a:ext uri="{FF2B5EF4-FFF2-40B4-BE49-F238E27FC236}">
                          <a16:creationId xmlns:a16="http://schemas.microsoft.com/office/drawing/2014/main" id="{20D390F3-953A-411E-BB64-4514C2F59702}"/>
                        </a:ext>
                      </a:extLst>
                    </p:cNvPr>
                    <p:cNvGrpSpPr>
                      <a:grpSpLocks/>
                    </p:cNvGrpSpPr>
                    <p:nvPr/>
                  </p:nvGrpSpPr>
                  <p:grpSpPr bwMode="auto">
                    <a:xfrm>
                      <a:off x="2611" y="864"/>
                      <a:ext cx="580" cy="192"/>
                      <a:chOff x="2611" y="864"/>
                      <a:chExt cx="580" cy="192"/>
                    </a:xfrm>
                  </p:grpSpPr>
                  <p:sp>
                    <p:nvSpPr>
                      <p:cNvPr id="40" name="Rectangle 27">
                        <a:extLst>
                          <a:ext uri="{FF2B5EF4-FFF2-40B4-BE49-F238E27FC236}">
                            <a16:creationId xmlns:a16="http://schemas.microsoft.com/office/drawing/2014/main" id="{A392CCCC-D439-420B-8843-AE5BF07DFF75}"/>
                          </a:ext>
                        </a:extLst>
                      </p:cNvPr>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41" name="Rectangle 28">
                        <a:extLst>
                          <a:ext uri="{FF2B5EF4-FFF2-40B4-BE49-F238E27FC236}">
                            <a16:creationId xmlns:a16="http://schemas.microsoft.com/office/drawing/2014/main" id="{AF95E871-79E1-423A-9E5A-A308BB740089}"/>
                          </a:ext>
                        </a:extLst>
                      </p:cNvPr>
                      <p:cNvSpPr>
                        <a:spLocks noChangeArrowheads="1"/>
                      </p:cNvSpPr>
                      <p:nvPr/>
                    </p:nvSpPr>
                    <p:spPr bwMode="auto">
                      <a:xfrm>
                        <a:off x="2776" y="864"/>
                        <a:ext cx="21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solidFill>
                              <a:srgbClr val="1A78C3"/>
                            </a:solidFill>
                            <a:latin typeface="+mj-ea"/>
                            <a:ea typeface="+mj-ea"/>
                          </a:rPr>
                          <a:t>rs</a:t>
                        </a:r>
                      </a:p>
                    </p:txBody>
                  </p:sp>
                </p:grpSp>
                <p:grpSp>
                  <p:nvGrpSpPr>
                    <p:cNvPr id="28" name="Group 29">
                      <a:extLst>
                        <a:ext uri="{FF2B5EF4-FFF2-40B4-BE49-F238E27FC236}">
                          <a16:creationId xmlns:a16="http://schemas.microsoft.com/office/drawing/2014/main" id="{6547C845-04BF-454E-901F-9F65FF949FD4}"/>
                        </a:ext>
                      </a:extLst>
                    </p:cNvPr>
                    <p:cNvGrpSpPr>
                      <a:grpSpLocks/>
                    </p:cNvGrpSpPr>
                    <p:nvPr/>
                  </p:nvGrpSpPr>
                  <p:grpSpPr bwMode="auto">
                    <a:xfrm>
                      <a:off x="3199" y="864"/>
                      <a:ext cx="579" cy="192"/>
                      <a:chOff x="3199" y="864"/>
                      <a:chExt cx="579" cy="192"/>
                    </a:xfrm>
                  </p:grpSpPr>
                  <p:sp>
                    <p:nvSpPr>
                      <p:cNvPr id="38" name="Rectangle 30">
                        <a:extLst>
                          <a:ext uri="{FF2B5EF4-FFF2-40B4-BE49-F238E27FC236}">
                            <a16:creationId xmlns:a16="http://schemas.microsoft.com/office/drawing/2014/main" id="{BED08BDF-B647-4B12-8978-5B13DE3995D5}"/>
                          </a:ext>
                        </a:extLst>
                      </p:cNvPr>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39" name="Rectangle 31">
                        <a:extLst>
                          <a:ext uri="{FF2B5EF4-FFF2-40B4-BE49-F238E27FC236}">
                            <a16:creationId xmlns:a16="http://schemas.microsoft.com/office/drawing/2014/main" id="{A95656FF-8F1A-443F-B12B-D48169DA10AE}"/>
                          </a:ext>
                        </a:extLst>
                      </p:cNvPr>
                      <p:cNvSpPr>
                        <a:spLocks noChangeArrowheads="1"/>
                      </p:cNvSpPr>
                      <p:nvPr/>
                    </p:nvSpPr>
                    <p:spPr bwMode="auto">
                      <a:xfrm>
                        <a:off x="3363" y="864"/>
                        <a:ext cx="2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solidFill>
                              <a:srgbClr val="1A78C3"/>
                            </a:solidFill>
                            <a:latin typeface="+mj-ea"/>
                            <a:ea typeface="+mj-ea"/>
                          </a:rPr>
                          <a:t>rt</a:t>
                        </a:r>
                      </a:p>
                    </p:txBody>
                  </p:sp>
                </p:grpSp>
                <p:grpSp>
                  <p:nvGrpSpPr>
                    <p:cNvPr id="29" name="Group 32">
                      <a:extLst>
                        <a:ext uri="{FF2B5EF4-FFF2-40B4-BE49-F238E27FC236}">
                          <a16:creationId xmlns:a16="http://schemas.microsoft.com/office/drawing/2014/main" id="{27429EB2-5100-4B7A-8677-FFA22FC06EB4}"/>
                        </a:ext>
                      </a:extLst>
                    </p:cNvPr>
                    <p:cNvGrpSpPr>
                      <a:grpSpLocks/>
                    </p:cNvGrpSpPr>
                    <p:nvPr/>
                  </p:nvGrpSpPr>
                  <p:grpSpPr bwMode="auto">
                    <a:xfrm>
                      <a:off x="3786" y="864"/>
                      <a:ext cx="579" cy="192"/>
                      <a:chOff x="3786" y="864"/>
                      <a:chExt cx="579" cy="192"/>
                    </a:xfrm>
                  </p:grpSpPr>
                  <p:sp>
                    <p:nvSpPr>
                      <p:cNvPr id="36" name="Rectangle 33">
                        <a:extLst>
                          <a:ext uri="{FF2B5EF4-FFF2-40B4-BE49-F238E27FC236}">
                            <a16:creationId xmlns:a16="http://schemas.microsoft.com/office/drawing/2014/main" id="{BA962C0D-41C9-4644-93B2-C812AA55F700}"/>
                          </a:ext>
                        </a:extLst>
                      </p:cNvPr>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37" name="Rectangle 34">
                        <a:extLst>
                          <a:ext uri="{FF2B5EF4-FFF2-40B4-BE49-F238E27FC236}">
                            <a16:creationId xmlns:a16="http://schemas.microsoft.com/office/drawing/2014/main" id="{46AD9F05-ED3A-4ADC-8467-A421BF655FCE}"/>
                          </a:ext>
                        </a:extLst>
                      </p:cNvPr>
                      <p:cNvSpPr>
                        <a:spLocks noChangeArrowheads="1"/>
                      </p:cNvSpPr>
                      <p:nvPr/>
                    </p:nvSpPr>
                    <p:spPr bwMode="auto">
                      <a:xfrm>
                        <a:off x="3951" y="864"/>
                        <a:ext cx="23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solidFill>
                              <a:srgbClr val="1A78C3"/>
                            </a:solidFill>
                            <a:latin typeface="+mj-ea"/>
                            <a:ea typeface="+mj-ea"/>
                          </a:rPr>
                          <a:t>rd</a:t>
                        </a:r>
                      </a:p>
                    </p:txBody>
                  </p:sp>
                </p:grpSp>
                <p:grpSp>
                  <p:nvGrpSpPr>
                    <p:cNvPr id="30" name="Group 35">
                      <a:extLst>
                        <a:ext uri="{FF2B5EF4-FFF2-40B4-BE49-F238E27FC236}">
                          <a16:creationId xmlns:a16="http://schemas.microsoft.com/office/drawing/2014/main" id="{BAE86C5F-8102-448C-97A1-95FD6EE0E472}"/>
                        </a:ext>
                      </a:extLst>
                    </p:cNvPr>
                    <p:cNvGrpSpPr>
                      <a:grpSpLocks/>
                    </p:cNvGrpSpPr>
                    <p:nvPr/>
                  </p:nvGrpSpPr>
                  <p:grpSpPr bwMode="auto">
                    <a:xfrm>
                      <a:off x="4373" y="864"/>
                      <a:ext cx="580" cy="192"/>
                      <a:chOff x="4373" y="864"/>
                      <a:chExt cx="580" cy="192"/>
                    </a:xfrm>
                  </p:grpSpPr>
                  <p:sp>
                    <p:nvSpPr>
                      <p:cNvPr id="34" name="Rectangle 36">
                        <a:extLst>
                          <a:ext uri="{FF2B5EF4-FFF2-40B4-BE49-F238E27FC236}">
                            <a16:creationId xmlns:a16="http://schemas.microsoft.com/office/drawing/2014/main" id="{4033648F-D6D0-4F8D-9CB5-93E6540ED2EB}"/>
                          </a:ext>
                        </a:extLst>
                      </p:cNvPr>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35" name="Rectangle 37">
                        <a:extLst>
                          <a:ext uri="{FF2B5EF4-FFF2-40B4-BE49-F238E27FC236}">
                            <a16:creationId xmlns:a16="http://schemas.microsoft.com/office/drawing/2014/main" id="{1AE41B4F-17EF-44B3-8BBB-4E054393C447}"/>
                          </a:ext>
                        </a:extLst>
                      </p:cNvPr>
                      <p:cNvSpPr>
                        <a:spLocks noChangeArrowheads="1"/>
                      </p:cNvSpPr>
                      <p:nvPr/>
                    </p:nvSpPr>
                    <p:spPr bwMode="auto">
                      <a:xfrm>
                        <a:off x="4448" y="864"/>
                        <a:ext cx="44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dirty="0" err="1">
                            <a:solidFill>
                              <a:srgbClr val="1A78C3"/>
                            </a:solidFill>
                            <a:latin typeface="+mj-ea"/>
                            <a:ea typeface="+mj-ea"/>
                          </a:rPr>
                          <a:t>shamt</a:t>
                        </a:r>
                        <a:endParaRPr lang="en-US" altLang="zh-CN" sz="1400" dirty="0">
                          <a:solidFill>
                            <a:srgbClr val="1A78C3"/>
                          </a:solidFill>
                          <a:latin typeface="+mj-ea"/>
                          <a:ea typeface="+mj-ea"/>
                        </a:endParaRPr>
                      </a:p>
                    </p:txBody>
                  </p:sp>
                </p:grpSp>
                <p:grpSp>
                  <p:nvGrpSpPr>
                    <p:cNvPr id="31" name="Group 38">
                      <a:extLst>
                        <a:ext uri="{FF2B5EF4-FFF2-40B4-BE49-F238E27FC236}">
                          <a16:creationId xmlns:a16="http://schemas.microsoft.com/office/drawing/2014/main" id="{85C745C4-115C-4E25-B2D5-1C2CCBB54223}"/>
                        </a:ext>
                      </a:extLst>
                    </p:cNvPr>
                    <p:cNvGrpSpPr>
                      <a:grpSpLocks/>
                    </p:cNvGrpSpPr>
                    <p:nvPr/>
                  </p:nvGrpSpPr>
                  <p:grpSpPr bwMode="auto">
                    <a:xfrm>
                      <a:off x="4961" y="864"/>
                      <a:ext cx="625" cy="192"/>
                      <a:chOff x="4961" y="864"/>
                      <a:chExt cx="625" cy="192"/>
                    </a:xfrm>
                  </p:grpSpPr>
                  <p:sp>
                    <p:nvSpPr>
                      <p:cNvPr id="32" name="Rectangle 39">
                        <a:extLst>
                          <a:ext uri="{FF2B5EF4-FFF2-40B4-BE49-F238E27FC236}">
                            <a16:creationId xmlns:a16="http://schemas.microsoft.com/office/drawing/2014/main" id="{A3A97E95-C4A3-4F32-A72C-68BB8FBBD35C}"/>
                          </a:ext>
                        </a:extLst>
                      </p:cNvPr>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33" name="Rectangle 40">
                        <a:extLst>
                          <a:ext uri="{FF2B5EF4-FFF2-40B4-BE49-F238E27FC236}">
                            <a16:creationId xmlns:a16="http://schemas.microsoft.com/office/drawing/2014/main" id="{6DB8C03C-4CF8-4806-9A11-9910C95C0668}"/>
                          </a:ext>
                        </a:extLst>
                      </p:cNvPr>
                      <p:cNvSpPr>
                        <a:spLocks noChangeArrowheads="1"/>
                      </p:cNvSpPr>
                      <p:nvPr/>
                    </p:nvSpPr>
                    <p:spPr bwMode="auto">
                      <a:xfrm>
                        <a:off x="5143" y="864"/>
                        <a:ext cx="35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solidFill>
                              <a:srgbClr val="1A78C3"/>
                            </a:solidFill>
                            <a:latin typeface="+mj-ea"/>
                            <a:ea typeface="+mj-ea"/>
                          </a:rPr>
                          <a:t>func</a:t>
                        </a:r>
                      </a:p>
                    </p:txBody>
                  </p:sp>
                </p:grpSp>
              </p:grpSp>
            </p:grpSp>
            <p:sp>
              <p:nvSpPr>
                <p:cNvPr id="17" name="Rectangle 41">
                  <a:extLst>
                    <a:ext uri="{FF2B5EF4-FFF2-40B4-BE49-F238E27FC236}">
                      <a16:creationId xmlns:a16="http://schemas.microsoft.com/office/drawing/2014/main" id="{18F51630-6004-42E6-B49A-AFE16CF52C8D}"/>
                    </a:ext>
                  </a:extLst>
                </p:cNvPr>
                <p:cNvSpPr>
                  <a:spLocks noChangeArrowheads="1"/>
                </p:cNvSpPr>
                <p:nvPr/>
              </p:nvSpPr>
              <p:spPr bwMode="auto">
                <a:xfrm>
                  <a:off x="5488" y="672"/>
                  <a:ext cx="18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0</a:t>
                  </a:r>
                </a:p>
              </p:txBody>
            </p:sp>
            <p:sp>
              <p:nvSpPr>
                <p:cNvPr id="18" name="Rectangle 42">
                  <a:extLst>
                    <a:ext uri="{FF2B5EF4-FFF2-40B4-BE49-F238E27FC236}">
                      <a16:creationId xmlns:a16="http://schemas.microsoft.com/office/drawing/2014/main" id="{8DBE5DA6-7FC4-4B3B-B8DA-521672B0750D}"/>
                    </a:ext>
                  </a:extLst>
                </p:cNvPr>
                <p:cNvSpPr>
                  <a:spLocks noChangeArrowheads="1"/>
                </p:cNvSpPr>
                <p:nvPr/>
              </p:nvSpPr>
              <p:spPr bwMode="auto">
                <a:xfrm>
                  <a:off x="4810" y="672"/>
                  <a:ext cx="18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6</a:t>
                  </a:r>
                </a:p>
              </p:txBody>
            </p:sp>
            <p:sp>
              <p:nvSpPr>
                <p:cNvPr id="19" name="Rectangle 43">
                  <a:extLst>
                    <a:ext uri="{FF2B5EF4-FFF2-40B4-BE49-F238E27FC236}">
                      <a16:creationId xmlns:a16="http://schemas.microsoft.com/office/drawing/2014/main" id="{B66A899B-3FAA-4A1C-8F03-49809EDFCE94}"/>
                    </a:ext>
                  </a:extLst>
                </p:cNvPr>
                <p:cNvSpPr>
                  <a:spLocks noChangeArrowheads="1"/>
                </p:cNvSpPr>
                <p:nvPr/>
              </p:nvSpPr>
              <p:spPr bwMode="auto">
                <a:xfrm>
                  <a:off x="4177" y="672"/>
                  <a:ext cx="2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11</a:t>
                  </a:r>
                </a:p>
              </p:txBody>
            </p:sp>
            <p:sp>
              <p:nvSpPr>
                <p:cNvPr id="20" name="Rectangle 44">
                  <a:extLst>
                    <a:ext uri="{FF2B5EF4-FFF2-40B4-BE49-F238E27FC236}">
                      <a16:creationId xmlns:a16="http://schemas.microsoft.com/office/drawing/2014/main" id="{6E75FAF2-B3A3-4058-956A-71205CCF7586}"/>
                    </a:ext>
                  </a:extLst>
                </p:cNvPr>
                <p:cNvSpPr>
                  <a:spLocks noChangeArrowheads="1"/>
                </p:cNvSpPr>
                <p:nvPr/>
              </p:nvSpPr>
              <p:spPr bwMode="auto">
                <a:xfrm>
                  <a:off x="3590" y="672"/>
                  <a:ext cx="2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16</a:t>
                  </a:r>
                </a:p>
              </p:txBody>
            </p:sp>
            <p:sp>
              <p:nvSpPr>
                <p:cNvPr id="21" name="Rectangle 45">
                  <a:extLst>
                    <a:ext uri="{FF2B5EF4-FFF2-40B4-BE49-F238E27FC236}">
                      <a16:creationId xmlns:a16="http://schemas.microsoft.com/office/drawing/2014/main" id="{0E7D3610-C1BE-4B05-8D3F-F0BE7A4EE603}"/>
                    </a:ext>
                  </a:extLst>
                </p:cNvPr>
                <p:cNvSpPr>
                  <a:spLocks noChangeArrowheads="1"/>
                </p:cNvSpPr>
                <p:nvPr/>
              </p:nvSpPr>
              <p:spPr bwMode="auto">
                <a:xfrm>
                  <a:off x="3002" y="672"/>
                  <a:ext cx="2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21</a:t>
                  </a:r>
                </a:p>
              </p:txBody>
            </p:sp>
            <p:sp>
              <p:nvSpPr>
                <p:cNvPr id="22" name="Rectangle 46">
                  <a:extLst>
                    <a:ext uri="{FF2B5EF4-FFF2-40B4-BE49-F238E27FC236}">
                      <a16:creationId xmlns:a16="http://schemas.microsoft.com/office/drawing/2014/main" id="{25C5FC8E-07F2-45AD-BA56-A831CFC01481}"/>
                    </a:ext>
                  </a:extLst>
                </p:cNvPr>
                <p:cNvSpPr>
                  <a:spLocks noChangeArrowheads="1"/>
                </p:cNvSpPr>
                <p:nvPr/>
              </p:nvSpPr>
              <p:spPr bwMode="auto">
                <a:xfrm>
                  <a:off x="2414" y="672"/>
                  <a:ext cx="2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26</a:t>
                  </a:r>
                </a:p>
              </p:txBody>
            </p:sp>
            <p:sp>
              <p:nvSpPr>
                <p:cNvPr id="23" name="Rectangle 47">
                  <a:extLst>
                    <a:ext uri="{FF2B5EF4-FFF2-40B4-BE49-F238E27FC236}">
                      <a16:creationId xmlns:a16="http://schemas.microsoft.com/office/drawing/2014/main" id="{2679F6C9-85B8-4B69-B697-C4967F652889}"/>
                    </a:ext>
                  </a:extLst>
                </p:cNvPr>
                <p:cNvSpPr>
                  <a:spLocks noChangeArrowheads="1"/>
                </p:cNvSpPr>
                <p:nvPr/>
              </p:nvSpPr>
              <p:spPr bwMode="auto">
                <a:xfrm>
                  <a:off x="1918" y="672"/>
                  <a:ext cx="2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31</a:t>
                  </a:r>
                </a:p>
              </p:txBody>
            </p:sp>
          </p:grpSp>
          <p:sp>
            <p:nvSpPr>
              <p:cNvPr id="10" name="Rectangle 48">
                <a:extLst>
                  <a:ext uri="{FF2B5EF4-FFF2-40B4-BE49-F238E27FC236}">
                    <a16:creationId xmlns:a16="http://schemas.microsoft.com/office/drawing/2014/main" id="{7548301B-32AD-4205-9CA3-D5D015B1CC1D}"/>
                  </a:ext>
                </a:extLst>
              </p:cNvPr>
              <p:cNvSpPr>
                <a:spLocks noChangeArrowheads="1"/>
              </p:cNvSpPr>
              <p:nvPr/>
            </p:nvSpPr>
            <p:spPr bwMode="auto">
              <a:xfrm>
                <a:off x="2143" y="1056"/>
                <a:ext cx="4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6 </a:t>
                </a:r>
                <a:r>
                  <a:rPr lang="en-US" altLang="zh-CN" sz="1400">
                    <a:solidFill>
                      <a:srgbClr val="1A78C3"/>
                    </a:solidFill>
                    <a:latin typeface="+mj-ea"/>
                    <a:ea typeface="+mj-ea"/>
                  </a:rPr>
                  <a:t>bits</a:t>
                </a:r>
              </a:p>
            </p:txBody>
          </p:sp>
          <p:sp>
            <p:nvSpPr>
              <p:cNvPr id="11" name="Rectangle 49">
                <a:extLst>
                  <a:ext uri="{FF2B5EF4-FFF2-40B4-BE49-F238E27FC236}">
                    <a16:creationId xmlns:a16="http://schemas.microsoft.com/office/drawing/2014/main" id="{FF92FB1A-DF7C-4BD1-8223-B90BBCDB9419}"/>
                  </a:ext>
                </a:extLst>
              </p:cNvPr>
              <p:cNvSpPr>
                <a:spLocks noChangeArrowheads="1"/>
              </p:cNvSpPr>
              <p:nvPr/>
            </p:nvSpPr>
            <p:spPr bwMode="auto">
              <a:xfrm>
                <a:off x="5126" y="1056"/>
                <a:ext cx="4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6 </a:t>
                </a:r>
                <a:r>
                  <a:rPr lang="en-US" altLang="zh-CN" sz="1400">
                    <a:solidFill>
                      <a:srgbClr val="1A78C3"/>
                    </a:solidFill>
                    <a:latin typeface="+mj-ea"/>
                    <a:ea typeface="+mj-ea"/>
                  </a:rPr>
                  <a:t>bits</a:t>
                </a:r>
              </a:p>
            </p:txBody>
          </p:sp>
          <p:sp>
            <p:nvSpPr>
              <p:cNvPr id="12" name="Rectangle 50">
                <a:extLst>
                  <a:ext uri="{FF2B5EF4-FFF2-40B4-BE49-F238E27FC236}">
                    <a16:creationId xmlns:a16="http://schemas.microsoft.com/office/drawing/2014/main" id="{D987D79D-8835-485E-8E4D-38CC744870E5}"/>
                  </a:ext>
                </a:extLst>
              </p:cNvPr>
              <p:cNvSpPr>
                <a:spLocks noChangeArrowheads="1"/>
              </p:cNvSpPr>
              <p:nvPr/>
            </p:nvSpPr>
            <p:spPr bwMode="auto">
              <a:xfrm>
                <a:off x="4493" y="1056"/>
                <a:ext cx="4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5 </a:t>
                </a:r>
                <a:r>
                  <a:rPr lang="en-US" altLang="zh-CN" sz="1400">
                    <a:solidFill>
                      <a:srgbClr val="1A78C3"/>
                    </a:solidFill>
                    <a:latin typeface="+mj-ea"/>
                    <a:ea typeface="+mj-ea"/>
                  </a:rPr>
                  <a:t>bits</a:t>
                </a:r>
              </a:p>
            </p:txBody>
          </p:sp>
          <p:sp>
            <p:nvSpPr>
              <p:cNvPr id="13" name="Rectangle 51">
                <a:extLst>
                  <a:ext uri="{FF2B5EF4-FFF2-40B4-BE49-F238E27FC236}">
                    <a16:creationId xmlns:a16="http://schemas.microsoft.com/office/drawing/2014/main" id="{DBA9927D-0A42-44C2-A822-45C8FB4EA516}"/>
                  </a:ext>
                </a:extLst>
              </p:cNvPr>
              <p:cNvSpPr>
                <a:spLocks noChangeArrowheads="1"/>
              </p:cNvSpPr>
              <p:nvPr/>
            </p:nvSpPr>
            <p:spPr bwMode="auto">
              <a:xfrm>
                <a:off x="3906" y="1056"/>
                <a:ext cx="4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5 </a:t>
                </a:r>
                <a:r>
                  <a:rPr lang="en-US" altLang="zh-CN" sz="1400">
                    <a:solidFill>
                      <a:srgbClr val="1A78C3"/>
                    </a:solidFill>
                    <a:latin typeface="+mj-ea"/>
                    <a:ea typeface="+mj-ea"/>
                  </a:rPr>
                  <a:t>bits</a:t>
                </a:r>
              </a:p>
            </p:txBody>
          </p:sp>
          <p:sp>
            <p:nvSpPr>
              <p:cNvPr id="14" name="Rectangle 52">
                <a:extLst>
                  <a:ext uri="{FF2B5EF4-FFF2-40B4-BE49-F238E27FC236}">
                    <a16:creationId xmlns:a16="http://schemas.microsoft.com/office/drawing/2014/main" id="{0EE38AFA-6D52-4A57-A9DB-9AF8144AAD5F}"/>
                  </a:ext>
                </a:extLst>
              </p:cNvPr>
              <p:cNvSpPr>
                <a:spLocks noChangeArrowheads="1"/>
              </p:cNvSpPr>
              <p:nvPr/>
            </p:nvSpPr>
            <p:spPr bwMode="auto">
              <a:xfrm>
                <a:off x="3318" y="1056"/>
                <a:ext cx="4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5 </a:t>
                </a:r>
                <a:r>
                  <a:rPr lang="en-US" altLang="zh-CN" sz="1400">
                    <a:solidFill>
                      <a:srgbClr val="1A78C3"/>
                    </a:solidFill>
                    <a:latin typeface="+mj-ea"/>
                    <a:ea typeface="+mj-ea"/>
                  </a:rPr>
                  <a:t>bits</a:t>
                </a:r>
              </a:p>
            </p:txBody>
          </p:sp>
          <p:sp>
            <p:nvSpPr>
              <p:cNvPr id="15" name="Rectangle 53">
                <a:extLst>
                  <a:ext uri="{FF2B5EF4-FFF2-40B4-BE49-F238E27FC236}">
                    <a16:creationId xmlns:a16="http://schemas.microsoft.com/office/drawing/2014/main" id="{EB5FF82D-35C7-41AF-BCEE-4F3E8C55F9C8}"/>
                  </a:ext>
                </a:extLst>
              </p:cNvPr>
              <p:cNvSpPr>
                <a:spLocks noChangeArrowheads="1"/>
              </p:cNvSpPr>
              <p:nvPr/>
            </p:nvSpPr>
            <p:spPr bwMode="auto">
              <a:xfrm>
                <a:off x="2731" y="1056"/>
                <a:ext cx="4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5 </a:t>
                </a:r>
                <a:r>
                  <a:rPr lang="en-US" altLang="zh-CN" sz="1400">
                    <a:solidFill>
                      <a:srgbClr val="1A78C3"/>
                    </a:solidFill>
                    <a:latin typeface="+mj-ea"/>
                    <a:ea typeface="+mj-ea"/>
                  </a:rPr>
                  <a:t>bits</a:t>
                </a:r>
              </a:p>
            </p:txBody>
          </p:sp>
        </p:grpSp>
        <p:sp>
          <p:nvSpPr>
            <p:cNvPr id="8" name="Text Box 77">
              <a:extLst>
                <a:ext uri="{FF2B5EF4-FFF2-40B4-BE49-F238E27FC236}">
                  <a16:creationId xmlns:a16="http://schemas.microsoft.com/office/drawing/2014/main" id="{C13DEBFC-8281-4059-ACE2-B9F50DD73FC0}"/>
                </a:ext>
              </a:extLst>
            </p:cNvPr>
            <p:cNvSpPr txBox="1">
              <a:spLocks noChangeArrowheads="1"/>
            </p:cNvSpPr>
            <p:nvPr/>
          </p:nvSpPr>
          <p:spPr bwMode="auto">
            <a:xfrm>
              <a:off x="3876" y="458"/>
              <a:ext cx="1243"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600" dirty="0">
                  <a:solidFill>
                    <a:srgbClr val="1A78C3"/>
                  </a:solidFill>
                  <a:latin typeface="+mj-ea"/>
                  <a:ea typeface="+mj-ea"/>
                </a:rPr>
                <a:t>R-Type</a:t>
              </a:r>
              <a:r>
                <a:rPr lang="zh-CN" altLang="en-US" sz="1600" dirty="0">
                  <a:solidFill>
                    <a:srgbClr val="1A78C3"/>
                  </a:solidFill>
                  <a:latin typeface="+mj-ea"/>
                  <a:ea typeface="+mj-ea"/>
                </a:rPr>
                <a:t>指令</a:t>
              </a:r>
            </a:p>
          </p:txBody>
        </p:sp>
      </p:grpSp>
      <p:grpSp>
        <p:nvGrpSpPr>
          <p:cNvPr id="44" name="Group 81">
            <a:extLst>
              <a:ext uri="{FF2B5EF4-FFF2-40B4-BE49-F238E27FC236}">
                <a16:creationId xmlns:a16="http://schemas.microsoft.com/office/drawing/2014/main" id="{79937071-41A7-4DF0-BFD7-50F376540C83}"/>
              </a:ext>
            </a:extLst>
          </p:cNvPr>
          <p:cNvGrpSpPr>
            <a:grpSpLocks/>
          </p:cNvGrpSpPr>
          <p:nvPr/>
        </p:nvGrpSpPr>
        <p:grpSpPr bwMode="auto">
          <a:xfrm>
            <a:off x="6293369" y="3511775"/>
            <a:ext cx="5961063" cy="1236663"/>
            <a:chOff x="1889" y="2514"/>
            <a:chExt cx="3755" cy="779"/>
          </a:xfrm>
        </p:grpSpPr>
        <p:grpSp>
          <p:nvGrpSpPr>
            <p:cNvPr id="45" name="Group 54">
              <a:extLst>
                <a:ext uri="{FF2B5EF4-FFF2-40B4-BE49-F238E27FC236}">
                  <a16:creationId xmlns:a16="http://schemas.microsoft.com/office/drawing/2014/main" id="{9CCD9B5B-7A07-488C-AA66-EF8FF84C55BF}"/>
                </a:ext>
              </a:extLst>
            </p:cNvPr>
            <p:cNvGrpSpPr>
              <a:grpSpLocks/>
            </p:cNvGrpSpPr>
            <p:nvPr/>
          </p:nvGrpSpPr>
          <p:grpSpPr bwMode="auto">
            <a:xfrm>
              <a:off x="1889" y="2717"/>
              <a:ext cx="3755" cy="576"/>
              <a:chOff x="1918" y="1392"/>
              <a:chExt cx="3755" cy="576"/>
            </a:xfrm>
          </p:grpSpPr>
          <p:sp>
            <p:nvSpPr>
              <p:cNvPr id="47" name="Rectangle 55">
                <a:extLst>
                  <a:ext uri="{FF2B5EF4-FFF2-40B4-BE49-F238E27FC236}">
                    <a16:creationId xmlns:a16="http://schemas.microsoft.com/office/drawing/2014/main" id="{DDC24444-E879-4D68-9650-13B440624FC0}"/>
                  </a:ext>
                </a:extLst>
              </p:cNvPr>
              <p:cNvSpPr>
                <a:spLocks noChangeArrowheads="1"/>
              </p:cNvSpPr>
              <p:nvPr/>
            </p:nvSpPr>
            <p:spPr bwMode="auto">
              <a:xfrm>
                <a:off x="1983" y="159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grpSp>
            <p:nvGrpSpPr>
              <p:cNvPr id="48" name="Group 56">
                <a:extLst>
                  <a:ext uri="{FF2B5EF4-FFF2-40B4-BE49-F238E27FC236}">
                    <a16:creationId xmlns:a16="http://schemas.microsoft.com/office/drawing/2014/main" id="{726BAE26-695F-41C9-960A-D83EEAF6BFE2}"/>
                  </a:ext>
                </a:extLst>
              </p:cNvPr>
              <p:cNvGrpSpPr>
                <a:grpSpLocks/>
              </p:cNvGrpSpPr>
              <p:nvPr/>
            </p:nvGrpSpPr>
            <p:grpSpPr bwMode="auto">
              <a:xfrm>
                <a:off x="1979" y="1584"/>
                <a:ext cx="624" cy="192"/>
                <a:chOff x="1979" y="1584"/>
                <a:chExt cx="624" cy="192"/>
              </a:xfrm>
            </p:grpSpPr>
            <p:sp>
              <p:nvSpPr>
                <p:cNvPr id="66" name="Rectangle 57">
                  <a:extLst>
                    <a:ext uri="{FF2B5EF4-FFF2-40B4-BE49-F238E27FC236}">
                      <a16:creationId xmlns:a16="http://schemas.microsoft.com/office/drawing/2014/main" id="{7937E927-210E-4610-A54C-542CE2C54877}"/>
                    </a:ext>
                  </a:extLst>
                </p:cNvPr>
                <p:cNvSpPr>
                  <a:spLocks noChangeArrowheads="1"/>
                </p:cNvSpPr>
                <p:nvPr/>
              </p:nvSpPr>
              <p:spPr bwMode="auto">
                <a:xfrm>
                  <a:off x="1979" y="158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67" name="Rectangle 58">
                  <a:extLst>
                    <a:ext uri="{FF2B5EF4-FFF2-40B4-BE49-F238E27FC236}">
                      <a16:creationId xmlns:a16="http://schemas.microsoft.com/office/drawing/2014/main" id="{D315B529-24A2-43F3-BD5D-3D2738EA18FC}"/>
                    </a:ext>
                  </a:extLst>
                </p:cNvPr>
                <p:cNvSpPr>
                  <a:spLocks noChangeArrowheads="1"/>
                </p:cNvSpPr>
                <p:nvPr/>
              </p:nvSpPr>
              <p:spPr bwMode="auto">
                <a:xfrm>
                  <a:off x="2161" y="1584"/>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solidFill>
                        <a:srgbClr val="1A78C3"/>
                      </a:solidFill>
                      <a:latin typeface="+mj-ea"/>
                      <a:ea typeface="+mj-ea"/>
                    </a:rPr>
                    <a:t>op</a:t>
                  </a:r>
                </a:p>
              </p:txBody>
            </p:sp>
          </p:grpSp>
          <p:grpSp>
            <p:nvGrpSpPr>
              <p:cNvPr id="49" name="Group 59">
                <a:extLst>
                  <a:ext uri="{FF2B5EF4-FFF2-40B4-BE49-F238E27FC236}">
                    <a16:creationId xmlns:a16="http://schemas.microsoft.com/office/drawing/2014/main" id="{94C389C4-F2D9-4296-BB29-0D7CCCB67948}"/>
                  </a:ext>
                </a:extLst>
              </p:cNvPr>
              <p:cNvGrpSpPr>
                <a:grpSpLocks/>
              </p:cNvGrpSpPr>
              <p:nvPr/>
            </p:nvGrpSpPr>
            <p:grpSpPr bwMode="auto">
              <a:xfrm>
                <a:off x="2611" y="1584"/>
                <a:ext cx="580" cy="192"/>
                <a:chOff x="2611" y="1584"/>
                <a:chExt cx="580" cy="192"/>
              </a:xfrm>
            </p:grpSpPr>
            <p:sp>
              <p:nvSpPr>
                <p:cNvPr id="64" name="Rectangle 60">
                  <a:extLst>
                    <a:ext uri="{FF2B5EF4-FFF2-40B4-BE49-F238E27FC236}">
                      <a16:creationId xmlns:a16="http://schemas.microsoft.com/office/drawing/2014/main" id="{A57EDDFA-1B91-4013-B412-2D862F2EE28F}"/>
                    </a:ext>
                  </a:extLst>
                </p:cNvPr>
                <p:cNvSpPr>
                  <a:spLocks noChangeArrowheads="1"/>
                </p:cNvSpPr>
                <p:nvPr/>
              </p:nvSpPr>
              <p:spPr bwMode="auto">
                <a:xfrm>
                  <a:off x="2611" y="158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65" name="Rectangle 61">
                  <a:extLst>
                    <a:ext uri="{FF2B5EF4-FFF2-40B4-BE49-F238E27FC236}">
                      <a16:creationId xmlns:a16="http://schemas.microsoft.com/office/drawing/2014/main" id="{73A5CAE9-BBF4-4C2B-BC23-EFEFCFE6FF42}"/>
                    </a:ext>
                  </a:extLst>
                </p:cNvPr>
                <p:cNvSpPr>
                  <a:spLocks noChangeArrowheads="1"/>
                </p:cNvSpPr>
                <p:nvPr/>
              </p:nvSpPr>
              <p:spPr bwMode="auto">
                <a:xfrm>
                  <a:off x="2776" y="1584"/>
                  <a:ext cx="21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solidFill>
                        <a:srgbClr val="1A78C3"/>
                      </a:solidFill>
                      <a:latin typeface="+mj-ea"/>
                      <a:ea typeface="+mj-ea"/>
                    </a:rPr>
                    <a:t>rs</a:t>
                  </a:r>
                </a:p>
              </p:txBody>
            </p:sp>
          </p:grpSp>
          <p:grpSp>
            <p:nvGrpSpPr>
              <p:cNvPr id="50" name="Group 62">
                <a:extLst>
                  <a:ext uri="{FF2B5EF4-FFF2-40B4-BE49-F238E27FC236}">
                    <a16:creationId xmlns:a16="http://schemas.microsoft.com/office/drawing/2014/main" id="{3976FDBE-8C1D-429E-B6FA-D04C791B3938}"/>
                  </a:ext>
                </a:extLst>
              </p:cNvPr>
              <p:cNvGrpSpPr>
                <a:grpSpLocks/>
              </p:cNvGrpSpPr>
              <p:nvPr/>
            </p:nvGrpSpPr>
            <p:grpSpPr bwMode="auto">
              <a:xfrm>
                <a:off x="3199" y="1584"/>
                <a:ext cx="579" cy="192"/>
                <a:chOff x="3199" y="1584"/>
                <a:chExt cx="579" cy="192"/>
              </a:xfrm>
            </p:grpSpPr>
            <p:sp>
              <p:nvSpPr>
                <p:cNvPr id="62" name="Rectangle 63">
                  <a:extLst>
                    <a:ext uri="{FF2B5EF4-FFF2-40B4-BE49-F238E27FC236}">
                      <a16:creationId xmlns:a16="http://schemas.microsoft.com/office/drawing/2014/main" id="{E2FE5914-DE6F-49AC-96CF-4B0EF1C39ADE}"/>
                    </a:ext>
                  </a:extLst>
                </p:cNvPr>
                <p:cNvSpPr>
                  <a:spLocks noChangeArrowheads="1"/>
                </p:cNvSpPr>
                <p:nvPr/>
              </p:nvSpPr>
              <p:spPr bwMode="auto">
                <a:xfrm>
                  <a:off x="3199" y="158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63" name="Rectangle 64">
                  <a:extLst>
                    <a:ext uri="{FF2B5EF4-FFF2-40B4-BE49-F238E27FC236}">
                      <a16:creationId xmlns:a16="http://schemas.microsoft.com/office/drawing/2014/main" id="{5C46BAA1-0FC8-42BA-9E2D-F1F40DD6FC8C}"/>
                    </a:ext>
                  </a:extLst>
                </p:cNvPr>
                <p:cNvSpPr>
                  <a:spLocks noChangeArrowheads="1"/>
                </p:cNvSpPr>
                <p:nvPr/>
              </p:nvSpPr>
              <p:spPr bwMode="auto">
                <a:xfrm>
                  <a:off x="3363" y="1584"/>
                  <a:ext cx="2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solidFill>
                        <a:srgbClr val="1A78C3"/>
                      </a:solidFill>
                      <a:latin typeface="+mj-ea"/>
                      <a:ea typeface="+mj-ea"/>
                    </a:rPr>
                    <a:t>rt</a:t>
                  </a:r>
                </a:p>
              </p:txBody>
            </p:sp>
          </p:grpSp>
          <p:sp>
            <p:nvSpPr>
              <p:cNvPr id="51" name="Rectangle 65">
                <a:extLst>
                  <a:ext uri="{FF2B5EF4-FFF2-40B4-BE49-F238E27FC236}">
                    <a16:creationId xmlns:a16="http://schemas.microsoft.com/office/drawing/2014/main" id="{3790E3A8-1E91-4003-9BB8-827FA12F6F4D}"/>
                  </a:ext>
                </a:extLst>
              </p:cNvPr>
              <p:cNvSpPr>
                <a:spLocks noChangeArrowheads="1"/>
              </p:cNvSpPr>
              <p:nvPr/>
            </p:nvSpPr>
            <p:spPr bwMode="auto">
              <a:xfrm>
                <a:off x="3786" y="1588"/>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52" name="Rectangle 66">
                <a:extLst>
                  <a:ext uri="{FF2B5EF4-FFF2-40B4-BE49-F238E27FC236}">
                    <a16:creationId xmlns:a16="http://schemas.microsoft.com/office/drawing/2014/main" id="{E423866C-7B93-4892-8030-5A172DEF300D}"/>
                  </a:ext>
                </a:extLst>
              </p:cNvPr>
              <p:cNvSpPr>
                <a:spLocks noChangeArrowheads="1"/>
              </p:cNvSpPr>
              <p:nvPr/>
            </p:nvSpPr>
            <p:spPr bwMode="auto">
              <a:xfrm>
                <a:off x="4289" y="1584"/>
                <a:ext cx="72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solidFill>
                      <a:srgbClr val="1A78C3"/>
                    </a:solidFill>
                    <a:latin typeface="+mj-ea"/>
                    <a:ea typeface="+mj-ea"/>
                  </a:rPr>
                  <a:t>immediate</a:t>
                </a:r>
              </a:p>
            </p:txBody>
          </p:sp>
          <p:sp>
            <p:nvSpPr>
              <p:cNvPr id="53" name="Rectangle 67">
                <a:extLst>
                  <a:ext uri="{FF2B5EF4-FFF2-40B4-BE49-F238E27FC236}">
                    <a16:creationId xmlns:a16="http://schemas.microsoft.com/office/drawing/2014/main" id="{06860A2F-E529-4672-9107-C34850C9EBB7}"/>
                  </a:ext>
                </a:extLst>
              </p:cNvPr>
              <p:cNvSpPr>
                <a:spLocks noChangeArrowheads="1"/>
              </p:cNvSpPr>
              <p:nvPr/>
            </p:nvSpPr>
            <p:spPr bwMode="auto">
              <a:xfrm>
                <a:off x="5488" y="1392"/>
                <a:ext cx="18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0</a:t>
                </a:r>
              </a:p>
            </p:txBody>
          </p:sp>
          <p:sp>
            <p:nvSpPr>
              <p:cNvPr id="54" name="Rectangle 68">
                <a:extLst>
                  <a:ext uri="{FF2B5EF4-FFF2-40B4-BE49-F238E27FC236}">
                    <a16:creationId xmlns:a16="http://schemas.microsoft.com/office/drawing/2014/main" id="{96A79EFB-11A6-4BE0-9DCF-8F5C0CE28CC4}"/>
                  </a:ext>
                </a:extLst>
              </p:cNvPr>
              <p:cNvSpPr>
                <a:spLocks noChangeArrowheads="1"/>
              </p:cNvSpPr>
              <p:nvPr/>
            </p:nvSpPr>
            <p:spPr bwMode="auto">
              <a:xfrm>
                <a:off x="3590" y="1392"/>
                <a:ext cx="2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16</a:t>
                </a:r>
              </a:p>
            </p:txBody>
          </p:sp>
          <p:sp>
            <p:nvSpPr>
              <p:cNvPr id="55" name="Rectangle 69">
                <a:extLst>
                  <a:ext uri="{FF2B5EF4-FFF2-40B4-BE49-F238E27FC236}">
                    <a16:creationId xmlns:a16="http://schemas.microsoft.com/office/drawing/2014/main" id="{F50C9833-511C-4471-902F-9AB091FE8E57}"/>
                  </a:ext>
                </a:extLst>
              </p:cNvPr>
              <p:cNvSpPr>
                <a:spLocks noChangeArrowheads="1"/>
              </p:cNvSpPr>
              <p:nvPr/>
            </p:nvSpPr>
            <p:spPr bwMode="auto">
              <a:xfrm>
                <a:off x="3002" y="1392"/>
                <a:ext cx="2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21</a:t>
                </a:r>
              </a:p>
            </p:txBody>
          </p:sp>
          <p:sp>
            <p:nvSpPr>
              <p:cNvPr id="56" name="Rectangle 70">
                <a:extLst>
                  <a:ext uri="{FF2B5EF4-FFF2-40B4-BE49-F238E27FC236}">
                    <a16:creationId xmlns:a16="http://schemas.microsoft.com/office/drawing/2014/main" id="{D7C97933-2FC3-418E-919F-78030472ABD2}"/>
                  </a:ext>
                </a:extLst>
              </p:cNvPr>
              <p:cNvSpPr>
                <a:spLocks noChangeArrowheads="1"/>
              </p:cNvSpPr>
              <p:nvPr/>
            </p:nvSpPr>
            <p:spPr bwMode="auto">
              <a:xfrm>
                <a:off x="2414" y="1392"/>
                <a:ext cx="2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26</a:t>
                </a:r>
              </a:p>
            </p:txBody>
          </p:sp>
          <p:sp>
            <p:nvSpPr>
              <p:cNvPr id="57" name="Rectangle 71">
                <a:extLst>
                  <a:ext uri="{FF2B5EF4-FFF2-40B4-BE49-F238E27FC236}">
                    <a16:creationId xmlns:a16="http://schemas.microsoft.com/office/drawing/2014/main" id="{B00A3AAB-EE20-4836-A49E-7FF468CDD8AB}"/>
                  </a:ext>
                </a:extLst>
              </p:cNvPr>
              <p:cNvSpPr>
                <a:spLocks noChangeArrowheads="1"/>
              </p:cNvSpPr>
              <p:nvPr/>
            </p:nvSpPr>
            <p:spPr bwMode="auto">
              <a:xfrm>
                <a:off x="1918" y="1392"/>
                <a:ext cx="2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31</a:t>
                </a:r>
              </a:p>
            </p:txBody>
          </p:sp>
          <p:sp>
            <p:nvSpPr>
              <p:cNvPr id="58" name="Rectangle 72">
                <a:extLst>
                  <a:ext uri="{FF2B5EF4-FFF2-40B4-BE49-F238E27FC236}">
                    <a16:creationId xmlns:a16="http://schemas.microsoft.com/office/drawing/2014/main" id="{E47EE947-04AE-4605-9F98-B303F06AAE48}"/>
                  </a:ext>
                </a:extLst>
              </p:cNvPr>
              <p:cNvSpPr>
                <a:spLocks noChangeArrowheads="1"/>
              </p:cNvSpPr>
              <p:nvPr/>
            </p:nvSpPr>
            <p:spPr bwMode="auto">
              <a:xfrm>
                <a:off x="2143" y="1776"/>
                <a:ext cx="4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6 </a:t>
                </a:r>
                <a:r>
                  <a:rPr lang="en-US" altLang="zh-CN" sz="1400">
                    <a:solidFill>
                      <a:srgbClr val="1A78C3"/>
                    </a:solidFill>
                    <a:latin typeface="+mj-ea"/>
                    <a:ea typeface="+mj-ea"/>
                  </a:rPr>
                  <a:t>bits</a:t>
                </a:r>
              </a:p>
            </p:txBody>
          </p:sp>
          <p:sp>
            <p:nvSpPr>
              <p:cNvPr id="59" name="Rectangle 73">
                <a:extLst>
                  <a:ext uri="{FF2B5EF4-FFF2-40B4-BE49-F238E27FC236}">
                    <a16:creationId xmlns:a16="http://schemas.microsoft.com/office/drawing/2014/main" id="{85C1E258-DC7E-4365-968C-DFA40A9DD101}"/>
                  </a:ext>
                </a:extLst>
              </p:cNvPr>
              <p:cNvSpPr>
                <a:spLocks noChangeArrowheads="1"/>
              </p:cNvSpPr>
              <p:nvPr/>
            </p:nvSpPr>
            <p:spPr bwMode="auto">
              <a:xfrm>
                <a:off x="4448" y="1776"/>
                <a:ext cx="4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16 </a:t>
                </a:r>
                <a:r>
                  <a:rPr lang="en-US" altLang="zh-CN" sz="1400">
                    <a:solidFill>
                      <a:srgbClr val="1A78C3"/>
                    </a:solidFill>
                    <a:latin typeface="+mj-ea"/>
                    <a:ea typeface="+mj-ea"/>
                  </a:rPr>
                  <a:t>bits</a:t>
                </a:r>
              </a:p>
            </p:txBody>
          </p:sp>
          <p:sp>
            <p:nvSpPr>
              <p:cNvPr id="60" name="Rectangle 74">
                <a:extLst>
                  <a:ext uri="{FF2B5EF4-FFF2-40B4-BE49-F238E27FC236}">
                    <a16:creationId xmlns:a16="http://schemas.microsoft.com/office/drawing/2014/main" id="{C5C63E3D-347C-485B-83DB-28CC07034C73}"/>
                  </a:ext>
                </a:extLst>
              </p:cNvPr>
              <p:cNvSpPr>
                <a:spLocks noChangeArrowheads="1"/>
              </p:cNvSpPr>
              <p:nvPr/>
            </p:nvSpPr>
            <p:spPr bwMode="auto">
              <a:xfrm>
                <a:off x="3318" y="1776"/>
                <a:ext cx="4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5 </a:t>
                </a:r>
                <a:r>
                  <a:rPr lang="en-US" altLang="zh-CN" sz="1400">
                    <a:solidFill>
                      <a:srgbClr val="1A78C3"/>
                    </a:solidFill>
                    <a:latin typeface="+mj-ea"/>
                    <a:ea typeface="+mj-ea"/>
                  </a:rPr>
                  <a:t>bits</a:t>
                </a:r>
              </a:p>
            </p:txBody>
          </p:sp>
          <p:sp>
            <p:nvSpPr>
              <p:cNvPr id="61" name="Rectangle 75">
                <a:extLst>
                  <a:ext uri="{FF2B5EF4-FFF2-40B4-BE49-F238E27FC236}">
                    <a16:creationId xmlns:a16="http://schemas.microsoft.com/office/drawing/2014/main" id="{39EA7AE6-C35C-4E6E-925A-D32E51920EA8}"/>
                  </a:ext>
                </a:extLst>
              </p:cNvPr>
              <p:cNvSpPr>
                <a:spLocks noChangeArrowheads="1"/>
              </p:cNvSpPr>
              <p:nvPr/>
            </p:nvSpPr>
            <p:spPr bwMode="auto">
              <a:xfrm>
                <a:off x="2731" y="1776"/>
                <a:ext cx="4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5 </a:t>
                </a:r>
                <a:r>
                  <a:rPr lang="en-US" altLang="zh-CN" sz="1400">
                    <a:solidFill>
                      <a:srgbClr val="1A78C3"/>
                    </a:solidFill>
                    <a:latin typeface="+mj-ea"/>
                    <a:ea typeface="+mj-ea"/>
                  </a:rPr>
                  <a:t>bits</a:t>
                </a:r>
              </a:p>
            </p:txBody>
          </p:sp>
        </p:grpSp>
        <p:sp>
          <p:nvSpPr>
            <p:cNvPr id="46" name="Text Box 78">
              <a:extLst>
                <a:ext uri="{FF2B5EF4-FFF2-40B4-BE49-F238E27FC236}">
                  <a16:creationId xmlns:a16="http://schemas.microsoft.com/office/drawing/2014/main" id="{EEBF852A-F0A7-4BE8-AF4B-FE4E429F3767}"/>
                </a:ext>
              </a:extLst>
            </p:cNvPr>
            <p:cNvSpPr txBox="1">
              <a:spLocks noChangeArrowheads="1"/>
            </p:cNvSpPr>
            <p:nvPr/>
          </p:nvSpPr>
          <p:spPr bwMode="auto">
            <a:xfrm>
              <a:off x="3912" y="2514"/>
              <a:ext cx="1243"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600" dirty="0">
                  <a:solidFill>
                    <a:srgbClr val="1A78C3"/>
                  </a:solidFill>
                  <a:latin typeface="+mj-ea"/>
                  <a:ea typeface="+mj-ea"/>
                </a:rPr>
                <a:t>I-Type</a:t>
              </a:r>
              <a:r>
                <a:rPr lang="zh-CN" altLang="en-US" sz="1600" dirty="0">
                  <a:solidFill>
                    <a:srgbClr val="1A78C3"/>
                  </a:solidFill>
                  <a:latin typeface="+mj-ea"/>
                  <a:ea typeface="+mj-ea"/>
                </a:rPr>
                <a:t>指令</a:t>
              </a:r>
            </a:p>
          </p:txBody>
        </p:sp>
      </p:grpSp>
      <p:grpSp>
        <p:nvGrpSpPr>
          <p:cNvPr id="68" name="Group 82">
            <a:extLst>
              <a:ext uri="{FF2B5EF4-FFF2-40B4-BE49-F238E27FC236}">
                <a16:creationId xmlns:a16="http://schemas.microsoft.com/office/drawing/2014/main" id="{83DE565C-17A0-4F71-9197-DFCD6F42BD54}"/>
              </a:ext>
            </a:extLst>
          </p:cNvPr>
          <p:cNvGrpSpPr>
            <a:grpSpLocks/>
          </p:cNvGrpSpPr>
          <p:nvPr/>
        </p:nvGrpSpPr>
        <p:grpSpPr bwMode="auto">
          <a:xfrm>
            <a:off x="6263206" y="5463145"/>
            <a:ext cx="5961063" cy="985838"/>
            <a:chOff x="1886" y="3544"/>
            <a:chExt cx="3755" cy="621"/>
          </a:xfrm>
        </p:grpSpPr>
        <p:grpSp>
          <p:nvGrpSpPr>
            <p:cNvPr id="69" name="Group 6">
              <a:extLst>
                <a:ext uri="{FF2B5EF4-FFF2-40B4-BE49-F238E27FC236}">
                  <a16:creationId xmlns:a16="http://schemas.microsoft.com/office/drawing/2014/main" id="{08402B3F-E193-4CE2-BA00-14D136464F69}"/>
                </a:ext>
              </a:extLst>
            </p:cNvPr>
            <p:cNvGrpSpPr>
              <a:grpSpLocks/>
            </p:cNvGrpSpPr>
            <p:nvPr/>
          </p:nvGrpSpPr>
          <p:grpSpPr bwMode="auto">
            <a:xfrm>
              <a:off x="1886" y="3589"/>
              <a:ext cx="3755" cy="576"/>
              <a:chOff x="1918" y="3360"/>
              <a:chExt cx="3755" cy="576"/>
            </a:xfrm>
          </p:grpSpPr>
          <p:sp>
            <p:nvSpPr>
              <p:cNvPr id="71" name="Rectangle 7">
                <a:extLst>
                  <a:ext uri="{FF2B5EF4-FFF2-40B4-BE49-F238E27FC236}">
                    <a16:creationId xmlns:a16="http://schemas.microsoft.com/office/drawing/2014/main" id="{BCABF181-8EE0-4BEA-B2A1-99823C186D1A}"/>
                  </a:ext>
                </a:extLst>
              </p:cNvPr>
              <p:cNvSpPr>
                <a:spLocks noChangeArrowheads="1"/>
              </p:cNvSpPr>
              <p:nvPr/>
            </p:nvSpPr>
            <p:spPr bwMode="auto">
              <a:xfrm>
                <a:off x="1983" y="3560"/>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grpSp>
            <p:nvGrpSpPr>
              <p:cNvPr id="72" name="Group 8">
                <a:extLst>
                  <a:ext uri="{FF2B5EF4-FFF2-40B4-BE49-F238E27FC236}">
                    <a16:creationId xmlns:a16="http://schemas.microsoft.com/office/drawing/2014/main" id="{76942EF3-D49C-4288-8903-038BF0E50C22}"/>
                  </a:ext>
                </a:extLst>
              </p:cNvPr>
              <p:cNvGrpSpPr>
                <a:grpSpLocks/>
              </p:cNvGrpSpPr>
              <p:nvPr/>
            </p:nvGrpSpPr>
            <p:grpSpPr bwMode="auto">
              <a:xfrm>
                <a:off x="1979" y="3552"/>
                <a:ext cx="624" cy="192"/>
                <a:chOff x="1979" y="3552"/>
                <a:chExt cx="624" cy="192"/>
              </a:xfrm>
            </p:grpSpPr>
            <p:sp>
              <p:nvSpPr>
                <p:cNvPr id="80" name="Rectangle 9">
                  <a:extLst>
                    <a:ext uri="{FF2B5EF4-FFF2-40B4-BE49-F238E27FC236}">
                      <a16:creationId xmlns:a16="http://schemas.microsoft.com/office/drawing/2014/main" id="{82AAD2A4-480A-4E3A-B553-DCE77A49BF5B}"/>
                    </a:ext>
                  </a:extLst>
                </p:cNvPr>
                <p:cNvSpPr>
                  <a:spLocks noChangeArrowheads="1"/>
                </p:cNvSpPr>
                <p:nvPr/>
              </p:nvSpPr>
              <p:spPr bwMode="auto">
                <a:xfrm>
                  <a:off x="1979" y="3556"/>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81" name="Rectangle 10">
                  <a:extLst>
                    <a:ext uri="{FF2B5EF4-FFF2-40B4-BE49-F238E27FC236}">
                      <a16:creationId xmlns:a16="http://schemas.microsoft.com/office/drawing/2014/main" id="{FDCD7BAD-4730-4BA7-AA11-042853E23735}"/>
                    </a:ext>
                  </a:extLst>
                </p:cNvPr>
                <p:cNvSpPr>
                  <a:spLocks noChangeArrowheads="1"/>
                </p:cNvSpPr>
                <p:nvPr/>
              </p:nvSpPr>
              <p:spPr bwMode="auto">
                <a:xfrm>
                  <a:off x="2161" y="3552"/>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solidFill>
                        <a:srgbClr val="1A78C3"/>
                      </a:solidFill>
                      <a:latin typeface="+mj-ea"/>
                      <a:ea typeface="+mj-ea"/>
                    </a:rPr>
                    <a:t>op</a:t>
                  </a:r>
                </a:p>
              </p:txBody>
            </p:sp>
          </p:grpSp>
          <p:sp>
            <p:nvSpPr>
              <p:cNvPr id="73" name="Rectangle 11">
                <a:extLst>
                  <a:ext uri="{FF2B5EF4-FFF2-40B4-BE49-F238E27FC236}">
                    <a16:creationId xmlns:a16="http://schemas.microsoft.com/office/drawing/2014/main" id="{FE3DB8E1-F254-40E6-B10E-1E8BC240043E}"/>
                  </a:ext>
                </a:extLst>
              </p:cNvPr>
              <p:cNvSpPr>
                <a:spLocks noChangeArrowheads="1"/>
              </p:cNvSpPr>
              <p:nvPr/>
            </p:nvSpPr>
            <p:spPr bwMode="auto">
              <a:xfrm>
                <a:off x="2611" y="3556"/>
                <a:ext cx="297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1A78C3"/>
                  </a:solidFill>
                  <a:latin typeface="+mj-ea"/>
                  <a:ea typeface="+mj-ea"/>
                </a:endParaRPr>
              </a:p>
            </p:txBody>
          </p:sp>
          <p:sp>
            <p:nvSpPr>
              <p:cNvPr id="74" name="Rectangle 12">
                <a:extLst>
                  <a:ext uri="{FF2B5EF4-FFF2-40B4-BE49-F238E27FC236}">
                    <a16:creationId xmlns:a16="http://schemas.microsoft.com/office/drawing/2014/main" id="{89417085-FC1E-4584-8A69-C5428AFE7B03}"/>
                  </a:ext>
                </a:extLst>
              </p:cNvPr>
              <p:cNvSpPr>
                <a:spLocks noChangeArrowheads="1"/>
              </p:cNvSpPr>
              <p:nvPr/>
            </p:nvSpPr>
            <p:spPr bwMode="auto">
              <a:xfrm>
                <a:off x="3554" y="3552"/>
                <a:ext cx="89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solidFill>
                      <a:srgbClr val="1A78C3"/>
                    </a:solidFill>
                    <a:latin typeface="+mj-ea"/>
                    <a:ea typeface="+mj-ea"/>
                  </a:rPr>
                  <a:t>target address</a:t>
                </a:r>
              </a:p>
            </p:txBody>
          </p:sp>
          <p:sp>
            <p:nvSpPr>
              <p:cNvPr id="75" name="Rectangle 13">
                <a:extLst>
                  <a:ext uri="{FF2B5EF4-FFF2-40B4-BE49-F238E27FC236}">
                    <a16:creationId xmlns:a16="http://schemas.microsoft.com/office/drawing/2014/main" id="{23225161-152C-4A80-A540-4C5C763BCE16}"/>
                  </a:ext>
                </a:extLst>
              </p:cNvPr>
              <p:cNvSpPr>
                <a:spLocks noChangeArrowheads="1"/>
              </p:cNvSpPr>
              <p:nvPr/>
            </p:nvSpPr>
            <p:spPr bwMode="auto">
              <a:xfrm>
                <a:off x="5488" y="3360"/>
                <a:ext cx="18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0</a:t>
                </a:r>
              </a:p>
            </p:txBody>
          </p:sp>
          <p:sp>
            <p:nvSpPr>
              <p:cNvPr id="76" name="Rectangle 14">
                <a:extLst>
                  <a:ext uri="{FF2B5EF4-FFF2-40B4-BE49-F238E27FC236}">
                    <a16:creationId xmlns:a16="http://schemas.microsoft.com/office/drawing/2014/main" id="{8867FB07-7F7C-4BDD-A433-4A21A284766D}"/>
                  </a:ext>
                </a:extLst>
              </p:cNvPr>
              <p:cNvSpPr>
                <a:spLocks noChangeArrowheads="1"/>
              </p:cNvSpPr>
              <p:nvPr/>
            </p:nvSpPr>
            <p:spPr bwMode="auto">
              <a:xfrm>
                <a:off x="2414" y="3360"/>
                <a:ext cx="2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26</a:t>
                </a:r>
              </a:p>
            </p:txBody>
          </p:sp>
          <p:sp>
            <p:nvSpPr>
              <p:cNvPr id="77" name="Rectangle 15">
                <a:extLst>
                  <a:ext uri="{FF2B5EF4-FFF2-40B4-BE49-F238E27FC236}">
                    <a16:creationId xmlns:a16="http://schemas.microsoft.com/office/drawing/2014/main" id="{104EABED-611F-4251-838E-FF3278592108}"/>
                  </a:ext>
                </a:extLst>
              </p:cNvPr>
              <p:cNvSpPr>
                <a:spLocks noChangeArrowheads="1"/>
              </p:cNvSpPr>
              <p:nvPr/>
            </p:nvSpPr>
            <p:spPr bwMode="auto">
              <a:xfrm>
                <a:off x="1918" y="3360"/>
                <a:ext cx="2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31</a:t>
                </a:r>
              </a:p>
            </p:txBody>
          </p:sp>
          <p:sp>
            <p:nvSpPr>
              <p:cNvPr id="78" name="Rectangle 16">
                <a:extLst>
                  <a:ext uri="{FF2B5EF4-FFF2-40B4-BE49-F238E27FC236}">
                    <a16:creationId xmlns:a16="http://schemas.microsoft.com/office/drawing/2014/main" id="{FB00A24E-DCA3-4D59-ACAB-7B1BE8775E63}"/>
                  </a:ext>
                </a:extLst>
              </p:cNvPr>
              <p:cNvSpPr>
                <a:spLocks noChangeArrowheads="1"/>
              </p:cNvSpPr>
              <p:nvPr/>
            </p:nvSpPr>
            <p:spPr bwMode="auto">
              <a:xfrm>
                <a:off x="2143" y="3744"/>
                <a:ext cx="4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6 </a:t>
                </a:r>
                <a:r>
                  <a:rPr lang="en-US" altLang="zh-CN" sz="1400">
                    <a:solidFill>
                      <a:srgbClr val="1A78C3"/>
                    </a:solidFill>
                    <a:latin typeface="+mj-ea"/>
                    <a:ea typeface="+mj-ea"/>
                  </a:rPr>
                  <a:t>bits</a:t>
                </a:r>
              </a:p>
            </p:txBody>
          </p:sp>
          <p:sp>
            <p:nvSpPr>
              <p:cNvPr id="79" name="Rectangle 17">
                <a:extLst>
                  <a:ext uri="{FF2B5EF4-FFF2-40B4-BE49-F238E27FC236}">
                    <a16:creationId xmlns:a16="http://schemas.microsoft.com/office/drawing/2014/main" id="{AEC74812-10E3-4747-A112-617C6C054470}"/>
                  </a:ext>
                </a:extLst>
              </p:cNvPr>
              <p:cNvSpPr>
                <a:spLocks noChangeArrowheads="1"/>
              </p:cNvSpPr>
              <p:nvPr/>
            </p:nvSpPr>
            <p:spPr bwMode="auto">
              <a:xfrm>
                <a:off x="3816" y="3744"/>
                <a:ext cx="4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a:solidFill>
                      <a:srgbClr val="1A78C3"/>
                    </a:solidFill>
                    <a:latin typeface="+mj-ea"/>
                    <a:ea typeface="+mj-ea"/>
                  </a:rPr>
                  <a:t>26 </a:t>
                </a:r>
                <a:r>
                  <a:rPr lang="en-US" altLang="zh-CN" sz="1400">
                    <a:solidFill>
                      <a:srgbClr val="1A78C3"/>
                    </a:solidFill>
                    <a:latin typeface="+mj-ea"/>
                    <a:ea typeface="+mj-ea"/>
                  </a:rPr>
                  <a:t>bits</a:t>
                </a:r>
              </a:p>
            </p:txBody>
          </p:sp>
        </p:grpSp>
        <p:sp>
          <p:nvSpPr>
            <p:cNvPr id="70" name="Text Box 79">
              <a:extLst>
                <a:ext uri="{FF2B5EF4-FFF2-40B4-BE49-F238E27FC236}">
                  <a16:creationId xmlns:a16="http://schemas.microsoft.com/office/drawing/2014/main" id="{6511CF95-CB1F-4155-A833-7E2857CFF11B}"/>
                </a:ext>
              </a:extLst>
            </p:cNvPr>
            <p:cNvSpPr txBox="1">
              <a:spLocks noChangeArrowheads="1"/>
            </p:cNvSpPr>
            <p:nvPr/>
          </p:nvSpPr>
          <p:spPr bwMode="auto">
            <a:xfrm>
              <a:off x="3838" y="3544"/>
              <a:ext cx="1243"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600">
                  <a:solidFill>
                    <a:srgbClr val="1A78C3"/>
                  </a:solidFill>
                  <a:latin typeface="+mj-ea"/>
                  <a:ea typeface="+mj-ea"/>
                </a:rPr>
                <a:t>J-Type</a:t>
              </a:r>
              <a:r>
                <a:rPr lang="zh-CN" altLang="en-US" sz="1600">
                  <a:solidFill>
                    <a:srgbClr val="1A78C3"/>
                  </a:solidFill>
                  <a:latin typeface="+mj-ea"/>
                  <a:ea typeface="+mj-ea"/>
                </a:rPr>
                <a:t>指令</a:t>
              </a:r>
            </a:p>
          </p:txBody>
        </p:sp>
      </p:grpSp>
      <p:sp>
        <p:nvSpPr>
          <p:cNvPr id="82" name="Rectangle 83">
            <a:extLst>
              <a:ext uri="{FF2B5EF4-FFF2-40B4-BE49-F238E27FC236}">
                <a16:creationId xmlns:a16="http://schemas.microsoft.com/office/drawing/2014/main" id="{032CDAAF-B733-4C85-B5FD-A56C3FBC7291}"/>
              </a:ext>
            </a:extLst>
          </p:cNvPr>
          <p:cNvSpPr>
            <a:spLocks noChangeArrowheads="1"/>
          </p:cNvSpPr>
          <p:nvPr/>
        </p:nvSpPr>
        <p:spPr bwMode="auto">
          <a:xfrm>
            <a:off x="412750" y="1216404"/>
            <a:ext cx="6148387" cy="29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lnSpc>
                <a:spcPct val="105000"/>
              </a:lnSpc>
              <a:spcBef>
                <a:spcPct val="30000"/>
              </a:spcBef>
              <a:buSzPct val="100000"/>
              <a:buFontTx/>
              <a:buChar char="•"/>
            </a:pPr>
            <a:r>
              <a:rPr lang="zh-CN" altLang="en-US" sz="1600" dirty="0">
                <a:solidFill>
                  <a:srgbClr val="1A78C3"/>
                </a:solidFill>
                <a:latin typeface="+mj-ea"/>
                <a:ea typeface="+mj-ea"/>
              </a:rPr>
              <a:t>     所有指令都是</a:t>
            </a:r>
            <a:r>
              <a:rPr lang="en-US" altLang="zh-CN" sz="1600" dirty="0">
                <a:solidFill>
                  <a:srgbClr val="1A78C3"/>
                </a:solidFill>
                <a:latin typeface="+mj-ea"/>
                <a:ea typeface="+mj-ea"/>
              </a:rPr>
              <a:t>32</a:t>
            </a:r>
            <a:r>
              <a:rPr lang="zh-CN" altLang="en-US" sz="1600" dirty="0">
                <a:solidFill>
                  <a:srgbClr val="1A78C3"/>
                </a:solidFill>
                <a:latin typeface="+mj-ea"/>
                <a:ea typeface="+mj-ea"/>
              </a:rPr>
              <a:t>位宽，须按字地址对齐</a:t>
            </a:r>
            <a:endParaRPr lang="en-US" altLang="zh-CN" sz="1600" dirty="0">
              <a:solidFill>
                <a:srgbClr val="1A78C3"/>
              </a:solidFill>
              <a:latin typeface="+mj-ea"/>
              <a:ea typeface="+mj-ea"/>
            </a:endParaRPr>
          </a:p>
        </p:txBody>
      </p:sp>
    </p:spTree>
    <p:extLst>
      <p:ext uri="{BB962C8B-B14F-4D97-AF65-F5344CB8AC3E}">
        <p14:creationId xmlns:p14="http://schemas.microsoft.com/office/powerpoint/2010/main" val="276870751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blinds(horizontal)">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linds(horizont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12" end="12"/>
                                            </p:txEl>
                                          </p:spTgt>
                                        </p:tgtEl>
                                        <p:attrNameLst>
                                          <p:attrName>style.visibility</p:attrName>
                                        </p:attrNameLst>
                                      </p:cBhvr>
                                      <p:to>
                                        <p:strVal val="visible"/>
                                      </p:to>
                                    </p:set>
                                    <p:animEffect transition="in" filter="blinds(horizontal)">
                                      <p:cBhvr>
                                        <p:cTn id="52" dur="500"/>
                                        <p:tgtEl>
                                          <p:spTgt spid="5">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blinds(horizontal)">
                                      <p:cBhvr>
                                        <p:cTn id="57" dur="500"/>
                                        <p:tgtEl>
                                          <p:spTgt spid="6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
                                            <p:txEl>
                                              <p:pRg st="13" end="13"/>
                                            </p:txEl>
                                          </p:spTgt>
                                        </p:tgtEl>
                                        <p:attrNameLst>
                                          <p:attrName>style.visibility</p:attrName>
                                        </p:attrNameLst>
                                      </p:cBhvr>
                                      <p:to>
                                        <p:strVal val="visible"/>
                                      </p:to>
                                    </p:set>
                                    <p:animEffect transition="in" filter="blinds(horizontal)">
                                      <p:cBhvr>
                                        <p:cTn id="62"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AECCCF7-2FCA-4EEA-A12B-4C8F6FD8A75F}"/>
              </a:ext>
            </a:extLst>
          </p:cNvPr>
          <p:cNvSpPr>
            <a:spLocks noGrp="1"/>
          </p:cNvSpPr>
          <p:nvPr>
            <p:ph type="sldNum" sz="quarter" idx="12"/>
          </p:nvPr>
        </p:nvSpPr>
        <p:spPr/>
        <p:txBody>
          <a:bodyPr/>
          <a:lstStyle/>
          <a:p>
            <a:fld id="{D12C7F20-4EEE-4847-AC76-B538472E8A39}" type="slidenum">
              <a:rPr lang="zh-CN" altLang="en-US" smtClean="0"/>
              <a:pPr/>
              <a:t>46</a:t>
            </a:fld>
            <a:endParaRPr lang="zh-CN" altLang="en-US"/>
          </a:p>
        </p:txBody>
      </p:sp>
      <p:sp>
        <p:nvSpPr>
          <p:cNvPr id="3" name="文本占位符 2">
            <a:extLst>
              <a:ext uri="{FF2B5EF4-FFF2-40B4-BE49-F238E27FC236}">
                <a16:creationId xmlns:a16="http://schemas.microsoft.com/office/drawing/2014/main" id="{C03DAD61-154B-4692-866C-E560D4B5D7A8}"/>
              </a:ext>
            </a:extLst>
          </p:cNvPr>
          <p:cNvSpPr>
            <a:spLocks noGrp="1"/>
          </p:cNvSpPr>
          <p:nvPr>
            <p:ph type="body" sz="quarter" idx="15"/>
          </p:nvPr>
        </p:nvSpPr>
        <p:spPr>
          <a:xfrm>
            <a:off x="159768" y="698464"/>
            <a:ext cx="11835786" cy="610220"/>
          </a:xfrm>
        </p:spPr>
        <p:txBody>
          <a:bodyPr/>
          <a:lstStyle/>
          <a:p>
            <a:r>
              <a:rPr lang="en-US" altLang="zh-CN" dirty="0"/>
              <a:t>MIPS</a:t>
            </a:r>
            <a:r>
              <a:rPr lang="zh-CN" altLang="en-US" dirty="0"/>
              <a:t>指令字段含义</a:t>
            </a:r>
          </a:p>
        </p:txBody>
      </p:sp>
      <p:sp>
        <p:nvSpPr>
          <p:cNvPr id="4" name="文本占位符 3">
            <a:extLst>
              <a:ext uri="{FF2B5EF4-FFF2-40B4-BE49-F238E27FC236}">
                <a16:creationId xmlns:a16="http://schemas.microsoft.com/office/drawing/2014/main" id="{91A8E57D-3312-4C28-9136-290D19337091}"/>
              </a:ext>
            </a:extLst>
          </p:cNvPr>
          <p:cNvSpPr>
            <a:spLocks noGrp="1"/>
          </p:cNvSpPr>
          <p:nvPr>
            <p:ph type="body" sz="quarter" idx="16"/>
          </p:nvPr>
        </p:nvSpPr>
        <p:spPr/>
        <p:txBody>
          <a:bodyPr/>
          <a:lstStyle/>
          <a:p>
            <a:r>
              <a:rPr lang="en-US" altLang="zh-CN" dirty="0"/>
              <a:t>2.</a:t>
            </a:r>
            <a:r>
              <a:rPr lang="zh-CN" altLang="en-US" dirty="0"/>
              <a:t>程序的机器级表示</a:t>
            </a:r>
            <a:endParaRPr lang="en-US" altLang="zh-CN" dirty="0"/>
          </a:p>
        </p:txBody>
      </p:sp>
      <p:sp>
        <p:nvSpPr>
          <p:cNvPr id="5" name="Rectangle 3">
            <a:extLst>
              <a:ext uri="{FF2B5EF4-FFF2-40B4-BE49-F238E27FC236}">
                <a16:creationId xmlns:a16="http://schemas.microsoft.com/office/drawing/2014/main" id="{D733DE35-A655-41DB-B440-D063D90F9FA0}"/>
              </a:ext>
            </a:extLst>
          </p:cNvPr>
          <p:cNvSpPr txBox="1">
            <a:spLocks noChangeArrowheads="1"/>
          </p:cNvSpPr>
          <p:nvPr/>
        </p:nvSpPr>
        <p:spPr>
          <a:xfrm>
            <a:off x="368300" y="1103313"/>
            <a:ext cx="11216896" cy="528002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1800" dirty="0">
                <a:solidFill>
                  <a:srgbClr val="1A78C3"/>
                </a:solidFill>
                <a:latin typeface="+mj-ea"/>
                <a:ea typeface="+mj-ea"/>
              </a:rPr>
              <a:t>OP</a:t>
            </a:r>
            <a:r>
              <a:rPr lang="zh-CN" altLang="en-US" sz="1800" dirty="0">
                <a:solidFill>
                  <a:srgbClr val="1A78C3"/>
                </a:solidFill>
                <a:latin typeface="+mj-ea"/>
                <a:ea typeface="+mj-ea"/>
              </a:rPr>
              <a:t>：操作码</a:t>
            </a:r>
          </a:p>
          <a:p>
            <a:pPr>
              <a:lnSpc>
                <a:spcPct val="100000"/>
              </a:lnSpc>
              <a:spcBef>
                <a:spcPct val="60000"/>
              </a:spcBef>
              <a:buFont typeface="Wingdings" panose="05000000000000000000" pitchFamily="2" charset="2"/>
              <a:buNone/>
            </a:pPr>
            <a:r>
              <a:rPr lang="en-US" altLang="zh-CN" sz="1800" dirty="0" err="1">
                <a:solidFill>
                  <a:srgbClr val="1A78C3"/>
                </a:solidFill>
                <a:latin typeface="+mj-ea"/>
                <a:ea typeface="+mj-ea"/>
              </a:rPr>
              <a:t>rs</a:t>
            </a:r>
            <a:r>
              <a:rPr lang="zh-CN" altLang="en-US" sz="1800" dirty="0">
                <a:solidFill>
                  <a:srgbClr val="1A78C3"/>
                </a:solidFill>
                <a:latin typeface="+mj-ea"/>
                <a:ea typeface="+mj-ea"/>
              </a:rPr>
              <a:t>：第一个源操作数寄存器</a:t>
            </a:r>
          </a:p>
          <a:p>
            <a:pPr>
              <a:lnSpc>
                <a:spcPct val="100000"/>
              </a:lnSpc>
              <a:spcBef>
                <a:spcPct val="60000"/>
              </a:spcBef>
              <a:buFont typeface="Wingdings" panose="05000000000000000000" pitchFamily="2" charset="2"/>
              <a:buNone/>
            </a:pPr>
            <a:r>
              <a:rPr lang="en-US" altLang="zh-CN" sz="1800" dirty="0">
                <a:solidFill>
                  <a:srgbClr val="1A78C3"/>
                </a:solidFill>
                <a:latin typeface="+mj-ea"/>
                <a:ea typeface="+mj-ea"/>
              </a:rPr>
              <a:t>rt</a:t>
            </a:r>
            <a:r>
              <a:rPr lang="zh-CN" altLang="en-US" sz="1800" dirty="0">
                <a:solidFill>
                  <a:srgbClr val="1A78C3"/>
                </a:solidFill>
                <a:latin typeface="+mj-ea"/>
                <a:ea typeface="+mj-ea"/>
              </a:rPr>
              <a:t>：第二个源操作数寄存器</a:t>
            </a:r>
          </a:p>
          <a:p>
            <a:pPr>
              <a:lnSpc>
                <a:spcPct val="100000"/>
              </a:lnSpc>
              <a:spcBef>
                <a:spcPct val="60000"/>
              </a:spcBef>
              <a:buFont typeface="Wingdings" panose="05000000000000000000" pitchFamily="2" charset="2"/>
              <a:buNone/>
            </a:pPr>
            <a:r>
              <a:rPr lang="en-US" altLang="zh-CN" sz="1800" dirty="0" err="1">
                <a:solidFill>
                  <a:srgbClr val="1A78C3"/>
                </a:solidFill>
                <a:latin typeface="+mj-ea"/>
                <a:ea typeface="+mj-ea"/>
              </a:rPr>
              <a:t>rd</a:t>
            </a:r>
            <a:r>
              <a:rPr lang="zh-CN" altLang="en-US" sz="1800" dirty="0">
                <a:solidFill>
                  <a:srgbClr val="1A78C3"/>
                </a:solidFill>
                <a:latin typeface="+mj-ea"/>
                <a:ea typeface="+mj-ea"/>
              </a:rPr>
              <a:t>：结果寄存器</a:t>
            </a:r>
          </a:p>
          <a:p>
            <a:pPr>
              <a:lnSpc>
                <a:spcPct val="100000"/>
              </a:lnSpc>
              <a:spcBef>
                <a:spcPct val="60000"/>
              </a:spcBef>
              <a:buFont typeface="Wingdings" panose="05000000000000000000" pitchFamily="2" charset="2"/>
              <a:buNone/>
            </a:pPr>
            <a:r>
              <a:rPr lang="en-US" altLang="zh-CN" sz="1800" dirty="0" err="1">
                <a:solidFill>
                  <a:srgbClr val="1A78C3"/>
                </a:solidFill>
                <a:latin typeface="+mj-ea"/>
                <a:ea typeface="+mj-ea"/>
              </a:rPr>
              <a:t>shamt</a:t>
            </a:r>
            <a:r>
              <a:rPr lang="zh-CN" altLang="en-US" sz="1800" dirty="0">
                <a:solidFill>
                  <a:srgbClr val="1A78C3"/>
                </a:solidFill>
                <a:latin typeface="+mj-ea"/>
                <a:ea typeface="+mj-ea"/>
              </a:rPr>
              <a:t>：移位指令的位移量</a:t>
            </a:r>
            <a:endParaRPr lang="en-US" altLang="zh-CN" sz="1800" dirty="0">
              <a:solidFill>
                <a:srgbClr val="1A78C3"/>
              </a:solidFill>
              <a:latin typeface="+mj-ea"/>
              <a:ea typeface="+mj-ea"/>
            </a:endParaRPr>
          </a:p>
          <a:p>
            <a:pPr>
              <a:lnSpc>
                <a:spcPct val="100000"/>
              </a:lnSpc>
              <a:spcBef>
                <a:spcPct val="60000"/>
              </a:spcBef>
              <a:buFont typeface="Wingdings" panose="05000000000000000000" pitchFamily="2" charset="2"/>
              <a:buNone/>
            </a:pPr>
            <a:endParaRPr lang="en-US" altLang="zh-CN" sz="1800" dirty="0">
              <a:solidFill>
                <a:srgbClr val="1A78C3"/>
              </a:solidFill>
              <a:latin typeface="+mj-ea"/>
              <a:ea typeface="+mj-ea"/>
            </a:endParaRPr>
          </a:p>
          <a:p>
            <a:pPr>
              <a:lnSpc>
                <a:spcPct val="100000"/>
              </a:lnSpc>
              <a:spcBef>
                <a:spcPct val="60000"/>
              </a:spcBef>
              <a:buFont typeface="Wingdings" panose="05000000000000000000" pitchFamily="2" charset="2"/>
              <a:buNone/>
            </a:pPr>
            <a:endParaRPr lang="zh-CN" altLang="en-US" sz="1800" dirty="0">
              <a:solidFill>
                <a:srgbClr val="1A78C3"/>
              </a:solidFill>
              <a:latin typeface="+mj-ea"/>
              <a:ea typeface="+mj-ea"/>
            </a:endParaRPr>
          </a:p>
          <a:p>
            <a:pPr>
              <a:lnSpc>
                <a:spcPct val="100000"/>
              </a:lnSpc>
              <a:spcBef>
                <a:spcPct val="40000"/>
              </a:spcBef>
              <a:buFont typeface="Wingdings" panose="05000000000000000000" pitchFamily="2" charset="2"/>
              <a:buNone/>
            </a:pPr>
            <a:r>
              <a:rPr lang="en-US" altLang="zh-CN" sz="1800" dirty="0" err="1">
                <a:solidFill>
                  <a:srgbClr val="1A78C3"/>
                </a:solidFill>
                <a:latin typeface="+mj-ea"/>
                <a:ea typeface="+mj-ea"/>
              </a:rPr>
              <a:t>func</a:t>
            </a:r>
            <a:r>
              <a:rPr lang="zh-CN" altLang="en-US" sz="1800" dirty="0">
                <a:solidFill>
                  <a:srgbClr val="1A78C3"/>
                </a:solidFill>
                <a:latin typeface="+mj-ea"/>
                <a:ea typeface="+mj-ea"/>
              </a:rPr>
              <a:t>：</a:t>
            </a:r>
            <a:r>
              <a:rPr lang="en-US" altLang="zh-CN" sz="1800" dirty="0">
                <a:solidFill>
                  <a:srgbClr val="1A78C3"/>
                </a:solidFill>
                <a:latin typeface="+mj-ea"/>
                <a:ea typeface="+mj-ea"/>
              </a:rPr>
              <a:t>R-Type</a:t>
            </a:r>
            <a:r>
              <a:rPr lang="zh-CN" altLang="en-US" sz="1800" dirty="0">
                <a:solidFill>
                  <a:srgbClr val="1A78C3"/>
                </a:solidFill>
                <a:latin typeface="+mj-ea"/>
                <a:ea typeface="+mj-ea"/>
              </a:rPr>
              <a:t>指令的</a:t>
            </a:r>
            <a:r>
              <a:rPr lang="en-US" altLang="zh-CN" sz="1800" dirty="0">
                <a:solidFill>
                  <a:srgbClr val="1A78C3"/>
                </a:solidFill>
                <a:latin typeface="+mj-ea"/>
                <a:ea typeface="+mj-ea"/>
              </a:rPr>
              <a:t>OP</a:t>
            </a:r>
            <a:r>
              <a:rPr lang="zh-CN" altLang="en-US" sz="1800" dirty="0">
                <a:solidFill>
                  <a:srgbClr val="1A78C3"/>
                </a:solidFill>
                <a:latin typeface="+mj-ea"/>
                <a:ea typeface="+mj-ea"/>
              </a:rPr>
              <a:t>字段是特定的“</a:t>
            </a:r>
            <a:r>
              <a:rPr lang="en-US" altLang="zh-CN" sz="1800" dirty="0">
                <a:solidFill>
                  <a:srgbClr val="1A78C3"/>
                </a:solidFill>
                <a:latin typeface="+mj-ea"/>
                <a:ea typeface="+mj-ea"/>
              </a:rPr>
              <a:t>000000”</a:t>
            </a:r>
            <a:r>
              <a:rPr lang="zh-CN" altLang="en-US" sz="1800" dirty="0">
                <a:solidFill>
                  <a:srgbClr val="1A78C3"/>
                </a:solidFill>
                <a:latin typeface="+mj-ea"/>
                <a:ea typeface="+mj-ea"/>
              </a:rPr>
              <a:t>，具体操作由</a:t>
            </a:r>
            <a:r>
              <a:rPr lang="en-US" altLang="zh-CN" sz="1800" dirty="0" err="1">
                <a:solidFill>
                  <a:srgbClr val="1A78C3"/>
                </a:solidFill>
                <a:latin typeface="+mj-ea"/>
                <a:ea typeface="+mj-ea"/>
              </a:rPr>
              <a:t>func</a:t>
            </a:r>
            <a:r>
              <a:rPr lang="zh-CN" altLang="en-US" sz="1800" dirty="0">
                <a:solidFill>
                  <a:srgbClr val="1A78C3"/>
                </a:solidFill>
                <a:latin typeface="+mj-ea"/>
                <a:ea typeface="+mj-ea"/>
              </a:rPr>
              <a:t>字段给定。例如：</a:t>
            </a:r>
            <a:r>
              <a:rPr lang="en-US" altLang="zh-CN" sz="1800" dirty="0" err="1">
                <a:solidFill>
                  <a:srgbClr val="1A78C3"/>
                </a:solidFill>
                <a:latin typeface="+mj-ea"/>
                <a:ea typeface="+mj-ea"/>
              </a:rPr>
              <a:t>func</a:t>
            </a:r>
            <a:r>
              <a:rPr lang="en-US" altLang="zh-CN" sz="1800" dirty="0">
                <a:solidFill>
                  <a:srgbClr val="1A78C3"/>
                </a:solidFill>
                <a:latin typeface="+mj-ea"/>
                <a:ea typeface="+mj-ea"/>
              </a:rPr>
              <a:t>=“100000”</a:t>
            </a:r>
            <a:r>
              <a:rPr lang="zh-CN" altLang="en-US" sz="1800" dirty="0">
                <a:solidFill>
                  <a:srgbClr val="1A78C3"/>
                </a:solidFill>
                <a:latin typeface="+mj-ea"/>
                <a:ea typeface="+mj-ea"/>
              </a:rPr>
              <a:t>时，表示“加法”运算。</a:t>
            </a:r>
          </a:p>
          <a:p>
            <a:pPr>
              <a:lnSpc>
                <a:spcPct val="100000"/>
              </a:lnSpc>
              <a:spcBef>
                <a:spcPct val="40000"/>
              </a:spcBef>
              <a:buFont typeface="Wingdings" panose="05000000000000000000" pitchFamily="2" charset="2"/>
              <a:buNone/>
            </a:pPr>
            <a:endParaRPr lang="zh-CN" altLang="en-US" sz="1800" dirty="0">
              <a:solidFill>
                <a:srgbClr val="1A78C3"/>
              </a:solidFill>
              <a:latin typeface="+mj-ea"/>
              <a:ea typeface="+mj-ea"/>
            </a:endParaRPr>
          </a:p>
          <a:p>
            <a:pPr>
              <a:lnSpc>
                <a:spcPct val="100000"/>
              </a:lnSpc>
              <a:spcBef>
                <a:spcPct val="45000"/>
              </a:spcBef>
              <a:buFont typeface="Wingdings" panose="05000000000000000000" pitchFamily="2" charset="2"/>
              <a:buNone/>
            </a:pPr>
            <a:r>
              <a:rPr lang="en-US" altLang="zh-CN" sz="1800" dirty="0">
                <a:solidFill>
                  <a:srgbClr val="1A78C3"/>
                </a:solidFill>
                <a:latin typeface="+mj-ea"/>
                <a:ea typeface="+mj-ea"/>
              </a:rPr>
              <a:t>immediate</a:t>
            </a:r>
            <a:r>
              <a:rPr lang="zh-CN" altLang="en-US" sz="1800" dirty="0">
                <a:solidFill>
                  <a:srgbClr val="1A78C3"/>
                </a:solidFill>
                <a:latin typeface="+mj-ea"/>
                <a:ea typeface="+mj-ea"/>
              </a:rPr>
              <a:t>：立即数或</a:t>
            </a:r>
            <a:r>
              <a:rPr lang="en-US" altLang="zh-CN" sz="1800" dirty="0">
                <a:solidFill>
                  <a:srgbClr val="1A78C3"/>
                </a:solidFill>
                <a:latin typeface="+mj-ea"/>
                <a:ea typeface="+mj-ea"/>
              </a:rPr>
              <a:t>load/store</a:t>
            </a:r>
            <a:r>
              <a:rPr lang="zh-CN" altLang="en-US" sz="1800" dirty="0">
                <a:solidFill>
                  <a:srgbClr val="1A78C3"/>
                </a:solidFill>
                <a:latin typeface="+mj-ea"/>
                <a:ea typeface="+mj-ea"/>
              </a:rPr>
              <a:t>指令和分支指令的偏移地址</a:t>
            </a:r>
          </a:p>
          <a:p>
            <a:pPr>
              <a:lnSpc>
                <a:spcPct val="100000"/>
              </a:lnSpc>
              <a:spcBef>
                <a:spcPct val="45000"/>
              </a:spcBef>
              <a:buFont typeface="Wingdings" panose="05000000000000000000" pitchFamily="2" charset="2"/>
              <a:buNone/>
            </a:pPr>
            <a:r>
              <a:rPr lang="en-US" altLang="zh-CN" sz="1800" dirty="0">
                <a:solidFill>
                  <a:srgbClr val="1A78C3"/>
                </a:solidFill>
                <a:latin typeface="+mj-ea"/>
                <a:ea typeface="+mj-ea"/>
              </a:rPr>
              <a:t>target address</a:t>
            </a:r>
            <a:r>
              <a:rPr lang="zh-CN" altLang="en-US" sz="1800" dirty="0">
                <a:solidFill>
                  <a:srgbClr val="1A78C3"/>
                </a:solidFill>
                <a:latin typeface="+mj-ea"/>
                <a:ea typeface="+mj-ea"/>
              </a:rPr>
              <a:t>：无条件转移地址的低</a:t>
            </a:r>
            <a:r>
              <a:rPr lang="en-US" altLang="zh-CN" sz="1800" dirty="0">
                <a:solidFill>
                  <a:srgbClr val="1A78C3"/>
                </a:solidFill>
                <a:latin typeface="+mj-ea"/>
                <a:ea typeface="+mj-ea"/>
              </a:rPr>
              <a:t>26</a:t>
            </a:r>
            <a:r>
              <a:rPr lang="zh-CN" altLang="en-US" sz="1800" dirty="0">
                <a:solidFill>
                  <a:srgbClr val="1A78C3"/>
                </a:solidFill>
                <a:latin typeface="+mj-ea"/>
                <a:ea typeface="+mj-ea"/>
              </a:rPr>
              <a:t>位。将</a:t>
            </a:r>
            <a:r>
              <a:rPr lang="en-US" altLang="zh-CN" sz="1800" dirty="0">
                <a:solidFill>
                  <a:srgbClr val="1A78C3"/>
                </a:solidFill>
                <a:latin typeface="+mj-ea"/>
                <a:ea typeface="+mj-ea"/>
              </a:rPr>
              <a:t>PC</a:t>
            </a:r>
            <a:r>
              <a:rPr lang="zh-CN" altLang="en-US" sz="1800" dirty="0">
                <a:solidFill>
                  <a:srgbClr val="1A78C3"/>
                </a:solidFill>
                <a:latin typeface="+mj-ea"/>
                <a:ea typeface="+mj-ea"/>
              </a:rPr>
              <a:t>高</a:t>
            </a:r>
            <a:r>
              <a:rPr lang="en-US" altLang="zh-CN" sz="1800" dirty="0">
                <a:solidFill>
                  <a:srgbClr val="1A78C3"/>
                </a:solidFill>
                <a:latin typeface="+mj-ea"/>
                <a:ea typeface="+mj-ea"/>
              </a:rPr>
              <a:t>4</a:t>
            </a:r>
            <a:r>
              <a:rPr lang="zh-CN" altLang="en-US" sz="1800" dirty="0">
                <a:solidFill>
                  <a:srgbClr val="1A78C3"/>
                </a:solidFill>
                <a:latin typeface="+mj-ea"/>
                <a:ea typeface="+mj-ea"/>
              </a:rPr>
              <a:t>位拼上</a:t>
            </a:r>
            <a:r>
              <a:rPr lang="en-US" altLang="zh-CN" sz="1800" dirty="0">
                <a:solidFill>
                  <a:srgbClr val="1A78C3"/>
                </a:solidFill>
                <a:latin typeface="+mj-ea"/>
                <a:ea typeface="+mj-ea"/>
              </a:rPr>
              <a:t>26</a:t>
            </a:r>
            <a:r>
              <a:rPr lang="zh-CN" altLang="en-US" sz="1800" dirty="0">
                <a:solidFill>
                  <a:srgbClr val="1A78C3"/>
                </a:solidFill>
                <a:latin typeface="+mj-ea"/>
                <a:ea typeface="+mj-ea"/>
              </a:rPr>
              <a:t>位直接地址，最后添</a:t>
            </a:r>
            <a:r>
              <a:rPr lang="en-US" altLang="zh-CN" sz="1800" dirty="0">
                <a:solidFill>
                  <a:srgbClr val="1A78C3"/>
                </a:solidFill>
                <a:latin typeface="+mj-ea"/>
                <a:ea typeface="+mj-ea"/>
              </a:rPr>
              <a:t>2</a:t>
            </a:r>
            <a:r>
              <a:rPr lang="zh-CN" altLang="en-US" sz="1800" dirty="0">
                <a:solidFill>
                  <a:srgbClr val="1A78C3"/>
                </a:solidFill>
                <a:latin typeface="+mj-ea"/>
                <a:ea typeface="+mj-ea"/>
              </a:rPr>
              <a:t>个“</a:t>
            </a:r>
            <a:r>
              <a:rPr lang="en-US" altLang="zh-CN" sz="1800" dirty="0">
                <a:solidFill>
                  <a:srgbClr val="1A78C3"/>
                </a:solidFill>
                <a:latin typeface="+mj-ea"/>
                <a:ea typeface="+mj-ea"/>
              </a:rPr>
              <a:t>0”</a:t>
            </a:r>
            <a:r>
              <a:rPr lang="zh-CN" altLang="en-US" sz="1800" dirty="0">
                <a:solidFill>
                  <a:srgbClr val="1A78C3"/>
                </a:solidFill>
                <a:latin typeface="+mj-ea"/>
                <a:ea typeface="+mj-ea"/>
              </a:rPr>
              <a:t>就是</a:t>
            </a:r>
            <a:r>
              <a:rPr lang="en-US" altLang="zh-CN" sz="1800" dirty="0">
                <a:solidFill>
                  <a:srgbClr val="1A78C3"/>
                </a:solidFill>
                <a:latin typeface="+mj-ea"/>
                <a:ea typeface="+mj-ea"/>
              </a:rPr>
              <a:t>32</a:t>
            </a:r>
            <a:r>
              <a:rPr lang="zh-CN" altLang="en-US" sz="1800" dirty="0">
                <a:solidFill>
                  <a:srgbClr val="1A78C3"/>
                </a:solidFill>
                <a:latin typeface="+mj-ea"/>
                <a:ea typeface="+mj-ea"/>
              </a:rPr>
              <a:t>位目标地址。为何最后两位要添“</a:t>
            </a:r>
            <a:r>
              <a:rPr lang="en-US" altLang="zh-CN" sz="1800" dirty="0">
                <a:solidFill>
                  <a:srgbClr val="1A78C3"/>
                </a:solidFill>
                <a:latin typeface="+mj-ea"/>
                <a:ea typeface="+mj-ea"/>
              </a:rPr>
              <a:t>0”</a:t>
            </a:r>
            <a:r>
              <a:rPr lang="zh-CN" altLang="en-US" sz="1800" dirty="0">
                <a:solidFill>
                  <a:srgbClr val="1A78C3"/>
                </a:solidFill>
                <a:latin typeface="+mj-ea"/>
                <a:ea typeface="+mj-ea"/>
              </a:rPr>
              <a:t>？</a:t>
            </a:r>
          </a:p>
          <a:p>
            <a:pPr>
              <a:lnSpc>
                <a:spcPct val="100000"/>
              </a:lnSpc>
              <a:spcBef>
                <a:spcPct val="20000"/>
              </a:spcBef>
              <a:buFont typeface="Wingdings" panose="05000000000000000000" pitchFamily="2" charset="2"/>
              <a:buNone/>
            </a:pPr>
            <a:endParaRPr lang="en-US" altLang="zh-CN" sz="1800" dirty="0">
              <a:solidFill>
                <a:srgbClr val="1A78C3"/>
              </a:solidFill>
              <a:latin typeface="+mj-ea"/>
              <a:ea typeface="+mj-ea"/>
            </a:endParaRPr>
          </a:p>
        </p:txBody>
      </p:sp>
      <p:grpSp>
        <p:nvGrpSpPr>
          <p:cNvPr id="6" name="Group 5">
            <a:extLst>
              <a:ext uri="{FF2B5EF4-FFF2-40B4-BE49-F238E27FC236}">
                <a16:creationId xmlns:a16="http://schemas.microsoft.com/office/drawing/2014/main" id="{CD7C9BFF-65AC-4489-AB36-688B1F000B94}"/>
              </a:ext>
            </a:extLst>
          </p:cNvPr>
          <p:cNvGrpSpPr>
            <a:grpSpLocks/>
          </p:cNvGrpSpPr>
          <p:nvPr/>
        </p:nvGrpSpPr>
        <p:grpSpPr bwMode="auto">
          <a:xfrm>
            <a:off x="4349751" y="966788"/>
            <a:ext cx="5949950" cy="942975"/>
            <a:chOff x="1918" y="672"/>
            <a:chExt cx="3748" cy="594"/>
          </a:xfrm>
        </p:grpSpPr>
        <p:grpSp>
          <p:nvGrpSpPr>
            <p:cNvPr id="7" name="Group 6">
              <a:extLst>
                <a:ext uri="{FF2B5EF4-FFF2-40B4-BE49-F238E27FC236}">
                  <a16:creationId xmlns:a16="http://schemas.microsoft.com/office/drawing/2014/main" id="{9229296D-EFD8-4BEA-9FA1-33B575838834}"/>
                </a:ext>
              </a:extLst>
            </p:cNvPr>
            <p:cNvGrpSpPr>
              <a:grpSpLocks/>
            </p:cNvGrpSpPr>
            <p:nvPr/>
          </p:nvGrpSpPr>
          <p:grpSpPr bwMode="auto">
            <a:xfrm>
              <a:off x="1918" y="672"/>
              <a:ext cx="3748" cy="402"/>
              <a:chOff x="1918" y="672"/>
              <a:chExt cx="3748" cy="402"/>
            </a:xfrm>
          </p:grpSpPr>
          <p:grpSp>
            <p:nvGrpSpPr>
              <p:cNvPr id="14" name="Group 7">
                <a:extLst>
                  <a:ext uri="{FF2B5EF4-FFF2-40B4-BE49-F238E27FC236}">
                    <a16:creationId xmlns:a16="http://schemas.microsoft.com/office/drawing/2014/main" id="{9C1C2E3E-8D16-480A-A339-B37A98A6F446}"/>
                  </a:ext>
                </a:extLst>
              </p:cNvPr>
              <p:cNvGrpSpPr>
                <a:grpSpLocks/>
              </p:cNvGrpSpPr>
              <p:nvPr/>
            </p:nvGrpSpPr>
            <p:grpSpPr bwMode="auto">
              <a:xfrm>
                <a:off x="1979" y="864"/>
                <a:ext cx="3607" cy="210"/>
                <a:chOff x="1979" y="864"/>
                <a:chExt cx="3607" cy="210"/>
              </a:xfrm>
            </p:grpSpPr>
            <p:sp>
              <p:nvSpPr>
                <p:cNvPr id="22" name="Rectangle 8">
                  <a:extLst>
                    <a:ext uri="{FF2B5EF4-FFF2-40B4-BE49-F238E27FC236}">
                      <a16:creationId xmlns:a16="http://schemas.microsoft.com/office/drawing/2014/main" id="{61EF2E92-3165-4E4D-A39F-0FE1136F1D93}"/>
                    </a:ext>
                  </a:extLst>
                </p:cNvPr>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 name="Group 9">
                  <a:extLst>
                    <a:ext uri="{FF2B5EF4-FFF2-40B4-BE49-F238E27FC236}">
                      <a16:creationId xmlns:a16="http://schemas.microsoft.com/office/drawing/2014/main" id="{B7CBD132-6DCC-48FF-9C8A-8AB6D8192925}"/>
                    </a:ext>
                  </a:extLst>
                </p:cNvPr>
                <p:cNvGrpSpPr>
                  <a:grpSpLocks/>
                </p:cNvGrpSpPr>
                <p:nvPr/>
              </p:nvGrpSpPr>
              <p:grpSpPr bwMode="auto">
                <a:xfrm>
                  <a:off x="1979" y="864"/>
                  <a:ext cx="3607" cy="210"/>
                  <a:chOff x="1979" y="864"/>
                  <a:chExt cx="3607" cy="210"/>
                </a:xfrm>
              </p:grpSpPr>
              <p:grpSp>
                <p:nvGrpSpPr>
                  <p:cNvPr id="24" name="Group 10">
                    <a:extLst>
                      <a:ext uri="{FF2B5EF4-FFF2-40B4-BE49-F238E27FC236}">
                        <a16:creationId xmlns:a16="http://schemas.microsoft.com/office/drawing/2014/main" id="{06170F05-A85A-4EC6-9C23-A9D615B9B43D}"/>
                      </a:ext>
                    </a:extLst>
                  </p:cNvPr>
                  <p:cNvGrpSpPr>
                    <a:grpSpLocks/>
                  </p:cNvGrpSpPr>
                  <p:nvPr/>
                </p:nvGrpSpPr>
                <p:grpSpPr bwMode="auto">
                  <a:xfrm>
                    <a:off x="1979" y="864"/>
                    <a:ext cx="624" cy="210"/>
                    <a:chOff x="1979" y="864"/>
                    <a:chExt cx="624" cy="210"/>
                  </a:xfrm>
                </p:grpSpPr>
                <p:sp>
                  <p:nvSpPr>
                    <p:cNvPr id="40" name="Rectangle 11">
                      <a:extLst>
                        <a:ext uri="{FF2B5EF4-FFF2-40B4-BE49-F238E27FC236}">
                          <a16:creationId xmlns:a16="http://schemas.microsoft.com/office/drawing/2014/main" id="{3E446A43-26FA-4970-BBC7-5B8817539A0D}"/>
                        </a:ext>
                      </a:extLst>
                    </p:cNvPr>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12">
                      <a:extLst>
                        <a:ext uri="{FF2B5EF4-FFF2-40B4-BE49-F238E27FC236}">
                          <a16:creationId xmlns:a16="http://schemas.microsoft.com/office/drawing/2014/main" id="{5AB4A820-B670-44A4-9F6D-60B6B7682ED6}"/>
                        </a:ext>
                      </a:extLst>
                    </p:cNvPr>
                    <p:cNvSpPr>
                      <a:spLocks noChangeArrowheads="1"/>
                    </p:cNvSpPr>
                    <p:nvPr/>
                  </p:nvSpPr>
                  <p:spPr bwMode="auto">
                    <a:xfrm>
                      <a:off x="2161" y="864"/>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solidFill>
                            <a:schemeClr val="tx1"/>
                          </a:solidFill>
                          <a:latin typeface="Times New Roman" panose="02020603050405020304" pitchFamily="18" charset="0"/>
                        </a:rPr>
                        <a:t>op</a:t>
                      </a:r>
                    </a:p>
                  </p:txBody>
                </p:sp>
              </p:grpSp>
              <p:grpSp>
                <p:nvGrpSpPr>
                  <p:cNvPr id="25" name="Group 13">
                    <a:extLst>
                      <a:ext uri="{FF2B5EF4-FFF2-40B4-BE49-F238E27FC236}">
                        <a16:creationId xmlns:a16="http://schemas.microsoft.com/office/drawing/2014/main" id="{1DF44C63-D62D-46BE-A8FA-8BCB0C15B0E2}"/>
                      </a:ext>
                    </a:extLst>
                  </p:cNvPr>
                  <p:cNvGrpSpPr>
                    <a:grpSpLocks/>
                  </p:cNvGrpSpPr>
                  <p:nvPr/>
                </p:nvGrpSpPr>
                <p:grpSpPr bwMode="auto">
                  <a:xfrm>
                    <a:off x="2611" y="864"/>
                    <a:ext cx="580" cy="210"/>
                    <a:chOff x="2611" y="864"/>
                    <a:chExt cx="580" cy="210"/>
                  </a:xfrm>
                </p:grpSpPr>
                <p:sp>
                  <p:nvSpPr>
                    <p:cNvPr id="38" name="Rectangle 14">
                      <a:extLst>
                        <a:ext uri="{FF2B5EF4-FFF2-40B4-BE49-F238E27FC236}">
                          <a16:creationId xmlns:a16="http://schemas.microsoft.com/office/drawing/2014/main" id="{B0C3EFCC-4EB3-4B91-80F9-F0594F6D3EB9}"/>
                        </a:ext>
                      </a:extLst>
                    </p:cNvPr>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15">
                      <a:extLst>
                        <a:ext uri="{FF2B5EF4-FFF2-40B4-BE49-F238E27FC236}">
                          <a16:creationId xmlns:a16="http://schemas.microsoft.com/office/drawing/2014/main" id="{C132CCA3-74D3-406E-B7ED-2F1516F853E3}"/>
                        </a:ext>
                      </a:extLst>
                    </p:cNvPr>
                    <p:cNvSpPr>
                      <a:spLocks noChangeArrowheads="1"/>
                    </p:cNvSpPr>
                    <p:nvPr/>
                  </p:nvSpPr>
                  <p:spPr bwMode="auto">
                    <a:xfrm>
                      <a:off x="2776" y="864"/>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solidFill>
                            <a:schemeClr val="tx1"/>
                          </a:solidFill>
                          <a:latin typeface="Times New Roman" panose="02020603050405020304" pitchFamily="18" charset="0"/>
                        </a:rPr>
                        <a:t>rs</a:t>
                      </a:r>
                    </a:p>
                  </p:txBody>
                </p:sp>
              </p:grpSp>
              <p:grpSp>
                <p:nvGrpSpPr>
                  <p:cNvPr id="26" name="Group 16">
                    <a:extLst>
                      <a:ext uri="{FF2B5EF4-FFF2-40B4-BE49-F238E27FC236}">
                        <a16:creationId xmlns:a16="http://schemas.microsoft.com/office/drawing/2014/main" id="{907AEBF4-A23D-4489-BF8F-27E66A12F685}"/>
                      </a:ext>
                    </a:extLst>
                  </p:cNvPr>
                  <p:cNvGrpSpPr>
                    <a:grpSpLocks/>
                  </p:cNvGrpSpPr>
                  <p:nvPr/>
                </p:nvGrpSpPr>
                <p:grpSpPr bwMode="auto">
                  <a:xfrm>
                    <a:off x="3199" y="864"/>
                    <a:ext cx="579" cy="210"/>
                    <a:chOff x="3199" y="864"/>
                    <a:chExt cx="579" cy="210"/>
                  </a:xfrm>
                </p:grpSpPr>
                <p:sp>
                  <p:nvSpPr>
                    <p:cNvPr id="36" name="Rectangle 17">
                      <a:extLst>
                        <a:ext uri="{FF2B5EF4-FFF2-40B4-BE49-F238E27FC236}">
                          <a16:creationId xmlns:a16="http://schemas.microsoft.com/office/drawing/2014/main" id="{79949AB9-207F-46F2-990A-838F287DF2F0}"/>
                        </a:ext>
                      </a:extLst>
                    </p:cNvPr>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18">
                      <a:extLst>
                        <a:ext uri="{FF2B5EF4-FFF2-40B4-BE49-F238E27FC236}">
                          <a16:creationId xmlns:a16="http://schemas.microsoft.com/office/drawing/2014/main" id="{A8E6CBD8-DAAF-43AF-9635-F9E2A9660CEB}"/>
                        </a:ext>
                      </a:extLst>
                    </p:cNvPr>
                    <p:cNvSpPr>
                      <a:spLocks noChangeArrowheads="1"/>
                    </p:cNvSpPr>
                    <p:nvPr/>
                  </p:nvSpPr>
                  <p:spPr bwMode="auto">
                    <a:xfrm>
                      <a:off x="3363" y="864"/>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solidFill>
                            <a:schemeClr val="tx1"/>
                          </a:solidFill>
                          <a:latin typeface="Times New Roman" panose="02020603050405020304" pitchFamily="18" charset="0"/>
                        </a:rPr>
                        <a:t>rt</a:t>
                      </a:r>
                    </a:p>
                  </p:txBody>
                </p:sp>
              </p:grpSp>
              <p:grpSp>
                <p:nvGrpSpPr>
                  <p:cNvPr id="27" name="Group 19">
                    <a:extLst>
                      <a:ext uri="{FF2B5EF4-FFF2-40B4-BE49-F238E27FC236}">
                        <a16:creationId xmlns:a16="http://schemas.microsoft.com/office/drawing/2014/main" id="{80999395-AE1F-4346-A346-D445789D62D0}"/>
                      </a:ext>
                    </a:extLst>
                  </p:cNvPr>
                  <p:cNvGrpSpPr>
                    <a:grpSpLocks/>
                  </p:cNvGrpSpPr>
                  <p:nvPr/>
                </p:nvGrpSpPr>
                <p:grpSpPr bwMode="auto">
                  <a:xfrm>
                    <a:off x="3786" y="864"/>
                    <a:ext cx="579" cy="210"/>
                    <a:chOff x="3786" y="864"/>
                    <a:chExt cx="579" cy="210"/>
                  </a:xfrm>
                </p:grpSpPr>
                <p:sp>
                  <p:nvSpPr>
                    <p:cNvPr id="34" name="Rectangle 20">
                      <a:extLst>
                        <a:ext uri="{FF2B5EF4-FFF2-40B4-BE49-F238E27FC236}">
                          <a16:creationId xmlns:a16="http://schemas.microsoft.com/office/drawing/2014/main" id="{98B7DB93-3453-4E1E-807F-CE74AD56922F}"/>
                        </a:ext>
                      </a:extLst>
                    </p:cNvPr>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21">
                      <a:extLst>
                        <a:ext uri="{FF2B5EF4-FFF2-40B4-BE49-F238E27FC236}">
                          <a16:creationId xmlns:a16="http://schemas.microsoft.com/office/drawing/2014/main" id="{B693D6FC-E5C4-45E7-BEF5-7C3F4819D3CE}"/>
                        </a:ext>
                      </a:extLst>
                    </p:cNvPr>
                    <p:cNvSpPr>
                      <a:spLocks noChangeArrowheads="1"/>
                    </p:cNvSpPr>
                    <p:nvPr/>
                  </p:nvSpPr>
                  <p:spPr bwMode="auto">
                    <a:xfrm>
                      <a:off x="3951" y="864"/>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solidFill>
                            <a:schemeClr val="tx1"/>
                          </a:solidFill>
                          <a:latin typeface="Times New Roman" panose="02020603050405020304" pitchFamily="18" charset="0"/>
                        </a:rPr>
                        <a:t>rd</a:t>
                      </a:r>
                    </a:p>
                  </p:txBody>
                </p:sp>
              </p:grpSp>
              <p:grpSp>
                <p:nvGrpSpPr>
                  <p:cNvPr id="28" name="Group 22">
                    <a:extLst>
                      <a:ext uri="{FF2B5EF4-FFF2-40B4-BE49-F238E27FC236}">
                        <a16:creationId xmlns:a16="http://schemas.microsoft.com/office/drawing/2014/main" id="{038AA033-7F88-430F-9DC0-AA817C639DE1}"/>
                      </a:ext>
                    </a:extLst>
                  </p:cNvPr>
                  <p:cNvGrpSpPr>
                    <a:grpSpLocks/>
                  </p:cNvGrpSpPr>
                  <p:nvPr/>
                </p:nvGrpSpPr>
                <p:grpSpPr bwMode="auto">
                  <a:xfrm>
                    <a:off x="4373" y="864"/>
                    <a:ext cx="580" cy="210"/>
                    <a:chOff x="4373" y="864"/>
                    <a:chExt cx="580" cy="210"/>
                  </a:xfrm>
                </p:grpSpPr>
                <p:sp>
                  <p:nvSpPr>
                    <p:cNvPr id="32" name="Rectangle 23">
                      <a:extLst>
                        <a:ext uri="{FF2B5EF4-FFF2-40B4-BE49-F238E27FC236}">
                          <a16:creationId xmlns:a16="http://schemas.microsoft.com/office/drawing/2014/main" id="{0BC9050F-08A4-4ECE-9E41-48DA6D518F58}"/>
                        </a:ext>
                      </a:extLst>
                    </p:cNvPr>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24">
                      <a:extLst>
                        <a:ext uri="{FF2B5EF4-FFF2-40B4-BE49-F238E27FC236}">
                          <a16:creationId xmlns:a16="http://schemas.microsoft.com/office/drawing/2014/main" id="{540777D7-D94F-45C6-8E88-D99D96B9EDAB}"/>
                        </a:ext>
                      </a:extLst>
                    </p:cNvPr>
                    <p:cNvSpPr>
                      <a:spLocks noChangeArrowheads="1"/>
                    </p:cNvSpPr>
                    <p:nvPr/>
                  </p:nvSpPr>
                  <p:spPr bwMode="auto">
                    <a:xfrm>
                      <a:off x="4448" y="864"/>
                      <a:ext cx="4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solidFill>
                            <a:schemeClr val="tx1"/>
                          </a:solidFill>
                          <a:latin typeface="Times New Roman" panose="02020603050405020304" pitchFamily="18" charset="0"/>
                        </a:rPr>
                        <a:t>shamt</a:t>
                      </a:r>
                    </a:p>
                  </p:txBody>
                </p:sp>
              </p:grpSp>
              <p:grpSp>
                <p:nvGrpSpPr>
                  <p:cNvPr id="29" name="Group 25">
                    <a:extLst>
                      <a:ext uri="{FF2B5EF4-FFF2-40B4-BE49-F238E27FC236}">
                        <a16:creationId xmlns:a16="http://schemas.microsoft.com/office/drawing/2014/main" id="{2A7C74B8-7FCF-450B-8FD3-973E9714B0AB}"/>
                      </a:ext>
                    </a:extLst>
                  </p:cNvPr>
                  <p:cNvGrpSpPr>
                    <a:grpSpLocks/>
                  </p:cNvGrpSpPr>
                  <p:nvPr/>
                </p:nvGrpSpPr>
                <p:grpSpPr bwMode="auto">
                  <a:xfrm>
                    <a:off x="4961" y="864"/>
                    <a:ext cx="625" cy="210"/>
                    <a:chOff x="4961" y="864"/>
                    <a:chExt cx="625" cy="210"/>
                  </a:xfrm>
                </p:grpSpPr>
                <p:sp>
                  <p:nvSpPr>
                    <p:cNvPr id="30" name="Rectangle 26">
                      <a:extLst>
                        <a:ext uri="{FF2B5EF4-FFF2-40B4-BE49-F238E27FC236}">
                          <a16:creationId xmlns:a16="http://schemas.microsoft.com/office/drawing/2014/main" id="{8722DFAD-A50B-483F-8C4A-1459F99F64A7}"/>
                        </a:ext>
                      </a:extLst>
                    </p:cNvPr>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27">
                      <a:extLst>
                        <a:ext uri="{FF2B5EF4-FFF2-40B4-BE49-F238E27FC236}">
                          <a16:creationId xmlns:a16="http://schemas.microsoft.com/office/drawing/2014/main" id="{C8B6A0B1-4864-4894-ADC4-CC9FA4C16F4B}"/>
                        </a:ext>
                      </a:extLst>
                    </p:cNvPr>
                    <p:cNvSpPr>
                      <a:spLocks noChangeArrowheads="1"/>
                    </p:cNvSpPr>
                    <p:nvPr/>
                  </p:nvSpPr>
                  <p:spPr bwMode="auto">
                    <a:xfrm>
                      <a:off x="5143" y="864"/>
                      <a:ext cx="3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dirty="0" err="1">
                          <a:solidFill>
                            <a:schemeClr val="tx1"/>
                          </a:solidFill>
                          <a:latin typeface="Times New Roman" panose="02020603050405020304" pitchFamily="18" charset="0"/>
                        </a:rPr>
                        <a:t>func</a:t>
                      </a:r>
                      <a:endParaRPr lang="en-US" altLang="zh-CN" sz="1600" dirty="0">
                        <a:solidFill>
                          <a:schemeClr val="tx1"/>
                        </a:solidFill>
                        <a:latin typeface="Times New Roman" panose="02020603050405020304" pitchFamily="18" charset="0"/>
                      </a:endParaRPr>
                    </a:p>
                  </p:txBody>
                </p:sp>
              </p:grpSp>
            </p:grpSp>
          </p:grpSp>
          <p:sp>
            <p:nvSpPr>
              <p:cNvPr id="15" name="Rectangle 28">
                <a:extLst>
                  <a:ext uri="{FF2B5EF4-FFF2-40B4-BE49-F238E27FC236}">
                    <a16:creationId xmlns:a16="http://schemas.microsoft.com/office/drawing/2014/main" id="{A56BA398-5D73-4C2F-B95D-3E57524C76F2}"/>
                  </a:ext>
                </a:extLst>
              </p:cNvPr>
              <p:cNvSpPr>
                <a:spLocks noChangeArrowheads="1"/>
              </p:cNvSpPr>
              <p:nvPr/>
            </p:nvSpPr>
            <p:spPr bwMode="auto">
              <a:xfrm>
                <a:off x="5488" y="6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0</a:t>
                </a:r>
              </a:p>
            </p:txBody>
          </p:sp>
          <p:sp>
            <p:nvSpPr>
              <p:cNvPr id="16" name="Rectangle 29">
                <a:extLst>
                  <a:ext uri="{FF2B5EF4-FFF2-40B4-BE49-F238E27FC236}">
                    <a16:creationId xmlns:a16="http://schemas.microsoft.com/office/drawing/2014/main" id="{910F16BF-9E4E-4784-BDF8-10964B1D8044}"/>
                  </a:ext>
                </a:extLst>
              </p:cNvPr>
              <p:cNvSpPr>
                <a:spLocks noChangeArrowheads="1"/>
              </p:cNvSpPr>
              <p:nvPr/>
            </p:nvSpPr>
            <p:spPr bwMode="auto">
              <a:xfrm>
                <a:off x="4810" y="67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6</a:t>
                </a:r>
              </a:p>
            </p:txBody>
          </p:sp>
          <p:sp>
            <p:nvSpPr>
              <p:cNvPr id="17" name="Rectangle 30">
                <a:extLst>
                  <a:ext uri="{FF2B5EF4-FFF2-40B4-BE49-F238E27FC236}">
                    <a16:creationId xmlns:a16="http://schemas.microsoft.com/office/drawing/2014/main" id="{0EADEBA6-D842-429B-B18D-380E057A282C}"/>
                  </a:ext>
                </a:extLst>
              </p:cNvPr>
              <p:cNvSpPr>
                <a:spLocks noChangeArrowheads="1"/>
              </p:cNvSpPr>
              <p:nvPr/>
            </p:nvSpPr>
            <p:spPr bwMode="auto">
              <a:xfrm>
                <a:off x="4177"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11</a:t>
                </a:r>
              </a:p>
            </p:txBody>
          </p:sp>
          <p:sp>
            <p:nvSpPr>
              <p:cNvPr id="18" name="Rectangle 31">
                <a:extLst>
                  <a:ext uri="{FF2B5EF4-FFF2-40B4-BE49-F238E27FC236}">
                    <a16:creationId xmlns:a16="http://schemas.microsoft.com/office/drawing/2014/main" id="{AE9F96EE-F637-4279-9051-28F7BA8AD315}"/>
                  </a:ext>
                </a:extLst>
              </p:cNvPr>
              <p:cNvSpPr>
                <a:spLocks noChangeArrowheads="1"/>
              </p:cNvSpPr>
              <p:nvPr/>
            </p:nvSpPr>
            <p:spPr bwMode="auto">
              <a:xfrm>
                <a:off x="3590"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16</a:t>
                </a:r>
              </a:p>
            </p:txBody>
          </p:sp>
          <p:sp>
            <p:nvSpPr>
              <p:cNvPr id="19" name="Rectangle 32">
                <a:extLst>
                  <a:ext uri="{FF2B5EF4-FFF2-40B4-BE49-F238E27FC236}">
                    <a16:creationId xmlns:a16="http://schemas.microsoft.com/office/drawing/2014/main" id="{3CE4E59C-CBEA-4239-ACAE-49FBC1BFEF86}"/>
                  </a:ext>
                </a:extLst>
              </p:cNvPr>
              <p:cNvSpPr>
                <a:spLocks noChangeArrowheads="1"/>
              </p:cNvSpPr>
              <p:nvPr/>
            </p:nvSpPr>
            <p:spPr bwMode="auto">
              <a:xfrm>
                <a:off x="3002"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21</a:t>
                </a:r>
              </a:p>
            </p:txBody>
          </p:sp>
          <p:sp>
            <p:nvSpPr>
              <p:cNvPr id="20" name="Rectangle 33">
                <a:extLst>
                  <a:ext uri="{FF2B5EF4-FFF2-40B4-BE49-F238E27FC236}">
                    <a16:creationId xmlns:a16="http://schemas.microsoft.com/office/drawing/2014/main" id="{9BE514B9-EC23-443E-BA06-3266CAF2AA45}"/>
                  </a:ext>
                </a:extLst>
              </p:cNvPr>
              <p:cNvSpPr>
                <a:spLocks noChangeArrowheads="1"/>
              </p:cNvSpPr>
              <p:nvPr/>
            </p:nvSpPr>
            <p:spPr bwMode="auto">
              <a:xfrm>
                <a:off x="2414"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26</a:t>
                </a:r>
              </a:p>
            </p:txBody>
          </p:sp>
          <p:sp>
            <p:nvSpPr>
              <p:cNvPr id="21" name="Rectangle 34">
                <a:extLst>
                  <a:ext uri="{FF2B5EF4-FFF2-40B4-BE49-F238E27FC236}">
                    <a16:creationId xmlns:a16="http://schemas.microsoft.com/office/drawing/2014/main" id="{B5C047D9-86EA-4FBC-B22D-E09BBBC336C3}"/>
                  </a:ext>
                </a:extLst>
              </p:cNvPr>
              <p:cNvSpPr>
                <a:spLocks noChangeArrowheads="1"/>
              </p:cNvSpPr>
              <p:nvPr/>
            </p:nvSpPr>
            <p:spPr bwMode="auto">
              <a:xfrm>
                <a:off x="1918" y="67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31</a:t>
                </a:r>
              </a:p>
            </p:txBody>
          </p:sp>
        </p:grpSp>
        <p:sp>
          <p:nvSpPr>
            <p:cNvPr id="8" name="Rectangle 35">
              <a:extLst>
                <a:ext uri="{FF2B5EF4-FFF2-40B4-BE49-F238E27FC236}">
                  <a16:creationId xmlns:a16="http://schemas.microsoft.com/office/drawing/2014/main" id="{5BD81483-B1E5-4DBC-817F-380934E879CC}"/>
                </a:ext>
              </a:extLst>
            </p:cNvPr>
            <p:cNvSpPr>
              <a:spLocks noChangeArrowheads="1"/>
            </p:cNvSpPr>
            <p:nvPr/>
          </p:nvSpPr>
          <p:spPr bwMode="auto">
            <a:xfrm>
              <a:off x="2143"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6 </a:t>
              </a:r>
              <a:r>
                <a:rPr lang="en-US" altLang="zh-CN" sz="1600" b="0">
                  <a:solidFill>
                    <a:schemeClr val="tx1"/>
                  </a:solidFill>
                  <a:latin typeface="Times New Roman" panose="02020603050405020304" pitchFamily="18" charset="0"/>
                </a:rPr>
                <a:t>bits</a:t>
              </a:r>
            </a:p>
          </p:txBody>
        </p:sp>
        <p:sp>
          <p:nvSpPr>
            <p:cNvPr id="9" name="Rectangle 36">
              <a:extLst>
                <a:ext uri="{FF2B5EF4-FFF2-40B4-BE49-F238E27FC236}">
                  <a16:creationId xmlns:a16="http://schemas.microsoft.com/office/drawing/2014/main" id="{EE2A0E9E-27D4-4663-BF29-5E481CBFBCB3}"/>
                </a:ext>
              </a:extLst>
            </p:cNvPr>
            <p:cNvSpPr>
              <a:spLocks noChangeArrowheads="1"/>
            </p:cNvSpPr>
            <p:nvPr/>
          </p:nvSpPr>
          <p:spPr bwMode="auto">
            <a:xfrm>
              <a:off x="5126"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6 </a:t>
              </a:r>
              <a:r>
                <a:rPr lang="en-US" altLang="zh-CN" sz="1600" b="0">
                  <a:solidFill>
                    <a:schemeClr val="tx1"/>
                  </a:solidFill>
                  <a:latin typeface="Times New Roman" panose="02020603050405020304" pitchFamily="18" charset="0"/>
                </a:rPr>
                <a:t>bits</a:t>
              </a:r>
            </a:p>
          </p:txBody>
        </p:sp>
        <p:sp>
          <p:nvSpPr>
            <p:cNvPr id="10" name="Rectangle 37">
              <a:extLst>
                <a:ext uri="{FF2B5EF4-FFF2-40B4-BE49-F238E27FC236}">
                  <a16:creationId xmlns:a16="http://schemas.microsoft.com/office/drawing/2014/main" id="{FC898750-F357-4DF9-9A28-D693862A52A3}"/>
                </a:ext>
              </a:extLst>
            </p:cNvPr>
            <p:cNvSpPr>
              <a:spLocks noChangeArrowheads="1"/>
            </p:cNvSpPr>
            <p:nvPr/>
          </p:nvSpPr>
          <p:spPr bwMode="auto">
            <a:xfrm>
              <a:off x="4493"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5 </a:t>
              </a:r>
              <a:r>
                <a:rPr lang="en-US" altLang="zh-CN" sz="1600" b="0">
                  <a:solidFill>
                    <a:schemeClr val="tx1"/>
                  </a:solidFill>
                  <a:latin typeface="Times New Roman" panose="02020603050405020304" pitchFamily="18" charset="0"/>
                </a:rPr>
                <a:t>bits</a:t>
              </a:r>
            </a:p>
          </p:txBody>
        </p:sp>
        <p:sp>
          <p:nvSpPr>
            <p:cNvPr id="11" name="Rectangle 38">
              <a:extLst>
                <a:ext uri="{FF2B5EF4-FFF2-40B4-BE49-F238E27FC236}">
                  <a16:creationId xmlns:a16="http://schemas.microsoft.com/office/drawing/2014/main" id="{917B5549-B0CA-46A8-93F4-6451B9A40A8F}"/>
                </a:ext>
              </a:extLst>
            </p:cNvPr>
            <p:cNvSpPr>
              <a:spLocks noChangeArrowheads="1"/>
            </p:cNvSpPr>
            <p:nvPr/>
          </p:nvSpPr>
          <p:spPr bwMode="auto">
            <a:xfrm>
              <a:off x="3906"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5 </a:t>
              </a:r>
              <a:r>
                <a:rPr lang="en-US" altLang="zh-CN" sz="1600" b="0">
                  <a:solidFill>
                    <a:schemeClr val="tx1"/>
                  </a:solidFill>
                  <a:latin typeface="Times New Roman" panose="02020603050405020304" pitchFamily="18" charset="0"/>
                </a:rPr>
                <a:t>bits</a:t>
              </a:r>
            </a:p>
          </p:txBody>
        </p:sp>
        <p:sp>
          <p:nvSpPr>
            <p:cNvPr id="12" name="Rectangle 39">
              <a:extLst>
                <a:ext uri="{FF2B5EF4-FFF2-40B4-BE49-F238E27FC236}">
                  <a16:creationId xmlns:a16="http://schemas.microsoft.com/office/drawing/2014/main" id="{DAA56803-C7EC-421F-BFB8-0DB0927F8391}"/>
                </a:ext>
              </a:extLst>
            </p:cNvPr>
            <p:cNvSpPr>
              <a:spLocks noChangeArrowheads="1"/>
            </p:cNvSpPr>
            <p:nvPr/>
          </p:nvSpPr>
          <p:spPr bwMode="auto">
            <a:xfrm>
              <a:off x="3318"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5 </a:t>
              </a:r>
              <a:r>
                <a:rPr lang="en-US" altLang="zh-CN" sz="1600" b="0">
                  <a:solidFill>
                    <a:schemeClr val="tx1"/>
                  </a:solidFill>
                  <a:latin typeface="Times New Roman" panose="02020603050405020304" pitchFamily="18" charset="0"/>
                </a:rPr>
                <a:t>bits</a:t>
              </a:r>
            </a:p>
          </p:txBody>
        </p:sp>
        <p:sp>
          <p:nvSpPr>
            <p:cNvPr id="13" name="Rectangle 40">
              <a:extLst>
                <a:ext uri="{FF2B5EF4-FFF2-40B4-BE49-F238E27FC236}">
                  <a16:creationId xmlns:a16="http://schemas.microsoft.com/office/drawing/2014/main" id="{3B67362B-312D-4FF4-9A91-C8E48C61EB83}"/>
                </a:ext>
              </a:extLst>
            </p:cNvPr>
            <p:cNvSpPr>
              <a:spLocks noChangeArrowheads="1"/>
            </p:cNvSpPr>
            <p:nvPr/>
          </p:nvSpPr>
          <p:spPr bwMode="auto">
            <a:xfrm>
              <a:off x="2731" y="105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5 </a:t>
              </a:r>
              <a:r>
                <a:rPr lang="en-US" altLang="zh-CN" sz="1600" b="0">
                  <a:solidFill>
                    <a:schemeClr val="tx1"/>
                  </a:solidFill>
                  <a:latin typeface="Times New Roman" panose="02020603050405020304" pitchFamily="18" charset="0"/>
                </a:rPr>
                <a:t>bits</a:t>
              </a:r>
            </a:p>
          </p:txBody>
        </p:sp>
      </p:grpSp>
      <p:sp>
        <p:nvSpPr>
          <p:cNvPr id="42" name="Text Box 41">
            <a:extLst>
              <a:ext uri="{FF2B5EF4-FFF2-40B4-BE49-F238E27FC236}">
                <a16:creationId xmlns:a16="http://schemas.microsoft.com/office/drawing/2014/main" id="{E20A2C56-BC5D-4FEE-AEB0-59796B979054}"/>
              </a:ext>
            </a:extLst>
          </p:cNvPr>
          <p:cNvSpPr txBox="1">
            <a:spLocks noChangeArrowheads="1"/>
          </p:cNvSpPr>
          <p:nvPr/>
        </p:nvSpPr>
        <p:spPr bwMode="auto">
          <a:xfrm>
            <a:off x="6227763" y="646113"/>
            <a:ext cx="1973262"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800">
                <a:latin typeface="Times New Roman" panose="02020603050405020304" pitchFamily="18" charset="0"/>
              </a:rPr>
              <a:t>R-Type</a:t>
            </a:r>
            <a:r>
              <a:rPr lang="zh-CN" altLang="en-US" sz="1800">
                <a:latin typeface="Times New Roman" panose="02020603050405020304" pitchFamily="18" charset="0"/>
              </a:rPr>
              <a:t>指令</a:t>
            </a:r>
          </a:p>
        </p:txBody>
      </p:sp>
      <p:grpSp>
        <p:nvGrpSpPr>
          <p:cNvPr id="43" name="Group 43">
            <a:extLst>
              <a:ext uri="{FF2B5EF4-FFF2-40B4-BE49-F238E27FC236}">
                <a16:creationId xmlns:a16="http://schemas.microsoft.com/office/drawing/2014/main" id="{65EF7C99-4CBA-44C9-B057-1D7C88DD241B}"/>
              </a:ext>
            </a:extLst>
          </p:cNvPr>
          <p:cNvGrpSpPr>
            <a:grpSpLocks/>
          </p:cNvGrpSpPr>
          <p:nvPr/>
        </p:nvGrpSpPr>
        <p:grpSpPr bwMode="auto">
          <a:xfrm>
            <a:off x="4356889" y="2288820"/>
            <a:ext cx="5949950" cy="942975"/>
            <a:chOff x="1918" y="1392"/>
            <a:chExt cx="3748" cy="594"/>
          </a:xfrm>
        </p:grpSpPr>
        <p:sp>
          <p:nvSpPr>
            <p:cNvPr id="44" name="Rectangle 44">
              <a:extLst>
                <a:ext uri="{FF2B5EF4-FFF2-40B4-BE49-F238E27FC236}">
                  <a16:creationId xmlns:a16="http://schemas.microsoft.com/office/drawing/2014/main" id="{39B1BFA2-BBF5-41A0-93DD-8FF6F347673D}"/>
                </a:ext>
              </a:extLst>
            </p:cNvPr>
            <p:cNvSpPr>
              <a:spLocks noChangeArrowheads="1"/>
            </p:cNvSpPr>
            <p:nvPr/>
          </p:nvSpPr>
          <p:spPr bwMode="auto">
            <a:xfrm>
              <a:off x="1983" y="159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5" name="Group 45">
              <a:extLst>
                <a:ext uri="{FF2B5EF4-FFF2-40B4-BE49-F238E27FC236}">
                  <a16:creationId xmlns:a16="http://schemas.microsoft.com/office/drawing/2014/main" id="{2B8822FD-07AA-44A3-BD93-EBD4DF0CA32D}"/>
                </a:ext>
              </a:extLst>
            </p:cNvPr>
            <p:cNvGrpSpPr>
              <a:grpSpLocks/>
            </p:cNvGrpSpPr>
            <p:nvPr/>
          </p:nvGrpSpPr>
          <p:grpSpPr bwMode="auto">
            <a:xfrm>
              <a:off x="1979" y="1584"/>
              <a:ext cx="624" cy="210"/>
              <a:chOff x="1979" y="1584"/>
              <a:chExt cx="624" cy="210"/>
            </a:xfrm>
          </p:grpSpPr>
          <p:sp>
            <p:nvSpPr>
              <p:cNvPr id="63" name="Rectangle 46">
                <a:extLst>
                  <a:ext uri="{FF2B5EF4-FFF2-40B4-BE49-F238E27FC236}">
                    <a16:creationId xmlns:a16="http://schemas.microsoft.com/office/drawing/2014/main" id="{ED9B3AAB-5711-4257-A374-F7B02A75C54D}"/>
                  </a:ext>
                </a:extLst>
              </p:cNvPr>
              <p:cNvSpPr>
                <a:spLocks noChangeArrowheads="1"/>
              </p:cNvSpPr>
              <p:nvPr/>
            </p:nvSpPr>
            <p:spPr bwMode="auto">
              <a:xfrm>
                <a:off x="1979" y="158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47">
                <a:extLst>
                  <a:ext uri="{FF2B5EF4-FFF2-40B4-BE49-F238E27FC236}">
                    <a16:creationId xmlns:a16="http://schemas.microsoft.com/office/drawing/2014/main" id="{F63F0DE6-D0F6-496E-A7D9-4CA32509DE0C}"/>
                  </a:ext>
                </a:extLst>
              </p:cNvPr>
              <p:cNvSpPr>
                <a:spLocks noChangeArrowheads="1"/>
              </p:cNvSpPr>
              <p:nvPr/>
            </p:nvSpPr>
            <p:spPr bwMode="auto">
              <a:xfrm>
                <a:off x="2161" y="1584"/>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solidFill>
                      <a:schemeClr val="tx1"/>
                    </a:solidFill>
                    <a:latin typeface="Times New Roman" panose="02020603050405020304" pitchFamily="18" charset="0"/>
                  </a:rPr>
                  <a:t>op</a:t>
                </a:r>
              </a:p>
            </p:txBody>
          </p:sp>
        </p:grpSp>
        <p:grpSp>
          <p:nvGrpSpPr>
            <p:cNvPr id="46" name="Group 48">
              <a:extLst>
                <a:ext uri="{FF2B5EF4-FFF2-40B4-BE49-F238E27FC236}">
                  <a16:creationId xmlns:a16="http://schemas.microsoft.com/office/drawing/2014/main" id="{076D4971-61F5-4752-B300-EF2C3220BBFA}"/>
                </a:ext>
              </a:extLst>
            </p:cNvPr>
            <p:cNvGrpSpPr>
              <a:grpSpLocks/>
            </p:cNvGrpSpPr>
            <p:nvPr/>
          </p:nvGrpSpPr>
          <p:grpSpPr bwMode="auto">
            <a:xfrm>
              <a:off x="2611" y="1584"/>
              <a:ext cx="580" cy="210"/>
              <a:chOff x="2611" y="1584"/>
              <a:chExt cx="580" cy="210"/>
            </a:xfrm>
          </p:grpSpPr>
          <p:sp>
            <p:nvSpPr>
              <p:cNvPr id="61" name="Rectangle 49">
                <a:extLst>
                  <a:ext uri="{FF2B5EF4-FFF2-40B4-BE49-F238E27FC236}">
                    <a16:creationId xmlns:a16="http://schemas.microsoft.com/office/drawing/2014/main" id="{A4D6BCC7-E2EA-4FBF-B193-07A4493CCFB6}"/>
                  </a:ext>
                </a:extLst>
              </p:cNvPr>
              <p:cNvSpPr>
                <a:spLocks noChangeArrowheads="1"/>
              </p:cNvSpPr>
              <p:nvPr/>
            </p:nvSpPr>
            <p:spPr bwMode="auto">
              <a:xfrm>
                <a:off x="2611" y="158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50">
                <a:extLst>
                  <a:ext uri="{FF2B5EF4-FFF2-40B4-BE49-F238E27FC236}">
                    <a16:creationId xmlns:a16="http://schemas.microsoft.com/office/drawing/2014/main" id="{289ED9C5-E635-41DA-99E2-5C5229F23C86}"/>
                  </a:ext>
                </a:extLst>
              </p:cNvPr>
              <p:cNvSpPr>
                <a:spLocks noChangeArrowheads="1"/>
              </p:cNvSpPr>
              <p:nvPr/>
            </p:nvSpPr>
            <p:spPr bwMode="auto">
              <a:xfrm>
                <a:off x="2776" y="1584"/>
                <a:ext cx="2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solidFill>
                      <a:schemeClr val="tx1"/>
                    </a:solidFill>
                    <a:latin typeface="Times New Roman" panose="02020603050405020304" pitchFamily="18" charset="0"/>
                  </a:rPr>
                  <a:t>rs</a:t>
                </a:r>
              </a:p>
            </p:txBody>
          </p:sp>
        </p:grpSp>
        <p:grpSp>
          <p:nvGrpSpPr>
            <p:cNvPr id="47" name="Group 51">
              <a:extLst>
                <a:ext uri="{FF2B5EF4-FFF2-40B4-BE49-F238E27FC236}">
                  <a16:creationId xmlns:a16="http://schemas.microsoft.com/office/drawing/2014/main" id="{8E23D88A-0054-4B58-ABAE-51CDE84ED1EF}"/>
                </a:ext>
              </a:extLst>
            </p:cNvPr>
            <p:cNvGrpSpPr>
              <a:grpSpLocks/>
            </p:cNvGrpSpPr>
            <p:nvPr/>
          </p:nvGrpSpPr>
          <p:grpSpPr bwMode="auto">
            <a:xfrm>
              <a:off x="3199" y="1584"/>
              <a:ext cx="579" cy="210"/>
              <a:chOff x="3199" y="1584"/>
              <a:chExt cx="579" cy="210"/>
            </a:xfrm>
          </p:grpSpPr>
          <p:sp>
            <p:nvSpPr>
              <p:cNvPr id="59" name="Rectangle 52">
                <a:extLst>
                  <a:ext uri="{FF2B5EF4-FFF2-40B4-BE49-F238E27FC236}">
                    <a16:creationId xmlns:a16="http://schemas.microsoft.com/office/drawing/2014/main" id="{102CC548-0F1F-48DD-8A20-B0862D238ACC}"/>
                  </a:ext>
                </a:extLst>
              </p:cNvPr>
              <p:cNvSpPr>
                <a:spLocks noChangeArrowheads="1"/>
              </p:cNvSpPr>
              <p:nvPr/>
            </p:nvSpPr>
            <p:spPr bwMode="auto">
              <a:xfrm>
                <a:off x="3199" y="158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Rectangle 53">
                <a:extLst>
                  <a:ext uri="{FF2B5EF4-FFF2-40B4-BE49-F238E27FC236}">
                    <a16:creationId xmlns:a16="http://schemas.microsoft.com/office/drawing/2014/main" id="{E26400A0-B850-4211-A80C-515E53616DD2}"/>
                  </a:ext>
                </a:extLst>
              </p:cNvPr>
              <p:cNvSpPr>
                <a:spLocks noChangeArrowheads="1"/>
              </p:cNvSpPr>
              <p:nvPr/>
            </p:nvSpPr>
            <p:spPr bwMode="auto">
              <a:xfrm>
                <a:off x="3363" y="1584"/>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solidFill>
                      <a:schemeClr val="tx1"/>
                    </a:solidFill>
                    <a:latin typeface="Times New Roman" panose="02020603050405020304" pitchFamily="18" charset="0"/>
                  </a:rPr>
                  <a:t>rt</a:t>
                </a:r>
              </a:p>
            </p:txBody>
          </p:sp>
        </p:grpSp>
        <p:sp>
          <p:nvSpPr>
            <p:cNvPr id="48" name="Rectangle 54">
              <a:extLst>
                <a:ext uri="{FF2B5EF4-FFF2-40B4-BE49-F238E27FC236}">
                  <a16:creationId xmlns:a16="http://schemas.microsoft.com/office/drawing/2014/main" id="{142F7245-0DAD-469F-8CEE-F89C3625ACD5}"/>
                </a:ext>
              </a:extLst>
            </p:cNvPr>
            <p:cNvSpPr>
              <a:spLocks noChangeArrowheads="1"/>
            </p:cNvSpPr>
            <p:nvPr/>
          </p:nvSpPr>
          <p:spPr bwMode="auto">
            <a:xfrm>
              <a:off x="3786" y="1588"/>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55">
              <a:extLst>
                <a:ext uri="{FF2B5EF4-FFF2-40B4-BE49-F238E27FC236}">
                  <a16:creationId xmlns:a16="http://schemas.microsoft.com/office/drawing/2014/main" id="{C6B17EB2-E672-4506-8B33-BC84886F35FA}"/>
                </a:ext>
              </a:extLst>
            </p:cNvPr>
            <p:cNvSpPr>
              <a:spLocks noChangeArrowheads="1"/>
            </p:cNvSpPr>
            <p:nvPr/>
          </p:nvSpPr>
          <p:spPr bwMode="auto">
            <a:xfrm>
              <a:off x="4289" y="1584"/>
              <a:ext cx="69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dirty="0">
                  <a:solidFill>
                    <a:schemeClr val="tx1"/>
                  </a:solidFill>
                  <a:latin typeface="Times New Roman" panose="02020603050405020304" pitchFamily="18" charset="0"/>
                </a:rPr>
                <a:t>immediate</a:t>
              </a:r>
            </a:p>
          </p:txBody>
        </p:sp>
        <p:sp>
          <p:nvSpPr>
            <p:cNvPr id="50" name="Rectangle 56">
              <a:extLst>
                <a:ext uri="{FF2B5EF4-FFF2-40B4-BE49-F238E27FC236}">
                  <a16:creationId xmlns:a16="http://schemas.microsoft.com/office/drawing/2014/main" id="{78DAED75-4C81-4207-811D-E625E77238C4}"/>
                </a:ext>
              </a:extLst>
            </p:cNvPr>
            <p:cNvSpPr>
              <a:spLocks noChangeArrowheads="1"/>
            </p:cNvSpPr>
            <p:nvPr/>
          </p:nvSpPr>
          <p:spPr bwMode="auto">
            <a:xfrm>
              <a:off x="5488" y="139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0</a:t>
              </a:r>
            </a:p>
          </p:txBody>
        </p:sp>
        <p:sp>
          <p:nvSpPr>
            <p:cNvPr id="51" name="Rectangle 57">
              <a:extLst>
                <a:ext uri="{FF2B5EF4-FFF2-40B4-BE49-F238E27FC236}">
                  <a16:creationId xmlns:a16="http://schemas.microsoft.com/office/drawing/2014/main" id="{2E28CAD5-D437-4022-95E4-08D58BB724CB}"/>
                </a:ext>
              </a:extLst>
            </p:cNvPr>
            <p:cNvSpPr>
              <a:spLocks noChangeArrowheads="1"/>
            </p:cNvSpPr>
            <p:nvPr/>
          </p:nvSpPr>
          <p:spPr bwMode="auto">
            <a:xfrm>
              <a:off x="3590"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dirty="0">
                  <a:solidFill>
                    <a:schemeClr val="tx1"/>
                  </a:solidFill>
                  <a:latin typeface="Times New Roman" panose="02020603050405020304" pitchFamily="18" charset="0"/>
                </a:rPr>
                <a:t>16</a:t>
              </a:r>
            </a:p>
          </p:txBody>
        </p:sp>
        <p:sp>
          <p:nvSpPr>
            <p:cNvPr id="52" name="Rectangle 58">
              <a:extLst>
                <a:ext uri="{FF2B5EF4-FFF2-40B4-BE49-F238E27FC236}">
                  <a16:creationId xmlns:a16="http://schemas.microsoft.com/office/drawing/2014/main" id="{4180565A-B768-422D-8ED6-839E5CA5C790}"/>
                </a:ext>
              </a:extLst>
            </p:cNvPr>
            <p:cNvSpPr>
              <a:spLocks noChangeArrowheads="1"/>
            </p:cNvSpPr>
            <p:nvPr/>
          </p:nvSpPr>
          <p:spPr bwMode="auto">
            <a:xfrm>
              <a:off x="3002"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21</a:t>
              </a:r>
            </a:p>
          </p:txBody>
        </p:sp>
        <p:sp>
          <p:nvSpPr>
            <p:cNvPr id="53" name="Rectangle 59">
              <a:extLst>
                <a:ext uri="{FF2B5EF4-FFF2-40B4-BE49-F238E27FC236}">
                  <a16:creationId xmlns:a16="http://schemas.microsoft.com/office/drawing/2014/main" id="{0AC093B8-20A4-4092-912D-02CB3194FB4E}"/>
                </a:ext>
              </a:extLst>
            </p:cNvPr>
            <p:cNvSpPr>
              <a:spLocks noChangeArrowheads="1"/>
            </p:cNvSpPr>
            <p:nvPr/>
          </p:nvSpPr>
          <p:spPr bwMode="auto">
            <a:xfrm>
              <a:off x="2414"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26</a:t>
              </a:r>
            </a:p>
          </p:txBody>
        </p:sp>
        <p:sp>
          <p:nvSpPr>
            <p:cNvPr id="54" name="Rectangle 60">
              <a:extLst>
                <a:ext uri="{FF2B5EF4-FFF2-40B4-BE49-F238E27FC236}">
                  <a16:creationId xmlns:a16="http://schemas.microsoft.com/office/drawing/2014/main" id="{E60158E5-A9E5-45D6-909B-94307DEB87E4}"/>
                </a:ext>
              </a:extLst>
            </p:cNvPr>
            <p:cNvSpPr>
              <a:spLocks noChangeArrowheads="1"/>
            </p:cNvSpPr>
            <p:nvPr/>
          </p:nvSpPr>
          <p:spPr bwMode="auto">
            <a:xfrm>
              <a:off x="1918" y="1392"/>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31</a:t>
              </a:r>
            </a:p>
          </p:txBody>
        </p:sp>
        <p:sp>
          <p:nvSpPr>
            <p:cNvPr id="55" name="Rectangle 61">
              <a:extLst>
                <a:ext uri="{FF2B5EF4-FFF2-40B4-BE49-F238E27FC236}">
                  <a16:creationId xmlns:a16="http://schemas.microsoft.com/office/drawing/2014/main" id="{5D5BFDF5-49D7-464D-AD60-AD06D3D136C0}"/>
                </a:ext>
              </a:extLst>
            </p:cNvPr>
            <p:cNvSpPr>
              <a:spLocks noChangeArrowheads="1"/>
            </p:cNvSpPr>
            <p:nvPr/>
          </p:nvSpPr>
          <p:spPr bwMode="auto">
            <a:xfrm>
              <a:off x="2143"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6 </a:t>
              </a:r>
              <a:r>
                <a:rPr lang="en-US" altLang="zh-CN" sz="1600" b="0">
                  <a:solidFill>
                    <a:schemeClr val="tx1"/>
                  </a:solidFill>
                  <a:latin typeface="Times New Roman" panose="02020603050405020304" pitchFamily="18" charset="0"/>
                </a:rPr>
                <a:t>bits</a:t>
              </a:r>
            </a:p>
          </p:txBody>
        </p:sp>
        <p:sp>
          <p:nvSpPr>
            <p:cNvPr id="56" name="Rectangle 62">
              <a:extLst>
                <a:ext uri="{FF2B5EF4-FFF2-40B4-BE49-F238E27FC236}">
                  <a16:creationId xmlns:a16="http://schemas.microsoft.com/office/drawing/2014/main" id="{96E4D48F-A70B-4189-BE16-8F2FDBACAD1A}"/>
                </a:ext>
              </a:extLst>
            </p:cNvPr>
            <p:cNvSpPr>
              <a:spLocks noChangeArrowheads="1"/>
            </p:cNvSpPr>
            <p:nvPr/>
          </p:nvSpPr>
          <p:spPr bwMode="auto">
            <a:xfrm>
              <a:off x="4448" y="1776"/>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16 </a:t>
              </a:r>
              <a:r>
                <a:rPr lang="en-US" altLang="zh-CN" sz="1600" b="0">
                  <a:solidFill>
                    <a:schemeClr val="tx1"/>
                  </a:solidFill>
                  <a:latin typeface="Times New Roman" panose="02020603050405020304" pitchFamily="18" charset="0"/>
                </a:rPr>
                <a:t>bits</a:t>
              </a:r>
            </a:p>
          </p:txBody>
        </p:sp>
        <p:sp>
          <p:nvSpPr>
            <p:cNvPr id="57" name="Rectangle 63">
              <a:extLst>
                <a:ext uri="{FF2B5EF4-FFF2-40B4-BE49-F238E27FC236}">
                  <a16:creationId xmlns:a16="http://schemas.microsoft.com/office/drawing/2014/main" id="{E7BC5A89-CD21-4020-A5EA-B833FE1D33B9}"/>
                </a:ext>
              </a:extLst>
            </p:cNvPr>
            <p:cNvSpPr>
              <a:spLocks noChangeArrowheads="1"/>
            </p:cNvSpPr>
            <p:nvPr/>
          </p:nvSpPr>
          <p:spPr bwMode="auto">
            <a:xfrm>
              <a:off x="3318"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5 </a:t>
              </a:r>
              <a:r>
                <a:rPr lang="en-US" altLang="zh-CN" sz="1600" b="0">
                  <a:solidFill>
                    <a:schemeClr val="tx1"/>
                  </a:solidFill>
                  <a:latin typeface="Times New Roman" panose="02020603050405020304" pitchFamily="18" charset="0"/>
                </a:rPr>
                <a:t>bits</a:t>
              </a:r>
            </a:p>
          </p:txBody>
        </p:sp>
        <p:sp>
          <p:nvSpPr>
            <p:cNvPr id="58" name="Rectangle 64">
              <a:extLst>
                <a:ext uri="{FF2B5EF4-FFF2-40B4-BE49-F238E27FC236}">
                  <a16:creationId xmlns:a16="http://schemas.microsoft.com/office/drawing/2014/main" id="{351BF74A-B324-4B7C-B7E5-DFF5E95B20F7}"/>
                </a:ext>
              </a:extLst>
            </p:cNvPr>
            <p:cNvSpPr>
              <a:spLocks noChangeArrowheads="1"/>
            </p:cNvSpPr>
            <p:nvPr/>
          </p:nvSpPr>
          <p:spPr bwMode="auto">
            <a:xfrm>
              <a:off x="2731" y="1776"/>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5 </a:t>
              </a:r>
              <a:r>
                <a:rPr lang="en-US" altLang="zh-CN" sz="1600" b="0">
                  <a:solidFill>
                    <a:schemeClr val="tx1"/>
                  </a:solidFill>
                  <a:latin typeface="Times New Roman" panose="02020603050405020304" pitchFamily="18" charset="0"/>
                </a:rPr>
                <a:t>bits</a:t>
              </a:r>
            </a:p>
          </p:txBody>
        </p:sp>
      </p:grpSp>
      <p:sp>
        <p:nvSpPr>
          <p:cNvPr id="65" name="Text Box 65">
            <a:extLst>
              <a:ext uri="{FF2B5EF4-FFF2-40B4-BE49-F238E27FC236}">
                <a16:creationId xmlns:a16="http://schemas.microsoft.com/office/drawing/2014/main" id="{55CAEAEE-92A2-48B5-B816-0FFA8357EB13}"/>
              </a:ext>
            </a:extLst>
          </p:cNvPr>
          <p:cNvSpPr txBox="1">
            <a:spLocks noChangeArrowheads="1"/>
          </p:cNvSpPr>
          <p:nvPr/>
        </p:nvSpPr>
        <p:spPr bwMode="auto">
          <a:xfrm>
            <a:off x="6278563" y="2017713"/>
            <a:ext cx="1973262"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800">
                <a:latin typeface="Times New Roman" panose="02020603050405020304" pitchFamily="18" charset="0"/>
              </a:rPr>
              <a:t>I-Type</a:t>
            </a:r>
            <a:r>
              <a:rPr lang="zh-CN" altLang="en-US" sz="1800">
                <a:latin typeface="Times New Roman" panose="02020603050405020304" pitchFamily="18" charset="0"/>
              </a:rPr>
              <a:t>指令</a:t>
            </a:r>
          </a:p>
        </p:txBody>
      </p:sp>
      <p:grpSp>
        <p:nvGrpSpPr>
          <p:cNvPr id="66" name="Group 67">
            <a:extLst>
              <a:ext uri="{FF2B5EF4-FFF2-40B4-BE49-F238E27FC236}">
                <a16:creationId xmlns:a16="http://schemas.microsoft.com/office/drawing/2014/main" id="{801E9AED-BA46-4345-817B-490AE149B27A}"/>
              </a:ext>
            </a:extLst>
          </p:cNvPr>
          <p:cNvGrpSpPr>
            <a:grpSpLocks/>
          </p:cNvGrpSpPr>
          <p:nvPr/>
        </p:nvGrpSpPr>
        <p:grpSpPr bwMode="auto">
          <a:xfrm>
            <a:off x="4356889" y="3216924"/>
            <a:ext cx="5949950" cy="942975"/>
            <a:chOff x="1918" y="3360"/>
            <a:chExt cx="3748" cy="594"/>
          </a:xfrm>
        </p:grpSpPr>
        <p:sp>
          <p:nvSpPr>
            <p:cNvPr id="67" name="Rectangle 68">
              <a:extLst>
                <a:ext uri="{FF2B5EF4-FFF2-40B4-BE49-F238E27FC236}">
                  <a16:creationId xmlns:a16="http://schemas.microsoft.com/office/drawing/2014/main" id="{0AFF0085-2CF4-4C1A-BB16-FCC539E61FCB}"/>
                </a:ext>
              </a:extLst>
            </p:cNvPr>
            <p:cNvSpPr>
              <a:spLocks noChangeArrowheads="1"/>
            </p:cNvSpPr>
            <p:nvPr/>
          </p:nvSpPr>
          <p:spPr bwMode="auto">
            <a:xfrm>
              <a:off x="1983" y="3560"/>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 name="Group 69">
              <a:extLst>
                <a:ext uri="{FF2B5EF4-FFF2-40B4-BE49-F238E27FC236}">
                  <a16:creationId xmlns:a16="http://schemas.microsoft.com/office/drawing/2014/main" id="{A2FAEDCA-9242-47E4-A29E-C12699C187B0}"/>
                </a:ext>
              </a:extLst>
            </p:cNvPr>
            <p:cNvGrpSpPr>
              <a:grpSpLocks/>
            </p:cNvGrpSpPr>
            <p:nvPr/>
          </p:nvGrpSpPr>
          <p:grpSpPr bwMode="auto">
            <a:xfrm>
              <a:off x="1979" y="3552"/>
              <a:ext cx="624" cy="210"/>
              <a:chOff x="1979" y="3552"/>
              <a:chExt cx="624" cy="210"/>
            </a:xfrm>
          </p:grpSpPr>
          <p:sp>
            <p:nvSpPr>
              <p:cNvPr id="76" name="Rectangle 70">
                <a:extLst>
                  <a:ext uri="{FF2B5EF4-FFF2-40B4-BE49-F238E27FC236}">
                    <a16:creationId xmlns:a16="http://schemas.microsoft.com/office/drawing/2014/main" id="{D4439894-D710-4516-84A0-050E8CCC6CD1}"/>
                  </a:ext>
                </a:extLst>
              </p:cNvPr>
              <p:cNvSpPr>
                <a:spLocks noChangeArrowheads="1"/>
              </p:cNvSpPr>
              <p:nvPr/>
            </p:nvSpPr>
            <p:spPr bwMode="auto">
              <a:xfrm>
                <a:off x="1979" y="3556"/>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Rectangle 71">
                <a:extLst>
                  <a:ext uri="{FF2B5EF4-FFF2-40B4-BE49-F238E27FC236}">
                    <a16:creationId xmlns:a16="http://schemas.microsoft.com/office/drawing/2014/main" id="{A6AEB32A-2E31-442C-AD99-EB05111707F6}"/>
                  </a:ext>
                </a:extLst>
              </p:cNvPr>
              <p:cNvSpPr>
                <a:spLocks noChangeArrowheads="1"/>
              </p:cNvSpPr>
              <p:nvPr/>
            </p:nvSpPr>
            <p:spPr bwMode="auto">
              <a:xfrm>
                <a:off x="2161" y="3552"/>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solidFill>
                      <a:schemeClr val="tx1"/>
                    </a:solidFill>
                    <a:latin typeface="Times New Roman" panose="02020603050405020304" pitchFamily="18" charset="0"/>
                  </a:rPr>
                  <a:t>op</a:t>
                </a:r>
              </a:p>
            </p:txBody>
          </p:sp>
        </p:grpSp>
        <p:sp>
          <p:nvSpPr>
            <p:cNvPr id="69" name="Rectangle 72">
              <a:extLst>
                <a:ext uri="{FF2B5EF4-FFF2-40B4-BE49-F238E27FC236}">
                  <a16:creationId xmlns:a16="http://schemas.microsoft.com/office/drawing/2014/main" id="{0E371167-C38D-4A1D-9EEC-1F5202D3F0A6}"/>
                </a:ext>
              </a:extLst>
            </p:cNvPr>
            <p:cNvSpPr>
              <a:spLocks noChangeArrowheads="1"/>
            </p:cNvSpPr>
            <p:nvPr/>
          </p:nvSpPr>
          <p:spPr bwMode="auto">
            <a:xfrm>
              <a:off x="2611" y="3556"/>
              <a:ext cx="297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Rectangle 73">
              <a:extLst>
                <a:ext uri="{FF2B5EF4-FFF2-40B4-BE49-F238E27FC236}">
                  <a16:creationId xmlns:a16="http://schemas.microsoft.com/office/drawing/2014/main" id="{3E7D5CCF-9914-49FC-B958-EC533B8680AA}"/>
                </a:ext>
              </a:extLst>
            </p:cNvPr>
            <p:cNvSpPr>
              <a:spLocks noChangeArrowheads="1"/>
            </p:cNvSpPr>
            <p:nvPr/>
          </p:nvSpPr>
          <p:spPr bwMode="auto">
            <a:xfrm>
              <a:off x="3554" y="3552"/>
              <a:ext cx="8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solidFill>
                    <a:schemeClr val="tx1"/>
                  </a:solidFill>
                  <a:latin typeface="Times New Roman" panose="02020603050405020304" pitchFamily="18" charset="0"/>
                </a:rPr>
                <a:t>target address</a:t>
              </a:r>
            </a:p>
          </p:txBody>
        </p:sp>
        <p:sp>
          <p:nvSpPr>
            <p:cNvPr id="71" name="Rectangle 74">
              <a:extLst>
                <a:ext uri="{FF2B5EF4-FFF2-40B4-BE49-F238E27FC236}">
                  <a16:creationId xmlns:a16="http://schemas.microsoft.com/office/drawing/2014/main" id="{5DC09E1E-8000-4E22-B5BA-A6B02D182DC4}"/>
                </a:ext>
              </a:extLst>
            </p:cNvPr>
            <p:cNvSpPr>
              <a:spLocks noChangeArrowheads="1"/>
            </p:cNvSpPr>
            <p:nvPr/>
          </p:nvSpPr>
          <p:spPr bwMode="auto">
            <a:xfrm>
              <a:off x="5488" y="336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0</a:t>
              </a:r>
            </a:p>
          </p:txBody>
        </p:sp>
        <p:sp>
          <p:nvSpPr>
            <p:cNvPr id="72" name="Rectangle 75">
              <a:extLst>
                <a:ext uri="{FF2B5EF4-FFF2-40B4-BE49-F238E27FC236}">
                  <a16:creationId xmlns:a16="http://schemas.microsoft.com/office/drawing/2014/main" id="{F59B375E-6256-42A6-9151-740F0DE7E5F4}"/>
                </a:ext>
              </a:extLst>
            </p:cNvPr>
            <p:cNvSpPr>
              <a:spLocks noChangeArrowheads="1"/>
            </p:cNvSpPr>
            <p:nvPr/>
          </p:nvSpPr>
          <p:spPr bwMode="auto">
            <a:xfrm>
              <a:off x="2414" y="336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26</a:t>
              </a:r>
            </a:p>
          </p:txBody>
        </p:sp>
        <p:sp>
          <p:nvSpPr>
            <p:cNvPr id="73" name="Rectangle 76">
              <a:extLst>
                <a:ext uri="{FF2B5EF4-FFF2-40B4-BE49-F238E27FC236}">
                  <a16:creationId xmlns:a16="http://schemas.microsoft.com/office/drawing/2014/main" id="{DB3F4B44-7B2D-448D-93D2-4BA1CEAA7F45}"/>
                </a:ext>
              </a:extLst>
            </p:cNvPr>
            <p:cNvSpPr>
              <a:spLocks noChangeArrowheads="1"/>
            </p:cNvSpPr>
            <p:nvPr/>
          </p:nvSpPr>
          <p:spPr bwMode="auto">
            <a:xfrm>
              <a:off x="1918" y="336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31</a:t>
              </a:r>
            </a:p>
          </p:txBody>
        </p:sp>
        <p:sp>
          <p:nvSpPr>
            <p:cNvPr id="74" name="Rectangle 77">
              <a:extLst>
                <a:ext uri="{FF2B5EF4-FFF2-40B4-BE49-F238E27FC236}">
                  <a16:creationId xmlns:a16="http://schemas.microsoft.com/office/drawing/2014/main" id="{0ABE669C-E589-4C14-AF97-655D5D884C55}"/>
                </a:ext>
              </a:extLst>
            </p:cNvPr>
            <p:cNvSpPr>
              <a:spLocks noChangeArrowheads="1"/>
            </p:cNvSpPr>
            <p:nvPr/>
          </p:nvSpPr>
          <p:spPr bwMode="auto">
            <a:xfrm>
              <a:off x="2143" y="3744"/>
              <a:ext cx="3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dirty="0">
                  <a:solidFill>
                    <a:schemeClr val="tx1"/>
                  </a:solidFill>
                  <a:latin typeface="Times New Roman" panose="02020603050405020304" pitchFamily="18" charset="0"/>
                </a:rPr>
                <a:t>6 </a:t>
              </a:r>
              <a:r>
                <a:rPr lang="en-US" altLang="zh-CN" sz="1600" b="0" dirty="0">
                  <a:solidFill>
                    <a:schemeClr val="tx1"/>
                  </a:solidFill>
                  <a:latin typeface="Times New Roman" panose="02020603050405020304" pitchFamily="18" charset="0"/>
                </a:rPr>
                <a:t>bits</a:t>
              </a:r>
            </a:p>
          </p:txBody>
        </p:sp>
        <p:sp>
          <p:nvSpPr>
            <p:cNvPr id="75" name="Rectangle 78">
              <a:extLst>
                <a:ext uri="{FF2B5EF4-FFF2-40B4-BE49-F238E27FC236}">
                  <a16:creationId xmlns:a16="http://schemas.microsoft.com/office/drawing/2014/main" id="{574B994D-1810-4495-8114-CCAB4D65ECD7}"/>
                </a:ext>
              </a:extLst>
            </p:cNvPr>
            <p:cNvSpPr>
              <a:spLocks noChangeArrowheads="1"/>
            </p:cNvSpPr>
            <p:nvPr/>
          </p:nvSpPr>
          <p:spPr bwMode="auto">
            <a:xfrm>
              <a:off x="3816" y="3744"/>
              <a:ext cx="46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600" b="0">
                  <a:solidFill>
                    <a:schemeClr val="tx1"/>
                  </a:solidFill>
                  <a:latin typeface="Times New Roman" panose="02020603050405020304" pitchFamily="18" charset="0"/>
                </a:rPr>
                <a:t>26 </a:t>
              </a:r>
              <a:r>
                <a:rPr lang="en-US" altLang="zh-CN" sz="1600" b="0">
                  <a:solidFill>
                    <a:schemeClr val="tx1"/>
                  </a:solidFill>
                  <a:latin typeface="Times New Roman" panose="02020603050405020304" pitchFamily="18" charset="0"/>
                </a:rPr>
                <a:t>bits</a:t>
              </a:r>
            </a:p>
          </p:txBody>
        </p:sp>
      </p:grpSp>
      <p:sp>
        <p:nvSpPr>
          <p:cNvPr id="78" name="Text Box 79">
            <a:extLst>
              <a:ext uri="{FF2B5EF4-FFF2-40B4-BE49-F238E27FC236}">
                <a16:creationId xmlns:a16="http://schemas.microsoft.com/office/drawing/2014/main" id="{7F419C03-8E7D-4228-8FD4-462DE46EFC76}"/>
              </a:ext>
            </a:extLst>
          </p:cNvPr>
          <p:cNvSpPr txBox="1">
            <a:spLocks noChangeArrowheads="1"/>
          </p:cNvSpPr>
          <p:nvPr/>
        </p:nvSpPr>
        <p:spPr bwMode="auto">
          <a:xfrm>
            <a:off x="6270625" y="3167063"/>
            <a:ext cx="1973263"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800" dirty="0">
                <a:latin typeface="Times New Roman" panose="02020603050405020304" pitchFamily="18" charset="0"/>
              </a:rPr>
              <a:t>J-Type</a:t>
            </a:r>
            <a:r>
              <a:rPr lang="zh-CN" altLang="en-US" sz="1800" dirty="0">
                <a:latin typeface="Times New Roman" panose="02020603050405020304" pitchFamily="18" charset="0"/>
              </a:rPr>
              <a:t>指令</a:t>
            </a:r>
          </a:p>
        </p:txBody>
      </p:sp>
      <p:sp>
        <p:nvSpPr>
          <p:cNvPr id="79" name="Rectangle 80">
            <a:extLst>
              <a:ext uri="{FF2B5EF4-FFF2-40B4-BE49-F238E27FC236}">
                <a16:creationId xmlns:a16="http://schemas.microsoft.com/office/drawing/2014/main" id="{52390BE5-B1D7-4849-B8A4-64A4EF913687}"/>
              </a:ext>
            </a:extLst>
          </p:cNvPr>
          <p:cNvSpPr>
            <a:spLocks noChangeArrowheads="1"/>
          </p:cNvSpPr>
          <p:nvPr/>
        </p:nvSpPr>
        <p:spPr bwMode="auto">
          <a:xfrm>
            <a:off x="417514" y="4692366"/>
            <a:ext cx="85788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lnSpc>
                <a:spcPct val="120000"/>
              </a:lnSpc>
              <a:spcBef>
                <a:spcPct val="30000"/>
              </a:spcBef>
              <a:buSzPct val="100000"/>
              <a:buFont typeface="Monotype Sorts" pitchFamily="2" charset="2"/>
              <a:buNone/>
            </a:pPr>
            <a:r>
              <a:rPr lang="zh-CN" altLang="en-US" sz="1800" dirty="0">
                <a:solidFill>
                  <a:srgbClr val="3C7845"/>
                </a:solidFill>
              </a:rPr>
              <a:t>操作码的不同编码定义不同的含义，操作码相同时，再由功能码定义不同的含义</a:t>
            </a:r>
            <a:r>
              <a:rPr lang="en-US" altLang="zh-CN" sz="1800" dirty="0">
                <a:solidFill>
                  <a:srgbClr val="3C7845"/>
                </a:solidFill>
              </a:rPr>
              <a:t>!</a:t>
            </a:r>
          </a:p>
        </p:txBody>
      </p:sp>
      <p:sp>
        <p:nvSpPr>
          <p:cNvPr id="80" name="Text Box 81">
            <a:extLst>
              <a:ext uri="{FF2B5EF4-FFF2-40B4-BE49-F238E27FC236}">
                <a16:creationId xmlns:a16="http://schemas.microsoft.com/office/drawing/2014/main" id="{8FE30CFE-50B1-413F-B573-F89749D12036}"/>
              </a:ext>
            </a:extLst>
          </p:cNvPr>
          <p:cNvSpPr txBox="1">
            <a:spLocks noChangeArrowheads="1"/>
          </p:cNvSpPr>
          <p:nvPr/>
        </p:nvSpPr>
        <p:spPr bwMode="auto">
          <a:xfrm>
            <a:off x="384969" y="6204898"/>
            <a:ext cx="7627937"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800" dirty="0"/>
              <a:t>指令按字地址对齐，所以每条指令的地址都是</a:t>
            </a:r>
            <a:r>
              <a:rPr lang="en-US" altLang="zh-CN" sz="1800" dirty="0"/>
              <a:t>4</a:t>
            </a:r>
            <a:r>
              <a:rPr lang="zh-CN" altLang="en-US" sz="1800" dirty="0"/>
              <a:t>的倍数（最后两位为</a:t>
            </a:r>
            <a:r>
              <a:rPr lang="en-US" altLang="zh-CN" sz="1800" dirty="0"/>
              <a:t>0</a:t>
            </a:r>
            <a:r>
              <a:rPr lang="zh-CN" altLang="en-US" sz="1800" dirty="0"/>
              <a:t>）。</a:t>
            </a:r>
          </a:p>
        </p:txBody>
      </p:sp>
    </p:spTree>
    <p:extLst>
      <p:ext uri="{BB962C8B-B14F-4D97-AF65-F5344CB8AC3E}">
        <p14:creationId xmlns:p14="http://schemas.microsoft.com/office/powerpoint/2010/main" val="10416950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26BFFC"/>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26BFFC"/>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26BFFC"/>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26BFFC"/>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26BFFC"/>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subTnLst>
                                    <p:animClr clrSpc="rgb" dir="cw">
                                      <p:cBhvr override="childStyle">
                                        <p:cTn dur="1" fill="hold" display="0" masterRel="nextClick" afterEffect="1"/>
                                        <p:tgtEl>
                                          <p:spTgt spid="5">
                                            <p:txEl>
                                              <p:pRg st="7" end="7"/>
                                            </p:txEl>
                                          </p:spTgt>
                                        </p:tgtEl>
                                        <p:attrNameLst>
                                          <p:attrName>ppt_c</p:attrName>
                                        </p:attrNameLst>
                                      </p:cBhvr>
                                      <p:to>
                                        <a:srgbClr val="26BFFC"/>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blinds(horizontal)">
                                      <p:cBhvr>
                                        <p:cTn id="37" dur="5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blinds(horizontal)">
                                      <p:cBhvr>
                                        <p:cTn id="42" dur="500"/>
                                        <p:tgtEl>
                                          <p:spTgt spid="5">
                                            <p:txEl>
                                              <p:pRg st="9" end="9"/>
                                            </p:txEl>
                                          </p:spTgt>
                                        </p:tgtEl>
                                      </p:cBhvr>
                                    </p:animEffect>
                                  </p:childTnLst>
                                  <p:subTnLst>
                                    <p:animClr clrSpc="rgb" dir="cw">
                                      <p:cBhvr override="childStyle">
                                        <p:cTn dur="1" fill="hold" display="0" masterRel="nextClick" afterEffect="1"/>
                                        <p:tgtEl>
                                          <p:spTgt spid="5">
                                            <p:txEl>
                                              <p:pRg st="9" end="9"/>
                                            </p:txEl>
                                          </p:spTgt>
                                        </p:tgtEl>
                                        <p:attrNameLst>
                                          <p:attrName>ppt_c</p:attrName>
                                        </p:attrNameLst>
                                      </p:cBhvr>
                                      <p:to>
                                        <a:srgbClr val="26BFFC"/>
                                      </p:to>
                                    </p:animClr>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blinds(horizontal)">
                                      <p:cBhvr>
                                        <p:cTn id="47" dur="500"/>
                                        <p:tgtEl>
                                          <p:spTgt spid="5">
                                            <p:txEl>
                                              <p:pRg st="10" end="10"/>
                                            </p:txEl>
                                          </p:spTgt>
                                        </p:tgtEl>
                                      </p:cBhvr>
                                    </p:animEffect>
                                  </p:childTnLst>
                                  <p:subTnLst>
                                    <p:animClr clrSpc="rgb" dir="cw">
                                      <p:cBhvr override="childStyle">
                                        <p:cTn dur="1" fill="hold" display="0" masterRel="nextClick" afterEffect="1"/>
                                        <p:tgtEl>
                                          <p:spTgt spid="5">
                                            <p:txEl>
                                              <p:pRg st="10" end="10"/>
                                            </p:txEl>
                                          </p:spTgt>
                                        </p:tgtEl>
                                        <p:attrNameLst>
                                          <p:attrName>ppt_c</p:attrName>
                                        </p:attrNameLst>
                                      </p:cBhvr>
                                      <p:to>
                                        <a:srgbClr val="26BFFC"/>
                                      </p:to>
                                    </p:animClr>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blinds(horizontal)">
                                      <p:cBhvr>
                                        <p:cTn id="52"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F367BB7-E14D-4C93-B38D-18824C387C25}"/>
              </a:ext>
            </a:extLst>
          </p:cNvPr>
          <p:cNvSpPr>
            <a:spLocks noGrp="1"/>
          </p:cNvSpPr>
          <p:nvPr>
            <p:ph type="sldNum" sz="quarter" idx="12"/>
          </p:nvPr>
        </p:nvSpPr>
        <p:spPr/>
        <p:txBody>
          <a:bodyPr/>
          <a:lstStyle/>
          <a:p>
            <a:fld id="{D12C7F20-4EEE-4847-AC76-B538472E8A39}" type="slidenum">
              <a:rPr lang="zh-CN" altLang="en-US" smtClean="0"/>
              <a:pPr/>
              <a:t>47</a:t>
            </a:fld>
            <a:endParaRPr lang="zh-CN" altLang="en-US"/>
          </a:p>
        </p:txBody>
      </p:sp>
      <p:sp>
        <p:nvSpPr>
          <p:cNvPr id="3" name="文本占位符 2">
            <a:extLst>
              <a:ext uri="{FF2B5EF4-FFF2-40B4-BE49-F238E27FC236}">
                <a16:creationId xmlns:a16="http://schemas.microsoft.com/office/drawing/2014/main" id="{1CDDA0DE-51C5-4E3D-9F48-B4AB7AC1CD73}"/>
              </a:ext>
            </a:extLst>
          </p:cNvPr>
          <p:cNvSpPr>
            <a:spLocks noGrp="1"/>
          </p:cNvSpPr>
          <p:nvPr>
            <p:ph type="body" sz="quarter" idx="15"/>
          </p:nvPr>
        </p:nvSpPr>
        <p:spPr>
          <a:xfrm>
            <a:off x="159768" y="698463"/>
            <a:ext cx="11835786" cy="517941"/>
          </a:xfrm>
        </p:spPr>
        <p:txBody>
          <a:bodyPr>
            <a:normAutofit lnSpcReduction="10000"/>
          </a:bodyPr>
          <a:lstStyle/>
          <a:p>
            <a:r>
              <a:rPr lang="en-US" altLang="zh-CN" dirty="0"/>
              <a:t>OP</a:t>
            </a:r>
            <a:r>
              <a:rPr lang="zh-CN" altLang="en-US" dirty="0"/>
              <a:t>字段的含义（</a:t>
            </a:r>
            <a:r>
              <a:rPr lang="en-US" altLang="zh-CN" dirty="0"/>
              <a:t>MIPS</a:t>
            </a:r>
            <a:r>
              <a:rPr lang="zh-CN" altLang="en-US" dirty="0"/>
              <a:t>指令的操作码编码</a:t>
            </a:r>
            <a:r>
              <a:rPr lang="en-US" altLang="zh-CN" dirty="0"/>
              <a:t>/</a:t>
            </a:r>
            <a:r>
              <a:rPr lang="zh-CN" altLang="en-US" dirty="0"/>
              <a:t>解码表）</a:t>
            </a:r>
          </a:p>
        </p:txBody>
      </p:sp>
      <p:sp>
        <p:nvSpPr>
          <p:cNvPr id="4" name="文本占位符 3">
            <a:extLst>
              <a:ext uri="{FF2B5EF4-FFF2-40B4-BE49-F238E27FC236}">
                <a16:creationId xmlns:a16="http://schemas.microsoft.com/office/drawing/2014/main" id="{05DAFD72-5137-4077-8130-EAFC31E6FF7C}"/>
              </a:ext>
            </a:extLst>
          </p:cNvPr>
          <p:cNvSpPr>
            <a:spLocks noGrp="1"/>
          </p:cNvSpPr>
          <p:nvPr>
            <p:ph type="body" sz="quarter" idx="16"/>
          </p:nvPr>
        </p:nvSpPr>
        <p:spPr/>
        <p:txBody>
          <a:bodyPr/>
          <a:lstStyle/>
          <a:p>
            <a:r>
              <a:rPr lang="en-US" altLang="zh-CN" dirty="0"/>
              <a:t>2.</a:t>
            </a:r>
            <a:r>
              <a:rPr lang="zh-CN" altLang="en-US" dirty="0"/>
              <a:t>程序的机器级表示</a:t>
            </a:r>
          </a:p>
        </p:txBody>
      </p:sp>
      <p:graphicFrame>
        <p:nvGraphicFramePr>
          <p:cNvPr id="8" name="Object 7">
            <a:extLst>
              <a:ext uri="{FF2B5EF4-FFF2-40B4-BE49-F238E27FC236}">
                <a16:creationId xmlns:a16="http://schemas.microsoft.com/office/drawing/2014/main" id="{1A18942C-3BE0-44E6-A38D-28836465D8D0}"/>
              </a:ext>
            </a:extLst>
          </p:cNvPr>
          <p:cNvGraphicFramePr>
            <a:graphicFrameLocks noChangeAspect="1"/>
          </p:cNvGraphicFramePr>
          <p:nvPr>
            <p:extLst>
              <p:ext uri="{D42A27DB-BD31-4B8C-83A1-F6EECF244321}">
                <p14:modId xmlns:p14="http://schemas.microsoft.com/office/powerpoint/2010/main" val="3316818248"/>
              </p:ext>
            </p:extLst>
          </p:nvPr>
        </p:nvGraphicFramePr>
        <p:xfrm>
          <a:off x="682625" y="1189038"/>
          <a:ext cx="7999413" cy="5060950"/>
        </p:xfrm>
        <a:graphic>
          <a:graphicData uri="http://schemas.openxmlformats.org/presentationml/2006/ole">
            <mc:AlternateContent xmlns:mc="http://schemas.openxmlformats.org/markup-compatibility/2006">
              <mc:Choice xmlns:v="urn:schemas-microsoft-com:vml" Requires="v">
                <p:oleObj spid="_x0000_s2190" name="BMP 图像" r:id="rId3" imgW="9514286" imgH="3343742" progId="Paint.Picture">
                  <p:embed/>
                </p:oleObj>
              </mc:Choice>
              <mc:Fallback>
                <p:oleObj name="BMP 图像" r:id="rId3" imgW="9514286" imgH="3343742" progId="Paint.Picture">
                  <p:embed/>
                  <p:pic>
                    <p:nvPicPr>
                      <p:cNvPr id="268295" name="Object 7">
                        <a:extLst>
                          <a:ext uri="{FF2B5EF4-FFF2-40B4-BE49-F238E27FC236}">
                            <a16:creationId xmlns:a16="http://schemas.microsoft.com/office/drawing/2014/main" id="{14C2BED8-2EC7-4F7C-8683-FDAFDF849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1189038"/>
                        <a:ext cx="7999413" cy="5060950"/>
                      </a:xfrm>
                      <a:prstGeom prst="rect">
                        <a:avLst/>
                      </a:prstGeom>
                      <a:noFill/>
                      <a:ln>
                        <a:noFill/>
                      </a:ln>
                      <a:effectLst/>
                    </p:spPr>
                  </p:pic>
                </p:oleObj>
              </mc:Fallback>
            </mc:AlternateContent>
          </a:graphicData>
        </a:graphic>
      </p:graphicFrame>
      <p:sp>
        <p:nvSpPr>
          <p:cNvPr id="9" name="Oval 9">
            <a:extLst>
              <a:ext uri="{FF2B5EF4-FFF2-40B4-BE49-F238E27FC236}">
                <a16:creationId xmlns:a16="http://schemas.microsoft.com/office/drawing/2014/main" id="{AA746A01-7DB1-430E-94B4-4D02368110EB}"/>
              </a:ext>
            </a:extLst>
          </p:cNvPr>
          <p:cNvSpPr>
            <a:spLocks noChangeArrowheads="1"/>
          </p:cNvSpPr>
          <p:nvPr/>
        </p:nvSpPr>
        <p:spPr bwMode="auto">
          <a:xfrm>
            <a:off x="1510063" y="2256628"/>
            <a:ext cx="868805" cy="688276"/>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nchor="ctr">
            <a:spAutoFit/>
          </a:bodyPr>
          <a:lstStyle/>
          <a:p>
            <a:endParaRPr lang="zh-CN" altLang="en-US"/>
          </a:p>
        </p:txBody>
      </p:sp>
      <p:sp>
        <p:nvSpPr>
          <p:cNvPr id="10" name="Rectangle 11">
            <a:extLst>
              <a:ext uri="{FF2B5EF4-FFF2-40B4-BE49-F238E27FC236}">
                <a16:creationId xmlns:a16="http://schemas.microsoft.com/office/drawing/2014/main" id="{B8E31879-5FF3-4240-B2BD-645B20651F06}"/>
              </a:ext>
            </a:extLst>
          </p:cNvPr>
          <p:cNvSpPr>
            <a:spLocks noChangeArrowheads="1"/>
          </p:cNvSpPr>
          <p:nvPr/>
        </p:nvSpPr>
        <p:spPr bwMode="auto">
          <a:xfrm>
            <a:off x="683412" y="4511370"/>
            <a:ext cx="7766925" cy="1738428"/>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nchor="ctr">
            <a:spAutoFit/>
          </a:bodyPr>
          <a:lstStyle/>
          <a:p>
            <a:endParaRPr lang="zh-CN" altLang="en-US"/>
          </a:p>
        </p:txBody>
      </p:sp>
      <p:sp>
        <p:nvSpPr>
          <p:cNvPr id="11" name="Rectangle 13">
            <a:extLst>
              <a:ext uri="{FF2B5EF4-FFF2-40B4-BE49-F238E27FC236}">
                <a16:creationId xmlns:a16="http://schemas.microsoft.com/office/drawing/2014/main" id="{6C40DED0-A9E0-4FFB-BAB8-6F7686F9A983}"/>
              </a:ext>
            </a:extLst>
          </p:cNvPr>
          <p:cNvSpPr>
            <a:spLocks noChangeArrowheads="1"/>
          </p:cNvSpPr>
          <p:nvPr/>
        </p:nvSpPr>
        <p:spPr bwMode="auto">
          <a:xfrm>
            <a:off x="3427601" y="2310467"/>
            <a:ext cx="1832295" cy="706724"/>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nchor="ctr">
            <a:spAutoFit/>
          </a:bodyPr>
          <a:lstStyle/>
          <a:p>
            <a:endParaRPr lang="zh-CN" altLang="en-US"/>
          </a:p>
        </p:txBody>
      </p:sp>
      <p:sp>
        <p:nvSpPr>
          <p:cNvPr id="12" name="Text Box 14">
            <a:extLst>
              <a:ext uri="{FF2B5EF4-FFF2-40B4-BE49-F238E27FC236}">
                <a16:creationId xmlns:a16="http://schemas.microsoft.com/office/drawing/2014/main" id="{412E2766-38DD-48D6-8484-E57C545CC3FD}"/>
              </a:ext>
            </a:extLst>
          </p:cNvPr>
          <p:cNvSpPr txBox="1">
            <a:spLocks noChangeArrowheads="1"/>
          </p:cNvSpPr>
          <p:nvPr/>
        </p:nvSpPr>
        <p:spPr bwMode="auto">
          <a:xfrm>
            <a:off x="5064328" y="1286612"/>
            <a:ext cx="3617272" cy="29751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en-US" altLang="zh-CN" sz="1600" dirty="0">
                <a:solidFill>
                  <a:srgbClr val="0033CC"/>
                </a:solidFill>
                <a:latin typeface="Times New Roman" panose="02020603050405020304" pitchFamily="18" charset="0"/>
              </a:rPr>
              <a:t>op=0: R</a:t>
            </a:r>
            <a:r>
              <a:rPr lang="zh-CN" altLang="en-US" sz="1600" dirty="0">
                <a:solidFill>
                  <a:srgbClr val="0033CC"/>
                </a:solidFill>
                <a:latin typeface="Times New Roman" panose="02020603050405020304" pitchFamily="18" charset="0"/>
              </a:rPr>
              <a:t>型；</a:t>
            </a:r>
            <a:r>
              <a:rPr lang="en-US" altLang="zh-CN" sz="1600" dirty="0">
                <a:solidFill>
                  <a:srgbClr val="0033CC"/>
                </a:solidFill>
                <a:latin typeface="Times New Roman" panose="02020603050405020304" pitchFamily="18" charset="0"/>
              </a:rPr>
              <a:t>op=2/3</a:t>
            </a:r>
            <a:r>
              <a:rPr lang="zh-CN" altLang="en-US" sz="1600" dirty="0">
                <a:solidFill>
                  <a:srgbClr val="0033CC"/>
                </a:solidFill>
                <a:latin typeface="Times New Roman" panose="02020603050405020304" pitchFamily="18" charset="0"/>
              </a:rPr>
              <a:t>：</a:t>
            </a:r>
            <a:r>
              <a:rPr lang="en-US" altLang="zh-CN" sz="1600" dirty="0">
                <a:solidFill>
                  <a:srgbClr val="0033CC"/>
                </a:solidFill>
                <a:latin typeface="Times New Roman" panose="02020603050405020304" pitchFamily="18" charset="0"/>
              </a:rPr>
              <a:t>J</a:t>
            </a:r>
            <a:r>
              <a:rPr lang="zh-CN" altLang="en-US" sz="1600" dirty="0">
                <a:solidFill>
                  <a:srgbClr val="0033CC"/>
                </a:solidFill>
                <a:latin typeface="Times New Roman" panose="02020603050405020304" pitchFamily="18" charset="0"/>
              </a:rPr>
              <a:t>型；其余：</a:t>
            </a:r>
            <a:r>
              <a:rPr lang="en-US" altLang="zh-CN" sz="1600" dirty="0">
                <a:solidFill>
                  <a:srgbClr val="0033CC"/>
                </a:solidFill>
                <a:latin typeface="Times New Roman" panose="02020603050405020304" pitchFamily="18" charset="0"/>
              </a:rPr>
              <a:t>I</a:t>
            </a:r>
            <a:r>
              <a:rPr lang="zh-CN" altLang="en-US" sz="1600" dirty="0">
                <a:solidFill>
                  <a:srgbClr val="0033CC"/>
                </a:solidFill>
                <a:latin typeface="Times New Roman" panose="02020603050405020304" pitchFamily="18" charset="0"/>
              </a:rPr>
              <a:t>型</a:t>
            </a:r>
          </a:p>
        </p:txBody>
      </p:sp>
    </p:spTree>
    <p:extLst>
      <p:ext uri="{BB962C8B-B14F-4D97-AF65-F5344CB8AC3E}">
        <p14:creationId xmlns:p14="http://schemas.microsoft.com/office/powerpoint/2010/main" val="389983821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subTnLst>
                                    <p:animClr clrSpc="rgb" dir="cw">
                                      <p:cBhvr override="childStyle">
                                        <p:cTn dur="1" fill="hold" display="0" masterRel="nextClick" afterEffect="1"/>
                                        <p:tgtEl>
                                          <p:spTgt spid="12"/>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DE6816F-2F3F-4B04-B109-ECA2B205AE53}"/>
              </a:ext>
            </a:extLst>
          </p:cNvPr>
          <p:cNvSpPr>
            <a:spLocks noGrp="1"/>
          </p:cNvSpPr>
          <p:nvPr>
            <p:ph type="sldNum" sz="quarter" idx="12"/>
          </p:nvPr>
        </p:nvSpPr>
        <p:spPr/>
        <p:txBody>
          <a:bodyPr/>
          <a:lstStyle/>
          <a:p>
            <a:fld id="{D12C7F20-4EEE-4847-AC76-B538472E8A39}" type="slidenum">
              <a:rPr lang="zh-CN" altLang="en-US" smtClean="0"/>
              <a:pPr/>
              <a:t>48</a:t>
            </a:fld>
            <a:endParaRPr lang="zh-CN" altLang="en-US"/>
          </a:p>
        </p:txBody>
      </p:sp>
      <p:sp>
        <p:nvSpPr>
          <p:cNvPr id="3" name="文本占位符 2">
            <a:extLst>
              <a:ext uri="{FF2B5EF4-FFF2-40B4-BE49-F238E27FC236}">
                <a16:creationId xmlns:a16="http://schemas.microsoft.com/office/drawing/2014/main" id="{57700074-2D54-4EB0-9BEE-796F3085CA85}"/>
              </a:ext>
            </a:extLst>
          </p:cNvPr>
          <p:cNvSpPr>
            <a:spLocks noGrp="1"/>
          </p:cNvSpPr>
          <p:nvPr>
            <p:ph type="body" sz="quarter" idx="15"/>
          </p:nvPr>
        </p:nvSpPr>
        <p:spPr>
          <a:xfrm>
            <a:off x="159768" y="698464"/>
            <a:ext cx="11835786" cy="643776"/>
          </a:xfrm>
        </p:spPr>
        <p:txBody>
          <a:bodyPr/>
          <a:lstStyle/>
          <a:p>
            <a:r>
              <a:rPr lang="en-US" altLang="zh-CN" dirty="0"/>
              <a:t>R-Type</a:t>
            </a:r>
            <a:r>
              <a:rPr lang="zh-CN" altLang="en-US" dirty="0"/>
              <a:t>指令的解码（</a:t>
            </a:r>
            <a:r>
              <a:rPr lang="en-US" altLang="zh-CN" dirty="0"/>
              <a:t>op=0</a:t>
            </a:r>
            <a:r>
              <a:rPr lang="zh-CN" altLang="en-US" dirty="0"/>
              <a:t>时，</a:t>
            </a:r>
            <a:r>
              <a:rPr lang="en-US" altLang="zh-CN" dirty="0" err="1"/>
              <a:t>func</a:t>
            </a:r>
            <a:r>
              <a:rPr lang="zh-CN" altLang="en-US" dirty="0"/>
              <a:t>字段的编码</a:t>
            </a:r>
            <a:r>
              <a:rPr lang="en-US" altLang="zh-CN" dirty="0"/>
              <a:t>/</a:t>
            </a:r>
            <a:r>
              <a:rPr lang="zh-CN" altLang="en-US" dirty="0"/>
              <a:t>解码表）</a:t>
            </a:r>
          </a:p>
        </p:txBody>
      </p:sp>
      <p:sp>
        <p:nvSpPr>
          <p:cNvPr id="4" name="文本占位符 3">
            <a:extLst>
              <a:ext uri="{FF2B5EF4-FFF2-40B4-BE49-F238E27FC236}">
                <a16:creationId xmlns:a16="http://schemas.microsoft.com/office/drawing/2014/main" id="{28D47314-478E-4069-9AC6-F6929B0BCFA5}"/>
              </a:ext>
            </a:extLst>
          </p:cNvPr>
          <p:cNvSpPr>
            <a:spLocks noGrp="1"/>
          </p:cNvSpPr>
          <p:nvPr>
            <p:ph type="body" sz="quarter" idx="16"/>
          </p:nvPr>
        </p:nvSpPr>
        <p:spPr/>
        <p:txBody>
          <a:bodyPr/>
          <a:lstStyle/>
          <a:p>
            <a:r>
              <a:rPr lang="en-US" altLang="zh-CN" dirty="0"/>
              <a:t>2.</a:t>
            </a:r>
            <a:r>
              <a:rPr lang="zh-CN" altLang="en-US" dirty="0"/>
              <a:t>程序的机器级表示</a:t>
            </a:r>
          </a:p>
        </p:txBody>
      </p:sp>
      <p:pic>
        <p:nvPicPr>
          <p:cNvPr id="5" name="Picture 4">
            <a:extLst>
              <a:ext uri="{FF2B5EF4-FFF2-40B4-BE49-F238E27FC236}">
                <a16:creationId xmlns:a16="http://schemas.microsoft.com/office/drawing/2014/main" id="{8BE7A50B-57F5-4575-BBE0-D06144DC4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30794" y="1215676"/>
            <a:ext cx="8143423" cy="50932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Oval 7">
            <a:extLst>
              <a:ext uri="{FF2B5EF4-FFF2-40B4-BE49-F238E27FC236}">
                <a16:creationId xmlns:a16="http://schemas.microsoft.com/office/drawing/2014/main" id="{56ECA231-4D8C-4FD4-8705-14AC68B30DF2}"/>
              </a:ext>
            </a:extLst>
          </p:cNvPr>
          <p:cNvSpPr>
            <a:spLocks noChangeArrowheads="1"/>
          </p:cNvSpPr>
          <p:nvPr/>
        </p:nvSpPr>
        <p:spPr bwMode="auto">
          <a:xfrm>
            <a:off x="1323218" y="4485329"/>
            <a:ext cx="734572" cy="452548"/>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nchor="ctr">
            <a:spAutoFit/>
          </a:bodyPr>
          <a:lstStyle/>
          <a:p>
            <a:endParaRPr lang="zh-CN" altLang="en-US" dirty="0"/>
          </a:p>
        </p:txBody>
      </p:sp>
    </p:spTree>
    <p:extLst>
      <p:ext uri="{BB962C8B-B14F-4D97-AF65-F5344CB8AC3E}">
        <p14:creationId xmlns:p14="http://schemas.microsoft.com/office/powerpoint/2010/main" val="162294348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9241872-EA06-4900-8EA3-4FC71DBB0AB4}"/>
              </a:ext>
            </a:extLst>
          </p:cNvPr>
          <p:cNvSpPr>
            <a:spLocks noGrp="1"/>
          </p:cNvSpPr>
          <p:nvPr>
            <p:ph type="sldNum" sz="quarter" idx="12"/>
          </p:nvPr>
        </p:nvSpPr>
        <p:spPr/>
        <p:txBody>
          <a:bodyPr/>
          <a:lstStyle/>
          <a:p>
            <a:fld id="{D12C7F20-4EEE-4847-AC76-B538472E8A39}" type="slidenum">
              <a:rPr lang="zh-CN" altLang="en-US" smtClean="0"/>
              <a:pPr/>
              <a:t>4</a:t>
            </a:fld>
            <a:endParaRPr lang="zh-CN" altLang="en-US"/>
          </a:p>
        </p:txBody>
      </p:sp>
      <p:sp>
        <p:nvSpPr>
          <p:cNvPr id="3" name="文本占位符 2">
            <a:extLst>
              <a:ext uri="{FF2B5EF4-FFF2-40B4-BE49-F238E27FC236}">
                <a16:creationId xmlns:a16="http://schemas.microsoft.com/office/drawing/2014/main" id="{7AF565FB-D1B0-4849-BB1F-867A02879133}"/>
              </a:ext>
            </a:extLst>
          </p:cNvPr>
          <p:cNvSpPr>
            <a:spLocks noGrp="1"/>
          </p:cNvSpPr>
          <p:nvPr>
            <p:ph type="body" sz="quarter" idx="15"/>
          </p:nvPr>
        </p:nvSpPr>
        <p:spPr>
          <a:xfrm>
            <a:off x="159768" y="698463"/>
            <a:ext cx="11835786" cy="551497"/>
          </a:xfrm>
        </p:spPr>
        <p:txBody>
          <a:bodyPr/>
          <a:lstStyle/>
          <a:p>
            <a:r>
              <a:rPr lang="zh-CN" altLang="en-US" dirty="0"/>
              <a:t>指令集设计</a:t>
            </a:r>
          </a:p>
          <a:p>
            <a:endParaRPr lang="zh-CN" altLang="en-US" dirty="0"/>
          </a:p>
        </p:txBody>
      </p:sp>
      <p:sp>
        <p:nvSpPr>
          <p:cNvPr id="4" name="文本占位符 3">
            <a:extLst>
              <a:ext uri="{FF2B5EF4-FFF2-40B4-BE49-F238E27FC236}">
                <a16:creationId xmlns:a16="http://schemas.microsoft.com/office/drawing/2014/main" id="{83771AA0-8EA3-4C2C-8C70-52904A766DAC}"/>
              </a:ext>
            </a:extLst>
          </p:cNvPr>
          <p:cNvSpPr>
            <a:spLocks noGrp="1"/>
          </p:cNvSpPr>
          <p:nvPr>
            <p:ph type="body" sz="quarter" idx="16"/>
          </p:nvPr>
        </p:nvSpPr>
        <p:spPr/>
        <p:txBody>
          <a:bodyPr/>
          <a:lstStyle/>
          <a:p>
            <a:r>
              <a:rPr lang="en-US" altLang="zh-CN" dirty="0"/>
              <a:t>1.</a:t>
            </a:r>
            <a:r>
              <a:rPr lang="zh-CN" altLang="en-US" dirty="0"/>
              <a:t>指令系统的设计</a:t>
            </a:r>
            <a:endParaRPr lang="en-US" altLang="zh-CN" dirty="0"/>
          </a:p>
          <a:p>
            <a:endParaRPr lang="zh-CN" altLang="en-US" dirty="0"/>
          </a:p>
        </p:txBody>
      </p:sp>
      <p:sp>
        <p:nvSpPr>
          <p:cNvPr id="5" name="Rectangle 3">
            <a:extLst>
              <a:ext uri="{FF2B5EF4-FFF2-40B4-BE49-F238E27FC236}">
                <a16:creationId xmlns:a16="http://schemas.microsoft.com/office/drawing/2014/main" id="{318F6A3B-3825-40B6-99CD-E9C0807C55E9}"/>
              </a:ext>
            </a:extLst>
          </p:cNvPr>
          <p:cNvSpPr>
            <a:spLocks noChangeArrowheads="1"/>
          </p:cNvSpPr>
          <p:nvPr/>
        </p:nvSpPr>
        <p:spPr bwMode="auto">
          <a:xfrm>
            <a:off x="1211626" y="1979588"/>
            <a:ext cx="1296830" cy="1934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rgbClr val="1A78C3"/>
                </a:solidFill>
                <a:latin typeface="+mj-ea"/>
                <a:ea typeface="+mj-ea"/>
              </a:rPr>
              <a:t>ADD</a:t>
            </a:r>
          </a:p>
          <a:p>
            <a:pPr>
              <a:lnSpc>
                <a:spcPct val="85000"/>
              </a:lnSpc>
            </a:pPr>
            <a:r>
              <a:rPr lang="en-US" altLang="zh-CN" sz="1800" dirty="0">
                <a:solidFill>
                  <a:srgbClr val="1A78C3"/>
                </a:solidFill>
                <a:latin typeface="+mj-ea"/>
                <a:ea typeface="+mj-ea"/>
              </a:rPr>
              <a:t>SUBTRACT</a:t>
            </a:r>
          </a:p>
          <a:p>
            <a:pPr>
              <a:lnSpc>
                <a:spcPct val="85000"/>
              </a:lnSpc>
            </a:pPr>
            <a:r>
              <a:rPr lang="en-US" altLang="zh-CN" sz="1800" dirty="0">
                <a:solidFill>
                  <a:srgbClr val="1A78C3"/>
                </a:solidFill>
                <a:latin typeface="+mj-ea"/>
                <a:ea typeface="+mj-ea"/>
              </a:rPr>
              <a:t>AND</a:t>
            </a:r>
          </a:p>
          <a:p>
            <a:pPr>
              <a:lnSpc>
                <a:spcPct val="85000"/>
              </a:lnSpc>
            </a:pPr>
            <a:r>
              <a:rPr lang="en-US" altLang="zh-CN" sz="1800" dirty="0">
                <a:solidFill>
                  <a:srgbClr val="1A78C3"/>
                </a:solidFill>
                <a:latin typeface="+mj-ea"/>
                <a:ea typeface="+mj-ea"/>
              </a:rPr>
              <a:t>OR</a:t>
            </a:r>
          </a:p>
          <a:p>
            <a:pPr>
              <a:lnSpc>
                <a:spcPct val="85000"/>
              </a:lnSpc>
            </a:pPr>
            <a:r>
              <a:rPr lang="en-US" altLang="zh-CN" sz="1800" dirty="0">
                <a:solidFill>
                  <a:srgbClr val="1A78C3"/>
                </a:solidFill>
                <a:latin typeface="+mj-ea"/>
                <a:ea typeface="+mj-ea"/>
              </a:rPr>
              <a:t>COMPARE</a:t>
            </a:r>
          </a:p>
          <a:p>
            <a:pPr>
              <a:lnSpc>
                <a:spcPct val="85000"/>
              </a:lnSpc>
            </a:pPr>
            <a:r>
              <a:rPr lang="en-US" altLang="zh-CN" sz="1800" dirty="0">
                <a:solidFill>
                  <a:srgbClr val="1A78C3"/>
                </a:solidFill>
                <a:latin typeface="+mj-ea"/>
                <a:ea typeface="+mj-ea"/>
              </a:rPr>
              <a:t>.</a:t>
            </a:r>
          </a:p>
          <a:p>
            <a:pPr>
              <a:lnSpc>
                <a:spcPct val="85000"/>
              </a:lnSpc>
            </a:pPr>
            <a:r>
              <a:rPr lang="en-US" altLang="zh-CN" sz="1800" dirty="0">
                <a:solidFill>
                  <a:srgbClr val="1A78C3"/>
                </a:solidFill>
                <a:latin typeface="+mj-ea"/>
                <a:ea typeface="+mj-ea"/>
              </a:rPr>
              <a:t>.</a:t>
            </a:r>
          </a:p>
          <a:p>
            <a:pPr>
              <a:lnSpc>
                <a:spcPct val="85000"/>
              </a:lnSpc>
            </a:pPr>
            <a:r>
              <a:rPr lang="en-US" altLang="zh-CN" sz="1800" dirty="0">
                <a:solidFill>
                  <a:srgbClr val="1A78C3"/>
                </a:solidFill>
                <a:latin typeface="+mj-ea"/>
                <a:ea typeface="+mj-ea"/>
              </a:rPr>
              <a:t>.</a:t>
            </a:r>
          </a:p>
        </p:txBody>
      </p:sp>
      <p:sp>
        <p:nvSpPr>
          <p:cNvPr id="6" name="Rectangle 4">
            <a:extLst>
              <a:ext uri="{FF2B5EF4-FFF2-40B4-BE49-F238E27FC236}">
                <a16:creationId xmlns:a16="http://schemas.microsoft.com/office/drawing/2014/main" id="{3E742795-6CC0-4D35-976B-5C8F8888D6E3}"/>
              </a:ext>
            </a:extLst>
          </p:cNvPr>
          <p:cNvSpPr>
            <a:spLocks noChangeArrowheads="1"/>
          </p:cNvSpPr>
          <p:nvPr/>
        </p:nvSpPr>
        <p:spPr bwMode="auto">
          <a:xfrm>
            <a:off x="3269023" y="1953630"/>
            <a:ext cx="801501" cy="1934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zh-CN" altLang="en-US" sz="1800" dirty="0">
                <a:solidFill>
                  <a:srgbClr val="1A78C3"/>
                </a:solidFill>
                <a:latin typeface="+mj-ea"/>
                <a:ea typeface="+mj-ea"/>
              </a:rPr>
              <a:t>01010</a:t>
            </a:r>
          </a:p>
          <a:p>
            <a:pPr>
              <a:lnSpc>
                <a:spcPct val="85000"/>
              </a:lnSpc>
            </a:pPr>
            <a:r>
              <a:rPr lang="zh-CN" altLang="en-US" sz="1800" dirty="0">
                <a:solidFill>
                  <a:srgbClr val="1A78C3"/>
                </a:solidFill>
                <a:latin typeface="+mj-ea"/>
                <a:ea typeface="+mj-ea"/>
              </a:rPr>
              <a:t>01110</a:t>
            </a:r>
          </a:p>
          <a:p>
            <a:pPr>
              <a:lnSpc>
                <a:spcPct val="85000"/>
              </a:lnSpc>
            </a:pPr>
            <a:r>
              <a:rPr lang="zh-CN" altLang="en-US" sz="1800" dirty="0">
                <a:solidFill>
                  <a:srgbClr val="1A78C3"/>
                </a:solidFill>
                <a:latin typeface="+mj-ea"/>
                <a:ea typeface="+mj-ea"/>
              </a:rPr>
              <a:t>10011</a:t>
            </a:r>
          </a:p>
          <a:p>
            <a:pPr>
              <a:lnSpc>
                <a:spcPct val="85000"/>
              </a:lnSpc>
            </a:pPr>
            <a:r>
              <a:rPr lang="zh-CN" altLang="en-US" sz="1800" dirty="0">
                <a:solidFill>
                  <a:srgbClr val="1A78C3"/>
                </a:solidFill>
                <a:latin typeface="+mj-ea"/>
                <a:ea typeface="+mj-ea"/>
              </a:rPr>
              <a:t>10001</a:t>
            </a:r>
          </a:p>
          <a:p>
            <a:pPr>
              <a:lnSpc>
                <a:spcPct val="85000"/>
              </a:lnSpc>
            </a:pPr>
            <a:r>
              <a:rPr lang="zh-CN" altLang="en-US" sz="1800" dirty="0">
                <a:solidFill>
                  <a:srgbClr val="1A78C3"/>
                </a:solidFill>
                <a:latin typeface="+mj-ea"/>
                <a:ea typeface="+mj-ea"/>
              </a:rPr>
              <a:t>11010</a:t>
            </a:r>
          </a:p>
          <a:p>
            <a:pPr>
              <a:lnSpc>
                <a:spcPct val="85000"/>
              </a:lnSpc>
            </a:pPr>
            <a:r>
              <a:rPr lang="zh-CN" altLang="en-US" sz="1800" dirty="0">
                <a:solidFill>
                  <a:srgbClr val="1A78C3"/>
                </a:solidFill>
                <a:latin typeface="+mj-ea"/>
                <a:ea typeface="+mj-ea"/>
              </a:rPr>
              <a:t>.</a:t>
            </a:r>
          </a:p>
          <a:p>
            <a:pPr>
              <a:lnSpc>
                <a:spcPct val="85000"/>
              </a:lnSpc>
            </a:pPr>
            <a:r>
              <a:rPr lang="zh-CN" altLang="en-US" sz="1800" dirty="0">
                <a:solidFill>
                  <a:srgbClr val="1A78C3"/>
                </a:solidFill>
                <a:latin typeface="+mj-ea"/>
                <a:ea typeface="+mj-ea"/>
              </a:rPr>
              <a:t>.</a:t>
            </a:r>
          </a:p>
          <a:p>
            <a:pPr>
              <a:lnSpc>
                <a:spcPct val="85000"/>
              </a:lnSpc>
            </a:pPr>
            <a:r>
              <a:rPr lang="zh-CN" altLang="en-US" sz="1800" dirty="0">
                <a:solidFill>
                  <a:srgbClr val="1A78C3"/>
                </a:solidFill>
                <a:latin typeface="+mj-ea"/>
                <a:ea typeface="+mj-ea"/>
              </a:rPr>
              <a:t>.</a:t>
            </a:r>
          </a:p>
        </p:txBody>
      </p:sp>
      <p:grpSp>
        <p:nvGrpSpPr>
          <p:cNvPr id="7" name="Group 5">
            <a:extLst>
              <a:ext uri="{FF2B5EF4-FFF2-40B4-BE49-F238E27FC236}">
                <a16:creationId xmlns:a16="http://schemas.microsoft.com/office/drawing/2014/main" id="{B0A0E858-712D-44DF-A7CC-7673540975AC}"/>
              </a:ext>
            </a:extLst>
          </p:cNvPr>
          <p:cNvGrpSpPr>
            <a:grpSpLocks/>
          </p:cNvGrpSpPr>
          <p:nvPr/>
        </p:nvGrpSpPr>
        <p:grpSpPr bwMode="auto">
          <a:xfrm>
            <a:off x="906826" y="1446188"/>
            <a:ext cx="2276475" cy="641350"/>
            <a:chOff x="344" y="600"/>
            <a:chExt cx="1434" cy="404"/>
          </a:xfrm>
        </p:grpSpPr>
        <p:sp>
          <p:nvSpPr>
            <p:cNvPr id="8" name="Rectangle 6">
              <a:extLst>
                <a:ext uri="{FF2B5EF4-FFF2-40B4-BE49-F238E27FC236}">
                  <a16:creationId xmlns:a16="http://schemas.microsoft.com/office/drawing/2014/main" id="{66652851-446E-4984-BA49-6F78622E999A}"/>
                </a:ext>
              </a:extLst>
            </p:cNvPr>
            <p:cNvSpPr>
              <a:spLocks noChangeArrowheads="1"/>
            </p:cNvSpPr>
            <p:nvPr/>
          </p:nvSpPr>
          <p:spPr bwMode="auto">
            <a:xfrm>
              <a:off x="344" y="600"/>
              <a:ext cx="1434"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i="1" dirty="0">
                  <a:solidFill>
                    <a:srgbClr val="ED7D31"/>
                  </a:solidFill>
                  <a:latin typeface="+mj-ea"/>
                  <a:ea typeface="+mj-ea"/>
                </a:rPr>
                <a:t>Programmer's View</a:t>
              </a:r>
            </a:p>
          </p:txBody>
        </p:sp>
        <p:sp>
          <p:nvSpPr>
            <p:cNvPr id="9" name="Line 7">
              <a:extLst>
                <a:ext uri="{FF2B5EF4-FFF2-40B4-BE49-F238E27FC236}">
                  <a16:creationId xmlns:a16="http://schemas.microsoft.com/office/drawing/2014/main" id="{17297DE3-9174-466B-9169-537AEC65BA01}"/>
                </a:ext>
              </a:extLst>
            </p:cNvPr>
            <p:cNvSpPr>
              <a:spLocks noChangeShapeType="1"/>
            </p:cNvSpPr>
            <p:nvPr/>
          </p:nvSpPr>
          <p:spPr bwMode="auto">
            <a:xfrm flipH="1">
              <a:off x="1100" y="772"/>
              <a:ext cx="392" cy="23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grpSp>
      <p:grpSp>
        <p:nvGrpSpPr>
          <p:cNvPr id="10" name="Group 8">
            <a:extLst>
              <a:ext uri="{FF2B5EF4-FFF2-40B4-BE49-F238E27FC236}">
                <a16:creationId xmlns:a16="http://schemas.microsoft.com/office/drawing/2014/main" id="{8C776F35-C69D-48F3-BF2D-639BDF406C04}"/>
              </a:ext>
            </a:extLst>
          </p:cNvPr>
          <p:cNvGrpSpPr>
            <a:grpSpLocks/>
          </p:cNvGrpSpPr>
          <p:nvPr/>
        </p:nvGrpSpPr>
        <p:grpSpPr bwMode="auto">
          <a:xfrm>
            <a:off x="1135426" y="3113062"/>
            <a:ext cx="2413000" cy="1211263"/>
            <a:chOff x="488" y="1650"/>
            <a:chExt cx="1520" cy="763"/>
          </a:xfrm>
        </p:grpSpPr>
        <p:sp>
          <p:nvSpPr>
            <p:cNvPr id="11" name="Rectangle 9">
              <a:extLst>
                <a:ext uri="{FF2B5EF4-FFF2-40B4-BE49-F238E27FC236}">
                  <a16:creationId xmlns:a16="http://schemas.microsoft.com/office/drawing/2014/main" id="{81358D9A-4049-4758-85FC-00915DC4FC27}"/>
                </a:ext>
              </a:extLst>
            </p:cNvPr>
            <p:cNvSpPr>
              <a:spLocks noChangeArrowheads="1"/>
            </p:cNvSpPr>
            <p:nvPr/>
          </p:nvSpPr>
          <p:spPr bwMode="auto">
            <a:xfrm>
              <a:off x="488" y="2232"/>
              <a:ext cx="1259"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i="1" dirty="0">
                  <a:solidFill>
                    <a:srgbClr val="ED7D31"/>
                  </a:solidFill>
                  <a:latin typeface="+mj-ea"/>
                  <a:ea typeface="+mj-ea"/>
                </a:rPr>
                <a:t>Computer's View</a:t>
              </a:r>
            </a:p>
          </p:txBody>
        </p:sp>
        <p:sp>
          <p:nvSpPr>
            <p:cNvPr id="12" name="Line 10">
              <a:extLst>
                <a:ext uri="{FF2B5EF4-FFF2-40B4-BE49-F238E27FC236}">
                  <a16:creationId xmlns:a16="http://schemas.microsoft.com/office/drawing/2014/main" id="{4AD11BA0-94FA-4C02-912C-E95E4C4962E1}"/>
                </a:ext>
              </a:extLst>
            </p:cNvPr>
            <p:cNvSpPr>
              <a:spLocks noChangeShapeType="1"/>
            </p:cNvSpPr>
            <p:nvPr/>
          </p:nvSpPr>
          <p:spPr bwMode="auto">
            <a:xfrm flipV="1">
              <a:off x="1780" y="1650"/>
              <a:ext cx="228" cy="61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grpSp>
      <p:sp>
        <p:nvSpPr>
          <p:cNvPr id="13" name="Rectangle 11">
            <a:extLst>
              <a:ext uri="{FF2B5EF4-FFF2-40B4-BE49-F238E27FC236}">
                <a16:creationId xmlns:a16="http://schemas.microsoft.com/office/drawing/2014/main" id="{7DF3242B-3842-4490-A81D-1B60D111EF67}"/>
              </a:ext>
            </a:extLst>
          </p:cNvPr>
          <p:cNvSpPr>
            <a:spLocks noChangeArrowheads="1"/>
          </p:cNvSpPr>
          <p:nvPr/>
        </p:nvSpPr>
        <p:spPr bwMode="auto">
          <a:xfrm>
            <a:off x="5244167" y="2346440"/>
            <a:ext cx="596317" cy="30610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p>
            <a:pPr algn="ctr">
              <a:lnSpc>
                <a:spcPct val="92000"/>
              </a:lnSpc>
            </a:pPr>
            <a:r>
              <a:rPr lang="en-US" altLang="zh-CN" sz="1800">
                <a:solidFill>
                  <a:srgbClr val="1A78C3"/>
                </a:solidFill>
                <a:latin typeface="+mj-ea"/>
                <a:ea typeface="+mj-ea"/>
              </a:rPr>
              <a:t>CPU</a:t>
            </a:r>
          </a:p>
        </p:txBody>
      </p:sp>
      <p:sp>
        <p:nvSpPr>
          <p:cNvPr id="14" name="Rectangle 12">
            <a:extLst>
              <a:ext uri="{FF2B5EF4-FFF2-40B4-BE49-F238E27FC236}">
                <a16:creationId xmlns:a16="http://schemas.microsoft.com/office/drawing/2014/main" id="{CFB133B4-B859-4D11-9C80-CFFEC7A4BA54}"/>
              </a:ext>
            </a:extLst>
          </p:cNvPr>
          <p:cNvSpPr>
            <a:spLocks noChangeArrowheads="1"/>
          </p:cNvSpPr>
          <p:nvPr/>
        </p:nvSpPr>
        <p:spPr bwMode="auto">
          <a:xfrm>
            <a:off x="6920276" y="2328838"/>
            <a:ext cx="1282700" cy="901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zh-CN" sz="1800">
                <a:solidFill>
                  <a:srgbClr val="1A78C3"/>
                </a:solidFill>
                <a:latin typeface="+mj-ea"/>
                <a:ea typeface="+mj-ea"/>
              </a:rPr>
              <a:t>Memory</a:t>
            </a:r>
          </a:p>
        </p:txBody>
      </p:sp>
      <p:sp>
        <p:nvSpPr>
          <p:cNvPr id="15" name="Rectangle 13">
            <a:extLst>
              <a:ext uri="{FF2B5EF4-FFF2-40B4-BE49-F238E27FC236}">
                <a16:creationId xmlns:a16="http://schemas.microsoft.com/office/drawing/2014/main" id="{9EF91D9F-1676-45C9-9BAB-302094382269}"/>
              </a:ext>
            </a:extLst>
          </p:cNvPr>
          <p:cNvSpPr>
            <a:spLocks noChangeArrowheads="1"/>
          </p:cNvSpPr>
          <p:nvPr/>
        </p:nvSpPr>
        <p:spPr bwMode="auto">
          <a:xfrm>
            <a:off x="6939374" y="3413240"/>
            <a:ext cx="482504" cy="30610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p>
            <a:pPr algn="ctr">
              <a:lnSpc>
                <a:spcPct val="92000"/>
              </a:lnSpc>
            </a:pPr>
            <a:r>
              <a:rPr lang="en-US" altLang="zh-CN" sz="1800">
                <a:solidFill>
                  <a:srgbClr val="1A78C3"/>
                </a:solidFill>
                <a:latin typeface="+mj-ea"/>
                <a:ea typeface="+mj-ea"/>
              </a:rPr>
              <a:t>I/O</a:t>
            </a:r>
          </a:p>
        </p:txBody>
      </p:sp>
      <p:sp>
        <p:nvSpPr>
          <p:cNvPr id="16" name="Line 14">
            <a:extLst>
              <a:ext uri="{FF2B5EF4-FFF2-40B4-BE49-F238E27FC236}">
                <a16:creationId xmlns:a16="http://schemas.microsoft.com/office/drawing/2014/main" id="{0C4FA600-021E-46CD-B794-1F1C4C696C3A}"/>
              </a:ext>
            </a:extLst>
          </p:cNvPr>
          <p:cNvSpPr>
            <a:spLocks noChangeShapeType="1"/>
          </p:cNvSpPr>
          <p:nvPr/>
        </p:nvSpPr>
        <p:spPr bwMode="auto">
          <a:xfrm>
            <a:off x="6380526" y="2195488"/>
            <a:ext cx="0" cy="15494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17" name="Line 15">
            <a:extLst>
              <a:ext uri="{FF2B5EF4-FFF2-40B4-BE49-F238E27FC236}">
                <a16:creationId xmlns:a16="http://schemas.microsoft.com/office/drawing/2014/main" id="{9C99CDEB-B41B-491E-9911-823A99A3F6E9}"/>
              </a:ext>
            </a:extLst>
          </p:cNvPr>
          <p:cNvSpPr>
            <a:spLocks noChangeShapeType="1"/>
          </p:cNvSpPr>
          <p:nvPr/>
        </p:nvSpPr>
        <p:spPr bwMode="auto">
          <a:xfrm>
            <a:off x="5853476" y="2474888"/>
            <a:ext cx="5207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18" name="Line 16">
            <a:extLst>
              <a:ext uri="{FF2B5EF4-FFF2-40B4-BE49-F238E27FC236}">
                <a16:creationId xmlns:a16="http://schemas.microsoft.com/office/drawing/2014/main" id="{C0B1FD21-2CF9-4F03-88B6-D4E5C7913151}"/>
              </a:ext>
            </a:extLst>
          </p:cNvPr>
          <p:cNvSpPr>
            <a:spLocks noChangeShapeType="1"/>
          </p:cNvSpPr>
          <p:nvPr/>
        </p:nvSpPr>
        <p:spPr bwMode="auto">
          <a:xfrm>
            <a:off x="6386876" y="2779688"/>
            <a:ext cx="5207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19" name="Line 17">
            <a:extLst>
              <a:ext uri="{FF2B5EF4-FFF2-40B4-BE49-F238E27FC236}">
                <a16:creationId xmlns:a16="http://schemas.microsoft.com/office/drawing/2014/main" id="{9375F15E-2242-41E8-A300-2E4C54E27CF4}"/>
              </a:ext>
            </a:extLst>
          </p:cNvPr>
          <p:cNvSpPr>
            <a:spLocks noChangeShapeType="1"/>
          </p:cNvSpPr>
          <p:nvPr/>
        </p:nvSpPr>
        <p:spPr bwMode="auto">
          <a:xfrm>
            <a:off x="6386876" y="3541688"/>
            <a:ext cx="5207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20" name="Rectangle 18">
            <a:extLst>
              <a:ext uri="{FF2B5EF4-FFF2-40B4-BE49-F238E27FC236}">
                <a16:creationId xmlns:a16="http://schemas.microsoft.com/office/drawing/2014/main" id="{C3F72241-88D0-4EA8-B0EE-69390BF07F66}"/>
              </a:ext>
            </a:extLst>
          </p:cNvPr>
          <p:cNvSpPr>
            <a:spLocks noChangeArrowheads="1"/>
          </p:cNvSpPr>
          <p:nvPr/>
        </p:nvSpPr>
        <p:spPr bwMode="auto">
          <a:xfrm>
            <a:off x="6996476" y="2405038"/>
            <a:ext cx="2921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grpSp>
        <p:nvGrpSpPr>
          <p:cNvPr id="21" name="Group 19">
            <a:extLst>
              <a:ext uri="{FF2B5EF4-FFF2-40B4-BE49-F238E27FC236}">
                <a16:creationId xmlns:a16="http://schemas.microsoft.com/office/drawing/2014/main" id="{EA7799D8-3DB5-45D0-A098-B1C2BE6CDBA1}"/>
              </a:ext>
            </a:extLst>
          </p:cNvPr>
          <p:cNvGrpSpPr>
            <a:grpSpLocks/>
          </p:cNvGrpSpPr>
          <p:nvPr/>
        </p:nvGrpSpPr>
        <p:grpSpPr bwMode="auto">
          <a:xfrm>
            <a:off x="6996476" y="1401738"/>
            <a:ext cx="2362200" cy="1231900"/>
            <a:chOff x="4180" y="572"/>
            <a:chExt cx="1488" cy="776"/>
          </a:xfrm>
        </p:grpSpPr>
        <p:sp>
          <p:nvSpPr>
            <p:cNvPr id="22" name="Rectangle 20">
              <a:extLst>
                <a:ext uri="{FF2B5EF4-FFF2-40B4-BE49-F238E27FC236}">
                  <a16:creationId xmlns:a16="http://schemas.microsoft.com/office/drawing/2014/main" id="{001230FC-0B80-4157-ABFF-89F592D2A09E}"/>
                </a:ext>
              </a:extLst>
            </p:cNvPr>
            <p:cNvSpPr>
              <a:spLocks noChangeArrowheads="1"/>
            </p:cNvSpPr>
            <p:nvPr/>
          </p:nvSpPr>
          <p:spPr bwMode="auto">
            <a:xfrm>
              <a:off x="4604" y="588"/>
              <a:ext cx="1064" cy="487"/>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6000"/>
                </a:lnSpc>
              </a:pPr>
              <a:r>
                <a:rPr lang="en-US" altLang="zh-CN" sz="1800">
                  <a:solidFill>
                    <a:srgbClr val="1A78C3"/>
                  </a:solidFill>
                  <a:latin typeface="+mj-ea"/>
                  <a:ea typeface="+mj-ea"/>
                </a:rPr>
                <a:t>Program</a:t>
              </a:r>
            </a:p>
            <a:p>
              <a:pPr>
                <a:lnSpc>
                  <a:spcPct val="86000"/>
                </a:lnSpc>
              </a:pPr>
              <a:r>
                <a:rPr lang="en-US" altLang="zh-CN" sz="1800">
                  <a:solidFill>
                    <a:srgbClr val="1A78C3"/>
                  </a:solidFill>
                  <a:latin typeface="+mj-ea"/>
                  <a:ea typeface="+mj-ea"/>
                </a:rPr>
                <a:t>(Instructions&amp;</a:t>
              </a:r>
            </a:p>
            <a:p>
              <a:pPr>
                <a:lnSpc>
                  <a:spcPct val="86000"/>
                </a:lnSpc>
              </a:pPr>
              <a:r>
                <a:rPr lang="en-US" altLang="zh-CN" sz="1800">
                  <a:solidFill>
                    <a:srgbClr val="1A78C3"/>
                  </a:solidFill>
                  <a:latin typeface="+mj-ea"/>
                  <a:ea typeface="+mj-ea"/>
                </a:rPr>
                <a:t>Data)</a:t>
              </a:r>
            </a:p>
          </p:txBody>
        </p:sp>
        <p:sp>
          <p:nvSpPr>
            <p:cNvPr id="23" name="Line 21">
              <a:extLst>
                <a:ext uri="{FF2B5EF4-FFF2-40B4-BE49-F238E27FC236}">
                  <a16:creationId xmlns:a16="http://schemas.microsoft.com/office/drawing/2014/main" id="{B86B5A72-7188-4E9D-B35C-39B75AA7A584}"/>
                </a:ext>
              </a:extLst>
            </p:cNvPr>
            <p:cNvSpPr>
              <a:spLocks noChangeShapeType="1"/>
            </p:cNvSpPr>
            <p:nvPr/>
          </p:nvSpPr>
          <p:spPr bwMode="auto">
            <a:xfrm flipV="1">
              <a:off x="4180" y="572"/>
              <a:ext cx="424" cy="6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24" name="Line 22">
              <a:extLst>
                <a:ext uri="{FF2B5EF4-FFF2-40B4-BE49-F238E27FC236}">
                  <a16:creationId xmlns:a16="http://schemas.microsoft.com/office/drawing/2014/main" id="{AE9E645B-78BA-403E-A5A4-43518606C3D2}"/>
                </a:ext>
              </a:extLst>
            </p:cNvPr>
            <p:cNvSpPr>
              <a:spLocks noChangeShapeType="1"/>
            </p:cNvSpPr>
            <p:nvPr/>
          </p:nvSpPr>
          <p:spPr bwMode="auto">
            <a:xfrm flipV="1">
              <a:off x="4372" y="1100"/>
              <a:ext cx="1240" cy="2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25" name="Line 23">
              <a:extLst>
                <a:ext uri="{FF2B5EF4-FFF2-40B4-BE49-F238E27FC236}">
                  <a16:creationId xmlns:a16="http://schemas.microsoft.com/office/drawing/2014/main" id="{442A55A0-844A-49DE-8FC2-7E9258903775}"/>
                </a:ext>
              </a:extLst>
            </p:cNvPr>
            <p:cNvSpPr>
              <a:spLocks noChangeShapeType="1"/>
            </p:cNvSpPr>
            <p:nvPr/>
          </p:nvSpPr>
          <p:spPr bwMode="auto">
            <a:xfrm flipV="1">
              <a:off x="4180" y="1052"/>
              <a:ext cx="424" cy="2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grpSp>
      <p:sp>
        <p:nvSpPr>
          <p:cNvPr id="26" name="Rectangle 24">
            <a:extLst>
              <a:ext uri="{FF2B5EF4-FFF2-40B4-BE49-F238E27FC236}">
                <a16:creationId xmlns:a16="http://schemas.microsoft.com/office/drawing/2014/main" id="{67E63062-D03E-4890-9C6E-0E71ED53CDA4}"/>
              </a:ext>
            </a:extLst>
          </p:cNvPr>
          <p:cNvSpPr>
            <a:spLocks noChangeArrowheads="1"/>
          </p:cNvSpPr>
          <p:nvPr/>
        </p:nvSpPr>
        <p:spPr bwMode="auto">
          <a:xfrm>
            <a:off x="565514" y="4646588"/>
            <a:ext cx="4407873"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u="sng" dirty="0">
                <a:solidFill>
                  <a:srgbClr val="ED7D31"/>
                </a:solidFill>
                <a:latin typeface="+mj-ea"/>
                <a:ea typeface="+mj-ea"/>
              </a:rPr>
              <a:t>Princeton (Von Neumann) Architecture</a:t>
            </a:r>
          </a:p>
        </p:txBody>
      </p:sp>
      <p:sp>
        <p:nvSpPr>
          <p:cNvPr id="27" name="Rectangle 25">
            <a:extLst>
              <a:ext uri="{FF2B5EF4-FFF2-40B4-BE49-F238E27FC236}">
                <a16:creationId xmlns:a16="http://schemas.microsoft.com/office/drawing/2014/main" id="{6352226D-6BEE-4583-8229-A6FC78527406}"/>
              </a:ext>
            </a:extLst>
          </p:cNvPr>
          <p:cNvSpPr>
            <a:spLocks noChangeArrowheads="1"/>
          </p:cNvSpPr>
          <p:nvPr/>
        </p:nvSpPr>
        <p:spPr bwMode="auto">
          <a:xfrm>
            <a:off x="678226" y="5037113"/>
            <a:ext cx="4480394" cy="1281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120000"/>
              </a:lnSpc>
              <a:spcBef>
                <a:spcPct val="25000"/>
              </a:spcBef>
            </a:pPr>
            <a:r>
              <a:rPr lang="zh-CN" altLang="en-US" sz="1800" dirty="0">
                <a:solidFill>
                  <a:srgbClr val="1A78C3"/>
                </a:solidFill>
                <a:latin typeface="+mj-ea"/>
                <a:ea typeface="+mj-ea"/>
              </a:rPr>
              <a:t>---   </a:t>
            </a:r>
            <a:r>
              <a:rPr lang="zh-CN" altLang="en-US" sz="2000" dirty="0">
                <a:solidFill>
                  <a:srgbClr val="1A78C3"/>
                </a:solidFill>
                <a:latin typeface="+mj-ea"/>
                <a:ea typeface="+mj-ea"/>
              </a:rPr>
              <a:t>数据和指令存放在同一个存储器中</a:t>
            </a:r>
            <a:endParaRPr lang="en-US" altLang="zh-CN" sz="2000" dirty="0">
              <a:solidFill>
                <a:srgbClr val="1A78C3"/>
              </a:solidFill>
              <a:latin typeface="+mj-ea"/>
              <a:ea typeface="+mj-ea"/>
            </a:endParaRPr>
          </a:p>
          <a:p>
            <a:pPr>
              <a:lnSpc>
                <a:spcPct val="120000"/>
              </a:lnSpc>
              <a:spcBef>
                <a:spcPct val="25000"/>
              </a:spcBef>
            </a:pPr>
            <a:r>
              <a:rPr lang="en-US" altLang="zh-CN" sz="2000" dirty="0">
                <a:solidFill>
                  <a:srgbClr val="1A78C3"/>
                </a:solidFill>
                <a:latin typeface="+mj-ea"/>
                <a:ea typeface="+mj-ea"/>
              </a:rPr>
              <a:t>       --  </a:t>
            </a:r>
            <a:r>
              <a:rPr lang="zh-CN" altLang="en-US" sz="2000" dirty="0">
                <a:solidFill>
                  <a:srgbClr val="1A78C3"/>
                </a:solidFill>
                <a:latin typeface="+mj-ea"/>
                <a:ea typeface="+mj-ea"/>
              </a:rPr>
              <a:t>存储空间利用率高</a:t>
            </a:r>
          </a:p>
          <a:p>
            <a:pPr>
              <a:lnSpc>
                <a:spcPct val="120000"/>
              </a:lnSpc>
              <a:spcBef>
                <a:spcPct val="25000"/>
              </a:spcBef>
            </a:pPr>
            <a:r>
              <a:rPr lang="en-US" altLang="zh-CN" sz="2000" dirty="0">
                <a:solidFill>
                  <a:srgbClr val="1A78C3"/>
                </a:solidFill>
                <a:latin typeface="+mj-ea"/>
                <a:ea typeface="+mj-ea"/>
              </a:rPr>
              <a:t>       --  </a:t>
            </a:r>
            <a:r>
              <a:rPr lang="zh-CN" altLang="en-US" sz="2000" dirty="0">
                <a:solidFill>
                  <a:srgbClr val="1A78C3"/>
                </a:solidFill>
                <a:latin typeface="+mj-ea"/>
                <a:ea typeface="+mj-ea"/>
              </a:rPr>
              <a:t>统一的访问接口</a:t>
            </a:r>
          </a:p>
        </p:txBody>
      </p:sp>
      <p:sp>
        <p:nvSpPr>
          <p:cNvPr id="28" name="Rectangle 26">
            <a:extLst>
              <a:ext uri="{FF2B5EF4-FFF2-40B4-BE49-F238E27FC236}">
                <a16:creationId xmlns:a16="http://schemas.microsoft.com/office/drawing/2014/main" id="{5599F417-DE5E-4EAA-9848-41AA544D08AA}"/>
              </a:ext>
            </a:extLst>
          </p:cNvPr>
          <p:cNvSpPr>
            <a:spLocks noChangeArrowheads="1"/>
          </p:cNvSpPr>
          <p:nvPr/>
        </p:nvSpPr>
        <p:spPr bwMode="auto">
          <a:xfrm>
            <a:off x="5604239" y="4646588"/>
            <a:ext cx="24003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u="sng">
                <a:solidFill>
                  <a:srgbClr val="1A78C3"/>
                </a:solidFill>
                <a:latin typeface="+mj-ea"/>
                <a:ea typeface="+mj-ea"/>
              </a:rPr>
              <a:t>Harvard Architecture</a:t>
            </a:r>
          </a:p>
        </p:txBody>
      </p:sp>
      <p:sp>
        <p:nvSpPr>
          <p:cNvPr id="29" name="Rectangle 27">
            <a:extLst>
              <a:ext uri="{FF2B5EF4-FFF2-40B4-BE49-F238E27FC236}">
                <a16:creationId xmlns:a16="http://schemas.microsoft.com/office/drawing/2014/main" id="{CFE513ED-3896-4B39-8907-09479A91F5ED}"/>
              </a:ext>
            </a:extLst>
          </p:cNvPr>
          <p:cNvSpPr>
            <a:spLocks noChangeArrowheads="1"/>
          </p:cNvSpPr>
          <p:nvPr/>
        </p:nvSpPr>
        <p:spPr bwMode="auto">
          <a:xfrm>
            <a:off x="5578839" y="5052988"/>
            <a:ext cx="3967433" cy="1728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120000"/>
              </a:lnSpc>
              <a:spcBef>
                <a:spcPct val="25000"/>
              </a:spcBef>
            </a:pPr>
            <a:r>
              <a:rPr lang="zh-CN" altLang="en-US" sz="1800">
                <a:solidFill>
                  <a:srgbClr val="1A78C3"/>
                </a:solidFill>
                <a:latin typeface="+mj-ea"/>
                <a:ea typeface="+mj-ea"/>
              </a:rPr>
              <a:t>---   </a:t>
            </a:r>
            <a:r>
              <a:rPr lang="zh-CN" altLang="en-US" sz="2000">
                <a:solidFill>
                  <a:srgbClr val="1A78C3"/>
                </a:solidFill>
                <a:latin typeface="+mj-ea"/>
                <a:ea typeface="+mj-ea"/>
              </a:rPr>
              <a:t>数据和指令存放在不同存储器</a:t>
            </a:r>
          </a:p>
          <a:p>
            <a:pPr>
              <a:lnSpc>
                <a:spcPct val="120000"/>
              </a:lnSpc>
              <a:spcBef>
                <a:spcPct val="25000"/>
              </a:spcBef>
            </a:pPr>
            <a:r>
              <a:rPr lang="en-US" altLang="zh-CN" sz="2000">
                <a:solidFill>
                  <a:srgbClr val="1A78C3"/>
                </a:solidFill>
                <a:latin typeface="+mj-ea"/>
                <a:ea typeface="+mj-ea"/>
              </a:rPr>
              <a:t>       --  </a:t>
            </a:r>
            <a:r>
              <a:rPr lang="zh-CN" altLang="en-US" sz="2000">
                <a:solidFill>
                  <a:srgbClr val="1A78C3"/>
                </a:solidFill>
                <a:latin typeface="+mj-ea"/>
                <a:ea typeface="+mj-ea"/>
              </a:rPr>
              <a:t>存储访问效率高</a:t>
            </a:r>
          </a:p>
          <a:p>
            <a:pPr>
              <a:lnSpc>
                <a:spcPct val="120000"/>
              </a:lnSpc>
              <a:spcBef>
                <a:spcPct val="25000"/>
              </a:spcBef>
            </a:pPr>
            <a:r>
              <a:rPr lang="zh-CN" altLang="en-US" sz="2000">
                <a:solidFill>
                  <a:srgbClr val="1A78C3"/>
                </a:solidFill>
                <a:latin typeface="+mj-ea"/>
                <a:ea typeface="+mj-ea"/>
              </a:rPr>
              <a:t>       </a:t>
            </a:r>
            <a:r>
              <a:rPr lang="en-US" altLang="zh-CN" sz="2000">
                <a:solidFill>
                  <a:srgbClr val="1A78C3"/>
                </a:solidFill>
                <a:latin typeface="+mj-ea"/>
                <a:ea typeface="+mj-ea"/>
              </a:rPr>
              <a:t>--  </a:t>
            </a:r>
            <a:r>
              <a:rPr lang="zh-CN" altLang="en-US" sz="2000">
                <a:solidFill>
                  <a:srgbClr val="1A78C3"/>
                </a:solidFill>
                <a:latin typeface="+mj-ea"/>
                <a:ea typeface="+mj-ea"/>
              </a:rPr>
              <a:t>有利于流水线执行</a:t>
            </a:r>
          </a:p>
          <a:p>
            <a:pPr>
              <a:lnSpc>
                <a:spcPct val="120000"/>
              </a:lnSpc>
              <a:spcBef>
                <a:spcPct val="25000"/>
              </a:spcBef>
            </a:pPr>
            <a:r>
              <a:rPr lang="en-US" altLang="zh-CN" sz="2000">
                <a:solidFill>
                  <a:srgbClr val="1A78C3"/>
                </a:solidFill>
                <a:latin typeface="+mj-ea"/>
                <a:ea typeface="+mj-ea"/>
              </a:rPr>
              <a:t>    </a:t>
            </a:r>
            <a:endParaRPr lang="zh-CN" altLang="en-US" sz="2000">
              <a:solidFill>
                <a:srgbClr val="1A78C3"/>
              </a:solidFill>
              <a:latin typeface="+mj-ea"/>
              <a:ea typeface="+mj-ea"/>
            </a:endParaRPr>
          </a:p>
        </p:txBody>
      </p:sp>
    </p:spTree>
    <p:extLst>
      <p:ext uri="{BB962C8B-B14F-4D97-AF65-F5344CB8AC3E}">
        <p14:creationId xmlns:p14="http://schemas.microsoft.com/office/powerpoint/2010/main" val="220141618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animEffect transition="in" filter="blinds(horizontal)">
                                      <p:cBhvr>
                                        <p:cTn id="27" dur="500"/>
                                        <p:tgtEl>
                                          <p:spTgt spid="2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
                                            <p:txEl>
                                              <p:pRg st="1" end="1"/>
                                            </p:txEl>
                                          </p:spTgt>
                                        </p:tgtEl>
                                        <p:attrNameLst>
                                          <p:attrName>style.visibility</p:attrName>
                                        </p:attrNameLst>
                                      </p:cBhvr>
                                      <p:to>
                                        <p:strVal val="visible"/>
                                      </p:to>
                                    </p:set>
                                    <p:animEffect transition="in" filter="blinds(horizontal)">
                                      <p:cBhvr>
                                        <p:cTn id="32" dur="500"/>
                                        <p:tgtEl>
                                          <p:spTgt spid="2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
                                            <p:txEl>
                                              <p:pRg st="2" end="2"/>
                                            </p:txEl>
                                          </p:spTgt>
                                        </p:tgtEl>
                                        <p:attrNameLst>
                                          <p:attrName>style.visibility</p:attrName>
                                        </p:attrNameLst>
                                      </p:cBhvr>
                                      <p:to>
                                        <p:strVal val="visible"/>
                                      </p:to>
                                    </p:set>
                                    <p:animEffect transition="in" filter="blinds(horizontal)">
                                      <p:cBhvr>
                                        <p:cTn id="37" dur="500"/>
                                        <p:tgtEl>
                                          <p:spTgt spid="2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blinds(horizontal)">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blinds(horizontal)">
                                      <p:cBhvr>
                                        <p:cTn id="47" dur="500"/>
                                        <p:tgtEl>
                                          <p:spTgt spid="2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9">
                                            <p:txEl>
                                              <p:pRg st="1" end="1"/>
                                            </p:txEl>
                                          </p:spTgt>
                                        </p:tgtEl>
                                        <p:attrNameLst>
                                          <p:attrName>style.visibility</p:attrName>
                                        </p:attrNameLst>
                                      </p:cBhvr>
                                      <p:to>
                                        <p:strVal val="visible"/>
                                      </p:to>
                                    </p:set>
                                    <p:animEffect transition="in" filter="blinds(horizontal)">
                                      <p:cBhvr>
                                        <p:cTn id="52" dur="500"/>
                                        <p:tgtEl>
                                          <p:spTgt spid="29">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9">
                                            <p:txEl>
                                              <p:pRg st="2" end="2"/>
                                            </p:txEl>
                                          </p:spTgt>
                                        </p:tgtEl>
                                        <p:attrNameLst>
                                          <p:attrName>style.visibility</p:attrName>
                                        </p:attrNameLst>
                                      </p:cBhvr>
                                      <p:to>
                                        <p:strVal val="visible"/>
                                      </p:to>
                                    </p:set>
                                    <p:animEffect transition="in" filter="blinds(horizontal)">
                                      <p:cBhvr>
                                        <p:cTn id="57" dur="5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2CE028-F716-4A1F-872C-6BA60C0F88B8}"/>
              </a:ext>
            </a:extLst>
          </p:cNvPr>
          <p:cNvSpPr>
            <a:spLocks noGrp="1"/>
          </p:cNvSpPr>
          <p:nvPr>
            <p:ph type="sldNum" sz="quarter" idx="12"/>
          </p:nvPr>
        </p:nvSpPr>
        <p:spPr/>
        <p:txBody>
          <a:bodyPr/>
          <a:lstStyle/>
          <a:p>
            <a:fld id="{D12C7F20-4EEE-4847-AC76-B538472E8A39}" type="slidenum">
              <a:rPr lang="zh-CN" altLang="en-US" smtClean="0"/>
              <a:pPr/>
              <a:t>49</a:t>
            </a:fld>
            <a:endParaRPr lang="zh-CN" altLang="en-US"/>
          </a:p>
        </p:txBody>
      </p:sp>
      <p:sp>
        <p:nvSpPr>
          <p:cNvPr id="3" name="文本占位符 2">
            <a:extLst>
              <a:ext uri="{FF2B5EF4-FFF2-40B4-BE49-F238E27FC236}">
                <a16:creationId xmlns:a16="http://schemas.microsoft.com/office/drawing/2014/main" id="{3B917E6D-5537-44C1-B116-D75B869780D7}"/>
              </a:ext>
            </a:extLst>
          </p:cNvPr>
          <p:cNvSpPr>
            <a:spLocks noGrp="1"/>
          </p:cNvSpPr>
          <p:nvPr>
            <p:ph type="body" sz="quarter" idx="15"/>
          </p:nvPr>
        </p:nvSpPr>
        <p:spPr>
          <a:xfrm>
            <a:off x="159768" y="698463"/>
            <a:ext cx="11835786" cy="668943"/>
          </a:xfrm>
        </p:spPr>
        <p:txBody>
          <a:bodyPr/>
          <a:lstStyle/>
          <a:p>
            <a:r>
              <a:rPr lang="en-US" altLang="zh-CN" dirty="0"/>
              <a:t>MIPS Addressing Modes</a:t>
            </a:r>
            <a:r>
              <a:rPr lang="zh-CN" altLang="en-US" dirty="0"/>
              <a:t>（寻址方式）</a:t>
            </a:r>
          </a:p>
        </p:txBody>
      </p:sp>
      <p:sp>
        <p:nvSpPr>
          <p:cNvPr id="4" name="文本占位符 3">
            <a:extLst>
              <a:ext uri="{FF2B5EF4-FFF2-40B4-BE49-F238E27FC236}">
                <a16:creationId xmlns:a16="http://schemas.microsoft.com/office/drawing/2014/main" id="{16E97E63-4DEF-4E6A-864B-FDA88B00A94D}"/>
              </a:ext>
            </a:extLst>
          </p:cNvPr>
          <p:cNvSpPr>
            <a:spLocks noGrp="1"/>
          </p:cNvSpPr>
          <p:nvPr>
            <p:ph type="body" sz="quarter" idx="16"/>
          </p:nvPr>
        </p:nvSpPr>
        <p:spPr/>
        <p:txBody>
          <a:bodyPr/>
          <a:lstStyle/>
          <a:p>
            <a:r>
              <a:rPr lang="en-US" altLang="zh-CN" dirty="0"/>
              <a:t>2.</a:t>
            </a:r>
            <a:r>
              <a:rPr lang="zh-CN" altLang="en-US" dirty="0"/>
              <a:t>程序的机器级表示</a:t>
            </a:r>
          </a:p>
        </p:txBody>
      </p:sp>
      <p:grpSp>
        <p:nvGrpSpPr>
          <p:cNvPr id="5" name="Group 83">
            <a:extLst>
              <a:ext uri="{FF2B5EF4-FFF2-40B4-BE49-F238E27FC236}">
                <a16:creationId xmlns:a16="http://schemas.microsoft.com/office/drawing/2014/main" id="{F345AA5A-815C-4276-A515-6AC0D38BE7D7}"/>
              </a:ext>
            </a:extLst>
          </p:cNvPr>
          <p:cNvGrpSpPr>
            <a:grpSpLocks/>
          </p:cNvGrpSpPr>
          <p:nvPr/>
        </p:nvGrpSpPr>
        <p:grpSpPr bwMode="auto">
          <a:xfrm>
            <a:off x="527050" y="3306929"/>
            <a:ext cx="7318375" cy="1111250"/>
            <a:chOff x="624" y="1836"/>
            <a:chExt cx="4610" cy="700"/>
          </a:xfrm>
        </p:grpSpPr>
        <p:sp>
          <p:nvSpPr>
            <p:cNvPr id="6" name="Rectangle 8">
              <a:extLst>
                <a:ext uri="{FF2B5EF4-FFF2-40B4-BE49-F238E27FC236}">
                  <a16:creationId xmlns:a16="http://schemas.microsoft.com/office/drawing/2014/main" id="{FDE1C954-58A2-4DDB-B5B3-3056E809EB01}"/>
                </a:ext>
              </a:extLst>
            </p:cNvPr>
            <p:cNvSpPr>
              <a:spLocks noChangeArrowheads="1"/>
            </p:cNvSpPr>
            <p:nvPr/>
          </p:nvSpPr>
          <p:spPr bwMode="auto">
            <a:xfrm>
              <a:off x="3020" y="1872"/>
              <a:ext cx="1156"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7" name="Rectangle 13">
              <a:extLst>
                <a:ext uri="{FF2B5EF4-FFF2-40B4-BE49-F238E27FC236}">
                  <a16:creationId xmlns:a16="http://schemas.microsoft.com/office/drawing/2014/main" id="{4FC46044-A3CE-480E-B050-D35B4E5BAB0C}"/>
                </a:ext>
              </a:extLst>
            </p:cNvPr>
            <p:cNvSpPr>
              <a:spLocks noChangeArrowheads="1"/>
            </p:cNvSpPr>
            <p:nvPr/>
          </p:nvSpPr>
          <p:spPr bwMode="auto">
            <a:xfrm>
              <a:off x="3168" y="1932"/>
              <a:ext cx="56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immed</a:t>
              </a:r>
            </a:p>
          </p:txBody>
        </p:sp>
        <p:sp>
          <p:nvSpPr>
            <p:cNvPr id="8" name="Rectangle 18">
              <a:extLst>
                <a:ext uri="{FF2B5EF4-FFF2-40B4-BE49-F238E27FC236}">
                  <a16:creationId xmlns:a16="http://schemas.microsoft.com/office/drawing/2014/main" id="{2F2843B2-EE4C-4C19-9F29-1F7910F19C07}"/>
                </a:ext>
              </a:extLst>
            </p:cNvPr>
            <p:cNvSpPr>
              <a:spLocks noChangeArrowheads="1"/>
            </p:cNvSpPr>
            <p:nvPr/>
          </p:nvSpPr>
          <p:spPr bwMode="auto">
            <a:xfrm>
              <a:off x="1964" y="1872"/>
              <a:ext cx="376"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9" name="Rectangle 19">
              <a:extLst>
                <a:ext uri="{FF2B5EF4-FFF2-40B4-BE49-F238E27FC236}">
                  <a16:creationId xmlns:a16="http://schemas.microsoft.com/office/drawing/2014/main" id="{7E2E50A4-2BEA-4EA8-A309-6A2179496668}"/>
                </a:ext>
              </a:extLst>
            </p:cNvPr>
            <p:cNvSpPr>
              <a:spLocks noChangeArrowheads="1"/>
            </p:cNvSpPr>
            <p:nvPr/>
          </p:nvSpPr>
          <p:spPr bwMode="auto">
            <a:xfrm>
              <a:off x="1968" y="1932"/>
              <a:ext cx="26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op</a:t>
              </a:r>
            </a:p>
          </p:txBody>
        </p:sp>
        <p:sp>
          <p:nvSpPr>
            <p:cNvPr id="10" name="Rectangle 20">
              <a:extLst>
                <a:ext uri="{FF2B5EF4-FFF2-40B4-BE49-F238E27FC236}">
                  <a16:creationId xmlns:a16="http://schemas.microsoft.com/office/drawing/2014/main" id="{20D40C32-7ABD-4FC9-80A5-61A5D457C4A3}"/>
                </a:ext>
              </a:extLst>
            </p:cNvPr>
            <p:cNvSpPr>
              <a:spLocks noChangeArrowheads="1"/>
            </p:cNvSpPr>
            <p:nvPr/>
          </p:nvSpPr>
          <p:spPr bwMode="auto">
            <a:xfrm>
              <a:off x="2348" y="1872"/>
              <a:ext cx="328"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11" name="Rectangle 21">
              <a:extLst>
                <a:ext uri="{FF2B5EF4-FFF2-40B4-BE49-F238E27FC236}">
                  <a16:creationId xmlns:a16="http://schemas.microsoft.com/office/drawing/2014/main" id="{CCBE9A03-4ABE-4EC1-954D-941EEC81E310}"/>
                </a:ext>
              </a:extLst>
            </p:cNvPr>
            <p:cNvSpPr>
              <a:spLocks noChangeArrowheads="1"/>
            </p:cNvSpPr>
            <p:nvPr/>
          </p:nvSpPr>
          <p:spPr bwMode="auto">
            <a:xfrm>
              <a:off x="2684" y="1872"/>
              <a:ext cx="328"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12" name="Rectangle 22">
              <a:extLst>
                <a:ext uri="{FF2B5EF4-FFF2-40B4-BE49-F238E27FC236}">
                  <a16:creationId xmlns:a16="http://schemas.microsoft.com/office/drawing/2014/main" id="{E70559D5-4A63-4BAF-9131-2CE83C862194}"/>
                </a:ext>
              </a:extLst>
            </p:cNvPr>
            <p:cNvSpPr>
              <a:spLocks noChangeArrowheads="1"/>
            </p:cNvSpPr>
            <p:nvPr/>
          </p:nvSpPr>
          <p:spPr bwMode="auto">
            <a:xfrm>
              <a:off x="2448" y="1932"/>
              <a:ext cx="205"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rs</a:t>
              </a:r>
            </a:p>
          </p:txBody>
        </p:sp>
        <p:sp>
          <p:nvSpPr>
            <p:cNvPr id="13" name="Rectangle 23">
              <a:extLst>
                <a:ext uri="{FF2B5EF4-FFF2-40B4-BE49-F238E27FC236}">
                  <a16:creationId xmlns:a16="http://schemas.microsoft.com/office/drawing/2014/main" id="{F5962D86-D360-4F62-B8AE-2658B7AA69A4}"/>
                </a:ext>
              </a:extLst>
            </p:cNvPr>
            <p:cNvSpPr>
              <a:spLocks noChangeArrowheads="1"/>
            </p:cNvSpPr>
            <p:nvPr/>
          </p:nvSpPr>
          <p:spPr bwMode="auto">
            <a:xfrm>
              <a:off x="2736" y="1932"/>
              <a:ext cx="195"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rt</a:t>
              </a:r>
            </a:p>
          </p:txBody>
        </p:sp>
        <p:sp>
          <p:nvSpPr>
            <p:cNvPr id="14" name="Rectangle 24">
              <a:extLst>
                <a:ext uri="{FF2B5EF4-FFF2-40B4-BE49-F238E27FC236}">
                  <a16:creationId xmlns:a16="http://schemas.microsoft.com/office/drawing/2014/main" id="{87C8E070-99B8-42BD-A1BB-4C0ECA596388}"/>
                </a:ext>
              </a:extLst>
            </p:cNvPr>
            <p:cNvSpPr>
              <a:spLocks noChangeArrowheads="1"/>
            </p:cNvSpPr>
            <p:nvPr/>
          </p:nvSpPr>
          <p:spPr bwMode="auto">
            <a:xfrm>
              <a:off x="2300" y="2304"/>
              <a:ext cx="1144" cy="13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15" name="Rectangle 25">
              <a:extLst>
                <a:ext uri="{FF2B5EF4-FFF2-40B4-BE49-F238E27FC236}">
                  <a16:creationId xmlns:a16="http://schemas.microsoft.com/office/drawing/2014/main" id="{D07F4B0D-2F23-443B-AB21-41C10C130F86}"/>
                </a:ext>
              </a:extLst>
            </p:cNvPr>
            <p:cNvSpPr>
              <a:spLocks noChangeArrowheads="1"/>
            </p:cNvSpPr>
            <p:nvPr/>
          </p:nvSpPr>
          <p:spPr bwMode="auto">
            <a:xfrm>
              <a:off x="2448" y="2294"/>
              <a:ext cx="6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register</a:t>
              </a:r>
            </a:p>
          </p:txBody>
        </p:sp>
        <p:sp>
          <p:nvSpPr>
            <p:cNvPr id="16" name="Line 26">
              <a:extLst>
                <a:ext uri="{FF2B5EF4-FFF2-40B4-BE49-F238E27FC236}">
                  <a16:creationId xmlns:a16="http://schemas.microsoft.com/office/drawing/2014/main" id="{68DD172C-4EAB-4F04-BFBC-06EC834059CA}"/>
                </a:ext>
              </a:extLst>
            </p:cNvPr>
            <p:cNvSpPr>
              <a:spLocks noChangeShapeType="1"/>
            </p:cNvSpPr>
            <p:nvPr/>
          </p:nvSpPr>
          <p:spPr bwMode="auto">
            <a:xfrm>
              <a:off x="2536" y="2112"/>
              <a:ext cx="0" cy="1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17" name="Rectangle 27">
              <a:extLst>
                <a:ext uri="{FF2B5EF4-FFF2-40B4-BE49-F238E27FC236}">
                  <a16:creationId xmlns:a16="http://schemas.microsoft.com/office/drawing/2014/main" id="{DCC634F8-CB52-4ADE-8B64-12BECF9F0C6C}"/>
                </a:ext>
              </a:extLst>
            </p:cNvPr>
            <p:cNvSpPr>
              <a:spLocks noChangeArrowheads="1"/>
            </p:cNvSpPr>
            <p:nvPr/>
          </p:nvSpPr>
          <p:spPr bwMode="auto">
            <a:xfrm>
              <a:off x="624" y="1836"/>
              <a:ext cx="945"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Base</a:t>
              </a:r>
              <a:r>
                <a:rPr lang="zh-CN" altLang="en-US" sz="1800">
                  <a:solidFill>
                    <a:srgbClr val="1A78C3"/>
                  </a:solidFill>
                  <a:latin typeface="+mj-ea"/>
                  <a:ea typeface="+mj-ea"/>
                </a:rPr>
                <a:t>或</a:t>
              </a:r>
              <a:r>
                <a:rPr lang="en-US" altLang="zh-CN" sz="1800">
                  <a:solidFill>
                    <a:srgbClr val="1A78C3"/>
                  </a:solidFill>
                  <a:latin typeface="+mj-ea"/>
                  <a:ea typeface="+mj-ea"/>
                </a:rPr>
                <a:t>index</a:t>
              </a:r>
            </a:p>
          </p:txBody>
        </p:sp>
        <p:sp>
          <p:nvSpPr>
            <p:cNvPr id="18" name="Oval 28">
              <a:extLst>
                <a:ext uri="{FF2B5EF4-FFF2-40B4-BE49-F238E27FC236}">
                  <a16:creationId xmlns:a16="http://schemas.microsoft.com/office/drawing/2014/main" id="{BB9544E7-991D-4793-9B5E-C1EA653A55B7}"/>
                </a:ext>
              </a:extLst>
            </p:cNvPr>
            <p:cNvSpPr>
              <a:spLocks noChangeArrowheads="1"/>
            </p:cNvSpPr>
            <p:nvPr/>
          </p:nvSpPr>
          <p:spPr bwMode="auto">
            <a:xfrm>
              <a:off x="3656" y="2304"/>
              <a:ext cx="232" cy="1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19" name="Rectangle 29">
              <a:extLst>
                <a:ext uri="{FF2B5EF4-FFF2-40B4-BE49-F238E27FC236}">
                  <a16:creationId xmlns:a16="http://schemas.microsoft.com/office/drawing/2014/main" id="{D8F23373-C1CB-4464-8CBF-68D803D5D185}"/>
                </a:ext>
              </a:extLst>
            </p:cNvPr>
            <p:cNvSpPr>
              <a:spLocks noChangeArrowheads="1"/>
            </p:cNvSpPr>
            <p:nvPr/>
          </p:nvSpPr>
          <p:spPr bwMode="auto">
            <a:xfrm>
              <a:off x="3696" y="2316"/>
              <a:ext cx="189"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zh-CN" altLang="en-US" sz="1800">
                  <a:solidFill>
                    <a:srgbClr val="1A78C3"/>
                  </a:solidFill>
                  <a:latin typeface="+mj-ea"/>
                  <a:ea typeface="+mj-ea"/>
                </a:rPr>
                <a:t>+</a:t>
              </a:r>
            </a:p>
          </p:txBody>
        </p:sp>
        <p:sp>
          <p:nvSpPr>
            <p:cNvPr id="20" name="Line 30">
              <a:extLst>
                <a:ext uri="{FF2B5EF4-FFF2-40B4-BE49-F238E27FC236}">
                  <a16:creationId xmlns:a16="http://schemas.microsoft.com/office/drawing/2014/main" id="{C1E8B4BE-F3AC-4887-A471-E37729EF0388}"/>
                </a:ext>
              </a:extLst>
            </p:cNvPr>
            <p:cNvSpPr>
              <a:spLocks noChangeShapeType="1"/>
            </p:cNvSpPr>
            <p:nvPr/>
          </p:nvSpPr>
          <p:spPr bwMode="auto">
            <a:xfrm flipV="1">
              <a:off x="3456" y="2376"/>
              <a:ext cx="19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21" name="Line 31">
              <a:extLst>
                <a:ext uri="{FF2B5EF4-FFF2-40B4-BE49-F238E27FC236}">
                  <a16:creationId xmlns:a16="http://schemas.microsoft.com/office/drawing/2014/main" id="{8BBCCE76-139B-4C6B-9AE9-3B9F0A470EFF}"/>
                </a:ext>
              </a:extLst>
            </p:cNvPr>
            <p:cNvSpPr>
              <a:spLocks noChangeShapeType="1"/>
            </p:cNvSpPr>
            <p:nvPr/>
          </p:nvSpPr>
          <p:spPr bwMode="auto">
            <a:xfrm>
              <a:off x="3768" y="2112"/>
              <a:ext cx="0" cy="1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22" name="Line 32">
              <a:extLst>
                <a:ext uri="{FF2B5EF4-FFF2-40B4-BE49-F238E27FC236}">
                  <a16:creationId xmlns:a16="http://schemas.microsoft.com/office/drawing/2014/main" id="{87D56E5C-4A17-47C1-AA3A-2591EDBE94AE}"/>
                </a:ext>
              </a:extLst>
            </p:cNvPr>
            <p:cNvSpPr>
              <a:spLocks noChangeShapeType="1"/>
            </p:cNvSpPr>
            <p:nvPr/>
          </p:nvSpPr>
          <p:spPr bwMode="auto">
            <a:xfrm>
              <a:off x="3884" y="2396"/>
              <a:ext cx="66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23" name="Rectangle 33">
              <a:extLst>
                <a:ext uri="{FF2B5EF4-FFF2-40B4-BE49-F238E27FC236}">
                  <a16:creationId xmlns:a16="http://schemas.microsoft.com/office/drawing/2014/main" id="{77978A6E-D12E-4FBE-9B8D-C652EC689747}"/>
                </a:ext>
              </a:extLst>
            </p:cNvPr>
            <p:cNvSpPr>
              <a:spLocks noChangeArrowheads="1"/>
            </p:cNvSpPr>
            <p:nvPr/>
          </p:nvSpPr>
          <p:spPr bwMode="auto">
            <a:xfrm>
              <a:off x="4556" y="2016"/>
              <a:ext cx="616" cy="52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24" name="Rectangle 34">
              <a:extLst>
                <a:ext uri="{FF2B5EF4-FFF2-40B4-BE49-F238E27FC236}">
                  <a16:creationId xmlns:a16="http://schemas.microsoft.com/office/drawing/2014/main" id="{46E5E315-A130-40DA-956D-5735CF8749D6}"/>
                </a:ext>
              </a:extLst>
            </p:cNvPr>
            <p:cNvSpPr>
              <a:spLocks noChangeArrowheads="1"/>
            </p:cNvSpPr>
            <p:nvPr/>
          </p:nvSpPr>
          <p:spPr bwMode="auto">
            <a:xfrm>
              <a:off x="4560" y="2028"/>
              <a:ext cx="674"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Memory</a:t>
              </a:r>
            </a:p>
          </p:txBody>
        </p:sp>
      </p:grpSp>
      <p:grpSp>
        <p:nvGrpSpPr>
          <p:cNvPr id="25" name="Group 82">
            <a:extLst>
              <a:ext uri="{FF2B5EF4-FFF2-40B4-BE49-F238E27FC236}">
                <a16:creationId xmlns:a16="http://schemas.microsoft.com/office/drawing/2014/main" id="{15CB5D8A-5366-40BE-A6A7-85FA4446B610}"/>
              </a:ext>
            </a:extLst>
          </p:cNvPr>
          <p:cNvGrpSpPr>
            <a:grpSpLocks/>
          </p:cNvGrpSpPr>
          <p:nvPr/>
        </p:nvGrpSpPr>
        <p:grpSpPr bwMode="auto">
          <a:xfrm>
            <a:off x="527050" y="2678279"/>
            <a:ext cx="5638800" cy="382588"/>
            <a:chOff x="624" y="1440"/>
            <a:chExt cx="3552" cy="241"/>
          </a:xfrm>
        </p:grpSpPr>
        <p:sp>
          <p:nvSpPr>
            <p:cNvPr id="26" name="Rectangle 35">
              <a:extLst>
                <a:ext uri="{FF2B5EF4-FFF2-40B4-BE49-F238E27FC236}">
                  <a16:creationId xmlns:a16="http://schemas.microsoft.com/office/drawing/2014/main" id="{E51684A0-308E-4E25-A3C8-A6079621AF4E}"/>
                </a:ext>
              </a:extLst>
            </p:cNvPr>
            <p:cNvSpPr>
              <a:spLocks noChangeArrowheads="1"/>
            </p:cNvSpPr>
            <p:nvPr/>
          </p:nvSpPr>
          <p:spPr bwMode="auto">
            <a:xfrm>
              <a:off x="3020" y="1440"/>
              <a:ext cx="1156" cy="232"/>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27" name="Rectangle 36">
              <a:extLst>
                <a:ext uri="{FF2B5EF4-FFF2-40B4-BE49-F238E27FC236}">
                  <a16:creationId xmlns:a16="http://schemas.microsoft.com/office/drawing/2014/main" id="{5FCB9586-FE2B-4C06-B713-A5718343F3F6}"/>
                </a:ext>
              </a:extLst>
            </p:cNvPr>
            <p:cNvSpPr>
              <a:spLocks noChangeArrowheads="1"/>
            </p:cNvSpPr>
            <p:nvPr/>
          </p:nvSpPr>
          <p:spPr bwMode="auto">
            <a:xfrm>
              <a:off x="3168" y="1500"/>
              <a:ext cx="56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immed</a:t>
              </a:r>
            </a:p>
          </p:txBody>
        </p:sp>
        <p:sp>
          <p:nvSpPr>
            <p:cNvPr id="28" name="Rectangle 37">
              <a:extLst>
                <a:ext uri="{FF2B5EF4-FFF2-40B4-BE49-F238E27FC236}">
                  <a16:creationId xmlns:a16="http://schemas.microsoft.com/office/drawing/2014/main" id="{16A33B56-9475-4112-8DB2-AC9EA4873F20}"/>
                </a:ext>
              </a:extLst>
            </p:cNvPr>
            <p:cNvSpPr>
              <a:spLocks noChangeArrowheads="1"/>
            </p:cNvSpPr>
            <p:nvPr/>
          </p:nvSpPr>
          <p:spPr bwMode="auto">
            <a:xfrm>
              <a:off x="1964" y="1440"/>
              <a:ext cx="376"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29" name="Rectangle 38">
              <a:extLst>
                <a:ext uri="{FF2B5EF4-FFF2-40B4-BE49-F238E27FC236}">
                  <a16:creationId xmlns:a16="http://schemas.microsoft.com/office/drawing/2014/main" id="{78D2F7D3-9235-40A0-B89D-92BAF11D0C31}"/>
                </a:ext>
              </a:extLst>
            </p:cNvPr>
            <p:cNvSpPr>
              <a:spLocks noChangeArrowheads="1"/>
            </p:cNvSpPr>
            <p:nvPr/>
          </p:nvSpPr>
          <p:spPr bwMode="auto">
            <a:xfrm>
              <a:off x="1968" y="1500"/>
              <a:ext cx="26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op</a:t>
              </a:r>
            </a:p>
          </p:txBody>
        </p:sp>
        <p:sp>
          <p:nvSpPr>
            <p:cNvPr id="30" name="Rectangle 39">
              <a:extLst>
                <a:ext uri="{FF2B5EF4-FFF2-40B4-BE49-F238E27FC236}">
                  <a16:creationId xmlns:a16="http://schemas.microsoft.com/office/drawing/2014/main" id="{C2E660F1-4BB1-4794-8DAF-4A7B030C64CD}"/>
                </a:ext>
              </a:extLst>
            </p:cNvPr>
            <p:cNvSpPr>
              <a:spLocks noChangeArrowheads="1"/>
            </p:cNvSpPr>
            <p:nvPr/>
          </p:nvSpPr>
          <p:spPr bwMode="auto">
            <a:xfrm>
              <a:off x="2348" y="1440"/>
              <a:ext cx="328"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31" name="Rectangle 40">
              <a:extLst>
                <a:ext uri="{FF2B5EF4-FFF2-40B4-BE49-F238E27FC236}">
                  <a16:creationId xmlns:a16="http://schemas.microsoft.com/office/drawing/2014/main" id="{0568409E-7A61-4C6F-B7FF-EE9B13CC8683}"/>
                </a:ext>
              </a:extLst>
            </p:cNvPr>
            <p:cNvSpPr>
              <a:spLocks noChangeArrowheads="1"/>
            </p:cNvSpPr>
            <p:nvPr/>
          </p:nvSpPr>
          <p:spPr bwMode="auto">
            <a:xfrm>
              <a:off x="2684" y="1440"/>
              <a:ext cx="328"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32" name="Rectangle 41">
              <a:extLst>
                <a:ext uri="{FF2B5EF4-FFF2-40B4-BE49-F238E27FC236}">
                  <a16:creationId xmlns:a16="http://schemas.microsoft.com/office/drawing/2014/main" id="{5F145D7A-E70F-4A44-BC71-D76066D35CA5}"/>
                </a:ext>
              </a:extLst>
            </p:cNvPr>
            <p:cNvSpPr>
              <a:spLocks noChangeArrowheads="1"/>
            </p:cNvSpPr>
            <p:nvPr/>
          </p:nvSpPr>
          <p:spPr bwMode="auto">
            <a:xfrm>
              <a:off x="2448" y="1500"/>
              <a:ext cx="205"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rs</a:t>
              </a:r>
            </a:p>
          </p:txBody>
        </p:sp>
        <p:sp>
          <p:nvSpPr>
            <p:cNvPr id="33" name="Rectangle 42">
              <a:extLst>
                <a:ext uri="{FF2B5EF4-FFF2-40B4-BE49-F238E27FC236}">
                  <a16:creationId xmlns:a16="http://schemas.microsoft.com/office/drawing/2014/main" id="{5CAA5628-17C4-4E91-8967-A201ECA1B184}"/>
                </a:ext>
              </a:extLst>
            </p:cNvPr>
            <p:cNvSpPr>
              <a:spLocks noChangeArrowheads="1"/>
            </p:cNvSpPr>
            <p:nvPr/>
          </p:nvSpPr>
          <p:spPr bwMode="auto">
            <a:xfrm>
              <a:off x="2736" y="1500"/>
              <a:ext cx="195"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rt</a:t>
              </a:r>
            </a:p>
          </p:txBody>
        </p:sp>
        <p:sp>
          <p:nvSpPr>
            <p:cNvPr id="34" name="Rectangle 43">
              <a:extLst>
                <a:ext uri="{FF2B5EF4-FFF2-40B4-BE49-F238E27FC236}">
                  <a16:creationId xmlns:a16="http://schemas.microsoft.com/office/drawing/2014/main" id="{84C49BA2-05C0-4F7A-9DF6-E574A6E5B13B}"/>
                </a:ext>
              </a:extLst>
            </p:cNvPr>
            <p:cNvSpPr>
              <a:spLocks noChangeArrowheads="1"/>
            </p:cNvSpPr>
            <p:nvPr/>
          </p:nvSpPr>
          <p:spPr bwMode="auto">
            <a:xfrm>
              <a:off x="624" y="1452"/>
              <a:ext cx="8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Immediate</a:t>
              </a:r>
            </a:p>
          </p:txBody>
        </p:sp>
      </p:grpSp>
      <p:grpSp>
        <p:nvGrpSpPr>
          <p:cNvPr id="35" name="Group 84">
            <a:extLst>
              <a:ext uri="{FF2B5EF4-FFF2-40B4-BE49-F238E27FC236}">
                <a16:creationId xmlns:a16="http://schemas.microsoft.com/office/drawing/2014/main" id="{63BB477E-783A-4C46-9916-D144CE5E4A21}"/>
              </a:ext>
            </a:extLst>
          </p:cNvPr>
          <p:cNvGrpSpPr>
            <a:grpSpLocks/>
          </p:cNvGrpSpPr>
          <p:nvPr/>
        </p:nvGrpSpPr>
        <p:grpSpPr bwMode="auto">
          <a:xfrm>
            <a:off x="527050" y="4449929"/>
            <a:ext cx="7219950" cy="1111250"/>
            <a:chOff x="624" y="2556"/>
            <a:chExt cx="4548" cy="700"/>
          </a:xfrm>
        </p:grpSpPr>
        <p:sp>
          <p:nvSpPr>
            <p:cNvPr id="36" name="Rectangle 44">
              <a:extLst>
                <a:ext uri="{FF2B5EF4-FFF2-40B4-BE49-F238E27FC236}">
                  <a16:creationId xmlns:a16="http://schemas.microsoft.com/office/drawing/2014/main" id="{E0C31C22-E899-47A7-8204-8E61BA32A199}"/>
                </a:ext>
              </a:extLst>
            </p:cNvPr>
            <p:cNvSpPr>
              <a:spLocks noChangeArrowheads="1"/>
            </p:cNvSpPr>
            <p:nvPr/>
          </p:nvSpPr>
          <p:spPr bwMode="auto">
            <a:xfrm>
              <a:off x="3020" y="2592"/>
              <a:ext cx="1156"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37" name="Rectangle 45">
              <a:extLst>
                <a:ext uri="{FF2B5EF4-FFF2-40B4-BE49-F238E27FC236}">
                  <a16:creationId xmlns:a16="http://schemas.microsoft.com/office/drawing/2014/main" id="{2CD30EAD-2CF0-40F8-AF5B-3DE7AC1E35A3}"/>
                </a:ext>
              </a:extLst>
            </p:cNvPr>
            <p:cNvSpPr>
              <a:spLocks noChangeArrowheads="1"/>
            </p:cNvSpPr>
            <p:nvPr/>
          </p:nvSpPr>
          <p:spPr bwMode="auto">
            <a:xfrm>
              <a:off x="3168" y="2652"/>
              <a:ext cx="56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immed</a:t>
              </a:r>
            </a:p>
          </p:txBody>
        </p:sp>
        <p:sp>
          <p:nvSpPr>
            <p:cNvPr id="38" name="Rectangle 46">
              <a:extLst>
                <a:ext uri="{FF2B5EF4-FFF2-40B4-BE49-F238E27FC236}">
                  <a16:creationId xmlns:a16="http://schemas.microsoft.com/office/drawing/2014/main" id="{CF9215FD-A1FC-47E4-9A9D-B99C2514B47D}"/>
                </a:ext>
              </a:extLst>
            </p:cNvPr>
            <p:cNvSpPr>
              <a:spLocks noChangeArrowheads="1"/>
            </p:cNvSpPr>
            <p:nvPr/>
          </p:nvSpPr>
          <p:spPr bwMode="auto">
            <a:xfrm>
              <a:off x="1964" y="2592"/>
              <a:ext cx="376"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39" name="Rectangle 47">
              <a:extLst>
                <a:ext uri="{FF2B5EF4-FFF2-40B4-BE49-F238E27FC236}">
                  <a16:creationId xmlns:a16="http://schemas.microsoft.com/office/drawing/2014/main" id="{7E5D4418-3E09-4F87-B854-B67919F98051}"/>
                </a:ext>
              </a:extLst>
            </p:cNvPr>
            <p:cNvSpPr>
              <a:spLocks noChangeArrowheads="1"/>
            </p:cNvSpPr>
            <p:nvPr/>
          </p:nvSpPr>
          <p:spPr bwMode="auto">
            <a:xfrm>
              <a:off x="1968" y="2652"/>
              <a:ext cx="26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op</a:t>
              </a:r>
            </a:p>
          </p:txBody>
        </p:sp>
        <p:sp>
          <p:nvSpPr>
            <p:cNvPr id="40" name="Rectangle 48">
              <a:extLst>
                <a:ext uri="{FF2B5EF4-FFF2-40B4-BE49-F238E27FC236}">
                  <a16:creationId xmlns:a16="http://schemas.microsoft.com/office/drawing/2014/main" id="{5D863F0B-9000-4980-B881-79D62363C8E2}"/>
                </a:ext>
              </a:extLst>
            </p:cNvPr>
            <p:cNvSpPr>
              <a:spLocks noChangeArrowheads="1"/>
            </p:cNvSpPr>
            <p:nvPr/>
          </p:nvSpPr>
          <p:spPr bwMode="auto">
            <a:xfrm>
              <a:off x="2348" y="2592"/>
              <a:ext cx="328"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41" name="Rectangle 49">
              <a:extLst>
                <a:ext uri="{FF2B5EF4-FFF2-40B4-BE49-F238E27FC236}">
                  <a16:creationId xmlns:a16="http://schemas.microsoft.com/office/drawing/2014/main" id="{7BD5FA5D-EDCD-45EF-B1AB-DC0A4A6FBBF9}"/>
                </a:ext>
              </a:extLst>
            </p:cNvPr>
            <p:cNvSpPr>
              <a:spLocks noChangeArrowheads="1"/>
            </p:cNvSpPr>
            <p:nvPr/>
          </p:nvSpPr>
          <p:spPr bwMode="auto">
            <a:xfrm>
              <a:off x="2684" y="2592"/>
              <a:ext cx="328"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42" name="Rectangle 50">
              <a:extLst>
                <a:ext uri="{FF2B5EF4-FFF2-40B4-BE49-F238E27FC236}">
                  <a16:creationId xmlns:a16="http://schemas.microsoft.com/office/drawing/2014/main" id="{EAB149CE-68EB-4011-AFD8-EBCC18E534B7}"/>
                </a:ext>
              </a:extLst>
            </p:cNvPr>
            <p:cNvSpPr>
              <a:spLocks noChangeArrowheads="1"/>
            </p:cNvSpPr>
            <p:nvPr/>
          </p:nvSpPr>
          <p:spPr bwMode="auto">
            <a:xfrm>
              <a:off x="2448" y="2652"/>
              <a:ext cx="205"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rs</a:t>
              </a:r>
            </a:p>
          </p:txBody>
        </p:sp>
        <p:sp>
          <p:nvSpPr>
            <p:cNvPr id="43" name="Rectangle 51">
              <a:extLst>
                <a:ext uri="{FF2B5EF4-FFF2-40B4-BE49-F238E27FC236}">
                  <a16:creationId xmlns:a16="http://schemas.microsoft.com/office/drawing/2014/main" id="{1F31E064-E788-4ACD-A71A-79FBF8156391}"/>
                </a:ext>
              </a:extLst>
            </p:cNvPr>
            <p:cNvSpPr>
              <a:spLocks noChangeArrowheads="1"/>
            </p:cNvSpPr>
            <p:nvPr/>
          </p:nvSpPr>
          <p:spPr bwMode="auto">
            <a:xfrm>
              <a:off x="2736" y="2652"/>
              <a:ext cx="195"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rt</a:t>
              </a:r>
            </a:p>
          </p:txBody>
        </p:sp>
        <p:sp>
          <p:nvSpPr>
            <p:cNvPr id="44" name="Rectangle 52">
              <a:extLst>
                <a:ext uri="{FF2B5EF4-FFF2-40B4-BE49-F238E27FC236}">
                  <a16:creationId xmlns:a16="http://schemas.microsoft.com/office/drawing/2014/main" id="{49D08BF8-E953-48B9-8C83-5690EDDC232A}"/>
                </a:ext>
              </a:extLst>
            </p:cNvPr>
            <p:cNvSpPr>
              <a:spLocks noChangeArrowheads="1"/>
            </p:cNvSpPr>
            <p:nvPr/>
          </p:nvSpPr>
          <p:spPr bwMode="auto">
            <a:xfrm>
              <a:off x="2300" y="3024"/>
              <a:ext cx="1144" cy="13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45" name="Rectangle 53">
              <a:extLst>
                <a:ext uri="{FF2B5EF4-FFF2-40B4-BE49-F238E27FC236}">
                  <a16:creationId xmlns:a16="http://schemas.microsoft.com/office/drawing/2014/main" id="{A5AB5E2B-98DA-47D4-A748-5AFCAE40382F}"/>
                </a:ext>
              </a:extLst>
            </p:cNvPr>
            <p:cNvSpPr>
              <a:spLocks noChangeArrowheads="1"/>
            </p:cNvSpPr>
            <p:nvPr/>
          </p:nvSpPr>
          <p:spPr bwMode="auto">
            <a:xfrm>
              <a:off x="2448" y="3023"/>
              <a:ext cx="546"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PC + 4</a:t>
              </a:r>
            </a:p>
          </p:txBody>
        </p:sp>
        <p:sp>
          <p:nvSpPr>
            <p:cNvPr id="46" name="Rectangle 54">
              <a:extLst>
                <a:ext uri="{FF2B5EF4-FFF2-40B4-BE49-F238E27FC236}">
                  <a16:creationId xmlns:a16="http://schemas.microsoft.com/office/drawing/2014/main" id="{43D8DB20-63F5-40D9-A9B9-3EF2DBE388DC}"/>
                </a:ext>
              </a:extLst>
            </p:cNvPr>
            <p:cNvSpPr>
              <a:spLocks noChangeArrowheads="1"/>
            </p:cNvSpPr>
            <p:nvPr/>
          </p:nvSpPr>
          <p:spPr bwMode="auto">
            <a:xfrm>
              <a:off x="624" y="2556"/>
              <a:ext cx="83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PC-relative</a:t>
              </a:r>
            </a:p>
          </p:txBody>
        </p:sp>
        <p:sp>
          <p:nvSpPr>
            <p:cNvPr id="47" name="Oval 55">
              <a:extLst>
                <a:ext uri="{FF2B5EF4-FFF2-40B4-BE49-F238E27FC236}">
                  <a16:creationId xmlns:a16="http://schemas.microsoft.com/office/drawing/2014/main" id="{03F45CDC-3C21-479E-8D49-79728AF1CFB4}"/>
                </a:ext>
              </a:extLst>
            </p:cNvPr>
            <p:cNvSpPr>
              <a:spLocks noChangeArrowheads="1"/>
            </p:cNvSpPr>
            <p:nvPr/>
          </p:nvSpPr>
          <p:spPr bwMode="auto">
            <a:xfrm>
              <a:off x="3656" y="3024"/>
              <a:ext cx="232" cy="1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48" name="Rectangle 56">
              <a:extLst>
                <a:ext uri="{FF2B5EF4-FFF2-40B4-BE49-F238E27FC236}">
                  <a16:creationId xmlns:a16="http://schemas.microsoft.com/office/drawing/2014/main" id="{EF0BBAA7-3544-4550-8577-9A704E305EB0}"/>
                </a:ext>
              </a:extLst>
            </p:cNvPr>
            <p:cNvSpPr>
              <a:spLocks noChangeArrowheads="1"/>
            </p:cNvSpPr>
            <p:nvPr/>
          </p:nvSpPr>
          <p:spPr bwMode="auto">
            <a:xfrm>
              <a:off x="3696" y="3036"/>
              <a:ext cx="189"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zh-CN" altLang="en-US" sz="1800">
                  <a:solidFill>
                    <a:srgbClr val="1A78C3"/>
                  </a:solidFill>
                  <a:latin typeface="+mj-ea"/>
                  <a:ea typeface="+mj-ea"/>
                </a:rPr>
                <a:t>+</a:t>
              </a:r>
            </a:p>
          </p:txBody>
        </p:sp>
        <p:sp>
          <p:nvSpPr>
            <p:cNvPr id="49" name="Line 57">
              <a:extLst>
                <a:ext uri="{FF2B5EF4-FFF2-40B4-BE49-F238E27FC236}">
                  <a16:creationId xmlns:a16="http://schemas.microsoft.com/office/drawing/2014/main" id="{1A1EF61C-5D19-4383-87E9-9B80D19FF3E9}"/>
                </a:ext>
              </a:extLst>
            </p:cNvPr>
            <p:cNvSpPr>
              <a:spLocks noChangeShapeType="1"/>
            </p:cNvSpPr>
            <p:nvPr/>
          </p:nvSpPr>
          <p:spPr bwMode="auto">
            <a:xfrm>
              <a:off x="3444" y="3099"/>
              <a:ext cx="206" cy="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50" name="Line 58">
              <a:extLst>
                <a:ext uri="{FF2B5EF4-FFF2-40B4-BE49-F238E27FC236}">
                  <a16:creationId xmlns:a16="http://schemas.microsoft.com/office/drawing/2014/main" id="{E0D1E18A-10C3-4C2B-BE25-B3EF0E5A34ED}"/>
                </a:ext>
              </a:extLst>
            </p:cNvPr>
            <p:cNvSpPr>
              <a:spLocks noChangeShapeType="1"/>
            </p:cNvSpPr>
            <p:nvPr/>
          </p:nvSpPr>
          <p:spPr bwMode="auto">
            <a:xfrm>
              <a:off x="3768" y="2832"/>
              <a:ext cx="0" cy="1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51" name="Line 59">
              <a:extLst>
                <a:ext uri="{FF2B5EF4-FFF2-40B4-BE49-F238E27FC236}">
                  <a16:creationId xmlns:a16="http://schemas.microsoft.com/office/drawing/2014/main" id="{0F1B0C16-04FF-4B7B-81DD-F131821F46AC}"/>
                </a:ext>
              </a:extLst>
            </p:cNvPr>
            <p:cNvSpPr>
              <a:spLocks noChangeShapeType="1"/>
            </p:cNvSpPr>
            <p:nvPr/>
          </p:nvSpPr>
          <p:spPr bwMode="auto">
            <a:xfrm>
              <a:off x="3884" y="3116"/>
              <a:ext cx="66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52" name="Rectangle 60">
              <a:extLst>
                <a:ext uri="{FF2B5EF4-FFF2-40B4-BE49-F238E27FC236}">
                  <a16:creationId xmlns:a16="http://schemas.microsoft.com/office/drawing/2014/main" id="{405A831D-6E78-4197-8E00-A33F1262728A}"/>
                </a:ext>
              </a:extLst>
            </p:cNvPr>
            <p:cNvSpPr>
              <a:spLocks noChangeArrowheads="1"/>
            </p:cNvSpPr>
            <p:nvPr/>
          </p:nvSpPr>
          <p:spPr bwMode="auto">
            <a:xfrm>
              <a:off x="4556" y="2736"/>
              <a:ext cx="616" cy="52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53" name="Rectangle 61">
              <a:extLst>
                <a:ext uri="{FF2B5EF4-FFF2-40B4-BE49-F238E27FC236}">
                  <a16:creationId xmlns:a16="http://schemas.microsoft.com/office/drawing/2014/main" id="{CE674C60-A011-4ECC-B723-1CF327A66E6D}"/>
                </a:ext>
              </a:extLst>
            </p:cNvPr>
            <p:cNvSpPr>
              <a:spLocks noChangeArrowheads="1"/>
            </p:cNvSpPr>
            <p:nvPr/>
          </p:nvSpPr>
          <p:spPr bwMode="auto">
            <a:xfrm>
              <a:off x="4560" y="2748"/>
              <a:ext cx="541"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400" dirty="0">
                  <a:solidFill>
                    <a:srgbClr val="1A78C3"/>
                  </a:solidFill>
                  <a:latin typeface="+mj-ea"/>
                  <a:ea typeface="+mj-ea"/>
                </a:rPr>
                <a:t>Memory</a:t>
              </a:r>
            </a:p>
          </p:txBody>
        </p:sp>
      </p:grpSp>
      <p:sp>
        <p:nvSpPr>
          <p:cNvPr id="54" name="Text Box 64">
            <a:extLst>
              <a:ext uri="{FF2B5EF4-FFF2-40B4-BE49-F238E27FC236}">
                <a16:creationId xmlns:a16="http://schemas.microsoft.com/office/drawing/2014/main" id="{4F7A5E65-2260-4B52-866E-5587AF8E9659}"/>
              </a:ext>
            </a:extLst>
          </p:cNvPr>
          <p:cNvSpPr txBox="1">
            <a:spLocks noChangeArrowheads="1"/>
          </p:cNvSpPr>
          <p:nvPr/>
        </p:nvSpPr>
        <p:spPr bwMode="auto">
          <a:xfrm>
            <a:off x="511175" y="2384592"/>
            <a:ext cx="12597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2000">
                <a:solidFill>
                  <a:srgbClr val="ED7D31"/>
                </a:solidFill>
                <a:cs typeface="Arial" panose="020B0604020202020204" pitchFamily="34" charset="0"/>
              </a:defRPr>
            </a:lvl1pPr>
          </a:lstStyle>
          <a:p>
            <a:r>
              <a:rPr lang="en-US" altLang="zh-CN" dirty="0">
                <a:latin typeface="+mj-ea"/>
                <a:ea typeface="+mj-ea"/>
              </a:rPr>
              <a:t>I-format:</a:t>
            </a:r>
          </a:p>
        </p:txBody>
      </p:sp>
      <p:grpSp>
        <p:nvGrpSpPr>
          <p:cNvPr id="55" name="Group 81">
            <a:extLst>
              <a:ext uri="{FF2B5EF4-FFF2-40B4-BE49-F238E27FC236}">
                <a16:creationId xmlns:a16="http://schemas.microsoft.com/office/drawing/2014/main" id="{B12DE4CE-343B-466E-B313-0916ABAAA765}"/>
              </a:ext>
            </a:extLst>
          </p:cNvPr>
          <p:cNvGrpSpPr>
            <a:grpSpLocks/>
          </p:cNvGrpSpPr>
          <p:nvPr/>
        </p:nvGrpSpPr>
        <p:grpSpPr bwMode="auto">
          <a:xfrm>
            <a:off x="511175" y="1165392"/>
            <a:ext cx="5584825" cy="1400175"/>
            <a:chOff x="614" y="487"/>
            <a:chExt cx="3518" cy="882"/>
          </a:xfrm>
        </p:grpSpPr>
        <p:sp>
          <p:nvSpPr>
            <p:cNvPr id="56" name="Rectangle 3">
              <a:extLst>
                <a:ext uri="{FF2B5EF4-FFF2-40B4-BE49-F238E27FC236}">
                  <a16:creationId xmlns:a16="http://schemas.microsoft.com/office/drawing/2014/main" id="{8462AC1A-46B7-4336-9AE4-B3D32888A0CD}"/>
                </a:ext>
              </a:extLst>
            </p:cNvPr>
            <p:cNvSpPr>
              <a:spLocks noChangeArrowheads="1"/>
            </p:cNvSpPr>
            <p:nvPr/>
          </p:nvSpPr>
          <p:spPr bwMode="auto">
            <a:xfrm>
              <a:off x="1964" y="768"/>
              <a:ext cx="376"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57" name="Rectangle 4">
              <a:extLst>
                <a:ext uri="{FF2B5EF4-FFF2-40B4-BE49-F238E27FC236}">
                  <a16:creationId xmlns:a16="http://schemas.microsoft.com/office/drawing/2014/main" id="{D8C993BC-A2F5-489C-93A3-E37B1BB0BBE9}"/>
                </a:ext>
              </a:extLst>
            </p:cNvPr>
            <p:cNvSpPr>
              <a:spLocks noChangeArrowheads="1"/>
            </p:cNvSpPr>
            <p:nvPr/>
          </p:nvSpPr>
          <p:spPr bwMode="auto">
            <a:xfrm>
              <a:off x="1968" y="828"/>
              <a:ext cx="26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op</a:t>
              </a:r>
            </a:p>
          </p:txBody>
        </p:sp>
        <p:sp>
          <p:nvSpPr>
            <p:cNvPr id="58" name="Rectangle 5">
              <a:extLst>
                <a:ext uri="{FF2B5EF4-FFF2-40B4-BE49-F238E27FC236}">
                  <a16:creationId xmlns:a16="http://schemas.microsoft.com/office/drawing/2014/main" id="{13B83EC6-F9C8-4036-B3F6-7AD2CBE22D9F}"/>
                </a:ext>
              </a:extLst>
            </p:cNvPr>
            <p:cNvSpPr>
              <a:spLocks noChangeArrowheads="1"/>
            </p:cNvSpPr>
            <p:nvPr/>
          </p:nvSpPr>
          <p:spPr bwMode="auto">
            <a:xfrm>
              <a:off x="2348" y="768"/>
              <a:ext cx="328"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59" name="Rectangle 6">
              <a:extLst>
                <a:ext uri="{FF2B5EF4-FFF2-40B4-BE49-F238E27FC236}">
                  <a16:creationId xmlns:a16="http://schemas.microsoft.com/office/drawing/2014/main" id="{EDEE311B-ECE4-43D0-83F8-E50C91B95096}"/>
                </a:ext>
              </a:extLst>
            </p:cNvPr>
            <p:cNvSpPr>
              <a:spLocks noChangeArrowheads="1"/>
            </p:cNvSpPr>
            <p:nvPr/>
          </p:nvSpPr>
          <p:spPr bwMode="auto">
            <a:xfrm>
              <a:off x="2684" y="768"/>
              <a:ext cx="328"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60" name="Rectangle 7">
              <a:extLst>
                <a:ext uri="{FF2B5EF4-FFF2-40B4-BE49-F238E27FC236}">
                  <a16:creationId xmlns:a16="http://schemas.microsoft.com/office/drawing/2014/main" id="{16F70906-4929-465F-95AF-C38603F39CA9}"/>
                </a:ext>
              </a:extLst>
            </p:cNvPr>
            <p:cNvSpPr>
              <a:spLocks noChangeArrowheads="1"/>
            </p:cNvSpPr>
            <p:nvPr/>
          </p:nvSpPr>
          <p:spPr bwMode="auto">
            <a:xfrm>
              <a:off x="3020" y="768"/>
              <a:ext cx="328"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61" name="Rectangle 9">
              <a:extLst>
                <a:ext uri="{FF2B5EF4-FFF2-40B4-BE49-F238E27FC236}">
                  <a16:creationId xmlns:a16="http://schemas.microsoft.com/office/drawing/2014/main" id="{40ED5EAE-C595-42C3-ABF6-4E9CE5A4AD1B}"/>
                </a:ext>
              </a:extLst>
            </p:cNvPr>
            <p:cNvSpPr>
              <a:spLocks noChangeArrowheads="1"/>
            </p:cNvSpPr>
            <p:nvPr/>
          </p:nvSpPr>
          <p:spPr bwMode="auto">
            <a:xfrm>
              <a:off x="3696" y="768"/>
              <a:ext cx="432"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62" name="Rectangle 10">
              <a:extLst>
                <a:ext uri="{FF2B5EF4-FFF2-40B4-BE49-F238E27FC236}">
                  <a16:creationId xmlns:a16="http://schemas.microsoft.com/office/drawing/2014/main" id="{62FEC356-473E-449C-8FEF-A9E299305EEB}"/>
                </a:ext>
              </a:extLst>
            </p:cNvPr>
            <p:cNvSpPr>
              <a:spLocks noChangeArrowheads="1"/>
            </p:cNvSpPr>
            <p:nvPr/>
          </p:nvSpPr>
          <p:spPr bwMode="auto">
            <a:xfrm>
              <a:off x="2448" y="828"/>
              <a:ext cx="205"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rs</a:t>
              </a:r>
            </a:p>
          </p:txBody>
        </p:sp>
        <p:sp>
          <p:nvSpPr>
            <p:cNvPr id="63" name="Rectangle 11">
              <a:extLst>
                <a:ext uri="{FF2B5EF4-FFF2-40B4-BE49-F238E27FC236}">
                  <a16:creationId xmlns:a16="http://schemas.microsoft.com/office/drawing/2014/main" id="{8FC587DE-004C-4B08-994A-28ABB892344B}"/>
                </a:ext>
              </a:extLst>
            </p:cNvPr>
            <p:cNvSpPr>
              <a:spLocks noChangeArrowheads="1"/>
            </p:cNvSpPr>
            <p:nvPr/>
          </p:nvSpPr>
          <p:spPr bwMode="auto">
            <a:xfrm>
              <a:off x="2736" y="828"/>
              <a:ext cx="195"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rt</a:t>
              </a:r>
            </a:p>
          </p:txBody>
        </p:sp>
        <p:sp>
          <p:nvSpPr>
            <p:cNvPr id="64" name="Rectangle 12">
              <a:extLst>
                <a:ext uri="{FF2B5EF4-FFF2-40B4-BE49-F238E27FC236}">
                  <a16:creationId xmlns:a16="http://schemas.microsoft.com/office/drawing/2014/main" id="{ADAA3F27-A0B2-422C-9B0D-056042F6E88B}"/>
                </a:ext>
              </a:extLst>
            </p:cNvPr>
            <p:cNvSpPr>
              <a:spLocks noChangeArrowheads="1"/>
            </p:cNvSpPr>
            <p:nvPr/>
          </p:nvSpPr>
          <p:spPr bwMode="auto">
            <a:xfrm>
              <a:off x="3072" y="828"/>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rd</a:t>
              </a:r>
            </a:p>
          </p:txBody>
        </p:sp>
        <p:sp>
          <p:nvSpPr>
            <p:cNvPr id="65" name="Rectangle 14">
              <a:extLst>
                <a:ext uri="{FF2B5EF4-FFF2-40B4-BE49-F238E27FC236}">
                  <a16:creationId xmlns:a16="http://schemas.microsoft.com/office/drawing/2014/main" id="{2A228854-FAFF-42D8-8BA0-D17B4B03C32B}"/>
                </a:ext>
              </a:extLst>
            </p:cNvPr>
            <p:cNvSpPr>
              <a:spLocks noChangeArrowheads="1"/>
            </p:cNvSpPr>
            <p:nvPr/>
          </p:nvSpPr>
          <p:spPr bwMode="auto">
            <a:xfrm>
              <a:off x="2300" y="1200"/>
              <a:ext cx="1144" cy="13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66" name="Rectangle 15">
              <a:extLst>
                <a:ext uri="{FF2B5EF4-FFF2-40B4-BE49-F238E27FC236}">
                  <a16:creationId xmlns:a16="http://schemas.microsoft.com/office/drawing/2014/main" id="{D13C2BC8-9A4E-4497-84D4-651953040100}"/>
                </a:ext>
              </a:extLst>
            </p:cNvPr>
            <p:cNvSpPr>
              <a:spLocks noChangeArrowheads="1"/>
            </p:cNvSpPr>
            <p:nvPr/>
          </p:nvSpPr>
          <p:spPr bwMode="auto">
            <a:xfrm>
              <a:off x="2448" y="1190"/>
              <a:ext cx="6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register</a:t>
              </a:r>
            </a:p>
          </p:txBody>
        </p:sp>
        <p:sp>
          <p:nvSpPr>
            <p:cNvPr id="67" name="Line 16">
              <a:extLst>
                <a:ext uri="{FF2B5EF4-FFF2-40B4-BE49-F238E27FC236}">
                  <a16:creationId xmlns:a16="http://schemas.microsoft.com/office/drawing/2014/main" id="{2EB9DD2E-FAFB-425C-8061-53A497A0C21A}"/>
                </a:ext>
              </a:extLst>
            </p:cNvPr>
            <p:cNvSpPr>
              <a:spLocks noChangeShapeType="1"/>
            </p:cNvSpPr>
            <p:nvPr/>
          </p:nvSpPr>
          <p:spPr bwMode="auto">
            <a:xfrm>
              <a:off x="2536" y="1008"/>
              <a:ext cx="0" cy="1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68" name="Rectangle 17">
              <a:extLst>
                <a:ext uri="{FF2B5EF4-FFF2-40B4-BE49-F238E27FC236}">
                  <a16:creationId xmlns:a16="http://schemas.microsoft.com/office/drawing/2014/main" id="{8C9F996E-C108-4066-BA4C-EC66F9F0EFA0}"/>
                </a:ext>
              </a:extLst>
            </p:cNvPr>
            <p:cNvSpPr>
              <a:spLocks noChangeArrowheads="1"/>
            </p:cNvSpPr>
            <p:nvPr/>
          </p:nvSpPr>
          <p:spPr bwMode="auto">
            <a:xfrm>
              <a:off x="624" y="780"/>
              <a:ext cx="69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rgbClr val="1A78C3"/>
                  </a:solidFill>
                  <a:latin typeface="+mj-ea"/>
                  <a:ea typeface="+mj-ea"/>
                </a:rPr>
                <a:t>Register </a:t>
              </a:r>
            </a:p>
          </p:txBody>
        </p:sp>
        <p:sp>
          <p:nvSpPr>
            <p:cNvPr id="69" name="Text Box 62">
              <a:extLst>
                <a:ext uri="{FF2B5EF4-FFF2-40B4-BE49-F238E27FC236}">
                  <a16:creationId xmlns:a16="http://schemas.microsoft.com/office/drawing/2014/main" id="{3A36802B-60FC-410E-8999-FB32B7AC1368}"/>
                </a:ext>
              </a:extLst>
            </p:cNvPr>
            <p:cNvSpPr txBox="1">
              <a:spLocks noChangeArrowheads="1"/>
            </p:cNvSpPr>
            <p:nvPr/>
          </p:nvSpPr>
          <p:spPr bwMode="auto">
            <a:xfrm>
              <a:off x="3744" y="768"/>
              <a:ext cx="38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solidFill>
                    <a:srgbClr val="1A78C3"/>
                  </a:solidFill>
                  <a:latin typeface="+mj-ea"/>
                  <a:ea typeface="+mj-ea"/>
                </a:rPr>
                <a:t>func</a:t>
              </a:r>
              <a:endParaRPr lang="en-US" altLang="zh-CN" sz="1400" b="0">
                <a:solidFill>
                  <a:srgbClr val="1A78C3"/>
                </a:solidFill>
                <a:latin typeface="+mj-ea"/>
                <a:ea typeface="+mj-ea"/>
              </a:endParaRPr>
            </a:p>
          </p:txBody>
        </p:sp>
        <p:sp>
          <p:nvSpPr>
            <p:cNvPr id="70" name="Text Box 63">
              <a:extLst>
                <a:ext uri="{FF2B5EF4-FFF2-40B4-BE49-F238E27FC236}">
                  <a16:creationId xmlns:a16="http://schemas.microsoft.com/office/drawing/2014/main" id="{32B37D55-DB68-4250-AB19-E714014765A1}"/>
                </a:ext>
              </a:extLst>
            </p:cNvPr>
            <p:cNvSpPr txBox="1">
              <a:spLocks noChangeArrowheads="1"/>
            </p:cNvSpPr>
            <p:nvPr/>
          </p:nvSpPr>
          <p:spPr bwMode="auto">
            <a:xfrm>
              <a:off x="614" y="487"/>
              <a:ext cx="8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ED7D31"/>
                  </a:solidFill>
                  <a:latin typeface="+mj-ea"/>
                  <a:ea typeface="+mj-ea"/>
                  <a:cs typeface="Arial" panose="020B0604020202020204" pitchFamily="34" charset="0"/>
                </a:rPr>
                <a:t>R-format:</a:t>
              </a:r>
              <a:endParaRPr lang="en-US" altLang="zh-CN" sz="2000" b="0" dirty="0">
                <a:solidFill>
                  <a:srgbClr val="ED7D31"/>
                </a:solidFill>
                <a:latin typeface="+mj-ea"/>
                <a:ea typeface="+mj-ea"/>
                <a:cs typeface="Arial" panose="020B0604020202020204" pitchFamily="34" charset="0"/>
              </a:endParaRPr>
            </a:p>
          </p:txBody>
        </p:sp>
        <p:sp>
          <p:nvSpPr>
            <p:cNvPr id="71" name="Rectangle 73">
              <a:extLst>
                <a:ext uri="{FF2B5EF4-FFF2-40B4-BE49-F238E27FC236}">
                  <a16:creationId xmlns:a16="http://schemas.microsoft.com/office/drawing/2014/main" id="{B4A7F3F2-A3A6-427B-AA50-3B0D3A8ABC1B}"/>
                </a:ext>
              </a:extLst>
            </p:cNvPr>
            <p:cNvSpPr>
              <a:spLocks noChangeArrowheads="1"/>
            </p:cNvSpPr>
            <p:nvPr/>
          </p:nvSpPr>
          <p:spPr bwMode="auto">
            <a:xfrm>
              <a:off x="3359" y="768"/>
              <a:ext cx="328"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72" name="Rectangle 74">
              <a:extLst>
                <a:ext uri="{FF2B5EF4-FFF2-40B4-BE49-F238E27FC236}">
                  <a16:creationId xmlns:a16="http://schemas.microsoft.com/office/drawing/2014/main" id="{D0EE9BE0-2C20-4CB0-B8EC-58B069CC652A}"/>
                </a:ext>
              </a:extLst>
            </p:cNvPr>
            <p:cNvSpPr>
              <a:spLocks noChangeArrowheads="1"/>
            </p:cNvSpPr>
            <p:nvPr/>
          </p:nvSpPr>
          <p:spPr bwMode="auto">
            <a:xfrm>
              <a:off x="3360" y="816"/>
              <a:ext cx="308"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a:solidFill>
                    <a:srgbClr val="1A78C3"/>
                  </a:solidFill>
                  <a:latin typeface="+mj-ea"/>
                  <a:ea typeface="+mj-ea"/>
                </a:rPr>
                <a:t>smt</a:t>
              </a:r>
            </a:p>
          </p:txBody>
        </p:sp>
        <p:sp>
          <p:nvSpPr>
            <p:cNvPr id="73" name="Text Box 75">
              <a:extLst>
                <a:ext uri="{FF2B5EF4-FFF2-40B4-BE49-F238E27FC236}">
                  <a16:creationId xmlns:a16="http://schemas.microsoft.com/office/drawing/2014/main" id="{EAD57743-0B97-46C5-AF50-4538BA37279C}"/>
                </a:ext>
              </a:extLst>
            </p:cNvPr>
            <p:cNvSpPr txBox="1">
              <a:spLocks noChangeArrowheads="1"/>
            </p:cNvSpPr>
            <p:nvPr/>
          </p:nvSpPr>
          <p:spPr bwMode="auto">
            <a:xfrm>
              <a:off x="2016" y="576"/>
              <a:ext cx="185"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800">
                  <a:solidFill>
                    <a:srgbClr val="1A78C3"/>
                  </a:solidFill>
                  <a:latin typeface="+mj-ea"/>
                  <a:ea typeface="+mj-ea"/>
                </a:rPr>
                <a:t>6</a:t>
              </a:r>
            </a:p>
          </p:txBody>
        </p:sp>
        <p:sp>
          <p:nvSpPr>
            <p:cNvPr id="74" name="Text Box 76">
              <a:extLst>
                <a:ext uri="{FF2B5EF4-FFF2-40B4-BE49-F238E27FC236}">
                  <a16:creationId xmlns:a16="http://schemas.microsoft.com/office/drawing/2014/main" id="{567E4A73-5B51-4821-BDAC-16850EAACD47}"/>
                </a:ext>
              </a:extLst>
            </p:cNvPr>
            <p:cNvSpPr txBox="1">
              <a:spLocks noChangeArrowheads="1"/>
            </p:cNvSpPr>
            <p:nvPr/>
          </p:nvSpPr>
          <p:spPr bwMode="auto">
            <a:xfrm>
              <a:off x="2736" y="576"/>
              <a:ext cx="185"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800">
                  <a:solidFill>
                    <a:srgbClr val="1A78C3"/>
                  </a:solidFill>
                  <a:latin typeface="+mj-ea"/>
                  <a:ea typeface="+mj-ea"/>
                </a:rPr>
                <a:t>5</a:t>
              </a:r>
            </a:p>
          </p:txBody>
        </p:sp>
        <p:sp>
          <p:nvSpPr>
            <p:cNvPr id="75" name="Text Box 77">
              <a:extLst>
                <a:ext uri="{FF2B5EF4-FFF2-40B4-BE49-F238E27FC236}">
                  <a16:creationId xmlns:a16="http://schemas.microsoft.com/office/drawing/2014/main" id="{F808F4ED-88FE-49E4-AB1F-7A716AB7E5A5}"/>
                </a:ext>
              </a:extLst>
            </p:cNvPr>
            <p:cNvSpPr txBox="1">
              <a:spLocks noChangeArrowheads="1"/>
            </p:cNvSpPr>
            <p:nvPr/>
          </p:nvSpPr>
          <p:spPr bwMode="auto">
            <a:xfrm>
              <a:off x="3072" y="576"/>
              <a:ext cx="185"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800">
                  <a:solidFill>
                    <a:srgbClr val="1A78C3"/>
                  </a:solidFill>
                  <a:latin typeface="+mj-ea"/>
                  <a:ea typeface="+mj-ea"/>
                </a:rPr>
                <a:t>5</a:t>
              </a:r>
            </a:p>
          </p:txBody>
        </p:sp>
        <p:sp>
          <p:nvSpPr>
            <p:cNvPr id="76" name="Text Box 78">
              <a:extLst>
                <a:ext uri="{FF2B5EF4-FFF2-40B4-BE49-F238E27FC236}">
                  <a16:creationId xmlns:a16="http://schemas.microsoft.com/office/drawing/2014/main" id="{385F5CE3-ECC2-4541-BB8D-84B6E8F04DA1}"/>
                </a:ext>
              </a:extLst>
            </p:cNvPr>
            <p:cNvSpPr txBox="1">
              <a:spLocks noChangeArrowheads="1"/>
            </p:cNvSpPr>
            <p:nvPr/>
          </p:nvSpPr>
          <p:spPr bwMode="auto">
            <a:xfrm>
              <a:off x="3408" y="576"/>
              <a:ext cx="185"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800">
                  <a:solidFill>
                    <a:srgbClr val="1A78C3"/>
                  </a:solidFill>
                  <a:latin typeface="+mj-ea"/>
                  <a:ea typeface="+mj-ea"/>
                </a:rPr>
                <a:t>5</a:t>
              </a:r>
            </a:p>
          </p:txBody>
        </p:sp>
        <p:sp>
          <p:nvSpPr>
            <p:cNvPr id="77" name="Text Box 79">
              <a:extLst>
                <a:ext uri="{FF2B5EF4-FFF2-40B4-BE49-F238E27FC236}">
                  <a16:creationId xmlns:a16="http://schemas.microsoft.com/office/drawing/2014/main" id="{D8CDEB8A-635A-4F95-8DA2-1485AC9F68DB}"/>
                </a:ext>
              </a:extLst>
            </p:cNvPr>
            <p:cNvSpPr txBox="1">
              <a:spLocks noChangeArrowheads="1"/>
            </p:cNvSpPr>
            <p:nvPr/>
          </p:nvSpPr>
          <p:spPr bwMode="auto">
            <a:xfrm>
              <a:off x="3792" y="576"/>
              <a:ext cx="185"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800">
                  <a:solidFill>
                    <a:srgbClr val="1A78C3"/>
                  </a:solidFill>
                  <a:latin typeface="+mj-ea"/>
                  <a:ea typeface="+mj-ea"/>
                </a:rPr>
                <a:t>6</a:t>
              </a:r>
            </a:p>
          </p:txBody>
        </p:sp>
        <p:sp>
          <p:nvSpPr>
            <p:cNvPr id="78" name="Text Box 80">
              <a:extLst>
                <a:ext uri="{FF2B5EF4-FFF2-40B4-BE49-F238E27FC236}">
                  <a16:creationId xmlns:a16="http://schemas.microsoft.com/office/drawing/2014/main" id="{419369F1-AB0B-4AF5-9564-AA4D389B9C7E}"/>
                </a:ext>
              </a:extLst>
            </p:cNvPr>
            <p:cNvSpPr txBox="1">
              <a:spLocks noChangeArrowheads="1"/>
            </p:cNvSpPr>
            <p:nvPr/>
          </p:nvSpPr>
          <p:spPr bwMode="auto">
            <a:xfrm>
              <a:off x="2400" y="576"/>
              <a:ext cx="185"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800">
                  <a:solidFill>
                    <a:srgbClr val="1A78C3"/>
                  </a:solidFill>
                  <a:latin typeface="+mj-ea"/>
                  <a:ea typeface="+mj-ea"/>
                </a:rPr>
                <a:t>5</a:t>
              </a:r>
            </a:p>
          </p:txBody>
        </p:sp>
      </p:grpSp>
      <p:grpSp>
        <p:nvGrpSpPr>
          <p:cNvPr id="79" name="Group 87">
            <a:extLst>
              <a:ext uri="{FF2B5EF4-FFF2-40B4-BE49-F238E27FC236}">
                <a16:creationId xmlns:a16="http://schemas.microsoft.com/office/drawing/2014/main" id="{12E382A8-D400-4506-A838-7444C0D7702E}"/>
              </a:ext>
            </a:extLst>
          </p:cNvPr>
          <p:cNvGrpSpPr>
            <a:grpSpLocks/>
          </p:cNvGrpSpPr>
          <p:nvPr/>
        </p:nvGrpSpPr>
        <p:grpSpPr bwMode="auto">
          <a:xfrm>
            <a:off x="511175" y="5239308"/>
            <a:ext cx="7242175" cy="1271587"/>
            <a:chOff x="614" y="3223"/>
            <a:chExt cx="4562" cy="801"/>
          </a:xfrm>
        </p:grpSpPr>
        <p:grpSp>
          <p:nvGrpSpPr>
            <p:cNvPr id="80" name="Group 85">
              <a:extLst>
                <a:ext uri="{FF2B5EF4-FFF2-40B4-BE49-F238E27FC236}">
                  <a16:creationId xmlns:a16="http://schemas.microsoft.com/office/drawing/2014/main" id="{C9B48F4E-F603-4CDF-BC27-F0AC56C1FE95}"/>
                </a:ext>
              </a:extLst>
            </p:cNvPr>
            <p:cNvGrpSpPr>
              <a:grpSpLocks/>
            </p:cNvGrpSpPr>
            <p:nvPr/>
          </p:nvGrpSpPr>
          <p:grpSpPr bwMode="auto">
            <a:xfrm>
              <a:off x="614" y="3223"/>
              <a:ext cx="4562" cy="801"/>
              <a:chOff x="614" y="3223"/>
              <a:chExt cx="4562" cy="801"/>
            </a:xfrm>
          </p:grpSpPr>
          <p:sp>
            <p:nvSpPr>
              <p:cNvPr id="82" name="Text Box 65">
                <a:extLst>
                  <a:ext uri="{FF2B5EF4-FFF2-40B4-BE49-F238E27FC236}">
                    <a16:creationId xmlns:a16="http://schemas.microsoft.com/office/drawing/2014/main" id="{C4274C18-4257-4997-8E26-AA251DCE9012}"/>
                  </a:ext>
                </a:extLst>
              </p:cNvPr>
              <p:cNvSpPr txBox="1">
                <a:spLocks noChangeArrowheads="1"/>
              </p:cNvSpPr>
              <p:nvPr/>
            </p:nvSpPr>
            <p:spPr bwMode="auto">
              <a:xfrm>
                <a:off x="614" y="3223"/>
                <a:ext cx="81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ED7D31"/>
                    </a:solidFill>
                    <a:latin typeface="+mj-ea"/>
                    <a:ea typeface="+mj-ea"/>
                    <a:cs typeface="Arial" panose="020B0604020202020204" pitchFamily="34" charset="0"/>
                  </a:rPr>
                  <a:t>J-format:</a:t>
                </a:r>
              </a:p>
            </p:txBody>
          </p:sp>
          <p:sp>
            <p:nvSpPr>
              <p:cNvPr id="83" name="Rectangle 66">
                <a:extLst>
                  <a:ext uri="{FF2B5EF4-FFF2-40B4-BE49-F238E27FC236}">
                    <a16:creationId xmlns:a16="http://schemas.microsoft.com/office/drawing/2014/main" id="{8554DDB9-F4A1-4355-8EC7-CF22F1C02BD1}"/>
                  </a:ext>
                </a:extLst>
              </p:cNvPr>
              <p:cNvSpPr>
                <a:spLocks noChangeArrowheads="1"/>
              </p:cNvSpPr>
              <p:nvPr/>
            </p:nvSpPr>
            <p:spPr bwMode="auto">
              <a:xfrm>
                <a:off x="1968" y="3552"/>
                <a:ext cx="376"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84" name="Rectangle 67">
                <a:extLst>
                  <a:ext uri="{FF2B5EF4-FFF2-40B4-BE49-F238E27FC236}">
                    <a16:creationId xmlns:a16="http://schemas.microsoft.com/office/drawing/2014/main" id="{E2990D99-5002-4F78-84F1-C06C77BBF206}"/>
                  </a:ext>
                </a:extLst>
              </p:cNvPr>
              <p:cNvSpPr>
                <a:spLocks noChangeArrowheads="1"/>
              </p:cNvSpPr>
              <p:nvPr/>
            </p:nvSpPr>
            <p:spPr bwMode="auto">
              <a:xfrm>
                <a:off x="2016" y="3600"/>
                <a:ext cx="26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1A78C3"/>
                    </a:solidFill>
                    <a:latin typeface="+mj-ea"/>
                    <a:ea typeface="+mj-ea"/>
                  </a:rPr>
                  <a:t>op</a:t>
                </a:r>
              </a:p>
            </p:txBody>
          </p:sp>
          <p:sp>
            <p:nvSpPr>
              <p:cNvPr id="85" name="Rectangle 68">
                <a:extLst>
                  <a:ext uri="{FF2B5EF4-FFF2-40B4-BE49-F238E27FC236}">
                    <a16:creationId xmlns:a16="http://schemas.microsoft.com/office/drawing/2014/main" id="{5F44DDD5-F833-45AC-8A05-0C882C5256EB}"/>
                  </a:ext>
                </a:extLst>
              </p:cNvPr>
              <p:cNvSpPr>
                <a:spLocks noChangeArrowheads="1"/>
              </p:cNvSpPr>
              <p:nvPr/>
            </p:nvSpPr>
            <p:spPr bwMode="auto">
              <a:xfrm>
                <a:off x="2352" y="3552"/>
                <a:ext cx="1824" cy="2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86" name="Text Box 69">
                <a:extLst>
                  <a:ext uri="{FF2B5EF4-FFF2-40B4-BE49-F238E27FC236}">
                    <a16:creationId xmlns:a16="http://schemas.microsoft.com/office/drawing/2014/main" id="{6AB64B83-6AAA-4A08-A558-C99B9D1A560E}"/>
                  </a:ext>
                </a:extLst>
              </p:cNvPr>
              <p:cNvSpPr txBox="1">
                <a:spLocks noChangeArrowheads="1"/>
              </p:cNvSpPr>
              <p:nvPr/>
            </p:nvSpPr>
            <p:spPr bwMode="auto">
              <a:xfrm>
                <a:off x="2448" y="3552"/>
                <a:ext cx="49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1A78C3"/>
                    </a:solidFill>
                    <a:latin typeface="+mj-ea"/>
                    <a:ea typeface="+mj-ea"/>
                  </a:rPr>
                  <a:t>addr.</a:t>
                </a:r>
              </a:p>
            </p:txBody>
          </p:sp>
          <p:sp>
            <p:nvSpPr>
              <p:cNvPr id="87" name="Rectangle 70">
                <a:extLst>
                  <a:ext uri="{FF2B5EF4-FFF2-40B4-BE49-F238E27FC236}">
                    <a16:creationId xmlns:a16="http://schemas.microsoft.com/office/drawing/2014/main" id="{34E8A402-91C4-42FE-B44A-34CADAC87858}"/>
                  </a:ext>
                </a:extLst>
              </p:cNvPr>
              <p:cNvSpPr>
                <a:spLocks noChangeArrowheads="1"/>
              </p:cNvSpPr>
              <p:nvPr/>
            </p:nvSpPr>
            <p:spPr bwMode="auto">
              <a:xfrm>
                <a:off x="4560" y="3504"/>
                <a:ext cx="616" cy="52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88" name="Text Box 71">
                <a:extLst>
                  <a:ext uri="{FF2B5EF4-FFF2-40B4-BE49-F238E27FC236}">
                    <a16:creationId xmlns:a16="http://schemas.microsoft.com/office/drawing/2014/main" id="{EC9D75F0-1C68-43D4-8976-9E245468062A}"/>
                  </a:ext>
                </a:extLst>
              </p:cNvPr>
              <p:cNvSpPr txBox="1">
                <a:spLocks noChangeArrowheads="1"/>
              </p:cNvSpPr>
              <p:nvPr/>
            </p:nvSpPr>
            <p:spPr bwMode="auto">
              <a:xfrm>
                <a:off x="4550" y="3479"/>
                <a:ext cx="57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dirty="0">
                    <a:solidFill>
                      <a:srgbClr val="1A78C3"/>
                    </a:solidFill>
                    <a:latin typeface="+mj-ea"/>
                    <a:ea typeface="+mj-ea"/>
                    <a:cs typeface="Arial" panose="020B0604020202020204" pitchFamily="34" charset="0"/>
                  </a:rPr>
                  <a:t>Memory</a:t>
                </a:r>
                <a:endParaRPr lang="en-US" altLang="zh-CN" sz="1600" dirty="0">
                  <a:solidFill>
                    <a:srgbClr val="1A78C3"/>
                  </a:solidFill>
                  <a:latin typeface="+mj-ea"/>
                  <a:ea typeface="+mj-ea"/>
                  <a:cs typeface="Arial" panose="020B0604020202020204" pitchFamily="34" charset="0"/>
                </a:endParaRPr>
              </a:p>
            </p:txBody>
          </p:sp>
          <p:sp>
            <p:nvSpPr>
              <p:cNvPr id="89" name="Line 72">
                <a:extLst>
                  <a:ext uri="{FF2B5EF4-FFF2-40B4-BE49-F238E27FC236}">
                    <a16:creationId xmlns:a16="http://schemas.microsoft.com/office/drawing/2014/main" id="{4B9ECC83-3C19-42A7-9B1C-85E934E80C98}"/>
                  </a:ext>
                </a:extLst>
              </p:cNvPr>
              <p:cNvSpPr>
                <a:spLocks noChangeShapeType="1"/>
              </p:cNvSpPr>
              <p:nvPr/>
            </p:nvSpPr>
            <p:spPr bwMode="auto">
              <a:xfrm>
                <a:off x="3216" y="3648"/>
                <a:ext cx="129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grpSp>
        <p:sp>
          <p:nvSpPr>
            <p:cNvPr id="81" name="Text Box 86">
              <a:extLst>
                <a:ext uri="{FF2B5EF4-FFF2-40B4-BE49-F238E27FC236}">
                  <a16:creationId xmlns:a16="http://schemas.microsoft.com/office/drawing/2014/main" id="{7D2654E0-455B-441A-94D4-2A02DDE01E63}"/>
                </a:ext>
              </a:extLst>
            </p:cNvPr>
            <p:cNvSpPr txBox="1">
              <a:spLocks noChangeArrowheads="1"/>
            </p:cNvSpPr>
            <p:nvPr/>
          </p:nvSpPr>
          <p:spPr bwMode="auto">
            <a:xfrm>
              <a:off x="640" y="3557"/>
              <a:ext cx="108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800">
                  <a:solidFill>
                    <a:srgbClr val="1A78C3"/>
                  </a:solidFill>
                  <a:latin typeface="+mj-ea"/>
                  <a:ea typeface="+mj-ea"/>
                </a:rPr>
                <a:t>Pseudodirect</a:t>
              </a:r>
            </a:p>
          </p:txBody>
        </p:sp>
      </p:grpSp>
      <p:sp>
        <p:nvSpPr>
          <p:cNvPr id="90" name="Text Box 88">
            <a:extLst>
              <a:ext uri="{FF2B5EF4-FFF2-40B4-BE49-F238E27FC236}">
                <a16:creationId xmlns:a16="http://schemas.microsoft.com/office/drawing/2014/main" id="{478B93ED-5422-4494-B5DB-FA97D6D26EC9}"/>
              </a:ext>
            </a:extLst>
          </p:cNvPr>
          <p:cNvSpPr txBox="1">
            <a:spLocks noChangeArrowheads="1"/>
          </p:cNvSpPr>
          <p:nvPr/>
        </p:nvSpPr>
        <p:spPr bwMode="auto">
          <a:xfrm>
            <a:off x="6778625" y="4021304"/>
            <a:ext cx="1016000"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600" dirty="0">
                <a:solidFill>
                  <a:srgbClr val="ED7D31"/>
                </a:solidFill>
                <a:latin typeface="+mj-ea"/>
                <a:ea typeface="+mj-ea"/>
                <a:cs typeface="Arial" panose="020B0604020202020204" pitchFamily="34" charset="0"/>
              </a:rPr>
              <a:t>B/HW/W</a:t>
            </a:r>
          </a:p>
        </p:txBody>
      </p:sp>
      <p:sp>
        <p:nvSpPr>
          <p:cNvPr id="91" name="Text Box 90">
            <a:extLst>
              <a:ext uri="{FF2B5EF4-FFF2-40B4-BE49-F238E27FC236}">
                <a16:creationId xmlns:a16="http://schemas.microsoft.com/office/drawing/2014/main" id="{45E546CB-8735-474D-95FD-EBCD07A6D99D}"/>
              </a:ext>
            </a:extLst>
          </p:cNvPr>
          <p:cNvSpPr txBox="1">
            <a:spLocks noChangeArrowheads="1"/>
          </p:cNvSpPr>
          <p:nvPr/>
        </p:nvSpPr>
        <p:spPr bwMode="auto">
          <a:xfrm>
            <a:off x="6632574" y="3135479"/>
            <a:ext cx="3627151"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en-US" altLang="zh-CN" sz="1600" dirty="0">
                <a:solidFill>
                  <a:srgbClr val="ED7D31"/>
                </a:solidFill>
                <a:latin typeface="+mj-ea"/>
                <a:ea typeface="+mj-ea"/>
                <a:cs typeface="Arial" panose="020B0604020202020204" pitchFamily="34" charset="0"/>
              </a:rPr>
              <a:t>Byte / Half Word / Word</a:t>
            </a:r>
          </a:p>
        </p:txBody>
      </p:sp>
    </p:spTree>
    <p:extLst>
      <p:ext uri="{BB962C8B-B14F-4D97-AF65-F5344CB8AC3E}">
        <p14:creationId xmlns:p14="http://schemas.microsoft.com/office/powerpoint/2010/main" val="200866161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linds(horizontal)">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linds(horizontal)">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blinds(horizontal)">
                                      <p:cBhvr>
                                        <p:cTn id="27" dur="500"/>
                                        <p:tgtEl>
                                          <p:spTgt spid="9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1"/>
                                        </p:tgtEl>
                                        <p:attrNameLst>
                                          <p:attrName>style.visibility</p:attrName>
                                        </p:attrNameLst>
                                      </p:cBhvr>
                                      <p:to>
                                        <p:strVal val="visible"/>
                                      </p:to>
                                    </p:set>
                                    <p:animEffect transition="in" filter="blinds(horizontal)">
                                      <p:cBhvr>
                                        <p:cTn id="32" dur="500"/>
                                        <p:tgtEl>
                                          <p:spTgt spid="9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linds(horizontal)">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blinds(horizontal)">
                                      <p:cBhvr>
                                        <p:cTn id="4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90" grpId="0"/>
      <p:bldP spid="9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586D8A-4EB1-4B75-9B2E-E9BA4BABDDAE}"/>
              </a:ext>
            </a:extLst>
          </p:cNvPr>
          <p:cNvSpPr>
            <a:spLocks noGrp="1"/>
          </p:cNvSpPr>
          <p:nvPr>
            <p:ph type="sldNum" sz="quarter" idx="12"/>
          </p:nvPr>
        </p:nvSpPr>
        <p:spPr/>
        <p:txBody>
          <a:bodyPr/>
          <a:lstStyle/>
          <a:p>
            <a:fld id="{D12C7F20-4EEE-4847-AC76-B538472E8A39}" type="slidenum">
              <a:rPr lang="zh-CN" altLang="en-US" smtClean="0"/>
              <a:pPr/>
              <a:t>50</a:t>
            </a:fld>
            <a:endParaRPr lang="zh-CN" altLang="en-US"/>
          </a:p>
        </p:txBody>
      </p:sp>
      <p:sp>
        <p:nvSpPr>
          <p:cNvPr id="3" name="文本占位符 2">
            <a:extLst>
              <a:ext uri="{FF2B5EF4-FFF2-40B4-BE49-F238E27FC236}">
                <a16:creationId xmlns:a16="http://schemas.microsoft.com/office/drawing/2014/main" id="{947B4403-E623-440B-BA4F-8CC74C506E79}"/>
              </a:ext>
            </a:extLst>
          </p:cNvPr>
          <p:cNvSpPr>
            <a:spLocks noGrp="1"/>
          </p:cNvSpPr>
          <p:nvPr>
            <p:ph type="body" sz="quarter" idx="15"/>
          </p:nvPr>
        </p:nvSpPr>
        <p:spPr>
          <a:xfrm>
            <a:off x="159768" y="698463"/>
            <a:ext cx="11835786" cy="585053"/>
          </a:xfrm>
        </p:spPr>
        <p:txBody>
          <a:bodyPr/>
          <a:lstStyle/>
          <a:p>
            <a:r>
              <a:rPr lang="en-US" altLang="zh-CN" dirty="0"/>
              <a:t>Example</a:t>
            </a:r>
            <a:r>
              <a:rPr lang="zh-CN" altLang="en-US" dirty="0"/>
              <a:t>：汇编形式与指令的对应</a:t>
            </a:r>
          </a:p>
        </p:txBody>
      </p:sp>
      <p:sp>
        <p:nvSpPr>
          <p:cNvPr id="4" name="文本占位符 3">
            <a:extLst>
              <a:ext uri="{FF2B5EF4-FFF2-40B4-BE49-F238E27FC236}">
                <a16:creationId xmlns:a16="http://schemas.microsoft.com/office/drawing/2014/main" id="{F296A640-661E-4C03-B5D3-D372FDCB5EB6}"/>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6" name="Rectangle 3">
            <a:extLst>
              <a:ext uri="{FF2B5EF4-FFF2-40B4-BE49-F238E27FC236}">
                <a16:creationId xmlns:a16="http://schemas.microsoft.com/office/drawing/2014/main" id="{DEBBADD3-1380-43D3-8715-F35ACFD6BC80}"/>
              </a:ext>
            </a:extLst>
          </p:cNvPr>
          <p:cNvSpPr txBox="1">
            <a:spLocks noChangeArrowheads="1"/>
          </p:cNvSpPr>
          <p:nvPr/>
        </p:nvSpPr>
        <p:spPr>
          <a:xfrm>
            <a:off x="319539" y="1160753"/>
            <a:ext cx="11047543" cy="554037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solidFill>
                  <a:srgbClr val="1A78C3"/>
                </a:solidFill>
                <a:latin typeface="+mj-ea"/>
                <a:ea typeface="+mj-ea"/>
              </a:rPr>
              <a:t>若从存储器取来一条指令为</a:t>
            </a:r>
            <a:r>
              <a:rPr lang="en-US" altLang="zh-CN" sz="1800" dirty="0">
                <a:solidFill>
                  <a:srgbClr val="1A78C3"/>
                </a:solidFill>
                <a:latin typeface="+mj-ea"/>
                <a:ea typeface="+mj-ea"/>
              </a:rPr>
              <a:t>00AF8020H</a:t>
            </a:r>
            <a:r>
              <a:rPr lang="zh-CN" altLang="en-US" sz="1800" dirty="0">
                <a:solidFill>
                  <a:srgbClr val="1A78C3"/>
                </a:solidFill>
                <a:latin typeface="+mj-ea"/>
                <a:ea typeface="+mj-ea"/>
              </a:rPr>
              <a:t>，则对应的汇编形式是什么？</a:t>
            </a:r>
          </a:p>
          <a:p>
            <a:pPr>
              <a:buFont typeface="Wingdings" panose="05000000000000000000" pitchFamily="2" charset="2"/>
              <a:buNone/>
            </a:pPr>
            <a:endParaRPr lang="zh-CN" altLang="en-US" sz="1800" dirty="0">
              <a:solidFill>
                <a:srgbClr val="1A78C3"/>
              </a:solidFill>
              <a:latin typeface="+mj-ea"/>
              <a:ea typeface="+mj-ea"/>
            </a:endParaRPr>
          </a:p>
          <a:p>
            <a:pPr>
              <a:lnSpc>
                <a:spcPct val="105000"/>
              </a:lnSpc>
              <a:buFont typeface="Wingdings" panose="05000000000000000000" pitchFamily="2" charset="2"/>
              <a:buNone/>
            </a:pPr>
            <a:r>
              <a:rPr lang="zh-CN" altLang="en-US" sz="1800" dirty="0">
                <a:solidFill>
                  <a:srgbClr val="1A78C3"/>
                </a:solidFill>
                <a:latin typeface="+mj-ea"/>
                <a:ea typeface="+mj-ea"/>
              </a:rPr>
              <a:t>    指令的前</a:t>
            </a:r>
            <a:r>
              <a:rPr lang="en-US" altLang="zh-CN" sz="1800" dirty="0">
                <a:solidFill>
                  <a:srgbClr val="1A78C3"/>
                </a:solidFill>
                <a:latin typeface="+mj-ea"/>
                <a:ea typeface="+mj-ea"/>
              </a:rPr>
              <a:t>6</a:t>
            </a:r>
            <a:r>
              <a:rPr lang="zh-CN" altLang="en-US" sz="1800" dirty="0">
                <a:solidFill>
                  <a:srgbClr val="1A78C3"/>
                </a:solidFill>
                <a:latin typeface="+mj-ea"/>
                <a:ea typeface="+mj-ea"/>
              </a:rPr>
              <a:t>位为</a:t>
            </a:r>
            <a:r>
              <a:rPr lang="en-US" altLang="zh-CN" sz="1800" dirty="0">
                <a:solidFill>
                  <a:srgbClr val="1A78C3"/>
                </a:solidFill>
                <a:latin typeface="+mj-ea"/>
                <a:ea typeface="+mj-ea"/>
              </a:rPr>
              <a:t>000000</a:t>
            </a:r>
            <a:r>
              <a:rPr lang="zh-CN" altLang="en-US" sz="1800" dirty="0">
                <a:solidFill>
                  <a:srgbClr val="1A78C3"/>
                </a:solidFill>
                <a:latin typeface="+mj-ea"/>
                <a:ea typeface="+mj-ea"/>
              </a:rPr>
              <a:t>，根据</a:t>
            </a:r>
            <a:r>
              <a:rPr lang="zh-CN" altLang="en-US" sz="1800" dirty="0">
                <a:solidFill>
                  <a:srgbClr val="1A78C3"/>
                </a:solidFill>
                <a:latin typeface="+mj-ea"/>
                <a:ea typeface="+mj-ea"/>
                <a:hlinkClick r:id="rId2" action="ppaction://hlinksldjump">
                  <a:extLst>
                    <a:ext uri="{A12FA001-AC4F-418D-AE19-62706E023703}">
                      <ahyp:hlinkClr xmlns:ahyp="http://schemas.microsoft.com/office/drawing/2018/hyperlinkcolor" val="tx"/>
                    </a:ext>
                  </a:extLst>
                </a:hlinkClick>
              </a:rPr>
              <a:t>指令解码表</a:t>
            </a:r>
            <a:r>
              <a:rPr lang="zh-CN" altLang="en-US" sz="1800" dirty="0">
                <a:solidFill>
                  <a:srgbClr val="1A78C3"/>
                </a:solidFill>
                <a:latin typeface="+mj-ea"/>
                <a:ea typeface="+mj-ea"/>
              </a:rPr>
              <a:t>知，是一条</a:t>
            </a:r>
            <a:r>
              <a:rPr lang="en-US" altLang="zh-CN" sz="1800" dirty="0">
                <a:solidFill>
                  <a:srgbClr val="1A78C3"/>
                </a:solidFill>
                <a:latin typeface="+mj-ea"/>
                <a:ea typeface="+mj-ea"/>
              </a:rPr>
              <a:t>R-Type</a:t>
            </a:r>
            <a:r>
              <a:rPr lang="zh-CN" altLang="en-US" sz="1800" dirty="0">
                <a:solidFill>
                  <a:srgbClr val="1A78C3"/>
                </a:solidFill>
                <a:latin typeface="+mj-ea"/>
                <a:ea typeface="+mj-ea"/>
              </a:rPr>
              <a:t>指令，按照</a:t>
            </a:r>
            <a:r>
              <a:rPr lang="en-US" altLang="zh-CN" sz="1800" dirty="0">
                <a:solidFill>
                  <a:srgbClr val="1A78C3"/>
                </a:solidFill>
                <a:latin typeface="+mj-ea"/>
                <a:ea typeface="+mj-ea"/>
              </a:rPr>
              <a:t>R-Type</a:t>
            </a:r>
            <a:r>
              <a:rPr lang="zh-CN" altLang="en-US" sz="1800" dirty="0">
                <a:solidFill>
                  <a:srgbClr val="1A78C3"/>
                </a:solidFill>
                <a:latin typeface="+mj-ea"/>
                <a:ea typeface="+mj-ea"/>
              </a:rPr>
              <a:t>指令的格式</a:t>
            </a:r>
          </a:p>
          <a:p>
            <a:pPr>
              <a:lnSpc>
                <a:spcPct val="105000"/>
              </a:lnSpc>
              <a:buFont typeface="Wingdings" panose="05000000000000000000" pitchFamily="2" charset="2"/>
              <a:buNone/>
            </a:pPr>
            <a:endParaRPr lang="zh-CN" altLang="en-US" sz="1800" dirty="0">
              <a:solidFill>
                <a:srgbClr val="1A78C3"/>
              </a:solidFill>
              <a:latin typeface="+mj-ea"/>
              <a:ea typeface="+mj-ea"/>
            </a:endParaRPr>
          </a:p>
          <a:p>
            <a:pPr>
              <a:lnSpc>
                <a:spcPct val="105000"/>
              </a:lnSpc>
              <a:buFont typeface="Wingdings" panose="05000000000000000000" pitchFamily="2" charset="2"/>
              <a:buNone/>
            </a:pPr>
            <a:endParaRPr lang="zh-CN" altLang="en-US" sz="1800" dirty="0">
              <a:solidFill>
                <a:srgbClr val="1A78C3"/>
              </a:solidFill>
              <a:latin typeface="+mj-ea"/>
              <a:ea typeface="+mj-ea"/>
            </a:endParaRPr>
          </a:p>
          <a:p>
            <a:pPr>
              <a:lnSpc>
                <a:spcPct val="105000"/>
              </a:lnSpc>
              <a:buFont typeface="Wingdings" panose="05000000000000000000" pitchFamily="2" charset="2"/>
              <a:buNone/>
            </a:pPr>
            <a:r>
              <a:rPr lang="zh-CN" altLang="en-US" sz="1800" dirty="0">
                <a:solidFill>
                  <a:srgbClr val="1A78C3"/>
                </a:solidFill>
                <a:latin typeface="+mj-ea"/>
                <a:ea typeface="+mj-ea"/>
              </a:rPr>
              <a:t>     </a:t>
            </a:r>
          </a:p>
          <a:p>
            <a:pPr>
              <a:lnSpc>
                <a:spcPct val="105000"/>
              </a:lnSpc>
              <a:buFont typeface="Wingdings" panose="05000000000000000000" pitchFamily="2" charset="2"/>
              <a:buNone/>
            </a:pPr>
            <a:r>
              <a:rPr lang="zh-CN" altLang="en-US" sz="1800" dirty="0">
                <a:solidFill>
                  <a:srgbClr val="1A78C3"/>
                </a:solidFill>
                <a:latin typeface="+mj-ea"/>
                <a:ea typeface="+mj-ea"/>
              </a:rPr>
              <a:t>     得到： </a:t>
            </a:r>
            <a:r>
              <a:rPr lang="en-US" altLang="zh-CN" sz="1800" dirty="0" err="1">
                <a:solidFill>
                  <a:srgbClr val="1A78C3"/>
                </a:solidFill>
                <a:latin typeface="+mj-ea"/>
                <a:ea typeface="+mj-ea"/>
              </a:rPr>
              <a:t>rs</a:t>
            </a:r>
            <a:r>
              <a:rPr lang="en-US" altLang="zh-CN" sz="1800" dirty="0">
                <a:solidFill>
                  <a:srgbClr val="1A78C3"/>
                </a:solidFill>
                <a:latin typeface="+mj-ea"/>
                <a:ea typeface="+mj-ea"/>
              </a:rPr>
              <a:t>=00101, rt=01111, </a:t>
            </a:r>
            <a:r>
              <a:rPr lang="en-US" altLang="zh-CN" sz="1800" dirty="0" err="1">
                <a:solidFill>
                  <a:srgbClr val="1A78C3"/>
                </a:solidFill>
                <a:latin typeface="+mj-ea"/>
                <a:ea typeface="+mj-ea"/>
              </a:rPr>
              <a:t>rd</a:t>
            </a:r>
            <a:r>
              <a:rPr lang="en-US" altLang="zh-CN" sz="1800" dirty="0">
                <a:solidFill>
                  <a:srgbClr val="1A78C3"/>
                </a:solidFill>
                <a:latin typeface="+mj-ea"/>
                <a:ea typeface="+mj-ea"/>
              </a:rPr>
              <a:t>=10000, </a:t>
            </a:r>
            <a:r>
              <a:rPr lang="en-US" altLang="zh-CN" sz="1800" dirty="0" err="1">
                <a:solidFill>
                  <a:srgbClr val="1A78C3"/>
                </a:solidFill>
                <a:latin typeface="+mj-ea"/>
                <a:ea typeface="+mj-ea"/>
              </a:rPr>
              <a:t>shamt</a:t>
            </a:r>
            <a:r>
              <a:rPr lang="en-US" altLang="zh-CN" sz="1800" dirty="0">
                <a:solidFill>
                  <a:srgbClr val="1A78C3"/>
                </a:solidFill>
                <a:latin typeface="+mj-ea"/>
                <a:ea typeface="+mj-ea"/>
              </a:rPr>
              <a:t>=00000, </a:t>
            </a:r>
            <a:r>
              <a:rPr lang="en-US" altLang="zh-CN" sz="1800" dirty="0" err="1">
                <a:solidFill>
                  <a:srgbClr val="1A78C3"/>
                </a:solidFill>
                <a:latin typeface="+mj-ea"/>
                <a:ea typeface="+mj-ea"/>
              </a:rPr>
              <a:t>funct</a:t>
            </a:r>
            <a:r>
              <a:rPr lang="en-US" altLang="zh-CN" sz="1800" dirty="0">
                <a:solidFill>
                  <a:srgbClr val="1A78C3"/>
                </a:solidFill>
                <a:latin typeface="+mj-ea"/>
                <a:ea typeface="+mj-ea"/>
              </a:rPr>
              <a:t>=100000</a:t>
            </a:r>
          </a:p>
          <a:p>
            <a:pPr>
              <a:lnSpc>
                <a:spcPct val="105000"/>
              </a:lnSpc>
              <a:buFont typeface="Wingdings" panose="05000000000000000000" pitchFamily="2" charset="2"/>
              <a:buNone/>
            </a:pPr>
            <a:r>
              <a:rPr lang="en-US" altLang="zh-CN" sz="1800" dirty="0">
                <a:solidFill>
                  <a:srgbClr val="1A78C3"/>
                </a:solidFill>
                <a:latin typeface="+mj-ea"/>
                <a:ea typeface="+mj-ea"/>
              </a:rPr>
              <a:t>     1. </a:t>
            </a:r>
            <a:r>
              <a:rPr lang="zh-CN" altLang="en-US" sz="1800" dirty="0">
                <a:solidFill>
                  <a:srgbClr val="1A78C3"/>
                </a:solidFill>
                <a:latin typeface="+mj-ea"/>
                <a:ea typeface="+mj-ea"/>
              </a:rPr>
              <a:t>根据</a:t>
            </a:r>
            <a:r>
              <a:rPr lang="en-US" altLang="zh-CN" sz="1800" dirty="0">
                <a:solidFill>
                  <a:srgbClr val="1A78C3"/>
                </a:solidFill>
                <a:latin typeface="+mj-ea"/>
                <a:ea typeface="+mj-ea"/>
                <a:hlinkClick r:id="rId3" action="ppaction://hlinksldjump">
                  <a:extLst>
                    <a:ext uri="{A12FA001-AC4F-418D-AE19-62706E023703}">
                      <ahyp:hlinkClr xmlns:ahyp="http://schemas.microsoft.com/office/drawing/2018/hyperlinkcolor" val="tx"/>
                    </a:ext>
                  </a:extLst>
                </a:hlinkClick>
              </a:rPr>
              <a:t>R-Type</a:t>
            </a:r>
            <a:r>
              <a:rPr lang="zh-CN" altLang="en-US" sz="1800" dirty="0">
                <a:solidFill>
                  <a:srgbClr val="1A78C3"/>
                </a:solidFill>
                <a:latin typeface="+mj-ea"/>
                <a:ea typeface="+mj-ea"/>
                <a:hlinkClick r:id="rId3" action="ppaction://hlinksldjump">
                  <a:extLst>
                    <a:ext uri="{A12FA001-AC4F-418D-AE19-62706E023703}">
                      <ahyp:hlinkClr xmlns:ahyp="http://schemas.microsoft.com/office/drawing/2018/hyperlinkcolor" val="tx"/>
                    </a:ext>
                  </a:extLst>
                </a:hlinkClick>
              </a:rPr>
              <a:t>指令解码表</a:t>
            </a:r>
            <a:r>
              <a:rPr lang="zh-CN" altLang="en-US" sz="1800" dirty="0">
                <a:solidFill>
                  <a:srgbClr val="1A78C3"/>
                </a:solidFill>
                <a:latin typeface="+mj-ea"/>
                <a:ea typeface="+mj-ea"/>
              </a:rPr>
              <a:t>，知是 “</a:t>
            </a:r>
            <a:r>
              <a:rPr lang="en-US" altLang="zh-CN" sz="1800" dirty="0">
                <a:solidFill>
                  <a:srgbClr val="1A78C3"/>
                </a:solidFill>
                <a:latin typeface="+mj-ea"/>
                <a:ea typeface="+mj-ea"/>
              </a:rPr>
              <a:t>add”</a:t>
            </a:r>
            <a:r>
              <a:rPr lang="zh-CN" altLang="en-US" sz="1800" dirty="0">
                <a:solidFill>
                  <a:srgbClr val="1A78C3"/>
                </a:solidFill>
                <a:latin typeface="+mj-ea"/>
                <a:ea typeface="+mj-ea"/>
              </a:rPr>
              <a:t>操作（非移位操作</a:t>
            </a:r>
            <a:r>
              <a:rPr lang="en-US" altLang="zh-CN" sz="1800" dirty="0">
                <a:solidFill>
                  <a:srgbClr val="1A78C3"/>
                </a:solidFill>
                <a:latin typeface="+mj-ea"/>
                <a:ea typeface="+mj-ea"/>
              </a:rPr>
              <a:t>)</a:t>
            </a:r>
          </a:p>
          <a:p>
            <a:pPr>
              <a:lnSpc>
                <a:spcPct val="105000"/>
              </a:lnSpc>
              <a:buFont typeface="Wingdings" panose="05000000000000000000" pitchFamily="2" charset="2"/>
              <a:buNone/>
            </a:pPr>
            <a:r>
              <a:rPr lang="en-US" altLang="zh-CN" sz="1800" dirty="0">
                <a:solidFill>
                  <a:srgbClr val="1A78C3"/>
                </a:solidFill>
                <a:latin typeface="+mj-ea"/>
                <a:ea typeface="+mj-ea"/>
              </a:rPr>
              <a:t>     2. </a:t>
            </a:r>
            <a:r>
              <a:rPr lang="en-US" altLang="zh-CN" sz="1800" dirty="0" err="1">
                <a:solidFill>
                  <a:srgbClr val="1A78C3"/>
                </a:solidFill>
                <a:latin typeface="+mj-ea"/>
                <a:ea typeface="+mj-ea"/>
              </a:rPr>
              <a:t>rs</a:t>
            </a:r>
            <a:r>
              <a:rPr lang="zh-CN" altLang="en-US" sz="1800" dirty="0">
                <a:solidFill>
                  <a:srgbClr val="1A78C3"/>
                </a:solidFill>
                <a:latin typeface="+mj-ea"/>
                <a:ea typeface="+mj-ea"/>
              </a:rPr>
              <a:t>、</a:t>
            </a:r>
            <a:r>
              <a:rPr lang="en-US" altLang="zh-CN" sz="1800" dirty="0">
                <a:solidFill>
                  <a:srgbClr val="1A78C3"/>
                </a:solidFill>
                <a:latin typeface="+mj-ea"/>
                <a:ea typeface="+mj-ea"/>
              </a:rPr>
              <a:t>rt</a:t>
            </a:r>
            <a:r>
              <a:rPr lang="zh-CN" altLang="en-US" sz="1800" dirty="0">
                <a:solidFill>
                  <a:srgbClr val="1A78C3"/>
                </a:solidFill>
                <a:latin typeface="+mj-ea"/>
                <a:ea typeface="+mj-ea"/>
              </a:rPr>
              <a:t>、</a:t>
            </a:r>
            <a:r>
              <a:rPr lang="en-US" altLang="zh-CN" sz="1800" dirty="0" err="1">
                <a:solidFill>
                  <a:srgbClr val="1A78C3"/>
                </a:solidFill>
                <a:latin typeface="+mj-ea"/>
                <a:ea typeface="+mj-ea"/>
              </a:rPr>
              <a:t>rd</a:t>
            </a:r>
            <a:r>
              <a:rPr lang="zh-CN" altLang="en-US" sz="1800" dirty="0">
                <a:solidFill>
                  <a:srgbClr val="1A78C3"/>
                </a:solidFill>
                <a:latin typeface="+mj-ea"/>
                <a:ea typeface="+mj-ea"/>
              </a:rPr>
              <a:t>的十进制值分别为</a:t>
            </a:r>
            <a:r>
              <a:rPr lang="en-US" altLang="zh-CN" sz="1800" dirty="0">
                <a:solidFill>
                  <a:srgbClr val="1A78C3"/>
                </a:solidFill>
                <a:latin typeface="+mj-ea"/>
                <a:ea typeface="+mj-ea"/>
              </a:rPr>
              <a:t>5</a:t>
            </a:r>
            <a:r>
              <a:rPr lang="zh-CN" altLang="en-US" sz="1800" dirty="0">
                <a:solidFill>
                  <a:srgbClr val="1A78C3"/>
                </a:solidFill>
                <a:latin typeface="+mj-ea"/>
                <a:ea typeface="+mj-ea"/>
              </a:rPr>
              <a:t>、</a:t>
            </a:r>
            <a:r>
              <a:rPr lang="en-US" altLang="zh-CN" sz="1800" dirty="0">
                <a:solidFill>
                  <a:srgbClr val="1A78C3"/>
                </a:solidFill>
                <a:latin typeface="+mj-ea"/>
                <a:ea typeface="+mj-ea"/>
              </a:rPr>
              <a:t>15</a:t>
            </a:r>
            <a:r>
              <a:rPr lang="zh-CN" altLang="en-US" sz="1800" dirty="0">
                <a:solidFill>
                  <a:srgbClr val="1A78C3"/>
                </a:solidFill>
                <a:latin typeface="+mj-ea"/>
                <a:ea typeface="+mj-ea"/>
              </a:rPr>
              <a:t>、</a:t>
            </a:r>
            <a:r>
              <a:rPr lang="en-US" altLang="zh-CN" sz="1800" dirty="0">
                <a:solidFill>
                  <a:srgbClr val="1A78C3"/>
                </a:solidFill>
                <a:latin typeface="+mj-ea"/>
                <a:ea typeface="+mj-ea"/>
              </a:rPr>
              <a:t>16</a:t>
            </a:r>
            <a:r>
              <a:rPr lang="zh-CN" altLang="en-US" sz="1800" dirty="0">
                <a:solidFill>
                  <a:srgbClr val="1A78C3"/>
                </a:solidFill>
                <a:latin typeface="+mj-ea"/>
                <a:ea typeface="+mj-ea"/>
              </a:rPr>
              <a:t>，从</a:t>
            </a:r>
            <a:r>
              <a:rPr lang="en-US" altLang="zh-CN" sz="1800" dirty="0">
                <a:solidFill>
                  <a:srgbClr val="1A78C3"/>
                </a:solidFill>
                <a:latin typeface="+mj-ea"/>
                <a:ea typeface="+mj-ea"/>
                <a:hlinkClick r:id="rId4" action="ppaction://hlinksldjump">
                  <a:extLst>
                    <a:ext uri="{A12FA001-AC4F-418D-AE19-62706E023703}">
                      <ahyp:hlinkClr xmlns:ahyp="http://schemas.microsoft.com/office/drawing/2018/hyperlinkcolor" val="tx"/>
                    </a:ext>
                  </a:extLst>
                </a:hlinkClick>
              </a:rPr>
              <a:t>MIPS</a:t>
            </a:r>
            <a:r>
              <a:rPr lang="zh-CN" altLang="en-US" sz="1800" dirty="0">
                <a:solidFill>
                  <a:srgbClr val="1A78C3"/>
                </a:solidFill>
                <a:latin typeface="+mj-ea"/>
                <a:ea typeface="+mj-ea"/>
                <a:hlinkClick r:id="rId4" action="ppaction://hlinksldjump">
                  <a:extLst>
                    <a:ext uri="{A12FA001-AC4F-418D-AE19-62706E023703}">
                      <ahyp:hlinkClr xmlns:ahyp="http://schemas.microsoft.com/office/drawing/2018/hyperlinkcolor" val="tx"/>
                    </a:ext>
                  </a:extLst>
                </a:hlinkClick>
              </a:rPr>
              <a:t>寄存器功能表</a:t>
            </a:r>
            <a:r>
              <a:rPr lang="zh-CN" altLang="en-US" sz="1800" dirty="0">
                <a:solidFill>
                  <a:srgbClr val="1A78C3"/>
                </a:solidFill>
                <a:latin typeface="+mj-ea"/>
                <a:ea typeface="+mj-ea"/>
              </a:rPr>
              <a:t>知</a:t>
            </a:r>
            <a:r>
              <a:rPr lang="en-US" altLang="zh-CN" sz="1800" dirty="0">
                <a:solidFill>
                  <a:srgbClr val="1A78C3"/>
                </a:solidFill>
                <a:latin typeface="+mj-ea"/>
                <a:ea typeface="+mj-ea"/>
              </a:rPr>
              <a:t>:    </a:t>
            </a:r>
          </a:p>
          <a:p>
            <a:pPr>
              <a:lnSpc>
                <a:spcPct val="105000"/>
              </a:lnSpc>
              <a:buFont typeface="Wingdings" panose="05000000000000000000" pitchFamily="2" charset="2"/>
              <a:buNone/>
            </a:pPr>
            <a:r>
              <a:rPr lang="zh-CN" altLang="en-US" sz="1800" dirty="0">
                <a:solidFill>
                  <a:srgbClr val="1A78C3"/>
                </a:solidFill>
                <a:latin typeface="+mj-ea"/>
                <a:ea typeface="+mj-ea"/>
              </a:rPr>
              <a:t>         </a:t>
            </a:r>
            <a:r>
              <a:rPr lang="en-US" altLang="zh-CN" sz="1800" dirty="0" err="1">
                <a:solidFill>
                  <a:srgbClr val="1A78C3"/>
                </a:solidFill>
                <a:latin typeface="+mj-ea"/>
                <a:ea typeface="+mj-ea"/>
              </a:rPr>
              <a:t>rs</a:t>
            </a:r>
            <a:r>
              <a:rPr lang="zh-CN" altLang="en-US" sz="1800" dirty="0">
                <a:solidFill>
                  <a:srgbClr val="1A78C3"/>
                </a:solidFill>
                <a:latin typeface="+mj-ea"/>
                <a:ea typeface="+mj-ea"/>
              </a:rPr>
              <a:t>、</a:t>
            </a:r>
            <a:r>
              <a:rPr lang="en-US" altLang="zh-CN" sz="1800" dirty="0">
                <a:solidFill>
                  <a:srgbClr val="1A78C3"/>
                </a:solidFill>
                <a:latin typeface="+mj-ea"/>
                <a:ea typeface="+mj-ea"/>
              </a:rPr>
              <a:t>rt</a:t>
            </a:r>
            <a:r>
              <a:rPr lang="zh-CN" altLang="en-US" sz="1800" dirty="0">
                <a:solidFill>
                  <a:srgbClr val="1A78C3"/>
                </a:solidFill>
                <a:latin typeface="+mj-ea"/>
                <a:ea typeface="+mj-ea"/>
              </a:rPr>
              <a:t>、</a:t>
            </a:r>
            <a:r>
              <a:rPr lang="en-US" altLang="zh-CN" sz="1800" dirty="0" err="1">
                <a:solidFill>
                  <a:srgbClr val="1A78C3"/>
                </a:solidFill>
                <a:latin typeface="+mj-ea"/>
                <a:ea typeface="+mj-ea"/>
              </a:rPr>
              <a:t>rd</a:t>
            </a:r>
            <a:r>
              <a:rPr lang="zh-CN" altLang="en-US" sz="1800" dirty="0">
                <a:solidFill>
                  <a:srgbClr val="1A78C3"/>
                </a:solidFill>
                <a:latin typeface="+mj-ea"/>
                <a:ea typeface="+mj-ea"/>
              </a:rPr>
              <a:t>分别为：</a:t>
            </a:r>
            <a:r>
              <a:rPr lang="en-US" altLang="zh-CN" sz="1800" dirty="0">
                <a:solidFill>
                  <a:srgbClr val="1A78C3"/>
                </a:solidFill>
                <a:latin typeface="+mj-ea"/>
                <a:ea typeface="+mj-ea"/>
              </a:rPr>
              <a:t>$a1</a:t>
            </a:r>
            <a:r>
              <a:rPr lang="zh-CN" altLang="en-US" sz="1800" dirty="0">
                <a:solidFill>
                  <a:srgbClr val="1A78C3"/>
                </a:solidFill>
                <a:latin typeface="+mj-ea"/>
                <a:ea typeface="+mj-ea"/>
              </a:rPr>
              <a:t>、</a:t>
            </a:r>
            <a:r>
              <a:rPr lang="en-US" altLang="zh-CN" sz="1800" dirty="0">
                <a:solidFill>
                  <a:srgbClr val="1A78C3"/>
                </a:solidFill>
                <a:latin typeface="+mj-ea"/>
                <a:ea typeface="+mj-ea"/>
              </a:rPr>
              <a:t>$t7</a:t>
            </a:r>
            <a:r>
              <a:rPr lang="zh-CN" altLang="en-US" sz="1800" dirty="0">
                <a:solidFill>
                  <a:srgbClr val="1A78C3"/>
                </a:solidFill>
                <a:latin typeface="+mj-ea"/>
                <a:ea typeface="+mj-ea"/>
              </a:rPr>
              <a:t>、</a:t>
            </a:r>
            <a:r>
              <a:rPr lang="en-US" altLang="zh-CN" sz="1800" dirty="0">
                <a:solidFill>
                  <a:srgbClr val="1A78C3"/>
                </a:solidFill>
                <a:latin typeface="+mj-ea"/>
                <a:ea typeface="+mj-ea"/>
              </a:rPr>
              <a:t>$s0</a:t>
            </a:r>
            <a:endParaRPr lang="zh-CN" altLang="en-US" sz="1800" dirty="0">
              <a:solidFill>
                <a:srgbClr val="1A78C3"/>
              </a:solidFill>
              <a:latin typeface="+mj-ea"/>
              <a:ea typeface="+mj-ea"/>
            </a:endParaRPr>
          </a:p>
          <a:p>
            <a:pPr>
              <a:lnSpc>
                <a:spcPct val="105000"/>
              </a:lnSpc>
              <a:buFont typeface="Wingdings" panose="05000000000000000000" pitchFamily="2" charset="2"/>
              <a:buNone/>
            </a:pPr>
            <a:r>
              <a:rPr lang="zh-CN" altLang="en-US" sz="1800" dirty="0">
                <a:solidFill>
                  <a:srgbClr val="1A78C3"/>
                </a:solidFill>
                <a:latin typeface="+mj-ea"/>
                <a:ea typeface="+mj-ea"/>
              </a:rPr>
              <a:t>     故对应的汇编形式为：</a:t>
            </a:r>
          </a:p>
          <a:p>
            <a:pPr>
              <a:lnSpc>
                <a:spcPct val="105000"/>
              </a:lnSpc>
              <a:buFont typeface="Wingdings" panose="05000000000000000000" pitchFamily="2" charset="2"/>
              <a:buNone/>
            </a:pPr>
            <a:r>
              <a:rPr lang="zh-CN" altLang="en-US" sz="1800" dirty="0">
                <a:solidFill>
                  <a:srgbClr val="1A78C3"/>
                </a:solidFill>
                <a:latin typeface="+mj-ea"/>
                <a:ea typeface="+mj-ea"/>
              </a:rPr>
              <a:t>                   </a:t>
            </a:r>
            <a:r>
              <a:rPr lang="en-US" altLang="zh-CN" sz="1800" dirty="0">
                <a:solidFill>
                  <a:srgbClr val="1A78C3"/>
                </a:solidFill>
                <a:latin typeface="+mj-ea"/>
                <a:ea typeface="+mj-ea"/>
              </a:rPr>
              <a:t>add   $s0 </a:t>
            </a:r>
            <a:r>
              <a:rPr lang="zh-CN" altLang="en-US" sz="1800" dirty="0">
                <a:solidFill>
                  <a:srgbClr val="1A78C3"/>
                </a:solidFill>
                <a:latin typeface="+mj-ea"/>
                <a:ea typeface="+mj-ea"/>
              </a:rPr>
              <a:t>，</a:t>
            </a:r>
            <a:r>
              <a:rPr lang="en-US" altLang="zh-CN" sz="1800" dirty="0">
                <a:solidFill>
                  <a:srgbClr val="1A78C3"/>
                </a:solidFill>
                <a:latin typeface="+mj-ea"/>
                <a:ea typeface="+mj-ea"/>
              </a:rPr>
              <a:t>$a1</a:t>
            </a:r>
            <a:r>
              <a:rPr lang="zh-CN" altLang="en-US" sz="1800" dirty="0">
                <a:solidFill>
                  <a:srgbClr val="1A78C3"/>
                </a:solidFill>
                <a:latin typeface="+mj-ea"/>
                <a:ea typeface="+mj-ea"/>
              </a:rPr>
              <a:t>，</a:t>
            </a:r>
            <a:r>
              <a:rPr lang="en-US" altLang="zh-CN" sz="1800" dirty="0">
                <a:solidFill>
                  <a:srgbClr val="1A78C3"/>
                </a:solidFill>
                <a:latin typeface="+mj-ea"/>
                <a:ea typeface="+mj-ea"/>
              </a:rPr>
              <a:t>$t7</a:t>
            </a:r>
            <a:endParaRPr lang="zh-CN" altLang="en-US" sz="1800" dirty="0">
              <a:solidFill>
                <a:srgbClr val="1A78C3"/>
              </a:solidFill>
              <a:latin typeface="+mj-ea"/>
              <a:ea typeface="+mj-ea"/>
            </a:endParaRPr>
          </a:p>
          <a:p>
            <a:pPr>
              <a:buFont typeface="Wingdings" panose="05000000000000000000" pitchFamily="2" charset="2"/>
              <a:buNone/>
            </a:pPr>
            <a:endParaRPr lang="en-US" altLang="zh-CN" sz="1800" dirty="0">
              <a:solidFill>
                <a:srgbClr val="1A78C3"/>
              </a:solidFill>
              <a:latin typeface="+mj-ea"/>
              <a:ea typeface="+mj-ea"/>
            </a:endParaRPr>
          </a:p>
          <a:p>
            <a:pPr>
              <a:buFont typeface="Wingdings" panose="05000000000000000000" pitchFamily="2" charset="2"/>
              <a:buNone/>
            </a:pPr>
            <a:endParaRPr lang="zh-CN" altLang="en-US" sz="1800" dirty="0">
              <a:solidFill>
                <a:srgbClr val="1A78C3"/>
              </a:solidFill>
              <a:latin typeface="+mj-ea"/>
              <a:ea typeface="+mj-ea"/>
            </a:endParaRPr>
          </a:p>
        </p:txBody>
      </p:sp>
      <p:grpSp>
        <p:nvGrpSpPr>
          <p:cNvPr id="7" name="Group 45">
            <a:extLst>
              <a:ext uri="{FF2B5EF4-FFF2-40B4-BE49-F238E27FC236}">
                <a16:creationId xmlns:a16="http://schemas.microsoft.com/office/drawing/2014/main" id="{F93D20F3-3725-4B30-B29B-F029C087FB6A}"/>
              </a:ext>
            </a:extLst>
          </p:cNvPr>
          <p:cNvGrpSpPr>
            <a:grpSpLocks/>
          </p:cNvGrpSpPr>
          <p:nvPr/>
        </p:nvGrpSpPr>
        <p:grpSpPr bwMode="auto">
          <a:xfrm>
            <a:off x="1554647" y="2345677"/>
            <a:ext cx="5921375" cy="722312"/>
            <a:chOff x="994" y="1577"/>
            <a:chExt cx="3730" cy="455"/>
          </a:xfrm>
        </p:grpSpPr>
        <p:grpSp>
          <p:nvGrpSpPr>
            <p:cNvPr id="8" name="Group 8">
              <a:extLst>
                <a:ext uri="{FF2B5EF4-FFF2-40B4-BE49-F238E27FC236}">
                  <a16:creationId xmlns:a16="http://schemas.microsoft.com/office/drawing/2014/main" id="{74669460-3853-473A-8297-68C9BA12A663}"/>
                </a:ext>
              </a:extLst>
            </p:cNvPr>
            <p:cNvGrpSpPr>
              <a:grpSpLocks/>
            </p:cNvGrpSpPr>
            <p:nvPr/>
          </p:nvGrpSpPr>
          <p:grpSpPr bwMode="auto">
            <a:xfrm>
              <a:off x="994" y="1652"/>
              <a:ext cx="3730" cy="380"/>
              <a:chOff x="1918" y="672"/>
              <a:chExt cx="3730" cy="380"/>
            </a:xfrm>
          </p:grpSpPr>
          <p:grpSp>
            <p:nvGrpSpPr>
              <p:cNvPr id="15" name="Group 9">
                <a:extLst>
                  <a:ext uri="{FF2B5EF4-FFF2-40B4-BE49-F238E27FC236}">
                    <a16:creationId xmlns:a16="http://schemas.microsoft.com/office/drawing/2014/main" id="{D281C59F-6B15-492A-A6BD-793D56C794A5}"/>
                  </a:ext>
                </a:extLst>
              </p:cNvPr>
              <p:cNvGrpSpPr>
                <a:grpSpLocks/>
              </p:cNvGrpSpPr>
              <p:nvPr/>
            </p:nvGrpSpPr>
            <p:grpSpPr bwMode="auto">
              <a:xfrm>
                <a:off x="1979" y="864"/>
                <a:ext cx="3607" cy="188"/>
                <a:chOff x="1979" y="864"/>
                <a:chExt cx="3607" cy="188"/>
              </a:xfrm>
            </p:grpSpPr>
            <p:sp>
              <p:nvSpPr>
                <p:cNvPr id="23" name="Rectangle 10">
                  <a:extLst>
                    <a:ext uri="{FF2B5EF4-FFF2-40B4-BE49-F238E27FC236}">
                      <a16:creationId xmlns:a16="http://schemas.microsoft.com/office/drawing/2014/main" id="{F820774A-6CD4-46C0-96C9-83E780582DFC}"/>
                    </a:ext>
                  </a:extLst>
                </p:cNvPr>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grpSp>
              <p:nvGrpSpPr>
                <p:cNvPr id="24" name="Group 11">
                  <a:extLst>
                    <a:ext uri="{FF2B5EF4-FFF2-40B4-BE49-F238E27FC236}">
                      <a16:creationId xmlns:a16="http://schemas.microsoft.com/office/drawing/2014/main" id="{5134E256-8CCF-44BB-9848-C94643D4B3F1}"/>
                    </a:ext>
                  </a:extLst>
                </p:cNvPr>
                <p:cNvGrpSpPr>
                  <a:grpSpLocks/>
                </p:cNvGrpSpPr>
                <p:nvPr/>
              </p:nvGrpSpPr>
              <p:grpSpPr bwMode="auto">
                <a:xfrm>
                  <a:off x="1979" y="864"/>
                  <a:ext cx="3607" cy="188"/>
                  <a:chOff x="1979" y="864"/>
                  <a:chExt cx="3607" cy="188"/>
                </a:xfrm>
              </p:grpSpPr>
              <p:grpSp>
                <p:nvGrpSpPr>
                  <p:cNvPr id="25" name="Group 12">
                    <a:extLst>
                      <a:ext uri="{FF2B5EF4-FFF2-40B4-BE49-F238E27FC236}">
                        <a16:creationId xmlns:a16="http://schemas.microsoft.com/office/drawing/2014/main" id="{1663DAC5-DDF4-42B8-8513-6969F0D9DB92}"/>
                      </a:ext>
                    </a:extLst>
                  </p:cNvPr>
                  <p:cNvGrpSpPr>
                    <a:grpSpLocks/>
                  </p:cNvGrpSpPr>
                  <p:nvPr/>
                </p:nvGrpSpPr>
                <p:grpSpPr bwMode="auto">
                  <a:xfrm>
                    <a:off x="1979" y="864"/>
                    <a:ext cx="624" cy="188"/>
                    <a:chOff x="1979" y="864"/>
                    <a:chExt cx="624" cy="188"/>
                  </a:xfrm>
                </p:grpSpPr>
                <p:sp>
                  <p:nvSpPr>
                    <p:cNvPr id="41" name="Rectangle 13">
                      <a:extLst>
                        <a:ext uri="{FF2B5EF4-FFF2-40B4-BE49-F238E27FC236}">
                          <a16:creationId xmlns:a16="http://schemas.microsoft.com/office/drawing/2014/main" id="{5840DAF3-14B8-4551-96A5-AACFA772E08E}"/>
                        </a:ext>
                      </a:extLst>
                    </p:cNvPr>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42" name="Rectangle 14">
                      <a:extLst>
                        <a:ext uri="{FF2B5EF4-FFF2-40B4-BE49-F238E27FC236}">
                          <a16:creationId xmlns:a16="http://schemas.microsoft.com/office/drawing/2014/main" id="{BBC8B9D4-10C6-4940-A8E1-0F065CB2E3E3}"/>
                        </a:ext>
                      </a:extLst>
                    </p:cNvPr>
                    <p:cNvSpPr>
                      <a:spLocks noChangeArrowheads="1"/>
                    </p:cNvSpPr>
                    <p:nvPr/>
                  </p:nvSpPr>
                  <p:spPr bwMode="auto">
                    <a:xfrm>
                      <a:off x="2161" y="864"/>
                      <a:ext cx="204"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100">
                          <a:solidFill>
                            <a:schemeClr val="tx1"/>
                          </a:solidFill>
                          <a:latin typeface="Times New Roman" panose="02020603050405020304" pitchFamily="18" charset="0"/>
                        </a:rPr>
                        <a:t>op</a:t>
                      </a:r>
                    </a:p>
                  </p:txBody>
                </p:sp>
              </p:grpSp>
              <p:grpSp>
                <p:nvGrpSpPr>
                  <p:cNvPr id="26" name="Group 15">
                    <a:extLst>
                      <a:ext uri="{FF2B5EF4-FFF2-40B4-BE49-F238E27FC236}">
                        <a16:creationId xmlns:a16="http://schemas.microsoft.com/office/drawing/2014/main" id="{9B5F22C3-795E-40A4-BEEE-4FD76850FCE1}"/>
                      </a:ext>
                    </a:extLst>
                  </p:cNvPr>
                  <p:cNvGrpSpPr>
                    <a:grpSpLocks/>
                  </p:cNvGrpSpPr>
                  <p:nvPr/>
                </p:nvGrpSpPr>
                <p:grpSpPr bwMode="auto">
                  <a:xfrm>
                    <a:off x="2611" y="864"/>
                    <a:ext cx="580" cy="188"/>
                    <a:chOff x="2611" y="864"/>
                    <a:chExt cx="580" cy="188"/>
                  </a:xfrm>
                </p:grpSpPr>
                <p:sp>
                  <p:nvSpPr>
                    <p:cNvPr id="39" name="Rectangle 16">
                      <a:extLst>
                        <a:ext uri="{FF2B5EF4-FFF2-40B4-BE49-F238E27FC236}">
                          <a16:creationId xmlns:a16="http://schemas.microsoft.com/office/drawing/2014/main" id="{ACBEB29A-CADF-4254-8F80-D0FF8CD5AC19}"/>
                        </a:ext>
                      </a:extLst>
                    </p:cNvPr>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40" name="Rectangle 17">
                      <a:extLst>
                        <a:ext uri="{FF2B5EF4-FFF2-40B4-BE49-F238E27FC236}">
                          <a16:creationId xmlns:a16="http://schemas.microsoft.com/office/drawing/2014/main" id="{EBBC767E-918F-43B5-B53E-A79AEC1CD1DD}"/>
                        </a:ext>
                      </a:extLst>
                    </p:cNvPr>
                    <p:cNvSpPr>
                      <a:spLocks noChangeArrowheads="1"/>
                    </p:cNvSpPr>
                    <p:nvPr/>
                  </p:nvSpPr>
                  <p:spPr bwMode="auto">
                    <a:xfrm>
                      <a:off x="2776" y="864"/>
                      <a:ext cx="179"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100">
                          <a:solidFill>
                            <a:schemeClr val="tx1"/>
                          </a:solidFill>
                          <a:latin typeface="Times New Roman" panose="02020603050405020304" pitchFamily="18" charset="0"/>
                        </a:rPr>
                        <a:t>rs</a:t>
                      </a:r>
                    </a:p>
                  </p:txBody>
                </p:sp>
              </p:grpSp>
              <p:grpSp>
                <p:nvGrpSpPr>
                  <p:cNvPr id="27" name="Group 18">
                    <a:extLst>
                      <a:ext uri="{FF2B5EF4-FFF2-40B4-BE49-F238E27FC236}">
                        <a16:creationId xmlns:a16="http://schemas.microsoft.com/office/drawing/2014/main" id="{2D9C7544-0E6B-4F7F-8158-146DC3DA7A26}"/>
                      </a:ext>
                    </a:extLst>
                  </p:cNvPr>
                  <p:cNvGrpSpPr>
                    <a:grpSpLocks/>
                  </p:cNvGrpSpPr>
                  <p:nvPr/>
                </p:nvGrpSpPr>
                <p:grpSpPr bwMode="auto">
                  <a:xfrm>
                    <a:off x="3199" y="864"/>
                    <a:ext cx="579" cy="188"/>
                    <a:chOff x="3199" y="864"/>
                    <a:chExt cx="579" cy="188"/>
                  </a:xfrm>
                </p:grpSpPr>
                <p:sp>
                  <p:nvSpPr>
                    <p:cNvPr id="37" name="Rectangle 19">
                      <a:extLst>
                        <a:ext uri="{FF2B5EF4-FFF2-40B4-BE49-F238E27FC236}">
                          <a16:creationId xmlns:a16="http://schemas.microsoft.com/office/drawing/2014/main" id="{A288206B-937D-46CC-AFF5-BAD9984B3C55}"/>
                        </a:ext>
                      </a:extLst>
                    </p:cNvPr>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38" name="Rectangle 20">
                      <a:extLst>
                        <a:ext uri="{FF2B5EF4-FFF2-40B4-BE49-F238E27FC236}">
                          <a16:creationId xmlns:a16="http://schemas.microsoft.com/office/drawing/2014/main" id="{16F4EDA1-5A87-4736-A333-2786993412BD}"/>
                        </a:ext>
                      </a:extLst>
                    </p:cNvPr>
                    <p:cNvSpPr>
                      <a:spLocks noChangeArrowheads="1"/>
                    </p:cNvSpPr>
                    <p:nvPr/>
                  </p:nvSpPr>
                  <p:spPr bwMode="auto">
                    <a:xfrm>
                      <a:off x="3363" y="864"/>
                      <a:ext cx="169"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100">
                          <a:solidFill>
                            <a:schemeClr val="tx1"/>
                          </a:solidFill>
                          <a:latin typeface="Times New Roman" panose="02020603050405020304" pitchFamily="18" charset="0"/>
                        </a:rPr>
                        <a:t>rt</a:t>
                      </a:r>
                    </a:p>
                  </p:txBody>
                </p:sp>
              </p:grpSp>
              <p:grpSp>
                <p:nvGrpSpPr>
                  <p:cNvPr id="28" name="Group 21">
                    <a:extLst>
                      <a:ext uri="{FF2B5EF4-FFF2-40B4-BE49-F238E27FC236}">
                        <a16:creationId xmlns:a16="http://schemas.microsoft.com/office/drawing/2014/main" id="{44C39193-FCA0-40BE-85FC-49575F7BB724}"/>
                      </a:ext>
                    </a:extLst>
                  </p:cNvPr>
                  <p:cNvGrpSpPr>
                    <a:grpSpLocks/>
                  </p:cNvGrpSpPr>
                  <p:nvPr/>
                </p:nvGrpSpPr>
                <p:grpSpPr bwMode="auto">
                  <a:xfrm>
                    <a:off x="3786" y="864"/>
                    <a:ext cx="579" cy="188"/>
                    <a:chOff x="3786" y="864"/>
                    <a:chExt cx="579" cy="188"/>
                  </a:xfrm>
                </p:grpSpPr>
                <p:sp>
                  <p:nvSpPr>
                    <p:cNvPr id="35" name="Rectangle 22">
                      <a:extLst>
                        <a:ext uri="{FF2B5EF4-FFF2-40B4-BE49-F238E27FC236}">
                          <a16:creationId xmlns:a16="http://schemas.microsoft.com/office/drawing/2014/main" id="{055F94D8-8922-46FE-853B-E63035C1EE86}"/>
                        </a:ext>
                      </a:extLst>
                    </p:cNvPr>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36" name="Rectangle 23">
                      <a:extLst>
                        <a:ext uri="{FF2B5EF4-FFF2-40B4-BE49-F238E27FC236}">
                          <a16:creationId xmlns:a16="http://schemas.microsoft.com/office/drawing/2014/main" id="{713FEDAB-A8A6-4307-9ADA-17337C1818DD}"/>
                        </a:ext>
                      </a:extLst>
                    </p:cNvPr>
                    <p:cNvSpPr>
                      <a:spLocks noChangeArrowheads="1"/>
                    </p:cNvSpPr>
                    <p:nvPr/>
                  </p:nvSpPr>
                  <p:spPr bwMode="auto">
                    <a:xfrm>
                      <a:off x="3951" y="864"/>
                      <a:ext cx="189"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100">
                          <a:solidFill>
                            <a:schemeClr val="tx1"/>
                          </a:solidFill>
                          <a:latin typeface="Times New Roman" panose="02020603050405020304" pitchFamily="18" charset="0"/>
                        </a:rPr>
                        <a:t>rd</a:t>
                      </a:r>
                    </a:p>
                  </p:txBody>
                </p:sp>
              </p:grpSp>
              <p:grpSp>
                <p:nvGrpSpPr>
                  <p:cNvPr id="29" name="Group 24">
                    <a:extLst>
                      <a:ext uri="{FF2B5EF4-FFF2-40B4-BE49-F238E27FC236}">
                        <a16:creationId xmlns:a16="http://schemas.microsoft.com/office/drawing/2014/main" id="{B87A8E75-C31D-42AB-B82A-B316CC0DB14F}"/>
                      </a:ext>
                    </a:extLst>
                  </p:cNvPr>
                  <p:cNvGrpSpPr>
                    <a:grpSpLocks/>
                  </p:cNvGrpSpPr>
                  <p:nvPr/>
                </p:nvGrpSpPr>
                <p:grpSpPr bwMode="auto">
                  <a:xfrm>
                    <a:off x="4373" y="864"/>
                    <a:ext cx="580" cy="188"/>
                    <a:chOff x="4373" y="864"/>
                    <a:chExt cx="580" cy="188"/>
                  </a:xfrm>
                </p:grpSpPr>
                <p:sp>
                  <p:nvSpPr>
                    <p:cNvPr id="33" name="Rectangle 25">
                      <a:extLst>
                        <a:ext uri="{FF2B5EF4-FFF2-40B4-BE49-F238E27FC236}">
                          <a16:creationId xmlns:a16="http://schemas.microsoft.com/office/drawing/2014/main" id="{4B133C24-D5FB-4696-A804-8ADFBA852E6B}"/>
                        </a:ext>
                      </a:extLst>
                    </p:cNvPr>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34" name="Rectangle 26">
                      <a:extLst>
                        <a:ext uri="{FF2B5EF4-FFF2-40B4-BE49-F238E27FC236}">
                          <a16:creationId xmlns:a16="http://schemas.microsoft.com/office/drawing/2014/main" id="{92937DA8-FA40-498C-A862-1D07D667783D}"/>
                        </a:ext>
                      </a:extLst>
                    </p:cNvPr>
                    <p:cNvSpPr>
                      <a:spLocks noChangeArrowheads="1"/>
                    </p:cNvSpPr>
                    <p:nvPr/>
                  </p:nvSpPr>
                  <p:spPr bwMode="auto">
                    <a:xfrm>
                      <a:off x="4448" y="864"/>
                      <a:ext cx="326"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100">
                          <a:solidFill>
                            <a:schemeClr val="tx1"/>
                          </a:solidFill>
                          <a:latin typeface="Times New Roman" panose="02020603050405020304" pitchFamily="18" charset="0"/>
                        </a:rPr>
                        <a:t>shamt</a:t>
                      </a:r>
                    </a:p>
                  </p:txBody>
                </p:sp>
              </p:grpSp>
              <p:grpSp>
                <p:nvGrpSpPr>
                  <p:cNvPr id="30" name="Group 27">
                    <a:extLst>
                      <a:ext uri="{FF2B5EF4-FFF2-40B4-BE49-F238E27FC236}">
                        <a16:creationId xmlns:a16="http://schemas.microsoft.com/office/drawing/2014/main" id="{0C3F1B07-4202-442F-8341-92F27001D5E2}"/>
                      </a:ext>
                    </a:extLst>
                  </p:cNvPr>
                  <p:cNvGrpSpPr>
                    <a:grpSpLocks/>
                  </p:cNvGrpSpPr>
                  <p:nvPr/>
                </p:nvGrpSpPr>
                <p:grpSpPr bwMode="auto">
                  <a:xfrm>
                    <a:off x="4961" y="864"/>
                    <a:ext cx="625" cy="188"/>
                    <a:chOff x="4961" y="864"/>
                    <a:chExt cx="625" cy="188"/>
                  </a:xfrm>
                </p:grpSpPr>
                <p:sp>
                  <p:nvSpPr>
                    <p:cNvPr id="31" name="Rectangle 28">
                      <a:extLst>
                        <a:ext uri="{FF2B5EF4-FFF2-40B4-BE49-F238E27FC236}">
                          <a16:creationId xmlns:a16="http://schemas.microsoft.com/office/drawing/2014/main" id="{93167455-3E02-414C-96AE-89ADF2F06175}"/>
                        </a:ext>
                      </a:extLst>
                    </p:cNvPr>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32" name="Rectangle 29">
                      <a:extLst>
                        <a:ext uri="{FF2B5EF4-FFF2-40B4-BE49-F238E27FC236}">
                          <a16:creationId xmlns:a16="http://schemas.microsoft.com/office/drawing/2014/main" id="{102B6214-0C79-4507-B95D-7E4EC569F21B}"/>
                        </a:ext>
                      </a:extLst>
                    </p:cNvPr>
                    <p:cNvSpPr>
                      <a:spLocks noChangeArrowheads="1"/>
                    </p:cNvSpPr>
                    <p:nvPr/>
                  </p:nvSpPr>
                  <p:spPr bwMode="auto">
                    <a:xfrm>
                      <a:off x="5143" y="864"/>
                      <a:ext cx="273"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100">
                          <a:solidFill>
                            <a:schemeClr val="tx1"/>
                          </a:solidFill>
                          <a:latin typeface="Times New Roman" panose="02020603050405020304" pitchFamily="18" charset="0"/>
                        </a:rPr>
                        <a:t>func</a:t>
                      </a:r>
                    </a:p>
                  </p:txBody>
                </p:sp>
              </p:grpSp>
            </p:grpSp>
          </p:grpSp>
          <p:sp>
            <p:nvSpPr>
              <p:cNvPr id="16" name="Rectangle 30">
                <a:extLst>
                  <a:ext uri="{FF2B5EF4-FFF2-40B4-BE49-F238E27FC236}">
                    <a16:creationId xmlns:a16="http://schemas.microsoft.com/office/drawing/2014/main" id="{3F8FC8DE-49AC-465E-B0B0-D7519830B226}"/>
                  </a:ext>
                </a:extLst>
              </p:cNvPr>
              <p:cNvSpPr>
                <a:spLocks noChangeArrowheads="1"/>
              </p:cNvSpPr>
              <p:nvPr/>
            </p:nvSpPr>
            <p:spPr bwMode="auto">
              <a:xfrm>
                <a:off x="5488" y="672"/>
                <a:ext cx="160"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100" b="0">
                    <a:solidFill>
                      <a:schemeClr val="tx1"/>
                    </a:solidFill>
                    <a:latin typeface="Times New Roman" panose="02020603050405020304" pitchFamily="18" charset="0"/>
                  </a:rPr>
                  <a:t>0</a:t>
                </a:r>
              </a:p>
            </p:txBody>
          </p:sp>
          <p:sp>
            <p:nvSpPr>
              <p:cNvPr id="17" name="Rectangle 31">
                <a:extLst>
                  <a:ext uri="{FF2B5EF4-FFF2-40B4-BE49-F238E27FC236}">
                    <a16:creationId xmlns:a16="http://schemas.microsoft.com/office/drawing/2014/main" id="{2342D9C3-9031-4A97-B010-54837F04F9ED}"/>
                  </a:ext>
                </a:extLst>
              </p:cNvPr>
              <p:cNvSpPr>
                <a:spLocks noChangeArrowheads="1"/>
              </p:cNvSpPr>
              <p:nvPr/>
            </p:nvSpPr>
            <p:spPr bwMode="auto">
              <a:xfrm>
                <a:off x="4810" y="672"/>
                <a:ext cx="160"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100" b="0">
                    <a:solidFill>
                      <a:schemeClr val="tx1"/>
                    </a:solidFill>
                    <a:latin typeface="Times New Roman" panose="02020603050405020304" pitchFamily="18" charset="0"/>
                  </a:rPr>
                  <a:t>6</a:t>
                </a:r>
              </a:p>
            </p:txBody>
          </p:sp>
          <p:sp>
            <p:nvSpPr>
              <p:cNvPr id="18" name="Rectangle 32">
                <a:extLst>
                  <a:ext uri="{FF2B5EF4-FFF2-40B4-BE49-F238E27FC236}">
                    <a16:creationId xmlns:a16="http://schemas.microsoft.com/office/drawing/2014/main" id="{ADEAC727-532E-47BE-9308-2568A0D3218F}"/>
                  </a:ext>
                </a:extLst>
              </p:cNvPr>
              <p:cNvSpPr>
                <a:spLocks noChangeArrowheads="1"/>
              </p:cNvSpPr>
              <p:nvPr/>
            </p:nvSpPr>
            <p:spPr bwMode="auto">
              <a:xfrm>
                <a:off x="4177" y="672"/>
                <a:ext cx="204"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100" b="0">
                    <a:solidFill>
                      <a:schemeClr val="tx1"/>
                    </a:solidFill>
                    <a:latin typeface="Times New Roman" panose="02020603050405020304" pitchFamily="18" charset="0"/>
                  </a:rPr>
                  <a:t>11</a:t>
                </a:r>
              </a:p>
            </p:txBody>
          </p:sp>
          <p:sp>
            <p:nvSpPr>
              <p:cNvPr id="19" name="Rectangle 33">
                <a:extLst>
                  <a:ext uri="{FF2B5EF4-FFF2-40B4-BE49-F238E27FC236}">
                    <a16:creationId xmlns:a16="http://schemas.microsoft.com/office/drawing/2014/main" id="{79D382F5-745A-43C9-BF8B-90238F294FD6}"/>
                  </a:ext>
                </a:extLst>
              </p:cNvPr>
              <p:cNvSpPr>
                <a:spLocks noChangeArrowheads="1"/>
              </p:cNvSpPr>
              <p:nvPr/>
            </p:nvSpPr>
            <p:spPr bwMode="auto">
              <a:xfrm>
                <a:off x="3590" y="672"/>
                <a:ext cx="204"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100" b="0">
                    <a:solidFill>
                      <a:schemeClr val="tx1"/>
                    </a:solidFill>
                    <a:latin typeface="Times New Roman" panose="02020603050405020304" pitchFamily="18" charset="0"/>
                  </a:rPr>
                  <a:t>16</a:t>
                </a:r>
              </a:p>
            </p:txBody>
          </p:sp>
          <p:sp>
            <p:nvSpPr>
              <p:cNvPr id="20" name="Rectangle 34">
                <a:extLst>
                  <a:ext uri="{FF2B5EF4-FFF2-40B4-BE49-F238E27FC236}">
                    <a16:creationId xmlns:a16="http://schemas.microsoft.com/office/drawing/2014/main" id="{3CFA2FF8-A277-4F90-BDEB-80301097AC48}"/>
                  </a:ext>
                </a:extLst>
              </p:cNvPr>
              <p:cNvSpPr>
                <a:spLocks noChangeArrowheads="1"/>
              </p:cNvSpPr>
              <p:nvPr/>
            </p:nvSpPr>
            <p:spPr bwMode="auto">
              <a:xfrm>
                <a:off x="3002" y="672"/>
                <a:ext cx="204"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100" b="0">
                    <a:solidFill>
                      <a:schemeClr val="tx1"/>
                    </a:solidFill>
                    <a:latin typeface="Times New Roman" panose="02020603050405020304" pitchFamily="18" charset="0"/>
                  </a:rPr>
                  <a:t>21</a:t>
                </a:r>
              </a:p>
            </p:txBody>
          </p:sp>
          <p:sp>
            <p:nvSpPr>
              <p:cNvPr id="21" name="Rectangle 35">
                <a:extLst>
                  <a:ext uri="{FF2B5EF4-FFF2-40B4-BE49-F238E27FC236}">
                    <a16:creationId xmlns:a16="http://schemas.microsoft.com/office/drawing/2014/main" id="{6912D8CA-6FB8-4B00-9258-F8BE0A1F3410}"/>
                  </a:ext>
                </a:extLst>
              </p:cNvPr>
              <p:cNvSpPr>
                <a:spLocks noChangeArrowheads="1"/>
              </p:cNvSpPr>
              <p:nvPr/>
            </p:nvSpPr>
            <p:spPr bwMode="auto">
              <a:xfrm>
                <a:off x="2414" y="672"/>
                <a:ext cx="204"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100" b="0">
                    <a:solidFill>
                      <a:schemeClr val="tx1"/>
                    </a:solidFill>
                    <a:latin typeface="Times New Roman" panose="02020603050405020304" pitchFamily="18" charset="0"/>
                  </a:rPr>
                  <a:t>26</a:t>
                </a:r>
              </a:p>
            </p:txBody>
          </p:sp>
          <p:sp>
            <p:nvSpPr>
              <p:cNvPr id="22" name="Rectangle 36">
                <a:extLst>
                  <a:ext uri="{FF2B5EF4-FFF2-40B4-BE49-F238E27FC236}">
                    <a16:creationId xmlns:a16="http://schemas.microsoft.com/office/drawing/2014/main" id="{00AE1808-6589-4DFB-A03F-332DA957E93D}"/>
                  </a:ext>
                </a:extLst>
              </p:cNvPr>
              <p:cNvSpPr>
                <a:spLocks noChangeArrowheads="1"/>
              </p:cNvSpPr>
              <p:nvPr/>
            </p:nvSpPr>
            <p:spPr bwMode="auto">
              <a:xfrm>
                <a:off x="1918" y="672"/>
                <a:ext cx="204"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100" b="0">
                    <a:solidFill>
                      <a:schemeClr val="tx1"/>
                    </a:solidFill>
                    <a:latin typeface="Times New Roman" panose="02020603050405020304" pitchFamily="18" charset="0"/>
                  </a:rPr>
                  <a:t>31</a:t>
                </a:r>
              </a:p>
            </p:txBody>
          </p:sp>
        </p:grpSp>
        <p:sp>
          <p:nvSpPr>
            <p:cNvPr id="9" name="Rectangle 37">
              <a:extLst>
                <a:ext uri="{FF2B5EF4-FFF2-40B4-BE49-F238E27FC236}">
                  <a16:creationId xmlns:a16="http://schemas.microsoft.com/office/drawing/2014/main" id="{0BA4D1CF-C9A7-4BFB-BFAC-EDEF573B2D74}"/>
                </a:ext>
              </a:extLst>
            </p:cNvPr>
            <p:cNvSpPr>
              <a:spLocks noChangeArrowheads="1"/>
            </p:cNvSpPr>
            <p:nvPr/>
          </p:nvSpPr>
          <p:spPr bwMode="auto">
            <a:xfrm>
              <a:off x="1147" y="1577"/>
              <a:ext cx="309"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100">
                  <a:solidFill>
                    <a:schemeClr val="tx1"/>
                  </a:solidFill>
                  <a:latin typeface="Times New Roman" panose="02020603050405020304" pitchFamily="18" charset="0"/>
                </a:rPr>
                <a:t>6 </a:t>
              </a:r>
              <a:r>
                <a:rPr lang="en-US" altLang="zh-CN" sz="1100">
                  <a:solidFill>
                    <a:schemeClr val="tx1"/>
                  </a:solidFill>
                  <a:latin typeface="Times New Roman" panose="02020603050405020304" pitchFamily="18" charset="0"/>
                </a:rPr>
                <a:t>bits</a:t>
              </a:r>
            </a:p>
          </p:txBody>
        </p:sp>
        <p:sp>
          <p:nvSpPr>
            <p:cNvPr id="10" name="Rectangle 38">
              <a:extLst>
                <a:ext uri="{FF2B5EF4-FFF2-40B4-BE49-F238E27FC236}">
                  <a16:creationId xmlns:a16="http://schemas.microsoft.com/office/drawing/2014/main" id="{D21D2D0F-2E38-4E4B-BA79-9206B0BAE17E}"/>
                </a:ext>
              </a:extLst>
            </p:cNvPr>
            <p:cNvSpPr>
              <a:spLocks noChangeArrowheads="1"/>
            </p:cNvSpPr>
            <p:nvPr/>
          </p:nvSpPr>
          <p:spPr bwMode="auto">
            <a:xfrm>
              <a:off x="4130" y="1577"/>
              <a:ext cx="309"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100">
                  <a:solidFill>
                    <a:schemeClr val="tx1"/>
                  </a:solidFill>
                  <a:latin typeface="Times New Roman" panose="02020603050405020304" pitchFamily="18" charset="0"/>
                </a:rPr>
                <a:t>6 </a:t>
              </a:r>
              <a:r>
                <a:rPr lang="en-US" altLang="zh-CN" sz="1100">
                  <a:solidFill>
                    <a:schemeClr val="tx1"/>
                  </a:solidFill>
                  <a:latin typeface="Times New Roman" panose="02020603050405020304" pitchFamily="18" charset="0"/>
                </a:rPr>
                <a:t>bits</a:t>
              </a:r>
            </a:p>
          </p:txBody>
        </p:sp>
        <p:sp>
          <p:nvSpPr>
            <p:cNvPr id="11" name="Rectangle 39">
              <a:extLst>
                <a:ext uri="{FF2B5EF4-FFF2-40B4-BE49-F238E27FC236}">
                  <a16:creationId xmlns:a16="http://schemas.microsoft.com/office/drawing/2014/main" id="{7307E9AD-575E-4BF5-B77D-AB41B28AD005}"/>
                </a:ext>
              </a:extLst>
            </p:cNvPr>
            <p:cNvSpPr>
              <a:spLocks noChangeArrowheads="1"/>
            </p:cNvSpPr>
            <p:nvPr/>
          </p:nvSpPr>
          <p:spPr bwMode="auto">
            <a:xfrm>
              <a:off x="3497" y="1577"/>
              <a:ext cx="309"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100" dirty="0">
                  <a:solidFill>
                    <a:schemeClr val="tx1"/>
                  </a:solidFill>
                  <a:latin typeface="Times New Roman" panose="02020603050405020304" pitchFamily="18" charset="0"/>
                </a:rPr>
                <a:t>5 </a:t>
              </a:r>
              <a:r>
                <a:rPr lang="en-US" altLang="zh-CN" sz="1100" dirty="0">
                  <a:solidFill>
                    <a:schemeClr val="tx1"/>
                  </a:solidFill>
                  <a:latin typeface="Times New Roman" panose="02020603050405020304" pitchFamily="18" charset="0"/>
                </a:rPr>
                <a:t>bits</a:t>
              </a:r>
            </a:p>
          </p:txBody>
        </p:sp>
        <p:sp>
          <p:nvSpPr>
            <p:cNvPr id="12" name="Rectangle 40">
              <a:extLst>
                <a:ext uri="{FF2B5EF4-FFF2-40B4-BE49-F238E27FC236}">
                  <a16:creationId xmlns:a16="http://schemas.microsoft.com/office/drawing/2014/main" id="{12492E53-0CDC-45D9-8FC4-4B82313D7638}"/>
                </a:ext>
              </a:extLst>
            </p:cNvPr>
            <p:cNvSpPr>
              <a:spLocks noChangeArrowheads="1"/>
            </p:cNvSpPr>
            <p:nvPr/>
          </p:nvSpPr>
          <p:spPr bwMode="auto">
            <a:xfrm>
              <a:off x="2910" y="1577"/>
              <a:ext cx="309"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100">
                  <a:solidFill>
                    <a:schemeClr val="tx1"/>
                  </a:solidFill>
                  <a:latin typeface="Times New Roman" panose="02020603050405020304" pitchFamily="18" charset="0"/>
                </a:rPr>
                <a:t>5 </a:t>
              </a:r>
              <a:r>
                <a:rPr lang="en-US" altLang="zh-CN" sz="1100">
                  <a:solidFill>
                    <a:schemeClr val="tx1"/>
                  </a:solidFill>
                  <a:latin typeface="Times New Roman" panose="02020603050405020304" pitchFamily="18" charset="0"/>
                </a:rPr>
                <a:t>bits</a:t>
              </a:r>
            </a:p>
          </p:txBody>
        </p:sp>
        <p:sp>
          <p:nvSpPr>
            <p:cNvPr id="13" name="Rectangle 41">
              <a:extLst>
                <a:ext uri="{FF2B5EF4-FFF2-40B4-BE49-F238E27FC236}">
                  <a16:creationId xmlns:a16="http://schemas.microsoft.com/office/drawing/2014/main" id="{A5125D7C-E988-436B-BEA7-4540A36A2EF7}"/>
                </a:ext>
              </a:extLst>
            </p:cNvPr>
            <p:cNvSpPr>
              <a:spLocks noChangeArrowheads="1"/>
            </p:cNvSpPr>
            <p:nvPr/>
          </p:nvSpPr>
          <p:spPr bwMode="auto">
            <a:xfrm>
              <a:off x="2322" y="1577"/>
              <a:ext cx="309"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100" dirty="0">
                  <a:solidFill>
                    <a:schemeClr val="tx1"/>
                  </a:solidFill>
                  <a:latin typeface="Times New Roman" panose="02020603050405020304" pitchFamily="18" charset="0"/>
                </a:rPr>
                <a:t>5 </a:t>
              </a:r>
              <a:r>
                <a:rPr lang="en-US" altLang="zh-CN" sz="1100" dirty="0">
                  <a:solidFill>
                    <a:schemeClr val="tx1"/>
                  </a:solidFill>
                  <a:latin typeface="Times New Roman" panose="02020603050405020304" pitchFamily="18" charset="0"/>
                </a:rPr>
                <a:t>bits</a:t>
              </a:r>
            </a:p>
          </p:txBody>
        </p:sp>
        <p:sp>
          <p:nvSpPr>
            <p:cNvPr id="14" name="Rectangle 42">
              <a:extLst>
                <a:ext uri="{FF2B5EF4-FFF2-40B4-BE49-F238E27FC236}">
                  <a16:creationId xmlns:a16="http://schemas.microsoft.com/office/drawing/2014/main" id="{92694AA3-32AB-40B1-B083-C3998C54FF1A}"/>
                </a:ext>
              </a:extLst>
            </p:cNvPr>
            <p:cNvSpPr>
              <a:spLocks noChangeArrowheads="1"/>
            </p:cNvSpPr>
            <p:nvPr/>
          </p:nvSpPr>
          <p:spPr bwMode="auto">
            <a:xfrm>
              <a:off x="1735" y="1577"/>
              <a:ext cx="309"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100">
                  <a:solidFill>
                    <a:schemeClr val="tx1"/>
                  </a:solidFill>
                  <a:latin typeface="Times New Roman" panose="02020603050405020304" pitchFamily="18" charset="0"/>
                </a:rPr>
                <a:t>5 </a:t>
              </a:r>
              <a:r>
                <a:rPr lang="en-US" altLang="zh-CN" sz="1100">
                  <a:solidFill>
                    <a:schemeClr val="tx1"/>
                  </a:solidFill>
                  <a:latin typeface="Times New Roman" panose="02020603050405020304" pitchFamily="18" charset="0"/>
                </a:rPr>
                <a:t>bits</a:t>
              </a:r>
            </a:p>
          </p:txBody>
        </p:sp>
      </p:grpSp>
      <p:sp>
        <p:nvSpPr>
          <p:cNvPr id="43" name="Text Box 44">
            <a:extLst>
              <a:ext uri="{FF2B5EF4-FFF2-40B4-BE49-F238E27FC236}">
                <a16:creationId xmlns:a16="http://schemas.microsoft.com/office/drawing/2014/main" id="{3A3600B6-0902-4506-B807-7B7ED28E273D}"/>
              </a:ext>
            </a:extLst>
          </p:cNvPr>
          <p:cNvSpPr txBox="1">
            <a:spLocks noChangeArrowheads="1"/>
          </p:cNvSpPr>
          <p:nvPr/>
        </p:nvSpPr>
        <p:spPr bwMode="auto">
          <a:xfrm>
            <a:off x="1725694" y="3117303"/>
            <a:ext cx="6066387"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en-US" altLang="zh-CN" dirty="0"/>
              <a:t>000000      00101     01111   10000      00000    100000</a:t>
            </a:r>
          </a:p>
        </p:txBody>
      </p:sp>
      <p:sp>
        <p:nvSpPr>
          <p:cNvPr id="44" name="Text Box 46">
            <a:extLst>
              <a:ext uri="{FF2B5EF4-FFF2-40B4-BE49-F238E27FC236}">
                <a16:creationId xmlns:a16="http://schemas.microsoft.com/office/drawing/2014/main" id="{311A588A-D7B1-4C0A-B747-CA29520DA30B}"/>
              </a:ext>
            </a:extLst>
          </p:cNvPr>
          <p:cNvSpPr txBox="1">
            <a:spLocks noChangeArrowheads="1"/>
          </p:cNvSpPr>
          <p:nvPr/>
        </p:nvSpPr>
        <p:spPr bwMode="auto">
          <a:xfrm>
            <a:off x="5288414" y="5604165"/>
            <a:ext cx="128305" cy="23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1200"/>
          </a:p>
        </p:txBody>
      </p:sp>
      <p:sp>
        <p:nvSpPr>
          <p:cNvPr id="45" name="Text Box 47">
            <a:extLst>
              <a:ext uri="{FF2B5EF4-FFF2-40B4-BE49-F238E27FC236}">
                <a16:creationId xmlns:a16="http://schemas.microsoft.com/office/drawing/2014/main" id="{18B0B149-F55B-4E4C-BA76-61607E4D0035}"/>
              </a:ext>
            </a:extLst>
          </p:cNvPr>
          <p:cNvSpPr txBox="1">
            <a:spLocks noChangeArrowheads="1"/>
          </p:cNvSpPr>
          <p:nvPr/>
        </p:nvSpPr>
        <p:spPr bwMode="auto">
          <a:xfrm>
            <a:off x="4515335" y="5697247"/>
            <a:ext cx="5327766" cy="23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1200" dirty="0">
                <a:solidFill>
                  <a:srgbClr val="44BE9B"/>
                </a:solidFill>
                <a:latin typeface="+mj-ea"/>
                <a:ea typeface="+mj-ea"/>
              </a:rPr>
              <a:t>这个过程称为“反汇编”，可用来破解他人的二进制代码（可执行程序）</a:t>
            </a:r>
          </a:p>
        </p:txBody>
      </p:sp>
      <p:sp>
        <p:nvSpPr>
          <p:cNvPr id="46" name="Text Box 49">
            <a:extLst>
              <a:ext uri="{FF2B5EF4-FFF2-40B4-BE49-F238E27FC236}">
                <a16:creationId xmlns:a16="http://schemas.microsoft.com/office/drawing/2014/main" id="{CBAC1D15-B075-45BD-ADEE-80E444D030F7}"/>
              </a:ext>
            </a:extLst>
          </p:cNvPr>
          <p:cNvSpPr txBox="1">
            <a:spLocks noChangeArrowheads="1"/>
          </p:cNvSpPr>
          <p:nvPr/>
        </p:nvSpPr>
        <p:spPr bwMode="auto">
          <a:xfrm>
            <a:off x="895007" y="1534103"/>
            <a:ext cx="7466013" cy="26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400" dirty="0">
                <a:solidFill>
                  <a:srgbClr val="44BE9B"/>
                </a:solidFill>
              </a:rPr>
              <a:t>32</a:t>
            </a:r>
            <a:r>
              <a:rPr lang="zh-CN" altLang="en-US" sz="1400" dirty="0">
                <a:solidFill>
                  <a:srgbClr val="44BE9B"/>
                </a:solidFill>
              </a:rPr>
              <a:t>位指令代码：</a:t>
            </a:r>
            <a:r>
              <a:rPr lang="en-US" altLang="zh-CN" sz="1400" dirty="0">
                <a:solidFill>
                  <a:srgbClr val="44BE9B"/>
                </a:solidFill>
              </a:rPr>
              <a:t>0000  0000 1010 1111 1000 0000 0010 0000</a:t>
            </a:r>
            <a:r>
              <a:rPr lang="en-US" altLang="zh-CN" sz="1200" dirty="0">
                <a:solidFill>
                  <a:srgbClr val="44BE9B"/>
                </a:solidFill>
              </a:rPr>
              <a:t> </a:t>
            </a:r>
          </a:p>
        </p:txBody>
      </p:sp>
      <p:sp>
        <p:nvSpPr>
          <p:cNvPr id="47" name="Text Box 50">
            <a:extLst>
              <a:ext uri="{FF2B5EF4-FFF2-40B4-BE49-F238E27FC236}">
                <a16:creationId xmlns:a16="http://schemas.microsoft.com/office/drawing/2014/main" id="{91FB7728-60A9-4FCE-A50D-52B9CD8EA2B6}"/>
              </a:ext>
            </a:extLst>
          </p:cNvPr>
          <p:cNvSpPr txBox="1">
            <a:spLocks noChangeArrowheads="1"/>
          </p:cNvSpPr>
          <p:nvPr/>
        </p:nvSpPr>
        <p:spPr bwMode="auto">
          <a:xfrm>
            <a:off x="1674471" y="6032542"/>
            <a:ext cx="2667000" cy="23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200" dirty="0">
                <a:solidFill>
                  <a:srgbClr val="44BE9B"/>
                </a:solidFill>
                <a:latin typeface="+mj-ea"/>
                <a:ea typeface="+mj-ea"/>
              </a:rPr>
              <a:t>功能：</a:t>
            </a:r>
            <a:r>
              <a:rPr lang="en-US" altLang="zh-CN" sz="1200" dirty="0">
                <a:solidFill>
                  <a:srgbClr val="44BE9B"/>
                </a:solidFill>
                <a:latin typeface="+mj-ea"/>
                <a:ea typeface="+mj-ea"/>
              </a:rPr>
              <a:t>$a1 + $t7 </a:t>
            </a:r>
            <a:r>
              <a:rPr lang="en-US" altLang="zh-CN" sz="1200" dirty="0">
                <a:solidFill>
                  <a:srgbClr val="44BE9B"/>
                </a:solidFill>
                <a:latin typeface="+mj-ea"/>
                <a:ea typeface="+mj-ea"/>
                <a:cs typeface="Arial" panose="020B0604020202020204" pitchFamily="34" charset="0"/>
              </a:rPr>
              <a:t>→ $s0</a:t>
            </a:r>
          </a:p>
        </p:txBody>
      </p:sp>
    </p:spTree>
    <p:extLst>
      <p:ext uri="{BB962C8B-B14F-4D97-AF65-F5344CB8AC3E}">
        <p14:creationId xmlns:p14="http://schemas.microsoft.com/office/powerpoint/2010/main" val="109411436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blinds(horizontal)">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linds(horizont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blinds(horizontal)">
                                      <p:cBhvr>
                                        <p:cTn id="27" dur="500"/>
                                        <p:tgtEl>
                                          <p:spTgt spid="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blinds(horizontal)">
                                      <p:cBhvr>
                                        <p:cTn id="32" dur="500"/>
                                        <p:tgtEl>
                                          <p:spTgt spid="6">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Effect transition="in" filter="blinds(horizontal)">
                                      <p:cBhvr>
                                        <p:cTn id="35" dur="500"/>
                                        <p:tgtEl>
                                          <p:spTgt spid="6">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
                                            <p:txEl>
                                              <p:pRg st="10" end="10"/>
                                            </p:txEl>
                                          </p:spTgt>
                                        </p:tgtEl>
                                        <p:attrNameLst>
                                          <p:attrName>style.visibility</p:attrName>
                                        </p:attrNameLst>
                                      </p:cBhvr>
                                      <p:to>
                                        <p:strVal val="visible"/>
                                      </p:to>
                                    </p:set>
                                    <p:animEffect transition="in" filter="blinds(horizontal)">
                                      <p:cBhvr>
                                        <p:cTn id="40" dur="500"/>
                                        <p:tgtEl>
                                          <p:spTgt spid="6">
                                            <p:txEl>
                                              <p:pRg st="10" end="10"/>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animEffect transition="in" filter="blinds(horizontal)">
                                      <p:cBhvr>
                                        <p:cTn id="43" dur="500"/>
                                        <p:tgtEl>
                                          <p:spTgt spid="6">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blinds(horizontal)">
                                      <p:cBhvr>
                                        <p:cTn id="48" dur="500"/>
                                        <p:tgtEl>
                                          <p:spTgt spid="4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blinds(horizontal)">
                                      <p:cBhvr>
                                        <p:cTn id="5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7B5BC95-F29A-4F95-9FD2-C777C85973B3}"/>
              </a:ext>
            </a:extLst>
          </p:cNvPr>
          <p:cNvSpPr>
            <a:spLocks noGrp="1"/>
          </p:cNvSpPr>
          <p:nvPr>
            <p:ph type="sldNum" sz="quarter" idx="12"/>
          </p:nvPr>
        </p:nvSpPr>
        <p:spPr/>
        <p:txBody>
          <a:bodyPr/>
          <a:lstStyle/>
          <a:p>
            <a:fld id="{D12C7F20-4EEE-4847-AC76-B538472E8A39}" type="slidenum">
              <a:rPr lang="zh-CN" altLang="en-US" smtClean="0"/>
              <a:pPr/>
              <a:t>51</a:t>
            </a:fld>
            <a:endParaRPr lang="zh-CN" altLang="en-US"/>
          </a:p>
        </p:txBody>
      </p:sp>
      <p:sp>
        <p:nvSpPr>
          <p:cNvPr id="3" name="文本占位符 2">
            <a:extLst>
              <a:ext uri="{FF2B5EF4-FFF2-40B4-BE49-F238E27FC236}">
                <a16:creationId xmlns:a16="http://schemas.microsoft.com/office/drawing/2014/main" id="{B7E9A113-1EC7-4E3A-B43E-FFF480BB0518}"/>
              </a:ext>
            </a:extLst>
          </p:cNvPr>
          <p:cNvSpPr>
            <a:spLocks noGrp="1"/>
          </p:cNvSpPr>
          <p:nvPr>
            <p:ph type="body" sz="quarter" idx="15"/>
          </p:nvPr>
        </p:nvSpPr>
        <p:spPr>
          <a:xfrm>
            <a:off x="159768" y="698463"/>
            <a:ext cx="11835786" cy="652165"/>
          </a:xfrm>
        </p:spPr>
        <p:txBody>
          <a:bodyPr/>
          <a:lstStyle/>
          <a:p>
            <a:r>
              <a:rPr lang="en-US" altLang="zh-CN" dirty="0"/>
              <a:t>Example</a:t>
            </a:r>
            <a:r>
              <a:rPr lang="zh-CN" altLang="en-US" dirty="0"/>
              <a:t>：汇编形式与指令的对应</a:t>
            </a:r>
          </a:p>
        </p:txBody>
      </p:sp>
      <p:sp>
        <p:nvSpPr>
          <p:cNvPr id="4" name="文本占位符 3">
            <a:extLst>
              <a:ext uri="{FF2B5EF4-FFF2-40B4-BE49-F238E27FC236}">
                <a16:creationId xmlns:a16="http://schemas.microsoft.com/office/drawing/2014/main" id="{40F0D2C3-24AC-4D81-A5CF-3CC1B538CEB5}"/>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Rectangle 3">
            <a:extLst>
              <a:ext uri="{FF2B5EF4-FFF2-40B4-BE49-F238E27FC236}">
                <a16:creationId xmlns:a16="http://schemas.microsoft.com/office/drawing/2014/main" id="{546B8C77-A14C-4FCE-82E5-98E94EB892CA}"/>
              </a:ext>
            </a:extLst>
          </p:cNvPr>
          <p:cNvSpPr txBox="1">
            <a:spLocks noChangeArrowheads="1"/>
          </p:cNvSpPr>
          <p:nvPr/>
        </p:nvSpPr>
        <p:spPr>
          <a:xfrm>
            <a:off x="453340" y="1264656"/>
            <a:ext cx="8191500" cy="998537"/>
          </a:xfrm>
          <a:prstGeom prst="rect">
            <a:avLst/>
          </a:prstGeom>
          <a:noFill/>
          <a:ln/>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3200" indent="-203200"/>
            <a:r>
              <a:rPr lang="zh-CN" altLang="en-US" sz="2000">
                <a:solidFill>
                  <a:srgbClr val="1A78C3"/>
                </a:solidFill>
                <a:latin typeface="+mj-ea"/>
                <a:ea typeface="+mj-ea"/>
              </a:rPr>
              <a:t>若</a:t>
            </a:r>
            <a:r>
              <a:rPr lang="en-US" altLang="zh-CN" sz="2000">
                <a:solidFill>
                  <a:srgbClr val="1A78C3"/>
                </a:solidFill>
                <a:latin typeface="+mj-ea"/>
                <a:ea typeface="+mj-ea"/>
              </a:rPr>
              <a:t>MIPS Assembly Instruction:      Add  $t0,$s1,$s2</a:t>
            </a:r>
          </a:p>
          <a:p>
            <a:pPr marL="203200" indent="-203200">
              <a:buFont typeface="Wingdings" panose="05000000000000000000" pitchFamily="2" charset="2"/>
              <a:buNone/>
            </a:pPr>
            <a:r>
              <a:rPr lang="zh-CN" altLang="en-US" sz="2000">
                <a:solidFill>
                  <a:srgbClr val="1A78C3"/>
                </a:solidFill>
                <a:latin typeface="+mj-ea"/>
                <a:ea typeface="+mj-ea"/>
              </a:rPr>
              <a:t>   则对应的指令机器代码是什么？</a:t>
            </a:r>
          </a:p>
          <a:p>
            <a:pPr lvl="1" indent="-190500"/>
            <a:endParaRPr lang="en-US" altLang="zh-CN" sz="1800">
              <a:solidFill>
                <a:srgbClr val="1A78C3"/>
              </a:solidFill>
              <a:latin typeface="+mj-ea"/>
              <a:ea typeface="+mj-ea"/>
            </a:endParaRPr>
          </a:p>
          <a:p>
            <a:pPr marL="203200" indent="-203200"/>
            <a:endParaRPr lang="en-US" altLang="zh-CN" sz="2000">
              <a:solidFill>
                <a:srgbClr val="1A78C3"/>
              </a:solidFill>
              <a:latin typeface="+mj-ea"/>
              <a:ea typeface="+mj-ea"/>
            </a:endParaRPr>
          </a:p>
        </p:txBody>
      </p:sp>
      <p:grpSp>
        <p:nvGrpSpPr>
          <p:cNvPr id="6" name="Group 71">
            <a:extLst>
              <a:ext uri="{FF2B5EF4-FFF2-40B4-BE49-F238E27FC236}">
                <a16:creationId xmlns:a16="http://schemas.microsoft.com/office/drawing/2014/main" id="{017E4619-A25B-445C-B979-BF8B021608D7}"/>
              </a:ext>
            </a:extLst>
          </p:cNvPr>
          <p:cNvGrpSpPr>
            <a:grpSpLocks/>
          </p:cNvGrpSpPr>
          <p:nvPr/>
        </p:nvGrpSpPr>
        <p:grpSpPr bwMode="auto">
          <a:xfrm>
            <a:off x="613677" y="2179057"/>
            <a:ext cx="6623050" cy="1365250"/>
            <a:chOff x="658" y="1045"/>
            <a:chExt cx="3560" cy="860"/>
          </a:xfrm>
        </p:grpSpPr>
        <p:sp>
          <p:nvSpPr>
            <p:cNvPr id="7" name="Rectangle 4">
              <a:extLst>
                <a:ext uri="{FF2B5EF4-FFF2-40B4-BE49-F238E27FC236}">
                  <a16:creationId xmlns:a16="http://schemas.microsoft.com/office/drawing/2014/main" id="{F58D85A2-78CC-48F9-B05E-385791CC69E4}"/>
                </a:ext>
              </a:extLst>
            </p:cNvPr>
            <p:cNvSpPr>
              <a:spLocks noChangeArrowheads="1"/>
            </p:cNvSpPr>
            <p:nvPr/>
          </p:nvSpPr>
          <p:spPr bwMode="auto">
            <a:xfrm>
              <a:off x="2099" y="1335"/>
              <a:ext cx="376"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8" name="Rectangle 5">
              <a:extLst>
                <a:ext uri="{FF2B5EF4-FFF2-40B4-BE49-F238E27FC236}">
                  <a16:creationId xmlns:a16="http://schemas.microsoft.com/office/drawing/2014/main" id="{E39DD81E-75EC-4470-A994-23E693607AD7}"/>
                </a:ext>
              </a:extLst>
            </p:cNvPr>
            <p:cNvSpPr>
              <a:spLocks noChangeArrowheads="1"/>
            </p:cNvSpPr>
            <p:nvPr/>
          </p:nvSpPr>
          <p:spPr bwMode="auto">
            <a:xfrm>
              <a:off x="2094" y="1395"/>
              <a:ext cx="192"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400">
                  <a:solidFill>
                    <a:srgbClr val="1A78C3"/>
                  </a:solidFill>
                  <a:latin typeface="+mj-ea"/>
                  <a:ea typeface="+mj-ea"/>
                </a:rPr>
                <a:t>op</a:t>
              </a:r>
            </a:p>
          </p:txBody>
        </p:sp>
        <p:sp>
          <p:nvSpPr>
            <p:cNvPr id="9" name="Rectangle 6">
              <a:extLst>
                <a:ext uri="{FF2B5EF4-FFF2-40B4-BE49-F238E27FC236}">
                  <a16:creationId xmlns:a16="http://schemas.microsoft.com/office/drawing/2014/main" id="{C1C1F41C-564D-45E5-829D-BE25B246B43C}"/>
                </a:ext>
              </a:extLst>
            </p:cNvPr>
            <p:cNvSpPr>
              <a:spLocks noChangeArrowheads="1"/>
            </p:cNvSpPr>
            <p:nvPr/>
          </p:nvSpPr>
          <p:spPr bwMode="auto">
            <a:xfrm>
              <a:off x="2474" y="1335"/>
              <a:ext cx="328"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10" name="Rectangle 7">
              <a:extLst>
                <a:ext uri="{FF2B5EF4-FFF2-40B4-BE49-F238E27FC236}">
                  <a16:creationId xmlns:a16="http://schemas.microsoft.com/office/drawing/2014/main" id="{8665E5F9-A263-4CC1-98A0-67111911C487}"/>
                </a:ext>
              </a:extLst>
            </p:cNvPr>
            <p:cNvSpPr>
              <a:spLocks noChangeArrowheads="1"/>
            </p:cNvSpPr>
            <p:nvPr/>
          </p:nvSpPr>
          <p:spPr bwMode="auto">
            <a:xfrm>
              <a:off x="2801" y="1335"/>
              <a:ext cx="328"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11" name="Rectangle 8">
              <a:extLst>
                <a:ext uri="{FF2B5EF4-FFF2-40B4-BE49-F238E27FC236}">
                  <a16:creationId xmlns:a16="http://schemas.microsoft.com/office/drawing/2014/main" id="{8A050061-127B-44A3-A1F4-5D2BD1BB125F}"/>
                </a:ext>
              </a:extLst>
            </p:cNvPr>
            <p:cNvSpPr>
              <a:spLocks noChangeArrowheads="1"/>
            </p:cNvSpPr>
            <p:nvPr/>
          </p:nvSpPr>
          <p:spPr bwMode="auto">
            <a:xfrm>
              <a:off x="3128" y="1335"/>
              <a:ext cx="328"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12" name="Rectangle 9">
              <a:extLst>
                <a:ext uri="{FF2B5EF4-FFF2-40B4-BE49-F238E27FC236}">
                  <a16:creationId xmlns:a16="http://schemas.microsoft.com/office/drawing/2014/main" id="{74FD7286-A5EA-4BE2-B7B4-B5AA93C10EEA}"/>
                </a:ext>
              </a:extLst>
            </p:cNvPr>
            <p:cNvSpPr>
              <a:spLocks noChangeArrowheads="1"/>
            </p:cNvSpPr>
            <p:nvPr/>
          </p:nvSpPr>
          <p:spPr bwMode="auto">
            <a:xfrm>
              <a:off x="3786" y="1335"/>
              <a:ext cx="432"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13" name="Rectangle 10">
              <a:extLst>
                <a:ext uri="{FF2B5EF4-FFF2-40B4-BE49-F238E27FC236}">
                  <a16:creationId xmlns:a16="http://schemas.microsoft.com/office/drawing/2014/main" id="{2F3F1175-6982-4F56-8AD5-1B5BAD6D6F13}"/>
                </a:ext>
              </a:extLst>
            </p:cNvPr>
            <p:cNvSpPr>
              <a:spLocks noChangeArrowheads="1"/>
            </p:cNvSpPr>
            <p:nvPr/>
          </p:nvSpPr>
          <p:spPr bwMode="auto">
            <a:xfrm>
              <a:off x="2574" y="1395"/>
              <a:ext cx="152"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400">
                  <a:solidFill>
                    <a:srgbClr val="1A78C3"/>
                  </a:solidFill>
                  <a:latin typeface="+mj-ea"/>
                  <a:ea typeface="+mj-ea"/>
                </a:rPr>
                <a:t>rs</a:t>
              </a:r>
            </a:p>
          </p:txBody>
        </p:sp>
        <p:sp>
          <p:nvSpPr>
            <p:cNvPr id="14" name="Rectangle 11">
              <a:extLst>
                <a:ext uri="{FF2B5EF4-FFF2-40B4-BE49-F238E27FC236}">
                  <a16:creationId xmlns:a16="http://schemas.microsoft.com/office/drawing/2014/main" id="{9456CBDA-6F97-4D6A-AB0B-9DBD694922D9}"/>
                </a:ext>
              </a:extLst>
            </p:cNvPr>
            <p:cNvSpPr>
              <a:spLocks noChangeArrowheads="1"/>
            </p:cNvSpPr>
            <p:nvPr/>
          </p:nvSpPr>
          <p:spPr bwMode="auto">
            <a:xfrm>
              <a:off x="2862" y="1395"/>
              <a:ext cx="145"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400">
                  <a:solidFill>
                    <a:srgbClr val="1A78C3"/>
                  </a:solidFill>
                  <a:latin typeface="+mj-ea"/>
                  <a:ea typeface="+mj-ea"/>
                </a:rPr>
                <a:t>rt</a:t>
              </a:r>
            </a:p>
          </p:txBody>
        </p:sp>
        <p:sp>
          <p:nvSpPr>
            <p:cNvPr id="15" name="Rectangle 12">
              <a:extLst>
                <a:ext uri="{FF2B5EF4-FFF2-40B4-BE49-F238E27FC236}">
                  <a16:creationId xmlns:a16="http://schemas.microsoft.com/office/drawing/2014/main" id="{3D59C191-52C4-484B-ABCE-1A9046FBE324}"/>
                </a:ext>
              </a:extLst>
            </p:cNvPr>
            <p:cNvSpPr>
              <a:spLocks noChangeArrowheads="1"/>
            </p:cNvSpPr>
            <p:nvPr/>
          </p:nvSpPr>
          <p:spPr bwMode="auto">
            <a:xfrm>
              <a:off x="3198" y="1395"/>
              <a:ext cx="167"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400">
                  <a:solidFill>
                    <a:srgbClr val="1A78C3"/>
                  </a:solidFill>
                  <a:latin typeface="+mj-ea"/>
                  <a:ea typeface="+mj-ea"/>
                </a:rPr>
                <a:t>rd</a:t>
              </a:r>
            </a:p>
          </p:txBody>
        </p:sp>
        <p:sp>
          <p:nvSpPr>
            <p:cNvPr id="16" name="Rectangle 13">
              <a:extLst>
                <a:ext uri="{FF2B5EF4-FFF2-40B4-BE49-F238E27FC236}">
                  <a16:creationId xmlns:a16="http://schemas.microsoft.com/office/drawing/2014/main" id="{2D37E818-10A3-43FD-BBB1-435628E8310F}"/>
                </a:ext>
              </a:extLst>
            </p:cNvPr>
            <p:cNvSpPr>
              <a:spLocks noChangeArrowheads="1"/>
            </p:cNvSpPr>
            <p:nvPr/>
          </p:nvSpPr>
          <p:spPr bwMode="auto">
            <a:xfrm>
              <a:off x="2426" y="1767"/>
              <a:ext cx="1144" cy="136"/>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17" name="Rectangle 14">
              <a:extLst>
                <a:ext uri="{FF2B5EF4-FFF2-40B4-BE49-F238E27FC236}">
                  <a16:creationId xmlns:a16="http://schemas.microsoft.com/office/drawing/2014/main" id="{474F8A96-799F-42B6-A70E-D3C5FF442BAB}"/>
                </a:ext>
              </a:extLst>
            </p:cNvPr>
            <p:cNvSpPr>
              <a:spLocks noChangeArrowheads="1"/>
            </p:cNvSpPr>
            <p:nvPr/>
          </p:nvSpPr>
          <p:spPr bwMode="auto">
            <a:xfrm>
              <a:off x="2574" y="1757"/>
              <a:ext cx="69"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endParaRPr lang="en-US" altLang="zh-CN" sz="1400">
                <a:solidFill>
                  <a:srgbClr val="1A78C3"/>
                </a:solidFill>
                <a:latin typeface="+mj-ea"/>
                <a:ea typeface="+mj-ea"/>
              </a:endParaRPr>
            </a:p>
          </p:txBody>
        </p:sp>
        <p:sp>
          <p:nvSpPr>
            <p:cNvPr id="18" name="Line 15">
              <a:extLst>
                <a:ext uri="{FF2B5EF4-FFF2-40B4-BE49-F238E27FC236}">
                  <a16:creationId xmlns:a16="http://schemas.microsoft.com/office/drawing/2014/main" id="{26AE78FA-A1CC-45D5-BE02-0C0B3900B661}"/>
                </a:ext>
              </a:extLst>
            </p:cNvPr>
            <p:cNvSpPr>
              <a:spLocks noChangeShapeType="1"/>
            </p:cNvSpPr>
            <p:nvPr/>
          </p:nvSpPr>
          <p:spPr bwMode="auto">
            <a:xfrm>
              <a:off x="2662" y="1575"/>
              <a:ext cx="0" cy="184"/>
            </a:xfrm>
            <a:prstGeom prst="line">
              <a:avLst/>
            </a:prstGeom>
            <a:noFill/>
            <a:ln w="127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19" name="Rectangle 16">
              <a:extLst>
                <a:ext uri="{FF2B5EF4-FFF2-40B4-BE49-F238E27FC236}">
                  <a16:creationId xmlns:a16="http://schemas.microsoft.com/office/drawing/2014/main" id="{C1D627D3-2FA3-41A0-AEA5-CD985AE87A30}"/>
                </a:ext>
              </a:extLst>
            </p:cNvPr>
            <p:cNvSpPr>
              <a:spLocks noChangeArrowheads="1"/>
            </p:cNvSpPr>
            <p:nvPr/>
          </p:nvSpPr>
          <p:spPr bwMode="auto">
            <a:xfrm>
              <a:off x="750" y="1347"/>
              <a:ext cx="97"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400">
                  <a:solidFill>
                    <a:srgbClr val="1A78C3"/>
                  </a:solidFill>
                  <a:latin typeface="+mj-ea"/>
                  <a:ea typeface="+mj-ea"/>
                </a:rPr>
                <a:t> </a:t>
              </a:r>
            </a:p>
          </p:txBody>
        </p:sp>
        <p:sp>
          <p:nvSpPr>
            <p:cNvPr id="20" name="Text Box 17">
              <a:extLst>
                <a:ext uri="{FF2B5EF4-FFF2-40B4-BE49-F238E27FC236}">
                  <a16:creationId xmlns:a16="http://schemas.microsoft.com/office/drawing/2014/main" id="{CB96C701-667A-4B3E-B77A-DDCE4AB476C1}"/>
                </a:ext>
              </a:extLst>
            </p:cNvPr>
            <p:cNvSpPr txBox="1">
              <a:spLocks noChangeArrowheads="1"/>
            </p:cNvSpPr>
            <p:nvPr/>
          </p:nvSpPr>
          <p:spPr bwMode="auto">
            <a:xfrm>
              <a:off x="3825" y="1335"/>
              <a:ext cx="38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a:solidFill>
                    <a:srgbClr val="1A78C3"/>
                  </a:solidFill>
                  <a:latin typeface="+mj-ea"/>
                  <a:ea typeface="+mj-ea"/>
                  <a:cs typeface="Arial" panose="020B0604020202020204" pitchFamily="34" charset="0"/>
                </a:rPr>
                <a:t>func</a:t>
              </a:r>
              <a:endParaRPr lang="en-US" altLang="zh-CN" sz="1400" b="0">
                <a:solidFill>
                  <a:srgbClr val="1A78C3"/>
                </a:solidFill>
                <a:latin typeface="+mj-ea"/>
                <a:ea typeface="+mj-ea"/>
                <a:cs typeface="Arial" panose="020B0604020202020204" pitchFamily="34" charset="0"/>
              </a:endParaRPr>
            </a:p>
          </p:txBody>
        </p:sp>
        <p:sp>
          <p:nvSpPr>
            <p:cNvPr id="21" name="Text Box 18">
              <a:extLst>
                <a:ext uri="{FF2B5EF4-FFF2-40B4-BE49-F238E27FC236}">
                  <a16:creationId xmlns:a16="http://schemas.microsoft.com/office/drawing/2014/main" id="{14B66DDD-EDBD-487C-9A9F-916106BAC9FA}"/>
                </a:ext>
              </a:extLst>
            </p:cNvPr>
            <p:cNvSpPr txBox="1">
              <a:spLocks noChangeArrowheads="1"/>
            </p:cNvSpPr>
            <p:nvPr/>
          </p:nvSpPr>
          <p:spPr bwMode="auto">
            <a:xfrm>
              <a:off x="658" y="1045"/>
              <a:ext cx="9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1600" b="0">
                <a:solidFill>
                  <a:srgbClr val="1A78C3"/>
                </a:solidFill>
                <a:latin typeface="+mj-ea"/>
                <a:ea typeface="+mj-ea"/>
                <a:cs typeface="Arial" panose="020B0604020202020204" pitchFamily="34" charset="0"/>
              </a:endParaRPr>
            </a:p>
          </p:txBody>
        </p:sp>
        <p:sp>
          <p:nvSpPr>
            <p:cNvPr id="22" name="Rectangle 19">
              <a:extLst>
                <a:ext uri="{FF2B5EF4-FFF2-40B4-BE49-F238E27FC236}">
                  <a16:creationId xmlns:a16="http://schemas.microsoft.com/office/drawing/2014/main" id="{5D6F6115-9993-4721-A100-A004448569A2}"/>
                </a:ext>
              </a:extLst>
            </p:cNvPr>
            <p:cNvSpPr>
              <a:spLocks noChangeArrowheads="1"/>
            </p:cNvSpPr>
            <p:nvPr/>
          </p:nvSpPr>
          <p:spPr bwMode="auto">
            <a:xfrm>
              <a:off x="3458" y="1335"/>
              <a:ext cx="328"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23" name="Rectangle 20">
              <a:extLst>
                <a:ext uri="{FF2B5EF4-FFF2-40B4-BE49-F238E27FC236}">
                  <a16:creationId xmlns:a16="http://schemas.microsoft.com/office/drawing/2014/main" id="{16369814-FFA2-4793-A4CD-D47EDD3ACE14}"/>
                </a:ext>
              </a:extLst>
            </p:cNvPr>
            <p:cNvSpPr>
              <a:spLocks noChangeArrowheads="1"/>
            </p:cNvSpPr>
            <p:nvPr/>
          </p:nvSpPr>
          <p:spPr bwMode="auto">
            <a:xfrm>
              <a:off x="3486" y="1383"/>
              <a:ext cx="240"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400">
                  <a:solidFill>
                    <a:srgbClr val="1A78C3"/>
                  </a:solidFill>
                  <a:latin typeface="+mj-ea"/>
                  <a:ea typeface="+mj-ea"/>
                </a:rPr>
                <a:t>smt</a:t>
              </a:r>
            </a:p>
          </p:txBody>
        </p:sp>
        <p:sp>
          <p:nvSpPr>
            <p:cNvPr id="24" name="Text Box 21">
              <a:extLst>
                <a:ext uri="{FF2B5EF4-FFF2-40B4-BE49-F238E27FC236}">
                  <a16:creationId xmlns:a16="http://schemas.microsoft.com/office/drawing/2014/main" id="{3AF7B3A1-3BF7-477C-905D-B4701109E78C}"/>
                </a:ext>
              </a:extLst>
            </p:cNvPr>
            <p:cNvSpPr txBox="1">
              <a:spLocks noChangeArrowheads="1"/>
            </p:cNvSpPr>
            <p:nvPr/>
          </p:nvSpPr>
          <p:spPr bwMode="auto">
            <a:xfrm>
              <a:off x="2142" y="1143"/>
              <a:ext cx="185"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400">
                  <a:solidFill>
                    <a:srgbClr val="1A78C3"/>
                  </a:solidFill>
                  <a:latin typeface="+mj-ea"/>
                  <a:ea typeface="+mj-ea"/>
                </a:rPr>
                <a:t>6</a:t>
              </a:r>
            </a:p>
          </p:txBody>
        </p:sp>
        <p:sp>
          <p:nvSpPr>
            <p:cNvPr id="25" name="Text Box 22">
              <a:extLst>
                <a:ext uri="{FF2B5EF4-FFF2-40B4-BE49-F238E27FC236}">
                  <a16:creationId xmlns:a16="http://schemas.microsoft.com/office/drawing/2014/main" id="{FE2B7FAD-4444-40B9-9AEC-CEC92F59C979}"/>
                </a:ext>
              </a:extLst>
            </p:cNvPr>
            <p:cNvSpPr txBox="1">
              <a:spLocks noChangeArrowheads="1"/>
            </p:cNvSpPr>
            <p:nvPr/>
          </p:nvSpPr>
          <p:spPr bwMode="auto">
            <a:xfrm>
              <a:off x="2862" y="1143"/>
              <a:ext cx="185"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400">
                  <a:solidFill>
                    <a:srgbClr val="1A78C3"/>
                  </a:solidFill>
                  <a:latin typeface="+mj-ea"/>
                  <a:ea typeface="+mj-ea"/>
                </a:rPr>
                <a:t>5</a:t>
              </a:r>
            </a:p>
          </p:txBody>
        </p:sp>
        <p:sp>
          <p:nvSpPr>
            <p:cNvPr id="26" name="Text Box 23">
              <a:extLst>
                <a:ext uri="{FF2B5EF4-FFF2-40B4-BE49-F238E27FC236}">
                  <a16:creationId xmlns:a16="http://schemas.microsoft.com/office/drawing/2014/main" id="{7D8E96B0-3209-4DA7-8F86-6584E72DFD06}"/>
                </a:ext>
              </a:extLst>
            </p:cNvPr>
            <p:cNvSpPr txBox="1">
              <a:spLocks noChangeArrowheads="1"/>
            </p:cNvSpPr>
            <p:nvPr/>
          </p:nvSpPr>
          <p:spPr bwMode="auto">
            <a:xfrm>
              <a:off x="3198" y="1143"/>
              <a:ext cx="185"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400">
                  <a:solidFill>
                    <a:srgbClr val="1A78C3"/>
                  </a:solidFill>
                  <a:latin typeface="+mj-ea"/>
                  <a:ea typeface="+mj-ea"/>
                </a:rPr>
                <a:t>5</a:t>
              </a:r>
            </a:p>
          </p:txBody>
        </p:sp>
        <p:sp>
          <p:nvSpPr>
            <p:cNvPr id="27" name="Text Box 24">
              <a:extLst>
                <a:ext uri="{FF2B5EF4-FFF2-40B4-BE49-F238E27FC236}">
                  <a16:creationId xmlns:a16="http://schemas.microsoft.com/office/drawing/2014/main" id="{6E3402F4-EC7C-48E1-996F-A2F57B8E8181}"/>
                </a:ext>
              </a:extLst>
            </p:cNvPr>
            <p:cNvSpPr txBox="1">
              <a:spLocks noChangeArrowheads="1"/>
            </p:cNvSpPr>
            <p:nvPr/>
          </p:nvSpPr>
          <p:spPr bwMode="auto">
            <a:xfrm>
              <a:off x="3534" y="1143"/>
              <a:ext cx="185"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400">
                  <a:solidFill>
                    <a:srgbClr val="1A78C3"/>
                  </a:solidFill>
                  <a:latin typeface="+mj-ea"/>
                  <a:ea typeface="+mj-ea"/>
                </a:rPr>
                <a:t>5</a:t>
              </a:r>
            </a:p>
          </p:txBody>
        </p:sp>
        <p:sp>
          <p:nvSpPr>
            <p:cNvPr id="28" name="Text Box 25">
              <a:extLst>
                <a:ext uri="{FF2B5EF4-FFF2-40B4-BE49-F238E27FC236}">
                  <a16:creationId xmlns:a16="http://schemas.microsoft.com/office/drawing/2014/main" id="{4E12C438-73CB-47E3-8DF8-56F5999DDF59}"/>
                </a:ext>
              </a:extLst>
            </p:cNvPr>
            <p:cNvSpPr txBox="1">
              <a:spLocks noChangeArrowheads="1"/>
            </p:cNvSpPr>
            <p:nvPr/>
          </p:nvSpPr>
          <p:spPr bwMode="auto">
            <a:xfrm>
              <a:off x="3918" y="1143"/>
              <a:ext cx="185"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400">
                  <a:solidFill>
                    <a:srgbClr val="1A78C3"/>
                  </a:solidFill>
                  <a:latin typeface="+mj-ea"/>
                  <a:ea typeface="+mj-ea"/>
                </a:rPr>
                <a:t>6</a:t>
              </a:r>
            </a:p>
          </p:txBody>
        </p:sp>
        <p:sp>
          <p:nvSpPr>
            <p:cNvPr id="29" name="Text Box 26">
              <a:extLst>
                <a:ext uri="{FF2B5EF4-FFF2-40B4-BE49-F238E27FC236}">
                  <a16:creationId xmlns:a16="http://schemas.microsoft.com/office/drawing/2014/main" id="{B2AA5CFE-7956-46CB-B252-41ABFFE7B68B}"/>
                </a:ext>
              </a:extLst>
            </p:cNvPr>
            <p:cNvSpPr txBox="1">
              <a:spLocks noChangeArrowheads="1"/>
            </p:cNvSpPr>
            <p:nvPr/>
          </p:nvSpPr>
          <p:spPr bwMode="auto">
            <a:xfrm>
              <a:off x="2526" y="1143"/>
              <a:ext cx="185"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400">
                  <a:solidFill>
                    <a:srgbClr val="1A78C3"/>
                  </a:solidFill>
                  <a:latin typeface="+mj-ea"/>
                  <a:ea typeface="+mj-ea"/>
                </a:rPr>
                <a:t>5</a:t>
              </a:r>
            </a:p>
          </p:txBody>
        </p:sp>
      </p:grpSp>
      <p:grpSp>
        <p:nvGrpSpPr>
          <p:cNvPr id="30" name="Group 72">
            <a:extLst>
              <a:ext uri="{FF2B5EF4-FFF2-40B4-BE49-F238E27FC236}">
                <a16:creationId xmlns:a16="http://schemas.microsoft.com/office/drawing/2014/main" id="{DD0E4EE3-CA50-4FE7-854A-7A82012B3FAA}"/>
              </a:ext>
            </a:extLst>
          </p:cNvPr>
          <p:cNvGrpSpPr>
            <a:grpSpLocks/>
          </p:cNvGrpSpPr>
          <p:nvPr/>
        </p:nvGrpSpPr>
        <p:grpSpPr bwMode="auto">
          <a:xfrm>
            <a:off x="499742" y="3112507"/>
            <a:ext cx="6523038" cy="1381125"/>
            <a:chOff x="466" y="1902"/>
            <a:chExt cx="4109" cy="870"/>
          </a:xfrm>
        </p:grpSpPr>
        <p:sp>
          <p:nvSpPr>
            <p:cNvPr id="31" name="Rectangle 27">
              <a:extLst>
                <a:ext uri="{FF2B5EF4-FFF2-40B4-BE49-F238E27FC236}">
                  <a16:creationId xmlns:a16="http://schemas.microsoft.com/office/drawing/2014/main" id="{AE7520B3-E6D6-4F23-A987-4EA1C0488F4F}"/>
                </a:ext>
              </a:extLst>
            </p:cNvPr>
            <p:cNvSpPr>
              <a:spLocks noChangeArrowheads="1"/>
            </p:cNvSpPr>
            <p:nvPr/>
          </p:nvSpPr>
          <p:spPr bwMode="auto">
            <a:xfrm>
              <a:off x="1520" y="2306"/>
              <a:ext cx="531"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32" name="Rectangle 28">
              <a:extLst>
                <a:ext uri="{FF2B5EF4-FFF2-40B4-BE49-F238E27FC236}">
                  <a16:creationId xmlns:a16="http://schemas.microsoft.com/office/drawing/2014/main" id="{9A2A00C2-004D-456A-BC13-525502159D7E}"/>
                </a:ext>
              </a:extLst>
            </p:cNvPr>
            <p:cNvSpPr>
              <a:spLocks noChangeArrowheads="1"/>
            </p:cNvSpPr>
            <p:nvPr/>
          </p:nvSpPr>
          <p:spPr bwMode="auto">
            <a:xfrm>
              <a:off x="1724" y="2366"/>
              <a:ext cx="147"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400">
                  <a:solidFill>
                    <a:srgbClr val="1A78C3"/>
                  </a:solidFill>
                  <a:latin typeface="+mj-ea"/>
                  <a:ea typeface="+mj-ea"/>
                </a:rPr>
                <a:t>0</a:t>
              </a:r>
            </a:p>
          </p:txBody>
        </p:sp>
        <p:sp>
          <p:nvSpPr>
            <p:cNvPr id="33" name="Rectangle 29">
              <a:extLst>
                <a:ext uri="{FF2B5EF4-FFF2-40B4-BE49-F238E27FC236}">
                  <a16:creationId xmlns:a16="http://schemas.microsoft.com/office/drawing/2014/main" id="{A245FF7E-EC57-4BCF-ABE7-BEDD6AB71D64}"/>
                </a:ext>
              </a:extLst>
            </p:cNvPr>
            <p:cNvSpPr>
              <a:spLocks noChangeArrowheads="1"/>
            </p:cNvSpPr>
            <p:nvPr/>
          </p:nvSpPr>
          <p:spPr bwMode="auto">
            <a:xfrm>
              <a:off x="2054" y="2306"/>
              <a:ext cx="463"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34" name="Rectangle 30">
              <a:extLst>
                <a:ext uri="{FF2B5EF4-FFF2-40B4-BE49-F238E27FC236}">
                  <a16:creationId xmlns:a16="http://schemas.microsoft.com/office/drawing/2014/main" id="{43D0EE05-EC21-43AD-B4F7-E829A15A4C58}"/>
                </a:ext>
              </a:extLst>
            </p:cNvPr>
            <p:cNvSpPr>
              <a:spLocks noChangeArrowheads="1"/>
            </p:cNvSpPr>
            <p:nvPr/>
          </p:nvSpPr>
          <p:spPr bwMode="auto">
            <a:xfrm>
              <a:off x="2520" y="2306"/>
              <a:ext cx="463"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35" name="Rectangle 31">
              <a:extLst>
                <a:ext uri="{FF2B5EF4-FFF2-40B4-BE49-F238E27FC236}">
                  <a16:creationId xmlns:a16="http://schemas.microsoft.com/office/drawing/2014/main" id="{0AF0FB5E-BB44-49AA-9F1F-116B8A9007F7}"/>
                </a:ext>
              </a:extLst>
            </p:cNvPr>
            <p:cNvSpPr>
              <a:spLocks noChangeArrowheads="1"/>
            </p:cNvSpPr>
            <p:nvPr/>
          </p:nvSpPr>
          <p:spPr bwMode="auto">
            <a:xfrm>
              <a:off x="2985" y="2306"/>
              <a:ext cx="464"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36" name="Rectangle 32">
              <a:extLst>
                <a:ext uri="{FF2B5EF4-FFF2-40B4-BE49-F238E27FC236}">
                  <a16:creationId xmlns:a16="http://schemas.microsoft.com/office/drawing/2014/main" id="{835744C3-ED82-4436-94B9-DE3BF79904BE}"/>
                </a:ext>
              </a:extLst>
            </p:cNvPr>
            <p:cNvSpPr>
              <a:spLocks noChangeArrowheads="1"/>
            </p:cNvSpPr>
            <p:nvPr/>
          </p:nvSpPr>
          <p:spPr bwMode="auto">
            <a:xfrm>
              <a:off x="3905" y="2306"/>
              <a:ext cx="610"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37" name="Rectangle 33">
              <a:extLst>
                <a:ext uri="{FF2B5EF4-FFF2-40B4-BE49-F238E27FC236}">
                  <a16:creationId xmlns:a16="http://schemas.microsoft.com/office/drawing/2014/main" id="{8F390FA6-ECCD-4E24-8CAE-BB3368F37951}"/>
                </a:ext>
              </a:extLst>
            </p:cNvPr>
            <p:cNvSpPr>
              <a:spLocks noChangeArrowheads="1"/>
            </p:cNvSpPr>
            <p:nvPr/>
          </p:nvSpPr>
          <p:spPr bwMode="auto">
            <a:xfrm>
              <a:off x="2195" y="2366"/>
              <a:ext cx="214"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400">
                  <a:solidFill>
                    <a:srgbClr val="1A78C3"/>
                  </a:solidFill>
                  <a:latin typeface="+mj-ea"/>
                  <a:ea typeface="+mj-ea"/>
                </a:rPr>
                <a:t>17</a:t>
              </a:r>
            </a:p>
          </p:txBody>
        </p:sp>
        <p:sp>
          <p:nvSpPr>
            <p:cNvPr id="38" name="Rectangle 34">
              <a:extLst>
                <a:ext uri="{FF2B5EF4-FFF2-40B4-BE49-F238E27FC236}">
                  <a16:creationId xmlns:a16="http://schemas.microsoft.com/office/drawing/2014/main" id="{7862334F-9848-4416-9590-E9EEB5E31F20}"/>
                </a:ext>
              </a:extLst>
            </p:cNvPr>
            <p:cNvSpPr>
              <a:spLocks noChangeArrowheads="1"/>
            </p:cNvSpPr>
            <p:nvPr/>
          </p:nvSpPr>
          <p:spPr bwMode="auto">
            <a:xfrm>
              <a:off x="2602" y="2366"/>
              <a:ext cx="214"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400">
                  <a:solidFill>
                    <a:srgbClr val="1A78C3"/>
                  </a:solidFill>
                  <a:latin typeface="+mj-ea"/>
                  <a:ea typeface="+mj-ea"/>
                </a:rPr>
                <a:t>18</a:t>
              </a:r>
            </a:p>
          </p:txBody>
        </p:sp>
        <p:sp>
          <p:nvSpPr>
            <p:cNvPr id="39" name="Rectangle 35">
              <a:extLst>
                <a:ext uri="{FF2B5EF4-FFF2-40B4-BE49-F238E27FC236}">
                  <a16:creationId xmlns:a16="http://schemas.microsoft.com/office/drawing/2014/main" id="{7D4D5071-B9CC-41BE-B865-1F4CA9251337}"/>
                </a:ext>
              </a:extLst>
            </p:cNvPr>
            <p:cNvSpPr>
              <a:spLocks noChangeArrowheads="1"/>
            </p:cNvSpPr>
            <p:nvPr/>
          </p:nvSpPr>
          <p:spPr bwMode="auto">
            <a:xfrm>
              <a:off x="3077" y="2366"/>
              <a:ext cx="147"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400">
                  <a:solidFill>
                    <a:srgbClr val="1A78C3"/>
                  </a:solidFill>
                  <a:latin typeface="+mj-ea"/>
                  <a:ea typeface="+mj-ea"/>
                </a:rPr>
                <a:t>8</a:t>
              </a:r>
            </a:p>
          </p:txBody>
        </p:sp>
        <p:sp>
          <p:nvSpPr>
            <p:cNvPr id="40" name="Text Box 36">
              <a:extLst>
                <a:ext uri="{FF2B5EF4-FFF2-40B4-BE49-F238E27FC236}">
                  <a16:creationId xmlns:a16="http://schemas.microsoft.com/office/drawing/2014/main" id="{9EF31E38-C73C-471E-88AF-80AB915D10C8}"/>
                </a:ext>
              </a:extLst>
            </p:cNvPr>
            <p:cNvSpPr txBox="1">
              <a:spLocks noChangeArrowheads="1"/>
            </p:cNvSpPr>
            <p:nvPr/>
          </p:nvSpPr>
          <p:spPr bwMode="auto">
            <a:xfrm>
              <a:off x="4027" y="2333"/>
              <a:ext cx="54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a:solidFill>
                    <a:srgbClr val="1A78C3"/>
                  </a:solidFill>
                  <a:latin typeface="+mj-ea"/>
                  <a:ea typeface="+mj-ea"/>
                </a:rPr>
                <a:t>32</a:t>
              </a:r>
              <a:endParaRPr lang="en-US" altLang="zh-CN" sz="1100" b="0">
                <a:solidFill>
                  <a:srgbClr val="1A78C3"/>
                </a:solidFill>
                <a:latin typeface="+mj-ea"/>
                <a:ea typeface="+mj-ea"/>
              </a:endParaRPr>
            </a:p>
          </p:txBody>
        </p:sp>
        <p:sp>
          <p:nvSpPr>
            <p:cNvPr id="41" name="Rectangle 37">
              <a:extLst>
                <a:ext uri="{FF2B5EF4-FFF2-40B4-BE49-F238E27FC236}">
                  <a16:creationId xmlns:a16="http://schemas.microsoft.com/office/drawing/2014/main" id="{FA1C35BA-689D-4AB1-A12C-A7457681E88F}"/>
                </a:ext>
              </a:extLst>
            </p:cNvPr>
            <p:cNvSpPr>
              <a:spLocks noChangeArrowheads="1"/>
            </p:cNvSpPr>
            <p:nvPr/>
          </p:nvSpPr>
          <p:spPr bwMode="auto">
            <a:xfrm>
              <a:off x="3447" y="2306"/>
              <a:ext cx="463"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42" name="Rectangle 38">
              <a:extLst>
                <a:ext uri="{FF2B5EF4-FFF2-40B4-BE49-F238E27FC236}">
                  <a16:creationId xmlns:a16="http://schemas.microsoft.com/office/drawing/2014/main" id="{A5A1BBE9-E5BF-4988-95E6-826632EC30BA}"/>
                </a:ext>
              </a:extLst>
            </p:cNvPr>
            <p:cNvSpPr>
              <a:spLocks noChangeArrowheads="1"/>
            </p:cNvSpPr>
            <p:nvPr/>
          </p:nvSpPr>
          <p:spPr bwMode="auto">
            <a:xfrm>
              <a:off x="3619" y="2381"/>
              <a:ext cx="137"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200">
                  <a:solidFill>
                    <a:srgbClr val="1A78C3"/>
                  </a:solidFill>
                  <a:latin typeface="+mj-ea"/>
                  <a:ea typeface="+mj-ea"/>
                </a:rPr>
                <a:t>0</a:t>
              </a:r>
            </a:p>
          </p:txBody>
        </p:sp>
        <p:sp>
          <p:nvSpPr>
            <p:cNvPr id="43" name="Text Box 39">
              <a:extLst>
                <a:ext uri="{FF2B5EF4-FFF2-40B4-BE49-F238E27FC236}">
                  <a16:creationId xmlns:a16="http://schemas.microsoft.com/office/drawing/2014/main" id="{7C0D65FA-98ED-4322-B009-F0D2F7C3DEB9}"/>
                </a:ext>
              </a:extLst>
            </p:cNvPr>
            <p:cNvSpPr txBox="1">
              <a:spLocks noChangeArrowheads="1"/>
            </p:cNvSpPr>
            <p:nvPr/>
          </p:nvSpPr>
          <p:spPr bwMode="auto">
            <a:xfrm>
              <a:off x="1584" y="2114"/>
              <a:ext cx="26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400">
                  <a:solidFill>
                    <a:srgbClr val="1A78C3"/>
                  </a:solidFill>
                  <a:latin typeface="+mj-ea"/>
                  <a:ea typeface="+mj-ea"/>
                </a:rPr>
                <a:t>6</a:t>
              </a:r>
            </a:p>
          </p:txBody>
        </p:sp>
        <p:sp>
          <p:nvSpPr>
            <p:cNvPr id="44" name="Text Box 40">
              <a:extLst>
                <a:ext uri="{FF2B5EF4-FFF2-40B4-BE49-F238E27FC236}">
                  <a16:creationId xmlns:a16="http://schemas.microsoft.com/office/drawing/2014/main" id="{E3B03AD2-8E89-4003-9D39-42A0F2689664}"/>
                </a:ext>
              </a:extLst>
            </p:cNvPr>
            <p:cNvSpPr txBox="1">
              <a:spLocks noChangeArrowheads="1"/>
            </p:cNvSpPr>
            <p:nvPr/>
          </p:nvSpPr>
          <p:spPr bwMode="auto">
            <a:xfrm>
              <a:off x="2602" y="2114"/>
              <a:ext cx="26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400">
                  <a:solidFill>
                    <a:srgbClr val="1A78C3"/>
                  </a:solidFill>
                  <a:latin typeface="+mj-ea"/>
                  <a:ea typeface="+mj-ea"/>
                </a:rPr>
                <a:t>5</a:t>
              </a:r>
            </a:p>
          </p:txBody>
        </p:sp>
        <p:sp>
          <p:nvSpPr>
            <p:cNvPr id="45" name="Text Box 41">
              <a:extLst>
                <a:ext uri="{FF2B5EF4-FFF2-40B4-BE49-F238E27FC236}">
                  <a16:creationId xmlns:a16="http://schemas.microsoft.com/office/drawing/2014/main" id="{D0ECDB2D-1B49-4189-915F-BF51DE8696EE}"/>
                </a:ext>
              </a:extLst>
            </p:cNvPr>
            <p:cNvSpPr txBox="1">
              <a:spLocks noChangeArrowheads="1"/>
            </p:cNvSpPr>
            <p:nvPr/>
          </p:nvSpPr>
          <p:spPr bwMode="auto">
            <a:xfrm>
              <a:off x="3077" y="2114"/>
              <a:ext cx="261"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400">
                  <a:solidFill>
                    <a:srgbClr val="1A78C3"/>
                  </a:solidFill>
                  <a:latin typeface="+mj-ea"/>
                  <a:ea typeface="+mj-ea"/>
                </a:rPr>
                <a:t>5</a:t>
              </a:r>
            </a:p>
          </p:txBody>
        </p:sp>
        <p:sp>
          <p:nvSpPr>
            <p:cNvPr id="46" name="Text Box 42">
              <a:extLst>
                <a:ext uri="{FF2B5EF4-FFF2-40B4-BE49-F238E27FC236}">
                  <a16:creationId xmlns:a16="http://schemas.microsoft.com/office/drawing/2014/main" id="{4EDE4A6A-1BFF-4D28-8003-75D5F29DCC76}"/>
                </a:ext>
              </a:extLst>
            </p:cNvPr>
            <p:cNvSpPr txBox="1">
              <a:spLocks noChangeArrowheads="1"/>
            </p:cNvSpPr>
            <p:nvPr/>
          </p:nvSpPr>
          <p:spPr bwMode="auto">
            <a:xfrm>
              <a:off x="3552" y="2114"/>
              <a:ext cx="261"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400">
                  <a:solidFill>
                    <a:srgbClr val="1A78C3"/>
                  </a:solidFill>
                  <a:latin typeface="+mj-ea"/>
                  <a:ea typeface="+mj-ea"/>
                </a:rPr>
                <a:t>5</a:t>
              </a:r>
            </a:p>
          </p:txBody>
        </p:sp>
        <p:sp>
          <p:nvSpPr>
            <p:cNvPr id="47" name="Text Box 43">
              <a:extLst>
                <a:ext uri="{FF2B5EF4-FFF2-40B4-BE49-F238E27FC236}">
                  <a16:creationId xmlns:a16="http://schemas.microsoft.com/office/drawing/2014/main" id="{57EB82BE-3594-455A-B877-FC1273B0DCFA}"/>
                </a:ext>
              </a:extLst>
            </p:cNvPr>
            <p:cNvSpPr txBox="1">
              <a:spLocks noChangeArrowheads="1"/>
            </p:cNvSpPr>
            <p:nvPr/>
          </p:nvSpPr>
          <p:spPr bwMode="auto">
            <a:xfrm>
              <a:off x="4094" y="2114"/>
              <a:ext cx="26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400">
                  <a:solidFill>
                    <a:srgbClr val="1A78C3"/>
                  </a:solidFill>
                  <a:latin typeface="+mj-ea"/>
                  <a:ea typeface="+mj-ea"/>
                </a:rPr>
                <a:t>6</a:t>
              </a:r>
            </a:p>
          </p:txBody>
        </p:sp>
        <p:sp>
          <p:nvSpPr>
            <p:cNvPr id="48" name="Text Box 44">
              <a:extLst>
                <a:ext uri="{FF2B5EF4-FFF2-40B4-BE49-F238E27FC236}">
                  <a16:creationId xmlns:a16="http://schemas.microsoft.com/office/drawing/2014/main" id="{EC78921A-A4A0-4BB9-8BB1-604211447464}"/>
                </a:ext>
              </a:extLst>
            </p:cNvPr>
            <p:cNvSpPr txBox="1">
              <a:spLocks noChangeArrowheads="1"/>
            </p:cNvSpPr>
            <p:nvPr/>
          </p:nvSpPr>
          <p:spPr bwMode="auto">
            <a:xfrm>
              <a:off x="2127" y="2114"/>
              <a:ext cx="26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400">
                  <a:solidFill>
                    <a:srgbClr val="1A78C3"/>
                  </a:solidFill>
                  <a:latin typeface="+mj-ea"/>
                  <a:ea typeface="+mj-ea"/>
                </a:rPr>
                <a:t>5</a:t>
              </a:r>
            </a:p>
          </p:txBody>
        </p:sp>
        <p:sp>
          <p:nvSpPr>
            <p:cNvPr id="49" name="Text Box 45">
              <a:extLst>
                <a:ext uri="{FF2B5EF4-FFF2-40B4-BE49-F238E27FC236}">
                  <a16:creationId xmlns:a16="http://schemas.microsoft.com/office/drawing/2014/main" id="{8E596B45-7949-4012-8368-65D8170B9DF5}"/>
                </a:ext>
              </a:extLst>
            </p:cNvPr>
            <p:cNvSpPr txBox="1">
              <a:spLocks noChangeArrowheads="1"/>
            </p:cNvSpPr>
            <p:nvPr/>
          </p:nvSpPr>
          <p:spPr bwMode="auto">
            <a:xfrm>
              <a:off x="466" y="1902"/>
              <a:ext cx="1994" cy="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1600" dirty="0">
                  <a:solidFill>
                    <a:srgbClr val="1A78C3"/>
                  </a:solidFill>
                  <a:latin typeface="+mj-ea"/>
                  <a:ea typeface="+mj-ea"/>
                </a:rPr>
                <a:t>Decimal </a:t>
              </a:r>
              <a:r>
                <a:rPr lang="en-US" altLang="zh-CN" sz="1600" dirty="0" err="1">
                  <a:solidFill>
                    <a:srgbClr val="1A78C3"/>
                  </a:solidFill>
                  <a:latin typeface="+mj-ea"/>
                  <a:ea typeface="+mj-ea"/>
                </a:rPr>
                <a:t>representaton</a:t>
              </a:r>
              <a:r>
                <a:rPr lang="en-US" altLang="zh-CN" sz="1600" dirty="0">
                  <a:solidFill>
                    <a:srgbClr val="1A78C3"/>
                  </a:solidFill>
                  <a:latin typeface="+mj-ea"/>
                  <a:ea typeface="+mj-ea"/>
                </a:rPr>
                <a:t>:</a:t>
              </a:r>
            </a:p>
            <a:p>
              <a:pPr>
                <a:spcBef>
                  <a:spcPct val="50000"/>
                </a:spcBef>
              </a:pPr>
              <a:endParaRPr lang="en-US" altLang="zh-CN" sz="1600" dirty="0">
                <a:solidFill>
                  <a:srgbClr val="1A78C3"/>
                </a:solidFill>
                <a:latin typeface="+mj-ea"/>
                <a:ea typeface="+mj-ea"/>
              </a:endParaRPr>
            </a:p>
          </p:txBody>
        </p:sp>
        <p:sp>
          <p:nvSpPr>
            <p:cNvPr id="50" name="Rectangle 46">
              <a:extLst>
                <a:ext uri="{FF2B5EF4-FFF2-40B4-BE49-F238E27FC236}">
                  <a16:creationId xmlns:a16="http://schemas.microsoft.com/office/drawing/2014/main" id="{05789E60-78FB-4413-B7B0-2886FE07F761}"/>
                </a:ext>
              </a:extLst>
            </p:cNvPr>
            <p:cNvSpPr>
              <a:spLocks noChangeArrowheads="1"/>
            </p:cNvSpPr>
            <p:nvPr/>
          </p:nvSpPr>
          <p:spPr bwMode="auto">
            <a:xfrm>
              <a:off x="2143" y="2547"/>
              <a:ext cx="326"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1600">
                  <a:solidFill>
                    <a:srgbClr val="1A78C3"/>
                  </a:solidFill>
                  <a:latin typeface="+mj-ea"/>
                  <a:ea typeface="+mj-ea"/>
                </a:rPr>
                <a:t>$s1</a:t>
              </a:r>
              <a:endParaRPr lang="zh-CN" altLang="en-US" sz="1600">
                <a:solidFill>
                  <a:srgbClr val="1A78C3"/>
                </a:solidFill>
                <a:latin typeface="+mj-ea"/>
                <a:ea typeface="+mj-ea"/>
              </a:endParaRPr>
            </a:p>
          </p:txBody>
        </p:sp>
        <p:sp>
          <p:nvSpPr>
            <p:cNvPr id="51" name="Rectangle 47">
              <a:extLst>
                <a:ext uri="{FF2B5EF4-FFF2-40B4-BE49-F238E27FC236}">
                  <a16:creationId xmlns:a16="http://schemas.microsoft.com/office/drawing/2014/main" id="{684F08A7-2699-4509-AB47-679DB3CBDBFB}"/>
                </a:ext>
              </a:extLst>
            </p:cNvPr>
            <p:cNvSpPr>
              <a:spLocks noChangeArrowheads="1"/>
            </p:cNvSpPr>
            <p:nvPr/>
          </p:nvSpPr>
          <p:spPr bwMode="auto">
            <a:xfrm>
              <a:off x="2546" y="2548"/>
              <a:ext cx="326"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1600">
                  <a:solidFill>
                    <a:srgbClr val="1A78C3"/>
                  </a:solidFill>
                  <a:latin typeface="+mj-ea"/>
                  <a:ea typeface="+mj-ea"/>
                </a:rPr>
                <a:t>$s2</a:t>
              </a:r>
              <a:endParaRPr lang="zh-CN" altLang="en-US" sz="1600">
                <a:solidFill>
                  <a:srgbClr val="1A78C3"/>
                </a:solidFill>
                <a:latin typeface="+mj-ea"/>
                <a:ea typeface="+mj-ea"/>
              </a:endParaRPr>
            </a:p>
          </p:txBody>
        </p:sp>
        <p:sp>
          <p:nvSpPr>
            <p:cNvPr id="52" name="Rectangle 48">
              <a:extLst>
                <a:ext uri="{FF2B5EF4-FFF2-40B4-BE49-F238E27FC236}">
                  <a16:creationId xmlns:a16="http://schemas.microsoft.com/office/drawing/2014/main" id="{35F9CBDD-3F15-4F2F-A956-088080EE0FBA}"/>
                </a:ext>
              </a:extLst>
            </p:cNvPr>
            <p:cNvSpPr>
              <a:spLocks noChangeArrowheads="1"/>
            </p:cNvSpPr>
            <p:nvPr/>
          </p:nvSpPr>
          <p:spPr bwMode="auto">
            <a:xfrm>
              <a:off x="2974" y="2557"/>
              <a:ext cx="31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1600">
                  <a:solidFill>
                    <a:srgbClr val="1A78C3"/>
                  </a:solidFill>
                  <a:latin typeface="+mj-ea"/>
                  <a:ea typeface="+mj-ea"/>
                </a:rPr>
                <a:t>$t0</a:t>
              </a:r>
              <a:endParaRPr lang="zh-CN" altLang="en-US" sz="1600">
                <a:solidFill>
                  <a:srgbClr val="1A78C3"/>
                </a:solidFill>
                <a:latin typeface="+mj-ea"/>
                <a:ea typeface="+mj-ea"/>
              </a:endParaRPr>
            </a:p>
          </p:txBody>
        </p:sp>
        <p:sp>
          <p:nvSpPr>
            <p:cNvPr id="53" name="Rectangle 49">
              <a:extLst>
                <a:ext uri="{FF2B5EF4-FFF2-40B4-BE49-F238E27FC236}">
                  <a16:creationId xmlns:a16="http://schemas.microsoft.com/office/drawing/2014/main" id="{F84239A0-7239-420B-8535-A2779CE2D478}"/>
                </a:ext>
              </a:extLst>
            </p:cNvPr>
            <p:cNvSpPr>
              <a:spLocks noChangeArrowheads="1"/>
            </p:cNvSpPr>
            <p:nvPr/>
          </p:nvSpPr>
          <p:spPr bwMode="auto">
            <a:xfrm>
              <a:off x="1472" y="2568"/>
              <a:ext cx="438"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1200">
                  <a:solidFill>
                    <a:srgbClr val="1A78C3"/>
                  </a:solidFill>
                  <a:latin typeface="+mj-ea"/>
                  <a:ea typeface="+mj-ea"/>
                  <a:cs typeface="Arial" panose="020B0604020202020204" pitchFamily="34" charset="0"/>
                </a:rPr>
                <a:t>R-Type</a:t>
              </a:r>
              <a:endParaRPr lang="zh-CN" altLang="en-US" sz="1200">
                <a:solidFill>
                  <a:srgbClr val="1A78C3"/>
                </a:solidFill>
                <a:latin typeface="+mj-ea"/>
                <a:ea typeface="+mj-ea"/>
                <a:cs typeface="Arial" panose="020B0604020202020204" pitchFamily="34" charset="0"/>
              </a:endParaRPr>
            </a:p>
          </p:txBody>
        </p:sp>
        <p:sp>
          <p:nvSpPr>
            <p:cNvPr id="54" name="Rectangle 50">
              <a:extLst>
                <a:ext uri="{FF2B5EF4-FFF2-40B4-BE49-F238E27FC236}">
                  <a16:creationId xmlns:a16="http://schemas.microsoft.com/office/drawing/2014/main" id="{1A63BEE2-D662-477E-868A-63D057064A5B}"/>
                </a:ext>
              </a:extLst>
            </p:cNvPr>
            <p:cNvSpPr>
              <a:spLocks noChangeArrowheads="1"/>
            </p:cNvSpPr>
            <p:nvPr/>
          </p:nvSpPr>
          <p:spPr bwMode="auto">
            <a:xfrm>
              <a:off x="4029" y="2585"/>
              <a:ext cx="30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1200">
                  <a:solidFill>
                    <a:srgbClr val="1A78C3"/>
                  </a:solidFill>
                  <a:latin typeface="+mj-ea"/>
                  <a:ea typeface="+mj-ea"/>
                  <a:cs typeface="Arial" panose="020B0604020202020204" pitchFamily="34" charset="0"/>
                </a:rPr>
                <a:t>Add</a:t>
              </a:r>
              <a:endParaRPr lang="zh-CN" altLang="en-US" sz="1200">
                <a:solidFill>
                  <a:srgbClr val="1A78C3"/>
                </a:solidFill>
                <a:latin typeface="+mj-ea"/>
                <a:ea typeface="+mj-ea"/>
                <a:cs typeface="Arial" panose="020B0604020202020204" pitchFamily="34" charset="0"/>
              </a:endParaRPr>
            </a:p>
          </p:txBody>
        </p:sp>
        <p:sp>
          <p:nvSpPr>
            <p:cNvPr id="55" name="Rectangle 51">
              <a:extLst>
                <a:ext uri="{FF2B5EF4-FFF2-40B4-BE49-F238E27FC236}">
                  <a16:creationId xmlns:a16="http://schemas.microsoft.com/office/drawing/2014/main" id="{E78D12A3-AD5D-44CC-B6CE-BF916A16A553}"/>
                </a:ext>
              </a:extLst>
            </p:cNvPr>
            <p:cNvSpPr>
              <a:spLocks noChangeArrowheads="1"/>
            </p:cNvSpPr>
            <p:nvPr/>
          </p:nvSpPr>
          <p:spPr bwMode="auto">
            <a:xfrm>
              <a:off x="3364" y="2617"/>
              <a:ext cx="451"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200">
                  <a:solidFill>
                    <a:srgbClr val="1A78C3"/>
                  </a:solidFill>
                  <a:latin typeface="+mj-ea"/>
                  <a:ea typeface="+mj-ea"/>
                </a:rPr>
                <a:t>No shift</a:t>
              </a:r>
            </a:p>
          </p:txBody>
        </p:sp>
      </p:grpSp>
      <p:grpSp>
        <p:nvGrpSpPr>
          <p:cNvPr id="56" name="Group 73">
            <a:extLst>
              <a:ext uri="{FF2B5EF4-FFF2-40B4-BE49-F238E27FC236}">
                <a16:creationId xmlns:a16="http://schemas.microsoft.com/office/drawing/2014/main" id="{C1B8DD73-855D-4C5F-8B2A-5B9897C224F3}"/>
              </a:ext>
            </a:extLst>
          </p:cNvPr>
          <p:cNvGrpSpPr>
            <a:grpSpLocks/>
          </p:cNvGrpSpPr>
          <p:nvPr/>
        </p:nvGrpSpPr>
        <p:grpSpPr bwMode="auto">
          <a:xfrm>
            <a:off x="333849" y="4619046"/>
            <a:ext cx="6437312" cy="1055688"/>
            <a:chOff x="465" y="2915"/>
            <a:chExt cx="4055" cy="665"/>
          </a:xfrm>
        </p:grpSpPr>
        <p:sp>
          <p:nvSpPr>
            <p:cNvPr id="57" name="Text Box 52">
              <a:extLst>
                <a:ext uri="{FF2B5EF4-FFF2-40B4-BE49-F238E27FC236}">
                  <a16:creationId xmlns:a16="http://schemas.microsoft.com/office/drawing/2014/main" id="{3CDFE538-0645-4BF5-A8DF-F59D833CB7AF}"/>
                </a:ext>
              </a:extLst>
            </p:cNvPr>
            <p:cNvSpPr txBox="1">
              <a:spLocks noChangeArrowheads="1"/>
            </p:cNvSpPr>
            <p:nvPr/>
          </p:nvSpPr>
          <p:spPr bwMode="auto">
            <a:xfrm>
              <a:off x="465" y="2915"/>
              <a:ext cx="1994" cy="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1600">
                  <a:solidFill>
                    <a:srgbClr val="1A78C3"/>
                  </a:solidFill>
                  <a:latin typeface="+mj-ea"/>
                  <a:ea typeface="+mj-ea"/>
                </a:rPr>
                <a:t>Binary representaton:</a:t>
              </a:r>
            </a:p>
            <a:p>
              <a:pPr>
                <a:spcBef>
                  <a:spcPct val="50000"/>
                </a:spcBef>
              </a:pPr>
              <a:endParaRPr lang="en-US" altLang="zh-CN" sz="1600">
                <a:solidFill>
                  <a:srgbClr val="1A78C3"/>
                </a:solidFill>
                <a:latin typeface="+mj-ea"/>
                <a:ea typeface="+mj-ea"/>
              </a:endParaRPr>
            </a:p>
          </p:txBody>
        </p:sp>
        <p:sp>
          <p:nvSpPr>
            <p:cNvPr id="58" name="Rectangle 53">
              <a:extLst>
                <a:ext uri="{FF2B5EF4-FFF2-40B4-BE49-F238E27FC236}">
                  <a16:creationId xmlns:a16="http://schemas.microsoft.com/office/drawing/2014/main" id="{F1614DDC-3A54-4F3F-BF33-676C0F0A2CD3}"/>
                </a:ext>
              </a:extLst>
            </p:cNvPr>
            <p:cNvSpPr>
              <a:spLocks noChangeArrowheads="1"/>
            </p:cNvSpPr>
            <p:nvPr/>
          </p:nvSpPr>
          <p:spPr bwMode="auto">
            <a:xfrm>
              <a:off x="1437" y="3348"/>
              <a:ext cx="531"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59" name="Rectangle 54">
              <a:extLst>
                <a:ext uri="{FF2B5EF4-FFF2-40B4-BE49-F238E27FC236}">
                  <a16:creationId xmlns:a16="http://schemas.microsoft.com/office/drawing/2014/main" id="{526FF777-FFAD-4BAF-9E51-7343D0CD052C}"/>
                </a:ext>
              </a:extLst>
            </p:cNvPr>
            <p:cNvSpPr>
              <a:spLocks noChangeArrowheads="1"/>
            </p:cNvSpPr>
            <p:nvPr/>
          </p:nvSpPr>
          <p:spPr bwMode="auto">
            <a:xfrm>
              <a:off x="1434" y="3408"/>
              <a:ext cx="481"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400">
                  <a:solidFill>
                    <a:srgbClr val="1A78C3"/>
                  </a:solidFill>
                  <a:latin typeface="+mj-ea"/>
                  <a:ea typeface="+mj-ea"/>
                </a:rPr>
                <a:t>000000</a:t>
              </a:r>
            </a:p>
          </p:txBody>
        </p:sp>
        <p:sp>
          <p:nvSpPr>
            <p:cNvPr id="60" name="Rectangle 55">
              <a:extLst>
                <a:ext uri="{FF2B5EF4-FFF2-40B4-BE49-F238E27FC236}">
                  <a16:creationId xmlns:a16="http://schemas.microsoft.com/office/drawing/2014/main" id="{550854C8-02AA-4695-B3F2-522450C3D888}"/>
                </a:ext>
              </a:extLst>
            </p:cNvPr>
            <p:cNvSpPr>
              <a:spLocks noChangeArrowheads="1"/>
            </p:cNvSpPr>
            <p:nvPr/>
          </p:nvSpPr>
          <p:spPr bwMode="auto">
            <a:xfrm>
              <a:off x="1971" y="3348"/>
              <a:ext cx="463"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61" name="Rectangle 56">
              <a:extLst>
                <a:ext uri="{FF2B5EF4-FFF2-40B4-BE49-F238E27FC236}">
                  <a16:creationId xmlns:a16="http://schemas.microsoft.com/office/drawing/2014/main" id="{A9C26DBB-AC07-43CC-B5AC-82B45CCC8F8A}"/>
                </a:ext>
              </a:extLst>
            </p:cNvPr>
            <p:cNvSpPr>
              <a:spLocks noChangeArrowheads="1"/>
            </p:cNvSpPr>
            <p:nvPr/>
          </p:nvSpPr>
          <p:spPr bwMode="auto">
            <a:xfrm>
              <a:off x="2437" y="3348"/>
              <a:ext cx="509"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62" name="Rectangle 57">
              <a:extLst>
                <a:ext uri="{FF2B5EF4-FFF2-40B4-BE49-F238E27FC236}">
                  <a16:creationId xmlns:a16="http://schemas.microsoft.com/office/drawing/2014/main" id="{308CF3C9-F228-4CD6-ACD6-58BCFF3D298D}"/>
                </a:ext>
              </a:extLst>
            </p:cNvPr>
            <p:cNvSpPr>
              <a:spLocks noChangeArrowheads="1"/>
            </p:cNvSpPr>
            <p:nvPr/>
          </p:nvSpPr>
          <p:spPr bwMode="auto">
            <a:xfrm>
              <a:off x="2947" y="3348"/>
              <a:ext cx="464"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63" name="Rectangle 58">
              <a:extLst>
                <a:ext uri="{FF2B5EF4-FFF2-40B4-BE49-F238E27FC236}">
                  <a16:creationId xmlns:a16="http://schemas.microsoft.com/office/drawing/2014/main" id="{63BE5AC2-CED9-442D-8C87-CBDB39BDA38A}"/>
                </a:ext>
              </a:extLst>
            </p:cNvPr>
            <p:cNvSpPr>
              <a:spLocks noChangeArrowheads="1"/>
            </p:cNvSpPr>
            <p:nvPr/>
          </p:nvSpPr>
          <p:spPr bwMode="auto">
            <a:xfrm>
              <a:off x="3885" y="3348"/>
              <a:ext cx="610"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64" name="Rectangle 59">
              <a:extLst>
                <a:ext uri="{FF2B5EF4-FFF2-40B4-BE49-F238E27FC236}">
                  <a16:creationId xmlns:a16="http://schemas.microsoft.com/office/drawing/2014/main" id="{7690849E-44C7-496E-9E17-C6EFF39DA520}"/>
                </a:ext>
              </a:extLst>
            </p:cNvPr>
            <p:cNvSpPr>
              <a:spLocks noChangeArrowheads="1"/>
            </p:cNvSpPr>
            <p:nvPr/>
          </p:nvSpPr>
          <p:spPr bwMode="auto">
            <a:xfrm>
              <a:off x="1959" y="3408"/>
              <a:ext cx="414"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400">
                  <a:solidFill>
                    <a:srgbClr val="1A78C3"/>
                  </a:solidFill>
                  <a:latin typeface="+mj-ea"/>
                  <a:ea typeface="+mj-ea"/>
                </a:rPr>
                <a:t>10001</a:t>
              </a:r>
            </a:p>
          </p:txBody>
        </p:sp>
        <p:sp>
          <p:nvSpPr>
            <p:cNvPr id="65" name="Rectangle 60">
              <a:extLst>
                <a:ext uri="{FF2B5EF4-FFF2-40B4-BE49-F238E27FC236}">
                  <a16:creationId xmlns:a16="http://schemas.microsoft.com/office/drawing/2014/main" id="{EE65BB15-2FD0-4261-B83B-BE13C25B7594}"/>
                </a:ext>
              </a:extLst>
            </p:cNvPr>
            <p:cNvSpPr>
              <a:spLocks noChangeArrowheads="1"/>
            </p:cNvSpPr>
            <p:nvPr/>
          </p:nvSpPr>
          <p:spPr bwMode="auto">
            <a:xfrm>
              <a:off x="2402" y="3408"/>
              <a:ext cx="414"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400">
                  <a:solidFill>
                    <a:srgbClr val="1A78C3"/>
                  </a:solidFill>
                  <a:latin typeface="+mj-ea"/>
                  <a:ea typeface="+mj-ea"/>
                </a:rPr>
                <a:t>10010</a:t>
              </a:r>
            </a:p>
          </p:txBody>
        </p:sp>
        <p:sp>
          <p:nvSpPr>
            <p:cNvPr id="66" name="Rectangle 61">
              <a:extLst>
                <a:ext uri="{FF2B5EF4-FFF2-40B4-BE49-F238E27FC236}">
                  <a16:creationId xmlns:a16="http://schemas.microsoft.com/office/drawing/2014/main" id="{47AC1A2B-3147-46BE-BD2F-1315929A274E}"/>
                </a:ext>
              </a:extLst>
            </p:cNvPr>
            <p:cNvSpPr>
              <a:spLocks noChangeArrowheads="1"/>
            </p:cNvSpPr>
            <p:nvPr/>
          </p:nvSpPr>
          <p:spPr bwMode="auto">
            <a:xfrm>
              <a:off x="2940" y="3408"/>
              <a:ext cx="414"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400">
                  <a:solidFill>
                    <a:srgbClr val="1A78C3"/>
                  </a:solidFill>
                  <a:latin typeface="+mj-ea"/>
                  <a:ea typeface="+mj-ea"/>
                </a:rPr>
                <a:t>01000</a:t>
              </a:r>
            </a:p>
          </p:txBody>
        </p:sp>
        <p:sp>
          <p:nvSpPr>
            <p:cNvPr id="67" name="Text Box 62">
              <a:extLst>
                <a:ext uri="{FF2B5EF4-FFF2-40B4-BE49-F238E27FC236}">
                  <a16:creationId xmlns:a16="http://schemas.microsoft.com/office/drawing/2014/main" id="{CBBD5121-655C-42B0-82CF-22013D24E744}"/>
                </a:ext>
              </a:extLst>
            </p:cNvPr>
            <p:cNvSpPr txBox="1">
              <a:spLocks noChangeArrowheads="1"/>
            </p:cNvSpPr>
            <p:nvPr/>
          </p:nvSpPr>
          <p:spPr bwMode="auto">
            <a:xfrm>
              <a:off x="3881" y="3375"/>
              <a:ext cx="63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a:solidFill>
                    <a:srgbClr val="1A78C3"/>
                  </a:solidFill>
                  <a:latin typeface="+mj-ea"/>
                  <a:ea typeface="+mj-ea"/>
                </a:rPr>
                <a:t>100000</a:t>
              </a:r>
              <a:endParaRPr lang="en-US" altLang="zh-CN" sz="1400" b="0">
                <a:solidFill>
                  <a:srgbClr val="1A78C3"/>
                </a:solidFill>
                <a:latin typeface="+mj-ea"/>
                <a:ea typeface="+mj-ea"/>
              </a:endParaRPr>
            </a:p>
          </p:txBody>
        </p:sp>
        <p:sp>
          <p:nvSpPr>
            <p:cNvPr id="68" name="Rectangle 63">
              <a:extLst>
                <a:ext uri="{FF2B5EF4-FFF2-40B4-BE49-F238E27FC236}">
                  <a16:creationId xmlns:a16="http://schemas.microsoft.com/office/drawing/2014/main" id="{AE4ED9C1-E39B-4C50-8084-B4C1E4E3C877}"/>
                </a:ext>
              </a:extLst>
            </p:cNvPr>
            <p:cNvSpPr>
              <a:spLocks noChangeArrowheads="1"/>
            </p:cNvSpPr>
            <p:nvPr/>
          </p:nvSpPr>
          <p:spPr bwMode="auto">
            <a:xfrm>
              <a:off x="3418" y="3348"/>
              <a:ext cx="463"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69" name="Rectangle 64">
              <a:extLst>
                <a:ext uri="{FF2B5EF4-FFF2-40B4-BE49-F238E27FC236}">
                  <a16:creationId xmlns:a16="http://schemas.microsoft.com/office/drawing/2014/main" id="{7D4F9E91-1A96-4423-9F7C-4D651AC01845}"/>
                </a:ext>
              </a:extLst>
            </p:cNvPr>
            <p:cNvSpPr>
              <a:spLocks noChangeArrowheads="1"/>
            </p:cNvSpPr>
            <p:nvPr/>
          </p:nvSpPr>
          <p:spPr bwMode="auto">
            <a:xfrm>
              <a:off x="3419" y="3414"/>
              <a:ext cx="414"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400">
                  <a:solidFill>
                    <a:srgbClr val="1A78C3"/>
                  </a:solidFill>
                  <a:latin typeface="+mj-ea"/>
                  <a:ea typeface="+mj-ea"/>
                </a:rPr>
                <a:t>00000</a:t>
              </a:r>
            </a:p>
          </p:txBody>
        </p:sp>
        <p:sp>
          <p:nvSpPr>
            <p:cNvPr id="70" name="Text Box 65">
              <a:extLst>
                <a:ext uri="{FF2B5EF4-FFF2-40B4-BE49-F238E27FC236}">
                  <a16:creationId xmlns:a16="http://schemas.microsoft.com/office/drawing/2014/main" id="{4896641B-280A-4D73-9306-FCFE8A6ED186}"/>
                </a:ext>
              </a:extLst>
            </p:cNvPr>
            <p:cNvSpPr txBox="1">
              <a:spLocks noChangeArrowheads="1"/>
            </p:cNvSpPr>
            <p:nvPr/>
          </p:nvSpPr>
          <p:spPr bwMode="auto">
            <a:xfrm>
              <a:off x="1501" y="3156"/>
              <a:ext cx="26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400">
                  <a:solidFill>
                    <a:srgbClr val="1A78C3"/>
                  </a:solidFill>
                  <a:latin typeface="+mj-ea"/>
                  <a:ea typeface="+mj-ea"/>
                </a:rPr>
                <a:t>6</a:t>
              </a:r>
            </a:p>
          </p:txBody>
        </p:sp>
        <p:sp>
          <p:nvSpPr>
            <p:cNvPr id="71" name="Text Box 66">
              <a:extLst>
                <a:ext uri="{FF2B5EF4-FFF2-40B4-BE49-F238E27FC236}">
                  <a16:creationId xmlns:a16="http://schemas.microsoft.com/office/drawing/2014/main" id="{74DD37B1-918C-4C7D-A991-95948380287B}"/>
                </a:ext>
              </a:extLst>
            </p:cNvPr>
            <p:cNvSpPr txBox="1">
              <a:spLocks noChangeArrowheads="1"/>
            </p:cNvSpPr>
            <p:nvPr/>
          </p:nvSpPr>
          <p:spPr bwMode="auto">
            <a:xfrm>
              <a:off x="2519" y="3156"/>
              <a:ext cx="26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400">
                  <a:solidFill>
                    <a:srgbClr val="1A78C3"/>
                  </a:solidFill>
                  <a:latin typeface="+mj-ea"/>
                  <a:ea typeface="+mj-ea"/>
                </a:rPr>
                <a:t>5</a:t>
              </a:r>
            </a:p>
          </p:txBody>
        </p:sp>
        <p:sp>
          <p:nvSpPr>
            <p:cNvPr id="72" name="Text Box 67">
              <a:extLst>
                <a:ext uri="{FF2B5EF4-FFF2-40B4-BE49-F238E27FC236}">
                  <a16:creationId xmlns:a16="http://schemas.microsoft.com/office/drawing/2014/main" id="{D71B82CD-0364-49F0-B64F-914811BF2EEB}"/>
                </a:ext>
              </a:extLst>
            </p:cNvPr>
            <p:cNvSpPr txBox="1">
              <a:spLocks noChangeArrowheads="1"/>
            </p:cNvSpPr>
            <p:nvPr/>
          </p:nvSpPr>
          <p:spPr bwMode="auto">
            <a:xfrm>
              <a:off x="3039" y="3156"/>
              <a:ext cx="261"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400">
                  <a:solidFill>
                    <a:srgbClr val="1A78C3"/>
                  </a:solidFill>
                  <a:latin typeface="+mj-ea"/>
                  <a:ea typeface="+mj-ea"/>
                </a:rPr>
                <a:t>5</a:t>
              </a:r>
            </a:p>
          </p:txBody>
        </p:sp>
        <p:sp>
          <p:nvSpPr>
            <p:cNvPr id="73" name="Text Box 68">
              <a:extLst>
                <a:ext uri="{FF2B5EF4-FFF2-40B4-BE49-F238E27FC236}">
                  <a16:creationId xmlns:a16="http://schemas.microsoft.com/office/drawing/2014/main" id="{A3C6B5EF-E1F3-4063-81B0-C76B840AABC4}"/>
                </a:ext>
              </a:extLst>
            </p:cNvPr>
            <p:cNvSpPr txBox="1">
              <a:spLocks noChangeArrowheads="1"/>
            </p:cNvSpPr>
            <p:nvPr/>
          </p:nvSpPr>
          <p:spPr bwMode="auto">
            <a:xfrm>
              <a:off x="3514" y="3156"/>
              <a:ext cx="261"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400">
                  <a:solidFill>
                    <a:srgbClr val="1A78C3"/>
                  </a:solidFill>
                  <a:latin typeface="+mj-ea"/>
                  <a:ea typeface="+mj-ea"/>
                </a:rPr>
                <a:t>5</a:t>
              </a:r>
            </a:p>
          </p:txBody>
        </p:sp>
        <p:sp>
          <p:nvSpPr>
            <p:cNvPr id="74" name="Text Box 69">
              <a:extLst>
                <a:ext uri="{FF2B5EF4-FFF2-40B4-BE49-F238E27FC236}">
                  <a16:creationId xmlns:a16="http://schemas.microsoft.com/office/drawing/2014/main" id="{9F5C70A2-200C-4824-8C49-BB54B5D4953C}"/>
                </a:ext>
              </a:extLst>
            </p:cNvPr>
            <p:cNvSpPr txBox="1">
              <a:spLocks noChangeArrowheads="1"/>
            </p:cNvSpPr>
            <p:nvPr/>
          </p:nvSpPr>
          <p:spPr bwMode="auto">
            <a:xfrm>
              <a:off x="4056" y="3156"/>
              <a:ext cx="26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400">
                  <a:solidFill>
                    <a:srgbClr val="1A78C3"/>
                  </a:solidFill>
                  <a:latin typeface="+mj-ea"/>
                  <a:ea typeface="+mj-ea"/>
                </a:rPr>
                <a:t>6</a:t>
              </a:r>
            </a:p>
          </p:txBody>
        </p:sp>
        <p:sp>
          <p:nvSpPr>
            <p:cNvPr id="75" name="Text Box 70">
              <a:extLst>
                <a:ext uri="{FF2B5EF4-FFF2-40B4-BE49-F238E27FC236}">
                  <a16:creationId xmlns:a16="http://schemas.microsoft.com/office/drawing/2014/main" id="{31829E83-7301-416E-997D-CF6AF8E83B4E}"/>
                </a:ext>
              </a:extLst>
            </p:cNvPr>
            <p:cNvSpPr txBox="1">
              <a:spLocks noChangeArrowheads="1"/>
            </p:cNvSpPr>
            <p:nvPr/>
          </p:nvSpPr>
          <p:spPr bwMode="auto">
            <a:xfrm>
              <a:off x="2044" y="3156"/>
              <a:ext cx="26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400">
                  <a:solidFill>
                    <a:srgbClr val="1A78C3"/>
                  </a:solidFill>
                  <a:latin typeface="+mj-ea"/>
                  <a:ea typeface="+mj-ea"/>
                </a:rPr>
                <a:t>5</a:t>
              </a:r>
            </a:p>
          </p:txBody>
        </p:sp>
      </p:grpSp>
      <p:sp>
        <p:nvSpPr>
          <p:cNvPr id="76" name="Text Box 74">
            <a:extLst>
              <a:ext uri="{FF2B5EF4-FFF2-40B4-BE49-F238E27FC236}">
                <a16:creationId xmlns:a16="http://schemas.microsoft.com/office/drawing/2014/main" id="{34D3E478-FCDA-4BC6-AE4B-858503C44E7F}"/>
              </a:ext>
            </a:extLst>
          </p:cNvPr>
          <p:cNvSpPr txBox="1">
            <a:spLocks noChangeArrowheads="1"/>
          </p:cNvSpPr>
          <p:nvPr/>
        </p:nvSpPr>
        <p:spPr bwMode="auto">
          <a:xfrm>
            <a:off x="1048224" y="5925554"/>
            <a:ext cx="11091267"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20000"/>
              </a:spcBef>
            </a:pPr>
            <a:r>
              <a:rPr lang="zh-CN" altLang="en-US" sz="1600" dirty="0">
                <a:solidFill>
                  <a:srgbClr val="ED7D31"/>
                </a:solidFill>
                <a:latin typeface="+mj-ea"/>
                <a:ea typeface="+mj-ea"/>
              </a:rPr>
              <a:t>这个过程称为“汇编”，所有汇编源程序都必须汇编成二进制机器代码才能让机器直接执行！</a:t>
            </a:r>
          </a:p>
        </p:txBody>
      </p:sp>
      <p:sp>
        <p:nvSpPr>
          <p:cNvPr id="77" name="Text Box 75">
            <a:extLst>
              <a:ext uri="{FF2B5EF4-FFF2-40B4-BE49-F238E27FC236}">
                <a16:creationId xmlns:a16="http://schemas.microsoft.com/office/drawing/2014/main" id="{BF5433BA-98A5-4345-B553-F46B18828B40}"/>
              </a:ext>
            </a:extLst>
          </p:cNvPr>
          <p:cNvSpPr txBox="1">
            <a:spLocks noChangeArrowheads="1"/>
          </p:cNvSpPr>
          <p:nvPr/>
        </p:nvSpPr>
        <p:spPr bwMode="auto">
          <a:xfrm>
            <a:off x="7309552" y="3348506"/>
            <a:ext cx="2533549" cy="26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1400" dirty="0">
                <a:solidFill>
                  <a:srgbClr val="1A78C3"/>
                </a:solidFill>
                <a:latin typeface="+mj-ea"/>
                <a:ea typeface="+mj-ea"/>
              </a:rPr>
              <a:t>问题：如何知道是</a:t>
            </a:r>
            <a:r>
              <a:rPr lang="en-US" altLang="zh-CN" sz="1400" dirty="0">
                <a:solidFill>
                  <a:srgbClr val="1A78C3"/>
                </a:solidFill>
                <a:latin typeface="+mj-ea"/>
                <a:ea typeface="+mj-ea"/>
              </a:rPr>
              <a:t>R</a:t>
            </a:r>
            <a:r>
              <a:rPr lang="zh-CN" altLang="en-US" sz="1400" dirty="0">
                <a:solidFill>
                  <a:srgbClr val="1A78C3"/>
                </a:solidFill>
                <a:latin typeface="+mj-ea"/>
                <a:ea typeface="+mj-ea"/>
              </a:rPr>
              <a:t>型指令？</a:t>
            </a:r>
          </a:p>
        </p:txBody>
      </p:sp>
      <p:grpSp>
        <p:nvGrpSpPr>
          <p:cNvPr id="78" name="Group 82">
            <a:extLst>
              <a:ext uri="{FF2B5EF4-FFF2-40B4-BE49-F238E27FC236}">
                <a16:creationId xmlns:a16="http://schemas.microsoft.com/office/drawing/2014/main" id="{B00FE55D-7DCD-4A43-B247-741FF08D54F3}"/>
              </a:ext>
            </a:extLst>
          </p:cNvPr>
          <p:cNvGrpSpPr>
            <a:grpSpLocks/>
          </p:cNvGrpSpPr>
          <p:nvPr/>
        </p:nvGrpSpPr>
        <p:grpSpPr bwMode="auto">
          <a:xfrm>
            <a:off x="6836574" y="1272594"/>
            <a:ext cx="2343150" cy="325438"/>
            <a:chOff x="4284" y="490"/>
            <a:chExt cx="1366" cy="205"/>
          </a:xfrm>
        </p:grpSpPr>
        <p:sp>
          <p:nvSpPr>
            <p:cNvPr id="79" name="Rectangle 77">
              <a:extLst>
                <a:ext uri="{FF2B5EF4-FFF2-40B4-BE49-F238E27FC236}">
                  <a16:creationId xmlns:a16="http://schemas.microsoft.com/office/drawing/2014/main" id="{9389AF65-6F6C-4B5F-AFF2-2063169BECD0}"/>
                </a:ext>
              </a:extLst>
            </p:cNvPr>
            <p:cNvSpPr>
              <a:spLocks noChangeArrowheads="1"/>
            </p:cNvSpPr>
            <p:nvPr/>
          </p:nvSpPr>
          <p:spPr bwMode="auto">
            <a:xfrm>
              <a:off x="4456" y="504"/>
              <a:ext cx="50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zh-CN" altLang="en-US" sz="1400" dirty="0">
                  <a:solidFill>
                    <a:srgbClr val="1A78C3"/>
                  </a:solidFill>
                  <a:latin typeface="+mj-ea"/>
                  <a:ea typeface="+mj-ea"/>
                </a:rPr>
                <a:t>汇编器</a:t>
              </a:r>
            </a:p>
          </p:txBody>
        </p:sp>
        <p:sp>
          <p:nvSpPr>
            <p:cNvPr id="80" name="Rectangle 78">
              <a:extLst>
                <a:ext uri="{FF2B5EF4-FFF2-40B4-BE49-F238E27FC236}">
                  <a16:creationId xmlns:a16="http://schemas.microsoft.com/office/drawing/2014/main" id="{BD80DCFB-E882-4349-832F-CD768A9494D2}"/>
                </a:ext>
              </a:extLst>
            </p:cNvPr>
            <p:cNvSpPr>
              <a:spLocks noChangeArrowheads="1"/>
            </p:cNvSpPr>
            <p:nvPr/>
          </p:nvSpPr>
          <p:spPr bwMode="auto">
            <a:xfrm>
              <a:off x="4404" y="527"/>
              <a:ext cx="582" cy="168"/>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endParaRPr lang="zh-CN" altLang="en-US" sz="1400">
                <a:solidFill>
                  <a:srgbClr val="1A78C3"/>
                </a:solidFill>
                <a:latin typeface="+mj-ea"/>
                <a:ea typeface="+mj-ea"/>
              </a:endParaRPr>
            </a:p>
          </p:txBody>
        </p:sp>
        <p:sp>
          <p:nvSpPr>
            <p:cNvPr id="81" name="Line 79">
              <a:extLst>
                <a:ext uri="{FF2B5EF4-FFF2-40B4-BE49-F238E27FC236}">
                  <a16:creationId xmlns:a16="http://schemas.microsoft.com/office/drawing/2014/main" id="{21B82AB6-DF3A-4BE9-8A47-2211E3DDACBA}"/>
                </a:ext>
              </a:extLst>
            </p:cNvPr>
            <p:cNvSpPr>
              <a:spLocks noChangeShapeType="1"/>
            </p:cNvSpPr>
            <p:nvPr/>
          </p:nvSpPr>
          <p:spPr bwMode="auto">
            <a:xfrm>
              <a:off x="4284" y="594"/>
              <a:ext cx="126"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1400">
                <a:solidFill>
                  <a:srgbClr val="1A78C3"/>
                </a:solidFill>
                <a:latin typeface="+mj-ea"/>
                <a:ea typeface="+mj-ea"/>
              </a:endParaRPr>
            </a:p>
          </p:txBody>
        </p:sp>
        <p:sp>
          <p:nvSpPr>
            <p:cNvPr id="82" name="Line 80">
              <a:extLst>
                <a:ext uri="{FF2B5EF4-FFF2-40B4-BE49-F238E27FC236}">
                  <a16:creationId xmlns:a16="http://schemas.microsoft.com/office/drawing/2014/main" id="{A3A3EA55-5D6E-4F28-B8EC-5C87C8B1E98D}"/>
                </a:ext>
              </a:extLst>
            </p:cNvPr>
            <p:cNvSpPr>
              <a:spLocks noChangeShapeType="1"/>
            </p:cNvSpPr>
            <p:nvPr/>
          </p:nvSpPr>
          <p:spPr bwMode="auto">
            <a:xfrm>
              <a:off x="4992" y="600"/>
              <a:ext cx="156" cy="0"/>
            </a:xfrm>
            <a:prstGeom prst="line">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1400">
                <a:solidFill>
                  <a:srgbClr val="1A78C3"/>
                </a:solidFill>
                <a:latin typeface="+mj-ea"/>
                <a:ea typeface="+mj-ea"/>
              </a:endParaRPr>
            </a:p>
          </p:txBody>
        </p:sp>
        <p:sp>
          <p:nvSpPr>
            <p:cNvPr id="83" name="Rectangle 81">
              <a:extLst>
                <a:ext uri="{FF2B5EF4-FFF2-40B4-BE49-F238E27FC236}">
                  <a16:creationId xmlns:a16="http://schemas.microsoft.com/office/drawing/2014/main" id="{24ED4C32-FFE2-4EF2-B83F-33294F72CFB8}"/>
                </a:ext>
              </a:extLst>
            </p:cNvPr>
            <p:cNvSpPr>
              <a:spLocks noChangeArrowheads="1"/>
            </p:cNvSpPr>
            <p:nvPr/>
          </p:nvSpPr>
          <p:spPr bwMode="auto">
            <a:xfrm>
              <a:off x="5144" y="490"/>
              <a:ext cx="506" cy="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zh-CN" altLang="en-US" sz="1200">
                  <a:solidFill>
                    <a:srgbClr val="1A78C3"/>
                  </a:solidFill>
                  <a:latin typeface="+mj-ea"/>
                  <a:ea typeface="+mj-ea"/>
                </a:rPr>
                <a:t>？</a:t>
              </a:r>
            </a:p>
          </p:txBody>
        </p:sp>
      </p:grpSp>
      <p:sp>
        <p:nvSpPr>
          <p:cNvPr id="84" name="Text Box 84">
            <a:extLst>
              <a:ext uri="{FF2B5EF4-FFF2-40B4-BE49-F238E27FC236}">
                <a16:creationId xmlns:a16="http://schemas.microsoft.com/office/drawing/2014/main" id="{AFD2AF6C-510D-49E0-AE15-38D53F604D37}"/>
              </a:ext>
            </a:extLst>
          </p:cNvPr>
          <p:cNvSpPr txBox="1">
            <a:spLocks noChangeArrowheads="1"/>
          </p:cNvSpPr>
          <p:nvPr/>
        </p:nvSpPr>
        <p:spPr bwMode="auto">
          <a:xfrm>
            <a:off x="7309552" y="3675117"/>
            <a:ext cx="4541008" cy="589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1400" dirty="0">
                <a:solidFill>
                  <a:srgbClr val="44BE9B"/>
                </a:solidFill>
                <a:latin typeface="+mj-ea"/>
                <a:ea typeface="+mj-ea"/>
              </a:rPr>
              <a:t>根据汇编指令中的操作码助记符查表能知道是什么格式！</a:t>
            </a:r>
          </a:p>
          <a:p>
            <a:pPr>
              <a:spcBef>
                <a:spcPct val="50000"/>
              </a:spcBef>
            </a:pPr>
            <a:endParaRPr lang="zh-CN" altLang="en-US" sz="1400" dirty="0">
              <a:solidFill>
                <a:srgbClr val="44BE9B"/>
              </a:solidFill>
              <a:latin typeface="+mj-ea"/>
              <a:ea typeface="+mj-ea"/>
            </a:endParaRPr>
          </a:p>
        </p:txBody>
      </p:sp>
      <p:sp>
        <p:nvSpPr>
          <p:cNvPr id="85" name="Text Box 85">
            <a:extLst>
              <a:ext uri="{FF2B5EF4-FFF2-40B4-BE49-F238E27FC236}">
                <a16:creationId xmlns:a16="http://schemas.microsoft.com/office/drawing/2014/main" id="{1E807059-3E16-46D8-B97A-38C18288FB0A}"/>
              </a:ext>
            </a:extLst>
          </p:cNvPr>
          <p:cNvSpPr txBox="1">
            <a:spLocks noChangeArrowheads="1"/>
          </p:cNvSpPr>
          <p:nvPr/>
        </p:nvSpPr>
        <p:spPr bwMode="auto">
          <a:xfrm>
            <a:off x="726934" y="2022648"/>
            <a:ext cx="4438650" cy="26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400" dirty="0">
                <a:solidFill>
                  <a:srgbClr val="ED7D31"/>
                </a:solidFill>
                <a:latin typeface="+mj-ea"/>
                <a:ea typeface="+mj-ea"/>
              </a:rPr>
              <a:t>从助记符表中查到</a:t>
            </a:r>
            <a:r>
              <a:rPr lang="en-US" altLang="zh-CN" sz="1400" dirty="0">
                <a:solidFill>
                  <a:srgbClr val="ED7D31"/>
                </a:solidFill>
                <a:latin typeface="+mj-ea"/>
                <a:ea typeface="+mj-ea"/>
              </a:rPr>
              <a:t>Add</a:t>
            </a:r>
            <a:r>
              <a:rPr lang="zh-CN" altLang="en-US" sz="1400" dirty="0">
                <a:solidFill>
                  <a:srgbClr val="ED7D31"/>
                </a:solidFill>
                <a:latin typeface="+mj-ea"/>
                <a:ea typeface="+mj-ea"/>
              </a:rPr>
              <a:t>是</a:t>
            </a:r>
            <a:r>
              <a:rPr lang="en-US" altLang="zh-CN" sz="1400" dirty="0">
                <a:solidFill>
                  <a:srgbClr val="ED7D31"/>
                </a:solidFill>
                <a:latin typeface="+mj-ea"/>
                <a:ea typeface="+mj-ea"/>
              </a:rPr>
              <a:t>R</a:t>
            </a:r>
            <a:r>
              <a:rPr lang="zh-CN" altLang="en-US" sz="1400" dirty="0">
                <a:solidFill>
                  <a:srgbClr val="ED7D31"/>
                </a:solidFill>
                <a:latin typeface="+mj-ea"/>
                <a:ea typeface="+mj-ea"/>
              </a:rPr>
              <a:t>型指令，即：</a:t>
            </a:r>
          </a:p>
        </p:txBody>
      </p:sp>
      <p:sp>
        <p:nvSpPr>
          <p:cNvPr id="86" name="Line 86">
            <a:extLst>
              <a:ext uri="{FF2B5EF4-FFF2-40B4-BE49-F238E27FC236}">
                <a16:creationId xmlns:a16="http://schemas.microsoft.com/office/drawing/2014/main" id="{86BE1960-F9B3-4853-9C2C-56CD3957688C}"/>
              </a:ext>
            </a:extLst>
          </p:cNvPr>
          <p:cNvSpPr>
            <a:spLocks noChangeShapeType="1"/>
          </p:cNvSpPr>
          <p:nvPr/>
        </p:nvSpPr>
        <p:spPr bwMode="auto">
          <a:xfrm>
            <a:off x="5217427" y="1605968"/>
            <a:ext cx="1485900" cy="97155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400">
              <a:solidFill>
                <a:srgbClr val="1A78C3"/>
              </a:solidFill>
              <a:latin typeface="+mj-ea"/>
              <a:ea typeface="+mj-ea"/>
            </a:endParaRPr>
          </a:p>
        </p:txBody>
      </p:sp>
      <p:sp>
        <p:nvSpPr>
          <p:cNvPr id="87" name="Line 88">
            <a:extLst>
              <a:ext uri="{FF2B5EF4-FFF2-40B4-BE49-F238E27FC236}">
                <a16:creationId xmlns:a16="http://schemas.microsoft.com/office/drawing/2014/main" id="{7F7B522E-71E1-427D-B7DF-129F9FB346B2}"/>
              </a:ext>
            </a:extLst>
          </p:cNvPr>
          <p:cNvSpPr>
            <a:spLocks noChangeShapeType="1"/>
          </p:cNvSpPr>
          <p:nvPr/>
        </p:nvSpPr>
        <p:spPr bwMode="auto">
          <a:xfrm flipH="1">
            <a:off x="5576202" y="1593268"/>
            <a:ext cx="133350" cy="1009650"/>
          </a:xfrm>
          <a:prstGeom prst="line">
            <a:avLst/>
          </a:prstGeom>
          <a:noFill/>
          <a:ln w="28575">
            <a:solidFill>
              <a:srgbClr val="EE3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400">
              <a:solidFill>
                <a:srgbClr val="1A78C3"/>
              </a:solidFill>
              <a:latin typeface="+mj-ea"/>
              <a:ea typeface="+mj-ea"/>
            </a:endParaRPr>
          </a:p>
        </p:txBody>
      </p:sp>
      <p:sp>
        <p:nvSpPr>
          <p:cNvPr id="88" name="Line 89">
            <a:extLst>
              <a:ext uri="{FF2B5EF4-FFF2-40B4-BE49-F238E27FC236}">
                <a16:creationId xmlns:a16="http://schemas.microsoft.com/office/drawing/2014/main" id="{9E9F736B-6CAE-40BE-AAB0-E46906CCB8A4}"/>
              </a:ext>
            </a:extLst>
          </p:cNvPr>
          <p:cNvSpPr>
            <a:spLocks noChangeShapeType="1"/>
          </p:cNvSpPr>
          <p:nvPr/>
        </p:nvSpPr>
        <p:spPr bwMode="auto">
          <a:xfrm flipH="1">
            <a:off x="4331602" y="1539293"/>
            <a:ext cx="1762125" cy="1047750"/>
          </a:xfrm>
          <a:prstGeom prst="line">
            <a:avLst/>
          </a:prstGeom>
          <a:noFill/>
          <a:ln w="28575">
            <a:solidFill>
              <a:srgbClr val="388A3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1400">
              <a:solidFill>
                <a:srgbClr val="1A78C3"/>
              </a:solidFill>
              <a:latin typeface="+mj-ea"/>
              <a:ea typeface="+mj-ea"/>
            </a:endParaRPr>
          </a:p>
        </p:txBody>
      </p:sp>
      <p:sp>
        <p:nvSpPr>
          <p:cNvPr id="89" name="Line 90">
            <a:extLst>
              <a:ext uri="{FF2B5EF4-FFF2-40B4-BE49-F238E27FC236}">
                <a16:creationId xmlns:a16="http://schemas.microsoft.com/office/drawing/2014/main" id="{4E7002E8-4F7F-4F73-9489-8DCA04EEF3CC}"/>
              </a:ext>
            </a:extLst>
          </p:cNvPr>
          <p:cNvSpPr>
            <a:spLocks noChangeShapeType="1"/>
          </p:cNvSpPr>
          <p:nvPr/>
        </p:nvSpPr>
        <p:spPr bwMode="auto">
          <a:xfrm flipH="1">
            <a:off x="4979302" y="1577393"/>
            <a:ext cx="1619250" cy="1057275"/>
          </a:xfrm>
          <a:prstGeom prst="line">
            <a:avLst/>
          </a:prstGeom>
          <a:noFill/>
          <a:ln w="28575">
            <a:solidFill>
              <a:srgbClr val="D0D77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1400">
              <a:solidFill>
                <a:srgbClr val="1A78C3"/>
              </a:solidFill>
              <a:latin typeface="+mj-ea"/>
              <a:ea typeface="+mj-ea"/>
            </a:endParaRPr>
          </a:p>
        </p:txBody>
      </p:sp>
    </p:spTree>
    <p:extLst>
      <p:ext uri="{BB962C8B-B14F-4D97-AF65-F5344CB8AC3E}">
        <p14:creationId xmlns:p14="http://schemas.microsoft.com/office/powerpoint/2010/main" val="143527344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blinds(horizontal)">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blinds(horizontal)">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blinds(horizontal)">
                                      <p:cBhvr>
                                        <p:cTn id="22" dur="500"/>
                                        <p:tgtEl>
                                          <p:spTgt spid="8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blinds(horizontal)">
                                      <p:cBhvr>
                                        <p:cTn id="27" dur="500"/>
                                        <p:tgtEl>
                                          <p:spTgt spid="8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blinds(horizontal)">
                                      <p:cBhvr>
                                        <p:cTn id="32" dur="500"/>
                                        <p:tgtEl>
                                          <p:spTgt spid="8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blinds(horizontal)">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blinds(horizontal)">
                                      <p:cBhvr>
                                        <p:cTn id="42" dur="500"/>
                                        <p:tgtEl>
                                          <p:spTgt spid="5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blinds(horizontal)">
                                      <p:cBhvr>
                                        <p:cTn id="47" dur="500"/>
                                        <p:tgtEl>
                                          <p:spTgt spid="7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8"/>
                                        </p:tgtEl>
                                        <p:attrNameLst>
                                          <p:attrName>style.visibility</p:attrName>
                                        </p:attrNameLst>
                                      </p:cBhvr>
                                      <p:to>
                                        <p:strVal val="visible"/>
                                      </p:to>
                                    </p:set>
                                    <p:animEffect transition="in" filter="blinds(horizontal)">
                                      <p:cBhvr>
                                        <p:cTn id="52" dur="500"/>
                                        <p:tgtEl>
                                          <p:spTgt spid="7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blinds(horizontal)">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blinds(horizontal)">
                                      <p:cBhvr>
                                        <p:cTn id="62" dur="500"/>
                                        <p:tgtEl>
                                          <p:spTgt spid="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84" grpId="0" uiExpand="1" build="allAtOnce"/>
      <p:bldP spid="8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D186009-0FDE-4741-A805-3A1EBD305EE4}"/>
              </a:ext>
            </a:extLst>
          </p:cNvPr>
          <p:cNvSpPr>
            <a:spLocks noGrp="1"/>
          </p:cNvSpPr>
          <p:nvPr>
            <p:ph type="sldNum" sz="quarter" idx="12"/>
          </p:nvPr>
        </p:nvSpPr>
        <p:spPr/>
        <p:txBody>
          <a:bodyPr/>
          <a:lstStyle/>
          <a:p>
            <a:fld id="{D12C7F20-4EEE-4847-AC76-B538472E8A39}" type="slidenum">
              <a:rPr lang="zh-CN" altLang="en-US" smtClean="0"/>
              <a:pPr/>
              <a:t>52</a:t>
            </a:fld>
            <a:endParaRPr lang="zh-CN" altLang="en-US"/>
          </a:p>
        </p:txBody>
      </p:sp>
      <p:sp>
        <p:nvSpPr>
          <p:cNvPr id="3" name="文本占位符 2">
            <a:extLst>
              <a:ext uri="{FF2B5EF4-FFF2-40B4-BE49-F238E27FC236}">
                <a16:creationId xmlns:a16="http://schemas.microsoft.com/office/drawing/2014/main" id="{C9AD1E67-5C76-47C2-94F3-108FF19DA276}"/>
              </a:ext>
            </a:extLst>
          </p:cNvPr>
          <p:cNvSpPr>
            <a:spLocks noGrp="1"/>
          </p:cNvSpPr>
          <p:nvPr>
            <p:ph type="body" sz="quarter" idx="15"/>
          </p:nvPr>
        </p:nvSpPr>
        <p:spPr>
          <a:xfrm>
            <a:off x="159768" y="698464"/>
            <a:ext cx="11835786" cy="435382"/>
          </a:xfrm>
        </p:spPr>
        <p:txBody>
          <a:bodyPr>
            <a:normAutofit fontScale="92500" lnSpcReduction="20000"/>
          </a:bodyPr>
          <a:lstStyle/>
          <a:p>
            <a:r>
              <a:rPr lang="en-US" altLang="zh-CN" dirty="0"/>
              <a:t>MIPS Circuits for R-Type Instructions</a:t>
            </a:r>
            <a:endParaRPr lang="zh-CN" altLang="en-US" dirty="0"/>
          </a:p>
        </p:txBody>
      </p:sp>
      <p:sp>
        <p:nvSpPr>
          <p:cNvPr id="4" name="文本占位符 3">
            <a:extLst>
              <a:ext uri="{FF2B5EF4-FFF2-40B4-BE49-F238E27FC236}">
                <a16:creationId xmlns:a16="http://schemas.microsoft.com/office/drawing/2014/main" id="{FC4FC5BC-9AF6-45A6-AD38-AE2DE44E0842}"/>
              </a:ext>
            </a:extLst>
          </p:cNvPr>
          <p:cNvSpPr>
            <a:spLocks noGrp="1"/>
          </p:cNvSpPr>
          <p:nvPr>
            <p:ph type="body" sz="quarter" idx="16"/>
          </p:nvPr>
        </p:nvSpPr>
        <p:spPr/>
        <p:txBody>
          <a:bodyPr/>
          <a:lstStyle/>
          <a:p>
            <a:r>
              <a:rPr lang="en-US" altLang="zh-CN" dirty="0"/>
              <a:t>2.</a:t>
            </a:r>
            <a:r>
              <a:rPr lang="zh-CN" altLang="en-US" dirty="0"/>
              <a:t>程序的机器级表示</a:t>
            </a:r>
          </a:p>
        </p:txBody>
      </p:sp>
      <p:pic>
        <p:nvPicPr>
          <p:cNvPr id="5" name="Picture 2">
            <a:extLst>
              <a:ext uri="{FF2B5EF4-FFF2-40B4-BE49-F238E27FC236}">
                <a16:creationId xmlns:a16="http://schemas.microsoft.com/office/drawing/2014/main" id="{819E0B60-3FA2-48A1-B620-69DF90156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167" y="1169837"/>
            <a:ext cx="7257875" cy="4989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189404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EAA7C9B-4611-4388-8762-6F58D8453979}"/>
              </a:ext>
            </a:extLst>
          </p:cNvPr>
          <p:cNvSpPr>
            <a:spLocks noGrp="1"/>
          </p:cNvSpPr>
          <p:nvPr>
            <p:ph type="sldNum" sz="quarter" idx="12"/>
          </p:nvPr>
        </p:nvSpPr>
        <p:spPr/>
        <p:txBody>
          <a:bodyPr/>
          <a:lstStyle/>
          <a:p>
            <a:fld id="{D12C7F20-4EEE-4847-AC76-B538472E8A39}" type="slidenum">
              <a:rPr lang="zh-CN" altLang="en-US" smtClean="0"/>
              <a:pPr/>
              <a:t>53</a:t>
            </a:fld>
            <a:endParaRPr lang="zh-CN" altLang="en-US"/>
          </a:p>
        </p:txBody>
      </p:sp>
      <p:sp>
        <p:nvSpPr>
          <p:cNvPr id="3" name="文本占位符 2">
            <a:extLst>
              <a:ext uri="{FF2B5EF4-FFF2-40B4-BE49-F238E27FC236}">
                <a16:creationId xmlns:a16="http://schemas.microsoft.com/office/drawing/2014/main" id="{5EE9252E-8087-4982-BA93-01590A959BB6}"/>
              </a:ext>
            </a:extLst>
          </p:cNvPr>
          <p:cNvSpPr>
            <a:spLocks noGrp="1"/>
          </p:cNvSpPr>
          <p:nvPr>
            <p:ph type="body" sz="quarter" idx="15"/>
          </p:nvPr>
        </p:nvSpPr>
        <p:spPr>
          <a:xfrm>
            <a:off x="159768" y="698464"/>
            <a:ext cx="11835786" cy="643776"/>
          </a:xfrm>
        </p:spPr>
        <p:txBody>
          <a:bodyPr/>
          <a:lstStyle/>
          <a:p>
            <a:r>
              <a:rPr lang="en-US" altLang="zh-CN" dirty="0"/>
              <a:t>MIPS R-type</a:t>
            </a:r>
            <a:r>
              <a:rPr lang="zh-CN" altLang="en-US" dirty="0"/>
              <a:t>指令实现电路的执行过程</a:t>
            </a:r>
          </a:p>
        </p:txBody>
      </p:sp>
      <p:sp>
        <p:nvSpPr>
          <p:cNvPr id="4" name="文本占位符 3">
            <a:extLst>
              <a:ext uri="{FF2B5EF4-FFF2-40B4-BE49-F238E27FC236}">
                <a16:creationId xmlns:a16="http://schemas.microsoft.com/office/drawing/2014/main" id="{EC4B1132-13AE-44B0-9FED-3325042E2D18}"/>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Rectangle 3">
            <a:extLst>
              <a:ext uri="{FF2B5EF4-FFF2-40B4-BE49-F238E27FC236}">
                <a16:creationId xmlns:a16="http://schemas.microsoft.com/office/drawing/2014/main" id="{9ECDCDA9-762C-4F0E-833B-64E9944D65E3}"/>
              </a:ext>
            </a:extLst>
          </p:cNvPr>
          <p:cNvSpPr txBox="1">
            <a:spLocks noChangeArrowheads="1"/>
          </p:cNvSpPr>
          <p:nvPr/>
        </p:nvSpPr>
        <p:spPr>
          <a:xfrm>
            <a:off x="624860" y="1439195"/>
            <a:ext cx="6489004" cy="2411352"/>
          </a:xfrm>
          <a:prstGeom prst="rect">
            <a:avLst/>
          </a:prstGeom>
          <a:noFill/>
          <a:ln/>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3200" indent="-203200">
              <a:lnSpc>
                <a:spcPct val="110000"/>
              </a:lnSpc>
              <a:spcBef>
                <a:spcPct val="10000"/>
              </a:spcBef>
              <a:buClr>
                <a:schemeClr val="accent1"/>
              </a:buClr>
              <a:buFont typeface="Wingdings" panose="05000000000000000000" pitchFamily="2" charset="2"/>
              <a:buChar char="·"/>
            </a:pPr>
            <a:r>
              <a:rPr lang="zh-CN" altLang="en-US" sz="1400" dirty="0">
                <a:solidFill>
                  <a:srgbClr val="1A78C3"/>
                </a:solidFill>
                <a:latin typeface="+mj-ea"/>
                <a:ea typeface="+mj-ea"/>
              </a:rPr>
              <a:t>装入指令寄存器</a:t>
            </a:r>
            <a:r>
              <a:rPr lang="en-US" altLang="zh-CN" sz="1400" dirty="0">
                <a:solidFill>
                  <a:srgbClr val="1A78C3"/>
                </a:solidFill>
                <a:latin typeface="+mj-ea"/>
                <a:ea typeface="+mj-ea"/>
              </a:rPr>
              <a:t>IR</a:t>
            </a:r>
          </a:p>
          <a:p>
            <a:pPr marL="203200" indent="-203200">
              <a:lnSpc>
                <a:spcPct val="110000"/>
              </a:lnSpc>
              <a:spcBef>
                <a:spcPct val="10000"/>
              </a:spcBef>
              <a:buClr>
                <a:schemeClr val="accent1"/>
              </a:buClr>
              <a:buFont typeface="Wingdings" panose="05000000000000000000" pitchFamily="2" charset="2"/>
              <a:buChar char="·"/>
            </a:pPr>
            <a:r>
              <a:rPr lang="zh-CN" altLang="en-US" sz="1400" dirty="0">
                <a:solidFill>
                  <a:srgbClr val="1A78C3"/>
                </a:solidFill>
                <a:latin typeface="+mj-ea"/>
                <a:ea typeface="+mj-ea"/>
                <a:sym typeface="Wingdings" panose="05000000000000000000" pitchFamily="2" charset="2"/>
              </a:rPr>
              <a:t>以下相应字段送控制逻辑</a:t>
            </a:r>
            <a:endParaRPr lang="zh-CN" altLang="en-US" sz="1400" dirty="0">
              <a:solidFill>
                <a:srgbClr val="1A78C3"/>
              </a:solidFill>
              <a:latin typeface="+mj-ea"/>
              <a:ea typeface="+mj-ea"/>
            </a:endParaRPr>
          </a:p>
          <a:p>
            <a:pPr lvl="1" indent="-190500">
              <a:lnSpc>
                <a:spcPct val="110000"/>
              </a:lnSpc>
              <a:spcBef>
                <a:spcPct val="10000"/>
              </a:spcBef>
              <a:buClr>
                <a:srgbClr val="FF0000"/>
              </a:buClr>
              <a:buFontTx/>
              <a:buChar char="•"/>
            </a:pPr>
            <a:r>
              <a:rPr lang="en-US" altLang="zh-CN" sz="1600" dirty="0">
                <a:solidFill>
                  <a:srgbClr val="1A78C3"/>
                </a:solidFill>
                <a:latin typeface="+mj-ea"/>
                <a:ea typeface="+mj-ea"/>
              </a:rPr>
              <a:t>op field (OP</a:t>
            </a:r>
            <a:r>
              <a:rPr lang="zh-CN" altLang="en-US" sz="1600" dirty="0">
                <a:solidFill>
                  <a:srgbClr val="1A78C3"/>
                </a:solidFill>
                <a:latin typeface="+mj-ea"/>
                <a:ea typeface="+mj-ea"/>
              </a:rPr>
              <a:t>字段</a:t>
            </a:r>
            <a:r>
              <a:rPr lang="en-US" altLang="zh-CN" sz="1600" dirty="0">
                <a:solidFill>
                  <a:srgbClr val="1A78C3"/>
                </a:solidFill>
                <a:latin typeface="+mj-ea"/>
                <a:ea typeface="+mj-ea"/>
              </a:rPr>
              <a:t>)</a:t>
            </a:r>
          </a:p>
          <a:p>
            <a:pPr lvl="1" indent="-190500">
              <a:lnSpc>
                <a:spcPct val="110000"/>
              </a:lnSpc>
              <a:spcBef>
                <a:spcPct val="10000"/>
              </a:spcBef>
              <a:buClr>
                <a:srgbClr val="FF0000"/>
              </a:buClr>
              <a:buFontTx/>
              <a:buChar char="•"/>
            </a:pPr>
            <a:r>
              <a:rPr lang="en-US" altLang="zh-CN" sz="1600" dirty="0" err="1">
                <a:solidFill>
                  <a:srgbClr val="1A78C3"/>
                </a:solidFill>
                <a:latin typeface="+mj-ea"/>
                <a:ea typeface="+mj-ea"/>
              </a:rPr>
              <a:t>func</a:t>
            </a:r>
            <a:r>
              <a:rPr lang="en-US" altLang="zh-CN" sz="1600" dirty="0">
                <a:solidFill>
                  <a:srgbClr val="1A78C3"/>
                </a:solidFill>
                <a:latin typeface="+mj-ea"/>
                <a:ea typeface="+mj-ea"/>
              </a:rPr>
              <a:t> field (</a:t>
            </a:r>
            <a:r>
              <a:rPr lang="en-US" altLang="zh-CN" sz="1600" dirty="0" err="1">
                <a:solidFill>
                  <a:srgbClr val="1A78C3"/>
                </a:solidFill>
                <a:latin typeface="+mj-ea"/>
                <a:ea typeface="+mj-ea"/>
              </a:rPr>
              <a:t>func</a:t>
            </a:r>
            <a:r>
              <a:rPr lang="zh-CN" altLang="en-US" sz="1600" dirty="0">
                <a:solidFill>
                  <a:srgbClr val="1A78C3"/>
                </a:solidFill>
                <a:latin typeface="+mj-ea"/>
                <a:ea typeface="+mj-ea"/>
              </a:rPr>
              <a:t>字段</a:t>
            </a:r>
            <a:r>
              <a:rPr lang="en-US" altLang="zh-CN" sz="1600" dirty="0">
                <a:solidFill>
                  <a:srgbClr val="1A78C3"/>
                </a:solidFill>
                <a:latin typeface="+mj-ea"/>
                <a:ea typeface="+mj-ea"/>
              </a:rPr>
              <a:t>)</a:t>
            </a:r>
          </a:p>
          <a:p>
            <a:pPr lvl="1" indent="-190500">
              <a:lnSpc>
                <a:spcPct val="110000"/>
              </a:lnSpc>
              <a:spcBef>
                <a:spcPct val="10000"/>
              </a:spcBef>
              <a:buClr>
                <a:srgbClr val="FF0000"/>
              </a:buClr>
              <a:buFontTx/>
              <a:buChar char="•"/>
            </a:pPr>
            <a:r>
              <a:rPr lang="en-US" altLang="zh-CN" sz="1600" dirty="0" err="1">
                <a:solidFill>
                  <a:srgbClr val="1A78C3"/>
                </a:solidFill>
                <a:latin typeface="+mj-ea"/>
                <a:ea typeface="+mj-ea"/>
              </a:rPr>
              <a:t>shmt</a:t>
            </a:r>
            <a:r>
              <a:rPr lang="en-US" altLang="zh-CN" sz="1600" dirty="0">
                <a:solidFill>
                  <a:srgbClr val="1A78C3"/>
                </a:solidFill>
                <a:latin typeface="+mj-ea"/>
                <a:ea typeface="+mj-ea"/>
              </a:rPr>
              <a:t> field (</a:t>
            </a:r>
            <a:r>
              <a:rPr lang="en-US" altLang="zh-CN" sz="1600" dirty="0" err="1">
                <a:solidFill>
                  <a:srgbClr val="1A78C3"/>
                </a:solidFill>
                <a:latin typeface="+mj-ea"/>
                <a:ea typeface="+mj-ea"/>
              </a:rPr>
              <a:t>shmt</a:t>
            </a:r>
            <a:r>
              <a:rPr lang="zh-CN" altLang="en-US" sz="1600" dirty="0">
                <a:solidFill>
                  <a:srgbClr val="1A78C3"/>
                </a:solidFill>
                <a:latin typeface="+mj-ea"/>
                <a:ea typeface="+mj-ea"/>
              </a:rPr>
              <a:t>字段</a:t>
            </a:r>
            <a:r>
              <a:rPr lang="en-US" altLang="zh-CN" sz="1600" dirty="0">
                <a:solidFill>
                  <a:srgbClr val="1A78C3"/>
                </a:solidFill>
                <a:latin typeface="+mj-ea"/>
                <a:ea typeface="+mj-ea"/>
              </a:rPr>
              <a:t>)</a:t>
            </a:r>
          </a:p>
          <a:p>
            <a:pPr marL="203200" indent="-203200">
              <a:lnSpc>
                <a:spcPct val="110000"/>
              </a:lnSpc>
              <a:spcBef>
                <a:spcPct val="10000"/>
              </a:spcBef>
              <a:buClr>
                <a:schemeClr val="accent1"/>
              </a:buClr>
              <a:buFont typeface="Wingdings" panose="05000000000000000000" pitchFamily="2" charset="2"/>
              <a:buChar char="·"/>
            </a:pPr>
            <a:r>
              <a:rPr lang="zh-CN" altLang="en-US" sz="1400" dirty="0">
                <a:solidFill>
                  <a:srgbClr val="1A78C3"/>
                </a:solidFill>
                <a:latin typeface="+mj-ea"/>
                <a:ea typeface="+mj-ea"/>
                <a:sym typeface="Wingdings" panose="05000000000000000000" pitchFamily="2" charset="2"/>
              </a:rPr>
              <a:t>以下相应字段送寄存器</a:t>
            </a:r>
            <a:endParaRPr lang="en-US" altLang="zh-CN" sz="1400" dirty="0">
              <a:solidFill>
                <a:srgbClr val="1A78C3"/>
              </a:solidFill>
              <a:latin typeface="+mj-ea"/>
              <a:ea typeface="+mj-ea"/>
            </a:endParaRPr>
          </a:p>
          <a:p>
            <a:pPr lvl="1" indent="-190500">
              <a:lnSpc>
                <a:spcPct val="110000"/>
              </a:lnSpc>
              <a:spcBef>
                <a:spcPct val="10000"/>
              </a:spcBef>
              <a:buClr>
                <a:schemeClr val="accent1"/>
              </a:buClr>
              <a:buFontTx/>
              <a:buChar char="•"/>
            </a:pPr>
            <a:r>
              <a:rPr lang="zh-CN" altLang="en-US" sz="1400" dirty="0">
                <a:solidFill>
                  <a:srgbClr val="1A78C3"/>
                </a:solidFill>
                <a:latin typeface="+mj-ea"/>
                <a:ea typeface="+mj-ea"/>
              </a:rPr>
              <a:t>第一操作数寄存器编号</a:t>
            </a:r>
            <a:endParaRPr lang="en-US" altLang="zh-CN" sz="1400" dirty="0">
              <a:solidFill>
                <a:srgbClr val="1A78C3"/>
              </a:solidFill>
              <a:latin typeface="+mj-ea"/>
              <a:ea typeface="+mj-ea"/>
            </a:endParaRPr>
          </a:p>
          <a:p>
            <a:pPr lvl="1" indent="-190500">
              <a:lnSpc>
                <a:spcPct val="110000"/>
              </a:lnSpc>
              <a:spcBef>
                <a:spcPct val="10000"/>
              </a:spcBef>
              <a:buClr>
                <a:schemeClr val="accent1"/>
              </a:buClr>
              <a:buFontTx/>
              <a:buChar char="•"/>
            </a:pPr>
            <a:r>
              <a:rPr lang="zh-CN" altLang="en-US" sz="1400" dirty="0">
                <a:solidFill>
                  <a:srgbClr val="1A78C3"/>
                </a:solidFill>
                <a:latin typeface="+mj-ea"/>
                <a:ea typeface="+mj-ea"/>
              </a:rPr>
              <a:t>第二操作数寄存器编号</a:t>
            </a:r>
            <a:endParaRPr lang="en-US" altLang="zh-CN" sz="1400" dirty="0">
              <a:solidFill>
                <a:srgbClr val="1A78C3"/>
              </a:solidFill>
              <a:latin typeface="+mj-ea"/>
              <a:ea typeface="+mj-ea"/>
            </a:endParaRPr>
          </a:p>
          <a:p>
            <a:pPr lvl="1" indent="-190500">
              <a:lnSpc>
                <a:spcPct val="110000"/>
              </a:lnSpc>
              <a:spcBef>
                <a:spcPct val="10000"/>
              </a:spcBef>
              <a:buClr>
                <a:schemeClr val="accent1"/>
              </a:buClr>
              <a:buFontTx/>
              <a:buChar char="•"/>
            </a:pPr>
            <a:r>
              <a:rPr lang="zh-CN" altLang="en-US" sz="1400" dirty="0">
                <a:solidFill>
                  <a:srgbClr val="1A78C3"/>
                </a:solidFill>
                <a:latin typeface="+mj-ea"/>
                <a:ea typeface="+mj-ea"/>
              </a:rPr>
              <a:t>存放结果的目标寄存器编号</a:t>
            </a:r>
            <a:endParaRPr lang="en-US" altLang="zh-CN" sz="1400" dirty="0">
              <a:solidFill>
                <a:srgbClr val="1A78C3"/>
              </a:solidFill>
              <a:latin typeface="+mj-ea"/>
              <a:ea typeface="+mj-ea"/>
            </a:endParaRPr>
          </a:p>
          <a:p>
            <a:pPr lvl="1" indent="-190500">
              <a:lnSpc>
                <a:spcPct val="100000"/>
              </a:lnSpc>
              <a:spcBef>
                <a:spcPct val="10000"/>
              </a:spcBef>
              <a:buClr>
                <a:schemeClr val="accent1"/>
              </a:buClr>
              <a:buFontTx/>
              <a:buChar char="•"/>
            </a:pPr>
            <a:endParaRPr lang="zh-CN" altLang="en-US" sz="1800" dirty="0">
              <a:solidFill>
                <a:srgbClr val="1A78C3"/>
              </a:solidFill>
              <a:latin typeface="+mj-ea"/>
              <a:ea typeface="+mj-ea"/>
            </a:endParaRPr>
          </a:p>
        </p:txBody>
      </p:sp>
      <p:sp>
        <p:nvSpPr>
          <p:cNvPr id="6" name="Rectangle 4">
            <a:extLst>
              <a:ext uri="{FF2B5EF4-FFF2-40B4-BE49-F238E27FC236}">
                <a16:creationId xmlns:a16="http://schemas.microsoft.com/office/drawing/2014/main" id="{E7D473D0-B626-4FDB-956C-BC0580AEC88B}"/>
              </a:ext>
            </a:extLst>
          </p:cNvPr>
          <p:cNvSpPr>
            <a:spLocks noChangeArrowheads="1"/>
          </p:cNvSpPr>
          <p:nvPr/>
        </p:nvSpPr>
        <p:spPr bwMode="auto">
          <a:xfrm>
            <a:off x="624860" y="4394479"/>
            <a:ext cx="7557505" cy="186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nSpc>
                <a:spcPct val="110000"/>
              </a:lnSpc>
              <a:spcBef>
                <a:spcPct val="10000"/>
              </a:spcBef>
              <a:buClr>
                <a:srgbClr val="FF0000"/>
              </a:buClr>
              <a:buFont typeface="Wingdings" panose="05000000000000000000" pitchFamily="2" charset="2"/>
              <a:buChar char="·"/>
            </a:pPr>
            <a:r>
              <a:rPr lang="zh-CN" altLang="en-US" sz="1400" dirty="0">
                <a:solidFill>
                  <a:srgbClr val="1A78C3"/>
                </a:solidFill>
                <a:latin typeface="+mj-ea"/>
                <a:ea typeface="+mj-ea"/>
              </a:rPr>
              <a:t> </a:t>
            </a:r>
            <a:r>
              <a:rPr lang="zh-CN" altLang="en-US" sz="1400" dirty="0">
                <a:solidFill>
                  <a:srgbClr val="1A78C3"/>
                </a:solidFill>
                <a:latin typeface="+mj-ea"/>
                <a:ea typeface="+mj-ea"/>
                <a:cs typeface="Arial" panose="020B0604020202020204" pitchFamily="34" charset="0"/>
              </a:rPr>
              <a:t>寄存器号被送选择器</a:t>
            </a:r>
            <a:endParaRPr lang="en-US" altLang="zh-CN" sz="1400" dirty="0">
              <a:solidFill>
                <a:srgbClr val="1A78C3"/>
              </a:solidFill>
              <a:latin typeface="+mj-ea"/>
              <a:ea typeface="+mj-ea"/>
              <a:cs typeface="Arial" panose="020B0604020202020204" pitchFamily="34" charset="0"/>
            </a:endParaRPr>
          </a:p>
          <a:p>
            <a:pPr>
              <a:lnSpc>
                <a:spcPct val="110000"/>
              </a:lnSpc>
              <a:spcBef>
                <a:spcPct val="10000"/>
              </a:spcBef>
              <a:buClr>
                <a:srgbClr val="FF0000"/>
              </a:buClr>
              <a:buFont typeface="Wingdings" panose="05000000000000000000" pitchFamily="2" charset="2"/>
              <a:buChar char="·"/>
            </a:pPr>
            <a:r>
              <a:rPr lang="zh-CN" altLang="en-US" sz="1400" dirty="0">
                <a:solidFill>
                  <a:srgbClr val="1A78C3"/>
                </a:solidFill>
                <a:latin typeface="+mj-ea"/>
                <a:ea typeface="+mj-ea"/>
                <a:cs typeface="Arial" panose="020B0604020202020204" pitchFamily="34" charset="0"/>
              </a:rPr>
              <a:t> 对应选择器输出被激活</a:t>
            </a:r>
            <a:endParaRPr lang="en-US" altLang="zh-CN" sz="1400" dirty="0">
              <a:solidFill>
                <a:srgbClr val="1A78C3"/>
              </a:solidFill>
              <a:latin typeface="+mj-ea"/>
              <a:ea typeface="+mj-ea"/>
              <a:cs typeface="Arial" panose="020B0604020202020204" pitchFamily="34" charset="0"/>
            </a:endParaRPr>
          </a:p>
          <a:p>
            <a:pPr>
              <a:lnSpc>
                <a:spcPct val="110000"/>
              </a:lnSpc>
              <a:spcBef>
                <a:spcPct val="10000"/>
              </a:spcBef>
              <a:buClr>
                <a:srgbClr val="FF0000"/>
              </a:buClr>
              <a:buFont typeface="Wingdings" panose="05000000000000000000" pitchFamily="2" charset="2"/>
              <a:buChar char="·"/>
            </a:pPr>
            <a:r>
              <a:rPr lang="en-US" altLang="zh-CN" sz="1400" dirty="0">
                <a:solidFill>
                  <a:srgbClr val="1A78C3"/>
                </a:solidFill>
                <a:latin typeface="+mj-ea"/>
                <a:ea typeface="+mj-ea"/>
                <a:cs typeface="Arial" panose="020B0604020202020204" pitchFamily="34" charset="0"/>
              </a:rPr>
              <a:t>  </a:t>
            </a:r>
            <a:r>
              <a:rPr lang="zh-CN" altLang="en-US" sz="1400" dirty="0">
                <a:solidFill>
                  <a:srgbClr val="1A78C3"/>
                </a:solidFill>
                <a:latin typeface="+mj-ea"/>
                <a:ea typeface="+mj-ea"/>
                <a:cs typeface="Arial" panose="020B0604020202020204" pitchFamily="34" charset="0"/>
              </a:rPr>
              <a:t>被选寄存器的输出送到数据线</a:t>
            </a:r>
            <a:endParaRPr lang="en-US" altLang="zh-CN" sz="1400" dirty="0">
              <a:solidFill>
                <a:srgbClr val="1A78C3"/>
              </a:solidFill>
              <a:latin typeface="+mj-ea"/>
              <a:ea typeface="+mj-ea"/>
              <a:cs typeface="Arial" panose="020B0604020202020204" pitchFamily="34" charset="0"/>
            </a:endParaRPr>
          </a:p>
          <a:p>
            <a:pPr>
              <a:lnSpc>
                <a:spcPct val="110000"/>
              </a:lnSpc>
              <a:spcBef>
                <a:spcPct val="10000"/>
              </a:spcBef>
              <a:buClr>
                <a:srgbClr val="FF0000"/>
              </a:buClr>
              <a:buFont typeface="Wingdings" panose="05000000000000000000" pitchFamily="2" charset="2"/>
              <a:buChar char="·"/>
            </a:pPr>
            <a:r>
              <a:rPr lang="zh-CN" altLang="en-US" sz="1400" dirty="0">
                <a:solidFill>
                  <a:srgbClr val="1A78C3"/>
                </a:solidFill>
                <a:latin typeface="+mj-ea"/>
                <a:ea typeface="+mj-ea"/>
                <a:cs typeface="Arial" panose="020B0604020202020204" pitchFamily="34" charset="0"/>
              </a:rPr>
              <a:t> 控制逻辑提供：</a:t>
            </a:r>
          </a:p>
          <a:p>
            <a:pPr lvl="1">
              <a:lnSpc>
                <a:spcPct val="110000"/>
              </a:lnSpc>
              <a:spcBef>
                <a:spcPct val="10000"/>
              </a:spcBef>
              <a:buClr>
                <a:srgbClr val="FF0000"/>
              </a:buClr>
              <a:buFontTx/>
              <a:buChar char="•"/>
            </a:pPr>
            <a:r>
              <a:rPr lang="en-US" altLang="zh-CN" sz="1400" dirty="0">
                <a:solidFill>
                  <a:srgbClr val="1A78C3"/>
                </a:solidFill>
                <a:latin typeface="+mj-ea"/>
                <a:ea typeface="+mj-ea"/>
                <a:cs typeface="Arial" panose="020B0604020202020204" pitchFamily="34" charset="0"/>
              </a:rPr>
              <a:t>  ALU</a:t>
            </a:r>
            <a:r>
              <a:rPr lang="zh-CN" altLang="en-US" sz="1400" dirty="0">
                <a:solidFill>
                  <a:srgbClr val="1A78C3"/>
                </a:solidFill>
                <a:latin typeface="+mj-ea"/>
                <a:ea typeface="+mj-ea"/>
                <a:cs typeface="Arial" panose="020B0604020202020204" pitchFamily="34" charset="0"/>
              </a:rPr>
              <a:t>操作码</a:t>
            </a:r>
            <a:endParaRPr lang="en-US" altLang="zh-CN" sz="1400" dirty="0">
              <a:solidFill>
                <a:srgbClr val="1A78C3"/>
              </a:solidFill>
              <a:latin typeface="+mj-ea"/>
              <a:ea typeface="+mj-ea"/>
              <a:cs typeface="Arial" panose="020B0604020202020204" pitchFamily="34" charset="0"/>
            </a:endParaRPr>
          </a:p>
          <a:p>
            <a:pPr lvl="1">
              <a:lnSpc>
                <a:spcPct val="110000"/>
              </a:lnSpc>
              <a:spcBef>
                <a:spcPct val="10000"/>
              </a:spcBef>
              <a:buClr>
                <a:srgbClr val="FF0000"/>
              </a:buClr>
              <a:buFontTx/>
              <a:buChar char="•"/>
            </a:pPr>
            <a:r>
              <a:rPr lang="en-US" altLang="zh-CN" sz="1400" dirty="0">
                <a:solidFill>
                  <a:srgbClr val="1A78C3"/>
                </a:solidFill>
                <a:latin typeface="+mj-ea"/>
                <a:ea typeface="+mj-ea"/>
                <a:cs typeface="Arial" panose="020B0604020202020204" pitchFamily="34" charset="0"/>
              </a:rPr>
              <a:t>  </a:t>
            </a:r>
            <a:r>
              <a:rPr lang="zh-CN" altLang="en-US" sz="1400" dirty="0">
                <a:solidFill>
                  <a:srgbClr val="1A78C3"/>
                </a:solidFill>
                <a:latin typeface="+mj-ea"/>
                <a:ea typeface="+mj-ea"/>
                <a:cs typeface="Arial" panose="020B0604020202020204" pitchFamily="34" charset="0"/>
              </a:rPr>
              <a:t>写信号 等</a:t>
            </a:r>
            <a:endParaRPr lang="en-US" altLang="zh-CN" sz="1400" dirty="0">
              <a:solidFill>
                <a:srgbClr val="1A78C3"/>
              </a:solidFill>
              <a:latin typeface="+mj-ea"/>
              <a:ea typeface="+mj-ea"/>
              <a:cs typeface="Arial" panose="020B0604020202020204" pitchFamily="34" charset="0"/>
            </a:endParaRPr>
          </a:p>
          <a:p>
            <a:pPr>
              <a:lnSpc>
                <a:spcPct val="110000"/>
              </a:lnSpc>
              <a:spcBef>
                <a:spcPct val="10000"/>
              </a:spcBef>
              <a:buClr>
                <a:srgbClr val="FF0000"/>
              </a:buClr>
              <a:buFont typeface="Wingdings" panose="05000000000000000000" pitchFamily="2" charset="2"/>
              <a:buChar char="·"/>
            </a:pPr>
            <a:r>
              <a:rPr lang="zh-CN" altLang="en-US" sz="1400" dirty="0">
                <a:solidFill>
                  <a:srgbClr val="1A78C3"/>
                </a:solidFill>
                <a:latin typeface="+mj-ea"/>
                <a:ea typeface="+mj-ea"/>
                <a:cs typeface="Arial" panose="020B0604020202020204" pitchFamily="34" charset="0"/>
              </a:rPr>
              <a:t> 结果被写回目标寄存器</a:t>
            </a:r>
          </a:p>
        </p:txBody>
      </p:sp>
      <p:sp>
        <p:nvSpPr>
          <p:cNvPr id="7" name="Text Box 5">
            <a:extLst>
              <a:ext uri="{FF2B5EF4-FFF2-40B4-BE49-F238E27FC236}">
                <a16:creationId xmlns:a16="http://schemas.microsoft.com/office/drawing/2014/main" id="{36FA3C3F-3985-41A1-A5DB-AA3CA988D6FD}"/>
              </a:ext>
            </a:extLst>
          </p:cNvPr>
          <p:cNvSpPr txBox="1">
            <a:spLocks noChangeArrowheads="1"/>
          </p:cNvSpPr>
          <p:nvPr/>
        </p:nvSpPr>
        <p:spPr bwMode="auto">
          <a:xfrm>
            <a:off x="488470" y="1129237"/>
            <a:ext cx="3065239"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1400" dirty="0">
                <a:solidFill>
                  <a:srgbClr val="ED7D31"/>
                </a:solidFill>
                <a:latin typeface="+mj-ea"/>
                <a:ea typeface="+mj-ea"/>
              </a:rPr>
              <a:t>Phase1: Preparation (1</a:t>
            </a:r>
            <a:r>
              <a:rPr lang="zh-CN" altLang="en-US" sz="1400" dirty="0">
                <a:solidFill>
                  <a:srgbClr val="ED7D31"/>
                </a:solidFill>
                <a:latin typeface="+mj-ea"/>
                <a:ea typeface="+mj-ea"/>
              </a:rPr>
              <a:t>：准备阶段</a:t>
            </a:r>
            <a:r>
              <a:rPr lang="en-US" altLang="zh-CN" sz="1400" dirty="0">
                <a:solidFill>
                  <a:srgbClr val="ED7D31"/>
                </a:solidFill>
                <a:latin typeface="+mj-ea"/>
                <a:ea typeface="+mj-ea"/>
              </a:rPr>
              <a:t>)</a:t>
            </a:r>
            <a:endParaRPr lang="zh-CN" altLang="en-US" sz="1400" dirty="0">
              <a:solidFill>
                <a:srgbClr val="ED7D31"/>
              </a:solidFill>
              <a:latin typeface="+mj-ea"/>
              <a:ea typeface="+mj-ea"/>
            </a:endParaRPr>
          </a:p>
        </p:txBody>
      </p:sp>
      <p:sp>
        <p:nvSpPr>
          <p:cNvPr id="8" name="Text Box 6">
            <a:extLst>
              <a:ext uri="{FF2B5EF4-FFF2-40B4-BE49-F238E27FC236}">
                <a16:creationId xmlns:a16="http://schemas.microsoft.com/office/drawing/2014/main" id="{C478468E-E340-4FC2-AEEE-35C23A178FFF}"/>
              </a:ext>
            </a:extLst>
          </p:cNvPr>
          <p:cNvSpPr txBox="1">
            <a:spLocks noChangeArrowheads="1"/>
          </p:cNvSpPr>
          <p:nvPr/>
        </p:nvSpPr>
        <p:spPr bwMode="auto">
          <a:xfrm>
            <a:off x="579177" y="3947502"/>
            <a:ext cx="3290185"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sz="1400" u="sng" dirty="0">
                <a:solidFill>
                  <a:srgbClr val="ED7D31"/>
                </a:solidFill>
                <a:latin typeface="+mj-ea"/>
                <a:ea typeface="+mj-ea"/>
                <a:cs typeface="Arial" panose="020B0604020202020204" pitchFamily="34" charset="0"/>
              </a:rPr>
              <a:t>Phase2: Execution(2</a:t>
            </a:r>
            <a:r>
              <a:rPr lang="zh-CN" altLang="en-US" sz="1400" u="sng" dirty="0">
                <a:solidFill>
                  <a:srgbClr val="ED7D31"/>
                </a:solidFill>
                <a:latin typeface="+mj-ea"/>
                <a:ea typeface="+mj-ea"/>
                <a:cs typeface="Arial" panose="020B0604020202020204" pitchFamily="34" charset="0"/>
              </a:rPr>
              <a:t>：执行阶段</a:t>
            </a:r>
            <a:r>
              <a:rPr lang="en-US" altLang="zh-CN" sz="1400" u="sng" dirty="0">
                <a:solidFill>
                  <a:srgbClr val="ED7D31"/>
                </a:solidFill>
                <a:latin typeface="+mj-ea"/>
                <a:ea typeface="+mj-ea"/>
                <a:cs typeface="Arial" panose="020B0604020202020204" pitchFamily="34" charset="0"/>
              </a:rPr>
              <a:t>)</a:t>
            </a:r>
          </a:p>
        </p:txBody>
      </p:sp>
      <p:sp>
        <p:nvSpPr>
          <p:cNvPr id="9" name="Text Box 7">
            <a:extLst>
              <a:ext uri="{FF2B5EF4-FFF2-40B4-BE49-F238E27FC236}">
                <a16:creationId xmlns:a16="http://schemas.microsoft.com/office/drawing/2014/main" id="{F264D5BE-7A90-477D-A741-76F9ABEB0E40}"/>
              </a:ext>
            </a:extLst>
          </p:cNvPr>
          <p:cNvSpPr txBox="1">
            <a:spLocks noChangeArrowheads="1"/>
          </p:cNvSpPr>
          <p:nvPr/>
        </p:nvSpPr>
        <p:spPr bwMode="auto">
          <a:xfrm>
            <a:off x="4730673" y="3120390"/>
            <a:ext cx="6149848" cy="617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120000"/>
              </a:lnSpc>
              <a:spcBef>
                <a:spcPct val="50000"/>
              </a:spcBef>
            </a:pPr>
            <a:r>
              <a:rPr lang="zh-CN" altLang="en-US" sz="1600" dirty="0">
                <a:solidFill>
                  <a:srgbClr val="1A78C3"/>
                </a:solidFill>
                <a:latin typeface="+mj-ea"/>
                <a:ea typeface="+mj-ea"/>
              </a:rPr>
              <a:t>这个过程描述仅是示意性的，实际上整个过程需要时钟信号的控制，并还有其他部件参与。将在下一章详细介绍。</a:t>
            </a:r>
          </a:p>
        </p:txBody>
      </p:sp>
    </p:spTree>
    <p:extLst>
      <p:ext uri="{BB962C8B-B14F-4D97-AF65-F5344CB8AC3E}">
        <p14:creationId xmlns:p14="http://schemas.microsoft.com/office/powerpoint/2010/main" val="31015592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27739B3-62D8-4FAE-9AAA-86C2ACCB8191}"/>
              </a:ext>
            </a:extLst>
          </p:cNvPr>
          <p:cNvSpPr>
            <a:spLocks noGrp="1"/>
          </p:cNvSpPr>
          <p:nvPr>
            <p:ph type="sldNum" sz="quarter" idx="12"/>
          </p:nvPr>
        </p:nvSpPr>
        <p:spPr/>
        <p:txBody>
          <a:bodyPr/>
          <a:lstStyle/>
          <a:p>
            <a:fld id="{D12C7F20-4EEE-4847-AC76-B538472E8A39}" type="slidenum">
              <a:rPr lang="zh-CN" altLang="en-US" smtClean="0"/>
              <a:pPr/>
              <a:t>54</a:t>
            </a:fld>
            <a:endParaRPr lang="zh-CN" altLang="en-US"/>
          </a:p>
        </p:txBody>
      </p:sp>
      <p:sp>
        <p:nvSpPr>
          <p:cNvPr id="3" name="文本占位符 2">
            <a:extLst>
              <a:ext uri="{FF2B5EF4-FFF2-40B4-BE49-F238E27FC236}">
                <a16:creationId xmlns:a16="http://schemas.microsoft.com/office/drawing/2014/main" id="{031900B8-0764-4A70-AF2D-DA29614F02AC}"/>
              </a:ext>
            </a:extLst>
          </p:cNvPr>
          <p:cNvSpPr>
            <a:spLocks noGrp="1"/>
          </p:cNvSpPr>
          <p:nvPr>
            <p:ph type="body" sz="quarter" idx="15"/>
          </p:nvPr>
        </p:nvSpPr>
        <p:spPr>
          <a:xfrm>
            <a:off x="159768" y="698464"/>
            <a:ext cx="11835786" cy="719276"/>
          </a:xfrm>
        </p:spPr>
        <p:txBody>
          <a:bodyPr/>
          <a:lstStyle/>
          <a:p>
            <a:r>
              <a:rPr lang="en-US" altLang="zh-CN" dirty="0"/>
              <a:t>MIPS</a:t>
            </a:r>
            <a:r>
              <a:rPr lang="zh-CN" altLang="en-US" dirty="0"/>
              <a:t>指令中寄存器数据和存储器数据的指定</a:t>
            </a:r>
          </a:p>
        </p:txBody>
      </p:sp>
      <p:sp>
        <p:nvSpPr>
          <p:cNvPr id="4" name="文本占位符 3">
            <a:extLst>
              <a:ext uri="{FF2B5EF4-FFF2-40B4-BE49-F238E27FC236}">
                <a16:creationId xmlns:a16="http://schemas.microsoft.com/office/drawing/2014/main" id="{128DA465-9D41-4095-ABAC-0C9FA66612B5}"/>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Rectangle 3">
            <a:extLst>
              <a:ext uri="{FF2B5EF4-FFF2-40B4-BE49-F238E27FC236}">
                <a16:creationId xmlns:a16="http://schemas.microsoft.com/office/drawing/2014/main" id="{67283BB5-EA09-4FE9-B7F6-4DC3A10BA23C}"/>
              </a:ext>
            </a:extLst>
          </p:cNvPr>
          <p:cNvSpPr txBox="1">
            <a:spLocks noChangeArrowheads="1"/>
          </p:cNvSpPr>
          <p:nvPr/>
        </p:nvSpPr>
        <p:spPr>
          <a:xfrm>
            <a:off x="446976" y="1327252"/>
            <a:ext cx="11339556" cy="5769015"/>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wrap="square"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3200" indent="-203200">
              <a:lnSpc>
                <a:spcPct val="120000"/>
              </a:lnSpc>
            </a:pPr>
            <a:r>
              <a:rPr lang="zh-CN" altLang="en-US" sz="2000" dirty="0">
                <a:solidFill>
                  <a:srgbClr val="1A78C3"/>
                </a:solidFill>
                <a:latin typeface="+mj-ea"/>
                <a:ea typeface="+mj-ea"/>
              </a:rPr>
              <a:t>寄存器数据指定：	</a:t>
            </a:r>
          </a:p>
          <a:p>
            <a:pPr lvl="1" indent="-190500">
              <a:lnSpc>
                <a:spcPct val="120000"/>
              </a:lnSpc>
            </a:pPr>
            <a:r>
              <a:rPr lang="en-US" altLang="zh-CN" sz="1800" dirty="0">
                <a:solidFill>
                  <a:srgbClr val="1A78C3"/>
                </a:solidFill>
                <a:latin typeface="+mj-ea"/>
                <a:ea typeface="+mj-ea"/>
              </a:rPr>
              <a:t>31 x 32-bit GPRs </a:t>
            </a:r>
            <a:r>
              <a:rPr lang="zh-CN" altLang="en-US" sz="1800" dirty="0">
                <a:solidFill>
                  <a:srgbClr val="1A78C3"/>
                </a:solidFill>
                <a:latin typeface="+mj-ea"/>
                <a:ea typeface="+mj-ea"/>
              </a:rPr>
              <a:t>（</a:t>
            </a:r>
            <a:r>
              <a:rPr lang="en-US" altLang="zh-CN" sz="1800" dirty="0">
                <a:solidFill>
                  <a:srgbClr val="1A78C3"/>
                </a:solidFill>
                <a:latin typeface="+mj-ea"/>
                <a:ea typeface="+mj-ea"/>
              </a:rPr>
              <a:t>r0 = 0</a:t>
            </a:r>
            <a:r>
              <a:rPr lang="zh-CN" altLang="en-US" sz="1800" dirty="0">
                <a:solidFill>
                  <a:srgbClr val="1A78C3"/>
                </a:solidFill>
                <a:latin typeface="+mj-ea"/>
                <a:ea typeface="+mj-ea"/>
              </a:rPr>
              <a:t>）</a:t>
            </a:r>
          </a:p>
          <a:p>
            <a:pPr lvl="1" indent="-190500">
              <a:lnSpc>
                <a:spcPct val="120000"/>
              </a:lnSpc>
            </a:pPr>
            <a:r>
              <a:rPr lang="zh-CN" altLang="en-US" sz="1800" dirty="0">
                <a:solidFill>
                  <a:srgbClr val="1A78C3"/>
                </a:solidFill>
                <a:latin typeface="+mj-ea"/>
                <a:ea typeface="+mj-ea"/>
              </a:rPr>
              <a:t>寄存器编号占</a:t>
            </a:r>
            <a:r>
              <a:rPr lang="en-US" altLang="zh-CN" sz="1800" dirty="0">
                <a:solidFill>
                  <a:srgbClr val="1A78C3"/>
                </a:solidFill>
                <a:latin typeface="+mj-ea"/>
                <a:ea typeface="+mj-ea"/>
              </a:rPr>
              <a:t>5 bit</a:t>
            </a:r>
          </a:p>
          <a:p>
            <a:pPr lvl="1" indent="-190500">
              <a:lnSpc>
                <a:spcPct val="120000"/>
              </a:lnSpc>
            </a:pPr>
            <a:r>
              <a:rPr lang="en-US" altLang="zh-CN" sz="1800" dirty="0">
                <a:solidFill>
                  <a:srgbClr val="1A78C3"/>
                </a:solidFill>
                <a:latin typeface="+mj-ea"/>
                <a:ea typeface="+mj-ea"/>
              </a:rPr>
              <a:t>32 x 32-bit FP regs </a:t>
            </a:r>
            <a:r>
              <a:rPr lang="zh-CN" altLang="en-US" sz="1800" dirty="0">
                <a:solidFill>
                  <a:srgbClr val="1A78C3"/>
                </a:solidFill>
                <a:latin typeface="+mj-ea"/>
                <a:ea typeface="+mj-ea"/>
              </a:rPr>
              <a:t>（</a:t>
            </a:r>
            <a:r>
              <a:rPr lang="en-US" altLang="zh-CN" sz="1800" dirty="0">
                <a:solidFill>
                  <a:srgbClr val="1A78C3"/>
                </a:solidFill>
                <a:latin typeface="+mj-ea"/>
                <a:ea typeface="+mj-ea"/>
              </a:rPr>
              <a:t>f0 </a:t>
            </a:r>
            <a:r>
              <a:rPr lang="zh-CN" altLang="en-US" sz="1800" dirty="0">
                <a:solidFill>
                  <a:srgbClr val="1A78C3"/>
                </a:solidFill>
                <a:latin typeface="+mj-ea"/>
                <a:ea typeface="+mj-ea"/>
              </a:rPr>
              <a:t>～ </a:t>
            </a:r>
            <a:r>
              <a:rPr lang="en-US" altLang="zh-CN" sz="1800" dirty="0">
                <a:solidFill>
                  <a:srgbClr val="1A78C3"/>
                </a:solidFill>
                <a:latin typeface="+mj-ea"/>
                <a:ea typeface="+mj-ea"/>
              </a:rPr>
              <a:t>f31, paired DP</a:t>
            </a:r>
            <a:r>
              <a:rPr lang="zh-CN" altLang="en-US" sz="1800" dirty="0">
                <a:solidFill>
                  <a:srgbClr val="1A78C3"/>
                </a:solidFill>
                <a:latin typeface="+mj-ea"/>
                <a:ea typeface="+mj-ea"/>
              </a:rPr>
              <a:t>）	</a:t>
            </a:r>
          </a:p>
          <a:p>
            <a:pPr lvl="1" indent="-190500">
              <a:lnSpc>
                <a:spcPct val="120000"/>
              </a:lnSpc>
            </a:pPr>
            <a:r>
              <a:rPr lang="en-US" altLang="zh-CN" sz="1800" dirty="0">
                <a:solidFill>
                  <a:srgbClr val="1A78C3"/>
                </a:solidFill>
                <a:latin typeface="+mj-ea"/>
                <a:ea typeface="+mj-ea"/>
              </a:rPr>
              <a:t>HI, LO, PC: </a:t>
            </a:r>
            <a:r>
              <a:rPr lang="zh-CN" altLang="en-US" sz="1800" dirty="0">
                <a:solidFill>
                  <a:srgbClr val="1A78C3"/>
                </a:solidFill>
                <a:latin typeface="+mj-ea"/>
                <a:ea typeface="+mj-ea"/>
              </a:rPr>
              <a:t>特殊寄存器</a:t>
            </a:r>
          </a:p>
          <a:p>
            <a:pPr lvl="1" indent="-190500">
              <a:lnSpc>
                <a:spcPct val="120000"/>
              </a:lnSpc>
            </a:pPr>
            <a:r>
              <a:rPr lang="zh-CN" altLang="en-US" sz="1800" dirty="0">
                <a:solidFill>
                  <a:srgbClr val="1A78C3"/>
                </a:solidFill>
                <a:latin typeface="+mj-ea"/>
                <a:ea typeface="+mj-ea"/>
                <a:hlinkClick r:id="" action="ppaction://hlinkshowjump?jump=nextslide">
                  <a:extLst>
                    <a:ext uri="{A12FA001-AC4F-418D-AE19-62706E023703}">
                      <ahyp:hlinkClr xmlns:ahyp="http://schemas.microsoft.com/office/drawing/2018/hyperlinkcolor" val="tx"/>
                    </a:ext>
                  </a:extLst>
                </a:hlinkClick>
              </a:rPr>
              <a:t>寄存器功能和</a:t>
            </a:r>
            <a:r>
              <a:rPr lang="en-US" altLang="zh-CN" sz="1800" dirty="0">
                <a:solidFill>
                  <a:srgbClr val="1A78C3"/>
                </a:solidFill>
                <a:latin typeface="+mj-ea"/>
                <a:ea typeface="+mj-ea"/>
                <a:hlinkClick r:id="" action="ppaction://hlinkshowjump?jump=nextslide">
                  <a:extLst>
                    <a:ext uri="{A12FA001-AC4F-418D-AE19-62706E023703}">
                      <ahyp:hlinkClr xmlns:ahyp="http://schemas.microsoft.com/office/drawing/2018/hyperlinkcolor" val="tx"/>
                    </a:ext>
                  </a:extLst>
                </a:hlinkClick>
              </a:rPr>
              <a:t>2</a:t>
            </a:r>
            <a:r>
              <a:rPr lang="zh-CN" altLang="en-US" sz="1800" dirty="0">
                <a:solidFill>
                  <a:srgbClr val="1A78C3"/>
                </a:solidFill>
                <a:latin typeface="+mj-ea"/>
                <a:ea typeface="+mj-ea"/>
                <a:hlinkClick r:id="" action="ppaction://hlinkshowjump?jump=nextslide">
                  <a:extLst>
                    <a:ext uri="{A12FA001-AC4F-418D-AE19-62706E023703}">
                      <ahyp:hlinkClr xmlns:ahyp="http://schemas.microsoft.com/office/drawing/2018/hyperlinkcolor" val="tx"/>
                    </a:ext>
                  </a:extLst>
                </a:hlinkClick>
              </a:rPr>
              <a:t>种汇编表示方式</a:t>
            </a:r>
            <a:endParaRPr lang="zh-CN" altLang="en-US" sz="1800" dirty="0">
              <a:solidFill>
                <a:srgbClr val="1A78C3"/>
              </a:solidFill>
              <a:latin typeface="+mj-ea"/>
              <a:ea typeface="+mj-ea"/>
            </a:endParaRPr>
          </a:p>
          <a:p>
            <a:pPr marL="203200" indent="-203200">
              <a:lnSpc>
                <a:spcPct val="120000"/>
              </a:lnSpc>
            </a:pPr>
            <a:r>
              <a:rPr lang="zh-CN" altLang="en-US" sz="2000" dirty="0">
                <a:solidFill>
                  <a:srgbClr val="1A78C3"/>
                </a:solidFill>
                <a:latin typeface="+mj-ea"/>
                <a:ea typeface="+mj-ea"/>
              </a:rPr>
              <a:t>存储器数据指定</a:t>
            </a:r>
          </a:p>
          <a:p>
            <a:pPr lvl="1" indent="-190500">
              <a:lnSpc>
                <a:spcPct val="120000"/>
              </a:lnSpc>
            </a:pPr>
            <a:r>
              <a:rPr lang="zh-CN" altLang="en-US" sz="1800" dirty="0">
                <a:solidFill>
                  <a:srgbClr val="1A78C3"/>
                </a:solidFill>
                <a:latin typeface="+mj-ea"/>
                <a:ea typeface="+mj-ea"/>
              </a:rPr>
              <a:t>32- </a:t>
            </a:r>
            <a:r>
              <a:rPr lang="en-US" altLang="zh-CN" sz="1800" dirty="0">
                <a:solidFill>
                  <a:srgbClr val="1A78C3"/>
                </a:solidFill>
                <a:latin typeface="+mj-ea"/>
                <a:ea typeface="+mj-ea"/>
              </a:rPr>
              <a:t>bit machine --&gt; </a:t>
            </a:r>
            <a:r>
              <a:rPr lang="zh-CN" altLang="en-US" sz="1800" dirty="0">
                <a:solidFill>
                  <a:srgbClr val="1A78C3"/>
                </a:solidFill>
                <a:latin typeface="+mj-ea"/>
                <a:ea typeface="+mj-ea"/>
              </a:rPr>
              <a:t>可访问空间</a:t>
            </a:r>
            <a:r>
              <a:rPr lang="en-US" altLang="zh-CN" sz="1800" dirty="0">
                <a:solidFill>
                  <a:srgbClr val="1A78C3"/>
                </a:solidFill>
                <a:latin typeface="+mj-ea"/>
                <a:ea typeface="+mj-ea"/>
              </a:rPr>
              <a:t>: 2</a:t>
            </a:r>
            <a:r>
              <a:rPr lang="en-US" altLang="zh-CN" sz="1800" baseline="30000" dirty="0">
                <a:solidFill>
                  <a:srgbClr val="1A78C3"/>
                </a:solidFill>
                <a:latin typeface="+mj-ea"/>
                <a:ea typeface="+mj-ea"/>
              </a:rPr>
              <a:t>32</a:t>
            </a:r>
            <a:r>
              <a:rPr lang="en-US" altLang="zh-CN" sz="1800" dirty="0">
                <a:solidFill>
                  <a:srgbClr val="1A78C3"/>
                </a:solidFill>
                <a:latin typeface="+mj-ea"/>
                <a:ea typeface="+mj-ea"/>
              </a:rPr>
              <a:t>bytes</a:t>
            </a:r>
            <a:endParaRPr lang="zh-CN" altLang="en-US" sz="1800" dirty="0">
              <a:solidFill>
                <a:srgbClr val="1A78C3"/>
              </a:solidFill>
              <a:latin typeface="+mj-ea"/>
              <a:ea typeface="+mj-ea"/>
            </a:endParaRPr>
          </a:p>
          <a:p>
            <a:pPr lvl="1" indent="-190500">
              <a:lnSpc>
                <a:spcPct val="120000"/>
              </a:lnSpc>
            </a:pPr>
            <a:r>
              <a:rPr lang="en-US" altLang="zh-CN" sz="1800" dirty="0">
                <a:solidFill>
                  <a:srgbClr val="1A78C3"/>
                </a:solidFill>
                <a:latin typeface="+mj-ea"/>
                <a:ea typeface="+mj-ea"/>
              </a:rPr>
              <a:t>Big Endian(</a:t>
            </a:r>
            <a:r>
              <a:rPr lang="zh-CN" altLang="en-US" sz="1800" dirty="0">
                <a:solidFill>
                  <a:srgbClr val="1A78C3"/>
                </a:solidFill>
                <a:latin typeface="+mj-ea"/>
                <a:ea typeface="+mj-ea"/>
              </a:rPr>
              <a:t>大端方式</a:t>
            </a:r>
            <a:r>
              <a:rPr lang="en-US" altLang="zh-CN" sz="1800" dirty="0">
                <a:solidFill>
                  <a:srgbClr val="1A78C3"/>
                </a:solidFill>
                <a:latin typeface="+mj-ea"/>
                <a:ea typeface="+mj-ea"/>
              </a:rPr>
              <a:t>)</a:t>
            </a:r>
          </a:p>
          <a:p>
            <a:pPr lvl="1" indent="-190500">
              <a:lnSpc>
                <a:spcPct val="120000"/>
              </a:lnSpc>
            </a:pPr>
            <a:r>
              <a:rPr lang="zh-CN" altLang="en-US" sz="1800" dirty="0">
                <a:solidFill>
                  <a:srgbClr val="1A78C3"/>
                </a:solidFill>
                <a:latin typeface="+mj-ea"/>
                <a:ea typeface="+mj-ea"/>
              </a:rPr>
              <a:t>只能通过</a:t>
            </a:r>
            <a:r>
              <a:rPr lang="en-US" altLang="zh-CN" sz="1800" dirty="0">
                <a:solidFill>
                  <a:srgbClr val="1A78C3"/>
                </a:solidFill>
                <a:latin typeface="+mj-ea"/>
                <a:ea typeface="+mj-ea"/>
              </a:rPr>
              <a:t>Load/Store</a:t>
            </a:r>
            <a:r>
              <a:rPr lang="zh-CN" altLang="en-US" sz="1800" dirty="0">
                <a:solidFill>
                  <a:srgbClr val="1A78C3"/>
                </a:solidFill>
                <a:latin typeface="+mj-ea"/>
                <a:ea typeface="+mj-ea"/>
              </a:rPr>
              <a:t>指令访问存储器数据</a:t>
            </a:r>
          </a:p>
          <a:p>
            <a:pPr lvl="1" indent="-190500">
              <a:lnSpc>
                <a:spcPct val="120000"/>
              </a:lnSpc>
            </a:pPr>
            <a:r>
              <a:rPr lang="zh-CN" altLang="en-US" sz="1800" dirty="0">
                <a:solidFill>
                  <a:srgbClr val="1A78C3"/>
                </a:solidFill>
                <a:latin typeface="+mj-ea"/>
                <a:ea typeface="+mj-ea"/>
              </a:rPr>
              <a:t>数据地址通过一个</a:t>
            </a:r>
            <a:r>
              <a:rPr lang="en-US" altLang="zh-CN" sz="1800" dirty="0">
                <a:solidFill>
                  <a:srgbClr val="1A78C3"/>
                </a:solidFill>
                <a:latin typeface="+mj-ea"/>
                <a:ea typeface="+mj-ea"/>
              </a:rPr>
              <a:t>32</a:t>
            </a:r>
            <a:r>
              <a:rPr lang="zh-CN" altLang="en-US" sz="1800" dirty="0">
                <a:solidFill>
                  <a:srgbClr val="1A78C3"/>
                </a:solidFill>
                <a:latin typeface="+mj-ea"/>
                <a:ea typeface="+mj-ea"/>
              </a:rPr>
              <a:t>位寄存器内容加</a:t>
            </a:r>
            <a:r>
              <a:rPr lang="en-US" altLang="zh-CN" sz="1800" dirty="0">
                <a:solidFill>
                  <a:srgbClr val="1A78C3"/>
                </a:solidFill>
                <a:latin typeface="+mj-ea"/>
                <a:ea typeface="+mj-ea"/>
              </a:rPr>
              <a:t>16</a:t>
            </a:r>
            <a:r>
              <a:rPr lang="zh-CN" altLang="en-US" sz="1800" dirty="0">
                <a:solidFill>
                  <a:srgbClr val="1A78C3"/>
                </a:solidFill>
                <a:latin typeface="+mj-ea"/>
                <a:ea typeface="+mj-ea"/>
              </a:rPr>
              <a:t>位偏移量得到</a:t>
            </a:r>
          </a:p>
          <a:p>
            <a:pPr lvl="1" indent="-190500">
              <a:lnSpc>
                <a:spcPct val="120000"/>
              </a:lnSpc>
            </a:pPr>
            <a:r>
              <a:rPr lang="en-US" altLang="zh-CN" sz="1800" dirty="0">
                <a:solidFill>
                  <a:srgbClr val="1A78C3"/>
                </a:solidFill>
                <a:latin typeface="+mj-ea"/>
                <a:ea typeface="+mj-ea"/>
              </a:rPr>
              <a:t>16</a:t>
            </a:r>
            <a:r>
              <a:rPr lang="zh-CN" altLang="en-US" sz="1800" dirty="0">
                <a:solidFill>
                  <a:srgbClr val="1A78C3"/>
                </a:solidFill>
                <a:latin typeface="+mj-ea"/>
                <a:ea typeface="+mj-ea"/>
              </a:rPr>
              <a:t>位偏移量是带符号整数，符号扩展</a:t>
            </a:r>
          </a:p>
          <a:p>
            <a:pPr lvl="1" indent="-190500">
              <a:lnSpc>
                <a:spcPct val="120000"/>
              </a:lnSpc>
            </a:pPr>
            <a:r>
              <a:rPr lang="zh-CN" altLang="en-US" sz="1800" dirty="0">
                <a:solidFill>
                  <a:srgbClr val="1A78C3"/>
                </a:solidFill>
                <a:latin typeface="+mj-ea"/>
                <a:ea typeface="+mj-ea"/>
              </a:rPr>
              <a:t>数据要求按边界对齐</a:t>
            </a:r>
          </a:p>
          <a:p>
            <a:pPr marL="203200" indent="-203200">
              <a:lnSpc>
                <a:spcPct val="105000"/>
              </a:lnSpc>
            </a:pPr>
            <a:endParaRPr lang="en-US" altLang="zh-CN" sz="2000" dirty="0">
              <a:solidFill>
                <a:srgbClr val="1A78C3"/>
              </a:solidFill>
              <a:latin typeface="+mj-ea"/>
              <a:ea typeface="+mj-ea"/>
            </a:endParaRPr>
          </a:p>
        </p:txBody>
      </p:sp>
      <p:pic>
        <p:nvPicPr>
          <p:cNvPr id="6" name="Picture 4">
            <a:extLst>
              <a:ext uri="{FF2B5EF4-FFF2-40B4-BE49-F238E27FC236}">
                <a16:creationId xmlns:a16="http://schemas.microsoft.com/office/drawing/2014/main" id="{990DE7B5-5658-4BDD-B2FB-30523640D1E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8351" y="1339952"/>
            <a:ext cx="175260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5">
            <a:extLst>
              <a:ext uri="{FF2B5EF4-FFF2-40B4-BE49-F238E27FC236}">
                <a16:creationId xmlns:a16="http://schemas.microsoft.com/office/drawing/2014/main" id="{D2E67676-2AF5-45B2-9787-03FE1CC1AD92}"/>
              </a:ext>
            </a:extLst>
          </p:cNvPr>
          <p:cNvSpPr txBox="1">
            <a:spLocks noChangeArrowheads="1"/>
          </p:cNvSpPr>
          <p:nvPr/>
        </p:nvSpPr>
        <p:spPr bwMode="auto">
          <a:xfrm>
            <a:off x="897826" y="412601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b="0">
              <a:solidFill>
                <a:srgbClr val="1A78C3"/>
              </a:solidFill>
              <a:latin typeface="+mj-ea"/>
              <a:ea typeface="+mj-ea"/>
            </a:endParaRPr>
          </a:p>
        </p:txBody>
      </p:sp>
      <p:sp>
        <p:nvSpPr>
          <p:cNvPr id="8" name="Text Box 6">
            <a:extLst>
              <a:ext uri="{FF2B5EF4-FFF2-40B4-BE49-F238E27FC236}">
                <a16:creationId xmlns:a16="http://schemas.microsoft.com/office/drawing/2014/main" id="{81C9650A-D99D-49E9-952A-32363A3055A8}"/>
              </a:ext>
            </a:extLst>
          </p:cNvPr>
          <p:cNvSpPr txBox="1">
            <a:spLocks noChangeArrowheads="1"/>
          </p:cNvSpPr>
          <p:nvPr/>
        </p:nvSpPr>
        <p:spPr bwMode="auto">
          <a:xfrm>
            <a:off x="2361501" y="522773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b="0">
              <a:solidFill>
                <a:srgbClr val="1A78C3"/>
              </a:solidFill>
              <a:latin typeface="+mj-ea"/>
              <a:ea typeface="+mj-ea"/>
            </a:endParaRPr>
          </a:p>
        </p:txBody>
      </p:sp>
    </p:spTree>
    <p:extLst>
      <p:ext uri="{BB962C8B-B14F-4D97-AF65-F5344CB8AC3E}">
        <p14:creationId xmlns:p14="http://schemas.microsoft.com/office/powerpoint/2010/main" val="350238594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linds(horizontal)">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blinds(horizontal)">
                                      <p:cBhvr>
                                        <p:cTn id="42" dur="500"/>
                                        <p:tgtEl>
                                          <p:spTgt spid="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blinds(horizontal)">
                                      <p:cBhvr>
                                        <p:cTn id="47" dur="500"/>
                                        <p:tgtEl>
                                          <p:spTgt spid="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blinds(horizontal)">
                                      <p:cBhvr>
                                        <p:cTn id="52" dur="500"/>
                                        <p:tgtEl>
                                          <p:spTgt spid="5">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Effect transition="in" filter="blinds(horizontal)">
                                      <p:cBhvr>
                                        <p:cTn id="5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66ED7F1-74A2-476C-A9E3-6B882C168330}"/>
              </a:ext>
            </a:extLst>
          </p:cNvPr>
          <p:cNvSpPr>
            <a:spLocks noGrp="1"/>
          </p:cNvSpPr>
          <p:nvPr>
            <p:ph type="sldNum" sz="quarter" idx="12"/>
          </p:nvPr>
        </p:nvSpPr>
        <p:spPr/>
        <p:txBody>
          <a:bodyPr/>
          <a:lstStyle/>
          <a:p>
            <a:fld id="{D12C7F20-4EEE-4847-AC76-B538472E8A39}" type="slidenum">
              <a:rPr lang="zh-CN" altLang="en-US" smtClean="0"/>
              <a:pPr/>
              <a:t>55</a:t>
            </a:fld>
            <a:endParaRPr lang="zh-CN" altLang="en-US"/>
          </a:p>
        </p:txBody>
      </p:sp>
      <p:sp>
        <p:nvSpPr>
          <p:cNvPr id="3" name="文本占位符 2">
            <a:extLst>
              <a:ext uri="{FF2B5EF4-FFF2-40B4-BE49-F238E27FC236}">
                <a16:creationId xmlns:a16="http://schemas.microsoft.com/office/drawing/2014/main" id="{AF8E27BE-92C7-4AF9-AACD-4CF2C648055D}"/>
              </a:ext>
            </a:extLst>
          </p:cNvPr>
          <p:cNvSpPr>
            <a:spLocks noGrp="1"/>
          </p:cNvSpPr>
          <p:nvPr>
            <p:ph type="body" sz="quarter" idx="15"/>
          </p:nvPr>
        </p:nvSpPr>
        <p:spPr>
          <a:xfrm>
            <a:off x="159768" y="698464"/>
            <a:ext cx="11835786" cy="626998"/>
          </a:xfrm>
        </p:spPr>
        <p:txBody>
          <a:bodyPr/>
          <a:lstStyle/>
          <a:p>
            <a:r>
              <a:rPr lang="en-US" altLang="zh-CN" dirty="0"/>
              <a:t>MIPS</a:t>
            </a:r>
            <a:r>
              <a:rPr lang="zh-CN" altLang="en-US" dirty="0"/>
              <a:t>寄存器的功能定义和两种汇编表示 </a:t>
            </a:r>
          </a:p>
        </p:txBody>
      </p:sp>
      <p:sp>
        <p:nvSpPr>
          <p:cNvPr id="4" name="文本占位符 3">
            <a:extLst>
              <a:ext uri="{FF2B5EF4-FFF2-40B4-BE49-F238E27FC236}">
                <a16:creationId xmlns:a16="http://schemas.microsoft.com/office/drawing/2014/main" id="{23E499C5-F9D9-4402-AB5B-A1845A1A9295}"/>
              </a:ext>
            </a:extLst>
          </p:cNvPr>
          <p:cNvSpPr>
            <a:spLocks noGrp="1"/>
          </p:cNvSpPr>
          <p:nvPr>
            <p:ph type="body" sz="quarter" idx="16"/>
          </p:nvPr>
        </p:nvSpPr>
        <p:spPr/>
        <p:txBody>
          <a:bodyPr/>
          <a:lstStyle/>
          <a:p>
            <a:r>
              <a:rPr lang="en-US" altLang="zh-CN" dirty="0"/>
              <a:t>2.</a:t>
            </a:r>
            <a:r>
              <a:rPr lang="zh-CN" altLang="en-US" dirty="0"/>
              <a:t>程序的机器级表示</a:t>
            </a:r>
          </a:p>
        </p:txBody>
      </p:sp>
      <p:graphicFrame>
        <p:nvGraphicFramePr>
          <p:cNvPr id="5" name="Group 108">
            <a:extLst>
              <a:ext uri="{FF2B5EF4-FFF2-40B4-BE49-F238E27FC236}">
                <a16:creationId xmlns:a16="http://schemas.microsoft.com/office/drawing/2014/main" id="{DF0DF100-0D5B-42A5-ABE4-1CAC04BA8482}"/>
              </a:ext>
            </a:extLst>
          </p:cNvPr>
          <p:cNvGraphicFramePr>
            <a:graphicFrameLocks noGrp="1"/>
          </p:cNvGraphicFramePr>
          <p:nvPr>
            <p:extLst>
              <p:ext uri="{D42A27DB-BD31-4B8C-83A1-F6EECF244321}">
                <p14:modId xmlns:p14="http://schemas.microsoft.com/office/powerpoint/2010/main" val="1674760534"/>
              </p:ext>
            </p:extLst>
          </p:nvPr>
        </p:nvGraphicFramePr>
        <p:xfrm>
          <a:off x="547382" y="1226584"/>
          <a:ext cx="8686800" cy="4124326"/>
        </p:xfrm>
        <a:graphic>
          <a:graphicData uri="http://schemas.openxmlformats.org/drawingml/2006/table">
            <a:tbl>
              <a:tblPr/>
              <a:tblGrid>
                <a:gridCol w="1184275">
                  <a:extLst>
                    <a:ext uri="{9D8B030D-6E8A-4147-A177-3AD203B41FA5}">
                      <a16:colId xmlns:a16="http://schemas.microsoft.com/office/drawing/2014/main" val="1337245863"/>
                    </a:ext>
                  </a:extLst>
                </a:gridCol>
                <a:gridCol w="1027113">
                  <a:extLst>
                    <a:ext uri="{9D8B030D-6E8A-4147-A177-3AD203B41FA5}">
                      <a16:colId xmlns:a16="http://schemas.microsoft.com/office/drawing/2014/main" val="2814060068"/>
                    </a:ext>
                  </a:extLst>
                </a:gridCol>
                <a:gridCol w="4494212">
                  <a:extLst>
                    <a:ext uri="{9D8B030D-6E8A-4147-A177-3AD203B41FA5}">
                      <a16:colId xmlns:a16="http://schemas.microsoft.com/office/drawing/2014/main" val="1233260713"/>
                    </a:ext>
                  </a:extLst>
                </a:gridCol>
                <a:gridCol w="1981200">
                  <a:extLst>
                    <a:ext uri="{9D8B030D-6E8A-4147-A177-3AD203B41FA5}">
                      <a16:colId xmlns:a16="http://schemas.microsoft.com/office/drawing/2014/main" val="3975316340"/>
                    </a:ext>
                  </a:extLst>
                </a:gridCol>
              </a:tblGrid>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rgbClr val="EE3900"/>
                          </a:solidFill>
                          <a:effectLst/>
                          <a:latin typeface="Arial" panose="020B0604020202020204" pitchFamily="34" charset="0"/>
                          <a:ea typeface="宋体" panose="02010600030101010101" pitchFamily="2" charset="-122"/>
                          <a:cs typeface="Arial" panose="020B0604020202020204"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rgbClr val="EE3900"/>
                          </a:solidFill>
                          <a:effectLst/>
                          <a:latin typeface="Arial" panose="020B0604020202020204" pitchFamily="34" charset="0"/>
                          <a:ea typeface="宋体" panose="02010600030101010101" pitchFamily="2" charset="-122"/>
                          <a:cs typeface="Arial" panose="020B0604020202020204" pitchFamily="34" charset="0"/>
                        </a:rPr>
                        <a:t>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rgbClr val="EE3900"/>
                          </a:solidFill>
                          <a:effectLst/>
                          <a:latin typeface="Arial" panose="020B0604020202020204" pitchFamily="34" charset="0"/>
                          <a:ea typeface="宋体" panose="02010600030101010101" pitchFamily="2" charset="-122"/>
                          <a:cs typeface="Arial" panose="020B0604020202020204" pitchFamily="34" charset="0"/>
                        </a:rPr>
                        <a:t>Usage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rgbClr val="EE3900"/>
                          </a:solidFill>
                          <a:effectLst/>
                          <a:latin typeface="Arial" panose="020B0604020202020204" pitchFamily="34" charset="0"/>
                          <a:ea typeface="宋体" panose="02010600030101010101" pitchFamily="2" charset="-122"/>
                          <a:cs typeface="Arial" panose="020B0604020202020204" pitchFamily="34" charset="0"/>
                        </a:rPr>
                        <a:t>Reserved on call?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3563191"/>
                  </a:ext>
                </a:extLst>
              </a:tr>
              <a:tr h="315913">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zero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constant value =0(</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恒为</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0)</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5144555"/>
                  </a:ext>
                </a:extLst>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reserved for assembler(</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为汇编程序保留</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508960"/>
                  </a:ext>
                </a:extLst>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v0 </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v1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values for results</a:t>
                      </a:r>
                      <a:r>
                        <a:rPr kumimoji="0" lang="en-US" altLang="zh-CN" sz="1600" b="1" i="0" u="none" strike="noStrike" cap="none" normalizeH="0" baseline="0">
                          <a:ln>
                            <a:noFill/>
                          </a:ln>
                          <a:solidFill>
                            <a:srgbClr val="A50021"/>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1600" b="1" i="0" u="none" strike="noStrike" cap="none" normalizeH="0" baseline="0">
                          <a:ln>
                            <a:noFill/>
                          </a:ln>
                          <a:solidFill>
                            <a:srgbClr val="A50021"/>
                          </a:solidFill>
                          <a:effectLst/>
                          <a:latin typeface="Arial" panose="020B0604020202020204" pitchFamily="34" charset="0"/>
                          <a:ea typeface="宋体" panose="02010600030101010101" pitchFamily="2" charset="-122"/>
                          <a:cs typeface="Arial" panose="020B0604020202020204" pitchFamily="34" charset="0"/>
                        </a:rPr>
                        <a:t>过程调用返回值</a:t>
                      </a:r>
                      <a:r>
                        <a:rPr kumimoji="0" lang="en-US" altLang="zh-CN" sz="1600" b="1" i="0" u="none" strike="noStrike" cap="none" normalizeH="0" baseline="0">
                          <a:ln>
                            <a:noFill/>
                          </a:ln>
                          <a:solidFill>
                            <a:srgbClr val="A50021"/>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600" b="1" i="0" u="none" strike="noStrike" cap="none" normalizeH="0" baseline="0">
                        <a:ln>
                          <a:noFill/>
                        </a:ln>
                        <a:solidFill>
                          <a:srgbClr val="A5002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73768970"/>
                  </a:ext>
                </a:extLst>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a0 </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Arguments</a:t>
                      </a:r>
                      <a:r>
                        <a:rPr kumimoji="0" lang="en-US" altLang="zh-CN" sz="1600" b="1" i="0" u="none" strike="noStrike" cap="none" normalizeH="0" baseline="0">
                          <a:ln>
                            <a:noFill/>
                          </a:ln>
                          <a:solidFill>
                            <a:srgbClr val="A50021"/>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1600" b="1" i="0" u="none" strike="noStrike" cap="none" normalizeH="0" baseline="0">
                          <a:ln>
                            <a:noFill/>
                          </a:ln>
                          <a:solidFill>
                            <a:srgbClr val="A50021"/>
                          </a:solidFill>
                          <a:effectLst/>
                          <a:latin typeface="Arial" panose="020B0604020202020204" pitchFamily="34" charset="0"/>
                          <a:ea typeface="宋体" panose="02010600030101010101" pitchFamily="2" charset="-122"/>
                          <a:cs typeface="Arial" panose="020B0604020202020204" pitchFamily="34" charset="0"/>
                        </a:rPr>
                        <a:t>过程调用参数</a:t>
                      </a:r>
                      <a:r>
                        <a:rPr kumimoji="0" lang="en-US" altLang="zh-CN" sz="1600" b="1" i="0" u="none" strike="noStrike" cap="none" normalizeH="0" baseline="0">
                          <a:ln>
                            <a:noFill/>
                          </a:ln>
                          <a:solidFill>
                            <a:srgbClr val="A50021"/>
                          </a:solidFill>
                          <a:effectLst/>
                          <a:latin typeface="Arial" panose="020B0604020202020204" pitchFamily="34" charset="0"/>
                          <a:ea typeface="宋体" panose="02010600030101010101" pitchFamily="2" charset="-122"/>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2687604"/>
                  </a:ext>
                </a:extLst>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t0 </a:t>
                      </a:r>
                      <a:r>
                        <a:rPr kumimoji="0" lang="zh-CN" altLang="en-US" sz="1600" b="1" i="0" u="none" strike="noStrike" cap="none" normalizeH="0" baseline="0">
                          <a:ln>
                            <a:noFill/>
                          </a:ln>
                          <a:solidFill>
                            <a:srgbClr val="0033CC"/>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 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8</a:t>
                      </a:r>
                      <a:r>
                        <a:rPr kumimoji="0" lang="en-US" altLang="zh-CN"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sz="1600" b="1" i="0" u="none" strike="noStrike" cap="none" normalizeH="0" baseline="0">
                          <a:ln>
                            <a:noFill/>
                          </a:ln>
                          <a:solidFill>
                            <a:srgbClr val="0033CC"/>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Temporaries(</a:t>
                      </a:r>
                      <a:r>
                        <a:rPr kumimoji="0" lang="zh-CN" altLang="en-US"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临时变量</a:t>
                      </a:r>
                      <a:r>
                        <a:rPr kumimoji="0" lang="en-US" altLang="zh-CN"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6846598"/>
                  </a:ext>
                </a:extLst>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s0 </a:t>
                      </a:r>
                      <a:r>
                        <a:rPr kumimoji="0" lang="zh-CN" altLang="en-US" sz="1600" b="1" i="0" u="none" strike="noStrike" cap="none" normalizeH="0" baseline="0">
                          <a:ln>
                            <a:noFill/>
                          </a:ln>
                          <a:solidFill>
                            <a:srgbClr val="0033CC"/>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 s7</a:t>
                      </a:r>
                      <a:endParaRPr kumimoji="0" lang="zh-CN" altLang="en-US"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16</a:t>
                      </a:r>
                      <a:r>
                        <a:rPr kumimoji="0" lang="en-US" altLang="zh-CN"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sz="1600" b="1" i="0" u="none" strike="noStrike" cap="none" normalizeH="0" baseline="0">
                          <a:ln>
                            <a:noFill/>
                          </a:ln>
                          <a:solidFill>
                            <a:srgbClr val="0033CC"/>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Saved(</a:t>
                      </a:r>
                      <a:r>
                        <a:rPr kumimoji="0" lang="zh-CN" altLang="en-US"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保存</a:t>
                      </a:r>
                      <a:r>
                        <a:rPr kumimoji="0" lang="en-US" altLang="zh-CN"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654373"/>
                  </a:ext>
                </a:extLst>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t8 </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t9</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24</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more temporaries</a:t>
                      </a:r>
                      <a:r>
                        <a:rPr kumimoji="0" lang="en-US" altLang="zh-CN" sz="16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16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其他临时变量</a:t>
                      </a:r>
                      <a:r>
                        <a:rPr kumimoji="0" lang="en-US" altLang="zh-CN" sz="16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9661055"/>
                  </a:ext>
                </a:extLst>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k0 </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k1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26</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reserved for kernel(</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为</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OS</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保留</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9287968"/>
                  </a:ext>
                </a:extLst>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gp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global pointer(</a:t>
                      </a: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全局指针</a:t>
                      </a: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65207468"/>
                  </a:ext>
                </a:extLst>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sp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stack pointer (</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栈指针</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4386041"/>
                  </a:ext>
                </a:extLst>
              </a:tr>
              <a:tr h="315913">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fp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frame pointer (</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帧指针</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5850672"/>
                  </a:ext>
                </a:extLst>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ra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return address </a:t>
                      </a:r>
                      <a:r>
                        <a:rPr kumimoji="0" lang="en-US" altLang="zh-CN" sz="1600" b="1" i="0" u="none" strike="noStrike" cap="none" normalizeH="0" baseline="0">
                          <a:ln>
                            <a:noFill/>
                          </a:ln>
                          <a:solidFill>
                            <a:srgbClr val="A50021"/>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1600" b="1" i="0" u="none" strike="noStrike" cap="none" normalizeH="0" baseline="0">
                          <a:ln>
                            <a:noFill/>
                          </a:ln>
                          <a:solidFill>
                            <a:srgbClr val="A50021"/>
                          </a:solidFill>
                          <a:effectLst/>
                          <a:latin typeface="Arial" panose="020B0604020202020204" pitchFamily="34" charset="0"/>
                          <a:ea typeface="宋体" panose="02010600030101010101" pitchFamily="2" charset="-122"/>
                          <a:cs typeface="Arial" panose="020B0604020202020204" pitchFamily="34" charset="0"/>
                        </a:rPr>
                        <a:t>过程调用返回地址</a:t>
                      </a:r>
                      <a:r>
                        <a:rPr kumimoji="0" lang="en-US" altLang="zh-CN" sz="1600" b="1" i="0" u="none" strike="noStrike" cap="none" normalizeH="0" baseline="0">
                          <a:ln>
                            <a:noFill/>
                          </a:ln>
                          <a:solidFill>
                            <a:srgbClr val="A50021"/>
                          </a:solidFill>
                          <a:effectLst/>
                          <a:latin typeface="Arial" panose="020B0604020202020204" pitchFamily="34" charset="0"/>
                          <a:ea typeface="宋体" panose="02010600030101010101" pitchFamily="2" charset="-122"/>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90975163"/>
                  </a:ext>
                </a:extLst>
              </a:tr>
            </a:tbl>
          </a:graphicData>
        </a:graphic>
      </p:graphicFrame>
      <p:sp>
        <p:nvSpPr>
          <p:cNvPr id="6" name="Text Box 76">
            <a:extLst>
              <a:ext uri="{FF2B5EF4-FFF2-40B4-BE49-F238E27FC236}">
                <a16:creationId xmlns:a16="http://schemas.microsoft.com/office/drawing/2014/main" id="{56FB497E-9E61-465F-AF66-E1F79BA4B9BD}"/>
              </a:ext>
            </a:extLst>
          </p:cNvPr>
          <p:cNvSpPr txBox="1">
            <a:spLocks noChangeArrowheads="1"/>
          </p:cNvSpPr>
          <p:nvPr/>
        </p:nvSpPr>
        <p:spPr bwMode="auto">
          <a:xfrm>
            <a:off x="1422095" y="575127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1400">
              <a:solidFill>
                <a:srgbClr val="1A78C3"/>
              </a:solidFill>
              <a:latin typeface="+mj-ea"/>
              <a:ea typeface="+mj-ea"/>
            </a:endParaRPr>
          </a:p>
        </p:txBody>
      </p:sp>
      <p:grpSp>
        <p:nvGrpSpPr>
          <p:cNvPr id="7" name="Group 106">
            <a:extLst>
              <a:ext uri="{FF2B5EF4-FFF2-40B4-BE49-F238E27FC236}">
                <a16:creationId xmlns:a16="http://schemas.microsoft.com/office/drawing/2014/main" id="{24CE9D47-0CD9-4782-8499-1820163C2BD8}"/>
              </a:ext>
            </a:extLst>
          </p:cNvPr>
          <p:cNvGrpSpPr>
            <a:grpSpLocks/>
          </p:cNvGrpSpPr>
          <p:nvPr/>
        </p:nvGrpSpPr>
        <p:grpSpPr bwMode="auto">
          <a:xfrm>
            <a:off x="547382" y="5771916"/>
            <a:ext cx="8478838" cy="720725"/>
            <a:chOff x="240" y="3648"/>
            <a:chExt cx="5341" cy="454"/>
          </a:xfrm>
        </p:grpSpPr>
        <p:sp>
          <p:nvSpPr>
            <p:cNvPr id="8" name="Text Box 75">
              <a:extLst>
                <a:ext uri="{FF2B5EF4-FFF2-40B4-BE49-F238E27FC236}">
                  <a16:creationId xmlns:a16="http://schemas.microsoft.com/office/drawing/2014/main" id="{12BBC313-BB17-4B19-B7DF-1FCD1598AB46}"/>
                </a:ext>
              </a:extLst>
            </p:cNvPr>
            <p:cNvSpPr txBox="1">
              <a:spLocks noChangeArrowheads="1"/>
            </p:cNvSpPr>
            <p:nvPr/>
          </p:nvSpPr>
          <p:spPr bwMode="auto">
            <a:xfrm>
              <a:off x="240" y="3648"/>
              <a:ext cx="350" cy="19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1A78C3"/>
                  </a:solidFill>
                  <a:latin typeface="+mj-ea"/>
                  <a:ea typeface="+mj-ea"/>
                </a:rPr>
                <a:t>zero</a:t>
              </a:r>
            </a:p>
          </p:txBody>
        </p:sp>
        <p:sp>
          <p:nvSpPr>
            <p:cNvPr id="9" name="Text Box 77">
              <a:extLst>
                <a:ext uri="{FF2B5EF4-FFF2-40B4-BE49-F238E27FC236}">
                  <a16:creationId xmlns:a16="http://schemas.microsoft.com/office/drawing/2014/main" id="{9B74F959-47E7-4387-A14F-3C96720C0389}"/>
                </a:ext>
              </a:extLst>
            </p:cNvPr>
            <p:cNvSpPr txBox="1">
              <a:spLocks noChangeArrowheads="1"/>
            </p:cNvSpPr>
            <p:nvPr/>
          </p:nvSpPr>
          <p:spPr bwMode="auto">
            <a:xfrm>
              <a:off x="945" y="3648"/>
              <a:ext cx="480" cy="19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sz="1400">
                  <a:solidFill>
                    <a:srgbClr val="1A78C3"/>
                  </a:solidFill>
                  <a:latin typeface="+mj-ea"/>
                  <a:ea typeface="+mj-ea"/>
                </a:rPr>
                <a:t>v</a:t>
              </a:r>
              <a:r>
                <a:rPr lang="en-US" altLang="zh-CN" sz="1100">
                  <a:solidFill>
                    <a:srgbClr val="1A78C3"/>
                  </a:solidFill>
                  <a:latin typeface="+mj-ea"/>
                  <a:ea typeface="+mj-ea"/>
                </a:rPr>
                <a:t>0</a:t>
              </a:r>
              <a:r>
                <a:rPr lang="en-US" altLang="zh-CN" sz="1400">
                  <a:solidFill>
                    <a:srgbClr val="1A78C3"/>
                  </a:solidFill>
                  <a:latin typeface="+mj-ea"/>
                  <a:ea typeface="+mj-ea"/>
                </a:rPr>
                <a:t>-v</a:t>
              </a:r>
              <a:r>
                <a:rPr lang="en-US" altLang="zh-CN" sz="1200">
                  <a:solidFill>
                    <a:srgbClr val="1A78C3"/>
                  </a:solidFill>
                  <a:latin typeface="+mj-ea"/>
                  <a:ea typeface="+mj-ea"/>
                </a:rPr>
                <a:t>1</a:t>
              </a:r>
            </a:p>
          </p:txBody>
        </p:sp>
        <p:sp>
          <p:nvSpPr>
            <p:cNvPr id="10" name="Text Box 78">
              <a:extLst>
                <a:ext uri="{FF2B5EF4-FFF2-40B4-BE49-F238E27FC236}">
                  <a16:creationId xmlns:a16="http://schemas.microsoft.com/office/drawing/2014/main" id="{4953D28B-752C-43F9-A4E4-F4EC4D580189}"/>
                </a:ext>
              </a:extLst>
            </p:cNvPr>
            <p:cNvSpPr txBox="1">
              <a:spLocks noChangeArrowheads="1"/>
            </p:cNvSpPr>
            <p:nvPr/>
          </p:nvSpPr>
          <p:spPr bwMode="auto">
            <a:xfrm>
              <a:off x="1425" y="3648"/>
              <a:ext cx="488" cy="19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1400">
                  <a:solidFill>
                    <a:srgbClr val="1A78C3"/>
                  </a:solidFill>
                  <a:latin typeface="+mj-ea"/>
                  <a:ea typeface="+mj-ea"/>
                </a:rPr>
                <a:t>a0 - a3</a:t>
              </a:r>
            </a:p>
          </p:txBody>
        </p:sp>
        <p:sp>
          <p:nvSpPr>
            <p:cNvPr id="11" name="Text Box 79">
              <a:extLst>
                <a:ext uri="{FF2B5EF4-FFF2-40B4-BE49-F238E27FC236}">
                  <a16:creationId xmlns:a16="http://schemas.microsoft.com/office/drawing/2014/main" id="{96E67239-1A76-4846-9C2A-63B7D9D70D2D}"/>
                </a:ext>
              </a:extLst>
            </p:cNvPr>
            <p:cNvSpPr txBox="1">
              <a:spLocks noChangeArrowheads="1"/>
            </p:cNvSpPr>
            <p:nvPr/>
          </p:nvSpPr>
          <p:spPr bwMode="auto">
            <a:xfrm>
              <a:off x="2001" y="3648"/>
              <a:ext cx="514" cy="19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1400">
                  <a:solidFill>
                    <a:srgbClr val="1A78C3"/>
                  </a:solidFill>
                  <a:latin typeface="+mj-ea"/>
                  <a:ea typeface="+mj-ea"/>
                </a:rPr>
                <a:t>t0  -  t7</a:t>
              </a:r>
            </a:p>
          </p:txBody>
        </p:sp>
        <p:sp>
          <p:nvSpPr>
            <p:cNvPr id="12" name="Text Box 80">
              <a:extLst>
                <a:ext uri="{FF2B5EF4-FFF2-40B4-BE49-F238E27FC236}">
                  <a16:creationId xmlns:a16="http://schemas.microsoft.com/office/drawing/2014/main" id="{AF509897-D003-495D-8BCC-26CCCE9CBA90}"/>
                </a:ext>
              </a:extLst>
            </p:cNvPr>
            <p:cNvSpPr txBox="1">
              <a:spLocks noChangeArrowheads="1"/>
            </p:cNvSpPr>
            <p:nvPr/>
          </p:nvSpPr>
          <p:spPr bwMode="auto">
            <a:xfrm>
              <a:off x="2673" y="3648"/>
              <a:ext cx="720" cy="19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sz="1400">
                  <a:solidFill>
                    <a:srgbClr val="1A78C3"/>
                  </a:solidFill>
                  <a:latin typeface="+mj-ea"/>
                  <a:ea typeface="+mj-ea"/>
                </a:rPr>
                <a:t>s0  -  s7</a:t>
              </a:r>
            </a:p>
          </p:txBody>
        </p:sp>
        <p:sp>
          <p:nvSpPr>
            <p:cNvPr id="13" name="Text Box 81">
              <a:extLst>
                <a:ext uri="{FF2B5EF4-FFF2-40B4-BE49-F238E27FC236}">
                  <a16:creationId xmlns:a16="http://schemas.microsoft.com/office/drawing/2014/main" id="{008506E2-1F68-42DA-9FBB-D8331F61EC58}"/>
                </a:ext>
              </a:extLst>
            </p:cNvPr>
            <p:cNvSpPr txBox="1">
              <a:spLocks noChangeArrowheads="1"/>
            </p:cNvSpPr>
            <p:nvPr/>
          </p:nvSpPr>
          <p:spPr bwMode="auto">
            <a:xfrm>
              <a:off x="3393" y="3648"/>
              <a:ext cx="528" cy="19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sz="1400">
                  <a:solidFill>
                    <a:srgbClr val="1A78C3"/>
                  </a:solidFill>
                  <a:latin typeface="+mj-ea"/>
                  <a:ea typeface="+mj-ea"/>
                </a:rPr>
                <a:t>t8 - t9</a:t>
              </a:r>
            </a:p>
          </p:txBody>
        </p:sp>
        <p:sp>
          <p:nvSpPr>
            <p:cNvPr id="14" name="Text Box 82">
              <a:extLst>
                <a:ext uri="{FF2B5EF4-FFF2-40B4-BE49-F238E27FC236}">
                  <a16:creationId xmlns:a16="http://schemas.microsoft.com/office/drawing/2014/main" id="{FD9D2E02-9CF6-4D02-A5D1-3C86D3921A10}"/>
                </a:ext>
              </a:extLst>
            </p:cNvPr>
            <p:cNvSpPr txBox="1">
              <a:spLocks noChangeArrowheads="1"/>
            </p:cNvSpPr>
            <p:nvPr/>
          </p:nvSpPr>
          <p:spPr bwMode="auto">
            <a:xfrm>
              <a:off x="4519" y="3648"/>
              <a:ext cx="260" cy="19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1400">
                  <a:solidFill>
                    <a:srgbClr val="1A78C3"/>
                  </a:solidFill>
                  <a:latin typeface="+mj-ea"/>
                  <a:ea typeface="+mj-ea"/>
                </a:rPr>
                <a:t>gp</a:t>
              </a:r>
            </a:p>
          </p:txBody>
        </p:sp>
        <p:sp>
          <p:nvSpPr>
            <p:cNvPr id="15" name="Text Box 83">
              <a:extLst>
                <a:ext uri="{FF2B5EF4-FFF2-40B4-BE49-F238E27FC236}">
                  <a16:creationId xmlns:a16="http://schemas.microsoft.com/office/drawing/2014/main" id="{F03976D8-91EF-444F-B429-D20C39262EF5}"/>
                </a:ext>
              </a:extLst>
            </p:cNvPr>
            <p:cNvSpPr txBox="1">
              <a:spLocks noChangeArrowheads="1"/>
            </p:cNvSpPr>
            <p:nvPr/>
          </p:nvSpPr>
          <p:spPr bwMode="auto">
            <a:xfrm>
              <a:off x="4807" y="3648"/>
              <a:ext cx="240" cy="19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1400">
                  <a:solidFill>
                    <a:srgbClr val="1A78C3"/>
                  </a:solidFill>
                  <a:latin typeface="+mj-ea"/>
                  <a:ea typeface="+mj-ea"/>
                </a:rPr>
                <a:t>sp</a:t>
              </a:r>
            </a:p>
          </p:txBody>
        </p:sp>
        <p:sp>
          <p:nvSpPr>
            <p:cNvPr id="16" name="Text Box 84">
              <a:extLst>
                <a:ext uri="{FF2B5EF4-FFF2-40B4-BE49-F238E27FC236}">
                  <a16:creationId xmlns:a16="http://schemas.microsoft.com/office/drawing/2014/main" id="{89C0584A-11DA-4E78-B045-AD67463764DC}"/>
                </a:ext>
              </a:extLst>
            </p:cNvPr>
            <p:cNvSpPr txBox="1">
              <a:spLocks noChangeArrowheads="1"/>
            </p:cNvSpPr>
            <p:nvPr/>
          </p:nvSpPr>
          <p:spPr bwMode="auto">
            <a:xfrm>
              <a:off x="5073" y="3648"/>
              <a:ext cx="227" cy="19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1400">
                  <a:solidFill>
                    <a:srgbClr val="1A78C3"/>
                  </a:solidFill>
                  <a:latin typeface="+mj-ea"/>
                  <a:ea typeface="+mj-ea"/>
                </a:rPr>
                <a:t>fp</a:t>
              </a:r>
            </a:p>
          </p:txBody>
        </p:sp>
        <p:sp>
          <p:nvSpPr>
            <p:cNvPr id="17" name="Text Box 85">
              <a:extLst>
                <a:ext uri="{FF2B5EF4-FFF2-40B4-BE49-F238E27FC236}">
                  <a16:creationId xmlns:a16="http://schemas.microsoft.com/office/drawing/2014/main" id="{A64DE839-A05D-48C7-A8FC-DD590845A0CC}"/>
                </a:ext>
              </a:extLst>
            </p:cNvPr>
            <p:cNvSpPr txBox="1">
              <a:spLocks noChangeArrowheads="1"/>
            </p:cNvSpPr>
            <p:nvPr/>
          </p:nvSpPr>
          <p:spPr bwMode="auto">
            <a:xfrm>
              <a:off x="5328" y="3648"/>
              <a:ext cx="221" cy="19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1400">
                  <a:solidFill>
                    <a:srgbClr val="1A78C3"/>
                  </a:solidFill>
                  <a:latin typeface="+mj-ea"/>
                  <a:ea typeface="+mj-ea"/>
                </a:rPr>
                <a:t>ra</a:t>
              </a:r>
            </a:p>
          </p:txBody>
        </p:sp>
        <p:sp>
          <p:nvSpPr>
            <p:cNvPr id="18" name="Text Box 86">
              <a:extLst>
                <a:ext uri="{FF2B5EF4-FFF2-40B4-BE49-F238E27FC236}">
                  <a16:creationId xmlns:a16="http://schemas.microsoft.com/office/drawing/2014/main" id="{DEF06226-9D81-477B-9C06-EAC87C606F78}"/>
                </a:ext>
              </a:extLst>
            </p:cNvPr>
            <p:cNvSpPr txBox="1">
              <a:spLocks noChangeArrowheads="1"/>
            </p:cNvSpPr>
            <p:nvPr/>
          </p:nvSpPr>
          <p:spPr bwMode="auto">
            <a:xfrm>
              <a:off x="657" y="3648"/>
              <a:ext cx="288" cy="19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sz="1400">
                  <a:solidFill>
                    <a:srgbClr val="1A78C3"/>
                  </a:solidFill>
                  <a:latin typeface="+mj-ea"/>
                  <a:ea typeface="+mj-ea"/>
                </a:rPr>
                <a:t>at</a:t>
              </a:r>
            </a:p>
          </p:txBody>
        </p:sp>
        <p:sp>
          <p:nvSpPr>
            <p:cNvPr id="19" name="Text Box 87">
              <a:extLst>
                <a:ext uri="{FF2B5EF4-FFF2-40B4-BE49-F238E27FC236}">
                  <a16:creationId xmlns:a16="http://schemas.microsoft.com/office/drawing/2014/main" id="{9922D08F-7492-48DF-817F-CE677EF004FB}"/>
                </a:ext>
              </a:extLst>
            </p:cNvPr>
            <p:cNvSpPr txBox="1">
              <a:spLocks noChangeArrowheads="1"/>
            </p:cNvSpPr>
            <p:nvPr/>
          </p:nvSpPr>
          <p:spPr bwMode="auto">
            <a:xfrm>
              <a:off x="264" y="3927"/>
              <a:ext cx="167"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1100">
                  <a:solidFill>
                    <a:srgbClr val="1A78C3"/>
                  </a:solidFill>
                  <a:latin typeface="+mj-ea"/>
                  <a:ea typeface="+mj-ea"/>
                </a:rPr>
                <a:t>0</a:t>
              </a:r>
            </a:p>
          </p:txBody>
        </p:sp>
        <p:sp>
          <p:nvSpPr>
            <p:cNvPr id="20" name="Text Box 88">
              <a:extLst>
                <a:ext uri="{FF2B5EF4-FFF2-40B4-BE49-F238E27FC236}">
                  <a16:creationId xmlns:a16="http://schemas.microsoft.com/office/drawing/2014/main" id="{9E12AC83-29C6-4E90-A93E-BE0C5B79FD5F}"/>
                </a:ext>
              </a:extLst>
            </p:cNvPr>
            <p:cNvSpPr txBox="1">
              <a:spLocks noChangeArrowheads="1"/>
            </p:cNvSpPr>
            <p:nvPr/>
          </p:nvSpPr>
          <p:spPr bwMode="auto">
            <a:xfrm>
              <a:off x="993" y="3936"/>
              <a:ext cx="363"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1100">
                  <a:solidFill>
                    <a:srgbClr val="1A78C3"/>
                  </a:solidFill>
                  <a:latin typeface="+mj-ea"/>
                  <a:ea typeface="+mj-ea"/>
                </a:rPr>
                <a:t>2  -  3</a:t>
              </a:r>
            </a:p>
          </p:txBody>
        </p:sp>
        <p:sp>
          <p:nvSpPr>
            <p:cNvPr id="21" name="Text Box 89">
              <a:extLst>
                <a:ext uri="{FF2B5EF4-FFF2-40B4-BE49-F238E27FC236}">
                  <a16:creationId xmlns:a16="http://schemas.microsoft.com/office/drawing/2014/main" id="{F5EFAF95-E193-45B8-BC01-46AEC82E0D75}"/>
                </a:ext>
              </a:extLst>
            </p:cNvPr>
            <p:cNvSpPr txBox="1">
              <a:spLocks noChangeArrowheads="1"/>
            </p:cNvSpPr>
            <p:nvPr/>
          </p:nvSpPr>
          <p:spPr bwMode="auto">
            <a:xfrm>
              <a:off x="1569" y="3936"/>
              <a:ext cx="310"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1100">
                  <a:solidFill>
                    <a:srgbClr val="1A78C3"/>
                  </a:solidFill>
                  <a:latin typeface="+mj-ea"/>
                  <a:ea typeface="+mj-ea"/>
                </a:rPr>
                <a:t>4 - 7</a:t>
              </a:r>
            </a:p>
          </p:txBody>
        </p:sp>
        <p:sp>
          <p:nvSpPr>
            <p:cNvPr id="22" name="Text Box 90">
              <a:extLst>
                <a:ext uri="{FF2B5EF4-FFF2-40B4-BE49-F238E27FC236}">
                  <a16:creationId xmlns:a16="http://schemas.microsoft.com/office/drawing/2014/main" id="{B47AB42F-CE62-4258-8619-EE6FA62BD624}"/>
                </a:ext>
              </a:extLst>
            </p:cNvPr>
            <p:cNvSpPr txBox="1">
              <a:spLocks noChangeArrowheads="1"/>
            </p:cNvSpPr>
            <p:nvPr/>
          </p:nvSpPr>
          <p:spPr bwMode="auto">
            <a:xfrm>
              <a:off x="2001" y="3936"/>
              <a:ext cx="571"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1100">
                  <a:solidFill>
                    <a:srgbClr val="1A78C3"/>
                  </a:solidFill>
                  <a:latin typeface="+mj-ea"/>
                  <a:ea typeface="+mj-ea"/>
                </a:rPr>
                <a:t>8    ---   15</a:t>
              </a:r>
            </a:p>
          </p:txBody>
        </p:sp>
        <p:sp>
          <p:nvSpPr>
            <p:cNvPr id="23" name="Text Box 91">
              <a:extLst>
                <a:ext uri="{FF2B5EF4-FFF2-40B4-BE49-F238E27FC236}">
                  <a16:creationId xmlns:a16="http://schemas.microsoft.com/office/drawing/2014/main" id="{3BD448F5-3720-4F05-B623-8FC2B0ACE50D}"/>
                </a:ext>
              </a:extLst>
            </p:cNvPr>
            <p:cNvSpPr txBox="1">
              <a:spLocks noChangeArrowheads="1"/>
            </p:cNvSpPr>
            <p:nvPr/>
          </p:nvSpPr>
          <p:spPr bwMode="auto">
            <a:xfrm>
              <a:off x="2673" y="3936"/>
              <a:ext cx="623"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1100">
                  <a:solidFill>
                    <a:srgbClr val="1A78C3"/>
                  </a:solidFill>
                  <a:latin typeface="+mj-ea"/>
                  <a:ea typeface="+mj-ea"/>
                </a:rPr>
                <a:t>16   ---    23</a:t>
              </a:r>
            </a:p>
          </p:txBody>
        </p:sp>
        <p:sp>
          <p:nvSpPr>
            <p:cNvPr id="24" name="Text Box 92">
              <a:extLst>
                <a:ext uri="{FF2B5EF4-FFF2-40B4-BE49-F238E27FC236}">
                  <a16:creationId xmlns:a16="http://schemas.microsoft.com/office/drawing/2014/main" id="{485217FC-1C37-44C9-86C7-C6A2F81E9348}"/>
                </a:ext>
              </a:extLst>
            </p:cNvPr>
            <p:cNvSpPr txBox="1">
              <a:spLocks noChangeArrowheads="1"/>
            </p:cNvSpPr>
            <p:nvPr/>
          </p:nvSpPr>
          <p:spPr bwMode="auto">
            <a:xfrm>
              <a:off x="3393" y="3936"/>
              <a:ext cx="468"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1100">
                  <a:solidFill>
                    <a:srgbClr val="1A78C3"/>
                  </a:solidFill>
                  <a:latin typeface="+mj-ea"/>
                  <a:ea typeface="+mj-ea"/>
                </a:rPr>
                <a:t>24  -  25</a:t>
              </a:r>
            </a:p>
          </p:txBody>
        </p:sp>
        <p:sp>
          <p:nvSpPr>
            <p:cNvPr id="25" name="Text Box 93">
              <a:extLst>
                <a:ext uri="{FF2B5EF4-FFF2-40B4-BE49-F238E27FC236}">
                  <a16:creationId xmlns:a16="http://schemas.microsoft.com/office/drawing/2014/main" id="{7B473D31-681B-4D17-AE7A-85D4DF802215}"/>
                </a:ext>
              </a:extLst>
            </p:cNvPr>
            <p:cNvSpPr txBox="1">
              <a:spLocks noChangeArrowheads="1"/>
            </p:cNvSpPr>
            <p:nvPr/>
          </p:nvSpPr>
          <p:spPr bwMode="auto">
            <a:xfrm>
              <a:off x="4545" y="3936"/>
              <a:ext cx="220"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1100">
                  <a:solidFill>
                    <a:srgbClr val="1A78C3"/>
                  </a:solidFill>
                  <a:latin typeface="+mj-ea"/>
                  <a:ea typeface="+mj-ea"/>
                </a:rPr>
                <a:t>28</a:t>
              </a:r>
            </a:p>
          </p:txBody>
        </p:sp>
        <p:sp>
          <p:nvSpPr>
            <p:cNvPr id="26" name="Text Box 94">
              <a:extLst>
                <a:ext uri="{FF2B5EF4-FFF2-40B4-BE49-F238E27FC236}">
                  <a16:creationId xmlns:a16="http://schemas.microsoft.com/office/drawing/2014/main" id="{93B50A82-0993-4B0A-B391-5FB4C8B22EB8}"/>
                </a:ext>
              </a:extLst>
            </p:cNvPr>
            <p:cNvSpPr txBox="1">
              <a:spLocks noChangeArrowheads="1"/>
            </p:cNvSpPr>
            <p:nvPr/>
          </p:nvSpPr>
          <p:spPr bwMode="auto">
            <a:xfrm>
              <a:off x="4833" y="3936"/>
              <a:ext cx="220"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1100">
                  <a:solidFill>
                    <a:srgbClr val="1A78C3"/>
                  </a:solidFill>
                  <a:latin typeface="+mj-ea"/>
                  <a:ea typeface="+mj-ea"/>
                </a:rPr>
                <a:t>29</a:t>
              </a:r>
            </a:p>
          </p:txBody>
        </p:sp>
        <p:sp>
          <p:nvSpPr>
            <p:cNvPr id="27" name="Text Box 95">
              <a:extLst>
                <a:ext uri="{FF2B5EF4-FFF2-40B4-BE49-F238E27FC236}">
                  <a16:creationId xmlns:a16="http://schemas.microsoft.com/office/drawing/2014/main" id="{13471E7E-9F7B-445D-992C-1F97DF9CA211}"/>
                </a:ext>
              </a:extLst>
            </p:cNvPr>
            <p:cNvSpPr txBox="1">
              <a:spLocks noChangeArrowheads="1"/>
            </p:cNvSpPr>
            <p:nvPr/>
          </p:nvSpPr>
          <p:spPr bwMode="auto">
            <a:xfrm>
              <a:off x="5073" y="3936"/>
              <a:ext cx="220"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1100">
                  <a:solidFill>
                    <a:srgbClr val="1A78C3"/>
                  </a:solidFill>
                  <a:latin typeface="+mj-ea"/>
                  <a:ea typeface="+mj-ea"/>
                </a:rPr>
                <a:t>30</a:t>
              </a:r>
            </a:p>
          </p:txBody>
        </p:sp>
        <p:sp>
          <p:nvSpPr>
            <p:cNvPr id="28" name="Text Box 96">
              <a:extLst>
                <a:ext uri="{FF2B5EF4-FFF2-40B4-BE49-F238E27FC236}">
                  <a16:creationId xmlns:a16="http://schemas.microsoft.com/office/drawing/2014/main" id="{75EB13D3-A9F3-4C86-A7AD-39385A7560FE}"/>
                </a:ext>
              </a:extLst>
            </p:cNvPr>
            <p:cNvSpPr txBox="1">
              <a:spLocks noChangeArrowheads="1"/>
            </p:cNvSpPr>
            <p:nvPr/>
          </p:nvSpPr>
          <p:spPr bwMode="auto">
            <a:xfrm>
              <a:off x="5361" y="3936"/>
              <a:ext cx="220"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1100">
                  <a:solidFill>
                    <a:srgbClr val="1A78C3"/>
                  </a:solidFill>
                  <a:latin typeface="+mj-ea"/>
                  <a:ea typeface="+mj-ea"/>
                </a:rPr>
                <a:t>31</a:t>
              </a:r>
            </a:p>
          </p:txBody>
        </p:sp>
        <p:sp>
          <p:nvSpPr>
            <p:cNvPr id="29" name="Text Box 97">
              <a:extLst>
                <a:ext uri="{FF2B5EF4-FFF2-40B4-BE49-F238E27FC236}">
                  <a16:creationId xmlns:a16="http://schemas.microsoft.com/office/drawing/2014/main" id="{2EC6CAEF-8F5C-4CCB-8357-0C0C46A902A6}"/>
                </a:ext>
              </a:extLst>
            </p:cNvPr>
            <p:cNvSpPr txBox="1">
              <a:spLocks noChangeArrowheads="1"/>
            </p:cNvSpPr>
            <p:nvPr/>
          </p:nvSpPr>
          <p:spPr bwMode="auto">
            <a:xfrm>
              <a:off x="3921" y="3648"/>
              <a:ext cx="600" cy="1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sz="1400">
                  <a:solidFill>
                    <a:srgbClr val="1A78C3"/>
                  </a:solidFill>
                  <a:latin typeface="+mj-ea"/>
                  <a:ea typeface="+mj-ea"/>
                </a:rPr>
                <a:t>k0 - k1</a:t>
              </a:r>
            </a:p>
          </p:txBody>
        </p:sp>
        <p:sp>
          <p:nvSpPr>
            <p:cNvPr id="30" name="Text Box 98">
              <a:extLst>
                <a:ext uri="{FF2B5EF4-FFF2-40B4-BE49-F238E27FC236}">
                  <a16:creationId xmlns:a16="http://schemas.microsoft.com/office/drawing/2014/main" id="{5A1D7763-207B-4279-AD43-E443C8A73FDC}"/>
                </a:ext>
              </a:extLst>
            </p:cNvPr>
            <p:cNvSpPr txBox="1">
              <a:spLocks noChangeArrowheads="1"/>
            </p:cNvSpPr>
            <p:nvPr/>
          </p:nvSpPr>
          <p:spPr bwMode="auto">
            <a:xfrm>
              <a:off x="705" y="3936"/>
              <a:ext cx="167"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1100">
                  <a:solidFill>
                    <a:srgbClr val="1A78C3"/>
                  </a:solidFill>
                  <a:latin typeface="+mj-ea"/>
                  <a:ea typeface="+mj-ea"/>
                </a:rPr>
                <a:t>1</a:t>
              </a:r>
            </a:p>
          </p:txBody>
        </p:sp>
        <p:sp>
          <p:nvSpPr>
            <p:cNvPr id="31" name="Text Box 99">
              <a:extLst>
                <a:ext uri="{FF2B5EF4-FFF2-40B4-BE49-F238E27FC236}">
                  <a16:creationId xmlns:a16="http://schemas.microsoft.com/office/drawing/2014/main" id="{E85CDCB8-65D9-4033-B723-5C65F539E9F3}"/>
                </a:ext>
              </a:extLst>
            </p:cNvPr>
            <p:cNvSpPr txBox="1">
              <a:spLocks noChangeArrowheads="1"/>
            </p:cNvSpPr>
            <p:nvPr/>
          </p:nvSpPr>
          <p:spPr bwMode="auto">
            <a:xfrm>
              <a:off x="3967" y="3936"/>
              <a:ext cx="415"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1100">
                  <a:solidFill>
                    <a:srgbClr val="1A78C3"/>
                  </a:solidFill>
                  <a:latin typeface="+mj-ea"/>
                  <a:ea typeface="+mj-ea"/>
                </a:rPr>
                <a:t>26 - 27</a:t>
              </a:r>
            </a:p>
          </p:txBody>
        </p:sp>
        <p:sp>
          <p:nvSpPr>
            <p:cNvPr id="32" name="Rectangle 100">
              <a:extLst>
                <a:ext uri="{FF2B5EF4-FFF2-40B4-BE49-F238E27FC236}">
                  <a16:creationId xmlns:a16="http://schemas.microsoft.com/office/drawing/2014/main" id="{C5A11DAB-B926-4C19-9A5D-950F082D3C54}"/>
                </a:ext>
              </a:extLst>
            </p:cNvPr>
            <p:cNvSpPr>
              <a:spLocks noChangeArrowheads="1"/>
            </p:cNvSpPr>
            <p:nvPr/>
          </p:nvSpPr>
          <p:spPr bwMode="auto">
            <a:xfrm>
              <a:off x="2001" y="3685"/>
              <a:ext cx="1392" cy="176"/>
            </a:xfrm>
            <a:prstGeom prst="rect">
              <a:avLst/>
            </a:prstGeom>
            <a:noFill/>
            <a:ln w="349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sz="1200">
                <a:solidFill>
                  <a:srgbClr val="1A78C3"/>
                </a:solidFill>
                <a:latin typeface="+mj-ea"/>
                <a:ea typeface="+mj-ea"/>
              </a:endParaRPr>
            </a:p>
          </p:txBody>
        </p:sp>
      </p:grpSp>
      <p:sp>
        <p:nvSpPr>
          <p:cNvPr id="33" name="Text Box 101">
            <a:extLst>
              <a:ext uri="{FF2B5EF4-FFF2-40B4-BE49-F238E27FC236}">
                <a16:creationId xmlns:a16="http://schemas.microsoft.com/office/drawing/2014/main" id="{5A3BE072-DCDF-41BA-AD45-7BD54217853B}"/>
              </a:ext>
            </a:extLst>
          </p:cNvPr>
          <p:cNvSpPr txBox="1">
            <a:spLocks noChangeArrowheads="1"/>
          </p:cNvSpPr>
          <p:nvPr/>
        </p:nvSpPr>
        <p:spPr bwMode="auto">
          <a:xfrm>
            <a:off x="598182" y="5367103"/>
            <a:ext cx="5806696" cy="263791"/>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1100">
                <a:solidFill>
                  <a:srgbClr val="1A78C3"/>
                </a:solidFill>
                <a:latin typeface="+mj-ea"/>
                <a:ea typeface="+mj-ea"/>
              </a:rPr>
              <a:t>Registers are referenced either by number—$0, … $31, or by name —$t0, $s1… $ra.</a:t>
            </a:r>
            <a:endParaRPr lang="zh-CN" altLang="en-US" sz="1100">
              <a:solidFill>
                <a:srgbClr val="1A78C3"/>
              </a:solidFill>
              <a:latin typeface="+mj-ea"/>
              <a:ea typeface="+mj-ea"/>
            </a:endParaRPr>
          </a:p>
        </p:txBody>
      </p:sp>
      <p:sp>
        <p:nvSpPr>
          <p:cNvPr id="36" name="Rectangle 111">
            <a:extLst>
              <a:ext uri="{FF2B5EF4-FFF2-40B4-BE49-F238E27FC236}">
                <a16:creationId xmlns:a16="http://schemas.microsoft.com/office/drawing/2014/main" id="{4D96D485-C08F-4823-9051-781857960306}"/>
              </a:ext>
            </a:extLst>
          </p:cNvPr>
          <p:cNvSpPr>
            <a:spLocks noChangeArrowheads="1"/>
          </p:cNvSpPr>
          <p:nvPr/>
        </p:nvSpPr>
        <p:spPr bwMode="auto">
          <a:xfrm>
            <a:off x="536270" y="2168924"/>
            <a:ext cx="8694737" cy="328295"/>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endParaRPr lang="zh-CN" altLang="en-US">
              <a:solidFill>
                <a:srgbClr val="1A78C3"/>
              </a:solidFill>
              <a:latin typeface="+mj-ea"/>
              <a:ea typeface="+mj-ea"/>
            </a:endParaRPr>
          </a:p>
        </p:txBody>
      </p:sp>
      <p:sp>
        <p:nvSpPr>
          <p:cNvPr id="37" name="Rectangle 112">
            <a:extLst>
              <a:ext uri="{FF2B5EF4-FFF2-40B4-BE49-F238E27FC236}">
                <a16:creationId xmlns:a16="http://schemas.microsoft.com/office/drawing/2014/main" id="{020BD268-C1C3-4843-9949-EEFE40036940}"/>
              </a:ext>
            </a:extLst>
          </p:cNvPr>
          <p:cNvSpPr>
            <a:spLocks noChangeArrowheads="1"/>
          </p:cNvSpPr>
          <p:nvPr/>
        </p:nvSpPr>
        <p:spPr bwMode="auto">
          <a:xfrm>
            <a:off x="537857" y="2513412"/>
            <a:ext cx="8694738" cy="328295"/>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endParaRPr lang="zh-CN" altLang="en-US">
              <a:solidFill>
                <a:srgbClr val="1A78C3"/>
              </a:solidFill>
              <a:latin typeface="+mj-ea"/>
              <a:ea typeface="+mj-ea"/>
            </a:endParaRPr>
          </a:p>
        </p:txBody>
      </p:sp>
      <p:sp>
        <p:nvSpPr>
          <p:cNvPr id="38" name="Rectangle 113">
            <a:extLst>
              <a:ext uri="{FF2B5EF4-FFF2-40B4-BE49-F238E27FC236}">
                <a16:creationId xmlns:a16="http://schemas.microsoft.com/office/drawing/2014/main" id="{3E68C4A6-9A8E-4DDD-9DA0-C7BCCF5EC9C6}"/>
              </a:ext>
            </a:extLst>
          </p:cNvPr>
          <p:cNvSpPr>
            <a:spLocks noChangeArrowheads="1"/>
          </p:cNvSpPr>
          <p:nvPr/>
        </p:nvSpPr>
        <p:spPr bwMode="auto">
          <a:xfrm>
            <a:off x="548970" y="5026424"/>
            <a:ext cx="8694737" cy="328295"/>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endParaRPr lang="zh-CN" altLang="en-US">
              <a:solidFill>
                <a:srgbClr val="1A78C3"/>
              </a:solidFill>
              <a:latin typeface="+mj-ea"/>
              <a:ea typeface="+mj-ea"/>
            </a:endParaRPr>
          </a:p>
        </p:txBody>
      </p:sp>
    </p:spTree>
    <p:extLst>
      <p:ext uri="{BB962C8B-B14F-4D97-AF65-F5344CB8AC3E}">
        <p14:creationId xmlns:p14="http://schemas.microsoft.com/office/powerpoint/2010/main" val="33547803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blinds(horizontal)">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linds(horizontal)">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C67669B-82B6-42D5-9083-091EF3AA5039}"/>
              </a:ext>
            </a:extLst>
          </p:cNvPr>
          <p:cNvSpPr>
            <a:spLocks noGrp="1"/>
          </p:cNvSpPr>
          <p:nvPr>
            <p:ph type="sldNum" sz="quarter" idx="12"/>
          </p:nvPr>
        </p:nvSpPr>
        <p:spPr/>
        <p:txBody>
          <a:bodyPr/>
          <a:lstStyle/>
          <a:p>
            <a:fld id="{D12C7F20-4EEE-4847-AC76-B538472E8A39}" type="slidenum">
              <a:rPr lang="zh-CN" altLang="en-US" smtClean="0"/>
              <a:pPr/>
              <a:t>56</a:t>
            </a:fld>
            <a:endParaRPr lang="zh-CN" altLang="en-US"/>
          </a:p>
        </p:txBody>
      </p:sp>
      <p:sp>
        <p:nvSpPr>
          <p:cNvPr id="3" name="文本占位符 2">
            <a:extLst>
              <a:ext uri="{FF2B5EF4-FFF2-40B4-BE49-F238E27FC236}">
                <a16:creationId xmlns:a16="http://schemas.microsoft.com/office/drawing/2014/main" id="{30F6BC2B-F2F5-41FD-BFB8-6703EB466482}"/>
              </a:ext>
            </a:extLst>
          </p:cNvPr>
          <p:cNvSpPr>
            <a:spLocks noGrp="1"/>
          </p:cNvSpPr>
          <p:nvPr>
            <p:ph type="body" sz="quarter" idx="15"/>
          </p:nvPr>
        </p:nvSpPr>
        <p:spPr>
          <a:xfrm>
            <a:off x="159768" y="698463"/>
            <a:ext cx="11835786" cy="618609"/>
          </a:xfrm>
        </p:spPr>
        <p:txBody>
          <a:bodyPr/>
          <a:lstStyle/>
          <a:p>
            <a:r>
              <a:rPr lang="en-US" altLang="zh-CN" dirty="0"/>
              <a:t>MIPS arithmetic and logic instructions</a:t>
            </a:r>
            <a:endParaRPr lang="zh-CN" altLang="en-US" dirty="0"/>
          </a:p>
        </p:txBody>
      </p:sp>
      <p:sp>
        <p:nvSpPr>
          <p:cNvPr id="4" name="文本占位符 3">
            <a:extLst>
              <a:ext uri="{FF2B5EF4-FFF2-40B4-BE49-F238E27FC236}">
                <a16:creationId xmlns:a16="http://schemas.microsoft.com/office/drawing/2014/main" id="{84CE4A3A-A552-4926-84AA-3AE5C581C26B}"/>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Rectangle 3">
            <a:extLst>
              <a:ext uri="{FF2B5EF4-FFF2-40B4-BE49-F238E27FC236}">
                <a16:creationId xmlns:a16="http://schemas.microsoft.com/office/drawing/2014/main" id="{9F884657-FA54-4275-99E8-3410DE162CD9}"/>
              </a:ext>
            </a:extLst>
          </p:cNvPr>
          <p:cNvSpPr txBox="1">
            <a:spLocks noChangeArrowheads="1"/>
          </p:cNvSpPr>
          <p:nvPr/>
        </p:nvSpPr>
        <p:spPr>
          <a:xfrm>
            <a:off x="523394" y="1104988"/>
            <a:ext cx="10617185" cy="3581400"/>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ct val="20000"/>
              </a:spcBef>
              <a:buFont typeface="Wingdings" panose="05000000000000000000" pitchFamily="2" charset="2"/>
              <a:buNone/>
              <a:tabLst>
                <a:tab pos="1828800" algn="l"/>
                <a:tab pos="3429000" algn="l"/>
                <a:tab pos="5143500" algn="l"/>
              </a:tabLst>
            </a:pPr>
            <a:r>
              <a:rPr lang="en-US" altLang="zh-CN" sz="1600" i="1" u="sng" dirty="0">
                <a:solidFill>
                  <a:srgbClr val="44BE9B"/>
                </a:solidFill>
                <a:latin typeface="+mj-ea"/>
                <a:ea typeface="+mj-ea"/>
                <a:cs typeface="Times New Roman" panose="02020603050405020304" pitchFamily="18" charset="0"/>
              </a:rPr>
              <a:t>Instruction	Example	Meaning	  Comments</a:t>
            </a:r>
          </a:p>
          <a:p>
            <a:pPr marL="342900" indent="-342900">
              <a:lnSpc>
                <a:spcPct val="100000"/>
              </a:lnSpc>
              <a:spcBef>
                <a:spcPct val="20000"/>
              </a:spcBef>
              <a:buFont typeface="Wingdings" panose="05000000000000000000" pitchFamily="2" charset="2"/>
              <a:buNone/>
              <a:tabLst>
                <a:tab pos="1828800" algn="l"/>
                <a:tab pos="3429000" algn="l"/>
                <a:tab pos="5143500" algn="l"/>
              </a:tabLst>
            </a:pPr>
            <a:r>
              <a:rPr lang="en-US" altLang="zh-CN" sz="1600" dirty="0">
                <a:solidFill>
                  <a:srgbClr val="1A78C3"/>
                </a:solidFill>
                <a:latin typeface="+mj-ea"/>
                <a:ea typeface="+mj-ea"/>
                <a:cs typeface="Times New Roman" panose="02020603050405020304" pitchFamily="18" charset="0"/>
              </a:rPr>
              <a:t>add 	add $1,$2,$3	$1 = $2 + $3	  3 operands; exception possible</a:t>
            </a:r>
          </a:p>
          <a:p>
            <a:pPr marL="342900" indent="-342900">
              <a:lnSpc>
                <a:spcPct val="100000"/>
              </a:lnSpc>
              <a:spcBef>
                <a:spcPct val="20000"/>
              </a:spcBef>
              <a:buFont typeface="Wingdings" panose="05000000000000000000" pitchFamily="2" charset="2"/>
              <a:buNone/>
              <a:tabLst>
                <a:tab pos="1828800" algn="l"/>
                <a:tab pos="3429000" algn="l"/>
                <a:tab pos="5143500" algn="l"/>
              </a:tabLst>
            </a:pPr>
            <a:r>
              <a:rPr lang="en-US" altLang="zh-CN" sz="1600" dirty="0">
                <a:solidFill>
                  <a:srgbClr val="1A78C3"/>
                </a:solidFill>
                <a:latin typeface="+mj-ea"/>
                <a:ea typeface="+mj-ea"/>
                <a:cs typeface="Times New Roman" panose="02020603050405020304" pitchFamily="18" charset="0"/>
              </a:rPr>
              <a:t>subtract	sub $1,$2,$3	$1 = $2 – $3	  3 operands; exception possible</a:t>
            </a:r>
          </a:p>
          <a:p>
            <a:pPr marL="342900" indent="-342900">
              <a:lnSpc>
                <a:spcPct val="100000"/>
              </a:lnSpc>
              <a:spcBef>
                <a:spcPct val="20000"/>
              </a:spcBef>
              <a:buFont typeface="Wingdings" panose="05000000000000000000" pitchFamily="2" charset="2"/>
              <a:buNone/>
              <a:tabLst>
                <a:tab pos="1828800" algn="l"/>
                <a:tab pos="3429000" algn="l"/>
                <a:tab pos="5143500" algn="l"/>
              </a:tabLst>
            </a:pPr>
            <a:r>
              <a:rPr lang="en-US" altLang="zh-CN" sz="1600" dirty="0">
                <a:solidFill>
                  <a:srgbClr val="1A78C3"/>
                </a:solidFill>
                <a:latin typeface="+mj-ea"/>
                <a:ea typeface="+mj-ea"/>
                <a:cs typeface="Times New Roman" panose="02020603050405020304" pitchFamily="18" charset="0"/>
              </a:rPr>
              <a:t>add immediate	</a:t>
            </a:r>
            <a:r>
              <a:rPr lang="en-US" altLang="zh-CN" sz="1600" dirty="0" err="1">
                <a:solidFill>
                  <a:srgbClr val="1A78C3"/>
                </a:solidFill>
                <a:latin typeface="+mj-ea"/>
                <a:ea typeface="+mj-ea"/>
                <a:cs typeface="Times New Roman" panose="02020603050405020304" pitchFamily="18" charset="0"/>
              </a:rPr>
              <a:t>addi</a:t>
            </a:r>
            <a:r>
              <a:rPr lang="en-US" altLang="zh-CN" sz="1600" dirty="0">
                <a:solidFill>
                  <a:srgbClr val="1A78C3"/>
                </a:solidFill>
                <a:latin typeface="+mj-ea"/>
                <a:ea typeface="+mj-ea"/>
                <a:cs typeface="Times New Roman" panose="02020603050405020304" pitchFamily="18" charset="0"/>
              </a:rPr>
              <a:t> $1,$2,100	$1 = $2 + 100	  + constant; exception possible</a:t>
            </a:r>
          </a:p>
          <a:p>
            <a:pPr marL="342900" indent="-342900">
              <a:lnSpc>
                <a:spcPct val="100000"/>
              </a:lnSpc>
              <a:spcBef>
                <a:spcPct val="20000"/>
              </a:spcBef>
              <a:buFont typeface="Wingdings" panose="05000000000000000000" pitchFamily="2" charset="2"/>
              <a:buNone/>
              <a:tabLst>
                <a:tab pos="1828800" algn="l"/>
                <a:tab pos="3429000" algn="l"/>
                <a:tab pos="5143500" algn="l"/>
              </a:tabLst>
            </a:pPr>
            <a:endParaRPr lang="en-US" altLang="zh-CN" sz="1600" dirty="0">
              <a:solidFill>
                <a:srgbClr val="1A78C3"/>
              </a:solidFill>
              <a:latin typeface="+mj-ea"/>
              <a:ea typeface="+mj-ea"/>
              <a:cs typeface="Times New Roman" panose="02020603050405020304" pitchFamily="18" charset="0"/>
            </a:endParaRPr>
          </a:p>
          <a:p>
            <a:pPr marL="342900" indent="-342900">
              <a:lnSpc>
                <a:spcPct val="100000"/>
              </a:lnSpc>
              <a:spcBef>
                <a:spcPct val="20000"/>
              </a:spcBef>
              <a:buFont typeface="Wingdings" panose="05000000000000000000" pitchFamily="2" charset="2"/>
              <a:buNone/>
              <a:tabLst>
                <a:tab pos="1828800" algn="l"/>
                <a:tab pos="3429000" algn="l"/>
                <a:tab pos="5143500" algn="l"/>
              </a:tabLst>
            </a:pPr>
            <a:r>
              <a:rPr lang="en-US" altLang="zh-CN" sz="1600" dirty="0">
                <a:solidFill>
                  <a:srgbClr val="1A78C3"/>
                </a:solidFill>
                <a:latin typeface="+mj-ea"/>
                <a:ea typeface="+mj-ea"/>
                <a:cs typeface="Times New Roman" panose="02020603050405020304" pitchFamily="18" charset="0"/>
              </a:rPr>
              <a:t>multiply 	</a:t>
            </a:r>
            <a:r>
              <a:rPr lang="en-US" altLang="zh-CN" sz="1600" dirty="0" err="1">
                <a:solidFill>
                  <a:srgbClr val="1A78C3"/>
                </a:solidFill>
                <a:latin typeface="+mj-ea"/>
                <a:ea typeface="+mj-ea"/>
                <a:cs typeface="Times New Roman" panose="02020603050405020304" pitchFamily="18" charset="0"/>
              </a:rPr>
              <a:t>mult</a:t>
            </a:r>
            <a:r>
              <a:rPr lang="en-US" altLang="zh-CN" sz="1600" dirty="0">
                <a:solidFill>
                  <a:srgbClr val="1A78C3"/>
                </a:solidFill>
                <a:latin typeface="+mj-ea"/>
                <a:ea typeface="+mj-ea"/>
                <a:cs typeface="Times New Roman" panose="02020603050405020304" pitchFamily="18" charset="0"/>
              </a:rPr>
              <a:t> $2,$3	Hi, Lo = $2×$3	   64-bit signed product</a:t>
            </a:r>
          </a:p>
          <a:p>
            <a:pPr marL="342900" indent="-342900">
              <a:lnSpc>
                <a:spcPct val="100000"/>
              </a:lnSpc>
              <a:spcBef>
                <a:spcPct val="20000"/>
              </a:spcBef>
              <a:buFont typeface="Wingdings" panose="05000000000000000000" pitchFamily="2" charset="2"/>
              <a:buNone/>
              <a:tabLst>
                <a:tab pos="1828800" algn="l"/>
                <a:tab pos="3429000" algn="l"/>
                <a:tab pos="5143500" algn="l"/>
              </a:tabLst>
            </a:pPr>
            <a:r>
              <a:rPr lang="en-US" altLang="zh-CN" sz="1600" dirty="0">
                <a:solidFill>
                  <a:srgbClr val="1A78C3"/>
                </a:solidFill>
                <a:latin typeface="+mj-ea"/>
                <a:ea typeface="+mj-ea"/>
                <a:cs typeface="Times New Roman" panose="02020603050405020304" pitchFamily="18" charset="0"/>
              </a:rPr>
              <a:t>divide 	div $2,$3	Lo = $2 ÷ $3,	   Lo = quotient, Hi = remainder </a:t>
            </a:r>
          </a:p>
          <a:p>
            <a:pPr marL="342900" indent="-342900">
              <a:lnSpc>
                <a:spcPct val="100000"/>
              </a:lnSpc>
              <a:spcBef>
                <a:spcPct val="20000"/>
              </a:spcBef>
              <a:buFont typeface="Wingdings" panose="05000000000000000000" pitchFamily="2" charset="2"/>
              <a:buNone/>
              <a:tabLst>
                <a:tab pos="1828800" algn="l"/>
                <a:tab pos="3429000" algn="l"/>
                <a:tab pos="5143500" algn="l"/>
              </a:tabLst>
            </a:pPr>
            <a:r>
              <a:rPr lang="en-US" altLang="zh-CN" sz="1600" dirty="0">
                <a:solidFill>
                  <a:srgbClr val="1A78C3"/>
                </a:solidFill>
                <a:latin typeface="+mj-ea"/>
                <a:ea typeface="+mj-ea"/>
                <a:cs typeface="Times New Roman" panose="02020603050405020304" pitchFamily="18" charset="0"/>
              </a:rPr>
              <a:t>			Hi = $2 mod $3 </a:t>
            </a:r>
          </a:p>
          <a:p>
            <a:pPr marL="342900" indent="-342900">
              <a:lnSpc>
                <a:spcPct val="100000"/>
              </a:lnSpc>
              <a:spcBef>
                <a:spcPct val="20000"/>
              </a:spcBef>
              <a:buFont typeface="Wingdings" panose="05000000000000000000" pitchFamily="2" charset="2"/>
              <a:buNone/>
              <a:tabLst>
                <a:tab pos="1828800" algn="l"/>
                <a:tab pos="3429000" algn="l"/>
                <a:tab pos="5143500" algn="l"/>
              </a:tabLst>
            </a:pPr>
            <a:r>
              <a:rPr lang="en-US" altLang="zh-CN" sz="1600" dirty="0">
                <a:solidFill>
                  <a:srgbClr val="1A78C3"/>
                </a:solidFill>
                <a:latin typeface="+mj-ea"/>
                <a:ea typeface="+mj-ea"/>
                <a:cs typeface="Times New Roman" panose="02020603050405020304" pitchFamily="18" charset="0"/>
              </a:rPr>
              <a:t>Move from Hi	</a:t>
            </a:r>
            <a:r>
              <a:rPr lang="en-US" altLang="zh-CN" sz="1600" dirty="0" err="1">
                <a:solidFill>
                  <a:srgbClr val="1A78C3"/>
                </a:solidFill>
                <a:latin typeface="+mj-ea"/>
                <a:ea typeface="+mj-ea"/>
                <a:cs typeface="Times New Roman" panose="02020603050405020304" pitchFamily="18" charset="0"/>
              </a:rPr>
              <a:t>mfhi</a:t>
            </a:r>
            <a:r>
              <a:rPr lang="en-US" altLang="zh-CN" sz="1600" dirty="0">
                <a:solidFill>
                  <a:srgbClr val="1A78C3"/>
                </a:solidFill>
                <a:latin typeface="+mj-ea"/>
                <a:ea typeface="+mj-ea"/>
                <a:cs typeface="Times New Roman" panose="02020603050405020304" pitchFamily="18" charset="0"/>
              </a:rPr>
              <a:t> $1	$1=Hi	   get a copy of Hi</a:t>
            </a:r>
          </a:p>
          <a:p>
            <a:pPr marL="342900" indent="-342900">
              <a:lnSpc>
                <a:spcPct val="100000"/>
              </a:lnSpc>
              <a:spcBef>
                <a:spcPct val="20000"/>
              </a:spcBef>
              <a:buFont typeface="Wingdings" panose="05000000000000000000" pitchFamily="2" charset="2"/>
              <a:buNone/>
              <a:tabLst>
                <a:tab pos="1828800" algn="l"/>
                <a:tab pos="3429000" algn="l"/>
                <a:tab pos="5143500" algn="l"/>
              </a:tabLst>
            </a:pPr>
            <a:r>
              <a:rPr lang="en-US" altLang="zh-CN" sz="1600" dirty="0">
                <a:solidFill>
                  <a:srgbClr val="1A78C3"/>
                </a:solidFill>
                <a:latin typeface="+mj-ea"/>
                <a:ea typeface="+mj-ea"/>
                <a:cs typeface="Times New Roman" panose="02020603050405020304" pitchFamily="18" charset="0"/>
              </a:rPr>
              <a:t>Move from Lo	</a:t>
            </a:r>
            <a:r>
              <a:rPr lang="en-US" altLang="zh-CN" sz="1600" dirty="0" err="1">
                <a:solidFill>
                  <a:srgbClr val="1A78C3"/>
                </a:solidFill>
                <a:latin typeface="+mj-ea"/>
                <a:ea typeface="+mj-ea"/>
                <a:cs typeface="Times New Roman" panose="02020603050405020304" pitchFamily="18" charset="0"/>
              </a:rPr>
              <a:t>mflo</a:t>
            </a:r>
            <a:r>
              <a:rPr lang="en-US" altLang="zh-CN" sz="1600" dirty="0">
                <a:solidFill>
                  <a:srgbClr val="1A78C3"/>
                </a:solidFill>
                <a:latin typeface="+mj-ea"/>
                <a:ea typeface="+mj-ea"/>
                <a:cs typeface="Times New Roman" panose="02020603050405020304" pitchFamily="18" charset="0"/>
              </a:rPr>
              <a:t> $1	$1=lo</a:t>
            </a:r>
          </a:p>
          <a:p>
            <a:pPr marL="342900" indent="-342900">
              <a:lnSpc>
                <a:spcPct val="100000"/>
              </a:lnSpc>
              <a:spcBef>
                <a:spcPct val="20000"/>
              </a:spcBef>
              <a:buFont typeface="Wingdings" panose="05000000000000000000" pitchFamily="2" charset="2"/>
              <a:buNone/>
              <a:tabLst>
                <a:tab pos="1828800" algn="l"/>
                <a:tab pos="3429000" algn="l"/>
                <a:tab pos="5143500" algn="l"/>
              </a:tabLst>
            </a:pPr>
            <a:endParaRPr lang="zh-CN" altLang="en-US" sz="1600" dirty="0">
              <a:solidFill>
                <a:srgbClr val="1A78C3"/>
              </a:solidFill>
              <a:latin typeface="+mj-ea"/>
              <a:ea typeface="+mj-ea"/>
              <a:cs typeface="Times New Roman" panose="02020603050405020304" pitchFamily="18" charset="0"/>
            </a:endParaRPr>
          </a:p>
        </p:txBody>
      </p:sp>
      <p:sp>
        <p:nvSpPr>
          <p:cNvPr id="6" name="Rectangle 4">
            <a:extLst>
              <a:ext uri="{FF2B5EF4-FFF2-40B4-BE49-F238E27FC236}">
                <a16:creationId xmlns:a16="http://schemas.microsoft.com/office/drawing/2014/main" id="{1BBE4ABB-07AD-427B-9B56-10A50B140CB7}"/>
              </a:ext>
            </a:extLst>
          </p:cNvPr>
          <p:cNvSpPr>
            <a:spLocks noChangeArrowheads="1"/>
          </p:cNvSpPr>
          <p:nvPr/>
        </p:nvSpPr>
        <p:spPr bwMode="auto">
          <a:xfrm>
            <a:off x="523394" y="4187135"/>
            <a:ext cx="8494633" cy="1495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i="1" u="sng" dirty="0">
                <a:solidFill>
                  <a:srgbClr val="44BE9B"/>
                </a:solidFill>
                <a:latin typeface="+mj-ea"/>
                <a:ea typeface="+mj-ea"/>
              </a:rPr>
              <a:t>Instruction	Example		Meaning		Comment</a:t>
            </a:r>
            <a:r>
              <a:rPr lang="en-US" altLang="zh-CN" sz="1600" b="0" i="1" u="sng" dirty="0">
                <a:solidFill>
                  <a:srgbClr val="44BE9B"/>
                </a:solidFill>
                <a:latin typeface="+mj-ea"/>
                <a:ea typeface="+mj-ea"/>
              </a:rPr>
              <a:t>	</a:t>
            </a:r>
            <a:r>
              <a:rPr lang="en-US" altLang="zh-CN" sz="1600" b="0" dirty="0">
                <a:solidFill>
                  <a:srgbClr val="1A78C3"/>
                </a:solidFill>
                <a:latin typeface="+mj-ea"/>
                <a:ea typeface="+mj-ea"/>
              </a:rPr>
              <a:t>	</a:t>
            </a:r>
          </a:p>
          <a:p>
            <a:pPr>
              <a:lnSpc>
                <a:spcPct val="120000"/>
              </a:lnSpc>
            </a:pPr>
            <a:r>
              <a:rPr lang="en-US" altLang="zh-CN" sz="1600" dirty="0">
                <a:solidFill>
                  <a:srgbClr val="1A78C3"/>
                </a:solidFill>
                <a:latin typeface="+mj-ea"/>
                <a:ea typeface="+mj-ea"/>
              </a:rPr>
              <a:t>and 		and $1,$2,$3	$1 = $2 &amp; $3	Logical AND</a:t>
            </a:r>
          </a:p>
          <a:p>
            <a:pPr>
              <a:lnSpc>
                <a:spcPct val="120000"/>
              </a:lnSpc>
            </a:pPr>
            <a:r>
              <a:rPr lang="en-US" altLang="zh-CN" sz="1600" dirty="0">
                <a:solidFill>
                  <a:srgbClr val="1A78C3"/>
                </a:solidFill>
                <a:latin typeface="+mj-ea"/>
                <a:ea typeface="+mj-ea"/>
              </a:rPr>
              <a:t>or		or $1,$2,$3	$1 = $2 | $3	Logical OR</a:t>
            </a:r>
          </a:p>
          <a:p>
            <a:pPr>
              <a:lnSpc>
                <a:spcPct val="120000"/>
              </a:lnSpc>
            </a:pPr>
            <a:r>
              <a:rPr lang="en-US" altLang="zh-CN" sz="1600" dirty="0" err="1">
                <a:solidFill>
                  <a:srgbClr val="1A78C3"/>
                </a:solidFill>
                <a:latin typeface="+mj-ea"/>
                <a:ea typeface="+mj-ea"/>
              </a:rPr>
              <a:t>xor</a:t>
            </a:r>
            <a:r>
              <a:rPr lang="en-US" altLang="zh-CN" sz="1600" dirty="0">
                <a:solidFill>
                  <a:srgbClr val="1A78C3"/>
                </a:solidFill>
                <a:latin typeface="+mj-ea"/>
                <a:ea typeface="+mj-ea"/>
              </a:rPr>
              <a:t>		</a:t>
            </a:r>
            <a:r>
              <a:rPr lang="en-US" altLang="zh-CN" sz="1600" dirty="0" err="1">
                <a:solidFill>
                  <a:srgbClr val="1A78C3"/>
                </a:solidFill>
                <a:latin typeface="+mj-ea"/>
                <a:ea typeface="+mj-ea"/>
              </a:rPr>
              <a:t>xor</a:t>
            </a:r>
            <a:r>
              <a:rPr lang="en-US" altLang="zh-CN" sz="1600" dirty="0">
                <a:solidFill>
                  <a:srgbClr val="1A78C3"/>
                </a:solidFill>
                <a:latin typeface="+mj-ea"/>
                <a:ea typeface="+mj-ea"/>
              </a:rPr>
              <a:t> $1,$2,$3	$1 = $2 $3	Logical XOR</a:t>
            </a:r>
          </a:p>
          <a:p>
            <a:pPr>
              <a:lnSpc>
                <a:spcPct val="120000"/>
              </a:lnSpc>
            </a:pPr>
            <a:r>
              <a:rPr lang="en-US" altLang="zh-CN" sz="1600" dirty="0">
                <a:solidFill>
                  <a:srgbClr val="1A78C3"/>
                </a:solidFill>
                <a:latin typeface="+mj-ea"/>
                <a:ea typeface="+mj-ea"/>
              </a:rPr>
              <a:t>nor		nor $1,$2,$3	$1 = ~($2 |$3)	Logical NOR</a:t>
            </a:r>
          </a:p>
        </p:txBody>
      </p:sp>
      <p:sp>
        <p:nvSpPr>
          <p:cNvPr id="7" name="Text Box 5">
            <a:extLst>
              <a:ext uri="{FF2B5EF4-FFF2-40B4-BE49-F238E27FC236}">
                <a16:creationId xmlns:a16="http://schemas.microsoft.com/office/drawing/2014/main" id="{DC05AED7-2A63-42E6-B70A-283D34C482D3}"/>
              </a:ext>
            </a:extLst>
          </p:cNvPr>
          <p:cNvSpPr txBox="1">
            <a:spLocks noChangeArrowheads="1"/>
          </p:cNvSpPr>
          <p:nvPr/>
        </p:nvSpPr>
        <p:spPr bwMode="auto">
          <a:xfrm>
            <a:off x="474697" y="5787976"/>
            <a:ext cx="8353425"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dirty="0">
                <a:solidFill>
                  <a:srgbClr val="1A78C3"/>
                </a:solidFill>
                <a:latin typeface="+mj-ea"/>
                <a:ea typeface="+mj-ea"/>
              </a:rPr>
              <a:t>这里没有全部列出，还有其他指令，如</a:t>
            </a:r>
            <a:r>
              <a:rPr lang="en-US" altLang="zh-CN" sz="1600" dirty="0" err="1">
                <a:solidFill>
                  <a:srgbClr val="1A78C3"/>
                </a:solidFill>
                <a:latin typeface="+mj-ea"/>
                <a:ea typeface="+mj-ea"/>
              </a:rPr>
              <a:t>addu</a:t>
            </a:r>
            <a:r>
              <a:rPr lang="zh-CN" altLang="en-US" sz="1600" dirty="0">
                <a:solidFill>
                  <a:srgbClr val="1A78C3"/>
                </a:solidFill>
                <a:latin typeface="+mj-ea"/>
                <a:ea typeface="+mj-ea"/>
              </a:rPr>
              <a:t>（不带溢出处理）， </a:t>
            </a:r>
            <a:r>
              <a:rPr lang="en-US" altLang="zh-CN" sz="1600" dirty="0" err="1">
                <a:solidFill>
                  <a:srgbClr val="1A78C3"/>
                </a:solidFill>
                <a:latin typeface="+mj-ea"/>
                <a:ea typeface="+mj-ea"/>
              </a:rPr>
              <a:t>addui</a:t>
            </a:r>
            <a:r>
              <a:rPr lang="en-US" altLang="zh-CN" sz="1600" dirty="0">
                <a:solidFill>
                  <a:srgbClr val="1A78C3"/>
                </a:solidFill>
                <a:latin typeface="+mj-ea"/>
                <a:ea typeface="+mj-ea"/>
              </a:rPr>
              <a:t> </a:t>
            </a:r>
            <a:r>
              <a:rPr lang="zh-CN" altLang="en-US" sz="1600" dirty="0">
                <a:solidFill>
                  <a:srgbClr val="1A78C3"/>
                </a:solidFill>
                <a:latin typeface="+mj-ea"/>
                <a:ea typeface="+mj-ea"/>
              </a:rPr>
              <a:t>等</a:t>
            </a:r>
          </a:p>
        </p:txBody>
      </p:sp>
      <p:sp>
        <p:nvSpPr>
          <p:cNvPr id="8" name="Text Box 6">
            <a:extLst>
              <a:ext uri="{FF2B5EF4-FFF2-40B4-BE49-F238E27FC236}">
                <a16:creationId xmlns:a16="http://schemas.microsoft.com/office/drawing/2014/main" id="{8D06C81E-F18B-4D67-8919-4FC8CC51C157}"/>
              </a:ext>
            </a:extLst>
          </p:cNvPr>
          <p:cNvSpPr txBox="1">
            <a:spLocks noChangeArrowheads="1"/>
          </p:cNvSpPr>
          <p:nvPr/>
        </p:nvSpPr>
        <p:spPr bwMode="auto">
          <a:xfrm>
            <a:off x="488849" y="6126993"/>
            <a:ext cx="5372100"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dirty="0">
                <a:solidFill>
                  <a:srgbClr val="ED7D31"/>
                </a:solidFill>
                <a:latin typeface="+mj-ea"/>
                <a:ea typeface="+mj-ea"/>
              </a:rPr>
              <a:t>问题：</a:t>
            </a:r>
            <a:r>
              <a:rPr lang="en-US" altLang="zh-CN" sz="1600" dirty="0">
                <a:solidFill>
                  <a:srgbClr val="ED7D31"/>
                </a:solidFill>
                <a:latin typeface="+mj-ea"/>
                <a:ea typeface="+mj-ea"/>
              </a:rPr>
              <a:t>x86</a:t>
            </a:r>
            <a:r>
              <a:rPr lang="zh-CN" altLang="en-US" sz="1600" dirty="0">
                <a:solidFill>
                  <a:srgbClr val="ED7D31"/>
                </a:solidFill>
                <a:latin typeface="+mj-ea"/>
                <a:ea typeface="+mj-ea"/>
              </a:rPr>
              <a:t>没有分</a:t>
            </a:r>
            <a:r>
              <a:rPr lang="en-US" altLang="zh-CN" sz="1600" dirty="0">
                <a:solidFill>
                  <a:srgbClr val="ED7D31"/>
                </a:solidFill>
                <a:latin typeface="+mj-ea"/>
                <a:ea typeface="+mj-ea"/>
              </a:rPr>
              <a:t>add</a:t>
            </a:r>
            <a:r>
              <a:rPr lang="zh-CN" altLang="en-US" sz="1600" dirty="0">
                <a:solidFill>
                  <a:srgbClr val="ED7D31"/>
                </a:solidFill>
                <a:latin typeface="+mj-ea"/>
                <a:ea typeface="+mj-ea"/>
              </a:rPr>
              <a:t>还是</a:t>
            </a:r>
            <a:r>
              <a:rPr lang="en-US" altLang="zh-CN" sz="1600" dirty="0" err="1">
                <a:solidFill>
                  <a:srgbClr val="ED7D31"/>
                </a:solidFill>
                <a:latin typeface="+mj-ea"/>
                <a:ea typeface="+mj-ea"/>
              </a:rPr>
              <a:t>addu</a:t>
            </a:r>
            <a:r>
              <a:rPr lang="zh-CN" altLang="en-US" sz="1600" dirty="0">
                <a:solidFill>
                  <a:srgbClr val="ED7D31"/>
                </a:solidFill>
                <a:latin typeface="+mj-ea"/>
                <a:ea typeface="+mj-ea"/>
              </a:rPr>
              <a:t>，会不会有问题？</a:t>
            </a:r>
            <a:endParaRPr lang="en-US" altLang="zh-CN" sz="1600" dirty="0">
              <a:solidFill>
                <a:srgbClr val="ED7D31"/>
              </a:solidFill>
              <a:latin typeface="+mj-ea"/>
              <a:ea typeface="+mj-ea"/>
            </a:endParaRPr>
          </a:p>
        </p:txBody>
      </p:sp>
      <p:sp>
        <p:nvSpPr>
          <p:cNvPr id="9" name="Text Box 7">
            <a:extLst>
              <a:ext uri="{FF2B5EF4-FFF2-40B4-BE49-F238E27FC236}">
                <a16:creationId xmlns:a16="http://schemas.microsoft.com/office/drawing/2014/main" id="{BCFC773A-81B7-4BB2-9974-879B33777492}"/>
              </a:ext>
            </a:extLst>
          </p:cNvPr>
          <p:cNvSpPr txBox="1">
            <a:spLocks noChangeArrowheads="1"/>
          </p:cNvSpPr>
          <p:nvPr/>
        </p:nvSpPr>
        <p:spPr bwMode="auto">
          <a:xfrm>
            <a:off x="5381659" y="6159537"/>
            <a:ext cx="5691809" cy="26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en-US" altLang="zh-CN" sz="1400" dirty="0">
                <a:solidFill>
                  <a:srgbClr val="44BE9B"/>
                </a:solidFill>
                <a:latin typeface="+mj-ea"/>
                <a:ea typeface="+mj-ea"/>
              </a:rPr>
              <a:t>x86</a:t>
            </a:r>
            <a:r>
              <a:rPr lang="zh-CN" altLang="en-US" sz="1400" dirty="0">
                <a:solidFill>
                  <a:srgbClr val="44BE9B"/>
                </a:solidFill>
                <a:latin typeface="+mj-ea"/>
                <a:ea typeface="+mj-ea"/>
              </a:rPr>
              <a:t>只产生各种标志，由软件根据标志信息来判断是否溢出。</a:t>
            </a:r>
            <a:endParaRPr lang="en-US" altLang="zh-CN" sz="1400" dirty="0">
              <a:solidFill>
                <a:srgbClr val="44BE9B"/>
              </a:solidFill>
              <a:latin typeface="+mj-ea"/>
              <a:ea typeface="+mj-ea"/>
            </a:endParaRPr>
          </a:p>
        </p:txBody>
      </p:sp>
    </p:spTree>
    <p:extLst>
      <p:ext uri="{BB962C8B-B14F-4D97-AF65-F5344CB8AC3E}">
        <p14:creationId xmlns:p14="http://schemas.microsoft.com/office/powerpoint/2010/main" val="298687637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blinds(horizontal)">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blinds(horizontal)">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blinds(horizontal)">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
                                            <p:txEl>
                                              <p:pRg st="0" end="0"/>
                                            </p:txEl>
                                          </p:spTgt>
                                        </p:tgtEl>
                                        <p:attrNameLst>
                                          <p:attrName>style.visibility</p:attrName>
                                        </p:attrNameLst>
                                      </p:cBhvr>
                                      <p:to>
                                        <p:strVal val="visible"/>
                                      </p:to>
                                    </p:set>
                                    <p:animEffect transition="in" filter="blinds(horizontal)">
                                      <p:cBhvr>
                                        <p:cTn id="50" dur="500"/>
                                        <p:tgtEl>
                                          <p:spTgt spid="6">
                                            <p:txEl>
                                              <p:pRg st="0" end="0"/>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6">
                                            <p:txEl>
                                              <p:pRg st="1" end="1"/>
                                            </p:txEl>
                                          </p:spTgt>
                                        </p:tgtEl>
                                        <p:attrNameLst>
                                          <p:attrName>style.visibility</p:attrName>
                                        </p:attrNameLst>
                                      </p:cBhvr>
                                      <p:to>
                                        <p:strVal val="visible"/>
                                      </p:to>
                                    </p:set>
                                    <p:animEffect transition="in" filter="blinds(horizontal)">
                                      <p:cBhvr>
                                        <p:cTn id="53" dur="500"/>
                                        <p:tgtEl>
                                          <p:spTgt spid="6">
                                            <p:txEl>
                                              <p:pRg st="1" end="1"/>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6">
                                            <p:txEl>
                                              <p:pRg st="2" end="2"/>
                                            </p:txEl>
                                          </p:spTgt>
                                        </p:tgtEl>
                                        <p:attrNameLst>
                                          <p:attrName>style.visibility</p:attrName>
                                        </p:attrNameLst>
                                      </p:cBhvr>
                                      <p:to>
                                        <p:strVal val="visible"/>
                                      </p:to>
                                    </p:set>
                                    <p:animEffect transition="in" filter="blinds(horizontal)">
                                      <p:cBhvr>
                                        <p:cTn id="56" dur="500"/>
                                        <p:tgtEl>
                                          <p:spTgt spid="6">
                                            <p:txEl>
                                              <p:pRg st="2" end="2"/>
                                            </p:txEl>
                                          </p:spTgt>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animEffect transition="in" filter="blinds(horizontal)">
                                      <p:cBhvr>
                                        <p:cTn id="59" dur="500"/>
                                        <p:tgtEl>
                                          <p:spTgt spid="6">
                                            <p:txEl>
                                              <p:pRg st="3" end="3"/>
                                            </p:txEl>
                                          </p:spTgt>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animEffect transition="in" filter="blinds(horizontal)">
                                      <p:cBhvr>
                                        <p:cTn id="62" dur="500"/>
                                        <p:tgtEl>
                                          <p:spTgt spid="6">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linds(horizontal)">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blinds(horizontal)">
                                      <p:cBhvr>
                                        <p:cTn id="7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utoUpdateAnimBg="0"/>
      <p:bldP spid="6" grpId="0" build="allAtOnce" autoUpdateAnimBg="0"/>
      <p:bldP spid="7" grpId="0"/>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423CEB-A01E-440F-83C7-2793D1894973}"/>
              </a:ext>
            </a:extLst>
          </p:cNvPr>
          <p:cNvSpPr>
            <a:spLocks noGrp="1"/>
          </p:cNvSpPr>
          <p:nvPr>
            <p:ph type="sldNum" sz="quarter" idx="12"/>
          </p:nvPr>
        </p:nvSpPr>
        <p:spPr/>
        <p:txBody>
          <a:bodyPr/>
          <a:lstStyle/>
          <a:p>
            <a:fld id="{D12C7F20-4EEE-4847-AC76-B538472E8A39}" type="slidenum">
              <a:rPr lang="zh-CN" altLang="en-US" smtClean="0"/>
              <a:pPr/>
              <a:t>57</a:t>
            </a:fld>
            <a:endParaRPr lang="zh-CN" altLang="en-US"/>
          </a:p>
        </p:txBody>
      </p:sp>
      <p:sp>
        <p:nvSpPr>
          <p:cNvPr id="3" name="文本占位符 2">
            <a:extLst>
              <a:ext uri="{FF2B5EF4-FFF2-40B4-BE49-F238E27FC236}">
                <a16:creationId xmlns:a16="http://schemas.microsoft.com/office/drawing/2014/main" id="{2AE3066B-9B6E-42F5-BCA9-4E3ECC233B3B}"/>
              </a:ext>
            </a:extLst>
          </p:cNvPr>
          <p:cNvSpPr>
            <a:spLocks noGrp="1"/>
          </p:cNvSpPr>
          <p:nvPr>
            <p:ph type="body" sz="quarter" idx="15"/>
          </p:nvPr>
        </p:nvSpPr>
        <p:spPr>
          <a:xfrm>
            <a:off x="159768" y="698463"/>
            <a:ext cx="11835786" cy="568275"/>
          </a:xfrm>
        </p:spPr>
        <p:txBody>
          <a:bodyPr/>
          <a:lstStyle/>
          <a:p>
            <a:r>
              <a:rPr lang="en-US" altLang="zh-CN" dirty="0"/>
              <a:t>Example</a:t>
            </a:r>
            <a:r>
              <a:rPr lang="zh-CN" altLang="en-US" dirty="0"/>
              <a:t>：算术运算 </a:t>
            </a:r>
          </a:p>
        </p:txBody>
      </p:sp>
      <p:sp>
        <p:nvSpPr>
          <p:cNvPr id="4" name="文本占位符 3">
            <a:extLst>
              <a:ext uri="{FF2B5EF4-FFF2-40B4-BE49-F238E27FC236}">
                <a16:creationId xmlns:a16="http://schemas.microsoft.com/office/drawing/2014/main" id="{7F7404AD-6EBC-4616-9528-78E3819A8466}"/>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Rectangle 3">
            <a:extLst>
              <a:ext uri="{FF2B5EF4-FFF2-40B4-BE49-F238E27FC236}">
                <a16:creationId xmlns:a16="http://schemas.microsoft.com/office/drawing/2014/main" id="{F5F3AB43-8CF1-46C2-9A5E-4755D8D6C640}"/>
              </a:ext>
            </a:extLst>
          </p:cNvPr>
          <p:cNvSpPr>
            <a:spLocks noChangeArrowheads="1"/>
          </p:cNvSpPr>
          <p:nvPr/>
        </p:nvSpPr>
        <p:spPr bwMode="auto">
          <a:xfrm>
            <a:off x="510817" y="1266738"/>
            <a:ext cx="65162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1A78C3"/>
                </a:solidFill>
                <a:latin typeface="+mj-ea"/>
                <a:ea typeface="+mj-ea"/>
              </a:rPr>
              <a:t>E.g.   f= (</a:t>
            </a:r>
            <a:r>
              <a:rPr lang="en-US" altLang="zh-CN" sz="2000" dirty="0" err="1">
                <a:solidFill>
                  <a:srgbClr val="1A78C3"/>
                </a:solidFill>
                <a:latin typeface="+mj-ea"/>
                <a:ea typeface="+mj-ea"/>
              </a:rPr>
              <a:t>g+h</a:t>
            </a:r>
            <a:r>
              <a:rPr lang="en-US" altLang="zh-CN" sz="2000" dirty="0">
                <a:solidFill>
                  <a:srgbClr val="1A78C3"/>
                </a:solidFill>
                <a:latin typeface="+mj-ea"/>
                <a:ea typeface="+mj-ea"/>
              </a:rPr>
              <a:t>) - (</a:t>
            </a:r>
            <a:r>
              <a:rPr lang="en-US" altLang="zh-CN" sz="2000" dirty="0" err="1">
                <a:solidFill>
                  <a:srgbClr val="1A78C3"/>
                </a:solidFill>
                <a:latin typeface="+mj-ea"/>
                <a:ea typeface="+mj-ea"/>
              </a:rPr>
              <a:t>i+j</a:t>
            </a:r>
            <a:r>
              <a:rPr lang="en-US" altLang="zh-CN" sz="2000" dirty="0">
                <a:solidFill>
                  <a:srgbClr val="1A78C3"/>
                </a:solidFill>
                <a:latin typeface="+mj-ea"/>
                <a:ea typeface="+mj-ea"/>
              </a:rPr>
              <a:t>), </a:t>
            </a:r>
          </a:p>
          <a:p>
            <a:r>
              <a:rPr lang="en-US" altLang="zh-CN" sz="2000" dirty="0">
                <a:solidFill>
                  <a:srgbClr val="1A78C3"/>
                </a:solidFill>
                <a:latin typeface="+mj-ea"/>
                <a:ea typeface="+mj-ea"/>
              </a:rPr>
              <a:t>assuming f, g, h, </a:t>
            </a:r>
            <a:r>
              <a:rPr lang="en-US" altLang="zh-CN" sz="2000" dirty="0" err="1">
                <a:solidFill>
                  <a:srgbClr val="1A78C3"/>
                </a:solidFill>
                <a:latin typeface="+mj-ea"/>
                <a:ea typeface="+mj-ea"/>
              </a:rPr>
              <a:t>i</a:t>
            </a:r>
            <a:r>
              <a:rPr lang="en-US" altLang="zh-CN" sz="2000" dirty="0">
                <a:solidFill>
                  <a:srgbClr val="1A78C3"/>
                </a:solidFill>
                <a:latin typeface="+mj-ea"/>
                <a:ea typeface="+mj-ea"/>
              </a:rPr>
              <a:t>, j be assigned to $1, $2, $3, $4, $5</a:t>
            </a:r>
          </a:p>
        </p:txBody>
      </p:sp>
      <p:sp>
        <p:nvSpPr>
          <p:cNvPr id="6" name="Rectangle 4">
            <a:extLst>
              <a:ext uri="{FF2B5EF4-FFF2-40B4-BE49-F238E27FC236}">
                <a16:creationId xmlns:a16="http://schemas.microsoft.com/office/drawing/2014/main" id="{D83F8F78-91DE-4713-86B2-D8FC479855D1}"/>
              </a:ext>
            </a:extLst>
          </p:cNvPr>
          <p:cNvSpPr>
            <a:spLocks noChangeArrowheads="1"/>
          </p:cNvSpPr>
          <p:nvPr/>
        </p:nvSpPr>
        <p:spPr bwMode="auto">
          <a:xfrm>
            <a:off x="1002942" y="2030187"/>
            <a:ext cx="1734770" cy="106182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5000"/>
              </a:spcBef>
            </a:pPr>
            <a:r>
              <a:rPr lang="en-US" altLang="zh-CN">
                <a:solidFill>
                  <a:srgbClr val="1A78C3"/>
                </a:solidFill>
                <a:latin typeface="+mj-ea"/>
                <a:ea typeface="+mj-ea"/>
              </a:rPr>
              <a:t>add $7, $2, $3</a:t>
            </a:r>
          </a:p>
          <a:p>
            <a:pPr>
              <a:spcBef>
                <a:spcPct val="25000"/>
              </a:spcBef>
            </a:pPr>
            <a:r>
              <a:rPr lang="en-US" altLang="zh-CN">
                <a:solidFill>
                  <a:srgbClr val="1A78C3"/>
                </a:solidFill>
                <a:latin typeface="+mj-ea"/>
                <a:ea typeface="+mj-ea"/>
              </a:rPr>
              <a:t>add $8, $4, $5</a:t>
            </a:r>
          </a:p>
          <a:p>
            <a:pPr>
              <a:spcBef>
                <a:spcPct val="25000"/>
              </a:spcBef>
            </a:pPr>
            <a:r>
              <a:rPr lang="en-US" altLang="zh-CN">
                <a:solidFill>
                  <a:srgbClr val="1A78C3"/>
                </a:solidFill>
                <a:latin typeface="+mj-ea"/>
                <a:ea typeface="+mj-ea"/>
              </a:rPr>
              <a:t>sub $1, $7, $8</a:t>
            </a:r>
          </a:p>
        </p:txBody>
      </p:sp>
      <p:sp>
        <p:nvSpPr>
          <p:cNvPr id="7" name="Rectangle 5">
            <a:extLst>
              <a:ext uri="{FF2B5EF4-FFF2-40B4-BE49-F238E27FC236}">
                <a16:creationId xmlns:a16="http://schemas.microsoft.com/office/drawing/2014/main" id="{4D411368-4073-4453-AEE9-8E29A214EBDC}"/>
              </a:ext>
            </a:extLst>
          </p:cNvPr>
          <p:cNvSpPr>
            <a:spLocks noChangeArrowheads="1"/>
          </p:cNvSpPr>
          <p:nvPr/>
        </p:nvSpPr>
        <p:spPr bwMode="auto">
          <a:xfrm>
            <a:off x="3400067" y="1984149"/>
            <a:ext cx="5040313"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lang="zh-CN" altLang="en-US" dirty="0">
                <a:solidFill>
                  <a:srgbClr val="44BE9B"/>
                </a:solidFill>
                <a:latin typeface="+mj-ea"/>
                <a:ea typeface="+mj-ea"/>
              </a:rPr>
              <a:t>寄存器资源由编译器分配！</a:t>
            </a:r>
          </a:p>
          <a:p>
            <a:pPr>
              <a:spcBef>
                <a:spcPct val="25000"/>
              </a:spcBef>
            </a:pPr>
            <a:r>
              <a:rPr lang="zh-CN" altLang="en-US" dirty="0">
                <a:solidFill>
                  <a:srgbClr val="44BE9B"/>
                </a:solidFill>
                <a:latin typeface="+mj-ea"/>
                <a:ea typeface="+mj-ea"/>
              </a:rPr>
              <a:t>简单变量尽量被分配在寄存器中，为什么？</a:t>
            </a:r>
          </a:p>
          <a:p>
            <a:pPr>
              <a:spcBef>
                <a:spcPct val="25000"/>
              </a:spcBef>
            </a:pPr>
            <a:r>
              <a:rPr lang="zh-CN" altLang="en-US" dirty="0">
                <a:solidFill>
                  <a:srgbClr val="44BE9B"/>
                </a:solidFill>
                <a:latin typeface="+mj-ea"/>
                <a:ea typeface="+mj-ea"/>
              </a:rPr>
              <a:t>程序中的常数如何处理呢？</a:t>
            </a:r>
          </a:p>
        </p:txBody>
      </p:sp>
      <p:sp>
        <p:nvSpPr>
          <p:cNvPr id="8" name="Rectangle 6">
            <a:extLst>
              <a:ext uri="{FF2B5EF4-FFF2-40B4-BE49-F238E27FC236}">
                <a16:creationId xmlns:a16="http://schemas.microsoft.com/office/drawing/2014/main" id="{A362634D-979C-4622-B1E4-F84BEEF26200}"/>
              </a:ext>
            </a:extLst>
          </p:cNvPr>
          <p:cNvSpPr>
            <a:spLocks noChangeArrowheads="1"/>
          </p:cNvSpPr>
          <p:nvPr/>
        </p:nvSpPr>
        <p:spPr bwMode="auto">
          <a:xfrm>
            <a:off x="752116" y="3432527"/>
            <a:ext cx="31630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1A78C3"/>
                </a:solidFill>
                <a:latin typeface="+mj-ea"/>
                <a:ea typeface="+mj-ea"/>
              </a:rPr>
              <a:t>E.g.   f= (g+100) - (i+50)</a:t>
            </a:r>
          </a:p>
        </p:txBody>
      </p:sp>
      <p:sp>
        <p:nvSpPr>
          <p:cNvPr id="9" name="Rectangle 8">
            <a:extLst>
              <a:ext uri="{FF2B5EF4-FFF2-40B4-BE49-F238E27FC236}">
                <a16:creationId xmlns:a16="http://schemas.microsoft.com/office/drawing/2014/main" id="{B4B2535E-3CAA-44CC-8ACE-6A4F5214CEFA}"/>
              </a:ext>
            </a:extLst>
          </p:cNvPr>
          <p:cNvSpPr>
            <a:spLocks noChangeArrowheads="1"/>
          </p:cNvSpPr>
          <p:nvPr/>
        </p:nvSpPr>
        <p:spPr bwMode="auto">
          <a:xfrm>
            <a:off x="3823493" y="4437274"/>
            <a:ext cx="45450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lang="zh-CN" altLang="en-US" dirty="0">
                <a:solidFill>
                  <a:srgbClr val="44BE9B"/>
                </a:solidFill>
                <a:latin typeface="+mj-ea"/>
                <a:ea typeface="+mj-ea"/>
              </a:rPr>
              <a:t>问题：以下程序如何处理呢？</a:t>
            </a:r>
          </a:p>
        </p:txBody>
      </p:sp>
      <p:sp>
        <p:nvSpPr>
          <p:cNvPr id="10" name="Rectangle 9">
            <a:extLst>
              <a:ext uri="{FF2B5EF4-FFF2-40B4-BE49-F238E27FC236}">
                <a16:creationId xmlns:a16="http://schemas.microsoft.com/office/drawing/2014/main" id="{4D8B3CC3-0DA4-4CA3-AF58-30C60B0533F3}"/>
              </a:ext>
            </a:extLst>
          </p:cNvPr>
          <p:cNvSpPr>
            <a:spLocks noChangeArrowheads="1"/>
          </p:cNvSpPr>
          <p:nvPr/>
        </p:nvSpPr>
        <p:spPr bwMode="auto">
          <a:xfrm>
            <a:off x="3791051" y="4917703"/>
            <a:ext cx="34644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1A78C3"/>
                </a:solidFill>
                <a:latin typeface="+mj-ea"/>
                <a:ea typeface="+mj-ea"/>
              </a:rPr>
              <a:t>E.g.   f= (g+65000) - (i+50)</a:t>
            </a:r>
          </a:p>
        </p:txBody>
      </p:sp>
      <p:grpSp>
        <p:nvGrpSpPr>
          <p:cNvPr id="11" name="Group 13">
            <a:extLst>
              <a:ext uri="{FF2B5EF4-FFF2-40B4-BE49-F238E27FC236}">
                <a16:creationId xmlns:a16="http://schemas.microsoft.com/office/drawing/2014/main" id="{2780B1F3-01AB-4222-936D-693364EEFD6A}"/>
              </a:ext>
            </a:extLst>
          </p:cNvPr>
          <p:cNvGrpSpPr>
            <a:grpSpLocks/>
          </p:cNvGrpSpPr>
          <p:nvPr/>
        </p:nvGrpSpPr>
        <p:grpSpPr bwMode="auto">
          <a:xfrm>
            <a:off x="2325788" y="4519240"/>
            <a:ext cx="571500" cy="304800"/>
            <a:chOff x="1920" y="3468"/>
            <a:chExt cx="360" cy="192"/>
          </a:xfrm>
        </p:grpSpPr>
        <p:sp>
          <p:nvSpPr>
            <p:cNvPr id="12" name="Line 11">
              <a:extLst>
                <a:ext uri="{FF2B5EF4-FFF2-40B4-BE49-F238E27FC236}">
                  <a16:creationId xmlns:a16="http://schemas.microsoft.com/office/drawing/2014/main" id="{7D2CF6D1-EAF1-4D55-9AED-0851193B1F3C}"/>
                </a:ext>
              </a:extLst>
            </p:cNvPr>
            <p:cNvSpPr>
              <a:spLocks noChangeShapeType="1"/>
            </p:cNvSpPr>
            <p:nvPr/>
          </p:nvSpPr>
          <p:spPr bwMode="auto">
            <a:xfrm flipH="1">
              <a:off x="1920" y="3474"/>
              <a:ext cx="360" cy="1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1600">
                <a:solidFill>
                  <a:srgbClr val="1A78C3"/>
                </a:solidFill>
                <a:latin typeface="+mj-ea"/>
                <a:ea typeface="+mj-ea"/>
              </a:endParaRPr>
            </a:p>
          </p:txBody>
        </p:sp>
        <p:sp>
          <p:nvSpPr>
            <p:cNvPr id="13" name="Line 12">
              <a:extLst>
                <a:ext uri="{FF2B5EF4-FFF2-40B4-BE49-F238E27FC236}">
                  <a16:creationId xmlns:a16="http://schemas.microsoft.com/office/drawing/2014/main" id="{B5E82C1E-1A6C-48EE-A139-BAED48D14026}"/>
                </a:ext>
              </a:extLst>
            </p:cNvPr>
            <p:cNvSpPr>
              <a:spLocks noChangeShapeType="1"/>
            </p:cNvSpPr>
            <p:nvPr/>
          </p:nvSpPr>
          <p:spPr bwMode="auto">
            <a:xfrm>
              <a:off x="1932" y="3468"/>
              <a:ext cx="342"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600">
                <a:solidFill>
                  <a:srgbClr val="1A78C3"/>
                </a:solidFill>
                <a:latin typeface="+mj-ea"/>
                <a:ea typeface="+mj-ea"/>
              </a:endParaRPr>
            </a:p>
          </p:txBody>
        </p:sp>
      </p:grpSp>
      <p:grpSp>
        <p:nvGrpSpPr>
          <p:cNvPr id="14" name="Group 16">
            <a:extLst>
              <a:ext uri="{FF2B5EF4-FFF2-40B4-BE49-F238E27FC236}">
                <a16:creationId xmlns:a16="http://schemas.microsoft.com/office/drawing/2014/main" id="{01EDCEDB-73A3-434D-BA70-6883EDC2F165}"/>
              </a:ext>
            </a:extLst>
          </p:cNvPr>
          <p:cNvGrpSpPr>
            <a:grpSpLocks/>
          </p:cNvGrpSpPr>
          <p:nvPr/>
        </p:nvGrpSpPr>
        <p:grpSpPr bwMode="auto">
          <a:xfrm>
            <a:off x="4128730" y="3149954"/>
            <a:ext cx="2333626" cy="1062038"/>
            <a:chOff x="2718" y="2619"/>
            <a:chExt cx="1470" cy="669"/>
          </a:xfrm>
        </p:grpSpPr>
        <p:sp>
          <p:nvSpPr>
            <p:cNvPr id="15" name="Rectangle 7">
              <a:extLst>
                <a:ext uri="{FF2B5EF4-FFF2-40B4-BE49-F238E27FC236}">
                  <a16:creationId xmlns:a16="http://schemas.microsoft.com/office/drawing/2014/main" id="{B2DD58FE-B34C-4ADD-8163-374E2687CB47}"/>
                </a:ext>
              </a:extLst>
            </p:cNvPr>
            <p:cNvSpPr>
              <a:spLocks noChangeArrowheads="1"/>
            </p:cNvSpPr>
            <p:nvPr/>
          </p:nvSpPr>
          <p:spPr bwMode="auto">
            <a:xfrm>
              <a:off x="2972" y="2619"/>
              <a:ext cx="1216" cy="66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5000"/>
                </a:spcBef>
              </a:pPr>
              <a:r>
                <a:rPr lang="en-US" altLang="zh-CN" dirty="0" err="1">
                  <a:solidFill>
                    <a:srgbClr val="1A78C3"/>
                  </a:solidFill>
                  <a:latin typeface="+mj-ea"/>
                  <a:ea typeface="+mj-ea"/>
                </a:rPr>
                <a:t>addi</a:t>
              </a:r>
              <a:r>
                <a:rPr lang="en-US" altLang="zh-CN" dirty="0">
                  <a:solidFill>
                    <a:srgbClr val="1A78C3"/>
                  </a:solidFill>
                  <a:latin typeface="+mj-ea"/>
                  <a:ea typeface="+mj-ea"/>
                </a:rPr>
                <a:t> $7, $2, </a:t>
              </a:r>
              <a:r>
                <a:rPr lang="en-US" altLang="zh-CN" dirty="0">
                  <a:solidFill>
                    <a:srgbClr val="ED7D31"/>
                  </a:solidFill>
                  <a:latin typeface="+mj-ea"/>
                  <a:ea typeface="+mj-ea"/>
                </a:rPr>
                <a:t>100</a:t>
              </a:r>
            </a:p>
            <a:p>
              <a:pPr>
                <a:spcBef>
                  <a:spcPct val="25000"/>
                </a:spcBef>
              </a:pPr>
              <a:r>
                <a:rPr lang="en-US" altLang="zh-CN" dirty="0" err="1">
                  <a:solidFill>
                    <a:srgbClr val="1A78C3"/>
                  </a:solidFill>
                  <a:latin typeface="+mj-ea"/>
                  <a:ea typeface="+mj-ea"/>
                </a:rPr>
                <a:t>addi</a:t>
              </a:r>
              <a:r>
                <a:rPr lang="en-US" altLang="zh-CN" dirty="0">
                  <a:solidFill>
                    <a:srgbClr val="1A78C3"/>
                  </a:solidFill>
                  <a:latin typeface="+mj-ea"/>
                  <a:ea typeface="+mj-ea"/>
                </a:rPr>
                <a:t>  $8, $4, </a:t>
              </a:r>
              <a:r>
                <a:rPr lang="en-US" altLang="zh-CN" dirty="0">
                  <a:solidFill>
                    <a:srgbClr val="ED7D31"/>
                  </a:solidFill>
                  <a:latin typeface="+mj-ea"/>
                  <a:ea typeface="+mj-ea"/>
                </a:rPr>
                <a:t>50</a:t>
              </a:r>
            </a:p>
            <a:p>
              <a:pPr>
                <a:spcBef>
                  <a:spcPct val="25000"/>
                </a:spcBef>
              </a:pPr>
              <a:r>
                <a:rPr lang="en-US" altLang="zh-CN" dirty="0">
                  <a:solidFill>
                    <a:srgbClr val="1A78C3"/>
                  </a:solidFill>
                  <a:latin typeface="+mj-ea"/>
                  <a:ea typeface="+mj-ea"/>
                </a:rPr>
                <a:t>sub $1, $7, $8</a:t>
              </a:r>
            </a:p>
          </p:txBody>
        </p:sp>
        <p:sp>
          <p:nvSpPr>
            <p:cNvPr id="16" name="Line 14">
              <a:extLst>
                <a:ext uri="{FF2B5EF4-FFF2-40B4-BE49-F238E27FC236}">
                  <a16:creationId xmlns:a16="http://schemas.microsoft.com/office/drawing/2014/main" id="{5D7B8C4E-85B5-4E39-AEF7-2869C8A1F204}"/>
                </a:ext>
              </a:extLst>
            </p:cNvPr>
            <p:cNvSpPr>
              <a:spLocks noChangeShapeType="1"/>
            </p:cNvSpPr>
            <p:nvPr/>
          </p:nvSpPr>
          <p:spPr bwMode="auto">
            <a:xfrm>
              <a:off x="2718" y="2964"/>
              <a:ext cx="22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1600">
                <a:solidFill>
                  <a:srgbClr val="1A78C3"/>
                </a:solidFill>
                <a:latin typeface="+mj-ea"/>
                <a:ea typeface="+mj-ea"/>
              </a:endParaRPr>
            </a:p>
          </p:txBody>
        </p:sp>
      </p:grpSp>
      <p:grpSp>
        <p:nvGrpSpPr>
          <p:cNvPr id="17" name="Group 17">
            <a:extLst>
              <a:ext uri="{FF2B5EF4-FFF2-40B4-BE49-F238E27FC236}">
                <a16:creationId xmlns:a16="http://schemas.microsoft.com/office/drawing/2014/main" id="{B76231C6-DF3A-4249-8A4B-0FC690A6BD62}"/>
              </a:ext>
            </a:extLst>
          </p:cNvPr>
          <p:cNvGrpSpPr>
            <a:grpSpLocks/>
          </p:cNvGrpSpPr>
          <p:nvPr/>
        </p:nvGrpSpPr>
        <p:grpSpPr bwMode="auto">
          <a:xfrm>
            <a:off x="1114811" y="4355106"/>
            <a:ext cx="2800350" cy="1062038"/>
            <a:chOff x="1020" y="3236"/>
            <a:chExt cx="1764" cy="669"/>
          </a:xfrm>
        </p:grpSpPr>
        <p:sp>
          <p:nvSpPr>
            <p:cNvPr id="18" name="Rectangle 10">
              <a:extLst>
                <a:ext uri="{FF2B5EF4-FFF2-40B4-BE49-F238E27FC236}">
                  <a16:creationId xmlns:a16="http://schemas.microsoft.com/office/drawing/2014/main" id="{3C46AA64-BD17-4B09-B108-7E0B7C31E3B4}"/>
                </a:ext>
              </a:extLst>
            </p:cNvPr>
            <p:cNvSpPr>
              <a:spLocks noChangeArrowheads="1"/>
            </p:cNvSpPr>
            <p:nvPr/>
          </p:nvSpPr>
          <p:spPr bwMode="auto">
            <a:xfrm>
              <a:off x="1020" y="3236"/>
              <a:ext cx="1386" cy="66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5000"/>
                </a:spcBef>
              </a:pPr>
              <a:r>
                <a:rPr lang="en-US" altLang="zh-CN" dirty="0" err="1">
                  <a:solidFill>
                    <a:srgbClr val="1A78C3"/>
                  </a:solidFill>
                  <a:latin typeface="+mj-ea"/>
                  <a:ea typeface="+mj-ea"/>
                </a:rPr>
                <a:t>addi</a:t>
              </a:r>
              <a:r>
                <a:rPr lang="en-US" altLang="zh-CN" dirty="0">
                  <a:solidFill>
                    <a:srgbClr val="1A78C3"/>
                  </a:solidFill>
                  <a:latin typeface="+mj-ea"/>
                  <a:ea typeface="+mj-ea"/>
                </a:rPr>
                <a:t> $7, $2, </a:t>
              </a:r>
              <a:r>
                <a:rPr lang="en-US" altLang="zh-CN" dirty="0">
                  <a:solidFill>
                    <a:srgbClr val="ED7D31"/>
                  </a:solidFill>
                  <a:latin typeface="+mj-ea"/>
                  <a:ea typeface="+mj-ea"/>
                </a:rPr>
                <a:t>65000</a:t>
              </a:r>
            </a:p>
            <a:p>
              <a:pPr>
                <a:spcBef>
                  <a:spcPct val="25000"/>
                </a:spcBef>
              </a:pPr>
              <a:r>
                <a:rPr lang="en-US" altLang="zh-CN" dirty="0" err="1">
                  <a:solidFill>
                    <a:srgbClr val="1A78C3"/>
                  </a:solidFill>
                  <a:latin typeface="+mj-ea"/>
                  <a:ea typeface="+mj-ea"/>
                </a:rPr>
                <a:t>addi</a:t>
              </a:r>
              <a:r>
                <a:rPr lang="en-US" altLang="zh-CN" dirty="0">
                  <a:solidFill>
                    <a:srgbClr val="1A78C3"/>
                  </a:solidFill>
                  <a:latin typeface="+mj-ea"/>
                  <a:ea typeface="+mj-ea"/>
                </a:rPr>
                <a:t>  $8, $4, </a:t>
              </a:r>
              <a:r>
                <a:rPr lang="en-US" altLang="zh-CN" dirty="0">
                  <a:solidFill>
                    <a:srgbClr val="ED7D31"/>
                  </a:solidFill>
                  <a:latin typeface="+mj-ea"/>
                  <a:ea typeface="+mj-ea"/>
                </a:rPr>
                <a:t>50</a:t>
              </a:r>
            </a:p>
            <a:p>
              <a:pPr>
                <a:spcBef>
                  <a:spcPct val="25000"/>
                </a:spcBef>
              </a:pPr>
              <a:r>
                <a:rPr lang="en-US" altLang="zh-CN" dirty="0">
                  <a:solidFill>
                    <a:srgbClr val="1A78C3"/>
                  </a:solidFill>
                  <a:latin typeface="+mj-ea"/>
                  <a:ea typeface="+mj-ea"/>
                </a:rPr>
                <a:t>sub $1, $7, $8</a:t>
              </a:r>
            </a:p>
          </p:txBody>
        </p:sp>
        <p:sp>
          <p:nvSpPr>
            <p:cNvPr id="19" name="Line 15">
              <a:extLst>
                <a:ext uri="{FF2B5EF4-FFF2-40B4-BE49-F238E27FC236}">
                  <a16:creationId xmlns:a16="http://schemas.microsoft.com/office/drawing/2014/main" id="{651BF2A2-1862-4AD0-BECD-E6E6B7BD91D7}"/>
                </a:ext>
              </a:extLst>
            </p:cNvPr>
            <p:cNvSpPr>
              <a:spLocks noChangeShapeType="1"/>
            </p:cNvSpPr>
            <p:nvPr/>
          </p:nvSpPr>
          <p:spPr bwMode="auto">
            <a:xfrm flipH="1" flipV="1">
              <a:off x="2364" y="3708"/>
              <a:ext cx="42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600">
                <a:solidFill>
                  <a:srgbClr val="1A78C3"/>
                </a:solidFill>
                <a:latin typeface="+mj-ea"/>
                <a:ea typeface="+mj-ea"/>
              </a:endParaRPr>
            </a:p>
          </p:txBody>
        </p:sp>
      </p:grpSp>
      <p:sp>
        <p:nvSpPr>
          <p:cNvPr id="20" name="Rectangle 18">
            <a:extLst>
              <a:ext uri="{FF2B5EF4-FFF2-40B4-BE49-F238E27FC236}">
                <a16:creationId xmlns:a16="http://schemas.microsoft.com/office/drawing/2014/main" id="{1F60D755-F14B-48DF-8AC1-41AC06E91402}"/>
              </a:ext>
            </a:extLst>
          </p:cNvPr>
          <p:cNvSpPr>
            <a:spLocks noChangeArrowheads="1"/>
          </p:cNvSpPr>
          <p:nvPr/>
        </p:nvSpPr>
        <p:spPr bwMode="auto">
          <a:xfrm>
            <a:off x="844884" y="5681197"/>
            <a:ext cx="79771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lang="zh-CN" altLang="en-US">
                <a:solidFill>
                  <a:srgbClr val="44BE9B"/>
                </a:solidFill>
                <a:latin typeface="+mj-ea"/>
                <a:ea typeface="+mj-ea"/>
              </a:rPr>
              <a:t>指令设计时必须考虑这种情况！</a:t>
            </a:r>
            <a:r>
              <a:rPr lang="en-US" altLang="zh-CN">
                <a:solidFill>
                  <a:srgbClr val="44BE9B"/>
                </a:solidFill>
                <a:latin typeface="+mj-ea"/>
                <a:ea typeface="+mj-ea"/>
              </a:rPr>
              <a:t>MIPS</a:t>
            </a:r>
            <a:r>
              <a:rPr lang="zh-CN" altLang="en-US">
                <a:solidFill>
                  <a:srgbClr val="44BE9B"/>
                </a:solidFill>
                <a:latin typeface="+mj-ea"/>
                <a:ea typeface="+mj-ea"/>
              </a:rPr>
              <a:t>有一条专门指令，后面介绍。</a:t>
            </a:r>
          </a:p>
        </p:txBody>
      </p:sp>
    </p:spTree>
    <p:extLst>
      <p:ext uri="{BB962C8B-B14F-4D97-AF65-F5344CB8AC3E}">
        <p14:creationId xmlns:p14="http://schemas.microsoft.com/office/powerpoint/2010/main" val="380623054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linds(horizontal)">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blinds(horizontal)">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blinds(horizontal)">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Effect transition="in" filter="blinds(horizontal)">
                                      <p:cBhvr>
                                        <p:cTn id="38" dur="500"/>
                                        <p:tgtEl>
                                          <p:spTgt spid="9">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linds(horizontal)">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linds(horizontal)">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blinds(horizontal)">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Effect transition="in" filter="blinds(horizontal)">
                                      <p:cBhvr>
                                        <p:cTn id="58"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8" grpId="0"/>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519CCED-4E00-4D0D-955E-F4B5E0B596A5}"/>
              </a:ext>
            </a:extLst>
          </p:cNvPr>
          <p:cNvSpPr>
            <a:spLocks noGrp="1"/>
          </p:cNvSpPr>
          <p:nvPr>
            <p:ph type="sldNum" sz="quarter" idx="12"/>
          </p:nvPr>
        </p:nvSpPr>
        <p:spPr/>
        <p:txBody>
          <a:bodyPr/>
          <a:lstStyle/>
          <a:p>
            <a:fld id="{D12C7F20-4EEE-4847-AC76-B538472E8A39}" type="slidenum">
              <a:rPr lang="zh-CN" altLang="en-US" smtClean="0"/>
              <a:pPr/>
              <a:t>58</a:t>
            </a:fld>
            <a:endParaRPr lang="zh-CN" altLang="en-US"/>
          </a:p>
        </p:txBody>
      </p:sp>
      <p:sp>
        <p:nvSpPr>
          <p:cNvPr id="3" name="文本占位符 2">
            <a:extLst>
              <a:ext uri="{FF2B5EF4-FFF2-40B4-BE49-F238E27FC236}">
                <a16:creationId xmlns:a16="http://schemas.microsoft.com/office/drawing/2014/main" id="{AF7805C5-55EF-4FD7-B05D-973D863885AF}"/>
              </a:ext>
            </a:extLst>
          </p:cNvPr>
          <p:cNvSpPr>
            <a:spLocks noGrp="1"/>
          </p:cNvSpPr>
          <p:nvPr>
            <p:ph type="body" sz="quarter" idx="15"/>
          </p:nvPr>
        </p:nvSpPr>
        <p:spPr>
          <a:xfrm>
            <a:off x="159768" y="698464"/>
            <a:ext cx="11835786" cy="509552"/>
          </a:xfrm>
        </p:spPr>
        <p:txBody>
          <a:bodyPr>
            <a:normAutofit lnSpcReduction="10000"/>
          </a:bodyPr>
          <a:lstStyle/>
          <a:p>
            <a:r>
              <a:rPr lang="en-US" altLang="zh-CN" dirty="0"/>
              <a:t>MIPS data transfer instructions</a:t>
            </a:r>
            <a:endParaRPr lang="zh-CN" altLang="en-US" dirty="0"/>
          </a:p>
        </p:txBody>
      </p:sp>
      <p:sp>
        <p:nvSpPr>
          <p:cNvPr id="4" name="文本占位符 3">
            <a:extLst>
              <a:ext uri="{FF2B5EF4-FFF2-40B4-BE49-F238E27FC236}">
                <a16:creationId xmlns:a16="http://schemas.microsoft.com/office/drawing/2014/main" id="{4216ADE1-9FEC-4ADF-8633-CFA35E62F97D}"/>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Rectangle 3">
            <a:extLst>
              <a:ext uri="{FF2B5EF4-FFF2-40B4-BE49-F238E27FC236}">
                <a16:creationId xmlns:a16="http://schemas.microsoft.com/office/drawing/2014/main" id="{8242B8F4-4D13-49D6-8D57-0A2973C562FD}"/>
              </a:ext>
            </a:extLst>
          </p:cNvPr>
          <p:cNvSpPr txBox="1">
            <a:spLocks noChangeArrowheads="1"/>
          </p:cNvSpPr>
          <p:nvPr/>
        </p:nvSpPr>
        <p:spPr>
          <a:xfrm>
            <a:off x="523671" y="1208016"/>
            <a:ext cx="8391525" cy="3320909"/>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None/>
              <a:tabLst>
                <a:tab pos="2343150" algn="l"/>
                <a:tab pos="3429000" algn="l"/>
                <a:tab pos="4972050" algn="l"/>
              </a:tabLst>
            </a:pPr>
            <a:r>
              <a:rPr lang="en-US" altLang="zh-CN" sz="1800" i="1" u="sng" dirty="0">
                <a:solidFill>
                  <a:srgbClr val="44BE9B"/>
                </a:solidFill>
                <a:latin typeface="+mj-ea"/>
                <a:ea typeface="+mj-ea"/>
                <a:cs typeface="Times New Roman" panose="02020603050405020304" pitchFamily="18" charset="0"/>
              </a:rPr>
              <a:t>Instruction	Comment                                Meaning </a:t>
            </a:r>
            <a:r>
              <a:rPr lang="zh-CN" altLang="en-US" sz="1800" i="1" u="sng" dirty="0">
                <a:solidFill>
                  <a:srgbClr val="1A78C3"/>
                </a:solidFill>
                <a:latin typeface="+mj-ea"/>
                <a:ea typeface="+mj-ea"/>
                <a:cs typeface="Times New Roman" panose="02020603050405020304" pitchFamily="18" charset="0"/>
              </a:rPr>
              <a:t>	</a:t>
            </a:r>
            <a:r>
              <a:rPr lang="zh-CN" altLang="en-US" sz="1800" dirty="0">
                <a:solidFill>
                  <a:srgbClr val="1A78C3"/>
                </a:solidFill>
                <a:latin typeface="+mj-ea"/>
                <a:ea typeface="+mj-ea"/>
                <a:cs typeface="Times New Roman" panose="02020603050405020304" pitchFamily="18" charset="0"/>
              </a:rPr>
              <a:t>	</a:t>
            </a:r>
          </a:p>
          <a:p>
            <a:pPr marL="342900" indent="-342900">
              <a:buFont typeface="Wingdings" panose="05000000000000000000" pitchFamily="2" charset="2"/>
              <a:buNone/>
              <a:tabLst>
                <a:tab pos="2343150" algn="l"/>
                <a:tab pos="3429000" algn="l"/>
                <a:tab pos="4972050" algn="l"/>
              </a:tabLst>
            </a:pPr>
            <a:r>
              <a:rPr lang="en-US" altLang="zh-CN" sz="1800" dirty="0">
                <a:solidFill>
                  <a:srgbClr val="1A78C3"/>
                </a:solidFill>
                <a:latin typeface="+mj-ea"/>
                <a:ea typeface="+mj-ea"/>
                <a:cs typeface="Times New Roman" panose="02020603050405020304" pitchFamily="18" charset="0"/>
              </a:rPr>
              <a:t>SW  $3, 500($4) 	Store word                      $3 →($4+ 500)</a:t>
            </a:r>
            <a:r>
              <a:rPr lang="zh-CN" altLang="en-US" sz="1800" dirty="0">
                <a:solidFill>
                  <a:srgbClr val="1A78C3"/>
                </a:solidFill>
                <a:latin typeface="+mj-ea"/>
                <a:ea typeface="+mj-ea"/>
                <a:cs typeface="Times New Roman" panose="02020603050405020304" pitchFamily="18" charset="0"/>
              </a:rPr>
              <a:t> </a:t>
            </a:r>
          </a:p>
          <a:p>
            <a:pPr marL="342900" indent="-342900">
              <a:buFont typeface="Wingdings" panose="05000000000000000000" pitchFamily="2" charset="2"/>
              <a:buNone/>
              <a:tabLst>
                <a:tab pos="2343150" algn="l"/>
                <a:tab pos="3429000" algn="l"/>
                <a:tab pos="4972050" algn="l"/>
              </a:tabLst>
            </a:pPr>
            <a:r>
              <a:rPr lang="en-US" altLang="zh-CN" sz="1800" dirty="0">
                <a:solidFill>
                  <a:srgbClr val="1A78C3"/>
                </a:solidFill>
                <a:latin typeface="+mj-ea"/>
                <a:ea typeface="+mj-ea"/>
                <a:cs typeface="Times New Roman" panose="02020603050405020304" pitchFamily="18" charset="0"/>
              </a:rPr>
              <a:t>SH   $3, 502($2)	Store half                        Low Half of  $3 →($2+ 502)</a:t>
            </a:r>
            <a:r>
              <a:rPr lang="zh-CN" altLang="en-US" sz="1800" dirty="0">
                <a:solidFill>
                  <a:srgbClr val="1A78C3"/>
                </a:solidFill>
                <a:latin typeface="+mj-ea"/>
                <a:ea typeface="+mj-ea"/>
                <a:cs typeface="Times New Roman" panose="02020603050405020304" pitchFamily="18" charset="0"/>
              </a:rPr>
              <a:t> </a:t>
            </a:r>
            <a:endParaRPr lang="en-US" altLang="zh-CN" sz="1800" dirty="0">
              <a:solidFill>
                <a:srgbClr val="1A78C3"/>
              </a:solidFill>
              <a:latin typeface="+mj-ea"/>
              <a:ea typeface="+mj-ea"/>
              <a:cs typeface="Times New Roman" panose="02020603050405020304" pitchFamily="18" charset="0"/>
            </a:endParaRPr>
          </a:p>
          <a:p>
            <a:pPr marL="342900" indent="-342900">
              <a:buFont typeface="Wingdings" panose="05000000000000000000" pitchFamily="2" charset="2"/>
              <a:buNone/>
              <a:tabLst>
                <a:tab pos="2343150" algn="l"/>
                <a:tab pos="3429000" algn="l"/>
                <a:tab pos="4972050" algn="l"/>
              </a:tabLst>
            </a:pPr>
            <a:r>
              <a:rPr lang="en-US" altLang="zh-CN" sz="1800" dirty="0">
                <a:solidFill>
                  <a:srgbClr val="1A78C3"/>
                </a:solidFill>
                <a:latin typeface="+mj-ea"/>
                <a:ea typeface="+mj-ea"/>
                <a:cs typeface="Times New Roman" panose="02020603050405020304" pitchFamily="18" charset="0"/>
              </a:rPr>
              <a:t>SB   $2, 41($3)	Store byte 	 LQ of  $2 →($3+ 41)</a:t>
            </a:r>
            <a:r>
              <a:rPr lang="zh-CN" altLang="en-US" sz="1800" dirty="0">
                <a:solidFill>
                  <a:srgbClr val="1A78C3"/>
                </a:solidFill>
                <a:latin typeface="+mj-ea"/>
                <a:ea typeface="+mj-ea"/>
                <a:cs typeface="Times New Roman" panose="02020603050405020304" pitchFamily="18" charset="0"/>
              </a:rPr>
              <a:t> </a:t>
            </a:r>
            <a:endParaRPr lang="en-US" altLang="zh-CN" sz="1800" dirty="0">
              <a:solidFill>
                <a:srgbClr val="1A78C3"/>
              </a:solidFill>
              <a:latin typeface="+mj-ea"/>
              <a:ea typeface="+mj-ea"/>
              <a:cs typeface="Times New Roman" panose="02020603050405020304" pitchFamily="18" charset="0"/>
            </a:endParaRPr>
          </a:p>
          <a:p>
            <a:pPr marL="342900" indent="-342900">
              <a:buFont typeface="Wingdings" panose="05000000000000000000" pitchFamily="2" charset="2"/>
              <a:buNone/>
              <a:tabLst>
                <a:tab pos="2343150" algn="l"/>
                <a:tab pos="3429000" algn="l"/>
                <a:tab pos="4972050" algn="l"/>
              </a:tabLst>
            </a:pPr>
            <a:endParaRPr lang="en-US" altLang="zh-CN" sz="1800" dirty="0">
              <a:solidFill>
                <a:srgbClr val="1A78C3"/>
              </a:solidFill>
              <a:latin typeface="+mj-ea"/>
              <a:ea typeface="+mj-ea"/>
              <a:cs typeface="Times New Roman" panose="02020603050405020304" pitchFamily="18" charset="0"/>
            </a:endParaRPr>
          </a:p>
          <a:p>
            <a:pPr marL="342900" indent="-342900">
              <a:buFont typeface="Wingdings" panose="05000000000000000000" pitchFamily="2" charset="2"/>
              <a:buNone/>
              <a:tabLst>
                <a:tab pos="2343150" algn="l"/>
                <a:tab pos="3429000" algn="l"/>
                <a:tab pos="4972050" algn="l"/>
              </a:tabLst>
            </a:pPr>
            <a:r>
              <a:rPr lang="en-US" altLang="zh-CN" sz="1800" dirty="0">
                <a:solidFill>
                  <a:srgbClr val="1A78C3"/>
                </a:solidFill>
                <a:latin typeface="+mj-ea"/>
                <a:ea typeface="+mj-ea"/>
                <a:cs typeface="Times New Roman" panose="02020603050405020304" pitchFamily="18" charset="0"/>
              </a:rPr>
              <a:t>LW $1, -30($2)	Load word	 ($2 -30) → $1</a:t>
            </a:r>
          </a:p>
          <a:p>
            <a:pPr marL="342900" indent="-342900">
              <a:buFont typeface="Wingdings" panose="05000000000000000000" pitchFamily="2" charset="2"/>
              <a:buNone/>
              <a:tabLst>
                <a:tab pos="2343150" algn="l"/>
                <a:tab pos="3429000" algn="l"/>
                <a:tab pos="4972050" algn="l"/>
              </a:tabLst>
            </a:pPr>
            <a:r>
              <a:rPr lang="en-US" altLang="zh-CN" sz="1800" dirty="0">
                <a:solidFill>
                  <a:srgbClr val="1A78C3"/>
                </a:solidFill>
                <a:latin typeface="+mj-ea"/>
                <a:ea typeface="+mj-ea"/>
                <a:cs typeface="Times New Roman" panose="02020603050405020304" pitchFamily="18" charset="0"/>
              </a:rPr>
              <a:t>LH  $1, 40($3)	Load half 	                        ($3+40) → LH of $1</a:t>
            </a:r>
          </a:p>
          <a:p>
            <a:pPr marL="342900" indent="-342900">
              <a:buFont typeface="Wingdings" panose="05000000000000000000" pitchFamily="2" charset="2"/>
              <a:buNone/>
              <a:tabLst>
                <a:tab pos="2343150" algn="l"/>
                <a:tab pos="3429000" algn="l"/>
                <a:tab pos="4972050" algn="l"/>
              </a:tabLst>
            </a:pPr>
            <a:r>
              <a:rPr lang="en-US" altLang="zh-CN" sz="1800" dirty="0">
                <a:solidFill>
                  <a:srgbClr val="1A78C3"/>
                </a:solidFill>
                <a:latin typeface="+mj-ea"/>
                <a:ea typeface="+mj-ea"/>
                <a:cs typeface="Times New Roman" panose="02020603050405020304" pitchFamily="18" charset="0"/>
              </a:rPr>
              <a:t>LB  $1, 40($3)	Load byte                        ($3+40) → LQ</a:t>
            </a:r>
            <a:r>
              <a:rPr lang="zh-CN" altLang="en-US" sz="1800" dirty="0">
                <a:solidFill>
                  <a:srgbClr val="1A78C3"/>
                </a:solidFill>
                <a:latin typeface="+mj-ea"/>
                <a:ea typeface="+mj-ea"/>
                <a:cs typeface="Times New Roman" panose="02020603050405020304" pitchFamily="18" charset="0"/>
              </a:rPr>
              <a:t> </a:t>
            </a:r>
            <a:r>
              <a:rPr lang="en-US" altLang="zh-CN" sz="1800" dirty="0">
                <a:solidFill>
                  <a:srgbClr val="1A78C3"/>
                </a:solidFill>
                <a:latin typeface="+mj-ea"/>
                <a:ea typeface="+mj-ea"/>
                <a:cs typeface="Times New Roman" panose="02020603050405020304" pitchFamily="18" charset="0"/>
              </a:rPr>
              <a:t>of $1</a:t>
            </a:r>
          </a:p>
          <a:p>
            <a:pPr marL="342900" indent="-342900">
              <a:buFont typeface="Wingdings" panose="05000000000000000000" pitchFamily="2" charset="2"/>
              <a:buNone/>
              <a:tabLst>
                <a:tab pos="2343150" algn="l"/>
                <a:tab pos="3429000" algn="l"/>
                <a:tab pos="4972050" algn="l"/>
              </a:tabLst>
            </a:pPr>
            <a:endParaRPr lang="zh-CN" altLang="en-US" sz="1800" dirty="0">
              <a:solidFill>
                <a:srgbClr val="1A78C3"/>
              </a:solidFill>
              <a:latin typeface="+mj-ea"/>
              <a:ea typeface="+mj-ea"/>
              <a:cs typeface="Times New Roman" panose="02020603050405020304" pitchFamily="18" charset="0"/>
            </a:endParaRPr>
          </a:p>
        </p:txBody>
      </p:sp>
      <p:sp>
        <p:nvSpPr>
          <p:cNvPr id="6" name="Text Box 4">
            <a:extLst>
              <a:ext uri="{FF2B5EF4-FFF2-40B4-BE49-F238E27FC236}">
                <a16:creationId xmlns:a16="http://schemas.microsoft.com/office/drawing/2014/main" id="{32F69EF7-6FE7-4010-888B-80E045299BF6}"/>
              </a:ext>
            </a:extLst>
          </p:cNvPr>
          <p:cNvSpPr txBox="1">
            <a:spLocks noChangeArrowheads="1"/>
          </p:cNvSpPr>
          <p:nvPr/>
        </p:nvSpPr>
        <p:spPr bwMode="auto">
          <a:xfrm>
            <a:off x="523671" y="4432078"/>
            <a:ext cx="11371918" cy="102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115000"/>
              </a:lnSpc>
              <a:spcBef>
                <a:spcPct val="30000"/>
              </a:spcBef>
            </a:pPr>
            <a:r>
              <a:rPr lang="zh-CN" altLang="en-US" sz="1600" dirty="0">
                <a:solidFill>
                  <a:srgbClr val="44BE9B"/>
                </a:solidFill>
                <a:latin typeface="+mj-ea"/>
                <a:ea typeface="+mj-ea"/>
              </a:rPr>
              <a:t>操作数长度的不同由不同的</a:t>
            </a:r>
            <a:r>
              <a:rPr lang="zh-CN" altLang="en-US" sz="1600" dirty="0">
                <a:solidFill>
                  <a:srgbClr val="44BE9B"/>
                </a:solidFill>
                <a:latin typeface="+mj-ea"/>
                <a:ea typeface="+mj-ea"/>
                <a:hlinkClick r:id="rId2" action="ppaction://hlinksldjump">
                  <a:extLst>
                    <a:ext uri="{A12FA001-AC4F-418D-AE19-62706E023703}">
                      <ahyp:hlinkClr xmlns:ahyp="http://schemas.microsoft.com/office/drawing/2018/hyperlinkcolor" val="tx"/>
                    </a:ext>
                  </a:extLst>
                </a:hlinkClick>
              </a:rPr>
              <a:t>操作码</a:t>
            </a:r>
            <a:r>
              <a:rPr lang="zh-CN" altLang="en-US" sz="1600" dirty="0">
                <a:solidFill>
                  <a:srgbClr val="44BE9B"/>
                </a:solidFill>
                <a:latin typeface="+mj-ea"/>
                <a:ea typeface="+mj-ea"/>
              </a:rPr>
              <a:t>指定。</a:t>
            </a:r>
          </a:p>
          <a:p>
            <a:pPr>
              <a:lnSpc>
                <a:spcPct val="115000"/>
              </a:lnSpc>
              <a:spcBef>
                <a:spcPct val="30000"/>
              </a:spcBef>
            </a:pPr>
            <a:r>
              <a:rPr lang="zh-CN" altLang="en-US" sz="1600" dirty="0">
                <a:solidFill>
                  <a:srgbClr val="1A78C3"/>
                </a:solidFill>
                <a:latin typeface="+mj-ea"/>
                <a:ea typeface="+mj-ea"/>
              </a:rPr>
              <a:t>问题：为什么指令必须支持不同长度的操作数？ </a:t>
            </a:r>
          </a:p>
          <a:p>
            <a:pPr>
              <a:lnSpc>
                <a:spcPct val="115000"/>
              </a:lnSpc>
              <a:spcBef>
                <a:spcPct val="30000"/>
              </a:spcBef>
            </a:pPr>
            <a:r>
              <a:rPr lang="zh-CN" altLang="en-US" sz="1600" dirty="0">
                <a:solidFill>
                  <a:srgbClr val="44BE9B"/>
                </a:solidFill>
                <a:latin typeface="+mj-ea"/>
                <a:ea typeface="+mj-ea"/>
              </a:rPr>
              <a:t>高级语言中的数据类型有</a:t>
            </a:r>
            <a:r>
              <a:rPr lang="en-US" altLang="zh-CN" sz="1600" dirty="0">
                <a:solidFill>
                  <a:srgbClr val="44BE9B"/>
                </a:solidFill>
                <a:latin typeface="+mj-ea"/>
                <a:ea typeface="+mj-ea"/>
              </a:rPr>
              <a:t>char</a:t>
            </a:r>
            <a:r>
              <a:rPr lang="zh-CN" altLang="en-US" sz="1600" dirty="0">
                <a:solidFill>
                  <a:srgbClr val="44BE9B"/>
                </a:solidFill>
                <a:latin typeface="+mj-ea"/>
                <a:ea typeface="+mj-ea"/>
              </a:rPr>
              <a:t>，</a:t>
            </a:r>
            <a:r>
              <a:rPr lang="en-US" altLang="zh-CN" sz="1600" dirty="0">
                <a:solidFill>
                  <a:srgbClr val="44BE9B"/>
                </a:solidFill>
                <a:latin typeface="+mj-ea"/>
                <a:ea typeface="+mj-ea"/>
              </a:rPr>
              <a:t>short</a:t>
            </a:r>
            <a:r>
              <a:rPr lang="zh-CN" altLang="en-US" sz="1600" dirty="0">
                <a:solidFill>
                  <a:srgbClr val="44BE9B"/>
                </a:solidFill>
                <a:latin typeface="+mj-ea"/>
                <a:ea typeface="+mj-ea"/>
              </a:rPr>
              <a:t>，</a:t>
            </a:r>
            <a:r>
              <a:rPr lang="en-US" altLang="zh-CN" sz="1600" dirty="0">
                <a:solidFill>
                  <a:srgbClr val="44BE9B"/>
                </a:solidFill>
                <a:latin typeface="+mj-ea"/>
                <a:ea typeface="+mj-ea"/>
              </a:rPr>
              <a:t>int</a:t>
            </a:r>
            <a:r>
              <a:rPr lang="zh-CN" altLang="en-US" sz="1600" dirty="0">
                <a:solidFill>
                  <a:srgbClr val="44BE9B"/>
                </a:solidFill>
                <a:latin typeface="+mj-ea"/>
                <a:ea typeface="+mj-ea"/>
              </a:rPr>
              <a:t>，</a:t>
            </a:r>
            <a:r>
              <a:rPr lang="en-US" altLang="zh-CN" sz="1600" dirty="0">
                <a:solidFill>
                  <a:srgbClr val="44BE9B"/>
                </a:solidFill>
                <a:latin typeface="+mj-ea"/>
                <a:ea typeface="+mj-ea"/>
              </a:rPr>
              <a:t>long,……</a:t>
            </a:r>
            <a:r>
              <a:rPr lang="zh-CN" altLang="en-US" sz="1600" dirty="0">
                <a:solidFill>
                  <a:srgbClr val="44BE9B"/>
                </a:solidFill>
                <a:latin typeface="+mj-ea"/>
                <a:ea typeface="+mj-ea"/>
              </a:rPr>
              <a:t>等，故需要存取不同长度的操作数；操作数长度和指令长度没有关系</a:t>
            </a:r>
          </a:p>
        </p:txBody>
      </p:sp>
    </p:spTree>
    <p:extLst>
      <p:ext uri="{BB962C8B-B14F-4D97-AF65-F5344CB8AC3E}">
        <p14:creationId xmlns:p14="http://schemas.microsoft.com/office/powerpoint/2010/main" val="326176071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linds(horizontal)">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blinds(horizontal)">
                                      <p:cBhvr>
                                        <p:cTn id="18" dur="500"/>
                                        <p:tgtEl>
                                          <p:spTgt spid="5">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blinds(horizontal)">
                                      <p:cBhvr>
                                        <p:cTn id="21" dur="500"/>
                                        <p:tgtEl>
                                          <p:spTgt spid="5">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blinds(horizontal)">
                                      <p:cBhvr>
                                        <p:cTn id="24" dur="500"/>
                                        <p:tgtEl>
                                          <p:spTgt spid="5">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blinds(horizontal)">
                                      <p:cBhvr>
                                        <p:cTn id="29" dur="500"/>
                                        <p:tgtEl>
                                          <p:spTgt spid="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blinds(horizontal)">
                                      <p:cBhvr>
                                        <p:cTn id="34" dur="500"/>
                                        <p:tgtEl>
                                          <p:spTgt spid="6">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Effect transition="in" filter="blinds(horizontal)">
                                      <p:cBhvr>
                                        <p:cTn id="39"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6A3224D-2304-4B11-8581-C50837D3162F}"/>
              </a:ext>
            </a:extLst>
          </p:cNvPr>
          <p:cNvSpPr>
            <a:spLocks noGrp="1"/>
          </p:cNvSpPr>
          <p:nvPr>
            <p:ph type="sldNum" sz="quarter" idx="12"/>
          </p:nvPr>
        </p:nvSpPr>
        <p:spPr/>
        <p:txBody>
          <a:bodyPr/>
          <a:lstStyle/>
          <a:p>
            <a:fld id="{D12C7F20-4EEE-4847-AC76-B538472E8A39}" type="slidenum">
              <a:rPr lang="zh-CN" altLang="en-US" smtClean="0"/>
              <a:pPr/>
              <a:t>5</a:t>
            </a:fld>
            <a:endParaRPr lang="zh-CN" altLang="en-US"/>
          </a:p>
        </p:txBody>
      </p:sp>
      <p:sp>
        <p:nvSpPr>
          <p:cNvPr id="3" name="文本占位符 2">
            <a:extLst>
              <a:ext uri="{FF2B5EF4-FFF2-40B4-BE49-F238E27FC236}">
                <a16:creationId xmlns:a16="http://schemas.microsoft.com/office/drawing/2014/main" id="{AA4E4C78-9C26-490E-A314-47DECC003639}"/>
              </a:ext>
            </a:extLst>
          </p:cNvPr>
          <p:cNvSpPr>
            <a:spLocks noGrp="1"/>
          </p:cNvSpPr>
          <p:nvPr>
            <p:ph type="body" sz="quarter" idx="15"/>
          </p:nvPr>
        </p:nvSpPr>
        <p:spPr/>
        <p:txBody>
          <a:bodyPr/>
          <a:lstStyle/>
          <a:p>
            <a:r>
              <a:rPr lang="zh-CN" altLang="en-US" dirty="0"/>
              <a:t>一条指令须包含的信息</a:t>
            </a:r>
            <a:endParaRPr lang="en-US" altLang="zh-CN" dirty="0"/>
          </a:p>
          <a:p>
            <a:pPr lvl="1"/>
            <a:r>
              <a:rPr lang="zh-CN" altLang="en-US" dirty="0"/>
              <a:t>一条指令必须明显或隐含地包含以下信息：</a:t>
            </a:r>
          </a:p>
          <a:p>
            <a:pPr lvl="2"/>
            <a:r>
              <a:rPr lang="zh-CN" altLang="en-US" dirty="0"/>
              <a:t>操作码：指定操作类型</a:t>
            </a:r>
            <a:endParaRPr lang="en-US" altLang="zh-CN" dirty="0"/>
          </a:p>
          <a:p>
            <a:pPr lvl="3"/>
            <a:r>
              <a:rPr lang="zh-CN" altLang="en-US" dirty="0"/>
              <a:t> 操作码长度：固定／可变</a:t>
            </a:r>
            <a:endParaRPr lang="en-US" altLang="zh-CN" dirty="0"/>
          </a:p>
          <a:p>
            <a:pPr lvl="2"/>
            <a:r>
              <a:rPr lang="zh-CN" altLang="en-US" dirty="0"/>
              <a:t>源操作数参照：一个或多个源操作数所在的地址</a:t>
            </a:r>
          </a:p>
          <a:p>
            <a:pPr lvl="3"/>
            <a:r>
              <a:rPr lang="zh-CN" altLang="en-US" dirty="0"/>
              <a:t>操作数来源：主</a:t>
            </a:r>
            <a:r>
              <a:rPr lang="en-US" altLang="zh-CN" dirty="0"/>
              <a:t>(</a:t>
            </a:r>
            <a:r>
              <a:rPr lang="zh-CN" altLang="en-US" dirty="0"/>
              <a:t>虚</a:t>
            </a:r>
            <a:r>
              <a:rPr lang="en-US" altLang="zh-CN" dirty="0"/>
              <a:t>)</a:t>
            </a:r>
            <a:r>
              <a:rPr lang="zh-CN" altLang="en-US" dirty="0"/>
              <a:t>存</a:t>
            </a:r>
            <a:r>
              <a:rPr lang="en-US" altLang="zh-CN" dirty="0"/>
              <a:t>/</a:t>
            </a:r>
            <a:r>
              <a:rPr lang="zh-CN" altLang="en-US" dirty="0"/>
              <a:t>寄存器</a:t>
            </a:r>
            <a:r>
              <a:rPr lang="en-US" altLang="zh-CN" dirty="0"/>
              <a:t>/I/O</a:t>
            </a:r>
            <a:r>
              <a:rPr lang="zh-CN" altLang="en-US" dirty="0"/>
              <a:t>端口</a:t>
            </a:r>
            <a:r>
              <a:rPr lang="en-US" altLang="zh-CN" dirty="0"/>
              <a:t>/</a:t>
            </a:r>
            <a:r>
              <a:rPr lang="zh-CN" altLang="en-US" dirty="0"/>
              <a:t>指令本身（立即数）</a:t>
            </a:r>
          </a:p>
          <a:p>
            <a:pPr lvl="2"/>
            <a:r>
              <a:rPr lang="zh-CN" altLang="en-US" dirty="0"/>
              <a:t>结果值参照：产生的结果存放何处</a:t>
            </a:r>
          </a:p>
          <a:p>
            <a:pPr lvl="3"/>
            <a:r>
              <a:rPr lang="zh-CN" altLang="en-US" dirty="0"/>
              <a:t>结果地址：主</a:t>
            </a:r>
            <a:r>
              <a:rPr lang="en-US" altLang="zh-CN" dirty="0"/>
              <a:t>(</a:t>
            </a:r>
            <a:r>
              <a:rPr lang="zh-CN" altLang="en-US" dirty="0"/>
              <a:t>虚</a:t>
            </a:r>
            <a:r>
              <a:rPr lang="en-US" altLang="zh-CN" dirty="0"/>
              <a:t>)</a:t>
            </a:r>
            <a:r>
              <a:rPr lang="zh-CN" altLang="en-US" dirty="0"/>
              <a:t>存</a:t>
            </a:r>
            <a:r>
              <a:rPr lang="en-US" altLang="zh-CN" dirty="0"/>
              <a:t>/</a:t>
            </a:r>
            <a:r>
              <a:rPr lang="zh-CN" altLang="en-US" dirty="0"/>
              <a:t>寄存器</a:t>
            </a:r>
            <a:r>
              <a:rPr lang="en-US" altLang="zh-CN" dirty="0"/>
              <a:t>/I/O</a:t>
            </a:r>
            <a:r>
              <a:rPr lang="zh-CN" altLang="en-US" dirty="0"/>
              <a:t>端口</a:t>
            </a:r>
            <a:endParaRPr lang="en-US" altLang="zh-CN" dirty="0"/>
          </a:p>
          <a:p>
            <a:pPr lvl="2"/>
            <a:r>
              <a:rPr lang="zh-CN" altLang="en-US" dirty="0"/>
              <a:t>下一条指令地址：下条指令存放何处</a:t>
            </a:r>
          </a:p>
          <a:p>
            <a:pPr lvl="3"/>
            <a:r>
              <a:rPr lang="zh-CN" altLang="en-US" dirty="0"/>
              <a:t>下条指令地址 ：主</a:t>
            </a:r>
            <a:r>
              <a:rPr lang="en-US" altLang="zh-CN" dirty="0"/>
              <a:t>(</a:t>
            </a:r>
            <a:r>
              <a:rPr lang="zh-CN" altLang="en-US" dirty="0"/>
              <a:t>虚</a:t>
            </a:r>
            <a:r>
              <a:rPr lang="en-US" altLang="zh-CN" dirty="0"/>
              <a:t>)</a:t>
            </a:r>
            <a:r>
              <a:rPr lang="zh-CN" altLang="en-US" dirty="0"/>
              <a:t>存</a:t>
            </a:r>
            <a:endParaRPr lang="en-US" altLang="zh-CN" dirty="0"/>
          </a:p>
          <a:p>
            <a:pPr lvl="3"/>
            <a:r>
              <a:rPr lang="zh-CN" altLang="en-US" dirty="0"/>
              <a:t>正常情况隐含在</a:t>
            </a:r>
            <a:r>
              <a:rPr lang="en-US" altLang="zh-CN" dirty="0"/>
              <a:t>PC</a:t>
            </a:r>
            <a:r>
              <a:rPr lang="zh-CN" altLang="en-US" dirty="0"/>
              <a:t>中，改变顺序时由指令给出</a:t>
            </a:r>
          </a:p>
          <a:p>
            <a:pPr lvl="1"/>
            <a:endParaRPr lang="zh-CN" altLang="en-US" dirty="0"/>
          </a:p>
        </p:txBody>
      </p:sp>
      <p:sp>
        <p:nvSpPr>
          <p:cNvPr id="4" name="文本占位符 3">
            <a:extLst>
              <a:ext uri="{FF2B5EF4-FFF2-40B4-BE49-F238E27FC236}">
                <a16:creationId xmlns:a16="http://schemas.microsoft.com/office/drawing/2014/main" id="{BE59D298-3F85-44D6-9CA4-00ABF9B1F923}"/>
              </a:ext>
            </a:extLst>
          </p:cNvPr>
          <p:cNvSpPr>
            <a:spLocks noGrp="1"/>
          </p:cNvSpPr>
          <p:nvPr>
            <p:ph type="body" sz="quarter" idx="16"/>
          </p:nvPr>
        </p:nvSpPr>
        <p:spPr/>
        <p:txBody>
          <a:bodyPr/>
          <a:lstStyle/>
          <a:p>
            <a:r>
              <a:rPr lang="en-US" altLang="zh-CN" dirty="0"/>
              <a:t>1.</a:t>
            </a:r>
            <a:r>
              <a:rPr lang="zh-CN" altLang="en-US" dirty="0"/>
              <a:t>指令系统的设计</a:t>
            </a:r>
            <a:endParaRPr lang="en-US" altLang="zh-CN" dirty="0"/>
          </a:p>
          <a:p>
            <a:endParaRPr lang="zh-CN" altLang="en-US" dirty="0"/>
          </a:p>
        </p:txBody>
      </p:sp>
    </p:spTree>
    <p:extLst>
      <p:ext uri="{BB962C8B-B14F-4D97-AF65-F5344CB8AC3E}">
        <p14:creationId xmlns:p14="http://schemas.microsoft.com/office/powerpoint/2010/main" val="365029536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1000"/>
                                        <p:tgtEl>
                                          <p:spTgt spid="3">
                                            <p:txEl>
                                              <p:pRg st="10" end="10"/>
                                            </p:txEl>
                                          </p:spTgt>
                                        </p:tgtEl>
                                      </p:cBhvr>
                                    </p:animEffect>
                                    <p:anim calcmode="lin" valueType="num">
                                      <p:cBhvr>
                                        <p:cTn id="5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31358B7-FAC7-45A7-A65D-82C7176EF8FD}"/>
              </a:ext>
            </a:extLst>
          </p:cNvPr>
          <p:cNvSpPr>
            <a:spLocks noGrp="1"/>
          </p:cNvSpPr>
          <p:nvPr>
            <p:ph type="sldNum" sz="quarter" idx="12"/>
          </p:nvPr>
        </p:nvSpPr>
        <p:spPr/>
        <p:txBody>
          <a:bodyPr/>
          <a:lstStyle/>
          <a:p>
            <a:fld id="{D12C7F20-4EEE-4847-AC76-B538472E8A39}" type="slidenum">
              <a:rPr lang="zh-CN" altLang="en-US" smtClean="0"/>
              <a:pPr/>
              <a:t>59</a:t>
            </a:fld>
            <a:endParaRPr lang="zh-CN" altLang="en-US"/>
          </a:p>
        </p:txBody>
      </p:sp>
      <p:sp>
        <p:nvSpPr>
          <p:cNvPr id="3" name="文本占位符 2">
            <a:extLst>
              <a:ext uri="{FF2B5EF4-FFF2-40B4-BE49-F238E27FC236}">
                <a16:creationId xmlns:a16="http://schemas.microsoft.com/office/drawing/2014/main" id="{DA775BF7-93F1-4B75-9859-8AB1B6746267}"/>
              </a:ext>
            </a:extLst>
          </p:cNvPr>
          <p:cNvSpPr>
            <a:spLocks noGrp="1"/>
          </p:cNvSpPr>
          <p:nvPr>
            <p:ph type="body" sz="quarter" idx="15"/>
          </p:nvPr>
        </p:nvSpPr>
        <p:spPr>
          <a:xfrm>
            <a:off x="159768" y="698463"/>
            <a:ext cx="11835786" cy="652165"/>
          </a:xfrm>
        </p:spPr>
        <p:txBody>
          <a:bodyPr/>
          <a:lstStyle/>
          <a:p>
            <a:r>
              <a:rPr lang="en-US" altLang="zh-CN" dirty="0"/>
              <a:t>Example (Base register) </a:t>
            </a:r>
            <a:endParaRPr lang="zh-CN" altLang="en-US" dirty="0"/>
          </a:p>
        </p:txBody>
      </p:sp>
      <p:sp>
        <p:nvSpPr>
          <p:cNvPr id="4" name="文本占位符 3">
            <a:extLst>
              <a:ext uri="{FF2B5EF4-FFF2-40B4-BE49-F238E27FC236}">
                <a16:creationId xmlns:a16="http://schemas.microsoft.com/office/drawing/2014/main" id="{2D8A9AA9-0016-4234-B565-2838EC99AF0C}"/>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Text Box 3">
            <a:extLst>
              <a:ext uri="{FF2B5EF4-FFF2-40B4-BE49-F238E27FC236}">
                <a16:creationId xmlns:a16="http://schemas.microsoft.com/office/drawing/2014/main" id="{9F2F43F8-4A5B-48C9-9954-41AAA6F50ECD}"/>
              </a:ext>
            </a:extLst>
          </p:cNvPr>
          <p:cNvSpPr txBox="1">
            <a:spLocks noChangeArrowheads="1"/>
          </p:cNvSpPr>
          <p:nvPr/>
        </p:nvSpPr>
        <p:spPr bwMode="auto">
          <a:xfrm>
            <a:off x="509184" y="1168324"/>
            <a:ext cx="100189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1A78C3"/>
                </a:solidFill>
                <a:latin typeface="+mj-ea"/>
                <a:ea typeface="+mj-ea"/>
              </a:rPr>
              <a:t>Assume A is an array of 100 words, and compiler has </a:t>
            </a:r>
          </a:p>
          <a:p>
            <a:r>
              <a:rPr lang="en-US" altLang="zh-CN" dirty="0">
                <a:solidFill>
                  <a:srgbClr val="1A78C3"/>
                </a:solidFill>
                <a:latin typeface="+mj-ea"/>
                <a:ea typeface="+mj-ea"/>
              </a:rPr>
              <a:t>associated the variables g and h with the register $1 and $2.</a:t>
            </a:r>
          </a:p>
          <a:p>
            <a:r>
              <a:rPr lang="en-US" altLang="zh-CN" dirty="0">
                <a:solidFill>
                  <a:srgbClr val="1A78C3"/>
                </a:solidFill>
                <a:latin typeface="+mj-ea"/>
                <a:ea typeface="+mj-ea"/>
              </a:rPr>
              <a:t>Assume the base address of the array is in $3. Translate </a:t>
            </a:r>
          </a:p>
          <a:p>
            <a:r>
              <a:rPr lang="en-US" altLang="zh-CN" dirty="0">
                <a:solidFill>
                  <a:srgbClr val="1A78C3"/>
                </a:solidFill>
                <a:latin typeface="+mj-ea"/>
                <a:ea typeface="+mj-ea"/>
              </a:rPr>
              <a:t>     	                 </a:t>
            </a:r>
            <a:r>
              <a:rPr lang="en-US" altLang="zh-CN" dirty="0">
                <a:solidFill>
                  <a:srgbClr val="ED7D31"/>
                </a:solidFill>
                <a:latin typeface="+mj-ea"/>
                <a:ea typeface="+mj-ea"/>
              </a:rPr>
              <a:t>g = h + A[8]</a:t>
            </a:r>
          </a:p>
        </p:txBody>
      </p:sp>
      <p:sp>
        <p:nvSpPr>
          <p:cNvPr id="6" name="Text Box 4">
            <a:extLst>
              <a:ext uri="{FF2B5EF4-FFF2-40B4-BE49-F238E27FC236}">
                <a16:creationId xmlns:a16="http://schemas.microsoft.com/office/drawing/2014/main" id="{296DE0B2-3819-427E-B0E0-2C9BFD33ED95}"/>
              </a:ext>
            </a:extLst>
          </p:cNvPr>
          <p:cNvSpPr txBox="1">
            <a:spLocks noChangeArrowheads="1"/>
          </p:cNvSpPr>
          <p:nvPr/>
        </p:nvSpPr>
        <p:spPr bwMode="auto">
          <a:xfrm>
            <a:off x="2660465" y="2423206"/>
            <a:ext cx="18473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1100" b="0">
              <a:solidFill>
                <a:srgbClr val="1A78C3"/>
              </a:solidFill>
              <a:latin typeface="+mj-ea"/>
              <a:ea typeface="+mj-ea"/>
            </a:endParaRPr>
          </a:p>
        </p:txBody>
      </p:sp>
      <p:sp>
        <p:nvSpPr>
          <p:cNvPr id="7" name="Text Box 5">
            <a:extLst>
              <a:ext uri="{FF2B5EF4-FFF2-40B4-BE49-F238E27FC236}">
                <a16:creationId xmlns:a16="http://schemas.microsoft.com/office/drawing/2014/main" id="{6B318BDB-268B-485E-9DAE-F653ABF93452}"/>
              </a:ext>
            </a:extLst>
          </p:cNvPr>
          <p:cNvSpPr txBox="1">
            <a:spLocks noChangeArrowheads="1"/>
          </p:cNvSpPr>
          <p:nvPr/>
        </p:nvSpPr>
        <p:spPr bwMode="auto">
          <a:xfrm>
            <a:off x="2690609" y="2368653"/>
            <a:ext cx="42386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1A78C3"/>
                </a:solidFill>
                <a:latin typeface="+mj-ea"/>
                <a:ea typeface="+mj-ea"/>
              </a:rPr>
              <a:t>lw $4, 8($3) 		;$4 &lt;-- A[8]</a:t>
            </a:r>
          </a:p>
          <a:p>
            <a:r>
              <a:rPr lang="en-US" altLang="zh-CN">
                <a:solidFill>
                  <a:srgbClr val="1A78C3"/>
                </a:solidFill>
                <a:latin typeface="+mj-ea"/>
                <a:ea typeface="+mj-ea"/>
              </a:rPr>
              <a:t>add $1, $2, $4</a:t>
            </a:r>
          </a:p>
        </p:txBody>
      </p:sp>
      <p:sp>
        <p:nvSpPr>
          <p:cNvPr id="8" name="Text Box 6">
            <a:extLst>
              <a:ext uri="{FF2B5EF4-FFF2-40B4-BE49-F238E27FC236}">
                <a16:creationId xmlns:a16="http://schemas.microsoft.com/office/drawing/2014/main" id="{8E309681-1211-46A9-A309-B4499156FABB}"/>
              </a:ext>
            </a:extLst>
          </p:cNvPr>
          <p:cNvSpPr txBox="1">
            <a:spLocks noChangeArrowheads="1"/>
          </p:cNvSpPr>
          <p:nvPr/>
        </p:nvSpPr>
        <p:spPr bwMode="auto">
          <a:xfrm>
            <a:off x="2828740" y="3726543"/>
            <a:ext cx="17347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1A78C3"/>
                </a:solidFill>
                <a:latin typeface="+mj-ea"/>
                <a:ea typeface="+mj-ea"/>
              </a:rPr>
              <a:t>lw $4, 32($3)</a:t>
            </a:r>
          </a:p>
          <a:p>
            <a:r>
              <a:rPr lang="en-US" altLang="zh-CN">
                <a:solidFill>
                  <a:srgbClr val="1A78C3"/>
                </a:solidFill>
                <a:latin typeface="+mj-ea"/>
                <a:ea typeface="+mj-ea"/>
              </a:rPr>
              <a:t>add $1, $2, $4</a:t>
            </a:r>
          </a:p>
        </p:txBody>
      </p:sp>
      <p:sp>
        <p:nvSpPr>
          <p:cNvPr id="9" name="Text Box 7">
            <a:extLst>
              <a:ext uri="{FF2B5EF4-FFF2-40B4-BE49-F238E27FC236}">
                <a16:creationId xmlns:a16="http://schemas.microsoft.com/office/drawing/2014/main" id="{732F99CC-77AB-4ACC-9F61-D1836B731C86}"/>
              </a:ext>
            </a:extLst>
          </p:cNvPr>
          <p:cNvSpPr txBox="1">
            <a:spLocks noChangeArrowheads="1"/>
          </p:cNvSpPr>
          <p:nvPr/>
        </p:nvSpPr>
        <p:spPr bwMode="auto">
          <a:xfrm>
            <a:off x="423677" y="4347256"/>
            <a:ext cx="18437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ED7D31"/>
                </a:solidFill>
                <a:latin typeface="+mj-ea"/>
                <a:ea typeface="+mj-ea"/>
              </a:rPr>
              <a:t>A[12] = </a:t>
            </a:r>
            <a:r>
              <a:rPr lang="en-US" altLang="zh-CN" dirty="0" err="1">
                <a:solidFill>
                  <a:srgbClr val="ED7D31"/>
                </a:solidFill>
                <a:latin typeface="+mj-ea"/>
                <a:ea typeface="+mj-ea"/>
              </a:rPr>
              <a:t>h+A</a:t>
            </a:r>
            <a:r>
              <a:rPr lang="en-US" altLang="zh-CN" dirty="0">
                <a:solidFill>
                  <a:srgbClr val="ED7D31"/>
                </a:solidFill>
                <a:latin typeface="+mj-ea"/>
                <a:ea typeface="+mj-ea"/>
              </a:rPr>
              <a:t>[8]</a:t>
            </a:r>
          </a:p>
        </p:txBody>
      </p:sp>
      <p:sp>
        <p:nvSpPr>
          <p:cNvPr id="10" name="Text Box 8">
            <a:extLst>
              <a:ext uri="{FF2B5EF4-FFF2-40B4-BE49-F238E27FC236}">
                <a16:creationId xmlns:a16="http://schemas.microsoft.com/office/drawing/2014/main" id="{38808ACE-549D-4DBF-99B9-4C0218348CEA}"/>
              </a:ext>
            </a:extLst>
          </p:cNvPr>
          <p:cNvSpPr txBox="1">
            <a:spLocks noChangeArrowheads="1"/>
          </p:cNvSpPr>
          <p:nvPr/>
        </p:nvSpPr>
        <p:spPr bwMode="auto">
          <a:xfrm>
            <a:off x="2835090" y="4479018"/>
            <a:ext cx="16305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1A78C3"/>
                </a:solidFill>
                <a:latin typeface="+mj-ea"/>
                <a:ea typeface="+mj-ea"/>
              </a:rPr>
              <a:t>sw $1, 48($3)</a:t>
            </a:r>
          </a:p>
        </p:txBody>
      </p:sp>
      <p:grpSp>
        <p:nvGrpSpPr>
          <p:cNvPr id="11" name="Group 9">
            <a:extLst>
              <a:ext uri="{FF2B5EF4-FFF2-40B4-BE49-F238E27FC236}">
                <a16:creationId xmlns:a16="http://schemas.microsoft.com/office/drawing/2014/main" id="{47DEFE07-8CFB-403E-9B13-379ACAEC8FDB}"/>
              </a:ext>
            </a:extLst>
          </p:cNvPr>
          <p:cNvGrpSpPr>
            <a:grpSpLocks/>
          </p:cNvGrpSpPr>
          <p:nvPr/>
        </p:nvGrpSpPr>
        <p:grpSpPr bwMode="auto">
          <a:xfrm>
            <a:off x="2600140" y="2335893"/>
            <a:ext cx="2286000" cy="1295400"/>
            <a:chOff x="960" y="1824"/>
            <a:chExt cx="1440" cy="816"/>
          </a:xfrm>
        </p:grpSpPr>
        <p:sp>
          <p:nvSpPr>
            <p:cNvPr id="12" name="Line 10">
              <a:extLst>
                <a:ext uri="{FF2B5EF4-FFF2-40B4-BE49-F238E27FC236}">
                  <a16:creationId xmlns:a16="http://schemas.microsoft.com/office/drawing/2014/main" id="{23B76E31-AB9D-4C3B-BF83-021B4006BE53}"/>
                </a:ext>
              </a:extLst>
            </p:cNvPr>
            <p:cNvSpPr>
              <a:spLocks noChangeShapeType="1"/>
            </p:cNvSpPr>
            <p:nvPr/>
          </p:nvSpPr>
          <p:spPr bwMode="auto">
            <a:xfrm>
              <a:off x="1680" y="2400"/>
              <a:ext cx="0" cy="24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A78C3"/>
                </a:solidFill>
                <a:latin typeface="+mj-ea"/>
                <a:ea typeface="+mj-ea"/>
              </a:endParaRPr>
            </a:p>
          </p:txBody>
        </p:sp>
        <p:sp>
          <p:nvSpPr>
            <p:cNvPr id="13" name="Line 11">
              <a:extLst>
                <a:ext uri="{FF2B5EF4-FFF2-40B4-BE49-F238E27FC236}">
                  <a16:creationId xmlns:a16="http://schemas.microsoft.com/office/drawing/2014/main" id="{721FFEE3-97BB-4F70-9D4C-EF971E509D93}"/>
                </a:ext>
              </a:extLst>
            </p:cNvPr>
            <p:cNvSpPr>
              <a:spLocks noChangeShapeType="1"/>
            </p:cNvSpPr>
            <p:nvPr/>
          </p:nvSpPr>
          <p:spPr bwMode="auto">
            <a:xfrm>
              <a:off x="960" y="1872"/>
              <a:ext cx="144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sp>
          <p:nvSpPr>
            <p:cNvPr id="14" name="Line 12">
              <a:extLst>
                <a:ext uri="{FF2B5EF4-FFF2-40B4-BE49-F238E27FC236}">
                  <a16:creationId xmlns:a16="http://schemas.microsoft.com/office/drawing/2014/main" id="{2DC7FEA5-A41C-43C9-9375-CBB18597947F}"/>
                </a:ext>
              </a:extLst>
            </p:cNvPr>
            <p:cNvSpPr>
              <a:spLocks noChangeShapeType="1"/>
            </p:cNvSpPr>
            <p:nvPr/>
          </p:nvSpPr>
          <p:spPr bwMode="auto">
            <a:xfrm flipV="1">
              <a:off x="960" y="1824"/>
              <a:ext cx="1392" cy="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1A78C3"/>
                </a:solidFill>
                <a:latin typeface="+mj-ea"/>
                <a:ea typeface="+mj-ea"/>
              </a:endParaRPr>
            </a:p>
          </p:txBody>
        </p:sp>
      </p:grpSp>
      <p:sp>
        <p:nvSpPr>
          <p:cNvPr id="15" name="AutoShape 13">
            <a:extLst>
              <a:ext uri="{FF2B5EF4-FFF2-40B4-BE49-F238E27FC236}">
                <a16:creationId xmlns:a16="http://schemas.microsoft.com/office/drawing/2014/main" id="{292269C7-38B2-479F-9DFC-776B6DA8A82A}"/>
              </a:ext>
            </a:extLst>
          </p:cNvPr>
          <p:cNvSpPr>
            <a:spLocks/>
          </p:cNvSpPr>
          <p:nvPr/>
        </p:nvSpPr>
        <p:spPr bwMode="auto">
          <a:xfrm>
            <a:off x="6048190" y="4529818"/>
            <a:ext cx="1857375" cy="693738"/>
          </a:xfrm>
          <a:prstGeom prst="borderCallout2">
            <a:avLst>
              <a:gd name="adj1" fmla="val 16477"/>
              <a:gd name="adj2" fmla="val -4102"/>
              <a:gd name="adj3" fmla="val 16477"/>
              <a:gd name="adj4" fmla="val -38204"/>
              <a:gd name="adj5" fmla="val -62472"/>
              <a:gd name="adj6" fmla="val -81708"/>
            </a:avLst>
          </a:prstGeom>
          <a:noFill/>
          <a:ln w="12700">
            <a:solidFill>
              <a:srgbClr val="000000"/>
            </a:solidFill>
            <a:miter lim="800000"/>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zh-CN" sz="1600" dirty="0">
                <a:solidFill>
                  <a:srgbClr val="1A78C3"/>
                </a:solidFill>
                <a:latin typeface="+mj-ea"/>
                <a:ea typeface="+mj-ea"/>
              </a:rPr>
              <a:t>base register</a:t>
            </a:r>
          </a:p>
          <a:p>
            <a:pPr algn="ctr"/>
            <a:r>
              <a:rPr lang="en-US" altLang="zh-CN" sz="1400" dirty="0">
                <a:solidFill>
                  <a:srgbClr val="1A78C3"/>
                </a:solidFill>
                <a:latin typeface="+mj-ea"/>
                <a:ea typeface="+mj-ea"/>
              </a:rPr>
              <a:t>（</a:t>
            </a:r>
            <a:r>
              <a:rPr lang="zh-CN" altLang="en-US" sz="1600" dirty="0">
                <a:solidFill>
                  <a:srgbClr val="ED7D31"/>
                </a:solidFill>
                <a:latin typeface="+mj-ea"/>
                <a:ea typeface="+mj-ea"/>
              </a:rPr>
              <a:t>基址寄存器）</a:t>
            </a:r>
          </a:p>
        </p:txBody>
      </p:sp>
      <p:sp>
        <p:nvSpPr>
          <p:cNvPr id="16" name="AutoShape 14">
            <a:extLst>
              <a:ext uri="{FF2B5EF4-FFF2-40B4-BE49-F238E27FC236}">
                <a16:creationId xmlns:a16="http://schemas.microsoft.com/office/drawing/2014/main" id="{DEC42430-9403-4D53-85C1-74BEAA956630}"/>
              </a:ext>
            </a:extLst>
          </p:cNvPr>
          <p:cNvSpPr>
            <a:spLocks/>
          </p:cNvSpPr>
          <p:nvPr/>
        </p:nvSpPr>
        <p:spPr bwMode="auto">
          <a:xfrm>
            <a:off x="5908490" y="3037568"/>
            <a:ext cx="2635250" cy="654050"/>
          </a:xfrm>
          <a:prstGeom prst="borderCallout2">
            <a:avLst>
              <a:gd name="adj1" fmla="val 17477"/>
              <a:gd name="adj2" fmla="val -2894"/>
              <a:gd name="adj3" fmla="val 17477"/>
              <a:gd name="adj4" fmla="val -22407"/>
              <a:gd name="adj5" fmla="val 120630"/>
              <a:gd name="adj6" fmla="val -71745"/>
            </a:avLst>
          </a:prstGeom>
          <a:noFill/>
          <a:ln w="12700">
            <a:solidFill>
              <a:srgbClr val="000000"/>
            </a:solidFill>
            <a:miter lim="800000"/>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zh-CN" sz="1600" dirty="0">
                <a:solidFill>
                  <a:srgbClr val="1A78C3"/>
                </a:solidFill>
                <a:latin typeface="+mj-ea"/>
                <a:ea typeface="+mj-ea"/>
              </a:rPr>
              <a:t>offset or displacement</a:t>
            </a:r>
          </a:p>
          <a:p>
            <a:pPr algn="ctr"/>
            <a:r>
              <a:rPr lang="en-US" altLang="zh-CN" sz="1600" dirty="0">
                <a:solidFill>
                  <a:srgbClr val="ED7D31"/>
                </a:solidFill>
                <a:latin typeface="+mj-ea"/>
                <a:ea typeface="+mj-ea"/>
              </a:rPr>
              <a:t>（</a:t>
            </a:r>
            <a:r>
              <a:rPr lang="zh-CN" altLang="en-US" sz="1600" dirty="0">
                <a:solidFill>
                  <a:srgbClr val="ED7D31"/>
                </a:solidFill>
                <a:latin typeface="+mj-ea"/>
                <a:ea typeface="+mj-ea"/>
              </a:rPr>
              <a:t>偏移量</a:t>
            </a:r>
            <a:r>
              <a:rPr lang="en-US" altLang="zh-CN" sz="1600" dirty="0">
                <a:solidFill>
                  <a:srgbClr val="ED7D31"/>
                </a:solidFill>
                <a:latin typeface="+mj-ea"/>
                <a:ea typeface="+mj-ea"/>
              </a:rPr>
              <a:t>）</a:t>
            </a:r>
          </a:p>
        </p:txBody>
      </p:sp>
      <p:sp>
        <p:nvSpPr>
          <p:cNvPr id="17" name="Text Box 16">
            <a:extLst>
              <a:ext uri="{FF2B5EF4-FFF2-40B4-BE49-F238E27FC236}">
                <a16:creationId xmlns:a16="http://schemas.microsoft.com/office/drawing/2014/main" id="{BBDBD2E0-64FA-48BE-BDB3-8C543CEC74A7}"/>
              </a:ext>
            </a:extLst>
          </p:cNvPr>
          <p:cNvSpPr txBox="1">
            <a:spLocks noChangeArrowheads="1"/>
          </p:cNvSpPr>
          <p:nvPr/>
        </p:nvSpPr>
        <p:spPr bwMode="auto">
          <a:xfrm>
            <a:off x="509184" y="5439528"/>
            <a:ext cx="8491538"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en-US" sz="1600" dirty="0">
                <a:solidFill>
                  <a:srgbClr val="1A78C3"/>
                </a:solidFill>
                <a:latin typeface="+mj-ea"/>
                <a:ea typeface="+mj-ea"/>
              </a:rPr>
              <a:t>问题：如果在一个循环体内执行：</a:t>
            </a:r>
            <a:r>
              <a:rPr lang="en-US" altLang="zh-CN" sz="1600" dirty="0">
                <a:solidFill>
                  <a:srgbClr val="1A78C3"/>
                </a:solidFill>
                <a:latin typeface="+mj-ea"/>
                <a:ea typeface="+mj-ea"/>
              </a:rPr>
              <a:t>g = h + A[</a:t>
            </a:r>
            <a:r>
              <a:rPr lang="en-US" altLang="zh-CN" sz="1600" dirty="0" err="1">
                <a:solidFill>
                  <a:srgbClr val="1A78C3"/>
                </a:solidFill>
                <a:latin typeface="+mj-ea"/>
                <a:ea typeface="+mj-ea"/>
              </a:rPr>
              <a:t>i</a:t>
            </a:r>
            <a:r>
              <a:rPr lang="en-US" altLang="zh-CN" sz="1600" dirty="0">
                <a:solidFill>
                  <a:srgbClr val="1A78C3"/>
                </a:solidFill>
                <a:latin typeface="+mj-ea"/>
                <a:ea typeface="+mj-ea"/>
              </a:rPr>
              <a:t>]</a:t>
            </a:r>
            <a:r>
              <a:rPr lang="zh-CN" altLang="en-US" sz="1600" dirty="0">
                <a:solidFill>
                  <a:srgbClr val="1A78C3"/>
                </a:solidFill>
                <a:latin typeface="+mj-ea"/>
                <a:ea typeface="+mj-ea"/>
              </a:rPr>
              <a:t> ，则能否用基址寻址方式？</a:t>
            </a:r>
            <a:endParaRPr lang="en-US" altLang="zh-CN" sz="1600" dirty="0">
              <a:solidFill>
                <a:srgbClr val="1A78C3"/>
              </a:solidFill>
              <a:latin typeface="+mj-ea"/>
              <a:ea typeface="+mj-ea"/>
            </a:endParaRPr>
          </a:p>
        </p:txBody>
      </p:sp>
      <p:sp>
        <p:nvSpPr>
          <p:cNvPr id="18" name="Text Box 19">
            <a:extLst>
              <a:ext uri="{FF2B5EF4-FFF2-40B4-BE49-F238E27FC236}">
                <a16:creationId xmlns:a16="http://schemas.microsoft.com/office/drawing/2014/main" id="{98E86987-D027-45D5-8CCB-2E2FB5354007}"/>
              </a:ext>
            </a:extLst>
          </p:cNvPr>
          <p:cNvSpPr txBox="1">
            <a:spLocks noChangeArrowheads="1"/>
          </p:cNvSpPr>
          <p:nvPr/>
        </p:nvSpPr>
        <p:spPr bwMode="auto">
          <a:xfrm>
            <a:off x="509184" y="5814734"/>
            <a:ext cx="11425641"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spcBef>
                <a:spcPct val="50000"/>
              </a:spcBef>
            </a:pPr>
            <a:r>
              <a:rPr lang="zh-CN" altLang="en-US" sz="1600" dirty="0">
                <a:solidFill>
                  <a:srgbClr val="1A78C3"/>
                </a:solidFill>
                <a:latin typeface="+mj-ea"/>
                <a:ea typeface="+mj-ea"/>
              </a:rPr>
              <a:t>不行，因为循环体内指令不能变，故首地址</a:t>
            </a:r>
            <a:r>
              <a:rPr lang="en-US" altLang="zh-CN" sz="1600" dirty="0">
                <a:solidFill>
                  <a:srgbClr val="1A78C3"/>
                </a:solidFill>
                <a:latin typeface="+mj-ea"/>
                <a:ea typeface="+mj-ea"/>
              </a:rPr>
              <a:t>A</a:t>
            </a:r>
            <a:r>
              <a:rPr lang="zh-CN" altLang="en-US" sz="1600" dirty="0">
                <a:solidFill>
                  <a:srgbClr val="1A78C3"/>
                </a:solidFill>
                <a:latin typeface="+mj-ea"/>
                <a:ea typeface="+mj-ea"/>
              </a:rPr>
              <a:t>不变，只能把下标</a:t>
            </a:r>
            <a:r>
              <a:rPr lang="en-US" altLang="zh-CN" sz="1600" dirty="0" err="1">
                <a:solidFill>
                  <a:srgbClr val="1A78C3"/>
                </a:solidFill>
                <a:latin typeface="+mj-ea"/>
                <a:ea typeface="+mj-ea"/>
              </a:rPr>
              <a:t>i</a:t>
            </a:r>
            <a:r>
              <a:rPr lang="zh-CN" altLang="en-US" sz="1600" dirty="0">
                <a:solidFill>
                  <a:srgbClr val="1A78C3"/>
                </a:solidFill>
                <a:latin typeface="+mj-ea"/>
                <a:ea typeface="+mj-ea"/>
              </a:rPr>
              <a:t>放在变址寄存器中，每循环一次下标加</a:t>
            </a:r>
            <a:r>
              <a:rPr lang="en-US" altLang="zh-CN" sz="1600" dirty="0">
                <a:solidFill>
                  <a:srgbClr val="1A78C3"/>
                </a:solidFill>
                <a:latin typeface="+mj-ea"/>
                <a:ea typeface="+mj-ea"/>
              </a:rPr>
              <a:t>1</a:t>
            </a:r>
            <a:r>
              <a:rPr lang="zh-CN" altLang="en-US" sz="1600" dirty="0">
                <a:solidFill>
                  <a:srgbClr val="1A78C3"/>
                </a:solidFill>
                <a:latin typeface="+mj-ea"/>
                <a:ea typeface="+mj-ea"/>
              </a:rPr>
              <a:t>，所以，不能用基址方式而应该用变址方式。</a:t>
            </a:r>
          </a:p>
        </p:txBody>
      </p:sp>
    </p:spTree>
    <p:extLst>
      <p:ext uri="{BB962C8B-B14F-4D97-AF65-F5344CB8AC3E}">
        <p14:creationId xmlns:p14="http://schemas.microsoft.com/office/powerpoint/2010/main" val="270686390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autoUpdateAnimBg="0"/>
      <p:bldP spid="15" grpId="0" animBg="1" autoUpdateAnimBg="0"/>
      <p:bldP spid="16" grpId="0" animBg="1" autoUpdateAnimBg="0"/>
      <p:bldP spid="17" grpId="0"/>
      <p:bldP spid="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E62AB95-26D7-43C2-BC7A-7E3B20AA4C9D}"/>
              </a:ext>
            </a:extLst>
          </p:cNvPr>
          <p:cNvSpPr>
            <a:spLocks noGrp="1"/>
          </p:cNvSpPr>
          <p:nvPr>
            <p:ph type="sldNum" sz="quarter" idx="12"/>
          </p:nvPr>
        </p:nvSpPr>
        <p:spPr/>
        <p:txBody>
          <a:bodyPr/>
          <a:lstStyle/>
          <a:p>
            <a:fld id="{D12C7F20-4EEE-4847-AC76-B538472E8A39}" type="slidenum">
              <a:rPr lang="zh-CN" altLang="en-US" smtClean="0"/>
              <a:pPr/>
              <a:t>60</a:t>
            </a:fld>
            <a:endParaRPr lang="zh-CN" altLang="en-US"/>
          </a:p>
        </p:txBody>
      </p:sp>
      <p:sp>
        <p:nvSpPr>
          <p:cNvPr id="3" name="文本占位符 2">
            <a:extLst>
              <a:ext uri="{FF2B5EF4-FFF2-40B4-BE49-F238E27FC236}">
                <a16:creationId xmlns:a16="http://schemas.microsoft.com/office/drawing/2014/main" id="{DD8B790A-766E-4681-9654-DDEB0196E304}"/>
              </a:ext>
            </a:extLst>
          </p:cNvPr>
          <p:cNvSpPr>
            <a:spLocks noGrp="1"/>
          </p:cNvSpPr>
          <p:nvPr>
            <p:ph type="body" sz="quarter" idx="15"/>
          </p:nvPr>
        </p:nvSpPr>
        <p:spPr>
          <a:xfrm>
            <a:off x="159768" y="698464"/>
            <a:ext cx="11835786" cy="593442"/>
          </a:xfrm>
        </p:spPr>
        <p:txBody>
          <a:bodyPr/>
          <a:lstStyle/>
          <a:p>
            <a:r>
              <a:rPr lang="en-US" altLang="zh-CN" dirty="0"/>
              <a:t>Example (Index Register) </a:t>
            </a:r>
            <a:endParaRPr lang="zh-CN" altLang="en-US" dirty="0"/>
          </a:p>
        </p:txBody>
      </p:sp>
      <p:sp>
        <p:nvSpPr>
          <p:cNvPr id="4" name="文本占位符 3">
            <a:extLst>
              <a:ext uri="{FF2B5EF4-FFF2-40B4-BE49-F238E27FC236}">
                <a16:creationId xmlns:a16="http://schemas.microsoft.com/office/drawing/2014/main" id="{B4EF1DF3-39EC-49B0-A825-3E4085DD9C4C}"/>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Text Box 3">
            <a:extLst>
              <a:ext uri="{FF2B5EF4-FFF2-40B4-BE49-F238E27FC236}">
                <a16:creationId xmlns:a16="http://schemas.microsoft.com/office/drawing/2014/main" id="{051E48D9-33E3-41F5-B151-E351CA57736D}"/>
              </a:ext>
            </a:extLst>
          </p:cNvPr>
          <p:cNvSpPr txBox="1">
            <a:spLocks noChangeArrowheads="1"/>
          </p:cNvSpPr>
          <p:nvPr/>
        </p:nvSpPr>
        <p:spPr bwMode="auto">
          <a:xfrm>
            <a:off x="457419" y="1189913"/>
            <a:ext cx="1000311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1A78C3"/>
                </a:solidFill>
                <a:latin typeface="+mj-ea"/>
                <a:ea typeface="+mj-ea"/>
              </a:rPr>
              <a:t>Assume A is an array of 100 words, and compiler has </a:t>
            </a:r>
          </a:p>
          <a:p>
            <a:r>
              <a:rPr lang="en-US" altLang="zh-CN" dirty="0">
                <a:solidFill>
                  <a:srgbClr val="1A78C3"/>
                </a:solidFill>
                <a:latin typeface="+mj-ea"/>
                <a:ea typeface="+mj-ea"/>
              </a:rPr>
              <a:t>associated the variables g and </a:t>
            </a:r>
            <a:r>
              <a:rPr lang="en-US" altLang="zh-CN" dirty="0" err="1">
                <a:solidFill>
                  <a:srgbClr val="1A78C3"/>
                </a:solidFill>
                <a:latin typeface="+mj-ea"/>
                <a:ea typeface="+mj-ea"/>
              </a:rPr>
              <a:t>i</a:t>
            </a:r>
            <a:r>
              <a:rPr lang="en-US" altLang="zh-CN" dirty="0">
                <a:solidFill>
                  <a:srgbClr val="1A78C3"/>
                </a:solidFill>
                <a:latin typeface="+mj-ea"/>
                <a:ea typeface="+mj-ea"/>
              </a:rPr>
              <a:t> with the register $1, $5.</a:t>
            </a:r>
          </a:p>
          <a:p>
            <a:r>
              <a:rPr lang="en-US" altLang="zh-CN" dirty="0">
                <a:solidFill>
                  <a:srgbClr val="1A78C3"/>
                </a:solidFill>
                <a:latin typeface="+mj-ea"/>
                <a:ea typeface="+mj-ea"/>
              </a:rPr>
              <a:t>Assume the base address of the array is in $3. Translate </a:t>
            </a:r>
          </a:p>
          <a:p>
            <a:r>
              <a:rPr lang="en-US" altLang="zh-CN" dirty="0">
                <a:solidFill>
                  <a:srgbClr val="1A78C3"/>
                </a:solidFill>
                <a:latin typeface="+mj-ea"/>
                <a:ea typeface="+mj-ea"/>
              </a:rPr>
              <a:t>     			</a:t>
            </a:r>
            <a:r>
              <a:rPr lang="en-US" altLang="zh-CN" dirty="0">
                <a:solidFill>
                  <a:srgbClr val="ED7D31"/>
                </a:solidFill>
                <a:latin typeface="+mj-ea"/>
                <a:ea typeface="+mj-ea"/>
              </a:rPr>
              <a:t>g = g + A[</a:t>
            </a:r>
            <a:r>
              <a:rPr lang="en-US" altLang="zh-CN" dirty="0" err="1">
                <a:solidFill>
                  <a:srgbClr val="ED7D31"/>
                </a:solidFill>
                <a:latin typeface="+mj-ea"/>
                <a:ea typeface="+mj-ea"/>
              </a:rPr>
              <a:t>i</a:t>
            </a:r>
            <a:r>
              <a:rPr lang="en-US" altLang="zh-CN" dirty="0">
                <a:solidFill>
                  <a:srgbClr val="ED7D31"/>
                </a:solidFill>
                <a:latin typeface="+mj-ea"/>
                <a:ea typeface="+mj-ea"/>
              </a:rPr>
              <a:t>]</a:t>
            </a:r>
          </a:p>
        </p:txBody>
      </p:sp>
      <p:sp>
        <p:nvSpPr>
          <p:cNvPr id="6" name="Text Box 4">
            <a:extLst>
              <a:ext uri="{FF2B5EF4-FFF2-40B4-BE49-F238E27FC236}">
                <a16:creationId xmlns:a16="http://schemas.microsoft.com/office/drawing/2014/main" id="{CF691055-2BDD-4C46-A2D1-5704A7D29A09}"/>
              </a:ext>
            </a:extLst>
          </p:cNvPr>
          <p:cNvSpPr txBox="1">
            <a:spLocks noChangeArrowheads="1"/>
          </p:cNvSpPr>
          <p:nvPr/>
        </p:nvSpPr>
        <p:spPr bwMode="auto">
          <a:xfrm>
            <a:off x="1617881" y="3299845"/>
            <a:ext cx="18473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1100" b="0">
              <a:solidFill>
                <a:srgbClr val="1A78C3"/>
              </a:solidFill>
              <a:latin typeface="+mj-ea"/>
              <a:ea typeface="+mj-ea"/>
            </a:endParaRPr>
          </a:p>
        </p:txBody>
      </p:sp>
      <p:sp>
        <p:nvSpPr>
          <p:cNvPr id="7" name="Text Box 5">
            <a:extLst>
              <a:ext uri="{FF2B5EF4-FFF2-40B4-BE49-F238E27FC236}">
                <a16:creationId xmlns:a16="http://schemas.microsoft.com/office/drawing/2014/main" id="{E6BCF426-CCBE-4996-8149-DC1E267712B8}"/>
              </a:ext>
            </a:extLst>
          </p:cNvPr>
          <p:cNvSpPr txBox="1">
            <a:spLocks noChangeArrowheads="1"/>
          </p:cNvSpPr>
          <p:nvPr/>
        </p:nvSpPr>
        <p:spPr bwMode="auto">
          <a:xfrm>
            <a:off x="1000344" y="2763270"/>
            <a:ext cx="552933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err="1">
                <a:solidFill>
                  <a:srgbClr val="1A78C3"/>
                </a:solidFill>
                <a:latin typeface="+mj-ea"/>
                <a:ea typeface="+mj-ea"/>
              </a:rPr>
              <a:t>addi</a:t>
            </a:r>
            <a:r>
              <a:rPr lang="en-US" altLang="zh-CN" dirty="0">
                <a:solidFill>
                  <a:srgbClr val="1A78C3"/>
                </a:solidFill>
                <a:latin typeface="+mj-ea"/>
                <a:ea typeface="+mj-ea"/>
              </a:rPr>
              <a:t>  $6, $0, 4             ; $6 = 4</a:t>
            </a:r>
          </a:p>
          <a:p>
            <a:r>
              <a:rPr lang="en-US" altLang="zh-CN" dirty="0" err="1">
                <a:solidFill>
                  <a:srgbClr val="1A78C3"/>
                </a:solidFill>
                <a:latin typeface="+mj-ea"/>
                <a:ea typeface="+mj-ea"/>
              </a:rPr>
              <a:t>mult</a:t>
            </a:r>
            <a:r>
              <a:rPr lang="en-US" altLang="zh-CN" dirty="0">
                <a:solidFill>
                  <a:srgbClr val="1A78C3"/>
                </a:solidFill>
                <a:latin typeface="+mj-ea"/>
                <a:ea typeface="+mj-ea"/>
              </a:rPr>
              <a:t>  $5, $6		 ; </a:t>
            </a:r>
            <a:r>
              <a:rPr lang="en-US" altLang="zh-CN" dirty="0" err="1">
                <a:solidFill>
                  <a:srgbClr val="1A78C3"/>
                </a:solidFill>
                <a:latin typeface="+mj-ea"/>
                <a:ea typeface="+mj-ea"/>
              </a:rPr>
              <a:t>Hi,Lo</a:t>
            </a:r>
            <a:r>
              <a:rPr lang="en-US" altLang="zh-CN" dirty="0">
                <a:solidFill>
                  <a:srgbClr val="1A78C3"/>
                </a:solidFill>
                <a:latin typeface="+mj-ea"/>
                <a:ea typeface="+mj-ea"/>
              </a:rPr>
              <a:t> = </a:t>
            </a:r>
            <a:r>
              <a:rPr lang="en-US" altLang="zh-CN" dirty="0" err="1">
                <a:solidFill>
                  <a:srgbClr val="1A78C3"/>
                </a:solidFill>
                <a:latin typeface="+mj-ea"/>
                <a:ea typeface="+mj-ea"/>
              </a:rPr>
              <a:t>i</a:t>
            </a:r>
            <a:r>
              <a:rPr lang="en-US" altLang="zh-CN" dirty="0">
                <a:solidFill>
                  <a:srgbClr val="1A78C3"/>
                </a:solidFill>
                <a:latin typeface="+mj-ea"/>
                <a:ea typeface="+mj-ea"/>
              </a:rPr>
              <a:t>*4</a:t>
            </a:r>
          </a:p>
          <a:p>
            <a:r>
              <a:rPr lang="en-US" altLang="zh-CN" dirty="0" err="1">
                <a:solidFill>
                  <a:srgbClr val="1A78C3"/>
                </a:solidFill>
                <a:latin typeface="+mj-ea"/>
                <a:ea typeface="+mj-ea"/>
              </a:rPr>
              <a:t>mflo</a:t>
            </a:r>
            <a:r>
              <a:rPr lang="en-US" altLang="zh-CN" dirty="0">
                <a:solidFill>
                  <a:srgbClr val="1A78C3"/>
                </a:solidFill>
                <a:latin typeface="+mj-ea"/>
                <a:ea typeface="+mj-ea"/>
              </a:rPr>
              <a:t>  $7		 ; $6 = </a:t>
            </a:r>
            <a:r>
              <a:rPr lang="en-US" altLang="zh-CN" dirty="0" err="1">
                <a:solidFill>
                  <a:srgbClr val="1A78C3"/>
                </a:solidFill>
                <a:latin typeface="+mj-ea"/>
                <a:ea typeface="+mj-ea"/>
              </a:rPr>
              <a:t>i</a:t>
            </a:r>
            <a:r>
              <a:rPr lang="en-US" altLang="zh-CN" dirty="0">
                <a:solidFill>
                  <a:srgbClr val="1A78C3"/>
                </a:solidFill>
                <a:latin typeface="+mj-ea"/>
                <a:ea typeface="+mj-ea"/>
              </a:rPr>
              <a:t>*4, assuming </a:t>
            </a:r>
            <a:r>
              <a:rPr lang="en-US" altLang="zh-CN" dirty="0" err="1">
                <a:solidFill>
                  <a:srgbClr val="1A78C3"/>
                </a:solidFill>
                <a:latin typeface="+mj-ea"/>
                <a:ea typeface="+mj-ea"/>
              </a:rPr>
              <a:t>i</a:t>
            </a:r>
            <a:r>
              <a:rPr lang="en-US" altLang="zh-CN" dirty="0">
                <a:solidFill>
                  <a:srgbClr val="1A78C3"/>
                </a:solidFill>
                <a:latin typeface="+mj-ea"/>
                <a:ea typeface="+mj-ea"/>
              </a:rPr>
              <a:t> is small</a:t>
            </a:r>
          </a:p>
          <a:p>
            <a:endParaRPr lang="en-US" altLang="zh-CN" dirty="0">
              <a:solidFill>
                <a:srgbClr val="1A78C3"/>
              </a:solidFill>
              <a:latin typeface="+mj-ea"/>
              <a:ea typeface="+mj-ea"/>
            </a:endParaRPr>
          </a:p>
          <a:p>
            <a:r>
              <a:rPr lang="en-US" altLang="zh-CN" dirty="0">
                <a:solidFill>
                  <a:srgbClr val="1A78C3"/>
                </a:solidFill>
                <a:latin typeface="+mj-ea"/>
                <a:ea typeface="+mj-ea"/>
              </a:rPr>
              <a:t>add $4, $3, $7		 ; $4 </a:t>
            </a:r>
            <a:r>
              <a:rPr lang="en-US" altLang="zh-CN" sz="1600" dirty="0">
                <a:solidFill>
                  <a:srgbClr val="1A78C3"/>
                </a:solidFill>
                <a:latin typeface="+mj-ea"/>
                <a:ea typeface="+mj-ea"/>
              </a:rPr>
              <a:t>&lt;--</a:t>
            </a:r>
            <a:r>
              <a:rPr lang="en-US" altLang="zh-CN" sz="1400" dirty="0">
                <a:solidFill>
                  <a:srgbClr val="1A78C3"/>
                </a:solidFill>
                <a:latin typeface="+mj-ea"/>
                <a:ea typeface="+mj-ea"/>
              </a:rPr>
              <a:t> </a:t>
            </a:r>
            <a:r>
              <a:rPr lang="en-US" altLang="zh-CN" dirty="0">
                <a:solidFill>
                  <a:srgbClr val="1A78C3"/>
                </a:solidFill>
                <a:latin typeface="+mj-ea"/>
                <a:ea typeface="+mj-ea"/>
              </a:rPr>
              <a:t>address of  A[</a:t>
            </a:r>
            <a:r>
              <a:rPr lang="en-US" altLang="zh-CN" dirty="0" err="1">
                <a:solidFill>
                  <a:srgbClr val="1A78C3"/>
                </a:solidFill>
                <a:latin typeface="+mj-ea"/>
                <a:ea typeface="+mj-ea"/>
              </a:rPr>
              <a:t>i</a:t>
            </a:r>
            <a:r>
              <a:rPr lang="en-US" altLang="zh-CN" dirty="0">
                <a:solidFill>
                  <a:srgbClr val="1A78C3"/>
                </a:solidFill>
                <a:latin typeface="+mj-ea"/>
                <a:ea typeface="+mj-ea"/>
              </a:rPr>
              <a:t>]</a:t>
            </a:r>
          </a:p>
          <a:p>
            <a:r>
              <a:rPr lang="en-US" altLang="zh-CN" dirty="0" err="1">
                <a:solidFill>
                  <a:srgbClr val="1A78C3"/>
                </a:solidFill>
                <a:latin typeface="+mj-ea"/>
                <a:ea typeface="+mj-ea"/>
              </a:rPr>
              <a:t>lw</a:t>
            </a:r>
            <a:r>
              <a:rPr lang="en-US" altLang="zh-CN" dirty="0">
                <a:solidFill>
                  <a:srgbClr val="1A78C3"/>
                </a:solidFill>
                <a:latin typeface="+mj-ea"/>
                <a:ea typeface="+mj-ea"/>
              </a:rPr>
              <a:t>  $4, 0($4) </a:t>
            </a:r>
          </a:p>
          <a:p>
            <a:r>
              <a:rPr lang="en-US" altLang="zh-CN" dirty="0">
                <a:solidFill>
                  <a:srgbClr val="1A78C3"/>
                </a:solidFill>
                <a:latin typeface="+mj-ea"/>
                <a:ea typeface="+mj-ea"/>
              </a:rPr>
              <a:t>add $1, $1, $4</a:t>
            </a:r>
          </a:p>
          <a:p>
            <a:r>
              <a:rPr lang="en-US" altLang="zh-CN" dirty="0" err="1">
                <a:solidFill>
                  <a:srgbClr val="1A78C3"/>
                </a:solidFill>
                <a:latin typeface="+mj-ea"/>
                <a:ea typeface="+mj-ea"/>
              </a:rPr>
              <a:t>addi</a:t>
            </a:r>
            <a:r>
              <a:rPr lang="en-US" altLang="zh-CN" dirty="0">
                <a:solidFill>
                  <a:srgbClr val="1A78C3"/>
                </a:solidFill>
                <a:latin typeface="+mj-ea"/>
                <a:ea typeface="+mj-ea"/>
              </a:rPr>
              <a:t> $5, $5, 1</a:t>
            </a:r>
          </a:p>
        </p:txBody>
      </p:sp>
      <p:sp>
        <p:nvSpPr>
          <p:cNvPr id="8" name="Text Box 6">
            <a:extLst>
              <a:ext uri="{FF2B5EF4-FFF2-40B4-BE49-F238E27FC236}">
                <a16:creationId xmlns:a16="http://schemas.microsoft.com/office/drawing/2014/main" id="{261F68A9-58DC-467C-AD24-8B7D97CF7BFA}"/>
              </a:ext>
            </a:extLst>
          </p:cNvPr>
          <p:cNvSpPr txBox="1">
            <a:spLocks noChangeArrowheads="1"/>
          </p:cNvSpPr>
          <p:nvPr/>
        </p:nvSpPr>
        <p:spPr bwMode="auto">
          <a:xfrm>
            <a:off x="3614956" y="4336146"/>
            <a:ext cx="4411663" cy="9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20000"/>
              </a:spcBef>
            </a:pPr>
            <a:r>
              <a:rPr lang="en-US" altLang="zh-CN" sz="1600" dirty="0">
                <a:solidFill>
                  <a:srgbClr val="1A78C3"/>
                </a:solidFill>
                <a:latin typeface="+mj-ea"/>
                <a:ea typeface="+mj-ea"/>
                <a:cs typeface="Arial" panose="020B0604020202020204" pitchFamily="34" charset="0"/>
              </a:rPr>
              <a:t>Why should index </a:t>
            </a:r>
            <a:r>
              <a:rPr lang="en-US" altLang="zh-CN" sz="1600" dirty="0" err="1">
                <a:solidFill>
                  <a:srgbClr val="1A78C3"/>
                </a:solidFill>
                <a:latin typeface="+mj-ea"/>
                <a:ea typeface="+mj-ea"/>
                <a:cs typeface="Arial" panose="020B0604020202020204" pitchFamily="34" charset="0"/>
              </a:rPr>
              <a:t>i</a:t>
            </a:r>
            <a:r>
              <a:rPr lang="en-US" altLang="zh-CN" sz="1600" dirty="0">
                <a:solidFill>
                  <a:srgbClr val="1A78C3"/>
                </a:solidFill>
                <a:latin typeface="+mj-ea"/>
                <a:ea typeface="+mj-ea"/>
                <a:cs typeface="Arial" panose="020B0604020202020204" pitchFamily="34" charset="0"/>
              </a:rPr>
              <a:t> multiply 4 ? </a:t>
            </a:r>
          </a:p>
          <a:p>
            <a:pPr>
              <a:spcBef>
                <a:spcPct val="20000"/>
              </a:spcBef>
            </a:pPr>
            <a:r>
              <a:rPr lang="en-US" altLang="zh-CN" sz="1600" dirty="0">
                <a:solidFill>
                  <a:srgbClr val="1A78C3"/>
                </a:solidFill>
                <a:latin typeface="+mj-ea"/>
                <a:ea typeface="+mj-ea"/>
                <a:cs typeface="Arial" panose="020B0604020202020204" pitchFamily="34" charset="0"/>
              </a:rPr>
              <a:t>How do speedup </a:t>
            </a:r>
            <a:r>
              <a:rPr lang="en-US" altLang="zh-CN" sz="1600" dirty="0" err="1">
                <a:solidFill>
                  <a:srgbClr val="1A78C3"/>
                </a:solidFill>
                <a:latin typeface="+mj-ea"/>
                <a:ea typeface="+mj-ea"/>
                <a:cs typeface="Arial" panose="020B0604020202020204" pitchFamily="34" charset="0"/>
              </a:rPr>
              <a:t>i</a:t>
            </a:r>
            <a:r>
              <a:rPr lang="en-US" altLang="zh-CN" sz="1600" dirty="0">
                <a:solidFill>
                  <a:srgbClr val="1A78C3"/>
                </a:solidFill>
                <a:latin typeface="+mj-ea"/>
                <a:ea typeface="+mj-ea"/>
                <a:cs typeface="Arial" panose="020B0604020202020204" pitchFamily="34" charset="0"/>
              </a:rPr>
              <a:t> multiply 4 ?</a:t>
            </a:r>
          </a:p>
          <a:p>
            <a:pPr>
              <a:spcBef>
                <a:spcPct val="20000"/>
              </a:spcBef>
            </a:pPr>
            <a:r>
              <a:rPr lang="en-US" altLang="zh-CN" sz="1600" dirty="0">
                <a:solidFill>
                  <a:srgbClr val="1A78C3"/>
                </a:solidFill>
                <a:latin typeface="+mj-ea"/>
                <a:ea typeface="+mj-ea"/>
                <a:cs typeface="Arial" panose="020B0604020202020204" pitchFamily="34" charset="0"/>
              </a:rPr>
              <a:t>Index mode suitable for Array!</a:t>
            </a:r>
          </a:p>
        </p:txBody>
      </p:sp>
      <p:sp>
        <p:nvSpPr>
          <p:cNvPr id="9" name="AutoShape 7">
            <a:extLst>
              <a:ext uri="{FF2B5EF4-FFF2-40B4-BE49-F238E27FC236}">
                <a16:creationId xmlns:a16="http://schemas.microsoft.com/office/drawing/2014/main" id="{4F1149E1-1FF6-466D-8747-6165DF26B41C}"/>
              </a:ext>
            </a:extLst>
          </p:cNvPr>
          <p:cNvSpPr>
            <a:spLocks/>
          </p:cNvSpPr>
          <p:nvPr/>
        </p:nvSpPr>
        <p:spPr bwMode="auto">
          <a:xfrm>
            <a:off x="6031131" y="2652145"/>
            <a:ext cx="2259013" cy="654050"/>
          </a:xfrm>
          <a:prstGeom prst="borderCallout2">
            <a:avLst>
              <a:gd name="adj1" fmla="val 17477"/>
              <a:gd name="adj2" fmla="val -3375"/>
              <a:gd name="adj3" fmla="val 17477"/>
              <a:gd name="adj4" fmla="val -77935"/>
              <a:gd name="adj5" fmla="val 106069"/>
              <a:gd name="adj6" fmla="val -171046"/>
            </a:avLst>
          </a:prstGeom>
          <a:noFill/>
          <a:ln w="12700">
            <a:solidFill>
              <a:srgbClr val="000000"/>
            </a:solidFill>
            <a:miter lim="800000"/>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zh-CN" sz="1600" dirty="0">
                <a:solidFill>
                  <a:srgbClr val="1A78C3"/>
                </a:solidFill>
                <a:latin typeface="+mj-ea"/>
                <a:ea typeface="+mj-ea"/>
              </a:rPr>
              <a:t>Index Register</a:t>
            </a:r>
          </a:p>
          <a:p>
            <a:pPr algn="ctr"/>
            <a:r>
              <a:rPr lang="en-US" altLang="zh-CN" sz="1600" dirty="0">
                <a:solidFill>
                  <a:srgbClr val="ED7D31"/>
                </a:solidFill>
                <a:latin typeface="+mj-ea"/>
                <a:ea typeface="+mj-ea"/>
              </a:rPr>
              <a:t>（</a:t>
            </a:r>
            <a:r>
              <a:rPr lang="zh-CN" altLang="en-US" sz="1600" dirty="0">
                <a:solidFill>
                  <a:srgbClr val="ED7D31"/>
                </a:solidFill>
                <a:latin typeface="+mj-ea"/>
                <a:ea typeface="+mj-ea"/>
              </a:rPr>
              <a:t>变址寄存器）</a:t>
            </a:r>
          </a:p>
        </p:txBody>
      </p:sp>
      <p:sp>
        <p:nvSpPr>
          <p:cNvPr id="10" name="Text Box 8">
            <a:extLst>
              <a:ext uri="{FF2B5EF4-FFF2-40B4-BE49-F238E27FC236}">
                <a16:creationId xmlns:a16="http://schemas.microsoft.com/office/drawing/2014/main" id="{EF78AD7A-3785-4F2F-855F-4B6279A62E05}"/>
              </a:ext>
            </a:extLst>
          </p:cNvPr>
          <p:cNvSpPr txBox="1">
            <a:spLocks noChangeArrowheads="1"/>
          </p:cNvSpPr>
          <p:nvPr/>
        </p:nvSpPr>
        <p:spPr bwMode="auto">
          <a:xfrm>
            <a:off x="595532" y="5346624"/>
            <a:ext cx="7815223" cy="636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spcBef>
                <a:spcPct val="20000"/>
              </a:spcBef>
            </a:pPr>
            <a:r>
              <a:rPr lang="zh-CN" altLang="en-US" sz="1600" dirty="0">
                <a:solidFill>
                  <a:srgbClr val="44BE9B"/>
                </a:solidFill>
                <a:latin typeface="+mj-ea"/>
                <a:ea typeface="+mj-ea"/>
                <a:cs typeface="Arial" panose="020B0604020202020204" pitchFamily="34" charset="0"/>
              </a:rPr>
              <a:t>问题：若循环执行 </a:t>
            </a:r>
            <a:r>
              <a:rPr lang="en-US" altLang="zh-CN" sz="1600" dirty="0">
                <a:solidFill>
                  <a:srgbClr val="44BE9B"/>
                </a:solidFill>
                <a:latin typeface="+mj-ea"/>
                <a:ea typeface="+mj-ea"/>
                <a:cs typeface="Arial" panose="020B0604020202020204" pitchFamily="34" charset="0"/>
              </a:rPr>
              <a:t>g=</a:t>
            </a:r>
            <a:r>
              <a:rPr lang="en-US" altLang="zh-CN" sz="1600" dirty="0" err="1">
                <a:solidFill>
                  <a:srgbClr val="44BE9B"/>
                </a:solidFill>
                <a:latin typeface="+mj-ea"/>
                <a:ea typeface="+mj-ea"/>
                <a:cs typeface="Arial" panose="020B0604020202020204" pitchFamily="34" charset="0"/>
              </a:rPr>
              <a:t>g+A</a:t>
            </a:r>
            <a:r>
              <a:rPr lang="en-US" altLang="zh-CN" sz="1600" dirty="0">
                <a:solidFill>
                  <a:srgbClr val="44BE9B"/>
                </a:solidFill>
                <a:latin typeface="+mj-ea"/>
                <a:ea typeface="+mj-ea"/>
                <a:cs typeface="Arial" panose="020B0604020202020204" pitchFamily="34" charset="0"/>
              </a:rPr>
              <a:t>[</a:t>
            </a:r>
            <a:r>
              <a:rPr lang="en-US" altLang="zh-CN" sz="1600" dirty="0" err="1">
                <a:solidFill>
                  <a:srgbClr val="44BE9B"/>
                </a:solidFill>
                <a:latin typeface="+mj-ea"/>
                <a:ea typeface="+mj-ea"/>
                <a:cs typeface="Arial" panose="020B0604020202020204" pitchFamily="34" charset="0"/>
              </a:rPr>
              <a:t>i</a:t>
            </a:r>
            <a:r>
              <a:rPr lang="en-US" altLang="zh-CN" sz="1600" dirty="0">
                <a:solidFill>
                  <a:srgbClr val="44BE9B"/>
                </a:solidFill>
                <a:latin typeface="+mj-ea"/>
                <a:ea typeface="+mj-ea"/>
                <a:cs typeface="Arial" panose="020B0604020202020204" pitchFamily="34" charset="0"/>
              </a:rPr>
              <a:t>]</a:t>
            </a:r>
            <a:r>
              <a:rPr lang="zh-CN" altLang="en-US" sz="1600" dirty="0">
                <a:solidFill>
                  <a:srgbClr val="44BE9B"/>
                </a:solidFill>
                <a:latin typeface="+mj-ea"/>
                <a:ea typeface="+mj-ea"/>
                <a:cs typeface="Arial" panose="020B0604020202020204" pitchFamily="34" charset="0"/>
              </a:rPr>
              <a:t>，怎样使上述循环体内的指令条数减少？</a:t>
            </a:r>
          </a:p>
          <a:p>
            <a:pPr>
              <a:spcBef>
                <a:spcPct val="20000"/>
              </a:spcBef>
            </a:pPr>
            <a:r>
              <a:rPr lang="zh-CN" altLang="en-US" sz="1600" dirty="0">
                <a:solidFill>
                  <a:srgbClr val="1A78C3"/>
                </a:solidFill>
                <a:latin typeface="+mj-ea"/>
                <a:ea typeface="+mj-ea"/>
                <a:cs typeface="Arial" panose="020B0604020202020204" pitchFamily="34" charset="0"/>
              </a:rPr>
              <a:t>用</a:t>
            </a:r>
            <a:r>
              <a:rPr lang="en-US" altLang="zh-CN" sz="1600" dirty="0">
                <a:solidFill>
                  <a:srgbClr val="1A78C3"/>
                </a:solidFill>
                <a:latin typeface="+mj-ea"/>
                <a:ea typeface="+mj-ea"/>
                <a:cs typeface="Arial" panose="020B0604020202020204" pitchFamily="34" charset="0"/>
              </a:rPr>
              <a:t>$5</a:t>
            </a:r>
            <a:r>
              <a:rPr lang="zh-CN" altLang="en-US" sz="1600" dirty="0">
                <a:solidFill>
                  <a:srgbClr val="1A78C3"/>
                </a:solidFill>
                <a:latin typeface="+mj-ea"/>
                <a:ea typeface="+mj-ea"/>
                <a:cs typeface="Arial" panose="020B0604020202020204" pitchFamily="34" charset="0"/>
              </a:rPr>
              <a:t>做变址器，每次</a:t>
            </a:r>
            <a:r>
              <a:rPr lang="en-US" altLang="zh-CN" sz="1600" dirty="0">
                <a:solidFill>
                  <a:srgbClr val="1A78C3"/>
                </a:solidFill>
                <a:latin typeface="+mj-ea"/>
                <a:ea typeface="+mj-ea"/>
                <a:cs typeface="Arial" panose="020B0604020202020204" pitchFamily="34" charset="0"/>
              </a:rPr>
              <a:t>$5</a:t>
            </a:r>
            <a:r>
              <a:rPr lang="zh-CN" altLang="en-US" sz="1600" dirty="0">
                <a:solidFill>
                  <a:srgbClr val="1A78C3"/>
                </a:solidFill>
                <a:latin typeface="+mj-ea"/>
                <a:ea typeface="+mj-ea"/>
                <a:cs typeface="Arial" panose="020B0604020202020204" pitchFamily="34" charset="0"/>
              </a:rPr>
              <a:t>加</a:t>
            </a:r>
            <a:r>
              <a:rPr lang="en-US" altLang="zh-CN" sz="1600" dirty="0">
                <a:solidFill>
                  <a:srgbClr val="1A78C3"/>
                </a:solidFill>
                <a:latin typeface="+mj-ea"/>
                <a:ea typeface="+mj-ea"/>
                <a:cs typeface="Arial" panose="020B0604020202020204" pitchFamily="34" charset="0"/>
              </a:rPr>
              <a:t>4 </a:t>
            </a:r>
            <a:r>
              <a:rPr lang="zh-CN" altLang="en-US" sz="1600" dirty="0">
                <a:solidFill>
                  <a:srgbClr val="1A78C3"/>
                </a:solidFill>
                <a:latin typeface="+mj-ea"/>
                <a:ea typeface="+mj-ea"/>
                <a:cs typeface="Arial" panose="020B0604020202020204" pitchFamily="34" charset="0"/>
              </a:rPr>
              <a:t>或 用移位指令，而不用乘法指令</a:t>
            </a:r>
            <a:endParaRPr lang="en-US" altLang="zh-CN" sz="1600" dirty="0">
              <a:solidFill>
                <a:srgbClr val="1A78C3"/>
              </a:solidFill>
              <a:latin typeface="+mj-ea"/>
              <a:ea typeface="+mj-ea"/>
              <a:cs typeface="Arial" panose="020B0604020202020204" pitchFamily="34" charset="0"/>
            </a:endParaRPr>
          </a:p>
        </p:txBody>
      </p:sp>
      <p:sp>
        <p:nvSpPr>
          <p:cNvPr id="11" name="Line 9">
            <a:extLst>
              <a:ext uri="{FF2B5EF4-FFF2-40B4-BE49-F238E27FC236}">
                <a16:creationId xmlns:a16="http://schemas.microsoft.com/office/drawing/2014/main" id="{D34D16A7-8D70-46E6-8D2B-6C565D82A314}"/>
              </a:ext>
            </a:extLst>
          </p:cNvPr>
          <p:cNvSpPr>
            <a:spLocks noChangeShapeType="1"/>
          </p:cNvSpPr>
          <p:nvPr/>
        </p:nvSpPr>
        <p:spPr bwMode="auto">
          <a:xfrm flipH="1">
            <a:off x="595532" y="5071594"/>
            <a:ext cx="44767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1400">
              <a:solidFill>
                <a:srgbClr val="1A78C3"/>
              </a:solidFill>
              <a:latin typeface="+mj-ea"/>
              <a:ea typeface="+mj-ea"/>
            </a:endParaRPr>
          </a:p>
        </p:txBody>
      </p:sp>
      <p:sp>
        <p:nvSpPr>
          <p:cNvPr id="12" name="Line 10">
            <a:extLst>
              <a:ext uri="{FF2B5EF4-FFF2-40B4-BE49-F238E27FC236}">
                <a16:creationId xmlns:a16="http://schemas.microsoft.com/office/drawing/2014/main" id="{E502572C-6232-4E59-8959-34CD57369E87}"/>
              </a:ext>
            </a:extLst>
          </p:cNvPr>
          <p:cNvSpPr>
            <a:spLocks noChangeShapeType="1"/>
          </p:cNvSpPr>
          <p:nvPr/>
        </p:nvSpPr>
        <p:spPr bwMode="auto">
          <a:xfrm flipH="1">
            <a:off x="586007" y="3412558"/>
            <a:ext cx="9526" cy="1659032"/>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endParaRPr lang="zh-CN" altLang="en-US" sz="1400">
              <a:solidFill>
                <a:srgbClr val="1A78C3"/>
              </a:solidFill>
              <a:latin typeface="+mj-ea"/>
              <a:ea typeface="+mj-ea"/>
            </a:endParaRPr>
          </a:p>
        </p:txBody>
      </p:sp>
      <p:sp>
        <p:nvSpPr>
          <p:cNvPr id="13" name="Line 11">
            <a:extLst>
              <a:ext uri="{FF2B5EF4-FFF2-40B4-BE49-F238E27FC236}">
                <a16:creationId xmlns:a16="http://schemas.microsoft.com/office/drawing/2014/main" id="{3D3EF554-14E6-45E3-9F8E-3C47BA816F2B}"/>
              </a:ext>
            </a:extLst>
          </p:cNvPr>
          <p:cNvSpPr>
            <a:spLocks noChangeShapeType="1"/>
          </p:cNvSpPr>
          <p:nvPr/>
        </p:nvSpPr>
        <p:spPr bwMode="auto">
          <a:xfrm>
            <a:off x="586006" y="3412558"/>
            <a:ext cx="428625" cy="0"/>
          </a:xfrm>
          <a:prstGeom prst="line">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1400">
              <a:solidFill>
                <a:srgbClr val="1A78C3"/>
              </a:solidFill>
              <a:latin typeface="+mj-ea"/>
              <a:ea typeface="+mj-ea"/>
            </a:endParaRPr>
          </a:p>
        </p:txBody>
      </p:sp>
      <p:sp>
        <p:nvSpPr>
          <p:cNvPr id="14" name="Text Box 12">
            <a:extLst>
              <a:ext uri="{FF2B5EF4-FFF2-40B4-BE49-F238E27FC236}">
                <a16:creationId xmlns:a16="http://schemas.microsoft.com/office/drawing/2014/main" id="{50A88D2D-30A8-4B7D-BEB4-08D3BD0C2124}"/>
              </a:ext>
            </a:extLst>
          </p:cNvPr>
          <p:cNvSpPr txBox="1">
            <a:spLocks noChangeArrowheads="1"/>
          </p:cNvSpPr>
          <p:nvPr/>
        </p:nvSpPr>
        <p:spPr bwMode="auto">
          <a:xfrm>
            <a:off x="766981" y="5812858"/>
            <a:ext cx="2847975" cy="220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endParaRPr lang="en-US" altLang="zh-CN" sz="1100">
              <a:solidFill>
                <a:srgbClr val="1A78C3"/>
              </a:solidFill>
              <a:latin typeface="+mj-ea"/>
              <a:ea typeface="+mj-ea"/>
            </a:endParaRPr>
          </a:p>
        </p:txBody>
      </p:sp>
      <p:sp>
        <p:nvSpPr>
          <p:cNvPr id="15" name="Rectangle 13">
            <a:extLst>
              <a:ext uri="{FF2B5EF4-FFF2-40B4-BE49-F238E27FC236}">
                <a16:creationId xmlns:a16="http://schemas.microsoft.com/office/drawing/2014/main" id="{A6EEE0E1-294B-450A-98CA-E01DC24F25A8}"/>
              </a:ext>
            </a:extLst>
          </p:cNvPr>
          <p:cNvSpPr>
            <a:spLocks noChangeArrowheads="1"/>
          </p:cNvSpPr>
          <p:nvPr/>
        </p:nvSpPr>
        <p:spPr bwMode="auto">
          <a:xfrm>
            <a:off x="616627" y="6082959"/>
            <a:ext cx="8151812"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zh-CN" altLang="en-US" sz="1600" dirty="0">
                <a:solidFill>
                  <a:srgbClr val="1A78C3"/>
                </a:solidFill>
                <a:latin typeface="+mj-ea"/>
                <a:ea typeface="+mj-ea"/>
              </a:rPr>
              <a:t>若增设专门的“变址自增（即自动变址）”指令则可使循环更短</a:t>
            </a:r>
          </a:p>
        </p:txBody>
      </p:sp>
    </p:spTree>
    <p:extLst>
      <p:ext uri="{BB962C8B-B14F-4D97-AF65-F5344CB8AC3E}">
        <p14:creationId xmlns:p14="http://schemas.microsoft.com/office/powerpoint/2010/main" val="415168306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blinds(horizontal)">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blinds(horizontal)">
                                      <p:cBhvr>
                                        <p:cTn id="27" dur="5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blinds(horizontal)">
                                      <p:cBhvr>
                                        <p:cTn id="32" dur="5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par>
                                <p:cTn id="38" presetID="3" presetClass="entr" presetSubtype="1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cTn>
                              </p:par>
                              <p:par>
                                <p:cTn id="41" presetID="3" presetClass="entr" presetSubtype="1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0">
                                            <p:txEl>
                                              <p:pRg st="1" end="1"/>
                                            </p:txEl>
                                          </p:spTgt>
                                        </p:tgtEl>
                                        <p:attrNameLst>
                                          <p:attrName>style.visibility</p:attrName>
                                        </p:attrNameLst>
                                      </p:cBhvr>
                                      <p:to>
                                        <p:strVal val="visible"/>
                                      </p:to>
                                    </p:set>
                                    <p:animEffect transition="in" filter="blinds(horizontal)">
                                      <p:cBhvr>
                                        <p:cTn id="48" dur="500"/>
                                        <p:tgtEl>
                                          <p:spTgt spid="10">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linds(horizontal)">
                                      <p:cBhvr>
                                        <p:cTn id="5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nimBg="1" autoUpdateAnimBg="0"/>
      <p:bldP spid="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6174F01-234F-4585-AE9A-995F80513830}"/>
              </a:ext>
            </a:extLst>
          </p:cNvPr>
          <p:cNvSpPr>
            <a:spLocks noGrp="1"/>
          </p:cNvSpPr>
          <p:nvPr>
            <p:ph type="sldNum" sz="quarter" idx="12"/>
          </p:nvPr>
        </p:nvSpPr>
        <p:spPr/>
        <p:txBody>
          <a:bodyPr/>
          <a:lstStyle/>
          <a:p>
            <a:fld id="{D12C7F20-4EEE-4847-AC76-B538472E8A39}" type="slidenum">
              <a:rPr lang="zh-CN" altLang="en-US" smtClean="0"/>
              <a:pPr/>
              <a:t>61</a:t>
            </a:fld>
            <a:endParaRPr lang="zh-CN" altLang="en-US"/>
          </a:p>
        </p:txBody>
      </p:sp>
      <p:sp>
        <p:nvSpPr>
          <p:cNvPr id="3" name="文本占位符 2">
            <a:extLst>
              <a:ext uri="{FF2B5EF4-FFF2-40B4-BE49-F238E27FC236}">
                <a16:creationId xmlns:a16="http://schemas.microsoft.com/office/drawing/2014/main" id="{E4C06107-E0F6-4822-B92E-E17D496C3F96}"/>
              </a:ext>
            </a:extLst>
          </p:cNvPr>
          <p:cNvSpPr>
            <a:spLocks noGrp="1"/>
          </p:cNvSpPr>
          <p:nvPr>
            <p:ph type="body" sz="quarter" idx="15"/>
          </p:nvPr>
        </p:nvSpPr>
        <p:spPr>
          <a:xfrm>
            <a:off x="159768" y="698464"/>
            <a:ext cx="11835786" cy="604126"/>
          </a:xfrm>
        </p:spPr>
        <p:txBody>
          <a:bodyPr/>
          <a:lstStyle/>
          <a:p>
            <a:r>
              <a:rPr lang="en-US" altLang="zh-CN" dirty="0"/>
              <a:t>MIPS</a:t>
            </a:r>
            <a:r>
              <a:rPr lang="zh-CN" altLang="en-US" dirty="0"/>
              <a:t>的</a:t>
            </a:r>
            <a:r>
              <a:rPr lang="en-US" altLang="zh-CN" dirty="0"/>
              <a:t>call/return/ jump/branch</a:t>
            </a:r>
            <a:r>
              <a:rPr lang="zh-CN" altLang="en-US" dirty="0"/>
              <a:t>和</a:t>
            </a:r>
            <a:r>
              <a:rPr lang="en-US" altLang="zh-CN" dirty="0"/>
              <a:t>compare</a:t>
            </a:r>
            <a:r>
              <a:rPr lang="zh-CN" altLang="en-US" dirty="0"/>
              <a:t>指令</a:t>
            </a:r>
          </a:p>
        </p:txBody>
      </p:sp>
      <p:sp>
        <p:nvSpPr>
          <p:cNvPr id="4" name="文本占位符 3">
            <a:extLst>
              <a:ext uri="{FF2B5EF4-FFF2-40B4-BE49-F238E27FC236}">
                <a16:creationId xmlns:a16="http://schemas.microsoft.com/office/drawing/2014/main" id="{F2727C68-C064-47A7-84A2-D725AA659A82}"/>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Rectangle 3">
            <a:extLst>
              <a:ext uri="{FF2B5EF4-FFF2-40B4-BE49-F238E27FC236}">
                <a16:creationId xmlns:a16="http://schemas.microsoft.com/office/drawing/2014/main" id="{70CC5C89-0B51-45B9-9703-66F1B67F91E8}"/>
              </a:ext>
            </a:extLst>
          </p:cNvPr>
          <p:cNvSpPr txBox="1">
            <a:spLocks noChangeArrowheads="1"/>
          </p:cNvSpPr>
          <p:nvPr/>
        </p:nvSpPr>
        <p:spPr>
          <a:xfrm>
            <a:off x="636557" y="1197277"/>
            <a:ext cx="8501063" cy="5486400"/>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75000"/>
              </a:lnSpc>
              <a:buFont typeface="Wingdings" panose="05000000000000000000" pitchFamily="2" charset="2"/>
              <a:buNone/>
              <a:tabLst>
                <a:tab pos="2000250" algn="l"/>
                <a:tab pos="3771900" algn="l"/>
              </a:tabLst>
            </a:pPr>
            <a:r>
              <a:rPr lang="en-US" altLang="zh-CN" sz="1600" i="1" u="sng" dirty="0">
                <a:solidFill>
                  <a:srgbClr val="44BE9B"/>
                </a:solidFill>
                <a:latin typeface="+mj-ea"/>
                <a:ea typeface="+mj-ea"/>
              </a:rPr>
              <a:t>Instruction	Example	  Meaning</a:t>
            </a:r>
            <a:r>
              <a:rPr lang="en-US" altLang="zh-CN" sz="1600" i="1" u="sng" dirty="0">
                <a:solidFill>
                  <a:srgbClr val="1A78C3"/>
                </a:solidFill>
                <a:latin typeface="+mj-ea"/>
                <a:ea typeface="+mj-ea"/>
              </a:rPr>
              <a:t>	</a:t>
            </a:r>
            <a:r>
              <a:rPr lang="en-US" altLang="zh-CN" sz="1600" dirty="0">
                <a:solidFill>
                  <a:srgbClr val="1A78C3"/>
                </a:solidFill>
                <a:latin typeface="+mj-ea"/>
                <a:ea typeface="+mj-ea"/>
              </a:rPr>
              <a:t>	</a:t>
            </a:r>
          </a:p>
          <a:p>
            <a:pPr marL="342900" indent="-342900">
              <a:lnSpc>
                <a:spcPct val="100000"/>
              </a:lnSpc>
              <a:buFont typeface="Wingdings" panose="05000000000000000000" pitchFamily="2" charset="2"/>
              <a:buNone/>
              <a:tabLst>
                <a:tab pos="2000250" algn="l"/>
                <a:tab pos="3771900" algn="l"/>
              </a:tabLst>
            </a:pPr>
            <a:r>
              <a:rPr lang="en-US" altLang="zh-CN" sz="1600" dirty="0">
                <a:solidFill>
                  <a:srgbClr val="1A78C3"/>
                </a:solidFill>
                <a:latin typeface="+mj-ea"/>
                <a:ea typeface="+mj-ea"/>
              </a:rPr>
              <a:t>jump register	</a:t>
            </a:r>
            <a:r>
              <a:rPr lang="en-US" altLang="zh-CN" sz="1600" dirty="0" err="1">
                <a:solidFill>
                  <a:srgbClr val="1A78C3"/>
                </a:solidFill>
                <a:latin typeface="+mj-ea"/>
                <a:ea typeface="+mj-ea"/>
              </a:rPr>
              <a:t>jr</a:t>
            </a:r>
            <a:r>
              <a:rPr lang="en-US" altLang="zh-CN" sz="1600" dirty="0">
                <a:solidFill>
                  <a:srgbClr val="1A78C3"/>
                </a:solidFill>
                <a:latin typeface="+mj-ea"/>
                <a:ea typeface="+mj-ea"/>
              </a:rPr>
              <a:t> $31	   go to $31	</a:t>
            </a:r>
            <a:br>
              <a:rPr lang="en-US" altLang="zh-CN" sz="1600" dirty="0">
                <a:solidFill>
                  <a:srgbClr val="1A78C3"/>
                </a:solidFill>
                <a:latin typeface="+mj-ea"/>
                <a:ea typeface="+mj-ea"/>
              </a:rPr>
            </a:br>
            <a:r>
              <a:rPr lang="en-US" altLang="zh-CN" sz="1600" dirty="0">
                <a:solidFill>
                  <a:srgbClr val="1A78C3"/>
                </a:solidFill>
                <a:latin typeface="+mj-ea"/>
                <a:ea typeface="+mj-ea"/>
              </a:rPr>
              <a:t>	</a:t>
            </a:r>
            <a:r>
              <a:rPr lang="en-US" altLang="zh-CN" sz="1600" i="1" dirty="0">
                <a:solidFill>
                  <a:srgbClr val="1A78C3"/>
                </a:solidFill>
                <a:latin typeface="+mj-ea"/>
                <a:ea typeface="+mj-ea"/>
              </a:rPr>
              <a:t>For switch, procedure return</a:t>
            </a:r>
            <a:endParaRPr lang="en-US" altLang="zh-CN" sz="1600" dirty="0">
              <a:solidFill>
                <a:srgbClr val="1A78C3"/>
              </a:solidFill>
              <a:latin typeface="+mj-ea"/>
              <a:ea typeface="+mj-ea"/>
            </a:endParaRPr>
          </a:p>
          <a:p>
            <a:pPr marL="342900" indent="-342900">
              <a:lnSpc>
                <a:spcPct val="100000"/>
              </a:lnSpc>
              <a:buFont typeface="Wingdings" panose="05000000000000000000" pitchFamily="2" charset="2"/>
              <a:buNone/>
              <a:tabLst>
                <a:tab pos="2000250" algn="l"/>
                <a:tab pos="3771900" algn="l"/>
              </a:tabLst>
            </a:pPr>
            <a:r>
              <a:rPr lang="en-US" altLang="zh-CN" sz="1600" dirty="0">
                <a:solidFill>
                  <a:srgbClr val="1A78C3"/>
                </a:solidFill>
                <a:latin typeface="+mj-ea"/>
                <a:ea typeface="+mj-ea"/>
              </a:rPr>
              <a:t>jump and link	</a:t>
            </a:r>
            <a:r>
              <a:rPr lang="en-US" altLang="zh-CN" sz="1600" dirty="0" err="1">
                <a:solidFill>
                  <a:srgbClr val="1A78C3"/>
                </a:solidFill>
                <a:latin typeface="+mj-ea"/>
                <a:ea typeface="+mj-ea"/>
              </a:rPr>
              <a:t>jal</a:t>
            </a:r>
            <a:r>
              <a:rPr lang="en-US" altLang="zh-CN" sz="1600" dirty="0">
                <a:solidFill>
                  <a:srgbClr val="1A78C3"/>
                </a:solidFill>
                <a:latin typeface="+mj-ea"/>
                <a:ea typeface="+mj-ea"/>
              </a:rPr>
              <a:t> 10000	   $31 = PC + 4; go to 10000	</a:t>
            </a:r>
            <a:br>
              <a:rPr lang="en-US" altLang="zh-CN" sz="1600" dirty="0">
                <a:solidFill>
                  <a:srgbClr val="1A78C3"/>
                </a:solidFill>
                <a:latin typeface="+mj-ea"/>
                <a:ea typeface="+mj-ea"/>
              </a:rPr>
            </a:br>
            <a:r>
              <a:rPr lang="en-US" altLang="zh-CN" sz="1600" dirty="0">
                <a:solidFill>
                  <a:srgbClr val="1A78C3"/>
                </a:solidFill>
                <a:latin typeface="+mj-ea"/>
                <a:ea typeface="+mj-ea"/>
              </a:rPr>
              <a:t>	</a:t>
            </a:r>
            <a:r>
              <a:rPr lang="en-US" altLang="zh-CN" sz="1600" i="1" dirty="0">
                <a:solidFill>
                  <a:srgbClr val="1A78C3"/>
                </a:solidFill>
                <a:latin typeface="+mj-ea"/>
                <a:ea typeface="+mj-ea"/>
              </a:rPr>
              <a:t>For procedure call</a:t>
            </a:r>
          </a:p>
          <a:p>
            <a:pPr marL="342900" indent="-342900">
              <a:lnSpc>
                <a:spcPct val="100000"/>
              </a:lnSpc>
              <a:buFont typeface="Wingdings" panose="05000000000000000000" pitchFamily="2" charset="2"/>
              <a:buNone/>
              <a:tabLst>
                <a:tab pos="2000250" algn="l"/>
                <a:tab pos="3771900" algn="l"/>
              </a:tabLst>
            </a:pPr>
            <a:r>
              <a:rPr lang="en-US" altLang="zh-CN" sz="1600" dirty="0">
                <a:solidFill>
                  <a:srgbClr val="1A78C3"/>
                </a:solidFill>
                <a:latin typeface="+mj-ea"/>
                <a:ea typeface="+mj-ea"/>
              </a:rPr>
              <a:t>jump	j 10000	   go to 10000	</a:t>
            </a:r>
            <a:br>
              <a:rPr lang="en-US" altLang="zh-CN" sz="1600" dirty="0">
                <a:solidFill>
                  <a:srgbClr val="1A78C3"/>
                </a:solidFill>
                <a:latin typeface="+mj-ea"/>
                <a:ea typeface="+mj-ea"/>
              </a:rPr>
            </a:br>
            <a:r>
              <a:rPr lang="en-US" altLang="zh-CN" sz="1600" dirty="0">
                <a:solidFill>
                  <a:srgbClr val="1A78C3"/>
                </a:solidFill>
                <a:latin typeface="+mj-ea"/>
                <a:ea typeface="+mj-ea"/>
              </a:rPr>
              <a:t>	</a:t>
            </a:r>
            <a:r>
              <a:rPr lang="en-US" altLang="zh-CN" sz="1600" i="1" dirty="0">
                <a:solidFill>
                  <a:srgbClr val="1A78C3"/>
                </a:solidFill>
                <a:latin typeface="+mj-ea"/>
                <a:ea typeface="+mj-ea"/>
              </a:rPr>
              <a:t>Jump to target address</a:t>
            </a:r>
          </a:p>
          <a:p>
            <a:pPr marL="342900" indent="-342900">
              <a:lnSpc>
                <a:spcPct val="75000"/>
              </a:lnSpc>
              <a:buFont typeface="Wingdings" panose="05000000000000000000" pitchFamily="2" charset="2"/>
              <a:buNone/>
              <a:tabLst>
                <a:tab pos="2000250" algn="l"/>
                <a:tab pos="3771900" algn="l"/>
              </a:tabLst>
            </a:pPr>
            <a:endParaRPr lang="en-US" altLang="zh-CN" sz="1600" i="1" dirty="0">
              <a:solidFill>
                <a:srgbClr val="1A78C3"/>
              </a:solidFill>
              <a:latin typeface="+mj-ea"/>
              <a:ea typeface="+mj-ea"/>
            </a:endParaRPr>
          </a:p>
          <a:p>
            <a:pPr marL="342900" indent="-342900">
              <a:lnSpc>
                <a:spcPct val="75000"/>
              </a:lnSpc>
              <a:buFont typeface="Wingdings" panose="05000000000000000000" pitchFamily="2" charset="2"/>
              <a:buNone/>
              <a:tabLst>
                <a:tab pos="2000250" algn="l"/>
                <a:tab pos="3771900" algn="l"/>
              </a:tabLst>
            </a:pPr>
            <a:r>
              <a:rPr lang="en-US" altLang="zh-CN" sz="1600" i="1" dirty="0" err="1">
                <a:solidFill>
                  <a:srgbClr val="1A78C3"/>
                </a:solidFill>
                <a:latin typeface="+mj-ea"/>
                <a:ea typeface="+mj-ea"/>
              </a:rPr>
              <a:t>Pseudoinstruction</a:t>
            </a:r>
            <a:r>
              <a:rPr lang="en-US" altLang="zh-CN" sz="1600" i="1" dirty="0">
                <a:solidFill>
                  <a:srgbClr val="1A78C3"/>
                </a:solidFill>
                <a:latin typeface="+mj-ea"/>
                <a:ea typeface="+mj-ea"/>
              </a:rPr>
              <a:t>   </a:t>
            </a:r>
            <a:r>
              <a:rPr lang="en-US" altLang="zh-CN" sz="1600" i="1" dirty="0" err="1">
                <a:solidFill>
                  <a:srgbClr val="1A78C3"/>
                </a:solidFill>
                <a:latin typeface="+mj-ea"/>
                <a:ea typeface="+mj-ea"/>
              </a:rPr>
              <a:t>blt</a:t>
            </a:r>
            <a:r>
              <a:rPr lang="en-US" altLang="zh-CN" sz="1600" i="1" dirty="0">
                <a:solidFill>
                  <a:srgbClr val="1A78C3"/>
                </a:solidFill>
                <a:latin typeface="+mj-ea"/>
                <a:ea typeface="+mj-ea"/>
              </a:rPr>
              <a:t>, </a:t>
            </a:r>
            <a:r>
              <a:rPr lang="en-US" altLang="zh-CN" sz="1600" i="1" dirty="0" err="1">
                <a:solidFill>
                  <a:srgbClr val="1A78C3"/>
                </a:solidFill>
                <a:latin typeface="+mj-ea"/>
                <a:ea typeface="+mj-ea"/>
              </a:rPr>
              <a:t>ble</a:t>
            </a:r>
            <a:r>
              <a:rPr lang="en-US" altLang="zh-CN" sz="1600" i="1" dirty="0">
                <a:solidFill>
                  <a:srgbClr val="1A78C3"/>
                </a:solidFill>
                <a:latin typeface="+mj-ea"/>
                <a:ea typeface="+mj-ea"/>
              </a:rPr>
              <a:t>, </a:t>
            </a:r>
            <a:r>
              <a:rPr lang="en-US" altLang="zh-CN" sz="1600" i="1" dirty="0" err="1">
                <a:solidFill>
                  <a:srgbClr val="1A78C3"/>
                </a:solidFill>
                <a:latin typeface="+mj-ea"/>
                <a:ea typeface="+mj-ea"/>
              </a:rPr>
              <a:t>bgt</a:t>
            </a:r>
            <a:r>
              <a:rPr lang="en-US" altLang="zh-CN" sz="1600" i="1" dirty="0">
                <a:solidFill>
                  <a:srgbClr val="1A78C3"/>
                </a:solidFill>
                <a:latin typeface="+mj-ea"/>
                <a:ea typeface="+mj-ea"/>
              </a:rPr>
              <a:t>, </a:t>
            </a:r>
            <a:r>
              <a:rPr lang="en-US" altLang="zh-CN" sz="1600" i="1" dirty="0" err="1">
                <a:solidFill>
                  <a:srgbClr val="1A78C3"/>
                </a:solidFill>
                <a:latin typeface="+mj-ea"/>
                <a:ea typeface="+mj-ea"/>
              </a:rPr>
              <a:t>bge</a:t>
            </a:r>
            <a:r>
              <a:rPr lang="en-US" altLang="zh-CN" sz="1600" i="1" dirty="0">
                <a:solidFill>
                  <a:srgbClr val="1A78C3"/>
                </a:solidFill>
                <a:latin typeface="+mj-ea"/>
                <a:ea typeface="+mj-ea"/>
              </a:rPr>
              <a:t>    </a:t>
            </a:r>
          </a:p>
          <a:p>
            <a:pPr marL="342900" indent="-342900">
              <a:lnSpc>
                <a:spcPct val="75000"/>
              </a:lnSpc>
              <a:buFont typeface="Wingdings" panose="05000000000000000000" pitchFamily="2" charset="2"/>
              <a:buNone/>
              <a:tabLst>
                <a:tab pos="2000250" algn="l"/>
                <a:tab pos="3771900" algn="l"/>
              </a:tabLst>
            </a:pPr>
            <a:r>
              <a:rPr lang="en-US" altLang="zh-CN" sz="1600" i="1" dirty="0">
                <a:solidFill>
                  <a:srgbClr val="1A78C3"/>
                </a:solidFill>
                <a:latin typeface="+mj-ea"/>
                <a:ea typeface="+mj-ea"/>
              </a:rPr>
              <a:t>                    not implemented by hardware, but synthesized by assembler</a:t>
            </a:r>
          </a:p>
          <a:p>
            <a:pPr marL="342900" indent="-342900">
              <a:lnSpc>
                <a:spcPct val="75000"/>
              </a:lnSpc>
              <a:buFont typeface="Wingdings" panose="05000000000000000000" pitchFamily="2" charset="2"/>
              <a:buNone/>
              <a:tabLst>
                <a:tab pos="2000250" algn="l"/>
                <a:tab pos="3771900" algn="l"/>
              </a:tabLst>
            </a:pPr>
            <a:endParaRPr lang="en-US" altLang="zh-CN" sz="1600" dirty="0">
              <a:solidFill>
                <a:srgbClr val="1A78C3"/>
              </a:solidFill>
              <a:latin typeface="+mj-ea"/>
              <a:ea typeface="+mj-ea"/>
            </a:endParaRPr>
          </a:p>
          <a:p>
            <a:pPr marL="342900" indent="-342900">
              <a:lnSpc>
                <a:spcPct val="120000"/>
              </a:lnSpc>
              <a:spcBef>
                <a:spcPct val="0"/>
              </a:spcBef>
              <a:buFont typeface="Wingdings" panose="05000000000000000000" pitchFamily="2" charset="2"/>
              <a:buNone/>
              <a:tabLst>
                <a:tab pos="2000250" algn="l"/>
                <a:tab pos="3771900" algn="l"/>
              </a:tabLst>
            </a:pPr>
            <a:r>
              <a:rPr lang="en-US" altLang="zh-CN" sz="1600" dirty="0">
                <a:solidFill>
                  <a:srgbClr val="1A78C3"/>
                </a:solidFill>
                <a:latin typeface="+mj-ea"/>
                <a:ea typeface="+mj-ea"/>
              </a:rPr>
              <a:t>set on less than	  </a:t>
            </a:r>
            <a:r>
              <a:rPr lang="en-US" altLang="zh-CN" sz="1600" dirty="0" err="1">
                <a:solidFill>
                  <a:srgbClr val="1A78C3"/>
                </a:solidFill>
                <a:latin typeface="+mj-ea"/>
                <a:ea typeface="+mj-ea"/>
              </a:rPr>
              <a:t>slt</a:t>
            </a:r>
            <a:r>
              <a:rPr lang="en-US" altLang="zh-CN" sz="1600" dirty="0">
                <a:solidFill>
                  <a:srgbClr val="1A78C3"/>
                </a:solidFill>
                <a:latin typeface="+mj-ea"/>
                <a:ea typeface="+mj-ea"/>
              </a:rPr>
              <a:t> $1,$2,$3	   if ($2 &lt; $3) $1=1; else $1=0</a:t>
            </a:r>
          </a:p>
          <a:p>
            <a:pPr marL="342900" indent="-342900">
              <a:lnSpc>
                <a:spcPct val="120000"/>
              </a:lnSpc>
              <a:spcBef>
                <a:spcPct val="0"/>
              </a:spcBef>
              <a:buFont typeface="Wingdings" panose="05000000000000000000" pitchFamily="2" charset="2"/>
              <a:buNone/>
              <a:tabLst>
                <a:tab pos="2000250" algn="l"/>
                <a:tab pos="3771900" algn="l"/>
              </a:tabLst>
            </a:pPr>
            <a:r>
              <a:rPr lang="en-US" altLang="zh-CN" sz="1600" dirty="0">
                <a:solidFill>
                  <a:srgbClr val="1A78C3"/>
                </a:solidFill>
                <a:latin typeface="+mj-ea"/>
                <a:ea typeface="+mj-ea"/>
              </a:rPr>
              <a:t>set less than </a:t>
            </a:r>
            <a:r>
              <a:rPr lang="en-US" altLang="zh-CN" sz="1600" dirty="0" err="1">
                <a:solidFill>
                  <a:srgbClr val="1A78C3"/>
                </a:solidFill>
                <a:latin typeface="+mj-ea"/>
                <a:ea typeface="+mj-ea"/>
              </a:rPr>
              <a:t>imm</a:t>
            </a:r>
            <a:r>
              <a:rPr lang="en-US" altLang="zh-CN" sz="1600" dirty="0">
                <a:solidFill>
                  <a:srgbClr val="1A78C3"/>
                </a:solidFill>
                <a:latin typeface="+mj-ea"/>
                <a:ea typeface="+mj-ea"/>
              </a:rPr>
              <a:t>.  </a:t>
            </a:r>
            <a:r>
              <a:rPr lang="en-US" altLang="zh-CN" sz="1600" dirty="0" err="1">
                <a:solidFill>
                  <a:srgbClr val="1A78C3"/>
                </a:solidFill>
                <a:latin typeface="+mj-ea"/>
                <a:ea typeface="+mj-ea"/>
              </a:rPr>
              <a:t>slti</a:t>
            </a:r>
            <a:r>
              <a:rPr lang="en-US" altLang="zh-CN" sz="1600" dirty="0">
                <a:solidFill>
                  <a:srgbClr val="1A78C3"/>
                </a:solidFill>
                <a:latin typeface="+mj-ea"/>
                <a:ea typeface="+mj-ea"/>
              </a:rPr>
              <a:t> $1,$2,100	   if ($2 &lt; 100) $1=1; else $1=0	</a:t>
            </a:r>
          </a:p>
          <a:p>
            <a:pPr marL="342900" indent="-342900">
              <a:lnSpc>
                <a:spcPct val="120000"/>
              </a:lnSpc>
              <a:spcBef>
                <a:spcPct val="0"/>
              </a:spcBef>
              <a:buFont typeface="Wingdings" panose="05000000000000000000" pitchFamily="2" charset="2"/>
              <a:buNone/>
              <a:tabLst>
                <a:tab pos="2000250" algn="l"/>
                <a:tab pos="3771900" algn="l"/>
              </a:tabLst>
            </a:pPr>
            <a:r>
              <a:rPr lang="en-US" altLang="zh-CN" sz="1600" dirty="0">
                <a:solidFill>
                  <a:srgbClr val="1A78C3"/>
                </a:solidFill>
                <a:latin typeface="+mj-ea"/>
                <a:ea typeface="+mj-ea"/>
              </a:rPr>
              <a:t>	</a:t>
            </a:r>
          </a:p>
          <a:p>
            <a:pPr marL="342900" indent="-342900">
              <a:lnSpc>
                <a:spcPct val="120000"/>
              </a:lnSpc>
              <a:spcBef>
                <a:spcPct val="0"/>
              </a:spcBef>
              <a:buFont typeface="Wingdings" panose="05000000000000000000" pitchFamily="2" charset="2"/>
              <a:buNone/>
              <a:tabLst>
                <a:tab pos="2000250" algn="l"/>
                <a:tab pos="3771900" algn="l"/>
              </a:tabLst>
            </a:pPr>
            <a:r>
              <a:rPr lang="en-US" altLang="zh-CN" sz="1600" dirty="0">
                <a:solidFill>
                  <a:srgbClr val="1A78C3"/>
                </a:solidFill>
                <a:latin typeface="+mj-ea"/>
                <a:ea typeface="+mj-ea"/>
              </a:rPr>
              <a:t>branch on equal	  </a:t>
            </a:r>
            <a:r>
              <a:rPr lang="en-US" altLang="zh-CN" sz="1600" dirty="0" err="1">
                <a:solidFill>
                  <a:srgbClr val="1A78C3"/>
                </a:solidFill>
                <a:latin typeface="+mj-ea"/>
                <a:ea typeface="+mj-ea"/>
              </a:rPr>
              <a:t>beq</a:t>
            </a:r>
            <a:r>
              <a:rPr lang="en-US" altLang="zh-CN" sz="1600" dirty="0">
                <a:solidFill>
                  <a:srgbClr val="1A78C3"/>
                </a:solidFill>
                <a:latin typeface="+mj-ea"/>
                <a:ea typeface="+mj-ea"/>
              </a:rPr>
              <a:t> $1,$2,100 	  if ($1 == $2) go to PC+</a:t>
            </a:r>
            <a:r>
              <a:rPr lang="en-US" altLang="zh-CN" sz="1600" dirty="0">
                <a:solidFill>
                  <a:srgbClr val="ED7D31"/>
                </a:solidFill>
                <a:latin typeface="+mj-ea"/>
                <a:ea typeface="+mj-ea"/>
              </a:rPr>
              <a:t>4</a:t>
            </a:r>
            <a:r>
              <a:rPr lang="en-US" altLang="zh-CN" sz="1600" dirty="0">
                <a:solidFill>
                  <a:srgbClr val="1A78C3"/>
                </a:solidFill>
                <a:latin typeface="+mj-ea"/>
                <a:ea typeface="+mj-ea"/>
              </a:rPr>
              <a:t>+100	</a:t>
            </a:r>
            <a:br>
              <a:rPr lang="en-US" altLang="zh-CN" sz="1600" dirty="0">
                <a:solidFill>
                  <a:srgbClr val="1A78C3"/>
                </a:solidFill>
                <a:latin typeface="+mj-ea"/>
                <a:ea typeface="+mj-ea"/>
              </a:rPr>
            </a:br>
            <a:r>
              <a:rPr lang="en-US" altLang="zh-CN" sz="1600" dirty="0">
                <a:solidFill>
                  <a:srgbClr val="1A78C3"/>
                </a:solidFill>
                <a:latin typeface="+mj-ea"/>
                <a:ea typeface="+mj-ea"/>
              </a:rPr>
              <a:t>	</a:t>
            </a:r>
          </a:p>
          <a:p>
            <a:pPr marL="342900" indent="-342900">
              <a:lnSpc>
                <a:spcPct val="120000"/>
              </a:lnSpc>
              <a:spcBef>
                <a:spcPct val="0"/>
              </a:spcBef>
              <a:buFont typeface="Wingdings" panose="05000000000000000000" pitchFamily="2" charset="2"/>
              <a:buNone/>
              <a:tabLst>
                <a:tab pos="2000250" algn="l"/>
                <a:tab pos="3771900" algn="l"/>
              </a:tabLst>
            </a:pPr>
            <a:r>
              <a:rPr lang="en-US" altLang="zh-CN" sz="1600" dirty="0">
                <a:solidFill>
                  <a:srgbClr val="1A78C3"/>
                </a:solidFill>
                <a:latin typeface="+mj-ea"/>
                <a:ea typeface="+mj-ea"/>
              </a:rPr>
              <a:t>branch on not eq.	  </a:t>
            </a:r>
            <a:r>
              <a:rPr lang="en-US" altLang="zh-CN" sz="1600" dirty="0" err="1">
                <a:solidFill>
                  <a:srgbClr val="1A78C3"/>
                </a:solidFill>
                <a:latin typeface="+mj-ea"/>
                <a:ea typeface="+mj-ea"/>
              </a:rPr>
              <a:t>bne</a:t>
            </a:r>
            <a:r>
              <a:rPr lang="en-US" altLang="zh-CN" sz="1600" dirty="0">
                <a:solidFill>
                  <a:srgbClr val="1A78C3"/>
                </a:solidFill>
                <a:latin typeface="+mj-ea"/>
                <a:ea typeface="+mj-ea"/>
              </a:rPr>
              <a:t> $1,$2,100	  if ($1!= $2) go to PC+</a:t>
            </a:r>
            <a:r>
              <a:rPr lang="en-US" altLang="zh-CN" sz="1600" dirty="0">
                <a:solidFill>
                  <a:srgbClr val="ED7D31"/>
                </a:solidFill>
                <a:latin typeface="+mj-ea"/>
                <a:ea typeface="+mj-ea"/>
              </a:rPr>
              <a:t>4</a:t>
            </a:r>
            <a:r>
              <a:rPr lang="en-US" altLang="zh-CN" sz="1600" dirty="0">
                <a:solidFill>
                  <a:srgbClr val="1A78C3"/>
                </a:solidFill>
                <a:latin typeface="+mj-ea"/>
                <a:ea typeface="+mj-ea"/>
              </a:rPr>
              <a:t>+100	</a:t>
            </a:r>
            <a:endParaRPr lang="en-US" altLang="zh-CN" sz="1600" i="1" dirty="0">
              <a:solidFill>
                <a:srgbClr val="1A78C3"/>
              </a:solidFill>
              <a:latin typeface="+mj-ea"/>
              <a:ea typeface="+mj-ea"/>
            </a:endParaRPr>
          </a:p>
        </p:txBody>
      </p:sp>
      <p:sp>
        <p:nvSpPr>
          <p:cNvPr id="8" name="Text Box 5">
            <a:extLst>
              <a:ext uri="{FF2B5EF4-FFF2-40B4-BE49-F238E27FC236}">
                <a16:creationId xmlns:a16="http://schemas.microsoft.com/office/drawing/2014/main" id="{60BBF456-7DCC-4998-A85D-B58256309BE7}"/>
              </a:ext>
            </a:extLst>
          </p:cNvPr>
          <p:cNvSpPr txBox="1">
            <a:spLocks noChangeArrowheads="1"/>
          </p:cNvSpPr>
          <p:nvPr/>
        </p:nvSpPr>
        <p:spPr bwMode="auto">
          <a:xfrm>
            <a:off x="7789832" y="1260195"/>
            <a:ext cx="1393825"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600">
                <a:solidFill>
                  <a:srgbClr val="1A78C3"/>
                </a:solidFill>
                <a:latin typeface="+mj-ea"/>
                <a:ea typeface="+mj-ea"/>
              </a:rPr>
              <a:t>call / return </a:t>
            </a:r>
          </a:p>
        </p:txBody>
      </p:sp>
      <p:sp>
        <p:nvSpPr>
          <p:cNvPr id="9" name="Line 6">
            <a:extLst>
              <a:ext uri="{FF2B5EF4-FFF2-40B4-BE49-F238E27FC236}">
                <a16:creationId xmlns:a16="http://schemas.microsoft.com/office/drawing/2014/main" id="{4FAEDC90-6B5B-4689-94DB-6F4ECB41FCA4}"/>
              </a:ext>
            </a:extLst>
          </p:cNvPr>
          <p:cNvSpPr>
            <a:spLocks noChangeShapeType="1"/>
          </p:cNvSpPr>
          <p:nvPr/>
        </p:nvSpPr>
        <p:spPr bwMode="auto">
          <a:xfrm flipH="1">
            <a:off x="8415307" y="1607858"/>
            <a:ext cx="87313" cy="5080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600">
              <a:solidFill>
                <a:srgbClr val="1A78C3"/>
              </a:solidFill>
              <a:latin typeface="+mj-ea"/>
              <a:ea typeface="+mj-ea"/>
            </a:endParaRPr>
          </a:p>
        </p:txBody>
      </p:sp>
      <p:sp>
        <p:nvSpPr>
          <p:cNvPr id="10" name="Line 7">
            <a:extLst>
              <a:ext uri="{FF2B5EF4-FFF2-40B4-BE49-F238E27FC236}">
                <a16:creationId xmlns:a16="http://schemas.microsoft.com/office/drawing/2014/main" id="{D3D69BB8-488B-4AA2-817F-239601DE7547}"/>
              </a:ext>
            </a:extLst>
          </p:cNvPr>
          <p:cNvSpPr>
            <a:spLocks noChangeShapeType="1"/>
          </p:cNvSpPr>
          <p:nvPr/>
        </p:nvSpPr>
        <p:spPr bwMode="auto">
          <a:xfrm flipH="1">
            <a:off x="7588220" y="2115858"/>
            <a:ext cx="827088" cy="188913"/>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600">
              <a:solidFill>
                <a:srgbClr val="1A78C3"/>
              </a:solidFill>
              <a:latin typeface="+mj-ea"/>
              <a:ea typeface="+mj-ea"/>
            </a:endParaRPr>
          </a:p>
        </p:txBody>
      </p:sp>
      <p:sp>
        <p:nvSpPr>
          <p:cNvPr id="11" name="Oval 8">
            <a:extLst>
              <a:ext uri="{FF2B5EF4-FFF2-40B4-BE49-F238E27FC236}">
                <a16:creationId xmlns:a16="http://schemas.microsoft.com/office/drawing/2014/main" id="{98B72710-79F5-4613-BFBC-E00746C6B715}"/>
              </a:ext>
            </a:extLst>
          </p:cNvPr>
          <p:cNvSpPr>
            <a:spLocks noChangeArrowheads="1"/>
          </p:cNvSpPr>
          <p:nvPr/>
        </p:nvSpPr>
        <p:spPr bwMode="auto">
          <a:xfrm>
            <a:off x="7718395" y="1174470"/>
            <a:ext cx="1524000" cy="419100"/>
          </a:xfrm>
          <a:prstGeom prst="ellipse">
            <a:avLst/>
          </a:prstGeom>
          <a:noFill/>
          <a:ln w="2857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endParaRPr lang="zh-CN" altLang="en-US" sz="1600">
              <a:solidFill>
                <a:srgbClr val="1A78C3"/>
              </a:solidFill>
              <a:latin typeface="+mj-ea"/>
              <a:ea typeface="+mj-ea"/>
            </a:endParaRPr>
          </a:p>
        </p:txBody>
      </p:sp>
      <p:sp>
        <p:nvSpPr>
          <p:cNvPr id="13" name="Rectangle 12">
            <a:extLst>
              <a:ext uri="{FF2B5EF4-FFF2-40B4-BE49-F238E27FC236}">
                <a16:creationId xmlns:a16="http://schemas.microsoft.com/office/drawing/2014/main" id="{090427E6-E15B-4C51-93CE-C4C0B09487CB}"/>
              </a:ext>
            </a:extLst>
          </p:cNvPr>
          <p:cNvSpPr>
            <a:spLocks noChangeArrowheads="1"/>
          </p:cNvSpPr>
          <p:nvPr/>
        </p:nvSpPr>
        <p:spPr bwMode="auto">
          <a:xfrm>
            <a:off x="7906837" y="4635278"/>
            <a:ext cx="2588563"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zh-CN" altLang="en-US" sz="1600" dirty="0">
                <a:solidFill>
                  <a:srgbClr val="1A78C3"/>
                </a:solidFill>
                <a:latin typeface="+mj-ea"/>
                <a:ea typeface="+mj-ea"/>
              </a:rPr>
              <a:t>按补码比较大小</a:t>
            </a:r>
          </a:p>
        </p:txBody>
      </p:sp>
      <p:sp>
        <p:nvSpPr>
          <p:cNvPr id="14" name="AutoShape 13">
            <a:extLst>
              <a:ext uri="{FF2B5EF4-FFF2-40B4-BE49-F238E27FC236}">
                <a16:creationId xmlns:a16="http://schemas.microsoft.com/office/drawing/2014/main" id="{29AA5977-68EC-4150-9439-4B436E9C9BA6}"/>
              </a:ext>
            </a:extLst>
          </p:cNvPr>
          <p:cNvSpPr>
            <a:spLocks/>
          </p:cNvSpPr>
          <p:nvPr/>
        </p:nvSpPr>
        <p:spPr bwMode="auto">
          <a:xfrm>
            <a:off x="7659897" y="4617017"/>
            <a:ext cx="142677" cy="348192"/>
          </a:xfrm>
          <a:prstGeom prst="rightBrace">
            <a:avLst>
              <a:gd name="adj1" fmla="val 27564"/>
              <a:gd name="adj2" fmla="val 50000"/>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nchor="ctr">
            <a:spAutoFit/>
          </a:bodyPr>
          <a:lstStyle/>
          <a:p>
            <a:endParaRPr lang="zh-CN" altLang="en-US" sz="1600">
              <a:solidFill>
                <a:srgbClr val="1A78C3"/>
              </a:solidFill>
              <a:latin typeface="+mj-ea"/>
              <a:ea typeface="+mj-ea"/>
            </a:endParaRPr>
          </a:p>
        </p:txBody>
      </p:sp>
      <p:sp>
        <p:nvSpPr>
          <p:cNvPr id="16" name="AutoShape 14">
            <a:extLst>
              <a:ext uri="{FF2B5EF4-FFF2-40B4-BE49-F238E27FC236}">
                <a16:creationId xmlns:a16="http://schemas.microsoft.com/office/drawing/2014/main" id="{21A4CEA5-9253-4C48-B852-51C83283D85D}"/>
              </a:ext>
            </a:extLst>
          </p:cNvPr>
          <p:cNvSpPr>
            <a:spLocks/>
          </p:cNvSpPr>
          <p:nvPr/>
        </p:nvSpPr>
        <p:spPr bwMode="auto">
          <a:xfrm>
            <a:off x="7659897" y="5524347"/>
            <a:ext cx="205326" cy="796925"/>
          </a:xfrm>
          <a:prstGeom prst="rightBrace">
            <a:avLst>
              <a:gd name="adj1" fmla="val 43889"/>
              <a:gd name="adj2" fmla="val 50000"/>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nchor="ctr">
            <a:spAutoFit/>
          </a:bodyPr>
          <a:lstStyle/>
          <a:p>
            <a:endParaRPr lang="zh-CN" altLang="en-US" sz="1600">
              <a:solidFill>
                <a:srgbClr val="1A78C3"/>
              </a:solidFill>
              <a:latin typeface="+mj-ea"/>
              <a:ea typeface="+mj-ea"/>
            </a:endParaRPr>
          </a:p>
        </p:txBody>
      </p:sp>
      <p:sp>
        <p:nvSpPr>
          <p:cNvPr id="17" name="Rectangle 15">
            <a:extLst>
              <a:ext uri="{FF2B5EF4-FFF2-40B4-BE49-F238E27FC236}">
                <a16:creationId xmlns:a16="http://schemas.microsoft.com/office/drawing/2014/main" id="{13F42A62-DDA5-407F-BB7A-81096BF629D8}"/>
              </a:ext>
            </a:extLst>
          </p:cNvPr>
          <p:cNvSpPr>
            <a:spLocks noChangeArrowheads="1"/>
          </p:cNvSpPr>
          <p:nvPr/>
        </p:nvSpPr>
        <p:spPr bwMode="auto">
          <a:xfrm>
            <a:off x="7865223" y="5662929"/>
            <a:ext cx="2787462"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zh-CN" altLang="en-US" sz="1600" dirty="0">
                <a:solidFill>
                  <a:srgbClr val="1A78C3"/>
                </a:solidFill>
                <a:latin typeface="+mj-ea"/>
                <a:ea typeface="+mj-ea"/>
              </a:rPr>
              <a:t>汇编中给出的是立即数符号扩展后乘</a:t>
            </a:r>
            <a:r>
              <a:rPr lang="en-US" altLang="zh-CN" sz="1600" dirty="0">
                <a:solidFill>
                  <a:srgbClr val="1A78C3"/>
                </a:solidFill>
                <a:latin typeface="+mj-ea"/>
                <a:ea typeface="+mj-ea"/>
              </a:rPr>
              <a:t>4</a:t>
            </a:r>
            <a:r>
              <a:rPr lang="zh-CN" altLang="en-US" sz="1600" dirty="0">
                <a:solidFill>
                  <a:srgbClr val="1A78C3"/>
                </a:solidFill>
                <a:latin typeface="+mj-ea"/>
                <a:ea typeface="+mj-ea"/>
              </a:rPr>
              <a:t>得到的值</a:t>
            </a:r>
          </a:p>
        </p:txBody>
      </p:sp>
      <p:sp>
        <p:nvSpPr>
          <p:cNvPr id="18" name="Text Box 16">
            <a:extLst>
              <a:ext uri="{FF2B5EF4-FFF2-40B4-BE49-F238E27FC236}">
                <a16:creationId xmlns:a16="http://schemas.microsoft.com/office/drawing/2014/main" id="{02DF2271-D13E-4441-88D9-D0263CAFF472}"/>
              </a:ext>
            </a:extLst>
          </p:cNvPr>
          <p:cNvSpPr txBox="1">
            <a:spLocks noChangeArrowheads="1"/>
          </p:cNvSpPr>
          <p:nvPr/>
        </p:nvSpPr>
        <p:spPr bwMode="auto">
          <a:xfrm>
            <a:off x="636557" y="5106637"/>
            <a:ext cx="3351212"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a:solidFill>
                  <a:srgbClr val="44BE9B"/>
                </a:solidFill>
                <a:latin typeface="+mj-ea"/>
                <a:ea typeface="+mj-ea"/>
              </a:rPr>
              <a:t>问题：指令中立即数是多少？</a:t>
            </a:r>
          </a:p>
        </p:txBody>
      </p:sp>
      <p:sp>
        <p:nvSpPr>
          <p:cNvPr id="19" name="Text Box 17">
            <a:extLst>
              <a:ext uri="{FF2B5EF4-FFF2-40B4-BE49-F238E27FC236}">
                <a16:creationId xmlns:a16="http://schemas.microsoft.com/office/drawing/2014/main" id="{D406C7B1-9460-46F5-911C-C1EF6CD302F7}"/>
              </a:ext>
            </a:extLst>
          </p:cNvPr>
          <p:cNvSpPr txBox="1">
            <a:spLocks noChangeArrowheads="1"/>
          </p:cNvSpPr>
          <p:nvPr/>
        </p:nvSpPr>
        <p:spPr bwMode="auto">
          <a:xfrm>
            <a:off x="3977735" y="5084167"/>
            <a:ext cx="1760538"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600">
                <a:solidFill>
                  <a:srgbClr val="1A78C3"/>
                </a:solidFill>
                <a:latin typeface="+mj-ea"/>
                <a:ea typeface="+mj-ea"/>
              </a:rPr>
              <a:t>100=0064H</a:t>
            </a:r>
          </a:p>
        </p:txBody>
      </p:sp>
      <p:sp>
        <p:nvSpPr>
          <p:cNvPr id="20" name="Text Box 18">
            <a:extLst>
              <a:ext uri="{FF2B5EF4-FFF2-40B4-BE49-F238E27FC236}">
                <a16:creationId xmlns:a16="http://schemas.microsoft.com/office/drawing/2014/main" id="{EE40B083-51D1-42F1-A521-4BB5B53EB9A2}"/>
              </a:ext>
            </a:extLst>
          </p:cNvPr>
          <p:cNvSpPr txBox="1">
            <a:spLocks noChangeArrowheads="1"/>
          </p:cNvSpPr>
          <p:nvPr/>
        </p:nvSpPr>
        <p:spPr bwMode="auto">
          <a:xfrm>
            <a:off x="672425" y="5673693"/>
            <a:ext cx="3398838"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dirty="0">
                <a:solidFill>
                  <a:srgbClr val="44BE9B"/>
                </a:solidFill>
                <a:latin typeface="+mj-ea"/>
                <a:ea typeface="+mj-ea"/>
              </a:rPr>
              <a:t>问题：指令中立即数是多少？</a:t>
            </a:r>
          </a:p>
        </p:txBody>
      </p:sp>
      <p:sp>
        <p:nvSpPr>
          <p:cNvPr id="21" name="Text Box 19">
            <a:extLst>
              <a:ext uri="{FF2B5EF4-FFF2-40B4-BE49-F238E27FC236}">
                <a16:creationId xmlns:a16="http://schemas.microsoft.com/office/drawing/2014/main" id="{071B8911-34BC-4188-8EFC-0289B3F4C31B}"/>
              </a:ext>
            </a:extLst>
          </p:cNvPr>
          <p:cNvSpPr txBox="1">
            <a:spLocks noChangeArrowheads="1"/>
          </p:cNvSpPr>
          <p:nvPr/>
        </p:nvSpPr>
        <p:spPr bwMode="auto">
          <a:xfrm>
            <a:off x="3977735" y="5714182"/>
            <a:ext cx="1760538"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600">
                <a:solidFill>
                  <a:srgbClr val="1A78C3"/>
                </a:solidFill>
                <a:latin typeface="+mj-ea"/>
                <a:ea typeface="+mj-ea"/>
              </a:rPr>
              <a:t>25=0019H</a:t>
            </a:r>
          </a:p>
        </p:txBody>
      </p:sp>
      <p:sp>
        <p:nvSpPr>
          <p:cNvPr id="22" name="Text Box 22">
            <a:extLst>
              <a:ext uri="{FF2B5EF4-FFF2-40B4-BE49-F238E27FC236}">
                <a16:creationId xmlns:a16="http://schemas.microsoft.com/office/drawing/2014/main" id="{D915EF61-C5DD-49B0-A47B-BD526B5B2D55}"/>
              </a:ext>
            </a:extLst>
          </p:cNvPr>
          <p:cNvSpPr txBox="1">
            <a:spLocks noChangeArrowheads="1"/>
          </p:cNvSpPr>
          <p:nvPr/>
        </p:nvSpPr>
        <p:spPr bwMode="auto">
          <a:xfrm>
            <a:off x="4858004" y="3633097"/>
            <a:ext cx="3335337"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dirty="0">
                <a:solidFill>
                  <a:srgbClr val="44BE9B"/>
                </a:solidFill>
                <a:latin typeface="+mj-ea"/>
                <a:ea typeface="+mj-ea"/>
              </a:rPr>
              <a:t>伪指令：硬件不能直接执行</a:t>
            </a:r>
          </a:p>
        </p:txBody>
      </p:sp>
      <p:sp>
        <p:nvSpPr>
          <p:cNvPr id="23" name="矩形 22">
            <a:extLst>
              <a:ext uri="{FF2B5EF4-FFF2-40B4-BE49-F238E27FC236}">
                <a16:creationId xmlns:a16="http://schemas.microsoft.com/office/drawing/2014/main" id="{F4DCE012-1EB8-445C-B763-1D6EE663B8A2}"/>
              </a:ext>
            </a:extLst>
          </p:cNvPr>
          <p:cNvSpPr/>
          <p:nvPr/>
        </p:nvSpPr>
        <p:spPr>
          <a:xfrm>
            <a:off x="613044" y="1512048"/>
            <a:ext cx="6916438" cy="12452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495527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linds(horizontal)">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2">
                                            <p:txEl>
                                              <p:pRg st="0" end="0"/>
                                            </p:txEl>
                                          </p:spTgt>
                                        </p:tgtEl>
                                        <p:attrNameLst>
                                          <p:attrName>style.visibility</p:attrName>
                                        </p:attrNameLst>
                                      </p:cBhvr>
                                      <p:to>
                                        <p:strVal val="visible"/>
                                      </p:to>
                                    </p:set>
                                    <p:animEffect transition="in" filter="blinds(horizontal)">
                                      <p:cBhvr>
                                        <p:cTn id="30" dur="500"/>
                                        <p:tgtEl>
                                          <p:spTgt spid="22">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blinds(horizontal)">
                                      <p:cBhvr>
                                        <p:cTn id="35" dur="500"/>
                                        <p:tgtEl>
                                          <p:spTgt spid="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blinds(horizontal)">
                                      <p:cBhvr>
                                        <p:cTn id="40" dur="500"/>
                                        <p:tgtEl>
                                          <p:spTgt spid="5">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Effect transition="in" filter="blinds(horizontal)">
                                      <p:cBhvr>
                                        <p:cTn id="45" dur="500"/>
                                        <p:tgtEl>
                                          <p:spTgt spid="5">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5">
                                            <p:txEl>
                                              <p:pRg st="11" end="11"/>
                                            </p:txEl>
                                          </p:spTgt>
                                        </p:tgtEl>
                                        <p:attrNameLst>
                                          <p:attrName>style.visibility</p:attrName>
                                        </p:attrNameLst>
                                      </p:cBhvr>
                                      <p:to>
                                        <p:strVal val="visible"/>
                                      </p:to>
                                    </p:set>
                                    <p:animEffect transition="in" filter="blinds(horizontal)">
                                      <p:cBhvr>
                                        <p:cTn id="50" dur="500"/>
                                        <p:tgtEl>
                                          <p:spTgt spid="5">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animEffect transition="in" filter="blinds(horizontal)">
                                      <p:cBhvr>
                                        <p:cTn id="55" dur="500"/>
                                        <p:tgtEl>
                                          <p:spTgt spid="5">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blinds(horizontal)">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blinds(horizontal)">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blinds(horizontal)">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blinds(horizontal)">
                                      <p:cBhvr>
                                        <p:cTn id="7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141441F-93EF-421D-AB4D-77018379981E}"/>
              </a:ext>
            </a:extLst>
          </p:cNvPr>
          <p:cNvSpPr>
            <a:spLocks noGrp="1"/>
          </p:cNvSpPr>
          <p:nvPr>
            <p:ph type="sldNum" sz="quarter" idx="12"/>
          </p:nvPr>
        </p:nvSpPr>
        <p:spPr/>
        <p:txBody>
          <a:bodyPr/>
          <a:lstStyle/>
          <a:p>
            <a:fld id="{D12C7F20-4EEE-4847-AC76-B538472E8A39}" type="slidenum">
              <a:rPr lang="zh-CN" altLang="en-US" smtClean="0"/>
              <a:pPr/>
              <a:t>62</a:t>
            </a:fld>
            <a:endParaRPr lang="zh-CN" altLang="en-US"/>
          </a:p>
        </p:txBody>
      </p:sp>
      <p:sp>
        <p:nvSpPr>
          <p:cNvPr id="3" name="文本占位符 2">
            <a:extLst>
              <a:ext uri="{FF2B5EF4-FFF2-40B4-BE49-F238E27FC236}">
                <a16:creationId xmlns:a16="http://schemas.microsoft.com/office/drawing/2014/main" id="{997C4A7F-04DB-4E87-BCF8-22F65CAB278E}"/>
              </a:ext>
            </a:extLst>
          </p:cNvPr>
          <p:cNvSpPr>
            <a:spLocks noGrp="1"/>
          </p:cNvSpPr>
          <p:nvPr>
            <p:ph type="body" sz="quarter" idx="15"/>
          </p:nvPr>
        </p:nvSpPr>
        <p:spPr>
          <a:xfrm>
            <a:off x="159768" y="698463"/>
            <a:ext cx="11835786" cy="694109"/>
          </a:xfrm>
        </p:spPr>
        <p:txBody>
          <a:bodyPr/>
          <a:lstStyle/>
          <a:p>
            <a:r>
              <a:rPr lang="en-US" altLang="zh-CN" dirty="0"/>
              <a:t>Example</a:t>
            </a:r>
            <a:r>
              <a:rPr lang="zh-CN" altLang="en-US" dirty="0"/>
              <a:t>：</a:t>
            </a:r>
            <a:r>
              <a:rPr lang="en-US" altLang="zh-CN" dirty="0"/>
              <a:t>if-then-else</a:t>
            </a:r>
            <a:r>
              <a:rPr lang="zh-CN" altLang="en-US" dirty="0"/>
              <a:t>语句和“</a:t>
            </a:r>
            <a:r>
              <a:rPr lang="en-US" altLang="zh-CN" dirty="0"/>
              <a:t>=”</a:t>
            </a:r>
            <a:r>
              <a:rPr lang="zh-CN" altLang="en-US" dirty="0"/>
              <a:t>判断</a:t>
            </a:r>
          </a:p>
        </p:txBody>
      </p:sp>
      <p:sp>
        <p:nvSpPr>
          <p:cNvPr id="4" name="文本占位符 3">
            <a:extLst>
              <a:ext uri="{FF2B5EF4-FFF2-40B4-BE49-F238E27FC236}">
                <a16:creationId xmlns:a16="http://schemas.microsoft.com/office/drawing/2014/main" id="{02A2FDB4-E71C-41F8-B57B-BFC61F3576D4}"/>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Text Box 4">
            <a:extLst>
              <a:ext uri="{FF2B5EF4-FFF2-40B4-BE49-F238E27FC236}">
                <a16:creationId xmlns:a16="http://schemas.microsoft.com/office/drawing/2014/main" id="{1D746344-8EC9-4528-A280-110B6CC734D1}"/>
              </a:ext>
            </a:extLst>
          </p:cNvPr>
          <p:cNvSpPr txBox="1">
            <a:spLocks noChangeArrowheads="1"/>
          </p:cNvSpPr>
          <p:nvPr/>
        </p:nvSpPr>
        <p:spPr bwMode="auto">
          <a:xfrm>
            <a:off x="684183" y="1511300"/>
            <a:ext cx="6163931"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1A78C3"/>
                </a:solidFill>
                <a:latin typeface="+mj-ea"/>
                <a:ea typeface="+mj-ea"/>
              </a:rPr>
              <a:t>if (</a:t>
            </a:r>
            <a:r>
              <a:rPr lang="en-US" altLang="zh-CN" sz="2000" dirty="0" err="1">
                <a:solidFill>
                  <a:srgbClr val="1A78C3"/>
                </a:solidFill>
                <a:latin typeface="+mj-ea"/>
                <a:ea typeface="+mj-ea"/>
              </a:rPr>
              <a:t>i</a:t>
            </a:r>
            <a:r>
              <a:rPr lang="en-US" altLang="zh-CN" sz="2000" dirty="0">
                <a:solidFill>
                  <a:srgbClr val="1A78C3"/>
                </a:solidFill>
                <a:latin typeface="+mj-ea"/>
                <a:ea typeface="+mj-ea"/>
              </a:rPr>
              <a:t> = = j) </a:t>
            </a:r>
          </a:p>
          <a:p>
            <a:r>
              <a:rPr lang="en-US" altLang="zh-CN" sz="2000" dirty="0">
                <a:solidFill>
                  <a:srgbClr val="1A78C3"/>
                </a:solidFill>
                <a:latin typeface="+mj-ea"/>
                <a:ea typeface="+mj-ea"/>
              </a:rPr>
              <a:t>       f = </a:t>
            </a:r>
            <a:r>
              <a:rPr lang="en-US" altLang="zh-CN" sz="2000" dirty="0" err="1">
                <a:solidFill>
                  <a:srgbClr val="1A78C3"/>
                </a:solidFill>
                <a:latin typeface="+mj-ea"/>
                <a:ea typeface="+mj-ea"/>
              </a:rPr>
              <a:t>g+h</a:t>
            </a:r>
            <a:r>
              <a:rPr lang="en-US" altLang="zh-CN" sz="2000" dirty="0">
                <a:solidFill>
                  <a:srgbClr val="1A78C3"/>
                </a:solidFill>
                <a:latin typeface="+mj-ea"/>
                <a:ea typeface="+mj-ea"/>
              </a:rPr>
              <a:t> ; </a:t>
            </a:r>
          </a:p>
          <a:p>
            <a:r>
              <a:rPr lang="en-US" altLang="zh-CN" sz="2000" dirty="0">
                <a:solidFill>
                  <a:srgbClr val="1A78C3"/>
                </a:solidFill>
                <a:latin typeface="+mj-ea"/>
                <a:ea typeface="+mj-ea"/>
              </a:rPr>
              <a:t>else </a:t>
            </a:r>
          </a:p>
          <a:p>
            <a:r>
              <a:rPr lang="en-US" altLang="zh-CN" sz="2000" dirty="0">
                <a:solidFill>
                  <a:srgbClr val="1A78C3"/>
                </a:solidFill>
                <a:latin typeface="+mj-ea"/>
                <a:ea typeface="+mj-ea"/>
              </a:rPr>
              <a:t>       f = g-h ;</a:t>
            </a:r>
          </a:p>
          <a:p>
            <a:r>
              <a:rPr lang="en-US" altLang="zh-CN" sz="2000" dirty="0">
                <a:solidFill>
                  <a:srgbClr val="1A78C3"/>
                </a:solidFill>
                <a:latin typeface="+mj-ea"/>
                <a:ea typeface="+mj-ea"/>
              </a:rPr>
              <a:t>Assuming variables </a:t>
            </a:r>
            <a:r>
              <a:rPr lang="en-US" altLang="zh-CN" sz="2000" dirty="0" err="1">
                <a:solidFill>
                  <a:srgbClr val="1A78C3"/>
                </a:solidFill>
                <a:latin typeface="+mj-ea"/>
                <a:ea typeface="+mj-ea"/>
              </a:rPr>
              <a:t>i</a:t>
            </a:r>
            <a:r>
              <a:rPr lang="en-US" altLang="zh-CN" sz="2000" dirty="0">
                <a:solidFill>
                  <a:srgbClr val="1A78C3"/>
                </a:solidFill>
                <a:latin typeface="+mj-ea"/>
                <a:ea typeface="+mj-ea"/>
              </a:rPr>
              <a:t>, j, f, g, h, ~ $1, $2, $3, $4, $5</a:t>
            </a:r>
          </a:p>
        </p:txBody>
      </p:sp>
      <p:sp>
        <p:nvSpPr>
          <p:cNvPr id="6" name="Text Box 5">
            <a:extLst>
              <a:ext uri="{FF2B5EF4-FFF2-40B4-BE49-F238E27FC236}">
                <a16:creationId xmlns:a16="http://schemas.microsoft.com/office/drawing/2014/main" id="{11275FFC-397D-4859-BC8A-E22957E62B82}"/>
              </a:ext>
            </a:extLst>
          </p:cNvPr>
          <p:cNvSpPr txBox="1">
            <a:spLocks noChangeArrowheads="1"/>
          </p:cNvSpPr>
          <p:nvPr/>
        </p:nvSpPr>
        <p:spPr bwMode="auto">
          <a:xfrm>
            <a:off x="684183" y="3715485"/>
            <a:ext cx="7020961"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dirty="0">
                <a:solidFill>
                  <a:srgbClr val="1A78C3"/>
                </a:solidFill>
                <a:latin typeface="+mj-ea"/>
                <a:ea typeface="+mj-ea"/>
              </a:rPr>
              <a:t>	</a:t>
            </a:r>
            <a:r>
              <a:rPr lang="en-US" altLang="zh-CN" sz="2000" dirty="0" err="1">
                <a:solidFill>
                  <a:srgbClr val="1A78C3"/>
                </a:solidFill>
                <a:latin typeface="+mj-ea"/>
                <a:ea typeface="+mj-ea"/>
              </a:rPr>
              <a:t>bne</a:t>
            </a:r>
            <a:r>
              <a:rPr lang="en-US" altLang="zh-CN" sz="2000" dirty="0">
                <a:solidFill>
                  <a:srgbClr val="1A78C3"/>
                </a:solidFill>
                <a:latin typeface="+mj-ea"/>
                <a:ea typeface="+mj-ea"/>
              </a:rPr>
              <a:t> $1, $2, else                 ; </a:t>
            </a:r>
            <a:r>
              <a:rPr lang="en-US" altLang="zh-CN" sz="2000" dirty="0" err="1">
                <a:solidFill>
                  <a:srgbClr val="1A78C3"/>
                </a:solidFill>
                <a:latin typeface="+mj-ea"/>
                <a:ea typeface="+mj-ea"/>
              </a:rPr>
              <a:t>i</a:t>
            </a:r>
            <a:r>
              <a:rPr lang="en-US" altLang="zh-CN" sz="2000" dirty="0">
                <a:solidFill>
                  <a:srgbClr val="1A78C3"/>
                </a:solidFill>
                <a:latin typeface="+mj-ea"/>
                <a:ea typeface="+mj-ea"/>
              </a:rPr>
              <a:t>!=j, jump to else       </a:t>
            </a:r>
          </a:p>
          <a:p>
            <a:r>
              <a:rPr lang="en-US" altLang="zh-CN" sz="2000" dirty="0">
                <a:solidFill>
                  <a:srgbClr val="1A78C3"/>
                </a:solidFill>
                <a:latin typeface="+mj-ea"/>
                <a:ea typeface="+mj-ea"/>
              </a:rPr>
              <a:t>	add $3, $4, $5        </a:t>
            </a:r>
          </a:p>
          <a:p>
            <a:r>
              <a:rPr lang="en-US" altLang="zh-CN" sz="2000" dirty="0">
                <a:solidFill>
                  <a:srgbClr val="1A78C3"/>
                </a:solidFill>
                <a:latin typeface="+mj-ea"/>
                <a:ea typeface="+mj-ea"/>
              </a:rPr>
              <a:t>	j   exit			      ; jump to exit</a:t>
            </a:r>
          </a:p>
          <a:p>
            <a:r>
              <a:rPr lang="en-US" altLang="zh-CN" sz="2000" dirty="0">
                <a:solidFill>
                  <a:srgbClr val="1A78C3"/>
                </a:solidFill>
                <a:latin typeface="+mj-ea"/>
                <a:ea typeface="+mj-ea"/>
              </a:rPr>
              <a:t>else:	sub $3, $4, $5</a:t>
            </a:r>
            <a:endParaRPr lang="zh-CN" altLang="en-US" sz="2000" dirty="0">
              <a:solidFill>
                <a:srgbClr val="1A78C3"/>
              </a:solidFill>
              <a:latin typeface="+mj-ea"/>
              <a:ea typeface="+mj-ea"/>
            </a:endParaRPr>
          </a:p>
          <a:p>
            <a:r>
              <a:rPr lang="en-US" altLang="zh-CN" sz="2000" dirty="0">
                <a:solidFill>
                  <a:srgbClr val="1A78C3"/>
                </a:solidFill>
                <a:latin typeface="+mj-ea"/>
                <a:ea typeface="+mj-ea"/>
              </a:rPr>
              <a:t>exit:</a:t>
            </a:r>
          </a:p>
        </p:txBody>
      </p:sp>
    </p:spTree>
    <p:extLst>
      <p:ext uri="{BB962C8B-B14F-4D97-AF65-F5344CB8AC3E}">
        <p14:creationId xmlns:p14="http://schemas.microsoft.com/office/powerpoint/2010/main" val="371238563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E8A14E5-3AE2-40CC-9922-135B6B8A73D4}"/>
              </a:ext>
            </a:extLst>
          </p:cNvPr>
          <p:cNvSpPr>
            <a:spLocks noGrp="1"/>
          </p:cNvSpPr>
          <p:nvPr>
            <p:ph type="sldNum" sz="quarter" idx="12"/>
          </p:nvPr>
        </p:nvSpPr>
        <p:spPr/>
        <p:txBody>
          <a:bodyPr/>
          <a:lstStyle/>
          <a:p>
            <a:fld id="{D12C7F20-4EEE-4847-AC76-B538472E8A39}" type="slidenum">
              <a:rPr lang="zh-CN" altLang="en-US" smtClean="0"/>
              <a:pPr/>
              <a:t>63</a:t>
            </a:fld>
            <a:endParaRPr lang="zh-CN" altLang="en-US"/>
          </a:p>
        </p:txBody>
      </p:sp>
      <p:sp>
        <p:nvSpPr>
          <p:cNvPr id="3" name="文本占位符 2">
            <a:extLst>
              <a:ext uri="{FF2B5EF4-FFF2-40B4-BE49-F238E27FC236}">
                <a16:creationId xmlns:a16="http://schemas.microsoft.com/office/drawing/2014/main" id="{678D1AA8-A035-4682-B18E-85EE9B3609ED}"/>
              </a:ext>
            </a:extLst>
          </p:cNvPr>
          <p:cNvSpPr>
            <a:spLocks noGrp="1"/>
          </p:cNvSpPr>
          <p:nvPr>
            <p:ph type="body" sz="quarter" idx="15"/>
          </p:nvPr>
        </p:nvSpPr>
        <p:spPr>
          <a:xfrm>
            <a:off x="159768" y="698464"/>
            <a:ext cx="11835786" cy="593442"/>
          </a:xfrm>
        </p:spPr>
        <p:txBody>
          <a:bodyPr/>
          <a:lstStyle/>
          <a:p>
            <a:r>
              <a:rPr lang="en-US" altLang="zh-CN" dirty="0"/>
              <a:t>Example</a:t>
            </a:r>
            <a:r>
              <a:rPr lang="zh-CN" altLang="en-US" dirty="0"/>
              <a:t>：“</a:t>
            </a:r>
            <a:r>
              <a:rPr lang="en-US" altLang="zh-CN" dirty="0"/>
              <a:t>less than”</a:t>
            </a:r>
            <a:r>
              <a:rPr lang="zh-CN" altLang="en-US" dirty="0"/>
              <a:t>判断</a:t>
            </a:r>
          </a:p>
        </p:txBody>
      </p:sp>
      <p:sp>
        <p:nvSpPr>
          <p:cNvPr id="4" name="文本占位符 3">
            <a:extLst>
              <a:ext uri="{FF2B5EF4-FFF2-40B4-BE49-F238E27FC236}">
                <a16:creationId xmlns:a16="http://schemas.microsoft.com/office/drawing/2014/main" id="{12AC92BD-6104-4C2B-9CAB-47A4FDE2ACA1}"/>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Text Box 5">
            <a:extLst>
              <a:ext uri="{FF2B5EF4-FFF2-40B4-BE49-F238E27FC236}">
                <a16:creationId xmlns:a16="http://schemas.microsoft.com/office/drawing/2014/main" id="{039B5D79-775F-436B-8EA2-4A9C2BE88740}"/>
              </a:ext>
            </a:extLst>
          </p:cNvPr>
          <p:cNvSpPr txBox="1">
            <a:spLocks noChangeArrowheads="1"/>
          </p:cNvSpPr>
          <p:nvPr/>
        </p:nvSpPr>
        <p:spPr bwMode="auto">
          <a:xfrm>
            <a:off x="597379" y="1135933"/>
            <a:ext cx="63306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1A78C3"/>
                </a:solidFill>
                <a:latin typeface="+mj-ea"/>
                <a:ea typeface="+mj-ea"/>
              </a:rPr>
              <a:t>if (a</a:t>
            </a:r>
            <a:r>
              <a:rPr lang="zh-CN" altLang="en-US" sz="2000">
                <a:solidFill>
                  <a:srgbClr val="1A78C3"/>
                </a:solidFill>
                <a:latin typeface="+mj-ea"/>
                <a:ea typeface="+mj-ea"/>
              </a:rPr>
              <a:t> </a:t>
            </a:r>
            <a:r>
              <a:rPr lang="en-US" altLang="zh-CN" sz="2000">
                <a:solidFill>
                  <a:srgbClr val="1A78C3"/>
                </a:solidFill>
                <a:latin typeface="+mj-ea"/>
                <a:ea typeface="+mj-ea"/>
              </a:rPr>
              <a:t>&lt; b) f = g+h ; else f = g-h ;</a:t>
            </a:r>
          </a:p>
          <a:p>
            <a:r>
              <a:rPr lang="en-US" altLang="zh-CN" sz="2000">
                <a:solidFill>
                  <a:srgbClr val="1A78C3"/>
                </a:solidFill>
                <a:latin typeface="+mj-ea"/>
                <a:ea typeface="+mj-ea"/>
              </a:rPr>
              <a:t>Assuming variables a, b, f, g, h, ~ $1, $2, $3, $4, $5</a:t>
            </a:r>
          </a:p>
        </p:txBody>
      </p:sp>
      <p:sp>
        <p:nvSpPr>
          <p:cNvPr id="6" name="Text Box 6">
            <a:extLst>
              <a:ext uri="{FF2B5EF4-FFF2-40B4-BE49-F238E27FC236}">
                <a16:creationId xmlns:a16="http://schemas.microsoft.com/office/drawing/2014/main" id="{86A8D1FA-E680-489E-A0F4-036B1A190F1D}"/>
              </a:ext>
            </a:extLst>
          </p:cNvPr>
          <p:cNvSpPr txBox="1">
            <a:spLocks noChangeArrowheads="1"/>
          </p:cNvSpPr>
          <p:nvPr/>
        </p:nvSpPr>
        <p:spPr bwMode="auto">
          <a:xfrm>
            <a:off x="710091" y="2247183"/>
            <a:ext cx="761298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solidFill>
                  <a:srgbClr val="1A78C3"/>
                </a:solidFill>
                <a:latin typeface="+mj-ea"/>
                <a:ea typeface="+mj-ea"/>
              </a:rPr>
              <a:t>	</a:t>
            </a:r>
            <a:r>
              <a:rPr lang="en-US" altLang="zh-CN" sz="2000">
                <a:solidFill>
                  <a:srgbClr val="1A78C3"/>
                </a:solidFill>
                <a:latin typeface="+mj-ea"/>
                <a:ea typeface="+mj-ea"/>
              </a:rPr>
              <a:t>slt   $6, </a:t>
            </a:r>
            <a:r>
              <a:rPr lang="en-US" altLang="zh-CN" sz="2000">
                <a:solidFill>
                  <a:srgbClr val="1A78C3"/>
                </a:solidFill>
                <a:latin typeface="+mj-ea"/>
                <a:ea typeface="+mj-ea"/>
                <a:cs typeface="Times New Roman" panose="02020603050405020304" pitchFamily="18" charset="0"/>
              </a:rPr>
              <a:t>$1, $2		          ; if a&lt;b, $6=1, else $6=0</a:t>
            </a:r>
          </a:p>
          <a:p>
            <a:r>
              <a:rPr lang="en-US" altLang="zh-CN" sz="2000">
                <a:solidFill>
                  <a:srgbClr val="1A78C3"/>
                </a:solidFill>
                <a:latin typeface="+mj-ea"/>
                <a:ea typeface="+mj-ea"/>
              </a:rPr>
              <a:t>	bne $6, $zero, else               ; $6!=0, jump to else       </a:t>
            </a:r>
          </a:p>
          <a:p>
            <a:r>
              <a:rPr lang="en-US" altLang="zh-CN" sz="2000">
                <a:solidFill>
                  <a:srgbClr val="1A78C3"/>
                </a:solidFill>
                <a:latin typeface="+mj-ea"/>
                <a:ea typeface="+mj-ea"/>
              </a:rPr>
              <a:t>	add $3, $4, $5        </a:t>
            </a:r>
          </a:p>
          <a:p>
            <a:r>
              <a:rPr lang="en-US" altLang="zh-CN" sz="2000">
                <a:solidFill>
                  <a:srgbClr val="1A78C3"/>
                </a:solidFill>
                <a:latin typeface="+mj-ea"/>
                <a:ea typeface="+mj-ea"/>
              </a:rPr>
              <a:t>	j   exit			         ; jump to exit</a:t>
            </a:r>
          </a:p>
          <a:p>
            <a:r>
              <a:rPr lang="en-US" altLang="zh-CN" sz="2000">
                <a:solidFill>
                  <a:srgbClr val="1A78C3"/>
                </a:solidFill>
                <a:latin typeface="+mj-ea"/>
                <a:ea typeface="+mj-ea"/>
              </a:rPr>
              <a:t>else:	sub $3, $4, $5</a:t>
            </a:r>
            <a:endParaRPr lang="zh-CN" altLang="en-US" sz="2000">
              <a:solidFill>
                <a:srgbClr val="1A78C3"/>
              </a:solidFill>
              <a:latin typeface="+mj-ea"/>
              <a:ea typeface="+mj-ea"/>
            </a:endParaRPr>
          </a:p>
          <a:p>
            <a:r>
              <a:rPr lang="en-US" altLang="zh-CN" sz="2000">
                <a:solidFill>
                  <a:srgbClr val="1A78C3"/>
                </a:solidFill>
                <a:latin typeface="+mj-ea"/>
                <a:ea typeface="+mj-ea"/>
              </a:rPr>
              <a:t>exit:</a:t>
            </a:r>
          </a:p>
        </p:txBody>
      </p:sp>
      <p:grpSp>
        <p:nvGrpSpPr>
          <p:cNvPr id="7" name="Group 10">
            <a:extLst>
              <a:ext uri="{FF2B5EF4-FFF2-40B4-BE49-F238E27FC236}">
                <a16:creationId xmlns:a16="http://schemas.microsoft.com/office/drawing/2014/main" id="{077B4450-03C3-4080-97CF-C83DEB6FA945}"/>
              </a:ext>
            </a:extLst>
          </p:cNvPr>
          <p:cNvGrpSpPr>
            <a:grpSpLocks/>
          </p:cNvGrpSpPr>
          <p:nvPr/>
        </p:nvGrpSpPr>
        <p:grpSpPr bwMode="auto">
          <a:xfrm>
            <a:off x="986316" y="2552975"/>
            <a:ext cx="3222625" cy="363538"/>
            <a:chOff x="622" y="1554"/>
            <a:chExt cx="2030" cy="229"/>
          </a:xfrm>
        </p:grpSpPr>
        <p:sp>
          <p:nvSpPr>
            <p:cNvPr id="8" name="Rectangle 7">
              <a:extLst>
                <a:ext uri="{FF2B5EF4-FFF2-40B4-BE49-F238E27FC236}">
                  <a16:creationId xmlns:a16="http://schemas.microsoft.com/office/drawing/2014/main" id="{F7AC9C53-2C44-42F7-A25F-CC2328108AEF}"/>
                </a:ext>
              </a:extLst>
            </p:cNvPr>
            <p:cNvSpPr>
              <a:spLocks noChangeArrowheads="1"/>
            </p:cNvSpPr>
            <p:nvPr/>
          </p:nvSpPr>
          <p:spPr bwMode="auto">
            <a:xfrm>
              <a:off x="987" y="1584"/>
              <a:ext cx="1665" cy="187"/>
            </a:xfrm>
            <a:prstGeom prst="rect">
              <a:avLst/>
            </a:prstGeom>
            <a:noFill/>
            <a:ln w="2857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endParaRPr lang="zh-CN" altLang="en-US" sz="1600">
                <a:solidFill>
                  <a:srgbClr val="1A78C3"/>
                </a:solidFill>
                <a:latin typeface="+mj-ea"/>
                <a:ea typeface="+mj-ea"/>
              </a:endParaRPr>
            </a:p>
          </p:txBody>
        </p:sp>
        <p:sp>
          <p:nvSpPr>
            <p:cNvPr id="9" name="Line 8">
              <a:extLst>
                <a:ext uri="{FF2B5EF4-FFF2-40B4-BE49-F238E27FC236}">
                  <a16:creationId xmlns:a16="http://schemas.microsoft.com/office/drawing/2014/main" id="{EBD26E2D-54EC-465D-B6AB-50FF29C8E935}"/>
                </a:ext>
              </a:extLst>
            </p:cNvPr>
            <p:cNvSpPr>
              <a:spLocks noChangeShapeType="1"/>
            </p:cNvSpPr>
            <p:nvPr/>
          </p:nvSpPr>
          <p:spPr bwMode="auto">
            <a:xfrm flipH="1">
              <a:off x="622" y="1563"/>
              <a:ext cx="224" cy="211"/>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600">
                <a:solidFill>
                  <a:srgbClr val="1A78C3"/>
                </a:solidFill>
                <a:latin typeface="+mj-ea"/>
                <a:ea typeface="+mj-ea"/>
              </a:endParaRPr>
            </a:p>
          </p:txBody>
        </p:sp>
        <p:sp>
          <p:nvSpPr>
            <p:cNvPr id="10" name="Line 9">
              <a:extLst>
                <a:ext uri="{FF2B5EF4-FFF2-40B4-BE49-F238E27FC236}">
                  <a16:creationId xmlns:a16="http://schemas.microsoft.com/office/drawing/2014/main" id="{5BD35523-84E4-4AF5-8795-6C22F6AC9849}"/>
                </a:ext>
              </a:extLst>
            </p:cNvPr>
            <p:cNvSpPr>
              <a:spLocks noChangeShapeType="1"/>
            </p:cNvSpPr>
            <p:nvPr/>
          </p:nvSpPr>
          <p:spPr bwMode="auto">
            <a:xfrm>
              <a:off x="622" y="1554"/>
              <a:ext cx="248" cy="229"/>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600">
                <a:solidFill>
                  <a:srgbClr val="1A78C3"/>
                </a:solidFill>
                <a:latin typeface="+mj-ea"/>
                <a:ea typeface="+mj-ea"/>
              </a:endParaRPr>
            </a:p>
          </p:txBody>
        </p:sp>
      </p:grpSp>
      <p:sp>
        <p:nvSpPr>
          <p:cNvPr id="11" name="Text Box 11">
            <a:extLst>
              <a:ext uri="{FF2B5EF4-FFF2-40B4-BE49-F238E27FC236}">
                <a16:creationId xmlns:a16="http://schemas.microsoft.com/office/drawing/2014/main" id="{E1A7859C-2BFA-4852-A602-E8AC31142CA2}"/>
              </a:ext>
            </a:extLst>
          </p:cNvPr>
          <p:cNvSpPr txBox="1">
            <a:spLocks noChangeArrowheads="1"/>
          </p:cNvSpPr>
          <p:nvPr/>
        </p:nvSpPr>
        <p:spPr bwMode="auto">
          <a:xfrm>
            <a:off x="751365" y="4541120"/>
            <a:ext cx="973487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0" dirty="0">
                <a:solidFill>
                  <a:srgbClr val="1A78C3"/>
                </a:solidFill>
                <a:latin typeface="+mj-ea"/>
                <a:ea typeface="+mj-ea"/>
              </a:rPr>
              <a:t>	</a:t>
            </a:r>
            <a:r>
              <a:rPr lang="en-US" altLang="zh-CN" sz="2000" dirty="0" err="1">
                <a:solidFill>
                  <a:srgbClr val="1A78C3"/>
                </a:solidFill>
                <a:latin typeface="+mj-ea"/>
                <a:ea typeface="+mj-ea"/>
              </a:rPr>
              <a:t>slt</a:t>
            </a:r>
            <a:r>
              <a:rPr lang="en-US" altLang="zh-CN" sz="2000" dirty="0">
                <a:solidFill>
                  <a:srgbClr val="1A78C3"/>
                </a:solidFill>
                <a:latin typeface="+mj-ea"/>
                <a:ea typeface="+mj-ea"/>
              </a:rPr>
              <a:t>   $6, </a:t>
            </a:r>
            <a:r>
              <a:rPr lang="en-US" altLang="zh-CN" sz="2000" dirty="0">
                <a:solidFill>
                  <a:srgbClr val="1A78C3"/>
                </a:solidFill>
                <a:latin typeface="+mj-ea"/>
                <a:ea typeface="+mj-ea"/>
                <a:cs typeface="Times New Roman" panose="02020603050405020304" pitchFamily="18" charset="0"/>
              </a:rPr>
              <a:t>$1, $2		          ; if a&lt;b, $6=1, else $6=0</a:t>
            </a:r>
          </a:p>
          <a:p>
            <a:r>
              <a:rPr lang="en-US" altLang="zh-CN" sz="2000" dirty="0">
                <a:solidFill>
                  <a:srgbClr val="1A78C3"/>
                </a:solidFill>
                <a:latin typeface="+mj-ea"/>
                <a:ea typeface="+mj-ea"/>
              </a:rPr>
              <a:t>	</a:t>
            </a:r>
            <a:r>
              <a:rPr lang="en-US" altLang="zh-CN" sz="2000" dirty="0" err="1">
                <a:solidFill>
                  <a:srgbClr val="1A78C3"/>
                </a:solidFill>
                <a:latin typeface="+mj-ea"/>
                <a:ea typeface="+mj-ea"/>
              </a:rPr>
              <a:t>beq</a:t>
            </a:r>
            <a:r>
              <a:rPr lang="zh-CN" altLang="en-US" sz="2000" dirty="0">
                <a:solidFill>
                  <a:srgbClr val="1A78C3"/>
                </a:solidFill>
                <a:latin typeface="+mj-ea"/>
                <a:ea typeface="+mj-ea"/>
              </a:rPr>
              <a:t> </a:t>
            </a:r>
            <a:r>
              <a:rPr lang="en-US" altLang="zh-CN" sz="2000" dirty="0">
                <a:solidFill>
                  <a:srgbClr val="1A78C3"/>
                </a:solidFill>
                <a:latin typeface="+mj-ea"/>
                <a:ea typeface="+mj-ea"/>
              </a:rPr>
              <a:t>$6, $zero, else               ; $6=0, jump to else       </a:t>
            </a:r>
          </a:p>
          <a:p>
            <a:r>
              <a:rPr lang="en-US" altLang="zh-CN" sz="2000" dirty="0">
                <a:solidFill>
                  <a:srgbClr val="1A78C3"/>
                </a:solidFill>
                <a:latin typeface="+mj-ea"/>
                <a:ea typeface="+mj-ea"/>
              </a:rPr>
              <a:t>	add $3, $4, $5        </a:t>
            </a:r>
          </a:p>
          <a:p>
            <a:r>
              <a:rPr lang="en-US" altLang="zh-CN" sz="2000" dirty="0">
                <a:solidFill>
                  <a:srgbClr val="1A78C3"/>
                </a:solidFill>
                <a:latin typeface="+mj-ea"/>
                <a:ea typeface="+mj-ea"/>
              </a:rPr>
              <a:t>	j   exit			         ; jump to exit</a:t>
            </a:r>
          </a:p>
          <a:p>
            <a:r>
              <a:rPr lang="en-US" altLang="zh-CN" sz="2000" dirty="0">
                <a:solidFill>
                  <a:srgbClr val="1A78C3"/>
                </a:solidFill>
                <a:latin typeface="+mj-ea"/>
                <a:ea typeface="+mj-ea"/>
              </a:rPr>
              <a:t>else:	sub $3, $4, $5</a:t>
            </a:r>
            <a:endParaRPr lang="zh-CN" altLang="en-US" sz="2000" dirty="0">
              <a:solidFill>
                <a:srgbClr val="1A78C3"/>
              </a:solidFill>
              <a:latin typeface="+mj-ea"/>
              <a:ea typeface="+mj-ea"/>
            </a:endParaRPr>
          </a:p>
          <a:p>
            <a:r>
              <a:rPr lang="en-US" altLang="zh-CN" sz="2000" dirty="0">
                <a:solidFill>
                  <a:srgbClr val="1A78C3"/>
                </a:solidFill>
                <a:latin typeface="+mj-ea"/>
                <a:ea typeface="+mj-ea"/>
              </a:rPr>
              <a:t>exit:</a:t>
            </a:r>
          </a:p>
        </p:txBody>
      </p:sp>
      <p:grpSp>
        <p:nvGrpSpPr>
          <p:cNvPr id="12" name="Group 17">
            <a:extLst>
              <a:ext uri="{FF2B5EF4-FFF2-40B4-BE49-F238E27FC236}">
                <a16:creationId xmlns:a16="http://schemas.microsoft.com/office/drawing/2014/main" id="{F827E07D-EBBF-4A5D-904D-1DC84404E4B3}"/>
              </a:ext>
            </a:extLst>
          </p:cNvPr>
          <p:cNvGrpSpPr>
            <a:grpSpLocks/>
          </p:cNvGrpSpPr>
          <p:nvPr/>
        </p:nvGrpSpPr>
        <p:grpSpPr bwMode="auto">
          <a:xfrm>
            <a:off x="751366" y="4885728"/>
            <a:ext cx="3297237" cy="414609"/>
            <a:chOff x="501" y="2909"/>
            <a:chExt cx="2077" cy="217"/>
          </a:xfrm>
        </p:grpSpPr>
        <p:sp>
          <p:nvSpPr>
            <p:cNvPr id="13" name="Rectangle 13">
              <a:extLst>
                <a:ext uri="{FF2B5EF4-FFF2-40B4-BE49-F238E27FC236}">
                  <a16:creationId xmlns:a16="http://schemas.microsoft.com/office/drawing/2014/main" id="{9FDFD272-8D2A-4DAE-8FCD-9744630175C2}"/>
                </a:ext>
              </a:extLst>
            </p:cNvPr>
            <p:cNvSpPr>
              <a:spLocks noChangeArrowheads="1"/>
            </p:cNvSpPr>
            <p:nvPr/>
          </p:nvSpPr>
          <p:spPr bwMode="auto">
            <a:xfrm>
              <a:off x="913" y="2909"/>
              <a:ext cx="1665" cy="187"/>
            </a:xfrm>
            <a:prstGeom prst="rect">
              <a:avLst/>
            </a:prstGeom>
            <a:noFill/>
            <a:ln w="2857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endParaRPr lang="zh-CN" altLang="en-US" sz="1600">
                <a:solidFill>
                  <a:srgbClr val="1A78C3"/>
                </a:solidFill>
                <a:latin typeface="+mj-ea"/>
                <a:ea typeface="+mj-ea"/>
              </a:endParaRPr>
            </a:p>
          </p:txBody>
        </p:sp>
        <p:sp>
          <p:nvSpPr>
            <p:cNvPr id="14" name="Line 14">
              <a:extLst>
                <a:ext uri="{FF2B5EF4-FFF2-40B4-BE49-F238E27FC236}">
                  <a16:creationId xmlns:a16="http://schemas.microsoft.com/office/drawing/2014/main" id="{AD968A83-CBC3-4912-B773-BF2174D1508C}"/>
                </a:ext>
              </a:extLst>
            </p:cNvPr>
            <p:cNvSpPr>
              <a:spLocks noChangeShapeType="1"/>
            </p:cNvSpPr>
            <p:nvPr/>
          </p:nvSpPr>
          <p:spPr bwMode="auto">
            <a:xfrm flipH="1">
              <a:off x="593" y="2915"/>
              <a:ext cx="224" cy="211"/>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600">
                <a:solidFill>
                  <a:srgbClr val="1A78C3"/>
                </a:solidFill>
                <a:latin typeface="+mj-ea"/>
                <a:ea typeface="+mj-ea"/>
              </a:endParaRPr>
            </a:p>
          </p:txBody>
        </p:sp>
        <p:sp>
          <p:nvSpPr>
            <p:cNvPr id="15" name="Line 16">
              <a:extLst>
                <a:ext uri="{FF2B5EF4-FFF2-40B4-BE49-F238E27FC236}">
                  <a16:creationId xmlns:a16="http://schemas.microsoft.com/office/drawing/2014/main" id="{7350D2AC-935C-46E6-98D9-D1775E7EB452}"/>
                </a:ext>
              </a:extLst>
            </p:cNvPr>
            <p:cNvSpPr>
              <a:spLocks noChangeShapeType="1"/>
            </p:cNvSpPr>
            <p:nvPr/>
          </p:nvSpPr>
          <p:spPr bwMode="auto">
            <a:xfrm>
              <a:off x="501" y="2990"/>
              <a:ext cx="101" cy="128"/>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600">
                <a:solidFill>
                  <a:srgbClr val="1A78C3"/>
                </a:solidFill>
                <a:latin typeface="+mj-ea"/>
                <a:ea typeface="+mj-ea"/>
              </a:endParaRPr>
            </a:p>
          </p:txBody>
        </p:sp>
      </p:grpSp>
    </p:spTree>
    <p:extLst>
      <p:ext uri="{BB962C8B-B14F-4D97-AF65-F5344CB8AC3E}">
        <p14:creationId xmlns:p14="http://schemas.microsoft.com/office/powerpoint/2010/main" val="15582730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B2335F1-CB6E-4D91-92D6-419100A36EA0}"/>
              </a:ext>
            </a:extLst>
          </p:cNvPr>
          <p:cNvSpPr>
            <a:spLocks noGrp="1"/>
          </p:cNvSpPr>
          <p:nvPr>
            <p:ph type="sldNum" sz="quarter" idx="12"/>
          </p:nvPr>
        </p:nvSpPr>
        <p:spPr/>
        <p:txBody>
          <a:bodyPr/>
          <a:lstStyle/>
          <a:p>
            <a:fld id="{D12C7F20-4EEE-4847-AC76-B538472E8A39}" type="slidenum">
              <a:rPr lang="zh-CN" altLang="en-US" smtClean="0"/>
              <a:pPr/>
              <a:t>64</a:t>
            </a:fld>
            <a:endParaRPr lang="zh-CN" altLang="en-US"/>
          </a:p>
        </p:txBody>
      </p:sp>
      <p:sp>
        <p:nvSpPr>
          <p:cNvPr id="3" name="文本占位符 2">
            <a:extLst>
              <a:ext uri="{FF2B5EF4-FFF2-40B4-BE49-F238E27FC236}">
                <a16:creationId xmlns:a16="http://schemas.microsoft.com/office/drawing/2014/main" id="{A21910FF-6FA4-45FB-B4DA-992429C2FF86}"/>
              </a:ext>
            </a:extLst>
          </p:cNvPr>
          <p:cNvSpPr>
            <a:spLocks noGrp="1"/>
          </p:cNvSpPr>
          <p:nvPr>
            <p:ph type="body" sz="quarter" idx="15"/>
          </p:nvPr>
        </p:nvSpPr>
        <p:spPr>
          <a:xfrm>
            <a:off x="159768" y="698464"/>
            <a:ext cx="11835786" cy="593442"/>
          </a:xfrm>
        </p:spPr>
        <p:txBody>
          <a:bodyPr/>
          <a:lstStyle/>
          <a:p>
            <a:r>
              <a:rPr lang="en-US" altLang="zh-CN" dirty="0"/>
              <a:t>Example</a:t>
            </a:r>
            <a:r>
              <a:rPr lang="zh-CN" altLang="en-US" dirty="0"/>
              <a:t>：</a:t>
            </a:r>
            <a:r>
              <a:rPr lang="en-US" altLang="zh-CN" dirty="0"/>
              <a:t>Loop</a:t>
            </a:r>
            <a:r>
              <a:rPr lang="zh-CN" altLang="en-US" dirty="0"/>
              <a:t>循环 </a:t>
            </a:r>
          </a:p>
        </p:txBody>
      </p:sp>
      <p:sp>
        <p:nvSpPr>
          <p:cNvPr id="4" name="文本占位符 3">
            <a:extLst>
              <a:ext uri="{FF2B5EF4-FFF2-40B4-BE49-F238E27FC236}">
                <a16:creationId xmlns:a16="http://schemas.microsoft.com/office/drawing/2014/main" id="{DD371081-08C5-44F8-B3F4-ADAFAF2B3F98}"/>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Text Box 3">
            <a:extLst>
              <a:ext uri="{FF2B5EF4-FFF2-40B4-BE49-F238E27FC236}">
                <a16:creationId xmlns:a16="http://schemas.microsoft.com/office/drawing/2014/main" id="{E32423FB-E37D-44A4-B25E-2C6DFE828E5B}"/>
              </a:ext>
            </a:extLst>
          </p:cNvPr>
          <p:cNvSpPr txBox="1">
            <a:spLocks noChangeArrowheads="1"/>
          </p:cNvSpPr>
          <p:nvPr/>
        </p:nvSpPr>
        <p:spPr bwMode="auto">
          <a:xfrm>
            <a:off x="482396" y="1214671"/>
            <a:ext cx="908944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solidFill>
                  <a:srgbClr val="1A78C3"/>
                </a:solidFill>
                <a:latin typeface="+mj-ea"/>
                <a:ea typeface="+mj-ea"/>
              </a:rPr>
              <a:t>Loop:	g = g +A[</a:t>
            </a:r>
            <a:r>
              <a:rPr lang="en-US" altLang="zh-CN" sz="2000" dirty="0" err="1">
                <a:solidFill>
                  <a:srgbClr val="1A78C3"/>
                </a:solidFill>
                <a:latin typeface="+mj-ea"/>
                <a:ea typeface="+mj-ea"/>
              </a:rPr>
              <a:t>i</a:t>
            </a:r>
            <a:r>
              <a:rPr lang="en-US" altLang="zh-CN" sz="2000" dirty="0">
                <a:solidFill>
                  <a:srgbClr val="1A78C3"/>
                </a:solidFill>
                <a:latin typeface="+mj-ea"/>
                <a:ea typeface="+mj-ea"/>
              </a:rPr>
              <a:t>];</a:t>
            </a:r>
          </a:p>
          <a:p>
            <a:r>
              <a:rPr lang="en-US" altLang="zh-CN" sz="2000" dirty="0">
                <a:solidFill>
                  <a:srgbClr val="1A78C3"/>
                </a:solidFill>
                <a:latin typeface="+mj-ea"/>
                <a:ea typeface="+mj-ea"/>
              </a:rPr>
              <a:t>	</a:t>
            </a:r>
            <a:r>
              <a:rPr lang="en-US" altLang="zh-CN" sz="2000" dirty="0" err="1">
                <a:solidFill>
                  <a:srgbClr val="1A78C3"/>
                </a:solidFill>
                <a:latin typeface="+mj-ea"/>
                <a:ea typeface="+mj-ea"/>
              </a:rPr>
              <a:t>i</a:t>
            </a:r>
            <a:r>
              <a:rPr lang="en-US" altLang="zh-CN" sz="2000" dirty="0">
                <a:solidFill>
                  <a:srgbClr val="1A78C3"/>
                </a:solidFill>
                <a:latin typeface="+mj-ea"/>
                <a:ea typeface="+mj-ea"/>
              </a:rPr>
              <a:t> = </a:t>
            </a:r>
            <a:r>
              <a:rPr lang="en-US" altLang="zh-CN" sz="2000" dirty="0" err="1">
                <a:solidFill>
                  <a:srgbClr val="1A78C3"/>
                </a:solidFill>
                <a:latin typeface="+mj-ea"/>
                <a:ea typeface="+mj-ea"/>
              </a:rPr>
              <a:t>i</a:t>
            </a:r>
            <a:r>
              <a:rPr lang="en-US" altLang="zh-CN" sz="2000" dirty="0">
                <a:solidFill>
                  <a:srgbClr val="1A78C3"/>
                </a:solidFill>
                <a:latin typeface="+mj-ea"/>
                <a:ea typeface="+mj-ea"/>
              </a:rPr>
              <a:t>+ j;</a:t>
            </a:r>
          </a:p>
          <a:p>
            <a:r>
              <a:rPr lang="en-US" altLang="zh-CN" sz="2000" dirty="0">
                <a:solidFill>
                  <a:srgbClr val="1A78C3"/>
                </a:solidFill>
                <a:latin typeface="+mj-ea"/>
                <a:ea typeface="+mj-ea"/>
              </a:rPr>
              <a:t>	if (</a:t>
            </a:r>
            <a:r>
              <a:rPr lang="en-US" altLang="zh-CN" sz="2000" dirty="0" err="1">
                <a:solidFill>
                  <a:srgbClr val="1A78C3"/>
                </a:solidFill>
                <a:latin typeface="+mj-ea"/>
                <a:ea typeface="+mj-ea"/>
              </a:rPr>
              <a:t>i</a:t>
            </a:r>
            <a:r>
              <a:rPr lang="en-US" altLang="zh-CN" sz="2000" dirty="0">
                <a:solidFill>
                  <a:srgbClr val="1A78C3"/>
                </a:solidFill>
                <a:latin typeface="+mj-ea"/>
                <a:ea typeface="+mj-ea"/>
              </a:rPr>
              <a:t> != h) go to Loop:</a:t>
            </a:r>
          </a:p>
          <a:p>
            <a:r>
              <a:rPr lang="en-US" altLang="zh-CN" sz="2000" dirty="0">
                <a:solidFill>
                  <a:srgbClr val="1A78C3"/>
                </a:solidFill>
                <a:latin typeface="+mj-ea"/>
                <a:ea typeface="+mj-ea"/>
              </a:rPr>
              <a:t>Assuming variables g, h, </a:t>
            </a:r>
            <a:r>
              <a:rPr lang="en-US" altLang="zh-CN" sz="2000" dirty="0" err="1">
                <a:solidFill>
                  <a:srgbClr val="1A78C3"/>
                </a:solidFill>
                <a:latin typeface="+mj-ea"/>
                <a:ea typeface="+mj-ea"/>
              </a:rPr>
              <a:t>i</a:t>
            </a:r>
            <a:r>
              <a:rPr lang="en-US" altLang="zh-CN" sz="2000" dirty="0">
                <a:solidFill>
                  <a:srgbClr val="1A78C3"/>
                </a:solidFill>
                <a:latin typeface="+mj-ea"/>
                <a:ea typeface="+mj-ea"/>
              </a:rPr>
              <a:t>, j  ~ $1, $2, $3, $4 and base address</a:t>
            </a:r>
          </a:p>
          <a:p>
            <a:r>
              <a:rPr lang="en-US" altLang="zh-CN" sz="2000" dirty="0">
                <a:solidFill>
                  <a:srgbClr val="1A78C3"/>
                </a:solidFill>
                <a:latin typeface="+mj-ea"/>
                <a:ea typeface="+mj-ea"/>
              </a:rPr>
              <a:t>of array is in $5</a:t>
            </a:r>
          </a:p>
        </p:txBody>
      </p:sp>
      <p:sp>
        <p:nvSpPr>
          <p:cNvPr id="6" name="Text Box 4">
            <a:extLst>
              <a:ext uri="{FF2B5EF4-FFF2-40B4-BE49-F238E27FC236}">
                <a16:creationId xmlns:a16="http://schemas.microsoft.com/office/drawing/2014/main" id="{0A05274B-AA54-475A-B8CB-71C458EE093F}"/>
              </a:ext>
            </a:extLst>
          </p:cNvPr>
          <p:cNvSpPr txBox="1">
            <a:spLocks noChangeArrowheads="1"/>
          </p:cNvSpPr>
          <p:nvPr/>
        </p:nvSpPr>
        <p:spPr bwMode="auto">
          <a:xfrm>
            <a:off x="433184" y="2911120"/>
            <a:ext cx="521969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1A78C3"/>
                </a:solidFill>
                <a:latin typeface="+mj-ea"/>
                <a:ea typeface="+mj-ea"/>
              </a:rPr>
              <a:t>Loop:	add $7, $3, $3          	; </a:t>
            </a:r>
            <a:r>
              <a:rPr lang="en-US" altLang="zh-CN" sz="2000" dirty="0" err="1">
                <a:solidFill>
                  <a:srgbClr val="1A78C3"/>
                </a:solidFill>
                <a:latin typeface="+mj-ea"/>
                <a:ea typeface="+mj-ea"/>
              </a:rPr>
              <a:t>i</a:t>
            </a:r>
            <a:r>
              <a:rPr lang="en-US" altLang="zh-CN" sz="2000" dirty="0">
                <a:solidFill>
                  <a:srgbClr val="1A78C3"/>
                </a:solidFill>
                <a:latin typeface="+mj-ea"/>
                <a:ea typeface="+mj-ea"/>
              </a:rPr>
              <a:t>*2          </a:t>
            </a:r>
          </a:p>
          <a:p>
            <a:r>
              <a:rPr lang="en-US" altLang="zh-CN" sz="2000" dirty="0">
                <a:solidFill>
                  <a:srgbClr val="1A78C3"/>
                </a:solidFill>
                <a:latin typeface="+mj-ea"/>
                <a:ea typeface="+mj-ea"/>
              </a:rPr>
              <a:t>	add $7, $7, $7          	; </a:t>
            </a:r>
            <a:r>
              <a:rPr lang="en-US" altLang="zh-CN" sz="2000" dirty="0" err="1">
                <a:solidFill>
                  <a:srgbClr val="1A78C3"/>
                </a:solidFill>
                <a:latin typeface="+mj-ea"/>
                <a:ea typeface="+mj-ea"/>
              </a:rPr>
              <a:t>i</a:t>
            </a:r>
            <a:r>
              <a:rPr lang="en-US" altLang="zh-CN" sz="2000" dirty="0">
                <a:solidFill>
                  <a:srgbClr val="1A78C3"/>
                </a:solidFill>
                <a:latin typeface="+mj-ea"/>
                <a:ea typeface="+mj-ea"/>
              </a:rPr>
              <a:t>*4</a:t>
            </a:r>
          </a:p>
          <a:p>
            <a:r>
              <a:rPr lang="en-US" altLang="zh-CN" sz="2000" dirty="0">
                <a:solidFill>
                  <a:srgbClr val="1A78C3"/>
                </a:solidFill>
                <a:latin typeface="+mj-ea"/>
                <a:ea typeface="+mj-ea"/>
              </a:rPr>
              <a:t>	add $7, $7, $5</a:t>
            </a:r>
          </a:p>
          <a:p>
            <a:r>
              <a:rPr lang="en-US" altLang="zh-CN" sz="2000" dirty="0">
                <a:solidFill>
                  <a:srgbClr val="1A78C3"/>
                </a:solidFill>
                <a:latin typeface="+mj-ea"/>
                <a:ea typeface="+mj-ea"/>
              </a:rPr>
              <a:t>	</a:t>
            </a:r>
            <a:r>
              <a:rPr lang="en-US" altLang="zh-CN" sz="2000" dirty="0" err="1">
                <a:solidFill>
                  <a:srgbClr val="1A78C3"/>
                </a:solidFill>
                <a:latin typeface="+mj-ea"/>
                <a:ea typeface="+mj-ea"/>
              </a:rPr>
              <a:t>lw</a:t>
            </a:r>
            <a:r>
              <a:rPr lang="en-US" altLang="zh-CN" sz="2000" dirty="0">
                <a:solidFill>
                  <a:srgbClr val="1A78C3"/>
                </a:solidFill>
                <a:latin typeface="+mj-ea"/>
                <a:ea typeface="+mj-ea"/>
              </a:rPr>
              <a:t> $6, 0($7)	           	; $6=A[</a:t>
            </a:r>
            <a:r>
              <a:rPr lang="en-US" altLang="zh-CN" sz="2000" dirty="0" err="1">
                <a:solidFill>
                  <a:srgbClr val="1A78C3"/>
                </a:solidFill>
                <a:latin typeface="+mj-ea"/>
                <a:ea typeface="+mj-ea"/>
              </a:rPr>
              <a:t>i</a:t>
            </a:r>
            <a:r>
              <a:rPr lang="en-US" altLang="zh-CN" sz="2000" dirty="0">
                <a:solidFill>
                  <a:srgbClr val="1A78C3"/>
                </a:solidFill>
                <a:latin typeface="+mj-ea"/>
                <a:ea typeface="+mj-ea"/>
              </a:rPr>
              <a:t>]</a:t>
            </a:r>
          </a:p>
          <a:p>
            <a:r>
              <a:rPr lang="en-US" altLang="zh-CN" sz="2000" dirty="0">
                <a:solidFill>
                  <a:srgbClr val="1A78C3"/>
                </a:solidFill>
                <a:latin typeface="+mj-ea"/>
                <a:ea typeface="+mj-ea"/>
              </a:rPr>
              <a:t>	add $1, $1, $6	           	; g= </a:t>
            </a:r>
            <a:r>
              <a:rPr lang="en-US" altLang="zh-CN" sz="2000" dirty="0" err="1">
                <a:solidFill>
                  <a:srgbClr val="1A78C3"/>
                </a:solidFill>
                <a:latin typeface="+mj-ea"/>
                <a:ea typeface="+mj-ea"/>
              </a:rPr>
              <a:t>g+A</a:t>
            </a:r>
            <a:r>
              <a:rPr lang="en-US" altLang="zh-CN" sz="2000" dirty="0">
                <a:solidFill>
                  <a:srgbClr val="1A78C3"/>
                </a:solidFill>
                <a:latin typeface="+mj-ea"/>
                <a:ea typeface="+mj-ea"/>
              </a:rPr>
              <a:t>[</a:t>
            </a:r>
            <a:r>
              <a:rPr lang="en-US" altLang="zh-CN" sz="2000" dirty="0" err="1">
                <a:solidFill>
                  <a:srgbClr val="1A78C3"/>
                </a:solidFill>
                <a:latin typeface="+mj-ea"/>
                <a:ea typeface="+mj-ea"/>
              </a:rPr>
              <a:t>i</a:t>
            </a:r>
            <a:r>
              <a:rPr lang="en-US" altLang="zh-CN" sz="2000" dirty="0">
                <a:solidFill>
                  <a:srgbClr val="1A78C3"/>
                </a:solidFill>
                <a:latin typeface="+mj-ea"/>
                <a:ea typeface="+mj-ea"/>
              </a:rPr>
              <a:t>]</a:t>
            </a:r>
          </a:p>
          <a:p>
            <a:r>
              <a:rPr lang="en-US" altLang="zh-CN" sz="2000" dirty="0">
                <a:solidFill>
                  <a:srgbClr val="1A78C3"/>
                </a:solidFill>
                <a:latin typeface="+mj-ea"/>
                <a:ea typeface="+mj-ea"/>
              </a:rPr>
              <a:t>	add $3, $3, $4</a:t>
            </a:r>
          </a:p>
          <a:p>
            <a:r>
              <a:rPr lang="en-US" altLang="zh-CN" sz="2000" dirty="0">
                <a:solidFill>
                  <a:srgbClr val="1A78C3"/>
                </a:solidFill>
                <a:latin typeface="+mj-ea"/>
                <a:ea typeface="+mj-ea"/>
              </a:rPr>
              <a:t>	</a:t>
            </a:r>
            <a:r>
              <a:rPr lang="en-US" altLang="zh-CN" sz="2000" dirty="0" err="1">
                <a:solidFill>
                  <a:srgbClr val="1A78C3"/>
                </a:solidFill>
                <a:latin typeface="+mj-ea"/>
                <a:ea typeface="+mj-ea"/>
              </a:rPr>
              <a:t>bne</a:t>
            </a:r>
            <a:r>
              <a:rPr lang="en-US" altLang="zh-CN" sz="2000" dirty="0">
                <a:solidFill>
                  <a:srgbClr val="1A78C3"/>
                </a:solidFill>
                <a:latin typeface="+mj-ea"/>
                <a:ea typeface="+mj-ea"/>
              </a:rPr>
              <a:t> $3, $2, Loop</a:t>
            </a:r>
          </a:p>
          <a:p>
            <a:endParaRPr lang="zh-CN" altLang="en-US" sz="2000" dirty="0">
              <a:solidFill>
                <a:srgbClr val="1A78C3"/>
              </a:solidFill>
              <a:latin typeface="+mj-ea"/>
              <a:ea typeface="+mj-ea"/>
            </a:endParaRPr>
          </a:p>
        </p:txBody>
      </p:sp>
      <p:sp>
        <p:nvSpPr>
          <p:cNvPr id="7" name="Text Box 5">
            <a:extLst>
              <a:ext uri="{FF2B5EF4-FFF2-40B4-BE49-F238E27FC236}">
                <a16:creationId xmlns:a16="http://schemas.microsoft.com/office/drawing/2014/main" id="{2272CB65-4364-4A25-B213-45CA8CC07381}"/>
              </a:ext>
            </a:extLst>
          </p:cNvPr>
          <p:cNvSpPr txBox="1">
            <a:spLocks noChangeArrowheads="1"/>
          </p:cNvSpPr>
          <p:nvPr/>
        </p:nvSpPr>
        <p:spPr bwMode="auto">
          <a:xfrm>
            <a:off x="5840835" y="2911120"/>
            <a:ext cx="2117725"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a:solidFill>
                  <a:srgbClr val="1A78C3"/>
                </a:solidFill>
                <a:latin typeface="+mj-ea"/>
                <a:ea typeface="+mj-ea"/>
              </a:rPr>
              <a:t>加法比乘法快！</a:t>
            </a:r>
          </a:p>
        </p:txBody>
      </p:sp>
      <p:grpSp>
        <p:nvGrpSpPr>
          <p:cNvPr id="8" name="Group 13">
            <a:extLst>
              <a:ext uri="{FF2B5EF4-FFF2-40B4-BE49-F238E27FC236}">
                <a16:creationId xmlns:a16="http://schemas.microsoft.com/office/drawing/2014/main" id="{5CC208AD-0F07-4E32-8F13-F99C4BF6F5B4}"/>
              </a:ext>
            </a:extLst>
          </p:cNvPr>
          <p:cNvGrpSpPr>
            <a:grpSpLocks/>
          </p:cNvGrpSpPr>
          <p:nvPr/>
        </p:nvGrpSpPr>
        <p:grpSpPr bwMode="auto">
          <a:xfrm>
            <a:off x="572506" y="4699438"/>
            <a:ext cx="5907087" cy="1311275"/>
            <a:chOff x="609" y="3128"/>
            <a:chExt cx="3721" cy="826"/>
          </a:xfrm>
        </p:grpSpPr>
        <p:grpSp>
          <p:nvGrpSpPr>
            <p:cNvPr id="9" name="Group 11">
              <a:extLst>
                <a:ext uri="{FF2B5EF4-FFF2-40B4-BE49-F238E27FC236}">
                  <a16:creationId xmlns:a16="http://schemas.microsoft.com/office/drawing/2014/main" id="{E2E9C304-B90D-460D-9FF1-0C9EDD5D5DEF}"/>
                </a:ext>
              </a:extLst>
            </p:cNvPr>
            <p:cNvGrpSpPr>
              <a:grpSpLocks/>
            </p:cNvGrpSpPr>
            <p:nvPr/>
          </p:nvGrpSpPr>
          <p:grpSpPr bwMode="auto">
            <a:xfrm>
              <a:off x="609" y="3282"/>
              <a:ext cx="3721" cy="672"/>
              <a:chOff x="1106" y="3273"/>
              <a:chExt cx="2697" cy="672"/>
            </a:xfrm>
          </p:grpSpPr>
          <p:sp>
            <p:nvSpPr>
              <p:cNvPr id="11" name="Text Box 7">
                <a:extLst>
                  <a:ext uri="{FF2B5EF4-FFF2-40B4-BE49-F238E27FC236}">
                    <a16:creationId xmlns:a16="http://schemas.microsoft.com/office/drawing/2014/main" id="{1A6966A7-2E61-43FD-B55B-02D1E69971CF}"/>
                  </a:ext>
                </a:extLst>
              </p:cNvPr>
              <p:cNvSpPr txBox="1">
                <a:spLocks noChangeArrowheads="1"/>
              </p:cNvSpPr>
              <p:nvPr/>
            </p:nvSpPr>
            <p:spPr bwMode="auto">
              <a:xfrm>
                <a:off x="1106" y="3564"/>
                <a:ext cx="2697" cy="38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a:solidFill>
                      <a:srgbClr val="1A78C3"/>
                    </a:solidFill>
                    <a:latin typeface="+mj-ea"/>
                    <a:ea typeface="+mj-ea"/>
                  </a:rPr>
                  <a:t>编译器和汇编语言程序员不必计算分支指令的地址，而只要用标号即可！汇编器完成地址计算</a:t>
                </a:r>
              </a:p>
            </p:txBody>
          </p:sp>
          <p:sp>
            <p:nvSpPr>
              <p:cNvPr id="12" name="Line 9">
                <a:extLst>
                  <a:ext uri="{FF2B5EF4-FFF2-40B4-BE49-F238E27FC236}">
                    <a16:creationId xmlns:a16="http://schemas.microsoft.com/office/drawing/2014/main" id="{51FD61C7-C9A5-4B06-AA6C-ED794D32AB8C}"/>
                  </a:ext>
                </a:extLst>
              </p:cNvPr>
              <p:cNvSpPr>
                <a:spLocks noChangeShapeType="1"/>
              </p:cNvSpPr>
              <p:nvPr/>
            </p:nvSpPr>
            <p:spPr bwMode="auto">
              <a:xfrm flipH="1" flipV="1">
                <a:off x="2871" y="3282"/>
                <a:ext cx="165" cy="25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600">
                  <a:solidFill>
                    <a:srgbClr val="1A78C3"/>
                  </a:solidFill>
                  <a:latin typeface="+mj-ea"/>
                  <a:ea typeface="+mj-ea"/>
                </a:endParaRPr>
              </a:p>
            </p:txBody>
          </p:sp>
          <p:sp>
            <p:nvSpPr>
              <p:cNvPr id="13" name="Line 10">
                <a:extLst>
                  <a:ext uri="{FF2B5EF4-FFF2-40B4-BE49-F238E27FC236}">
                    <a16:creationId xmlns:a16="http://schemas.microsoft.com/office/drawing/2014/main" id="{5523AE8E-B2B6-48CE-BF99-4611CB0E5FE8}"/>
                  </a:ext>
                </a:extLst>
              </p:cNvPr>
              <p:cNvSpPr>
                <a:spLocks noChangeShapeType="1"/>
              </p:cNvSpPr>
              <p:nvPr/>
            </p:nvSpPr>
            <p:spPr bwMode="auto">
              <a:xfrm flipH="1">
                <a:off x="2496" y="3273"/>
                <a:ext cx="385" cy="9"/>
              </a:xfrm>
              <a:prstGeom prst="line">
                <a:avLst/>
              </a:prstGeom>
              <a:noFill/>
              <a:ln w="38100">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600">
                  <a:solidFill>
                    <a:srgbClr val="1A78C3"/>
                  </a:solidFill>
                  <a:latin typeface="+mj-ea"/>
                  <a:ea typeface="+mj-ea"/>
                </a:endParaRPr>
              </a:p>
            </p:txBody>
          </p:sp>
        </p:grpSp>
        <p:sp>
          <p:nvSpPr>
            <p:cNvPr id="10" name="Oval 12">
              <a:extLst>
                <a:ext uri="{FF2B5EF4-FFF2-40B4-BE49-F238E27FC236}">
                  <a16:creationId xmlns:a16="http://schemas.microsoft.com/office/drawing/2014/main" id="{EF3AE9F1-860B-49F4-A02F-DC1CCE2B44A5}"/>
                </a:ext>
              </a:extLst>
            </p:cNvPr>
            <p:cNvSpPr>
              <a:spLocks noChangeArrowheads="1"/>
            </p:cNvSpPr>
            <p:nvPr/>
          </p:nvSpPr>
          <p:spPr bwMode="auto">
            <a:xfrm>
              <a:off x="1975" y="3128"/>
              <a:ext cx="558" cy="264"/>
            </a:xfrm>
            <a:prstGeom prst="ellipse">
              <a:avLst/>
            </a:prstGeom>
            <a:noFill/>
            <a:ln w="2857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endParaRPr lang="zh-CN" altLang="en-US" sz="1600">
                <a:solidFill>
                  <a:srgbClr val="1A78C3"/>
                </a:solidFill>
                <a:latin typeface="+mj-ea"/>
                <a:ea typeface="+mj-ea"/>
              </a:endParaRPr>
            </a:p>
          </p:txBody>
        </p:sp>
      </p:grpSp>
      <p:sp>
        <p:nvSpPr>
          <p:cNvPr id="14" name="Text Box 14">
            <a:extLst>
              <a:ext uri="{FF2B5EF4-FFF2-40B4-BE49-F238E27FC236}">
                <a16:creationId xmlns:a16="http://schemas.microsoft.com/office/drawing/2014/main" id="{B070B9C8-9719-4972-81E3-026668A54E57}"/>
              </a:ext>
            </a:extLst>
          </p:cNvPr>
          <p:cNvSpPr txBox="1">
            <a:spLocks noChangeArrowheads="1"/>
          </p:cNvSpPr>
          <p:nvPr/>
        </p:nvSpPr>
        <p:spPr bwMode="auto">
          <a:xfrm>
            <a:off x="5755110" y="3317520"/>
            <a:ext cx="3052763"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dirty="0">
                <a:solidFill>
                  <a:srgbClr val="1A78C3"/>
                </a:solidFill>
                <a:latin typeface="+mj-ea"/>
                <a:ea typeface="+mj-ea"/>
              </a:rPr>
              <a:t>也可用移位来实现乘法！</a:t>
            </a:r>
          </a:p>
        </p:txBody>
      </p:sp>
      <p:sp>
        <p:nvSpPr>
          <p:cNvPr id="15" name="Text Box 15">
            <a:extLst>
              <a:ext uri="{FF2B5EF4-FFF2-40B4-BE49-F238E27FC236}">
                <a16:creationId xmlns:a16="http://schemas.microsoft.com/office/drawing/2014/main" id="{680750FC-0DE2-4106-AFA2-B51F1E6CF009}"/>
              </a:ext>
            </a:extLst>
          </p:cNvPr>
          <p:cNvSpPr txBox="1">
            <a:spLocks noChangeArrowheads="1"/>
          </p:cNvSpPr>
          <p:nvPr/>
        </p:nvSpPr>
        <p:spPr bwMode="auto">
          <a:xfrm>
            <a:off x="6207548" y="3754083"/>
            <a:ext cx="2481262"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a:solidFill>
                  <a:srgbClr val="1A78C3"/>
                </a:solidFill>
                <a:latin typeface="+mj-ea"/>
                <a:ea typeface="+mj-ea"/>
              </a:rPr>
              <a:t>$3</a:t>
            </a:r>
            <a:r>
              <a:rPr lang="zh-CN" altLang="en-US">
                <a:solidFill>
                  <a:srgbClr val="1A78C3"/>
                </a:solidFill>
                <a:latin typeface="+mj-ea"/>
                <a:ea typeface="+mj-ea"/>
              </a:rPr>
              <a:t>中是</a:t>
            </a:r>
            <a:r>
              <a:rPr lang="en-US" altLang="zh-CN">
                <a:solidFill>
                  <a:srgbClr val="1A78C3"/>
                </a:solidFill>
                <a:latin typeface="+mj-ea"/>
                <a:ea typeface="+mj-ea"/>
              </a:rPr>
              <a:t>i</a:t>
            </a:r>
            <a:r>
              <a:rPr lang="zh-CN" altLang="en-US">
                <a:solidFill>
                  <a:srgbClr val="1A78C3"/>
                </a:solidFill>
                <a:latin typeface="+mj-ea"/>
                <a:ea typeface="+mj-ea"/>
              </a:rPr>
              <a:t>，</a:t>
            </a:r>
            <a:r>
              <a:rPr lang="en-US" altLang="zh-CN">
                <a:solidFill>
                  <a:srgbClr val="1A78C3"/>
                </a:solidFill>
                <a:latin typeface="+mj-ea"/>
                <a:ea typeface="+mj-ea"/>
              </a:rPr>
              <a:t>$7</a:t>
            </a:r>
            <a:r>
              <a:rPr lang="zh-CN" altLang="en-US">
                <a:solidFill>
                  <a:srgbClr val="1A78C3"/>
                </a:solidFill>
                <a:latin typeface="+mj-ea"/>
                <a:ea typeface="+mj-ea"/>
              </a:rPr>
              <a:t>中是</a:t>
            </a:r>
            <a:r>
              <a:rPr lang="en-US" altLang="zh-CN">
                <a:solidFill>
                  <a:srgbClr val="1A78C3"/>
                </a:solidFill>
                <a:latin typeface="+mj-ea"/>
                <a:ea typeface="+mj-ea"/>
              </a:rPr>
              <a:t>i</a:t>
            </a:r>
            <a:r>
              <a:rPr lang="en-US" altLang="zh-CN" b="0">
                <a:solidFill>
                  <a:srgbClr val="1A78C3"/>
                </a:solidFill>
                <a:latin typeface="+mj-ea"/>
                <a:ea typeface="+mj-ea"/>
              </a:rPr>
              <a:t>*</a:t>
            </a:r>
            <a:r>
              <a:rPr lang="en-US" altLang="zh-CN">
                <a:solidFill>
                  <a:srgbClr val="1A78C3"/>
                </a:solidFill>
                <a:latin typeface="+mj-ea"/>
                <a:ea typeface="+mj-ea"/>
              </a:rPr>
              <a:t>4</a:t>
            </a:r>
          </a:p>
        </p:txBody>
      </p:sp>
    </p:spTree>
    <p:extLst>
      <p:ext uri="{BB962C8B-B14F-4D97-AF65-F5344CB8AC3E}">
        <p14:creationId xmlns:p14="http://schemas.microsoft.com/office/powerpoint/2010/main" val="15223940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A604AAF-EB63-4CBB-BC90-EB01DA4EE292}"/>
              </a:ext>
            </a:extLst>
          </p:cNvPr>
          <p:cNvSpPr>
            <a:spLocks noGrp="1"/>
          </p:cNvSpPr>
          <p:nvPr>
            <p:ph type="sldNum" sz="quarter" idx="12"/>
          </p:nvPr>
        </p:nvSpPr>
        <p:spPr/>
        <p:txBody>
          <a:bodyPr/>
          <a:lstStyle/>
          <a:p>
            <a:fld id="{D12C7F20-4EEE-4847-AC76-B538472E8A39}" type="slidenum">
              <a:rPr lang="zh-CN" altLang="en-US" smtClean="0"/>
              <a:pPr/>
              <a:t>65</a:t>
            </a:fld>
            <a:endParaRPr lang="zh-CN" altLang="en-US"/>
          </a:p>
        </p:txBody>
      </p:sp>
      <p:sp>
        <p:nvSpPr>
          <p:cNvPr id="3" name="文本占位符 2">
            <a:extLst>
              <a:ext uri="{FF2B5EF4-FFF2-40B4-BE49-F238E27FC236}">
                <a16:creationId xmlns:a16="http://schemas.microsoft.com/office/drawing/2014/main" id="{1A5F3E5C-5742-40D6-98D1-2EC94CAB5C28}"/>
              </a:ext>
            </a:extLst>
          </p:cNvPr>
          <p:cNvSpPr>
            <a:spLocks noGrp="1"/>
          </p:cNvSpPr>
          <p:nvPr>
            <p:ph type="body" sz="quarter" idx="15"/>
          </p:nvPr>
        </p:nvSpPr>
        <p:spPr>
          <a:xfrm>
            <a:off x="159768" y="698464"/>
            <a:ext cx="11835786" cy="626998"/>
          </a:xfrm>
        </p:spPr>
        <p:txBody>
          <a:bodyPr/>
          <a:lstStyle/>
          <a:p>
            <a:r>
              <a:rPr lang="en-US" altLang="zh-CN" dirty="0"/>
              <a:t>Example</a:t>
            </a:r>
            <a:r>
              <a:rPr lang="zh-CN" altLang="en-US" dirty="0"/>
              <a:t>：过程调用</a:t>
            </a:r>
          </a:p>
        </p:txBody>
      </p:sp>
      <p:sp>
        <p:nvSpPr>
          <p:cNvPr id="4" name="文本占位符 3">
            <a:extLst>
              <a:ext uri="{FF2B5EF4-FFF2-40B4-BE49-F238E27FC236}">
                <a16:creationId xmlns:a16="http://schemas.microsoft.com/office/drawing/2014/main" id="{F1B8F5CD-3A51-479E-B024-B76A2C66AD29}"/>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Rectangle 3">
            <a:extLst>
              <a:ext uri="{FF2B5EF4-FFF2-40B4-BE49-F238E27FC236}">
                <a16:creationId xmlns:a16="http://schemas.microsoft.com/office/drawing/2014/main" id="{DAABAFC6-833F-4B24-89DA-F5B66787790C}"/>
              </a:ext>
            </a:extLst>
          </p:cNvPr>
          <p:cNvSpPr txBox="1">
            <a:spLocks noChangeArrowheads="1"/>
          </p:cNvSpPr>
          <p:nvPr/>
        </p:nvSpPr>
        <p:spPr>
          <a:xfrm>
            <a:off x="632175" y="1224080"/>
            <a:ext cx="8229600" cy="528002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spcBef>
                <a:spcPct val="10000"/>
              </a:spcBef>
              <a:buNone/>
            </a:pPr>
            <a:r>
              <a:rPr lang="en-US" altLang="zh-CN" sz="1800" dirty="0">
                <a:solidFill>
                  <a:srgbClr val="1A78C3"/>
                </a:solidFill>
                <a:latin typeface="+mj-ea"/>
                <a:ea typeface="+mj-ea"/>
              </a:rPr>
              <a:t>int </a:t>
            </a:r>
            <a:r>
              <a:rPr lang="en-US" altLang="zh-CN" sz="1800" dirty="0" err="1">
                <a:solidFill>
                  <a:srgbClr val="1A78C3"/>
                </a:solidFill>
                <a:latin typeface="+mj-ea"/>
                <a:ea typeface="+mj-ea"/>
              </a:rPr>
              <a:t>i</a:t>
            </a:r>
            <a:r>
              <a:rPr lang="en-US" altLang="zh-CN" sz="1800" dirty="0">
                <a:solidFill>
                  <a:srgbClr val="1A78C3"/>
                </a:solidFill>
                <a:latin typeface="+mj-ea"/>
                <a:ea typeface="+mj-ea"/>
              </a:rPr>
              <a:t>;</a:t>
            </a:r>
          </a:p>
          <a:p>
            <a:pPr marL="0" indent="0">
              <a:lnSpc>
                <a:spcPct val="80000"/>
              </a:lnSpc>
              <a:spcBef>
                <a:spcPct val="10000"/>
              </a:spcBef>
              <a:buNone/>
            </a:pPr>
            <a:r>
              <a:rPr lang="en-US" altLang="zh-CN" sz="1800" dirty="0">
                <a:solidFill>
                  <a:srgbClr val="1A78C3"/>
                </a:solidFill>
                <a:latin typeface="+mj-ea"/>
                <a:ea typeface="+mj-ea"/>
              </a:rPr>
              <a:t>void </a:t>
            </a:r>
            <a:r>
              <a:rPr lang="en-US" altLang="zh-CN" sz="1800" dirty="0" err="1">
                <a:solidFill>
                  <a:srgbClr val="1A78C3"/>
                </a:solidFill>
                <a:latin typeface="+mj-ea"/>
                <a:ea typeface="+mj-ea"/>
              </a:rPr>
              <a:t>set_array</a:t>
            </a:r>
            <a:r>
              <a:rPr lang="en-US" altLang="zh-CN" sz="1800" dirty="0">
                <a:solidFill>
                  <a:srgbClr val="1A78C3"/>
                </a:solidFill>
                <a:latin typeface="+mj-ea"/>
                <a:ea typeface="+mj-ea"/>
              </a:rPr>
              <a:t>(int num)</a:t>
            </a:r>
          </a:p>
          <a:p>
            <a:pPr marL="0" indent="0">
              <a:lnSpc>
                <a:spcPct val="80000"/>
              </a:lnSpc>
              <a:spcBef>
                <a:spcPct val="10000"/>
              </a:spcBef>
              <a:buNone/>
            </a:pPr>
            <a:r>
              <a:rPr lang="en-US" altLang="zh-CN" sz="1800" dirty="0">
                <a:solidFill>
                  <a:srgbClr val="1A78C3"/>
                </a:solidFill>
                <a:latin typeface="+mj-ea"/>
                <a:ea typeface="+mj-ea"/>
              </a:rPr>
              <a:t>{</a:t>
            </a:r>
          </a:p>
          <a:p>
            <a:pPr marL="0" indent="0">
              <a:lnSpc>
                <a:spcPct val="80000"/>
              </a:lnSpc>
              <a:spcBef>
                <a:spcPct val="10000"/>
              </a:spcBef>
              <a:buNone/>
            </a:pPr>
            <a:r>
              <a:rPr lang="en-US" altLang="zh-CN" sz="1800" dirty="0">
                <a:solidFill>
                  <a:srgbClr val="1A78C3"/>
                </a:solidFill>
                <a:latin typeface="+mj-ea"/>
                <a:ea typeface="+mj-ea"/>
              </a:rPr>
              <a:t>           int array[10];</a:t>
            </a:r>
          </a:p>
          <a:p>
            <a:pPr marL="0" indent="0">
              <a:lnSpc>
                <a:spcPct val="80000"/>
              </a:lnSpc>
              <a:spcBef>
                <a:spcPct val="10000"/>
              </a:spcBef>
              <a:buNone/>
            </a:pPr>
            <a:r>
              <a:rPr lang="en-US" altLang="zh-CN" sz="1800" dirty="0">
                <a:solidFill>
                  <a:srgbClr val="1A78C3"/>
                </a:solidFill>
                <a:latin typeface="+mj-ea"/>
                <a:ea typeface="+mj-ea"/>
              </a:rPr>
              <a:t>           for (</a:t>
            </a:r>
            <a:r>
              <a:rPr lang="en-US" altLang="zh-CN" sz="1800" dirty="0" err="1">
                <a:solidFill>
                  <a:srgbClr val="1A78C3"/>
                </a:solidFill>
                <a:latin typeface="+mj-ea"/>
                <a:ea typeface="+mj-ea"/>
              </a:rPr>
              <a:t>i</a:t>
            </a:r>
            <a:r>
              <a:rPr lang="en-US" altLang="zh-CN" sz="1800" dirty="0">
                <a:solidFill>
                  <a:srgbClr val="1A78C3"/>
                </a:solidFill>
                <a:latin typeface="+mj-ea"/>
                <a:ea typeface="+mj-ea"/>
              </a:rPr>
              <a:t> = 0; </a:t>
            </a:r>
            <a:r>
              <a:rPr lang="en-US" altLang="zh-CN" sz="1800" dirty="0" err="1">
                <a:solidFill>
                  <a:srgbClr val="1A78C3"/>
                </a:solidFill>
                <a:latin typeface="+mj-ea"/>
                <a:ea typeface="+mj-ea"/>
              </a:rPr>
              <a:t>i</a:t>
            </a:r>
            <a:r>
              <a:rPr lang="en-US" altLang="zh-CN" sz="1800" dirty="0">
                <a:solidFill>
                  <a:srgbClr val="1A78C3"/>
                </a:solidFill>
                <a:latin typeface="+mj-ea"/>
                <a:ea typeface="+mj-ea"/>
              </a:rPr>
              <a:t>  &lt; 10; </a:t>
            </a:r>
            <a:r>
              <a:rPr lang="en-US" altLang="zh-CN" sz="1800" dirty="0" err="1">
                <a:solidFill>
                  <a:srgbClr val="1A78C3"/>
                </a:solidFill>
                <a:latin typeface="+mj-ea"/>
                <a:ea typeface="+mj-ea"/>
              </a:rPr>
              <a:t>i</a:t>
            </a:r>
            <a:r>
              <a:rPr lang="en-US" altLang="zh-CN" sz="1800" dirty="0">
                <a:solidFill>
                  <a:srgbClr val="1A78C3"/>
                </a:solidFill>
                <a:latin typeface="+mj-ea"/>
                <a:ea typeface="+mj-ea"/>
              </a:rPr>
              <a:t> ++) {</a:t>
            </a:r>
          </a:p>
          <a:p>
            <a:pPr marL="0" indent="0">
              <a:lnSpc>
                <a:spcPct val="80000"/>
              </a:lnSpc>
              <a:spcBef>
                <a:spcPct val="10000"/>
              </a:spcBef>
              <a:buNone/>
            </a:pPr>
            <a:r>
              <a:rPr lang="en-US" altLang="zh-CN" sz="1800" dirty="0">
                <a:solidFill>
                  <a:srgbClr val="1A78C3"/>
                </a:solidFill>
                <a:latin typeface="+mj-ea"/>
                <a:ea typeface="+mj-ea"/>
              </a:rPr>
              <a:t>	     </a:t>
            </a:r>
            <a:r>
              <a:rPr lang="en-US" altLang="zh-CN" sz="1800" dirty="0" err="1">
                <a:solidFill>
                  <a:srgbClr val="1A78C3"/>
                </a:solidFill>
                <a:latin typeface="+mj-ea"/>
                <a:ea typeface="+mj-ea"/>
              </a:rPr>
              <a:t>arrar</a:t>
            </a:r>
            <a:r>
              <a:rPr lang="en-US" altLang="zh-CN" sz="1800" dirty="0">
                <a:solidFill>
                  <a:srgbClr val="1A78C3"/>
                </a:solidFill>
                <a:latin typeface="+mj-ea"/>
                <a:ea typeface="+mj-ea"/>
              </a:rPr>
              <a:t>[</a:t>
            </a:r>
            <a:r>
              <a:rPr lang="en-US" altLang="zh-CN" sz="1800" dirty="0" err="1">
                <a:solidFill>
                  <a:srgbClr val="1A78C3"/>
                </a:solidFill>
                <a:latin typeface="+mj-ea"/>
                <a:ea typeface="+mj-ea"/>
              </a:rPr>
              <a:t>i</a:t>
            </a:r>
            <a:r>
              <a:rPr lang="en-US" altLang="zh-CN" sz="1800" dirty="0">
                <a:solidFill>
                  <a:srgbClr val="1A78C3"/>
                </a:solidFill>
                <a:latin typeface="+mj-ea"/>
                <a:ea typeface="+mj-ea"/>
              </a:rPr>
              <a:t>] = </a:t>
            </a:r>
            <a:r>
              <a:rPr lang="en-US" altLang="zh-CN" sz="1800" dirty="0">
                <a:solidFill>
                  <a:srgbClr val="ED7D31"/>
                </a:solidFill>
                <a:latin typeface="+mj-ea"/>
                <a:ea typeface="+mj-ea"/>
              </a:rPr>
              <a:t>compare (num, </a:t>
            </a:r>
            <a:r>
              <a:rPr lang="en-US" altLang="zh-CN" sz="1800" dirty="0" err="1">
                <a:solidFill>
                  <a:srgbClr val="ED7D31"/>
                </a:solidFill>
                <a:latin typeface="+mj-ea"/>
                <a:ea typeface="+mj-ea"/>
              </a:rPr>
              <a:t>i</a:t>
            </a:r>
            <a:r>
              <a:rPr lang="en-US" altLang="zh-CN" sz="1800" dirty="0">
                <a:solidFill>
                  <a:srgbClr val="ED7D31"/>
                </a:solidFill>
                <a:latin typeface="+mj-ea"/>
                <a:ea typeface="+mj-ea"/>
              </a:rPr>
              <a:t>);</a:t>
            </a:r>
          </a:p>
          <a:p>
            <a:pPr marL="0" indent="0">
              <a:lnSpc>
                <a:spcPct val="80000"/>
              </a:lnSpc>
              <a:spcBef>
                <a:spcPct val="10000"/>
              </a:spcBef>
              <a:buNone/>
            </a:pPr>
            <a:r>
              <a:rPr lang="en-US" altLang="zh-CN" sz="1800" dirty="0">
                <a:solidFill>
                  <a:srgbClr val="1A78C3"/>
                </a:solidFill>
                <a:latin typeface="+mj-ea"/>
                <a:ea typeface="+mj-ea"/>
              </a:rPr>
              <a:t>	}</a:t>
            </a:r>
          </a:p>
          <a:p>
            <a:pPr marL="0" indent="0">
              <a:lnSpc>
                <a:spcPct val="80000"/>
              </a:lnSpc>
              <a:spcBef>
                <a:spcPct val="10000"/>
              </a:spcBef>
              <a:buNone/>
            </a:pPr>
            <a:r>
              <a:rPr lang="en-US" altLang="zh-CN" sz="1800" dirty="0">
                <a:solidFill>
                  <a:srgbClr val="1A78C3"/>
                </a:solidFill>
                <a:latin typeface="+mj-ea"/>
                <a:ea typeface="+mj-ea"/>
              </a:rPr>
              <a:t>}</a:t>
            </a:r>
          </a:p>
          <a:p>
            <a:pPr marL="0" indent="0">
              <a:lnSpc>
                <a:spcPct val="80000"/>
              </a:lnSpc>
              <a:spcBef>
                <a:spcPct val="10000"/>
              </a:spcBef>
              <a:buNone/>
            </a:pPr>
            <a:endParaRPr lang="en-US" altLang="zh-CN" sz="1800" dirty="0">
              <a:solidFill>
                <a:srgbClr val="1A78C3"/>
              </a:solidFill>
              <a:latin typeface="+mj-ea"/>
              <a:ea typeface="+mj-ea"/>
            </a:endParaRPr>
          </a:p>
          <a:p>
            <a:pPr marL="0" indent="0">
              <a:lnSpc>
                <a:spcPct val="80000"/>
              </a:lnSpc>
              <a:spcBef>
                <a:spcPct val="10000"/>
              </a:spcBef>
              <a:buNone/>
            </a:pPr>
            <a:r>
              <a:rPr lang="en-US" altLang="zh-CN" sz="1800" dirty="0">
                <a:solidFill>
                  <a:srgbClr val="1A78C3"/>
                </a:solidFill>
                <a:latin typeface="+mj-ea"/>
                <a:ea typeface="+mj-ea"/>
              </a:rPr>
              <a:t>int compare (int a, int b) </a:t>
            </a:r>
          </a:p>
          <a:p>
            <a:pPr marL="0" indent="0">
              <a:lnSpc>
                <a:spcPct val="80000"/>
              </a:lnSpc>
              <a:spcBef>
                <a:spcPct val="10000"/>
              </a:spcBef>
              <a:buNone/>
            </a:pPr>
            <a:r>
              <a:rPr lang="en-US" altLang="zh-CN" sz="1800" dirty="0">
                <a:solidFill>
                  <a:srgbClr val="1A78C3"/>
                </a:solidFill>
                <a:latin typeface="+mj-ea"/>
                <a:ea typeface="+mj-ea"/>
              </a:rPr>
              <a:t>{</a:t>
            </a:r>
          </a:p>
          <a:p>
            <a:pPr marL="0" indent="0">
              <a:lnSpc>
                <a:spcPct val="80000"/>
              </a:lnSpc>
              <a:spcBef>
                <a:spcPct val="10000"/>
              </a:spcBef>
              <a:buNone/>
            </a:pPr>
            <a:r>
              <a:rPr lang="en-US" altLang="zh-CN" sz="1800" dirty="0">
                <a:solidFill>
                  <a:srgbClr val="1A78C3"/>
                </a:solidFill>
                <a:latin typeface="+mj-ea"/>
                <a:ea typeface="+mj-ea"/>
              </a:rPr>
              <a:t>	if </a:t>
            </a:r>
            <a:r>
              <a:rPr lang="en-US" altLang="zh-CN" sz="1800" dirty="0">
                <a:solidFill>
                  <a:srgbClr val="ED7D31"/>
                </a:solidFill>
                <a:latin typeface="+mj-ea"/>
                <a:ea typeface="+mj-ea"/>
              </a:rPr>
              <a:t>( sub (a, b) </a:t>
            </a:r>
            <a:r>
              <a:rPr lang="en-US" altLang="zh-CN" sz="1800" dirty="0">
                <a:solidFill>
                  <a:srgbClr val="1A78C3"/>
                </a:solidFill>
                <a:latin typeface="+mj-ea"/>
                <a:ea typeface="+mj-ea"/>
              </a:rPr>
              <a:t>&gt;= 0)</a:t>
            </a:r>
          </a:p>
          <a:p>
            <a:pPr marL="0" indent="0">
              <a:lnSpc>
                <a:spcPct val="80000"/>
              </a:lnSpc>
              <a:spcBef>
                <a:spcPct val="10000"/>
              </a:spcBef>
              <a:buNone/>
            </a:pPr>
            <a:r>
              <a:rPr lang="en-US" altLang="zh-CN" sz="1800" dirty="0">
                <a:solidFill>
                  <a:srgbClr val="1A78C3"/>
                </a:solidFill>
                <a:latin typeface="+mj-ea"/>
                <a:ea typeface="+mj-ea"/>
              </a:rPr>
              <a:t>	      return 1;</a:t>
            </a:r>
          </a:p>
          <a:p>
            <a:pPr marL="0" indent="0">
              <a:lnSpc>
                <a:spcPct val="80000"/>
              </a:lnSpc>
              <a:spcBef>
                <a:spcPct val="10000"/>
              </a:spcBef>
              <a:buNone/>
            </a:pPr>
            <a:r>
              <a:rPr lang="en-US" altLang="zh-CN" sz="1800" dirty="0">
                <a:solidFill>
                  <a:srgbClr val="1A78C3"/>
                </a:solidFill>
                <a:latin typeface="+mj-ea"/>
                <a:ea typeface="+mj-ea"/>
              </a:rPr>
              <a:t>           else       </a:t>
            </a:r>
          </a:p>
          <a:p>
            <a:pPr marL="0" indent="0">
              <a:lnSpc>
                <a:spcPct val="80000"/>
              </a:lnSpc>
              <a:spcBef>
                <a:spcPct val="10000"/>
              </a:spcBef>
              <a:buNone/>
            </a:pPr>
            <a:r>
              <a:rPr lang="en-US" altLang="zh-CN" sz="1800" dirty="0">
                <a:solidFill>
                  <a:srgbClr val="1A78C3"/>
                </a:solidFill>
                <a:latin typeface="+mj-ea"/>
                <a:ea typeface="+mj-ea"/>
              </a:rPr>
              <a:t> 	      return 0;</a:t>
            </a:r>
          </a:p>
          <a:p>
            <a:pPr marL="0" indent="0">
              <a:lnSpc>
                <a:spcPct val="80000"/>
              </a:lnSpc>
              <a:spcBef>
                <a:spcPct val="10000"/>
              </a:spcBef>
              <a:buNone/>
            </a:pPr>
            <a:r>
              <a:rPr lang="en-US" altLang="zh-CN" sz="1800" dirty="0">
                <a:solidFill>
                  <a:srgbClr val="1A78C3"/>
                </a:solidFill>
                <a:latin typeface="+mj-ea"/>
                <a:ea typeface="+mj-ea"/>
              </a:rPr>
              <a:t>}      </a:t>
            </a:r>
          </a:p>
          <a:p>
            <a:pPr marL="0" indent="0">
              <a:lnSpc>
                <a:spcPct val="80000"/>
              </a:lnSpc>
              <a:spcBef>
                <a:spcPct val="10000"/>
              </a:spcBef>
              <a:buNone/>
            </a:pPr>
            <a:endParaRPr lang="en-US" altLang="zh-CN" sz="1800" dirty="0">
              <a:solidFill>
                <a:srgbClr val="1A78C3"/>
              </a:solidFill>
              <a:latin typeface="+mj-ea"/>
              <a:ea typeface="+mj-ea"/>
            </a:endParaRPr>
          </a:p>
          <a:p>
            <a:pPr marL="0" indent="0">
              <a:lnSpc>
                <a:spcPct val="80000"/>
              </a:lnSpc>
              <a:spcBef>
                <a:spcPct val="10000"/>
              </a:spcBef>
              <a:buNone/>
            </a:pPr>
            <a:r>
              <a:rPr lang="en-US" altLang="zh-CN" sz="1800" dirty="0">
                <a:solidFill>
                  <a:srgbClr val="1A78C3"/>
                </a:solidFill>
                <a:latin typeface="+mj-ea"/>
                <a:ea typeface="+mj-ea"/>
              </a:rPr>
              <a:t>int sub (int a, int b) </a:t>
            </a:r>
          </a:p>
          <a:p>
            <a:pPr marL="0" indent="0">
              <a:lnSpc>
                <a:spcPct val="80000"/>
              </a:lnSpc>
              <a:spcBef>
                <a:spcPct val="10000"/>
              </a:spcBef>
              <a:buNone/>
            </a:pPr>
            <a:r>
              <a:rPr lang="en-US" altLang="zh-CN" sz="1800" dirty="0">
                <a:solidFill>
                  <a:srgbClr val="1A78C3"/>
                </a:solidFill>
                <a:latin typeface="+mj-ea"/>
                <a:ea typeface="+mj-ea"/>
              </a:rPr>
              <a:t>{</a:t>
            </a:r>
          </a:p>
          <a:p>
            <a:pPr marL="0" indent="0">
              <a:lnSpc>
                <a:spcPct val="80000"/>
              </a:lnSpc>
              <a:spcBef>
                <a:spcPct val="10000"/>
              </a:spcBef>
              <a:buNone/>
            </a:pPr>
            <a:r>
              <a:rPr lang="en-US" altLang="zh-CN" sz="1800" dirty="0">
                <a:solidFill>
                  <a:srgbClr val="1A78C3"/>
                </a:solidFill>
                <a:latin typeface="+mj-ea"/>
                <a:ea typeface="+mj-ea"/>
              </a:rPr>
              <a:t>     return a-b;</a:t>
            </a:r>
          </a:p>
          <a:p>
            <a:pPr marL="0" indent="0">
              <a:lnSpc>
                <a:spcPct val="80000"/>
              </a:lnSpc>
              <a:spcBef>
                <a:spcPct val="10000"/>
              </a:spcBef>
              <a:buNone/>
            </a:pPr>
            <a:r>
              <a:rPr lang="en-US" altLang="zh-CN" sz="1800" dirty="0">
                <a:solidFill>
                  <a:srgbClr val="1A78C3"/>
                </a:solidFill>
                <a:latin typeface="+mj-ea"/>
                <a:ea typeface="+mj-ea"/>
              </a:rPr>
              <a:t>}</a:t>
            </a:r>
            <a:endParaRPr lang="zh-CN" altLang="en-US" sz="1800" dirty="0">
              <a:solidFill>
                <a:srgbClr val="1A78C3"/>
              </a:solidFill>
              <a:latin typeface="+mj-ea"/>
              <a:ea typeface="+mj-ea"/>
            </a:endParaRPr>
          </a:p>
        </p:txBody>
      </p:sp>
      <p:sp>
        <p:nvSpPr>
          <p:cNvPr id="6" name="Line 4">
            <a:extLst>
              <a:ext uri="{FF2B5EF4-FFF2-40B4-BE49-F238E27FC236}">
                <a16:creationId xmlns:a16="http://schemas.microsoft.com/office/drawing/2014/main" id="{33F5DC51-F02D-485B-9CA7-DB51853EFB86}"/>
              </a:ext>
            </a:extLst>
          </p:cNvPr>
          <p:cNvSpPr>
            <a:spLocks noChangeShapeType="1"/>
          </p:cNvSpPr>
          <p:nvPr/>
        </p:nvSpPr>
        <p:spPr bwMode="auto">
          <a:xfrm flipH="1">
            <a:off x="1960913" y="2887780"/>
            <a:ext cx="1352550" cy="80010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200">
              <a:solidFill>
                <a:srgbClr val="1A78C3"/>
              </a:solidFill>
              <a:latin typeface="+mj-ea"/>
              <a:ea typeface="+mj-ea"/>
            </a:endParaRPr>
          </a:p>
        </p:txBody>
      </p:sp>
      <p:sp>
        <p:nvSpPr>
          <p:cNvPr id="7" name="Line 5">
            <a:extLst>
              <a:ext uri="{FF2B5EF4-FFF2-40B4-BE49-F238E27FC236}">
                <a16:creationId xmlns:a16="http://schemas.microsoft.com/office/drawing/2014/main" id="{A6E96F4A-1419-4339-A360-C78D9DC218C8}"/>
              </a:ext>
            </a:extLst>
          </p:cNvPr>
          <p:cNvSpPr>
            <a:spLocks noChangeShapeType="1"/>
          </p:cNvSpPr>
          <p:nvPr/>
        </p:nvSpPr>
        <p:spPr bwMode="auto">
          <a:xfrm flipH="1">
            <a:off x="1382269" y="4159038"/>
            <a:ext cx="733425" cy="1373187"/>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200">
              <a:solidFill>
                <a:srgbClr val="1A78C3"/>
              </a:solidFill>
              <a:latin typeface="+mj-ea"/>
              <a:ea typeface="+mj-ea"/>
            </a:endParaRPr>
          </a:p>
        </p:txBody>
      </p:sp>
      <p:grpSp>
        <p:nvGrpSpPr>
          <p:cNvPr id="8" name="Group 17">
            <a:extLst>
              <a:ext uri="{FF2B5EF4-FFF2-40B4-BE49-F238E27FC236}">
                <a16:creationId xmlns:a16="http://schemas.microsoft.com/office/drawing/2014/main" id="{5D0CFC05-2C1D-400C-8958-3A3DBC847E27}"/>
              </a:ext>
            </a:extLst>
          </p:cNvPr>
          <p:cNvGrpSpPr>
            <a:grpSpLocks/>
          </p:cNvGrpSpPr>
          <p:nvPr/>
        </p:nvGrpSpPr>
        <p:grpSpPr bwMode="auto">
          <a:xfrm>
            <a:off x="4994167" y="2196208"/>
            <a:ext cx="3608387" cy="525463"/>
            <a:chOff x="2901" y="1236"/>
            <a:chExt cx="2273" cy="331"/>
          </a:xfrm>
        </p:grpSpPr>
        <p:sp>
          <p:nvSpPr>
            <p:cNvPr id="9" name="Text Box 6">
              <a:extLst>
                <a:ext uri="{FF2B5EF4-FFF2-40B4-BE49-F238E27FC236}">
                  <a16:creationId xmlns:a16="http://schemas.microsoft.com/office/drawing/2014/main" id="{B093AAA7-F769-4364-B902-1F1A14E553BA}"/>
                </a:ext>
              </a:extLst>
            </p:cNvPr>
            <p:cNvSpPr txBox="1">
              <a:spLocks noChangeArrowheads="1"/>
            </p:cNvSpPr>
            <p:nvPr/>
          </p:nvSpPr>
          <p:spPr bwMode="auto">
            <a:xfrm>
              <a:off x="3418" y="1236"/>
              <a:ext cx="1756" cy="3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20000"/>
                </a:spcBef>
              </a:pPr>
              <a:r>
                <a:rPr lang="en-US" altLang="zh-CN" sz="1400">
                  <a:solidFill>
                    <a:srgbClr val="1A78C3"/>
                  </a:solidFill>
                  <a:latin typeface="+mj-ea"/>
                  <a:ea typeface="+mj-ea"/>
                </a:rPr>
                <a:t>set_array</a:t>
              </a:r>
              <a:r>
                <a:rPr lang="zh-CN" altLang="en-US" sz="1400">
                  <a:solidFill>
                    <a:srgbClr val="1A78C3"/>
                  </a:solidFill>
                  <a:latin typeface="+mj-ea"/>
                  <a:ea typeface="+mj-ea"/>
                </a:rPr>
                <a:t>是调用过程</a:t>
              </a:r>
            </a:p>
            <a:p>
              <a:pPr>
                <a:spcBef>
                  <a:spcPct val="20000"/>
                </a:spcBef>
              </a:pPr>
              <a:r>
                <a:rPr lang="en-US" altLang="zh-CN" sz="1400">
                  <a:solidFill>
                    <a:srgbClr val="1A78C3"/>
                  </a:solidFill>
                  <a:latin typeface="+mj-ea"/>
                  <a:ea typeface="+mj-ea"/>
                </a:rPr>
                <a:t>compare</a:t>
              </a:r>
              <a:r>
                <a:rPr lang="zh-CN" altLang="en-US" sz="1400">
                  <a:solidFill>
                    <a:srgbClr val="1A78C3"/>
                  </a:solidFill>
                  <a:latin typeface="+mj-ea"/>
                  <a:ea typeface="+mj-ea"/>
                </a:rPr>
                <a:t>是被调用过程</a:t>
              </a:r>
            </a:p>
          </p:txBody>
        </p:sp>
        <p:sp>
          <p:nvSpPr>
            <p:cNvPr id="10" name="Line 8">
              <a:extLst>
                <a:ext uri="{FF2B5EF4-FFF2-40B4-BE49-F238E27FC236}">
                  <a16:creationId xmlns:a16="http://schemas.microsoft.com/office/drawing/2014/main" id="{3FA407EA-9E01-402D-AB76-2D478238EF95}"/>
                </a:ext>
              </a:extLst>
            </p:cNvPr>
            <p:cNvSpPr>
              <a:spLocks noChangeShapeType="1"/>
            </p:cNvSpPr>
            <p:nvPr/>
          </p:nvSpPr>
          <p:spPr bwMode="auto">
            <a:xfrm flipH="1">
              <a:off x="2901" y="1489"/>
              <a:ext cx="522" cy="0"/>
            </a:xfrm>
            <a:prstGeom prst="line">
              <a:avLst/>
            </a:prstGeom>
            <a:noFill/>
            <a:ln w="28575">
              <a:solidFill>
                <a:srgbClr val="388A3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1200">
                <a:solidFill>
                  <a:srgbClr val="1A78C3"/>
                </a:solidFill>
                <a:latin typeface="+mj-ea"/>
                <a:ea typeface="+mj-ea"/>
              </a:endParaRPr>
            </a:p>
          </p:txBody>
        </p:sp>
      </p:grpSp>
      <p:grpSp>
        <p:nvGrpSpPr>
          <p:cNvPr id="11" name="Group 18">
            <a:extLst>
              <a:ext uri="{FF2B5EF4-FFF2-40B4-BE49-F238E27FC236}">
                <a16:creationId xmlns:a16="http://schemas.microsoft.com/office/drawing/2014/main" id="{A47C55BE-2F20-4DCD-86C0-EDCD35E83F0D}"/>
              </a:ext>
            </a:extLst>
          </p:cNvPr>
          <p:cNvGrpSpPr>
            <a:grpSpLocks/>
          </p:cNvGrpSpPr>
          <p:nvPr/>
        </p:nvGrpSpPr>
        <p:grpSpPr bwMode="auto">
          <a:xfrm>
            <a:off x="3716688" y="3725982"/>
            <a:ext cx="4703762" cy="703263"/>
            <a:chOff x="2077" y="2067"/>
            <a:chExt cx="2963" cy="443"/>
          </a:xfrm>
        </p:grpSpPr>
        <p:sp>
          <p:nvSpPr>
            <p:cNvPr id="12" name="Text Box 7">
              <a:extLst>
                <a:ext uri="{FF2B5EF4-FFF2-40B4-BE49-F238E27FC236}">
                  <a16:creationId xmlns:a16="http://schemas.microsoft.com/office/drawing/2014/main" id="{065C6694-D19F-45D9-97BC-1223F67639ED}"/>
                </a:ext>
              </a:extLst>
            </p:cNvPr>
            <p:cNvSpPr txBox="1">
              <a:spLocks noChangeArrowheads="1"/>
            </p:cNvSpPr>
            <p:nvPr/>
          </p:nvSpPr>
          <p:spPr bwMode="auto">
            <a:xfrm>
              <a:off x="3106" y="2067"/>
              <a:ext cx="1934" cy="3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20000"/>
                </a:spcBef>
              </a:pPr>
              <a:r>
                <a:rPr lang="en-US" altLang="zh-CN" sz="1400">
                  <a:solidFill>
                    <a:srgbClr val="1A78C3"/>
                  </a:solidFill>
                  <a:latin typeface="+mj-ea"/>
                  <a:ea typeface="+mj-ea"/>
                </a:rPr>
                <a:t>compare</a:t>
              </a:r>
              <a:r>
                <a:rPr lang="zh-CN" altLang="en-US" sz="1400">
                  <a:solidFill>
                    <a:srgbClr val="1A78C3"/>
                  </a:solidFill>
                  <a:latin typeface="+mj-ea"/>
                  <a:ea typeface="+mj-ea"/>
                </a:rPr>
                <a:t>是调用过程</a:t>
              </a:r>
            </a:p>
            <a:p>
              <a:pPr>
                <a:spcBef>
                  <a:spcPct val="20000"/>
                </a:spcBef>
              </a:pPr>
              <a:r>
                <a:rPr lang="en-US" altLang="zh-CN" sz="1400">
                  <a:solidFill>
                    <a:srgbClr val="1A78C3"/>
                  </a:solidFill>
                  <a:latin typeface="+mj-ea"/>
                  <a:ea typeface="+mj-ea"/>
                </a:rPr>
                <a:t>sub</a:t>
              </a:r>
              <a:r>
                <a:rPr lang="zh-CN" altLang="en-US" sz="1400">
                  <a:solidFill>
                    <a:srgbClr val="1A78C3"/>
                  </a:solidFill>
                  <a:latin typeface="+mj-ea"/>
                  <a:ea typeface="+mj-ea"/>
                </a:rPr>
                <a:t>是被调用过程</a:t>
              </a:r>
            </a:p>
          </p:txBody>
        </p:sp>
        <p:sp>
          <p:nvSpPr>
            <p:cNvPr id="13" name="Line 9">
              <a:extLst>
                <a:ext uri="{FF2B5EF4-FFF2-40B4-BE49-F238E27FC236}">
                  <a16:creationId xmlns:a16="http://schemas.microsoft.com/office/drawing/2014/main" id="{0C25F55F-C9D8-48F4-A831-42E1FBA8606A}"/>
                </a:ext>
              </a:extLst>
            </p:cNvPr>
            <p:cNvSpPr>
              <a:spLocks noChangeShapeType="1"/>
            </p:cNvSpPr>
            <p:nvPr/>
          </p:nvSpPr>
          <p:spPr bwMode="auto">
            <a:xfrm flipH="1">
              <a:off x="2077" y="2355"/>
              <a:ext cx="1010" cy="155"/>
            </a:xfrm>
            <a:prstGeom prst="line">
              <a:avLst/>
            </a:prstGeom>
            <a:noFill/>
            <a:ln w="28575">
              <a:solidFill>
                <a:srgbClr val="388A3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200">
                <a:solidFill>
                  <a:srgbClr val="1A78C3"/>
                </a:solidFill>
                <a:latin typeface="+mj-ea"/>
                <a:ea typeface="+mj-ea"/>
              </a:endParaRPr>
            </a:p>
          </p:txBody>
        </p:sp>
      </p:grpSp>
      <p:grpSp>
        <p:nvGrpSpPr>
          <p:cNvPr id="14" name="Group 15">
            <a:extLst>
              <a:ext uri="{FF2B5EF4-FFF2-40B4-BE49-F238E27FC236}">
                <a16:creationId xmlns:a16="http://schemas.microsoft.com/office/drawing/2014/main" id="{B5947036-13C0-4A9C-8A48-A36F54C04804}"/>
              </a:ext>
            </a:extLst>
          </p:cNvPr>
          <p:cNvGrpSpPr>
            <a:grpSpLocks/>
          </p:cNvGrpSpPr>
          <p:nvPr/>
        </p:nvGrpSpPr>
        <p:grpSpPr bwMode="auto">
          <a:xfrm>
            <a:off x="1423260" y="1130512"/>
            <a:ext cx="6518275" cy="266700"/>
            <a:chOff x="775" y="508"/>
            <a:chExt cx="4106" cy="168"/>
          </a:xfrm>
        </p:grpSpPr>
        <p:sp>
          <p:nvSpPr>
            <p:cNvPr id="15" name="Text Box 10">
              <a:extLst>
                <a:ext uri="{FF2B5EF4-FFF2-40B4-BE49-F238E27FC236}">
                  <a16:creationId xmlns:a16="http://schemas.microsoft.com/office/drawing/2014/main" id="{99DF0046-9231-4825-9CE0-49732E5F4F89}"/>
                </a:ext>
              </a:extLst>
            </p:cNvPr>
            <p:cNvSpPr txBox="1">
              <a:spLocks noChangeArrowheads="1"/>
            </p:cNvSpPr>
            <p:nvPr/>
          </p:nvSpPr>
          <p:spPr bwMode="auto">
            <a:xfrm>
              <a:off x="2763" y="508"/>
              <a:ext cx="211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20000"/>
                </a:spcBef>
              </a:pPr>
              <a:r>
                <a:rPr lang="en-US" altLang="zh-CN" sz="1400">
                  <a:solidFill>
                    <a:srgbClr val="1A78C3"/>
                  </a:solidFill>
                  <a:latin typeface="+mj-ea"/>
                  <a:ea typeface="+mj-ea"/>
                </a:rPr>
                <a:t>i</a:t>
              </a:r>
              <a:r>
                <a:rPr lang="zh-CN" altLang="en-US" sz="1400">
                  <a:solidFill>
                    <a:srgbClr val="1A78C3"/>
                  </a:solidFill>
                  <a:latin typeface="+mj-ea"/>
                  <a:ea typeface="+mj-ea"/>
                </a:rPr>
                <a:t>是全局静态变量</a:t>
              </a:r>
            </a:p>
          </p:txBody>
        </p:sp>
        <p:sp>
          <p:nvSpPr>
            <p:cNvPr id="16" name="Line 11">
              <a:extLst>
                <a:ext uri="{FF2B5EF4-FFF2-40B4-BE49-F238E27FC236}">
                  <a16:creationId xmlns:a16="http://schemas.microsoft.com/office/drawing/2014/main" id="{DF2C7EDC-666E-44F8-9EEA-FE8B33C3166B}"/>
                </a:ext>
              </a:extLst>
            </p:cNvPr>
            <p:cNvSpPr>
              <a:spLocks noChangeShapeType="1"/>
            </p:cNvSpPr>
            <p:nvPr/>
          </p:nvSpPr>
          <p:spPr bwMode="auto">
            <a:xfrm flipH="1" flipV="1">
              <a:off x="775" y="631"/>
              <a:ext cx="1938" cy="0"/>
            </a:xfrm>
            <a:prstGeom prst="line">
              <a:avLst/>
            </a:prstGeom>
            <a:noFill/>
            <a:ln w="28575">
              <a:solidFill>
                <a:srgbClr val="388A3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200">
                <a:solidFill>
                  <a:srgbClr val="1A78C3"/>
                </a:solidFill>
                <a:latin typeface="+mj-ea"/>
                <a:ea typeface="+mj-ea"/>
              </a:endParaRPr>
            </a:p>
          </p:txBody>
        </p:sp>
      </p:grpSp>
      <p:grpSp>
        <p:nvGrpSpPr>
          <p:cNvPr id="17" name="Group 16">
            <a:extLst>
              <a:ext uri="{FF2B5EF4-FFF2-40B4-BE49-F238E27FC236}">
                <a16:creationId xmlns:a16="http://schemas.microsoft.com/office/drawing/2014/main" id="{21B2AD00-9ED7-4592-92A9-8574A4A2557E}"/>
              </a:ext>
            </a:extLst>
          </p:cNvPr>
          <p:cNvGrpSpPr>
            <a:grpSpLocks/>
          </p:cNvGrpSpPr>
          <p:nvPr/>
        </p:nvGrpSpPr>
        <p:grpSpPr bwMode="auto">
          <a:xfrm>
            <a:off x="2892324" y="1604259"/>
            <a:ext cx="5300663" cy="473075"/>
            <a:chOff x="1742" y="836"/>
            <a:chExt cx="3339" cy="298"/>
          </a:xfrm>
        </p:grpSpPr>
        <p:sp>
          <p:nvSpPr>
            <p:cNvPr id="18" name="Text Box 12">
              <a:extLst>
                <a:ext uri="{FF2B5EF4-FFF2-40B4-BE49-F238E27FC236}">
                  <a16:creationId xmlns:a16="http://schemas.microsoft.com/office/drawing/2014/main" id="{2882D54E-F840-41D9-9EAE-B441F0AD5199}"/>
                </a:ext>
              </a:extLst>
            </p:cNvPr>
            <p:cNvSpPr txBox="1">
              <a:spLocks noChangeArrowheads="1"/>
            </p:cNvSpPr>
            <p:nvPr/>
          </p:nvSpPr>
          <p:spPr bwMode="auto">
            <a:xfrm>
              <a:off x="2963" y="836"/>
              <a:ext cx="211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20000"/>
                </a:spcBef>
              </a:pPr>
              <a:r>
                <a:rPr lang="en-US" altLang="zh-CN" sz="1400">
                  <a:solidFill>
                    <a:srgbClr val="1A78C3"/>
                  </a:solidFill>
                  <a:latin typeface="+mj-ea"/>
                  <a:ea typeface="+mj-ea"/>
                </a:rPr>
                <a:t>array</a:t>
              </a:r>
              <a:r>
                <a:rPr lang="zh-CN" altLang="en-US" sz="1400">
                  <a:solidFill>
                    <a:srgbClr val="1A78C3"/>
                  </a:solidFill>
                  <a:latin typeface="+mj-ea"/>
                  <a:ea typeface="+mj-ea"/>
                </a:rPr>
                <a:t>数组是局部变量</a:t>
              </a:r>
            </a:p>
          </p:txBody>
        </p:sp>
        <p:sp>
          <p:nvSpPr>
            <p:cNvPr id="19" name="Line 13">
              <a:extLst>
                <a:ext uri="{FF2B5EF4-FFF2-40B4-BE49-F238E27FC236}">
                  <a16:creationId xmlns:a16="http://schemas.microsoft.com/office/drawing/2014/main" id="{A2FC5214-6B14-4164-8EFB-867AB0384E94}"/>
                </a:ext>
              </a:extLst>
            </p:cNvPr>
            <p:cNvSpPr>
              <a:spLocks noChangeShapeType="1"/>
            </p:cNvSpPr>
            <p:nvPr/>
          </p:nvSpPr>
          <p:spPr bwMode="auto">
            <a:xfrm flipH="1">
              <a:off x="1742" y="1022"/>
              <a:ext cx="1231" cy="112"/>
            </a:xfrm>
            <a:prstGeom prst="line">
              <a:avLst/>
            </a:prstGeom>
            <a:noFill/>
            <a:ln w="28575">
              <a:solidFill>
                <a:srgbClr val="388A3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200">
                <a:solidFill>
                  <a:srgbClr val="1A78C3"/>
                </a:solidFill>
                <a:latin typeface="+mj-ea"/>
                <a:ea typeface="+mj-ea"/>
              </a:endParaRPr>
            </a:p>
          </p:txBody>
        </p:sp>
      </p:grpSp>
      <p:sp>
        <p:nvSpPr>
          <p:cNvPr id="20" name="Text Box 14">
            <a:extLst>
              <a:ext uri="{FF2B5EF4-FFF2-40B4-BE49-F238E27FC236}">
                <a16:creationId xmlns:a16="http://schemas.microsoft.com/office/drawing/2014/main" id="{A5FE029E-2E02-40AF-927B-CAED63880E34}"/>
              </a:ext>
            </a:extLst>
          </p:cNvPr>
          <p:cNvSpPr txBox="1">
            <a:spLocks noChangeArrowheads="1"/>
          </p:cNvSpPr>
          <p:nvPr/>
        </p:nvSpPr>
        <p:spPr bwMode="auto">
          <a:xfrm>
            <a:off x="3599213" y="4740392"/>
            <a:ext cx="5886450" cy="1300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zh-CN" altLang="en-US" sz="1400" dirty="0">
                <a:solidFill>
                  <a:srgbClr val="44BE9B"/>
                </a:solidFill>
                <a:latin typeface="+mj-ea"/>
                <a:ea typeface="+mj-ea"/>
              </a:rPr>
              <a:t>问题</a:t>
            </a:r>
            <a:r>
              <a:rPr lang="en-US" altLang="zh-CN" sz="1400" dirty="0">
                <a:solidFill>
                  <a:srgbClr val="44BE9B"/>
                </a:solidFill>
                <a:latin typeface="+mj-ea"/>
                <a:ea typeface="+mj-ea"/>
              </a:rPr>
              <a:t>1</a:t>
            </a:r>
            <a:r>
              <a:rPr lang="zh-CN" altLang="en-US" sz="1400" dirty="0">
                <a:solidFill>
                  <a:srgbClr val="44BE9B"/>
                </a:solidFill>
                <a:latin typeface="+mj-ea"/>
                <a:ea typeface="+mj-ea"/>
              </a:rPr>
              <a:t>：过程调用对应的机器代码如何表示？</a:t>
            </a:r>
          </a:p>
          <a:p>
            <a:pPr marL="0" indent="0">
              <a:spcBef>
                <a:spcPct val="20000"/>
              </a:spcBef>
            </a:pPr>
            <a:r>
              <a:rPr lang="zh-CN" altLang="en-US" sz="1400" dirty="0">
                <a:solidFill>
                  <a:srgbClr val="1A78C3"/>
                </a:solidFill>
                <a:latin typeface="+mj-ea"/>
                <a:ea typeface="+mj-ea"/>
              </a:rPr>
              <a:t>如何从调用程序把</a:t>
            </a:r>
            <a:r>
              <a:rPr lang="zh-CN" altLang="en-US" sz="1400" dirty="0">
                <a:solidFill>
                  <a:srgbClr val="ED7D31"/>
                </a:solidFill>
                <a:latin typeface="+mj-ea"/>
                <a:ea typeface="+mj-ea"/>
              </a:rPr>
              <a:t>参数传递</a:t>
            </a:r>
            <a:r>
              <a:rPr lang="zh-CN" altLang="en-US" sz="1400" dirty="0">
                <a:solidFill>
                  <a:srgbClr val="1A78C3"/>
                </a:solidFill>
                <a:latin typeface="+mj-ea"/>
                <a:ea typeface="+mj-ea"/>
              </a:rPr>
              <a:t>到被调用程序？</a:t>
            </a:r>
          </a:p>
          <a:p>
            <a:pPr marL="0" indent="0">
              <a:spcBef>
                <a:spcPct val="20000"/>
              </a:spcBef>
            </a:pPr>
            <a:r>
              <a:rPr lang="zh-CN" altLang="en-US" sz="1400" dirty="0">
                <a:solidFill>
                  <a:srgbClr val="1A78C3"/>
                </a:solidFill>
                <a:latin typeface="+mj-ea"/>
                <a:ea typeface="+mj-ea"/>
              </a:rPr>
              <a:t>如何从调用程序</a:t>
            </a:r>
            <a:r>
              <a:rPr lang="zh-CN" altLang="en-US" sz="1400" dirty="0">
                <a:solidFill>
                  <a:srgbClr val="ED7D31"/>
                </a:solidFill>
                <a:latin typeface="+mj-ea"/>
                <a:ea typeface="+mj-ea"/>
              </a:rPr>
              <a:t>执行转移</a:t>
            </a:r>
            <a:r>
              <a:rPr lang="zh-CN" altLang="en-US" sz="1400" dirty="0">
                <a:solidFill>
                  <a:srgbClr val="1A78C3"/>
                </a:solidFill>
                <a:latin typeface="+mj-ea"/>
                <a:ea typeface="+mj-ea"/>
              </a:rPr>
              <a:t>到被调用程序执行？</a:t>
            </a:r>
          </a:p>
          <a:p>
            <a:pPr marL="0" indent="0">
              <a:spcBef>
                <a:spcPct val="20000"/>
              </a:spcBef>
            </a:pPr>
            <a:r>
              <a:rPr lang="zh-CN" altLang="en-US" sz="1400" dirty="0">
                <a:solidFill>
                  <a:srgbClr val="1A78C3"/>
                </a:solidFill>
                <a:latin typeface="+mj-ea"/>
                <a:ea typeface="+mj-ea"/>
              </a:rPr>
              <a:t>如何从被调用程序</a:t>
            </a:r>
            <a:r>
              <a:rPr lang="zh-CN" altLang="en-US" sz="1400" dirty="0">
                <a:solidFill>
                  <a:srgbClr val="ED7D31"/>
                </a:solidFill>
                <a:latin typeface="+mj-ea"/>
                <a:ea typeface="+mj-ea"/>
              </a:rPr>
              <a:t>返回到调用程序</a:t>
            </a:r>
            <a:r>
              <a:rPr lang="zh-CN" altLang="en-US" sz="1400" dirty="0">
                <a:solidFill>
                  <a:srgbClr val="1A78C3"/>
                </a:solidFill>
                <a:latin typeface="+mj-ea"/>
                <a:ea typeface="+mj-ea"/>
              </a:rPr>
              <a:t>执行？</a:t>
            </a:r>
          </a:p>
          <a:p>
            <a:pPr marL="0" indent="0">
              <a:spcBef>
                <a:spcPct val="20000"/>
              </a:spcBef>
            </a:pPr>
            <a:r>
              <a:rPr lang="zh-CN" altLang="en-US" sz="1400" dirty="0">
                <a:solidFill>
                  <a:srgbClr val="1A78C3"/>
                </a:solidFill>
                <a:latin typeface="+mj-ea"/>
                <a:ea typeface="+mj-ea"/>
              </a:rPr>
              <a:t>如何保证调用程序中</a:t>
            </a:r>
            <a:r>
              <a:rPr lang="zh-CN" altLang="en-US" sz="1400" dirty="0">
                <a:solidFill>
                  <a:srgbClr val="ED7D31"/>
                </a:solidFill>
                <a:latin typeface="+mj-ea"/>
                <a:ea typeface="+mj-ea"/>
              </a:rPr>
              <a:t>寄存器内容不被破坏</a:t>
            </a:r>
            <a:r>
              <a:rPr lang="zh-CN" altLang="en-US" sz="1400" dirty="0">
                <a:solidFill>
                  <a:srgbClr val="1A78C3"/>
                </a:solidFill>
                <a:latin typeface="+mj-ea"/>
                <a:ea typeface="+mj-ea"/>
              </a:rPr>
              <a:t>？</a:t>
            </a:r>
          </a:p>
        </p:txBody>
      </p:sp>
    </p:spTree>
    <p:extLst>
      <p:ext uri="{BB962C8B-B14F-4D97-AF65-F5344CB8AC3E}">
        <p14:creationId xmlns:p14="http://schemas.microsoft.com/office/powerpoint/2010/main" val="205264743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Effect transition="in" filter="blinds(horizontal)">
                                      <p:cBhvr>
                                        <p:cTn id="27" dur="500"/>
                                        <p:tgtEl>
                                          <p:spTgt spid="2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
                                            <p:txEl>
                                              <p:pRg st="1" end="1"/>
                                            </p:txEl>
                                          </p:spTgt>
                                        </p:tgtEl>
                                        <p:attrNameLst>
                                          <p:attrName>style.visibility</p:attrName>
                                        </p:attrNameLst>
                                      </p:cBhvr>
                                      <p:to>
                                        <p:strVal val="visible"/>
                                      </p:to>
                                    </p:set>
                                    <p:animEffect transition="in" filter="blinds(horizontal)">
                                      <p:cBhvr>
                                        <p:cTn id="32" dur="500"/>
                                        <p:tgtEl>
                                          <p:spTgt spid="2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
                                            <p:txEl>
                                              <p:pRg st="2" end="2"/>
                                            </p:txEl>
                                          </p:spTgt>
                                        </p:tgtEl>
                                        <p:attrNameLst>
                                          <p:attrName>style.visibility</p:attrName>
                                        </p:attrNameLst>
                                      </p:cBhvr>
                                      <p:to>
                                        <p:strVal val="visible"/>
                                      </p:to>
                                    </p:set>
                                    <p:animEffect transition="in" filter="blinds(horizontal)">
                                      <p:cBhvr>
                                        <p:cTn id="37" dur="500"/>
                                        <p:tgtEl>
                                          <p:spTgt spid="20">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0">
                                            <p:txEl>
                                              <p:pRg st="3" end="3"/>
                                            </p:txEl>
                                          </p:spTgt>
                                        </p:tgtEl>
                                        <p:attrNameLst>
                                          <p:attrName>style.visibility</p:attrName>
                                        </p:attrNameLst>
                                      </p:cBhvr>
                                      <p:to>
                                        <p:strVal val="visible"/>
                                      </p:to>
                                    </p:set>
                                    <p:animEffect transition="in" filter="blinds(horizontal)">
                                      <p:cBhvr>
                                        <p:cTn id="42" dur="500"/>
                                        <p:tgtEl>
                                          <p:spTgt spid="20">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0">
                                            <p:txEl>
                                              <p:pRg st="4" end="4"/>
                                            </p:txEl>
                                          </p:spTgt>
                                        </p:tgtEl>
                                        <p:attrNameLst>
                                          <p:attrName>style.visibility</p:attrName>
                                        </p:attrNameLst>
                                      </p:cBhvr>
                                      <p:to>
                                        <p:strVal val="visible"/>
                                      </p:to>
                                    </p:set>
                                    <p:animEffect transition="in" filter="blinds(horizontal)">
                                      <p:cBhvr>
                                        <p:cTn id="47"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5B55F3B-6588-408C-9199-4AE5A1E96897}"/>
              </a:ext>
            </a:extLst>
          </p:cNvPr>
          <p:cNvSpPr>
            <a:spLocks noGrp="1"/>
          </p:cNvSpPr>
          <p:nvPr>
            <p:ph type="sldNum" sz="quarter" idx="12"/>
          </p:nvPr>
        </p:nvSpPr>
        <p:spPr/>
        <p:txBody>
          <a:bodyPr/>
          <a:lstStyle/>
          <a:p>
            <a:fld id="{D12C7F20-4EEE-4847-AC76-B538472E8A39}" type="slidenum">
              <a:rPr lang="zh-CN" altLang="en-US" smtClean="0"/>
              <a:pPr/>
              <a:t>66</a:t>
            </a:fld>
            <a:endParaRPr lang="zh-CN" altLang="en-US"/>
          </a:p>
        </p:txBody>
      </p:sp>
      <p:sp>
        <p:nvSpPr>
          <p:cNvPr id="3" name="文本占位符 2">
            <a:extLst>
              <a:ext uri="{FF2B5EF4-FFF2-40B4-BE49-F238E27FC236}">
                <a16:creationId xmlns:a16="http://schemas.microsoft.com/office/drawing/2014/main" id="{7700561B-8DDE-4DA6-8D48-AA4A6CB3B843}"/>
              </a:ext>
            </a:extLst>
          </p:cNvPr>
          <p:cNvSpPr>
            <a:spLocks noGrp="1"/>
          </p:cNvSpPr>
          <p:nvPr>
            <p:ph type="body" sz="quarter" idx="15"/>
          </p:nvPr>
        </p:nvSpPr>
        <p:spPr>
          <a:xfrm>
            <a:off x="159768" y="698463"/>
            <a:ext cx="11835786" cy="668943"/>
          </a:xfrm>
        </p:spPr>
        <p:txBody>
          <a:bodyPr/>
          <a:lstStyle/>
          <a:p>
            <a:r>
              <a:rPr lang="en-US" altLang="zh-CN" dirty="0"/>
              <a:t>Procedure Call and Stack(</a:t>
            </a:r>
            <a:r>
              <a:rPr lang="zh-CN" altLang="en-US" dirty="0"/>
              <a:t>过程调用和栈</a:t>
            </a:r>
            <a:r>
              <a:rPr lang="en-US" altLang="zh-CN" dirty="0"/>
              <a:t>)</a:t>
            </a:r>
            <a:endParaRPr lang="zh-CN" altLang="en-US" dirty="0"/>
          </a:p>
        </p:txBody>
      </p:sp>
      <p:sp>
        <p:nvSpPr>
          <p:cNvPr id="4" name="文本占位符 3">
            <a:extLst>
              <a:ext uri="{FF2B5EF4-FFF2-40B4-BE49-F238E27FC236}">
                <a16:creationId xmlns:a16="http://schemas.microsoft.com/office/drawing/2014/main" id="{517AF74A-323A-472D-B516-2C455FB2D11E}"/>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Rectangle 3">
            <a:extLst>
              <a:ext uri="{FF2B5EF4-FFF2-40B4-BE49-F238E27FC236}">
                <a16:creationId xmlns:a16="http://schemas.microsoft.com/office/drawing/2014/main" id="{8C5BB5DC-95AF-40AA-9B1F-12F8A4674EE7}"/>
              </a:ext>
            </a:extLst>
          </p:cNvPr>
          <p:cNvSpPr txBox="1">
            <a:spLocks noChangeArrowheads="1"/>
          </p:cNvSpPr>
          <p:nvPr/>
        </p:nvSpPr>
        <p:spPr>
          <a:xfrm>
            <a:off x="358062" y="1230168"/>
            <a:ext cx="8593137" cy="5875337"/>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800" dirty="0">
                <a:solidFill>
                  <a:srgbClr val="1A78C3"/>
                </a:solidFill>
                <a:latin typeface="+mj-ea"/>
                <a:ea typeface="+mj-ea"/>
              </a:rPr>
              <a:t>过程调用的执行步骤（假定过程</a:t>
            </a:r>
            <a:r>
              <a:rPr lang="en-US" altLang="zh-CN" sz="1800" dirty="0">
                <a:solidFill>
                  <a:srgbClr val="1A78C3"/>
                </a:solidFill>
                <a:latin typeface="+mj-ea"/>
                <a:ea typeface="+mj-ea"/>
              </a:rPr>
              <a:t>P</a:t>
            </a:r>
            <a:r>
              <a:rPr lang="zh-CN" altLang="en-US" sz="1800" dirty="0">
                <a:solidFill>
                  <a:srgbClr val="1A78C3"/>
                </a:solidFill>
                <a:latin typeface="+mj-ea"/>
                <a:ea typeface="+mj-ea"/>
              </a:rPr>
              <a:t>调用过程</a:t>
            </a:r>
            <a:r>
              <a:rPr lang="en-US" altLang="zh-CN" sz="1800" dirty="0">
                <a:solidFill>
                  <a:srgbClr val="1A78C3"/>
                </a:solidFill>
                <a:latin typeface="+mj-ea"/>
                <a:ea typeface="+mj-ea"/>
              </a:rPr>
              <a:t>Q</a:t>
            </a:r>
            <a:r>
              <a:rPr lang="zh-CN" altLang="en-US" sz="1800" dirty="0">
                <a:solidFill>
                  <a:srgbClr val="1A78C3"/>
                </a:solidFill>
                <a:latin typeface="+mj-ea"/>
                <a:ea typeface="+mj-ea"/>
              </a:rPr>
              <a:t>）：</a:t>
            </a:r>
          </a:p>
          <a:p>
            <a:pPr lvl="1">
              <a:lnSpc>
                <a:spcPct val="120000"/>
              </a:lnSpc>
            </a:pPr>
            <a:r>
              <a:rPr lang="zh-CN" altLang="en-US" sz="1600" dirty="0">
                <a:solidFill>
                  <a:srgbClr val="1A78C3"/>
                </a:solidFill>
                <a:latin typeface="+mj-ea"/>
                <a:ea typeface="+mj-ea"/>
              </a:rPr>
              <a:t>将</a:t>
            </a:r>
            <a:r>
              <a:rPr lang="zh-CN" altLang="en-US" sz="1600" dirty="0">
                <a:solidFill>
                  <a:srgbClr val="ED7D31"/>
                </a:solidFill>
                <a:latin typeface="+mj-ea"/>
                <a:ea typeface="+mj-ea"/>
              </a:rPr>
              <a:t>参数</a:t>
            </a:r>
            <a:r>
              <a:rPr lang="zh-CN" altLang="en-US" sz="1600" dirty="0">
                <a:solidFill>
                  <a:srgbClr val="1A78C3"/>
                </a:solidFill>
                <a:latin typeface="+mj-ea"/>
                <a:ea typeface="+mj-ea"/>
              </a:rPr>
              <a:t>放到</a:t>
            </a:r>
            <a:r>
              <a:rPr lang="en-US" altLang="zh-CN" sz="1600" dirty="0">
                <a:solidFill>
                  <a:srgbClr val="1A78C3"/>
                </a:solidFill>
                <a:latin typeface="+mj-ea"/>
                <a:ea typeface="+mj-ea"/>
              </a:rPr>
              <a:t>Q</a:t>
            </a:r>
            <a:r>
              <a:rPr lang="zh-CN" altLang="en-US" sz="1600" dirty="0">
                <a:solidFill>
                  <a:srgbClr val="1A78C3"/>
                </a:solidFill>
                <a:latin typeface="+mj-ea"/>
                <a:ea typeface="+mj-ea"/>
              </a:rPr>
              <a:t>能访问到的地方</a:t>
            </a:r>
          </a:p>
          <a:p>
            <a:pPr lvl="1">
              <a:lnSpc>
                <a:spcPct val="120000"/>
              </a:lnSpc>
            </a:pPr>
            <a:r>
              <a:rPr lang="zh-CN" altLang="en-US" sz="1600" dirty="0">
                <a:solidFill>
                  <a:srgbClr val="1A78C3"/>
                </a:solidFill>
                <a:latin typeface="+mj-ea"/>
                <a:ea typeface="+mj-ea"/>
              </a:rPr>
              <a:t>将</a:t>
            </a:r>
            <a:r>
              <a:rPr lang="en-US" altLang="zh-CN" sz="1600" dirty="0">
                <a:solidFill>
                  <a:srgbClr val="1A78C3"/>
                </a:solidFill>
                <a:latin typeface="+mj-ea"/>
                <a:ea typeface="+mj-ea"/>
              </a:rPr>
              <a:t>P</a:t>
            </a:r>
            <a:r>
              <a:rPr lang="zh-CN" altLang="en-US" sz="1600" dirty="0">
                <a:solidFill>
                  <a:srgbClr val="1A78C3"/>
                </a:solidFill>
                <a:latin typeface="+mj-ea"/>
                <a:ea typeface="+mj-ea"/>
              </a:rPr>
              <a:t>中的返回地址存到特定的地方，将控制转移到过程</a:t>
            </a:r>
            <a:r>
              <a:rPr lang="en-US" altLang="zh-CN" sz="1600" dirty="0">
                <a:solidFill>
                  <a:srgbClr val="1A78C3"/>
                </a:solidFill>
                <a:latin typeface="+mj-ea"/>
                <a:ea typeface="+mj-ea"/>
              </a:rPr>
              <a:t>Q</a:t>
            </a:r>
            <a:endParaRPr lang="zh-CN" altLang="en-US" sz="1600" dirty="0">
              <a:solidFill>
                <a:srgbClr val="1A78C3"/>
              </a:solidFill>
              <a:latin typeface="+mj-ea"/>
              <a:ea typeface="+mj-ea"/>
            </a:endParaRPr>
          </a:p>
          <a:p>
            <a:pPr lvl="1">
              <a:lnSpc>
                <a:spcPct val="120000"/>
              </a:lnSpc>
            </a:pPr>
            <a:r>
              <a:rPr lang="zh-CN" altLang="en-US" sz="1600" dirty="0">
                <a:solidFill>
                  <a:srgbClr val="1A78C3"/>
                </a:solidFill>
                <a:latin typeface="+mj-ea"/>
                <a:ea typeface="+mj-ea"/>
              </a:rPr>
              <a:t>为</a:t>
            </a:r>
            <a:r>
              <a:rPr lang="en-US" altLang="zh-CN" sz="1600" dirty="0">
                <a:solidFill>
                  <a:srgbClr val="1A78C3"/>
                </a:solidFill>
                <a:latin typeface="+mj-ea"/>
                <a:ea typeface="+mj-ea"/>
              </a:rPr>
              <a:t>Q</a:t>
            </a:r>
            <a:r>
              <a:rPr lang="zh-CN" altLang="en-US" sz="1600" dirty="0">
                <a:solidFill>
                  <a:srgbClr val="1A78C3"/>
                </a:solidFill>
                <a:latin typeface="+mj-ea"/>
                <a:ea typeface="+mj-ea"/>
              </a:rPr>
              <a:t>的局部变量分配空间（局部变量临时保存在栈中）</a:t>
            </a:r>
          </a:p>
          <a:p>
            <a:pPr lvl="1">
              <a:lnSpc>
                <a:spcPct val="120000"/>
              </a:lnSpc>
            </a:pPr>
            <a:r>
              <a:rPr lang="zh-CN" altLang="en-US" sz="1600" dirty="0">
                <a:solidFill>
                  <a:srgbClr val="1A78C3"/>
                </a:solidFill>
                <a:latin typeface="+mj-ea"/>
                <a:ea typeface="+mj-ea"/>
              </a:rPr>
              <a:t>执行过程</a:t>
            </a:r>
            <a:r>
              <a:rPr lang="en-US" altLang="zh-CN" sz="1600" dirty="0">
                <a:solidFill>
                  <a:srgbClr val="1A78C3"/>
                </a:solidFill>
                <a:latin typeface="+mj-ea"/>
                <a:ea typeface="+mj-ea"/>
              </a:rPr>
              <a:t>Q</a:t>
            </a:r>
          </a:p>
          <a:p>
            <a:pPr lvl="1">
              <a:lnSpc>
                <a:spcPct val="120000"/>
              </a:lnSpc>
            </a:pPr>
            <a:r>
              <a:rPr lang="zh-CN" altLang="en-US" sz="1600" dirty="0">
                <a:solidFill>
                  <a:srgbClr val="1A78C3"/>
                </a:solidFill>
                <a:latin typeface="+mj-ea"/>
                <a:ea typeface="+mj-ea"/>
              </a:rPr>
              <a:t>将</a:t>
            </a:r>
            <a:r>
              <a:rPr lang="en-US" altLang="zh-CN" sz="1600" dirty="0">
                <a:solidFill>
                  <a:srgbClr val="1A78C3"/>
                </a:solidFill>
                <a:latin typeface="+mj-ea"/>
                <a:ea typeface="+mj-ea"/>
              </a:rPr>
              <a:t>Q</a:t>
            </a:r>
            <a:r>
              <a:rPr lang="zh-CN" altLang="en-US" sz="1600" dirty="0">
                <a:solidFill>
                  <a:srgbClr val="1A78C3"/>
                </a:solidFill>
                <a:latin typeface="+mj-ea"/>
                <a:ea typeface="+mj-ea"/>
              </a:rPr>
              <a:t>执行的返回结果放到</a:t>
            </a:r>
            <a:r>
              <a:rPr lang="en-US" altLang="zh-CN" sz="1600" dirty="0">
                <a:solidFill>
                  <a:srgbClr val="1A78C3"/>
                </a:solidFill>
                <a:latin typeface="+mj-ea"/>
                <a:ea typeface="+mj-ea"/>
              </a:rPr>
              <a:t>P</a:t>
            </a:r>
            <a:r>
              <a:rPr lang="zh-CN" altLang="en-US" sz="1600" dirty="0">
                <a:solidFill>
                  <a:srgbClr val="1A78C3"/>
                </a:solidFill>
                <a:latin typeface="+mj-ea"/>
                <a:ea typeface="+mj-ea"/>
              </a:rPr>
              <a:t>能访问到的地方</a:t>
            </a:r>
          </a:p>
          <a:p>
            <a:pPr lvl="1">
              <a:lnSpc>
                <a:spcPct val="120000"/>
              </a:lnSpc>
            </a:pPr>
            <a:r>
              <a:rPr lang="zh-CN" altLang="en-US" sz="1600" dirty="0">
                <a:solidFill>
                  <a:srgbClr val="1A78C3"/>
                </a:solidFill>
                <a:latin typeface="+mj-ea"/>
                <a:ea typeface="+mj-ea"/>
              </a:rPr>
              <a:t>取出返回地址，将控制转移到</a:t>
            </a:r>
            <a:r>
              <a:rPr lang="en-US" altLang="zh-CN" sz="1600" dirty="0">
                <a:solidFill>
                  <a:srgbClr val="1A78C3"/>
                </a:solidFill>
                <a:latin typeface="+mj-ea"/>
                <a:ea typeface="+mj-ea"/>
              </a:rPr>
              <a:t>P</a:t>
            </a:r>
            <a:r>
              <a:rPr lang="zh-CN" altLang="en-US" sz="1600" dirty="0">
                <a:solidFill>
                  <a:srgbClr val="1A78C3"/>
                </a:solidFill>
                <a:latin typeface="+mj-ea"/>
                <a:ea typeface="+mj-ea"/>
              </a:rPr>
              <a:t>，即返回到</a:t>
            </a:r>
            <a:r>
              <a:rPr lang="en-US" altLang="zh-CN" sz="1600" dirty="0">
                <a:solidFill>
                  <a:srgbClr val="1A78C3"/>
                </a:solidFill>
                <a:latin typeface="+mj-ea"/>
                <a:ea typeface="+mj-ea"/>
              </a:rPr>
              <a:t>P</a:t>
            </a:r>
            <a:r>
              <a:rPr lang="zh-CN" altLang="en-US" sz="1600" dirty="0">
                <a:solidFill>
                  <a:srgbClr val="1A78C3"/>
                </a:solidFill>
                <a:latin typeface="+mj-ea"/>
                <a:ea typeface="+mj-ea"/>
              </a:rPr>
              <a:t>中执行</a:t>
            </a:r>
          </a:p>
          <a:p>
            <a:pPr>
              <a:lnSpc>
                <a:spcPct val="120000"/>
              </a:lnSpc>
            </a:pPr>
            <a:r>
              <a:rPr lang="en-US" altLang="zh-CN" sz="1800" dirty="0">
                <a:solidFill>
                  <a:srgbClr val="1A78C3"/>
                </a:solidFill>
                <a:latin typeface="+mj-ea"/>
                <a:ea typeface="+mj-ea"/>
              </a:rPr>
              <a:t>MIPS</a:t>
            </a:r>
            <a:r>
              <a:rPr lang="zh-CN" altLang="en-US" sz="1800" dirty="0">
                <a:solidFill>
                  <a:srgbClr val="1A78C3"/>
                </a:solidFill>
                <a:latin typeface="+mj-ea"/>
                <a:ea typeface="+mj-ea"/>
              </a:rPr>
              <a:t>中用于过程调用的指令（见</a:t>
            </a:r>
            <a:r>
              <a:rPr lang="en-US" altLang="zh-CN" sz="1800" dirty="0">
                <a:solidFill>
                  <a:srgbClr val="1A78C3"/>
                </a:solidFill>
                <a:latin typeface="+mj-ea"/>
                <a:ea typeface="+mj-ea"/>
                <a:hlinkClick r:id="rId2" action="ppaction://hlinksldjump">
                  <a:extLst>
                    <a:ext uri="{A12FA001-AC4F-418D-AE19-62706E023703}">
                      <ahyp:hlinkClr xmlns:ahyp="http://schemas.microsoft.com/office/drawing/2018/hyperlinkcolor" val="tx"/>
                    </a:ext>
                  </a:extLst>
                </a:hlinkClick>
              </a:rPr>
              <a:t>MIPS</a:t>
            </a:r>
            <a:r>
              <a:rPr lang="zh-CN" altLang="en-US" sz="1800" dirty="0">
                <a:solidFill>
                  <a:srgbClr val="1A78C3"/>
                </a:solidFill>
                <a:latin typeface="+mj-ea"/>
                <a:ea typeface="+mj-ea"/>
                <a:hlinkClick r:id="rId2" action="ppaction://hlinksldjump">
                  <a:extLst>
                    <a:ext uri="{A12FA001-AC4F-418D-AE19-62706E023703}">
                      <ahyp:hlinkClr xmlns:ahyp="http://schemas.microsoft.com/office/drawing/2018/hyperlinkcolor" val="tx"/>
                    </a:ext>
                  </a:extLst>
                </a:hlinkClick>
              </a:rPr>
              <a:t>过程调用指令</a:t>
            </a:r>
            <a:r>
              <a:rPr lang="zh-CN" altLang="en-US" sz="1800" dirty="0">
                <a:solidFill>
                  <a:srgbClr val="1A78C3"/>
                </a:solidFill>
                <a:latin typeface="+mj-ea"/>
                <a:ea typeface="+mj-ea"/>
              </a:rPr>
              <a:t>）</a:t>
            </a:r>
            <a:endParaRPr lang="en-US" altLang="zh-CN" sz="1800" dirty="0">
              <a:solidFill>
                <a:srgbClr val="1A78C3"/>
              </a:solidFill>
              <a:latin typeface="+mj-ea"/>
              <a:ea typeface="+mj-ea"/>
            </a:endParaRPr>
          </a:p>
          <a:p>
            <a:pPr>
              <a:lnSpc>
                <a:spcPct val="120000"/>
              </a:lnSpc>
            </a:pPr>
            <a:r>
              <a:rPr lang="en-US" altLang="zh-CN" sz="1800" dirty="0">
                <a:solidFill>
                  <a:srgbClr val="1A78C3"/>
                </a:solidFill>
                <a:latin typeface="+mj-ea"/>
                <a:ea typeface="+mj-ea"/>
              </a:rPr>
              <a:t>MIPS</a:t>
            </a:r>
            <a:r>
              <a:rPr lang="zh-CN" altLang="en-US" sz="1800" dirty="0">
                <a:solidFill>
                  <a:srgbClr val="1A78C3"/>
                </a:solidFill>
                <a:latin typeface="+mj-ea"/>
                <a:ea typeface="+mj-ea"/>
              </a:rPr>
              <a:t>规定少量过程调用信息用寄存器传递（见</a:t>
            </a:r>
            <a:r>
              <a:rPr lang="en-US" altLang="zh-CN" sz="1800" dirty="0">
                <a:solidFill>
                  <a:srgbClr val="1A78C3"/>
                </a:solidFill>
                <a:latin typeface="+mj-ea"/>
                <a:ea typeface="+mj-ea"/>
                <a:hlinkClick r:id="rId3" action="ppaction://hlinksldjump">
                  <a:extLst>
                    <a:ext uri="{A12FA001-AC4F-418D-AE19-62706E023703}">
                      <ahyp:hlinkClr xmlns:ahyp="http://schemas.microsoft.com/office/drawing/2018/hyperlinkcolor" val="tx"/>
                    </a:ext>
                  </a:extLst>
                </a:hlinkClick>
              </a:rPr>
              <a:t>MIPS</a:t>
            </a:r>
            <a:r>
              <a:rPr lang="zh-CN" altLang="en-US" sz="1800" dirty="0">
                <a:solidFill>
                  <a:srgbClr val="1A78C3"/>
                </a:solidFill>
                <a:latin typeface="+mj-ea"/>
                <a:ea typeface="+mj-ea"/>
                <a:hlinkClick r:id="rId3" action="ppaction://hlinksldjump">
                  <a:extLst>
                    <a:ext uri="{A12FA001-AC4F-418D-AE19-62706E023703}">
                      <ahyp:hlinkClr xmlns:ahyp="http://schemas.microsoft.com/office/drawing/2018/hyperlinkcolor" val="tx"/>
                    </a:ext>
                  </a:extLst>
                </a:hlinkClick>
              </a:rPr>
              <a:t>寄存器功能定义</a:t>
            </a:r>
            <a:r>
              <a:rPr lang="zh-CN" altLang="en-US" sz="1800" dirty="0">
                <a:solidFill>
                  <a:srgbClr val="1A78C3"/>
                </a:solidFill>
                <a:latin typeface="+mj-ea"/>
                <a:ea typeface="+mj-ea"/>
              </a:rPr>
              <a:t>）</a:t>
            </a:r>
          </a:p>
          <a:p>
            <a:pPr>
              <a:lnSpc>
                <a:spcPct val="120000"/>
              </a:lnSpc>
            </a:pPr>
            <a:r>
              <a:rPr lang="zh-CN" altLang="en-US" sz="1800" dirty="0">
                <a:solidFill>
                  <a:srgbClr val="44BE9B"/>
                </a:solidFill>
                <a:latin typeface="+mj-ea"/>
                <a:ea typeface="+mj-ea"/>
              </a:rPr>
              <a:t>如果过程中用到的参数超过</a:t>
            </a:r>
            <a:r>
              <a:rPr lang="en-US" altLang="zh-CN" sz="1800" dirty="0">
                <a:solidFill>
                  <a:srgbClr val="44BE9B"/>
                </a:solidFill>
                <a:latin typeface="+mj-ea"/>
                <a:ea typeface="+mj-ea"/>
              </a:rPr>
              <a:t>4</a:t>
            </a:r>
            <a:r>
              <a:rPr lang="zh-CN" altLang="en-US" sz="1800" dirty="0">
                <a:solidFill>
                  <a:srgbClr val="44BE9B"/>
                </a:solidFill>
                <a:latin typeface="+mj-ea"/>
                <a:ea typeface="+mj-ea"/>
              </a:rPr>
              <a:t>个，返回值超过</a:t>
            </a:r>
            <a:r>
              <a:rPr lang="en-US" altLang="zh-CN" sz="1800" dirty="0">
                <a:solidFill>
                  <a:srgbClr val="44BE9B"/>
                </a:solidFill>
                <a:latin typeface="+mj-ea"/>
                <a:ea typeface="+mj-ea"/>
              </a:rPr>
              <a:t>2</a:t>
            </a:r>
            <a:r>
              <a:rPr lang="zh-CN" altLang="en-US" sz="1800" dirty="0">
                <a:solidFill>
                  <a:srgbClr val="44BE9B"/>
                </a:solidFill>
                <a:latin typeface="+mj-ea"/>
                <a:ea typeface="+mj-ea"/>
              </a:rPr>
              <a:t>个，怎么办？</a:t>
            </a:r>
          </a:p>
          <a:p>
            <a:pPr lvl="1">
              <a:lnSpc>
                <a:spcPct val="120000"/>
              </a:lnSpc>
            </a:pPr>
            <a:r>
              <a:rPr lang="zh-CN" altLang="en-US" sz="1600" dirty="0">
                <a:solidFill>
                  <a:srgbClr val="1A78C3"/>
                </a:solidFill>
                <a:latin typeface="+mj-ea"/>
                <a:ea typeface="+mj-ea"/>
              </a:rPr>
              <a:t>更多的参数和返回值要保存到存储器的特殊区域中</a:t>
            </a:r>
          </a:p>
          <a:p>
            <a:pPr lvl="1">
              <a:lnSpc>
                <a:spcPct val="120000"/>
              </a:lnSpc>
            </a:pPr>
            <a:r>
              <a:rPr lang="zh-CN" altLang="en-US" sz="1600" dirty="0">
                <a:solidFill>
                  <a:srgbClr val="1A78C3"/>
                </a:solidFill>
                <a:latin typeface="+mj-ea"/>
                <a:ea typeface="+mj-ea"/>
              </a:rPr>
              <a:t>这个特殊区域为：栈</a:t>
            </a:r>
            <a:r>
              <a:rPr lang="en-US" altLang="zh-CN" sz="1600" dirty="0">
                <a:solidFill>
                  <a:srgbClr val="1A78C3"/>
                </a:solidFill>
                <a:latin typeface="+mj-ea"/>
                <a:ea typeface="+mj-ea"/>
              </a:rPr>
              <a:t>(Stack)</a:t>
            </a:r>
          </a:p>
        </p:txBody>
      </p:sp>
      <p:sp>
        <p:nvSpPr>
          <p:cNvPr id="6" name="Text Box 4">
            <a:extLst>
              <a:ext uri="{FF2B5EF4-FFF2-40B4-BE49-F238E27FC236}">
                <a16:creationId xmlns:a16="http://schemas.microsoft.com/office/drawing/2014/main" id="{F02542CA-1CC1-453D-A4CD-079EBBF9944F}"/>
              </a:ext>
            </a:extLst>
          </p:cNvPr>
          <p:cNvSpPr txBox="1">
            <a:spLocks noChangeArrowheads="1"/>
          </p:cNvSpPr>
          <p:nvPr/>
        </p:nvSpPr>
        <p:spPr bwMode="auto">
          <a:xfrm>
            <a:off x="507360" y="5826112"/>
            <a:ext cx="9626542"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1600" dirty="0">
                <a:solidFill>
                  <a:srgbClr val="44BE9B"/>
                </a:solidFill>
                <a:latin typeface="+mj-ea"/>
                <a:ea typeface="+mj-ea"/>
              </a:rPr>
              <a:t>一般用“栈”来传递参数、保存返回地址、临时存放过程的局部变量等。为什么？</a:t>
            </a:r>
          </a:p>
          <a:p>
            <a:pPr>
              <a:spcBef>
                <a:spcPct val="50000"/>
              </a:spcBef>
            </a:pPr>
            <a:r>
              <a:rPr lang="zh-CN" altLang="en-US" sz="1600" dirty="0">
                <a:solidFill>
                  <a:srgbClr val="44BE9B"/>
                </a:solidFill>
                <a:latin typeface="+mj-ea"/>
                <a:ea typeface="+mj-ea"/>
              </a:rPr>
              <a:t>便于递归调用！</a:t>
            </a:r>
            <a:r>
              <a:rPr lang="zh-CN" altLang="en-US" sz="1400" dirty="0">
                <a:solidFill>
                  <a:srgbClr val="44BE9B"/>
                </a:solidFill>
                <a:latin typeface="+mj-ea"/>
                <a:ea typeface="+mj-ea"/>
              </a:rPr>
              <a:t>   </a:t>
            </a:r>
          </a:p>
        </p:txBody>
      </p:sp>
      <p:sp>
        <p:nvSpPr>
          <p:cNvPr id="8" name="AutoShape 5">
            <a:extLst>
              <a:ext uri="{FF2B5EF4-FFF2-40B4-BE49-F238E27FC236}">
                <a16:creationId xmlns:a16="http://schemas.microsoft.com/office/drawing/2014/main" id="{9FC8DCB5-60F8-4B62-AD3E-A5E21BED8699}"/>
              </a:ext>
            </a:extLst>
          </p:cNvPr>
          <p:cNvSpPr>
            <a:spLocks/>
          </p:cNvSpPr>
          <p:nvPr/>
        </p:nvSpPr>
        <p:spPr bwMode="auto">
          <a:xfrm>
            <a:off x="6309599" y="1680933"/>
            <a:ext cx="209550" cy="523525"/>
          </a:xfrm>
          <a:prstGeom prst="rightBrace">
            <a:avLst>
              <a:gd name="adj1" fmla="val 20455"/>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endParaRPr lang="zh-CN" altLang="en-US" sz="1200">
              <a:solidFill>
                <a:srgbClr val="1A78C3"/>
              </a:solidFill>
              <a:latin typeface="+mj-ea"/>
              <a:ea typeface="+mj-ea"/>
            </a:endParaRPr>
          </a:p>
        </p:txBody>
      </p:sp>
      <p:sp>
        <p:nvSpPr>
          <p:cNvPr id="9" name="Text Box 6">
            <a:extLst>
              <a:ext uri="{FF2B5EF4-FFF2-40B4-BE49-F238E27FC236}">
                <a16:creationId xmlns:a16="http://schemas.microsoft.com/office/drawing/2014/main" id="{F81CAD01-0329-4022-8E06-A582E3BC183E}"/>
              </a:ext>
            </a:extLst>
          </p:cNvPr>
          <p:cNvSpPr txBox="1">
            <a:spLocks noChangeArrowheads="1"/>
          </p:cNvSpPr>
          <p:nvPr/>
        </p:nvSpPr>
        <p:spPr bwMode="auto">
          <a:xfrm>
            <a:off x="6598524" y="1868388"/>
            <a:ext cx="1533525" cy="47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200" dirty="0">
                <a:solidFill>
                  <a:srgbClr val="1A78C3"/>
                </a:solidFill>
                <a:latin typeface="+mj-ea"/>
                <a:ea typeface="+mj-ea"/>
              </a:rPr>
              <a:t>在调用过程</a:t>
            </a:r>
            <a:r>
              <a:rPr lang="en-US" altLang="zh-CN" sz="1200" dirty="0">
                <a:solidFill>
                  <a:srgbClr val="1A78C3"/>
                </a:solidFill>
                <a:latin typeface="+mj-ea"/>
                <a:ea typeface="+mj-ea"/>
              </a:rPr>
              <a:t>P</a:t>
            </a:r>
            <a:r>
              <a:rPr lang="zh-CN" altLang="en-US" sz="1200" dirty="0">
                <a:solidFill>
                  <a:srgbClr val="1A78C3"/>
                </a:solidFill>
                <a:latin typeface="+mj-ea"/>
                <a:ea typeface="+mj-ea"/>
              </a:rPr>
              <a:t>中完成</a:t>
            </a:r>
          </a:p>
        </p:txBody>
      </p:sp>
      <p:sp>
        <p:nvSpPr>
          <p:cNvPr id="11" name="AutoShape 9">
            <a:extLst>
              <a:ext uri="{FF2B5EF4-FFF2-40B4-BE49-F238E27FC236}">
                <a16:creationId xmlns:a16="http://schemas.microsoft.com/office/drawing/2014/main" id="{627BA956-0AE7-4199-B927-D340F5E88D7D}"/>
              </a:ext>
            </a:extLst>
          </p:cNvPr>
          <p:cNvSpPr>
            <a:spLocks/>
          </p:cNvSpPr>
          <p:nvPr/>
        </p:nvSpPr>
        <p:spPr bwMode="auto">
          <a:xfrm>
            <a:off x="6309599" y="2621726"/>
            <a:ext cx="209550" cy="1010707"/>
          </a:xfrm>
          <a:prstGeom prst="rightBrace">
            <a:avLst>
              <a:gd name="adj1" fmla="val 47727"/>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endParaRPr lang="zh-CN" altLang="en-US" sz="1200">
              <a:solidFill>
                <a:srgbClr val="1A78C3"/>
              </a:solidFill>
              <a:latin typeface="+mj-ea"/>
              <a:ea typeface="+mj-ea"/>
            </a:endParaRPr>
          </a:p>
        </p:txBody>
      </p:sp>
      <p:sp>
        <p:nvSpPr>
          <p:cNvPr id="12" name="Text Box 10">
            <a:extLst>
              <a:ext uri="{FF2B5EF4-FFF2-40B4-BE49-F238E27FC236}">
                <a16:creationId xmlns:a16="http://schemas.microsoft.com/office/drawing/2014/main" id="{62456F3D-3697-472B-A6A9-7673F72233E4}"/>
              </a:ext>
            </a:extLst>
          </p:cNvPr>
          <p:cNvSpPr txBox="1">
            <a:spLocks noChangeArrowheads="1"/>
          </p:cNvSpPr>
          <p:nvPr/>
        </p:nvSpPr>
        <p:spPr bwMode="auto">
          <a:xfrm>
            <a:off x="6598524" y="3021474"/>
            <a:ext cx="1755775" cy="87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200" dirty="0">
                <a:solidFill>
                  <a:srgbClr val="1A78C3"/>
                </a:solidFill>
                <a:latin typeface="+mj-ea"/>
                <a:ea typeface="+mj-ea"/>
              </a:rPr>
              <a:t>在被调用过程</a:t>
            </a:r>
            <a:r>
              <a:rPr lang="en-US" altLang="zh-CN" sz="1200" dirty="0">
                <a:solidFill>
                  <a:srgbClr val="1A78C3"/>
                </a:solidFill>
                <a:latin typeface="+mj-ea"/>
                <a:ea typeface="+mj-ea"/>
              </a:rPr>
              <a:t>Q</a:t>
            </a:r>
            <a:r>
              <a:rPr lang="zh-CN" altLang="en-US" sz="1200" dirty="0">
                <a:solidFill>
                  <a:srgbClr val="1A78C3"/>
                </a:solidFill>
                <a:latin typeface="+mj-ea"/>
                <a:ea typeface="+mj-ea"/>
              </a:rPr>
              <a:t>中完成</a:t>
            </a:r>
          </a:p>
        </p:txBody>
      </p:sp>
    </p:spTree>
    <p:extLst>
      <p:ext uri="{BB962C8B-B14F-4D97-AF65-F5344CB8AC3E}">
        <p14:creationId xmlns:p14="http://schemas.microsoft.com/office/powerpoint/2010/main" val="228217489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blinds(horizontal)">
                                      <p:cBhvr>
                                        <p:cTn id="37" dur="500"/>
                                        <p:tgtEl>
                                          <p:spTgt spid="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blinds(horizontal)">
                                      <p:cBhvr>
                                        <p:cTn id="42" dur="500"/>
                                        <p:tgtEl>
                                          <p:spTgt spid="5">
                                            <p:txEl>
                                              <p:pRg st="10" end="1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animEffect transition="in" filter="blinds(horizontal)">
                                      <p:cBhvr>
                                        <p:cTn id="45" dur="500"/>
                                        <p:tgtEl>
                                          <p:spTgt spid="5">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
                                            <p:txEl>
                                              <p:pRg st="0" end="0"/>
                                            </p:txEl>
                                          </p:spTgt>
                                        </p:tgtEl>
                                        <p:attrNameLst>
                                          <p:attrName>style.visibility</p:attrName>
                                        </p:attrNameLst>
                                      </p:cBhvr>
                                      <p:to>
                                        <p:strVal val="visible"/>
                                      </p:to>
                                    </p:set>
                                    <p:animEffect transition="in" filter="blinds(horizontal)">
                                      <p:cBhvr>
                                        <p:cTn id="50" dur="500"/>
                                        <p:tgtEl>
                                          <p:spTgt spid="6">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animEffect transition="in" filter="blinds(horizontal)">
                                      <p:cBhvr>
                                        <p:cTn id="5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61CF1B7-383E-4710-9FEB-839187DC8570}"/>
              </a:ext>
            </a:extLst>
          </p:cNvPr>
          <p:cNvSpPr>
            <a:spLocks noGrp="1"/>
          </p:cNvSpPr>
          <p:nvPr>
            <p:ph type="sldNum" sz="quarter" idx="12"/>
          </p:nvPr>
        </p:nvSpPr>
        <p:spPr/>
        <p:txBody>
          <a:bodyPr/>
          <a:lstStyle/>
          <a:p>
            <a:fld id="{D12C7F20-4EEE-4847-AC76-B538472E8A39}" type="slidenum">
              <a:rPr lang="zh-CN" altLang="en-US" smtClean="0"/>
              <a:pPr/>
              <a:t>67</a:t>
            </a:fld>
            <a:endParaRPr lang="zh-CN" altLang="en-US"/>
          </a:p>
        </p:txBody>
      </p:sp>
      <p:sp>
        <p:nvSpPr>
          <p:cNvPr id="3" name="文本占位符 2">
            <a:extLst>
              <a:ext uri="{FF2B5EF4-FFF2-40B4-BE49-F238E27FC236}">
                <a16:creationId xmlns:a16="http://schemas.microsoft.com/office/drawing/2014/main" id="{C40F23A6-E1AA-4D95-AB81-5F9E72352C98}"/>
              </a:ext>
            </a:extLst>
          </p:cNvPr>
          <p:cNvSpPr>
            <a:spLocks noGrp="1"/>
          </p:cNvSpPr>
          <p:nvPr>
            <p:ph type="body" sz="quarter" idx="15"/>
          </p:nvPr>
        </p:nvSpPr>
        <p:spPr>
          <a:xfrm>
            <a:off x="159768" y="698464"/>
            <a:ext cx="11835786" cy="576664"/>
          </a:xfrm>
        </p:spPr>
        <p:txBody>
          <a:bodyPr/>
          <a:lstStyle/>
          <a:p>
            <a:r>
              <a:rPr lang="zh-CN" altLang="en-US" dirty="0"/>
              <a:t>栈</a:t>
            </a:r>
            <a:r>
              <a:rPr lang="en-US" altLang="zh-CN" dirty="0"/>
              <a:t>(Stack)</a:t>
            </a:r>
            <a:r>
              <a:rPr lang="zh-CN" altLang="en-US" dirty="0"/>
              <a:t>的概念</a:t>
            </a:r>
          </a:p>
        </p:txBody>
      </p:sp>
      <p:sp>
        <p:nvSpPr>
          <p:cNvPr id="4" name="文本占位符 3">
            <a:extLst>
              <a:ext uri="{FF2B5EF4-FFF2-40B4-BE49-F238E27FC236}">
                <a16:creationId xmlns:a16="http://schemas.microsoft.com/office/drawing/2014/main" id="{67A20397-49AD-4B58-A5D8-46503862A073}"/>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Rectangle 3">
            <a:extLst>
              <a:ext uri="{FF2B5EF4-FFF2-40B4-BE49-F238E27FC236}">
                <a16:creationId xmlns:a16="http://schemas.microsoft.com/office/drawing/2014/main" id="{28504D2D-E2BA-46E4-BE11-71C7F94CCDF2}"/>
              </a:ext>
            </a:extLst>
          </p:cNvPr>
          <p:cNvSpPr txBox="1">
            <a:spLocks noChangeArrowheads="1"/>
          </p:cNvSpPr>
          <p:nvPr/>
        </p:nvSpPr>
        <p:spPr>
          <a:xfrm>
            <a:off x="332005" y="1173002"/>
            <a:ext cx="11135743" cy="4760913"/>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ct val="10000"/>
              </a:spcBef>
            </a:pPr>
            <a:r>
              <a:rPr lang="zh-CN" altLang="en-US" sz="2000" dirty="0">
                <a:solidFill>
                  <a:srgbClr val="1A78C3"/>
                </a:solidFill>
                <a:latin typeface="+mj-ea"/>
                <a:ea typeface="+mj-ea"/>
              </a:rPr>
              <a:t>栈的基本概念</a:t>
            </a:r>
          </a:p>
          <a:p>
            <a:pPr lvl="1">
              <a:lnSpc>
                <a:spcPct val="100000"/>
              </a:lnSpc>
              <a:spcBef>
                <a:spcPct val="10000"/>
              </a:spcBef>
              <a:buFont typeface="Arial" panose="020B0604020202020204" pitchFamily="34" charset="0"/>
              <a:buChar char="–"/>
            </a:pPr>
            <a:r>
              <a:rPr lang="zh-CN" altLang="en-US" sz="1600" dirty="0">
                <a:solidFill>
                  <a:srgbClr val="1A78C3"/>
                </a:solidFill>
                <a:latin typeface="+mj-ea"/>
                <a:ea typeface="+mj-ea"/>
              </a:rPr>
              <a:t>是一个“先进后出”队列</a:t>
            </a:r>
          </a:p>
          <a:p>
            <a:pPr lvl="1">
              <a:lnSpc>
                <a:spcPct val="100000"/>
              </a:lnSpc>
              <a:spcBef>
                <a:spcPct val="10000"/>
              </a:spcBef>
              <a:buFont typeface="Arial" panose="020B0604020202020204" pitchFamily="34" charset="0"/>
              <a:buChar char="–"/>
            </a:pPr>
            <a:r>
              <a:rPr lang="zh-CN" altLang="en-US" sz="1600" dirty="0">
                <a:solidFill>
                  <a:srgbClr val="1A78C3"/>
                </a:solidFill>
                <a:latin typeface="+mj-ea"/>
                <a:ea typeface="+mj-ea"/>
              </a:rPr>
              <a:t>需一个栈指针指向栈顶元素</a:t>
            </a:r>
          </a:p>
          <a:p>
            <a:pPr lvl="1">
              <a:lnSpc>
                <a:spcPct val="100000"/>
              </a:lnSpc>
              <a:spcBef>
                <a:spcPct val="10000"/>
              </a:spcBef>
              <a:buFont typeface="Arial" panose="020B0604020202020204" pitchFamily="34" charset="0"/>
              <a:buChar char="–"/>
            </a:pPr>
            <a:r>
              <a:rPr lang="zh-CN" altLang="en-US" sz="1600" dirty="0">
                <a:solidFill>
                  <a:srgbClr val="1A78C3"/>
                </a:solidFill>
                <a:latin typeface="+mj-ea"/>
                <a:ea typeface="+mj-ea"/>
              </a:rPr>
              <a:t>每个元素长度一致</a:t>
            </a:r>
          </a:p>
          <a:p>
            <a:pPr lvl="1">
              <a:lnSpc>
                <a:spcPct val="100000"/>
              </a:lnSpc>
              <a:spcBef>
                <a:spcPct val="10000"/>
              </a:spcBef>
              <a:buFont typeface="Arial" panose="020B0604020202020204" pitchFamily="34" charset="0"/>
              <a:buChar char="–"/>
            </a:pPr>
            <a:r>
              <a:rPr lang="zh-CN" altLang="en-US" sz="1600" dirty="0">
                <a:solidFill>
                  <a:srgbClr val="1A78C3"/>
                </a:solidFill>
                <a:latin typeface="+mj-ea"/>
                <a:ea typeface="+mj-ea"/>
              </a:rPr>
              <a:t>用“入栈”（</a:t>
            </a:r>
            <a:r>
              <a:rPr lang="en-US" altLang="zh-CN" sz="1600" dirty="0">
                <a:solidFill>
                  <a:srgbClr val="1A78C3"/>
                </a:solidFill>
                <a:latin typeface="+mj-ea"/>
                <a:ea typeface="+mj-ea"/>
              </a:rPr>
              <a:t>push</a:t>
            </a:r>
            <a:r>
              <a:rPr lang="zh-CN" altLang="en-US" sz="1600" dirty="0">
                <a:solidFill>
                  <a:srgbClr val="1A78C3"/>
                </a:solidFill>
                <a:latin typeface="+mj-ea"/>
                <a:ea typeface="+mj-ea"/>
              </a:rPr>
              <a:t>）和“出栈”（</a:t>
            </a:r>
            <a:r>
              <a:rPr lang="en-US" altLang="zh-CN" sz="1600" dirty="0">
                <a:solidFill>
                  <a:srgbClr val="1A78C3"/>
                </a:solidFill>
                <a:latin typeface="+mj-ea"/>
                <a:ea typeface="+mj-ea"/>
              </a:rPr>
              <a:t>pop</a:t>
            </a:r>
            <a:r>
              <a:rPr lang="zh-CN" altLang="en-US" sz="1600" dirty="0">
                <a:solidFill>
                  <a:srgbClr val="1A78C3"/>
                </a:solidFill>
                <a:latin typeface="+mj-ea"/>
                <a:ea typeface="+mj-ea"/>
              </a:rPr>
              <a:t>）操作访问栈元素</a:t>
            </a:r>
          </a:p>
          <a:p>
            <a:pPr>
              <a:lnSpc>
                <a:spcPct val="100000"/>
              </a:lnSpc>
              <a:spcBef>
                <a:spcPct val="10000"/>
              </a:spcBef>
            </a:pPr>
            <a:r>
              <a:rPr lang="en-US" altLang="zh-CN" sz="1200" dirty="0">
                <a:solidFill>
                  <a:srgbClr val="1A78C3"/>
                </a:solidFill>
                <a:latin typeface="+mj-ea"/>
                <a:ea typeface="+mj-ea"/>
              </a:rPr>
              <a:t>M</a:t>
            </a:r>
            <a:r>
              <a:rPr lang="en-US" altLang="zh-CN" sz="2000" dirty="0">
                <a:solidFill>
                  <a:srgbClr val="1A78C3"/>
                </a:solidFill>
                <a:latin typeface="+mj-ea"/>
                <a:ea typeface="+mj-ea"/>
              </a:rPr>
              <a:t>IPS</a:t>
            </a:r>
            <a:r>
              <a:rPr lang="zh-CN" altLang="en-US" sz="2000" dirty="0">
                <a:solidFill>
                  <a:srgbClr val="1A78C3"/>
                </a:solidFill>
                <a:latin typeface="+mj-ea"/>
                <a:ea typeface="+mj-ea"/>
              </a:rPr>
              <a:t>中栈的实现</a:t>
            </a:r>
          </a:p>
          <a:p>
            <a:pPr lvl="1">
              <a:lnSpc>
                <a:spcPct val="100000"/>
              </a:lnSpc>
              <a:spcBef>
                <a:spcPct val="10000"/>
              </a:spcBef>
            </a:pPr>
            <a:r>
              <a:rPr lang="zh-CN" altLang="en-US" sz="1600" dirty="0">
                <a:solidFill>
                  <a:srgbClr val="1A78C3"/>
                </a:solidFill>
                <a:latin typeface="+mj-ea"/>
                <a:ea typeface="+mj-ea"/>
              </a:rPr>
              <a:t>用栈指针寄存器</a:t>
            </a:r>
            <a:r>
              <a:rPr lang="en-US" altLang="zh-CN" sz="1600" dirty="0">
                <a:solidFill>
                  <a:srgbClr val="1A78C3"/>
                </a:solidFill>
                <a:latin typeface="+mj-ea"/>
                <a:ea typeface="+mj-ea"/>
              </a:rPr>
              <a:t>$</a:t>
            </a:r>
            <a:r>
              <a:rPr lang="en-US" altLang="zh-CN" sz="1600" dirty="0" err="1">
                <a:solidFill>
                  <a:srgbClr val="1A78C3"/>
                </a:solidFill>
                <a:latin typeface="+mj-ea"/>
                <a:ea typeface="+mj-ea"/>
              </a:rPr>
              <a:t>sp</a:t>
            </a:r>
            <a:r>
              <a:rPr lang="zh-CN" altLang="en-US" sz="1600" dirty="0">
                <a:solidFill>
                  <a:srgbClr val="1A78C3"/>
                </a:solidFill>
                <a:latin typeface="+mj-ea"/>
                <a:ea typeface="+mj-ea"/>
              </a:rPr>
              <a:t>来指示栈顶元素</a:t>
            </a:r>
          </a:p>
          <a:p>
            <a:pPr lvl="1">
              <a:lnSpc>
                <a:spcPct val="100000"/>
              </a:lnSpc>
              <a:spcBef>
                <a:spcPct val="10000"/>
              </a:spcBef>
            </a:pPr>
            <a:r>
              <a:rPr lang="zh-CN" altLang="en-US" sz="1600" dirty="0">
                <a:solidFill>
                  <a:srgbClr val="1A78C3"/>
                </a:solidFill>
                <a:latin typeface="+mj-ea"/>
                <a:ea typeface="+mj-ea"/>
              </a:rPr>
              <a:t>每个元素的长度为</a:t>
            </a:r>
            <a:r>
              <a:rPr lang="en-US" altLang="zh-CN" sz="1600" dirty="0">
                <a:solidFill>
                  <a:srgbClr val="1A78C3"/>
                </a:solidFill>
                <a:latin typeface="+mj-ea"/>
                <a:ea typeface="+mj-ea"/>
              </a:rPr>
              <a:t>32</a:t>
            </a:r>
            <a:r>
              <a:rPr lang="zh-CN" altLang="en-US" sz="1600" dirty="0">
                <a:solidFill>
                  <a:srgbClr val="1A78C3"/>
                </a:solidFill>
                <a:latin typeface="+mj-ea"/>
                <a:ea typeface="+mj-ea"/>
              </a:rPr>
              <a:t>位，即：一个字</a:t>
            </a:r>
            <a:r>
              <a:rPr lang="en-US" altLang="zh-CN" sz="1600" dirty="0">
                <a:solidFill>
                  <a:srgbClr val="1A78C3"/>
                </a:solidFill>
                <a:latin typeface="+mj-ea"/>
                <a:ea typeface="+mj-ea"/>
              </a:rPr>
              <a:t>(4</a:t>
            </a:r>
            <a:r>
              <a:rPr lang="zh-CN" altLang="en-US" sz="1600" dirty="0">
                <a:solidFill>
                  <a:srgbClr val="1A78C3"/>
                </a:solidFill>
                <a:latin typeface="+mj-ea"/>
                <a:ea typeface="+mj-ea"/>
              </a:rPr>
              <a:t>个字节</a:t>
            </a:r>
            <a:r>
              <a:rPr lang="en-US" altLang="zh-CN" sz="1600" dirty="0">
                <a:solidFill>
                  <a:srgbClr val="1A78C3"/>
                </a:solidFill>
                <a:latin typeface="+mj-ea"/>
                <a:ea typeface="+mj-ea"/>
              </a:rPr>
              <a:t>)</a:t>
            </a:r>
          </a:p>
          <a:p>
            <a:pPr lvl="1">
              <a:lnSpc>
                <a:spcPct val="100000"/>
              </a:lnSpc>
              <a:spcBef>
                <a:spcPct val="10000"/>
              </a:spcBef>
            </a:pPr>
            <a:r>
              <a:rPr lang="zh-CN" altLang="en-US" sz="1600" dirty="0">
                <a:solidFill>
                  <a:srgbClr val="1A78C3"/>
                </a:solidFill>
                <a:latin typeface="+mj-ea"/>
                <a:ea typeface="+mj-ea"/>
              </a:rPr>
              <a:t>“入栈” 和“出栈” 操作用 </a:t>
            </a:r>
            <a:r>
              <a:rPr lang="en-US" altLang="zh-CN" sz="1600" dirty="0" err="1">
                <a:solidFill>
                  <a:srgbClr val="1A78C3"/>
                </a:solidFill>
                <a:latin typeface="+mj-ea"/>
                <a:ea typeface="+mj-ea"/>
              </a:rPr>
              <a:t>sw</a:t>
            </a:r>
            <a:r>
              <a:rPr lang="en-US" altLang="zh-CN" sz="1600" dirty="0">
                <a:solidFill>
                  <a:srgbClr val="1A78C3"/>
                </a:solidFill>
                <a:latin typeface="+mj-ea"/>
                <a:ea typeface="+mj-ea"/>
              </a:rPr>
              <a:t> / </a:t>
            </a:r>
            <a:r>
              <a:rPr lang="en-US" altLang="zh-CN" sz="1600" dirty="0" err="1">
                <a:solidFill>
                  <a:srgbClr val="1A78C3"/>
                </a:solidFill>
                <a:latin typeface="+mj-ea"/>
                <a:ea typeface="+mj-ea"/>
              </a:rPr>
              <a:t>lw</a:t>
            </a:r>
            <a:r>
              <a:rPr lang="en-US" altLang="zh-CN" sz="1600" dirty="0">
                <a:solidFill>
                  <a:srgbClr val="1A78C3"/>
                </a:solidFill>
                <a:latin typeface="+mj-ea"/>
                <a:ea typeface="+mj-ea"/>
              </a:rPr>
              <a:t> </a:t>
            </a:r>
            <a:r>
              <a:rPr lang="zh-CN" altLang="en-US" sz="1600" dirty="0">
                <a:solidFill>
                  <a:srgbClr val="1A78C3"/>
                </a:solidFill>
                <a:latin typeface="+mj-ea"/>
                <a:ea typeface="+mj-ea"/>
              </a:rPr>
              <a:t>指令来实现，需用</a:t>
            </a:r>
            <a:r>
              <a:rPr lang="en-US" altLang="zh-CN" sz="1600" dirty="0">
                <a:solidFill>
                  <a:srgbClr val="1A78C3"/>
                </a:solidFill>
                <a:latin typeface="+mj-ea"/>
                <a:ea typeface="+mj-ea"/>
              </a:rPr>
              <a:t>add / sub</a:t>
            </a:r>
            <a:r>
              <a:rPr lang="zh-CN" altLang="en-US" sz="1600" dirty="0">
                <a:solidFill>
                  <a:srgbClr val="1A78C3"/>
                </a:solidFill>
                <a:latin typeface="+mj-ea"/>
                <a:ea typeface="+mj-ea"/>
              </a:rPr>
              <a:t>指令调整</a:t>
            </a:r>
            <a:r>
              <a:rPr lang="en-US" altLang="zh-CN" sz="1600" dirty="0">
                <a:solidFill>
                  <a:srgbClr val="1A78C3"/>
                </a:solidFill>
                <a:latin typeface="+mj-ea"/>
                <a:ea typeface="+mj-ea"/>
              </a:rPr>
              <a:t>$</a:t>
            </a:r>
            <a:r>
              <a:rPr lang="en-US" altLang="zh-CN" sz="1600" dirty="0" err="1">
                <a:solidFill>
                  <a:srgbClr val="1A78C3"/>
                </a:solidFill>
                <a:latin typeface="+mj-ea"/>
                <a:ea typeface="+mj-ea"/>
              </a:rPr>
              <a:t>sp</a:t>
            </a:r>
            <a:r>
              <a:rPr lang="zh-CN" altLang="en-US" sz="1600" dirty="0">
                <a:solidFill>
                  <a:srgbClr val="1A78C3"/>
                </a:solidFill>
                <a:latin typeface="+mj-ea"/>
                <a:ea typeface="+mj-ea"/>
              </a:rPr>
              <a:t>的值，不能像</a:t>
            </a:r>
            <a:r>
              <a:rPr lang="en-US" altLang="zh-CN" sz="1600" dirty="0">
                <a:solidFill>
                  <a:srgbClr val="1A78C3"/>
                </a:solidFill>
                <a:latin typeface="+mj-ea"/>
                <a:ea typeface="+mj-ea"/>
              </a:rPr>
              <a:t>x86</a:t>
            </a:r>
            <a:r>
              <a:rPr lang="zh-CN" altLang="en-US" sz="1600" dirty="0">
                <a:solidFill>
                  <a:srgbClr val="1A78C3"/>
                </a:solidFill>
                <a:latin typeface="+mj-ea"/>
                <a:ea typeface="+mj-ea"/>
              </a:rPr>
              <a:t>那样自动进行栈指针的调整</a:t>
            </a:r>
          </a:p>
          <a:p>
            <a:pPr lvl="1">
              <a:lnSpc>
                <a:spcPct val="100000"/>
              </a:lnSpc>
              <a:spcBef>
                <a:spcPct val="10000"/>
              </a:spcBef>
              <a:buFontTx/>
              <a:buNone/>
            </a:pPr>
            <a:r>
              <a:rPr lang="zh-CN" altLang="en-US" sz="1600" dirty="0">
                <a:solidFill>
                  <a:srgbClr val="1A78C3"/>
                </a:solidFill>
                <a:latin typeface="+mj-ea"/>
                <a:ea typeface="+mj-ea"/>
              </a:rPr>
              <a:t>（有些处理器有专门的</a:t>
            </a:r>
            <a:r>
              <a:rPr lang="en-US" altLang="zh-CN" sz="1600" dirty="0">
                <a:solidFill>
                  <a:srgbClr val="1A78C3"/>
                </a:solidFill>
                <a:latin typeface="+mj-ea"/>
                <a:ea typeface="+mj-ea"/>
              </a:rPr>
              <a:t>push/pop</a:t>
            </a:r>
            <a:r>
              <a:rPr lang="zh-CN" altLang="en-US" sz="1600" dirty="0">
                <a:solidFill>
                  <a:srgbClr val="1A78C3"/>
                </a:solidFill>
                <a:latin typeface="+mj-ea"/>
                <a:ea typeface="+mj-ea"/>
              </a:rPr>
              <a:t>指令，能自动调整栈指针。如</a:t>
            </a:r>
            <a:r>
              <a:rPr lang="en-US" altLang="zh-CN" sz="1600" dirty="0">
                <a:solidFill>
                  <a:srgbClr val="1A78C3"/>
                </a:solidFill>
                <a:latin typeface="+mj-ea"/>
                <a:ea typeface="+mj-ea"/>
              </a:rPr>
              <a:t>x86</a:t>
            </a:r>
            <a:r>
              <a:rPr lang="zh-CN" altLang="en-US" sz="1600" dirty="0">
                <a:solidFill>
                  <a:srgbClr val="1A78C3"/>
                </a:solidFill>
                <a:latin typeface="+mj-ea"/>
                <a:ea typeface="+mj-ea"/>
              </a:rPr>
              <a:t>）</a:t>
            </a:r>
          </a:p>
          <a:p>
            <a:pPr lvl="1">
              <a:lnSpc>
                <a:spcPct val="100000"/>
              </a:lnSpc>
              <a:spcBef>
                <a:spcPct val="10000"/>
              </a:spcBef>
            </a:pPr>
            <a:r>
              <a:rPr lang="zh-CN" altLang="en-US" sz="1600" dirty="0">
                <a:solidFill>
                  <a:srgbClr val="1A78C3"/>
                </a:solidFill>
                <a:latin typeface="+mj-ea"/>
                <a:ea typeface="+mj-ea"/>
              </a:rPr>
              <a:t>栈生长方向</a:t>
            </a:r>
          </a:p>
          <a:p>
            <a:pPr lvl="1">
              <a:lnSpc>
                <a:spcPct val="100000"/>
              </a:lnSpc>
              <a:spcBef>
                <a:spcPct val="10000"/>
              </a:spcBef>
              <a:buFontTx/>
              <a:buNone/>
            </a:pPr>
            <a:r>
              <a:rPr lang="zh-CN" altLang="en-US" sz="1600" dirty="0">
                <a:solidFill>
                  <a:srgbClr val="1A78C3"/>
                </a:solidFill>
                <a:latin typeface="+mj-ea"/>
                <a:ea typeface="+mj-ea"/>
              </a:rPr>
              <a:t>    从高</a:t>
            </a:r>
            <a:r>
              <a:rPr lang="en-US" altLang="zh-CN" sz="1600" dirty="0">
                <a:solidFill>
                  <a:srgbClr val="1A78C3"/>
                </a:solidFill>
                <a:latin typeface="+mj-ea"/>
                <a:ea typeface="+mj-ea"/>
              </a:rPr>
              <a:t>→</a:t>
            </a:r>
            <a:r>
              <a:rPr lang="zh-CN" altLang="en-US" sz="1600" dirty="0">
                <a:solidFill>
                  <a:srgbClr val="1A78C3"/>
                </a:solidFill>
                <a:latin typeface="+mj-ea"/>
                <a:ea typeface="+mj-ea"/>
              </a:rPr>
              <a:t>低地址“增长”，而取数</a:t>
            </a:r>
            <a:r>
              <a:rPr lang="en-US" altLang="zh-CN" sz="1600" dirty="0">
                <a:solidFill>
                  <a:srgbClr val="1A78C3"/>
                </a:solidFill>
                <a:latin typeface="+mj-ea"/>
                <a:ea typeface="+mj-ea"/>
              </a:rPr>
              <a:t>/</a:t>
            </a:r>
            <a:r>
              <a:rPr lang="zh-CN" altLang="en-US" sz="1600" dirty="0">
                <a:solidFill>
                  <a:srgbClr val="1A78C3"/>
                </a:solidFill>
                <a:latin typeface="+mj-ea"/>
                <a:ea typeface="+mj-ea"/>
              </a:rPr>
              <a:t>存数的方向是低</a:t>
            </a:r>
            <a:r>
              <a:rPr lang="en-US" altLang="zh-CN" sz="1600" dirty="0">
                <a:solidFill>
                  <a:srgbClr val="1A78C3"/>
                </a:solidFill>
                <a:latin typeface="+mj-ea"/>
                <a:ea typeface="+mj-ea"/>
              </a:rPr>
              <a:t>→</a:t>
            </a:r>
            <a:r>
              <a:rPr lang="zh-CN" altLang="en-US" sz="1600" dirty="0">
                <a:solidFill>
                  <a:srgbClr val="1A78C3"/>
                </a:solidFill>
                <a:latin typeface="+mj-ea"/>
                <a:ea typeface="+mj-ea"/>
              </a:rPr>
              <a:t>高地址（大端方式）</a:t>
            </a:r>
          </a:p>
          <a:p>
            <a:pPr lvl="2">
              <a:lnSpc>
                <a:spcPct val="100000"/>
              </a:lnSpc>
              <a:spcBef>
                <a:spcPct val="10000"/>
              </a:spcBef>
            </a:pPr>
            <a:r>
              <a:rPr lang="zh-CN" altLang="en-US" sz="1400" dirty="0">
                <a:solidFill>
                  <a:srgbClr val="ED7D31"/>
                </a:solidFill>
                <a:latin typeface="+mj-ea"/>
                <a:ea typeface="+mj-ea"/>
              </a:rPr>
              <a:t>每入栈</a:t>
            </a:r>
            <a:r>
              <a:rPr lang="en-US" altLang="zh-CN" sz="1400" dirty="0">
                <a:solidFill>
                  <a:srgbClr val="ED7D31"/>
                </a:solidFill>
                <a:latin typeface="+mj-ea"/>
                <a:ea typeface="+mj-ea"/>
              </a:rPr>
              <a:t>1</a:t>
            </a:r>
            <a:r>
              <a:rPr lang="zh-CN" altLang="en-US" sz="1400" dirty="0">
                <a:solidFill>
                  <a:srgbClr val="ED7D31"/>
                </a:solidFill>
                <a:latin typeface="+mj-ea"/>
                <a:ea typeface="+mj-ea"/>
              </a:rPr>
              <a:t>字，</a:t>
            </a:r>
            <a:r>
              <a:rPr lang="en-US" altLang="zh-CN" sz="1400" dirty="0">
                <a:solidFill>
                  <a:srgbClr val="ED7D31"/>
                </a:solidFill>
                <a:latin typeface="+mj-ea"/>
                <a:ea typeface="+mj-ea"/>
              </a:rPr>
              <a:t>$</a:t>
            </a:r>
            <a:r>
              <a:rPr lang="en-US" altLang="zh-CN" sz="1400" dirty="0" err="1">
                <a:solidFill>
                  <a:srgbClr val="ED7D31"/>
                </a:solidFill>
                <a:latin typeface="+mj-ea"/>
                <a:ea typeface="+mj-ea"/>
              </a:rPr>
              <a:t>sp</a:t>
            </a:r>
            <a:r>
              <a:rPr lang="en-US" altLang="zh-CN" sz="1400" dirty="0">
                <a:solidFill>
                  <a:srgbClr val="ED7D31"/>
                </a:solidFill>
                <a:latin typeface="+mj-ea"/>
                <a:ea typeface="+mj-ea"/>
              </a:rPr>
              <a:t>- 4→$</a:t>
            </a:r>
            <a:r>
              <a:rPr lang="en-US" altLang="zh-CN" sz="1400" dirty="0" err="1">
                <a:solidFill>
                  <a:srgbClr val="ED7D31"/>
                </a:solidFill>
                <a:latin typeface="+mj-ea"/>
                <a:ea typeface="+mj-ea"/>
              </a:rPr>
              <a:t>sp</a:t>
            </a:r>
            <a:r>
              <a:rPr lang="en-US" altLang="zh-CN" sz="1400" dirty="0">
                <a:solidFill>
                  <a:srgbClr val="ED7D31"/>
                </a:solidFill>
                <a:latin typeface="+mj-ea"/>
                <a:ea typeface="+mj-ea"/>
              </a:rPr>
              <a:t> ;  </a:t>
            </a:r>
            <a:r>
              <a:rPr lang="zh-CN" altLang="en-US" sz="1400" dirty="0">
                <a:solidFill>
                  <a:srgbClr val="ED7D31"/>
                </a:solidFill>
                <a:latin typeface="+mj-ea"/>
                <a:ea typeface="+mj-ea"/>
              </a:rPr>
              <a:t>每出栈</a:t>
            </a:r>
            <a:r>
              <a:rPr lang="en-US" altLang="zh-CN" sz="1400" dirty="0">
                <a:solidFill>
                  <a:srgbClr val="ED7D31"/>
                </a:solidFill>
                <a:latin typeface="+mj-ea"/>
                <a:ea typeface="+mj-ea"/>
              </a:rPr>
              <a:t>1</a:t>
            </a:r>
            <a:r>
              <a:rPr lang="zh-CN" altLang="en-US" sz="1400" dirty="0">
                <a:solidFill>
                  <a:srgbClr val="ED7D31"/>
                </a:solidFill>
                <a:latin typeface="+mj-ea"/>
                <a:ea typeface="+mj-ea"/>
              </a:rPr>
              <a:t>字，</a:t>
            </a:r>
            <a:r>
              <a:rPr lang="en-US" altLang="zh-CN" sz="1400" dirty="0">
                <a:solidFill>
                  <a:srgbClr val="ED7D31"/>
                </a:solidFill>
                <a:latin typeface="+mj-ea"/>
                <a:ea typeface="+mj-ea"/>
              </a:rPr>
              <a:t>$sp+4 →$</a:t>
            </a:r>
            <a:r>
              <a:rPr lang="en-US" altLang="zh-CN" sz="1400" dirty="0" err="1">
                <a:solidFill>
                  <a:srgbClr val="ED7D31"/>
                </a:solidFill>
                <a:latin typeface="+mj-ea"/>
                <a:ea typeface="+mj-ea"/>
              </a:rPr>
              <a:t>sp</a:t>
            </a:r>
            <a:endParaRPr lang="en-US" altLang="zh-CN" sz="1400" dirty="0">
              <a:solidFill>
                <a:srgbClr val="ED7D31"/>
              </a:solidFill>
              <a:latin typeface="+mj-ea"/>
              <a:ea typeface="+mj-ea"/>
            </a:endParaRPr>
          </a:p>
        </p:txBody>
      </p:sp>
      <p:sp>
        <p:nvSpPr>
          <p:cNvPr id="6" name="Text Box 4">
            <a:extLst>
              <a:ext uri="{FF2B5EF4-FFF2-40B4-BE49-F238E27FC236}">
                <a16:creationId xmlns:a16="http://schemas.microsoft.com/office/drawing/2014/main" id="{B46E321C-841A-44A6-810F-8BBA6C786E25}"/>
              </a:ext>
            </a:extLst>
          </p:cNvPr>
          <p:cNvSpPr txBox="1">
            <a:spLocks noChangeArrowheads="1"/>
          </p:cNvSpPr>
          <p:nvPr/>
        </p:nvSpPr>
        <p:spPr bwMode="auto">
          <a:xfrm>
            <a:off x="2750940" y="5202751"/>
            <a:ext cx="4130667" cy="1282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1600" dirty="0">
                <a:solidFill>
                  <a:srgbClr val="1A78C3"/>
                </a:solidFill>
                <a:latin typeface="+mj-ea"/>
                <a:ea typeface="+mj-ea"/>
              </a:rPr>
              <a:t>例：若将返回地址</a:t>
            </a:r>
            <a:r>
              <a:rPr lang="en-US" altLang="zh-CN" sz="1600" dirty="0">
                <a:solidFill>
                  <a:srgbClr val="1A78C3"/>
                </a:solidFill>
                <a:latin typeface="+mj-ea"/>
                <a:ea typeface="+mj-ea"/>
              </a:rPr>
              <a:t>$ra</a:t>
            </a:r>
            <a:r>
              <a:rPr lang="zh-CN" altLang="en-US" sz="1600" dirty="0">
                <a:solidFill>
                  <a:srgbClr val="1A78C3"/>
                </a:solidFill>
                <a:latin typeface="+mj-ea"/>
                <a:ea typeface="+mj-ea"/>
              </a:rPr>
              <a:t>和参数</a:t>
            </a:r>
            <a:r>
              <a:rPr lang="en-US" altLang="zh-CN" sz="1600" dirty="0">
                <a:solidFill>
                  <a:srgbClr val="1A78C3"/>
                </a:solidFill>
                <a:latin typeface="+mj-ea"/>
                <a:ea typeface="+mj-ea"/>
              </a:rPr>
              <a:t>$a0</a:t>
            </a:r>
          </a:p>
          <a:p>
            <a:r>
              <a:rPr lang="zh-CN" altLang="en-US" sz="1600" dirty="0">
                <a:solidFill>
                  <a:srgbClr val="1A78C3"/>
                </a:solidFill>
                <a:latin typeface="+mj-ea"/>
                <a:ea typeface="+mj-ea"/>
              </a:rPr>
              <a:t>        保存到栈，则指令序列为：</a:t>
            </a:r>
          </a:p>
          <a:p>
            <a:r>
              <a:rPr lang="en-US" altLang="zh-CN" sz="1600" dirty="0">
                <a:solidFill>
                  <a:srgbClr val="1A78C3"/>
                </a:solidFill>
                <a:latin typeface="+mj-ea"/>
                <a:ea typeface="+mj-ea"/>
              </a:rPr>
              <a:t>         sub  $</a:t>
            </a:r>
            <a:r>
              <a:rPr lang="en-US" altLang="zh-CN" sz="1600" dirty="0" err="1">
                <a:solidFill>
                  <a:srgbClr val="1A78C3"/>
                </a:solidFill>
                <a:latin typeface="+mj-ea"/>
                <a:ea typeface="+mj-ea"/>
              </a:rPr>
              <a:t>sp</a:t>
            </a:r>
            <a:r>
              <a:rPr lang="en-US" altLang="zh-CN" sz="1600" dirty="0">
                <a:solidFill>
                  <a:srgbClr val="1A78C3"/>
                </a:solidFill>
                <a:latin typeface="+mj-ea"/>
                <a:ea typeface="+mj-ea"/>
              </a:rPr>
              <a:t>, $</a:t>
            </a:r>
            <a:r>
              <a:rPr lang="en-US" altLang="zh-CN" sz="1600" dirty="0" err="1">
                <a:solidFill>
                  <a:srgbClr val="1A78C3"/>
                </a:solidFill>
                <a:latin typeface="+mj-ea"/>
                <a:ea typeface="+mj-ea"/>
              </a:rPr>
              <a:t>sp</a:t>
            </a:r>
            <a:r>
              <a:rPr lang="en-US" altLang="zh-CN" sz="1600" dirty="0">
                <a:solidFill>
                  <a:srgbClr val="1A78C3"/>
                </a:solidFill>
                <a:latin typeface="+mj-ea"/>
                <a:ea typeface="+mj-ea"/>
              </a:rPr>
              <a:t>, 8         </a:t>
            </a:r>
            <a:endParaRPr lang="zh-CN" altLang="en-US" sz="1600" dirty="0">
              <a:solidFill>
                <a:srgbClr val="1A78C3"/>
              </a:solidFill>
              <a:latin typeface="+mj-ea"/>
              <a:ea typeface="+mj-ea"/>
            </a:endParaRPr>
          </a:p>
          <a:p>
            <a:r>
              <a:rPr lang="en-US" altLang="zh-CN" sz="1600" dirty="0">
                <a:solidFill>
                  <a:srgbClr val="1A78C3"/>
                </a:solidFill>
                <a:latin typeface="+mj-ea"/>
                <a:ea typeface="+mj-ea"/>
              </a:rPr>
              <a:t>         </a:t>
            </a:r>
            <a:r>
              <a:rPr lang="en-US" altLang="zh-CN" sz="1600" dirty="0" err="1">
                <a:solidFill>
                  <a:srgbClr val="1A78C3"/>
                </a:solidFill>
                <a:latin typeface="+mj-ea"/>
                <a:ea typeface="+mj-ea"/>
              </a:rPr>
              <a:t>sw</a:t>
            </a:r>
            <a:r>
              <a:rPr lang="en-US" altLang="zh-CN" sz="1600" dirty="0">
                <a:solidFill>
                  <a:srgbClr val="1A78C3"/>
                </a:solidFill>
                <a:latin typeface="+mj-ea"/>
                <a:ea typeface="+mj-ea"/>
              </a:rPr>
              <a:t>   $ra, 4($</a:t>
            </a:r>
            <a:r>
              <a:rPr lang="en-US" altLang="zh-CN" sz="1600" dirty="0" err="1">
                <a:solidFill>
                  <a:srgbClr val="1A78C3"/>
                </a:solidFill>
                <a:latin typeface="+mj-ea"/>
                <a:ea typeface="+mj-ea"/>
              </a:rPr>
              <a:t>sp</a:t>
            </a:r>
            <a:r>
              <a:rPr lang="en-US" altLang="zh-CN" sz="1600" dirty="0">
                <a:solidFill>
                  <a:srgbClr val="1A78C3"/>
                </a:solidFill>
                <a:latin typeface="+mj-ea"/>
                <a:ea typeface="+mj-ea"/>
              </a:rPr>
              <a:t>)  </a:t>
            </a:r>
          </a:p>
          <a:p>
            <a:r>
              <a:rPr lang="zh-CN" altLang="en-US" sz="1600" dirty="0">
                <a:solidFill>
                  <a:srgbClr val="1A78C3"/>
                </a:solidFill>
                <a:latin typeface="+mj-ea"/>
                <a:ea typeface="+mj-ea"/>
              </a:rPr>
              <a:t>         </a:t>
            </a:r>
            <a:r>
              <a:rPr lang="en-US" altLang="zh-CN" sz="1600" dirty="0" err="1">
                <a:solidFill>
                  <a:srgbClr val="1A78C3"/>
                </a:solidFill>
                <a:latin typeface="+mj-ea"/>
                <a:ea typeface="+mj-ea"/>
              </a:rPr>
              <a:t>sw</a:t>
            </a:r>
            <a:r>
              <a:rPr lang="en-US" altLang="zh-CN" sz="1600" dirty="0">
                <a:solidFill>
                  <a:srgbClr val="1A78C3"/>
                </a:solidFill>
                <a:latin typeface="+mj-ea"/>
                <a:ea typeface="+mj-ea"/>
              </a:rPr>
              <a:t>   $a0, 0($</a:t>
            </a:r>
            <a:r>
              <a:rPr lang="en-US" altLang="zh-CN" sz="1600" dirty="0" err="1">
                <a:solidFill>
                  <a:srgbClr val="1A78C3"/>
                </a:solidFill>
                <a:latin typeface="+mj-ea"/>
                <a:ea typeface="+mj-ea"/>
              </a:rPr>
              <a:t>sp</a:t>
            </a:r>
            <a:r>
              <a:rPr lang="en-US" altLang="zh-CN" sz="1600" dirty="0">
                <a:solidFill>
                  <a:srgbClr val="1A78C3"/>
                </a:solidFill>
                <a:latin typeface="+mj-ea"/>
                <a:ea typeface="+mj-ea"/>
              </a:rPr>
              <a:t>) </a:t>
            </a:r>
          </a:p>
        </p:txBody>
      </p:sp>
      <p:grpSp>
        <p:nvGrpSpPr>
          <p:cNvPr id="7" name="Group 23">
            <a:extLst>
              <a:ext uri="{FF2B5EF4-FFF2-40B4-BE49-F238E27FC236}">
                <a16:creationId xmlns:a16="http://schemas.microsoft.com/office/drawing/2014/main" id="{25E8A61B-C5EA-4A6B-A963-6EEE7F467187}"/>
              </a:ext>
            </a:extLst>
          </p:cNvPr>
          <p:cNvGrpSpPr>
            <a:grpSpLocks/>
          </p:cNvGrpSpPr>
          <p:nvPr/>
        </p:nvGrpSpPr>
        <p:grpSpPr bwMode="auto">
          <a:xfrm>
            <a:off x="7461041" y="4717425"/>
            <a:ext cx="3460750" cy="1757363"/>
            <a:chOff x="2850" y="3052"/>
            <a:chExt cx="2180" cy="1107"/>
          </a:xfrm>
        </p:grpSpPr>
        <p:grpSp>
          <p:nvGrpSpPr>
            <p:cNvPr id="8" name="Group 21">
              <a:extLst>
                <a:ext uri="{FF2B5EF4-FFF2-40B4-BE49-F238E27FC236}">
                  <a16:creationId xmlns:a16="http://schemas.microsoft.com/office/drawing/2014/main" id="{B7C908CB-38BE-4AEA-A78E-751EB875E19C}"/>
                </a:ext>
              </a:extLst>
            </p:cNvPr>
            <p:cNvGrpSpPr>
              <a:grpSpLocks/>
            </p:cNvGrpSpPr>
            <p:nvPr/>
          </p:nvGrpSpPr>
          <p:grpSpPr bwMode="auto">
            <a:xfrm>
              <a:off x="3602" y="3052"/>
              <a:ext cx="813" cy="1007"/>
              <a:chOff x="3602" y="3162"/>
              <a:chExt cx="813" cy="870"/>
            </a:xfrm>
          </p:grpSpPr>
          <p:sp>
            <p:nvSpPr>
              <p:cNvPr id="21" name="Line 6">
                <a:extLst>
                  <a:ext uri="{FF2B5EF4-FFF2-40B4-BE49-F238E27FC236}">
                    <a16:creationId xmlns:a16="http://schemas.microsoft.com/office/drawing/2014/main" id="{A5D303AE-4DFD-4C22-9C3F-F953CFA53C4A}"/>
                  </a:ext>
                </a:extLst>
              </p:cNvPr>
              <p:cNvSpPr>
                <a:spLocks noChangeShapeType="1"/>
              </p:cNvSpPr>
              <p:nvPr/>
            </p:nvSpPr>
            <p:spPr bwMode="auto">
              <a:xfrm>
                <a:off x="3602" y="3163"/>
                <a:ext cx="0" cy="869"/>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200">
                  <a:solidFill>
                    <a:srgbClr val="1A78C3"/>
                  </a:solidFill>
                  <a:latin typeface="+mj-ea"/>
                  <a:ea typeface="+mj-ea"/>
                </a:endParaRPr>
              </a:p>
            </p:txBody>
          </p:sp>
          <p:sp>
            <p:nvSpPr>
              <p:cNvPr id="22" name="Line 8">
                <a:extLst>
                  <a:ext uri="{FF2B5EF4-FFF2-40B4-BE49-F238E27FC236}">
                    <a16:creationId xmlns:a16="http://schemas.microsoft.com/office/drawing/2014/main" id="{0774FD2C-B801-4ECE-966E-027E9C9FA2FA}"/>
                  </a:ext>
                </a:extLst>
              </p:cNvPr>
              <p:cNvSpPr>
                <a:spLocks noChangeShapeType="1"/>
              </p:cNvSpPr>
              <p:nvPr/>
            </p:nvSpPr>
            <p:spPr bwMode="auto">
              <a:xfrm>
                <a:off x="4415" y="3162"/>
                <a:ext cx="0" cy="869"/>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200">
                  <a:solidFill>
                    <a:srgbClr val="1A78C3"/>
                  </a:solidFill>
                  <a:latin typeface="+mj-ea"/>
                  <a:ea typeface="+mj-ea"/>
                </a:endParaRPr>
              </a:p>
            </p:txBody>
          </p:sp>
        </p:grpSp>
        <p:sp>
          <p:nvSpPr>
            <p:cNvPr id="9" name="Line 9">
              <a:extLst>
                <a:ext uri="{FF2B5EF4-FFF2-40B4-BE49-F238E27FC236}">
                  <a16:creationId xmlns:a16="http://schemas.microsoft.com/office/drawing/2014/main" id="{271B0B7C-606D-458C-8576-0B996EDD81A9}"/>
                </a:ext>
              </a:extLst>
            </p:cNvPr>
            <p:cNvSpPr>
              <a:spLocks noChangeShapeType="1"/>
            </p:cNvSpPr>
            <p:nvPr/>
          </p:nvSpPr>
          <p:spPr bwMode="auto">
            <a:xfrm>
              <a:off x="3593" y="3373"/>
              <a:ext cx="805" cy="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1200">
                <a:solidFill>
                  <a:srgbClr val="1A78C3"/>
                </a:solidFill>
                <a:latin typeface="+mj-ea"/>
                <a:ea typeface="+mj-ea"/>
              </a:endParaRPr>
            </a:p>
          </p:txBody>
        </p:sp>
        <p:sp>
          <p:nvSpPr>
            <p:cNvPr id="10" name="Line 10">
              <a:extLst>
                <a:ext uri="{FF2B5EF4-FFF2-40B4-BE49-F238E27FC236}">
                  <a16:creationId xmlns:a16="http://schemas.microsoft.com/office/drawing/2014/main" id="{9C33D0DA-8CCD-4C4F-A720-B2670436560D}"/>
                </a:ext>
              </a:extLst>
            </p:cNvPr>
            <p:cNvSpPr>
              <a:spLocks noChangeShapeType="1"/>
            </p:cNvSpPr>
            <p:nvPr/>
          </p:nvSpPr>
          <p:spPr bwMode="auto">
            <a:xfrm>
              <a:off x="3594" y="3590"/>
              <a:ext cx="805" cy="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1200">
                <a:solidFill>
                  <a:srgbClr val="1A78C3"/>
                </a:solidFill>
                <a:latin typeface="+mj-ea"/>
                <a:ea typeface="+mj-ea"/>
              </a:endParaRPr>
            </a:p>
          </p:txBody>
        </p:sp>
        <p:sp>
          <p:nvSpPr>
            <p:cNvPr id="11" name="Line 11">
              <a:extLst>
                <a:ext uri="{FF2B5EF4-FFF2-40B4-BE49-F238E27FC236}">
                  <a16:creationId xmlns:a16="http://schemas.microsoft.com/office/drawing/2014/main" id="{5AFAA6A0-0CFC-477D-88AB-BEB2BEA80290}"/>
                </a:ext>
              </a:extLst>
            </p:cNvPr>
            <p:cNvSpPr>
              <a:spLocks noChangeShapeType="1"/>
            </p:cNvSpPr>
            <p:nvPr/>
          </p:nvSpPr>
          <p:spPr bwMode="auto">
            <a:xfrm>
              <a:off x="3595" y="3798"/>
              <a:ext cx="805" cy="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1200">
                <a:solidFill>
                  <a:srgbClr val="1A78C3"/>
                </a:solidFill>
                <a:latin typeface="+mj-ea"/>
                <a:ea typeface="+mj-ea"/>
              </a:endParaRPr>
            </a:p>
          </p:txBody>
        </p:sp>
        <p:sp>
          <p:nvSpPr>
            <p:cNvPr id="12" name="Text Box 12">
              <a:extLst>
                <a:ext uri="{FF2B5EF4-FFF2-40B4-BE49-F238E27FC236}">
                  <a16:creationId xmlns:a16="http://schemas.microsoft.com/office/drawing/2014/main" id="{C3D5AC5B-7C25-4399-A3F4-734877104279}"/>
                </a:ext>
              </a:extLst>
            </p:cNvPr>
            <p:cNvSpPr txBox="1">
              <a:spLocks noChangeArrowheads="1"/>
            </p:cNvSpPr>
            <p:nvPr/>
          </p:nvSpPr>
          <p:spPr bwMode="auto">
            <a:xfrm>
              <a:off x="3803" y="3593"/>
              <a:ext cx="484" cy="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200">
                  <a:solidFill>
                    <a:srgbClr val="1A78C3"/>
                  </a:solidFill>
                  <a:latin typeface="+mj-ea"/>
                  <a:ea typeface="+mj-ea"/>
                </a:rPr>
                <a:t>$a0</a:t>
              </a:r>
            </a:p>
          </p:txBody>
        </p:sp>
        <p:sp>
          <p:nvSpPr>
            <p:cNvPr id="13" name="Text Box 13">
              <a:extLst>
                <a:ext uri="{FF2B5EF4-FFF2-40B4-BE49-F238E27FC236}">
                  <a16:creationId xmlns:a16="http://schemas.microsoft.com/office/drawing/2014/main" id="{F239A16C-4A72-4A1A-AE32-506FA99185EA}"/>
                </a:ext>
              </a:extLst>
            </p:cNvPr>
            <p:cNvSpPr txBox="1">
              <a:spLocks noChangeArrowheads="1"/>
            </p:cNvSpPr>
            <p:nvPr/>
          </p:nvSpPr>
          <p:spPr bwMode="auto">
            <a:xfrm>
              <a:off x="3802" y="3373"/>
              <a:ext cx="484" cy="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200">
                  <a:solidFill>
                    <a:srgbClr val="1A78C3"/>
                  </a:solidFill>
                  <a:latin typeface="+mj-ea"/>
                  <a:ea typeface="+mj-ea"/>
                </a:rPr>
                <a:t>$ra</a:t>
              </a:r>
              <a:endParaRPr lang="zh-CN" altLang="en-US" sz="1200">
                <a:solidFill>
                  <a:srgbClr val="1A78C3"/>
                </a:solidFill>
                <a:latin typeface="+mj-ea"/>
                <a:ea typeface="+mj-ea"/>
              </a:endParaRPr>
            </a:p>
          </p:txBody>
        </p:sp>
        <p:sp>
          <p:nvSpPr>
            <p:cNvPr id="14" name="Text Box 14">
              <a:extLst>
                <a:ext uri="{FF2B5EF4-FFF2-40B4-BE49-F238E27FC236}">
                  <a16:creationId xmlns:a16="http://schemas.microsoft.com/office/drawing/2014/main" id="{762C99B7-404A-40C3-BB87-86538C19F5E3}"/>
                </a:ext>
              </a:extLst>
            </p:cNvPr>
            <p:cNvSpPr txBox="1">
              <a:spLocks noChangeArrowheads="1"/>
            </p:cNvSpPr>
            <p:nvPr/>
          </p:nvSpPr>
          <p:spPr bwMode="auto">
            <a:xfrm>
              <a:off x="2850" y="3278"/>
              <a:ext cx="484" cy="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200">
                  <a:solidFill>
                    <a:srgbClr val="1A78C3"/>
                  </a:solidFill>
                  <a:latin typeface="+mj-ea"/>
                  <a:ea typeface="+mj-ea"/>
                </a:rPr>
                <a:t>$sp</a:t>
              </a:r>
              <a:endParaRPr lang="zh-CN" altLang="en-US" sz="1200">
                <a:solidFill>
                  <a:srgbClr val="1A78C3"/>
                </a:solidFill>
                <a:latin typeface="+mj-ea"/>
                <a:ea typeface="+mj-ea"/>
              </a:endParaRPr>
            </a:p>
          </p:txBody>
        </p:sp>
        <p:sp>
          <p:nvSpPr>
            <p:cNvPr id="15" name="Line 15">
              <a:extLst>
                <a:ext uri="{FF2B5EF4-FFF2-40B4-BE49-F238E27FC236}">
                  <a16:creationId xmlns:a16="http://schemas.microsoft.com/office/drawing/2014/main" id="{0897AD5D-D63E-417C-84DA-1938A54326D7}"/>
                </a:ext>
              </a:extLst>
            </p:cNvPr>
            <p:cNvSpPr>
              <a:spLocks noChangeShapeType="1"/>
            </p:cNvSpPr>
            <p:nvPr/>
          </p:nvSpPr>
          <p:spPr bwMode="auto">
            <a:xfrm>
              <a:off x="3209" y="3378"/>
              <a:ext cx="375" cy="0"/>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200">
                <a:solidFill>
                  <a:srgbClr val="1A78C3"/>
                </a:solidFill>
                <a:latin typeface="+mj-ea"/>
                <a:ea typeface="+mj-ea"/>
              </a:endParaRPr>
            </a:p>
          </p:txBody>
        </p:sp>
        <p:sp>
          <p:nvSpPr>
            <p:cNvPr id="16" name="Text Box 16">
              <a:extLst>
                <a:ext uri="{FF2B5EF4-FFF2-40B4-BE49-F238E27FC236}">
                  <a16:creationId xmlns:a16="http://schemas.microsoft.com/office/drawing/2014/main" id="{973D1E8A-BD50-4D98-9285-E251E5ED3F7B}"/>
                </a:ext>
              </a:extLst>
            </p:cNvPr>
            <p:cNvSpPr txBox="1">
              <a:spLocks noChangeArrowheads="1"/>
            </p:cNvSpPr>
            <p:nvPr/>
          </p:nvSpPr>
          <p:spPr bwMode="auto">
            <a:xfrm>
              <a:off x="4461" y="3053"/>
              <a:ext cx="522"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100">
                  <a:solidFill>
                    <a:srgbClr val="1A78C3"/>
                  </a:solidFill>
                  <a:latin typeface="+mj-ea"/>
                  <a:ea typeface="+mj-ea"/>
                </a:rPr>
                <a:t>高地址</a:t>
              </a:r>
            </a:p>
          </p:txBody>
        </p:sp>
        <p:sp>
          <p:nvSpPr>
            <p:cNvPr id="17" name="Text Box 17">
              <a:extLst>
                <a:ext uri="{FF2B5EF4-FFF2-40B4-BE49-F238E27FC236}">
                  <a16:creationId xmlns:a16="http://schemas.microsoft.com/office/drawing/2014/main" id="{03A5F827-F9FF-440A-AC0D-5BAE01839454}"/>
                </a:ext>
              </a:extLst>
            </p:cNvPr>
            <p:cNvSpPr txBox="1">
              <a:spLocks noChangeArrowheads="1"/>
            </p:cNvSpPr>
            <p:nvPr/>
          </p:nvSpPr>
          <p:spPr bwMode="auto">
            <a:xfrm>
              <a:off x="4506" y="4020"/>
              <a:ext cx="522"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100">
                  <a:solidFill>
                    <a:srgbClr val="1A78C3"/>
                  </a:solidFill>
                  <a:latin typeface="+mj-ea"/>
                  <a:ea typeface="+mj-ea"/>
                </a:rPr>
                <a:t>低地址</a:t>
              </a:r>
            </a:p>
          </p:txBody>
        </p:sp>
        <p:sp>
          <p:nvSpPr>
            <p:cNvPr id="18" name="Line 18">
              <a:extLst>
                <a:ext uri="{FF2B5EF4-FFF2-40B4-BE49-F238E27FC236}">
                  <a16:creationId xmlns:a16="http://schemas.microsoft.com/office/drawing/2014/main" id="{D58C63E1-B2E3-40DD-A351-7273732D57A9}"/>
                </a:ext>
              </a:extLst>
            </p:cNvPr>
            <p:cNvSpPr>
              <a:spLocks noChangeShapeType="1"/>
            </p:cNvSpPr>
            <p:nvPr/>
          </p:nvSpPr>
          <p:spPr bwMode="auto">
            <a:xfrm>
              <a:off x="4520" y="3280"/>
              <a:ext cx="0" cy="768"/>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1200">
                <a:solidFill>
                  <a:srgbClr val="1A78C3"/>
                </a:solidFill>
                <a:latin typeface="+mj-ea"/>
                <a:ea typeface="+mj-ea"/>
              </a:endParaRPr>
            </a:p>
          </p:txBody>
        </p:sp>
        <p:sp>
          <p:nvSpPr>
            <p:cNvPr id="19" name="Text Box 19">
              <a:extLst>
                <a:ext uri="{FF2B5EF4-FFF2-40B4-BE49-F238E27FC236}">
                  <a16:creationId xmlns:a16="http://schemas.microsoft.com/office/drawing/2014/main" id="{D584A1AF-C3C2-4FBB-9019-A1B26E0DAB70}"/>
                </a:ext>
              </a:extLst>
            </p:cNvPr>
            <p:cNvSpPr txBox="1">
              <a:spLocks noChangeArrowheads="1"/>
            </p:cNvSpPr>
            <p:nvPr/>
          </p:nvSpPr>
          <p:spPr bwMode="auto">
            <a:xfrm>
              <a:off x="4537" y="3335"/>
              <a:ext cx="49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200">
                  <a:solidFill>
                    <a:srgbClr val="1A78C3"/>
                  </a:solidFill>
                  <a:latin typeface="+mj-ea"/>
                  <a:ea typeface="+mj-ea"/>
                </a:rPr>
                <a:t>栈增长的方向</a:t>
              </a:r>
            </a:p>
          </p:txBody>
        </p:sp>
        <p:sp>
          <p:nvSpPr>
            <p:cNvPr id="20" name="Line 20">
              <a:extLst>
                <a:ext uri="{FF2B5EF4-FFF2-40B4-BE49-F238E27FC236}">
                  <a16:creationId xmlns:a16="http://schemas.microsoft.com/office/drawing/2014/main" id="{9901E5DE-8C2D-4B5B-9F9D-A2E6650B3B62}"/>
                </a:ext>
              </a:extLst>
            </p:cNvPr>
            <p:cNvSpPr>
              <a:spLocks noChangeShapeType="1"/>
            </p:cNvSpPr>
            <p:nvPr/>
          </p:nvSpPr>
          <p:spPr bwMode="auto">
            <a:xfrm>
              <a:off x="3941" y="3117"/>
              <a:ext cx="0" cy="201"/>
            </a:xfrm>
            <a:prstGeom prst="line">
              <a:avLst/>
            </a:prstGeom>
            <a:noFill/>
            <a:ln w="571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1200">
                <a:solidFill>
                  <a:srgbClr val="1A78C3"/>
                </a:solidFill>
                <a:latin typeface="+mj-ea"/>
                <a:ea typeface="+mj-ea"/>
              </a:endParaRPr>
            </a:p>
          </p:txBody>
        </p:sp>
      </p:grpSp>
      <p:sp>
        <p:nvSpPr>
          <p:cNvPr id="23" name="Line 24">
            <a:extLst>
              <a:ext uri="{FF2B5EF4-FFF2-40B4-BE49-F238E27FC236}">
                <a16:creationId xmlns:a16="http://schemas.microsoft.com/office/drawing/2014/main" id="{28CF1DB8-DB81-4F2F-8F3A-F132D51F8909}"/>
              </a:ext>
            </a:extLst>
          </p:cNvPr>
          <p:cNvSpPr>
            <a:spLocks noChangeShapeType="1"/>
          </p:cNvSpPr>
          <p:nvPr/>
        </p:nvSpPr>
        <p:spPr bwMode="auto">
          <a:xfrm>
            <a:off x="5729079" y="5543698"/>
            <a:ext cx="2868613" cy="363537"/>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200">
              <a:solidFill>
                <a:srgbClr val="1A78C3"/>
              </a:solidFill>
              <a:latin typeface="+mj-ea"/>
              <a:ea typeface="+mj-ea"/>
            </a:endParaRPr>
          </a:p>
        </p:txBody>
      </p:sp>
    </p:spTree>
    <p:extLst>
      <p:ext uri="{BB962C8B-B14F-4D97-AF65-F5344CB8AC3E}">
        <p14:creationId xmlns:p14="http://schemas.microsoft.com/office/powerpoint/2010/main" val="398033015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linds(horizontal)">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blinds(horizontal)">
                                      <p:cBhvr>
                                        <p:cTn id="42" dur="500"/>
                                        <p:tgtEl>
                                          <p:spTgt spid="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blinds(horizontal)">
                                      <p:cBhvr>
                                        <p:cTn id="47" dur="500"/>
                                        <p:tgtEl>
                                          <p:spTgt spid="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blinds(horizontal)">
                                      <p:cBhvr>
                                        <p:cTn id="52" dur="500"/>
                                        <p:tgtEl>
                                          <p:spTgt spid="5">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Effect transition="in" filter="blinds(horizontal)">
                                      <p:cBhvr>
                                        <p:cTn id="57" dur="500"/>
                                        <p:tgtEl>
                                          <p:spTgt spid="5">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
                                            <p:txEl>
                                              <p:pRg st="0" end="0"/>
                                            </p:txEl>
                                          </p:spTgt>
                                        </p:tgtEl>
                                        <p:attrNameLst>
                                          <p:attrName>style.visibility</p:attrName>
                                        </p:attrNameLst>
                                      </p:cBhvr>
                                      <p:to>
                                        <p:strVal val="visible"/>
                                      </p:to>
                                    </p:set>
                                    <p:animEffect transition="in" filter="blinds(horizontal)">
                                      <p:cBhvr>
                                        <p:cTn id="62" dur="500"/>
                                        <p:tgtEl>
                                          <p:spTgt spid="6">
                                            <p:txEl>
                                              <p:pRg st="0" end="0"/>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6">
                                            <p:txEl>
                                              <p:pRg st="1" end="1"/>
                                            </p:txEl>
                                          </p:spTgt>
                                        </p:tgtEl>
                                        <p:attrNameLst>
                                          <p:attrName>style.visibility</p:attrName>
                                        </p:attrNameLst>
                                      </p:cBhvr>
                                      <p:to>
                                        <p:strVal val="visible"/>
                                      </p:to>
                                    </p:set>
                                    <p:animEffect transition="in" filter="blinds(horizontal)">
                                      <p:cBhvr>
                                        <p:cTn id="65" dur="500"/>
                                        <p:tgtEl>
                                          <p:spTgt spid="6">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blinds(horizontal)">
                                      <p:cBhvr>
                                        <p:cTn id="70" dur="500"/>
                                        <p:tgtEl>
                                          <p:spTgt spid="7"/>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6">
                                            <p:txEl>
                                              <p:pRg st="2" end="2"/>
                                            </p:txEl>
                                          </p:spTgt>
                                        </p:tgtEl>
                                        <p:attrNameLst>
                                          <p:attrName>style.visibility</p:attrName>
                                        </p:attrNameLst>
                                      </p:cBhvr>
                                      <p:to>
                                        <p:strVal val="visible"/>
                                      </p:to>
                                    </p:set>
                                    <p:animEffect transition="in" filter="blinds(horizontal)">
                                      <p:cBhvr>
                                        <p:cTn id="75" dur="500"/>
                                        <p:tgtEl>
                                          <p:spTgt spid="6">
                                            <p:txEl>
                                              <p:pRg st="2" end="2"/>
                                            </p:txEl>
                                          </p:spTgt>
                                        </p:tgtEl>
                                      </p:cBhvr>
                                    </p:animEffect>
                                  </p:childTnLst>
                                </p:cTn>
                              </p:par>
                              <p:par>
                                <p:cTn id="76" presetID="3" presetClass="entr" presetSubtype="10" fill="hold" nodeType="withEffect">
                                  <p:stCondLst>
                                    <p:cond delay="0"/>
                                  </p:stCondLst>
                                  <p:childTnLst>
                                    <p:set>
                                      <p:cBhvr>
                                        <p:cTn id="77" dur="1" fill="hold">
                                          <p:stCondLst>
                                            <p:cond delay="0"/>
                                          </p:stCondLst>
                                        </p:cTn>
                                        <p:tgtEl>
                                          <p:spTgt spid="6">
                                            <p:txEl>
                                              <p:pRg st="3" end="3"/>
                                            </p:txEl>
                                          </p:spTgt>
                                        </p:tgtEl>
                                        <p:attrNameLst>
                                          <p:attrName>style.visibility</p:attrName>
                                        </p:attrNameLst>
                                      </p:cBhvr>
                                      <p:to>
                                        <p:strVal val="visible"/>
                                      </p:to>
                                    </p:set>
                                    <p:animEffect transition="in" filter="blinds(horizontal)">
                                      <p:cBhvr>
                                        <p:cTn id="78" dur="500"/>
                                        <p:tgtEl>
                                          <p:spTgt spid="6">
                                            <p:txEl>
                                              <p:pRg st="3" end="3"/>
                                            </p:txEl>
                                          </p:spTgt>
                                        </p:tgtEl>
                                      </p:cBhvr>
                                    </p:animEffect>
                                  </p:childTnLst>
                                </p:cTn>
                              </p:par>
                              <p:par>
                                <p:cTn id="79" presetID="3" presetClass="entr" presetSubtype="10" fill="hold" nodeType="withEffect">
                                  <p:stCondLst>
                                    <p:cond delay="0"/>
                                  </p:stCondLst>
                                  <p:childTnLst>
                                    <p:set>
                                      <p:cBhvr>
                                        <p:cTn id="80" dur="1" fill="hold">
                                          <p:stCondLst>
                                            <p:cond delay="0"/>
                                          </p:stCondLst>
                                        </p:cTn>
                                        <p:tgtEl>
                                          <p:spTgt spid="6">
                                            <p:txEl>
                                              <p:pRg st="4" end="4"/>
                                            </p:txEl>
                                          </p:spTgt>
                                        </p:tgtEl>
                                        <p:attrNameLst>
                                          <p:attrName>style.visibility</p:attrName>
                                        </p:attrNameLst>
                                      </p:cBhvr>
                                      <p:to>
                                        <p:strVal val="visible"/>
                                      </p:to>
                                    </p:set>
                                    <p:animEffect transition="in" filter="blinds(horizontal)">
                                      <p:cBhvr>
                                        <p:cTn id="81" dur="500"/>
                                        <p:tgtEl>
                                          <p:spTgt spid="6">
                                            <p:txEl>
                                              <p:pRg st="4" end="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blinds(horizontal)">
                                      <p:cBhvr>
                                        <p:cTn id="8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573C7E-E4F2-4C3E-8ACB-25840DE98745}"/>
              </a:ext>
            </a:extLst>
          </p:cNvPr>
          <p:cNvSpPr>
            <a:spLocks noGrp="1"/>
          </p:cNvSpPr>
          <p:nvPr>
            <p:ph type="sldNum" sz="quarter" idx="12"/>
          </p:nvPr>
        </p:nvSpPr>
        <p:spPr/>
        <p:txBody>
          <a:bodyPr/>
          <a:lstStyle/>
          <a:p>
            <a:fld id="{D12C7F20-4EEE-4847-AC76-B538472E8A39}" type="slidenum">
              <a:rPr lang="zh-CN" altLang="en-US" smtClean="0"/>
              <a:pPr/>
              <a:t>68</a:t>
            </a:fld>
            <a:endParaRPr lang="zh-CN" altLang="en-US"/>
          </a:p>
        </p:txBody>
      </p:sp>
      <p:sp>
        <p:nvSpPr>
          <p:cNvPr id="3" name="文本占位符 2">
            <a:extLst>
              <a:ext uri="{FF2B5EF4-FFF2-40B4-BE49-F238E27FC236}">
                <a16:creationId xmlns:a16="http://schemas.microsoft.com/office/drawing/2014/main" id="{3013E580-6712-4824-BF11-AD8F7416517B}"/>
              </a:ext>
            </a:extLst>
          </p:cNvPr>
          <p:cNvSpPr>
            <a:spLocks noGrp="1"/>
          </p:cNvSpPr>
          <p:nvPr>
            <p:ph type="body" sz="quarter" idx="15"/>
          </p:nvPr>
        </p:nvSpPr>
        <p:spPr/>
        <p:txBody>
          <a:bodyPr/>
          <a:lstStyle/>
          <a:p>
            <a:r>
              <a:rPr lang="zh-CN" altLang="en-US" dirty="0"/>
              <a:t>栈帧的概念</a:t>
            </a:r>
          </a:p>
        </p:txBody>
      </p:sp>
      <p:sp>
        <p:nvSpPr>
          <p:cNvPr id="4" name="文本占位符 3">
            <a:extLst>
              <a:ext uri="{FF2B5EF4-FFF2-40B4-BE49-F238E27FC236}">
                <a16:creationId xmlns:a16="http://schemas.microsoft.com/office/drawing/2014/main" id="{05A120B7-E404-4EFD-BF61-987A1BAA2465}"/>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6" name="Rectangle 3">
            <a:extLst>
              <a:ext uri="{FF2B5EF4-FFF2-40B4-BE49-F238E27FC236}">
                <a16:creationId xmlns:a16="http://schemas.microsoft.com/office/drawing/2014/main" id="{179957CF-D81D-499D-BCF0-984D7F1BFD89}"/>
              </a:ext>
            </a:extLst>
          </p:cNvPr>
          <p:cNvSpPr txBox="1">
            <a:spLocks noChangeArrowheads="1"/>
          </p:cNvSpPr>
          <p:nvPr/>
        </p:nvSpPr>
        <p:spPr>
          <a:xfrm>
            <a:off x="202783" y="1273911"/>
            <a:ext cx="3785867" cy="4476750"/>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Wingdings" panose="05000000000000000000" pitchFamily="2" charset="2"/>
              <a:buNone/>
            </a:pPr>
            <a:endParaRPr lang="zh-CN" altLang="en-US" sz="1400" dirty="0">
              <a:solidFill>
                <a:srgbClr val="1A78C3"/>
              </a:solidFill>
              <a:latin typeface="+mj-ea"/>
              <a:ea typeface="+mj-ea"/>
            </a:endParaRPr>
          </a:p>
          <a:p>
            <a:pPr>
              <a:lnSpc>
                <a:spcPct val="115000"/>
              </a:lnSpc>
              <a:spcBef>
                <a:spcPct val="20000"/>
              </a:spcBef>
            </a:pPr>
            <a:r>
              <a:rPr lang="zh-CN" altLang="en-US" sz="1400" dirty="0">
                <a:solidFill>
                  <a:srgbClr val="1A78C3"/>
                </a:solidFill>
                <a:latin typeface="+mj-ea"/>
                <a:ea typeface="+mj-ea"/>
              </a:rPr>
              <a:t>每个过程都有自己的栈区，称为栈帧（</a:t>
            </a:r>
            <a:r>
              <a:rPr lang="en-US" altLang="zh-CN" sz="1400" dirty="0">
                <a:solidFill>
                  <a:srgbClr val="1A78C3"/>
                </a:solidFill>
                <a:latin typeface="+mj-ea"/>
                <a:ea typeface="+mj-ea"/>
              </a:rPr>
              <a:t>Stack frame</a:t>
            </a:r>
            <a:r>
              <a:rPr lang="zh-CN" altLang="en-US" sz="1400" dirty="0">
                <a:solidFill>
                  <a:srgbClr val="1A78C3"/>
                </a:solidFill>
                <a:latin typeface="+mj-ea"/>
                <a:ea typeface="+mj-ea"/>
              </a:rPr>
              <a:t>），即：过程的帧（</a:t>
            </a:r>
            <a:r>
              <a:rPr lang="en-US" altLang="zh-CN" sz="1400" dirty="0">
                <a:solidFill>
                  <a:srgbClr val="1A78C3"/>
                </a:solidFill>
                <a:latin typeface="+mj-ea"/>
                <a:ea typeface="+mj-ea"/>
              </a:rPr>
              <a:t>procedure frame</a:t>
            </a:r>
            <a:r>
              <a:rPr lang="zh-CN" altLang="en-US" sz="1400" dirty="0">
                <a:solidFill>
                  <a:srgbClr val="1A78C3"/>
                </a:solidFill>
                <a:latin typeface="+mj-ea"/>
                <a:ea typeface="+mj-ea"/>
              </a:rPr>
              <a:t>）</a:t>
            </a:r>
          </a:p>
          <a:p>
            <a:pPr>
              <a:lnSpc>
                <a:spcPct val="115000"/>
              </a:lnSpc>
              <a:spcBef>
                <a:spcPct val="20000"/>
              </a:spcBef>
            </a:pPr>
            <a:r>
              <a:rPr lang="zh-CN" altLang="en-US" sz="1400" dirty="0">
                <a:solidFill>
                  <a:srgbClr val="1A78C3"/>
                </a:solidFill>
                <a:latin typeface="+mj-ea"/>
                <a:ea typeface="+mj-ea"/>
              </a:rPr>
              <a:t>栈由若干栈帧组成</a:t>
            </a:r>
          </a:p>
          <a:p>
            <a:pPr>
              <a:lnSpc>
                <a:spcPct val="115000"/>
              </a:lnSpc>
              <a:spcBef>
                <a:spcPct val="20000"/>
              </a:spcBef>
            </a:pPr>
            <a:r>
              <a:rPr lang="zh-CN" altLang="en-US" sz="1400" dirty="0">
                <a:solidFill>
                  <a:srgbClr val="1A78C3"/>
                </a:solidFill>
                <a:latin typeface="+mj-ea"/>
                <a:ea typeface="+mj-ea"/>
              </a:rPr>
              <a:t>用专门的帧指针寄存器指定起始位置</a:t>
            </a:r>
          </a:p>
          <a:p>
            <a:pPr>
              <a:lnSpc>
                <a:spcPct val="115000"/>
              </a:lnSpc>
              <a:spcBef>
                <a:spcPct val="20000"/>
              </a:spcBef>
            </a:pPr>
            <a:r>
              <a:rPr lang="zh-CN" altLang="en-US" sz="1400" dirty="0">
                <a:solidFill>
                  <a:srgbClr val="1A78C3"/>
                </a:solidFill>
                <a:latin typeface="+mj-ea"/>
                <a:ea typeface="+mj-ea"/>
              </a:rPr>
              <a:t>当前栈帧范围在帧指针和栈指针之间</a:t>
            </a:r>
          </a:p>
          <a:p>
            <a:pPr>
              <a:lnSpc>
                <a:spcPct val="115000"/>
              </a:lnSpc>
              <a:spcBef>
                <a:spcPct val="20000"/>
              </a:spcBef>
            </a:pPr>
            <a:r>
              <a:rPr lang="zh-CN" altLang="en-US" sz="1400" dirty="0">
                <a:solidFill>
                  <a:srgbClr val="1A78C3"/>
                </a:solidFill>
                <a:latin typeface="+mj-ea"/>
                <a:ea typeface="+mj-ea"/>
              </a:rPr>
              <a:t>程序执行时，栈指针可移动，帧指针不变。所以过程内对栈信息的访问大多通过帧指针进行</a:t>
            </a:r>
          </a:p>
        </p:txBody>
      </p:sp>
      <p:sp>
        <p:nvSpPr>
          <p:cNvPr id="35" name="Text Box 36">
            <a:extLst>
              <a:ext uri="{FF2B5EF4-FFF2-40B4-BE49-F238E27FC236}">
                <a16:creationId xmlns:a16="http://schemas.microsoft.com/office/drawing/2014/main" id="{C4BB8D4E-35BB-4EC1-BC7E-69667BCB7A1A}"/>
              </a:ext>
            </a:extLst>
          </p:cNvPr>
          <p:cNvSpPr txBox="1">
            <a:spLocks noChangeArrowheads="1"/>
          </p:cNvSpPr>
          <p:nvPr/>
        </p:nvSpPr>
        <p:spPr bwMode="auto">
          <a:xfrm>
            <a:off x="300815" y="4245517"/>
            <a:ext cx="3837968" cy="913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en-US" altLang="zh-CN" sz="1400" dirty="0">
                <a:solidFill>
                  <a:srgbClr val="1A78C3"/>
                </a:solidFill>
                <a:latin typeface="+mj-ea"/>
                <a:ea typeface="+mj-ea"/>
                <a:cs typeface="Arial" panose="020B0604020202020204" pitchFamily="34" charset="0"/>
              </a:rPr>
              <a:t>MIPS</a:t>
            </a:r>
            <a:r>
              <a:rPr lang="zh-CN" altLang="en-US" sz="1400" dirty="0">
                <a:solidFill>
                  <a:srgbClr val="1A78C3"/>
                </a:solidFill>
                <a:latin typeface="+mj-ea"/>
                <a:ea typeface="+mj-ea"/>
                <a:cs typeface="Arial" panose="020B0604020202020204" pitchFamily="34" charset="0"/>
              </a:rPr>
              <a:t>返回地址处理有所不同：调用指令</a:t>
            </a:r>
            <a:r>
              <a:rPr lang="en-US" altLang="zh-CN" sz="1400" dirty="0" err="1">
                <a:solidFill>
                  <a:srgbClr val="1A78C3"/>
                </a:solidFill>
                <a:latin typeface="+mj-ea"/>
                <a:ea typeface="+mj-ea"/>
                <a:cs typeface="Arial" panose="020B0604020202020204" pitchFamily="34" charset="0"/>
              </a:rPr>
              <a:t>jal</a:t>
            </a:r>
            <a:r>
              <a:rPr lang="zh-CN" altLang="en-US" sz="1400" dirty="0">
                <a:solidFill>
                  <a:srgbClr val="1A78C3"/>
                </a:solidFill>
                <a:latin typeface="+mj-ea"/>
                <a:ea typeface="+mj-ea"/>
                <a:cs typeface="Arial" panose="020B0604020202020204" pitchFamily="34" charset="0"/>
              </a:rPr>
              <a:t>把返回地址保存在</a:t>
            </a:r>
            <a:r>
              <a:rPr lang="en-US" altLang="zh-CN" sz="1400" dirty="0">
                <a:solidFill>
                  <a:srgbClr val="1A78C3"/>
                </a:solidFill>
                <a:latin typeface="+mj-ea"/>
                <a:ea typeface="+mj-ea"/>
                <a:cs typeface="Arial" panose="020B0604020202020204" pitchFamily="34" charset="0"/>
              </a:rPr>
              <a:t>&amp;ra</a:t>
            </a:r>
            <a:r>
              <a:rPr lang="zh-CN" altLang="en-US" sz="1400" dirty="0">
                <a:solidFill>
                  <a:srgbClr val="1A78C3"/>
                </a:solidFill>
                <a:latin typeface="+mj-ea"/>
                <a:ea typeface="+mj-ea"/>
                <a:cs typeface="Arial" panose="020B0604020202020204" pitchFamily="34" charset="0"/>
              </a:rPr>
              <a:t>中，</a:t>
            </a:r>
            <a:r>
              <a:rPr lang="en-US" altLang="zh-CN" sz="1400" dirty="0">
                <a:solidFill>
                  <a:srgbClr val="1A78C3"/>
                </a:solidFill>
                <a:latin typeface="+mj-ea"/>
                <a:ea typeface="+mj-ea"/>
                <a:cs typeface="Arial" panose="020B0604020202020204" pitchFamily="34" charset="0"/>
              </a:rPr>
              <a:t>Q</a:t>
            </a:r>
            <a:r>
              <a:rPr lang="zh-CN" altLang="en-US" sz="1400" dirty="0">
                <a:solidFill>
                  <a:srgbClr val="1A78C3"/>
                </a:solidFill>
                <a:latin typeface="+mj-ea"/>
                <a:ea typeface="+mj-ea"/>
                <a:cs typeface="Arial" panose="020B0604020202020204" pitchFamily="34" charset="0"/>
              </a:rPr>
              <a:t>再把</a:t>
            </a:r>
            <a:r>
              <a:rPr lang="en-US" altLang="zh-CN" sz="1400" dirty="0">
                <a:solidFill>
                  <a:srgbClr val="1A78C3"/>
                </a:solidFill>
                <a:latin typeface="+mj-ea"/>
                <a:ea typeface="+mj-ea"/>
                <a:cs typeface="Arial" panose="020B0604020202020204" pitchFamily="34" charset="0"/>
              </a:rPr>
              <a:t>&amp;ra</a:t>
            </a:r>
            <a:r>
              <a:rPr lang="zh-CN" altLang="en-US" sz="1400" dirty="0">
                <a:solidFill>
                  <a:srgbClr val="1A78C3"/>
                </a:solidFill>
                <a:latin typeface="+mj-ea"/>
                <a:ea typeface="+mj-ea"/>
                <a:cs typeface="Arial" panose="020B0604020202020204" pitchFamily="34" charset="0"/>
              </a:rPr>
              <a:t>入栈，</a:t>
            </a:r>
            <a:r>
              <a:rPr lang="en-US" altLang="zh-CN" sz="1400" dirty="0">
                <a:solidFill>
                  <a:srgbClr val="1A78C3"/>
                </a:solidFill>
                <a:latin typeface="+mj-ea"/>
                <a:ea typeface="+mj-ea"/>
                <a:cs typeface="Arial" panose="020B0604020202020204" pitchFamily="34" charset="0"/>
              </a:rPr>
              <a:t>Q</a:t>
            </a:r>
            <a:r>
              <a:rPr lang="zh-CN" altLang="en-US" sz="1400" dirty="0">
                <a:solidFill>
                  <a:srgbClr val="1A78C3"/>
                </a:solidFill>
                <a:latin typeface="+mj-ea"/>
                <a:ea typeface="+mj-ea"/>
                <a:cs typeface="Arial" panose="020B0604020202020204" pitchFamily="34" charset="0"/>
              </a:rPr>
              <a:t>返回前将</a:t>
            </a:r>
            <a:r>
              <a:rPr lang="en-US" altLang="zh-CN" sz="1400" dirty="0">
                <a:solidFill>
                  <a:srgbClr val="1A78C3"/>
                </a:solidFill>
                <a:latin typeface="+mj-ea"/>
                <a:ea typeface="+mj-ea"/>
                <a:cs typeface="Arial" panose="020B0604020202020204" pitchFamily="34" charset="0"/>
              </a:rPr>
              <a:t>&amp;ra</a:t>
            </a:r>
            <a:r>
              <a:rPr lang="zh-CN" altLang="en-US" sz="1400" dirty="0">
                <a:solidFill>
                  <a:srgbClr val="1A78C3"/>
                </a:solidFill>
                <a:latin typeface="+mj-ea"/>
                <a:ea typeface="+mj-ea"/>
                <a:cs typeface="Arial" panose="020B0604020202020204" pitchFamily="34" charset="0"/>
              </a:rPr>
              <a:t>出栈，返回指令</a:t>
            </a:r>
            <a:r>
              <a:rPr lang="en-US" altLang="zh-CN" sz="1400" dirty="0" err="1">
                <a:solidFill>
                  <a:srgbClr val="1A78C3"/>
                </a:solidFill>
                <a:latin typeface="+mj-ea"/>
                <a:ea typeface="+mj-ea"/>
                <a:cs typeface="Arial" panose="020B0604020202020204" pitchFamily="34" charset="0"/>
              </a:rPr>
              <a:t>jr</a:t>
            </a:r>
            <a:r>
              <a:rPr lang="zh-CN" altLang="en-US" sz="1400" dirty="0">
                <a:solidFill>
                  <a:srgbClr val="1A78C3"/>
                </a:solidFill>
                <a:latin typeface="+mj-ea"/>
                <a:ea typeface="+mj-ea"/>
                <a:cs typeface="Arial" panose="020B0604020202020204" pitchFamily="34" charset="0"/>
              </a:rPr>
              <a:t>再根据</a:t>
            </a:r>
            <a:r>
              <a:rPr lang="en-US" altLang="zh-CN" sz="1400" dirty="0">
                <a:solidFill>
                  <a:srgbClr val="1A78C3"/>
                </a:solidFill>
                <a:latin typeface="+mj-ea"/>
                <a:ea typeface="+mj-ea"/>
                <a:cs typeface="Arial" panose="020B0604020202020204" pitchFamily="34" charset="0"/>
              </a:rPr>
              <a:t>&amp;ra</a:t>
            </a:r>
            <a:r>
              <a:rPr lang="zh-CN" altLang="en-US" sz="1400" dirty="0">
                <a:solidFill>
                  <a:srgbClr val="1A78C3"/>
                </a:solidFill>
                <a:latin typeface="+mj-ea"/>
                <a:ea typeface="+mj-ea"/>
                <a:cs typeface="Arial" panose="020B0604020202020204" pitchFamily="34" charset="0"/>
              </a:rPr>
              <a:t>返回到调用过程</a:t>
            </a:r>
            <a:r>
              <a:rPr lang="en-US" altLang="zh-CN" sz="1400" dirty="0">
                <a:solidFill>
                  <a:srgbClr val="1A78C3"/>
                </a:solidFill>
                <a:latin typeface="+mj-ea"/>
                <a:ea typeface="+mj-ea"/>
                <a:cs typeface="Arial" panose="020B0604020202020204" pitchFamily="34" charset="0"/>
              </a:rPr>
              <a:t>P</a:t>
            </a:r>
          </a:p>
        </p:txBody>
      </p:sp>
      <p:sp>
        <p:nvSpPr>
          <p:cNvPr id="36" name="Rectangle 40">
            <a:extLst>
              <a:ext uri="{FF2B5EF4-FFF2-40B4-BE49-F238E27FC236}">
                <a16:creationId xmlns:a16="http://schemas.microsoft.com/office/drawing/2014/main" id="{2B586576-D2EB-41B3-96B9-5C7CFCD16E5C}"/>
              </a:ext>
            </a:extLst>
          </p:cNvPr>
          <p:cNvSpPr>
            <a:spLocks noChangeArrowheads="1"/>
          </p:cNvSpPr>
          <p:nvPr/>
        </p:nvSpPr>
        <p:spPr bwMode="auto">
          <a:xfrm>
            <a:off x="373518" y="5618340"/>
            <a:ext cx="2768600" cy="26674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en-US" altLang="zh-CN" sz="1400" dirty="0">
                <a:solidFill>
                  <a:srgbClr val="1A78C3"/>
                </a:solidFill>
                <a:latin typeface="+mj-ea"/>
                <a:ea typeface="+mj-ea"/>
              </a:rPr>
              <a:t>MIPS</a:t>
            </a:r>
            <a:r>
              <a:rPr lang="zh-CN" altLang="en-US" sz="1400" dirty="0">
                <a:solidFill>
                  <a:srgbClr val="1A78C3"/>
                </a:solidFill>
                <a:latin typeface="+mj-ea"/>
                <a:ea typeface="+mj-ea"/>
              </a:rPr>
              <a:t>中帧指针寄存器为</a:t>
            </a:r>
            <a:r>
              <a:rPr lang="en-US" altLang="zh-CN" sz="1400" dirty="0">
                <a:solidFill>
                  <a:srgbClr val="1A78C3"/>
                </a:solidFill>
                <a:latin typeface="+mj-ea"/>
                <a:ea typeface="+mj-ea"/>
              </a:rPr>
              <a:t>&amp;</a:t>
            </a:r>
            <a:r>
              <a:rPr lang="en-US" altLang="zh-CN" sz="1400" dirty="0" err="1">
                <a:solidFill>
                  <a:srgbClr val="1A78C3"/>
                </a:solidFill>
                <a:latin typeface="+mj-ea"/>
                <a:ea typeface="+mj-ea"/>
              </a:rPr>
              <a:t>fp</a:t>
            </a:r>
            <a:endParaRPr lang="zh-CN" altLang="en-US" sz="1400" dirty="0">
              <a:solidFill>
                <a:srgbClr val="1A78C3"/>
              </a:solidFill>
              <a:latin typeface="+mj-ea"/>
              <a:ea typeface="+mj-ea"/>
            </a:endParaRPr>
          </a:p>
        </p:txBody>
      </p:sp>
      <p:grpSp>
        <p:nvGrpSpPr>
          <p:cNvPr id="42" name="Group 10">
            <a:extLst>
              <a:ext uri="{FF2B5EF4-FFF2-40B4-BE49-F238E27FC236}">
                <a16:creationId xmlns:a16="http://schemas.microsoft.com/office/drawing/2014/main" id="{09EE2018-D06C-41D9-8578-D1F218192C8C}"/>
              </a:ext>
            </a:extLst>
          </p:cNvPr>
          <p:cNvGrpSpPr>
            <a:grpSpLocks/>
          </p:cNvGrpSpPr>
          <p:nvPr/>
        </p:nvGrpSpPr>
        <p:grpSpPr bwMode="auto">
          <a:xfrm>
            <a:off x="4432271" y="157163"/>
            <a:ext cx="6173787" cy="6700837"/>
            <a:chOff x="2017" y="99"/>
            <a:chExt cx="3633" cy="4160"/>
          </a:xfrm>
        </p:grpSpPr>
        <p:graphicFrame>
          <p:nvGraphicFramePr>
            <p:cNvPr id="43" name="Object 4">
              <a:extLst>
                <a:ext uri="{FF2B5EF4-FFF2-40B4-BE49-F238E27FC236}">
                  <a16:creationId xmlns:a16="http://schemas.microsoft.com/office/drawing/2014/main" id="{4092B536-8CCF-48C5-A87B-EE9948447DDB}"/>
                </a:ext>
              </a:extLst>
            </p:cNvPr>
            <p:cNvGraphicFramePr>
              <a:graphicFrameLocks noChangeAspect="1"/>
            </p:cNvGraphicFramePr>
            <p:nvPr>
              <p:extLst>
                <p:ext uri="{D42A27DB-BD31-4B8C-83A1-F6EECF244321}">
                  <p14:modId xmlns:p14="http://schemas.microsoft.com/office/powerpoint/2010/main" val="1092725690"/>
                </p:ext>
              </p:extLst>
            </p:nvPr>
          </p:nvGraphicFramePr>
          <p:xfrm>
            <a:off x="2017" y="99"/>
            <a:ext cx="3633" cy="4160"/>
          </p:xfrm>
          <a:graphic>
            <a:graphicData uri="http://schemas.openxmlformats.org/presentationml/2006/ole">
              <mc:AlternateContent xmlns:mc="http://schemas.openxmlformats.org/markup-compatibility/2006">
                <mc:Choice xmlns:v="urn:schemas-microsoft-com:vml" Requires="v">
                  <p:oleObj spid="_x0000_s3157" name="位图图像" r:id="rId4" imgW="3134162" imgH="5772956" progId="Paint.Picture">
                    <p:embed/>
                  </p:oleObj>
                </mc:Choice>
                <mc:Fallback>
                  <p:oleObj name="位图图像" r:id="rId4" imgW="3134162" imgH="5772956" progId="Paint.Picture">
                    <p:embed/>
                    <p:pic>
                      <p:nvPicPr>
                        <p:cNvPr id="283652" name="Object 4">
                          <a:extLst>
                            <a:ext uri="{FF2B5EF4-FFF2-40B4-BE49-F238E27FC236}">
                              <a16:creationId xmlns:a16="http://schemas.microsoft.com/office/drawing/2014/main" id="{F9137B75-14AE-412B-A089-464E3086EC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7" y="99"/>
                          <a:ext cx="3633" cy="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 name="Line 6">
              <a:extLst>
                <a:ext uri="{FF2B5EF4-FFF2-40B4-BE49-F238E27FC236}">
                  <a16:creationId xmlns:a16="http://schemas.microsoft.com/office/drawing/2014/main" id="{1A279A93-42C6-4888-A9D1-2301FCED3BA1}"/>
                </a:ext>
              </a:extLst>
            </p:cNvPr>
            <p:cNvSpPr>
              <a:spLocks noChangeShapeType="1"/>
            </p:cNvSpPr>
            <p:nvPr/>
          </p:nvSpPr>
          <p:spPr bwMode="auto">
            <a:xfrm>
              <a:off x="4901" y="1077"/>
              <a:ext cx="5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45" name="Line 7">
              <a:extLst>
                <a:ext uri="{FF2B5EF4-FFF2-40B4-BE49-F238E27FC236}">
                  <a16:creationId xmlns:a16="http://schemas.microsoft.com/office/drawing/2014/main" id="{8CFF72E1-93BF-461B-A6EC-9798AFDEDB4A}"/>
                </a:ext>
              </a:extLst>
            </p:cNvPr>
            <p:cNvSpPr>
              <a:spLocks noChangeShapeType="1"/>
            </p:cNvSpPr>
            <p:nvPr/>
          </p:nvSpPr>
          <p:spPr bwMode="auto">
            <a:xfrm>
              <a:off x="4909" y="2329"/>
              <a:ext cx="5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46" name="Line 8">
              <a:extLst>
                <a:ext uri="{FF2B5EF4-FFF2-40B4-BE49-F238E27FC236}">
                  <a16:creationId xmlns:a16="http://schemas.microsoft.com/office/drawing/2014/main" id="{803CA174-E4DC-45C9-A9B9-53C18B74D68B}"/>
                </a:ext>
              </a:extLst>
            </p:cNvPr>
            <p:cNvSpPr>
              <a:spLocks noChangeShapeType="1"/>
            </p:cNvSpPr>
            <p:nvPr/>
          </p:nvSpPr>
          <p:spPr bwMode="auto">
            <a:xfrm>
              <a:off x="4908" y="4075"/>
              <a:ext cx="5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47" name="Line 9">
              <a:extLst>
                <a:ext uri="{FF2B5EF4-FFF2-40B4-BE49-F238E27FC236}">
                  <a16:creationId xmlns:a16="http://schemas.microsoft.com/office/drawing/2014/main" id="{89C8A359-B3BF-41AD-9120-D4765C9A3B94}"/>
                </a:ext>
              </a:extLst>
            </p:cNvPr>
            <p:cNvSpPr>
              <a:spLocks noChangeShapeType="1"/>
            </p:cNvSpPr>
            <p:nvPr/>
          </p:nvSpPr>
          <p:spPr bwMode="auto">
            <a:xfrm>
              <a:off x="5239" y="666"/>
              <a:ext cx="0" cy="283"/>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grpSp>
      <p:sp>
        <p:nvSpPr>
          <p:cNvPr id="48" name="Text Box 11">
            <a:extLst>
              <a:ext uri="{FF2B5EF4-FFF2-40B4-BE49-F238E27FC236}">
                <a16:creationId xmlns:a16="http://schemas.microsoft.com/office/drawing/2014/main" id="{9A81C90D-0C03-49AE-BB8A-F1512AB612C3}"/>
              </a:ext>
            </a:extLst>
          </p:cNvPr>
          <p:cNvSpPr txBox="1">
            <a:spLocks noChangeArrowheads="1"/>
          </p:cNvSpPr>
          <p:nvPr/>
        </p:nvSpPr>
        <p:spPr bwMode="auto">
          <a:xfrm>
            <a:off x="4825971" y="595313"/>
            <a:ext cx="1670050"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a:t>假定</a:t>
            </a:r>
            <a:r>
              <a:rPr lang="en-US" altLang="zh-CN" sz="1600"/>
              <a:t>P</a:t>
            </a:r>
            <a:r>
              <a:rPr lang="zh-CN" altLang="en-US" sz="1600"/>
              <a:t>调用</a:t>
            </a:r>
            <a:r>
              <a:rPr lang="en-US" altLang="zh-CN" sz="1600"/>
              <a:t>Q</a:t>
            </a:r>
          </a:p>
        </p:txBody>
      </p:sp>
      <p:sp>
        <p:nvSpPr>
          <p:cNvPr id="49" name="Text Box 12">
            <a:extLst>
              <a:ext uri="{FF2B5EF4-FFF2-40B4-BE49-F238E27FC236}">
                <a16:creationId xmlns:a16="http://schemas.microsoft.com/office/drawing/2014/main" id="{74AFC776-E2B3-4BE3-9BF4-B113E5485B49}"/>
              </a:ext>
            </a:extLst>
          </p:cNvPr>
          <p:cNvSpPr txBox="1">
            <a:spLocks noChangeArrowheads="1"/>
          </p:cNvSpPr>
          <p:nvPr/>
        </p:nvSpPr>
        <p:spPr bwMode="auto">
          <a:xfrm>
            <a:off x="9417021" y="2835275"/>
            <a:ext cx="1030287" cy="32829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a:t>P frame</a:t>
            </a:r>
          </a:p>
        </p:txBody>
      </p:sp>
      <p:sp>
        <p:nvSpPr>
          <p:cNvPr id="50" name="Text Box 13">
            <a:extLst>
              <a:ext uri="{FF2B5EF4-FFF2-40B4-BE49-F238E27FC236}">
                <a16:creationId xmlns:a16="http://schemas.microsoft.com/office/drawing/2014/main" id="{E650BE94-4E6D-4693-84BB-27C02449A6E5}"/>
              </a:ext>
            </a:extLst>
          </p:cNvPr>
          <p:cNvSpPr txBox="1">
            <a:spLocks noChangeArrowheads="1"/>
          </p:cNvSpPr>
          <p:nvPr/>
        </p:nvSpPr>
        <p:spPr bwMode="auto">
          <a:xfrm>
            <a:off x="9388446" y="4611688"/>
            <a:ext cx="1030287" cy="32829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a:t>Q frame</a:t>
            </a:r>
          </a:p>
        </p:txBody>
      </p:sp>
      <p:sp>
        <p:nvSpPr>
          <p:cNvPr id="51" name="Text Box 15">
            <a:extLst>
              <a:ext uri="{FF2B5EF4-FFF2-40B4-BE49-F238E27FC236}">
                <a16:creationId xmlns:a16="http://schemas.microsoft.com/office/drawing/2014/main" id="{F96A6055-3268-45EF-A9DE-1B9C31433D3B}"/>
              </a:ext>
            </a:extLst>
          </p:cNvPr>
          <p:cNvSpPr txBox="1">
            <a:spLocks noChangeArrowheads="1"/>
          </p:cNvSpPr>
          <p:nvPr/>
        </p:nvSpPr>
        <p:spPr bwMode="auto">
          <a:xfrm>
            <a:off x="4784696" y="1406525"/>
            <a:ext cx="1247775"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endParaRPr lang="zh-CN" altLang="en-US"/>
          </a:p>
        </p:txBody>
      </p:sp>
      <p:grpSp>
        <p:nvGrpSpPr>
          <p:cNvPr id="52" name="Group 38">
            <a:extLst>
              <a:ext uri="{FF2B5EF4-FFF2-40B4-BE49-F238E27FC236}">
                <a16:creationId xmlns:a16="http://schemas.microsoft.com/office/drawing/2014/main" id="{8BC5CBDE-EF0C-42B5-8021-47EC3756B5D8}"/>
              </a:ext>
            </a:extLst>
          </p:cNvPr>
          <p:cNvGrpSpPr>
            <a:grpSpLocks/>
          </p:cNvGrpSpPr>
          <p:nvPr/>
        </p:nvGrpSpPr>
        <p:grpSpPr bwMode="auto">
          <a:xfrm>
            <a:off x="4754533" y="1379538"/>
            <a:ext cx="4441825" cy="1789113"/>
            <a:chOff x="2002" y="869"/>
            <a:chExt cx="2798" cy="1127"/>
          </a:xfrm>
        </p:grpSpPr>
        <p:sp>
          <p:nvSpPr>
            <p:cNvPr id="53" name="Rectangle 14">
              <a:extLst>
                <a:ext uri="{FF2B5EF4-FFF2-40B4-BE49-F238E27FC236}">
                  <a16:creationId xmlns:a16="http://schemas.microsoft.com/office/drawing/2014/main" id="{CD609A26-A83C-4E49-9CA3-5E4813BD0DF5}"/>
                </a:ext>
              </a:extLst>
            </p:cNvPr>
            <p:cNvSpPr>
              <a:spLocks noChangeArrowheads="1"/>
            </p:cNvSpPr>
            <p:nvPr/>
          </p:nvSpPr>
          <p:spPr bwMode="auto">
            <a:xfrm>
              <a:off x="3218" y="1789"/>
              <a:ext cx="1582" cy="207"/>
            </a:xfrm>
            <a:prstGeom prst="rect">
              <a:avLst/>
            </a:prstGeom>
            <a:noFill/>
            <a:ln w="2857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endParaRPr lang="zh-CN" altLang="en-US"/>
            </a:p>
          </p:txBody>
        </p:sp>
        <p:sp>
          <p:nvSpPr>
            <p:cNvPr id="54" name="Text Box 16">
              <a:extLst>
                <a:ext uri="{FF2B5EF4-FFF2-40B4-BE49-F238E27FC236}">
                  <a16:creationId xmlns:a16="http://schemas.microsoft.com/office/drawing/2014/main" id="{DFD4AF54-BBC3-410B-BE0B-A02EF7FD1E0C}"/>
                </a:ext>
              </a:extLst>
            </p:cNvPr>
            <p:cNvSpPr txBox="1">
              <a:spLocks noChangeArrowheads="1"/>
            </p:cNvSpPr>
            <p:nvPr/>
          </p:nvSpPr>
          <p:spPr bwMode="auto">
            <a:xfrm>
              <a:off x="2002" y="869"/>
              <a:ext cx="822"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600"/>
                <a:t>P</a:t>
              </a:r>
              <a:r>
                <a:rPr lang="zh-CN" altLang="en-US" sz="1600"/>
                <a:t>帧中</a:t>
              </a:r>
              <a:r>
                <a:rPr lang="en-US" altLang="zh-CN" sz="1600"/>
                <a:t>Q</a:t>
              </a:r>
              <a:r>
                <a:rPr lang="zh-CN" altLang="en-US" sz="1600"/>
                <a:t>所用的参数</a:t>
              </a:r>
            </a:p>
          </p:txBody>
        </p:sp>
        <p:sp>
          <p:nvSpPr>
            <p:cNvPr id="55" name="Line 17">
              <a:extLst>
                <a:ext uri="{FF2B5EF4-FFF2-40B4-BE49-F238E27FC236}">
                  <a16:creationId xmlns:a16="http://schemas.microsoft.com/office/drawing/2014/main" id="{35920F45-F625-46A3-BDB7-619AC110A04D}"/>
                </a:ext>
              </a:extLst>
            </p:cNvPr>
            <p:cNvSpPr>
              <a:spLocks noChangeShapeType="1"/>
            </p:cNvSpPr>
            <p:nvPr/>
          </p:nvSpPr>
          <p:spPr bwMode="auto">
            <a:xfrm>
              <a:off x="2661" y="1096"/>
              <a:ext cx="293" cy="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56" name="Line 18">
              <a:extLst>
                <a:ext uri="{FF2B5EF4-FFF2-40B4-BE49-F238E27FC236}">
                  <a16:creationId xmlns:a16="http://schemas.microsoft.com/office/drawing/2014/main" id="{BBD6F455-E641-49CD-A509-D0B6644B0154}"/>
                </a:ext>
              </a:extLst>
            </p:cNvPr>
            <p:cNvSpPr>
              <a:spLocks noChangeShapeType="1"/>
            </p:cNvSpPr>
            <p:nvPr/>
          </p:nvSpPr>
          <p:spPr bwMode="auto">
            <a:xfrm>
              <a:off x="2944" y="1089"/>
              <a:ext cx="567" cy="438"/>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p>
          </p:txBody>
        </p:sp>
      </p:grpSp>
      <p:grpSp>
        <p:nvGrpSpPr>
          <p:cNvPr id="57" name="Group 39">
            <a:extLst>
              <a:ext uri="{FF2B5EF4-FFF2-40B4-BE49-F238E27FC236}">
                <a16:creationId xmlns:a16="http://schemas.microsoft.com/office/drawing/2014/main" id="{A10F1B9A-81A7-44A2-88BC-BF2AD99140F6}"/>
              </a:ext>
            </a:extLst>
          </p:cNvPr>
          <p:cNvGrpSpPr>
            <a:grpSpLocks/>
          </p:cNvGrpSpPr>
          <p:nvPr/>
        </p:nvGrpSpPr>
        <p:grpSpPr bwMode="auto">
          <a:xfrm>
            <a:off x="4648171" y="2205037"/>
            <a:ext cx="4543425" cy="1593849"/>
            <a:chOff x="1935" y="1389"/>
            <a:chExt cx="2862" cy="1004"/>
          </a:xfrm>
        </p:grpSpPr>
        <p:sp>
          <p:nvSpPr>
            <p:cNvPr id="58" name="Rectangle 21">
              <a:extLst>
                <a:ext uri="{FF2B5EF4-FFF2-40B4-BE49-F238E27FC236}">
                  <a16:creationId xmlns:a16="http://schemas.microsoft.com/office/drawing/2014/main" id="{AF2AC4E5-943D-41AE-822E-E976804C3D87}"/>
                </a:ext>
              </a:extLst>
            </p:cNvPr>
            <p:cNvSpPr>
              <a:spLocks noChangeArrowheads="1"/>
            </p:cNvSpPr>
            <p:nvPr/>
          </p:nvSpPr>
          <p:spPr bwMode="auto">
            <a:xfrm>
              <a:off x="3215" y="2186"/>
              <a:ext cx="1582" cy="207"/>
            </a:xfrm>
            <a:prstGeom prst="rect">
              <a:avLst/>
            </a:prstGeom>
            <a:noFill/>
            <a:ln w="2857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endParaRPr lang="zh-CN" altLang="en-US"/>
            </a:p>
          </p:txBody>
        </p:sp>
        <p:sp>
          <p:nvSpPr>
            <p:cNvPr id="59" name="Text Box 22">
              <a:extLst>
                <a:ext uri="{FF2B5EF4-FFF2-40B4-BE49-F238E27FC236}">
                  <a16:creationId xmlns:a16="http://schemas.microsoft.com/office/drawing/2014/main" id="{04C449A2-5F22-453B-8D97-413690FA31F3}"/>
                </a:ext>
              </a:extLst>
            </p:cNvPr>
            <p:cNvSpPr txBox="1">
              <a:spLocks noChangeArrowheads="1"/>
            </p:cNvSpPr>
            <p:nvPr/>
          </p:nvSpPr>
          <p:spPr bwMode="auto">
            <a:xfrm>
              <a:off x="1935" y="1389"/>
              <a:ext cx="822"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a:t>若调用时将返回地址入栈，则在</a:t>
              </a:r>
              <a:r>
                <a:rPr lang="en-US" altLang="zh-CN" sz="1600"/>
                <a:t>P</a:t>
              </a:r>
              <a:r>
                <a:rPr lang="zh-CN" altLang="en-US" sz="1600"/>
                <a:t>帧中存放返回地址</a:t>
              </a:r>
              <a:endParaRPr lang="en-US" altLang="zh-CN" sz="1600"/>
            </a:p>
          </p:txBody>
        </p:sp>
        <p:sp>
          <p:nvSpPr>
            <p:cNvPr id="60" name="Line 23">
              <a:extLst>
                <a:ext uri="{FF2B5EF4-FFF2-40B4-BE49-F238E27FC236}">
                  <a16:creationId xmlns:a16="http://schemas.microsoft.com/office/drawing/2014/main" id="{E9413683-69CE-40D4-82A0-DB7A9668BB09}"/>
                </a:ext>
              </a:extLst>
            </p:cNvPr>
            <p:cNvSpPr>
              <a:spLocks noChangeShapeType="1"/>
            </p:cNvSpPr>
            <p:nvPr/>
          </p:nvSpPr>
          <p:spPr bwMode="auto">
            <a:xfrm>
              <a:off x="2721" y="1937"/>
              <a:ext cx="293" cy="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p>
          </p:txBody>
        </p:sp>
        <p:sp>
          <p:nvSpPr>
            <p:cNvPr id="61" name="Line 24">
              <a:extLst>
                <a:ext uri="{FF2B5EF4-FFF2-40B4-BE49-F238E27FC236}">
                  <a16:creationId xmlns:a16="http://schemas.microsoft.com/office/drawing/2014/main" id="{06D5E20E-0F5B-412F-97A0-F3EA1B00E96D}"/>
                </a:ext>
              </a:extLst>
            </p:cNvPr>
            <p:cNvSpPr>
              <a:spLocks noChangeShapeType="1"/>
            </p:cNvSpPr>
            <p:nvPr/>
          </p:nvSpPr>
          <p:spPr bwMode="auto">
            <a:xfrm>
              <a:off x="3005" y="1934"/>
              <a:ext cx="267" cy="308"/>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p>
          </p:txBody>
        </p:sp>
      </p:grpSp>
      <p:grpSp>
        <p:nvGrpSpPr>
          <p:cNvPr id="62" name="Group 34">
            <a:extLst>
              <a:ext uri="{FF2B5EF4-FFF2-40B4-BE49-F238E27FC236}">
                <a16:creationId xmlns:a16="http://schemas.microsoft.com/office/drawing/2014/main" id="{395A9B32-2D3D-437C-99D2-326C0652671F}"/>
              </a:ext>
            </a:extLst>
          </p:cNvPr>
          <p:cNvGrpSpPr>
            <a:grpSpLocks/>
          </p:cNvGrpSpPr>
          <p:nvPr/>
        </p:nvGrpSpPr>
        <p:grpSpPr bwMode="auto">
          <a:xfrm>
            <a:off x="4810096" y="4095755"/>
            <a:ext cx="4386262" cy="544513"/>
            <a:chOff x="2037" y="2580"/>
            <a:chExt cx="2763" cy="343"/>
          </a:xfrm>
        </p:grpSpPr>
        <p:sp>
          <p:nvSpPr>
            <p:cNvPr id="63" name="Rectangle 27">
              <a:extLst>
                <a:ext uri="{FF2B5EF4-FFF2-40B4-BE49-F238E27FC236}">
                  <a16:creationId xmlns:a16="http://schemas.microsoft.com/office/drawing/2014/main" id="{784A0626-3425-4C1D-92AA-BA8568AD2E48}"/>
                </a:ext>
              </a:extLst>
            </p:cNvPr>
            <p:cNvSpPr>
              <a:spLocks noChangeArrowheads="1"/>
            </p:cNvSpPr>
            <p:nvPr/>
          </p:nvSpPr>
          <p:spPr bwMode="auto">
            <a:xfrm>
              <a:off x="3218" y="2617"/>
              <a:ext cx="1582" cy="207"/>
            </a:xfrm>
            <a:prstGeom prst="rect">
              <a:avLst/>
            </a:prstGeom>
            <a:noFill/>
            <a:ln w="2857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endParaRPr lang="zh-CN" altLang="en-US"/>
            </a:p>
          </p:txBody>
        </p:sp>
        <p:sp>
          <p:nvSpPr>
            <p:cNvPr id="64" name="Text Box 28">
              <a:extLst>
                <a:ext uri="{FF2B5EF4-FFF2-40B4-BE49-F238E27FC236}">
                  <a16:creationId xmlns:a16="http://schemas.microsoft.com/office/drawing/2014/main" id="{BE6D5FA2-B7CC-402A-8D32-CB475D12B240}"/>
                </a:ext>
              </a:extLst>
            </p:cNvPr>
            <p:cNvSpPr txBox="1">
              <a:spLocks noChangeArrowheads="1"/>
            </p:cNvSpPr>
            <p:nvPr/>
          </p:nvSpPr>
          <p:spPr bwMode="auto">
            <a:xfrm>
              <a:off x="2037" y="2580"/>
              <a:ext cx="676"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a:t>需保存的寄存器</a:t>
              </a:r>
              <a:endParaRPr lang="en-US" altLang="zh-CN" sz="1600"/>
            </a:p>
          </p:txBody>
        </p:sp>
        <p:sp>
          <p:nvSpPr>
            <p:cNvPr id="65" name="Line 30">
              <a:extLst>
                <a:ext uri="{FF2B5EF4-FFF2-40B4-BE49-F238E27FC236}">
                  <a16:creationId xmlns:a16="http://schemas.microsoft.com/office/drawing/2014/main" id="{6FC1B590-2592-407C-A918-06EBD54EF16C}"/>
                </a:ext>
              </a:extLst>
            </p:cNvPr>
            <p:cNvSpPr>
              <a:spLocks noChangeShapeType="1"/>
            </p:cNvSpPr>
            <p:nvPr/>
          </p:nvSpPr>
          <p:spPr bwMode="auto">
            <a:xfrm>
              <a:off x="2652" y="2809"/>
              <a:ext cx="530" cy="3"/>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p>
          </p:txBody>
        </p:sp>
      </p:grpSp>
      <p:grpSp>
        <p:nvGrpSpPr>
          <p:cNvPr id="66" name="Group 37">
            <a:extLst>
              <a:ext uri="{FF2B5EF4-FFF2-40B4-BE49-F238E27FC236}">
                <a16:creationId xmlns:a16="http://schemas.microsoft.com/office/drawing/2014/main" id="{15D0FE25-B302-4B99-B7F0-BFB608E49EC2}"/>
              </a:ext>
            </a:extLst>
          </p:cNvPr>
          <p:cNvGrpSpPr>
            <a:grpSpLocks/>
          </p:cNvGrpSpPr>
          <p:nvPr/>
        </p:nvGrpSpPr>
        <p:grpSpPr bwMode="auto">
          <a:xfrm>
            <a:off x="5192683" y="4803781"/>
            <a:ext cx="4033838" cy="790576"/>
            <a:chOff x="2269" y="3035"/>
            <a:chExt cx="2541" cy="498"/>
          </a:xfrm>
        </p:grpSpPr>
        <p:sp>
          <p:nvSpPr>
            <p:cNvPr id="67" name="Text Box 31">
              <a:extLst>
                <a:ext uri="{FF2B5EF4-FFF2-40B4-BE49-F238E27FC236}">
                  <a16:creationId xmlns:a16="http://schemas.microsoft.com/office/drawing/2014/main" id="{AC3C8246-3F00-4F12-B931-84A8CAB83D79}"/>
                </a:ext>
              </a:extLst>
            </p:cNvPr>
            <p:cNvSpPr txBox="1">
              <a:spLocks noChangeArrowheads="1"/>
            </p:cNvSpPr>
            <p:nvPr/>
          </p:nvSpPr>
          <p:spPr bwMode="auto">
            <a:xfrm>
              <a:off x="2269" y="3035"/>
              <a:ext cx="676" cy="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600"/>
                <a:t>Q</a:t>
              </a:r>
              <a:r>
                <a:rPr lang="zh-CN" altLang="en-US" sz="1600"/>
                <a:t>所用的局部和临时变量</a:t>
              </a:r>
              <a:endParaRPr lang="en-US" altLang="zh-CN" sz="1600"/>
            </a:p>
          </p:txBody>
        </p:sp>
        <p:sp>
          <p:nvSpPr>
            <p:cNvPr id="68" name="Line 32">
              <a:extLst>
                <a:ext uri="{FF2B5EF4-FFF2-40B4-BE49-F238E27FC236}">
                  <a16:creationId xmlns:a16="http://schemas.microsoft.com/office/drawing/2014/main" id="{2D6B7D09-6367-443A-88EF-49D52E547354}"/>
                </a:ext>
              </a:extLst>
            </p:cNvPr>
            <p:cNvSpPr>
              <a:spLocks noChangeShapeType="1"/>
            </p:cNvSpPr>
            <p:nvPr/>
          </p:nvSpPr>
          <p:spPr bwMode="auto">
            <a:xfrm flipV="1">
              <a:off x="2799" y="3407"/>
              <a:ext cx="384" cy="5"/>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p>
          </p:txBody>
        </p:sp>
        <p:sp>
          <p:nvSpPr>
            <p:cNvPr id="69" name="Rectangle 33">
              <a:extLst>
                <a:ext uri="{FF2B5EF4-FFF2-40B4-BE49-F238E27FC236}">
                  <a16:creationId xmlns:a16="http://schemas.microsoft.com/office/drawing/2014/main" id="{B649D5BF-993C-4B83-9517-0E2149B4D364}"/>
                </a:ext>
              </a:extLst>
            </p:cNvPr>
            <p:cNvSpPr>
              <a:spLocks noChangeArrowheads="1"/>
            </p:cNvSpPr>
            <p:nvPr/>
          </p:nvSpPr>
          <p:spPr bwMode="auto">
            <a:xfrm>
              <a:off x="3210" y="3155"/>
              <a:ext cx="1600" cy="207"/>
            </a:xfrm>
            <a:prstGeom prst="rect">
              <a:avLst/>
            </a:prstGeom>
            <a:noFill/>
            <a:ln w="2857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endParaRPr lang="zh-CN" altLang="en-US"/>
            </a:p>
          </p:txBody>
        </p:sp>
      </p:grpSp>
      <p:grpSp>
        <p:nvGrpSpPr>
          <p:cNvPr id="70" name="Group 48">
            <a:extLst>
              <a:ext uri="{FF2B5EF4-FFF2-40B4-BE49-F238E27FC236}">
                <a16:creationId xmlns:a16="http://schemas.microsoft.com/office/drawing/2014/main" id="{33083816-1624-46D7-AD08-AD575CE0A77E}"/>
              </a:ext>
            </a:extLst>
          </p:cNvPr>
          <p:cNvGrpSpPr>
            <a:grpSpLocks/>
          </p:cNvGrpSpPr>
          <p:nvPr/>
        </p:nvGrpSpPr>
        <p:grpSpPr bwMode="auto">
          <a:xfrm>
            <a:off x="5160933" y="5738818"/>
            <a:ext cx="4048125" cy="544513"/>
            <a:chOff x="2258" y="3615"/>
            <a:chExt cx="2550" cy="343"/>
          </a:xfrm>
        </p:grpSpPr>
        <p:sp>
          <p:nvSpPr>
            <p:cNvPr id="71" name="Rectangle 43">
              <a:extLst>
                <a:ext uri="{FF2B5EF4-FFF2-40B4-BE49-F238E27FC236}">
                  <a16:creationId xmlns:a16="http://schemas.microsoft.com/office/drawing/2014/main" id="{97361EAB-3472-4444-A940-30D32A5F9470}"/>
                </a:ext>
              </a:extLst>
            </p:cNvPr>
            <p:cNvSpPr>
              <a:spLocks noChangeArrowheads="1"/>
            </p:cNvSpPr>
            <p:nvPr/>
          </p:nvSpPr>
          <p:spPr bwMode="auto">
            <a:xfrm>
              <a:off x="3206" y="3750"/>
              <a:ext cx="1602" cy="207"/>
            </a:xfrm>
            <a:prstGeom prst="rect">
              <a:avLst/>
            </a:prstGeom>
            <a:noFill/>
            <a:ln w="2857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endParaRPr lang="zh-CN" altLang="en-US"/>
            </a:p>
          </p:txBody>
        </p:sp>
        <p:sp>
          <p:nvSpPr>
            <p:cNvPr id="72" name="Text Box 44">
              <a:extLst>
                <a:ext uri="{FF2B5EF4-FFF2-40B4-BE49-F238E27FC236}">
                  <a16:creationId xmlns:a16="http://schemas.microsoft.com/office/drawing/2014/main" id="{804E1419-D652-4918-AE5F-184E0B52736D}"/>
                </a:ext>
              </a:extLst>
            </p:cNvPr>
            <p:cNvSpPr txBox="1">
              <a:spLocks noChangeArrowheads="1"/>
            </p:cNvSpPr>
            <p:nvPr/>
          </p:nvSpPr>
          <p:spPr bwMode="auto">
            <a:xfrm>
              <a:off x="2258" y="3615"/>
              <a:ext cx="833"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600"/>
                <a:t>Q</a:t>
              </a:r>
              <a:r>
                <a:rPr lang="zh-CN" altLang="en-US" sz="1600"/>
                <a:t>传给其他过程的参数</a:t>
              </a:r>
            </a:p>
          </p:txBody>
        </p:sp>
        <p:sp>
          <p:nvSpPr>
            <p:cNvPr id="73" name="Line 47">
              <a:extLst>
                <a:ext uri="{FF2B5EF4-FFF2-40B4-BE49-F238E27FC236}">
                  <a16:creationId xmlns:a16="http://schemas.microsoft.com/office/drawing/2014/main" id="{F473FC8E-C1D8-4224-84C3-41E532721A05}"/>
                </a:ext>
              </a:extLst>
            </p:cNvPr>
            <p:cNvSpPr>
              <a:spLocks noChangeShapeType="1"/>
            </p:cNvSpPr>
            <p:nvPr/>
          </p:nvSpPr>
          <p:spPr bwMode="auto">
            <a:xfrm flipV="1">
              <a:off x="3008" y="3776"/>
              <a:ext cx="165" cy="9"/>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p>
          </p:txBody>
        </p:sp>
      </p:grpSp>
      <p:sp>
        <p:nvSpPr>
          <p:cNvPr id="74" name="Rectangle 51">
            <a:extLst>
              <a:ext uri="{FF2B5EF4-FFF2-40B4-BE49-F238E27FC236}">
                <a16:creationId xmlns:a16="http://schemas.microsoft.com/office/drawing/2014/main" id="{B9D855C3-C2DE-437D-9F47-F4A500FB2C93}"/>
              </a:ext>
            </a:extLst>
          </p:cNvPr>
          <p:cNvSpPr>
            <a:spLocks noChangeArrowheads="1"/>
          </p:cNvSpPr>
          <p:nvPr/>
        </p:nvSpPr>
        <p:spPr bwMode="auto">
          <a:xfrm>
            <a:off x="6634133" y="5022215"/>
            <a:ext cx="128305" cy="328295"/>
          </a:xfrm>
          <a:prstGeom prst="rect">
            <a:avLst/>
          </a:prstGeom>
          <a:solidFill>
            <a:schemeClr val="accent1">
              <a:alpha val="9000"/>
            </a:schemeClr>
          </a:solidFill>
          <a:ln>
            <a:noFill/>
          </a:ln>
          <a:effectLst/>
          <a:extLs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p>
            <a:endParaRPr lang="zh-CN" altLang="en-US"/>
          </a:p>
        </p:txBody>
      </p:sp>
    </p:spTree>
    <p:extLst>
      <p:ext uri="{BB962C8B-B14F-4D97-AF65-F5344CB8AC3E}">
        <p14:creationId xmlns:p14="http://schemas.microsoft.com/office/powerpoint/2010/main" val="84190193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linds(horizontal)">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linds(horizontal)">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blinds(horizontal)">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blinds(horizontal)">
                                      <p:cBhvr>
                                        <p:cTn id="47" dur="500"/>
                                        <p:tgtEl>
                                          <p:spTgt spid="7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blinds(horizontal)">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blinds(horizontal)">
                                      <p:cBhvr>
                                        <p:cTn id="57" dur="500"/>
                                        <p:tgtEl>
                                          <p:spTgt spid="4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blinds(horizontal)">
                                      <p:cBhvr>
                                        <p:cTn id="62" dur="500"/>
                                        <p:tgtEl>
                                          <p:spTgt spid="5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blinds(horizontal)">
                                      <p:cBhvr>
                                        <p:cTn id="67" dur="500"/>
                                        <p:tgtEl>
                                          <p:spTgt spid="5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blinds(horizontal)">
                                      <p:cBhvr>
                                        <p:cTn id="72" dur="500"/>
                                        <p:tgtEl>
                                          <p:spTgt spid="5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blinds(horizontal)">
                                      <p:cBhvr>
                                        <p:cTn id="77" dur="500"/>
                                        <p:tgtEl>
                                          <p:spTgt spid="6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blinds(horizontal)">
                                      <p:cBhvr>
                                        <p:cTn id="82" dur="500"/>
                                        <p:tgtEl>
                                          <p:spTgt spid="6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blinds(horizontal)">
                                      <p:cBhvr>
                                        <p:cTn id="8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P spid="48" grpId="0"/>
      <p:bldP spid="49" grpId="0" animBg="1"/>
      <p:bldP spid="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94F934F-80D7-426C-AAE7-9649422C070C}"/>
              </a:ext>
            </a:extLst>
          </p:cNvPr>
          <p:cNvSpPr>
            <a:spLocks noGrp="1"/>
          </p:cNvSpPr>
          <p:nvPr>
            <p:ph type="sldNum" sz="quarter" idx="12"/>
          </p:nvPr>
        </p:nvSpPr>
        <p:spPr/>
        <p:txBody>
          <a:bodyPr/>
          <a:lstStyle/>
          <a:p>
            <a:fld id="{D12C7F20-4EEE-4847-AC76-B538472E8A39}" type="slidenum">
              <a:rPr lang="zh-CN" altLang="en-US" smtClean="0"/>
              <a:pPr/>
              <a:t>6</a:t>
            </a:fld>
            <a:endParaRPr lang="zh-CN" altLang="en-US"/>
          </a:p>
        </p:txBody>
      </p:sp>
      <p:sp>
        <p:nvSpPr>
          <p:cNvPr id="3" name="文本占位符 2">
            <a:extLst>
              <a:ext uri="{FF2B5EF4-FFF2-40B4-BE49-F238E27FC236}">
                <a16:creationId xmlns:a16="http://schemas.microsoft.com/office/drawing/2014/main" id="{1B719B7B-6C9C-442F-B30B-FD6DBD06DC9E}"/>
              </a:ext>
            </a:extLst>
          </p:cNvPr>
          <p:cNvSpPr>
            <a:spLocks noGrp="1"/>
          </p:cNvSpPr>
          <p:nvPr>
            <p:ph type="body" sz="quarter" idx="15"/>
          </p:nvPr>
        </p:nvSpPr>
        <p:spPr/>
        <p:txBody>
          <a:bodyPr/>
          <a:lstStyle/>
          <a:p>
            <a:r>
              <a:rPr lang="zh-CN" altLang="en-US" dirty="0"/>
              <a:t>地址码字段的个数</a:t>
            </a:r>
          </a:p>
        </p:txBody>
      </p:sp>
      <p:sp>
        <p:nvSpPr>
          <p:cNvPr id="4" name="文本占位符 3">
            <a:extLst>
              <a:ext uri="{FF2B5EF4-FFF2-40B4-BE49-F238E27FC236}">
                <a16:creationId xmlns:a16="http://schemas.microsoft.com/office/drawing/2014/main" id="{8AFBD4F1-40C2-4D72-9E49-24BA9CBBB38F}"/>
              </a:ext>
            </a:extLst>
          </p:cNvPr>
          <p:cNvSpPr>
            <a:spLocks noGrp="1"/>
          </p:cNvSpPr>
          <p:nvPr>
            <p:ph type="body" sz="quarter" idx="16"/>
          </p:nvPr>
        </p:nvSpPr>
        <p:spPr/>
        <p:txBody>
          <a:bodyPr/>
          <a:lstStyle/>
          <a:p>
            <a:r>
              <a:rPr lang="en-US" altLang="zh-CN" dirty="0"/>
              <a:t>1.</a:t>
            </a:r>
            <a:r>
              <a:rPr lang="zh-CN" altLang="en-US" dirty="0"/>
              <a:t>指令系统的设计</a:t>
            </a:r>
            <a:endParaRPr lang="en-US" altLang="zh-CN" dirty="0"/>
          </a:p>
          <a:p>
            <a:endParaRPr lang="zh-CN" altLang="en-US" dirty="0"/>
          </a:p>
        </p:txBody>
      </p:sp>
      <p:sp>
        <p:nvSpPr>
          <p:cNvPr id="5" name="Rectangle 3">
            <a:extLst>
              <a:ext uri="{FF2B5EF4-FFF2-40B4-BE49-F238E27FC236}">
                <a16:creationId xmlns:a16="http://schemas.microsoft.com/office/drawing/2014/main" id="{26C24C83-7F2B-426A-AC4F-0B171E229B0A}"/>
              </a:ext>
            </a:extLst>
          </p:cNvPr>
          <p:cNvSpPr txBox="1">
            <a:spLocks noChangeArrowheads="1"/>
          </p:cNvSpPr>
          <p:nvPr/>
        </p:nvSpPr>
        <p:spPr>
          <a:xfrm>
            <a:off x="537420" y="1158362"/>
            <a:ext cx="11458134" cy="5699638"/>
          </a:xfrm>
          <a:prstGeom prst="rect">
            <a:avLst/>
          </a:prstGeom>
          <a:noFill/>
          <a:ln/>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Wingdings" panose="05000000000000000000" pitchFamily="2" charset="2"/>
              <a:buNone/>
            </a:pPr>
            <a:r>
              <a:rPr lang="zh-CN" altLang="en-US" sz="1800" dirty="0">
                <a:solidFill>
                  <a:srgbClr val="1A78C3"/>
                </a:solidFill>
                <a:latin typeface="+mj-ea"/>
                <a:ea typeface="+mj-ea"/>
              </a:rPr>
              <a:t>据上述分析知</a:t>
            </a:r>
            <a:r>
              <a:rPr lang="en-US" altLang="zh-CN" sz="1800" dirty="0">
                <a:solidFill>
                  <a:srgbClr val="1A78C3"/>
                </a:solidFill>
                <a:latin typeface="+mj-ea"/>
                <a:ea typeface="+mj-ea"/>
              </a:rPr>
              <a:t>,</a:t>
            </a:r>
            <a:r>
              <a:rPr lang="zh-CN" altLang="en-US" sz="1800" dirty="0">
                <a:solidFill>
                  <a:srgbClr val="1A78C3"/>
                </a:solidFill>
                <a:latin typeface="+mj-ea"/>
                <a:ea typeface="+mj-ea"/>
              </a:rPr>
              <a:t>一条指令包含１个</a:t>
            </a:r>
            <a:r>
              <a:rPr lang="zh-CN" altLang="en-US" sz="1800" dirty="0">
                <a:solidFill>
                  <a:srgbClr val="ED7D31"/>
                </a:solidFill>
                <a:latin typeface="+mj-ea"/>
                <a:ea typeface="+mj-ea"/>
              </a:rPr>
              <a:t>操作码</a:t>
            </a:r>
            <a:r>
              <a:rPr lang="zh-CN" altLang="en-US" sz="1800" dirty="0">
                <a:solidFill>
                  <a:srgbClr val="1A78C3"/>
                </a:solidFill>
                <a:latin typeface="+mj-ea"/>
                <a:ea typeface="+mj-ea"/>
              </a:rPr>
              <a:t>和多个</a:t>
            </a:r>
            <a:r>
              <a:rPr lang="zh-CN" altLang="en-US" sz="1800" dirty="0">
                <a:solidFill>
                  <a:srgbClr val="ED7D31"/>
                </a:solidFill>
                <a:latin typeface="+mj-ea"/>
                <a:ea typeface="+mj-ea"/>
              </a:rPr>
              <a:t>地址码</a:t>
            </a:r>
          </a:p>
          <a:p>
            <a:pPr marL="342900" indent="-342900">
              <a:lnSpc>
                <a:spcPct val="130000"/>
              </a:lnSpc>
              <a:buFont typeface="Wingdings" panose="05000000000000000000" pitchFamily="2" charset="2"/>
              <a:buNone/>
            </a:pPr>
            <a:r>
              <a:rPr lang="zh-CN" altLang="en-US" sz="1800" dirty="0">
                <a:solidFill>
                  <a:srgbClr val="ED7D31"/>
                </a:solidFill>
                <a:latin typeface="+mj-ea"/>
                <a:ea typeface="+mj-ea"/>
              </a:rPr>
              <a:t>零地址指令</a:t>
            </a:r>
            <a:endParaRPr lang="en-US" altLang="zh-CN" sz="1800" dirty="0">
              <a:solidFill>
                <a:srgbClr val="ED7D31"/>
              </a:solidFill>
              <a:latin typeface="+mj-ea"/>
              <a:ea typeface="+mj-ea"/>
            </a:endParaRPr>
          </a:p>
          <a:p>
            <a:pPr marL="342900" indent="-342900">
              <a:lnSpc>
                <a:spcPct val="130000"/>
              </a:lnSpc>
              <a:spcBef>
                <a:spcPct val="0"/>
              </a:spcBef>
              <a:buFont typeface="Monotype Sorts" pitchFamily="2" charset="2"/>
              <a:buChar char=" "/>
            </a:pPr>
            <a:r>
              <a:rPr lang="en-US" altLang="zh-CN" sz="1800" dirty="0">
                <a:solidFill>
                  <a:srgbClr val="1A78C3"/>
                </a:solidFill>
                <a:latin typeface="+mj-ea"/>
                <a:ea typeface="+mj-ea"/>
              </a:rPr>
              <a:t>(1) </a:t>
            </a:r>
            <a:r>
              <a:rPr lang="zh-CN" altLang="en-US" sz="1800" dirty="0">
                <a:solidFill>
                  <a:srgbClr val="1A78C3"/>
                </a:solidFill>
                <a:latin typeface="+mj-ea"/>
                <a:ea typeface="+mj-ea"/>
              </a:rPr>
              <a:t>无需操作数　如：空操作／停机等</a:t>
            </a:r>
          </a:p>
          <a:p>
            <a:pPr marL="0" indent="0">
              <a:lnSpc>
                <a:spcPct val="130000"/>
              </a:lnSpc>
              <a:buNone/>
            </a:pPr>
            <a:r>
              <a:rPr lang="zh-CN" altLang="en-US" sz="1800" dirty="0">
                <a:solidFill>
                  <a:srgbClr val="ED7D31"/>
                </a:solidFill>
                <a:latin typeface="+mj-ea"/>
                <a:ea typeface="+mj-ea"/>
              </a:rPr>
              <a:t>一地址指令</a:t>
            </a:r>
          </a:p>
          <a:p>
            <a:pPr marL="342900" indent="-342900">
              <a:lnSpc>
                <a:spcPct val="130000"/>
              </a:lnSpc>
              <a:spcBef>
                <a:spcPct val="0"/>
              </a:spcBef>
              <a:buFont typeface="Monotype Sorts" pitchFamily="2" charset="2"/>
              <a:buChar char=" "/>
            </a:pPr>
            <a:r>
              <a:rPr lang="zh-CN" altLang="zh-CN" sz="1800" dirty="0">
                <a:solidFill>
                  <a:srgbClr val="1A78C3"/>
                </a:solidFill>
                <a:latin typeface="+mj-ea"/>
                <a:ea typeface="+mj-ea"/>
              </a:rPr>
              <a:t>其</a:t>
            </a:r>
            <a:r>
              <a:rPr lang="zh-CN" altLang="en-US" sz="1800" dirty="0">
                <a:solidFill>
                  <a:srgbClr val="1A78C3"/>
                </a:solidFill>
                <a:latin typeface="+mj-ea"/>
                <a:ea typeface="+mj-ea"/>
              </a:rPr>
              <a:t>地址既是操作数的地址，也是结果的地址</a:t>
            </a:r>
          </a:p>
          <a:p>
            <a:pPr marL="342900" indent="-342900">
              <a:lnSpc>
                <a:spcPct val="130000"/>
              </a:lnSpc>
              <a:spcBef>
                <a:spcPct val="0"/>
              </a:spcBef>
              <a:buFont typeface="Monotype Sorts" pitchFamily="2" charset="2"/>
              <a:buChar char=" "/>
            </a:pPr>
            <a:r>
              <a:rPr lang="en-US" altLang="zh-CN" sz="1800" dirty="0">
                <a:solidFill>
                  <a:srgbClr val="1A78C3"/>
                </a:solidFill>
                <a:latin typeface="+mj-ea"/>
                <a:ea typeface="+mj-ea"/>
              </a:rPr>
              <a:t>(1) </a:t>
            </a:r>
            <a:r>
              <a:rPr lang="zh-CN" altLang="en-US" sz="1800" dirty="0">
                <a:solidFill>
                  <a:srgbClr val="1A78C3"/>
                </a:solidFill>
                <a:latin typeface="+mj-ea"/>
                <a:ea typeface="+mj-ea"/>
              </a:rPr>
              <a:t>单目运算：如：取反／取负等</a:t>
            </a:r>
          </a:p>
          <a:p>
            <a:pPr marL="342900" indent="-342900">
              <a:lnSpc>
                <a:spcPct val="130000"/>
              </a:lnSpc>
              <a:spcBef>
                <a:spcPct val="0"/>
              </a:spcBef>
              <a:buFont typeface="Monotype Sorts" pitchFamily="2" charset="2"/>
              <a:buChar char=" "/>
            </a:pPr>
            <a:r>
              <a:rPr lang="en-US" altLang="zh-CN" sz="1800" dirty="0">
                <a:solidFill>
                  <a:srgbClr val="1A78C3"/>
                </a:solidFill>
                <a:latin typeface="+mj-ea"/>
                <a:ea typeface="+mj-ea"/>
              </a:rPr>
              <a:t>(2) </a:t>
            </a:r>
            <a:r>
              <a:rPr lang="zh-CN" altLang="en-US" sz="1800" dirty="0">
                <a:solidFill>
                  <a:srgbClr val="1A78C3"/>
                </a:solidFill>
                <a:latin typeface="+mj-ea"/>
                <a:ea typeface="+mj-ea"/>
              </a:rPr>
              <a:t>双目运算：另一操作数为默认的　如：累加器等</a:t>
            </a:r>
          </a:p>
          <a:p>
            <a:pPr marL="0" indent="0">
              <a:lnSpc>
                <a:spcPct val="130000"/>
              </a:lnSpc>
              <a:buNone/>
            </a:pPr>
            <a:r>
              <a:rPr lang="zh-CN" altLang="en-US" sz="1800" dirty="0">
                <a:solidFill>
                  <a:srgbClr val="ED7D31"/>
                </a:solidFill>
                <a:latin typeface="+mj-ea"/>
              </a:rPr>
              <a:t>二地址指令（最常用）</a:t>
            </a:r>
          </a:p>
          <a:p>
            <a:pPr marL="342900" indent="-342900">
              <a:lnSpc>
                <a:spcPct val="130000"/>
              </a:lnSpc>
              <a:spcBef>
                <a:spcPct val="0"/>
              </a:spcBef>
              <a:buNone/>
            </a:pPr>
            <a:r>
              <a:rPr lang="zh-CN" altLang="en-US" sz="1800" dirty="0">
                <a:solidFill>
                  <a:srgbClr val="1A78C3"/>
                </a:solidFill>
                <a:latin typeface="+mj-ea"/>
              </a:rPr>
              <a:t>分别存放双目运算中两个操作数，并将其中一个地址作为结果的地址。 </a:t>
            </a:r>
          </a:p>
          <a:p>
            <a:pPr marL="342900" indent="-342900">
              <a:lnSpc>
                <a:spcPct val="130000"/>
              </a:lnSpc>
              <a:buNone/>
            </a:pPr>
            <a:r>
              <a:rPr lang="zh-CN" altLang="en-US" sz="1800" dirty="0">
                <a:solidFill>
                  <a:srgbClr val="ED7D31"/>
                </a:solidFill>
                <a:latin typeface="+mj-ea"/>
              </a:rPr>
              <a:t>三地址指令（</a:t>
            </a:r>
            <a:r>
              <a:rPr lang="en-US" altLang="zh-CN" sz="1800" dirty="0">
                <a:solidFill>
                  <a:srgbClr val="ED7D31"/>
                </a:solidFill>
                <a:latin typeface="+mj-ea"/>
              </a:rPr>
              <a:t>RISC</a:t>
            </a:r>
            <a:r>
              <a:rPr lang="zh-CN" altLang="en-US" sz="1800" dirty="0">
                <a:solidFill>
                  <a:srgbClr val="ED7D31"/>
                </a:solidFill>
                <a:latin typeface="+mj-ea"/>
              </a:rPr>
              <a:t>风格）</a:t>
            </a:r>
          </a:p>
          <a:p>
            <a:pPr marL="342900" indent="-342900">
              <a:lnSpc>
                <a:spcPct val="130000"/>
              </a:lnSpc>
              <a:spcBef>
                <a:spcPct val="0"/>
              </a:spcBef>
              <a:buNone/>
            </a:pPr>
            <a:r>
              <a:rPr lang="zh-CN" altLang="en-US" sz="1800" dirty="0">
                <a:solidFill>
                  <a:srgbClr val="1A78C3"/>
                </a:solidFill>
                <a:latin typeface="+mj-ea"/>
              </a:rPr>
              <a:t>分别作为双目运算中两个源操作数的地址和一个结果的地址。</a:t>
            </a:r>
          </a:p>
          <a:p>
            <a:pPr marL="342900" indent="-342900">
              <a:lnSpc>
                <a:spcPct val="130000"/>
              </a:lnSpc>
              <a:spcBef>
                <a:spcPct val="0"/>
              </a:spcBef>
              <a:buNone/>
            </a:pPr>
            <a:r>
              <a:rPr lang="zh-CN" altLang="en-US" sz="1800" dirty="0">
                <a:solidFill>
                  <a:srgbClr val="ED7D31"/>
                </a:solidFill>
                <a:latin typeface="+mj-ea"/>
              </a:rPr>
              <a:t>多地址指令</a:t>
            </a:r>
            <a:endParaRPr lang="en-US" altLang="zh-CN" sz="1800" dirty="0">
              <a:solidFill>
                <a:srgbClr val="ED7D31"/>
              </a:solidFill>
              <a:latin typeface="+mj-ea"/>
            </a:endParaRPr>
          </a:p>
          <a:p>
            <a:pPr marL="342900" indent="-342900">
              <a:lnSpc>
                <a:spcPct val="130000"/>
              </a:lnSpc>
              <a:spcBef>
                <a:spcPct val="0"/>
              </a:spcBef>
              <a:buNone/>
            </a:pPr>
            <a:r>
              <a:rPr lang="zh-CN" altLang="en-US" sz="1800" dirty="0">
                <a:solidFill>
                  <a:srgbClr val="1A78C3"/>
                </a:solidFill>
                <a:latin typeface="+mj-ea"/>
              </a:rPr>
              <a:t>大中型机中用于成批数据处理的指令</a:t>
            </a:r>
            <a:r>
              <a:rPr lang="en-US" altLang="zh-CN" sz="1800" dirty="0">
                <a:solidFill>
                  <a:srgbClr val="1A78C3"/>
                </a:solidFill>
                <a:latin typeface="+mj-ea"/>
              </a:rPr>
              <a:t>,</a:t>
            </a:r>
            <a:r>
              <a:rPr lang="zh-CN" altLang="en-US" sz="1800" dirty="0">
                <a:solidFill>
                  <a:srgbClr val="1A78C3"/>
                </a:solidFill>
                <a:latin typeface="+mj-ea"/>
              </a:rPr>
              <a:t>如</a:t>
            </a:r>
            <a:r>
              <a:rPr lang="en-US" altLang="zh-CN" sz="1800" dirty="0">
                <a:solidFill>
                  <a:srgbClr val="1A78C3"/>
                </a:solidFill>
                <a:latin typeface="+mj-ea"/>
              </a:rPr>
              <a:t>:</a:t>
            </a:r>
            <a:r>
              <a:rPr lang="zh-CN" altLang="en-US" sz="1800" dirty="0">
                <a:solidFill>
                  <a:srgbClr val="1A78C3"/>
                </a:solidFill>
                <a:latin typeface="+mj-ea"/>
              </a:rPr>
              <a:t>向量 </a:t>
            </a:r>
            <a:r>
              <a:rPr lang="en-US" altLang="zh-CN" sz="1800" dirty="0">
                <a:solidFill>
                  <a:srgbClr val="1A78C3"/>
                </a:solidFill>
                <a:latin typeface="+mj-ea"/>
              </a:rPr>
              <a:t>/ </a:t>
            </a:r>
            <a:r>
              <a:rPr lang="zh-CN" altLang="en-US" sz="1800" dirty="0">
                <a:solidFill>
                  <a:srgbClr val="1A78C3"/>
                </a:solidFill>
                <a:latin typeface="+mj-ea"/>
              </a:rPr>
              <a:t>矩阵等</a:t>
            </a:r>
            <a:endParaRPr lang="zh-CN" altLang="en-US" sz="1800" dirty="0">
              <a:solidFill>
                <a:srgbClr val="1A78C3"/>
              </a:solidFill>
              <a:latin typeface="+mj-ea"/>
              <a:ea typeface="+mj-ea"/>
            </a:endParaRPr>
          </a:p>
        </p:txBody>
      </p:sp>
      <p:grpSp>
        <p:nvGrpSpPr>
          <p:cNvPr id="6" name="Group 4">
            <a:extLst>
              <a:ext uri="{FF2B5EF4-FFF2-40B4-BE49-F238E27FC236}">
                <a16:creationId xmlns:a16="http://schemas.microsoft.com/office/drawing/2014/main" id="{E35004DE-37AC-42C7-9CE3-648D1222AF71}"/>
              </a:ext>
            </a:extLst>
          </p:cNvPr>
          <p:cNvGrpSpPr>
            <a:grpSpLocks/>
          </p:cNvGrpSpPr>
          <p:nvPr/>
        </p:nvGrpSpPr>
        <p:grpSpPr bwMode="auto">
          <a:xfrm>
            <a:off x="1924050" y="1584288"/>
            <a:ext cx="1066800" cy="336550"/>
            <a:chOff x="1488" y="2064"/>
            <a:chExt cx="672" cy="274"/>
          </a:xfrm>
        </p:grpSpPr>
        <p:sp>
          <p:nvSpPr>
            <p:cNvPr id="7" name="Rectangle 5">
              <a:extLst>
                <a:ext uri="{FF2B5EF4-FFF2-40B4-BE49-F238E27FC236}">
                  <a16:creationId xmlns:a16="http://schemas.microsoft.com/office/drawing/2014/main" id="{453EE9B6-171C-40ED-812B-98486D378AAB}"/>
                </a:ext>
              </a:extLst>
            </p:cNvPr>
            <p:cNvSpPr>
              <a:spLocks noChangeArrowheads="1"/>
            </p:cNvSpPr>
            <p:nvPr/>
          </p:nvSpPr>
          <p:spPr bwMode="auto">
            <a:xfrm flipV="1">
              <a:off x="1488" y="2112"/>
              <a:ext cx="67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8" name="Text Box 6">
              <a:extLst>
                <a:ext uri="{FF2B5EF4-FFF2-40B4-BE49-F238E27FC236}">
                  <a16:creationId xmlns:a16="http://schemas.microsoft.com/office/drawing/2014/main" id="{991D83D9-2551-4BF2-AF3E-3F66F45086C7}"/>
                </a:ext>
              </a:extLst>
            </p:cNvPr>
            <p:cNvSpPr txBox="1">
              <a:spLocks noChangeArrowheads="1"/>
            </p:cNvSpPr>
            <p:nvPr/>
          </p:nvSpPr>
          <p:spPr bwMode="auto">
            <a:xfrm>
              <a:off x="1632" y="2064"/>
              <a:ext cx="43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rgbClr val="1A78C3"/>
                  </a:solidFill>
                  <a:latin typeface="+mj-ea"/>
                  <a:ea typeface="+mj-ea"/>
                </a:rPr>
                <a:t>OP</a:t>
              </a:r>
            </a:p>
          </p:txBody>
        </p:sp>
      </p:grpSp>
      <p:grpSp>
        <p:nvGrpSpPr>
          <p:cNvPr id="9" name="Group 7">
            <a:extLst>
              <a:ext uri="{FF2B5EF4-FFF2-40B4-BE49-F238E27FC236}">
                <a16:creationId xmlns:a16="http://schemas.microsoft.com/office/drawing/2014/main" id="{496C2CC2-B625-4DB7-AF22-8135F20D559A}"/>
              </a:ext>
            </a:extLst>
          </p:cNvPr>
          <p:cNvGrpSpPr>
            <a:grpSpLocks/>
          </p:cNvGrpSpPr>
          <p:nvPr/>
        </p:nvGrpSpPr>
        <p:grpSpPr bwMode="auto">
          <a:xfrm>
            <a:off x="1924050" y="2499500"/>
            <a:ext cx="1847850" cy="336550"/>
            <a:chOff x="1488" y="3456"/>
            <a:chExt cx="1056" cy="309"/>
          </a:xfrm>
        </p:grpSpPr>
        <p:sp>
          <p:nvSpPr>
            <p:cNvPr id="10" name="Line 8">
              <a:extLst>
                <a:ext uri="{FF2B5EF4-FFF2-40B4-BE49-F238E27FC236}">
                  <a16:creationId xmlns:a16="http://schemas.microsoft.com/office/drawing/2014/main" id="{8500C56D-AB09-4DE2-A306-FD0ECABC072F}"/>
                </a:ext>
              </a:extLst>
            </p:cNvPr>
            <p:cNvSpPr>
              <a:spLocks noChangeShapeType="1"/>
            </p:cNvSpPr>
            <p:nvPr/>
          </p:nvSpPr>
          <p:spPr bwMode="auto">
            <a:xfrm>
              <a:off x="2064" y="345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11" name="Rectangle 9">
              <a:extLst>
                <a:ext uri="{FF2B5EF4-FFF2-40B4-BE49-F238E27FC236}">
                  <a16:creationId xmlns:a16="http://schemas.microsoft.com/office/drawing/2014/main" id="{6596DDB2-8A1C-4D5F-9042-EA5A95E9EE31}"/>
                </a:ext>
              </a:extLst>
            </p:cNvPr>
            <p:cNvSpPr>
              <a:spLocks noChangeArrowheads="1"/>
            </p:cNvSpPr>
            <p:nvPr/>
          </p:nvSpPr>
          <p:spPr bwMode="auto">
            <a:xfrm flipV="1">
              <a:off x="1488" y="3456"/>
              <a:ext cx="1008"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12" name="Text Box 10">
              <a:extLst>
                <a:ext uri="{FF2B5EF4-FFF2-40B4-BE49-F238E27FC236}">
                  <a16:creationId xmlns:a16="http://schemas.microsoft.com/office/drawing/2014/main" id="{47E4FED2-94FC-4261-A7EB-A00074BA9CA8}"/>
                </a:ext>
              </a:extLst>
            </p:cNvPr>
            <p:cNvSpPr txBox="1">
              <a:spLocks noChangeArrowheads="1"/>
            </p:cNvSpPr>
            <p:nvPr/>
          </p:nvSpPr>
          <p:spPr bwMode="auto">
            <a:xfrm>
              <a:off x="1632" y="3456"/>
              <a:ext cx="432"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rgbClr val="1A78C3"/>
                  </a:solidFill>
                  <a:latin typeface="+mj-ea"/>
                  <a:ea typeface="+mj-ea"/>
                </a:rPr>
                <a:t>OP</a:t>
              </a:r>
            </a:p>
          </p:txBody>
        </p:sp>
        <p:sp>
          <p:nvSpPr>
            <p:cNvPr id="13" name="Text Box 11">
              <a:extLst>
                <a:ext uri="{FF2B5EF4-FFF2-40B4-BE49-F238E27FC236}">
                  <a16:creationId xmlns:a16="http://schemas.microsoft.com/office/drawing/2014/main" id="{A7759BB5-3B58-4510-8036-72559C3B1DB0}"/>
                </a:ext>
              </a:extLst>
            </p:cNvPr>
            <p:cNvSpPr txBox="1">
              <a:spLocks noChangeArrowheads="1"/>
            </p:cNvSpPr>
            <p:nvPr/>
          </p:nvSpPr>
          <p:spPr bwMode="auto">
            <a:xfrm>
              <a:off x="2160" y="3456"/>
              <a:ext cx="384"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rgbClr val="1A78C3"/>
                  </a:solidFill>
                  <a:latin typeface="+mj-ea"/>
                  <a:ea typeface="+mj-ea"/>
                </a:rPr>
                <a:t>A1</a:t>
              </a:r>
            </a:p>
          </p:txBody>
        </p:sp>
      </p:grpSp>
      <p:sp>
        <p:nvSpPr>
          <p:cNvPr id="14" name="Rectangle 12">
            <a:extLst>
              <a:ext uri="{FF2B5EF4-FFF2-40B4-BE49-F238E27FC236}">
                <a16:creationId xmlns:a16="http://schemas.microsoft.com/office/drawing/2014/main" id="{B958A8CE-D3BB-47A9-AC8F-09F457091A41}"/>
              </a:ext>
            </a:extLst>
          </p:cNvPr>
          <p:cNvSpPr>
            <a:spLocks noChangeArrowheads="1"/>
          </p:cNvSpPr>
          <p:nvPr/>
        </p:nvSpPr>
        <p:spPr bwMode="auto">
          <a:xfrm>
            <a:off x="4937995" y="3409010"/>
            <a:ext cx="8610600" cy="2130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685800" indent="-22860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543050" indent="-17145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00250" indent="-17145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457450" indent="-17145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14650" indent="-17145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371850" indent="-17145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29050" indent="-17145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342900" indent="-342900" defTabSz="913765">
              <a:lnSpc>
                <a:spcPct val="100000"/>
              </a:lnSpc>
              <a:spcBef>
                <a:spcPts val="1000"/>
              </a:spcBef>
              <a:buNone/>
            </a:pPr>
            <a:endParaRPr lang="zh-CN" altLang="en-US" sz="1800" b="0" dirty="0">
              <a:solidFill>
                <a:srgbClr val="1A78C3"/>
              </a:solidFill>
              <a:latin typeface="+mj-ea"/>
              <a:ea typeface="+mj-ea"/>
              <a:cs typeface="+mn-cs"/>
            </a:endParaRPr>
          </a:p>
        </p:txBody>
      </p:sp>
      <p:grpSp>
        <p:nvGrpSpPr>
          <p:cNvPr id="15" name="Group 13">
            <a:extLst>
              <a:ext uri="{FF2B5EF4-FFF2-40B4-BE49-F238E27FC236}">
                <a16:creationId xmlns:a16="http://schemas.microsoft.com/office/drawing/2014/main" id="{BFBCF825-022B-45AB-903F-07C53B3047E1}"/>
              </a:ext>
            </a:extLst>
          </p:cNvPr>
          <p:cNvGrpSpPr>
            <a:grpSpLocks/>
          </p:cNvGrpSpPr>
          <p:nvPr/>
        </p:nvGrpSpPr>
        <p:grpSpPr bwMode="auto">
          <a:xfrm>
            <a:off x="3099955" y="4843271"/>
            <a:ext cx="2895600" cy="336550"/>
            <a:chOff x="1344" y="3072"/>
            <a:chExt cx="1824" cy="274"/>
          </a:xfrm>
        </p:grpSpPr>
        <p:sp>
          <p:nvSpPr>
            <p:cNvPr id="16" name="Line 14">
              <a:extLst>
                <a:ext uri="{FF2B5EF4-FFF2-40B4-BE49-F238E27FC236}">
                  <a16:creationId xmlns:a16="http://schemas.microsoft.com/office/drawing/2014/main" id="{E97A4D83-1A47-495C-BBD4-FB7719E9D71B}"/>
                </a:ext>
              </a:extLst>
            </p:cNvPr>
            <p:cNvSpPr>
              <a:spLocks noChangeShapeType="1"/>
            </p:cNvSpPr>
            <p:nvPr/>
          </p:nvSpPr>
          <p:spPr bwMode="auto">
            <a:xfrm>
              <a:off x="1968" y="31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17" name="Text Box 15">
              <a:extLst>
                <a:ext uri="{FF2B5EF4-FFF2-40B4-BE49-F238E27FC236}">
                  <a16:creationId xmlns:a16="http://schemas.microsoft.com/office/drawing/2014/main" id="{6C0C3B66-CD04-45C1-9FF1-52E22FA32CC5}"/>
                </a:ext>
              </a:extLst>
            </p:cNvPr>
            <p:cNvSpPr txBox="1">
              <a:spLocks noChangeArrowheads="1"/>
            </p:cNvSpPr>
            <p:nvPr/>
          </p:nvSpPr>
          <p:spPr bwMode="auto">
            <a:xfrm>
              <a:off x="2400" y="3072"/>
              <a:ext cx="38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rgbClr val="1A78C3"/>
                  </a:solidFill>
                  <a:latin typeface="+mj-ea"/>
                  <a:ea typeface="+mj-ea"/>
                </a:rPr>
                <a:t>A2</a:t>
              </a:r>
            </a:p>
          </p:txBody>
        </p:sp>
        <p:sp>
          <p:nvSpPr>
            <p:cNvPr id="18" name="Text Box 16">
              <a:extLst>
                <a:ext uri="{FF2B5EF4-FFF2-40B4-BE49-F238E27FC236}">
                  <a16:creationId xmlns:a16="http://schemas.microsoft.com/office/drawing/2014/main" id="{C49B0D2D-3ED9-4A15-B497-471D1894A0F2}"/>
                </a:ext>
              </a:extLst>
            </p:cNvPr>
            <p:cNvSpPr txBox="1">
              <a:spLocks noChangeArrowheads="1"/>
            </p:cNvSpPr>
            <p:nvPr/>
          </p:nvSpPr>
          <p:spPr bwMode="auto">
            <a:xfrm>
              <a:off x="2784" y="3072"/>
              <a:ext cx="38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rgbClr val="1A78C3"/>
                  </a:solidFill>
                  <a:latin typeface="+mj-ea"/>
                  <a:ea typeface="+mj-ea"/>
                </a:rPr>
                <a:t>A3</a:t>
              </a:r>
            </a:p>
          </p:txBody>
        </p:sp>
        <p:sp>
          <p:nvSpPr>
            <p:cNvPr id="19" name="Rectangle 17">
              <a:extLst>
                <a:ext uri="{FF2B5EF4-FFF2-40B4-BE49-F238E27FC236}">
                  <a16:creationId xmlns:a16="http://schemas.microsoft.com/office/drawing/2014/main" id="{3183F653-B804-48D0-89D1-11031F8AB4C4}"/>
                </a:ext>
              </a:extLst>
            </p:cNvPr>
            <p:cNvSpPr>
              <a:spLocks noChangeArrowheads="1"/>
            </p:cNvSpPr>
            <p:nvPr/>
          </p:nvSpPr>
          <p:spPr bwMode="auto">
            <a:xfrm flipV="1">
              <a:off x="1344" y="3120"/>
              <a:ext cx="177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20" name="Text Box 18">
              <a:extLst>
                <a:ext uri="{FF2B5EF4-FFF2-40B4-BE49-F238E27FC236}">
                  <a16:creationId xmlns:a16="http://schemas.microsoft.com/office/drawing/2014/main" id="{9601785E-4518-40B6-AB7B-C0C3257E207E}"/>
                </a:ext>
              </a:extLst>
            </p:cNvPr>
            <p:cNvSpPr txBox="1">
              <a:spLocks noChangeArrowheads="1"/>
            </p:cNvSpPr>
            <p:nvPr/>
          </p:nvSpPr>
          <p:spPr bwMode="auto">
            <a:xfrm>
              <a:off x="1488" y="3072"/>
              <a:ext cx="43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dirty="0">
                  <a:solidFill>
                    <a:srgbClr val="1A78C3"/>
                  </a:solidFill>
                  <a:latin typeface="+mj-ea"/>
                  <a:ea typeface="+mj-ea"/>
                </a:rPr>
                <a:t>OP</a:t>
              </a:r>
            </a:p>
          </p:txBody>
        </p:sp>
        <p:sp>
          <p:nvSpPr>
            <p:cNvPr id="21" name="Text Box 19">
              <a:extLst>
                <a:ext uri="{FF2B5EF4-FFF2-40B4-BE49-F238E27FC236}">
                  <a16:creationId xmlns:a16="http://schemas.microsoft.com/office/drawing/2014/main" id="{B10965E0-A89B-4B95-B8AE-7EB9BE7FFC38}"/>
                </a:ext>
              </a:extLst>
            </p:cNvPr>
            <p:cNvSpPr txBox="1">
              <a:spLocks noChangeArrowheads="1"/>
            </p:cNvSpPr>
            <p:nvPr/>
          </p:nvSpPr>
          <p:spPr bwMode="auto">
            <a:xfrm>
              <a:off x="2016" y="3072"/>
              <a:ext cx="38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rgbClr val="1A78C3"/>
                  </a:solidFill>
                  <a:latin typeface="+mj-ea"/>
                  <a:ea typeface="+mj-ea"/>
                </a:rPr>
                <a:t>A1</a:t>
              </a:r>
            </a:p>
          </p:txBody>
        </p:sp>
        <p:sp>
          <p:nvSpPr>
            <p:cNvPr id="22" name="Line 20">
              <a:extLst>
                <a:ext uri="{FF2B5EF4-FFF2-40B4-BE49-F238E27FC236}">
                  <a16:creationId xmlns:a16="http://schemas.microsoft.com/office/drawing/2014/main" id="{0A528766-D0F4-4D4B-B620-F1E7C68515F9}"/>
                </a:ext>
              </a:extLst>
            </p:cNvPr>
            <p:cNvSpPr>
              <a:spLocks noChangeShapeType="1"/>
            </p:cNvSpPr>
            <p:nvPr/>
          </p:nvSpPr>
          <p:spPr bwMode="auto">
            <a:xfrm>
              <a:off x="2352" y="31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23" name="Line 21">
              <a:extLst>
                <a:ext uri="{FF2B5EF4-FFF2-40B4-BE49-F238E27FC236}">
                  <a16:creationId xmlns:a16="http://schemas.microsoft.com/office/drawing/2014/main" id="{9B0B3BA7-9C35-4ABB-8180-A490380F8F22}"/>
                </a:ext>
              </a:extLst>
            </p:cNvPr>
            <p:cNvSpPr>
              <a:spLocks noChangeShapeType="1"/>
            </p:cNvSpPr>
            <p:nvPr/>
          </p:nvSpPr>
          <p:spPr bwMode="auto">
            <a:xfrm>
              <a:off x="2736" y="31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grpSp>
      <p:grpSp>
        <p:nvGrpSpPr>
          <p:cNvPr id="24" name="Group 22">
            <a:extLst>
              <a:ext uri="{FF2B5EF4-FFF2-40B4-BE49-F238E27FC236}">
                <a16:creationId xmlns:a16="http://schemas.microsoft.com/office/drawing/2014/main" id="{B5A5AAA0-A54C-4823-A13A-FEBB8F9D4846}"/>
              </a:ext>
            </a:extLst>
          </p:cNvPr>
          <p:cNvGrpSpPr>
            <a:grpSpLocks/>
          </p:cNvGrpSpPr>
          <p:nvPr/>
        </p:nvGrpSpPr>
        <p:grpSpPr bwMode="auto">
          <a:xfrm>
            <a:off x="2947555" y="3961450"/>
            <a:ext cx="2286000" cy="336550"/>
            <a:chOff x="1344" y="2208"/>
            <a:chExt cx="1440" cy="257"/>
          </a:xfrm>
        </p:grpSpPr>
        <p:sp>
          <p:nvSpPr>
            <p:cNvPr id="25" name="Text Box 23">
              <a:extLst>
                <a:ext uri="{FF2B5EF4-FFF2-40B4-BE49-F238E27FC236}">
                  <a16:creationId xmlns:a16="http://schemas.microsoft.com/office/drawing/2014/main" id="{AE704498-FC01-4C3D-9C7E-37972B10CE23}"/>
                </a:ext>
              </a:extLst>
            </p:cNvPr>
            <p:cNvSpPr txBox="1">
              <a:spLocks noChangeArrowheads="1"/>
            </p:cNvSpPr>
            <p:nvPr/>
          </p:nvSpPr>
          <p:spPr bwMode="auto">
            <a:xfrm>
              <a:off x="2064" y="2208"/>
              <a:ext cx="38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rgbClr val="1A78C3"/>
                  </a:solidFill>
                  <a:latin typeface="+mj-ea"/>
                  <a:ea typeface="+mj-ea"/>
                </a:rPr>
                <a:t>A1</a:t>
              </a:r>
            </a:p>
          </p:txBody>
        </p:sp>
        <p:sp>
          <p:nvSpPr>
            <p:cNvPr id="26" name="Rectangle 24">
              <a:extLst>
                <a:ext uri="{FF2B5EF4-FFF2-40B4-BE49-F238E27FC236}">
                  <a16:creationId xmlns:a16="http://schemas.microsoft.com/office/drawing/2014/main" id="{5F9595FA-5143-423F-8F8B-DBD4B44521BD}"/>
                </a:ext>
              </a:extLst>
            </p:cNvPr>
            <p:cNvSpPr>
              <a:spLocks noChangeArrowheads="1"/>
            </p:cNvSpPr>
            <p:nvPr/>
          </p:nvSpPr>
          <p:spPr bwMode="auto">
            <a:xfrm flipV="1">
              <a:off x="1344" y="2256"/>
              <a:ext cx="13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27" name="Text Box 25">
              <a:extLst>
                <a:ext uri="{FF2B5EF4-FFF2-40B4-BE49-F238E27FC236}">
                  <a16:creationId xmlns:a16="http://schemas.microsoft.com/office/drawing/2014/main" id="{F73E2887-6185-410B-B1C0-6DCEDC8FEEC3}"/>
                </a:ext>
              </a:extLst>
            </p:cNvPr>
            <p:cNvSpPr txBox="1">
              <a:spLocks noChangeArrowheads="1"/>
            </p:cNvSpPr>
            <p:nvPr/>
          </p:nvSpPr>
          <p:spPr bwMode="auto">
            <a:xfrm>
              <a:off x="1488" y="2208"/>
              <a:ext cx="43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dirty="0">
                  <a:solidFill>
                    <a:srgbClr val="1A78C3"/>
                  </a:solidFill>
                  <a:latin typeface="+mj-ea"/>
                  <a:ea typeface="+mj-ea"/>
                </a:rPr>
                <a:t>OP</a:t>
              </a:r>
            </a:p>
          </p:txBody>
        </p:sp>
        <p:sp>
          <p:nvSpPr>
            <p:cNvPr id="28" name="Line 26">
              <a:extLst>
                <a:ext uri="{FF2B5EF4-FFF2-40B4-BE49-F238E27FC236}">
                  <a16:creationId xmlns:a16="http://schemas.microsoft.com/office/drawing/2014/main" id="{B156F80D-7BE1-4067-9656-A2633B27CFD1}"/>
                </a:ext>
              </a:extLst>
            </p:cNvPr>
            <p:cNvSpPr>
              <a:spLocks noChangeShapeType="1"/>
            </p:cNvSpPr>
            <p:nvPr/>
          </p:nvSpPr>
          <p:spPr bwMode="auto">
            <a:xfrm>
              <a:off x="2016" y="225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29" name="Line 27">
              <a:extLst>
                <a:ext uri="{FF2B5EF4-FFF2-40B4-BE49-F238E27FC236}">
                  <a16:creationId xmlns:a16="http://schemas.microsoft.com/office/drawing/2014/main" id="{454165DE-D2BF-47FE-9B1A-069E5DA0CBF0}"/>
                </a:ext>
              </a:extLst>
            </p:cNvPr>
            <p:cNvSpPr>
              <a:spLocks noChangeShapeType="1"/>
            </p:cNvSpPr>
            <p:nvPr/>
          </p:nvSpPr>
          <p:spPr bwMode="auto">
            <a:xfrm>
              <a:off x="2400" y="225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30" name="Text Box 28">
              <a:extLst>
                <a:ext uri="{FF2B5EF4-FFF2-40B4-BE49-F238E27FC236}">
                  <a16:creationId xmlns:a16="http://schemas.microsoft.com/office/drawing/2014/main" id="{F1779B17-B7D5-4BF6-9A09-FAC1744E9FB3}"/>
                </a:ext>
              </a:extLst>
            </p:cNvPr>
            <p:cNvSpPr txBox="1">
              <a:spLocks noChangeArrowheads="1"/>
            </p:cNvSpPr>
            <p:nvPr/>
          </p:nvSpPr>
          <p:spPr bwMode="auto">
            <a:xfrm>
              <a:off x="2400" y="2208"/>
              <a:ext cx="38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dirty="0">
                  <a:solidFill>
                    <a:srgbClr val="1A78C3"/>
                  </a:solidFill>
                  <a:latin typeface="+mj-ea"/>
                  <a:ea typeface="+mj-ea"/>
                </a:rPr>
                <a:t>A2</a:t>
              </a:r>
            </a:p>
          </p:txBody>
        </p:sp>
      </p:grpSp>
    </p:spTree>
    <p:extLst>
      <p:ext uri="{BB962C8B-B14F-4D97-AF65-F5344CB8AC3E}">
        <p14:creationId xmlns:p14="http://schemas.microsoft.com/office/powerpoint/2010/main" val="420809781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xEl>
                                              <p:pRg st="2" end="2"/>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4" end="4"/>
                                            </p:txEl>
                                          </p:spTgt>
                                        </p:tgtEl>
                                        <p:attrNameLst>
                                          <p:attrName>style.visibility</p:attrName>
                                        </p:attrNameLst>
                                      </p:cBhvr>
                                      <p:to>
                                        <p:strVal val="visible"/>
                                      </p:to>
                                    </p:set>
                                    <p:animEffect transition="in" filter="fade">
                                      <p:cBhvr>
                                        <p:cTn id="14" dur="1000"/>
                                        <p:tgtEl>
                                          <p:spTgt spid="5">
                                            <p:txEl>
                                              <p:pRg st="4" end="4"/>
                                            </p:txEl>
                                          </p:spTgt>
                                        </p:tgtEl>
                                      </p:cBhvr>
                                    </p:animEffect>
                                    <p:anim calcmode="lin" valueType="num">
                                      <p:cBhvr>
                                        <p:cTn id="1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xEl>
                                              <p:pRg st="4" end="4"/>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1000"/>
                                        <p:tgtEl>
                                          <p:spTgt spid="5">
                                            <p:txEl>
                                              <p:pRg st="5" end="5"/>
                                            </p:txEl>
                                          </p:spTgt>
                                        </p:tgtEl>
                                      </p:cBhvr>
                                    </p:animEffect>
                                    <p:anim calcmode="lin" valueType="num">
                                      <p:cBhvr>
                                        <p:cTn id="2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xEl>
                                              <p:pRg st="5" end="5"/>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xEl>
                                              <p:pRg st="6" end="6"/>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1000"/>
                                        <p:tgtEl>
                                          <p:spTgt spid="5">
                                            <p:txEl>
                                              <p:pRg st="8" end="8"/>
                                            </p:txEl>
                                          </p:spTgt>
                                        </p:tgtEl>
                                      </p:cBhvr>
                                    </p:animEffect>
                                    <p:anim calcmode="lin" valueType="num">
                                      <p:cBhvr>
                                        <p:cTn id="3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1000"/>
                                        <p:tgtEl>
                                          <p:spTgt spid="5">
                                            <p:txEl>
                                              <p:pRg st="10" end="10"/>
                                            </p:txEl>
                                          </p:spTgt>
                                        </p:tgtEl>
                                      </p:cBhvr>
                                    </p:animEffect>
                                    <p:anim calcmode="lin" valueType="num">
                                      <p:cBhvr>
                                        <p:cTn id="4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Effect transition="in" filter="fade">
                                      <p:cBhvr>
                                        <p:cTn id="49" dur="1000"/>
                                        <p:tgtEl>
                                          <p:spTgt spid="5">
                                            <p:txEl>
                                              <p:pRg st="12" end="12"/>
                                            </p:txEl>
                                          </p:spTgt>
                                        </p:tgtEl>
                                      </p:cBhvr>
                                    </p:animEffect>
                                    <p:anim calcmode="lin" valueType="num">
                                      <p:cBhvr>
                                        <p:cTn id="50"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12FEF7-4786-45D6-98FA-B32569B937AE}"/>
              </a:ext>
            </a:extLst>
          </p:cNvPr>
          <p:cNvSpPr>
            <a:spLocks noGrp="1"/>
          </p:cNvSpPr>
          <p:nvPr>
            <p:ph type="sldNum" sz="quarter" idx="12"/>
          </p:nvPr>
        </p:nvSpPr>
        <p:spPr/>
        <p:txBody>
          <a:bodyPr/>
          <a:lstStyle/>
          <a:p>
            <a:fld id="{D12C7F20-4EEE-4847-AC76-B538472E8A39}" type="slidenum">
              <a:rPr lang="zh-CN" altLang="en-US" smtClean="0"/>
              <a:pPr/>
              <a:t>69</a:t>
            </a:fld>
            <a:endParaRPr lang="zh-CN" altLang="en-US"/>
          </a:p>
        </p:txBody>
      </p:sp>
      <p:sp>
        <p:nvSpPr>
          <p:cNvPr id="3" name="文本占位符 2">
            <a:extLst>
              <a:ext uri="{FF2B5EF4-FFF2-40B4-BE49-F238E27FC236}">
                <a16:creationId xmlns:a16="http://schemas.microsoft.com/office/drawing/2014/main" id="{AE346626-2506-4B8B-A547-C78E38C60DB8}"/>
              </a:ext>
            </a:extLst>
          </p:cNvPr>
          <p:cNvSpPr>
            <a:spLocks noGrp="1"/>
          </p:cNvSpPr>
          <p:nvPr>
            <p:ph type="body" sz="quarter" idx="15"/>
          </p:nvPr>
        </p:nvSpPr>
        <p:spPr>
          <a:xfrm>
            <a:off x="159768" y="698463"/>
            <a:ext cx="11835786" cy="589563"/>
          </a:xfrm>
        </p:spPr>
        <p:txBody>
          <a:bodyPr/>
          <a:lstStyle/>
          <a:p>
            <a:r>
              <a:rPr lang="en-US" altLang="zh-CN" dirty="0"/>
              <a:t>MIPS</a:t>
            </a:r>
            <a:r>
              <a:rPr lang="zh-CN" altLang="en-US" dirty="0"/>
              <a:t>中的过程调用（假定</a:t>
            </a:r>
            <a:r>
              <a:rPr lang="en-US" altLang="zh-CN" dirty="0"/>
              <a:t>P</a:t>
            </a:r>
            <a:r>
              <a:rPr lang="zh-CN" altLang="en-US" dirty="0"/>
              <a:t>调用</a:t>
            </a:r>
            <a:r>
              <a:rPr lang="en-US" altLang="zh-CN" dirty="0"/>
              <a:t>Q</a:t>
            </a:r>
            <a:r>
              <a:rPr lang="zh-CN" altLang="en-US" dirty="0"/>
              <a:t>）</a:t>
            </a:r>
          </a:p>
        </p:txBody>
      </p:sp>
      <p:sp>
        <p:nvSpPr>
          <p:cNvPr id="4" name="文本占位符 3">
            <a:extLst>
              <a:ext uri="{FF2B5EF4-FFF2-40B4-BE49-F238E27FC236}">
                <a16:creationId xmlns:a16="http://schemas.microsoft.com/office/drawing/2014/main" id="{7D406701-9CBA-46E3-AF1C-1CD9CD56575E}"/>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6" name="Rectangle 9">
            <a:extLst>
              <a:ext uri="{FF2B5EF4-FFF2-40B4-BE49-F238E27FC236}">
                <a16:creationId xmlns:a16="http://schemas.microsoft.com/office/drawing/2014/main" id="{D99BDEAF-B9F7-4572-9B29-FE516C3C8E65}"/>
              </a:ext>
            </a:extLst>
          </p:cNvPr>
          <p:cNvSpPr>
            <a:spLocks noChangeArrowheads="1"/>
          </p:cNvSpPr>
          <p:nvPr/>
        </p:nvSpPr>
        <p:spPr bwMode="auto">
          <a:xfrm>
            <a:off x="303706" y="993244"/>
            <a:ext cx="11835785" cy="5078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nSpc>
                <a:spcPct val="90000"/>
              </a:lnSpc>
              <a:spcBef>
                <a:spcPct val="30000"/>
              </a:spcBef>
              <a:buSzPct val="75000"/>
              <a:buFont typeface="Wingdings" panose="05000000000000000000" pitchFamily="2" charset="2"/>
              <a:buChar char="u"/>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685800" indent="-228600">
              <a:lnSpc>
                <a:spcPct val="90000"/>
              </a:lnSpc>
              <a:spcBef>
                <a:spcPct val="30000"/>
              </a:spcBef>
              <a:buSzPct val="100000"/>
              <a:buChar char="–"/>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543050" indent="-171450">
              <a:lnSpc>
                <a:spcPct val="90000"/>
              </a:lnSpc>
              <a:spcBef>
                <a:spcPct val="30000"/>
              </a:spcBef>
              <a:buSzPct val="100000"/>
              <a:buChar char="•"/>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00250" indent="-171450">
              <a:lnSpc>
                <a:spcPct val="90000"/>
              </a:lnSpc>
              <a:spcBef>
                <a:spcPct val="30000"/>
              </a:spcBef>
              <a:buSzPct val="100000"/>
              <a:buChar char="–"/>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457450" indent="-171450" eaLnBrk="0" fontAlgn="base" hangingPunct="0">
              <a:lnSpc>
                <a:spcPct val="90000"/>
              </a:lnSpc>
              <a:spcBef>
                <a:spcPct val="30000"/>
              </a:spcBef>
              <a:spcAft>
                <a:spcPct val="0"/>
              </a:spcAft>
              <a:buSzPct val="100000"/>
              <a:buChar char="–"/>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14650" indent="-171450" eaLnBrk="0" fontAlgn="base" hangingPunct="0">
              <a:lnSpc>
                <a:spcPct val="90000"/>
              </a:lnSpc>
              <a:spcBef>
                <a:spcPct val="30000"/>
              </a:spcBef>
              <a:spcAft>
                <a:spcPct val="0"/>
              </a:spcAft>
              <a:buSzPct val="100000"/>
              <a:buChar char="–"/>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371850" indent="-171450" eaLnBrk="0" fontAlgn="base" hangingPunct="0">
              <a:lnSpc>
                <a:spcPct val="90000"/>
              </a:lnSpc>
              <a:spcBef>
                <a:spcPct val="30000"/>
              </a:spcBef>
              <a:spcAft>
                <a:spcPct val="0"/>
              </a:spcAft>
              <a:buSzPct val="100000"/>
              <a:buChar char="–"/>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29050" indent="-171450" eaLnBrk="0" fontAlgn="base" hangingPunct="0">
              <a:lnSpc>
                <a:spcPct val="90000"/>
              </a:lnSpc>
              <a:spcBef>
                <a:spcPct val="30000"/>
              </a:spcBef>
              <a:spcAft>
                <a:spcPct val="0"/>
              </a:spcAft>
              <a:buSzPct val="100000"/>
              <a:buChar char="–"/>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a:lnSpc>
                <a:spcPct val="110000"/>
              </a:lnSpc>
              <a:buFont typeface="Wingdings" panose="05000000000000000000" pitchFamily="2" charset="2"/>
              <a:buNone/>
            </a:pPr>
            <a:endParaRPr lang="zh-CN" altLang="en-US" sz="1600" b="0" dirty="0">
              <a:solidFill>
                <a:srgbClr val="1A78C3"/>
              </a:solidFill>
              <a:latin typeface="+mj-ea"/>
              <a:ea typeface="+mj-ea"/>
            </a:endParaRPr>
          </a:p>
          <a:p>
            <a:pPr>
              <a:lnSpc>
                <a:spcPct val="115000"/>
              </a:lnSpc>
              <a:spcBef>
                <a:spcPct val="10000"/>
              </a:spcBef>
            </a:pPr>
            <a:r>
              <a:rPr lang="zh-CN" altLang="en-US" sz="1600" b="0" dirty="0">
                <a:solidFill>
                  <a:srgbClr val="1A78C3"/>
                </a:solidFill>
                <a:latin typeface="+mj-ea"/>
                <a:ea typeface="+mj-ea"/>
              </a:rPr>
              <a:t>程序可访问的寄存器组是所有过程共享的资源，给定时刻只能被一个过程使用，因此，一个过程中使用的寄存器的值不能被另一个过程覆盖！</a:t>
            </a:r>
          </a:p>
          <a:p>
            <a:pPr>
              <a:lnSpc>
                <a:spcPct val="115000"/>
              </a:lnSpc>
              <a:spcBef>
                <a:spcPct val="10000"/>
              </a:spcBef>
            </a:pPr>
            <a:r>
              <a:rPr lang="en-US" altLang="zh-CN" sz="1600" b="0" dirty="0">
                <a:solidFill>
                  <a:srgbClr val="1A78C3"/>
                </a:solidFill>
                <a:latin typeface="+mj-ea"/>
                <a:ea typeface="+mj-ea"/>
              </a:rPr>
              <a:t>MIPS</a:t>
            </a:r>
            <a:r>
              <a:rPr lang="zh-CN" altLang="en-US" sz="1600" b="0" dirty="0">
                <a:solidFill>
                  <a:srgbClr val="1A78C3"/>
                </a:solidFill>
                <a:latin typeface="+mj-ea"/>
                <a:ea typeface="+mj-ea"/>
              </a:rPr>
              <a:t>的寄存器使用约定：</a:t>
            </a:r>
          </a:p>
          <a:p>
            <a:pPr lvl="1">
              <a:lnSpc>
                <a:spcPct val="115000"/>
              </a:lnSpc>
              <a:spcBef>
                <a:spcPct val="10000"/>
              </a:spcBef>
            </a:pPr>
            <a:r>
              <a:rPr lang="zh-CN" altLang="en-US" sz="1400" b="0" dirty="0">
                <a:solidFill>
                  <a:srgbClr val="1A78C3"/>
                </a:solidFill>
                <a:latin typeface="+mj-ea"/>
                <a:ea typeface="+mj-ea"/>
              </a:rPr>
              <a:t>保存寄存器</a:t>
            </a:r>
            <a:r>
              <a:rPr lang="en-US" altLang="zh-CN" sz="1400" b="0" dirty="0">
                <a:solidFill>
                  <a:srgbClr val="1A78C3"/>
                </a:solidFill>
                <a:latin typeface="+mj-ea"/>
                <a:ea typeface="+mj-ea"/>
              </a:rPr>
              <a:t>$s0 ~$s7 </a:t>
            </a:r>
            <a:r>
              <a:rPr lang="zh-CN" altLang="en-US" sz="1400" b="0" dirty="0">
                <a:solidFill>
                  <a:srgbClr val="1A78C3"/>
                </a:solidFill>
                <a:latin typeface="+mj-ea"/>
                <a:ea typeface="+mj-ea"/>
              </a:rPr>
              <a:t>的值在从被调用过程返回后还要被用，被调用者需要保留</a:t>
            </a:r>
          </a:p>
          <a:p>
            <a:pPr lvl="1">
              <a:lnSpc>
                <a:spcPct val="115000"/>
              </a:lnSpc>
              <a:spcBef>
                <a:spcPct val="10000"/>
              </a:spcBef>
            </a:pPr>
            <a:r>
              <a:rPr lang="zh-CN" altLang="en-US" sz="1400" b="0" dirty="0">
                <a:solidFill>
                  <a:srgbClr val="1A78C3"/>
                </a:solidFill>
                <a:latin typeface="+mj-ea"/>
                <a:ea typeface="+mj-ea"/>
              </a:rPr>
              <a:t>临时寄存器</a:t>
            </a:r>
            <a:r>
              <a:rPr lang="en-US" altLang="zh-CN" sz="1400" b="0" dirty="0">
                <a:solidFill>
                  <a:srgbClr val="1A78C3"/>
                </a:solidFill>
                <a:latin typeface="+mj-ea"/>
                <a:ea typeface="+mj-ea"/>
              </a:rPr>
              <a:t>$t0 ~$t9</a:t>
            </a:r>
            <a:r>
              <a:rPr lang="zh-CN" altLang="en-US" sz="1400" b="0" dirty="0">
                <a:solidFill>
                  <a:srgbClr val="1A78C3"/>
                </a:solidFill>
                <a:latin typeface="+mj-ea"/>
                <a:ea typeface="+mj-ea"/>
              </a:rPr>
              <a:t>的值在从被调用过程返回后不需要被用（需要的话，由调用者保存），被调用者可以随意使用</a:t>
            </a:r>
          </a:p>
          <a:p>
            <a:pPr lvl="1">
              <a:lnSpc>
                <a:spcPct val="115000"/>
              </a:lnSpc>
              <a:spcBef>
                <a:spcPct val="10000"/>
              </a:spcBef>
            </a:pPr>
            <a:r>
              <a:rPr lang="zh-CN" altLang="en-US" sz="1400" b="0" dirty="0">
                <a:solidFill>
                  <a:srgbClr val="1A78C3"/>
                </a:solidFill>
                <a:latin typeface="+mj-ea"/>
                <a:ea typeface="+mj-ea"/>
              </a:rPr>
              <a:t>参数寄存器</a:t>
            </a:r>
            <a:r>
              <a:rPr lang="en-US" altLang="zh-CN" sz="1400" b="0" dirty="0">
                <a:solidFill>
                  <a:srgbClr val="1A78C3"/>
                </a:solidFill>
                <a:latin typeface="+mj-ea"/>
                <a:ea typeface="+mj-ea"/>
              </a:rPr>
              <a:t>$a0~$a3</a:t>
            </a:r>
            <a:r>
              <a:rPr lang="zh-CN" altLang="en-US" sz="1400" b="0" dirty="0">
                <a:solidFill>
                  <a:srgbClr val="1A78C3"/>
                </a:solidFill>
                <a:latin typeface="+mj-ea"/>
                <a:ea typeface="+mj-ea"/>
              </a:rPr>
              <a:t>在从被调用过程返回后不需要被用（需要的话，由调用者保存在栈帧或其他寄存器中），被调用者可以随意使用</a:t>
            </a:r>
          </a:p>
          <a:p>
            <a:pPr lvl="1">
              <a:lnSpc>
                <a:spcPct val="115000"/>
              </a:lnSpc>
              <a:spcBef>
                <a:spcPct val="10000"/>
              </a:spcBef>
            </a:pPr>
            <a:r>
              <a:rPr lang="zh-CN" altLang="en-US" sz="1400" b="0" dirty="0">
                <a:solidFill>
                  <a:srgbClr val="1A78C3"/>
                </a:solidFill>
                <a:latin typeface="+mj-ea"/>
                <a:ea typeface="+mj-ea"/>
              </a:rPr>
              <a:t>全局指针寄存器</a:t>
            </a:r>
            <a:r>
              <a:rPr lang="en-US" altLang="zh-CN" sz="1400" b="0" dirty="0">
                <a:solidFill>
                  <a:srgbClr val="1A78C3"/>
                </a:solidFill>
                <a:latin typeface="+mj-ea"/>
                <a:ea typeface="+mj-ea"/>
              </a:rPr>
              <a:t>$</a:t>
            </a:r>
            <a:r>
              <a:rPr lang="en-US" altLang="zh-CN" sz="1400" b="0" dirty="0" err="1">
                <a:solidFill>
                  <a:srgbClr val="1A78C3"/>
                </a:solidFill>
                <a:latin typeface="+mj-ea"/>
                <a:ea typeface="+mj-ea"/>
              </a:rPr>
              <a:t>gp</a:t>
            </a:r>
            <a:r>
              <a:rPr lang="zh-CN" altLang="en-US" sz="1400" b="0" dirty="0">
                <a:solidFill>
                  <a:srgbClr val="1A78C3"/>
                </a:solidFill>
                <a:latin typeface="+mj-ea"/>
                <a:ea typeface="+mj-ea"/>
              </a:rPr>
              <a:t>的值不变</a:t>
            </a:r>
          </a:p>
          <a:p>
            <a:pPr lvl="1">
              <a:lnSpc>
                <a:spcPct val="115000"/>
              </a:lnSpc>
              <a:spcBef>
                <a:spcPct val="10000"/>
              </a:spcBef>
            </a:pPr>
            <a:r>
              <a:rPr lang="zh-CN" altLang="en-US" sz="1400" b="0" dirty="0">
                <a:solidFill>
                  <a:srgbClr val="1A78C3"/>
                </a:solidFill>
                <a:latin typeface="+mj-ea"/>
                <a:ea typeface="+mj-ea"/>
              </a:rPr>
              <a:t>在过程调用时帧指针寄存器</a:t>
            </a:r>
            <a:r>
              <a:rPr lang="en-US" altLang="zh-CN" sz="1400" b="0" dirty="0">
                <a:solidFill>
                  <a:srgbClr val="1A78C3"/>
                </a:solidFill>
                <a:latin typeface="+mj-ea"/>
                <a:ea typeface="+mj-ea"/>
              </a:rPr>
              <a:t>$</a:t>
            </a:r>
            <a:r>
              <a:rPr lang="en-US" altLang="zh-CN" sz="1400" b="0" dirty="0" err="1">
                <a:solidFill>
                  <a:srgbClr val="1A78C3"/>
                </a:solidFill>
                <a:latin typeface="+mj-ea"/>
                <a:ea typeface="+mj-ea"/>
              </a:rPr>
              <a:t>fp</a:t>
            </a:r>
            <a:r>
              <a:rPr lang="zh-CN" altLang="en-US" sz="1400" b="0" dirty="0">
                <a:solidFill>
                  <a:srgbClr val="1A78C3"/>
                </a:solidFill>
                <a:latin typeface="+mj-ea"/>
                <a:ea typeface="+mj-ea"/>
              </a:rPr>
              <a:t>用栈指针寄存器</a:t>
            </a:r>
            <a:r>
              <a:rPr lang="en-US" altLang="zh-CN" sz="1400" b="0" dirty="0">
                <a:solidFill>
                  <a:srgbClr val="1A78C3"/>
                </a:solidFill>
                <a:latin typeface="+mj-ea"/>
                <a:ea typeface="+mj-ea"/>
              </a:rPr>
              <a:t>$</a:t>
            </a:r>
            <a:r>
              <a:rPr lang="en-US" altLang="zh-CN" sz="1400" b="0" dirty="0" err="1">
                <a:solidFill>
                  <a:srgbClr val="1A78C3"/>
                </a:solidFill>
                <a:latin typeface="+mj-ea"/>
                <a:ea typeface="+mj-ea"/>
              </a:rPr>
              <a:t>sp</a:t>
            </a:r>
            <a:r>
              <a:rPr lang="en-US" altLang="zh-CN" sz="1400" b="0" dirty="0">
                <a:solidFill>
                  <a:srgbClr val="1A78C3"/>
                </a:solidFill>
                <a:latin typeface="+mj-ea"/>
                <a:ea typeface="+mj-ea"/>
              </a:rPr>
              <a:t>- 4</a:t>
            </a:r>
            <a:r>
              <a:rPr lang="zh-CN" altLang="en-US" sz="1400" b="0" dirty="0">
                <a:solidFill>
                  <a:srgbClr val="1A78C3"/>
                </a:solidFill>
                <a:latin typeface="+mj-ea"/>
                <a:ea typeface="+mj-ea"/>
              </a:rPr>
              <a:t>来初始化</a:t>
            </a:r>
          </a:p>
          <a:p>
            <a:pPr>
              <a:lnSpc>
                <a:spcPct val="115000"/>
              </a:lnSpc>
              <a:spcBef>
                <a:spcPct val="10000"/>
              </a:spcBef>
            </a:pPr>
            <a:r>
              <a:rPr lang="zh-CN" altLang="en-US" sz="1600" b="0" dirty="0">
                <a:solidFill>
                  <a:srgbClr val="1A78C3"/>
                </a:solidFill>
                <a:latin typeface="+mj-ea"/>
                <a:ea typeface="+mj-ea"/>
              </a:rPr>
              <a:t>需在被调用过程</a:t>
            </a:r>
            <a:r>
              <a:rPr lang="en-US" altLang="zh-CN" sz="1600" b="0" dirty="0">
                <a:solidFill>
                  <a:srgbClr val="1A78C3"/>
                </a:solidFill>
                <a:latin typeface="+mj-ea"/>
                <a:ea typeface="+mj-ea"/>
              </a:rPr>
              <a:t>Q</a:t>
            </a:r>
            <a:r>
              <a:rPr lang="zh-CN" altLang="en-US" sz="1600" b="0" dirty="0">
                <a:solidFill>
                  <a:srgbClr val="1A78C3"/>
                </a:solidFill>
                <a:latin typeface="+mj-ea"/>
                <a:ea typeface="+mj-ea"/>
              </a:rPr>
              <a:t>中入栈保存的寄存器（称为被调用者保存）</a:t>
            </a:r>
          </a:p>
          <a:p>
            <a:pPr lvl="1">
              <a:lnSpc>
                <a:spcPct val="115000"/>
              </a:lnSpc>
              <a:spcBef>
                <a:spcPct val="10000"/>
              </a:spcBef>
            </a:pPr>
            <a:r>
              <a:rPr lang="zh-CN" altLang="en-US" sz="1400" b="0" dirty="0">
                <a:solidFill>
                  <a:srgbClr val="1A78C3"/>
                </a:solidFill>
                <a:latin typeface="+mj-ea"/>
                <a:ea typeface="+mj-ea"/>
              </a:rPr>
              <a:t>返回地址</a:t>
            </a:r>
            <a:r>
              <a:rPr lang="en-US" altLang="zh-CN" sz="1400" b="0" dirty="0">
                <a:solidFill>
                  <a:srgbClr val="1A78C3"/>
                </a:solidFill>
                <a:latin typeface="+mj-ea"/>
                <a:ea typeface="+mj-ea"/>
              </a:rPr>
              <a:t>$ra  (</a:t>
            </a:r>
            <a:r>
              <a:rPr lang="zh-CN" altLang="en-US" sz="1400" b="0" dirty="0">
                <a:solidFill>
                  <a:srgbClr val="1A78C3"/>
                </a:solidFill>
                <a:latin typeface="+mj-ea"/>
                <a:ea typeface="+mj-ea"/>
              </a:rPr>
              <a:t>如果</a:t>
            </a:r>
            <a:r>
              <a:rPr lang="en-US" altLang="zh-CN" sz="1400" b="0" dirty="0">
                <a:solidFill>
                  <a:srgbClr val="1A78C3"/>
                </a:solidFill>
                <a:latin typeface="+mj-ea"/>
                <a:ea typeface="+mj-ea"/>
              </a:rPr>
              <a:t>Q</a:t>
            </a:r>
            <a:r>
              <a:rPr lang="zh-CN" altLang="en-US" sz="1400" b="0" dirty="0">
                <a:solidFill>
                  <a:srgbClr val="1A78C3"/>
                </a:solidFill>
                <a:latin typeface="+mj-ea"/>
                <a:ea typeface="+mj-ea"/>
              </a:rPr>
              <a:t>又调用</a:t>
            </a:r>
            <a:r>
              <a:rPr lang="en-US" altLang="zh-CN" sz="1400" b="0" dirty="0">
                <a:solidFill>
                  <a:srgbClr val="1A78C3"/>
                </a:solidFill>
                <a:latin typeface="+mj-ea"/>
                <a:ea typeface="+mj-ea"/>
              </a:rPr>
              <a:t>R</a:t>
            </a:r>
            <a:r>
              <a:rPr lang="zh-CN" altLang="en-US" sz="1400" b="0" dirty="0">
                <a:solidFill>
                  <a:srgbClr val="1A78C3"/>
                </a:solidFill>
                <a:latin typeface="+mj-ea"/>
                <a:ea typeface="+mj-ea"/>
              </a:rPr>
              <a:t>，则</a:t>
            </a:r>
            <a:r>
              <a:rPr lang="en-US" altLang="zh-CN" sz="1400" b="0" dirty="0">
                <a:solidFill>
                  <a:srgbClr val="1A78C3"/>
                </a:solidFill>
                <a:latin typeface="+mj-ea"/>
                <a:ea typeface="+mj-ea"/>
              </a:rPr>
              <a:t>$ra</a:t>
            </a:r>
            <a:r>
              <a:rPr lang="zh-CN" altLang="en-US" sz="1400" b="0" dirty="0">
                <a:solidFill>
                  <a:srgbClr val="1A78C3"/>
                </a:solidFill>
                <a:latin typeface="+mj-ea"/>
                <a:ea typeface="+mj-ea"/>
              </a:rPr>
              <a:t>内容会被破坏，故需保存</a:t>
            </a:r>
            <a:r>
              <a:rPr lang="en-US" altLang="zh-CN" sz="1400" b="0" dirty="0">
                <a:solidFill>
                  <a:srgbClr val="1A78C3"/>
                </a:solidFill>
                <a:latin typeface="+mj-ea"/>
                <a:ea typeface="+mj-ea"/>
              </a:rPr>
              <a:t>)</a:t>
            </a:r>
            <a:endParaRPr lang="zh-CN" altLang="en-US" sz="1400" b="0" dirty="0">
              <a:solidFill>
                <a:srgbClr val="1A78C3"/>
              </a:solidFill>
              <a:latin typeface="+mj-ea"/>
              <a:ea typeface="+mj-ea"/>
            </a:endParaRPr>
          </a:p>
          <a:p>
            <a:pPr lvl="1">
              <a:lnSpc>
                <a:spcPct val="115000"/>
              </a:lnSpc>
              <a:spcBef>
                <a:spcPct val="10000"/>
              </a:spcBef>
            </a:pPr>
            <a:r>
              <a:rPr lang="zh-CN" altLang="en-US" sz="1400" b="0" dirty="0">
                <a:solidFill>
                  <a:srgbClr val="1A78C3"/>
                </a:solidFill>
                <a:latin typeface="+mj-ea"/>
                <a:ea typeface="+mj-ea"/>
              </a:rPr>
              <a:t>保存寄存器</a:t>
            </a:r>
            <a:r>
              <a:rPr lang="en-US" altLang="zh-CN" sz="1400" b="0" dirty="0">
                <a:solidFill>
                  <a:srgbClr val="1A78C3"/>
                </a:solidFill>
                <a:latin typeface="+mj-ea"/>
                <a:ea typeface="+mj-ea"/>
              </a:rPr>
              <a:t>$s0 ~$s7 (</a:t>
            </a:r>
            <a:r>
              <a:rPr lang="zh-CN" altLang="en-US" sz="1400" b="0" dirty="0">
                <a:solidFill>
                  <a:srgbClr val="1A78C3"/>
                </a:solidFill>
                <a:latin typeface="+mj-ea"/>
                <a:ea typeface="+mj-ea"/>
              </a:rPr>
              <a:t>从</a:t>
            </a:r>
            <a:r>
              <a:rPr lang="en-US" altLang="zh-CN" sz="1400" b="0" dirty="0">
                <a:solidFill>
                  <a:srgbClr val="1A78C3"/>
                </a:solidFill>
                <a:latin typeface="+mj-ea"/>
                <a:ea typeface="+mj-ea"/>
              </a:rPr>
              <a:t>Q</a:t>
            </a:r>
            <a:r>
              <a:rPr lang="zh-CN" altLang="en-US" sz="1400" b="0" dirty="0">
                <a:solidFill>
                  <a:srgbClr val="1A78C3"/>
                </a:solidFill>
                <a:latin typeface="+mj-ea"/>
                <a:ea typeface="+mj-ea"/>
              </a:rPr>
              <a:t>返回后</a:t>
            </a:r>
            <a:r>
              <a:rPr lang="en-US" altLang="zh-CN" sz="1400" b="0" dirty="0">
                <a:solidFill>
                  <a:srgbClr val="1A78C3"/>
                </a:solidFill>
                <a:latin typeface="+mj-ea"/>
                <a:ea typeface="+mj-ea"/>
              </a:rPr>
              <a:t>P</a:t>
            </a:r>
            <a:r>
              <a:rPr lang="zh-CN" altLang="en-US" sz="1400" b="0" dirty="0">
                <a:solidFill>
                  <a:srgbClr val="1A78C3"/>
                </a:solidFill>
                <a:latin typeface="+mj-ea"/>
                <a:ea typeface="+mj-ea"/>
              </a:rPr>
              <a:t>可能还会用到，</a:t>
            </a:r>
            <a:r>
              <a:rPr lang="en-US" altLang="zh-CN" sz="1400" b="0" dirty="0">
                <a:solidFill>
                  <a:srgbClr val="1A78C3"/>
                </a:solidFill>
                <a:latin typeface="+mj-ea"/>
                <a:ea typeface="+mj-ea"/>
              </a:rPr>
              <a:t>Q</a:t>
            </a:r>
            <a:r>
              <a:rPr lang="zh-CN" altLang="en-US" sz="1400" b="0" dirty="0">
                <a:solidFill>
                  <a:srgbClr val="1A78C3"/>
                </a:solidFill>
                <a:latin typeface="+mj-ea"/>
                <a:ea typeface="+mj-ea"/>
              </a:rPr>
              <a:t>中用的话就被破坏，故需保存</a:t>
            </a:r>
            <a:r>
              <a:rPr lang="en-US" altLang="zh-CN" sz="1400" b="0" dirty="0">
                <a:solidFill>
                  <a:srgbClr val="1A78C3"/>
                </a:solidFill>
                <a:latin typeface="+mj-ea"/>
                <a:ea typeface="+mj-ea"/>
              </a:rPr>
              <a:t>)</a:t>
            </a:r>
            <a:endParaRPr lang="zh-CN" altLang="en-US" sz="1400" b="0" dirty="0">
              <a:solidFill>
                <a:srgbClr val="1A78C3"/>
              </a:solidFill>
              <a:latin typeface="+mj-ea"/>
              <a:ea typeface="+mj-ea"/>
            </a:endParaRPr>
          </a:p>
          <a:p>
            <a:pPr>
              <a:lnSpc>
                <a:spcPct val="115000"/>
              </a:lnSpc>
              <a:spcBef>
                <a:spcPct val="10000"/>
              </a:spcBef>
            </a:pPr>
            <a:r>
              <a:rPr lang="zh-CN" altLang="en-US" sz="1600" b="0" dirty="0">
                <a:solidFill>
                  <a:srgbClr val="1A78C3"/>
                </a:solidFill>
                <a:latin typeface="+mj-ea"/>
                <a:ea typeface="+mj-ea"/>
              </a:rPr>
              <a:t>除了上述寄存器以外，所有局部数组和结构类型变量也要入栈保存</a:t>
            </a:r>
          </a:p>
          <a:p>
            <a:pPr>
              <a:lnSpc>
                <a:spcPct val="115000"/>
              </a:lnSpc>
              <a:spcBef>
                <a:spcPct val="10000"/>
              </a:spcBef>
            </a:pPr>
            <a:r>
              <a:rPr lang="zh-CN" altLang="en-US" sz="1600" b="0" dirty="0">
                <a:solidFill>
                  <a:srgbClr val="1A78C3"/>
                </a:solidFill>
                <a:latin typeface="+mj-ea"/>
                <a:ea typeface="+mj-ea"/>
              </a:rPr>
              <a:t>如果局部变量和临时变量发生寄存器溢出（寄存器不够分配），则也要入栈</a:t>
            </a:r>
          </a:p>
          <a:p>
            <a:pPr>
              <a:lnSpc>
                <a:spcPct val="115000"/>
              </a:lnSpc>
              <a:spcBef>
                <a:spcPct val="10000"/>
              </a:spcBef>
            </a:pPr>
            <a:r>
              <a:rPr lang="zh-CN" altLang="en-US" sz="1600" b="0" dirty="0">
                <a:solidFill>
                  <a:srgbClr val="1A78C3"/>
                </a:solidFill>
                <a:latin typeface="+mj-ea"/>
                <a:ea typeface="+mj-ea"/>
              </a:rPr>
              <a:t>每个处理器对栈帧规定的“调用者保存”和“被调用者保存”的寄存器可能不同。例：</a:t>
            </a:r>
          </a:p>
          <a:p>
            <a:pPr lvl="1">
              <a:lnSpc>
                <a:spcPct val="115000"/>
              </a:lnSpc>
              <a:spcBef>
                <a:spcPct val="10000"/>
              </a:spcBef>
            </a:pPr>
            <a:r>
              <a:rPr lang="en-US" altLang="zh-CN" sz="1400" b="0" dirty="0">
                <a:solidFill>
                  <a:srgbClr val="1A78C3"/>
                </a:solidFill>
                <a:latin typeface="+mj-ea"/>
                <a:ea typeface="+mj-ea"/>
              </a:rPr>
              <a:t>x86</a:t>
            </a:r>
            <a:r>
              <a:rPr lang="zh-CN" altLang="en-US" sz="1400" b="0" dirty="0">
                <a:solidFill>
                  <a:srgbClr val="1A78C3"/>
                </a:solidFill>
                <a:latin typeface="+mj-ea"/>
                <a:ea typeface="+mj-ea"/>
              </a:rPr>
              <a:t>中返回地址保存在调用过程栈帧中；而</a:t>
            </a:r>
            <a:r>
              <a:rPr lang="en-US" altLang="zh-CN" sz="1400" b="0" dirty="0">
                <a:solidFill>
                  <a:srgbClr val="1A78C3"/>
                </a:solidFill>
                <a:latin typeface="+mj-ea"/>
                <a:ea typeface="+mj-ea"/>
              </a:rPr>
              <a:t>MIPS</a:t>
            </a:r>
            <a:r>
              <a:rPr lang="zh-CN" altLang="en-US" sz="1400" b="0" dirty="0">
                <a:solidFill>
                  <a:srgbClr val="1A78C3"/>
                </a:solidFill>
                <a:latin typeface="+mj-ea"/>
                <a:ea typeface="+mj-ea"/>
              </a:rPr>
              <a:t>则在被调用过程栈帧中保存</a:t>
            </a:r>
          </a:p>
          <a:p>
            <a:pPr lvl="1">
              <a:lnSpc>
                <a:spcPct val="115000"/>
              </a:lnSpc>
              <a:spcBef>
                <a:spcPct val="10000"/>
              </a:spcBef>
            </a:pPr>
            <a:r>
              <a:rPr lang="en-US" altLang="zh-CN" sz="1400" b="0" dirty="0">
                <a:solidFill>
                  <a:srgbClr val="1A78C3"/>
                </a:solidFill>
                <a:latin typeface="+mj-ea"/>
                <a:ea typeface="+mj-ea"/>
              </a:rPr>
              <a:t>x86</a:t>
            </a:r>
            <a:r>
              <a:rPr lang="zh-CN" altLang="en-US" sz="1400" b="0" dirty="0">
                <a:solidFill>
                  <a:srgbClr val="1A78C3"/>
                </a:solidFill>
                <a:latin typeface="+mj-ea"/>
                <a:ea typeface="+mj-ea"/>
              </a:rPr>
              <a:t>中调用参数都保存在调用过程栈帧中；而</a:t>
            </a:r>
            <a:r>
              <a:rPr lang="en-US" altLang="zh-CN" sz="1400" b="0" dirty="0">
                <a:solidFill>
                  <a:srgbClr val="1A78C3"/>
                </a:solidFill>
                <a:latin typeface="+mj-ea"/>
                <a:ea typeface="+mj-ea"/>
              </a:rPr>
              <a:t>MIPS</a:t>
            </a:r>
            <a:r>
              <a:rPr lang="zh-CN" altLang="en-US" sz="1400" b="0" dirty="0">
                <a:solidFill>
                  <a:srgbClr val="1A78C3"/>
                </a:solidFill>
                <a:latin typeface="+mj-ea"/>
                <a:ea typeface="+mj-ea"/>
              </a:rPr>
              <a:t>则在被调用过程栈帧中保存额外参数</a:t>
            </a:r>
          </a:p>
          <a:p>
            <a:pPr lvl="1">
              <a:lnSpc>
                <a:spcPct val="115000"/>
              </a:lnSpc>
              <a:spcBef>
                <a:spcPct val="10000"/>
              </a:spcBef>
            </a:pPr>
            <a:r>
              <a:rPr lang="en-US" altLang="zh-CN" sz="1400" b="0" dirty="0">
                <a:solidFill>
                  <a:srgbClr val="1A78C3"/>
                </a:solidFill>
                <a:latin typeface="+mj-ea"/>
                <a:ea typeface="+mj-ea"/>
              </a:rPr>
              <a:t>X86</a:t>
            </a:r>
            <a:r>
              <a:rPr lang="zh-CN" altLang="en-US" sz="1400" b="0" dirty="0">
                <a:solidFill>
                  <a:srgbClr val="1A78C3"/>
                </a:solidFill>
                <a:latin typeface="+mj-ea"/>
                <a:ea typeface="+mj-ea"/>
              </a:rPr>
              <a:t>中调用过程的帧指针保存在被调用过程栈帧中；</a:t>
            </a:r>
            <a:r>
              <a:rPr lang="en-US" altLang="zh-CN" sz="1400" b="0" dirty="0">
                <a:solidFill>
                  <a:srgbClr val="1A78C3"/>
                </a:solidFill>
                <a:latin typeface="+mj-ea"/>
                <a:ea typeface="+mj-ea"/>
              </a:rPr>
              <a:t>MIPS</a:t>
            </a:r>
            <a:r>
              <a:rPr lang="zh-CN" altLang="en-US" sz="1400" b="0" dirty="0">
                <a:solidFill>
                  <a:srgbClr val="1A78C3"/>
                </a:solidFill>
                <a:latin typeface="+mj-ea"/>
                <a:ea typeface="+mj-ea"/>
              </a:rPr>
              <a:t>也一样。</a:t>
            </a:r>
          </a:p>
        </p:txBody>
      </p:sp>
    </p:spTree>
    <p:extLst>
      <p:ext uri="{BB962C8B-B14F-4D97-AF65-F5344CB8AC3E}">
        <p14:creationId xmlns:p14="http://schemas.microsoft.com/office/powerpoint/2010/main" val="85534670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linds(horizont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blinds(horizontal)">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blinds(horizontal)">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blinds(horizontal)">
                                      <p:cBhvr>
                                        <p:cTn id="47" dur="500"/>
                                        <p:tgtEl>
                                          <p:spTgt spid="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Effect transition="in" filter="blinds(horizontal)">
                                      <p:cBhvr>
                                        <p:cTn id="52" dur="500"/>
                                        <p:tgtEl>
                                          <p:spTgt spid="6">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
                                            <p:txEl>
                                              <p:pRg st="11" end="11"/>
                                            </p:txEl>
                                          </p:spTgt>
                                        </p:tgtEl>
                                        <p:attrNameLst>
                                          <p:attrName>style.visibility</p:attrName>
                                        </p:attrNameLst>
                                      </p:cBhvr>
                                      <p:to>
                                        <p:strVal val="visible"/>
                                      </p:to>
                                    </p:set>
                                    <p:animEffect transition="in" filter="blinds(horizontal)">
                                      <p:cBhvr>
                                        <p:cTn id="57" dur="500"/>
                                        <p:tgtEl>
                                          <p:spTgt spid="6">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
                                            <p:txEl>
                                              <p:pRg st="12" end="12"/>
                                            </p:txEl>
                                          </p:spTgt>
                                        </p:tgtEl>
                                        <p:attrNameLst>
                                          <p:attrName>style.visibility</p:attrName>
                                        </p:attrNameLst>
                                      </p:cBhvr>
                                      <p:to>
                                        <p:strVal val="visible"/>
                                      </p:to>
                                    </p:set>
                                    <p:animEffect transition="in" filter="blinds(horizontal)">
                                      <p:cBhvr>
                                        <p:cTn id="62" dur="500"/>
                                        <p:tgtEl>
                                          <p:spTgt spid="6">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
                                            <p:txEl>
                                              <p:pRg st="13" end="13"/>
                                            </p:txEl>
                                          </p:spTgt>
                                        </p:tgtEl>
                                        <p:attrNameLst>
                                          <p:attrName>style.visibility</p:attrName>
                                        </p:attrNameLst>
                                      </p:cBhvr>
                                      <p:to>
                                        <p:strVal val="visible"/>
                                      </p:to>
                                    </p:set>
                                    <p:animEffect transition="in" filter="blinds(horizontal)">
                                      <p:cBhvr>
                                        <p:cTn id="67" dur="500"/>
                                        <p:tgtEl>
                                          <p:spTgt spid="6">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
                                            <p:txEl>
                                              <p:pRg st="14" end="14"/>
                                            </p:txEl>
                                          </p:spTgt>
                                        </p:tgtEl>
                                        <p:attrNameLst>
                                          <p:attrName>style.visibility</p:attrName>
                                        </p:attrNameLst>
                                      </p:cBhvr>
                                      <p:to>
                                        <p:strVal val="visible"/>
                                      </p:to>
                                    </p:set>
                                    <p:animEffect transition="in" filter="blinds(horizontal)">
                                      <p:cBhvr>
                                        <p:cTn id="72" dur="500"/>
                                        <p:tgtEl>
                                          <p:spTgt spid="6">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
                                            <p:txEl>
                                              <p:pRg st="15" end="15"/>
                                            </p:txEl>
                                          </p:spTgt>
                                        </p:tgtEl>
                                        <p:attrNameLst>
                                          <p:attrName>style.visibility</p:attrName>
                                        </p:attrNameLst>
                                      </p:cBhvr>
                                      <p:to>
                                        <p:strVal val="visible"/>
                                      </p:to>
                                    </p:set>
                                    <p:animEffect transition="in" filter="blinds(horizontal)">
                                      <p:cBhvr>
                                        <p:cTn id="77" dur="500"/>
                                        <p:tgtEl>
                                          <p:spTgt spid="6">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
                                            <p:txEl>
                                              <p:pRg st="16" end="16"/>
                                            </p:txEl>
                                          </p:spTgt>
                                        </p:tgtEl>
                                        <p:attrNameLst>
                                          <p:attrName>style.visibility</p:attrName>
                                        </p:attrNameLst>
                                      </p:cBhvr>
                                      <p:to>
                                        <p:strVal val="visible"/>
                                      </p:to>
                                    </p:set>
                                    <p:animEffect transition="in" filter="blinds(horizontal)">
                                      <p:cBhvr>
                                        <p:cTn id="82"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AA60054-3C38-4040-8364-811B65F44476}"/>
              </a:ext>
            </a:extLst>
          </p:cNvPr>
          <p:cNvSpPr>
            <a:spLocks noGrp="1"/>
          </p:cNvSpPr>
          <p:nvPr>
            <p:ph type="sldNum" sz="quarter" idx="12"/>
          </p:nvPr>
        </p:nvSpPr>
        <p:spPr/>
        <p:txBody>
          <a:bodyPr/>
          <a:lstStyle/>
          <a:p>
            <a:fld id="{D12C7F20-4EEE-4847-AC76-B538472E8A39}" type="slidenum">
              <a:rPr lang="zh-CN" altLang="en-US" smtClean="0"/>
              <a:pPr/>
              <a:t>70</a:t>
            </a:fld>
            <a:endParaRPr lang="zh-CN" altLang="en-US"/>
          </a:p>
        </p:txBody>
      </p:sp>
      <p:sp>
        <p:nvSpPr>
          <p:cNvPr id="3" name="文本占位符 2">
            <a:extLst>
              <a:ext uri="{FF2B5EF4-FFF2-40B4-BE49-F238E27FC236}">
                <a16:creationId xmlns:a16="http://schemas.microsoft.com/office/drawing/2014/main" id="{021D54E8-2C7D-405A-8FE8-12856534DD21}"/>
              </a:ext>
            </a:extLst>
          </p:cNvPr>
          <p:cNvSpPr>
            <a:spLocks noGrp="1"/>
          </p:cNvSpPr>
          <p:nvPr>
            <p:ph type="body" sz="quarter" idx="15"/>
          </p:nvPr>
        </p:nvSpPr>
        <p:spPr>
          <a:xfrm>
            <a:off x="159768" y="698464"/>
            <a:ext cx="11835786" cy="697718"/>
          </a:xfrm>
        </p:spPr>
        <p:txBody>
          <a:bodyPr/>
          <a:lstStyle/>
          <a:p>
            <a:r>
              <a:rPr lang="zh-CN" altLang="en-US" dirty="0"/>
              <a:t>过程调用时</a:t>
            </a:r>
            <a:r>
              <a:rPr lang="en-US" altLang="zh-CN" dirty="0"/>
              <a:t>MIPS</a:t>
            </a:r>
            <a:r>
              <a:rPr lang="zh-CN" altLang="en-US" dirty="0"/>
              <a:t>中的栈和栈帧的变化 </a:t>
            </a:r>
          </a:p>
        </p:txBody>
      </p:sp>
      <p:sp>
        <p:nvSpPr>
          <p:cNvPr id="4" name="文本占位符 3">
            <a:extLst>
              <a:ext uri="{FF2B5EF4-FFF2-40B4-BE49-F238E27FC236}">
                <a16:creationId xmlns:a16="http://schemas.microsoft.com/office/drawing/2014/main" id="{FD3DA1BE-9B1F-4DA5-954E-E856721FCC3B}"/>
              </a:ext>
            </a:extLst>
          </p:cNvPr>
          <p:cNvSpPr>
            <a:spLocks noGrp="1"/>
          </p:cNvSpPr>
          <p:nvPr>
            <p:ph type="body" sz="quarter" idx="16"/>
          </p:nvPr>
        </p:nvSpPr>
        <p:spPr/>
        <p:txBody>
          <a:bodyPr/>
          <a:lstStyle/>
          <a:p>
            <a:r>
              <a:rPr lang="en-US" altLang="zh-CN" dirty="0"/>
              <a:t>2.</a:t>
            </a:r>
            <a:r>
              <a:rPr lang="zh-CN" altLang="en-US" dirty="0"/>
              <a:t>程序的机器级表示</a:t>
            </a:r>
          </a:p>
        </p:txBody>
      </p:sp>
      <p:pic>
        <p:nvPicPr>
          <p:cNvPr id="5" name="Picture 4">
            <a:extLst>
              <a:ext uri="{FF2B5EF4-FFF2-40B4-BE49-F238E27FC236}">
                <a16:creationId xmlns:a16="http://schemas.microsoft.com/office/drawing/2014/main" id="{47670F3C-C4D8-44A8-9899-09F4DE577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387" y="1396182"/>
            <a:ext cx="7099556" cy="49366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574A72-F99C-42CD-B6A7-4F78802995DF}"/>
              </a:ext>
            </a:extLst>
          </p:cNvPr>
          <p:cNvSpPr>
            <a:spLocks noChangeArrowheads="1"/>
          </p:cNvSpPr>
          <p:nvPr/>
        </p:nvSpPr>
        <p:spPr bwMode="auto">
          <a:xfrm>
            <a:off x="4109269" y="3674090"/>
            <a:ext cx="972936" cy="1706503"/>
          </a:xfrm>
          <a:prstGeom prst="rect">
            <a:avLst/>
          </a:prstGeom>
          <a:solidFill>
            <a:schemeClr val="accent1">
              <a:alpha val="14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nchor="ctr">
            <a:spAutoFit/>
          </a:bodyPr>
          <a:lstStyle/>
          <a:p>
            <a:endParaRPr lang="zh-CN" altLang="en-US"/>
          </a:p>
        </p:txBody>
      </p:sp>
    </p:spTree>
    <p:extLst>
      <p:ext uri="{BB962C8B-B14F-4D97-AF65-F5344CB8AC3E}">
        <p14:creationId xmlns:p14="http://schemas.microsoft.com/office/powerpoint/2010/main" val="14890182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B5E54F8-5D4C-4067-832A-199E5193B1BF}"/>
              </a:ext>
            </a:extLst>
          </p:cNvPr>
          <p:cNvSpPr>
            <a:spLocks noGrp="1"/>
          </p:cNvSpPr>
          <p:nvPr>
            <p:ph type="sldNum" sz="quarter" idx="12"/>
          </p:nvPr>
        </p:nvSpPr>
        <p:spPr/>
        <p:txBody>
          <a:bodyPr/>
          <a:lstStyle/>
          <a:p>
            <a:fld id="{D12C7F20-4EEE-4847-AC76-B538472E8A39}" type="slidenum">
              <a:rPr lang="zh-CN" altLang="en-US" smtClean="0"/>
              <a:pPr/>
              <a:t>71</a:t>
            </a:fld>
            <a:endParaRPr lang="zh-CN" altLang="en-US"/>
          </a:p>
        </p:txBody>
      </p:sp>
      <p:sp>
        <p:nvSpPr>
          <p:cNvPr id="3" name="文本占位符 2">
            <a:extLst>
              <a:ext uri="{FF2B5EF4-FFF2-40B4-BE49-F238E27FC236}">
                <a16:creationId xmlns:a16="http://schemas.microsoft.com/office/drawing/2014/main" id="{011C5313-2312-41C4-9C43-5AC7A7AFBA2F}"/>
              </a:ext>
            </a:extLst>
          </p:cNvPr>
          <p:cNvSpPr>
            <a:spLocks noGrp="1"/>
          </p:cNvSpPr>
          <p:nvPr>
            <p:ph type="body" sz="quarter" idx="15"/>
          </p:nvPr>
        </p:nvSpPr>
        <p:spPr>
          <a:xfrm>
            <a:off x="159768" y="698464"/>
            <a:ext cx="11835786" cy="638724"/>
          </a:xfrm>
        </p:spPr>
        <p:txBody>
          <a:bodyPr/>
          <a:lstStyle/>
          <a:p>
            <a:r>
              <a:rPr lang="en-US" altLang="zh-CN" dirty="0"/>
              <a:t>Example in C: swap</a:t>
            </a:r>
            <a:endParaRPr lang="zh-CN" altLang="en-US" dirty="0"/>
          </a:p>
        </p:txBody>
      </p:sp>
      <p:sp>
        <p:nvSpPr>
          <p:cNvPr id="4" name="文本占位符 3">
            <a:extLst>
              <a:ext uri="{FF2B5EF4-FFF2-40B4-BE49-F238E27FC236}">
                <a16:creationId xmlns:a16="http://schemas.microsoft.com/office/drawing/2014/main" id="{033A7F52-70CC-48A6-8835-C03CBB9C0DBD}"/>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Rectangle 3">
            <a:extLst>
              <a:ext uri="{FF2B5EF4-FFF2-40B4-BE49-F238E27FC236}">
                <a16:creationId xmlns:a16="http://schemas.microsoft.com/office/drawing/2014/main" id="{7FC868D1-778A-4AE8-BFBE-53419A12F491}"/>
              </a:ext>
            </a:extLst>
          </p:cNvPr>
          <p:cNvSpPr txBox="1">
            <a:spLocks noChangeArrowheads="1"/>
          </p:cNvSpPr>
          <p:nvPr/>
        </p:nvSpPr>
        <p:spPr>
          <a:xfrm>
            <a:off x="578823" y="1866678"/>
            <a:ext cx="2371725" cy="2178032"/>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3200" indent="-203200">
              <a:buFont typeface="Wingdings" panose="05000000000000000000" pitchFamily="2" charset="2"/>
              <a:buNone/>
            </a:pPr>
            <a:r>
              <a:rPr lang="en-US" altLang="zh-CN" sz="1400">
                <a:solidFill>
                  <a:srgbClr val="1A78C3"/>
                </a:solidFill>
                <a:latin typeface="+mj-ea"/>
                <a:ea typeface="+mj-ea"/>
              </a:rPr>
              <a:t>swap(int v[ ], int k)</a:t>
            </a:r>
          </a:p>
          <a:p>
            <a:pPr marL="203200" indent="-203200">
              <a:buFont typeface="Wingdings" panose="05000000000000000000" pitchFamily="2" charset="2"/>
              <a:buNone/>
            </a:pPr>
            <a:r>
              <a:rPr lang="en-US" altLang="zh-CN" sz="1400">
                <a:solidFill>
                  <a:srgbClr val="1A78C3"/>
                </a:solidFill>
                <a:latin typeface="+mj-ea"/>
                <a:ea typeface="+mj-ea"/>
              </a:rPr>
              <a:t>{</a:t>
            </a:r>
          </a:p>
          <a:p>
            <a:pPr marL="203200" indent="-203200">
              <a:buFont typeface="Wingdings" panose="05000000000000000000" pitchFamily="2" charset="2"/>
              <a:buNone/>
            </a:pPr>
            <a:r>
              <a:rPr lang="en-US" altLang="zh-CN" sz="1400">
                <a:solidFill>
                  <a:srgbClr val="1A78C3"/>
                </a:solidFill>
                <a:latin typeface="+mj-ea"/>
                <a:ea typeface="+mj-ea"/>
              </a:rPr>
              <a:t>   int temp;</a:t>
            </a:r>
          </a:p>
          <a:p>
            <a:pPr marL="203200" indent="-203200">
              <a:buFont typeface="Wingdings" panose="05000000000000000000" pitchFamily="2" charset="2"/>
              <a:buNone/>
            </a:pPr>
            <a:r>
              <a:rPr lang="en-US" altLang="zh-CN" sz="1400">
                <a:solidFill>
                  <a:srgbClr val="1A78C3"/>
                </a:solidFill>
                <a:latin typeface="+mj-ea"/>
                <a:ea typeface="+mj-ea"/>
              </a:rPr>
              <a:t>   temp = v[k];</a:t>
            </a:r>
          </a:p>
          <a:p>
            <a:pPr marL="203200" indent="-203200">
              <a:buFont typeface="Wingdings" panose="05000000000000000000" pitchFamily="2" charset="2"/>
              <a:buNone/>
            </a:pPr>
            <a:r>
              <a:rPr lang="en-US" altLang="zh-CN" sz="1400">
                <a:solidFill>
                  <a:srgbClr val="1A78C3"/>
                </a:solidFill>
                <a:latin typeface="+mj-ea"/>
                <a:ea typeface="+mj-ea"/>
              </a:rPr>
              <a:t>   v[k] = v[k+1];</a:t>
            </a:r>
          </a:p>
          <a:p>
            <a:pPr marL="203200" indent="-203200">
              <a:buFont typeface="Wingdings" panose="05000000000000000000" pitchFamily="2" charset="2"/>
              <a:buNone/>
            </a:pPr>
            <a:r>
              <a:rPr lang="en-US" altLang="zh-CN" sz="1400">
                <a:solidFill>
                  <a:srgbClr val="1A78C3"/>
                </a:solidFill>
                <a:latin typeface="+mj-ea"/>
                <a:ea typeface="+mj-ea"/>
              </a:rPr>
              <a:t>   v[k+1] = temp;</a:t>
            </a:r>
          </a:p>
          <a:p>
            <a:pPr marL="203200" indent="-203200">
              <a:buFont typeface="Wingdings" panose="05000000000000000000" pitchFamily="2" charset="2"/>
              <a:buNone/>
            </a:pPr>
            <a:r>
              <a:rPr lang="en-US" altLang="zh-CN" sz="1400">
                <a:solidFill>
                  <a:srgbClr val="1A78C3"/>
                </a:solidFill>
                <a:latin typeface="+mj-ea"/>
                <a:ea typeface="+mj-ea"/>
              </a:rPr>
              <a:t>}</a:t>
            </a:r>
          </a:p>
        </p:txBody>
      </p:sp>
      <p:sp>
        <p:nvSpPr>
          <p:cNvPr id="6" name="Rectangle 4">
            <a:extLst>
              <a:ext uri="{FF2B5EF4-FFF2-40B4-BE49-F238E27FC236}">
                <a16:creationId xmlns:a16="http://schemas.microsoft.com/office/drawing/2014/main" id="{FD8DBB24-C6F1-4BF0-BF60-A52DA258A0CF}"/>
              </a:ext>
            </a:extLst>
          </p:cNvPr>
          <p:cNvSpPr>
            <a:spLocks noChangeArrowheads="1"/>
          </p:cNvSpPr>
          <p:nvPr/>
        </p:nvSpPr>
        <p:spPr bwMode="auto">
          <a:xfrm>
            <a:off x="496273" y="1244242"/>
            <a:ext cx="8507412" cy="592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03200" indent="-203200">
              <a:defRPr sz="2400">
                <a:solidFill>
                  <a:schemeClr val="tx1"/>
                </a:solidFill>
                <a:latin typeface="Times New Roman" panose="02020603050405020304" pitchFamily="18" charset="0"/>
              </a:defRPr>
            </a:lvl1pPr>
            <a:lvl2pPr marL="685800" indent="-1905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spcBef>
                <a:spcPct val="50000"/>
              </a:spcBef>
            </a:pPr>
            <a:r>
              <a:rPr lang="zh-CN" altLang="en-US" sz="1600">
                <a:solidFill>
                  <a:srgbClr val="1A78C3"/>
                </a:solidFill>
                <a:latin typeface="+mj-ea"/>
                <a:ea typeface="+mj-ea"/>
                <a:cs typeface="Arial" panose="020B0604020202020204" pitchFamily="34" charset="0"/>
              </a:rPr>
              <a:t>假定</a:t>
            </a:r>
            <a:r>
              <a:rPr lang="en-US" altLang="zh-CN" sz="1600">
                <a:solidFill>
                  <a:srgbClr val="1A78C3"/>
                </a:solidFill>
                <a:latin typeface="+mj-ea"/>
                <a:ea typeface="+mj-ea"/>
                <a:cs typeface="Arial" panose="020B0604020202020204" pitchFamily="34" charset="0"/>
              </a:rPr>
              <a:t>swap</a:t>
            </a:r>
            <a:r>
              <a:rPr lang="zh-CN" altLang="en-US" sz="1600">
                <a:solidFill>
                  <a:srgbClr val="1A78C3"/>
                </a:solidFill>
                <a:latin typeface="+mj-ea"/>
                <a:ea typeface="+mj-ea"/>
                <a:cs typeface="Arial" panose="020B0604020202020204" pitchFamily="34" charset="0"/>
              </a:rPr>
              <a:t>作为一个过程被调用，</a:t>
            </a:r>
            <a:r>
              <a:rPr lang="en-US" altLang="zh-CN" sz="1600">
                <a:solidFill>
                  <a:srgbClr val="1A78C3"/>
                </a:solidFill>
                <a:latin typeface="+mj-ea"/>
                <a:ea typeface="+mj-ea"/>
                <a:cs typeface="Arial" panose="020B0604020202020204" pitchFamily="34" charset="0"/>
              </a:rPr>
              <a:t>temp</a:t>
            </a:r>
            <a:r>
              <a:rPr lang="zh-CN" altLang="en-US" sz="1600">
                <a:solidFill>
                  <a:srgbClr val="1A78C3"/>
                </a:solidFill>
                <a:latin typeface="+mj-ea"/>
                <a:ea typeface="+mj-ea"/>
                <a:cs typeface="Arial" panose="020B0604020202020204" pitchFamily="34" charset="0"/>
              </a:rPr>
              <a:t>对应</a:t>
            </a:r>
            <a:r>
              <a:rPr lang="en-US" altLang="zh-CN" sz="1600">
                <a:solidFill>
                  <a:srgbClr val="1A78C3"/>
                </a:solidFill>
                <a:latin typeface="+mj-ea"/>
                <a:ea typeface="+mj-ea"/>
                <a:cs typeface="Arial" panose="020B0604020202020204" pitchFamily="34" charset="0"/>
              </a:rPr>
              <a:t>$t0, </a:t>
            </a:r>
            <a:r>
              <a:rPr lang="zh-CN" altLang="en-US" sz="1600">
                <a:solidFill>
                  <a:srgbClr val="1A78C3"/>
                </a:solidFill>
                <a:latin typeface="+mj-ea"/>
                <a:ea typeface="+mj-ea"/>
                <a:cs typeface="Arial" panose="020B0604020202020204" pitchFamily="34" charset="0"/>
              </a:rPr>
              <a:t>变量</a:t>
            </a:r>
            <a:r>
              <a:rPr lang="en-US" altLang="zh-CN" sz="1600">
                <a:solidFill>
                  <a:srgbClr val="1A78C3"/>
                </a:solidFill>
                <a:latin typeface="+mj-ea"/>
                <a:ea typeface="+mj-ea"/>
                <a:cs typeface="Arial" panose="020B0604020202020204" pitchFamily="34" charset="0"/>
              </a:rPr>
              <a:t>v </a:t>
            </a:r>
            <a:r>
              <a:rPr lang="zh-CN" altLang="en-US" sz="1600">
                <a:solidFill>
                  <a:srgbClr val="1A78C3"/>
                </a:solidFill>
                <a:latin typeface="+mj-ea"/>
                <a:ea typeface="+mj-ea"/>
                <a:cs typeface="Arial" panose="020B0604020202020204" pitchFamily="34" charset="0"/>
              </a:rPr>
              <a:t>和 </a:t>
            </a:r>
            <a:r>
              <a:rPr lang="en-US" altLang="zh-CN" sz="1600">
                <a:solidFill>
                  <a:srgbClr val="1A78C3"/>
                </a:solidFill>
                <a:latin typeface="+mj-ea"/>
                <a:ea typeface="+mj-ea"/>
                <a:cs typeface="Arial" panose="020B0604020202020204" pitchFamily="34" charset="0"/>
              </a:rPr>
              <a:t>k</a:t>
            </a:r>
            <a:r>
              <a:rPr lang="zh-CN" altLang="en-US" sz="1600">
                <a:solidFill>
                  <a:srgbClr val="1A78C3"/>
                </a:solidFill>
                <a:latin typeface="+mj-ea"/>
                <a:ea typeface="+mj-ea"/>
                <a:cs typeface="Arial" panose="020B0604020202020204" pitchFamily="34" charset="0"/>
              </a:rPr>
              <a:t>分别对应</a:t>
            </a:r>
            <a:r>
              <a:rPr lang="en-US" altLang="zh-CN" sz="1600">
                <a:solidFill>
                  <a:srgbClr val="1A78C3"/>
                </a:solidFill>
                <a:latin typeface="+mj-ea"/>
                <a:ea typeface="+mj-ea"/>
                <a:cs typeface="Arial" panose="020B0604020202020204" pitchFamily="34" charset="0"/>
              </a:rPr>
              <a:t>$s0</a:t>
            </a:r>
            <a:r>
              <a:rPr lang="zh-CN" altLang="en-US" sz="1600">
                <a:solidFill>
                  <a:srgbClr val="1A78C3"/>
                </a:solidFill>
                <a:latin typeface="+mj-ea"/>
                <a:ea typeface="+mj-ea"/>
                <a:cs typeface="Arial" panose="020B0604020202020204" pitchFamily="34" charset="0"/>
              </a:rPr>
              <a:t>和</a:t>
            </a:r>
            <a:r>
              <a:rPr lang="en-US" altLang="zh-CN" sz="1600">
                <a:solidFill>
                  <a:srgbClr val="1A78C3"/>
                </a:solidFill>
                <a:latin typeface="+mj-ea"/>
                <a:ea typeface="+mj-ea"/>
                <a:cs typeface="Arial" panose="020B0604020202020204" pitchFamily="34" charset="0"/>
              </a:rPr>
              <a:t>$s1</a:t>
            </a:r>
          </a:p>
          <a:p>
            <a:pPr>
              <a:lnSpc>
                <a:spcPct val="85000"/>
              </a:lnSpc>
              <a:spcBef>
                <a:spcPct val="50000"/>
              </a:spcBef>
            </a:pPr>
            <a:r>
              <a:rPr lang="zh-CN" altLang="en-US" sz="1600">
                <a:solidFill>
                  <a:srgbClr val="1A78C3"/>
                </a:solidFill>
                <a:latin typeface="+mj-ea"/>
                <a:ea typeface="+mj-ea"/>
                <a:cs typeface="Arial" panose="020B0604020202020204" pitchFamily="34" charset="0"/>
              </a:rPr>
              <a:t>写出对应的</a:t>
            </a:r>
            <a:r>
              <a:rPr lang="en-US" altLang="zh-CN" sz="1600">
                <a:solidFill>
                  <a:srgbClr val="1A78C3"/>
                </a:solidFill>
                <a:latin typeface="+mj-ea"/>
                <a:ea typeface="+mj-ea"/>
                <a:cs typeface="Arial" panose="020B0604020202020204" pitchFamily="34" charset="0"/>
              </a:rPr>
              <a:t>MIPS</a:t>
            </a:r>
            <a:r>
              <a:rPr lang="zh-CN" altLang="en-US" sz="1600">
                <a:solidFill>
                  <a:srgbClr val="1A78C3"/>
                </a:solidFill>
                <a:latin typeface="+mj-ea"/>
                <a:ea typeface="+mj-ea"/>
                <a:cs typeface="Arial" panose="020B0604020202020204" pitchFamily="34" charset="0"/>
              </a:rPr>
              <a:t>汇编代码。</a:t>
            </a:r>
          </a:p>
        </p:txBody>
      </p:sp>
      <p:sp>
        <p:nvSpPr>
          <p:cNvPr id="7" name="Rectangle 5">
            <a:extLst>
              <a:ext uri="{FF2B5EF4-FFF2-40B4-BE49-F238E27FC236}">
                <a16:creationId xmlns:a16="http://schemas.microsoft.com/office/drawing/2014/main" id="{97F9A959-737C-47DF-B3E3-650156F3AB79}"/>
              </a:ext>
            </a:extLst>
          </p:cNvPr>
          <p:cNvSpPr>
            <a:spLocks noChangeArrowheads="1"/>
          </p:cNvSpPr>
          <p:nvPr/>
        </p:nvSpPr>
        <p:spPr bwMode="auto">
          <a:xfrm>
            <a:off x="2980710" y="2196742"/>
            <a:ext cx="57038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dirty="0" err="1">
                <a:solidFill>
                  <a:srgbClr val="ED7D31"/>
                </a:solidFill>
                <a:latin typeface="+mj-ea"/>
                <a:ea typeface="+mj-ea"/>
              </a:rPr>
              <a:t>sll</a:t>
            </a:r>
            <a:r>
              <a:rPr lang="en-US" altLang="zh-CN" sz="1400" dirty="0">
                <a:solidFill>
                  <a:srgbClr val="ED7D31"/>
                </a:solidFill>
                <a:latin typeface="+mj-ea"/>
                <a:ea typeface="+mj-ea"/>
              </a:rPr>
              <a:t>	$s2, $a1, 2  	; </a:t>
            </a:r>
            <a:r>
              <a:rPr lang="en-US" altLang="zh-CN" sz="1400" dirty="0" err="1">
                <a:solidFill>
                  <a:srgbClr val="ED7D31"/>
                </a:solidFill>
                <a:latin typeface="+mj-ea"/>
                <a:ea typeface="+mj-ea"/>
              </a:rPr>
              <a:t>mulitply</a:t>
            </a:r>
            <a:r>
              <a:rPr lang="en-US" altLang="zh-CN" sz="1400" dirty="0">
                <a:solidFill>
                  <a:srgbClr val="ED7D31"/>
                </a:solidFill>
                <a:latin typeface="+mj-ea"/>
                <a:ea typeface="+mj-ea"/>
              </a:rPr>
              <a:t> k by 4	</a:t>
            </a:r>
          </a:p>
          <a:p>
            <a:r>
              <a:rPr lang="en-US" altLang="zh-CN" sz="1400" dirty="0" err="1">
                <a:solidFill>
                  <a:srgbClr val="ED7D31"/>
                </a:solidFill>
                <a:latin typeface="+mj-ea"/>
                <a:ea typeface="+mj-ea"/>
              </a:rPr>
              <a:t>addu</a:t>
            </a:r>
            <a:r>
              <a:rPr lang="en-US" altLang="zh-CN" sz="1400" dirty="0">
                <a:solidFill>
                  <a:srgbClr val="ED7D31"/>
                </a:solidFill>
                <a:latin typeface="+mj-ea"/>
                <a:ea typeface="+mj-ea"/>
              </a:rPr>
              <a:t>	$s2 $s2, $a0	; address of v[k]	</a:t>
            </a:r>
          </a:p>
          <a:p>
            <a:r>
              <a:rPr lang="en-US" altLang="zh-CN" sz="1400" dirty="0" err="1">
                <a:solidFill>
                  <a:srgbClr val="ED7D31"/>
                </a:solidFill>
                <a:latin typeface="+mj-ea"/>
                <a:ea typeface="+mj-ea"/>
              </a:rPr>
              <a:t>lw</a:t>
            </a:r>
            <a:r>
              <a:rPr lang="en-US" altLang="zh-CN" sz="1400" dirty="0">
                <a:solidFill>
                  <a:srgbClr val="ED7D31"/>
                </a:solidFill>
                <a:latin typeface="+mj-ea"/>
                <a:ea typeface="+mj-ea"/>
              </a:rPr>
              <a:t>	$t0, 0($s2)	; load v[k]	</a:t>
            </a:r>
          </a:p>
          <a:p>
            <a:r>
              <a:rPr lang="en-US" altLang="zh-CN" sz="1400" dirty="0" err="1">
                <a:solidFill>
                  <a:srgbClr val="ED7D31"/>
                </a:solidFill>
                <a:latin typeface="+mj-ea"/>
                <a:ea typeface="+mj-ea"/>
              </a:rPr>
              <a:t>lw</a:t>
            </a:r>
            <a:r>
              <a:rPr lang="en-US" altLang="zh-CN" sz="1400" dirty="0">
                <a:solidFill>
                  <a:srgbClr val="ED7D31"/>
                </a:solidFill>
                <a:latin typeface="+mj-ea"/>
                <a:ea typeface="+mj-ea"/>
              </a:rPr>
              <a:t>	$s3, 4($s2)	; load v[k+1]	</a:t>
            </a:r>
          </a:p>
          <a:p>
            <a:r>
              <a:rPr lang="en-US" altLang="zh-CN" sz="1400" dirty="0" err="1">
                <a:solidFill>
                  <a:srgbClr val="ED7D31"/>
                </a:solidFill>
                <a:latin typeface="+mj-ea"/>
                <a:ea typeface="+mj-ea"/>
              </a:rPr>
              <a:t>sw</a:t>
            </a:r>
            <a:r>
              <a:rPr lang="en-US" altLang="zh-CN" sz="1400" dirty="0">
                <a:solidFill>
                  <a:srgbClr val="ED7D31"/>
                </a:solidFill>
                <a:latin typeface="+mj-ea"/>
                <a:ea typeface="+mj-ea"/>
              </a:rPr>
              <a:t>	$s3, 0($s2)	; store v[k+1] into v[k]	</a:t>
            </a:r>
          </a:p>
          <a:p>
            <a:r>
              <a:rPr lang="en-US" altLang="zh-CN" sz="1400" dirty="0" err="1">
                <a:solidFill>
                  <a:srgbClr val="ED7D31"/>
                </a:solidFill>
                <a:latin typeface="+mj-ea"/>
                <a:ea typeface="+mj-ea"/>
              </a:rPr>
              <a:t>sw</a:t>
            </a:r>
            <a:r>
              <a:rPr lang="en-US" altLang="zh-CN" sz="1400" dirty="0">
                <a:solidFill>
                  <a:srgbClr val="ED7D31"/>
                </a:solidFill>
                <a:latin typeface="+mj-ea"/>
                <a:ea typeface="+mj-ea"/>
              </a:rPr>
              <a:t>	$t0, 4($s2)	; store old v[k] into v[k+1]</a:t>
            </a:r>
            <a:endParaRPr lang="en-US" altLang="zh-CN" sz="1400" b="0" dirty="0">
              <a:solidFill>
                <a:srgbClr val="ED7D31"/>
              </a:solidFill>
              <a:latin typeface="+mj-ea"/>
              <a:ea typeface="+mj-ea"/>
            </a:endParaRPr>
          </a:p>
        </p:txBody>
      </p:sp>
      <p:sp>
        <p:nvSpPr>
          <p:cNvPr id="8" name="Text Box 6">
            <a:extLst>
              <a:ext uri="{FF2B5EF4-FFF2-40B4-BE49-F238E27FC236}">
                <a16:creationId xmlns:a16="http://schemas.microsoft.com/office/drawing/2014/main" id="{224951A2-D7E0-49EF-B8E0-DB8DA2EEBA29}"/>
              </a:ext>
            </a:extLst>
          </p:cNvPr>
          <p:cNvSpPr txBox="1">
            <a:spLocks noChangeArrowheads="1"/>
          </p:cNvSpPr>
          <p:nvPr/>
        </p:nvSpPr>
        <p:spPr bwMode="auto">
          <a:xfrm>
            <a:off x="392777" y="5301939"/>
            <a:ext cx="6691314"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zh-CN" altLang="en-US" sz="1600" dirty="0">
                <a:solidFill>
                  <a:srgbClr val="1A78C3"/>
                </a:solidFill>
                <a:latin typeface="+mj-ea"/>
                <a:ea typeface="+mj-ea"/>
              </a:rPr>
              <a:t>问题</a:t>
            </a:r>
            <a:r>
              <a:rPr lang="en-US" altLang="zh-CN" sz="1600" dirty="0">
                <a:solidFill>
                  <a:srgbClr val="1A78C3"/>
                </a:solidFill>
                <a:latin typeface="+mj-ea"/>
                <a:ea typeface="+mj-ea"/>
              </a:rPr>
              <a:t>1</a:t>
            </a:r>
            <a:r>
              <a:rPr lang="zh-CN" altLang="en-US" sz="1600" dirty="0">
                <a:solidFill>
                  <a:srgbClr val="1A78C3"/>
                </a:solidFill>
                <a:latin typeface="+mj-ea"/>
                <a:ea typeface="+mj-ea"/>
              </a:rPr>
              <a:t>：若</a:t>
            </a:r>
            <a:r>
              <a:rPr lang="en-US" altLang="zh-CN" sz="1600" dirty="0">
                <a:solidFill>
                  <a:srgbClr val="1A78C3"/>
                </a:solidFill>
                <a:latin typeface="+mj-ea"/>
                <a:ea typeface="+mj-ea"/>
              </a:rPr>
              <a:t>swap</a:t>
            </a:r>
            <a:r>
              <a:rPr lang="zh-CN" altLang="en-US" sz="1600" dirty="0">
                <a:solidFill>
                  <a:srgbClr val="1A78C3"/>
                </a:solidFill>
                <a:latin typeface="+mj-ea"/>
                <a:ea typeface="+mj-ea"/>
              </a:rPr>
              <a:t>中不保存</a:t>
            </a:r>
            <a:r>
              <a:rPr lang="en-US" altLang="zh-CN" sz="1600" dirty="0">
                <a:solidFill>
                  <a:srgbClr val="1A78C3"/>
                </a:solidFill>
                <a:latin typeface="+mj-ea"/>
                <a:ea typeface="+mj-ea"/>
              </a:rPr>
              <a:t>$s2</a:t>
            </a:r>
            <a:r>
              <a:rPr lang="zh-CN" altLang="en-US" sz="1600" dirty="0">
                <a:solidFill>
                  <a:srgbClr val="1A78C3"/>
                </a:solidFill>
                <a:latin typeface="+mj-ea"/>
                <a:ea typeface="+mj-ea"/>
              </a:rPr>
              <a:t>，则</a:t>
            </a:r>
            <a:r>
              <a:rPr lang="en-US" altLang="zh-CN" sz="1600" dirty="0">
                <a:solidFill>
                  <a:srgbClr val="1A78C3"/>
                </a:solidFill>
                <a:latin typeface="+mj-ea"/>
                <a:ea typeface="+mj-ea"/>
              </a:rPr>
              <a:t>caller</a:t>
            </a:r>
            <a:r>
              <a:rPr lang="zh-CN" altLang="en-US" sz="1600" dirty="0">
                <a:solidFill>
                  <a:srgbClr val="1A78C3"/>
                </a:solidFill>
                <a:latin typeface="+mj-ea"/>
                <a:ea typeface="+mj-ea"/>
              </a:rPr>
              <a:t>会发生什么情况？</a:t>
            </a:r>
          </a:p>
          <a:p>
            <a:pPr>
              <a:spcBef>
                <a:spcPct val="20000"/>
              </a:spcBef>
            </a:pPr>
            <a:r>
              <a:rPr lang="zh-CN" altLang="en-US" sz="1600" dirty="0">
                <a:solidFill>
                  <a:srgbClr val="1A78C3"/>
                </a:solidFill>
                <a:latin typeface="+mj-ea"/>
                <a:ea typeface="+mj-ea"/>
              </a:rPr>
              <a:t>      </a:t>
            </a:r>
            <a:r>
              <a:rPr lang="en-US" altLang="zh-CN" sz="1600" dirty="0">
                <a:solidFill>
                  <a:srgbClr val="1A78C3"/>
                </a:solidFill>
                <a:latin typeface="+mj-ea"/>
                <a:ea typeface="+mj-ea"/>
              </a:rPr>
              <a:t>caller</a:t>
            </a:r>
            <a:r>
              <a:rPr lang="zh-CN" altLang="en-US" sz="1600" dirty="0">
                <a:solidFill>
                  <a:srgbClr val="1A78C3"/>
                </a:solidFill>
                <a:latin typeface="+mj-ea"/>
                <a:ea typeface="+mj-ea"/>
              </a:rPr>
              <a:t>中</a:t>
            </a:r>
            <a:r>
              <a:rPr lang="en-US" altLang="zh-CN" sz="1600" dirty="0">
                <a:solidFill>
                  <a:srgbClr val="1A78C3"/>
                </a:solidFill>
                <a:latin typeface="+mj-ea"/>
                <a:ea typeface="+mj-ea"/>
              </a:rPr>
              <a:t>$s2</a:t>
            </a:r>
            <a:r>
              <a:rPr lang="zh-CN" altLang="en-US" sz="1600" dirty="0">
                <a:solidFill>
                  <a:srgbClr val="1A78C3"/>
                </a:solidFill>
                <a:latin typeface="+mj-ea"/>
                <a:ea typeface="+mj-ea"/>
              </a:rPr>
              <a:t>的值被</a:t>
            </a:r>
            <a:r>
              <a:rPr lang="en-US" altLang="zh-CN" sz="1600" dirty="0">
                <a:solidFill>
                  <a:srgbClr val="1A78C3"/>
                </a:solidFill>
                <a:latin typeface="+mj-ea"/>
                <a:ea typeface="+mj-ea"/>
              </a:rPr>
              <a:t>swap</a:t>
            </a:r>
            <a:r>
              <a:rPr lang="zh-CN" altLang="en-US" sz="1600" dirty="0">
                <a:solidFill>
                  <a:srgbClr val="1A78C3"/>
                </a:solidFill>
                <a:latin typeface="+mj-ea"/>
                <a:ea typeface="+mj-ea"/>
              </a:rPr>
              <a:t>破坏！须</a:t>
            </a:r>
            <a:r>
              <a:rPr lang="zh-CN" altLang="en-US" sz="1600" dirty="0">
                <a:solidFill>
                  <a:srgbClr val="1A78C3"/>
                </a:solidFill>
                <a:latin typeface="+mj-ea"/>
                <a:ea typeface="+mj-ea"/>
                <a:hlinkClick r:id="" action="ppaction://hlinkshowjump?jump=nextslide">
                  <a:extLst>
                    <a:ext uri="{A12FA001-AC4F-418D-AE19-62706E023703}">
                      <ahyp:hlinkClr xmlns:ahyp="http://schemas.microsoft.com/office/drawing/2018/hyperlinkcolor" val="tx"/>
                    </a:ext>
                  </a:extLst>
                </a:hlinkClick>
              </a:rPr>
              <a:t>在</a:t>
            </a:r>
            <a:r>
              <a:rPr lang="en-US" altLang="zh-CN" sz="1600" dirty="0">
                <a:solidFill>
                  <a:srgbClr val="1A78C3"/>
                </a:solidFill>
                <a:latin typeface="+mj-ea"/>
                <a:ea typeface="+mj-ea"/>
                <a:hlinkClick r:id="" action="ppaction://hlinkshowjump?jump=nextslide">
                  <a:extLst>
                    <a:ext uri="{A12FA001-AC4F-418D-AE19-62706E023703}">
                      <ahyp:hlinkClr xmlns:ahyp="http://schemas.microsoft.com/office/drawing/2018/hyperlinkcolor" val="tx"/>
                    </a:ext>
                  </a:extLst>
                </a:hlinkClick>
              </a:rPr>
              <a:t>swap</a:t>
            </a:r>
            <a:r>
              <a:rPr lang="zh-CN" altLang="en-US" sz="1600" dirty="0">
                <a:solidFill>
                  <a:srgbClr val="1A78C3"/>
                </a:solidFill>
                <a:latin typeface="+mj-ea"/>
                <a:ea typeface="+mj-ea"/>
                <a:hlinkClick r:id="" action="ppaction://hlinkshowjump?jump=nextslide">
                  <a:extLst>
                    <a:ext uri="{A12FA001-AC4F-418D-AE19-62706E023703}">
                      <ahyp:hlinkClr xmlns:ahyp="http://schemas.microsoft.com/office/drawing/2018/hyperlinkcolor" val="tx"/>
                    </a:ext>
                  </a:extLst>
                </a:hlinkClick>
              </a:rPr>
              <a:t>栈帧中保存</a:t>
            </a:r>
            <a:r>
              <a:rPr lang="en-US" altLang="zh-CN" sz="1600" dirty="0">
                <a:solidFill>
                  <a:srgbClr val="1A78C3"/>
                </a:solidFill>
                <a:latin typeface="+mj-ea"/>
                <a:ea typeface="+mj-ea"/>
                <a:hlinkClick r:id="" action="ppaction://hlinkshowjump?jump=nextslide">
                  <a:extLst>
                    <a:ext uri="{A12FA001-AC4F-418D-AE19-62706E023703}">
                      <ahyp:hlinkClr xmlns:ahyp="http://schemas.microsoft.com/office/drawing/2018/hyperlinkcolor" val="tx"/>
                    </a:ext>
                  </a:extLst>
                </a:hlinkClick>
              </a:rPr>
              <a:t>$s2</a:t>
            </a:r>
            <a:endParaRPr lang="zh-CN" altLang="en-US" sz="1600" dirty="0">
              <a:solidFill>
                <a:srgbClr val="1A78C3"/>
              </a:solidFill>
              <a:latin typeface="+mj-ea"/>
              <a:ea typeface="+mj-ea"/>
            </a:endParaRPr>
          </a:p>
          <a:p>
            <a:pPr>
              <a:spcBef>
                <a:spcPct val="20000"/>
              </a:spcBef>
            </a:pPr>
            <a:r>
              <a:rPr lang="zh-CN" altLang="en-US" sz="1600" dirty="0">
                <a:solidFill>
                  <a:srgbClr val="1A78C3"/>
                </a:solidFill>
                <a:latin typeface="+mj-ea"/>
                <a:ea typeface="+mj-ea"/>
              </a:rPr>
              <a:t>问题</a:t>
            </a:r>
            <a:r>
              <a:rPr lang="en-US" altLang="zh-CN" sz="1600" dirty="0">
                <a:solidFill>
                  <a:srgbClr val="1A78C3"/>
                </a:solidFill>
                <a:latin typeface="+mj-ea"/>
                <a:ea typeface="+mj-ea"/>
              </a:rPr>
              <a:t>2</a:t>
            </a:r>
            <a:r>
              <a:rPr lang="zh-CN" altLang="en-US" sz="1600" dirty="0">
                <a:solidFill>
                  <a:srgbClr val="1A78C3"/>
                </a:solidFill>
                <a:latin typeface="+mj-ea"/>
                <a:ea typeface="+mj-ea"/>
              </a:rPr>
              <a:t>：若</a:t>
            </a:r>
            <a:r>
              <a:rPr lang="en-US" altLang="zh-CN" sz="1600" dirty="0">
                <a:solidFill>
                  <a:srgbClr val="1A78C3"/>
                </a:solidFill>
                <a:latin typeface="+mj-ea"/>
                <a:ea typeface="+mj-ea"/>
              </a:rPr>
              <a:t>swap</a:t>
            </a:r>
            <a:r>
              <a:rPr lang="zh-CN" altLang="en-US" sz="1600" dirty="0">
                <a:solidFill>
                  <a:srgbClr val="1A78C3"/>
                </a:solidFill>
                <a:latin typeface="+mj-ea"/>
                <a:ea typeface="+mj-ea"/>
              </a:rPr>
              <a:t>中不保存</a:t>
            </a:r>
            <a:r>
              <a:rPr lang="en-US" altLang="zh-CN" sz="1600" dirty="0">
                <a:solidFill>
                  <a:srgbClr val="1A78C3"/>
                </a:solidFill>
                <a:latin typeface="+mj-ea"/>
                <a:ea typeface="+mj-ea"/>
              </a:rPr>
              <a:t>$t0</a:t>
            </a:r>
            <a:r>
              <a:rPr lang="zh-CN" altLang="en-US" sz="1600" dirty="0">
                <a:solidFill>
                  <a:srgbClr val="1A78C3"/>
                </a:solidFill>
                <a:latin typeface="+mj-ea"/>
                <a:ea typeface="+mj-ea"/>
              </a:rPr>
              <a:t>，则</a:t>
            </a:r>
            <a:r>
              <a:rPr lang="en-US" altLang="zh-CN" sz="1600" dirty="0">
                <a:solidFill>
                  <a:srgbClr val="1A78C3"/>
                </a:solidFill>
                <a:latin typeface="+mj-ea"/>
                <a:ea typeface="+mj-ea"/>
              </a:rPr>
              <a:t>caller</a:t>
            </a:r>
            <a:r>
              <a:rPr lang="zh-CN" altLang="en-US" sz="1600" dirty="0">
                <a:solidFill>
                  <a:srgbClr val="1A78C3"/>
                </a:solidFill>
                <a:latin typeface="+mj-ea"/>
                <a:ea typeface="+mj-ea"/>
              </a:rPr>
              <a:t>会发生什么情况？</a:t>
            </a:r>
          </a:p>
          <a:p>
            <a:pPr>
              <a:spcBef>
                <a:spcPct val="20000"/>
              </a:spcBef>
            </a:pPr>
            <a:r>
              <a:rPr lang="en-US" altLang="zh-CN" sz="1600" dirty="0">
                <a:solidFill>
                  <a:srgbClr val="1A78C3"/>
                </a:solidFill>
                <a:latin typeface="+mj-ea"/>
                <a:ea typeface="+mj-ea"/>
              </a:rPr>
              <a:t>      $t0</a:t>
            </a:r>
            <a:r>
              <a:rPr lang="zh-CN" altLang="en-US" sz="1600" dirty="0">
                <a:solidFill>
                  <a:srgbClr val="1A78C3"/>
                </a:solidFill>
                <a:latin typeface="+mj-ea"/>
                <a:ea typeface="+mj-ea"/>
              </a:rPr>
              <a:t>约定由</a:t>
            </a:r>
            <a:r>
              <a:rPr lang="en-US" altLang="zh-CN" sz="1600" dirty="0">
                <a:solidFill>
                  <a:srgbClr val="1A78C3"/>
                </a:solidFill>
                <a:latin typeface="+mj-ea"/>
                <a:ea typeface="+mj-ea"/>
              </a:rPr>
              <a:t>caller</a:t>
            </a:r>
            <a:r>
              <a:rPr lang="zh-CN" altLang="en-US" sz="1600" dirty="0">
                <a:solidFill>
                  <a:srgbClr val="1A78C3"/>
                </a:solidFill>
                <a:latin typeface="+mj-ea"/>
                <a:ea typeface="+mj-ea"/>
              </a:rPr>
              <a:t>保存，故无须在</a:t>
            </a:r>
            <a:r>
              <a:rPr lang="en-US" altLang="zh-CN" sz="1600" dirty="0">
                <a:solidFill>
                  <a:srgbClr val="1A78C3"/>
                </a:solidFill>
                <a:latin typeface="+mj-ea"/>
                <a:ea typeface="+mj-ea"/>
              </a:rPr>
              <a:t>swap</a:t>
            </a:r>
            <a:r>
              <a:rPr lang="zh-CN" altLang="en-US" sz="1600" dirty="0">
                <a:solidFill>
                  <a:srgbClr val="1A78C3"/>
                </a:solidFill>
                <a:latin typeface="+mj-ea"/>
                <a:ea typeface="+mj-ea"/>
              </a:rPr>
              <a:t>栈帧中保存</a:t>
            </a:r>
            <a:r>
              <a:rPr lang="en-US" altLang="zh-CN" sz="1600" dirty="0">
                <a:solidFill>
                  <a:srgbClr val="1A78C3"/>
                </a:solidFill>
                <a:latin typeface="+mj-ea"/>
                <a:ea typeface="+mj-ea"/>
              </a:rPr>
              <a:t>$t0</a:t>
            </a:r>
            <a:endParaRPr lang="zh-CN" altLang="en-US" sz="1600" dirty="0">
              <a:solidFill>
                <a:srgbClr val="1A78C3"/>
              </a:solidFill>
              <a:latin typeface="+mj-ea"/>
              <a:ea typeface="+mj-ea"/>
            </a:endParaRPr>
          </a:p>
          <a:p>
            <a:endParaRPr lang="zh-CN" altLang="en-US" sz="1600" dirty="0">
              <a:solidFill>
                <a:srgbClr val="1A78C3"/>
              </a:solidFill>
              <a:latin typeface="+mj-ea"/>
              <a:ea typeface="+mj-ea"/>
            </a:endParaRPr>
          </a:p>
        </p:txBody>
      </p:sp>
      <p:sp>
        <p:nvSpPr>
          <p:cNvPr id="9" name="Text Box 7">
            <a:extLst>
              <a:ext uri="{FF2B5EF4-FFF2-40B4-BE49-F238E27FC236}">
                <a16:creationId xmlns:a16="http://schemas.microsoft.com/office/drawing/2014/main" id="{BDFDF162-31F7-4B90-90EC-DFD515502865}"/>
              </a:ext>
            </a:extLst>
          </p:cNvPr>
          <p:cNvSpPr txBox="1">
            <a:spLocks noChangeArrowheads="1"/>
          </p:cNvSpPr>
          <p:nvPr/>
        </p:nvSpPr>
        <p:spPr bwMode="auto">
          <a:xfrm>
            <a:off x="568990" y="3928751"/>
            <a:ext cx="53768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1A78C3"/>
                </a:solidFill>
                <a:latin typeface="+mj-ea"/>
                <a:ea typeface="+mj-ea"/>
              </a:rPr>
              <a:t>在调用过程中用指令“</a:t>
            </a:r>
            <a:r>
              <a:rPr lang="en-US" altLang="zh-CN" dirty="0" err="1">
                <a:solidFill>
                  <a:srgbClr val="ED7D31"/>
                </a:solidFill>
                <a:latin typeface="+mj-ea"/>
                <a:ea typeface="+mj-ea"/>
              </a:rPr>
              <a:t>jal</a:t>
            </a:r>
            <a:r>
              <a:rPr lang="en-US" altLang="zh-CN" dirty="0">
                <a:solidFill>
                  <a:srgbClr val="ED7D31"/>
                </a:solidFill>
                <a:latin typeface="+mj-ea"/>
                <a:ea typeface="+mj-ea"/>
              </a:rPr>
              <a:t> swap</a:t>
            </a:r>
            <a:r>
              <a:rPr lang="en-US" altLang="zh-CN" dirty="0">
                <a:solidFill>
                  <a:srgbClr val="1A78C3"/>
                </a:solidFill>
                <a:latin typeface="+mj-ea"/>
                <a:ea typeface="+mj-ea"/>
              </a:rPr>
              <a:t>” </a:t>
            </a:r>
            <a:r>
              <a:rPr lang="zh-CN" altLang="en-US" dirty="0">
                <a:solidFill>
                  <a:srgbClr val="1A78C3"/>
                </a:solidFill>
                <a:latin typeface="+mj-ea"/>
                <a:ea typeface="+mj-ea"/>
              </a:rPr>
              <a:t>进行</a:t>
            </a:r>
            <a:r>
              <a:rPr lang="en-US" altLang="zh-CN" dirty="0">
                <a:solidFill>
                  <a:srgbClr val="1A78C3"/>
                </a:solidFill>
                <a:latin typeface="+mj-ea"/>
                <a:ea typeface="+mj-ea"/>
              </a:rPr>
              <a:t>swap</a:t>
            </a:r>
            <a:r>
              <a:rPr lang="zh-CN" altLang="en-US" dirty="0">
                <a:solidFill>
                  <a:srgbClr val="1A78C3"/>
                </a:solidFill>
                <a:latin typeface="+mj-ea"/>
                <a:ea typeface="+mj-ea"/>
              </a:rPr>
              <a:t>调用</a:t>
            </a:r>
          </a:p>
        </p:txBody>
      </p:sp>
      <p:sp>
        <p:nvSpPr>
          <p:cNvPr id="10" name="Text Box 8">
            <a:extLst>
              <a:ext uri="{FF2B5EF4-FFF2-40B4-BE49-F238E27FC236}">
                <a16:creationId xmlns:a16="http://schemas.microsoft.com/office/drawing/2014/main" id="{97E9C600-CCBA-423F-A906-58FD1473A3D2}"/>
              </a:ext>
            </a:extLst>
          </p:cNvPr>
          <p:cNvSpPr txBox="1">
            <a:spLocks noChangeArrowheads="1"/>
          </p:cNvSpPr>
          <p:nvPr/>
        </p:nvSpPr>
        <p:spPr bwMode="auto">
          <a:xfrm>
            <a:off x="721390" y="4370076"/>
            <a:ext cx="35189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1A78C3"/>
                </a:solidFill>
                <a:latin typeface="+mj-ea"/>
                <a:ea typeface="+mj-ea"/>
                <a:cs typeface="Arial" panose="020B0604020202020204" pitchFamily="34" charset="0"/>
              </a:rPr>
              <a:t>jal  --- jump and link (</a:t>
            </a:r>
            <a:r>
              <a:rPr lang="zh-CN" altLang="en-US" sz="1600">
                <a:solidFill>
                  <a:srgbClr val="1A78C3"/>
                </a:solidFill>
                <a:latin typeface="+mj-ea"/>
                <a:ea typeface="+mj-ea"/>
                <a:cs typeface="Arial" panose="020B0604020202020204" pitchFamily="34" charset="0"/>
              </a:rPr>
              <a:t>跳转并链接</a:t>
            </a:r>
            <a:r>
              <a:rPr lang="en-US" altLang="zh-CN" sz="1600">
                <a:solidFill>
                  <a:srgbClr val="1A78C3"/>
                </a:solidFill>
                <a:latin typeface="+mj-ea"/>
                <a:ea typeface="+mj-ea"/>
                <a:cs typeface="Arial" panose="020B0604020202020204" pitchFamily="34" charset="0"/>
              </a:rPr>
              <a:t>)</a:t>
            </a:r>
          </a:p>
          <a:p>
            <a:r>
              <a:rPr lang="en-US" altLang="zh-CN" sz="1600">
                <a:solidFill>
                  <a:srgbClr val="1A78C3"/>
                </a:solidFill>
                <a:latin typeface="+mj-ea"/>
                <a:ea typeface="+mj-ea"/>
                <a:cs typeface="Arial" panose="020B0604020202020204" pitchFamily="34" charset="0"/>
              </a:rPr>
              <a:t>	$31 = PC+4     ; $31=$ra</a:t>
            </a:r>
          </a:p>
          <a:p>
            <a:r>
              <a:rPr lang="en-US" altLang="zh-CN" sz="1600">
                <a:solidFill>
                  <a:srgbClr val="1A78C3"/>
                </a:solidFill>
                <a:latin typeface="+mj-ea"/>
                <a:ea typeface="+mj-ea"/>
                <a:cs typeface="Arial" panose="020B0604020202020204" pitchFamily="34" charset="0"/>
              </a:rPr>
              <a:t>	goto swap</a:t>
            </a:r>
          </a:p>
        </p:txBody>
      </p:sp>
      <p:sp>
        <p:nvSpPr>
          <p:cNvPr id="11" name="Text Box 17">
            <a:extLst>
              <a:ext uri="{FF2B5EF4-FFF2-40B4-BE49-F238E27FC236}">
                <a16:creationId xmlns:a16="http://schemas.microsoft.com/office/drawing/2014/main" id="{64175603-FAE3-4CC6-9D01-8736F85A286A}"/>
              </a:ext>
            </a:extLst>
          </p:cNvPr>
          <p:cNvSpPr txBox="1">
            <a:spLocks noChangeArrowheads="1"/>
          </p:cNvSpPr>
          <p:nvPr/>
        </p:nvSpPr>
        <p:spPr bwMode="auto">
          <a:xfrm>
            <a:off x="3574435" y="1626829"/>
            <a:ext cx="3033713"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a:solidFill>
                  <a:srgbClr val="1A78C3"/>
                </a:solidFill>
                <a:latin typeface="+mj-ea"/>
                <a:ea typeface="+mj-ea"/>
              </a:rPr>
              <a:t>问题：上述假设有何问题？</a:t>
            </a:r>
          </a:p>
        </p:txBody>
      </p:sp>
      <p:sp>
        <p:nvSpPr>
          <p:cNvPr id="12" name="Text Box 18">
            <a:extLst>
              <a:ext uri="{FF2B5EF4-FFF2-40B4-BE49-F238E27FC236}">
                <a16:creationId xmlns:a16="http://schemas.microsoft.com/office/drawing/2014/main" id="{72E76ACC-42B3-4D56-814C-900D9B8CD099}"/>
              </a:ext>
            </a:extLst>
          </p:cNvPr>
          <p:cNvSpPr txBox="1">
            <a:spLocks noChangeArrowheads="1"/>
          </p:cNvSpPr>
          <p:nvPr/>
        </p:nvSpPr>
        <p:spPr bwMode="auto">
          <a:xfrm>
            <a:off x="6401773" y="1656992"/>
            <a:ext cx="2800350"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a:solidFill>
                  <a:srgbClr val="1A78C3"/>
                </a:solidFill>
                <a:latin typeface="+mj-ea"/>
                <a:ea typeface="+mj-ea"/>
              </a:rPr>
              <a:t>参数</a:t>
            </a:r>
            <a:r>
              <a:rPr lang="en-US" altLang="zh-CN" sz="1600">
                <a:solidFill>
                  <a:srgbClr val="1A78C3"/>
                </a:solidFill>
                <a:latin typeface="+mj-ea"/>
                <a:ea typeface="+mj-ea"/>
              </a:rPr>
              <a:t>v</a:t>
            </a:r>
            <a:r>
              <a:rPr lang="zh-CN" altLang="en-US" sz="1600">
                <a:solidFill>
                  <a:srgbClr val="1A78C3"/>
                </a:solidFill>
                <a:latin typeface="+mj-ea"/>
                <a:ea typeface="+mj-ea"/>
              </a:rPr>
              <a:t>和</a:t>
            </a:r>
            <a:r>
              <a:rPr lang="en-US" altLang="zh-CN" sz="1600">
                <a:solidFill>
                  <a:srgbClr val="1A78C3"/>
                </a:solidFill>
                <a:latin typeface="+mj-ea"/>
                <a:ea typeface="+mj-ea"/>
              </a:rPr>
              <a:t>k</a:t>
            </a:r>
            <a:r>
              <a:rPr lang="zh-CN" altLang="en-US" sz="1600">
                <a:solidFill>
                  <a:srgbClr val="1A78C3"/>
                </a:solidFill>
                <a:latin typeface="+mj-ea"/>
                <a:ea typeface="+mj-ea"/>
              </a:rPr>
              <a:t>应该在</a:t>
            </a:r>
            <a:r>
              <a:rPr lang="en-US" altLang="zh-CN" sz="1600">
                <a:solidFill>
                  <a:srgbClr val="1A78C3"/>
                </a:solidFill>
                <a:latin typeface="+mj-ea"/>
                <a:ea typeface="+mj-ea"/>
              </a:rPr>
              <a:t>$a0</a:t>
            </a:r>
            <a:r>
              <a:rPr lang="zh-CN" altLang="en-US" sz="1600">
                <a:solidFill>
                  <a:srgbClr val="1A78C3"/>
                </a:solidFill>
                <a:latin typeface="+mj-ea"/>
                <a:ea typeface="+mj-ea"/>
              </a:rPr>
              <a:t>和</a:t>
            </a:r>
            <a:r>
              <a:rPr lang="en-US" altLang="zh-CN" sz="1600">
                <a:solidFill>
                  <a:srgbClr val="1A78C3"/>
                </a:solidFill>
                <a:latin typeface="+mj-ea"/>
                <a:ea typeface="+mj-ea"/>
              </a:rPr>
              <a:t>$a1</a:t>
            </a:r>
            <a:endParaRPr lang="zh-CN" altLang="en-US" sz="1600">
              <a:solidFill>
                <a:srgbClr val="1A78C3"/>
              </a:solidFill>
              <a:latin typeface="+mj-ea"/>
              <a:ea typeface="+mj-ea"/>
            </a:endParaRPr>
          </a:p>
        </p:txBody>
      </p:sp>
      <p:grpSp>
        <p:nvGrpSpPr>
          <p:cNvPr id="13" name="Group 35">
            <a:extLst>
              <a:ext uri="{FF2B5EF4-FFF2-40B4-BE49-F238E27FC236}">
                <a16:creationId xmlns:a16="http://schemas.microsoft.com/office/drawing/2014/main" id="{97EF24FA-316C-4AF3-AC5E-56671A14E103}"/>
              </a:ext>
            </a:extLst>
          </p:cNvPr>
          <p:cNvGrpSpPr>
            <a:grpSpLocks/>
          </p:cNvGrpSpPr>
          <p:nvPr/>
        </p:nvGrpSpPr>
        <p:grpSpPr bwMode="auto">
          <a:xfrm>
            <a:off x="5399753" y="3698564"/>
            <a:ext cx="3105150" cy="2963862"/>
            <a:chOff x="3228" y="2109"/>
            <a:chExt cx="1956" cy="1867"/>
          </a:xfrm>
        </p:grpSpPr>
        <p:grpSp>
          <p:nvGrpSpPr>
            <p:cNvPr id="14" name="Group 26">
              <a:extLst>
                <a:ext uri="{FF2B5EF4-FFF2-40B4-BE49-F238E27FC236}">
                  <a16:creationId xmlns:a16="http://schemas.microsoft.com/office/drawing/2014/main" id="{ACF37EB7-8567-45C5-B3B5-FC38A03D33AF}"/>
                </a:ext>
              </a:extLst>
            </p:cNvPr>
            <p:cNvGrpSpPr>
              <a:grpSpLocks/>
            </p:cNvGrpSpPr>
            <p:nvPr/>
          </p:nvGrpSpPr>
          <p:grpSpPr bwMode="auto">
            <a:xfrm>
              <a:off x="3228" y="2413"/>
              <a:ext cx="1956" cy="1563"/>
              <a:chOff x="3120" y="2113"/>
              <a:chExt cx="1956" cy="1563"/>
            </a:xfrm>
          </p:grpSpPr>
          <p:sp>
            <p:nvSpPr>
              <p:cNvPr id="16" name="Line 11">
                <a:extLst>
                  <a:ext uri="{FF2B5EF4-FFF2-40B4-BE49-F238E27FC236}">
                    <a16:creationId xmlns:a16="http://schemas.microsoft.com/office/drawing/2014/main" id="{B30CC244-869F-4E56-AAEE-25BCC94E52B2}"/>
                  </a:ext>
                </a:extLst>
              </p:cNvPr>
              <p:cNvSpPr>
                <a:spLocks noChangeShapeType="1"/>
              </p:cNvSpPr>
              <p:nvPr/>
            </p:nvSpPr>
            <p:spPr bwMode="auto">
              <a:xfrm>
                <a:off x="4195" y="3408"/>
                <a:ext cx="1" cy="220"/>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600">
                  <a:solidFill>
                    <a:srgbClr val="1A78C3"/>
                  </a:solidFill>
                  <a:latin typeface="+mj-ea"/>
                  <a:ea typeface="+mj-ea"/>
                </a:endParaRPr>
              </a:p>
            </p:txBody>
          </p:sp>
          <p:grpSp>
            <p:nvGrpSpPr>
              <p:cNvPr id="17" name="Group 24">
                <a:extLst>
                  <a:ext uri="{FF2B5EF4-FFF2-40B4-BE49-F238E27FC236}">
                    <a16:creationId xmlns:a16="http://schemas.microsoft.com/office/drawing/2014/main" id="{447FDD9B-1BFE-44FC-A5CC-1A86D2A6FE08}"/>
                  </a:ext>
                </a:extLst>
              </p:cNvPr>
              <p:cNvGrpSpPr>
                <a:grpSpLocks/>
              </p:cNvGrpSpPr>
              <p:nvPr/>
            </p:nvGrpSpPr>
            <p:grpSpPr bwMode="auto">
              <a:xfrm>
                <a:off x="3120" y="2113"/>
                <a:ext cx="1956" cy="1563"/>
                <a:chOff x="3120" y="2113"/>
                <a:chExt cx="1956" cy="1563"/>
              </a:xfrm>
            </p:grpSpPr>
            <p:sp>
              <p:nvSpPr>
                <p:cNvPr id="18" name="Text Box 9">
                  <a:extLst>
                    <a:ext uri="{FF2B5EF4-FFF2-40B4-BE49-F238E27FC236}">
                      <a16:creationId xmlns:a16="http://schemas.microsoft.com/office/drawing/2014/main" id="{C477B152-95D3-4278-9A47-A59725A53CC6}"/>
                    </a:ext>
                  </a:extLst>
                </p:cNvPr>
                <p:cNvSpPr txBox="1">
                  <a:spLocks noChangeArrowheads="1"/>
                </p:cNvSpPr>
                <p:nvPr/>
              </p:nvSpPr>
              <p:spPr bwMode="auto">
                <a:xfrm>
                  <a:off x="3120" y="2139"/>
                  <a:ext cx="1956" cy="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endParaRPr lang="en-US" altLang="zh-CN" sz="1600" dirty="0">
                    <a:solidFill>
                      <a:srgbClr val="1A78C3"/>
                    </a:solidFill>
                    <a:latin typeface="+mj-ea"/>
                    <a:ea typeface="+mj-ea"/>
                  </a:endParaRPr>
                </a:p>
                <a:p>
                  <a:pPr>
                    <a:spcBef>
                      <a:spcPct val="20000"/>
                    </a:spcBef>
                  </a:pPr>
                  <a:r>
                    <a:rPr lang="en-US" altLang="zh-CN" sz="1600" dirty="0">
                      <a:solidFill>
                        <a:srgbClr val="1A78C3"/>
                      </a:solidFill>
                      <a:latin typeface="+mj-ea"/>
                      <a:ea typeface="+mj-ea"/>
                    </a:rPr>
                    <a:t>                  sub $s2,$s3,$s1</a:t>
                  </a:r>
                </a:p>
                <a:p>
                  <a:pPr>
                    <a:spcBef>
                      <a:spcPct val="20000"/>
                    </a:spcBef>
                  </a:pPr>
                  <a:r>
                    <a:rPr lang="zh-CN" altLang="en-US" sz="1600" dirty="0">
                      <a:solidFill>
                        <a:srgbClr val="1A78C3"/>
                      </a:solidFill>
                      <a:latin typeface="+mj-ea"/>
                      <a:ea typeface="+mj-ea"/>
                    </a:rPr>
                    <a:t>		</a:t>
                  </a:r>
                </a:p>
                <a:p>
                  <a:pPr>
                    <a:spcBef>
                      <a:spcPct val="20000"/>
                    </a:spcBef>
                  </a:pPr>
                  <a:r>
                    <a:rPr lang="en-US" altLang="zh-CN" sz="1600" dirty="0">
                      <a:solidFill>
                        <a:srgbClr val="1A78C3"/>
                      </a:solidFill>
                      <a:latin typeface="+mj-ea"/>
                      <a:ea typeface="+mj-ea"/>
                    </a:rPr>
                    <a:t>                  </a:t>
                  </a:r>
                  <a:r>
                    <a:rPr lang="en-US" altLang="zh-CN" sz="1600" dirty="0" err="1">
                      <a:solidFill>
                        <a:srgbClr val="1A78C3"/>
                      </a:solidFill>
                      <a:latin typeface="+mj-ea"/>
                      <a:ea typeface="+mj-ea"/>
                    </a:rPr>
                    <a:t>jal</a:t>
                  </a:r>
                  <a:r>
                    <a:rPr lang="en-US" altLang="zh-CN" sz="1600" dirty="0">
                      <a:solidFill>
                        <a:srgbClr val="1A78C3"/>
                      </a:solidFill>
                      <a:latin typeface="+mj-ea"/>
                      <a:ea typeface="+mj-ea"/>
                    </a:rPr>
                    <a:t>   swap</a:t>
                  </a:r>
                </a:p>
                <a:p>
                  <a:pPr>
                    <a:spcBef>
                      <a:spcPct val="20000"/>
                    </a:spcBef>
                  </a:pPr>
                  <a:r>
                    <a:rPr lang="en-US" altLang="zh-CN" sz="1600" dirty="0">
                      <a:solidFill>
                        <a:srgbClr val="1A78C3"/>
                      </a:solidFill>
                      <a:latin typeface="+mj-ea"/>
                      <a:ea typeface="+mj-ea"/>
                    </a:rPr>
                    <a:t>	   </a:t>
                  </a:r>
                </a:p>
                <a:p>
                  <a:pPr>
                    <a:spcBef>
                      <a:spcPct val="20000"/>
                    </a:spcBef>
                  </a:pPr>
                  <a:endParaRPr lang="en-US" altLang="zh-CN" sz="1600" dirty="0">
                    <a:solidFill>
                      <a:srgbClr val="1A78C3"/>
                    </a:solidFill>
                    <a:latin typeface="+mj-ea"/>
                    <a:ea typeface="+mj-ea"/>
                  </a:endParaRPr>
                </a:p>
                <a:p>
                  <a:pPr>
                    <a:spcBef>
                      <a:spcPct val="20000"/>
                    </a:spcBef>
                  </a:pPr>
                  <a:r>
                    <a:rPr lang="en-US" altLang="zh-CN" sz="1600" dirty="0">
                      <a:solidFill>
                        <a:srgbClr val="1A78C3"/>
                      </a:solidFill>
                      <a:latin typeface="+mj-ea"/>
                      <a:ea typeface="+mj-ea"/>
                    </a:rPr>
                    <a:t>                 add $s3,$s2,$t0</a:t>
                  </a:r>
                  <a:r>
                    <a:rPr lang="zh-CN" altLang="en-US" sz="1600" dirty="0">
                      <a:solidFill>
                        <a:srgbClr val="1A78C3"/>
                      </a:solidFill>
                      <a:latin typeface="+mj-ea"/>
                      <a:ea typeface="+mj-ea"/>
                    </a:rPr>
                    <a:t> </a:t>
                  </a:r>
                </a:p>
                <a:p>
                  <a:pPr>
                    <a:spcBef>
                      <a:spcPct val="50000"/>
                    </a:spcBef>
                  </a:pPr>
                  <a:endParaRPr lang="en-US" altLang="zh-CN" sz="1600" dirty="0">
                    <a:solidFill>
                      <a:srgbClr val="1A78C3"/>
                    </a:solidFill>
                    <a:latin typeface="+mj-ea"/>
                    <a:ea typeface="+mj-ea"/>
                  </a:endParaRPr>
                </a:p>
              </p:txBody>
            </p:sp>
            <p:sp>
              <p:nvSpPr>
                <p:cNvPr id="19" name="Line 10">
                  <a:extLst>
                    <a:ext uri="{FF2B5EF4-FFF2-40B4-BE49-F238E27FC236}">
                      <a16:creationId xmlns:a16="http://schemas.microsoft.com/office/drawing/2014/main" id="{E9BE39B4-6921-41E8-8F68-4311BF156288}"/>
                    </a:ext>
                  </a:extLst>
                </p:cNvPr>
                <p:cNvSpPr>
                  <a:spLocks noChangeShapeType="1"/>
                </p:cNvSpPr>
                <p:nvPr/>
              </p:nvSpPr>
              <p:spPr bwMode="auto">
                <a:xfrm>
                  <a:off x="4175" y="2113"/>
                  <a:ext cx="1" cy="220"/>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600">
                    <a:solidFill>
                      <a:srgbClr val="1A78C3"/>
                    </a:solidFill>
                    <a:latin typeface="+mj-ea"/>
                    <a:ea typeface="+mj-ea"/>
                  </a:endParaRPr>
                </a:p>
              </p:txBody>
            </p:sp>
            <p:sp>
              <p:nvSpPr>
                <p:cNvPr id="20" name="Line 14">
                  <a:extLst>
                    <a:ext uri="{FF2B5EF4-FFF2-40B4-BE49-F238E27FC236}">
                      <a16:creationId xmlns:a16="http://schemas.microsoft.com/office/drawing/2014/main" id="{7F5A1C5B-C514-43A4-99E6-629EC6950FF7}"/>
                    </a:ext>
                  </a:extLst>
                </p:cNvPr>
                <p:cNvSpPr>
                  <a:spLocks noChangeShapeType="1"/>
                </p:cNvSpPr>
                <p:nvPr/>
              </p:nvSpPr>
              <p:spPr bwMode="auto">
                <a:xfrm>
                  <a:off x="4171" y="2556"/>
                  <a:ext cx="1" cy="220"/>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600">
                    <a:solidFill>
                      <a:srgbClr val="1A78C3"/>
                    </a:solidFill>
                    <a:latin typeface="+mj-ea"/>
                    <a:ea typeface="+mj-ea"/>
                  </a:endParaRPr>
                </a:p>
              </p:txBody>
            </p:sp>
            <p:sp>
              <p:nvSpPr>
                <p:cNvPr id="21" name="Line 23">
                  <a:extLst>
                    <a:ext uri="{FF2B5EF4-FFF2-40B4-BE49-F238E27FC236}">
                      <a16:creationId xmlns:a16="http://schemas.microsoft.com/office/drawing/2014/main" id="{4450E053-0DCA-40D7-B39B-89D39E30868C}"/>
                    </a:ext>
                  </a:extLst>
                </p:cNvPr>
                <p:cNvSpPr>
                  <a:spLocks noChangeShapeType="1"/>
                </p:cNvSpPr>
                <p:nvPr/>
              </p:nvSpPr>
              <p:spPr bwMode="auto">
                <a:xfrm>
                  <a:off x="4181" y="2956"/>
                  <a:ext cx="1" cy="220"/>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600">
                    <a:solidFill>
                      <a:srgbClr val="1A78C3"/>
                    </a:solidFill>
                    <a:latin typeface="+mj-ea"/>
                    <a:ea typeface="+mj-ea"/>
                  </a:endParaRPr>
                </a:p>
              </p:txBody>
            </p:sp>
          </p:grpSp>
        </p:grpSp>
        <p:sp>
          <p:nvSpPr>
            <p:cNvPr id="15" name="Rectangle 30">
              <a:extLst>
                <a:ext uri="{FF2B5EF4-FFF2-40B4-BE49-F238E27FC236}">
                  <a16:creationId xmlns:a16="http://schemas.microsoft.com/office/drawing/2014/main" id="{9E3F17BE-8AAE-43DF-82D1-433EE5C52B37}"/>
                </a:ext>
              </a:extLst>
            </p:cNvPr>
            <p:cNvSpPr>
              <a:spLocks noChangeArrowheads="1"/>
            </p:cNvSpPr>
            <p:nvPr/>
          </p:nvSpPr>
          <p:spPr bwMode="auto">
            <a:xfrm>
              <a:off x="3946" y="2109"/>
              <a:ext cx="598"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r>
                <a:rPr lang="zh-CN" altLang="en-US" sz="1600" dirty="0">
                  <a:solidFill>
                    <a:srgbClr val="1A78C3"/>
                  </a:solidFill>
                  <a:latin typeface="+mj-ea"/>
                  <a:ea typeface="+mj-ea"/>
                </a:rPr>
                <a:t>调用程序</a:t>
              </a:r>
            </a:p>
          </p:txBody>
        </p:sp>
      </p:grpSp>
      <p:grpSp>
        <p:nvGrpSpPr>
          <p:cNvPr id="22" name="Group 34">
            <a:extLst>
              <a:ext uri="{FF2B5EF4-FFF2-40B4-BE49-F238E27FC236}">
                <a16:creationId xmlns:a16="http://schemas.microsoft.com/office/drawing/2014/main" id="{58E4F997-5D77-4968-80F7-F87381CFEC9F}"/>
              </a:ext>
            </a:extLst>
          </p:cNvPr>
          <p:cNvGrpSpPr>
            <a:grpSpLocks/>
          </p:cNvGrpSpPr>
          <p:nvPr/>
        </p:nvGrpSpPr>
        <p:grpSpPr bwMode="auto">
          <a:xfrm>
            <a:off x="7468265" y="4141476"/>
            <a:ext cx="1951037" cy="1811338"/>
            <a:chOff x="4531" y="2388"/>
            <a:chExt cx="1229" cy="1141"/>
          </a:xfrm>
        </p:grpSpPr>
        <p:sp>
          <p:nvSpPr>
            <p:cNvPr id="23" name="Line 20">
              <a:extLst>
                <a:ext uri="{FF2B5EF4-FFF2-40B4-BE49-F238E27FC236}">
                  <a16:creationId xmlns:a16="http://schemas.microsoft.com/office/drawing/2014/main" id="{767620F7-83F4-4567-B27F-505A7162D597}"/>
                </a:ext>
              </a:extLst>
            </p:cNvPr>
            <p:cNvSpPr>
              <a:spLocks noChangeShapeType="1"/>
            </p:cNvSpPr>
            <p:nvPr/>
          </p:nvSpPr>
          <p:spPr bwMode="auto">
            <a:xfrm flipV="1">
              <a:off x="4634" y="2684"/>
              <a:ext cx="801" cy="4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600">
                <a:solidFill>
                  <a:srgbClr val="1A78C3"/>
                </a:solidFill>
                <a:latin typeface="+mj-ea"/>
                <a:ea typeface="+mj-ea"/>
              </a:endParaRPr>
            </a:p>
          </p:txBody>
        </p:sp>
        <p:sp>
          <p:nvSpPr>
            <p:cNvPr id="24" name="Line 21">
              <a:extLst>
                <a:ext uri="{FF2B5EF4-FFF2-40B4-BE49-F238E27FC236}">
                  <a16:creationId xmlns:a16="http://schemas.microsoft.com/office/drawing/2014/main" id="{C58849E3-736A-41E6-9465-41DBDDA280A6}"/>
                </a:ext>
              </a:extLst>
            </p:cNvPr>
            <p:cNvSpPr>
              <a:spLocks noChangeShapeType="1"/>
            </p:cNvSpPr>
            <p:nvPr/>
          </p:nvSpPr>
          <p:spPr bwMode="auto">
            <a:xfrm>
              <a:off x="5460" y="2720"/>
              <a:ext cx="1" cy="61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600">
                <a:solidFill>
                  <a:srgbClr val="1A78C3"/>
                </a:solidFill>
                <a:latin typeface="+mj-ea"/>
                <a:ea typeface="+mj-ea"/>
              </a:endParaRPr>
            </a:p>
          </p:txBody>
        </p:sp>
        <p:sp>
          <p:nvSpPr>
            <p:cNvPr id="25" name="Line 22">
              <a:extLst>
                <a:ext uri="{FF2B5EF4-FFF2-40B4-BE49-F238E27FC236}">
                  <a16:creationId xmlns:a16="http://schemas.microsoft.com/office/drawing/2014/main" id="{3E17838F-E146-4CF8-AB70-311C6BC076D5}"/>
                </a:ext>
              </a:extLst>
            </p:cNvPr>
            <p:cNvSpPr>
              <a:spLocks noChangeShapeType="1"/>
            </p:cNvSpPr>
            <p:nvPr/>
          </p:nvSpPr>
          <p:spPr bwMode="auto">
            <a:xfrm flipH="1" flipV="1">
              <a:off x="4531" y="3307"/>
              <a:ext cx="738" cy="10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600">
                <a:solidFill>
                  <a:srgbClr val="1A78C3"/>
                </a:solidFill>
                <a:latin typeface="+mj-ea"/>
                <a:ea typeface="+mj-ea"/>
              </a:endParaRPr>
            </a:p>
          </p:txBody>
        </p:sp>
        <p:sp>
          <p:nvSpPr>
            <p:cNvPr id="26" name="Text Box 27">
              <a:extLst>
                <a:ext uri="{FF2B5EF4-FFF2-40B4-BE49-F238E27FC236}">
                  <a16:creationId xmlns:a16="http://schemas.microsoft.com/office/drawing/2014/main" id="{5AAD750B-CDF1-43D6-A024-A4CD6A83121D}"/>
                </a:ext>
              </a:extLst>
            </p:cNvPr>
            <p:cNvSpPr txBox="1">
              <a:spLocks noChangeArrowheads="1"/>
            </p:cNvSpPr>
            <p:nvPr/>
          </p:nvSpPr>
          <p:spPr bwMode="auto">
            <a:xfrm>
              <a:off x="4998" y="2388"/>
              <a:ext cx="76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1600" dirty="0">
                  <a:solidFill>
                    <a:srgbClr val="ED7D31"/>
                  </a:solidFill>
                  <a:latin typeface="+mj-ea"/>
                  <a:ea typeface="+mj-ea"/>
                </a:rPr>
                <a:t>swap</a:t>
              </a:r>
              <a:r>
                <a:rPr lang="zh-CN" altLang="en-US" sz="1600" dirty="0">
                  <a:solidFill>
                    <a:srgbClr val="ED7D31"/>
                  </a:solidFill>
                  <a:latin typeface="+mj-ea"/>
                  <a:ea typeface="+mj-ea"/>
                </a:rPr>
                <a:t>程序</a:t>
              </a:r>
            </a:p>
          </p:txBody>
        </p:sp>
        <p:sp>
          <p:nvSpPr>
            <p:cNvPr id="27" name="Rectangle 31">
              <a:extLst>
                <a:ext uri="{FF2B5EF4-FFF2-40B4-BE49-F238E27FC236}">
                  <a16:creationId xmlns:a16="http://schemas.microsoft.com/office/drawing/2014/main" id="{C1AA85F2-75C8-4474-96E0-1DA539E6B811}"/>
                </a:ext>
              </a:extLst>
            </p:cNvPr>
            <p:cNvSpPr>
              <a:spLocks noChangeArrowheads="1"/>
            </p:cNvSpPr>
            <p:nvPr/>
          </p:nvSpPr>
          <p:spPr bwMode="auto">
            <a:xfrm>
              <a:off x="5250" y="3342"/>
              <a:ext cx="463"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en-US" altLang="zh-CN" sz="1600">
                  <a:solidFill>
                    <a:srgbClr val="1A78C3"/>
                  </a:solidFill>
                  <a:latin typeface="+mj-ea"/>
                  <a:ea typeface="+mj-ea"/>
                </a:rPr>
                <a:t> jr $ra</a:t>
              </a:r>
              <a:endParaRPr lang="zh-CN" altLang="en-US" sz="1600">
                <a:solidFill>
                  <a:srgbClr val="1A78C3"/>
                </a:solidFill>
                <a:latin typeface="+mj-ea"/>
                <a:ea typeface="+mj-ea"/>
              </a:endParaRPr>
            </a:p>
          </p:txBody>
        </p:sp>
      </p:grpSp>
    </p:spTree>
    <p:extLst>
      <p:ext uri="{BB962C8B-B14F-4D97-AF65-F5344CB8AC3E}">
        <p14:creationId xmlns:p14="http://schemas.microsoft.com/office/powerpoint/2010/main" val="406523747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blinds(horizontal)">
                                      <p:cBhvr>
                                        <p:cTn id="42" dur="500"/>
                                        <p:tgtEl>
                                          <p:spTgt spid="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animEffect transition="in" filter="blinds(horizontal)">
                                      <p:cBhvr>
                                        <p:cTn id="47" dur="500"/>
                                        <p:tgtEl>
                                          <p:spTgt spid="8">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
                                            <p:txEl>
                                              <p:pRg st="2" end="2"/>
                                            </p:txEl>
                                          </p:spTgt>
                                        </p:tgtEl>
                                        <p:attrNameLst>
                                          <p:attrName>style.visibility</p:attrName>
                                        </p:attrNameLst>
                                      </p:cBhvr>
                                      <p:to>
                                        <p:strVal val="visible"/>
                                      </p:to>
                                    </p:set>
                                    <p:animEffect transition="in" filter="blinds(horizontal)">
                                      <p:cBhvr>
                                        <p:cTn id="52" dur="500"/>
                                        <p:tgtEl>
                                          <p:spTgt spid="8">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animEffect transition="in" filter="blinds(horizontal)">
                                      <p:cBhvr>
                                        <p:cTn id="5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E2CE2C0-FEBE-4FE1-8A0B-ACFC3550AAAA}"/>
              </a:ext>
            </a:extLst>
          </p:cNvPr>
          <p:cNvSpPr>
            <a:spLocks noGrp="1"/>
          </p:cNvSpPr>
          <p:nvPr>
            <p:ph type="sldNum" sz="quarter" idx="12"/>
          </p:nvPr>
        </p:nvSpPr>
        <p:spPr/>
        <p:txBody>
          <a:bodyPr/>
          <a:lstStyle/>
          <a:p>
            <a:fld id="{D12C7F20-4EEE-4847-AC76-B538472E8A39}" type="slidenum">
              <a:rPr lang="zh-CN" altLang="en-US" smtClean="0"/>
              <a:pPr/>
              <a:t>72</a:t>
            </a:fld>
            <a:endParaRPr lang="zh-CN" altLang="en-US"/>
          </a:p>
        </p:txBody>
      </p:sp>
      <p:sp>
        <p:nvSpPr>
          <p:cNvPr id="3" name="文本占位符 2">
            <a:extLst>
              <a:ext uri="{FF2B5EF4-FFF2-40B4-BE49-F238E27FC236}">
                <a16:creationId xmlns:a16="http://schemas.microsoft.com/office/drawing/2014/main" id="{89C2FB9E-DE8D-4166-AE90-45009A4C5E8F}"/>
              </a:ext>
            </a:extLst>
          </p:cNvPr>
          <p:cNvSpPr>
            <a:spLocks noGrp="1"/>
          </p:cNvSpPr>
          <p:nvPr>
            <p:ph type="body" sz="quarter" idx="15"/>
          </p:nvPr>
        </p:nvSpPr>
        <p:spPr>
          <a:xfrm>
            <a:off x="159768" y="698463"/>
            <a:ext cx="11835786" cy="520737"/>
          </a:xfrm>
        </p:spPr>
        <p:txBody>
          <a:bodyPr/>
          <a:lstStyle/>
          <a:p>
            <a:r>
              <a:rPr lang="en-US" altLang="zh-CN" dirty="0"/>
              <a:t>swap: MIPS</a:t>
            </a:r>
            <a:r>
              <a:rPr lang="zh-CN" altLang="en-US" dirty="0"/>
              <a:t>中的一个过程示例</a:t>
            </a:r>
          </a:p>
        </p:txBody>
      </p:sp>
      <p:sp>
        <p:nvSpPr>
          <p:cNvPr id="4" name="文本占位符 3">
            <a:extLst>
              <a:ext uri="{FF2B5EF4-FFF2-40B4-BE49-F238E27FC236}">
                <a16:creationId xmlns:a16="http://schemas.microsoft.com/office/drawing/2014/main" id="{85537D53-46C4-4E78-AE02-1E0F4557CA7B}"/>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Rectangle 3">
            <a:extLst>
              <a:ext uri="{FF2B5EF4-FFF2-40B4-BE49-F238E27FC236}">
                <a16:creationId xmlns:a16="http://schemas.microsoft.com/office/drawing/2014/main" id="{F31F20F3-4198-4409-BFF9-695F0A968EE4}"/>
              </a:ext>
            </a:extLst>
          </p:cNvPr>
          <p:cNvSpPr txBox="1">
            <a:spLocks noChangeArrowheads="1"/>
          </p:cNvSpPr>
          <p:nvPr/>
        </p:nvSpPr>
        <p:spPr>
          <a:xfrm>
            <a:off x="414662" y="1085440"/>
            <a:ext cx="8353732" cy="4527393"/>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wrap="square"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3200" indent="-203200">
              <a:buFont typeface="Wingdings" panose="05000000000000000000" pitchFamily="2" charset="2"/>
              <a:buNone/>
            </a:pPr>
            <a:r>
              <a:rPr lang="en-US" altLang="zh-CN" sz="1400" dirty="0">
                <a:solidFill>
                  <a:srgbClr val="1A78C3"/>
                </a:solidFill>
                <a:latin typeface="+mj-ea"/>
                <a:ea typeface="+mj-ea"/>
              </a:rPr>
              <a:t>swap:	</a:t>
            </a:r>
          </a:p>
          <a:p>
            <a:pPr marL="203200" indent="-203200">
              <a:lnSpc>
                <a:spcPct val="80000"/>
              </a:lnSpc>
              <a:buFont typeface="Wingdings" panose="05000000000000000000" pitchFamily="2" charset="2"/>
              <a:buNone/>
            </a:pPr>
            <a:r>
              <a:rPr lang="en-US" altLang="zh-CN" sz="1400" dirty="0">
                <a:solidFill>
                  <a:srgbClr val="1A78C3"/>
                </a:solidFill>
                <a:latin typeface="+mj-ea"/>
                <a:ea typeface="+mj-ea"/>
              </a:rPr>
              <a:t>   </a:t>
            </a:r>
            <a:r>
              <a:rPr lang="en-US" altLang="zh-CN" sz="1400" dirty="0" err="1">
                <a:solidFill>
                  <a:srgbClr val="1A78C3"/>
                </a:solidFill>
                <a:latin typeface="+mj-ea"/>
                <a:ea typeface="+mj-ea"/>
              </a:rPr>
              <a:t>addi</a:t>
            </a:r>
            <a:r>
              <a:rPr lang="en-US" altLang="zh-CN" sz="1400" dirty="0">
                <a:solidFill>
                  <a:srgbClr val="1A78C3"/>
                </a:solidFill>
                <a:latin typeface="+mj-ea"/>
                <a:ea typeface="+mj-ea"/>
              </a:rPr>
              <a:t>	$</a:t>
            </a:r>
            <a:r>
              <a:rPr lang="en-US" altLang="zh-CN" sz="1400" dirty="0" err="1">
                <a:solidFill>
                  <a:srgbClr val="1A78C3"/>
                </a:solidFill>
                <a:latin typeface="+mj-ea"/>
                <a:ea typeface="+mj-ea"/>
              </a:rPr>
              <a:t>sp</a:t>
            </a:r>
            <a:r>
              <a:rPr lang="en-US" altLang="zh-CN" sz="1400" dirty="0">
                <a:solidFill>
                  <a:srgbClr val="1A78C3"/>
                </a:solidFill>
                <a:latin typeface="+mj-ea"/>
                <a:ea typeface="+mj-ea"/>
              </a:rPr>
              <a:t>,$</a:t>
            </a:r>
            <a:r>
              <a:rPr lang="en-US" altLang="zh-CN" sz="1400" dirty="0" err="1">
                <a:solidFill>
                  <a:srgbClr val="1A78C3"/>
                </a:solidFill>
                <a:latin typeface="+mj-ea"/>
                <a:ea typeface="+mj-ea"/>
              </a:rPr>
              <a:t>sp</a:t>
            </a:r>
            <a:r>
              <a:rPr lang="en-US" altLang="zh-CN" sz="1400" dirty="0">
                <a:solidFill>
                  <a:srgbClr val="1A78C3"/>
                </a:solidFill>
                <a:latin typeface="+mj-ea"/>
                <a:ea typeface="+mj-ea"/>
              </a:rPr>
              <a:t>, –12	; </a:t>
            </a:r>
            <a:r>
              <a:rPr lang="zh-CN" altLang="en-US" sz="1400" dirty="0">
                <a:solidFill>
                  <a:srgbClr val="1A78C3"/>
                </a:solidFill>
                <a:latin typeface="+mj-ea"/>
                <a:ea typeface="+mj-ea"/>
              </a:rPr>
              <a:t>栈增长</a:t>
            </a:r>
            <a:r>
              <a:rPr lang="en-US" altLang="zh-CN" sz="1400" dirty="0">
                <a:solidFill>
                  <a:srgbClr val="1A78C3"/>
                </a:solidFill>
                <a:latin typeface="+mj-ea"/>
                <a:ea typeface="+mj-ea"/>
              </a:rPr>
              <a:t>3</a:t>
            </a:r>
            <a:r>
              <a:rPr lang="zh-CN" altLang="en-US" sz="1400" dirty="0">
                <a:solidFill>
                  <a:srgbClr val="1A78C3"/>
                </a:solidFill>
                <a:latin typeface="+mj-ea"/>
                <a:ea typeface="+mj-ea"/>
              </a:rPr>
              <a:t>个</a:t>
            </a:r>
          </a:p>
          <a:p>
            <a:pPr marL="203200" indent="-203200">
              <a:lnSpc>
                <a:spcPct val="80000"/>
              </a:lnSpc>
              <a:buFont typeface="Wingdings" panose="05000000000000000000" pitchFamily="2" charset="2"/>
              <a:buNone/>
            </a:pPr>
            <a:r>
              <a:rPr lang="en-US" altLang="zh-CN" sz="1400" dirty="0">
                <a:solidFill>
                  <a:srgbClr val="1A78C3"/>
                </a:solidFill>
                <a:latin typeface="+mj-ea"/>
                <a:ea typeface="+mj-ea"/>
              </a:rPr>
              <a:t>   </a:t>
            </a:r>
            <a:r>
              <a:rPr lang="en-US" altLang="zh-CN" sz="1400" dirty="0" err="1">
                <a:solidFill>
                  <a:srgbClr val="1A78C3"/>
                </a:solidFill>
                <a:latin typeface="+mj-ea"/>
                <a:ea typeface="+mj-ea"/>
              </a:rPr>
              <a:t>sw</a:t>
            </a:r>
            <a:r>
              <a:rPr lang="en-US" altLang="zh-CN" sz="1400" dirty="0">
                <a:solidFill>
                  <a:srgbClr val="1A78C3"/>
                </a:solidFill>
                <a:latin typeface="+mj-ea"/>
                <a:ea typeface="+mj-ea"/>
              </a:rPr>
              <a:t>	$31, 8($</a:t>
            </a:r>
            <a:r>
              <a:rPr lang="en-US" altLang="zh-CN" sz="1400" dirty="0" err="1">
                <a:solidFill>
                  <a:srgbClr val="1A78C3"/>
                </a:solidFill>
                <a:latin typeface="+mj-ea"/>
                <a:ea typeface="+mj-ea"/>
              </a:rPr>
              <a:t>sp</a:t>
            </a:r>
            <a:r>
              <a:rPr lang="en-US" altLang="zh-CN" sz="1400" dirty="0">
                <a:solidFill>
                  <a:srgbClr val="1A78C3"/>
                </a:solidFill>
                <a:latin typeface="+mj-ea"/>
                <a:ea typeface="+mj-ea"/>
              </a:rPr>
              <a:t>)	; </a:t>
            </a:r>
            <a:r>
              <a:rPr lang="zh-CN" altLang="en-US" sz="1400" dirty="0">
                <a:solidFill>
                  <a:srgbClr val="1A78C3"/>
                </a:solidFill>
                <a:latin typeface="+mj-ea"/>
                <a:ea typeface="+mj-ea"/>
              </a:rPr>
              <a:t>返回地址入栈	</a:t>
            </a:r>
          </a:p>
          <a:p>
            <a:pPr marL="203200" indent="-203200">
              <a:lnSpc>
                <a:spcPct val="80000"/>
              </a:lnSpc>
              <a:buFont typeface="Wingdings" panose="05000000000000000000" pitchFamily="2" charset="2"/>
              <a:buNone/>
            </a:pPr>
            <a:r>
              <a:rPr lang="en-US" altLang="zh-CN" sz="1400" dirty="0">
                <a:solidFill>
                  <a:srgbClr val="1A78C3"/>
                </a:solidFill>
                <a:latin typeface="+mj-ea"/>
                <a:ea typeface="+mj-ea"/>
              </a:rPr>
              <a:t>	</a:t>
            </a:r>
            <a:r>
              <a:rPr lang="en-US" altLang="zh-CN" sz="1400" dirty="0" err="1">
                <a:solidFill>
                  <a:srgbClr val="1A78C3"/>
                </a:solidFill>
                <a:latin typeface="+mj-ea"/>
                <a:ea typeface="+mj-ea"/>
              </a:rPr>
              <a:t>sw</a:t>
            </a:r>
            <a:r>
              <a:rPr lang="en-US" altLang="zh-CN" sz="1400" dirty="0">
                <a:solidFill>
                  <a:srgbClr val="1A78C3"/>
                </a:solidFill>
                <a:latin typeface="+mj-ea"/>
                <a:ea typeface="+mj-ea"/>
              </a:rPr>
              <a:t>	$s2, 4($</a:t>
            </a:r>
            <a:r>
              <a:rPr lang="en-US" altLang="zh-CN" sz="1400" dirty="0" err="1">
                <a:solidFill>
                  <a:srgbClr val="1A78C3"/>
                </a:solidFill>
                <a:latin typeface="+mj-ea"/>
                <a:ea typeface="+mj-ea"/>
              </a:rPr>
              <a:t>sp</a:t>
            </a:r>
            <a:r>
              <a:rPr lang="en-US" altLang="zh-CN" sz="1400" dirty="0">
                <a:solidFill>
                  <a:srgbClr val="1A78C3"/>
                </a:solidFill>
                <a:latin typeface="+mj-ea"/>
                <a:ea typeface="+mj-ea"/>
              </a:rPr>
              <a:t>)  	; </a:t>
            </a:r>
            <a:r>
              <a:rPr lang="zh-CN" altLang="en-US" sz="1400" dirty="0">
                <a:solidFill>
                  <a:srgbClr val="1A78C3"/>
                </a:solidFill>
                <a:latin typeface="+mj-ea"/>
                <a:ea typeface="+mj-ea"/>
              </a:rPr>
              <a:t>保留寄存器</a:t>
            </a:r>
            <a:r>
              <a:rPr lang="en-US" altLang="zh-CN" sz="1400" dirty="0">
                <a:solidFill>
                  <a:srgbClr val="1A78C3"/>
                </a:solidFill>
                <a:latin typeface="+mj-ea"/>
                <a:ea typeface="+mj-ea"/>
              </a:rPr>
              <a:t>$s2</a:t>
            </a:r>
            <a:r>
              <a:rPr lang="zh-CN" altLang="en-US" sz="1400" dirty="0">
                <a:solidFill>
                  <a:srgbClr val="1A78C3"/>
                </a:solidFill>
                <a:latin typeface="+mj-ea"/>
                <a:ea typeface="+mj-ea"/>
              </a:rPr>
              <a:t>入栈</a:t>
            </a:r>
          </a:p>
          <a:p>
            <a:pPr marL="203200" indent="-203200">
              <a:lnSpc>
                <a:spcPct val="80000"/>
              </a:lnSpc>
              <a:buFont typeface="Wingdings" panose="05000000000000000000" pitchFamily="2" charset="2"/>
              <a:buNone/>
            </a:pPr>
            <a:r>
              <a:rPr lang="en-US" altLang="zh-CN" sz="1400" dirty="0">
                <a:solidFill>
                  <a:srgbClr val="1A78C3"/>
                </a:solidFill>
                <a:latin typeface="+mj-ea"/>
                <a:ea typeface="+mj-ea"/>
              </a:rPr>
              <a:t>   </a:t>
            </a:r>
            <a:r>
              <a:rPr lang="en-US" altLang="zh-CN" sz="1400" dirty="0" err="1">
                <a:solidFill>
                  <a:srgbClr val="1A78C3"/>
                </a:solidFill>
                <a:latin typeface="+mj-ea"/>
                <a:ea typeface="+mj-ea"/>
              </a:rPr>
              <a:t>sw</a:t>
            </a:r>
            <a:r>
              <a:rPr lang="en-US" altLang="zh-CN" sz="1400" dirty="0">
                <a:solidFill>
                  <a:srgbClr val="1A78C3"/>
                </a:solidFill>
                <a:latin typeface="+mj-ea"/>
                <a:ea typeface="+mj-ea"/>
              </a:rPr>
              <a:t>	$s3, 0($</a:t>
            </a:r>
            <a:r>
              <a:rPr lang="en-US" altLang="zh-CN" sz="1400" dirty="0" err="1">
                <a:solidFill>
                  <a:srgbClr val="1A78C3"/>
                </a:solidFill>
                <a:latin typeface="+mj-ea"/>
                <a:ea typeface="+mj-ea"/>
              </a:rPr>
              <a:t>sp</a:t>
            </a:r>
            <a:r>
              <a:rPr lang="en-US" altLang="zh-CN" sz="1400" dirty="0">
                <a:solidFill>
                  <a:srgbClr val="1A78C3"/>
                </a:solidFill>
                <a:latin typeface="+mj-ea"/>
                <a:ea typeface="+mj-ea"/>
              </a:rPr>
              <a:t>) 	; </a:t>
            </a:r>
            <a:r>
              <a:rPr lang="zh-CN" altLang="en-US" sz="1400" dirty="0">
                <a:solidFill>
                  <a:srgbClr val="1A78C3"/>
                </a:solidFill>
                <a:latin typeface="+mj-ea"/>
                <a:ea typeface="+mj-ea"/>
              </a:rPr>
              <a:t>保留寄存器</a:t>
            </a:r>
            <a:r>
              <a:rPr lang="en-US" altLang="zh-CN" sz="1400" dirty="0">
                <a:solidFill>
                  <a:srgbClr val="1A78C3"/>
                </a:solidFill>
                <a:latin typeface="+mj-ea"/>
                <a:ea typeface="+mj-ea"/>
              </a:rPr>
              <a:t>$s3</a:t>
            </a:r>
            <a:r>
              <a:rPr lang="zh-CN" altLang="en-US" sz="1400" dirty="0">
                <a:solidFill>
                  <a:srgbClr val="1A78C3"/>
                </a:solidFill>
                <a:latin typeface="+mj-ea"/>
                <a:ea typeface="+mj-ea"/>
              </a:rPr>
              <a:t>入栈</a:t>
            </a:r>
            <a:endParaRPr lang="en-US" altLang="zh-CN" sz="1400" dirty="0">
              <a:solidFill>
                <a:srgbClr val="1A78C3"/>
              </a:solidFill>
              <a:latin typeface="+mj-ea"/>
              <a:ea typeface="+mj-ea"/>
            </a:endParaRPr>
          </a:p>
          <a:p>
            <a:pPr marL="203200" indent="-203200">
              <a:lnSpc>
                <a:spcPct val="80000"/>
              </a:lnSpc>
              <a:buFont typeface="Wingdings" panose="05000000000000000000" pitchFamily="2" charset="2"/>
              <a:buNone/>
            </a:pPr>
            <a:r>
              <a:rPr lang="en-US" altLang="zh-CN" sz="1400" dirty="0">
                <a:solidFill>
                  <a:srgbClr val="1A78C3"/>
                </a:solidFill>
                <a:latin typeface="+mj-ea"/>
                <a:ea typeface="+mj-ea"/>
              </a:rPr>
              <a:t>   </a:t>
            </a:r>
          </a:p>
          <a:p>
            <a:pPr marL="203200" indent="-203200">
              <a:lnSpc>
                <a:spcPct val="80000"/>
              </a:lnSpc>
              <a:buFont typeface="Wingdings" panose="05000000000000000000" pitchFamily="2" charset="2"/>
              <a:buNone/>
            </a:pPr>
            <a:r>
              <a:rPr lang="en-US" altLang="zh-CN" sz="1400" dirty="0">
                <a:solidFill>
                  <a:srgbClr val="1A78C3"/>
                </a:solidFill>
                <a:latin typeface="+mj-ea"/>
                <a:ea typeface="+mj-ea"/>
              </a:rPr>
              <a:t>	....</a:t>
            </a:r>
          </a:p>
          <a:p>
            <a:pPr marL="203200" indent="-203200">
              <a:lnSpc>
                <a:spcPct val="80000"/>
              </a:lnSpc>
              <a:buFont typeface="Wingdings" panose="05000000000000000000" pitchFamily="2" charset="2"/>
              <a:buNone/>
            </a:pPr>
            <a:r>
              <a:rPr lang="en-US" altLang="zh-CN" sz="1400" dirty="0">
                <a:solidFill>
                  <a:srgbClr val="1A78C3"/>
                </a:solidFill>
                <a:latin typeface="+mj-ea"/>
                <a:ea typeface="+mj-ea"/>
              </a:rPr>
              <a:t>    </a:t>
            </a:r>
          </a:p>
          <a:p>
            <a:pPr marL="203200" indent="-203200">
              <a:lnSpc>
                <a:spcPct val="80000"/>
              </a:lnSpc>
              <a:buFont typeface="Wingdings" panose="05000000000000000000" pitchFamily="2" charset="2"/>
              <a:buNone/>
            </a:pPr>
            <a:endParaRPr lang="en-US" altLang="zh-CN" sz="1400" dirty="0">
              <a:solidFill>
                <a:srgbClr val="1A78C3"/>
              </a:solidFill>
              <a:latin typeface="+mj-ea"/>
              <a:ea typeface="+mj-ea"/>
            </a:endParaRPr>
          </a:p>
          <a:p>
            <a:pPr marL="203200" indent="-203200">
              <a:lnSpc>
                <a:spcPct val="80000"/>
              </a:lnSpc>
              <a:buFont typeface="Wingdings" panose="05000000000000000000" pitchFamily="2" charset="2"/>
              <a:buNone/>
            </a:pPr>
            <a:r>
              <a:rPr lang="en-US" altLang="zh-CN" sz="1400" dirty="0">
                <a:solidFill>
                  <a:srgbClr val="1A78C3"/>
                </a:solidFill>
                <a:latin typeface="+mj-ea"/>
                <a:ea typeface="+mj-ea"/>
              </a:rPr>
              <a:t>   </a:t>
            </a:r>
          </a:p>
          <a:p>
            <a:pPr marL="203200" indent="-203200">
              <a:lnSpc>
                <a:spcPct val="80000"/>
              </a:lnSpc>
              <a:buFont typeface="Wingdings" panose="05000000000000000000" pitchFamily="2" charset="2"/>
              <a:buNone/>
            </a:pPr>
            <a:r>
              <a:rPr lang="en-US" altLang="zh-CN" sz="1400" dirty="0">
                <a:solidFill>
                  <a:srgbClr val="1A78C3"/>
                </a:solidFill>
                <a:latin typeface="+mj-ea"/>
                <a:ea typeface="+mj-ea"/>
              </a:rPr>
              <a:t>    </a:t>
            </a:r>
            <a:r>
              <a:rPr lang="en-US" altLang="zh-CN" sz="1400" dirty="0" err="1">
                <a:solidFill>
                  <a:srgbClr val="1A78C3"/>
                </a:solidFill>
                <a:latin typeface="+mj-ea"/>
                <a:ea typeface="+mj-ea"/>
              </a:rPr>
              <a:t>lw</a:t>
            </a:r>
            <a:r>
              <a:rPr lang="en-US" altLang="zh-CN" sz="1400" dirty="0">
                <a:solidFill>
                  <a:srgbClr val="1A78C3"/>
                </a:solidFill>
                <a:latin typeface="+mj-ea"/>
                <a:ea typeface="+mj-ea"/>
              </a:rPr>
              <a:t>	$s3, 0($</a:t>
            </a:r>
            <a:r>
              <a:rPr lang="en-US" altLang="zh-CN" sz="1400" dirty="0" err="1">
                <a:solidFill>
                  <a:srgbClr val="1A78C3"/>
                </a:solidFill>
                <a:latin typeface="+mj-ea"/>
                <a:ea typeface="+mj-ea"/>
              </a:rPr>
              <a:t>sp</a:t>
            </a:r>
            <a:r>
              <a:rPr lang="en-US" altLang="zh-CN" sz="1400" dirty="0">
                <a:solidFill>
                  <a:srgbClr val="1A78C3"/>
                </a:solidFill>
                <a:latin typeface="+mj-ea"/>
                <a:ea typeface="+mj-ea"/>
              </a:rPr>
              <a:t>)	 ; </a:t>
            </a:r>
            <a:r>
              <a:rPr lang="zh-CN" altLang="en-US" sz="1400" dirty="0">
                <a:solidFill>
                  <a:srgbClr val="1A78C3"/>
                </a:solidFill>
                <a:latin typeface="+mj-ea"/>
                <a:ea typeface="+mj-ea"/>
              </a:rPr>
              <a:t>恢复</a:t>
            </a:r>
            <a:r>
              <a:rPr lang="en-US" altLang="zh-CN" sz="1400" dirty="0">
                <a:solidFill>
                  <a:srgbClr val="1A78C3"/>
                </a:solidFill>
                <a:latin typeface="+mj-ea"/>
                <a:ea typeface="+mj-ea"/>
              </a:rPr>
              <a:t>$s3</a:t>
            </a:r>
          </a:p>
          <a:p>
            <a:pPr marL="203200" indent="-203200">
              <a:lnSpc>
                <a:spcPct val="80000"/>
              </a:lnSpc>
              <a:buFont typeface="Wingdings" panose="05000000000000000000" pitchFamily="2" charset="2"/>
              <a:buNone/>
            </a:pPr>
            <a:r>
              <a:rPr lang="en-US" altLang="zh-CN" sz="1400" dirty="0">
                <a:solidFill>
                  <a:srgbClr val="1A78C3"/>
                </a:solidFill>
                <a:latin typeface="+mj-ea"/>
                <a:ea typeface="+mj-ea"/>
              </a:rPr>
              <a:t>    </a:t>
            </a:r>
            <a:r>
              <a:rPr lang="en-US" altLang="zh-CN" sz="1400" dirty="0" err="1">
                <a:solidFill>
                  <a:srgbClr val="1A78C3"/>
                </a:solidFill>
                <a:latin typeface="+mj-ea"/>
                <a:ea typeface="+mj-ea"/>
              </a:rPr>
              <a:t>lw</a:t>
            </a:r>
            <a:r>
              <a:rPr lang="en-US" altLang="zh-CN" sz="1400" dirty="0">
                <a:solidFill>
                  <a:srgbClr val="1A78C3"/>
                </a:solidFill>
                <a:latin typeface="+mj-ea"/>
                <a:ea typeface="+mj-ea"/>
              </a:rPr>
              <a:t>	$s2, 4($</a:t>
            </a:r>
            <a:r>
              <a:rPr lang="en-US" altLang="zh-CN" sz="1400" dirty="0" err="1">
                <a:solidFill>
                  <a:srgbClr val="1A78C3"/>
                </a:solidFill>
                <a:latin typeface="+mj-ea"/>
                <a:ea typeface="+mj-ea"/>
              </a:rPr>
              <a:t>sp</a:t>
            </a:r>
            <a:r>
              <a:rPr lang="en-US" altLang="zh-CN" sz="1400" dirty="0">
                <a:solidFill>
                  <a:srgbClr val="1A78C3"/>
                </a:solidFill>
                <a:latin typeface="+mj-ea"/>
                <a:ea typeface="+mj-ea"/>
              </a:rPr>
              <a:t>) 	 ; </a:t>
            </a:r>
            <a:r>
              <a:rPr lang="zh-CN" altLang="en-US" sz="1400" dirty="0">
                <a:solidFill>
                  <a:srgbClr val="1A78C3"/>
                </a:solidFill>
                <a:latin typeface="+mj-ea"/>
                <a:ea typeface="+mj-ea"/>
              </a:rPr>
              <a:t>恢复</a:t>
            </a:r>
            <a:r>
              <a:rPr lang="en-US" altLang="zh-CN" sz="1400" dirty="0">
                <a:solidFill>
                  <a:srgbClr val="1A78C3"/>
                </a:solidFill>
                <a:latin typeface="+mj-ea"/>
                <a:ea typeface="+mj-ea"/>
              </a:rPr>
              <a:t>$s2</a:t>
            </a:r>
          </a:p>
          <a:p>
            <a:pPr marL="203200" indent="-203200">
              <a:lnSpc>
                <a:spcPct val="80000"/>
              </a:lnSpc>
              <a:buFont typeface="Wingdings" panose="05000000000000000000" pitchFamily="2" charset="2"/>
              <a:buNone/>
            </a:pPr>
            <a:r>
              <a:rPr lang="en-US" altLang="zh-CN" sz="1400" dirty="0">
                <a:solidFill>
                  <a:srgbClr val="1A78C3"/>
                </a:solidFill>
                <a:latin typeface="+mj-ea"/>
                <a:ea typeface="+mj-ea"/>
              </a:rPr>
              <a:t>  	 </a:t>
            </a:r>
            <a:r>
              <a:rPr lang="en-US" altLang="zh-CN" sz="1400" dirty="0" err="1">
                <a:solidFill>
                  <a:srgbClr val="1A78C3"/>
                </a:solidFill>
                <a:latin typeface="+mj-ea"/>
                <a:ea typeface="+mj-ea"/>
              </a:rPr>
              <a:t>lw</a:t>
            </a:r>
            <a:r>
              <a:rPr lang="en-US" altLang="zh-CN" sz="1400" dirty="0">
                <a:solidFill>
                  <a:srgbClr val="1A78C3"/>
                </a:solidFill>
                <a:latin typeface="+mj-ea"/>
                <a:ea typeface="+mj-ea"/>
              </a:rPr>
              <a:t>	$31, 8($</a:t>
            </a:r>
            <a:r>
              <a:rPr lang="en-US" altLang="zh-CN" sz="1400" dirty="0" err="1">
                <a:solidFill>
                  <a:srgbClr val="1A78C3"/>
                </a:solidFill>
                <a:latin typeface="+mj-ea"/>
                <a:ea typeface="+mj-ea"/>
              </a:rPr>
              <a:t>sp</a:t>
            </a:r>
            <a:r>
              <a:rPr lang="en-US" altLang="zh-CN" sz="1400" dirty="0">
                <a:solidFill>
                  <a:srgbClr val="1A78C3"/>
                </a:solidFill>
                <a:latin typeface="+mj-ea"/>
                <a:ea typeface="+mj-ea"/>
              </a:rPr>
              <a:t>)	 ; </a:t>
            </a:r>
            <a:r>
              <a:rPr lang="zh-CN" altLang="en-US" sz="1400" dirty="0">
                <a:solidFill>
                  <a:srgbClr val="1A78C3"/>
                </a:solidFill>
                <a:latin typeface="+mj-ea"/>
                <a:ea typeface="+mj-ea"/>
              </a:rPr>
              <a:t>恢复</a:t>
            </a:r>
            <a:r>
              <a:rPr lang="en-US" altLang="zh-CN" sz="1400" dirty="0">
                <a:solidFill>
                  <a:srgbClr val="1A78C3"/>
                </a:solidFill>
                <a:latin typeface="+mj-ea"/>
                <a:ea typeface="+mj-ea"/>
              </a:rPr>
              <a:t>$31</a:t>
            </a:r>
            <a:r>
              <a:rPr lang="zh-CN" altLang="en-US" sz="1400" dirty="0">
                <a:solidFill>
                  <a:srgbClr val="1A78C3"/>
                </a:solidFill>
                <a:latin typeface="+mj-ea"/>
                <a:ea typeface="+mj-ea"/>
              </a:rPr>
              <a:t>（</a:t>
            </a:r>
            <a:r>
              <a:rPr lang="en-US" altLang="zh-CN" sz="1400" dirty="0">
                <a:solidFill>
                  <a:srgbClr val="1A78C3"/>
                </a:solidFill>
                <a:latin typeface="+mj-ea"/>
                <a:ea typeface="+mj-ea"/>
              </a:rPr>
              <a:t>$ra</a:t>
            </a:r>
            <a:r>
              <a:rPr lang="zh-CN" altLang="en-US" sz="1400" dirty="0">
                <a:solidFill>
                  <a:srgbClr val="1A78C3"/>
                </a:solidFill>
                <a:latin typeface="+mj-ea"/>
                <a:ea typeface="+mj-ea"/>
              </a:rPr>
              <a:t>）</a:t>
            </a:r>
          </a:p>
          <a:p>
            <a:pPr marL="203200" indent="-203200">
              <a:lnSpc>
                <a:spcPct val="80000"/>
              </a:lnSpc>
              <a:buFont typeface="Wingdings" panose="05000000000000000000" pitchFamily="2" charset="2"/>
              <a:buNone/>
            </a:pPr>
            <a:r>
              <a:rPr lang="en-US" altLang="zh-CN" sz="1400" dirty="0">
                <a:solidFill>
                  <a:srgbClr val="1A78C3"/>
                </a:solidFill>
                <a:latin typeface="+mj-ea"/>
                <a:ea typeface="+mj-ea"/>
              </a:rPr>
              <a:t>	</a:t>
            </a:r>
            <a:r>
              <a:rPr lang="en-US" altLang="zh-CN" sz="1400" dirty="0" err="1">
                <a:solidFill>
                  <a:srgbClr val="1A78C3"/>
                </a:solidFill>
                <a:latin typeface="+mj-ea"/>
                <a:ea typeface="+mj-ea"/>
              </a:rPr>
              <a:t>addi</a:t>
            </a:r>
            <a:r>
              <a:rPr lang="en-US" altLang="zh-CN" sz="1400" dirty="0">
                <a:solidFill>
                  <a:srgbClr val="1A78C3"/>
                </a:solidFill>
                <a:latin typeface="+mj-ea"/>
                <a:ea typeface="+mj-ea"/>
              </a:rPr>
              <a:t>	$</a:t>
            </a:r>
            <a:r>
              <a:rPr lang="en-US" altLang="zh-CN" sz="1400" dirty="0" err="1">
                <a:solidFill>
                  <a:srgbClr val="1A78C3"/>
                </a:solidFill>
                <a:latin typeface="+mj-ea"/>
                <a:ea typeface="+mj-ea"/>
              </a:rPr>
              <a:t>sp</a:t>
            </a:r>
            <a:r>
              <a:rPr lang="en-US" altLang="zh-CN" sz="1400" dirty="0">
                <a:solidFill>
                  <a:srgbClr val="1A78C3"/>
                </a:solidFill>
                <a:latin typeface="+mj-ea"/>
                <a:ea typeface="+mj-ea"/>
              </a:rPr>
              <a:t>,$</a:t>
            </a:r>
            <a:r>
              <a:rPr lang="en-US" altLang="zh-CN" sz="1400" dirty="0" err="1">
                <a:solidFill>
                  <a:srgbClr val="1A78C3"/>
                </a:solidFill>
                <a:latin typeface="+mj-ea"/>
                <a:ea typeface="+mj-ea"/>
              </a:rPr>
              <a:t>sp</a:t>
            </a:r>
            <a:r>
              <a:rPr lang="en-US" altLang="zh-CN" sz="1400" dirty="0">
                <a:solidFill>
                  <a:srgbClr val="1A78C3"/>
                </a:solidFill>
                <a:latin typeface="+mj-ea"/>
                <a:ea typeface="+mj-ea"/>
              </a:rPr>
              <a:t>, 12	 ; </a:t>
            </a:r>
            <a:r>
              <a:rPr lang="zh-CN" altLang="en-US" sz="1400" dirty="0">
                <a:solidFill>
                  <a:srgbClr val="1A78C3"/>
                </a:solidFill>
                <a:latin typeface="+mj-ea"/>
                <a:ea typeface="+mj-ea"/>
              </a:rPr>
              <a:t>退栈 	</a:t>
            </a:r>
          </a:p>
          <a:p>
            <a:pPr marL="203200" indent="-203200">
              <a:lnSpc>
                <a:spcPct val="80000"/>
              </a:lnSpc>
              <a:buFont typeface="Wingdings" panose="05000000000000000000" pitchFamily="2" charset="2"/>
              <a:buNone/>
            </a:pPr>
            <a:r>
              <a:rPr lang="en-US" altLang="zh-CN" sz="1400" dirty="0">
                <a:solidFill>
                  <a:srgbClr val="1A78C3"/>
                </a:solidFill>
                <a:latin typeface="+mj-ea"/>
                <a:ea typeface="+mj-ea"/>
              </a:rPr>
              <a:t>	 </a:t>
            </a:r>
            <a:r>
              <a:rPr lang="en-US" altLang="zh-CN" sz="1400" dirty="0" err="1">
                <a:solidFill>
                  <a:srgbClr val="1A78C3"/>
                </a:solidFill>
                <a:latin typeface="+mj-ea"/>
                <a:ea typeface="+mj-ea"/>
              </a:rPr>
              <a:t>jr</a:t>
            </a:r>
            <a:r>
              <a:rPr lang="en-US" altLang="zh-CN" sz="1400" dirty="0">
                <a:solidFill>
                  <a:srgbClr val="1A78C3"/>
                </a:solidFill>
                <a:latin typeface="+mj-ea"/>
                <a:ea typeface="+mj-ea"/>
              </a:rPr>
              <a:t>	$31		 ; </a:t>
            </a:r>
            <a:r>
              <a:rPr lang="zh-CN" altLang="en-US" sz="1400" dirty="0">
                <a:solidFill>
                  <a:srgbClr val="1A78C3"/>
                </a:solidFill>
                <a:latin typeface="+mj-ea"/>
                <a:ea typeface="+mj-ea"/>
              </a:rPr>
              <a:t>从</a:t>
            </a:r>
            <a:r>
              <a:rPr lang="en-US" altLang="zh-CN" sz="1400" dirty="0">
                <a:solidFill>
                  <a:srgbClr val="1A78C3"/>
                </a:solidFill>
                <a:latin typeface="+mj-ea"/>
                <a:ea typeface="+mj-ea"/>
              </a:rPr>
              <a:t>swap</a:t>
            </a:r>
            <a:r>
              <a:rPr lang="zh-CN" altLang="en-US" sz="1400" dirty="0">
                <a:solidFill>
                  <a:srgbClr val="1A78C3"/>
                </a:solidFill>
                <a:latin typeface="+mj-ea"/>
                <a:ea typeface="+mj-ea"/>
              </a:rPr>
              <a:t>返回到调用过程</a:t>
            </a:r>
            <a:r>
              <a:rPr lang="zh-CN" altLang="en-US" sz="2000" dirty="0">
                <a:solidFill>
                  <a:srgbClr val="1A78C3"/>
                </a:solidFill>
                <a:latin typeface="+mj-ea"/>
                <a:ea typeface="+mj-ea"/>
              </a:rPr>
              <a:t>	</a:t>
            </a:r>
          </a:p>
        </p:txBody>
      </p:sp>
      <p:sp>
        <p:nvSpPr>
          <p:cNvPr id="6" name="Rectangle 4">
            <a:extLst>
              <a:ext uri="{FF2B5EF4-FFF2-40B4-BE49-F238E27FC236}">
                <a16:creationId xmlns:a16="http://schemas.microsoft.com/office/drawing/2014/main" id="{F91E4E4D-D360-497F-9005-9B4F08F6E9F3}"/>
              </a:ext>
            </a:extLst>
          </p:cNvPr>
          <p:cNvSpPr>
            <a:spLocks noChangeArrowheads="1"/>
          </p:cNvSpPr>
          <p:nvPr/>
        </p:nvSpPr>
        <p:spPr bwMode="auto">
          <a:xfrm>
            <a:off x="3237900" y="2655631"/>
            <a:ext cx="5679521" cy="156966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600" dirty="0" err="1">
                <a:solidFill>
                  <a:srgbClr val="1A78C3"/>
                </a:solidFill>
                <a:latin typeface="+mj-ea"/>
                <a:ea typeface="+mj-ea"/>
                <a:cs typeface="Arial" panose="020B0604020202020204" pitchFamily="34" charset="0"/>
              </a:rPr>
              <a:t>sll</a:t>
            </a:r>
            <a:r>
              <a:rPr lang="en-US" altLang="zh-CN" sz="1600" dirty="0">
                <a:solidFill>
                  <a:srgbClr val="1A78C3"/>
                </a:solidFill>
                <a:latin typeface="+mj-ea"/>
                <a:ea typeface="+mj-ea"/>
                <a:cs typeface="Arial" panose="020B0604020202020204" pitchFamily="34" charset="0"/>
              </a:rPr>
              <a:t>	$s2, $a1, 2  	; </a:t>
            </a:r>
            <a:r>
              <a:rPr lang="en-US" altLang="zh-CN" sz="1600" dirty="0" err="1">
                <a:solidFill>
                  <a:srgbClr val="1A78C3"/>
                </a:solidFill>
                <a:latin typeface="+mj-ea"/>
                <a:ea typeface="+mj-ea"/>
                <a:cs typeface="Arial" panose="020B0604020202020204" pitchFamily="34" charset="0"/>
              </a:rPr>
              <a:t>mulitply</a:t>
            </a:r>
            <a:r>
              <a:rPr lang="en-US" altLang="zh-CN" sz="1600" dirty="0">
                <a:solidFill>
                  <a:srgbClr val="1A78C3"/>
                </a:solidFill>
                <a:latin typeface="+mj-ea"/>
                <a:ea typeface="+mj-ea"/>
                <a:cs typeface="Arial" panose="020B0604020202020204" pitchFamily="34" charset="0"/>
              </a:rPr>
              <a:t> k by 4	</a:t>
            </a:r>
          </a:p>
          <a:p>
            <a:r>
              <a:rPr lang="en-US" altLang="zh-CN" sz="1600" dirty="0" err="1">
                <a:solidFill>
                  <a:srgbClr val="1A78C3"/>
                </a:solidFill>
                <a:latin typeface="+mj-ea"/>
                <a:ea typeface="+mj-ea"/>
                <a:cs typeface="Arial" panose="020B0604020202020204" pitchFamily="34" charset="0"/>
              </a:rPr>
              <a:t>addu</a:t>
            </a:r>
            <a:r>
              <a:rPr lang="en-US" altLang="zh-CN" sz="1600" dirty="0">
                <a:solidFill>
                  <a:srgbClr val="1A78C3"/>
                </a:solidFill>
                <a:latin typeface="+mj-ea"/>
                <a:ea typeface="+mj-ea"/>
                <a:cs typeface="Arial" panose="020B0604020202020204" pitchFamily="34" charset="0"/>
              </a:rPr>
              <a:t>	$s2, $s2, $a0	; address of v[k]	</a:t>
            </a:r>
          </a:p>
          <a:p>
            <a:r>
              <a:rPr lang="en-US" altLang="zh-CN" sz="1600" dirty="0" err="1">
                <a:solidFill>
                  <a:srgbClr val="1A78C3"/>
                </a:solidFill>
                <a:latin typeface="+mj-ea"/>
                <a:ea typeface="+mj-ea"/>
                <a:cs typeface="Arial" panose="020B0604020202020204" pitchFamily="34" charset="0"/>
              </a:rPr>
              <a:t>lw</a:t>
            </a:r>
            <a:r>
              <a:rPr lang="en-US" altLang="zh-CN" sz="1600" dirty="0">
                <a:solidFill>
                  <a:srgbClr val="1A78C3"/>
                </a:solidFill>
                <a:latin typeface="+mj-ea"/>
                <a:ea typeface="+mj-ea"/>
                <a:cs typeface="Arial" panose="020B0604020202020204" pitchFamily="34" charset="0"/>
              </a:rPr>
              <a:t>	$t0, 0($s2)	; load v[k]	</a:t>
            </a:r>
          </a:p>
          <a:p>
            <a:r>
              <a:rPr lang="en-US" altLang="zh-CN" sz="1600" dirty="0" err="1">
                <a:solidFill>
                  <a:srgbClr val="1A78C3"/>
                </a:solidFill>
                <a:latin typeface="+mj-ea"/>
                <a:ea typeface="+mj-ea"/>
                <a:cs typeface="Arial" panose="020B0604020202020204" pitchFamily="34" charset="0"/>
              </a:rPr>
              <a:t>lw</a:t>
            </a:r>
            <a:r>
              <a:rPr lang="en-US" altLang="zh-CN" sz="1600" dirty="0">
                <a:solidFill>
                  <a:srgbClr val="1A78C3"/>
                </a:solidFill>
                <a:latin typeface="+mj-ea"/>
                <a:ea typeface="+mj-ea"/>
                <a:cs typeface="Arial" panose="020B0604020202020204" pitchFamily="34" charset="0"/>
              </a:rPr>
              <a:t>	$s3, 4($s2)	; load v[k+1]	</a:t>
            </a:r>
          </a:p>
          <a:p>
            <a:r>
              <a:rPr lang="en-US" altLang="zh-CN" sz="1600" dirty="0" err="1">
                <a:solidFill>
                  <a:srgbClr val="1A78C3"/>
                </a:solidFill>
                <a:latin typeface="+mj-ea"/>
                <a:ea typeface="+mj-ea"/>
                <a:cs typeface="Arial" panose="020B0604020202020204" pitchFamily="34" charset="0"/>
              </a:rPr>
              <a:t>sw</a:t>
            </a:r>
            <a:r>
              <a:rPr lang="en-US" altLang="zh-CN" sz="1600" dirty="0">
                <a:solidFill>
                  <a:srgbClr val="1A78C3"/>
                </a:solidFill>
                <a:latin typeface="+mj-ea"/>
                <a:ea typeface="+mj-ea"/>
                <a:cs typeface="Arial" panose="020B0604020202020204" pitchFamily="34" charset="0"/>
              </a:rPr>
              <a:t>	$s3, 0($s2)	; store v[k+1] into v[k]	</a:t>
            </a:r>
          </a:p>
          <a:p>
            <a:r>
              <a:rPr lang="en-US" altLang="zh-CN" sz="1600" dirty="0" err="1">
                <a:solidFill>
                  <a:srgbClr val="1A78C3"/>
                </a:solidFill>
                <a:latin typeface="+mj-ea"/>
                <a:ea typeface="+mj-ea"/>
                <a:cs typeface="Arial" panose="020B0604020202020204" pitchFamily="34" charset="0"/>
              </a:rPr>
              <a:t>sw</a:t>
            </a:r>
            <a:r>
              <a:rPr lang="en-US" altLang="zh-CN" sz="1600" dirty="0">
                <a:solidFill>
                  <a:srgbClr val="1A78C3"/>
                </a:solidFill>
                <a:latin typeface="+mj-ea"/>
                <a:ea typeface="+mj-ea"/>
                <a:cs typeface="Arial" panose="020B0604020202020204" pitchFamily="34" charset="0"/>
              </a:rPr>
              <a:t>	$t0, 4($s2)	; store old v[k] into v[k+1]</a:t>
            </a:r>
          </a:p>
        </p:txBody>
      </p:sp>
      <p:sp>
        <p:nvSpPr>
          <p:cNvPr id="7" name="Line 5">
            <a:extLst>
              <a:ext uri="{FF2B5EF4-FFF2-40B4-BE49-F238E27FC236}">
                <a16:creationId xmlns:a16="http://schemas.microsoft.com/office/drawing/2014/main" id="{E859FCC3-0E40-4893-B09B-1A42B2148C3B}"/>
              </a:ext>
            </a:extLst>
          </p:cNvPr>
          <p:cNvSpPr>
            <a:spLocks noChangeShapeType="1"/>
          </p:cNvSpPr>
          <p:nvPr/>
        </p:nvSpPr>
        <p:spPr bwMode="auto">
          <a:xfrm flipH="1">
            <a:off x="1121696" y="2979481"/>
            <a:ext cx="1956134" cy="274638"/>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endParaRPr lang="zh-CN" altLang="en-US">
              <a:solidFill>
                <a:srgbClr val="1A78C3"/>
              </a:solidFill>
              <a:latin typeface="+mj-ea"/>
              <a:ea typeface="+mj-ea"/>
            </a:endParaRPr>
          </a:p>
        </p:txBody>
      </p:sp>
      <p:sp>
        <p:nvSpPr>
          <p:cNvPr id="8" name="Text Box 6">
            <a:extLst>
              <a:ext uri="{FF2B5EF4-FFF2-40B4-BE49-F238E27FC236}">
                <a16:creationId xmlns:a16="http://schemas.microsoft.com/office/drawing/2014/main" id="{54200BC3-CC6C-42C3-84D1-F3005C404E1A}"/>
              </a:ext>
            </a:extLst>
          </p:cNvPr>
          <p:cNvSpPr txBox="1">
            <a:spLocks noChangeArrowheads="1"/>
          </p:cNvSpPr>
          <p:nvPr/>
        </p:nvSpPr>
        <p:spPr bwMode="auto">
          <a:xfrm>
            <a:off x="553084" y="5678598"/>
            <a:ext cx="10325970" cy="805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25000"/>
              </a:spcBef>
            </a:pPr>
            <a:r>
              <a:rPr lang="zh-CN" altLang="en-US" sz="1400" dirty="0">
                <a:solidFill>
                  <a:srgbClr val="1A78C3"/>
                </a:solidFill>
                <a:latin typeface="+mj-ea"/>
                <a:ea typeface="+mj-ea"/>
              </a:rPr>
              <a:t>问题：是否一定要将返回地址（</a:t>
            </a:r>
            <a:r>
              <a:rPr lang="en-US" altLang="zh-CN" sz="1400" dirty="0">
                <a:solidFill>
                  <a:srgbClr val="1A78C3"/>
                </a:solidFill>
                <a:latin typeface="+mj-ea"/>
                <a:ea typeface="+mj-ea"/>
              </a:rPr>
              <a:t>$31</a:t>
            </a:r>
            <a:r>
              <a:rPr lang="zh-CN" altLang="en-US" sz="1400" dirty="0">
                <a:solidFill>
                  <a:srgbClr val="1A78C3"/>
                </a:solidFill>
                <a:latin typeface="+mj-ea"/>
                <a:ea typeface="+mj-ea"/>
              </a:rPr>
              <a:t>）保存到栈帧中？</a:t>
            </a:r>
          </a:p>
          <a:p>
            <a:pPr>
              <a:spcBef>
                <a:spcPct val="25000"/>
              </a:spcBef>
            </a:pPr>
            <a:r>
              <a:rPr lang="zh-CN" altLang="en-US" sz="1400" dirty="0">
                <a:solidFill>
                  <a:srgbClr val="1A78C3"/>
                </a:solidFill>
                <a:latin typeface="+mj-ea"/>
                <a:ea typeface="+mj-ea"/>
              </a:rPr>
              <a:t>如果</a:t>
            </a:r>
            <a:r>
              <a:rPr lang="en-US" altLang="zh-CN" sz="1400" dirty="0">
                <a:solidFill>
                  <a:srgbClr val="1A78C3"/>
                </a:solidFill>
                <a:latin typeface="+mj-ea"/>
                <a:ea typeface="+mj-ea"/>
              </a:rPr>
              <a:t>swap</a:t>
            </a:r>
            <a:r>
              <a:rPr lang="zh-CN" altLang="en-US" sz="1400" dirty="0">
                <a:solidFill>
                  <a:srgbClr val="1A78C3"/>
                </a:solidFill>
                <a:latin typeface="+mj-ea"/>
                <a:ea typeface="+mj-ea"/>
              </a:rPr>
              <a:t>是叶子过程，则无需保存返回地址到栈中，为什么？</a:t>
            </a:r>
          </a:p>
          <a:p>
            <a:pPr>
              <a:spcBef>
                <a:spcPct val="25000"/>
              </a:spcBef>
            </a:pPr>
            <a:r>
              <a:rPr lang="zh-CN" altLang="en-US" sz="1400" dirty="0">
                <a:solidFill>
                  <a:srgbClr val="1A78C3"/>
                </a:solidFill>
                <a:latin typeface="+mj-ea"/>
                <a:ea typeface="+mj-ea"/>
              </a:rPr>
              <a:t>如果将所有内部寄存器都用临时寄存器 </a:t>
            </a:r>
            <a:r>
              <a:rPr lang="en-US" altLang="zh-CN" sz="1400" dirty="0">
                <a:solidFill>
                  <a:srgbClr val="1A78C3"/>
                </a:solidFill>
                <a:latin typeface="+mj-ea"/>
                <a:ea typeface="+mj-ea"/>
              </a:rPr>
              <a:t>(</a:t>
            </a:r>
            <a:r>
              <a:rPr lang="zh-CN" altLang="en-US" sz="1400" dirty="0">
                <a:solidFill>
                  <a:srgbClr val="1A78C3"/>
                </a:solidFill>
                <a:latin typeface="+mj-ea"/>
                <a:ea typeface="+mj-ea"/>
              </a:rPr>
              <a:t>如</a:t>
            </a:r>
            <a:r>
              <a:rPr lang="en-US" altLang="zh-CN" sz="1400" dirty="0">
                <a:solidFill>
                  <a:srgbClr val="1A78C3"/>
                </a:solidFill>
                <a:latin typeface="+mj-ea"/>
                <a:ea typeface="+mj-ea"/>
              </a:rPr>
              <a:t>$t1</a:t>
            </a:r>
            <a:r>
              <a:rPr lang="zh-CN" altLang="en-US" sz="1400" dirty="0">
                <a:solidFill>
                  <a:srgbClr val="1A78C3"/>
                </a:solidFill>
                <a:latin typeface="+mj-ea"/>
                <a:ea typeface="+mj-ea"/>
              </a:rPr>
              <a:t>等</a:t>
            </a:r>
            <a:r>
              <a:rPr lang="en-US" altLang="zh-CN" sz="1400" dirty="0">
                <a:solidFill>
                  <a:srgbClr val="1A78C3"/>
                </a:solidFill>
                <a:latin typeface="+mj-ea"/>
                <a:ea typeface="+mj-ea"/>
              </a:rPr>
              <a:t>)</a:t>
            </a:r>
            <a:r>
              <a:rPr lang="zh-CN" altLang="en-US" sz="1400" dirty="0">
                <a:solidFill>
                  <a:srgbClr val="1A78C3"/>
                </a:solidFill>
                <a:latin typeface="+mj-ea"/>
                <a:ea typeface="+mj-ea"/>
              </a:rPr>
              <a:t>，则叶子过程</a:t>
            </a:r>
            <a:r>
              <a:rPr lang="en-US" altLang="zh-CN" sz="1400" dirty="0">
                <a:solidFill>
                  <a:srgbClr val="1A78C3"/>
                </a:solidFill>
                <a:latin typeface="+mj-ea"/>
                <a:ea typeface="+mj-ea"/>
              </a:rPr>
              <a:t>swap</a:t>
            </a:r>
            <a:r>
              <a:rPr lang="zh-CN" altLang="en-US" sz="1400" dirty="0">
                <a:solidFill>
                  <a:srgbClr val="1A78C3"/>
                </a:solidFill>
                <a:latin typeface="+mj-ea"/>
                <a:ea typeface="+mj-ea"/>
              </a:rPr>
              <a:t>的栈帧为空，且上述黑色指令都可去掉</a:t>
            </a:r>
          </a:p>
        </p:txBody>
      </p:sp>
      <p:grpSp>
        <p:nvGrpSpPr>
          <p:cNvPr id="9" name="Group 27">
            <a:extLst>
              <a:ext uri="{FF2B5EF4-FFF2-40B4-BE49-F238E27FC236}">
                <a16:creationId xmlns:a16="http://schemas.microsoft.com/office/drawing/2014/main" id="{B451C66B-ED85-4B73-AE56-2913438BDEA9}"/>
              </a:ext>
            </a:extLst>
          </p:cNvPr>
          <p:cNvGrpSpPr>
            <a:grpSpLocks/>
          </p:cNvGrpSpPr>
          <p:nvPr/>
        </p:nvGrpSpPr>
        <p:grpSpPr bwMode="auto">
          <a:xfrm>
            <a:off x="5334922" y="1080831"/>
            <a:ext cx="3433472" cy="1598613"/>
            <a:chOff x="3342" y="334"/>
            <a:chExt cx="2180" cy="1007"/>
          </a:xfrm>
        </p:grpSpPr>
        <p:grpSp>
          <p:nvGrpSpPr>
            <p:cNvPr id="10" name="Group 9">
              <a:extLst>
                <a:ext uri="{FF2B5EF4-FFF2-40B4-BE49-F238E27FC236}">
                  <a16:creationId xmlns:a16="http://schemas.microsoft.com/office/drawing/2014/main" id="{2EA9527F-020C-410A-AA5F-42775A43BFD1}"/>
                </a:ext>
              </a:extLst>
            </p:cNvPr>
            <p:cNvGrpSpPr>
              <a:grpSpLocks/>
            </p:cNvGrpSpPr>
            <p:nvPr/>
          </p:nvGrpSpPr>
          <p:grpSpPr bwMode="auto">
            <a:xfrm>
              <a:off x="4094" y="334"/>
              <a:ext cx="813" cy="1007"/>
              <a:chOff x="3602" y="3162"/>
              <a:chExt cx="813" cy="870"/>
            </a:xfrm>
          </p:grpSpPr>
          <p:sp>
            <p:nvSpPr>
              <p:cNvPr id="25" name="Line 10">
                <a:extLst>
                  <a:ext uri="{FF2B5EF4-FFF2-40B4-BE49-F238E27FC236}">
                    <a16:creationId xmlns:a16="http://schemas.microsoft.com/office/drawing/2014/main" id="{EFEB8CBF-DAB8-483D-BE1F-10888CBC6A0C}"/>
                  </a:ext>
                </a:extLst>
              </p:cNvPr>
              <p:cNvSpPr>
                <a:spLocks noChangeShapeType="1"/>
              </p:cNvSpPr>
              <p:nvPr/>
            </p:nvSpPr>
            <p:spPr bwMode="auto">
              <a:xfrm>
                <a:off x="3602" y="3163"/>
                <a:ext cx="0" cy="869"/>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solidFill>
                    <a:srgbClr val="1A78C3"/>
                  </a:solidFill>
                  <a:latin typeface="+mj-ea"/>
                  <a:ea typeface="+mj-ea"/>
                </a:endParaRPr>
              </a:p>
            </p:txBody>
          </p:sp>
          <p:sp>
            <p:nvSpPr>
              <p:cNvPr id="26" name="Line 11">
                <a:extLst>
                  <a:ext uri="{FF2B5EF4-FFF2-40B4-BE49-F238E27FC236}">
                    <a16:creationId xmlns:a16="http://schemas.microsoft.com/office/drawing/2014/main" id="{FF10329D-8BFA-4A95-BFCB-7B0DED1FBD27}"/>
                  </a:ext>
                </a:extLst>
              </p:cNvPr>
              <p:cNvSpPr>
                <a:spLocks noChangeShapeType="1"/>
              </p:cNvSpPr>
              <p:nvPr/>
            </p:nvSpPr>
            <p:spPr bwMode="auto">
              <a:xfrm>
                <a:off x="4415" y="3162"/>
                <a:ext cx="0" cy="869"/>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solidFill>
                    <a:srgbClr val="1A78C3"/>
                  </a:solidFill>
                  <a:latin typeface="+mj-ea"/>
                  <a:ea typeface="+mj-ea"/>
                </a:endParaRPr>
              </a:p>
            </p:txBody>
          </p:sp>
        </p:grpSp>
        <p:sp>
          <p:nvSpPr>
            <p:cNvPr id="11" name="Line 12">
              <a:extLst>
                <a:ext uri="{FF2B5EF4-FFF2-40B4-BE49-F238E27FC236}">
                  <a16:creationId xmlns:a16="http://schemas.microsoft.com/office/drawing/2014/main" id="{9EE43DCA-69CD-404C-B17B-BCA433B33EBD}"/>
                </a:ext>
              </a:extLst>
            </p:cNvPr>
            <p:cNvSpPr>
              <a:spLocks noChangeShapeType="1"/>
            </p:cNvSpPr>
            <p:nvPr/>
          </p:nvSpPr>
          <p:spPr bwMode="auto">
            <a:xfrm>
              <a:off x="4085" y="583"/>
              <a:ext cx="805" cy="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solidFill>
                  <a:srgbClr val="1A78C3"/>
                </a:solidFill>
                <a:latin typeface="+mj-ea"/>
                <a:ea typeface="+mj-ea"/>
              </a:endParaRPr>
            </a:p>
          </p:txBody>
        </p:sp>
        <p:sp>
          <p:nvSpPr>
            <p:cNvPr id="12" name="Line 13">
              <a:extLst>
                <a:ext uri="{FF2B5EF4-FFF2-40B4-BE49-F238E27FC236}">
                  <a16:creationId xmlns:a16="http://schemas.microsoft.com/office/drawing/2014/main" id="{912E8BEF-8534-4D0A-A0F4-F131965B7A15}"/>
                </a:ext>
              </a:extLst>
            </p:cNvPr>
            <p:cNvSpPr>
              <a:spLocks noChangeShapeType="1"/>
            </p:cNvSpPr>
            <p:nvPr/>
          </p:nvSpPr>
          <p:spPr bwMode="auto">
            <a:xfrm>
              <a:off x="4086" y="782"/>
              <a:ext cx="805" cy="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solidFill>
                  <a:srgbClr val="1A78C3"/>
                </a:solidFill>
                <a:latin typeface="+mj-ea"/>
                <a:ea typeface="+mj-ea"/>
              </a:endParaRPr>
            </a:p>
          </p:txBody>
        </p:sp>
        <p:sp>
          <p:nvSpPr>
            <p:cNvPr id="13" name="Line 14">
              <a:extLst>
                <a:ext uri="{FF2B5EF4-FFF2-40B4-BE49-F238E27FC236}">
                  <a16:creationId xmlns:a16="http://schemas.microsoft.com/office/drawing/2014/main" id="{D56E35F3-A913-4983-B4A5-452E66A60DE2}"/>
                </a:ext>
              </a:extLst>
            </p:cNvPr>
            <p:cNvSpPr>
              <a:spLocks noChangeShapeType="1"/>
            </p:cNvSpPr>
            <p:nvPr/>
          </p:nvSpPr>
          <p:spPr bwMode="auto">
            <a:xfrm>
              <a:off x="4087" y="960"/>
              <a:ext cx="805" cy="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solidFill>
                  <a:srgbClr val="1A78C3"/>
                </a:solidFill>
                <a:latin typeface="+mj-ea"/>
                <a:ea typeface="+mj-ea"/>
              </a:endParaRPr>
            </a:p>
          </p:txBody>
        </p:sp>
        <p:sp>
          <p:nvSpPr>
            <p:cNvPr id="14" name="Text Box 15">
              <a:extLst>
                <a:ext uri="{FF2B5EF4-FFF2-40B4-BE49-F238E27FC236}">
                  <a16:creationId xmlns:a16="http://schemas.microsoft.com/office/drawing/2014/main" id="{81C459D5-596C-4FB3-9CBF-F00041277AD7}"/>
                </a:ext>
              </a:extLst>
            </p:cNvPr>
            <p:cNvSpPr txBox="1">
              <a:spLocks noChangeArrowheads="1"/>
            </p:cNvSpPr>
            <p:nvPr/>
          </p:nvSpPr>
          <p:spPr bwMode="auto">
            <a:xfrm>
              <a:off x="4295" y="767"/>
              <a:ext cx="484"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a:solidFill>
                    <a:srgbClr val="1A78C3"/>
                  </a:solidFill>
                  <a:latin typeface="+mj-ea"/>
                  <a:ea typeface="+mj-ea"/>
                </a:rPr>
                <a:t>$s2</a:t>
              </a:r>
            </a:p>
          </p:txBody>
        </p:sp>
        <p:sp>
          <p:nvSpPr>
            <p:cNvPr id="15" name="Text Box 16">
              <a:extLst>
                <a:ext uri="{FF2B5EF4-FFF2-40B4-BE49-F238E27FC236}">
                  <a16:creationId xmlns:a16="http://schemas.microsoft.com/office/drawing/2014/main" id="{EBF710B1-B77E-449B-9C1F-68363D058C3D}"/>
                </a:ext>
              </a:extLst>
            </p:cNvPr>
            <p:cNvSpPr txBox="1">
              <a:spLocks noChangeArrowheads="1"/>
            </p:cNvSpPr>
            <p:nvPr/>
          </p:nvSpPr>
          <p:spPr bwMode="auto">
            <a:xfrm>
              <a:off x="4294" y="583"/>
              <a:ext cx="484"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a:solidFill>
                    <a:srgbClr val="1A78C3"/>
                  </a:solidFill>
                  <a:latin typeface="+mj-ea"/>
                  <a:ea typeface="+mj-ea"/>
                </a:rPr>
                <a:t>$ra</a:t>
              </a:r>
              <a:endParaRPr lang="zh-CN" altLang="en-US">
                <a:solidFill>
                  <a:srgbClr val="1A78C3"/>
                </a:solidFill>
                <a:latin typeface="+mj-ea"/>
                <a:ea typeface="+mj-ea"/>
              </a:endParaRPr>
            </a:p>
          </p:txBody>
        </p:sp>
        <p:sp>
          <p:nvSpPr>
            <p:cNvPr id="16" name="Text Box 17">
              <a:extLst>
                <a:ext uri="{FF2B5EF4-FFF2-40B4-BE49-F238E27FC236}">
                  <a16:creationId xmlns:a16="http://schemas.microsoft.com/office/drawing/2014/main" id="{750FCDC2-91E7-424E-9442-A93FF4198A69}"/>
                </a:ext>
              </a:extLst>
            </p:cNvPr>
            <p:cNvSpPr txBox="1">
              <a:spLocks noChangeArrowheads="1"/>
            </p:cNvSpPr>
            <p:nvPr/>
          </p:nvSpPr>
          <p:spPr bwMode="auto">
            <a:xfrm>
              <a:off x="3342" y="476"/>
              <a:ext cx="484"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a:solidFill>
                    <a:srgbClr val="1A78C3"/>
                  </a:solidFill>
                  <a:latin typeface="+mj-ea"/>
                  <a:ea typeface="+mj-ea"/>
                </a:rPr>
                <a:t>$sp</a:t>
              </a:r>
              <a:endParaRPr lang="zh-CN" altLang="en-US">
                <a:solidFill>
                  <a:srgbClr val="1A78C3"/>
                </a:solidFill>
                <a:latin typeface="+mj-ea"/>
                <a:ea typeface="+mj-ea"/>
              </a:endParaRPr>
            </a:p>
          </p:txBody>
        </p:sp>
        <p:sp>
          <p:nvSpPr>
            <p:cNvPr id="17" name="Line 18">
              <a:extLst>
                <a:ext uri="{FF2B5EF4-FFF2-40B4-BE49-F238E27FC236}">
                  <a16:creationId xmlns:a16="http://schemas.microsoft.com/office/drawing/2014/main" id="{DE8D60C8-1481-4F68-A711-470ADCA1E011}"/>
                </a:ext>
              </a:extLst>
            </p:cNvPr>
            <p:cNvSpPr>
              <a:spLocks noChangeShapeType="1"/>
            </p:cNvSpPr>
            <p:nvPr/>
          </p:nvSpPr>
          <p:spPr bwMode="auto">
            <a:xfrm>
              <a:off x="3701" y="606"/>
              <a:ext cx="375" cy="0"/>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solidFill>
                  <a:srgbClr val="1A78C3"/>
                </a:solidFill>
                <a:latin typeface="+mj-ea"/>
                <a:ea typeface="+mj-ea"/>
              </a:endParaRPr>
            </a:p>
          </p:txBody>
        </p:sp>
        <p:sp>
          <p:nvSpPr>
            <p:cNvPr id="18" name="Text Box 19">
              <a:extLst>
                <a:ext uri="{FF2B5EF4-FFF2-40B4-BE49-F238E27FC236}">
                  <a16:creationId xmlns:a16="http://schemas.microsoft.com/office/drawing/2014/main" id="{2B64CFFB-A5A2-47B5-AD2D-E3B2747B45CC}"/>
                </a:ext>
              </a:extLst>
            </p:cNvPr>
            <p:cNvSpPr txBox="1">
              <a:spLocks noChangeArrowheads="1"/>
            </p:cNvSpPr>
            <p:nvPr/>
          </p:nvSpPr>
          <p:spPr bwMode="auto">
            <a:xfrm>
              <a:off x="4953" y="335"/>
              <a:ext cx="52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600">
                  <a:solidFill>
                    <a:srgbClr val="1A78C3"/>
                  </a:solidFill>
                  <a:latin typeface="+mj-ea"/>
                  <a:ea typeface="+mj-ea"/>
                </a:rPr>
                <a:t>高地址</a:t>
              </a:r>
            </a:p>
          </p:txBody>
        </p:sp>
        <p:sp>
          <p:nvSpPr>
            <p:cNvPr id="19" name="Line 21">
              <a:extLst>
                <a:ext uri="{FF2B5EF4-FFF2-40B4-BE49-F238E27FC236}">
                  <a16:creationId xmlns:a16="http://schemas.microsoft.com/office/drawing/2014/main" id="{EB6B3D02-C381-46B8-8E3C-A88B7A767E0E}"/>
                </a:ext>
              </a:extLst>
            </p:cNvPr>
            <p:cNvSpPr>
              <a:spLocks noChangeShapeType="1"/>
            </p:cNvSpPr>
            <p:nvPr/>
          </p:nvSpPr>
          <p:spPr bwMode="auto">
            <a:xfrm>
              <a:off x="5012" y="562"/>
              <a:ext cx="0" cy="768"/>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solidFill>
                  <a:srgbClr val="1A78C3"/>
                </a:solidFill>
                <a:latin typeface="+mj-ea"/>
                <a:ea typeface="+mj-ea"/>
              </a:endParaRPr>
            </a:p>
          </p:txBody>
        </p:sp>
        <p:sp>
          <p:nvSpPr>
            <p:cNvPr id="20" name="Text Box 22">
              <a:extLst>
                <a:ext uri="{FF2B5EF4-FFF2-40B4-BE49-F238E27FC236}">
                  <a16:creationId xmlns:a16="http://schemas.microsoft.com/office/drawing/2014/main" id="{D02E21C6-C94B-4E55-92FF-40284DD67840}"/>
                </a:ext>
              </a:extLst>
            </p:cNvPr>
            <p:cNvSpPr txBox="1">
              <a:spLocks noChangeArrowheads="1"/>
            </p:cNvSpPr>
            <p:nvPr/>
          </p:nvSpPr>
          <p:spPr bwMode="auto">
            <a:xfrm>
              <a:off x="5029" y="617"/>
              <a:ext cx="493" cy="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a:solidFill>
                    <a:srgbClr val="1A78C3"/>
                  </a:solidFill>
                  <a:latin typeface="+mj-ea"/>
                  <a:ea typeface="+mj-ea"/>
                </a:rPr>
                <a:t>栈增长的方向</a:t>
              </a:r>
            </a:p>
          </p:txBody>
        </p:sp>
        <p:sp>
          <p:nvSpPr>
            <p:cNvPr id="21" name="Line 23">
              <a:extLst>
                <a:ext uri="{FF2B5EF4-FFF2-40B4-BE49-F238E27FC236}">
                  <a16:creationId xmlns:a16="http://schemas.microsoft.com/office/drawing/2014/main" id="{39F59190-C832-4FAB-9161-8A6B50372DBA}"/>
                </a:ext>
              </a:extLst>
            </p:cNvPr>
            <p:cNvSpPr>
              <a:spLocks noChangeShapeType="1"/>
            </p:cNvSpPr>
            <p:nvPr/>
          </p:nvSpPr>
          <p:spPr bwMode="auto">
            <a:xfrm flipH="1">
              <a:off x="4427" y="363"/>
              <a:ext cx="6" cy="183"/>
            </a:xfrm>
            <a:prstGeom prst="line">
              <a:avLst/>
            </a:prstGeom>
            <a:noFill/>
            <a:ln w="571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solidFill>
                  <a:srgbClr val="1A78C3"/>
                </a:solidFill>
                <a:latin typeface="+mj-ea"/>
                <a:ea typeface="+mj-ea"/>
              </a:endParaRPr>
            </a:p>
          </p:txBody>
        </p:sp>
        <p:sp>
          <p:nvSpPr>
            <p:cNvPr id="22" name="Line 24">
              <a:extLst>
                <a:ext uri="{FF2B5EF4-FFF2-40B4-BE49-F238E27FC236}">
                  <a16:creationId xmlns:a16="http://schemas.microsoft.com/office/drawing/2014/main" id="{B0F97ECA-FD92-4CFA-A601-B361EC629817}"/>
                </a:ext>
              </a:extLst>
            </p:cNvPr>
            <p:cNvSpPr>
              <a:spLocks noChangeShapeType="1"/>
            </p:cNvSpPr>
            <p:nvPr/>
          </p:nvSpPr>
          <p:spPr bwMode="auto">
            <a:xfrm>
              <a:off x="4097" y="1150"/>
              <a:ext cx="805" cy="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solidFill>
                  <a:srgbClr val="1A78C3"/>
                </a:solidFill>
                <a:latin typeface="+mj-ea"/>
                <a:ea typeface="+mj-ea"/>
              </a:endParaRPr>
            </a:p>
          </p:txBody>
        </p:sp>
        <p:sp>
          <p:nvSpPr>
            <p:cNvPr id="23" name="Text Box 25">
              <a:extLst>
                <a:ext uri="{FF2B5EF4-FFF2-40B4-BE49-F238E27FC236}">
                  <a16:creationId xmlns:a16="http://schemas.microsoft.com/office/drawing/2014/main" id="{877369DB-B72F-4887-8B30-36F1366CFBDD}"/>
                </a:ext>
              </a:extLst>
            </p:cNvPr>
            <p:cNvSpPr txBox="1">
              <a:spLocks noChangeArrowheads="1"/>
            </p:cNvSpPr>
            <p:nvPr/>
          </p:nvSpPr>
          <p:spPr bwMode="auto">
            <a:xfrm>
              <a:off x="4305" y="963"/>
              <a:ext cx="484"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a:solidFill>
                    <a:srgbClr val="1A78C3"/>
                  </a:solidFill>
                  <a:latin typeface="+mj-ea"/>
                  <a:ea typeface="+mj-ea"/>
                </a:rPr>
                <a:t>$s3</a:t>
              </a:r>
            </a:p>
          </p:txBody>
        </p:sp>
        <p:sp>
          <p:nvSpPr>
            <p:cNvPr id="24" name="Line 26">
              <a:extLst>
                <a:ext uri="{FF2B5EF4-FFF2-40B4-BE49-F238E27FC236}">
                  <a16:creationId xmlns:a16="http://schemas.microsoft.com/office/drawing/2014/main" id="{8DDEF69D-7043-4187-9808-CB8004F2EC57}"/>
                </a:ext>
              </a:extLst>
            </p:cNvPr>
            <p:cNvSpPr>
              <a:spLocks noChangeShapeType="1"/>
            </p:cNvSpPr>
            <p:nvPr/>
          </p:nvSpPr>
          <p:spPr bwMode="auto">
            <a:xfrm>
              <a:off x="3666" y="672"/>
              <a:ext cx="408" cy="498"/>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solidFill>
                  <a:srgbClr val="1A78C3"/>
                </a:solidFill>
                <a:latin typeface="+mj-ea"/>
                <a:ea typeface="+mj-ea"/>
              </a:endParaRPr>
            </a:p>
          </p:txBody>
        </p:sp>
      </p:grpSp>
      <p:sp>
        <p:nvSpPr>
          <p:cNvPr id="27" name="Text Box 28">
            <a:extLst>
              <a:ext uri="{FF2B5EF4-FFF2-40B4-BE49-F238E27FC236}">
                <a16:creationId xmlns:a16="http://schemas.microsoft.com/office/drawing/2014/main" id="{A6D3B1DA-C2BD-441B-B008-B1AA8680923E}"/>
              </a:ext>
            </a:extLst>
          </p:cNvPr>
          <p:cNvSpPr txBox="1">
            <a:spLocks noChangeArrowheads="1"/>
          </p:cNvSpPr>
          <p:nvPr/>
        </p:nvSpPr>
        <p:spPr bwMode="auto">
          <a:xfrm>
            <a:off x="9943660" y="5778625"/>
            <a:ext cx="1425364"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en-US" altLang="zh-CN" dirty="0">
                <a:solidFill>
                  <a:srgbClr val="1A78C3"/>
                </a:solidFill>
                <a:latin typeface="+mj-ea"/>
                <a:ea typeface="+mj-ea"/>
              </a:rPr>
              <a:t>$ra</a:t>
            </a:r>
            <a:r>
              <a:rPr lang="zh-CN" altLang="en-US" dirty="0">
                <a:solidFill>
                  <a:srgbClr val="1A78C3"/>
                </a:solidFill>
                <a:latin typeface="+mj-ea"/>
                <a:ea typeface="+mj-ea"/>
              </a:rPr>
              <a:t>的内容不会被破坏！</a:t>
            </a:r>
          </a:p>
        </p:txBody>
      </p:sp>
    </p:spTree>
    <p:extLst>
      <p:ext uri="{BB962C8B-B14F-4D97-AF65-F5344CB8AC3E}">
        <p14:creationId xmlns:p14="http://schemas.microsoft.com/office/powerpoint/2010/main" val="168930680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blinds(horizontal)">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horizontal)">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blinds(horizontal)">
                                      <p:cBhvr>
                                        <p:cTn id="3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F38CEC-1715-44A0-B0A4-CC60B0BE7948}"/>
              </a:ext>
            </a:extLst>
          </p:cNvPr>
          <p:cNvSpPr>
            <a:spLocks noGrp="1"/>
          </p:cNvSpPr>
          <p:nvPr>
            <p:ph type="sldNum" sz="quarter" idx="12"/>
          </p:nvPr>
        </p:nvSpPr>
        <p:spPr/>
        <p:txBody>
          <a:bodyPr/>
          <a:lstStyle/>
          <a:p>
            <a:fld id="{D12C7F20-4EEE-4847-AC76-B538472E8A39}" type="slidenum">
              <a:rPr lang="zh-CN" altLang="en-US" smtClean="0"/>
              <a:pPr/>
              <a:t>73</a:t>
            </a:fld>
            <a:endParaRPr lang="zh-CN" altLang="en-US"/>
          </a:p>
        </p:txBody>
      </p:sp>
      <p:sp>
        <p:nvSpPr>
          <p:cNvPr id="3" name="文本占位符 2">
            <a:extLst>
              <a:ext uri="{FF2B5EF4-FFF2-40B4-BE49-F238E27FC236}">
                <a16:creationId xmlns:a16="http://schemas.microsoft.com/office/drawing/2014/main" id="{C1D9F320-69A5-43C1-A31B-1666AE4526EE}"/>
              </a:ext>
            </a:extLst>
          </p:cNvPr>
          <p:cNvSpPr>
            <a:spLocks noGrp="1"/>
          </p:cNvSpPr>
          <p:nvPr>
            <p:ph type="body" sz="quarter" idx="15"/>
          </p:nvPr>
        </p:nvSpPr>
        <p:spPr>
          <a:xfrm>
            <a:off x="159768" y="698464"/>
            <a:ext cx="11835786" cy="638724"/>
          </a:xfrm>
        </p:spPr>
        <p:txBody>
          <a:bodyPr/>
          <a:lstStyle/>
          <a:p>
            <a:r>
              <a:rPr lang="en-US" altLang="zh-CN" dirty="0"/>
              <a:t>Example</a:t>
            </a:r>
            <a:r>
              <a:rPr lang="zh-CN" altLang="en-US" dirty="0"/>
              <a:t>：过程调用</a:t>
            </a:r>
          </a:p>
        </p:txBody>
      </p:sp>
      <p:sp>
        <p:nvSpPr>
          <p:cNvPr id="4" name="文本占位符 3">
            <a:extLst>
              <a:ext uri="{FF2B5EF4-FFF2-40B4-BE49-F238E27FC236}">
                <a16:creationId xmlns:a16="http://schemas.microsoft.com/office/drawing/2014/main" id="{44D44ED2-7E4C-4F7D-8A02-2720978B2286}"/>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Rectangle 3">
            <a:extLst>
              <a:ext uri="{FF2B5EF4-FFF2-40B4-BE49-F238E27FC236}">
                <a16:creationId xmlns:a16="http://schemas.microsoft.com/office/drawing/2014/main" id="{1D39EC0D-13AC-44D6-ADC9-529B1DCAFE3C}"/>
              </a:ext>
            </a:extLst>
          </p:cNvPr>
          <p:cNvSpPr txBox="1">
            <a:spLocks noChangeArrowheads="1"/>
          </p:cNvSpPr>
          <p:nvPr/>
        </p:nvSpPr>
        <p:spPr>
          <a:xfrm>
            <a:off x="606015" y="1239719"/>
            <a:ext cx="8229600" cy="528002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spcBef>
                <a:spcPct val="10000"/>
              </a:spcBef>
              <a:buNone/>
            </a:pPr>
            <a:r>
              <a:rPr lang="en-US" altLang="zh-CN" sz="1800" dirty="0">
                <a:solidFill>
                  <a:srgbClr val="1A78C3"/>
                </a:solidFill>
                <a:latin typeface="+mj-ea"/>
                <a:ea typeface="+mj-ea"/>
              </a:rPr>
              <a:t>int </a:t>
            </a:r>
            <a:r>
              <a:rPr lang="en-US" altLang="zh-CN" sz="1800" dirty="0" err="1">
                <a:solidFill>
                  <a:srgbClr val="1A78C3"/>
                </a:solidFill>
                <a:latin typeface="+mj-ea"/>
                <a:ea typeface="+mj-ea"/>
              </a:rPr>
              <a:t>i</a:t>
            </a:r>
            <a:r>
              <a:rPr lang="en-US" altLang="zh-CN" sz="1800" dirty="0">
                <a:solidFill>
                  <a:srgbClr val="1A78C3"/>
                </a:solidFill>
                <a:latin typeface="+mj-ea"/>
                <a:ea typeface="+mj-ea"/>
              </a:rPr>
              <a:t>;</a:t>
            </a:r>
          </a:p>
          <a:p>
            <a:pPr marL="0" indent="0">
              <a:lnSpc>
                <a:spcPct val="80000"/>
              </a:lnSpc>
              <a:spcBef>
                <a:spcPct val="10000"/>
              </a:spcBef>
              <a:buNone/>
            </a:pPr>
            <a:r>
              <a:rPr lang="en-US" altLang="zh-CN" sz="1800" dirty="0">
                <a:solidFill>
                  <a:srgbClr val="1A78C3"/>
                </a:solidFill>
                <a:latin typeface="+mj-ea"/>
                <a:ea typeface="+mj-ea"/>
              </a:rPr>
              <a:t>void </a:t>
            </a:r>
            <a:r>
              <a:rPr lang="en-US" altLang="zh-CN" sz="1800" dirty="0" err="1">
                <a:solidFill>
                  <a:srgbClr val="1A78C3"/>
                </a:solidFill>
                <a:latin typeface="+mj-ea"/>
                <a:ea typeface="+mj-ea"/>
              </a:rPr>
              <a:t>set_array</a:t>
            </a:r>
            <a:r>
              <a:rPr lang="en-US" altLang="zh-CN" sz="1800" dirty="0">
                <a:solidFill>
                  <a:srgbClr val="1A78C3"/>
                </a:solidFill>
                <a:latin typeface="+mj-ea"/>
                <a:ea typeface="+mj-ea"/>
              </a:rPr>
              <a:t>(int num)</a:t>
            </a:r>
          </a:p>
          <a:p>
            <a:pPr marL="0" indent="0">
              <a:lnSpc>
                <a:spcPct val="80000"/>
              </a:lnSpc>
              <a:spcBef>
                <a:spcPct val="10000"/>
              </a:spcBef>
              <a:buNone/>
            </a:pPr>
            <a:r>
              <a:rPr lang="en-US" altLang="zh-CN" sz="1800" dirty="0">
                <a:solidFill>
                  <a:srgbClr val="1A78C3"/>
                </a:solidFill>
                <a:latin typeface="+mj-ea"/>
                <a:ea typeface="+mj-ea"/>
              </a:rPr>
              <a:t>{</a:t>
            </a:r>
          </a:p>
          <a:p>
            <a:pPr marL="0" indent="0">
              <a:lnSpc>
                <a:spcPct val="80000"/>
              </a:lnSpc>
              <a:spcBef>
                <a:spcPct val="10000"/>
              </a:spcBef>
              <a:buNone/>
            </a:pPr>
            <a:r>
              <a:rPr lang="en-US" altLang="zh-CN" sz="1800" dirty="0">
                <a:solidFill>
                  <a:srgbClr val="1A78C3"/>
                </a:solidFill>
                <a:latin typeface="+mj-ea"/>
                <a:ea typeface="+mj-ea"/>
              </a:rPr>
              <a:t>           int array[10];</a:t>
            </a:r>
          </a:p>
          <a:p>
            <a:pPr marL="0" indent="0">
              <a:lnSpc>
                <a:spcPct val="80000"/>
              </a:lnSpc>
              <a:spcBef>
                <a:spcPct val="10000"/>
              </a:spcBef>
              <a:buNone/>
            </a:pPr>
            <a:r>
              <a:rPr lang="en-US" altLang="zh-CN" sz="1800" dirty="0">
                <a:solidFill>
                  <a:srgbClr val="1A78C3"/>
                </a:solidFill>
                <a:latin typeface="+mj-ea"/>
                <a:ea typeface="+mj-ea"/>
              </a:rPr>
              <a:t>           for (</a:t>
            </a:r>
            <a:r>
              <a:rPr lang="en-US" altLang="zh-CN" sz="1800" dirty="0" err="1">
                <a:solidFill>
                  <a:srgbClr val="1A78C3"/>
                </a:solidFill>
                <a:latin typeface="+mj-ea"/>
                <a:ea typeface="+mj-ea"/>
              </a:rPr>
              <a:t>i</a:t>
            </a:r>
            <a:r>
              <a:rPr lang="en-US" altLang="zh-CN" sz="1800" dirty="0">
                <a:solidFill>
                  <a:srgbClr val="1A78C3"/>
                </a:solidFill>
                <a:latin typeface="+mj-ea"/>
                <a:ea typeface="+mj-ea"/>
              </a:rPr>
              <a:t> = 0; </a:t>
            </a:r>
            <a:r>
              <a:rPr lang="en-US" altLang="zh-CN" sz="1800" dirty="0" err="1">
                <a:solidFill>
                  <a:srgbClr val="1A78C3"/>
                </a:solidFill>
                <a:latin typeface="+mj-ea"/>
                <a:ea typeface="+mj-ea"/>
              </a:rPr>
              <a:t>i</a:t>
            </a:r>
            <a:r>
              <a:rPr lang="en-US" altLang="zh-CN" sz="1800" dirty="0">
                <a:solidFill>
                  <a:srgbClr val="1A78C3"/>
                </a:solidFill>
                <a:latin typeface="+mj-ea"/>
                <a:ea typeface="+mj-ea"/>
              </a:rPr>
              <a:t>  &lt; 10; </a:t>
            </a:r>
            <a:r>
              <a:rPr lang="en-US" altLang="zh-CN" sz="1800" dirty="0" err="1">
                <a:solidFill>
                  <a:srgbClr val="1A78C3"/>
                </a:solidFill>
                <a:latin typeface="+mj-ea"/>
                <a:ea typeface="+mj-ea"/>
              </a:rPr>
              <a:t>i</a:t>
            </a:r>
            <a:r>
              <a:rPr lang="en-US" altLang="zh-CN" sz="1800" dirty="0">
                <a:solidFill>
                  <a:srgbClr val="1A78C3"/>
                </a:solidFill>
                <a:latin typeface="+mj-ea"/>
                <a:ea typeface="+mj-ea"/>
              </a:rPr>
              <a:t> ++) {</a:t>
            </a:r>
          </a:p>
          <a:p>
            <a:pPr marL="0" indent="0">
              <a:lnSpc>
                <a:spcPct val="80000"/>
              </a:lnSpc>
              <a:spcBef>
                <a:spcPct val="10000"/>
              </a:spcBef>
              <a:buNone/>
            </a:pPr>
            <a:r>
              <a:rPr lang="en-US" altLang="zh-CN" sz="1800" dirty="0">
                <a:solidFill>
                  <a:srgbClr val="1A78C3"/>
                </a:solidFill>
                <a:latin typeface="+mj-ea"/>
                <a:ea typeface="+mj-ea"/>
              </a:rPr>
              <a:t>	     </a:t>
            </a:r>
            <a:r>
              <a:rPr lang="en-US" altLang="zh-CN" sz="1800" dirty="0" err="1">
                <a:solidFill>
                  <a:srgbClr val="1A78C3"/>
                </a:solidFill>
                <a:latin typeface="+mj-ea"/>
                <a:ea typeface="+mj-ea"/>
              </a:rPr>
              <a:t>arrar</a:t>
            </a:r>
            <a:r>
              <a:rPr lang="en-US" altLang="zh-CN" sz="1800" dirty="0">
                <a:solidFill>
                  <a:srgbClr val="1A78C3"/>
                </a:solidFill>
                <a:latin typeface="+mj-ea"/>
                <a:ea typeface="+mj-ea"/>
              </a:rPr>
              <a:t>[</a:t>
            </a:r>
            <a:r>
              <a:rPr lang="en-US" altLang="zh-CN" sz="1800" dirty="0" err="1">
                <a:solidFill>
                  <a:srgbClr val="1A78C3"/>
                </a:solidFill>
                <a:latin typeface="+mj-ea"/>
                <a:ea typeface="+mj-ea"/>
              </a:rPr>
              <a:t>i</a:t>
            </a:r>
            <a:r>
              <a:rPr lang="en-US" altLang="zh-CN" sz="1800" dirty="0">
                <a:solidFill>
                  <a:srgbClr val="1A78C3"/>
                </a:solidFill>
                <a:latin typeface="+mj-ea"/>
                <a:ea typeface="+mj-ea"/>
              </a:rPr>
              <a:t>] = compare (num, </a:t>
            </a:r>
            <a:r>
              <a:rPr lang="en-US" altLang="zh-CN" sz="1800" dirty="0" err="1">
                <a:solidFill>
                  <a:srgbClr val="1A78C3"/>
                </a:solidFill>
                <a:latin typeface="+mj-ea"/>
                <a:ea typeface="+mj-ea"/>
              </a:rPr>
              <a:t>i</a:t>
            </a:r>
            <a:r>
              <a:rPr lang="en-US" altLang="zh-CN" sz="1800" dirty="0">
                <a:solidFill>
                  <a:srgbClr val="1A78C3"/>
                </a:solidFill>
                <a:latin typeface="+mj-ea"/>
                <a:ea typeface="+mj-ea"/>
              </a:rPr>
              <a:t>);</a:t>
            </a:r>
          </a:p>
          <a:p>
            <a:pPr marL="0" indent="0">
              <a:lnSpc>
                <a:spcPct val="80000"/>
              </a:lnSpc>
              <a:spcBef>
                <a:spcPct val="10000"/>
              </a:spcBef>
              <a:buNone/>
            </a:pPr>
            <a:r>
              <a:rPr lang="en-US" altLang="zh-CN" sz="1800" dirty="0">
                <a:solidFill>
                  <a:srgbClr val="1A78C3"/>
                </a:solidFill>
                <a:latin typeface="+mj-ea"/>
                <a:ea typeface="+mj-ea"/>
              </a:rPr>
              <a:t>	}</a:t>
            </a:r>
          </a:p>
          <a:p>
            <a:pPr marL="0" indent="0">
              <a:lnSpc>
                <a:spcPct val="80000"/>
              </a:lnSpc>
              <a:spcBef>
                <a:spcPct val="10000"/>
              </a:spcBef>
              <a:buNone/>
            </a:pPr>
            <a:r>
              <a:rPr lang="en-US" altLang="zh-CN" sz="1800" dirty="0">
                <a:solidFill>
                  <a:srgbClr val="1A78C3"/>
                </a:solidFill>
                <a:latin typeface="+mj-ea"/>
                <a:ea typeface="+mj-ea"/>
              </a:rPr>
              <a:t>}</a:t>
            </a:r>
          </a:p>
          <a:p>
            <a:pPr marL="0" indent="0">
              <a:lnSpc>
                <a:spcPct val="80000"/>
              </a:lnSpc>
              <a:spcBef>
                <a:spcPct val="10000"/>
              </a:spcBef>
              <a:buNone/>
            </a:pPr>
            <a:endParaRPr lang="en-US" altLang="zh-CN" sz="1800" dirty="0">
              <a:solidFill>
                <a:srgbClr val="1A78C3"/>
              </a:solidFill>
              <a:latin typeface="+mj-ea"/>
              <a:ea typeface="+mj-ea"/>
            </a:endParaRPr>
          </a:p>
          <a:p>
            <a:pPr marL="0" indent="0">
              <a:lnSpc>
                <a:spcPct val="80000"/>
              </a:lnSpc>
              <a:spcBef>
                <a:spcPct val="10000"/>
              </a:spcBef>
              <a:buNone/>
            </a:pPr>
            <a:r>
              <a:rPr lang="en-US" altLang="zh-CN" sz="1800" dirty="0">
                <a:solidFill>
                  <a:srgbClr val="1A78C3"/>
                </a:solidFill>
                <a:latin typeface="+mj-ea"/>
                <a:ea typeface="+mj-ea"/>
              </a:rPr>
              <a:t>int compare (int a, int b) </a:t>
            </a:r>
          </a:p>
          <a:p>
            <a:pPr marL="0" indent="0">
              <a:lnSpc>
                <a:spcPct val="80000"/>
              </a:lnSpc>
              <a:spcBef>
                <a:spcPct val="10000"/>
              </a:spcBef>
              <a:buNone/>
            </a:pPr>
            <a:r>
              <a:rPr lang="en-US" altLang="zh-CN" sz="1800" dirty="0">
                <a:solidFill>
                  <a:srgbClr val="1A78C3"/>
                </a:solidFill>
                <a:latin typeface="+mj-ea"/>
                <a:ea typeface="+mj-ea"/>
              </a:rPr>
              <a:t>{</a:t>
            </a:r>
          </a:p>
          <a:p>
            <a:pPr marL="0" indent="0">
              <a:lnSpc>
                <a:spcPct val="80000"/>
              </a:lnSpc>
              <a:spcBef>
                <a:spcPct val="10000"/>
              </a:spcBef>
              <a:buNone/>
            </a:pPr>
            <a:r>
              <a:rPr lang="en-US" altLang="zh-CN" sz="1800" dirty="0">
                <a:solidFill>
                  <a:srgbClr val="1A78C3"/>
                </a:solidFill>
                <a:latin typeface="+mj-ea"/>
                <a:ea typeface="+mj-ea"/>
              </a:rPr>
              <a:t>	if ( sub (a, b) &gt;= 0)</a:t>
            </a:r>
          </a:p>
          <a:p>
            <a:pPr marL="0" indent="0">
              <a:lnSpc>
                <a:spcPct val="80000"/>
              </a:lnSpc>
              <a:spcBef>
                <a:spcPct val="10000"/>
              </a:spcBef>
              <a:buNone/>
            </a:pPr>
            <a:r>
              <a:rPr lang="en-US" altLang="zh-CN" sz="1800" dirty="0">
                <a:solidFill>
                  <a:srgbClr val="1A78C3"/>
                </a:solidFill>
                <a:latin typeface="+mj-ea"/>
                <a:ea typeface="+mj-ea"/>
              </a:rPr>
              <a:t>	      return 1;</a:t>
            </a:r>
          </a:p>
          <a:p>
            <a:pPr marL="0" indent="0">
              <a:lnSpc>
                <a:spcPct val="80000"/>
              </a:lnSpc>
              <a:spcBef>
                <a:spcPct val="10000"/>
              </a:spcBef>
              <a:buNone/>
            </a:pPr>
            <a:r>
              <a:rPr lang="en-US" altLang="zh-CN" sz="1800" dirty="0">
                <a:solidFill>
                  <a:srgbClr val="1A78C3"/>
                </a:solidFill>
                <a:latin typeface="+mj-ea"/>
                <a:ea typeface="+mj-ea"/>
              </a:rPr>
              <a:t>           else       </a:t>
            </a:r>
          </a:p>
          <a:p>
            <a:pPr marL="0" indent="0">
              <a:lnSpc>
                <a:spcPct val="80000"/>
              </a:lnSpc>
              <a:spcBef>
                <a:spcPct val="10000"/>
              </a:spcBef>
              <a:buNone/>
            </a:pPr>
            <a:r>
              <a:rPr lang="en-US" altLang="zh-CN" sz="1800" dirty="0">
                <a:solidFill>
                  <a:srgbClr val="1A78C3"/>
                </a:solidFill>
                <a:latin typeface="+mj-ea"/>
                <a:ea typeface="+mj-ea"/>
              </a:rPr>
              <a:t> 	      return 0;</a:t>
            </a:r>
          </a:p>
          <a:p>
            <a:pPr marL="0" indent="0">
              <a:lnSpc>
                <a:spcPct val="80000"/>
              </a:lnSpc>
              <a:spcBef>
                <a:spcPct val="10000"/>
              </a:spcBef>
              <a:buNone/>
            </a:pPr>
            <a:r>
              <a:rPr lang="en-US" altLang="zh-CN" sz="1800" dirty="0">
                <a:solidFill>
                  <a:srgbClr val="1A78C3"/>
                </a:solidFill>
                <a:latin typeface="+mj-ea"/>
                <a:ea typeface="+mj-ea"/>
              </a:rPr>
              <a:t>}      </a:t>
            </a:r>
          </a:p>
          <a:p>
            <a:pPr marL="0" indent="0">
              <a:lnSpc>
                <a:spcPct val="80000"/>
              </a:lnSpc>
              <a:spcBef>
                <a:spcPct val="10000"/>
              </a:spcBef>
              <a:buNone/>
            </a:pPr>
            <a:endParaRPr lang="en-US" altLang="zh-CN" sz="1800" dirty="0">
              <a:solidFill>
                <a:srgbClr val="1A78C3"/>
              </a:solidFill>
              <a:latin typeface="+mj-ea"/>
              <a:ea typeface="+mj-ea"/>
            </a:endParaRPr>
          </a:p>
          <a:p>
            <a:pPr marL="0" indent="0">
              <a:lnSpc>
                <a:spcPct val="80000"/>
              </a:lnSpc>
              <a:spcBef>
                <a:spcPct val="10000"/>
              </a:spcBef>
              <a:buNone/>
            </a:pPr>
            <a:r>
              <a:rPr lang="en-US" altLang="zh-CN" sz="1800" dirty="0">
                <a:solidFill>
                  <a:srgbClr val="1A78C3"/>
                </a:solidFill>
                <a:latin typeface="+mj-ea"/>
                <a:ea typeface="+mj-ea"/>
              </a:rPr>
              <a:t>int sub (int a, int b) </a:t>
            </a:r>
          </a:p>
          <a:p>
            <a:pPr marL="0" indent="0">
              <a:lnSpc>
                <a:spcPct val="80000"/>
              </a:lnSpc>
              <a:spcBef>
                <a:spcPct val="10000"/>
              </a:spcBef>
              <a:buNone/>
            </a:pPr>
            <a:r>
              <a:rPr lang="en-US" altLang="zh-CN" sz="1800" dirty="0">
                <a:solidFill>
                  <a:srgbClr val="1A78C3"/>
                </a:solidFill>
                <a:latin typeface="+mj-ea"/>
                <a:ea typeface="+mj-ea"/>
              </a:rPr>
              <a:t>{</a:t>
            </a:r>
          </a:p>
          <a:p>
            <a:pPr marL="0" indent="0">
              <a:lnSpc>
                <a:spcPct val="80000"/>
              </a:lnSpc>
              <a:spcBef>
                <a:spcPct val="10000"/>
              </a:spcBef>
              <a:buNone/>
            </a:pPr>
            <a:r>
              <a:rPr lang="en-US" altLang="zh-CN" sz="1800" dirty="0">
                <a:solidFill>
                  <a:srgbClr val="1A78C3"/>
                </a:solidFill>
                <a:latin typeface="+mj-ea"/>
                <a:ea typeface="+mj-ea"/>
              </a:rPr>
              <a:t>     return a-b;</a:t>
            </a:r>
          </a:p>
          <a:p>
            <a:pPr marL="0" indent="0">
              <a:lnSpc>
                <a:spcPct val="80000"/>
              </a:lnSpc>
              <a:spcBef>
                <a:spcPct val="10000"/>
              </a:spcBef>
              <a:buNone/>
            </a:pPr>
            <a:r>
              <a:rPr lang="en-US" altLang="zh-CN" sz="1800" dirty="0">
                <a:solidFill>
                  <a:srgbClr val="1A78C3"/>
                </a:solidFill>
                <a:latin typeface="+mj-ea"/>
                <a:ea typeface="+mj-ea"/>
              </a:rPr>
              <a:t>}</a:t>
            </a:r>
            <a:endParaRPr lang="zh-CN" altLang="en-US" sz="1800" dirty="0">
              <a:solidFill>
                <a:srgbClr val="1A78C3"/>
              </a:solidFill>
              <a:latin typeface="+mj-ea"/>
              <a:ea typeface="+mj-ea"/>
            </a:endParaRPr>
          </a:p>
        </p:txBody>
      </p:sp>
      <p:sp>
        <p:nvSpPr>
          <p:cNvPr id="6" name="Line 4">
            <a:extLst>
              <a:ext uri="{FF2B5EF4-FFF2-40B4-BE49-F238E27FC236}">
                <a16:creationId xmlns:a16="http://schemas.microsoft.com/office/drawing/2014/main" id="{2D3B8682-028A-4E25-9249-A7F330A578E4}"/>
              </a:ext>
            </a:extLst>
          </p:cNvPr>
          <p:cNvSpPr>
            <a:spLocks noChangeShapeType="1"/>
          </p:cNvSpPr>
          <p:nvPr/>
        </p:nvSpPr>
        <p:spPr bwMode="auto">
          <a:xfrm flipH="1">
            <a:off x="1934753" y="2903419"/>
            <a:ext cx="1352550" cy="80010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200">
              <a:solidFill>
                <a:srgbClr val="1A78C3"/>
              </a:solidFill>
              <a:latin typeface="+mj-ea"/>
              <a:ea typeface="+mj-ea"/>
            </a:endParaRPr>
          </a:p>
        </p:txBody>
      </p:sp>
      <p:sp>
        <p:nvSpPr>
          <p:cNvPr id="7" name="Line 5">
            <a:extLst>
              <a:ext uri="{FF2B5EF4-FFF2-40B4-BE49-F238E27FC236}">
                <a16:creationId xmlns:a16="http://schemas.microsoft.com/office/drawing/2014/main" id="{DF0A29CE-1679-46CD-ABA7-F28C241BF6BF}"/>
              </a:ext>
            </a:extLst>
          </p:cNvPr>
          <p:cNvSpPr>
            <a:spLocks noChangeShapeType="1"/>
          </p:cNvSpPr>
          <p:nvPr/>
        </p:nvSpPr>
        <p:spPr bwMode="auto">
          <a:xfrm flipH="1">
            <a:off x="1485490" y="4595694"/>
            <a:ext cx="733425" cy="1373187"/>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200">
              <a:solidFill>
                <a:srgbClr val="1A78C3"/>
              </a:solidFill>
              <a:latin typeface="+mj-ea"/>
              <a:ea typeface="+mj-ea"/>
            </a:endParaRPr>
          </a:p>
        </p:txBody>
      </p:sp>
      <p:grpSp>
        <p:nvGrpSpPr>
          <p:cNvPr id="8" name="Group 6">
            <a:extLst>
              <a:ext uri="{FF2B5EF4-FFF2-40B4-BE49-F238E27FC236}">
                <a16:creationId xmlns:a16="http://schemas.microsoft.com/office/drawing/2014/main" id="{7EDC6E39-EB00-43C8-88E4-72B018D71501}"/>
              </a:ext>
            </a:extLst>
          </p:cNvPr>
          <p:cNvGrpSpPr>
            <a:grpSpLocks/>
          </p:cNvGrpSpPr>
          <p:nvPr/>
        </p:nvGrpSpPr>
        <p:grpSpPr bwMode="auto">
          <a:xfrm>
            <a:off x="5008511" y="2246377"/>
            <a:ext cx="3608387" cy="525463"/>
            <a:chOff x="2901" y="1236"/>
            <a:chExt cx="2273" cy="331"/>
          </a:xfrm>
        </p:grpSpPr>
        <p:sp>
          <p:nvSpPr>
            <p:cNvPr id="9" name="Text Box 7">
              <a:extLst>
                <a:ext uri="{FF2B5EF4-FFF2-40B4-BE49-F238E27FC236}">
                  <a16:creationId xmlns:a16="http://schemas.microsoft.com/office/drawing/2014/main" id="{D4CFF1B5-898A-45D3-A80C-B25C4FF8ED18}"/>
                </a:ext>
              </a:extLst>
            </p:cNvPr>
            <p:cNvSpPr txBox="1">
              <a:spLocks noChangeArrowheads="1"/>
            </p:cNvSpPr>
            <p:nvPr/>
          </p:nvSpPr>
          <p:spPr bwMode="auto">
            <a:xfrm>
              <a:off x="3418" y="1236"/>
              <a:ext cx="1756" cy="3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20000"/>
                </a:spcBef>
              </a:pPr>
              <a:r>
                <a:rPr lang="en-US" altLang="zh-CN" sz="1400">
                  <a:solidFill>
                    <a:srgbClr val="1A78C3"/>
                  </a:solidFill>
                  <a:latin typeface="+mj-ea"/>
                  <a:ea typeface="+mj-ea"/>
                </a:rPr>
                <a:t>set_array</a:t>
              </a:r>
              <a:r>
                <a:rPr lang="zh-CN" altLang="en-US" sz="1400">
                  <a:solidFill>
                    <a:srgbClr val="1A78C3"/>
                  </a:solidFill>
                  <a:latin typeface="+mj-ea"/>
                  <a:ea typeface="+mj-ea"/>
                </a:rPr>
                <a:t>是调用过程</a:t>
              </a:r>
            </a:p>
            <a:p>
              <a:pPr>
                <a:spcBef>
                  <a:spcPct val="20000"/>
                </a:spcBef>
              </a:pPr>
              <a:r>
                <a:rPr lang="en-US" altLang="zh-CN" sz="1400">
                  <a:solidFill>
                    <a:srgbClr val="1A78C3"/>
                  </a:solidFill>
                  <a:latin typeface="+mj-ea"/>
                  <a:ea typeface="+mj-ea"/>
                </a:rPr>
                <a:t>compare</a:t>
              </a:r>
              <a:r>
                <a:rPr lang="zh-CN" altLang="en-US" sz="1400">
                  <a:solidFill>
                    <a:srgbClr val="1A78C3"/>
                  </a:solidFill>
                  <a:latin typeface="+mj-ea"/>
                  <a:ea typeface="+mj-ea"/>
                </a:rPr>
                <a:t>是被调用过程</a:t>
              </a:r>
            </a:p>
          </p:txBody>
        </p:sp>
        <p:sp>
          <p:nvSpPr>
            <p:cNvPr id="10" name="Line 8">
              <a:extLst>
                <a:ext uri="{FF2B5EF4-FFF2-40B4-BE49-F238E27FC236}">
                  <a16:creationId xmlns:a16="http://schemas.microsoft.com/office/drawing/2014/main" id="{CB27A68C-7B07-4D37-9CE2-00557E882CE5}"/>
                </a:ext>
              </a:extLst>
            </p:cNvPr>
            <p:cNvSpPr>
              <a:spLocks noChangeShapeType="1"/>
            </p:cNvSpPr>
            <p:nvPr/>
          </p:nvSpPr>
          <p:spPr bwMode="auto">
            <a:xfrm flipH="1">
              <a:off x="2901" y="1489"/>
              <a:ext cx="522" cy="0"/>
            </a:xfrm>
            <a:prstGeom prst="line">
              <a:avLst/>
            </a:prstGeom>
            <a:noFill/>
            <a:ln w="28575">
              <a:solidFill>
                <a:srgbClr val="388A3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1200">
                <a:solidFill>
                  <a:srgbClr val="1A78C3"/>
                </a:solidFill>
                <a:latin typeface="+mj-ea"/>
                <a:ea typeface="+mj-ea"/>
              </a:endParaRPr>
            </a:p>
          </p:txBody>
        </p:sp>
      </p:grpSp>
      <p:grpSp>
        <p:nvGrpSpPr>
          <p:cNvPr id="11" name="Group 9">
            <a:extLst>
              <a:ext uri="{FF2B5EF4-FFF2-40B4-BE49-F238E27FC236}">
                <a16:creationId xmlns:a16="http://schemas.microsoft.com/office/drawing/2014/main" id="{812644C7-3FB6-4B6E-AA60-605C07BBC3DE}"/>
              </a:ext>
            </a:extLst>
          </p:cNvPr>
          <p:cNvGrpSpPr>
            <a:grpSpLocks/>
          </p:cNvGrpSpPr>
          <p:nvPr/>
        </p:nvGrpSpPr>
        <p:grpSpPr bwMode="auto">
          <a:xfrm>
            <a:off x="3725043" y="3392677"/>
            <a:ext cx="4703762" cy="703263"/>
            <a:chOff x="2077" y="2067"/>
            <a:chExt cx="2963" cy="443"/>
          </a:xfrm>
        </p:grpSpPr>
        <p:sp>
          <p:nvSpPr>
            <p:cNvPr id="12" name="Text Box 10">
              <a:extLst>
                <a:ext uri="{FF2B5EF4-FFF2-40B4-BE49-F238E27FC236}">
                  <a16:creationId xmlns:a16="http://schemas.microsoft.com/office/drawing/2014/main" id="{0D7CCCD2-50EC-480D-81EA-F15B34AF22F2}"/>
                </a:ext>
              </a:extLst>
            </p:cNvPr>
            <p:cNvSpPr txBox="1">
              <a:spLocks noChangeArrowheads="1"/>
            </p:cNvSpPr>
            <p:nvPr/>
          </p:nvSpPr>
          <p:spPr bwMode="auto">
            <a:xfrm>
              <a:off x="3106" y="2067"/>
              <a:ext cx="1934" cy="3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20000"/>
                </a:spcBef>
              </a:pPr>
              <a:r>
                <a:rPr lang="en-US" altLang="zh-CN" sz="1400">
                  <a:solidFill>
                    <a:srgbClr val="1A78C3"/>
                  </a:solidFill>
                  <a:latin typeface="+mj-ea"/>
                  <a:ea typeface="+mj-ea"/>
                </a:rPr>
                <a:t>compare</a:t>
              </a:r>
              <a:r>
                <a:rPr lang="zh-CN" altLang="en-US" sz="1400">
                  <a:solidFill>
                    <a:srgbClr val="1A78C3"/>
                  </a:solidFill>
                  <a:latin typeface="+mj-ea"/>
                  <a:ea typeface="+mj-ea"/>
                </a:rPr>
                <a:t>是调用过程</a:t>
              </a:r>
            </a:p>
            <a:p>
              <a:pPr>
                <a:spcBef>
                  <a:spcPct val="20000"/>
                </a:spcBef>
              </a:pPr>
              <a:r>
                <a:rPr lang="en-US" altLang="zh-CN" sz="1400">
                  <a:solidFill>
                    <a:srgbClr val="1A78C3"/>
                  </a:solidFill>
                  <a:latin typeface="+mj-ea"/>
                  <a:ea typeface="+mj-ea"/>
                </a:rPr>
                <a:t>sub</a:t>
              </a:r>
              <a:r>
                <a:rPr lang="zh-CN" altLang="en-US" sz="1400">
                  <a:solidFill>
                    <a:srgbClr val="1A78C3"/>
                  </a:solidFill>
                  <a:latin typeface="+mj-ea"/>
                  <a:ea typeface="+mj-ea"/>
                </a:rPr>
                <a:t>是被调用过程</a:t>
              </a:r>
            </a:p>
          </p:txBody>
        </p:sp>
        <p:sp>
          <p:nvSpPr>
            <p:cNvPr id="13" name="Line 11">
              <a:extLst>
                <a:ext uri="{FF2B5EF4-FFF2-40B4-BE49-F238E27FC236}">
                  <a16:creationId xmlns:a16="http://schemas.microsoft.com/office/drawing/2014/main" id="{0E7D4DE8-EB21-46D9-8BE2-907732359D93}"/>
                </a:ext>
              </a:extLst>
            </p:cNvPr>
            <p:cNvSpPr>
              <a:spLocks noChangeShapeType="1"/>
            </p:cNvSpPr>
            <p:nvPr/>
          </p:nvSpPr>
          <p:spPr bwMode="auto">
            <a:xfrm flipH="1">
              <a:off x="2077" y="2355"/>
              <a:ext cx="1010" cy="155"/>
            </a:xfrm>
            <a:prstGeom prst="line">
              <a:avLst/>
            </a:prstGeom>
            <a:noFill/>
            <a:ln w="28575">
              <a:solidFill>
                <a:srgbClr val="388A3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200">
                <a:solidFill>
                  <a:srgbClr val="1A78C3"/>
                </a:solidFill>
                <a:latin typeface="+mj-ea"/>
                <a:ea typeface="+mj-ea"/>
              </a:endParaRPr>
            </a:p>
          </p:txBody>
        </p:sp>
      </p:grpSp>
      <p:grpSp>
        <p:nvGrpSpPr>
          <p:cNvPr id="14" name="Group 12">
            <a:extLst>
              <a:ext uri="{FF2B5EF4-FFF2-40B4-BE49-F238E27FC236}">
                <a16:creationId xmlns:a16="http://schemas.microsoft.com/office/drawing/2014/main" id="{37A182E0-E3E4-4ABB-BC6C-984B2F332620}"/>
              </a:ext>
            </a:extLst>
          </p:cNvPr>
          <p:cNvGrpSpPr>
            <a:grpSpLocks/>
          </p:cNvGrpSpPr>
          <p:nvPr/>
        </p:nvGrpSpPr>
        <p:grpSpPr bwMode="auto">
          <a:xfrm>
            <a:off x="1525178" y="1160344"/>
            <a:ext cx="6518275" cy="266700"/>
            <a:chOff x="713" y="441"/>
            <a:chExt cx="4106" cy="168"/>
          </a:xfrm>
        </p:grpSpPr>
        <p:sp>
          <p:nvSpPr>
            <p:cNvPr id="15" name="Text Box 13">
              <a:extLst>
                <a:ext uri="{FF2B5EF4-FFF2-40B4-BE49-F238E27FC236}">
                  <a16:creationId xmlns:a16="http://schemas.microsoft.com/office/drawing/2014/main" id="{277F40A7-47D9-453A-9937-CAEEF31CAEDD}"/>
                </a:ext>
              </a:extLst>
            </p:cNvPr>
            <p:cNvSpPr txBox="1">
              <a:spLocks noChangeArrowheads="1"/>
            </p:cNvSpPr>
            <p:nvPr/>
          </p:nvSpPr>
          <p:spPr bwMode="auto">
            <a:xfrm>
              <a:off x="2701" y="441"/>
              <a:ext cx="211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20000"/>
                </a:spcBef>
              </a:pPr>
              <a:r>
                <a:rPr lang="en-US" altLang="zh-CN" sz="1400" dirty="0" err="1">
                  <a:solidFill>
                    <a:srgbClr val="1A78C3"/>
                  </a:solidFill>
                  <a:latin typeface="+mj-ea"/>
                  <a:ea typeface="+mj-ea"/>
                </a:rPr>
                <a:t>i</a:t>
              </a:r>
              <a:r>
                <a:rPr lang="zh-CN" altLang="en-US" sz="1400" dirty="0">
                  <a:solidFill>
                    <a:srgbClr val="1A78C3"/>
                  </a:solidFill>
                  <a:latin typeface="+mj-ea"/>
                  <a:ea typeface="+mj-ea"/>
                </a:rPr>
                <a:t>是全局静态变量</a:t>
              </a:r>
            </a:p>
          </p:txBody>
        </p:sp>
        <p:sp>
          <p:nvSpPr>
            <p:cNvPr id="16" name="Line 14">
              <a:extLst>
                <a:ext uri="{FF2B5EF4-FFF2-40B4-BE49-F238E27FC236}">
                  <a16:creationId xmlns:a16="http://schemas.microsoft.com/office/drawing/2014/main" id="{0A76D2B9-E48D-4C2A-9336-27C960189327}"/>
                </a:ext>
              </a:extLst>
            </p:cNvPr>
            <p:cNvSpPr>
              <a:spLocks noChangeShapeType="1"/>
            </p:cNvSpPr>
            <p:nvPr/>
          </p:nvSpPr>
          <p:spPr bwMode="auto">
            <a:xfrm flipH="1" flipV="1">
              <a:off x="713" y="564"/>
              <a:ext cx="1938" cy="0"/>
            </a:xfrm>
            <a:prstGeom prst="line">
              <a:avLst/>
            </a:prstGeom>
            <a:noFill/>
            <a:ln w="28575">
              <a:solidFill>
                <a:srgbClr val="388A3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200">
                <a:solidFill>
                  <a:srgbClr val="1A78C3"/>
                </a:solidFill>
                <a:latin typeface="+mj-ea"/>
                <a:ea typeface="+mj-ea"/>
              </a:endParaRPr>
            </a:p>
          </p:txBody>
        </p:sp>
      </p:grpSp>
      <p:grpSp>
        <p:nvGrpSpPr>
          <p:cNvPr id="17" name="Group 15">
            <a:extLst>
              <a:ext uri="{FF2B5EF4-FFF2-40B4-BE49-F238E27FC236}">
                <a16:creationId xmlns:a16="http://schemas.microsoft.com/office/drawing/2014/main" id="{DE90B848-C839-48AB-AE33-0447BAF206F1}"/>
              </a:ext>
            </a:extLst>
          </p:cNvPr>
          <p:cNvGrpSpPr>
            <a:grpSpLocks/>
          </p:cNvGrpSpPr>
          <p:nvPr/>
        </p:nvGrpSpPr>
        <p:grpSpPr bwMode="auto">
          <a:xfrm>
            <a:off x="3093627" y="1621754"/>
            <a:ext cx="5300663" cy="473075"/>
            <a:chOff x="1742" y="836"/>
            <a:chExt cx="3339" cy="298"/>
          </a:xfrm>
        </p:grpSpPr>
        <p:sp>
          <p:nvSpPr>
            <p:cNvPr id="18" name="Text Box 16">
              <a:extLst>
                <a:ext uri="{FF2B5EF4-FFF2-40B4-BE49-F238E27FC236}">
                  <a16:creationId xmlns:a16="http://schemas.microsoft.com/office/drawing/2014/main" id="{FAAD5430-BD31-4BFA-A6F1-4359D5D718BC}"/>
                </a:ext>
              </a:extLst>
            </p:cNvPr>
            <p:cNvSpPr txBox="1">
              <a:spLocks noChangeArrowheads="1"/>
            </p:cNvSpPr>
            <p:nvPr/>
          </p:nvSpPr>
          <p:spPr bwMode="auto">
            <a:xfrm>
              <a:off x="2963" y="836"/>
              <a:ext cx="211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20000"/>
                </a:spcBef>
              </a:pPr>
              <a:r>
                <a:rPr lang="en-US" altLang="zh-CN" sz="1400">
                  <a:solidFill>
                    <a:srgbClr val="1A78C3"/>
                  </a:solidFill>
                  <a:latin typeface="+mj-ea"/>
                  <a:ea typeface="+mj-ea"/>
                </a:rPr>
                <a:t>array</a:t>
              </a:r>
              <a:r>
                <a:rPr lang="zh-CN" altLang="en-US" sz="1400">
                  <a:solidFill>
                    <a:srgbClr val="1A78C3"/>
                  </a:solidFill>
                  <a:latin typeface="+mj-ea"/>
                  <a:ea typeface="+mj-ea"/>
                </a:rPr>
                <a:t>数组是局部变量</a:t>
              </a:r>
            </a:p>
          </p:txBody>
        </p:sp>
        <p:sp>
          <p:nvSpPr>
            <p:cNvPr id="19" name="Line 17">
              <a:extLst>
                <a:ext uri="{FF2B5EF4-FFF2-40B4-BE49-F238E27FC236}">
                  <a16:creationId xmlns:a16="http://schemas.microsoft.com/office/drawing/2014/main" id="{B31F1BD1-717A-4F08-9F12-566182C56B9C}"/>
                </a:ext>
              </a:extLst>
            </p:cNvPr>
            <p:cNvSpPr>
              <a:spLocks noChangeShapeType="1"/>
            </p:cNvSpPr>
            <p:nvPr/>
          </p:nvSpPr>
          <p:spPr bwMode="auto">
            <a:xfrm flipH="1">
              <a:off x="1742" y="1022"/>
              <a:ext cx="1231" cy="112"/>
            </a:xfrm>
            <a:prstGeom prst="line">
              <a:avLst/>
            </a:prstGeom>
            <a:noFill/>
            <a:ln w="28575">
              <a:solidFill>
                <a:srgbClr val="388A3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1200">
                <a:solidFill>
                  <a:srgbClr val="1A78C3"/>
                </a:solidFill>
                <a:latin typeface="+mj-ea"/>
                <a:ea typeface="+mj-ea"/>
              </a:endParaRPr>
            </a:p>
          </p:txBody>
        </p:sp>
      </p:grpSp>
      <p:sp>
        <p:nvSpPr>
          <p:cNvPr id="20" name="Text Box 19">
            <a:extLst>
              <a:ext uri="{FF2B5EF4-FFF2-40B4-BE49-F238E27FC236}">
                <a16:creationId xmlns:a16="http://schemas.microsoft.com/office/drawing/2014/main" id="{BF8C0F53-00F5-4846-9A37-A5845FEEB649}"/>
              </a:ext>
            </a:extLst>
          </p:cNvPr>
          <p:cNvSpPr txBox="1">
            <a:spLocks noChangeArrowheads="1"/>
          </p:cNvSpPr>
          <p:nvPr/>
        </p:nvSpPr>
        <p:spPr bwMode="auto">
          <a:xfrm>
            <a:off x="4085815" y="5338644"/>
            <a:ext cx="6620695" cy="525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20000"/>
              </a:spcBef>
            </a:pPr>
            <a:r>
              <a:rPr lang="zh-CN" altLang="en-US" sz="1400" dirty="0">
                <a:solidFill>
                  <a:srgbClr val="44BE9B"/>
                </a:solidFill>
                <a:latin typeface="+mj-ea"/>
                <a:ea typeface="+mj-ea"/>
              </a:rPr>
              <a:t>问题</a:t>
            </a:r>
            <a:r>
              <a:rPr lang="en-US" altLang="zh-CN" sz="1400" dirty="0">
                <a:solidFill>
                  <a:srgbClr val="44BE9B"/>
                </a:solidFill>
                <a:latin typeface="+mj-ea"/>
                <a:ea typeface="+mj-ea"/>
              </a:rPr>
              <a:t>1</a:t>
            </a:r>
            <a:r>
              <a:rPr lang="zh-CN" altLang="en-US" sz="1400" dirty="0">
                <a:solidFill>
                  <a:srgbClr val="44BE9B"/>
                </a:solidFill>
                <a:latin typeface="+mj-ea"/>
                <a:ea typeface="+mj-ea"/>
              </a:rPr>
              <a:t>：编译器如何为全局变量和局部变量分配空间？</a:t>
            </a:r>
          </a:p>
          <a:p>
            <a:pPr>
              <a:spcBef>
                <a:spcPct val="20000"/>
              </a:spcBef>
            </a:pPr>
            <a:r>
              <a:rPr lang="zh-CN" altLang="en-US" sz="1400" dirty="0">
                <a:solidFill>
                  <a:srgbClr val="44BE9B"/>
                </a:solidFill>
                <a:latin typeface="+mj-ea"/>
                <a:ea typeface="+mj-ea"/>
              </a:rPr>
              <a:t>问题</a:t>
            </a:r>
            <a:r>
              <a:rPr lang="en-US" altLang="zh-CN" sz="1400" dirty="0">
                <a:solidFill>
                  <a:srgbClr val="44BE9B"/>
                </a:solidFill>
                <a:latin typeface="+mj-ea"/>
                <a:ea typeface="+mj-ea"/>
              </a:rPr>
              <a:t>2</a:t>
            </a:r>
            <a:r>
              <a:rPr lang="zh-CN" altLang="en-US" sz="1400" dirty="0">
                <a:solidFill>
                  <a:srgbClr val="44BE9B"/>
                </a:solidFill>
                <a:latin typeface="+mj-ea"/>
                <a:ea typeface="+mj-ea"/>
              </a:rPr>
              <a:t>：执行</a:t>
            </a:r>
            <a:r>
              <a:rPr lang="en-US" altLang="zh-CN" sz="1400" dirty="0" err="1">
                <a:solidFill>
                  <a:srgbClr val="44BE9B"/>
                </a:solidFill>
                <a:latin typeface="+mj-ea"/>
                <a:ea typeface="+mj-ea"/>
              </a:rPr>
              <a:t>set_array</a:t>
            </a:r>
            <a:r>
              <a:rPr lang="zh-CN" altLang="en-US" sz="1400" dirty="0">
                <a:solidFill>
                  <a:srgbClr val="44BE9B"/>
                </a:solidFill>
                <a:latin typeface="+mj-ea"/>
                <a:ea typeface="+mj-ea"/>
              </a:rPr>
              <a:t>的结果是什么？</a:t>
            </a:r>
          </a:p>
        </p:txBody>
      </p:sp>
    </p:spTree>
    <p:extLst>
      <p:ext uri="{BB962C8B-B14F-4D97-AF65-F5344CB8AC3E}">
        <p14:creationId xmlns:p14="http://schemas.microsoft.com/office/powerpoint/2010/main" val="320062585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ADC56D1-BA11-4ED8-A584-7D106F394FB4}"/>
              </a:ext>
            </a:extLst>
          </p:cNvPr>
          <p:cNvSpPr>
            <a:spLocks noGrp="1"/>
          </p:cNvSpPr>
          <p:nvPr>
            <p:ph type="sldNum" sz="quarter" idx="12"/>
          </p:nvPr>
        </p:nvSpPr>
        <p:spPr/>
        <p:txBody>
          <a:bodyPr/>
          <a:lstStyle/>
          <a:p>
            <a:fld id="{D12C7F20-4EEE-4847-AC76-B538472E8A39}" type="slidenum">
              <a:rPr lang="zh-CN" altLang="en-US" smtClean="0"/>
              <a:pPr/>
              <a:t>74</a:t>
            </a:fld>
            <a:endParaRPr lang="zh-CN" altLang="en-US"/>
          </a:p>
        </p:txBody>
      </p:sp>
      <p:sp>
        <p:nvSpPr>
          <p:cNvPr id="3" name="文本占位符 2">
            <a:extLst>
              <a:ext uri="{FF2B5EF4-FFF2-40B4-BE49-F238E27FC236}">
                <a16:creationId xmlns:a16="http://schemas.microsoft.com/office/drawing/2014/main" id="{38EFE5FA-D2F6-45C1-AFB9-0F775EED6B5B}"/>
              </a:ext>
            </a:extLst>
          </p:cNvPr>
          <p:cNvSpPr>
            <a:spLocks noGrp="1"/>
          </p:cNvSpPr>
          <p:nvPr>
            <p:ph type="body" sz="quarter" idx="15"/>
          </p:nvPr>
        </p:nvSpPr>
        <p:spPr>
          <a:xfrm>
            <a:off x="159768" y="698463"/>
            <a:ext cx="11835786" cy="609227"/>
          </a:xfrm>
        </p:spPr>
        <p:txBody>
          <a:bodyPr/>
          <a:lstStyle/>
          <a:p>
            <a:r>
              <a:rPr lang="zh-CN" altLang="en-US" dirty="0"/>
              <a:t>过程调用时的变量分配</a:t>
            </a:r>
          </a:p>
        </p:txBody>
      </p:sp>
      <p:sp>
        <p:nvSpPr>
          <p:cNvPr id="4" name="文本占位符 3">
            <a:extLst>
              <a:ext uri="{FF2B5EF4-FFF2-40B4-BE49-F238E27FC236}">
                <a16:creationId xmlns:a16="http://schemas.microsoft.com/office/drawing/2014/main" id="{98CC3357-C811-4C21-9250-51FC9302AC9E}"/>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Rectangle 3">
            <a:extLst>
              <a:ext uri="{FF2B5EF4-FFF2-40B4-BE49-F238E27FC236}">
                <a16:creationId xmlns:a16="http://schemas.microsoft.com/office/drawing/2014/main" id="{4053B838-835E-4810-B69D-2FEF106CCC9F}"/>
              </a:ext>
            </a:extLst>
          </p:cNvPr>
          <p:cNvSpPr txBox="1">
            <a:spLocks noChangeArrowheads="1"/>
          </p:cNvSpPr>
          <p:nvPr/>
        </p:nvSpPr>
        <p:spPr>
          <a:xfrm>
            <a:off x="416430" y="1384249"/>
            <a:ext cx="11665974" cy="5827712"/>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zh-CN" altLang="en-US" sz="2000" dirty="0">
                <a:solidFill>
                  <a:srgbClr val="1A78C3"/>
                </a:solidFill>
                <a:latin typeface="+mj-ea"/>
                <a:ea typeface="+mj-ea"/>
              </a:rPr>
              <a:t>全局静态变量一般分配到</a:t>
            </a:r>
            <a:r>
              <a:rPr lang="zh-CN" altLang="en-US" sz="2000" dirty="0">
                <a:solidFill>
                  <a:srgbClr val="ED7D31"/>
                </a:solidFill>
                <a:latin typeface="+mj-ea"/>
                <a:ea typeface="+mj-ea"/>
              </a:rPr>
              <a:t>寄存器或在</a:t>
            </a:r>
            <a:r>
              <a:rPr lang="en-US" altLang="zh-CN" sz="2000" dirty="0">
                <a:solidFill>
                  <a:srgbClr val="ED7D31"/>
                </a:solidFill>
                <a:latin typeface="+mj-ea"/>
                <a:ea typeface="+mj-ea"/>
              </a:rPr>
              <a:t>R/W</a:t>
            </a:r>
            <a:r>
              <a:rPr lang="zh-CN" altLang="en-US" sz="2000" dirty="0">
                <a:solidFill>
                  <a:srgbClr val="ED7D31"/>
                </a:solidFill>
                <a:latin typeface="+mj-ea"/>
                <a:ea typeface="+mj-ea"/>
              </a:rPr>
              <a:t>存储区（数组或结构等）</a:t>
            </a:r>
            <a:r>
              <a:rPr lang="zh-CN" altLang="en-US" sz="2000" dirty="0">
                <a:solidFill>
                  <a:srgbClr val="1A78C3"/>
                </a:solidFill>
                <a:latin typeface="+mj-ea"/>
                <a:ea typeface="+mj-ea"/>
              </a:rPr>
              <a:t>。</a:t>
            </a:r>
          </a:p>
          <a:p>
            <a:pPr>
              <a:lnSpc>
                <a:spcPct val="115000"/>
              </a:lnSpc>
              <a:buFont typeface="Wingdings" panose="05000000000000000000" pitchFamily="2" charset="2"/>
              <a:buNone/>
            </a:pPr>
            <a:r>
              <a:rPr lang="zh-CN" altLang="en-US" sz="2000" dirty="0">
                <a:solidFill>
                  <a:srgbClr val="1A78C3"/>
                </a:solidFill>
                <a:latin typeface="+mj-ea"/>
                <a:ea typeface="+mj-ea"/>
              </a:rPr>
              <a:t>     该例中只有一个简单变量</a:t>
            </a:r>
            <a:r>
              <a:rPr lang="en-US" altLang="zh-CN" sz="2000" dirty="0" err="1">
                <a:solidFill>
                  <a:srgbClr val="1A78C3"/>
                </a:solidFill>
                <a:latin typeface="+mj-ea"/>
                <a:ea typeface="+mj-ea"/>
              </a:rPr>
              <a:t>i</a:t>
            </a:r>
            <a:r>
              <a:rPr lang="zh-CN" altLang="en-US" sz="2000" dirty="0">
                <a:solidFill>
                  <a:srgbClr val="1A78C3"/>
                </a:solidFill>
                <a:latin typeface="+mj-ea"/>
                <a:ea typeface="+mj-ea"/>
              </a:rPr>
              <a:t>，假定分配给</a:t>
            </a:r>
            <a:r>
              <a:rPr lang="en-US" altLang="zh-CN" sz="2000" dirty="0">
                <a:solidFill>
                  <a:srgbClr val="1A78C3"/>
                </a:solidFill>
                <a:latin typeface="+mj-ea"/>
                <a:ea typeface="+mj-ea"/>
              </a:rPr>
              <a:t>$s0</a:t>
            </a:r>
            <a:r>
              <a:rPr lang="zh-CN" altLang="en-US" sz="2000" dirty="0">
                <a:solidFill>
                  <a:srgbClr val="1A78C3"/>
                </a:solidFill>
                <a:latin typeface="+mj-ea"/>
                <a:ea typeface="+mj-ea"/>
              </a:rPr>
              <a:t>。</a:t>
            </a:r>
          </a:p>
          <a:p>
            <a:pPr>
              <a:lnSpc>
                <a:spcPct val="115000"/>
              </a:lnSpc>
            </a:pPr>
            <a:r>
              <a:rPr lang="zh-CN" altLang="en-US" sz="2000" dirty="0">
                <a:solidFill>
                  <a:srgbClr val="1A78C3"/>
                </a:solidFill>
                <a:latin typeface="+mj-ea"/>
                <a:ea typeface="+mj-ea"/>
              </a:rPr>
              <a:t>为减少指令条数，并减少访问内存次数。在每个过程的过程体中总是先使用临时寄存器</a:t>
            </a:r>
            <a:r>
              <a:rPr lang="en-US" altLang="zh-CN" sz="2000" dirty="0">
                <a:solidFill>
                  <a:srgbClr val="1A78C3"/>
                </a:solidFill>
                <a:latin typeface="+mj-ea"/>
                <a:ea typeface="+mj-ea"/>
              </a:rPr>
              <a:t>$t0~$t9</a:t>
            </a:r>
            <a:r>
              <a:rPr lang="zh-CN" altLang="en-US" sz="2000" dirty="0">
                <a:solidFill>
                  <a:srgbClr val="1A78C3"/>
                </a:solidFill>
                <a:latin typeface="+mj-ea"/>
                <a:ea typeface="+mj-ea"/>
              </a:rPr>
              <a:t>，临时寄存器不够或者某个值在调用过程返回后还需要用，就使用保存寄存器</a:t>
            </a:r>
            <a:r>
              <a:rPr lang="en-US" altLang="zh-CN" sz="2000" dirty="0">
                <a:solidFill>
                  <a:srgbClr val="1A78C3"/>
                </a:solidFill>
                <a:latin typeface="+mj-ea"/>
                <a:ea typeface="+mj-ea"/>
              </a:rPr>
              <a:t>$s0~$s7</a:t>
            </a:r>
            <a:r>
              <a:rPr lang="zh-CN" altLang="en-US" sz="2000" dirty="0">
                <a:solidFill>
                  <a:srgbClr val="1A78C3"/>
                </a:solidFill>
                <a:latin typeface="+mj-ea"/>
                <a:ea typeface="+mj-ea"/>
              </a:rPr>
              <a:t>。</a:t>
            </a:r>
          </a:p>
          <a:p>
            <a:pPr>
              <a:lnSpc>
                <a:spcPct val="115000"/>
              </a:lnSpc>
            </a:pPr>
            <a:r>
              <a:rPr lang="zh-CN" altLang="en-US" sz="2000" dirty="0">
                <a:solidFill>
                  <a:srgbClr val="1A78C3"/>
                </a:solidFill>
                <a:latin typeface="+mj-ea"/>
                <a:ea typeface="+mj-ea"/>
              </a:rPr>
              <a:t>过程</a:t>
            </a:r>
            <a:r>
              <a:rPr lang="en-US" altLang="zh-CN" sz="2000" dirty="0" err="1">
                <a:solidFill>
                  <a:srgbClr val="1A78C3"/>
                </a:solidFill>
                <a:latin typeface="+mj-ea"/>
                <a:ea typeface="+mj-ea"/>
              </a:rPr>
              <a:t>set_array</a:t>
            </a:r>
            <a:r>
              <a:rPr lang="zh-CN" altLang="en-US" sz="2000" dirty="0">
                <a:solidFill>
                  <a:srgbClr val="1A78C3"/>
                </a:solidFill>
                <a:latin typeface="+mj-ea"/>
                <a:ea typeface="+mj-ea"/>
              </a:rPr>
              <a:t>的入口参数为</a:t>
            </a:r>
            <a:r>
              <a:rPr lang="en-US" altLang="zh-CN" sz="2000" dirty="0">
                <a:solidFill>
                  <a:srgbClr val="1A78C3"/>
                </a:solidFill>
                <a:latin typeface="+mj-ea"/>
                <a:ea typeface="+mj-ea"/>
              </a:rPr>
              <a:t>num</a:t>
            </a:r>
            <a:r>
              <a:rPr lang="zh-CN" altLang="en-US" sz="2000" dirty="0">
                <a:solidFill>
                  <a:srgbClr val="1A78C3"/>
                </a:solidFill>
                <a:latin typeface="+mj-ea"/>
                <a:ea typeface="+mj-ea"/>
              </a:rPr>
              <a:t>，没有返回参数，有一个局部数组，被调用过程为</a:t>
            </a:r>
            <a:r>
              <a:rPr lang="en-US" altLang="zh-CN" sz="2000" dirty="0">
                <a:solidFill>
                  <a:srgbClr val="1A78C3"/>
                </a:solidFill>
                <a:latin typeface="+mj-ea"/>
                <a:ea typeface="+mj-ea"/>
              </a:rPr>
              <a:t>compare</a:t>
            </a:r>
            <a:r>
              <a:rPr lang="zh-CN" altLang="en-US" sz="2000" dirty="0">
                <a:solidFill>
                  <a:srgbClr val="1A78C3"/>
                </a:solidFill>
                <a:latin typeface="+mj-ea"/>
                <a:ea typeface="+mj-ea"/>
              </a:rPr>
              <a:t>，因此，其栈帧中除了保留所用的保存寄存器外，必须保留返回地址（是否保存</a:t>
            </a:r>
            <a:r>
              <a:rPr lang="en-US" altLang="zh-CN" sz="2000" dirty="0">
                <a:solidFill>
                  <a:srgbClr val="1A78C3"/>
                </a:solidFill>
                <a:latin typeface="+mj-ea"/>
                <a:ea typeface="+mj-ea"/>
              </a:rPr>
              <a:t>$</a:t>
            </a:r>
            <a:r>
              <a:rPr lang="en-US" altLang="zh-CN" sz="2000" dirty="0" err="1">
                <a:solidFill>
                  <a:srgbClr val="1A78C3"/>
                </a:solidFill>
                <a:latin typeface="+mj-ea"/>
                <a:ea typeface="+mj-ea"/>
              </a:rPr>
              <a:t>fp</a:t>
            </a:r>
            <a:r>
              <a:rPr lang="zh-CN" altLang="en-US" sz="2000" dirty="0">
                <a:solidFill>
                  <a:srgbClr val="1A78C3"/>
                </a:solidFill>
                <a:latin typeface="+mj-ea"/>
                <a:ea typeface="+mj-ea"/>
              </a:rPr>
              <a:t>要看具体情况，如果确保后面都不用到</a:t>
            </a:r>
            <a:r>
              <a:rPr lang="en-US" altLang="zh-CN" sz="2000" dirty="0">
                <a:solidFill>
                  <a:srgbClr val="1A78C3"/>
                </a:solidFill>
                <a:latin typeface="+mj-ea"/>
                <a:ea typeface="+mj-ea"/>
              </a:rPr>
              <a:t>$</a:t>
            </a:r>
            <a:r>
              <a:rPr lang="en-US" altLang="zh-CN" sz="2000" dirty="0" err="1">
                <a:solidFill>
                  <a:srgbClr val="1A78C3"/>
                </a:solidFill>
                <a:latin typeface="+mj-ea"/>
                <a:ea typeface="+mj-ea"/>
              </a:rPr>
              <a:t>fp</a:t>
            </a:r>
            <a:r>
              <a:rPr lang="zh-CN" altLang="en-US" sz="2000" dirty="0">
                <a:solidFill>
                  <a:srgbClr val="1A78C3"/>
                </a:solidFill>
                <a:latin typeface="+mj-ea"/>
                <a:ea typeface="+mj-ea"/>
              </a:rPr>
              <a:t>，则可以不保存，但为了保证</a:t>
            </a:r>
            <a:r>
              <a:rPr lang="en-US" altLang="zh-CN" sz="2000" dirty="0">
                <a:solidFill>
                  <a:srgbClr val="1A78C3"/>
                </a:solidFill>
                <a:latin typeface="+mj-ea"/>
                <a:ea typeface="+mj-ea"/>
              </a:rPr>
              <a:t>$</a:t>
            </a:r>
            <a:r>
              <a:rPr lang="en-US" altLang="zh-CN" sz="2000" dirty="0" err="1">
                <a:solidFill>
                  <a:srgbClr val="1A78C3"/>
                </a:solidFill>
                <a:latin typeface="+mj-ea"/>
                <a:ea typeface="+mj-ea"/>
              </a:rPr>
              <a:t>fp</a:t>
            </a:r>
            <a:r>
              <a:rPr lang="zh-CN" altLang="en-US" sz="2000" dirty="0">
                <a:solidFill>
                  <a:srgbClr val="1A78C3"/>
                </a:solidFill>
                <a:latin typeface="+mj-ea"/>
                <a:ea typeface="+mj-ea"/>
              </a:rPr>
              <a:t>的值不被后面的过程覆盖，通常情况下，应该保存</a:t>
            </a:r>
            <a:r>
              <a:rPr lang="en-US" altLang="zh-CN" sz="2000" dirty="0">
                <a:solidFill>
                  <a:srgbClr val="1A78C3"/>
                </a:solidFill>
                <a:latin typeface="+mj-ea"/>
                <a:ea typeface="+mj-ea"/>
              </a:rPr>
              <a:t>$</a:t>
            </a:r>
            <a:r>
              <a:rPr lang="en-US" altLang="zh-CN" sz="2000" dirty="0" err="1">
                <a:solidFill>
                  <a:srgbClr val="1A78C3"/>
                </a:solidFill>
                <a:latin typeface="+mj-ea"/>
                <a:ea typeface="+mj-ea"/>
              </a:rPr>
              <a:t>fp</a:t>
            </a:r>
            <a:r>
              <a:rPr lang="zh-CN" altLang="en-US" sz="2000" dirty="0">
                <a:solidFill>
                  <a:srgbClr val="1A78C3"/>
                </a:solidFill>
                <a:latin typeface="+mj-ea"/>
                <a:ea typeface="+mj-ea"/>
              </a:rPr>
              <a:t>的值），并给局部数组预留</a:t>
            </a:r>
            <a:r>
              <a:rPr lang="en-US" altLang="zh-CN" sz="2000" dirty="0">
                <a:solidFill>
                  <a:srgbClr val="1A78C3"/>
                </a:solidFill>
                <a:latin typeface="+mj-ea"/>
                <a:ea typeface="+mj-ea"/>
              </a:rPr>
              <a:t>4×10=40</a:t>
            </a:r>
            <a:r>
              <a:rPr lang="zh-CN" altLang="en-US" sz="2000" dirty="0">
                <a:solidFill>
                  <a:srgbClr val="1A78C3"/>
                </a:solidFill>
                <a:latin typeface="+mj-ea"/>
                <a:ea typeface="+mj-ea"/>
              </a:rPr>
              <a:t>个字节的空间。</a:t>
            </a:r>
          </a:p>
          <a:p>
            <a:pPr>
              <a:lnSpc>
                <a:spcPct val="115000"/>
              </a:lnSpc>
            </a:pPr>
            <a:r>
              <a:rPr lang="zh-CN" altLang="en-US" sz="2000" dirty="0">
                <a:solidFill>
                  <a:srgbClr val="1A78C3"/>
                </a:solidFill>
                <a:latin typeface="+mj-ea"/>
                <a:ea typeface="+mj-ea"/>
              </a:rPr>
              <a:t>从过程体来看，从</a:t>
            </a:r>
            <a:r>
              <a:rPr lang="en-US" altLang="zh-CN" sz="2000" dirty="0">
                <a:solidFill>
                  <a:srgbClr val="1A78C3"/>
                </a:solidFill>
                <a:latin typeface="+mj-ea"/>
                <a:ea typeface="+mj-ea"/>
              </a:rPr>
              <a:t>compare</a:t>
            </a:r>
            <a:r>
              <a:rPr lang="zh-CN" altLang="en-US" sz="2000" dirty="0">
                <a:solidFill>
                  <a:srgbClr val="1A78C3"/>
                </a:solidFill>
                <a:latin typeface="+mj-ea"/>
                <a:ea typeface="+mj-ea"/>
              </a:rPr>
              <a:t>返回后还需要用到数组基地址，故将其分配给</a:t>
            </a:r>
            <a:r>
              <a:rPr lang="en-US" altLang="zh-CN" sz="2000" dirty="0">
                <a:solidFill>
                  <a:srgbClr val="1A78C3"/>
                </a:solidFill>
                <a:latin typeface="+mj-ea"/>
                <a:ea typeface="+mj-ea"/>
              </a:rPr>
              <a:t>$s1</a:t>
            </a:r>
            <a:r>
              <a:rPr lang="zh-CN" altLang="en-US" sz="2000" dirty="0">
                <a:solidFill>
                  <a:srgbClr val="1A78C3"/>
                </a:solidFill>
                <a:latin typeface="+mj-ea"/>
                <a:ea typeface="+mj-ea"/>
              </a:rPr>
              <a:t>。因此要用到的保存寄存器有两个：</a:t>
            </a:r>
            <a:r>
              <a:rPr lang="en-US" altLang="zh-CN" sz="2000" dirty="0">
                <a:solidFill>
                  <a:srgbClr val="1A78C3"/>
                </a:solidFill>
                <a:latin typeface="+mj-ea"/>
                <a:ea typeface="+mj-ea"/>
              </a:rPr>
              <a:t>$s0</a:t>
            </a:r>
            <a:r>
              <a:rPr lang="zh-CN" altLang="en-US" sz="2000" dirty="0">
                <a:solidFill>
                  <a:srgbClr val="1A78C3"/>
                </a:solidFill>
                <a:latin typeface="+mj-ea"/>
                <a:ea typeface="+mj-ea"/>
              </a:rPr>
              <a:t>和</a:t>
            </a:r>
            <a:r>
              <a:rPr lang="en-US" altLang="zh-CN" sz="2000" dirty="0">
                <a:solidFill>
                  <a:srgbClr val="1A78C3"/>
                </a:solidFill>
                <a:latin typeface="+mj-ea"/>
                <a:ea typeface="+mj-ea"/>
              </a:rPr>
              <a:t>$s1</a:t>
            </a:r>
            <a:r>
              <a:rPr lang="zh-CN" altLang="en-US" sz="2000" dirty="0">
                <a:solidFill>
                  <a:srgbClr val="1A78C3"/>
                </a:solidFill>
                <a:latin typeface="+mj-ea"/>
                <a:ea typeface="+mj-ea"/>
              </a:rPr>
              <a:t>，另外加上返回地址</a:t>
            </a:r>
            <a:r>
              <a:rPr lang="en-US" altLang="zh-CN" sz="2000" dirty="0">
                <a:solidFill>
                  <a:srgbClr val="1A78C3"/>
                </a:solidFill>
                <a:latin typeface="+mj-ea"/>
                <a:ea typeface="+mj-ea"/>
              </a:rPr>
              <a:t>$ra</a:t>
            </a:r>
            <a:r>
              <a:rPr lang="zh-CN" altLang="en-US" sz="2000" dirty="0">
                <a:solidFill>
                  <a:srgbClr val="1A78C3"/>
                </a:solidFill>
                <a:latin typeface="+mj-ea"/>
                <a:ea typeface="+mj-ea"/>
              </a:rPr>
              <a:t>、帧指针</a:t>
            </a:r>
            <a:r>
              <a:rPr lang="en-US" altLang="zh-CN" sz="2000" dirty="0">
                <a:solidFill>
                  <a:srgbClr val="1A78C3"/>
                </a:solidFill>
                <a:latin typeface="+mj-ea"/>
                <a:ea typeface="+mj-ea"/>
              </a:rPr>
              <a:t>$</a:t>
            </a:r>
            <a:r>
              <a:rPr lang="en-US" altLang="zh-CN" sz="2000" dirty="0" err="1">
                <a:solidFill>
                  <a:srgbClr val="1A78C3"/>
                </a:solidFill>
                <a:latin typeface="+mj-ea"/>
                <a:ea typeface="+mj-ea"/>
              </a:rPr>
              <a:t>fp</a:t>
            </a:r>
            <a:r>
              <a:rPr lang="zh-CN" altLang="en-US" sz="2000" dirty="0">
                <a:solidFill>
                  <a:srgbClr val="1A78C3"/>
                </a:solidFill>
                <a:latin typeface="+mj-ea"/>
                <a:ea typeface="+mj-ea"/>
              </a:rPr>
              <a:t>、局部数组，其栈帧空间最少为</a:t>
            </a:r>
            <a:r>
              <a:rPr lang="en-US" altLang="zh-CN" sz="2000" dirty="0">
                <a:solidFill>
                  <a:srgbClr val="1A78C3"/>
                </a:solidFill>
                <a:latin typeface="+mj-ea"/>
                <a:ea typeface="+mj-ea"/>
              </a:rPr>
              <a:t>4×4+40=56B</a:t>
            </a:r>
            <a:r>
              <a:rPr lang="zh-CN" altLang="en-US" sz="2000" dirty="0">
                <a:solidFill>
                  <a:srgbClr val="1A78C3"/>
                </a:solidFill>
                <a:latin typeface="+mj-ea"/>
                <a:ea typeface="+mj-ea"/>
              </a:rPr>
              <a:t>。 </a:t>
            </a:r>
          </a:p>
        </p:txBody>
      </p:sp>
    </p:spTree>
    <p:extLst>
      <p:ext uri="{BB962C8B-B14F-4D97-AF65-F5344CB8AC3E}">
        <p14:creationId xmlns:p14="http://schemas.microsoft.com/office/powerpoint/2010/main" val="213004930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77FBC04-B681-4FA5-A37D-385F7DA36727}"/>
              </a:ext>
            </a:extLst>
          </p:cNvPr>
          <p:cNvSpPr>
            <a:spLocks noGrp="1"/>
          </p:cNvSpPr>
          <p:nvPr>
            <p:ph type="sldNum" sz="quarter" idx="12"/>
          </p:nvPr>
        </p:nvSpPr>
        <p:spPr/>
        <p:txBody>
          <a:bodyPr/>
          <a:lstStyle/>
          <a:p>
            <a:fld id="{D12C7F20-4EEE-4847-AC76-B538472E8A39}" type="slidenum">
              <a:rPr lang="zh-CN" altLang="en-US" smtClean="0"/>
              <a:pPr/>
              <a:t>75</a:t>
            </a:fld>
            <a:endParaRPr lang="zh-CN" altLang="en-US"/>
          </a:p>
        </p:txBody>
      </p:sp>
      <p:sp>
        <p:nvSpPr>
          <p:cNvPr id="3" name="文本占位符 2">
            <a:extLst>
              <a:ext uri="{FF2B5EF4-FFF2-40B4-BE49-F238E27FC236}">
                <a16:creationId xmlns:a16="http://schemas.microsoft.com/office/drawing/2014/main" id="{CEC10396-9B93-4418-8614-E12F7A9C162C}"/>
              </a:ext>
            </a:extLst>
          </p:cNvPr>
          <p:cNvSpPr>
            <a:spLocks noGrp="1"/>
          </p:cNvSpPr>
          <p:nvPr>
            <p:ph type="body" sz="quarter" idx="15"/>
          </p:nvPr>
        </p:nvSpPr>
        <p:spPr>
          <a:xfrm>
            <a:off x="159768" y="698463"/>
            <a:ext cx="11835786" cy="579731"/>
          </a:xfrm>
        </p:spPr>
        <p:txBody>
          <a:bodyPr/>
          <a:lstStyle/>
          <a:p>
            <a:r>
              <a:rPr lang="zh-CN" altLang="en-US" dirty="0"/>
              <a:t>过程调用举例：栈指针、帧指针和栈帧中信息的变化</a:t>
            </a:r>
          </a:p>
        </p:txBody>
      </p:sp>
      <p:sp>
        <p:nvSpPr>
          <p:cNvPr id="4" name="文本占位符 3">
            <a:extLst>
              <a:ext uri="{FF2B5EF4-FFF2-40B4-BE49-F238E27FC236}">
                <a16:creationId xmlns:a16="http://schemas.microsoft.com/office/drawing/2014/main" id="{B21773DE-1664-40F7-A4E5-B1E0C810275D}"/>
              </a:ext>
            </a:extLst>
          </p:cNvPr>
          <p:cNvSpPr>
            <a:spLocks noGrp="1"/>
          </p:cNvSpPr>
          <p:nvPr>
            <p:ph type="body" sz="quarter" idx="16"/>
          </p:nvPr>
        </p:nvSpPr>
        <p:spPr/>
        <p:txBody>
          <a:bodyPr/>
          <a:lstStyle/>
          <a:p>
            <a:r>
              <a:rPr lang="en-US" altLang="zh-CN" dirty="0"/>
              <a:t>2.</a:t>
            </a:r>
            <a:r>
              <a:rPr lang="zh-CN" altLang="en-US" dirty="0"/>
              <a:t>程序的机器级表示</a:t>
            </a:r>
          </a:p>
        </p:txBody>
      </p:sp>
      <p:pic>
        <p:nvPicPr>
          <p:cNvPr id="5" name="Picture 4">
            <a:extLst>
              <a:ext uri="{FF2B5EF4-FFF2-40B4-BE49-F238E27FC236}">
                <a16:creationId xmlns:a16="http://schemas.microsoft.com/office/drawing/2014/main" id="{95087C9E-D2C6-48E4-BFA5-439AF81DE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50" y="1278195"/>
            <a:ext cx="7724173" cy="4100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4AB98AE-4F69-43DB-ABFE-8C8D00F3CF6C}"/>
              </a:ext>
            </a:extLst>
          </p:cNvPr>
          <p:cNvSpPr>
            <a:spLocks noChangeArrowheads="1"/>
          </p:cNvSpPr>
          <p:nvPr/>
        </p:nvSpPr>
        <p:spPr bwMode="auto">
          <a:xfrm>
            <a:off x="603750" y="5579805"/>
            <a:ext cx="11185327" cy="913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nchor="ctr">
            <a:spAutoFit/>
          </a:bodyPr>
          <a:lstStyle/>
          <a:p>
            <a:r>
              <a:rPr lang="zh-CN" altLang="en-US" sz="1400" dirty="0">
                <a:solidFill>
                  <a:srgbClr val="ED7D31"/>
                </a:solidFill>
                <a:latin typeface="+mj-ea"/>
                <a:ea typeface="+mj-ea"/>
              </a:rPr>
              <a:t>过程</a:t>
            </a:r>
            <a:r>
              <a:rPr lang="en-US" altLang="zh-CN" sz="1400" dirty="0">
                <a:solidFill>
                  <a:srgbClr val="ED7D31"/>
                </a:solidFill>
                <a:latin typeface="+mj-ea"/>
                <a:ea typeface="+mj-ea"/>
              </a:rPr>
              <a:t>set-array</a:t>
            </a:r>
            <a:r>
              <a:rPr lang="zh-CN" altLang="en-US" sz="1400" dirty="0">
                <a:solidFill>
                  <a:srgbClr val="1A78C3"/>
                </a:solidFill>
                <a:latin typeface="+mj-ea"/>
                <a:ea typeface="+mj-ea"/>
              </a:rPr>
              <a:t>没有多于</a:t>
            </a:r>
            <a:r>
              <a:rPr lang="en-US" altLang="zh-CN" sz="1400" dirty="0">
                <a:solidFill>
                  <a:srgbClr val="1A78C3"/>
                </a:solidFill>
                <a:latin typeface="+mj-ea"/>
                <a:ea typeface="+mj-ea"/>
              </a:rPr>
              <a:t>4</a:t>
            </a:r>
            <a:r>
              <a:rPr lang="zh-CN" altLang="en-US" sz="1400" dirty="0">
                <a:solidFill>
                  <a:srgbClr val="1A78C3"/>
                </a:solidFill>
                <a:latin typeface="+mj-ea"/>
                <a:ea typeface="+mj-ea"/>
              </a:rPr>
              <a:t>个额外入口参数，无需保留临时寄存器，故栈帧占</a:t>
            </a:r>
            <a:r>
              <a:rPr lang="en-US" altLang="zh-CN" sz="1400" dirty="0">
                <a:solidFill>
                  <a:srgbClr val="1A78C3"/>
                </a:solidFill>
                <a:latin typeface="+mj-ea"/>
                <a:ea typeface="+mj-ea"/>
              </a:rPr>
              <a:t>56</a:t>
            </a:r>
            <a:r>
              <a:rPr lang="zh-CN" altLang="en-US" sz="1400" dirty="0">
                <a:solidFill>
                  <a:srgbClr val="1A78C3"/>
                </a:solidFill>
                <a:latin typeface="+mj-ea"/>
                <a:ea typeface="+mj-ea"/>
              </a:rPr>
              <a:t>字节。</a:t>
            </a:r>
          </a:p>
          <a:p>
            <a:r>
              <a:rPr lang="zh-CN" altLang="en-US" sz="1400" dirty="0">
                <a:solidFill>
                  <a:srgbClr val="ED7D31"/>
                </a:solidFill>
                <a:latin typeface="+mj-ea"/>
                <a:ea typeface="+mj-ea"/>
              </a:rPr>
              <a:t>过程</a:t>
            </a:r>
            <a:r>
              <a:rPr lang="en-US" altLang="zh-CN" sz="1400" dirty="0">
                <a:solidFill>
                  <a:srgbClr val="ED7D31"/>
                </a:solidFill>
                <a:latin typeface="+mj-ea"/>
                <a:ea typeface="+mj-ea"/>
              </a:rPr>
              <a:t>compare</a:t>
            </a:r>
            <a:r>
              <a:rPr lang="zh-CN" altLang="en-US" sz="1400" dirty="0">
                <a:solidFill>
                  <a:srgbClr val="1A78C3"/>
                </a:solidFill>
                <a:latin typeface="+mj-ea"/>
                <a:ea typeface="+mj-ea"/>
              </a:rPr>
              <a:t>入口参数为</a:t>
            </a:r>
            <a:r>
              <a:rPr lang="en-US" altLang="zh-CN" sz="1400" dirty="0">
                <a:solidFill>
                  <a:srgbClr val="1A78C3"/>
                </a:solidFill>
                <a:latin typeface="+mj-ea"/>
                <a:ea typeface="+mj-ea"/>
              </a:rPr>
              <a:t>a</a:t>
            </a:r>
            <a:r>
              <a:rPr lang="zh-CN" altLang="en-US" sz="1400" dirty="0">
                <a:solidFill>
                  <a:srgbClr val="1A78C3"/>
                </a:solidFill>
                <a:latin typeface="+mj-ea"/>
                <a:ea typeface="+mj-ea"/>
              </a:rPr>
              <a:t>和</a:t>
            </a:r>
            <a:r>
              <a:rPr lang="en-US" altLang="zh-CN" sz="1400" dirty="0">
                <a:solidFill>
                  <a:srgbClr val="1A78C3"/>
                </a:solidFill>
                <a:latin typeface="+mj-ea"/>
                <a:ea typeface="+mj-ea"/>
              </a:rPr>
              <a:t>b</a:t>
            </a:r>
            <a:r>
              <a:rPr lang="zh-CN" altLang="en-US" sz="1400" dirty="0">
                <a:solidFill>
                  <a:srgbClr val="1A78C3"/>
                </a:solidFill>
                <a:latin typeface="+mj-ea"/>
                <a:ea typeface="+mj-ea"/>
              </a:rPr>
              <a:t>，仅一个返回参数，没有局部变量，被调用过程为</a:t>
            </a:r>
            <a:r>
              <a:rPr lang="en-US" altLang="zh-CN" sz="1400" dirty="0">
                <a:solidFill>
                  <a:srgbClr val="1A78C3"/>
                </a:solidFill>
                <a:latin typeface="+mj-ea"/>
                <a:ea typeface="+mj-ea"/>
              </a:rPr>
              <a:t>sub</a:t>
            </a:r>
            <a:r>
              <a:rPr lang="zh-CN" altLang="en-US" sz="1400" dirty="0">
                <a:solidFill>
                  <a:srgbClr val="1A78C3"/>
                </a:solidFill>
                <a:latin typeface="+mj-ea"/>
                <a:ea typeface="+mj-ea"/>
              </a:rPr>
              <a:t>。过程体中没用到保存寄存器，所以，其栈帧中只需保留返回地址</a:t>
            </a:r>
            <a:r>
              <a:rPr lang="en-US" altLang="zh-CN" sz="1400" dirty="0">
                <a:solidFill>
                  <a:srgbClr val="1A78C3"/>
                </a:solidFill>
                <a:latin typeface="+mj-ea"/>
                <a:ea typeface="+mj-ea"/>
              </a:rPr>
              <a:t>$ra</a:t>
            </a:r>
            <a:r>
              <a:rPr lang="zh-CN" altLang="en-US" sz="1400" dirty="0">
                <a:solidFill>
                  <a:srgbClr val="1A78C3"/>
                </a:solidFill>
                <a:latin typeface="+mj-ea"/>
                <a:ea typeface="+mj-ea"/>
              </a:rPr>
              <a:t>和</a:t>
            </a:r>
            <a:r>
              <a:rPr lang="en-US" altLang="zh-CN" sz="1400" dirty="0">
                <a:solidFill>
                  <a:srgbClr val="1A78C3"/>
                </a:solidFill>
                <a:latin typeface="+mj-ea"/>
                <a:ea typeface="+mj-ea"/>
              </a:rPr>
              <a:t>$</a:t>
            </a:r>
            <a:r>
              <a:rPr lang="en-US" altLang="zh-CN" sz="1400" dirty="0" err="1">
                <a:solidFill>
                  <a:srgbClr val="1A78C3"/>
                </a:solidFill>
                <a:latin typeface="+mj-ea"/>
                <a:ea typeface="+mj-ea"/>
              </a:rPr>
              <a:t>fp</a:t>
            </a:r>
            <a:r>
              <a:rPr lang="zh-CN" altLang="en-US" sz="1400" dirty="0">
                <a:solidFill>
                  <a:srgbClr val="1A78C3"/>
                </a:solidFill>
                <a:latin typeface="+mj-ea"/>
                <a:ea typeface="+mj-ea"/>
              </a:rPr>
              <a:t>的值。</a:t>
            </a:r>
          </a:p>
          <a:p>
            <a:r>
              <a:rPr lang="zh-CN" altLang="en-US" sz="1400" dirty="0">
                <a:solidFill>
                  <a:srgbClr val="ED7D31"/>
                </a:solidFill>
                <a:latin typeface="+mj-ea"/>
                <a:ea typeface="+mj-ea"/>
              </a:rPr>
              <a:t>过程</a:t>
            </a:r>
            <a:r>
              <a:rPr lang="en-US" altLang="zh-CN" sz="1400" dirty="0">
                <a:solidFill>
                  <a:srgbClr val="ED7D31"/>
                </a:solidFill>
                <a:latin typeface="+mj-ea"/>
                <a:ea typeface="+mj-ea"/>
              </a:rPr>
              <a:t>sub</a:t>
            </a:r>
            <a:r>
              <a:rPr lang="zh-CN" altLang="en-US" sz="1400" dirty="0">
                <a:solidFill>
                  <a:srgbClr val="1A78C3"/>
                </a:solidFill>
                <a:latin typeface="+mj-ea"/>
                <a:ea typeface="+mj-ea"/>
              </a:rPr>
              <a:t>是叶子过程，其栈帧为空。</a:t>
            </a:r>
            <a:endParaRPr lang="en-US" altLang="zh-CN" sz="1400" dirty="0">
              <a:solidFill>
                <a:srgbClr val="1A78C3"/>
              </a:solidFill>
              <a:latin typeface="+mj-ea"/>
              <a:ea typeface="+mj-ea"/>
            </a:endParaRPr>
          </a:p>
        </p:txBody>
      </p:sp>
    </p:spTree>
    <p:extLst>
      <p:ext uri="{BB962C8B-B14F-4D97-AF65-F5344CB8AC3E}">
        <p14:creationId xmlns:p14="http://schemas.microsoft.com/office/powerpoint/2010/main" val="409082859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9619B4A-7EFC-4248-9B84-4F63F9B96F42}"/>
              </a:ext>
            </a:extLst>
          </p:cNvPr>
          <p:cNvSpPr>
            <a:spLocks noGrp="1"/>
          </p:cNvSpPr>
          <p:nvPr>
            <p:ph type="sldNum" sz="quarter" idx="12"/>
          </p:nvPr>
        </p:nvSpPr>
        <p:spPr/>
        <p:txBody>
          <a:bodyPr/>
          <a:lstStyle/>
          <a:p>
            <a:fld id="{D12C7F20-4EEE-4847-AC76-B538472E8A39}" type="slidenum">
              <a:rPr lang="zh-CN" altLang="en-US" smtClean="0"/>
              <a:pPr/>
              <a:t>76</a:t>
            </a:fld>
            <a:endParaRPr lang="zh-CN" altLang="en-US"/>
          </a:p>
        </p:txBody>
      </p:sp>
      <p:sp>
        <p:nvSpPr>
          <p:cNvPr id="3" name="文本占位符 2">
            <a:extLst>
              <a:ext uri="{FF2B5EF4-FFF2-40B4-BE49-F238E27FC236}">
                <a16:creationId xmlns:a16="http://schemas.microsoft.com/office/drawing/2014/main" id="{8EB19F6D-F118-4848-AE2A-42CD8C5F4EFE}"/>
              </a:ext>
            </a:extLst>
          </p:cNvPr>
          <p:cNvSpPr>
            <a:spLocks noGrp="1"/>
          </p:cNvSpPr>
          <p:nvPr>
            <p:ph type="body" sz="quarter" idx="15"/>
          </p:nvPr>
        </p:nvSpPr>
        <p:spPr>
          <a:xfrm>
            <a:off x="159768" y="698464"/>
            <a:ext cx="11835786" cy="707550"/>
          </a:xfrm>
        </p:spPr>
        <p:txBody>
          <a:bodyPr/>
          <a:lstStyle/>
          <a:p>
            <a:r>
              <a:rPr lang="zh-CN" altLang="en-US" dirty="0"/>
              <a:t>复习：</a:t>
            </a:r>
            <a:r>
              <a:rPr lang="en-US" altLang="zh-CN" dirty="0"/>
              <a:t>MIPS</a:t>
            </a:r>
            <a:r>
              <a:rPr lang="zh-CN" altLang="en-US" dirty="0"/>
              <a:t>程序和数据的存储器分配</a:t>
            </a:r>
          </a:p>
        </p:txBody>
      </p:sp>
      <p:sp>
        <p:nvSpPr>
          <p:cNvPr id="4" name="文本占位符 3">
            <a:extLst>
              <a:ext uri="{FF2B5EF4-FFF2-40B4-BE49-F238E27FC236}">
                <a16:creationId xmlns:a16="http://schemas.microsoft.com/office/drawing/2014/main" id="{16C22EB6-E257-47C5-A57D-FC632B83E1E0}"/>
              </a:ext>
            </a:extLst>
          </p:cNvPr>
          <p:cNvSpPr>
            <a:spLocks noGrp="1"/>
          </p:cNvSpPr>
          <p:nvPr>
            <p:ph type="body" sz="quarter" idx="16"/>
          </p:nvPr>
        </p:nvSpPr>
        <p:spPr/>
        <p:txBody>
          <a:bodyPr/>
          <a:lstStyle/>
          <a:p>
            <a:r>
              <a:rPr lang="en-US" altLang="zh-CN" dirty="0"/>
              <a:t>2.</a:t>
            </a:r>
            <a:r>
              <a:rPr lang="zh-CN" altLang="en-US" dirty="0"/>
              <a:t>程序的机器级表示</a:t>
            </a:r>
          </a:p>
        </p:txBody>
      </p:sp>
      <p:graphicFrame>
        <p:nvGraphicFramePr>
          <p:cNvPr id="5" name="Object 4">
            <a:extLst>
              <a:ext uri="{FF2B5EF4-FFF2-40B4-BE49-F238E27FC236}">
                <a16:creationId xmlns:a16="http://schemas.microsoft.com/office/drawing/2014/main" id="{EEC2E207-1D20-41FA-9F6D-AB3EEDD9BB95}"/>
              </a:ext>
            </a:extLst>
          </p:cNvPr>
          <p:cNvGraphicFramePr>
            <a:graphicFrameLocks noChangeAspect="1"/>
          </p:cNvGraphicFramePr>
          <p:nvPr>
            <p:extLst>
              <p:ext uri="{D42A27DB-BD31-4B8C-83A1-F6EECF244321}">
                <p14:modId xmlns:p14="http://schemas.microsoft.com/office/powerpoint/2010/main" val="2819894405"/>
              </p:ext>
            </p:extLst>
          </p:nvPr>
        </p:nvGraphicFramePr>
        <p:xfrm>
          <a:off x="7695213" y="1049781"/>
          <a:ext cx="4295775" cy="5229225"/>
        </p:xfrm>
        <a:graphic>
          <a:graphicData uri="http://schemas.openxmlformats.org/presentationml/2006/ole">
            <mc:AlternateContent xmlns:mc="http://schemas.openxmlformats.org/markup-compatibility/2006">
              <mc:Choice xmlns:v="urn:schemas-microsoft-com:vml" Requires="v">
                <p:oleObj spid="_x0000_s4154" name="BMP 图像" r:id="rId3" imgW="3638520" imgH="2819520" progId="Paint.Picture">
                  <p:embed/>
                </p:oleObj>
              </mc:Choice>
              <mc:Fallback>
                <p:oleObj name="BMP 图像" r:id="rId3" imgW="3638520" imgH="2819520" progId="Paint.Picture">
                  <p:embed/>
                  <p:pic>
                    <p:nvPicPr>
                      <p:cNvPr id="335876" name="Object 4">
                        <a:extLst>
                          <a:ext uri="{FF2B5EF4-FFF2-40B4-BE49-F238E27FC236}">
                            <a16:creationId xmlns:a16="http://schemas.microsoft.com/office/drawing/2014/main" id="{277A97A1-1AF5-4FAE-8FA1-08FFBD943A6A}"/>
                          </a:ext>
                        </a:extLst>
                      </p:cNvPr>
                      <p:cNvPicPr>
                        <a:picLocks noChangeAspect="1" noChangeArrowheads="1"/>
                      </p:cNvPicPr>
                      <p:nvPr/>
                    </p:nvPicPr>
                    <p:blipFill>
                      <a:blip r:embed="rId4"/>
                      <a:srcRect/>
                      <a:stretch>
                        <a:fillRect/>
                      </a:stretch>
                    </p:blipFill>
                    <p:spPr bwMode="auto">
                      <a:xfrm>
                        <a:off x="7695213" y="1049781"/>
                        <a:ext cx="4295775"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7">
            <a:extLst>
              <a:ext uri="{FF2B5EF4-FFF2-40B4-BE49-F238E27FC236}">
                <a16:creationId xmlns:a16="http://schemas.microsoft.com/office/drawing/2014/main" id="{B78E4B8D-906E-4A5F-9996-D4EC321084D1}"/>
              </a:ext>
            </a:extLst>
          </p:cNvPr>
          <p:cNvSpPr>
            <a:spLocks noChangeArrowheads="1"/>
          </p:cNvSpPr>
          <p:nvPr/>
        </p:nvSpPr>
        <p:spPr bwMode="auto">
          <a:xfrm>
            <a:off x="409225" y="2245551"/>
            <a:ext cx="7199220" cy="487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30000"/>
              </a:spcBef>
              <a:buSzPct val="75000"/>
              <a:buFont typeface="Wingdings" panose="05000000000000000000" pitchFamily="2" charset="2"/>
              <a:buChar char="u"/>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822325" indent="-285750">
              <a:lnSpc>
                <a:spcPct val="90000"/>
              </a:lnSpc>
              <a:spcBef>
                <a:spcPct val="30000"/>
              </a:spcBef>
              <a:buSzPct val="100000"/>
              <a:buChar char="–"/>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230313" indent="-228600">
              <a:lnSpc>
                <a:spcPct val="90000"/>
              </a:lnSpc>
              <a:spcBef>
                <a:spcPct val="30000"/>
              </a:spcBef>
              <a:buSzPct val="100000"/>
              <a:buChar char="»"/>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38300" indent="-228600">
              <a:lnSpc>
                <a:spcPct val="90000"/>
              </a:lnSpc>
              <a:spcBef>
                <a:spcPct val="30000"/>
              </a:spcBef>
              <a:buSzPct val="100000"/>
              <a:buChar char="•"/>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a:lnSpc>
                <a:spcPct val="110000"/>
              </a:lnSpc>
              <a:buFont typeface="Wingdings" panose="05000000000000000000" pitchFamily="2" charset="2"/>
              <a:buNone/>
            </a:pPr>
            <a:r>
              <a:rPr lang="zh-CN" altLang="en-US" sz="1600" b="0" dirty="0">
                <a:solidFill>
                  <a:srgbClr val="1A78C3"/>
                </a:solidFill>
                <a:latin typeface="+mj-ea"/>
                <a:ea typeface="+mj-ea"/>
              </a:rPr>
              <a:t>栈区位于堆栈高端，堆区位于堆栈低端</a:t>
            </a:r>
          </a:p>
          <a:p>
            <a:pPr>
              <a:lnSpc>
                <a:spcPct val="110000"/>
              </a:lnSpc>
              <a:spcBef>
                <a:spcPct val="10000"/>
              </a:spcBef>
            </a:pPr>
            <a:r>
              <a:rPr lang="zh-CN" altLang="en-US" sz="1600" b="0" dirty="0">
                <a:solidFill>
                  <a:srgbClr val="1A78C3"/>
                </a:solidFill>
                <a:latin typeface="+mj-ea"/>
                <a:ea typeface="+mj-ea"/>
              </a:rPr>
              <a:t>栈</a:t>
            </a:r>
            <a:r>
              <a:rPr lang="en-US" altLang="zh-CN" sz="1600" b="0" dirty="0">
                <a:solidFill>
                  <a:srgbClr val="1A78C3"/>
                </a:solidFill>
                <a:latin typeface="+mj-ea"/>
                <a:ea typeface="+mj-ea"/>
              </a:rPr>
              <a:t>(Stack)</a:t>
            </a:r>
            <a:r>
              <a:rPr lang="zh-CN" altLang="en-US" sz="1600" b="0" dirty="0">
                <a:solidFill>
                  <a:srgbClr val="1A78C3"/>
                </a:solidFill>
                <a:latin typeface="+mj-ea"/>
                <a:ea typeface="+mj-ea"/>
              </a:rPr>
              <a:t>区存放每个过程的局部数据（也称自动变量），从高往低长，从被调用过程返回后释放</a:t>
            </a:r>
          </a:p>
          <a:p>
            <a:pPr>
              <a:lnSpc>
                <a:spcPct val="110000"/>
              </a:lnSpc>
              <a:spcBef>
                <a:spcPct val="10000"/>
              </a:spcBef>
            </a:pPr>
            <a:r>
              <a:rPr lang="zh-CN" altLang="en-US" sz="1600" b="0" dirty="0">
                <a:solidFill>
                  <a:srgbClr val="1A78C3"/>
                </a:solidFill>
                <a:latin typeface="+mj-ea"/>
                <a:ea typeface="+mj-ea"/>
              </a:rPr>
              <a:t>堆</a:t>
            </a:r>
            <a:r>
              <a:rPr lang="en-US" altLang="zh-CN" sz="1600" b="0" dirty="0">
                <a:solidFill>
                  <a:srgbClr val="1A78C3"/>
                </a:solidFill>
                <a:latin typeface="+mj-ea"/>
                <a:ea typeface="+mj-ea"/>
              </a:rPr>
              <a:t>(heap)</a:t>
            </a:r>
            <a:r>
              <a:rPr lang="zh-CN" altLang="en-US" sz="1600" b="0" dirty="0">
                <a:solidFill>
                  <a:srgbClr val="1A78C3"/>
                </a:solidFill>
                <a:latin typeface="+mj-ea"/>
                <a:ea typeface="+mj-ea"/>
              </a:rPr>
              <a:t>区存放程序的动态数据（如：</a:t>
            </a:r>
            <a:r>
              <a:rPr lang="en-US" altLang="zh-CN" sz="1600" b="0" dirty="0">
                <a:solidFill>
                  <a:srgbClr val="1A78C3"/>
                </a:solidFill>
                <a:latin typeface="+mj-ea"/>
                <a:ea typeface="+mj-ea"/>
              </a:rPr>
              <a:t>C</a:t>
            </a:r>
            <a:r>
              <a:rPr lang="zh-CN" altLang="en-US" sz="1600" b="0" dirty="0">
                <a:solidFill>
                  <a:srgbClr val="1A78C3"/>
                </a:solidFill>
                <a:latin typeface="+mj-ea"/>
                <a:ea typeface="+mj-ea"/>
              </a:rPr>
              <a:t>中的</a:t>
            </a:r>
            <a:r>
              <a:rPr lang="en-US" altLang="zh-CN" sz="1600" b="0" dirty="0">
                <a:solidFill>
                  <a:srgbClr val="1A78C3"/>
                </a:solidFill>
                <a:latin typeface="+mj-ea"/>
                <a:ea typeface="+mj-ea"/>
              </a:rPr>
              <a:t>malloc</a:t>
            </a:r>
            <a:r>
              <a:rPr lang="zh-CN" altLang="en-US" sz="1600" b="0" dirty="0">
                <a:solidFill>
                  <a:srgbClr val="1A78C3"/>
                </a:solidFill>
                <a:latin typeface="+mj-ea"/>
                <a:ea typeface="+mj-ea"/>
              </a:rPr>
              <a:t>申请区域、链表等），从低往高长，执行</a:t>
            </a:r>
            <a:r>
              <a:rPr lang="en-US" altLang="zh-CN" sz="1600" b="0" dirty="0">
                <a:solidFill>
                  <a:srgbClr val="1A78C3"/>
                </a:solidFill>
                <a:latin typeface="+mj-ea"/>
                <a:ea typeface="+mj-ea"/>
              </a:rPr>
              <a:t>free</a:t>
            </a:r>
            <a:r>
              <a:rPr lang="zh-CN" altLang="en-US" sz="1600" b="0" dirty="0">
                <a:solidFill>
                  <a:srgbClr val="1A78C3"/>
                </a:solidFill>
                <a:latin typeface="+mj-ea"/>
                <a:ea typeface="+mj-ea"/>
              </a:rPr>
              <a:t>后释放</a:t>
            </a:r>
            <a:endParaRPr lang="en-US" altLang="zh-CN" sz="1600" b="0" dirty="0">
              <a:solidFill>
                <a:srgbClr val="1A78C3"/>
              </a:solidFill>
              <a:latin typeface="+mj-ea"/>
              <a:ea typeface="+mj-ea"/>
            </a:endParaRPr>
          </a:p>
          <a:p>
            <a:pPr>
              <a:lnSpc>
                <a:spcPct val="110000"/>
              </a:lnSpc>
              <a:spcBef>
                <a:spcPct val="10000"/>
              </a:spcBef>
              <a:buNone/>
            </a:pPr>
            <a:endParaRPr lang="zh-CN" altLang="en-US" sz="1600" b="0" dirty="0">
              <a:solidFill>
                <a:srgbClr val="1A78C3"/>
              </a:solidFill>
              <a:latin typeface="+mj-ea"/>
              <a:ea typeface="+mj-ea"/>
            </a:endParaRPr>
          </a:p>
          <a:p>
            <a:pPr>
              <a:lnSpc>
                <a:spcPct val="110000"/>
              </a:lnSpc>
              <a:spcBef>
                <a:spcPct val="10000"/>
              </a:spcBef>
              <a:buFont typeface="Wingdings" panose="05000000000000000000" pitchFamily="2" charset="2"/>
              <a:buNone/>
            </a:pPr>
            <a:r>
              <a:rPr lang="zh-CN" altLang="en-US" sz="1600" b="0" dirty="0">
                <a:solidFill>
                  <a:srgbClr val="1A78C3"/>
                </a:solidFill>
                <a:latin typeface="+mj-ea"/>
                <a:ea typeface="+mj-ea"/>
              </a:rPr>
              <a:t>静态数据区存放全局变量（也称静态变量），指所有过程之外声明的变量和用</a:t>
            </a:r>
            <a:r>
              <a:rPr lang="en-US" altLang="zh-CN" sz="1600" b="0" dirty="0">
                <a:solidFill>
                  <a:srgbClr val="1A78C3"/>
                </a:solidFill>
                <a:latin typeface="+mj-ea"/>
                <a:ea typeface="+mj-ea"/>
              </a:rPr>
              <a:t>Static</a:t>
            </a:r>
            <a:r>
              <a:rPr lang="zh-CN" altLang="en-US" sz="1600" b="0" dirty="0">
                <a:solidFill>
                  <a:srgbClr val="1A78C3"/>
                </a:solidFill>
                <a:latin typeface="+mj-ea"/>
                <a:ea typeface="+mj-ea"/>
              </a:rPr>
              <a:t>声明的变量；从固定的</a:t>
            </a:r>
            <a:r>
              <a:rPr lang="en-US" altLang="zh-CN" sz="1600" b="0" dirty="0">
                <a:solidFill>
                  <a:srgbClr val="1A78C3"/>
                </a:solidFill>
                <a:latin typeface="+mj-ea"/>
                <a:ea typeface="+mj-ea"/>
              </a:rPr>
              <a:t>0x1000 0000</a:t>
            </a:r>
            <a:r>
              <a:rPr lang="zh-CN" altLang="en-US" sz="1600" b="0" dirty="0">
                <a:solidFill>
                  <a:srgbClr val="1A78C3"/>
                </a:solidFill>
                <a:latin typeface="+mj-ea"/>
                <a:ea typeface="+mj-ea"/>
              </a:rPr>
              <a:t>处开始向高地址存放</a:t>
            </a:r>
          </a:p>
          <a:p>
            <a:pPr>
              <a:lnSpc>
                <a:spcPct val="110000"/>
              </a:lnSpc>
              <a:spcBef>
                <a:spcPct val="10000"/>
              </a:spcBef>
              <a:buFont typeface="Wingdings" panose="05000000000000000000" pitchFamily="2" charset="2"/>
              <a:buNone/>
            </a:pPr>
            <a:endParaRPr lang="zh-CN" altLang="en-US" sz="1600" b="0" dirty="0">
              <a:solidFill>
                <a:srgbClr val="1A78C3"/>
              </a:solidFill>
              <a:latin typeface="+mj-ea"/>
              <a:ea typeface="+mj-ea"/>
            </a:endParaRPr>
          </a:p>
          <a:p>
            <a:pPr>
              <a:lnSpc>
                <a:spcPct val="110000"/>
              </a:lnSpc>
              <a:spcBef>
                <a:spcPct val="10000"/>
              </a:spcBef>
              <a:buFont typeface="Wingdings" panose="05000000000000000000" pitchFamily="2" charset="2"/>
              <a:buNone/>
            </a:pPr>
            <a:r>
              <a:rPr lang="zh-CN" altLang="en-US" sz="1600" b="0" dirty="0">
                <a:solidFill>
                  <a:srgbClr val="1A78C3"/>
                </a:solidFill>
                <a:latin typeface="+mj-ea"/>
                <a:ea typeface="+mj-ea"/>
              </a:rPr>
              <a:t>全局指针</a:t>
            </a:r>
            <a:r>
              <a:rPr lang="en-US" altLang="zh-CN" sz="1600" b="0" dirty="0">
                <a:solidFill>
                  <a:srgbClr val="1A78C3"/>
                </a:solidFill>
                <a:latin typeface="+mj-ea"/>
                <a:ea typeface="+mj-ea"/>
              </a:rPr>
              <a:t>$</a:t>
            </a:r>
            <a:r>
              <a:rPr lang="en-US" altLang="zh-CN" sz="1600" b="0" dirty="0" err="1">
                <a:solidFill>
                  <a:srgbClr val="1A78C3"/>
                </a:solidFill>
                <a:latin typeface="+mj-ea"/>
                <a:ea typeface="+mj-ea"/>
              </a:rPr>
              <a:t>gp</a:t>
            </a:r>
            <a:r>
              <a:rPr lang="zh-CN" altLang="en-US" sz="1600" b="0" dirty="0">
                <a:solidFill>
                  <a:srgbClr val="1A78C3"/>
                </a:solidFill>
                <a:latin typeface="+mj-ea"/>
                <a:ea typeface="+mj-ea"/>
              </a:rPr>
              <a:t>总是</a:t>
            </a:r>
            <a:r>
              <a:rPr lang="en-US" altLang="zh-CN" sz="1600" b="0" dirty="0">
                <a:solidFill>
                  <a:srgbClr val="1A78C3"/>
                </a:solidFill>
                <a:latin typeface="+mj-ea"/>
                <a:ea typeface="+mj-ea"/>
              </a:rPr>
              <a:t>0x1000 8000</a:t>
            </a:r>
            <a:r>
              <a:rPr lang="zh-CN" altLang="en-US" sz="1600" b="0" dirty="0">
                <a:solidFill>
                  <a:srgbClr val="1A78C3"/>
                </a:solidFill>
                <a:latin typeface="+mj-ea"/>
                <a:ea typeface="+mj-ea"/>
              </a:rPr>
              <a:t>，其</a:t>
            </a:r>
            <a:r>
              <a:rPr lang="en-US" altLang="zh-CN" sz="1600" b="0" dirty="0">
                <a:solidFill>
                  <a:srgbClr val="1A78C3"/>
                </a:solidFill>
                <a:latin typeface="+mj-ea"/>
                <a:ea typeface="+mj-ea"/>
              </a:rPr>
              <a:t>16</a:t>
            </a:r>
            <a:r>
              <a:rPr lang="zh-CN" altLang="en-US" sz="1600" b="0" dirty="0">
                <a:solidFill>
                  <a:srgbClr val="1A78C3"/>
                </a:solidFill>
                <a:latin typeface="+mj-ea"/>
                <a:ea typeface="+mj-ea"/>
              </a:rPr>
              <a:t>位偏移量的访问范围为</a:t>
            </a:r>
            <a:r>
              <a:rPr lang="en-US" altLang="zh-CN" sz="1600" b="0" dirty="0">
                <a:solidFill>
                  <a:srgbClr val="1A78C3"/>
                </a:solidFill>
                <a:latin typeface="+mj-ea"/>
                <a:ea typeface="+mj-ea"/>
              </a:rPr>
              <a:t>0x1000 0000</a:t>
            </a:r>
            <a:r>
              <a:rPr lang="zh-CN" altLang="en-US" sz="1600" b="0" dirty="0">
                <a:solidFill>
                  <a:srgbClr val="1A78C3"/>
                </a:solidFill>
                <a:latin typeface="+mj-ea"/>
                <a:ea typeface="+mj-ea"/>
              </a:rPr>
              <a:t>～</a:t>
            </a:r>
            <a:r>
              <a:rPr lang="en-US" altLang="zh-CN" sz="1600" b="0" dirty="0">
                <a:solidFill>
                  <a:srgbClr val="1A78C3"/>
                </a:solidFill>
                <a:latin typeface="+mj-ea"/>
                <a:ea typeface="+mj-ea"/>
              </a:rPr>
              <a:t>0x1000 </a:t>
            </a:r>
            <a:r>
              <a:rPr lang="en-US" altLang="zh-CN" sz="1600" b="0" dirty="0" err="1">
                <a:solidFill>
                  <a:srgbClr val="1A78C3"/>
                </a:solidFill>
                <a:latin typeface="+mj-ea"/>
                <a:ea typeface="+mj-ea"/>
              </a:rPr>
              <a:t>ffff</a:t>
            </a:r>
            <a:r>
              <a:rPr lang="zh-CN" altLang="en-US" sz="1600" b="0" dirty="0">
                <a:solidFill>
                  <a:srgbClr val="1A78C3"/>
                </a:solidFill>
                <a:latin typeface="+mj-ea"/>
                <a:ea typeface="+mj-ea"/>
              </a:rPr>
              <a:t>，可遍及整个静态数据区的访问</a:t>
            </a:r>
            <a:endParaRPr lang="en-US" altLang="zh-CN" sz="1600" b="0" dirty="0">
              <a:solidFill>
                <a:srgbClr val="1A78C3"/>
              </a:solidFill>
              <a:latin typeface="+mj-ea"/>
              <a:ea typeface="+mj-ea"/>
            </a:endParaRPr>
          </a:p>
          <a:p>
            <a:pPr>
              <a:lnSpc>
                <a:spcPct val="110000"/>
              </a:lnSpc>
              <a:spcBef>
                <a:spcPct val="10000"/>
              </a:spcBef>
              <a:buFont typeface="Wingdings" panose="05000000000000000000" pitchFamily="2" charset="2"/>
              <a:buNone/>
            </a:pPr>
            <a:endParaRPr lang="en-US" altLang="zh-CN" sz="1600" b="0" dirty="0">
              <a:solidFill>
                <a:srgbClr val="1A78C3"/>
              </a:solidFill>
              <a:latin typeface="+mj-ea"/>
              <a:ea typeface="+mj-ea"/>
            </a:endParaRPr>
          </a:p>
          <a:p>
            <a:pPr>
              <a:lnSpc>
                <a:spcPct val="110000"/>
              </a:lnSpc>
              <a:spcBef>
                <a:spcPct val="10000"/>
              </a:spcBef>
              <a:buFont typeface="Wingdings" panose="05000000000000000000" pitchFamily="2" charset="2"/>
              <a:buNone/>
            </a:pPr>
            <a:r>
              <a:rPr lang="zh-CN" altLang="en-US" sz="1600" b="0" dirty="0">
                <a:solidFill>
                  <a:srgbClr val="1A78C3"/>
                </a:solidFill>
                <a:latin typeface="+mj-ea"/>
                <a:ea typeface="+mj-ea"/>
              </a:rPr>
              <a:t>程序代码从固定的</a:t>
            </a:r>
            <a:r>
              <a:rPr lang="en-US" altLang="zh-CN" sz="1600" b="0" dirty="0">
                <a:solidFill>
                  <a:srgbClr val="1A78C3"/>
                </a:solidFill>
                <a:latin typeface="+mj-ea"/>
                <a:ea typeface="+mj-ea"/>
              </a:rPr>
              <a:t>0x0040 0000</a:t>
            </a:r>
            <a:r>
              <a:rPr lang="zh-CN" altLang="en-US" sz="1600" b="0" dirty="0">
                <a:solidFill>
                  <a:srgbClr val="1A78C3"/>
                </a:solidFill>
                <a:latin typeface="+mj-ea"/>
                <a:ea typeface="+mj-ea"/>
              </a:rPr>
              <a:t>处开始存放</a:t>
            </a:r>
            <a:r>
              <a:rPr lang="en-US" altLang="zh-CN" sz="1600" b="0" dirty="0">
                <a:solidFill>
                  <a:srgbClr val="1A78C3"/>
                </a:solidFill>
                <a:latin typeface="+mj-ea"/>
                <a:ea typeface="+mj-ea"/>
              </a:rPr>
              <a:t>,</a:t>
            </a:r>
            <a:r>
              <a:rPr lang="zh-CN" altLang="en-US" sz="1600" b="0" dirty="0">
                <a:solidFill>
                  <a:srgbClr val="1A78C3"/>
                </a:solidFill>
                <a:latin typeface="+mj-ea"/>
                <a:ea typeface="+mj-ea"/>
              </a:rPr>
              <a:t>故</a:t>
            </a:r>
            <a:r>
              <a:rPr lang="en-US" altLang="zh-CN" sz="1600" b="0" dirty="0">
                <a:solidFill>
                  <a:srgbClr val="1A78C3"/>
                </a:solidFill>
                <a:latin typeface="+mj-ea"/>
                <a:ea typeface="+mj-ea"/>
              </a:rPr>
              <a:t>PC</a:t>
            </a:r>
            <a:r>
              <a:rPr lang="zh-CN" altLang="en-US" sz="1600" b="0" dirty="0">
                <a:solidFill>
                  <a:srgbClr val="1A78C3"/>
                </a:solidFill>
                <a:latin typeface="+mj-ea"/>
                <a:ea typeface="+mj-ea"/>
              </a:rPr>
              <a:t>的初始值为</a:t>
            </a:r>
            <a:r>
              <a:rPr lang="en-US" altLang="zh-CN" sz="1600" b="0" dirty="0">
                <a:solidFill>
                  <a:srgbClr val="1A78C3"/>
                </a:solidFill>
                <a:latin typeface="+mj-ea"/>
                <a:ea typeface="+mj-ea"/>
              </a:rPr>
              <a:t>0x0040 0000</a:t>
            </a:r>
            <a:endParaRPr lang="zh-CN" altLang="en-US" sz="1600" b="0" dirty="0">
              <a:solidFill>
                <a:srgbClr val="1A78C3"/>
              </a:solidFill>
              <a:latin typeface="+mj-ea"/>
              <a:ea typeface="+mj-ea"/>
            </a:endParaRPr>
          </a:p>
        </p:txBody>
      </p:sp>
      <p:sp>
        <p:nvSpPr>
          <p:cNvPr id="7" name="Rectangle 3">
            <a:extLst>
              <a:ext uri="{FF2B5EF4-FFF2-40B4-BE49-F238E27FC236}">
                <a16:creationId xmlns:a16="http://schemas.microsoft.com/office/drawing/2014/main" id="{68816C04-C2E6-4CAC-8036-1B48349A6A6F}"/>
              </a:ext>
            </a:extLst>
          </p:cNvPr>
          <p:cNvSpPr txBox="1">
            <a:spLocks noChangeArrowheads="1"/>
          </p:cNvSpPr>
          <p:nvPr/>
        </p:nvSpPr>
        <p:spPr>
          <a:xfrm>
            <a:off x="322457" y="1338231"/>
            <a:ext cx="8348662" cy="838200"/>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solidFill>
                  <a:srgbClr val="1A78C3"/>
                </a:solidFill>
                <a:latin typeface="+mj-ea"/>
                <a:ea typeface="+mj-ea"/>
              </a:rPr>
              <a:t>每个</a:t>
            </a:r>
            <a:r>
              <a:rPr lang="en-US" altLang="zh-CN" sz="2000" dirty="0">
                <a:solidFill>
                  <a:srgbClr val="1A78C3"/>
                </a:solidFill>
                <a:latin typeface="+mj-ea"/>
                <a:ea typeface="+mj-ea"/>
              </a:rPr>
              <a:t>MIPS</a:t>
            </a:r>
            <a:r>
              <a:rPr lang="zh-CN" altLang="en-US" sz="2000" dirty="0">
                <a:solidFill>
                  <a:srgbClr val="1A78C3"/>
                </a:solidFill>
                <a:latin typeface="+mj-ea"/>
                <a:ea typeface="+mj-ea"/>
              </a:rPr>
              <a:t>程序都按如下规定进行存储器分配</a:t>
            </a:r>
          </a:p>
          <a:p>
            <a:r>
              <a:rPr lang="zh-CN" altLang="en-US" sz="2000" dirty="0">
                <a:solidFill>
                  <a:srgbClr val="1A78C3"/>
                </a:solidFill>
                <a:latin typeface="+mj-ea"/>
                <a:ea typeface="+mj-ea"/>
              </a:rPr>
              <a:t>每个可执行文件都按如下规定给出代码和数据的地址</a:t>
            </a:r>
            <a:endParaRPr lang="en-US" altLang="zh-CN" sz="2000" dirty="0">
              <a:solidFill>
                <a:srgbClr val="1A78C3"/>
              </a:solidFill>
              <a:latin typeface="+mj-ea"/>
              <a:ea typeface="+mj-ea"/>
            </a:endParaRPr>
          </a:p>
        </p:txBody>
      </p:sp>
    </p:spTree>
    <p:extLst>
      <p:ext uri="{BB962C8B-B14F-4D97-AF65-F5344CB8AC3E}">
        <p14:creationId xmlns:p14="http://schemas.microsoft.com/office/powerpoint/2010/main" val="336017247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26BFFC"/>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26BFFC"/>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26BFFC"/>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26BFFC"/>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linds(horizontal)">
                                      <p:cBhvr>
                                        <p:cTn id="27"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26BFFC"/>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blinds(horizontal)">
                                      <p:cBhvr>
                                        <p:cTn id="32" dur="500"/>
                                        <p:tgtEl>
                                          <p:spTgt spid="6">
                                            <p:txEl>
                                              <p:pRg st="8" end="8"/>
                                            </p:txEl>
                                          </p:spTgt>
                                        </p:tgtEl>
                                      </p:cBhvr>
                                    </p:animEffect>
                                  </p:childTnLst>
                                  <p:subTnLst>
                                    <p:animClr clrSpc="rgb" dir="cw">
                                      <p:cBhvr override="childStyle">
                                        <p:cTn dur="1" fill="hold" display="0" masterRel="nextClick" afterEffect="1"/>
                                        <p:tgtEl>
                                          <p:spTgt spid="6">
                                            <p:txEl>
                                              <p:pRg st="8" end="8"/>
                                            </p:txEl>
                                          </p:spTgt>
                                        </p:tgtEl>
                                        <p:attrNameLst>
                                          <p:attrName>ppt_c</p:attrName>
                                        </p:attrNameLst>
                                      </p:cBhvr>
                                      <p:to>
                                        <a:srgbClr val="26BFF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ABF884E-DDA2-4380-9519-E341BD922111}"/>
              </a:ext>
            </a:extLst>
          </p:cNvPr>
          <p:cNvSpPr>
            <a:spLocks noGrp="1"/>
          </p:cNvSpPr>
          <p:nvPr>
            <p:ph type="sldNum" sz="quarter" idx="12"/>
          </p:nvPr>
        </p:nvSpPr>
        <p:spPr/>
        <p:txBody>
          <a:bodyPr/>
          <a:lstStyle/>
          <a:p>
            <a:fld id="{D12C7F20-4EEE-4847-AC76-B538472E8A39}" type="slidenum">
              <a:rPr lang="zh-CN" altLang="en-US" smtClean="0"/>
              <a:pPr/>
              <a:t>77</a:t>
            </a:fld>
            <a:endParaRPr lang="zh-CN" altLang="en-US"/>
          </a:p>
        </p:txBody>
      </p:sp>
      <p:sp>
        <p:nvSpPr>
          <p:cNvPr id="3" name="文本占位符 2">
            <a:extLst>
              <a:ext uri="{FF2B5EF4-FFF2-40B4-BE49-F238E27FC236}">
                <a16:creationId xmlns:a16="http://schemas.microsoft.com/office/drawing/2014/main" id="{ADCEDF1E-3058-4BEF-B6F2-292A4F25FA13}"/>
              </a:ext>
            </a:extLst>
          </p:cNvPr>
          <p:cNvSpPr>
            <a:spLocks noGrp="1"/>
          </p:cNvSpPr>
          <p:nvPr>
            <p:ph type="body" sz="quarter" idx="15"/>
          </p:nvPr>
        </p:nvSpPr>
        <p:spPr>
          <a:xfrm>
            <a:off x="159768" y="698463"/>
            <a:ext cx="11835786" cy="737047"/>
          </a:xfrm>
        </p:spPr>
        <p:txBody>
          <a:bodyPr/>
          <a:lstStyle/>
          <a:p>
            <a:r>
              <a:rPr lang="zh-CN" altLang="en-US" dirty="0"/>
              <a:t>本讲小结</a:t>
            </a:r>
          </a:p>
        </p:txBody>
      </p:sp>
      <p:sp>
        <p:nvSpPr>
          <p:cNvPr id="4" name="文本占位符 3">
            <a:extLst>
              <a:ext uri="{FF2B5EF4-FFF2-40B4-BE49-F238E27FC236}">
                <a16:creationId xmlns:a16="http://schemas.microsoft.com/office/drawing/2014/main" id="{D101F74D-8366-4D97-B9B5-719350746200}"/>
              </a:ext>
            </a:extLst>
          </p:cNvPr>
          <p:cNvSpPr>
            <a:spLocks noGrp="1"/>
          </p:cNvSpPr>
          <p:nvPr>
            <p:ph type="body" sz="quarter" idx="16"/>
          </p:nvPr>
        </p:nvSpPr>
        <p:spPr/>
        <p:txBody>
          <a:bodyPr/>
          <a:lstStyle/>
          <a:p>
            <a:r>
              <a:rPr lang="en-US" altLang="zh-CN" dirty="0"/>
              <a:t>2.</a:t>
            </a:r>
            <a:r>
              <a:rPr lang="zh-CN" altLang="en-US" dirty="0"/>
              <a:t>程序的机器级表示</a:t>
            </a:r>
          </a:p>
        </p:txBody>
      </p:sp>
      <p:sp>
        <p:nvSpPr>
          <p:cNvPr id="5" name="Rectangle 4">
            <a:extLst>
              <a:ext uri="{FF2B5EF4-FFF2-40B4-BE49-F238E27FC236}">
                <a16:creationId xmlns:a16="http://schemas.microsoft.com/office/drawing/2014/main" id="{12C1C5A8-59FD-430D-A94F-7729747C1E3D}"/>
              </a:ext>
            </a:extLst>
          </p:cNvPr>
          <p:cNvSpPr txBox="1">
            <a:spLocks noChangeArrowheads="1"/>
          </p:cNvSpPr>
          <p:nvPr/>
        </p:nvSpPr>
        <p:spPr>
          <a:xfrm>
            <a:off x="537701" y="1215053"/>
            <a:ext cx="10523589" cy="5195579"/>
          </a:xfrm>
          <a:prstGeom prst="rect">
            <a:avLst/>
          </a:prstGeom>
          <a:noFill/>
          <a:ln/>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zh-CN" sz="1800" dirty="0">
                <a:solidFill>
                  <a:srgbClr val="1A78C3"/>
                </a:solidFill>
                <a:latin typeface="+mj-ea"/>
                <a:ea typeface="+mj-ea"/>
              </a:rPr>
              <a:t>MIPS</a:t>
            </a:r>
            <a:r>
              <a:rPr lang="zh-CN" altLang="en-US" sz="1800" dirty="0">
                <a:solidFill>
                  <a:srgbClr val="1A78C3"/>
                </a:solidFill>
                <a:latin typeface="+mj-ea"/>
                <a:ea typeface="+mj-ea"/>
              </a:rPr>
              <a:t>指令格式</a:t>
            </a:r>
          </a:p>
          <a:p>
            <a:pPr lvl="1">
              <a:lnSpc>
                <a:spcPct val="80000"/>
              </a:lnSpc>
            </a:pPr>
            <a:r>
              <a:rPr lang="en-US" altLang="zh-CN" sz="1400" dirty="0">
                <a:solidFill>
                  <a:srgbClr val="1A78C3"/>
                </a:solidFill>
                <a:latin typeface="+mj-ea"/>
                <a:ea typeface="+mj-ea"/>
              </a:rPr>
              <a:t>R-</a:t>
            </a:r>
            <a:r>
              <a:rPr lang="zh-CN" altLang="en-US" sz="1400" dirty="0">
                <a:solidFill>
                  <a:srgbClr val="1A78C3"/>
                </a:solidFill>
                <a:latin typeface="+mj-ea"/>
                <a:ea typeface="+mj-ea"/>
              </a:rPr>
              <a:t>类型 </a:t>
            </a:r>
            <a:r>
              <a:rPr lang="en-US" altLang="zh-CN" sz="1400" dirty="0">
                <a:solidFill>
                  <a:srgbClr val="1A78C3"/>
                </a:solidFill>
                <a:latin typeface="+mj-ea"/>
                <a:ea typeface="+mj-ea"/>
              </a:rPr>
              <a:t>/ I-</a:t>
            </a:r>
            <a:r>
              <a:rPr lang="zh-CN" altLang="en-US" sz="1400" dirty="0">
                <a:solidFill>
                  <a:srgbClr val="1A78C3"/>
                </a:solidFill>
                <a:latin typeface="+mj-ea"/>
                <a:ea typeface="+mj-ea"/>
              </a:rPr>
              <a:t>类型 </a:t>
            </a:r>
            <a:r>
              <a:rPr lang="en-US" altLang="zh-CN" sz="1400" dirty="0">
                <a:solidFill>
                  <a:srgbClr val="1A78C3"/>
                </a:solidFill>
                <a:latin typeface="+mj-ea"/>
                <a:ea typeface="+mj-ea"/>
              </a:rPr>
              <a:t>/ J-</a:t>
            </a:r>
            <a:r>
              <a:rPr lang="zh-CN" altLang="en-US" sz="1400" dirty="0">
                <a:solidFill>
                  <a:srgbClr val="1A78C3"/>
                </a:solidFill>
                <a:latin typeface="+mj-ea"/>
                <a:ea typeface="+mj-ea"/>
              </a:rPr>
              <a:t>类型</a:t>
            </a:r>
          </a:p>
          <a:p>
            <a:pPr>
              <a:lnSpc>
                <a:spcPct val="80000"/>
              </a:lnSpc>
            </a:pPr>
            <a:r>
              <a:rPr lang="en-US" altLang="zh-CN" sz="1800" dirty="0">
                <a:solidFill>
                  <a:srgbClr val="1A78C3"/>
                </a:solidFill>
                <a:latin typeface="+mj-ea"/>
                <a:ea typeface="+mj-ea"/>
              </a:rPr>
              <a:t>MIPS</a:t>
            </a:r>
            <a:r>
              <a:rPr lang="zh-CN" altLang="en-US" sz="1800" dirty="0">
                <a:solidFill>
                  <a:srgbClr val="1A78C3"/>
                </a:solidFill>
                <a:latin typeface="+mj-ea"/>
                <a:ea typeface="+mj-ea"/>
              </a:rPr>
              <a:t>寄存器</a:t>
            </a:r>
          </a:p>
          <a:p>
            <a:pPr lvl="1">
              <a:lnSpc>
                <a:spcPct val="80000"/>
              </a:lnSpc>
            </a:pPr>
            <a:r>
              <a:rPr lang="zh-CN" altLang="en-US" sz="1400" dirty="0">
                <a:solidFill>
                  <a:srgbClr val="1A78C3"/>
                </a:solidFill>
                <a:latin typeface="+mj-ea"/>
                <a:ea typeface="+mj-ea"/>
              </a:rPr>
              <a:t>长度 </a:t>
            </a:r>
            <a:r>
              <a:rPr lang="en-US" altLang="zh-CN" sz="1400" dirty="0">
                <a:solidFill>
                  <a:srgbClr val="1A78C3"/>
                </a:solidFill>
                <a:latin typeface="+mj-ea"/>
                <a:ea typeface="+mj-ea"/>
              </a:rPr>
              <a:t>/ </a:t>
            </a:r>
            <a:r>
              <a:rPr lang="zh-CN" altLang="en-US" sz="1400" dirty="0">
                <a:solidFill>
                  <a:srgbClr val="1A78C3"/>
                </a:solidFill>
                <a:latin typeface="+mj-ea"/>
                <a:ea typeface="+mj-ea"/>
              </a:rPr>
              <a:t>个数 </a:t>
            </a:r>
            <a:r>
              <a:rPr lang="en-US" altLang="zh-CN" sz="1400" dirty="0">
                <a:solidFill>
                  <a:srgbClr val="1A78C3"/>
                </a:solidFill>
                <a:latin typeface="+mj-ea"/>
                <a:ea typeface="+mj-ea"/>
              </a:rPr>
              <a:t>/ </a:t>
            </a:r>
            <a:r>
              <a:rPr lang="zh-CN" altLang="en-US" sz="1400" dirty="0">
                <a:solidFill>
                  <a:srgbClr val="1A78C3"/>
                </a:solidFill>
                <a:latin typeface="+mj-ea"/>
                <a:ea typeface="+mj-ea"/>
              </a:rPr>
              <a:t>功能分配 </a:t>
            </a:r>
          </a:p>
          <a:p>
            <a:pPr>
              <a:lnSpc>
                <a:spcPct val="80000"/>
              </a:lnSpc>
            </a:pPr>
            <a:r>
              <a:rPr lang="en-US" altLang="zh-CN" sz="1800" dirty="0">
                <a:solidFill>
                  <a:srgbClr val="1A78C3"/>
                </a:solidFill>
                <a:latin typeface="+mj-ea"/>
                <a:ea typeface="+mj-ea"/>
              </a:rPr>
              <a:t>MIPS</a:t>
            </a:r>
            <a:r>
              <a:rPr lang="zh-CN" altLang="en-US" sz="1800" dirty="0">
                <a:solidFill>
                  <a:srgbClr val="1A78C3"/>
                </a:solidFill>
                <a:latin typeface="+mj-ea"/>
                <a:ea typeface="+mj-ea"/>
              </a:rPr>
              <a:t>操作数</a:t>
            </a:r>
          </a:p>
          <a:p>
            <a:pPr lvl="1">
              <a:lnSpc>
                <a:spcPct val="80000"/>
              </a:lnSpc>
            </a:pPr>
            <a:r>
              <a:rPr lang="zh-CN" altLang="en-US" sz="1400" dirty="0">
                <a:solidFill>
                  <a:srgbClr val="1A78C3"/>
                </a:solidFill>
                <a:latin typeface="+mj-ea"/>
                <a:ea typeface="+mj-ea"/>
              </a:rPr>
              <a:t>寄存器操作数 </a:t>
            </a:r>
            <a:r>
              <a:rPr lang="en-US" altLang="zh-CN" sz="1400" dirty="0">
                <a:solidFill>
                  <a:srgbClr val="1A78C3"/>
                </a:solidFill>
                <a:latin typeface="+mj-ea"/>
                <a:ea typeface="+mj-ea"/>
              </a:rPr>
              <a:t>/ </a:t>
            </a:r>
            <a:r>
              <a:rPr lang="zh-CN" altLang="en-US" sz="1400" dirty="0">
                <a:solidFill>
                  <a:srgbClr val="1A78C3"/>
                </a:solidFill>
                <a:latin typeface="+mj-ea"/>
                <a:ea typeface="+mj-ea"/>
              </a:rPr>
              <a:t>存储器操作数 </a:t>
            </a:r>
            <a:r>
              <a:rPr lang="en-US" altLang="zh-CN" sz="1400" dirty="0">
                <a:solidFill>
                  <a:srgbClr val="1A78C3"/>
                </a:solidFill>
                <a:latin typeface="+mj-ea"/>
                <a:ea typeface="+mj-ea"/>
              </a:rPr>
              <a:t>/ </a:t>
            </a:r>
            <a:r>
              <a:rPr lang="zh-CN" altLang="en-US" sz="1400" dirty="0">
                <a:solidFill>
                  <a:srgbClr val="1A78C3"/>
                </a:solidFill>
                <a:latin typeface="+mj-ea"/>
                <a:ea typeface="+mj-ea"/>
              </a:rPr>
              <a:t>立即数 </a:t>
            </a:r>
            <a:r>
              <a:rPr lang="en-US" altLang="zh-CN" sz="1400" dirty="0">
                <a:solidFill>
                  <a:srgbClr val="1A78C3"/>
                </a:solidFill>
                <a:latin typeface="+mj-ea"/>
                <a:ea typeface="+mj-ea"/>
              </a:rPr>
              <a:t>/ </a:t>
            </a:r>
            <a:r>
              <a:rPr lang="zh-CN" altLang="en-US" sz="1400" dirty="0">
                <a:solidFill>
                  <a:srgbClr val="1A78C3"/>
                </a:solidFill>
                <a:latin typeface="+mj-ea"/>
                <a:ea typeface="+mj-ea"/>
              </a:rPr>
              <a:t>文本</a:t>
            </a:r>
          </a:p>
          <a:p>
            <a:pPr>
              <a:lnSpc>
                <a:spcPct val="80000"/>
              </a:lnSpc>
            </a:pPr>
            <a:r>
              <a:rPr lang="en-US" altLang="zh-CN" sz="1800" dirty="0">
                <a:solidFill>
                  <a:srgbClr val="1A78C3"/>
                </a:solidFill>
                <a:latin typeface="+mj-ea"/>
                <a:ea typeface="+mj-ea"/>
              </a:rPr>
              <a:t>MIPS</a:t>
            </a:r>
            <a:r>
              <a:rPr lang="zh-CN" altLang="en-US" sz="1800" dirty="0">
                <a:solidFill>
                  <a:srgbClr val="1A78C3"/>
                </a:solidFill>
                <a:latin typeface="+mj-ea"/>
                <a:ea typeface="+mj-ea"/>
              </a:rPr>
              <a:t>指令寻址方式</a:t>
            </a:r>
          </a:p>
          <a:p>
            <a:pPr lvl="1">
              <a:lnSpc>
                <a:spcPct val="80000"/>
              </a:lnSpc>
            </a:pPr>
            <a:r>
              <a:rPr lang="zh-CN" altLang="en-US" sz="1400" dirty="0">
                <a:solidFill>
                  <a:srgbClr val="1A78C3"/>
                </a:solidFill>
                <a:latin typeface="+mj-ea"/>
                <a:ea typeface="+mj-ea"/>
              </a:rPr>
              <a:t>立即数寻址 </a:t>
            </a:r>
            <a:r>
              <a:rPr lang="en-US" altLang="zh-CN" sz="1400" dirty="0">
                <a:solidFill>
                  <a:srgbClr val="1A78C3"/>
                </a:solidFill>
                <a:latin typeface="+mj-ea"/>
                <a:ea typeface="+mj-ea"/>
              </a:rPr>
              <a:t>/ </a:t>
            </a:r>
            <a:r>
              <a:rPr lang="zh-CN" altLang="en-US" sz="1400" dirty="0">
                <a:solidFill>
                  <a:srgbClr val="1A78C3"/>
                </a:solidFill>
                <a:latin typeface="+mj-ea"/>
                <a:ea typeface="+mj-ea"/>
              </a:rPr>
              <a:t>寄存器寻址 </a:t>
            </a:r>
            <a:r>
              <a:rPr lang="en-US" altLang="zh-CN" sz="1400" dirty="0">
                <a:solidFill>
                  <a:srgbClr val="1A78C3"/>
                </a:solidFill>
                <a:latin typeface="+mj-ea"/>
                <a:ea typeface="+mj-ea"/>
              </a:rPr>
              <a:t>/ </a:t>
            </a:r>
            <a:r>
              <a:rPr lang="zh-CN" altLang="en-US" sz="1400" dirty="0">
                <a:solidFill>
                  <a:srgbClr val="1A78C3"/>
                </a:solidFill>
                <a:latin typeface="+mj-ea"/>
                <a:ea typeface="+mj-ea"/>
              </a:rPr>
              <a:t>相对寻址 </a:t>
            </a:r>
            <a:r>
              <a:rPr lang="en-US" altLang="zh-CN" sz="1400" dirty="0">
                <a:solidFill>
                  <a:srgbClr val="1A78C3"/>
                </a:solidFill>
                <a:latin typeface="+mj-ea"/>
                <a:ea typeface="+mj-ea"/>
              </a:rPr>
              <a:t>/ </a:t>
            </a:r>
            <a:r>
              <a:rPr lang="zh-CN" altLang="en-US" sz="1400" dirty="0">
                <a:solidFill>
                  <a:srgbClr val="1A78C3"/>
                </a:solidFill>
                <a:latin typeface="+mj-ea"/>
                <a:ea typeface="+mj-ea"/>
              </a:rPr>
              <a:t>伪直接寻址 </a:t>
            </a:r>
            <a:r>
              <a:rPr lang="en-US" altLang="zh-CN" sz="1400" dirty="0">
                <a:solidFill>
                  <a:srgbClr val="1A78C3"/>
                </a:solidFill>
                <a:latin typeface="+mj-ea"/>
                <a:ea typeface="+mj-ea"/>
              </a:rPr>
              <a:t>/ </a:t>
            </a:r>
            <a:r>
              <a:rPr lang="zh-CN" altLang="en-US" sz="1400" dirty="0">
                <a:solidFill>
                  <a:srgbClr val="1A78C3"/>
                </a:solidFill>
                <a:latin typeface="+mj-ea"/>
                <a:ea typeface="+mj-ea"/>
              </a:rPr>
              <a:t>偏移寻址</a:t>
            </a:r>
          </a:p>
          <a:p>
            <a:pPr>
              <a:lnSpc>
                <a:spcPct val="80000"/>
              </a:lnSpc>
            </a:pPr>
            <a:r>
              <a:rPr lang="en-US" altLang="zh-CN" sz="1800" dirty="0">
                <a:solidFill>
                  <a:srgbClr val="1A78C3"/>
                </a:solidFill>
                <a:latin typeface="+mj-ea"/>
                <a:ea typeface="+mj-ea"/>
              </a:rPr>
              <a:t>MIPS</a:t>
            </a:r>
            <a:r>
              <a:rPr lang="zh-CN" altLang="en-US" sz="1800" dirty="0">
                <a:solidFill>
                  <a:srgbClr val="1A78C3"/>
                </a:solidFill>
                <a:latin typeface="+mj-ea"/>
                <a:ea typeface="+mj-ea"/>
              </a:rPr>
              <a:t>指令类型</a:t>
            </a:r>
          </a:p>
          <a:p>
            <a:pPr lvl="1">
              <a:lnSpc>
                <a:spcPct val="80000"/>
              </a:lnSpc>
            </a:pPr>
            <a:r>
              <a:rPr lang="zh-CN" altLang="en-US" sz="1400" dirty="0">
                <a:solidFill>
                  <a:srgbClr val="1A78C3"/>
                </a:solidFill>
                <a:latin typeface="+mj-ea"/>
                <a:ea typeface="+mj-ea"/>
              </a:rPr>
              <a:t>算术 </a:t>
            </a:r>
            <a:r>
              <a:rPr lang="en-US" altLang="zh-CN" sz="1400" dirty="0">
                <a:solidFill>
                  <a:srgbClr val="1A78C3"/>
                </a:solidFill>
                <a:latin typeface="+mj-ea"/>
                <a:ea typeface="+mj-ea"/>
              </a:rPr>
              <a:t>/ </a:t>
            </a:r>
            <a:r>
              <a:rPr lang="zh-CN" altLang="en-US" sz="1400" dirty="0">
                <a:solidFill>
                  <a:srgbClr val="1A78C3"/>
                </a:solidFill>
                <a:latin typeface="+mj-ea"/>
                <a:ea typeface="+mj-ea"/>
              </a:rPr>
              <a:t>逻辑 </a:t>
            </a:r>
            <a:r>
              <a:rPr lang="en-US" altLang="zh-CN" sz="1400" dirty="0">
                <a:solidFill>
                  <a:srgbClr val="1A78C3"/>
                </a:solidFill>
                <a:latin typeface="+mj-ea"/>
                <a:ea typeface="+mj-ea"/>
              </a:rPr>
              <a:t>/ </a:t>
            </a:r>
            <a:r>
              <a:rPr lang="zh-CN" altLang="en-US" sz="1400" dirty="0">
                <a:solidFill>
                  <a:srgbClr val="1A78C3"/>
                </a:solidFill>
                <a:latin typeface="+mj-ea"/>
                <a:ea typeface="+mj-ea"/>
              </a:rPr>
              <a:t>数据传送 </a:t>
            </a:r>
            <a:r>
              <a:rPr lang="en-US" altLang="zh-CN" sz="1400" dirty="0">
                <a:solidFill>
                  <a:srgbClr val="1A78C3"/>
                </a:solidFill>
                <a:latin typeface="+mj-ea"/>
                <a:ea typeface="+mj-ea"/>
              </a:rPr>
              <a:t>/ </a:t>
            </a:r>
            <a:r>
              <a:rPr lang="zh-CN" altLang="en-US" sz="1400" dirty="0">
                <a:solidFill>
                  <a:srgbClr val="1A78C3"/>
                </a:solidFill>
                <a:latin typeface="+mj-ea"/>
                <a:ea typeface="+mj-ea"/>
              </a:rPr>
              <a:t>条件分支 </a:t>
            </a:r>
            <a:r>
              <a:rPr lang="en-US" altLang="zh-CN" sz="1400" dirty="0">
                <a:solidFill>
                  <a:srgbClr val="1A78C3"/>
                </a:solidFill>
                <a:latin typeface="+mj-ea"/>
                <a:ea typeface="+mj-ea"/>
              </a:rPr>
              <a:t>/ </a:t>
            </a:r>
            <a:r>
              <a:rPr lang="zh-CN" altLang="en-US" sz="1400" dirty="0">
                <a:solidFill>
                  <a:srgbClr val="1A78C3"/>
                </a:solidFill>
                <a:latin typeface="+mj-ea"/>
                <a:ea typeface="+mj-ea"/>
              </a:rPr>
              <a:t>无条件转移 </a:t>
            </a:r>
          </a:p>
          <a:p>
            <a:pPr>
              <a:lnSpc>
                <a:spcPct val="80000"/>
              </a:lnSpc>
            </a:pPr>
            <a:r>
              <a:rPr lang="en-US" altLang="zh-CN" sz="1800" dirty="0">
                <a:solidFill>
                  <a:srgbClr val="1A78C3"/>
                </a:solidFill>
                <a:latin typeface="+mj-ea"/>
                <a:ea typeface="+mj-ea"/>
              </a:rPr>
              <a:t>MIPS</a:t>
            </a:r>
            <a:r>
              <a:rPr lang="zh-CN" altLang="en-US" sz="1800" dirty="0">
                <a:solidFill>
                  <a:srgbClr val="1A78C3"/>
                </a:solidFill>
                <a:latin typeface="+mj-ea"/>
                <a:ea typeface="+mj-ea"/>
              </a:rPr>
              <a:t>汇编语言形式</a:t>
            </a:r>
          </a:p>
          <a:p>
            <a:pPr lvl="1">
              <a:lnSpc>
                <a:spcPct val="80000"/>
              </a:lnSpc>
            </a:pPr>
            <a:r>
              <a:rPr lang="zh-CN" altLang="en-US" sz="1400" dirty="0">
                <a:solidFill>
                  <a:srgbClr val="1A78C3"/>
                </a:solidFill>
                <a:latin typeface="+mj-ea"/>
                <a:ea typeface="+mj-ea"/>
              </a:rPr>
              <a:t>操作码的表示</a:t>
            </a:r>
            <a:r>
              <a:rPr lang="en-US" altLang="zh-CN" sz="1400" dirty="0">
                <a:solidFill>
                  <a:srgbClr val="1A78C3"/>
                </a:solidFill>
                <a:latin typeface="+mj-ea"/>
                <a:ea typeface="+mj-ea"/>
              </a:rPr>
              <a:t> / </a:t>
            </a:r>
            <a:r>
              <a:rPr lang="zh-CN" altLang="en-US" sz="1400" dirty="0">
                <a:solidFill>
                  <a:srgbClr val="1A78C3"/>
                </a:solidFill>
                <a:latin typeface="+mj-ea"/>
                <a:ea typeface="+mj-ea"/>
              </a:rPr>
              <a:t>寄存器的表示 </a:t>
            </a:r>
            <a:r>
              <a:rPr lang="en-US" altLang="zh-CN" sz="1400" dirty="0">
                <a:solidFill>
                  <a:srgbClr val="1A78C3"/>
                </a:solidFill>
                <a:latin typeface="+mj-ea"/>
                <a:ea typeface="+mj-ea"/>
              </a:rPr>
              <a:t>/  </a:t>
            </a:r>
            <a:r>
              <a:rPr lang="zh-CN" altLang="en-US" sz="1400" dirty="0">
                <a:solidFill>
                  <a:srgbClr val="1A78C3"/>
                </a:solidFill>
                <a:latin typeface="+mj-ea"/>
                <a:ea typeface="+mj-ea"/>
              </a:rPr>
              <a:t>存储器数据表示</a:t>
            </a:r>
          </a:p>
          <a:p>
            <a:pPr>
              <a:lnSpc>
                <a:spcPct val="80000"/>
              </a:lnSpc>
            </a:pPr>
            <a:r>
              <a:rPr lang="zh-CN" altLang="en-US" sz="1800" dirty="0">
                <a:solidFill>
                  <a:srgbClr val="1A78C3"/>
                </a:solidFill>
                <a:latin typeface="+mj-ea"/>
                <a:ea typeface="+mj-ea"/>
              </a:rPr>
              <a:t>机器语言的解码（反汇编）</a:t>
            </a:r>
          </a:p>
          <a:p>
            <a:pPr>
              <a:lnSpc>
                <a:spcPct val="80000"/>
              </a:lnSpc>
            </a:pPr>
            <a:r>
              <a:rPr lang="zh-CN" altLang="en-US" sz="1800" dirty="0">
                <a:solidFill>
                  <a:srgbClr val="1A78C3"/>
                </a:solidFill>
                <a:latin typeface="+mj-ea"/>
                <a:ea typeface="+mj-ea"/>
              </a:rPr>
              <a:t>高级语言、汇编语言、机器语言之间的转换</a:t>
            </a:r>
          </a:p>
          <a:p>
            <a:pPr lvl="1">
              <a:lnSpc>
                <a:spcPct val="80000"/>
              </a:lnSpc>
            </a:pPr>
            <a:r>
              <a:rPr lang="zh-CN" altLang="en-US" sz="1600" dirty="0">
                <a:solidFill>
                  <a:srgbClr val="1A78C3"/>
                </a:solidFill>
                <a:latin typeface="+mj-ea"/>
                <a:ea typeface="+mj-ea"/>
              </a:rPr>
              <a:t>运算表达式 </a:t>
            </a:r>
            <a:r>
              <a:rPr lang="en-US" altLang="zh-CN" sz="1600" dirty="0">
                <a:solidFill>
                  <a:srgbClr val="1A78C3"/>
                </a:solidFill>
                <a:latin typeface="+mj-ea"/>
                <a:ea typeface="+mj-ea"/>
              </a:rPr>
              <a:t>/  If</a:t>
            </a:r>
            <a:r>
              <a:rPr lang="zh-CN" altLang="en-US" sz="1600" dirty="0">
                <a:solidFill>
                  <a:srgbClr val="1A78C3"/>
                </a:solidFill>
                <a:latin typeface="+mj-ea"/>
                <a:ea typeface="+mj-ea"/>
              </a:rPr>
              <a:t>语句 </a:t>
            </a:r>
            <a:r>
              <a:rPr lang="en-US" altLang="zh-CN" sz="1600" dirty="0">
                <a:solidFill>
                  <a:srgbClr val="1A78C3"/>
                </a:solidFill>
                <a:latin typeface="+mj-ea"/>
                <a:ea typeface="+mj-ea"/>
              </a:rPr>
              <a:t>/  </a:t>
            </a:r>
            <a:r>
              <a:rPr lang="zh-CN" altLang="en-US" sz="1600" dirty="0">
                <a:solidFill>
                  <a:srgbClr val="1A78C3"/>
                </a:solidFill>
                <a:latin typeface="+mj-ea"/>
                <a:ea typeface="+mj-ea"/>
              </a:rPr>
              <a:t>循环 </a:t>
            </a:r>
            <a:r>
              <a:rPr lang="en-US" altLang="zh-CN" sz="1600" dirty="0">
                <a:solidFill>
                  <a:srgbClr val="1A78C3"/>
                </a:solidFill>
                <a:latin typeface="+mj-ea"/>
                <a:ea typeface="+mj-ea"/>
              </a:rPr>
              <a:t>/ </a:t>
            </a:r>
            <a:r>
              <a:rPr lang="zh-CN" altLang="en-US" sz="1600" dirty="0">
                <a:solidFill>
                  <a:srgbClr val="1A78C3"/>
                </a:solidFill>
                <a:latin typeface="+mj-ea"/>
                <a:ea typeface="+mj-ea"/>
              </a:rPr>
              <a:t>数组访问 </a:t>
            </a:r>
            <a:r>
              <a:rPr lang="en-US" altLang="zh-CN" sz="1600" dirty="0">
                <a:solidFill>
                  <a:srgbClr val="1A78C3"/>
                </a:solidFill>
                <a:latin typeface="+mj-ea"/>
                <a:ea typeface="+mj-ea"/>
              </a:rPr>
              <a:t>/ </a:t>
            </a:r>
            <a:r>
              <a:rPr lang="zh-CN" altLang="en-US" sz="1600" dirty="0">
                <a:solidFill>
                  <a:srgbClr val="1A78C3"/>
                </a:solidFill>
                <a:latin typeface="+mj-ea"/>
                <a:ea typeface="+mj-ea"/>
              </a:rPr>
              <a:t>过程 </a:t>
            </a:r>
            <a:r>
              <a:rPr lang="en-US" altLang="zh-CN" sz="1600" dirty="0">
                <a:solidFill>
                  <a:srgbClr val="1A78C3"/>
                </a:solidFill>
                <a:latin typeface="+mj-ea"/>
                <a:ea typeface="+mj-ea"/>
              </a:rPr>
              <a:t>/ </a:t>
            </a:r>
            <a:r>
              <a:rPr lang="zh-CN" altLang="en-US" sz="1600" dirty="0">
                <a:solidFill>
                  <a:srgbClr val="1A78C3"/>
                </a:solidFill>
                <a:latin typeface="+mj-ea"/>
                <a:ea typeface="+mj-ea"/>
              </a:rPr>
              <a:t>堆栈 </a:t>
            </a:r>
            <a:r>
              <a:rPr lang="en-US" altLang="zh-CN" sz="1600" dirty="0">
                <a:solidFill>
                  <a:srgbClr val="1A78C3"/>
                </a:solidFill>
                <a:latin typeface="+mj-ea"/>
                <a:ea typeface="+mj-ea"/>
              </a:rPr>
              <a:t>/ </a:t>
            </a:r>
            <a:r>
              <a:rPr lang="zh-CN" altLang="en-US" sz="1600" dirty="0">
                <a:solidFill>
                  <a:srgbClr val="1A78C3"/>
                </a:solidFill>
                <a:latin typeface="+mj-ea"/>
                <a:ea typeface="+mj-ea"/>
              </a:rPr>
              <a:t>栈帧 </a:t>
            </a:r>
          </a:p>
          <a:p>
            <a:pPr>
              <a:lnSpc>
                <a:spcPct val="80000"/>
              </a:lnSpc>
            </a:pPr>
            <a:r>
              <a:rPr lang="zh-CN" altLang="en-US" sz="1800" dirty="0">
                <a:solidFill>
                  <a:srgbClr val="1A78C3"/>
                </a:solidFill>
                <a:latin typeface="+mj-ea"/>
                <a:ea typeface="+mj-ea"/>
              </a:rPr>
              <a:t>其他指令系统：</a:t>
            </a:r>
            <a:r>
              <a:rPr lang="en-US" altLang="zh-CN" sz="1800" dirty="0">
                <a:solidFill>
                  <a:srgbClr val="1A78C3"/>
                </a:solidFill>
                <a:latin typeface="+mj-ea"/>
                <a:ea typeface="+mj-ea"/>
              </a:rPr>
              <a:t>PowerPC</a:t>
            </a:r>
            <a:r>
              <a:rPr lang="zh-CN" altLang="en-US" sz="1800" dirty="0">
                <a:solidFill>
                  <a:srgbClr val="1A78C3"/>
                </a:solidFill>
                <a:latin typeface="+mj-ea"/>
                <a:ea typeface="+mj-ea"/>
              </a:rPr>
              <a:t>、</a:t>
            </a:r>
            <a:r>
              <a:rPr lang="en-US" altLang="zh-CN" sz="1800" dirty="0">
                <a:solidFill>
                  <a:srgbClr val="1A78C3"/>
                </a:solidFill>
                <a:latin typeface="+mj-ea"/>
                <a:ea typeface="+mj-ea"/>
              </a:rPr>
              <a:t>80x86</a:t>
            </a:r>
          </a:p>
          <a:p>
            <a:pPr>
              <a:lnSpc>
                <a:spcPct val="80000"/>
              </a:lnSpc>
            </a:pPr>
            <a:r>
              <a:rPr lang="en-US" altLang="zh-CN" sz="1800" dirty="0">
                <a:solidFill>
                  <a:srgbClr val="1A78C3"/>
                </a:solidFill>
                <a:latin typeface="+mj-ea"/>
                <a:ea typeface="+mj-ea"/>
              </a:rPr>
              <a:t>CISC vs. RISC</a:t>
            </a:r>
          </a:p>
        </p:txBody>
      </p:sp>
    </p:spTree>
    <p:extLst>
      <p:ext uri="{BB962C8B-B14F-4D97-AF65-F5344CB8AC3E}">
        <p14:creationId xmlns:p14="http://schemas.microsoft.com/office/powerpoint/2010/main" val="385431471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A18A09-CBE4-48E0-85F8-C4D7EA1450E6}"/>
              </a:ext>
            </a:extLst>
          </p:cNvPr>
          <p:cNvSpPr>
            <a:spLocks noGrp="1"/>
          </p:cNvSpPr>
          <p:nvPr>
            <p:ph type="sldNum" sz="quarter" idx="12"/>
          </p:nvPr>
        </p:nvSpPr>
        <p:spPr/>
        <p:txBody>
          <a:bodyPr/>
          <a:lstStyle/>
          <a:p>
            <a:fld id="{D12C7F20-4EEE-4847-AC76-B538472E8A39}" type="slidenum">
              <a:rPr lang="zh-CN" altLang="en-US" smtClean="0"/>
              <a:pPr/>
              <a:t>7</a:t>
            </a:fld>
            <a:endParaRPr lang="zh-CN" altLang="en-US"/>
          </a:p>
        </p:txBody>
      </p:sp>
      <p:sp>
        <p:nvSpPr>
          <p:cNvPr id="3" name="文本占位符 2">
            <a:extLst>
              <a:ext uri="{FF2B5EF4-FFF2-40B4-BE49-F238E27FC236}">
                <a16:creationId xmlns:a16="http://schemas.microsoft.com/office/drawing/2014/main" id="{60CB69B3-1CE8-4558-BC31-0804D6BE37C0}"/>
              </a:ext>
            </a:extLst>
          </p:cNvPr>
          <p:cNvSpPr>
            <a:spLocks noGrp="1"/>
          </p:cNvSpPr>
          <p:nvPr>
            <p:ph type="body" sz="quarter" idx="15"/>
          </p:nvPr>
        </p:nvSpPr>
        <p:spPr>
          <a:xfrm>
            <a:off x="159768" y="698464"/>
            <a:ext cx="11835786" cy="1659426"/>
          </a:xfrm>
        </p:spPr>
        <p:txBody>
          <a:bodyPr/>
          <a:lstStyle/>
          <a:p>
            <a:r>
              <a:rPr lang="zh-CN" altLang="en-US" dirty="0"/>
              <a:t>从指令执行周期</a:t>
            </a:r>
            <a:endParaRPr lang="en-US" altLang="zh-CN" dirty="0"/>
          </a:p>
          <a:p>
            <a:pPr marL="0" indent="0">
              <a:buNone/>
            </a:pPr>
            <a:r>
              <a:rPr lang="en-US" altLang="zh-CN" dirty="0"/>
              <a:t>  </a:t>
            </a:r>
            <a:r>
              <a:rPr lang="zh-CN" altLang="en-US" dirty="0"/>
              <a:t>看指令设计</a:t>
            </a:r>
            <a:endParaRPr lang="en-US" altLang="zh-CN" dirty="0"/>
          </a:p>
          <a:p>
            <a:pPr marL="0" indent="0">
              <a:buNone/>
            </a:pPr>
            <a:r>
              <a:rPr lang="en-US" altLang="zh-CN" dirty="0"/>
              <a:t>  </a:t>
            </a:r>
            <a:r>
              <a:rPr lang="zh-CN" altLang="en-US" dirty="0"/>
              <a:t>涉及的问题</a:t>
            </a:r>
          </a:p>
        </p:txBody>
      </p:sp>
      <p:sp>
        <p:nvSpPr>
          <p:cNvPr id="4" name="文本占位符 3">
            <a:extLst>
              <a:ext uri="{FF2B5EF4-FFF2-40B4-BE49-F238E27FC236}">
                <a16:creationId xmlns:a16="http://schemas.microsoft.com/office/drawing/2014/main" id="{0BAECDA3-E9EA-490C-B648-B432D12F83BC}"/>
              </a:ext>
            </a:extLst>
          </p:cNvPr>
          <p:cNvSpPr>
            <a:spLocks noGrp="1"/>
          </p:cNvSpPr>
          <p:nvPr>
            <p:ph type="body" sz="quarter" idx="16"/>
          </p:nvPr>
        </p:nvSpPr>
        <p:spPr/>
        <p:txBody>
          <a:bodyPr/>
          <a:lstStyle/>
          <a:p>
            <a:r>
              <a:rPr lang="en-US" altLang="zh-CN" dirty="0"/>
              <a:t>1.</a:t>
            </a:r>
            <a:r>
              <a:rPr lang="zh-CN" altLang="en-US" dirty="0"/>
              <a:t>指令系统的设计</a:t>
            </a:r>
            <a:endParaRPr lang="en-US" altLang="zh-CN" dirty="0"/>
          </a:p>
          <a:p>
            <a:endParaRPr lang="zh-CN" altLang="en-US" dirty="0"/>
          </a:p>
        </p:txBody>
      </p:sp>
      <p:sp>
        <p:nvSpPr>
          <p:cNvPr id="5" name="Rectangle 3">
            <a:extLst>
              <a:ext uri="{FF2B5EF4-FFF2-40B4-BE49-F238E27FC236}">
                <a16:creationId xmlns:a16="http://schemas.microsoft.com/office/drawing/2014/main" id="{675AF6F3-8EFF-43D2-9396-92FF40C7C7D8}"/>
              </a:ext>
            </a:extLst>
          </p:cNvPr>
          <p:cNvSpPr>
            <a:spLocks noChangeArrowheads="1"/>
          </p:cNvSpPr>
          <p:nvPr/>
        </p:nvSpPr>
        <p:spPr bwMode="auto">
          <a:xfrm>
            <a:off x="4112877" y="1018039"/>
            <a:ext cx="1574800" cy="6461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6000"/>
              </a:lnSpc>
              <a:spcBef>
                <a:spcPct val="40000"/>
              </a:spcBef>
            </a:pPr>
            <a:r>
              <a:rPr lang="en-US" altLang="zh-CN" sz="1800" i="1" dirty="0">
                <a:solidFill>
                  <a:srgbClr val="1A78C3"/>
                </a:solidFill>
                <a:latin typeface="Arial" panose="020B0604020202020204" pitchFamily="34" charset="0"/>
              </a:rPr>
              <a:t>Instruction</a:t>
            </a:r>
          </a:p>
          <a:p>
            <a:pPr algn="ctr">
              <a:lnSpc>
                <a:spcPct val="86000"/>
              </a:lnSpc>
              <a:spcBef>
                <a:spcPct val="40000"/>
              </a:spcBef>
            </a:pPr>
            <a:r>
              <a:rPr lang="en-US" altLang="zh-CN" sz="1800" i="1" dirty="0">
                <a:solidFill>
                  <a:srgbClr val="1A78C3"/>
                </a:solidFill>
                <a:latin typeface="Arial" panose="020B0604020202020204" pitchFamily="34" charset="0"/>
              </a:rPr>
              <a:t>Fetch</a:t>
            </a:r>
          </a:p>
        </p:txBody>
      </p:sp>
      <p:sp>
        <p:nvSpPr>
          <p:cNvPr id="6" name="Rectangle 4">
            <a:extLst>
              <a:ext uri="{FF2B5EF4-FFF2-40B4-BE49-F238E27FC236}">
                <a16:creationId xmlns:a16="http://schemas.microsoft.com/office/drawing/2014/main" id="{0BD959CF-B8CB-432F-9447-7841601D8F36}"/>
              </a:ext>
            </a:extLst>
          </p:cNvPr>
          <p:cNvSpPr>
            <a:spLocks noChangeArrowheads="1"/>
          </p:cNvSpPr>
          <p:nvPr/>
        </p:nvSpPr>
        <p:spPr bwMode="auto">
          <a:xfrm>
            <a:off x="4112877" y="2008639"/>
            <a:ext cx="1574800" cy="6461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6000"/>
              </a:lnSpc>
              <a:spcBef>
                <a:spcPct val="40000"/>
              </a:spcBef>
            </a:pPr>
            <a:r>
              <a:rPr lang="en-US" altLang="zh-CN" sz="1800" i="1">
                <a:solidFill>
                  <a:srgbClr val="1A78C3"/>
                </a:solidFill>
                <a:latin typeface="Arial" panose="020B0604020202020204" pitchFamily="34" charset="0"/>
              </a:rPr>
              <a:t>Instruction</a:t>
            </a:r>
          </a:p>
          <a:p>
            <a:pPr algn="ctr">
              <a:lnSpc>
                <a:spcPct val="86000"/>
              </a:lnSpc>
              <a:spcBef>
                <a:spcPct val="40000"/>
              </a:spcBef>
            </a:pPr>
            <a:r>
              <a:rPr lang="en-US" altLang="zh-CN" sz="1800" i="1">
                <a:solidFill>
                  <a:srgbClr val="1A78C3"/>
                </a:solidFill>
                <a:latin typeface="Arial" panose="020B0604020202020204" pitchFamily="34" charset="0"/>
              </a:rPr>
              <a:t>Decode</a:t>
            </a:r>
          </a:p>
        </p:txBody>
      </p:sp>
      <p:sp>
        <p:nvSpPr>
          <p:cNvPr id="7" name="Rectangle 5">
            <a:extLst>
              <a:ext uri="{FF2B5EF4-FFF2-40B4-BE49-F238E27FC236}">
                <a16:creationId xmlns:a16="http://schemas.microsoft.com/office/drawing/2014/main" id="{0C2DE7C8-48A4-4623-933F-10ACDA47C2DE}"/>
              </a:ext>
            </a:extLst>
          </p:cNvPr>
          <p:cNvSpPr>
            <a:spLocks noChangeArrowheads="1"/>
          </p:cNvSpPr>
          <p:nvPr/>
        </p:nvSpPr>
        <p:spPr bwMode="auto">
          <a:xfrm>
            <a:off x="4112877" y="2999239"/>
            <a:ext cx="1574800" cy="6461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6000"/>
              </a:lnSpc>
              <a:spcBef>
                <a:spcPct val="40000"/>
              </a:spcBef>
            </a:pPr>
            <a:r>
              <a:rPr lang="en-US" altLang="zh-CN" sz="1800" i="1">
                <a:solidFill>
                  <a:srgbClr val="1A78C3"/>
                </a:solidFill>
                <a:latin typeface="Arial" panose="020B0604020202020204" pitchFamily="34" charset="0"/>
              </a:rPr>
              <a:t>Operand</a:t>
            </a:r>
          </a:p>
          <a:p>
            <a:pPr algn="ctr">
              <a:lnSpc>
                <a:spcPct val="86000"/>
              </a:lnSpc>
              <a:spcBef>
                <a:spcPct val="40000"/>
              </a:spcBef>
            </a:pPr>
            <a:r>
              <a:rPr lang="en-US" altLang="zh-CN" sz="1800" i="1">
                <a:solidFill>
                  <a:srgbClr val="1A78C3"/>
                </a:solidFill>
                <a:latin typeface="Arial" panose="020B0604020202020204" pitchFamily="34" charset="0"/>
              </a:rPr>
              <a:t>Fetch</a:t>
            </a:r>
          </a:p>
        </p:txBody>
      </p:sp>
      <p:sp>
        <p:nvSpPr>
          <p:cNvPr id="8" name="Rectangle 6">
            <a:extLst>
              <a:ext uri="{FF2B5EF4-FFF2-40B4-BE49-F238E27FC236}">
                <a16:creationId xmlns:a16="http://schemas.microsoft.com/office/drawing/2014/main" id="{7DF3762F-AEC1-4B7F-8D9F-1B28E2806ACC}"/>
              </a:ext>
            </a:extLst>
          </p:cNvPr>
          <p:cNvSpPr>
            <a:spLocks noChangeArrowheads="1"/>
          </p:cNvSpPr>
          <p:nvPr/>
        </p:nvSpPr>
        <p:spPr bwMode="auto">
          <a:xfrm>
            <a:off x="4112877" y="3989839"/>
            <a:ext cx="15748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8000"/>
              </a:lnSpc>
              <a:spcBef>
                <a:spcPct val="43000"/>
              </a:spcBef>
            </a:pPr>
            <a:r>
              <a:rPr lang="en-US" altLang="zh-CN" sz="1800" i="1">
                <a:solidFill>
                  <a:srgbClr val="1A78C3"/>
                </a:solidFill>
                <a:latin typeface="Arial" panose="020B0604020202020204" pitchFamily="34" charset="0"/>
              </a:rPr>
              <a:t>Execute</a:t>
            </a:r>
          </a:p>
        </p:txBody>
      </p:sp>
      <p:sp>
        <p:nvSpPr>
          <p:cNvPr id="9" name="Rectangle 7">
            <a:extLst>
              <a:ext uri="{FF2B5EF4-FFF2-40B4-BE49-F238E27FC236}">
                <a16:creationId xmlns:a16="http://schemas.microsoft.com/office/drawing/2014/main" id="{EE561289-80EA-4B7D-BB07-805A8DA14C12}"/>
              </a:ext>
            </a:extLst>
          </p:cNvPr>
          <p:cNvSpPr>
            <a:spLocks noChangeArrowheads="1"/>
          </p:cNvSpPr>
          <p:nvPr/>
        </p:nvSpPr>
        <p:spPr bwMode="auto">
          <a:xfrm>
            <a:off x="4112877" y="4675639"/>
            <a:ext cx="1574800" cy="6461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6000"/>
              </a:lnSpc>
              <a:spcBef>
                <a:spcPct val="40000"/>
              </a:spcBef>
            </a:pPr>
            <a:r>
              <a:rPr lang="en-US" altLang="zh-CN" sz="1800" i="1">
                <a:solidFill>
                  <a:srgbClr val="1A78C3"/>
                </a:solidFill>
                <a:latin typeface="Arial" panose="020B0604020202020204" pitchFamily="34" charset="0"/>
              </a:rPr>
              <a:t>Result</a:t>
            </a:r>
          </a:p>
          <a:p>
            <a:pPr algn="ctr">
              <a:lnSpc>
                <a:spcPct val="86000"/>
              </a:lnSpc>
              <a:spcBef>
                <a:spcPct val="40000"/>
              </a:spcBef>
            </a:pPr>
            <a:r>
              <a:rPr lang="en-US" altLang="zh-CN" sz="1800" i="1">
                <a:solidFill>
                  <a:srgbClr val="1A78C3"/>
                </a:solidFill>
                <a:latin typeface="Arial" panose="020B0604020202020204" pitchFamily="34" charset="0"/>
              </a:rPr>
              <a:t>Store</a:t>
            </a:r>
          </a:p>
        </p:txBody>
      </p:sp>
      <p:sp>
        <p:nvSpPr>
          <p:cNvPr id="10" name="Rectangle 8">
            <a:extLst>
              <a:ext uri="{FF2B5EF4-FFF2-40B4-BE49-F238E27FC236}">
                <a16:creationId xmlns:a16="http://schemas.microsoft.com/office/drawing/2014/main" id="{9BA9F585-8C5B-47B2-8988-39D590440C05}"/>
              </a:ext>
            </a:extLst>
          </p:cNvPr>
          <p:cNvSpPr>
            <a:spLocks noChangeArrowheads="1"/>
          </p:cNvSpPr>
          <p:nvPr/>
        </p:nvSpPr>
        <p:spPr bwMode="auto">
          <a:xfrm>
            <a:off x="4112877" y="5666239"/>
            <a:ext cx="1574800" cy="6461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6000"/>
              </a:lnSpc>
              <a:spcBef>
                <a:spcPct val="40000"/>
              </a:spcBef>
            </a:pPr>
            <a:r>
              <a:rPr lang="en-US" altLang="zh-CN" sz="1800" i="1">
                <a:solidFill>
                  <a:srgbClr val="1A78C3"/>
                </a:solidFill>
                <a:latin typeface="Arial" panose="020B0604020202020204" pitchFamily="34" charset="0"/>
              </a:rPr>
              <a:t>Next</a:t>
            </a:r>
          </a:p>
          <a:p>
            <a:pPr algn="ctr">
              <a:lnSpc>
                <a:spcPct val="86000"/>
              </a:lnSpc>
              <a:spcBef>
                <a:spcPct val="40000"/>
              </a:spcBef>
            </a:pPr>
            <a:r>
              <a:rPr lang="en-US" altLang="zh-CN" sz="1800" i="1">
                <a:solidFill>
                  <a:srgbClr val="1A78C3"/>
                </a:solidFill>
                <a:latin typeface="Arial" panose="020B0604020202020204" pitchFamily="34" charset="0"/>
              </a:rPr>
              <a:t>Instruction</a:t>
            </a:r>
          </a:p>
        </p:txBody>
      </p:sp>
      <p:sp>
        <p:nvSpPr>
          <p:cNvPr id="11" name="Line 9">
            <a:extLst>
              <a:ext uri="{FF2B5EF4-FFF2-40B4-BE49-F238E27FC236}">
                <a16:creationId xmlns:a16="http://schemas.microsoft.com/office/drawing/2014/main" id="{1815CCF4-0C22-4173-8414-8C79DA583B5D}"/>
              </a:ext>
            </a:extLst>
          </p:cNvPr>
          <p:cNvSpPr>
            <a:spLocks noChangeShapeType="1"/>
          </p:cNvSpPr>
          <p:nvPr/>
        </p:nvSpPr>
        <p:spPr bwMode="auto">
          <a:xfrm>
            <a:off x="4855827" y="1697489"/>
            <a:ext cx="0" cy="279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2" name="Line 10">
            <a:extLst>
              <a:ext uri="{FF2B5EF4-FFF2-40B4-BE49-F238E27FC236}">
                <a16:creationId xmlns:a16="http://schemas.microsoft.com/office/drawing/2014/main" id="{60435243-3586-402E-8ACD-2C33FB0C89AA}"/>
              </a:ext>
            </a:extLst>
          </p:cNvPr>
          <p:cNvSpPr>
            <a:spLocks noChangeShapeType="1"/>
          </p:cNvSpPr>
          <p:nvPr/>
        </p:nvSpPr>
        <p:spPr bwMode="auto">
          <a:xfrm>
            <a:off x="4855827" y="3678689"/>
            <a:ext cx="0" cy="279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3" name="Line 11">
            <a:extLst>
              <a:ext uri="{FF2B5EF4-FFF2-40B4-BE49-F238E27FC236}">
                <a16:creationId xmlns:a16="http://schemas.microsoft.com/office/drawing/2014/main" id="{514CC390-86AA-40B9-A6E9-949A2AA6315A}"/>
              </a:ext>
            </a:extLst>
          </p:cNvPr>
          <p:cNvSpPr>
            <a:spLocks noChangeShapeType="1"/>
          </p:cNvSpPr>
          <p:nvPr/>
        </p:nvSpPr>
        <p:spPr bwMode="auto">
          <a:xfrm>
            <a:off x="4855827" y="2688089"/>
            <a:ext cx="0" cy="279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4" name="Line 12">
            <a:extLst>
              <a:ext uri="{FF2B5EF4-FFF2-40B4-BE49-F238E27FC236}">
                <a16:creationId xmlns:a16="http://schemas.microsoft.com/office/drawing/2014/main" id="{8A369C6D-F7F4-4EAE-969E-E0F3D2453267}"/>
              </a:ext>
            </a:extLst>
          </p:cNvPr>
          <p:cNvSpPr>
            <a:spLocks noChangeShapeType="1"/>
          </p:cNvSpPr>
          <p:nvPr/>
        </p:nvSpPr>
        <p:spPr bwMode="auto">
          <a:xfrm>
            <a:off x="4855827" y="5355089"/>
            <a:ext cx="0" cy="279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5" name="Line 13">
            <a:extLst>
              <a:ext uri="{FF2B5EF4-FFF2-40B4-BE49-F238E27FC236}">
                <a16:creationId xmlns:a16="http://schemas.microsoft.com/office/drawing/2014/main" id="{7BB0D71C-DD9E-4D8B-BD1B-28B8DB462C33}"/>
              </a:ext>
            </a:extLst>
          </p:cNvPr>
          <p:cNvSpPr>
            <a:spLocks noChangeShapeType="1"/>
          </p:cNvSpPr>
          <p:nvPr/>
        </p:nvSpPr>
        <p:spPr bwMode="auto">
          <a:xfrm>
            <a:off x="4855827" y="4288289"/>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6" name="Line 14">
            <a:extLst>
              <a:ext uri="{FF2B5EF4-FFF2-40B4-BE49-F238E27FC236}">
                <a16:creationId xmlns:a16="http://schemas.microsoft.com/office/drawing/2014/main" id="{7B146332-ECBB-43DF-8E7A-3A0874C301EC}"/>
              </a:ext>
            </a:extLst>
          </p:cNvPr>
          <p:cNvSpPr>
            <a:spLocks noChangeShapeType="1"/>
          </p:cNvSpPr>
          <p:nvPr/>
        </p:nvSpPr>
        <p:spPr bwMode="auto">
          <a:xfrm>
            <a:off x="4855827" y="6345689"/>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7" name="Line 15">
            <a:extLst>
              <a:ext uri="{FF2B5EF4-FFF2-40B4-BE49-F238E27FC236}">
                <a16:creationId xmlns:a16="http://schemas.microsoft.com/office/drawing/2014/main" id="{2FF88F1F-4EF4-4639-90E1-0844AA3B2C06}"/>
              </a:ext>
            </a:extLst>
          </p:cNvPr>
          <p:cNvSpPr>
            <a:spLocks noChangeShapeType="1"/>
          </p:cNvSpPr>
          <p:nvPr/>
        </p:nvSpPr>
        <p:spPr bwMode="auto">
          <a:xfrm flipH="1">
            <a:off x="3776327" y="6485389"/>
            <a:ext cx="1092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8" name="Line 16">
            <a:extLst>
              <a:ext uri="{FF2B5EF4-FFF2-40B4-BE49-F238E27FC236}">
                <a16:creationId xmlns:a16="http://schemas.microsoft.com/office/drawing/2014/main" id="{9B58F7C2-828C-4EB4-8019-DA55D3EF630D}"/>
              </a:ext>
            </a:extLst>
          </p:cNvPr>
          <p:cNvSpPr>
            <a:spLocks noChangeShapeType="1"/>
          </p:cNvSpPr>
          <p:nvPr/>
        </p:nvSpPr>
        <p:spPr bwMode="auto">
          <a:xfrm flipV="1">
            <a:off x="3789027" y="681489"/>
            <a:ext cx="0" cy="5816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9" name="Line 17">
            <a:extLst>
              <a:ext uri="{FF2B5EF4-FFF2-40B4-BE49-F238E27FC236}">
                <a16:creationId xmlns:a16="http://schemas.microsoft.com/office/drawing/2014/main" id="{166E4987-3719-4815-8AAD-E8559C70AF00}"/>
              </a:ext>
            </a:extLst>
          </p:cNvPr>
          <p:cNvSpPr>
            <a:spLocks noChangeShapeType="1"/>
          </p:cNvSpPr>
          <p:nvPr/>
        </p:nvSpPr>
        <p:spPr bwMode="auto">
          <a:xfrm>
            <a:off x="3801727" y="694189"/>
            <a:ext cx="1041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20" name="Line 18">
            <a:extLst>
              <a:ext uri="{FF2B5EF4-FFF2-40B4-BE49-F238E27FC236}">
                <a16:creationId xmlns:a16="http://schemas.microsoft.com/office/drawing/2014/main" id="{79AB764A-7F0E-4A52-B082-D59394FC81A7}"/>
              </a:ext>
            </a:extLst>
          </p:cNvPr>
          <p:cNvSpPr>
            <a:spLocks noChangeShapeType="1"/>
          </p:cNvSpPr>
          <p:nvPr/>
        </p:nvSpPr>
        <p:spPr bwMode="auto">
          <a:xfrm>
            <a:off x="4855827" y="706889"/>
            <a:ext cx="0" cy="279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21" name="Rectangle 19">
            <a:extLst>
              <a:ext uri="{FF2B5EF4-FFF2-40B4-BE49-F238E27FC236}">
                <a16:creationId xmlns:a16="http://schemas.microsoft.com/office/drawing/2014/main" id="{FDC9BD34-7CFD-4F19-A45A-4E6A49B9B843}"/>
              </a:ext>
            </a:extLst>
          </p:cNvPr>
          <p:cNvSpPr>
            <a:spLocks noChangeArrowheads="1"/>
          </p:cNvSpPr>
          <p:nvPr/>
        </p:nvSpPr>
        <p:spPr bwMode="auto">
          <a:xfrm>
            <a:off x="6316327" y="1011689"/>
            <a:ext cx="55499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97000"/>
              </a:lnSpc>
              <a:spcBef>
                <a:spcPct val="49000"/>
              </a:spcBef>
            </a:pPr>
            <a:r>
              <a:rPr lang="en-US" altLang="zh-CN" sz="1800">
                <a:solidFill>
                  <a:srgbClr val="1A78C3"/>
                </a:solidFill>
                <a:latin typeface="Arial" panose="020B0604020202020204" pitchFamily="34" charset="0"/>
              </a:rPr>
              <a:t>Obtain instruction from program storage</a:t>
            </a:r>
          </a:p>
        </p:txBody>
      </p:sp>
      <p:sp>
        <p:nvSpPr>
          <p:cNvPr id="22" name="Rectangle 20">
            <a:extLst>
              <a:ext uri="{FF2B5EF4-FFF2-40B4-BE49-F238E27FC236}">
                <a16:creationId xmlns:a16="http://schemas.microsoft.com/office/drawing/2014/main" id="{7FA8EC43-462F-4DF2-88A6-100C626645BC}"/>
              </a:ext>
            </a:extLst>
          </p:cNvPr>
          <p:cNvSpPr>
            <a:spLocks noChangeArrowheads="1"/>
          </p:cNvSpPr>
          <p:nvPr/>
        </p:nvSpPr>
        <p:spPr bwMode="auto">
          <a:xfrm>
            <a:off x="6316327" y="2002289"/>
            <a:ext cx="34702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97000"/>
              </a:lnSpc>
              <a:spcBef>
                <a:spcPct val="49000"/>
              </a:spcBef>
            </a:pPr>
            <a:r>
              <a:rPr lang="en-US" altLang="zh-CN" sz="1800">
                <a:solidFill>
                  <a:srgbClr val="1A78C3"/>
                </a:solidFill>
                <a:latin typeface="Arial" panose="020B0604020202020204" pitchFamily="34" charset="0"/>
              </a:rPr>
              <a:t>Determine required actions </a:t>
            </a:r>
          </a:p>
        </p:txBody>
      </p:sp>
      <p:sp>
        <p:nvSpPr>
          <p:cNvPr id="23" name="Rectangle 21">
            <a:extLst>
              <a:ext uri="{FF2B5EF4-FFF2-40B4-BE49-F238E27FC236}">
                <a16:creationId xmlns:a16="http://schemas.microsoft.com/office/drawing/2014/main" id="{948CFB0F-B247-444F-8428-E258B1352244}"/>
              </a:ext>
            </a:extLst>
          </p:cNvPr>
          <p:cNvSpPr>
            <a:spLocks noChangeArrowheads="1"/>
          </p:cNvSpPr>
          <p:nvPr/>
        </p:nvSpPr>
        <p:spPr bwMode="auto">
          <a:xfrm>
            <a:off x="6316327" y="2992889"/>
            <a:ext cx="53213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97000"/>
              </a:lnSpc>
              <a:spcBef>
                <a:spcPct val="49000"/>
              </a:spcBef>
            </a:pPr>
            <a:r>
              <a:rPr lang="en-US" altLang="zh-CN" sz="1800">
                <a:solidFill>
                  <a:srgbClr val="1A78C3"/>
                </a:solidFill>
                <a:latin typeface="Arial" panose="020B0604020202020204" pitchFamily="34" charset="0"/>
              </a:rPr>
              <a:t>Locate and obtain operand data</a:t>
            </a:r>
          </a:p>
        </p:txBody>
      </p:sp>
      <p:sp>
        <p:nvSpPr>
          <p:cNvPr id="24" name="Rectangle 22">
            <a:extLst>
              <a:ext uri="{FF2B5EF4-FFF2-40B4-BE49-F238E27FC236}">
                <a16:creationId xmlns:a16="http://schemas.microsoft.com/office/drawing/2014/main" id="{C6E48CC3-989F-4B44-B833-BCFFDEC58BC8}"/>
              </a:ext>
            </a:extLst>
          </p:cNvPr>
          <p:cNvSpPr>
            <a:spLocks noChangeArrowheads="1"/>
          </p:cNvSpPr>
          <p:nvPr/>
        </p:nvSpPr>
        <p:spPr bwMode="auto">
          <a:xfrm>
            <a:off x="6316327" y="3907289"/>
            <a:ext cx="53213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97000"/>
              </a:lnSpc>
              <a:spcBef>
                <a:spcPct val="49000"/>
              </a:spcBef>
            </a:pPr>
            <a:r>
              <a:rPr lang="en-US" altLang="zh-CN" sz="1800">
                <a:solidFill>
                  <a:srgbClr val="1A78C3"/>
                </a:solidFill>
                <a:latin typeface="Arial" panose="020B0604020202020204" pitchFamily="34" charset="0"/>
              </a:rPr>
              <a:t>Compute result value or status</a:t>
            </a:r>
          </a:p>
        </p:txBody>
      </p:sp>
      <p:sp>
        <p:nvSpPr>
          <p:cNvPr id="25" name="Rectangle 23">
            <a:extLst>
              <a:ext uri="{FF2B5EF4-FFF2-40B4-BE49-F238E27FC236}">
                <a16:creationId xmlns:a16="http://schemas.microsoft.com/office/drawing/2014/main" id="{6E945C86-B227-4629-82B0-EEB4E32C0395}"/>
              </a:ext>
            </a:extLst>
          </p:cNvPr>
          <p:cNvSpPr>
            <a:spLocks noChangeArrowheads="1"/>
          </p:cNvSpPr>
          <p:nvPr/>
        </p:nvSpPr>
        <p:spPr bwMode="auto">
          <a:xfrm>
            <a:off x="6316327" y="4669289"/>
            <a:ext cx="52451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97000"/>
              </a:lnSpc>
              <a:spcBef>
                <a:spcPct val="49000"/>
              </a:spcBef>
            </a:pPr>
            <a:r>
              <a:rPr lang="en-US" altLang="zh-CN" sz="1800">
                <a:solidFill>
                  <a:srgbClr val="1A78C3"/>
                </a:solidFill>
                <a:latin typeface="Arial" panose="020B0604020202020204" pitchFamily="34" charset="0"/>
              </a:rPr>
              <a:t>Deposit results in storage for later use</a:t>
            </a:r>
          </a:p>
        </p:txBody>
      </p:sp>
      <p:sp>
        <p:nvSpPr>
          <p:cNvPr id="26" name="Rectangle 24">
            <a:extLst>
              <a:ext uri="{FF2B5EF4-FFF2-40B4-BE49-F238E27FC236}">
                <a16:creationId xmlns:a16="http://schemas.microsoft.com/office/drawing/2014/main" id="{4D120157-D533-4990-A710-675A1964EB18}"/>
              </a:ext>
            </a:extLst>
          </p:cNvPr>
          <p:cNvSpPr>
            <a:spLocks noChangeArrowheads="1"/>
          </p:cNvSpPr>
          <p:nvPr/>
        </p:nvSpPr>
        <p:spPr bwMode="auto">
          <a:xfrm>
            <a:off x="6316327" y="5659889"/>
            <a:ext cx="51689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97000"/>
              </a:lnSpc>
              <a:spcBef>
                <a:spcPct val="49000"/>
              </a:spcBef>
            </a:pPr>
            <a:r>
              <a:rPr lang="en-US" altLang="zh-CN" sz="1800">
                <a:solidFill>
                  <a:srgbClr val="1A78C3"/>
                </a:solidFill>
                <a:latin typeface="Arial" panose="020B0604020202020204" pitchFamily="34" charset="0"/>
              </a:rPr>
              <a:t>Determine successor instruction</a:t>
            </a:r>
          </a:p>
        </p:txBody>
      </p:sp>
      <p:sp>
        <p:nvSpPr>
          <p:cNvPr id="27" name="Text Box 25">
            <a:extLst>
              <a:ext uri="{FF2B5EF4-FFF2-40B4-BE49-F238E27FC236}">
                <a16:creationId xmlns:a16="http://schemas.microsoft.com/office/drawing/2014/main" id="{27246A1F-3CAC-4FD0-8FFD-E5CDF3272CA4}"/>
              </a:ext>
            </a:extLst>
          </p:cNvPr>
          <p:cNvSpPr txBox="1">
            <a:spLocks noChangeArrowheads="1"/>
          </p:cNvSpPr>
          <p:nvPr/>
        </p:nvSpPr>
        <p:spPr bwMode="auto">
          <a:xfrm>
            <a:off x="6568077" y="1426195"/>
            <a:ext cx="4545012"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800" dirty="0">
                <a:solidFill>
                  <a:srgbClr val="44BE9B"/>
                </a:solidFill>
              </a:rPr>
              <a:t>指令地址、指令长度（定长</a:t>
            </a:r>
            <a:r>
              <a:rPr lang="en-US" altLang="zh-CN" sz="1800" dirty="0">
                <a:solidFill>
                  <a:srgbClr val="44BE9B"/>
                </a:solidFill>
              </a:rPr>
              <a:t>/</a:t>
            </a:r>
            <a:r>
              <a:rPr lang="zh-CN" altLang="en-US" sz="1800" dirty="0">
                <a:solidFill>
                  <a:srgbClr val="44BE9B"/>
                </a:solidFill>
              </a:rPr>
              <a:t>变长）</a:t>
            </a:r>
          </a:p>
        </p:txBody>
      </p:sp>
      <p:sp>
        <p:nvSpPr>
          <p:cNvPr id="28" name="Text Box 26">
            <a:extLst>
              <a:ext uri="{FF2B5EF4-FFF2-40B4-BE49-F238E27FC236}">
                <a16:creationId xmlns:a16="http://schemas.microsoft.com/office/drawing/2014/main" id="{816FCF3A-9E62-4F0E-BBAB-3307ED4A763C}"/>
              </a:ext>
            </a:extLst>
          </p:cNvPr>
          <p:cNvSpPr txBox="1">
            <a:spLocks noChangeArrowheads="1"/>
          </p:cNvSpPr>
          <p:nvPr/>
        </p:nvSpPr>
        <p:spPr bwMode="auto">
          <a:xfrm>
            <a:off x="6569109" y="2464251"/>
            <a:ext cx="4545012"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dirty="0">
                <a:solidFill>
                  <a:srgbClr val="44BE9B"/>
                </a:solidFill>
              </a:rPr>
              <a:t>指令格式、操作码编码、操作数类型</a:t>
            </a:r>
          </a:p>
        </p:txBody>
      </p:sp>
      <p:sp>
        <p:nvSpPr>
          <p:cNvPr id="29" name="Text Box 27">
            <a:extLst>
              <a:ext uri="{FF2B5EF4-FFF2-40B4-BE49-F238E27FC236}">
                <a16:creationId xmlns:a16="http://schemas.microsoft.com/office/drawing/2014/main" id="{98E350D4-144D-4143-BE9A-67ECAE83C627}"/>
              </a:ext>
            </a:extLst>
          </p:cNvPr>
          <p:cNvSpPr txBox="1">
            <a:spLocks noChangeArrowheads="1"/>
          </p:cNvSpPr>
          <p:nvPr/>
        </p:nvSpPr>
        <p:spPr bwMode="auto">
          <a:xfrm>
            <a:off x="6637742" y="3438184"/>
            <a:ext cx="5357812"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dirty="0">
                <a:solidFill>
                  <a:srgbClr val="44BE9B"/>
                </a:solidFill>
              </a:rPr>
              <a:t>地址码格式、寻址方式、操作数格式和存放方式</a:t>
            </a:r>
          </a:p>
        </p:txBody>
      </p:sp>
      <p:sp>
        <p:nvSpPr>
          <p:cNvPr id="30" name="Text Box 28">
            <a:extLst>
              <a:ext uri="{FF2B5EF4-FFF2-40B4-BE49-F238E27FC236}">
                <a16:creationId xmlns:a16="http://schemas.microsoft.com/office/drawing/2014/main" id="{AA717A04-5DCA-41FA-83BA-170F0AF5D04C}"/>
              </a:ext>
            </a:extLst>
          </p:cNvPr>
          <p:cNvSpPr txBox="1">
            <a:spLocks noChangeArrowheads="1"/>
          </p:cNvSpPr>
          <p:nvPr/>
        </p:nvSpPr>
        <p:spPr bwMode="auto">
          <a:xfrm>
            <a:off x="6666371" y="4262889"/>
            <a:ext cx="4545012"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dirty="0">
                <a:solidFill>
                  <a:srgbClr val="44BE9B"/>
                </a:solidFill>
              </a:rPr>
              <a:t>操作类型、标志或条件码</a:t>
            </a:r>
          </a:p>
        </p:txBody>
      </p:sp>
      <p:sp>
        <p:nvSpPr>
          <p:cNvPr id="31" name="Text Box 29">
            <a:extLst>
              <a:ext uri="{FF2B5EF4-FFF2-40B4-BE49-F238E27FC236}">
                <a16:creationId xmlns:a16="http://schemas.microsoft.com/office/drawing/2014/main" id="{79CBE3B1-1FD0-45C4-BF34-5CDA457FBF92}"/>
              </a:ext>
            </a:extLst>
          </p:cNvPr>
          <p:cNvSpPr txBox="1">
            <a:spLocks noChangeArrowheads="1"/>
          </p:cNvSpPr>
          <p:nvPr/>
        </p:nvSpPr>
        <p:spPr bwMode="auto">
          <a:xfrm>
            <a:off x="6666370" y="5098707"/>
            <a:ext cx="4545013"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dirty="0">
                <a:solidFill>
                  <a:srgbClr val="44BE9B"/>
                </a:solidFill>
              </a:rPr>
              <a:t>结果数据位置</a:t>
            </a:r>
          </a:p>
        </p:txBody>
      </p:sp>
      <p:sp>
        <p:nvSpPr>
          <p:cNvPr id="32" name="Text Box 30">
            <a:extLst>
              <a:ext uri="{FF2B5EF4-FFF2-40B4-BE49-F238E27FC236}">
                <a16:creationId xmlns:a16="http://schemas.microsoft.com/office/drawing/2014/main" id="{784CB8F6-40AE-47D4-8C6A-18CBAA9C4D80}"/>
              </a:ext>
            </a:extLst>
          </p:cNvPr>
          <p:cNvSpPr txBox="1">
            <a:spLocks noChangeArrowheads="1"/>
          </p:cNvSpPr>
          <p:nvPr/>
        </p:nvSpPr>
        <p:spPr bwMode="auto">
          <a:xfrm>
            <a:off x="6602606" y="5996817"/>
            <a:ext cx="4545013"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dirty="0">
                <a:solidFill>
                  <a:srgbClr val="44BE9B"/>
                </a:solidFill>
              </a:rPr>
              <a:t>下条指令地址（顺序 </a:t>
            </a:r>
            <a:r>
              <a:rPr lang="en-US" altLang="zh-CN" dirty="0">
                <a:solidFill>
                  <a:srgbClr val="44BE9B"/>
                </a:solidFill>
              </a:rPr>
              <a:t>/ </a:t>
            </a:r>
            <a:r>
              <a:rPr lang="zh-CN" altLang="en-US" dirty="0">
                <a:solidFill>
                  <a:srgbClr val="44BE9B"/>
                </a:solidFill>
              </a:rPr>
              <a:t>转移）</a:t>
            </a:r>
            <a:endParaRPr lang="en-US" altLang="zh-CN" dirty="0">
              <a:solidFill>
                <a:srgbClr val="44BE9B"/>
              </a:solidFill>
            </a:endParaRPr>
          </a:p>
        </p:txBody>
      </p:sp>
    </p:spTree>
    <p:extLst>
      <p:ext uri="{BB962C8B-B14F-4D97-AF65-F5344CB8AC3E}">
        <p14:creationId xmlns:p14="http://schemas.microsoft.com/office/powerpoint/2010/main" val="378006912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blinds(horizontal)">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blinds(horizontal)">
                                      <p:cBhvr>
                                        <p:cTn id="17" dur="500"/>
                                        <p:tgtEl>
                                          <p:spTgt spid="2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blinds(horizontal)">
                                      <p:cBhvr>
                                        <p:cTn id="27" dur="500"/>
                                        <p:tgtEl>
                                          <p:spTgt spid="2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linds(horizont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4">
                                            <p:txEl>
                                              <p:pRg st="0" end="0"/>
                                            </p:txEl>
                                          </p:spTgt>
                                        </p:tgtEl>
                                        <p:attrNameLst>
                                          <p:attrName>style.visibility</p:attrName>
                                        </p:attrNameLst>
                                      </p:cBhvr>
                                      <p:to>
                                        <p:strVal val="visible"/>
                                      </p:to>
                                    </p:set>
                                    <p:animEffect transition="in" filter="blinds(horizontal)">
                                      <p:cBhvr>
                                        <p:cTn id="37" dur="500"/>
                                        <p:tgtEl>
                                          <p:spTgt spid="2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5">
                                            <p:txEl>
                                              <p:pRg st="0" end="0"/>
                                            </p:txEl>
                                          </p:spTgt>
                                        </p:tgtEl>
                                        <p:attrNameLst>
                                          <p:attrName>style.visibility</p:attrName>
                                        </p:attrNameLst>
                                      </p:cBhvr>
                                      <p:to>
                                        <p:strVal val="visible"/>
                                      </p:to>
                                    </p:set>
                                    <p:animEffect transition="in" filter="blinds(horizontal)">
                                      <p:cBhvr>
                                        <p:cTn id="47" dur="500"/>
                                        <p:tgtEl>
                                          <p:spTgt spid="2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linds(horizontal)">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6">
                                            <p:txEl>
                                              <p:pRg st="0" end="0"/>
                                            </p:txEl>
                                          </p:spTgt>
                                        </p:tgtEl>
                                        <p:attrNameLst>
                                          <p:attrName>style.visibility</p:attrName>
                                        </p:attrNameLst>
                                      </p:cBhvr>
                                      <p:to>
                                        <p:strVal val="visible"/>
                                      </p:to>
                                    </p:set>
                                    <p:animEffect transition="in" filter="blinds(horizontal)">
                                      <p:cBhvr>
                                        <p:cTn id="57" dur="500"/>
                                        <p:tgtEl>
                                          <p:spTgt spid="2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blinds(horizontal)">
                                      <p:cBhvr>
                                        <p:cTn id="6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0D54F3D-9166-4742-813C-F080059CB527}"/>
              </a:ext>
            </a:extLst>
          </p:cNvPr>
          <p:cNvSpPr>
            <a:spLocks noGrp="1"/>
          </p:cNvSpPr>
          <p:nvPr>
            <p:ph type="sldNum" sz="quarter" idx="12"/>
          </p:nvPr>
        </p:nvSpPr>
        <p:spPr/>
        <p:txBody>
          <a:bodyPr/>
          <a:lstStyle/>
          <a:p>
            <a:fld id="{D12C7F20-4EEE-4847-AC76-B538472E8A39}" type="slidenum">
              <a:rPr lang="zh-CN" altLang="en-US" smtClean="0"/>
              <a:pPr/>
              <a:t>8</a:t>
            </a:fld>
            <a:endParaRPr lang="zh-CN" altLang="en-US"/>
          </a:p>
        </p:txBody>
      </p:sp>
      <p:sp>
        <p:nvSpPr>
          <p:cNvPr id="3" name="文本占位符 2">
            <a:extLst>
              <a:ext uri="{FF2B5EF4-FFF2-40B4-BE49-F238E27FC236}">
                <a16:creationId xmlns:a16="http://schemas.microsoft.com/office/drawing/2014/main" id="{B3D6B5D2-6CAC-45D9-B21E-5F613B133725}"/>
              </a:ext>
            </a:extLst>
          </p:cNvPr>
          <p:cNvSpPr>
            <a:spLocks noGrp="1"/>
          </p:cNvSpPr>
          <p:nvPr>
            <p:ph type="body" sz="quarter" idx="15"/>
          </p:nvPr>
        </p:nvSpPr>
        <p:spPr/>
        <p:txBody>
          <a:bodyPr/>
          <a:lstStyle/>
          <a:p>
            <a:r>
              <a:rPr lang="zh-CN" altLang="en-US" dirty="0"/>
              <a:t>指令格式的设计</a:t>
            </a:r>
          </a:p>
        </p:txBody>
      </p:sp>
      <p:sp>
        <p:nvSpPr>
          <p:cNvPr id="4" name="文本占位符 3">
            <a:extLst>
              <a:ext uri="{FF2B5EF4-FFF2-40B4-BE49-F238E27FC236}">
                <a16:creationId xmlns:a16="http://schemas.microsoft.com/office/drawing/2014/main" id="{FF6AA3C6-6099-445C-B983-1EEA6F0A7853}"/>
              </a:ext>
            </a:extLst>
          </p:cNvPr>
          <p:cNvSpPr>
            <a:spLocks noGrp="1"/>
          </p:cNvSpPr>
          <p:nvPr>
            <p:ph type="body" sz="quarter" idx="16"/>
          </p:nvPr>
        </p:nvSpPr>
        <p:spPr/>
        <p:txBody>
          <a:bodyPr/>
          <a:lstStyle/>
          <a:p>
            <a:r>
              <a:rPr lang="en-US" altLang="zh-CN" dirty="0"/>
              <a:t>1.</a:t>
            </a:r>
            <a:r>
              <a:rPr lang="zh-CN" altLang="en-US" dirty="0"/>
              <a:t>指令系统的设计</a:t>
            </a:r>
            <a:endParaRPr lang="en-US" altLang="zh-CN" dirty="0"/>
          </a:p>
        </p:txBody>
      </p:sp>
      <p:sp>
        <p:nvSpPr>
          <p:cNvPr id="5" name="Rectangle 2">
            <a:extLst>
              <a:ext uri="{FF2B5EF4-FFF2-40B4-BE49-F238E27FC236}">
                <a16:creationId xmlns:a16="http://schemas.microsoft.com/office/drawing/2014/main" id="{47E15146-B8A2-4F93-97A4-E9635367931B}"/>
              </a:ext>
            </a:extLst>
          </p:cNvPr>
          <p:cNvSpPr txBox="1">
            <a:spLocks noChangeArrowheads="1"/>
          </p:cNvSpPr>
          <p:nvPr/>
        </p:nvSpPr>
        <p:spPr>
          <a:xfrm>
            <a:off x="347634" y="1182775"/>
            <a:ext cx="8913812" cy="5473700"/>
          </a:xfrm>
          <a:prstGeom prst="rect">
            <a:avLst/>
          </a:prstGeom>
          <a:noFill/>
          <a:ln/>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20000"/>
              </a:lnSpc>
              <a:spcBef>
                <a:spcPct val="5000"/>
              </a:spcBef>
              <a:buFont typeface="Wingdings" panose="05000000000000000000" pitchFamily="2" charset="2"/>
              <a:buNone/>
            </a:pPr>
            <a:r>
              <a:rPr lang="zh-CN" altLang="en-US" sz="1800" dirty="0">
                <a:solidFill>
                  <a:srgbClr val="ED7D31"/>
                </a:solidFill>
                <a:latin typeface="+mj-ea"/>
                <a:ea typeface="+mj-ea"/>
              </a:rPr>
              <a:t>指令格式的选择应遵循的几条基本原则：</a:t>
            </a:r>
          </a:p>
          <a:p>
            <a:pPr marL="342900" indent="-342900">
              <a:lnSpc>
                <a:spcPct val="120000"/>
              </a:lnSpc>
              <a:spcBef>
                <a:spcPct val="5000"/>
              </a:spcBef>
            </a:pPr>
            <a:r>
              <a:rPr lang="zh-CN" altLang="en-US" sz="1800" dirty="0">
                <a:solidFill>
                  <a:srgbClr val="1A78C3"/>
                </a:solidFill>
                <a:latin typeface="+mj-ea"/>
                <a:ea typeface="+mj-ea"/>
              </a:rPr>
              <a:t>应尽量短</a:t>
            </a:r>
          </a:p>
          <a:p>
            <a:pPr marL="342900" indent="-342900">
              <a:lnSpc>
                <a:spcPct val="120000"/>
              </a:lnSpc>
              <a:spcBef>
                <a:spcPct val="5000"/>
              </a:spcBef>
            </a:pPr>
            <a:r>
              <a:rPr lang="zh-CN" altLang="en-US" sz="1800" dirty="0">
                <a:solidFill>
                  <a:srgbClr val="1A78C3"/>
                </a:solidFill>
                <a:latin typeface="+mj-ea"/>
                <a:ea typeface="+mj-ea"/>
              </a:rPr>
              <a:t>要有足够的操作码位数</a:t>
            </a:r>
          </a:p>
          <a:p>
            <a:pPr marL="342900" indent="-342900">
              <a:lnSpc>
                <a:spcPct val="120000"/>
              </a:lnSpc>
              <a:spcBef>
                <a:spcPct val="5000"/>
              </a:spcBef>
            </a:pPr>
            <a:r>
              <a:rPr lang="zh-CN" altLang="en-US" sz="1800" dirty="0">
                <a:solidFill>
                  <a:srgbClr val="1A78C3"/>
                </a:solidFill>
                <a:latin typeface="+mj-ea"/>
                <a:ea typeface="+mj-ea"/>
              </a:rPr>
              <a:t>指令编码必须有唯一的解释，否则是不合法的指令</a:t>
            </a:r>
          </a:p>
          <a:p>
            <a:pPr marL="342900" indent="-342900">
              <a:lnSpc>
                <a:spcPct val="120000"/>
              </a:lnSpc>
              <a:spcBef>
                <a:spcPct val="5000"/>
              </a:spcBef>
            </a:pPr>
            <a:r>
              <a:rPr lang="zh-CN" altLang="en-US" sz="1800" dirty="0">
                <a:solidFill>
                  <a:srgbClr val="1A78C3"/>
                </a:solidFill>
                <a:latin typeface="+mj-ea"/>
                <a:ea typeface="+mj-ea"/>
              </a:rPr>
              <a:t>指令字长应是字节的整数倍</a:t>
            </a:r>
          </a:p>
          <a:p>
            <a:pPr marL="342900" indent="-342900">
              <a:lnSpc>
                <a:spcPct val="120000"/>
              </a:lnSpc>
              <a:spcBef>
                <a:spcPct val="5000"/>
              </a:spcBef>
            </a:pPr>
            <a:r>
              <a:rPr lang="zh-CN" altLang="en-US" sz="1800" dirty="0">
                <a:solidFill>
                  <a:srgbClr val="1A78C3"/>
                </a:solidFill>
                <a:latin typeface="+mj-ea"/>
                <a:ea typeface="+mj-ea"/>
              </a:rPr>
              <a:t>合理地选择地址字段的个数</a:t>
            </a:r>
          </a:p>
          <a:p>
            <a:pPr marL="342900" indent="-342900">
              <a:lnSpc>
                <a:spcPct val="120000"/>
              </a:lnSpc>
              <a:spcBef>
                <a:spcPct val="5000"/>
              </a:spcBef>
            </a:pPr>
            <a:r>
              <a:rPr lang="zh-CN" altLang="en-US" sz="1800" dirty="0">
                <a:solidFill>
                  <a:srgbClr val="1A78C3"/>
                </a:solidFill>
                <a:latin typeface="+mj-ea"/>
                <a:ea typeface="+mj-ea"/>
              </a:rPr>
              <a:t>指令尽量规整</a:t>
            </a:r>
          </a:p>
          <a:p>
            <a:pPr marL="342900" indent="-342900">
              <a:lnSpc>
                <a:spcPct val="120000"/>
              </a:lnSpc>
              <a:spcBef>
                <a:spcPct val="5000"/>
              </a:spcBef>
              <a:buFont typeface="Wingdings" panose="05000000000000000000" pitchFamily="2" charset="2"/>
              <a:buNone/>
            </a:pPr>
            <a:r>
              <a:rPr lang="zh-CN" altLang="en-US" sz="1800" dirty="0">
                <a:solidFill>
                  <a:srgbClr val="ED7D31"/>
                </a:solidFill>
                <a:latin typeface="+mj-ea"/>
                <a:ea typeface="+mj-ea"/>
              </a:rPr>
              <a:t>与指令集设计相关的重要方面</a:t>
            </a:r>
          </a:p>
          <a:p>
            <a:pPr marL="342900" indent="-342900">
              <a:lnSpc>
                <a:spcPct val="120000"/>
              </a:lnSpc>
              <a:spcBef>
                <a:spcPct val="5000"/>
              </a:spcBef>
              <a:buSzPct val="80000"/>
            </a:pPr>
            <a:r>
              <a:rPr lang="zh-CN" altLang="en-US" sz="1800" dirty="0">
                <a:solidFill>
                  <a:srgbClr val="1A78C3"/>
                </a:solidFill>
                <a:latin typeface="+mj-ea"/>
                <a:ea typeface="+mj-ea"/>
              </a:rPr>
              <a:t>操作码的全部组成：操作码个数</a:t>
            </a:r>
            <a:r>
              <a:rPr lang="en-US" altLang="zh-CN" sz="1800" dirty="0">
                <a:solidFill>
                  <a:srgbClr val="1A78C3"/>
                </a:solidFill>
                <a:latin typeface="+mj-ea"/>
                <a:ea typeface="+mj-ea"/>
              </a:rPr>
              <a:t>/</a:t>
            </a:r>
            <a:r>
              <a:rPr lang="zh-CN" altLang="en-US" sz="1800" dirty="0">
                <a:solidFill>
                  <a:srgbClr val="1A78C3"/>
                </a:solidFill>
                <a:latin typeface="+mj-ea"/>
                <a:ea typeface="+mj-ea"/>
              </a:rPr>
              <a:t>种类</a:t>
            </a:r>
            <a:r>
              <a:rPr lang="en-US" altLang="zh-CN" sz="1800" dirty="0">
                <a:solidFill>
                  <a:srgbClr val="1A78C3"/>
                </a:solidFill>
                <a:latin typeface="+mj-ea"/>
                <a:ea typeface="+mj-ea"/>
              </a:rPr>
              <a:t>/</a:t>
            </a:r>
            <a:r>
              <a:rPr lang="zh-CN" altLang="en-US" sz="1800" dirty="0">
                <a:solidFill>
                  <a:srgbClr val="1A78C3"/>
                </a:solidFill>
                <a:latin typeface="+mj-ea"/>
                <a:ea typeface="+mj-ea"/>
              </a:rPr>
              <a:t>复杂度</a:t>
            </a:r>
          </a:p>
          <a:p>
            <a:pPr marL="342900" indent="-342900">
              <a:lnSpc>
                <a:spcPct val="120000"/>
              </a:lnSpc>
              <a:spcBef>
                <a:spcPct val="5000"/>
              </a:spcBef>
              <a:buSzPct val="80000"/>
              <a:buFont typeface="Wingdings" panose="05000000000000000000" pitchFamily="2" charset="2"/>
              <a:buNone/>
            </a:pPr>
            <a:r>
              <a:rPr lang="en-US" altLang="zh-CN" sz="1800" dirty="0">
                <a:solidFill>
                  <a:srgbClr val="1A78C3"/>
                </a:solidFill>
                <a:latin typeface="+mj-ea"/>
                <a:ea typeface="+mj-ea"/>
              </a:rPr>
              <a:t>       LD/ST/INC/BRN </a:t>
            </a:r>
            <a:r>
              <a:rPr lang="zh-CN" altLang="en-US" sz="1800" dirty="0">
                <a:solidFill>
                  <a:srgbClr val="1A78C3"/>
                </a:solidFill>
                <a:latin typeface="+mj-ea"/>
                <a:ea typeface="+mj-ea"/>
              </a:rPr>
              <a:t>四种指令已足够编制任何可计算程序，但程序会很长</a:t>
            </a:r>
          </a:p>
          <a:p>
            <a:pPr marL="342900" indent="-342900">
              <a:lnSpc>
                <a:spcPct val="120000"/>
              </a:lnSpc>
              <a:spcBef>
                <a:spcPct val="5000"/>
              </a:spcBef>
              <a:buSzPct val="80000"/>
            </a:pPr>
            <a:r>
              <a:rPr lang="zh-CN" altLang="en-US" sz="1800" dirty="0">
                <a:solidFill>
                  <a:srgbClr val="1A78C3"/>
                </a:solidFill>
                <a:latin typeface="+mj-ea"/>
                <a:ea typeface="+mj-ea"/>
              </a:rPr>
              <a:t>数据类型：对哪几种数据类型完成操作</a:t>
            </a:r>
          </a:p>
          <a:p>
            <a:pPr marL="342900" indent="-342900">
              <a:lnSpc>
                <a:spcPct val="120000"/>
              </a:lnSpc>
              <a:spcBef>
                <a:spcPct val="5000"/>
              </a:spcBef>
              <a:buSzPct val="80000"/>
            </a:pPr>
            <a:r>
              <a:rPr lang="zh-CN" altLang="en-US" sz="1800" dirty="0">
                <a:solidFill>
                  <a:srgbClr val="1A78C3"/>
                </a:solidFill>
                <a:latin typeface="+mj-ea"/>
                <a:ea typeface="+mj-ea"/>
              </a:rPr>
              <a:t>指令格式：指令长度</a:t>
            </a:r>
            <a:r>
              <a:rPr lang="en-US" altLang="zh-CN" sz="1800" dirty="0">
                <a:solidFill>
                  <a:srgbClr val="1A78C3"/>
                </a:solidFill>
                <a:latin typeface="+mj-ea"/>
                <a:ea typeface="+mj-ea"/>
              </a:rPr>
              <a:t>/</a:t>
            </a:r>
            <a:r>
              <a:rPr lang="zh-CN" altLang="en-US" sz="1800" dirty="0">
                <a:solidFill>
                  <a:srgbClr val="1A78C3"/>
                </a:solidFill>
                <a:latin typeface="+mj-ea"/>
                <a:ea typeface="+mj-ea"/>
              </a:rPr>
              <a:t>地址码个数</a:t>
            </a:r>
            <a:r>
              <a:rPr lang="en-US" altLang="zh-CN" sz="1800" dirty="0">
                <a:solidFill>
                  <a:srgbClr val="1A78C3"/>
                </a:solidFill>
                <a:latin typeface="+mj-ea"/>
                <a:ea typeface="+mj-ea"/>
              </a:rPr>
              <a:t>/</a:t>
            </a:r>
            <a:r>
              <a:rPr lang="zh-CN" altLang="en-US" sz="1800" dirty="0">
                <a:solidFill>
                  <a:srgbClr val="1A78C3"/>
                </a:solidFill>
                <a:latin typeface="+mj-ea"/>
                <a:ea typeface="+mj-ea"/>
              </a:rPr>
              <a:t>各字段长度</a:t>
            </a:r>
          </a:p>
          <a:p>
            <a:pPr marL="342900" indent="-342900">
              <a:lnSpc>
                <a:spcPct val="120000"/>
              </a:lnSpc>
              <a:spcBef>
                <a:spcPct val="5000"/>
              </a:spcBef>
              <a:buSzPct val="80000"/>
            </a:pPr>
            <a:r>
              <a:rPr lang="zh-CN" altLang="en-US" sz="1800" dirty="0">
                <a:solidFill>
                  <a:srgbClr val="1A78C3"/>
                </a:solidFill>
                <a:latin typeface="+mj-ea"/>
                <a:ea typeface="+mj-ea"/>
              </a:rPr>
              <a:t>通用寄存器：个数</a:t>
            </a:r>
            <a:r>
              <a:rPr lang="en-US" altLang="zh-CN" sz="1800" dirty="0">
                <a:solidFill>
                  <a:srgbClr val="1A78C3"/>
                </a:solidFill>
                <a:latin typeface="+mj-ea"/>
                <a:ea typeface="+mj-ea"/>
              </a:rPr>
              <a:t>/</a:t>
            </a:r>
            <a:r>
              <a:rPr lang="zh-CN" altLang="en-US" sz="1800" dirty="0">
                <a:solidFill>
                  <a:srgbClr val="1A78C3"/>
                </a:solidFill>
                <a:latin typeface="+mj-ea"/>
                <a:ea typeface="+mj-ea"/>
              </a:rPr>
              <a:t>功能</a:t>
            </a:r>
            <a:r>
              <a:rPr lang="en-US" altLang="zh-CN" sz="1800" dirty="0">
                <a:solidFill>
                  <a:srgbClr val="1A78C3"/>
                </a:solidFill>
                <a:latin typeface="+mj-ea"/>
                <a:ea typeface="+mj-ea"/>
              </a:rPr>
              <a:t>/</a:t>
            </a:r>
            <a:r>
              <a:rPr lang="zh-CN" altLang="en-US" sz="1800" dirty="0">
                <a:solidFill>
                  <a:srgbClr val="1A78C3"/>
                </a:solidFill>
                <a:latin typeface="+mj-ea"/>
                <a:ea typeface="+mj-ea"/>
              </a:rPr>
              <a:t>长度</a:t>
            </a:r>
          </a:p>
          <a:p>
            <a:pPr marL="342900" indent="-342900">
              <a:lnSpc>
                <a:spcPct val="120000"/>
              </a:lnSpc>
              <a:spcBef>
                <a:spcPct val="5000"/>
              </a:spcBef>
              <a:buSzPct val="80000"/>
            </a:pPr>
            <a:r>
              <a:rPr lang="zh-CN" altLang="en-US" sz="1800" dirty="0">
                <a:solidFill>
                  <a:srgbClr val="1A78C3"/>
                </a:solidFill>
                <a:latin typeface="+mj-ea"/>
                <a:ea typeface="+mj-ea"/>
              </a:rPr>
              <a:t>寻址方式：操作数地址的指定方式</a:t>
            </a:r>
          </a:p>
          <a:p>
            <a:pPr marL="342900" indent="-342900">
              <a:lnSpc>
                <a:spcPct val="120000"/>
              </a:lnSpc>
              <a:spcBef>
                <a:spcPct val="5000"/>
              </a:spcBef>
              <a:buSzPct val="80000"/>
            </a:pPr>
            <a:r>
              <a:rPr lang="zh-CN" altLang="en-US" sz="1800" dirty="0">
                <a:solidFill>
                  <a:srgbClr val="1A78C3"/>
                </a:solidFill>
                <a:latin typeface="+mj-ea"/>
                <a:ea typeface="+mj-ea"/>
              </a:rPr>
              <a:t>下条指令的地址如何确定：顺序，</a:t>
            </a:r>
            <a:r>
              <a:rPr lang="en-US" altLang="zh-CN" sz="1800" dirty="0">
                <a:solidFill>
                  <a:srgbClr val="1A78C3"/>
                </a:solidFill>
                <a:latin typeface="+mj-ea"/>
                <a:ea typeface="+mj-ea"/>
              </a:rPr>
              <a:t>PC+1</a:t>
            </a:r>
            <a:r>
              <a:rPr lang="zh-CN" altLang="en-US" sz="1800" dirty="0">
                <a:solidFill>
                  <a:srgbClr val="1A78C3"/>
                </a:solidFill>
                <a:latin typeface="+mj-ea"/>
                <a:ea typeface="+mj-ea"/>
              </a:rPr>
              <a:t>；条件转移；无条件转移；</a:t>
            </a:r>
            <a:r>
              <a:rPr lang="en-US" altLang="zh-CN" sz="1800" dirty="0">
                <a:solidFill>
                  <a:srgbClr val="1A78C3"/>
                </a:solidFill>
                <a:latin typeface="+mj-ea"/>
                <a:ea typeface="+mj-ea"/>
              </a:rPr>
              <a:t>……</a:t>
            </a:r>
          </a:p>
        </p:txBody>
      </p:sp>
      <p:sp>
        <p:nvSpPr>
          <p:cNvPr id="6" name="Rectangle 4">
            <a:extLst>
              <a:ext uri="{FF2B5EF4-FFF2-40B4-BE49-F238E27FC236}">
                <a16:creationId xmlns:a16="http://schemas.microsoft.com/office/drawing/2014/main" id="{1C885309-593E-4CD1-8D0D-A8E2F0B97D3C}"/>
              </a:ext>
            </a:extLst>
          </p:cNvPr>
          <p:cNvSpPr>
            <a:spLocks noChangeArrowheads="1"/>
          </p:cNvSpPr>
          <p:nvPr/>
        </p:nvSpPr>
        <p:spPr bwMode="auto">
          <a:xfrm>
            <a:off x="6637849" y="1748486"/>
            <a:ext cx="56229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lnSpc>
                <a:spcPct val="120000"/>
              </a:lnSpc>
              <a:spcBef>
                <a:spcPct val="30000"/>
              </a:spcBef>
              <a:buSzPct val="100000"/>
              <a:buFont typeface="Monotype Sorts" pitchFamily="2" charset="2"/>
              <a:buNone/>
            </a:pPr>
            <a:r>
              <a:rPr lang="zh-CN" altLang="en-US" sz="2000" dirty="0">
                <a:solidFill>
                  <a:srgbClr val="ED7D31"/>
                </a:solidFill>
              </a:rPr>
              <a:t>一般通过对操作码的不同编码定义不同的含义，操作码相同时，再由功能码定义不同的含义</a:t>
            </a:r>
            <a:r>
              <a:rPr lang="en-US" altLang="zh-CN" sz="2000" dirty="0">
                <a:solidFill>
                  <a:srgbClr val="ED7D31"/>
                </a:solidFill>
              </a:rPr>
              <a:t>!</a:t>
            </a:r>
          </a:p>
        </p:txBody>
      </p:sp>
    </p:spTree>
    <p:extLst>
      <p:ext uri="{BB962C8B-B14F-4D97-AF65-F5344CB8AC3E}">
        <p14:creationId xmlns:p14="http://schemas.microsoft.com/office/powerpoint/2010/main" val="34341643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linds(horizontal)">
                                      <p:cBhvr>
                                        <p:cTn id="37" dur="500"/>
                                        <p:tgtEl>
                                          <p:spTgt spid="5">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blinds(horizontal)">
                                      <p:cBhvr>
                                        <p:cTn id="40" dur="500"/>
                                        <p:tgtEl>
                                          <p:spTgt spid="5">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Effect transition="in" filter="blinds(horizontal)">
                                      <p:cBhvr>
                                        <p:cTn id="45" dur="500"/>
                                        <p:tgtEl>
                                          <p:spTgt spid="5">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5">
                                            <p:txEl>
                                              <p:pRg st="11" end="11"/>
                                            </p:txEl>
                                          </p:spTgt>
                                        </p:tgtEl>
                                        <p:attrNameLst>
                                          <p:attrName>style.visibility</p:attrName>
                                        </p:attrNameLst>
                                      </p:cBhvr>
                                      <p:to>
                                        <p:strVal val="visible"/>
                                      </p:to>
                                    </p:set>
                                    <p:animEffect transition="in" filter="blinds(horizontal)">
                                      <p:cBhvr>
                                        <p:cTn id="50" dur="500"/>
                                        <p:tgtEl>
                                          <p:spTgt spid="5">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animEffect transition="in" filter="blinds(horizontal)">
                                      <p:cBhvr>
                                        <p:cTn id="55" dur="500"/>
                                        <p:tgtEl>
                                          <p:spTgt spid="5">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
                                            <p:txEl>
                                              <p:pRg st="13" end="13"/>
                                            </p:txEl>
                                          </p:spTgt>
                                        </p:tgtEl>
                                        <p:attrNameLst>
                                          <p:attrName>style.visibility</p:attrName>
                                        </p:attrNameLst>
                                      </p:cBhvr>
                                      <p:to>
                                        <p:strVal val="visible"/>
                                      </p:to>
                                    </p:set>
                                    <p:animEffect transition="in" filter="blinds(horizontal)">
                                      <p:cBhvr>
                                        <p:cTn id="60" dur="500"/>
                                        <p:tgtEl>
                                          <p:spTgt spid="5">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5">
                                            <p:txEl>
                                              <p:pRg st="14" end="14"/>
                                            </p:txEl>
                                          </p:spTgt>
                                        </p:tgtEl>
                                        <p:attrNameLst>
                                          <p:attrName>style.visibility</p:attrName>
                                        </p:attrNameLst>
                                      </p:cBhvr>
                                      <p:to>
                                        <p:strVal val="visible"/>
                                      </p:to>
                                    </p:set>
                                    <p:animEffect transition="in" filter="blinds(horizontal)">
                                      <p:cBhvr>
                                        <p:cTn id="65" dur="500"/>
                                        <p:tgtEl>
                                          <p:spTgt spid="5">
                                            <p:txEl>
                                              <p:pRg st="14" end="1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blinds(horizontal)">
                                      <p:cBhvr>
                                        <p:cTn id="7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9787</TotalTime>
  <Words>12925</Words>
  <Application>Microsoft Office PowerPoint</Application>
  <PresentationFormat>宽屏</PresentationFormat>
  <Paragraphs>1821</Paragraphs>
  <Slides>78</Slides>
  <Notes>7</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4</vt:i4>
      </vt:variant>
      <vt:variant>
        <vt:lpstr>幻灯片标题</vt:lpstr>
      </vt:variant>
      <vt:variant>
        <vt:i4>78</vt:i4>
      </vt:variant>
    </vt:vector>
  </HeadingPairs>
  <TitlesOfParts>
    <vt:vector size="96" baseType="lpstr">
      <vt:lpstr>Monotype Sorts</vt:lpstr>
      <vt:lpstr>等线</vt:lpstr>
      <vt:lpstr>黑体</vt:lpstr>
      <vt:lpstr>宋体</vt:lpstr>
      <vt:lpstr>微软雅黑</vt:lpstr>
      <vt:lpstr>Arial</vt:lpstr>
      <vt:lpstr>Arial Black</vt:lpstr>
      <vt:lpstr>Calibri</vt:lpstr>
      <vt:lpstr>Calibri Light</vt:lpstr>
      <vt:lpstr>Tahoma</vt:lpstr>
      <vt:lpstr>Times New Roman</vt:lpstr>
      <vt:lpstr>Wingdings</vt:lpstr>
      <vt:lpstr>2_Office 主题​​</vt:lpstr>
      <vt:lpstr>1_自定义设计方案</vt:lpstr>
      <vt:lpstr>VISIO 5 Drawing</vt:lpstr>
      <vt:lpstr>BMP 图像</vt:lpstr>
      <vt:lpstr>位图图像</vt:lpstr>
      <vt:lpstr>画笔图片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yu sheng</cp:lastModifiedBy>
  <cp:revision>1450</cp:revision>
  <dcterms:created xsi:type="dcterms:W3CDTF">2019-03-09T08:01:00Z</dcterms:created>
  <dcterms:modified xsi:type="dcterms:W3CDTF">2020-05-14T07:47:34Z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