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28"/>
  </p:notesMasterIdLst>
  <p:handoutMasterIdLst>
    <p:handoutMasterId r:id="rId29"/>
  </p:handoutMasterIdLst>
  <p:sldIdLst>
    <p:sldId id="3228" r:id="rId3"/>
    <p:sldId id="3277" r:id="rId4"/>
    <p:sldId id="3455" r:id="rId5"/>
    <p:sldId id="3457" r:id="rId6"/>
    <p:sldId id="3458" r:id="rId7"/>
    <p:sldId id="3477" r:id="rId8"/>
    <p:sldId id="3459" r:id="rId9"/>
    <p:sldId id="3460" r:id="rId10"/>
    <p:sldId id="3461" r:id="rId11"/>
    <p:sldId id="3462" r:id="rId12"/>
    <p:sldId id="3463" r:id="rId13"/>
    <p:sldId id="3464" r:id="rId14"/>
    <p:sldId id="3465" r:id="rId15"/>
    <p:sldId id="3466" r:id="rId16"/>
    <p:sldId id="3467" r:id="rId17"/>
    <p:sldId id="3468" r:id="rId18"/>
    <p:sldId id="3469" r:id="rId19"/>
    <p:sldId id="3470" r:id="rId20"/>
    <p:sldId id="3471" r:id="rId21"/>
    <p:sldId id="3472" r:id="rId22"/>
    <p:sldId id="3473" r:id="rId23"/>
    <p:sldId id="3474" r:id="rId24"/>
    <p:sldId id="3478" r:id="rId25"/>
    <p:sldId id="3475" r:id="rId26"/>
    <p:sldId id="34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DC779B-A906-4DD0-95CC-E540A15F253E}">
          <p14:sldIdLst>
            <p14:sldId id="3228"/>
            <p14:sldId id="3277"/>
            <p14:sldId id="3455"/>
            <p14:sldId id="3457"/>
            <p14:sldId id="3458"/>
            <p14:sldId id="3477"/>
            <p14:sldId id="3459"/>
            <p14:sldId id="3460"/>
            <p14:sldId id="3461"/>
            <p14:sldId id="3462"/>
            <p14:sldId id="3463"/>
            <p14:sldId id="3464"/>
            <p14:sldId id="3465"/>
            <p14:sldId id="3466"/>
            <p14:sldId id="3467"/>
            <p14:sldId id="3468"/>
            <p14:sldId id="3469"/>
            <p14:sldId id="3470"/>
            <p14:sldId id="3471"/>
            <p14:sldId id="3472"/>
            <p14:sldId id="3473"/>
            <p14:sldId id="3474"/>
            <p14:sldId id="3478"/>
            <p14:sldId id="3475"/>
            <p14:sldId id="3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BE9B"/>
    <a:srgbClr val="1A78C3"/>
    <a:srgbClr val="1C6299"/>
    <a:srgbClr val="1879C6"/>
    <a:srgbClr val="1979C5"/>
    <a:srgbClr val="FFFFFF"/>
    <a:srgbClr val="9CB833"/>
    <a:srgbClr val="1487B1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5159" autoAdjust="0"/>
  </p:normalViewPr>
  <p:slideViewPr>
    <p:cSldViewPr snapToGrid="0" showGuides="1">
      <p:cViewPr varScale="1">
        <p:scale>
          <a:sx n="97" d="100"/>
          <a:sy n="97" d="100"/>
        </p:scale>
        <p:origin x="106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2020-5-26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2020-5-26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9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8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1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3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698463"/>
            <a:ext cx="11835786" cy="5551179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753885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2020-5-26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2020-5-26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2020-5-26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2020-5-26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2020-5-26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2020-5-26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1962083"/>
            <a:ext cx="12191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第二单元 第五讲 </a:t>
            </a:r>
            <a:endParaRPr lang="en-US" altLang="zh-CN" sz="4800" spc="1000" dirty="0">
              <a:solidFill>
                <a:srgbClr val="1A78C3"/>
              </a:solidFill>
              <a:latin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0" y="4460991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-670" y="4932613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0" y="5465790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768603-40DA-401E-AA4C-02357EA9FB9B}"/>
              </a:ext>
            </a:extLst>
          </p:cNvPr>
          <p:cNvSpPr/>
          <p:nvPr/>
        </p:nvSpPr>
        <p:spPr>
          <a:xfrm>
            <a:off x="0" y="311506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系统总线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9B2961-8CE6-4718-868F-EA3335C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0A9D4-6BC7-413C-92CD-B0D520492A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698463"/>
            <a:ext cx="11835786" cy="737047"/>
          </a:xfrm>
        </p:spPr>
        <p:txBody>
          <a:bodyPr/>
          <a:lstStyle/>
          <a:p>
            <a:r>
              <a:rPr lang="zh-CN" altLang="en-US" dirty="0"/>
              <a:t>总线裁决（总线控制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/</a:t>
            </a:r>
            <a:r>
              <a:rPr lang="zh-CN" altLang="en-US" dirty="0"/>
              <a:t>访问权的获得）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60668-23DF-4376-B6FE-E4D540F57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43C465-5161-4A88-939D-3F0D5156FBCC}"/>
              </a:ext>
            </a:extLst>
          </p:cNvPr>
          <p:cNvSpPr txBox="1">
            <a:spLocks noChangeArrowheads="1"/>
          </p:cNvSpPr>
          <p:nvPr/>
        </p:nvSpPr>
        <p:spPr>
          <a:xfrm>
            <a:off x="490877" y="1242205"/>
            <a:ext cx="11406155" cy="5148764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None/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</a:rPr>
              <a:t>①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总线裁决信号： 总线请求线和总线许可线</a:t>
            </a:r>
          </a:p>
          <a:p>
            <a:pPr marL="342900" indent="-342900" algn="just"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     总线请求线可以和数据线复用，但影响带宽</a:t>
            </a:r>
          </a:p>
          <a:p>
            <a:pPr marL="342900" indent="-342900" algn="just"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    如：数据线和总线请求线复用时，总线裁决和数据传输不能同时进行</a:t>
            </a:r>
          </a:p>
          <a:p>
            <a:pPr marL="342900" indent="-342900">
              <a:buFontTx/>
              <a:buNone/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</a:rPr>
              <a:t>②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总线裁决有两种方式：集中式和分布式</a:t>
            </a:r>
          </a:p>
          <a:p>
            <a:pPr marL="342900" indent="-342900"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    集中式：将控制逻辑做在一个专门的总线控制器或总线裁决器中，通过将所有的总线请求集中起来利用一个特定的裁决算法进行裁决</a:t>
            </a:r>
          </a:p>
          <a:p>
            <a:pPr marL="742950" lvl="1" indent="-285750">
              <a:buFontTx/>
              <a:buNone/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菊花链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Daisy chain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</a:t>
            </a:r>
          </a:p>
          <a:p>
            <a:pPr marL="742950" lvl="1" indent="-285750">
              <a:buFontTx/>
              <a:buNone/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计数器定时查询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Query by a counter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</a:t>
            </a:r>
          </a:p>
          <a:p>
            <a:pPr marL="742950" lvl="1" indent="-285750">
              <a:buFontTx/>
              <a:buNone/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集中并行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Centralized, Parallel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</a:t>
            </a:r>
          </a:p>
          <a:p>
            <a:pPr marL="342900" indent="-342900"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    分布式：没有专门的总线控制器，其控制逻辑分散在各个部件或设备中</a:t>
            </a:r>
          </a:p>
          <a:p>
            <a:pPr marL="742950" lvl="1" indent="-285750">
              <a:buFontTx/>
              <a:buNone/>
            </a:pPr>
            <a:r>
              <a:rPr lang="zh-CN" altLang="en-US" sz="1600" u="sng" dirty="0">
                <a:solidFill>
                  <a:srgbClr val="1A78C3"/>
                </a:solidFill>
                <a:latin typeface="+mj-ea"/>
                <a:ea typeface="+mj-ea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自举式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Self-selection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</a:t>
            </a:r>
          </a:p>
          <a:p>
            <a:pPr marL="742950" lvl="1" indent="-285750">
              <a:buFontTx/>
              <a:buNone/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冲突检测 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Collision detection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</a:t>
            </a:r>
            <a:endParaRPr lang="en-US" altLang="zh-CN" sz="1600" dirty="0">
              <a:solidFill>
                <a:srgbClr val="1A78C3"/>
              </a:solidFill>
              <a:latin typeface="+mj-ea"/>
              <a:ea typeface="+mj-ea"/>
            </a:endParaRPr>
          </a:p>
          <a:p>
            <a:pPr marL="342900" indent="-342900" algn="just">
              <a:buFontTx/>
              <a:buNone/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</a:rPr>
              <a:t>③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裁决方案应在以下两个因素间进行平衡</a:t>
            </a:r>
          </a:p>
          <a:p>
            <a:pPr marL="342900" indent="-342900"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    等级性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</a:rPr>
              <a:t>(Priority)—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具有高优先级的设备应该先被服务 </a:t>
            </a:r>
          </a:p>
          <a:p>
            <a:pPr marL="342900" indent="-342900"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    公平性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</a:rPr>
              <a:t>(Fairness)—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即使具有最低优先权的设备也不能永远得不到总线使用权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87C675C-29B1-4049-9DC4-A69FF60D5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940" y="5615795"/>
            <a:ext cx="1046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hlinkClick r:id="rId5" action="ppaction://hlinksldjump"/>
              </a:rPr>
              <a:t>SKIP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79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B0B55A-40EC-4BE7-9F18-36D5589C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5769" y="6027531"/>
            <a:ext cx="457898" cy="271858"/>
          </a:xfrm>
        </p:spPr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65F9B-D38D-427A-9ED4-DCB075A62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698464"/>
            <a:ext cx="11835786" cy="697718"/>
          </a:xfrm>
        </p:spPr>
        <p:txBody>
          <a:bodyPr/>
          <a:lstStyle/>
          <a:p>
            <a:r>
              <a:rPr lang="zh-CN" altLang="en-US" dirty="0"/>
              <a:t>菊花链总线裁决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8C131-359B-468C-9D99-5C827576F1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A27C2D-A10A-4A81-9F11-C5413C09878D}"/>
              </a:ext>
            </a:extLst>
          </p:cNvPr>
          <p:cNvSpPr txBox="1">
            <a:spLocks noChangeArrowheads="1"/>
          </p:cNvSpPr>
          <p:nvPr/>
        </p:nvSpPr>
        <p:spPr>
          <a:xfrm>
            <a:off x="6484904" y="5667488"/>
            <a:ext cx="5473717" cy="76041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12700">
                <a:solidFill>
                  <a:srgbClr val="66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None/>
            </a:pPr>
            <a:r>
              <a:rPr lang="zh-CN" altLang="en-US" sz="1400" dirty="0">
                <a:solidFill>
                  <a:srgbClr val="1A78C3"/>
                </a:solidFill>
                <a:latin typeface="+mj-ea"/>
                <a:ea typeface="+mj-ea"/>
              </a:rPr>
              <a:t>      </a:t>
            </a:r>
            <a:r>
              <a:rPr lang="en-US" altLang="zh-CN" sz="1500" dirty="0">
                <a:solidFill>
                  <a:srgbClr val="1A78C3"/>
                </a:solidFill>
                <a:latin typeface="+mj-ea"/>
                <a:ea typeface="+mj-ea"/>
              </a:rPr>
              <a:t>Disadvantages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：</a:t>
            </a:r>
          </a:p>
          <a:p>
            <a:pPr marL="742950" lvl="1" indent="-28575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① 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不能保证公正性 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② 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对电路故障敏感      </a:t>
            </a:r>
          </a:p>
          <a:p>
            <a:pPr marL="742950" lvl="1" indent="-285750"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③ 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菊花链的使用限制了总线速度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B4C3A00-953D-4586-804C-48FFDCD2ABFE}"/>
              </a:ext>
            </a:extLst>
          </p:cNvPr>
          <p:cNvGrpSpPr>
            <a:grpSpLocks/>
          </p:cNvGrpSpPr>
          <p:nvPr/>
        </p:nvGrpSpPr>
        <p:grpSpPr bwMode="auto">
          <a:xfrm>
            <a:off x="4024288" y="850830"/>
            <a:ext cx="7635875" cy="2552700"/>
            <a:chOff x="765" y="449"/>
            <a:chExt cx="4810" cy="160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2F63F44-3AC4-48B4-8A7F-E72F6E932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449"/>
              <a:ext cx="10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1A78C3"/>
                  </a:solidFill>
                  <a:latin typeface="+mj-ea"/>
                  <a:ea typeface="+mj-ea"/>
                </a:rPr>
                <a:t>菊花链查询电路</a:t>
              </a:r>
              <a:endParaRPr lang="en-US" altLang="zh-CN" sz="16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A99ED028-F078-443A-8BE9-DF700EB49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5" y="487"/>
              <a:ext cx="3810" cy="1570"/>
              <a:chOff x="1765" y="487"/>
              <a:chExt cx="3810" cy="1689"/>
            </a:xfrm>
          </p:grpSpPr>
          <p:pic>
            <p:nvPicPr>
              <p:cNvPr id="9" name="Picture 7">
                <a:extLst>
                  <a:ext uri="{FF2B5EF4-FFF2-40B4-BE49-F238E27FC236}">
                    <a16:creationId xmlns:a16="http://schemas.microsoft.com/office/drawing/2014/main" id="{392119FB-0FFA-493A-8C4B-EB24EA71B4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3" y="487"/>
                <a:ext cx="3572" cy="16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9D458DAA-945C-49E6-BD07-C3C5DF53B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1106"/>
                <a:ext cx="484" cy="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 bIns="82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1A78C3"/>
                    </a:solidFill>
                    <a:latin typeface="+mj-ea"/>
                    <a:ea typeface="+mj-ea"/>
                  </a:rPr>
                  <a:t>Grant</a:t>
                </a:r>
              </a:p>
            </p:txBody>
          </p:sp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A11C8628-8B9F-49DF-AB2A-6CD8B6600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8" y="1837"/>
                <a:ext cx="776" cy="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 bIns="82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1A78C3"/>
                    </a:solidFill>
                    <a:latin typeface="+mj-ea"/>
                    <a:ea typeface="+mj-ea"/>
                  </a:rPr>
                  <a:t>Request 1</a:t>
                </a:r>
              </a:p>
            </p:txBody>
          </p:sp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EAB49D56-0BF8-41CC-9D12-E2FF0604C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1" y="1835"/>
                <a:ext cx="868" cy="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 bIns="82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1A78C3"/>
                    </a:solidFill>
                    <a:latin typeface="+mj-ea"/>
                    <a:ea typeface="+mj-ea"/>
                  </a:rPr>
                  <a:t>Request 2</a:t>
                </a:r>
              </a:p>
            </p:txBody>
          </p:sp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65CC6C5F-2423-4272-A617-B59C30AE9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" y="1815"/>
                <a:ext cx="767" cy="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 bIns="82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1A78C3"/>
                    </a:solidFill>
                    <a:latin typeface="+mj-ea"/>
                    <a:ea typeface="+mj-ea"/>
                  </a:rPr>
                  <a:t>Request n</a:t>
                </a:r>
              </a:p>
            </p:txBody>
          </p:sp>
          <p:sp>
            <p:nvSpPr>
              <p:cNvPr id="14" name="Text Box 12">
                <a:extLst>
                  <a:ext uri="{FF2B5EF4-FFF2-40B4-BE49-F238E27FC236}">
                    <a16:creationId xmlns:a16="http://schemas.microsoft.com/office/drawing/2014/main" id="{F8DED40D-CB28-43F4-82A5-1FEC3A7FF6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500"/>
                <a:ext cx="776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08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1A78C3"/>
                    </a:solidFill>
                    <a:latin typeface="+mj-ea"/>
                    <a:ea typeface="+mj-ea"/>
                  </a:rPr>
                  <a:t>Grant 1</a:t>
                </a:r>
              </a:p>
            </p:txBody>
          </p:sp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62FEFCCA-C46E-4B90-A7D6-8939E1D25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4" y="501"/>
                <a:ext cx="776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08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1A78C3"/>
                    </a:solidFill>
                    <a:latin typeface="+mj-ea"/>
                    <a:ea typeface="+mj-ea"/>
                  </a:rPr>
                  <a:t>Grant 2</a:t>
                </a:r>
              </a:p>
            </p:txBody>
          </p:sp>
          <p:sp>
            <p:nvSpPr>
              <p:cNvPr id="16" name="Text Box 14">
                <a:extLst>
                  <a:ext uri="{FF2B5EF4-FFF2-40B4-BE49-F238E27FC236}">
                    <a16:creationId xmlns:a16="http://schemas.microsoft.com/office/drawing/2014/main" id="{4336F563-A504-4B8C-904C-A87B7473A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" y="517"/>
                <a:ext cx="612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108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1A78C3"/>
                    </a:solidFill>
                    <a:latin typeface="+mj-ea"/>
                    <a:ea typeface="+mj-ea"/>
                  </a:rPr>
                  <a:t>Grant 3</a:t>
                </a: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F37C951D-D7F6-496D-96EB-AB9105708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5" y="617"/>
                <a:ext cx="237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8" name="Rectangle 16">
            <a:extLst>
              <a:ext uri="{FF2B5EF4-FFF2-40B4-BE49-F238E27FC236}">
                <a16:creationId xmlns:a16="http://schemas.microsoft.com/office/drawing/2014/main" id="{9B7569F0-6606-47EA-B926-7903A9DC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3" y="1442078"/>
            <a:ext cx="4463230" cy="172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SzPct val="100000"/>
            </a:pP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Grant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从最高优先权的设备依次向最低优先权的设备串行相连。如果到达的设备有总线请求，则</a:t>
            </a: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Grant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信号就不再往下传，该设备建立总线忙</a:t>
            </a: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Busy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信号，表示它已获得了总线使用权。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24D63-D663-424E-92DF-1AC4D828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4651489"/>
            <a:ext cx="1225550" cy="8683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6AB7DD-3325-46C5-BAC7-FCD8EF69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346" y="4845164"/>
            <a:ext cx="69281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Bus</a:t>
            </a:r>
          </a:p>
          <a:p>
            <a:pPr algn="ctr"/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Arbiter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DB30C2-1285-491E-9B47-94650D65A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3552939"/>
            <a:ext cx="99060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56CA42-A8E0-4BDF-A514-6057EB35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560876"/>
            <a:ext cx="95091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Device 1</a:t>
            </a:r>
          </a:p>
          <a:p>
            <a:pPr algn="ctr"/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Highest</a:t>
            </a:r>
          </a:p>
          <a:p>
            <a:pPr algn="ctr"/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Priority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07CE00-C315-4AB4-937F-76291AF6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675" y="3552939"/>
            <a:ext cx="912813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AE3B62-733B-4DFF-864B-2A4BC34E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313" y="3560876"/>
            <a:ext cx="110807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Device N</a:t>
            </a:r>
          </a:p>
          <a:p>
            <a:pPr algn="ctr"/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Lowest</a:t>
            </a:r>
          </a:p>
          <a:p>
            <a:pPr algn="ctr"/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Priority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C76DEB-344C-4EE0-87AA-B8C52B5D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3552939"/>
            <a:ext cx="912812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6BBB47-4B01-4787-B539-16B315B97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3768839"/>
            <a:ext cx="95091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Device 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49668A-2C31-40B8-9187-8AED0DEA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3891076"/>
            <a:ext cx="65088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D53D13-D1DB-4F08-9B95-8AAF65420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738" y="3891076"/>
            <a:ext cx="65087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A7A1D9-F589-4404-AB8F-0F12B4EF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475" y="3891076"/>
            <a:ext cx="65088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6C3340F5-C09E-46A9-90A4-F192F1B0B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913" y="4776901"/>
            <a:ext cx="7572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B271EA42-D0F8-403F-BF1D-79528AC624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8850" y="4353039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0D5CF8E3-7DFC-4F22-AD9A-2AF6A9D6F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0325" y="4353039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CECCFBD-B2AD-4EB8-B725-0DD522DA3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9275" y="4353039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42D89BE6-5F74-4FF6-931D-6A061FEE2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975" y="4776901"/>
            <a:ext cx="7556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6C1F1BFA-351D-437B-B5C1-59615A3E8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2963" y="4353039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6213ED58-5A86-469A-BFB8-1F45CC6C5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5663" y="4776901"/>
            <a:ext cx="91281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7D1AEDE9-67AA-4D35-AB75-6C1D944A9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18763" y="4353039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72CC7BBE-5B13-4298-81B0-08BE94E46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0" y="4776901"/>
            <a:ext cx="912813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56733F2D-E751-49B5-9748-F31EE91CB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5463" y="4627676"/>
            <a:ext cx="508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4E2677B9-7FCA-4C5D-BEB5-84843F8FC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93250" y="4627676"/>
            <a:ext cx="52388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7EEE0461-E9FB-4195-94B7-FB7955EEF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089" y="4843606"/>
            <a:ext cx="4119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FC22EBEC-A53A-4C8E-A55B-B38305EA7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013" y="4376851"/>
            <a:ext cx="0" cy="10064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068A4048-6C5B-4C02-8F45-4543823D2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325" y="4376851"/>
            <a:ext cx="0" cy="10064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7911A25D-1657-4516-B70D-BAA2A73E05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5463" y="5245214"/>
            <a:ext cx="508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8CB9BD2E-473C-4868-A2FA-2B166B3382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93250" y="5245214"/>
            <a:ext cx="52388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6" name="Line 47">
            <a:extLst>
              <a:ext uri="{FF2B5EF4-FFF2-40B4-BE49-F238E27FC236}">
                <a16:creationId xmlns:a16="http://schemas.microsoft.com/office/drawing/2014/main" id="{39920643-F79C-486F-AE33-AC25CED53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6925" y="4367326"/>
            <a:ext cx="0" cy="10255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7" name="Line 49">
            <a:extLst>
              <a:ext uri="{FF2B5EF4-FFF2-40B4-BE49-F238E27FC236}">
                <a16:creationId xmlns:a16="http://schemas.microsoft.com/office/drawing/2014/main" id="{A81F914E-0475-4ECF-9803-9EE4CC842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7426" y="4843606"/>
            <a:ext cx="145891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33E49F65-8616-4A12-862A-081268E8F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913" y="5051539"/>
            <a:ext cx="41195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49" name="Line 51">
            <a:extLst>
              <a:ext uri="{FF2B5EF4-FFF2-40B4-BE49-F238E27FC236}">
                <a16:creationId xmlns:a16="http://schemas.microsoft.com/office/drawing/2014/main" id="{03E8A5CB-D30C-4AF4-AB32-ECBC864216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5463" y="4902314"/>
            <a:ext cx="508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B73BED24-0A19-4841-8F36-3C129AF45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93250" y="4902314"/>
            <a:ext cx="52388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51" name="Line 55">
            <a:extLst>
              <a:ext uri="{FF2B5EF4-FFF2-40B4-BE49-F238E27FC236}">
                <a16:creationId xmlns:a16="http://schemas.microsoft.com/office/drawing/2014/main" id="{047CEB9B-0AFA-480B-BAA4-336504764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0" y="5051539"/>
            <a:ext cx="11461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52" name="Line 56">
            <a:extLst>
              <a:ext uri="{FF2B5EF4-FFF2-40B4-BE49-F238E27FC236}">
                <a16:creationId xmlns:a16="http://schemas.microsoft.com/office/drawing/2014/main" id="{E8EB1C66-8E3A-4EDB-9EA9-251B10E6B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1588" y="4376851"/>
            <a:ext cx="0" cy="6619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53" name="Line 57">
            <a:extLst>
              <a:ext uri="{FF2B5EF4-FFF2-40B4-BE49-F238E27FC236}">
                <a16:creationId xmlns:a16="http://schemas.microsoft.com/office/drawing/2014/main" id="{F54AA06E-907B-4116-A09E-E9538452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4376851"/>
            <a:ext cx="0" cy="6619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54" name="Line 58">
            <a:extLst>
              <a:ext uri="{FF2B5EF4-FFF2-40B4-BE49-F238E27FC236}">
                <a16:creationId xmlns:a16="http://schemas.microsoft.com/office/drawing/2014/main" id="{B8A311B9-2FF1-48F6-9805-F760A7BF2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3713" y="4376851"/>
            <a:ext cx="0" cy="6619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6FCA138D-12BD-4ACD-B24F-DA0FB978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4502264"/>
            <a:ext cx="59311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Grant</a:t>
            </a:r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62E6F1C7-C1BD-44D9-98D1-D7C0CFD3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4502264"/>
            <a:ext cx="59311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Grant</a:t>
            </a:r>
          </a:p>
        </p:txBody>
      </p:sp>
      <p:sp>
        <p:nvSpPr>
          <p:cNvPr id="57" name="Rectangle 61">
            <a:extLst>
              <a:ext uri="{FF2B5EF4-FFF2-40B4-BE49-F238E27FC236}">
                <a16:creationId xmlns:a16="http://schemas.microsoft.com/office/drawing/2014/main" id="{D568420F-8DB5-4F98-8E62-C6594C45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675" y="4502264"/>
            <a:ext cx="59311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Grant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A3D1EDFD-6A7B-4E17-B620-E0DB77BE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675" y="4776901"/>
            <a:ext cx="52578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Busy</a:t>
            </a:r>
          </a:p>
        </p:txBody>
      </p:sp>
      <p:sp>
        <p:nvSpPr>
          <p:cNvPr id="59" name="Rectangle 63">
            <a:extLst>
              <a:ext uri="{FF2B5EF4-FFF2-40B4-BE49-F238E27FC236}">
                <a16:creationId xmlns:a16="http://schemas.microsoft.com/office/drawing/2014/main" id="{402C0EBA-E54C-43C0-BF6D-E25E985F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675" y="5121389"/>
            <a:ext cx="77277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200">
                <a:solidFill>
                  <a:srgbClr val="1A78C3"/>
                </a:solidFill>
                <a:latin typeface="+mj-ea"/>
                <a:ea typeface="+mj-ea"/>
              </a:rPr>
              <a:t>Request</a:t>
            </a:r>
          </a:p>
        </p:txBody>
      </p:sp>
      <p:sp>
        <p:nvSpPr>
          <p:cNvPr id="60" name="Rectangle 64">
            <a:extLst>
              <a:ext uri="{FF2B5EF4-FFF2-40B4-BE49-F238E27FC236}">
                <a16:creationId xmlns:a16="http://schemas.microsoft.com/office/drawing/2014/main" id="{35E49131-9C39-4582-8A7E-AD948233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3" y="5545505"/>
            <a:ext cx="60641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1A78C3"/>
                </a:solidFill>
                <a:latin typeface="+mj-ea"/>
                <a:ea typeface="+mj-ea"/>
              </a:rPr>
              <a:t>Advantage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：</a:t>
            </a:r>
          </a:p>
          <a:p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① 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简单</a:t>
            </a: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(</a:t>
            </a:r>
            <a:r>
              <a:rPr kumimoji="1" lang="en-US" altLang="zh-CN" dirty="0">
                <a:solidFill>
                  <a:srgbClr val="1A78C3"/>
                </a:solidFill>
                <a:latin typeface="+mj-ea"/>
                <a:ea typeface="+mj-ea"/>
              </a:rPr>
              <a:t>simple)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 ，只需几根线就能按一定优先次序实现总线裁决。 </a:t>
            </a: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② 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易扩充设备</a:t>
            </a: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(</a:t>
            </a:r>
            <a:r>
              <a:rPr kumimoji="1" lang="en-US" altLang="zh-CN" dirty="0">
                <a:solidFill>
                  <a:srgbClr val="1A78C3"/>
                </a:solidFill>
                <a:latin typeface="+mj-ea"/>
                <a:ea typeface="+mj-ea"/>
              </a:rPr>
              <a:t>flexible)</a:t>
            </a:r>
            <a:endParaRPr lang="zh-CN" altLang="en-US" dirty="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26D5C1B5-C580-492B-9F4E-0711EFCA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13" y="2630417"/>
            <a:ext cx="180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串行查询方式</a:t>
            </a:r>
          </a:p>
        </p:txBody>
      </p:sp>
      <p:sp>
        <p:nvSpPr>
          <p:cNvPr id="62" name="Text Box 67">
            <a:extLst>
              <a:ext uri="{FF2B5EF4-FFF2-40B4-BE49-F238E27FC236}">
                <a16:creationId xmlns:a16="http://schemas.microsoft.com/office/drawing/2014/main" id="{FEA3DF7B-313B-4A71-8017-F85CA391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7600" y="5045189"/>
            <a:ext cx="914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rgbClr val="1A78C3"/>
                </a:solidFill>
                <a:latin typeface="+mj-ea"/>
                <a:ea typeface="+mj-e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altLang="zh-CN" sz="1200" dirty="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63" name="Text Box 68">
            <a:extLst>
              <a:ext uri="{FF2B5EF4-FFF2-40B4-BE49-F238E27FC236}">
                <a16:creationId xmlns:a16="http://schemas.microsoft.com/office/drawing/2014/main" id="{3EF49309-65BE-42BA-BE62-033F3BE04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788" y="2141467"/>
            <a:ext cx="6397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查询信号</a:t>
            </a:r>
          </a:p>
        </p:txBody>
      </p:sp>
      <p:sp>
        <p:nvSpPr>
          <p:cNvPr id="64" name="Text Box 69">
            <a:extLst>
              <a:ext uri="{FF2B5EF4-FFF2-40B4-BE49-F238E27FC236}">
                <a16:creationId xmlns:a16="http://schemas.microsoft.com/office/drawing/2014/main" id="{931CE84B-2924-4163-839F-8CA4A007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618026"/>
            <a:ext cx="1819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1A78C3"/>
                </a:solidFill>
                <a:latin typeface="+mj-ea"/>
                <a:ea typeface="+mj-ea"/>
              </a:rPr>
              <a:t>相当于“击鼓传花”</a:t>
            </a:r>
          </a:p>
        </p:txBody>
      </p:sp>
    </p:spTree>
    <p:extLst>
      <p:ext uri="{BB962C8B-B14F-4D97-AF65-F5344CB8AC3E}">
        <p14:creationId xmlns:p14="http://schemas.microsoft.com/office/powerpoint/2010/main" val="383009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8" grpId="0"/>
      <p:bldP spid="60" grpId="0"/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A8DB7D-6EBF-4DC1-B617-A1902557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7CC2E-C6F7-443A-9E4B-A2D2434EE1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698464"/>
            <a:ext cx="11835786" cy="619060"/>
          </a:xfrm>
        </p:spPr>
        <p:txBody>
          <a:bodyPr/>
          <a:lstStyle/>
          <a:p>
            <a:r>
              <a:rPr lang="zh-CN" altLang="en-US" dirty="0"/>
              <a:t>计数器定时查询裁决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B0AB8-1B11-441D-80BD-A529959220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E22D96-187B-49D9-B342-A09F1B000407}"/>
              </a:ext>
            </a:extLst>
          </p:cNvPr>
          <p:cNvSpPr txBox="1">
            <a:spLocks noChangeArrowheads="1"/>
          </p:cNvSpPr>
          <p:nvPr/>
        </p:nvSpPr>
        <p:spPr>
          <a:xfrm>
            <a:off x="439289" y="1258376"/>
            <a:ext cx="11313421" cy="3282950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基本思想：比菊花链查询多一组设备线（</a:t>
            </a:r>
            <a:r>
              <a:rPr kumimoji="1" lang="en-US" altLang="zh-CN" sz="1600" dirty="0" err="1">
                <a:solidFill>
                  <a:srgbClr val="1A78C3"/>
                </a:solidFill>
                <a:latin typeface="+mj-ea"/>
                <a:ea typeface="+mj-ea"/>
              </a:rPr>
              <a:t>DevID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），少一根总线允许线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BG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。总线控制器接收到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BR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送来的总线请求信号后，在总线未被使用（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Busy=0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）的情况下，由计数器开始计数，并将计数值通过设备线向各设备发出。当某个有总线请求的设备号与计数值一致时，该设备便获得总线使用权，此时终止计数查询，同时该设备建立总线忙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Busy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信号。  </a:t>
            </a:r>
          </a:p>
          <a:p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优点： ① 灵活，设备的优先级可通过设置不同的计数初始值来改变。 </a:t>
            </a:r>
          </a:p>
          <a:p>
            <a:pPr>
              <a:buFontTx/>
              <a:buNone/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                    若每次初值皆为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0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，则固定；</a:t>
            </a:r>
          </a:p>
          <a:p>
            <a:pPr>
              <a:buFontTx/>
              <a:buNone/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                    若每次初值总是刚获得总线使用权的设备，则是平等的循环优先级方式。</a:t>
            </a:r>
          </a:p>
          <a:p>
            <a:pPr>
              <a:buFontTx/>
              <a:buNone/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               ② 对电路故障不如菊花链查询那样敏感。</a:t>
            </a:r>
          </a:p>
          <a:p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 缺点：① 需要增加一组设备线</a:t>
            </a:r>
          </a:p>
          <a:p>
            <a:pPr>
              <a:buFontTx/>
              <a:buNone/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               ② 总线设备的控制逻辑变复杂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(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需对设备号进行译码比较等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)</a:t>
            </a:r>
            <a:endParaRPr lang="zh-CN" altLang="en-US" sz="1600" dirty="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863C8-FD25-42EA-A845-732FD7D8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089" y="5620826"/>
            <a:ext cx="1225550" cy="8683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7A3E1-8488-4CC2-B2C2-078D620D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287" y="5814501"/>
            <a:ext cx="77918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Bus</a:t>
            </a:r>
          </a:p>
          <a:p>
            <a:pPr algn="ctr"/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Arbiter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4F901-A7FA-4860-9AE7-1DF3B6054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889" y="4522276"/>
            <a:ext cx="99060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83DEC-1AFB-4FA9-BFE8-780523A8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689" y="4539738"/>
            <a:ext cx="950912" cy="73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Device 1</a:t>
            </a:r>
          </a:p>
          <a:p>
            <a:pPr algn="ctr"/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Highest</a:t>
            </a:r>
          </a:p>
          <a:p>
            <a:pPr algn="ctr"/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Priority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57AD-70D8-40B9-9DA8-CE340718D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801" y="4522276"/>
            <a:ext cx="912813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66FA63-1D38-433C-9345-93FAA28D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439" y="4539738"/>
            <a:ext cx="1108075" cy="73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Device N</a:t>
            </a:r>
          </a:p>
          <a:p>
            <a:pPr algn="ctr"/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Lowest</a:t>
            </a:r>
          </a:p>
          <a:p>
            <a:pPr algn="ctr"/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Priority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A5175-BB79-40C2-A15C-F932AC1E8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364" y="4522276"/>
            <a:ext cx="912812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D531C4-8446-4146-A6E0-482D2407A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376" y="4747701"/>
            <a:ext cx="95091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Device 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CDE53F-6BA1-4A67-B042-5FF60838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126" y="4860413"/>
            <a:ext cx="65088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C6F96A-BE43-47CF-940F-04C612D6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864" y="4860413"/>
            <a:ext cx="65087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C73557-89F6-4C61-AAA9-B212C80F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601" y="4860413"/>
            <a:ext cx="65088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50A2C47A-8174-4FB5-8088-4DAF60D1FF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5039" y="5746238"/>
            <a:ext cx="415766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B2D7B3B1-504D-4091-A6D9-1D3DCB7332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4976" y="5322376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3BD31D32-B3FF-429D-B177-00B5E8601B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6451" y="5322376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5ECC4FBA-5140-459F-B532-AFEF31CD73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4889" y="5322376"/>
            <a:ext cx="0" cy="4349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286339C2-007B-4583-8C59-179AE965F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9376" y="5746238"/>
            <a:ext cx="912813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43B1F6B9-F687-43A3-B8EB-9300069A0D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1589" y="5597013"/>
            <a:ext cx="508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B0A7DF4F-1FF5-4B7B-88F7-92A402EE3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376" y="5597013"/>
            <a:ext cx="52388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22002DD1-47A6-485D-A05B-922E750F5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5039" y="6363776"/>
            <a:ext cx="41195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32471CBD-BEA8-4C71-8EB7-8ACC168FB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4139" y="5346188"/>
            <a:ext cx="0" cy="10064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32529F6D-04D1-4BB8-B2ED-28F268783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0451" y="5346188"/>
            <a:ext cx="0" cy="10064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802297BD-A56A-4D49-841C-EFB32E07A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1589" y="6214551"/>
            <a:ext cx="508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FBB0F51F-4FD7-4B07-9EB3-3881A2754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376" y="6214551"/>
            <a:ext cx="52388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9FC1913C-1009-4094-B672-3311FCA25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3051" y="5346188"/>
            <a:ext cx="9525" cy="10350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0" name="Line 36">
            <a:extLst>
              <a:ext uri="{FF2B5EF4-FFF2-40B4-BE49-F238E27FC236}">
                <a16:creationId xmlns:a16="http://schemas.microsoft.com/office/drawing/2014/main" id="{8FCDE863-5D65-4670-A653-7B0A4C7B3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9376" y="6363776"/>
            <a:ext cx="145891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1" name="Line 37">
            <a:extLst>
              <a:ext uri="{FF2B5EF4-FFF2-40B4-BE49-F238E27FC236}">
                <a16:creationId xmlns:a16="http://schemas.microsoft.com/office/drawing/2014/main" id="{83407B3A-3B5E-4620-A4C2-0A4C2A26B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5039" y="6020876"/>
            <a:ext cx="41195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id="{B2F85C9B-D04C-4460-B854-1D722828AF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1589" y="5871651"/>
            <a:ext cx="508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778A400C-61F1-44B3-B814-DACB34BCC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376" y="5871651"/>
            <a:ext cx="52388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6A194D62-5CE5-4326-903D-72BA0532B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9376" y="6020876"/>
            <a:ext cx="11557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B0FB6489-C4B6-414B-9E47-BAE866BEA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714" y="5346188"/>
            <a:ext cx="0" cy="6619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6" name="Line 44">
            <a:extLst>
              <a:ext uri="{FF2B5EF4-FFF2-40B4-BE49-F238E27FC236}">
                <a16:creationId xmlns:a16="http://schemas.microsoft.com/office/drawing/2014/main" id="{3F1B0824-A283-47DF-BEC4-4991D14A5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1401" y="5346188"/>
            <a:ext cx="0" cy="6619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3A21047A-0AF3-4CA5-90ED-F40427E10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9839" y="5346188"/>
            <a:ext cx="0" cy="6810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9649ACE4-1C5A-4EA4-849E-8B068C27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276" y="5433501"/>
            <a:ext cx="75822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Dev ID</a:t>
            </a:r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ADB964C0-9D75-42BF-9C2A-05F29E6C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801" y="5746238"/>
            <a:ext cx="58349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Busy</a:t>
            </a: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3F22F0CC-AB4B-458D-AB68-F2B600FF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801" y="6090726"/>
            <a:ext cx="87620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rgbClr val="1A78C3"/>
                </a:solidFill>
                <a:latin typeface="+mj-ea"/>
                <a:ea typeface="+mj-ea"/>
              </a:rPr>
              <a:t>Request</a:t>
            </a:r>
          </a:p>
        </p:txBody>
      </p:sp>
      <p:sp>
        <p:nvSpPr>
          <p:cNvPr id="41" name="Text Box 52">
            <a:extLst>
              <a:ext uri="{FF2B5EF4-FFF2-40B4-BE49-F238E27FC236}">
                <a16:creationId xmlns:a16="http://schemas.microsoft.com/office/drawing/2014/main" id="{70882EA3-8A44-461D-A03A-306799E2E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751" y="4596888"/>
            <a:ext cx="2162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1A78C3"/>
                </a:solidFill>
                <a:latin typeface="+mj-ea"/>
                <a:ea typeface="+mj-ea"/>
              </a:rPr>
              <a:t>相当于“点名报到”</a:t>
            </a:r>
          </a:p>
        </p:txBody>
      </p:sp>
      <p:sp>
        <p:nvSpPr>
          <p:cNvPr id="42" name="Text Box 67">
            <a:extLst>
              <a:ext uri="{FF2B5EF4-FFF2-40B4-BE49-F238E27FC236}">
                <a16:creationId xmlns:a16="http://schemas.microsoft.com/office/drawing/2014/main" id="{EAA3CB6C-EEFF-4476-9DB6-0CA211847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7600" y="5045189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altLang="zh-CN" dirty="0">
              <a:solidFill>
                <a:srgbClr val="1A78C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16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5E9D47-8685-4DF0-8E62-97651E7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>
                <a:solidFill>
                  <a:srgbClr val="1A78C3"/>
                </a:solidFill>
                <a:latin typeface="+mj-ea"/>
                <a:ea typeface="+mj-ea"/>
              </a:rPr>
              <a:pPr/>
              <a:t>12</a:t>
            </a:fld>
            <a:endParaRPr lang="zh-CN" altLang="en-US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1C6E0-1BA2-4201-B05F-FACBB7A837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698463"/>
            <a:ext cx="11835786" cy="520737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独立请求方式裁决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890F3-A63C-4496-9009-322D210186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8087BB-DC08-47AE-BF11-9DEF893A1256}"/>
              </a:ext>
            </a:extLst>
          </p:cNvPr>
          <p:cNvSpPr txBox="1">
            <a:spLocks noChangeArrowheads="1"/>
          </p:cNvSpPr>
          <p:nvPr/>
        </p:nvSpPr>
        <p:spPr>
          <a:xfrm>
            <a:off x="365685" y="1850624"/>
            <a:ext cx="4751394" cy="3967163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各设备都有一对总线请求线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Req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和总线允许线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Grant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。</a:t>
            </a:r>
          </a:p>
          <a:p>
            <a:pPr>
              <a:buFontTx/>
              <a:buChar char="•"/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当某设备要使用总线时，就通过对应的总线请求线将请求信号送到总线控制器。</a:t>
            </a:r>
          </a:p>
          <a:p>
            <a:pPr>
              <a:buFontTx/>
              <a:buChar char="•"/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总线控制器中有一个判优电路，可根据各设备的优先级确定选择哪个设备。控制器可给各请求线以固定的优先级，也可编程设置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14F23CF8-1788-474C-B795-976863BB480F}"/>
              </a:ext>
            </a:extLst>
          </p:cNvPr>
          <p:cNvGrpSpPr>
            <a:grpSpLocks/>
          </p:cNvGrpSpPr>
          <p:nvPr/>
        </p:nvGrpSpPr>
        <p:grpSpPr bwMode="auto">
          <a:xfrm>
            <a:off x="6210869" y="797681"/>
            <a:ext cx="4786313" cy="2852738"/>
            <a:chOff x="2016" y="469"/>
            <a:chExt cx="3621" cy="1797"/>
          </a:xfrm>
        </p:grpSpPr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D3647848-2379-4B6A-88AD-2F9C5B0A2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1671"/>
              <a:ext cx="0" cy="2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529FA5-BF14-44DF-AFE4-1EE385A4A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1665"/>
              <a:ext cx="2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Arc 7">
              <a:extLst>
                <a:ext uri="{FF2B5EF4-FFF2-40B4-BE49-F238E27FC236}">
                  <a16:creationId xmlns:a16="http://schemas.microsoft.com/office/drawing/2014/main" id="{8B34DC5A-960B-4300-BEF2-D13DF31E4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666"/>
              <a:ext cx="190" cy="12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Arc 8">
              <a:extLst>
                <a:ext uri="{FF2B5EF4-FFF2-40B4-BE49-F238E27FC236}">
                  <a16:creationId xmlns:a16="http://schemas.microsoft.com/office/drawing/2014/main" id="{5779D9A4-2C2A-40B7-8CD6-E3D91C743E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07" y="1798"/>
              <a:ext cx="190" cy="1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6 w 21600"/>
                <a:gd name="T1" fmla="*/ 22660 h 22660"/>
                <a:gd name="T2" fmla="*/ 21483 w 21600"/>
                <a:gd name="T3" fmla="*/ 0 h 22660"/>
                <a:gd name="T4" fmla="*/ 21600 w 21600"/>
                <a:gd name="T5" fmla="*/ 21600 h 2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660" fill="none" extrusionOk="0">
                  <a:moveTo>
                    <a:pt x="26" y="22659"/>
                  </a:moveTo>
                  <a:cubicBezTo>
                    <a:pt x="8" y="22306"/>
                    <a:pt x="0" y="21953"/>
                    <a:pt x="0" y="21600"/>
                  </a:cubicBezTo>
                  <a:cubicBezTo>
                    <a:pt x="0" y="9716"/>
                    <a:pt x="9599" y="64"/>
                    <a:pt x="21483" y="0"/>
                  </a:cubicBezTo>
                </a:path>
                <a:path w="21600" h="22660" stroke="0" extrusionOk="0">
                  <a:moveTo>
                    <a:pt x="26" y="22659"/>
                  </a:moveTo>
                  <a:cubicBezTo>
                    <a:pt x="8" y="22306"/>
                    <a:pt x="0" y="21953"/>
                    <a:pt x="0" y="21600"/>
                  </a:cubicBezTo>
                  <a:cubicBezTo>
                    <a:pt x="0" y="9716"/>
                    <a:pt x="9599" y="64"/>
                    <a:pt x="21483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0AF04138-4492-4FBD-B0D5-0AEBC7598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1934"/>
              <a:ext cx="2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297257A7-E702-41E7-BFF7-10583E5BD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671"/>
              <a:ext cx="82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EA493A4A-30B9-4E5E-8036-B9AD65F4F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738"/>
              <a:ext cx="82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E2C6AE8D-3AF7-4C78-9C71-324B4929E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" y="1699"/>
              <a:ext cx="265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47A44073-C31E-405A-B476-5764AD9D4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1800"/>
              <a:ext cx="11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4E2F6DA-5C37-40E4-96C6-DFCEE7ED9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3" y="1766"/>
              <a:ext cx="413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DD27F81-3FD7-4DBF-9F6C-970C39BB5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" y="1833"/>
              <a:ext cx="165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F05CABD6-7C11-4E20-907B-14C26D60F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1901"/>
              <a:ext cx="2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2F534EB9-FC7E-42E2-A432-0AC58AB2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1133"/>
              <a:ext cx="0" cy="2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3217DA1E-B121-4A32-9E6B-089D47175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1128"/>
              <a:ext cx="2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Arc 19">
              <a:extLst>
                <a:ext uri="{FF2B5EF4-FFF2-40B4-BE49-F238E27FC236}">
                  <a16:creationId xmlns:a16="http://schemas.microsoft.com/office/drawing/2014/main" id="{0C7FC5BC-EFEF-4698-ABEA-45CB5E6B7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129"/>
              <a:ext cx="190" cy="12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Arc 20">
              <a:extLst>
                <a:ext uri="{FF2B5EF4-FFF2-40B4-BE49-F238E27FC236}">
                  <a16:creationId xmlns:a16="http://schemas.microsoft.com/office/drawing/2014/main" id="{35289FD9-4A5F-48A5-B5ED-E642BC5807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98" y="1261"/>
              <a:ext cx="207" cy="13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52C0DB3C-984E-4B0C-8B2D-BE3FE8484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1397"/>
              <a:ext cx="2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4780B211-D514-4309-8BE1-C6CF3D12D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" y="1133"/>
              <a:ext cx="82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4BBFBDF6-B9EF-46D4-A72B-FDBE1C5BE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" y="1161"/>
              <a:ext cx="265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14182B18-C412-4211-BE46-16D40BEEB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" y="1262"/>
              <a:ext cx="10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2FA62519-2051-4AA6-8860-ED99112D8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" y="1262"/>
              <a:ext cx="1652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F8025C42-CE89-46CE-827F-F5E8096E3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1363"/>
              <a:ext cx="2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DD9F2579-47D7-4CA7-9F42-99FA99A2B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596"/>
              <a:ext cx="0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85096BD9-446D-4DEC-8E7B-179ED5E97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590"/>
              <a:ext cx="2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Arc 29">
              <a:extLst>
                <a:ext uri="{FF2B5EF4-FFF2-40B4-BE49-F238E27FC236}">
                  <a16:creationId xmlns:a16="http://schemas.microsoft.com/office/drawing/2014/main" id="{4CD56F33-32DA-418D-BEAB-614DA272C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586"/>
              <a:ext cx="198" cy="129"/>
            </a:xfrm>
            <a:custGeom>
              <a:avLst/>
              <a:gdLst>
                <a:gd name="G0" fmla="+- 938 0 0"/>
                <a:gd name="G1" fmla="+- 21600 0 0"/>
                <a:gd name="G2" fmla="+- 21600 0 0"/>
                <a:gd name="T0" fmla="*/ 0 w 22538"/>
                <a:gd name="T1" fmla="*/ 20 h 21600"/>
                <a:gd name="T2" fmla="*/ 22538 w 22538"/>
                <a:gd name="T3" fmla="*/ 21600 h 21600"/>
                <a:gd name="T4" fmla="*/ 938 w 225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38" h="21600" fill="none" extrusionOk="0">
                  <a:moveTo>
                    <a:pt x="0" y="20"/>
                  </a:moveTo>
                  <a:cubicBezTo>
                    <a:pt x="312" y="6"/>
                    <a:pt x="625" y="0"/>
                    <a:pt x="938" y="0"/>
                  </a:cubicBezTo>
                  <a:cubicBezTo>
                    <a:pt x="12867" y="0"/>
                    <a:pt x="22538" y="9670"/>
                    <a:pt x="22538" y="21600"/>
                  </a:cubicBezTo>
                </a:path>
                <a:path w="22538" h="21600" stroke="0" extrusionOk="0">
                  <a:moveTo>
                    <a:pt x="0" y="20"/>
                  </a:moveTo>
                  <a:cubicBezTo>
                    <a:pt x="312" y="6"/>
                    <a:pt x="625" y="0"/>
                    <a:pt x="938" y="0"/>
                  </a:cubicBezTo>
                  <a:cubicBezTo>
                    <a:pt x="12867" y="0"/>
                    <a:pt x="22538" y="9670"/>
                    <a:pt x="22538" y="21600"/>
                  </a:cubicBezTo>
                  <a:lnTo>
                    <a:pt x="938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Arc 30">
              <a:extLst>
                <a:ext uri="{FF2B5EF4-FFF2-40B4-BE49-F238E27FC236}">
                  <a16:creationId xmlns:a16="http://schemas.microsoft.com/office/drawing/2014/main" id="{29876473-9FEC-4DE4-8D1A-9B5884EE03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98" y="718"/>
              <a:ext cx="207" cy="14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94 w 21600"/>
                <a:gd name="T1" fmla="*/ 23616 h 23616"/>
                <a:gd name="T2" fmla="*/ 21483 w 21600"/>
                <a:gd name="T3" fmla="*/ 0 h 23616"/>
                <a:gd name="T4" fmla="*/ 21600 w 21600"/>
                <a:gd name="T5" fmla="*/ 21600 h 23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16" fill="none" extrusionOk="0">
                  <a:moveTo>
                    <a:pt x="94" y="23615"/>
                  </a:moveTo>
                  <a:cubicBezTo>
                    <a:pt x="31" y="22945"/>
                    <a:pt x="0" y="22273"/>
                    <a:pt x="0" y="21600"/>
                  </a:cubicBezTo>
                  <a:cubicBezTo>
                    <a:pt x="0" y="9716"/>
                    <a:pt x="9599" y="64"/>
                    <a:pt x="21483" y="0"/>
                  </a:cubicBezTo>
                </a:path>
                <a:path w="21600" h="23616" stroke="0" extrusionOk="0">
                  <a:moveTo>
                    <a:pt x="94" y="23615"/>
                  </a:moveTo>
                  <a:cubicBezTo>
                    <a:pt x="31" y="22945"/>
                    <a:pt x="0" y="22273"/>
                    <a:pt x="0" y="21600"/>
                  </a:cubicBezTo>
                  <a:cubicBezTo>
                    <a:pt x="0" y="9716"/>
                    <a:pt x="9599" y="64"/>
                    <a:pt x="21483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A2E300F8-3D0C-46B0-8450-C669DFB41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859"/>
              <a:ext cx="2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39ACFB9C-CC1F-4B77-BDEA-DFEBF85B1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725"/>
              <a:ext cx="10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6C6DEDC9-586B-4F1D-852F-3FCCE1164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" y="657"/>
              <a:ext cx="165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C283C5DD-09D6-4BD7-A8BC-1CA1B263F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792"/>
              <a:ext cx="2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D376F402-CA5D-424D-8D7B-65B0DC41B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797"/>
              <a:ext cx="0" cy="13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5A66B14F-71C1-4947-B65B-437264160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035"/>
              <a:ext cx="3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1A78C3"/>
                  </a:solidFill>
                  <a:latin typeface="+mj-ea"/>
                  <a:ea typeface="+mj-ea"/>
                </a:rPr>
                <a:t>EN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C8A61965-E6A8-4A7F-A6DF-013D668F9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63"/>
              <a:ext cx="0" cy="103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8872CC3-8EF9-4CE3-92DB-7ED854A60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1" y="1257"/>
              <a:ext cx="0" cy="515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1AF24969-109C-4825-99A7-A0EF6667F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469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1A78C3"/>
                  </a:solidFill>
                  <a:latin typeface="+mj-ea"/>
                  <a:ea typeface="+mj-ea"/>
                </a:rPr>
                <a:t>P0</a:t>
              </a: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2F5B86CB-8644-453C-8BB4-6D8CC2E1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1073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1A78C3"/>
                  </a:solidFill>
                  <a:latin typeface="+mj-ea"/>
                  <a:ea typeface="+mj-ea"/>
                </a:rPr>
                <a:t>P1</a:t>
              </a: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325C433F-7F78-4784-885B-603683CE5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1646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1A78C3"/>
                  </a:solidFill>
                  <a:latin typeface="+mj-ea"/>
                  <a:ea typeface="+mj-ea"/>
                </a:rPr>
                <a:t>P2</a:t>
              </a: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EC0D2741-CF79-4EC5-824E-4960AD76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536"/>
              <a:ext cx="3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1A78C3"/>
                  </a:solidFill>
                  <a:latin typeface="+mj-ea"/>
                  <a:ea typeface="+mj-ea"/>
                </a:rPr>
                <a:t>G0</a:t>
              </a: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8CAF58DB-2CBD-49A8-9EF0-4F1E190B1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1073"/>
              <a:ext cx="3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1A78C3"/>
                  </a:solidFill>
                  <a:latin typeface="+mj-ea"/>
                  <a:ea typeface="+mj-ea"/>
                </a:rPr>
                <a:t>G1</a:t>
              </a: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E75509CA-5B68-40DB-971F-9144FD66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1611"/>
              <a:ext cx="3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1A78C3"/>
                  </a:solidFill>
                  <a:latin typeface="+mj-ea"/>
                  <a:ea typeface="+mj-ea"/>
                </a:rPr>
                <a:t>G2</a:t>
              </a: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5F689C3B-949F-4F05-8870-376D85E66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9"/>
              <a:ext cx="3621" cy="1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Group 46">
            <a:extLst>
              <a:ext uri="{FF2B5EF4-FFF2-40B4-BE49-F238E27FC236}">
                <a16:creationId xmlns:a16="http://schemas.microsoft.com/office/drawing/2014/main" id="{BCEF3A42-5B70-4155-92C7-A9FD9D38F03C}"/>
              </a:ext>
            </a:extLst>
          </p:cNvPr>
          <p:cNvGrpSpPr>
            <a:grpSpLocks/>
          </p:cNvGrpSpPr>
          <p:nvPr/>
        </p:nvGrpSpPr>
        <p:grpSpPr bwMode="auto">
          <a:xfrm>
            <a:off x="3722316" y="949704"/>
            <a:ext cx="2779712" cy="701674"/>
            <a:chOff x="270" y="467"/>
            <a:chExt cx="1751" cy="442"/>
          </a:xfrm>
        </p:grpSpPr>
        <p:sp>
          <p:nvSpPr>
            <p:cNvPr id="50" name="Text Box 47">
              <a:extLst>
                <a:ext uri="{FF2B5EF4-FFF2-40B4-BE49-F238E27FC236}">
                  <a16:creationId xmlns:a16="http://schemas.microsoft.com/office/drawing/2014/main" id="{FC1133B3-4CA6-4A8D-8B89-8225C411E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" y="467"/>
              <a:ext cx="171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rgbClr val="1A78C3"/>
                  </a:solidFill>
                  <a:latin typeface="+mj-ea"/>
                  <a:ea typeface="+mj-ea"/>
                </a:rPr>
                <a:t>并行判优电路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1A78C3"/>
                  </a:solidFill>
                  <a:latin typeface="+mj-ea"/>
                  <a:ea typeface="+mj-ea"/>
                </a:rPr>
                <a:t>p0</a:t>
              </a:r>
              <a:r>
                <a:rPr kumimoji="1" lang="zh-CN" altLang="en-US">
                  <a:solidFill>
                    <a:srgbClr val="1A78C3"/>
                  </a:solidFill>
                  <a:latin typeface="+mj-ea"/>
                  <a:ea typeface="+mj-ea"/>
                </a:rPr>
                <a:t>、</a:t>
              </a:r>
              <a:r>
                <a:rPr kumimoji="1" lang="en-US" altLang="zh-CN">
                  <a:solidFill>
                    <a:srgbClr val="1A78C3"/>
                  </a:solidFill>
                  <a:latin typeface="+mj-ea"/>
                  <a:ea typeface="+mj-ea"/>
                </a:rPr>
                <a:t>P1</a:t>
              </a:r>
              <a:r>
                <a:rPr kumimoji="1" lang="zh-CN" altLang="en-US">
                  <a:solidFill>
                    <a:srgbClr val="1A78C3"/>
                  </a:solidFill>
                  <a:latin typeface="+mj-ea"/>
                  <a:ea typeface="+mj-ea"/>
                </a:rPr>
                <a:t>、</a:t>
              </a:r>
              <a:r>
                <a:rPr kumimoji="1" lang="en-US" altLang="zh-CN">
                  <a:solidFill>
                    <a:srgbClr val="1A78C3"/>
                  </a:solidFill>
                  <a:latin typeface="+mj-ea"/>
                  <a:ea typeface="+mj-ea"/>
                </a:rPr>
                <a:t>p2</a:t>
              </a:r>
              <a:r>
                <a:rPr kumimoji="1" lang="zh-CN" altLang="en-US">
                  <a:solidFill>
                    <a:srgbClr val="1A78C3"/>
                  </a:solidFill>
                  <a:latin typeface="+mj-ea"/>
                  <a:ea typeface="+mj-ea"/>
                </a:rPr>
                <a:t>优先级怎样？</a:t>
              </a: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B33604E0-2B6A-4C0A-8FF9-2F1D9A394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594"/>
              <a:ext cx="88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Group 49">
            <a:extLst>
              <a:ext uri="{FF2B5EF4-FFF2-40B4-BE49-F238E27FC236}">
                <a16:creationId xmlns:a16="http://schemas.microsoft.com/office/drawing/2014/main" id="{542E4B84-8FB4-4602-BEFA-DFE1652B1B2E}"/>
              </a:ext>
            </a:extLst>
          </p:cNvPr>
          <p:cNvGrpSpPr>
            <a:grpSpLocks/>
          </p:cNvGrpSpPr>
          <p:nvPr/>
        </p:nvGrpSpPr>
        <p:grpSpPr bwMode="auto">
          <a:xfrm>
            <a:off x="5602857" y="3839331"/>
            <a:ext cx="6429375" cy="1828800"/>
            <a:chOff x="1630" y="2745"/>
            <a:chExt cx="4050" cy="1225"/>
          </a:xfrm>
        </p:grpSpPr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9B0BF0C1-C413-4013-8636-70FBE736E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3310"/>
              <a:ext cx="601" cy="6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9E772AA9-BE8B-413F-8F04-C3FAF9470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3407"/>
              <a:ext cx="4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1A78C3"/>
                  </a:solidFill>
                  <a:latin typeface="+mj-ea"/>
                  <a:ea typeface="+mj-ea"/>
                </a:rPr>
                <a:t>Bus</a:t>
              </a:r>
            </a:p>
            <a:p>
              <a:pPr algn="ctr"/>
              <a:r>
                <a:rPr lang="en-US" altLang="zh-CN" sz="1200">
                  <a:solidFill>
                    <a:srgbClr val="1A78C3"/>
                  </a:solidFill>
                  <a:latin typeface="+mj-ea"/>
                  <a:ea typeface="+mj-ea"/>
                </a:rPr>
                <a:t>Arbiter</a:t>
              </a: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9F49CEE8-E005-4487-AD39-2C81EEAD7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2745"/>
              <a:ext cx="533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7BBE4C9F-6B61-4206-94F4-BC81D65CC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2807"/>
              <a:ext cx="609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1A78C3"/>
                  </a:solidFill>
                  <a:latin typeface="+mj-ea"/>
                  <a:ea typeface="+mj-ea"/>
                </a:rPr>
                <a:t>Device 1</a:t>
              </a:r>
            </a:p>
          </p:txBody>
        </p:sp>
        <p:sp>
          <p:nvSpPr>
            <p:cNvPr id="57" name="Rectangle 54">
              <a:extLst>
                <a:ext uri="{FF2B5EF4-FFF2-40B4-BE49-F238E27FC236}">
                  <a16:creationId xmlns:a16="http://schemas.microsoft.com/office/drawing/2014/main" id="{8A322947-7FE3-4191-80E3-84D1DAE7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" y="2745"/>
              <a:ext cx="543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50F581DD-BD4F-4B19-9E45-52115D6B1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2842"/>
              <a:ext cx="634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1A78C3"/>
                  </a:solidFill>
                  <a:latin typeface="+mj-ea"/>
                  <a:ea typeface="+mj-ea"/>
                </a:rPr>
                <a:t>Device N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2B4EE167-E10D-43B7-8BCA-0D4A14A3C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745"/>
              <a:ext cx="560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BEE4795F-F9E0-4940-BAC6-BB70F5056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2860"/>
              <a:ext cx="609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200">
                  <a:solidFill>
                    <a:srgbClr val="1A78C3"/>
                  </a:solidFill>
                  <a:latin typeface="+mj-ea"/>
                  <a:ea typeface="+mj-ea"/>
                </a:rPr>
                <a:t>Device 2</a:t>
              </a:r>
            </a:p>
          </p:txBody>
        </p:sp>
        <p:sp>
          <p:nvSpPr>
            <p:cNvPr id="61" name="Oval 58">
              <a:extLst>
                <a:ext uri="{FF2B5EF4-FFF2-40B4-BE49-F238E27FC236}">
                  <a16:creationId xmlns:a16="http://schemas.microsoft.com/office/drawing/2014/main" id="{2BC654BC-FC75-4CD6-9D0E-4292F0311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2919"/>
              <a:ext cx="37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Oval 59">
              <a:extLst>
                <a:ext uri="{FF2B5EF4-FFF2-40B4-BE49-F238E27FC236}">
                  <a16:creationId xmlns:a16="http://schemas.microsoft.com/office/drawing/2014/main" id="{0D76A9D5-8CC3-4177-AD9D-1974138AA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2919"/>
              <a:ext cx="37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Oval 60">
              <a:extLst>
                <a:ext uri="{FF2B5EF4-FFF2-40B4-BE49-F238E27FC236}">
                  <a16:creationId xmlns:a16="http://schemas.microsoft.com/office/drawing/2014/main" id="{A08BE916-7A1F-4ABF-829D-79D2F1D54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2919"/>
              <a:ext cx="37" cy="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C75098AA-D531-4A1B-B5F9-5A2171CB5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3375"/>
              <a:ext cx="42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5DCD7CDF-F928-493C-A48C-1C8A3E92B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2" y="3157"/>
              <a:ext cx="0" cy="22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59F1D690-058E-40C0-BAC0-2FC2F36A3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3446"/>
              <a:ext cx="78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77D24EC9-4077-45A5-AC27-86D15E833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169"/>
              <a:ext cx="0" cy="27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CA45A286-3B60-4A8D-8193-48B4F266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231"/>
              <a:ext cx="374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rgbClr val="1A78C3"/>
                  </a:solidFill>
                  <a:latin typeface="+mj-ea"/>
                  <a:ea typeface="+mj-ea"/>
                </a:rPr>
                <a:t>Grant</a:t>
              </a: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DBED2757-571F-4EAC-8906-FB123C3A3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3221"/>
              <a:ext cx="292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rgbClr val="1A78C3"/>
                  </a:solidFill>
                  <a:latin typeface="+mj-ea"/>
                  <a:ea typeface="+mj-ea"/>
                </a:rPr>
                <a:t>Req</a:t>
              </a:r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E2E80779-1DBA-4F92-9F3D-7475DB78A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3517"/>
              <a:ext cx="14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7F39E6E5-CFA6-404C-9B36-340B8EAA8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5" y="3157"/>
              <a:ext cx="0" cy="36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4F5F4F47-E0B4-4C74-AE4B-43DFAE237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3587"/>
              <a:ext cx="175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2BA6FB4D-16A1-4D14-B8BF-5034689BA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8" y="3169"/>
              <a:ext cx="0" cy="41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D6B08608-A06C-46DC-930D-7C10DB465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3799"/>
              <a:ext cx="299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785D81EB-BB76-43FD-A465-AC8D3A1A8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6" y="3157"/>
              <a:ext cx="0" cy="6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ADC38B85-30F6-4C4E-8166-7220D85BD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3870"/>
              <a:ext cx="334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76403414-0737-4F3A-8A18-E8229F396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3169"/>
              <a:ext cx="0" cy="6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8" name="Rectangle 75">
            <a:extLst>
              <a:ext uri="{FF2B5EF4-FFF2-40B4-BE49-F238E27FC236}">
                <a16:creationId xmlns:a16="http://schemas.microsoft.com/office/drawing/2014/main" id="{2A7D3ADC-E751-4667-8B8B-914C55CFC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22" y="5096351"/>
            <a:ext cx="5861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优点：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① 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响应速度快。 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② 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若可编程，则优先级灵活</a:t>
            </a:r>
          </a:p>
          <a:p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缺点：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① 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控制逻辑复杂，控制线数量多。</a:t>
            </a:r>
          </a:p>
        </p:txBody>
      </p:sp>
      <p:sp>
        <p:nvSpPr>
          <p:cNvPr id="79" name="Rectangle 76">
            <a:extLst>
              <a:ext uri="{FF2B5EF4-FFF2-40B4-BE49-F238E27FC236}">
                <a16:creationId xmlns:a16="http://schemas.microsoft.com/office/drawing/2014/main" id="{9F667EA0-42D2-4C91-8DD9-10D84424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069" y="3140831"/>
            <a:ext cx="1367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1A78C3"/>
                </a:solidFill>
                <a:latin typeface="+mj-ea"/>
                <a:ea typeface="+mj-ea"/>
              </a:rPr>
              <a:t>p0&gt;P1&gt;p2</a:t>
            </a:r>
            <a:endParaRPr kumimoji="1" lang="zh-CN" altLang="en-US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80" name="Text Box 77">
            <a:extLst>
              <a:ext uri="{FF2B5EF4-FFF2-40B4-BE49-F238E27FC236}">
                <a16:creationId xmlns:a16="http://schemas.microsoft.com/office/drawing/2014/main" id="{2E488F2E-C55B-41CA-8BB0-C0C7A80A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92" y="4003720"/>
            <a:ext cx="30924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问题：如果有</a:t>
            </a: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个设备，则菊花链和独立请求各需多少裁决线？</a:t>
            </a:r>
          </a:p>
        </p:txBody>
      </p:sp>
      <p:sp>
        <p:nvSpPr>
          <p:cNvPr id="81" name="Text Box 78">
            <a:extLst>
              <a:ext uri="{FF2B5EF4-FFF2-40B4-BE49-F238E27FC236}">
                <a16:creationId xmlns:a16="http://schemas.microsoft.com/office/drawing/2014/main" id="{4742DC20-9E37-49A3-B598-09CC7573E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801" y="4214594"/>
            <a:ext cx="1698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1A78C3"/>
                </a:solidFill>
                <a:latin typeface="+mj-ea"/>
                <a:ea typeface="+mj-ea"/>
              </a:rPr>
              <a:t>2 </a:t>
            </a:r>
            <a:r>
              <a:rPr lang="en-US" altLang="zh-CN">
                <a:solidFill>
                  <a:srgbClr val="1A78C3"/>
                </a:solidFill>
                <a:latin typeface="+mj-ea"/>
                <a:ea typeface="+mj-ea"/>
                <a:cs typeface="Times New Roman" panose="02020603050405020304" pitchFamily="18" charset="0"/>
              </a:rPr>
              <a:t>~ 2N</a:t>
            </a:r>
            <a:endParaRPr lang="zh-CN" altLang="en-US">
              <a:solidFill>
                <a:srgbClr val="1A78C3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2" name="Rectangle 79">
            <a:extLst>
              <a:ext uri="{FF2B5EF4-FFF2-40B4-BE49-F238E27FC236}">
                <a16:creationId xmlns:a16="http://schemas.microsoft.com/office/drawing/2014/main" id="{05E55922-C0CC-4C29-94F0-CB752ADE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807" y="3167818"/>
            <a:ext cx="1689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1A78C3"/>
                </a:solidFill>
                <a:latin typeface="+mj-ea"/>
                <a:ea typeface="+mj-ea"/>
              </a:rPr>
              <a:t>并行判优方式</a:t>
            </a:r>
          </a:p>
        </p:txBody>
      </p:sp>
      <p:sp>
        <p:nvSpPr>
          <p:cNvPr id="83" name="Rectangle 80">
            <a:extLst>
              <a:ext uri="{FF2B5EF4-FFF2-40B4-BE49-F238E27FC236}">
                <a16:creationId xmlns:a16="http://schemas.microsoft.com/office/drawing/2014/main" id="{E973A823-CAD3-4999-9BB2-D1484617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00" y="5832752"/>
            <a:ext cx="10939303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裁决算法：总线控制器可采用固定的并行判优算法、平等的循环菊花链算法、动态优先级算法（如：最近最少用算法、先来先服务算法）等。</a:t>
            </a:r>
          </a:p>
        </p:txBody>
      </p:sp>
      <p:sp>
        <p:nvSpPr>
          <p:cNvPr id="84" name="Text Box 82">
            <a:extLst>
              <a:ext uri="{FF2B5EF4-FFF2-40B4-BE49-F238E27FC236}">
                <a16:creationId xmlns:a16="http://schemas.microsoft.com/office/drawing/2014/main" id="{9EAAFE60-8865-4775-BFF4-8AABEB2B6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232" y="4844218"/>
            <a:ext cx="1335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1A78C3"/>
                </a:solidFill>
                <a:latin typeface="+mj-ea"/>
                <a:ea typeface="+mj-ea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altLang="zh-CN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85" name="Text Box 83">
            <a:extLst>
              <a:ext uri="{FF2B5EF4-FFF2-40B4-BE49-F238E27FC236}">
                <a16:creationId xmlns:a16="http://schemas.microsoft.com/office/drawing/2014/main" id="{5D2FA067-E9B8-465F-B549-2419C1CFF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905" y="3742737"/>
            <a:ext cx="30281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ED7D31"/>
                </a:solidFill>
                <a:ea typeface="宋体" panose="02010600030101010101" pitchFamily="2" charset="-122"/>
              </a:rPr>
              <a:t>相当于“领导说了算”</a:t>
            </a:r>
          </a:p>
        </p:txBody>
      </p:sp>
      <p:sp>
        <p:nvSpPr>
          <p:cNvPr id="86" name="Text Box 67">
            <a:extLst>
              <a:ext uri="{FF2B5EF4-FFF2-40B4-BE49-F238E27FC236}">
                <a16:creationId xmlns:a16="http://schemas.microsoft.com/office/drawing/2014/main" id="{A8A892B2-3BB0-4E97-A5A1-08F6AC2D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5091" y="6177390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altLang="zh-CN" dirty="0">
              <a:solidFill>
                <a:srgbClr val="1A78C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03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8" grpId="0" uiExpand="1" build="allAtOnce"/>
      <p:bldP spid="79" grpId="0"/>
      <p:bldP spid="80" grpId="0"/>
      <p:bldP spid="81" grpId="0"/>
      <p:bldP spid="82" grpId="0"/>
      <p:bldP spid="83" grpId="0" animBg="1"/>
      <p:bldP spid="84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9558A3-92F6-4F40-84ED-0A41B2D0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A364A-D718-4E29-AAB3-7DAD73E25F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总线定时方式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EEBB90-025A-4651-9ECF-1D9203055B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BF1998-5CC6-4B25-8395-CA857813919A}"/>
              </a:ext>
            </a:extLst>
          </p:cNvPr>
          <p:cNvSpPr txBox="1">
            <a:spLocks noChangeArrowheads="1"/>
          </p:cNvSpPr>
          <p:nvPr/>
        </p:nvSpPr>
        <p:spPr>
          <a:xfrm>
            <a:off x="325985" y="1211524"/>
            <a:ext cx="11584557" cy="3698875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什么是总线的定时</a:t>
            </a:r>
          </a:p>
          <a:p>
            <a:pPr marL="742950" lvl="1" indent="-285750">
              <a:buFontTx/>
              <a:buNone/>
            </a:pP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  通过总线裁决确定了哪个设备可以使用总线，那么一个取得了总线控制权的设备如何控制总线进行总线操作呢？也即如何来定义总线事务中的每一步何时开始、何时结束呢？这就是总线通信的定时问题。</a:t>
            </a:r>
          </a:p>
          <a:p>
            <a:pPr marL="342900" indent="-342900"/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总线通信的定时方式</a:t>
            </a:r>
          </a:p>
          <a:p>
            <a:pPr marL="742950" lvl="1" indent="-285750"/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Synchronous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(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同步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：用时钟来同步定时</a:t>
            </a:r>
            <a:endParaRPr lang="en-US" altLang="zh-CN" sz="20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Asynchronous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异步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)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：用握手信号定时</a:t>
            </a:r>
          </a:p>
          <a:p>
            <a:pPr marL="742950" lvl="1" indent="-285750"/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Semi-Synchronous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 (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半同步）：同步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(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时钟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)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和异步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(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握手信号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)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结合</a:t>
            </a:r>
            <a:endParaRPr lang="en-US" altLang="zh-CN" sz="2000" dirty="0">
              <a:solidFill>
                <a:srgbClr val="1A78C3"/>
              </a:solidFill>
              <a:latin typeface="+mj-ea"/>
              <a:ea typeface="+mj-ea"/>
            </a:endParaRPr>
          </a:p>
          <a:p>
            <a:pPr marL="742950" lvl="1" indent="-285750"/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Split transaction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（拆分事务）：在从设备准备数据时，释放总线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11E88D1-C0B0-4D17-B17D-0DAC47DFF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54" y="4512932"/>
            <a:ext cx="6661798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CPU-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处理器总线都采用同步方式</a:t>
            </a:r>
          </a:p>
          <a:p>
            <a:pPr>
              <a:spcBef>
                <a:spcPct val="35000"/>
              </a:spcBef>
            </a:pP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异步方式只有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总线才会使用</a:t>
            </a:r>
          </a:p>
          <a:p>
            <a:pPr>
              <a:spcBef>
                <a:spcPct val="35000"/>
              </a:spcBef>
            </a:pP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总线大多采用半同步方式</a:t>
            </a:r>
          </a:p>
          <a:p>
            <a:pPr>
              <a:spcBef>
                <a:spcPct val="35000"/>
              </a:spcBef>
            </a:pP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拆分事务方式可以提高总线的有效带宽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ADB4B9D-1700-414F-B005-6E9A35FC0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2804" y="5742039"/>
            <a:ext cx="168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hlinkClick r:id="rId5" action="ppaction://hlinksldjump"/>
              </a:rPr>
              <a:t>SKIP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4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04690B-1E5C-4F03-9C1A-EBD41F2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C0F8C-A8BA-4A05-8666-E1DCEA3743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同步总线 </a:t>
            </a:r>
            <a:r>
              <a:rPr lang="en-US" altLang="zh-CN" dirty="0"/>
              <a:t>(Synchronous Bus)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8042B-8C3C-4993-BFE4-C56D0665F2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Group 56">
            <a:extLst>
              <a:ext uri="{FF2B5EF4-FFF2-40B4-BE49-F238E27FC236}">
                <a16:creationId xmlns:a16="http://schemas.microsoft.com/office/drawing/2014/main" id="{C9E95805-F214-4F7D-B3E4-0DE75FF4754A}"/>
              </a:ext>
            </a:extLst>
          </p:cNvPr>
          <p:cNvGrpSpPr>
            <a:grpSpLocks/>
          </p:cNvGrpSpPr>
          <p:nvPr/>
        </p:nvGrpSpPr>
        <p:grpSpPr bwMode="auto">
          <a:xfrm>
            <a:off x="511284" y="1779696"/>
            <a:ext cx="7870825" cy="2797175"/>
            <a:chOff x="227" y="577"/>
            <a:chExt cx="4958" cy="2293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BEE91CAF-06D1-4E31-94DF-0D000050C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669"/>
              <a:ext cx="4321" cy="193"/>
              <a:chOff x="864" y="768"/>
              <a:chExt cx="4321" cy="193"/>
            </a:xfrm>
          </p:grpSpPr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1DEA9F73-3C11-46F1-ADEA-871E9B64C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64A2CCBD-CDDE-471A-B1AF-2517B6AFA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Freeform 7">
                <a:extLst>
                  <a:ext uri="{FF2B5EF4-FFF2-40B4-BE49-F238E27FC236}">
                    <a16:creationId xmlns:a16="http://schemas.microsoft.com/office/drawing/2014/main" id="{B6FCA20E-DE64-4798-84BF-AA3E22FB3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DC54A396-5067-4CC6-820D-6E64A7FBC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EB591201-3E0D-4977-8E04-86ADA000F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F48A0F75-F63D-4FC1-8339-5CE294C1A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768"/>
                <a:ext cx="721" cy="193"/>
              </a:xfrm>
              <a:custGeom>
                <a:avLst/>
                <a:gdLst>
                  <a:gd name="T0" fmla="*/ 0 w 721"/>
                  <a:gd name="T1" fmla="*/ 192 h 193"/>
                  <a:gd name="T2" fmla="*/ 240 w 721"/>
                  <a:gd name="T3" fmla="*/ 192 h 193"/>
                  <a:gd name="T4" fmla="*/ 336 w 721"/>
                  <a:gd name="T5" fmla="*/ 0 h 193"/>
                  <a:gd name="T6" fmla="*/ 528 w 721"/>
                  <a:gd name="T7" fmla="*/ 0 h 193"/>
                  <a:gd name="T8" fmla="*/ 624 w 721"/>
                  <a:gd name="T9" fmla="*/ 192 h 193"/>
                  <a:gd name="T10" fmla="*/ 720 w 721"/>
                  <a:gd name="T11" fmla="*/ 19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" h="193">
                    <a:moveTo>
                      <a:pt x="0" y="192"/>
                    </a:moveTo>
                    <a:lnTo>
                      <a:pt x="240" y="192"/>
                    </a:lnTo>
                    <a:lnTo>
                      <a:pt x="336" y="0"/>
                    </a:lnTo>
                    <a:lnTo>
                      <a:pt x="528" y="0"/>
                    </a:lnTo>
                    <a:lnTo>
                      <a:pt x="624" y="192"/>
                    </a:lnTo>
                    <a:lnTo>
                      <a:pt x="720" y="192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22D10945-5C69-493B-8522-F62D97419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25"/>
              <a:ext cx="0" cy="2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298CC969-05BA-4435-A767-336174DCE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625"/>
              <a:ext cx="0" cy="2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4E84B218-7B6F-40EF-8E62-17BB4B4C2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577"/>
              <a:ext cx="0" cy="2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9E8D0869-1D41-4475-B447-12F676AD7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577"/>
              <a:ext cx="0" cy="2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A248B3AA-1C1E-481D-8810-B57E84EDB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643"/>
              <a:ext cx="0" cy="2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8FC64DB9-F54D-42AF-A9DE-52C45E20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038"/>
              <a:ext cx="49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rgbClr val="1A78C3"/>
                  </a:solidFill>
                  <a:latin typeface="+mj-ea"/>
                  <a:ea typeface="+mj-ea"/>
                </a:rPr>
                <a:t>BReq</a:t>
              </a: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962814BF-59E2-4841-BDC6-84953764F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1152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2281917B-3526-4412-8C8E-143872ADF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632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56A7E2C-9AD2-4ECD-A276-00EBD6B6B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0" y="1436"/>
              <a:ext cx="88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B1B8176E-D2EE-4BF7-9744-0D47179BB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1440"/>
              <a:ext cx="2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B437C0B2-185B-4426-94CB-556B3CF99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422"/>
              <a:ext cx="31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rgbClr val="1A78C3"/>
                  </a:solidFill>
                  <a:latin typeface="+mj-ea"/>
                  <a:ea typeface="+mj-ea"/>
                </a:rPr>
                <a:t>BG</a:t>
              </a: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2D3C46C8-46AD-4746-9C72-75D9A4E72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0" y="1148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6A4F9179-2BE2-41C5-9DFE-35A452B4F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" y="2016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46D3CAA8-0A76-40C6-B8D2-2034F19B2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916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E74566C6-EFF0-46F4-97CB-5D141E980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92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0BA1547B-E5F9-480B-A02F-843AC3D07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2112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5CC0B40-0ADE-4AC7-AE24-A486F2E09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902"/>
              <a:ext cx="893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rgbClr val="1A78C3"/>
                  </a:solidFill>
                  <a:latin typeface="+mj-ea"/>
                  <a:ea typeface="+mj-ea"/>
                </a:rPr>
                <a:t>Cmd+Addr</a:t>
              </a: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20ED322B-8DEA-4539-8AD4-040FC255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2020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2307EC2-A094-45DB-829A-B7A01748F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1924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F2A058AD-37CF-4B3C-8A26-ECA25C2BB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8" y="2012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8D91CF16-0088-4721-8761-FB52F9222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016"/>
              <a:ext cx="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E3369E2F-0052-41F5-BC7F-415509749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855"/>
              <a:ext cx="69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rgbClr val="1A78C3"/>
                  </a:solidFill>
                  <a:latin typeface="+mj-ea"/>
                  <a:ea typeface="+mj-ea"/>
                </a:rPr>
                <a:t>R/W</a:t>
              </a:r>
            </a:p>
            <a:p>
              <a:r>
                <a:rPr lang="en-US" altLang="zh-CN" sz="1800">
                  <a:solidFill>
                    <a:srgbClr val="1A78C3"/>
                  </a:solidFill>
                  <a:latin typeface="+mj-ea"/>
                  <a:ea typeface="+mj-ea"/>
                </a:rPr>
                <a:t>Address</a:t>
              </a:r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33DB0A4A-69E4-407C-B485-5774FF28D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1344"/>
              <a:ext cx="2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45D0ADE5-EC1E-4F0B-944D-BCA3FAF97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2400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762D112-AB17-4DD4-B96D-6F018E56E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0" y="2300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D56FCD92-6B78-4E72-BC93-02D09EB3F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230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E1E45F4A-D3BA-4746-B3F3-FAF064351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2496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D8876C0B-2DAB-4E32-ACF6-C497BCC0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286"/>
              <a:ext cx="52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rgbClr val="1A78C3"/>
                  </a:solidFill>
                  <a:latin typeface="+mj-ea"/>
                  <a:ea typeface="+mj-ea"/>
                </a:rPr>
                <a:t>Data1</a:t>
              </a:r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B7751BAF-3B0F-40D5-A27C-1B601176D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2404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97316D35-7D67-4674-987A-86A754809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2308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A3372499-615A-4AF3-8D57-2CD26957B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6" y="2396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CF16DFB2-9C68-4003-A333-7996CBB6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240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5D4D5AA8-33FA-4415-B3E2-F4B99F666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8" y="2300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24DD592A-433F-494E-906F-B9CA69C8B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30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15EB92C0-A1BF-422E-BBA9-7516BDA29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49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Rectangle 46">
              <a:extLst>
                <a:ext uri="{FF2B5EF4-FFF2-40B4-BE49-F238E27FC236}">
                  <a16:creationId xmlns:a16="http://schemas.microsoft.com/office/drawing/2014/main" id="{85DA202F-5591-4E83-A0F2-42B2F2DD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286"/>
              <a:ext cx="52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rgbClr val="1A78C3"/>
                  </a:solidFill>
                  <a:latin typeface="+mj-ea"/>
                  <a:ea typeface="+mj-ea"/>
                </a:rPr>
                <a:t>Data2</a:t>
              </a:r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D1F27650-3947-460A-839E-B1E1C9822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" y="2404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21B45838-A4A4-4A31-8F85-85D5C1C37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2308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Line 49">
              <a:extLst>
                <a:ext uri="{FF2B5EF4-FFF2-40B4-BE49-F238E27FC236}">
                  <a16:creationId xmlns:a16="http://schemas.microsoft.com/office/drawing/2014/main" id="{17E2D7C2-40A4-4953-A857-6E8309090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2" y="2396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Line 50">
              <a:extLst>
                <a:ext uri="{FF2B5EF4-FFF2-40B4-BE49-F238E27FC236}">
                  <a16:creationId xmlns:a16="http://schemas.microsoft.com/office/drawing/2014/main" id="{546FD514-ECB3-4B96-8ABB-4F1A30C74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" y="240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Line 51">
              <a:extLst>
                <a:ext uri="{FF2B5EF4-FFF2-40B4-BE49-F238E27FC236}">
                  <a16:creationId xmlns:a16="http://schemas.microsoft.com/office/drawing/2014/main" id="{611CD94A-53BA-4772-B4F3-FFBD9692E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0" y="1436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11EEE7EF-2A1D-4D15-8048-6482C2483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1632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Rectangle 53">
              <a:extLst>
                <a:ext uri="{FF2B5EF4-FFF2-40B4-BE49-F238E27FC236}">
                  <a16:creationId xmlns:a16="http://schemas.microsoft.com/office/drawing/2014/main" id="{7FCBC452-02E9-4B51-8DAD-BB96A4086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2334"/>
              <a:ext cx="442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rgbClr val="1A78C3"/>
                  </a:solidFill>
                  <a:latin typeface="+mj-ea"/>
                  <a:ea typeface="+mj-ea"/>
                </a:rPr>
                <a:t>Data</a:t>
              </a:r>
            </a:p>
          </p:txBody>
        </p:sp>
        <p:sp>
          <p:nvSpPr>
            <p:cNvPr id="50" name="Line 54">
              <a:extLst>
                <a:ext uri="{FF2B5EF4-FFF2-40B4-BE49-F238E27FC236}">
                  <a16:creationId xmlns:a16="http://schemas.microsoft.com/office/drawing/2014/main" id="{018863D0-831C-4660-AA79-6E13F03DD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595"/>
              <a:ext cx="0" cy="2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7" name="Rectangle 55">
            <a:extLst>
              <a:ext uri="{FF2B5EF4-FFF2-40B4-BE49-F238E27FC236}">
                <a16:creationId xmlns:a16="http://schemas.microsoft.com/office/drawing/2014/main" id="{B3FB45FD-0957-423A-B170-568BB103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47" y="1254234"/>
            <a:ext cx="8688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1A78C3"/>
                </a:solidFill>
                <a:latin typeface="+mj-ea"/>
                <a:ea typeface="+mj-ea"/>
              </a:rPr>
              <a:t>简单的同步协议如下图：</a:t>
            </a:r>
            <a:endParaRPr lang="en-US" altLang="zh-CN" sz="18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50BF6-3739-4E1C-AB8C-79854D89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25" y="4769153"/>
            <a:ext cx="11523793" cy="170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Advantage(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优点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):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控制逻辑少而速度快</a:t>
            </a:r>
            <a:endParaRPr lang="en-US" altLang="zh-CN" sz="18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Disadvantages(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缺点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):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）所有设备在同一个时钟速率下运行，故以最慢速设备（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）由于时钟偏移问题，同步总线不能很长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实际上，存储器总线比这种协议的总线复杂得多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;</a:t>
            </a:r>
            <a:endParaRPr lang="zh-CN" altLang="en-US" sz="18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存储器（从设备）响应需要一段时间，并不能在随后的时钟周期就准备好数据</a:t>
            </a:r>
            <a:endParaRPr lang="en-US" altLang="zh-CN" sz="18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FB169192-C079-4751-B951-D975F2578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84" y="1909871"/>
            <a:ext cx="884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1A78C3"/>
                </a:solidFill>
                <a:latin typeface="+mj-ea"/>
                <a:ea typeface="+mj-ea"/>
              </a:rPr>
              <a:t>CLK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567862-7C8D-40FB-933C-6B391384F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399" y="2504505"/>
            <a:ext cx="30414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控制线上有一个时钟信号进行定时，有确定的通信协议</a:t>
            </a:r>
            <a:endParaRPr lang="en-US" altLang="zh-CN" sz="1800" dirty="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7BB104F5-F26A-45E8-97FF-2ABB58E93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697" y="4507576"/>
            <a:ext cx="1597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altLang="zh-CN" dirty="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2E257ECB-6B23-4C91-BDB4-8A6D9A14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297" y="1252646"/>
            <a:ext cx="7415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一个总线事务：地址阶段 </a:t>
            </a: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+ 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数据阶段 </a:t>
            </a: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+ … + 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数据阶段</a:t>
            </a:r>
          </a:p>
        </p:txBody>
      </p:sp>
    </p:spTree>
    <p:extLst>
      <p:ext uri="{BB962C8B-B14F-4D97-AF65-F5344CB8AC3E}">
        <p14:creationId xmlns:p14="http://schemas.microsoft.com/office/powerpoint/2010/main" val="21398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BBA715-3E17-4406-A73C-6727F94B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1B176-D3E2-4F0D-8A63-7760EEA57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异步总线 </a:t>
            </a:r>
            <a:r>
              <a:rPr lang="en-US" altLang="zh-CN" dirty="0"/>
              <a:t>(Asynchronous Bus)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F3AB7-6179-4A6C-AA91-42D8FF0C1D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8BAAB2C9-4060-45FF-A423-DA51A3F72808}"/>
              </a:ext>
            </a:extLst>
          </p:cNvPr>
          <p:cNvSpPr txBox="1">
            <a:spLocks noChangeArrowheads="1"/>
          </p:cNvSpPr>
          <p:nvPr/>
        </p:nvSpPr>
        <p:spPr>
          <a:xfrm>
            <a:off x="304635" y="1443013"/>
            <a:ext cx="11214699" cy="2198687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zh-CN" altLang="en-US" sz="24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非时钟定时，没有一个公共的时钟标准。因此，能够连接带宽范围很大的各种设备。总线能够加长而不用担心时钟偏移（</a:t>
            </a:r>
            <a:r>
              <a:rPr lang="en-US" altLang="zh-CN" sz="24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clock skew</a:t>
            </a:r>
            <a:r>
              <a:rPr lang="zh-CN" altLang="en-US" sz="24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）问题</a:t>
            </a:r>
          </a:p>
          <a:p>
            <a:pPr marL="342900" indent="-342900" algn="just"/>
            <a:r>
              <a:rPr lang="zh-CN" altLang="en-US" sz="24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采用</a:t>
            </a:r>
            <a:r>
              <a:rPr lang="zh-CN" altLang="en-US" sz="24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握手协议（</a:t>
            </a:r>
            <a:r>
              <a:rPr lang="en-US" altLang="zh-CN" sz="24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handshaking protocol</a:t>
            </a:r>
            <a:r>
              <a:rPr lang="zh-CN" altLang="en-US" sz="24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）</a:t>
            </a:r>
            <a:r>
              <a:rPr lang="zh-CN" altLang="en-US" sz="24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即：应答方式。</a:t>
            </a:r>
          </a:p>
          <a:p>
            <a:pPr marL="742950" lvl="1" indent="-285750" algn="just"/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只有当双方都同意时，发送者或接收者才会进入到下一步，协议通过一对附加的“握手”信号线（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Ready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Ack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）来实现</a:t>
            </a:r>
          </a:p>
          <a:p>
            <a:pPr marL="342900" indent="-342900" algn="just"/>
            <a:r>
              <a:rPr lang="zh-CN" altLang="en-US" sz="24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异步通信有非互锁、半互锁和全互锁三种方式</a:t>
            </a:r>
            <a:endParaRPr lang="en-US" altLang="zh-CN" sz="180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9FEFB8B4-59CB-411F-8320-97FD0F06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12" y="5584687"/>
            <a:ext cx="11371830" cy="89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2800" b="0" dirty="0">
                <a:solidFill>
                  <a:srgbClr val="1A78C3"/>
                </a:solidFill>
                <a:latin typeface="+mj-ea"/>
                <a:ea typeface="+mj-ea"/>
              </a:rPr>
              <a:t> </a:t>
            </a: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优点：灵活，可挂接各种具有不同工作速度的设备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Tx/>
              <a:buChar char="•"/>
            </a:pP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 缺点</a:t>
            </a:r>
            <a:r>
              <a:rPr kumimoji="1"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: ① </a:t>
            </a: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对噪声较敏感（任何时候都可能接收到对方的应答信号）    </a:t>
            </a:r>
            <a:r>
              <a:rPr kumimoji="1"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② </a:t>
            </a: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接口逻辑较复杂</a:t>
            </a:r>
            <a:endParaRPr kumimoji="1" lang="zh-CN" altLang="en-US" sz="2800" b="0" dirty="0">
              <a:solidFill>
                <a:srgbClr val="1A78C3"/>
              </a:solidFill>
              <a:latin typeface="+mj-ea"/>
              <a:ea typeface="+mj-ea"/>
            </a:endParaRPr>
          </a:p>
        </p:txBody>
      </p:sp>
      <p:grpSp>
        <p:nvGrpSpPr>
          <p:cNvPr id="58" name="Group 5">
            <a:extLst>
              <a:ext uri="{FF2B5EF4-FFF2-40B4-BE49-F238E27FC236}">
                <a16:creationId xmlns:a16="http://schemas.microsoft.com/office/drawing/2014/main" id="{5A9183D1-6EEF-4DFA-A2D1-0C8A321F5AA1}"/>
              </a:ext>
            </a:extLst>
          </p:cNvPr>
          <p:cNvGrpSpPr>
            <a:grpSpLocks/>
          </p:cNvGrpSpPr>
          <p:nvPr/>
        </p:nvGrpSpPr>
        <p:grpSpPr bwMode="auto">
          <a:xfrm>
            <a:off x="641186" y="3922689"/>
            <a:ext cx="8097837" cy="1476375"/>
            <a:chOff x="491" y="2256"/>
            <a:chExt cx="5101" cy="930"/>
          </a:xfrm>
        </p:grpSpPr>
        <p:sp>
          <p:nvSpPr>
            <p:cNvPr id="59" name="Line 6">
              <a:extLst>
                <a:ext uri="{FF2B5EF4-FFF2-40B4-BE49-F238E27FC236}">
                  <a16:creationId xmlns:a16="http://schemas.microsoft.com/office/drawing/2014/main" id="{A0AD8532-2EC5-4BF0-BADF-83066BF2A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2279"/>
              <a:ext cx="0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grpSp>
          <p:nvGrpSpPr>
            <p:cNvPr id="60" name="Group 7">
              <a:extLst>
                <a:ext uri="{FF2B5EF4-FFF2-40B4-BE49-F238E27FC236}">
                  <a16:creationId xmlns:a16="http://schemas.microsoft.com/office/drawing/2014/main" id="{6F65D2E4-48D6-4C8F-A3E6-3E58B0E64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" y="2256"/>
              <a:ext cx="5101" cy="930"/>
              <a:chOff x="491" y="2256"/>
              <a:chExt cx="5101" cy="930"/>
            </a:xfrm>
          </p:grpSpPr>
          <p:sp>
            <p:nvSpPr>
              <p:cNvPr id="61" name="Line 8">
                <a:extLst>
                  <a:ext uri="{FF2B5EF4-FFF2-40B4-BE49-F238E27FC236}">
                    <a16:creationId xmlns:a16="http://schemas.microsoft.com/office/drawing/2014/main" id="{262E3DE6-A33E-441F-B2C2-8C661AFE0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2256"/>
                <a:ext cx="0" cy="1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62" name="Group 9">
                <a:extLst>
                  <a:ext uri="{FF2B5EF4-FFF2-40B4-BE49-F238E27FC236}">
                    <a16:creationId xmlns:a16="http://schemas.microsoft.com/office/drawing/2014/main" id="{C056A70E-67EC-445B-BA04-731E2F4A9B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" y="2257"/>
                <a:ext cx="5101" cy="929"/>
                <a:chOff x="491" y="2257"/>
                <a:chExt cx="5101" cy="929"/>
              </a:xfrm>
            </p:grpSpPr>
            <p:sp>
              <p:nvSpPr>
                <p:cNvPr id="63" name="Line 10">
                  <a:extLst>
                    <a:ext uri="{FF2B5EF4-FFF2-40B4-BE49-F238E27FC236}">
                      <a16:creationId xmlns:a16="http://schemas.microsoft.com/office/drawing/2014/main" id="{21992E4E-C991-488A-8DAD-0FBC7939A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95" y="2274"/>
                  <a:ext cx="0" cy="1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rgbClr val="1A78C3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64" name="Line 11">
                  <a:extLst>
                    <a:ext uri="{FF2B5EF4-FFF2-40B4-BE49-F238E27FC236}">
                      <a16:creationId xmlns:a16="http://schemas.microsoft.com/office/drawing/2014/main" id="{1E6784C8-0F5F-40DE-AF54-03744B5E4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7" y="2266"/>
                  <a:ext cx="0" cy="1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solidFill>
                      <a:srgbClr val="1A78C3"/>
                    </a:solidFill>
                    <a:latin typeface="+mj-ea"/>
                    <a:ea typeface="+mj-ea"/>
                  </a:endParaRPr>
                </a:p>
              </p:txBody>
            </p:sp>
            <p:grpSp>
              <p:nvGrpSpPr>
                <p:cNvPr id="65" name="Group 12">
                  <a:extLst>
                    <a:ext uri="{FF2B5EF4-FFF2-40B4-BE49-F238E27FC236}">
                      <a16:creationId xmlns:a16="http://schemas.microsoft.com/office/drawing/2014/main" id="{1473E8B6-23BB-4EB4-819F-662CF33ABA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1" y="2257"/>
                  <a:ext cx="5101" cy="929"/>
                  <a:chOff x="491" y="2257"/>
                  <a:chExt cx="5101" cy="929"/>
                </a:xfrm>
              </p:grpSpPr>
              <p:sp>
                <p:nvSpPr>
                  <p:cNvPr id="66" name="Line 13">
                    <a:extLst>
                      <a:ext uri="{FF2B5EF4-FFF2-40B4-BE49-F238E27FC236}">
                        <a16:creationId xmlns:a16="http://schemas.microsoft.com/office/drawing/2014/main" id="{FDE87AE7-5F9A-47EB-B534-7A9A49A286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69" y="2505"/>
                    <a:ext cx="1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67" name="Line 14">
                    <a:extLst>
                      <a:ext uri="{FF2B5EF4-FFF2-40B4-BE49-F238E27FC236}">
                        <a16:creationId xmlns:a16="http://schemas.microsoft.com/office/drawing/2014/main" id="{B3EF7B7E-8333-473A-8CC3-69D043A2BB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6" y="2322"/>
                    <a:ext cx="0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68" name="Line 15">
                    <a:extLst>
                      <a:ext uri="{FF2B5EF4-FFF2-40B4-BE49-F238E27FC236}">
                        <a16:creationId xmlns:a16="http://schemas.microsoft.com/office/drawing/2014/main" id="{CC3E9567-7631-40FF-8942-00813DB357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11" y="2317"/>
                    <a:ext cx="402" cy="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69" name="Line 16">
                    <a:extLst>
                      <a:ext uri="{FF2B5EF4-FFF2-40B4-BE49-F238E27FC236}">
                        <a16:creationId xmlns:a16="http://schemas.microsoft.com/office/drawing/2014/main" id="{1A27D48E-B364-4D37-BAC0-93EA301EB1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3" y="2326"/>
                    <a:ext cx="0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0" name="Line 17">
                    <a:extLst>
                      <a:ext uri="{FF2B5EF4-FFF2-40B4-BE49-F238E27FC236}">
                        <a16:creationId xmlns:a16="http://schemas.microsoft.com/office/drawing/2014/main" id="{861E7299-C2C7-42FE-BE5F-6C3806A92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2" y="2509"/>
                    <a:ext cx="33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1" name="Line 18">
                    <a:extLst>
                      <a:ext uri="{FF2B5EF4-FFF2-40B4-BE49-F238E27FC236}">
                        <a16:creationId xmlns:a16="http://schemas.microsoft.com/office/drawing/2014/main" id="{2B343271-F019-42C8-B80C-F65D6157B3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81" y="2853"/>
                    <a:ext cx="339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2" name="Line 19">
                    <a:extLst>
                      <a:ext uri="{FF2B5EF4-FFF2-40B4-BE49-F238E27FC236}">
                        <a16:creationId xmlns:a16="http://schemas.microsoft.com/office/drawing/2014/main" id="{58C00550-C974-4B36-A195-8AABE490C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11" y="2670"/>
                    <a:ext cx="0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3" name="Line 20">
                    <a:extLst>
                      <a:ext uri="{FF2B5EF4-FFF2-40B4-BE49-F238E27FC236}">
                        <a16:creationId xmlns:a16="http://schemas.microsoft.com/office/drawing/2014/main" id="{FFFA63F0-1343-4A26-9FD7-BEE2C2EA79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5" y="2656"/>
                    <a:ext cx="411" cy="1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4" name="Line 21">
                    <a:extLst>
                      <a:ext uri="{FF2B5EF4-FFF2-40B4-BE49-F238E27FC236}">
                        <a16:creationId xmlns:a16="http://schemas.microsoft.com/office/drawing/2014/main" id="{58DBFF5D-C0D2-44AA-BF51-FE159BE77E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98" y="2683"/>
                    <a:ext cx="0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5" name="Line 22">
                    <a:extLst>
                      <a:ext uri="{FF2B5EF4-FFF2-40B4-BE49-F238E27FC236}">
                        <a16:creationId xmlns:a16="http://schemas.microsoft.com/office/drawing/2014/main" id="{F32ACEEE-0C65-4058-9707-2D66D748CB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03" y="2848"/>
                    <a:ext cx="1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6" name="Line 23">
                    <a:extLst>
                      <a:ext uri="{FF2B5EF4-FFF2-40B4-BE49-F238E27FC236}">
                        <a16:creationId xmlns:a16="http://schemas.microsoft.com/office/drawing/2014/main" id="{71D166B1-3FFB-4A7C-B6E1-CD591D469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65" y="2439"/>
                    <a:ext cx="1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7" name="Line 24">
                    <a:extLst>
                      <a:ext uri="{FF2B5EF4-FFF2-40B4-BE49-F238E27FC236}">
                        <a16:creationId xmlns:a16="http://schemas.microsoft.com/office/drawing/2014/main" id="{CBAFF797-6822-4A39-B26F-9498C16F0D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77" y="2787"/>
                    <a:ext cx="339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8" name="Line 25">
                    <a:extLst>
                      <a:ext uri="{FF2B5EF4-FFF2-40B4-BE49-F238E27FC236}">
                        <a16:creationId xmlns:a16="http://schemas.microsoft.com/office/drawing/2014/main" id="{9951C4BB-8614-4D15-9CB1-26730FAE8A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7" y="2604"/>
                    <a:ext cx="0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79" name="Line 26">
                    <a:extLst>
                      <a:ext uri="{FF2B5EF4-FFF2-40B4-BE49-F238E27FC236}">
                        <a16:creationId xmlns:a16="http://schemas.microsoft.com/office/drawing/2014/main" id="{D53D50FB-957C-4954-B1A8-4AA2A73E64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16" y="2462"/>
                    <a:ext cx="1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0" name="Line 27">
                    <a:extLst>
                      <a:ext uri="{FF2B5EF4-FFF2-40B4-BE49-F238E27FC236}">
                        <a16:creationId xmlns:a16="http://schemas.microsoft.com/office/drawing/2014/main" id="{F32C6011-F60B-47DB-AADC-4149A5767A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8" y="2264"/>
                    <a:ext cx="447" cy="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1" name="Line 28">
                    <a:extLst>
                      <a:ext uri="{FF2B5EF4-FFF2-40B4-BE49-F238E27FC236}">
                        <a16:creationId xmlns:a16="http://schemas.microsoft.com/office/drawing/2014/main" id="{717AC4D6-AB1B-4B6F-B9A7-205A6975E5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85" y="2457"/>
                    <a:ext cx="33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2" name="Line 29">
                    <a:extLst>
                      <a:ext uri="{FF2B5EF4-FFF2-40B4-BE49-F238E27FC236}">
                        <a16:creationId xmlns:a16="http://schemas.microsoft.com/office/drawing/2014/main" id="{6B6932AD-879D-49FB-A197-42B05C8846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28" y="2810"/>
                    <a:ext cx="339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3" name="Line 30">
                    <a:extLst>
                      <a:ext uri="{FF2B5EF4-FFF2-40B4-BE49-F238E27FC236}">
                        <a16:creationId xmlns:a16="http://schemas.microsoft.com/office/drawing/2014/main" id="{1BC30760-541F-4060-997B-53C42DCB38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8" y="2627"/>
                    <a:ext cx="0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4" name="Line 31">
                    <a:extLst>
                      <a:ext uri="{FF2B5EF4-FFF2-40B4-BE49-F238E27FC236}">
                        <a16:creationId xmlns:a16="http://schemas.microsoft.com/office/drawing/2014/main" id="{C3B499E5-199E-458D-9CFE-BF9BF16E66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0" y="2622"/>
                    <a:ext cx="413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5" name="Line 32">
                    <a:extLst>
                      <a:ext uri="{FF2B5EF4-FFF2-40B4-BE49-F238E27FC236}">
                        <a16:creationId xmlns:a16="http://schemas.microsoft.com/office/drawing/2014/main" id="{743DF15D-6205-442F-8FAE-F36044AA89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54" y="2631"/>
                    <a:ext cx="0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6" name="Line 33">
                    <a:extLst>
                      <a:ext uri="{FF2B5EF4-FFF2-40B4-BE49-F238E27FC236}">
                        <a16:creationId xmlns:a16="http://schemas.microsoft.com/office/drawing/2014/main" id="{84149080-3D9C-40A3-B81C-39F26BFC4B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359" y="2805"/>
                    <a:ext cx="1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87" name="Text Box 34">
                    <a:extLst>
                      <a:ext uri="{FF2B5EF4-FFF2-40B4-BE49-F238E27FC236}">
                        <a16:creationId xmlns:a16="http://schemas.microsoft.com/office/drawing/2014/main" id="{518372B1-7131-4DB5-8E3E-DDE4DB2F9A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1" y="2341"/>
                    <a:ext cx="57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en-US" altLang="zh-CN">
                        <a:solidFill>
                          <a:srgbClr val="1A78C3"/>
                        </a:solidFill>
                        <a:latin typeface="+mj-ea"/>
                        <a:ea typeface="+mj-ea"/>
                      </a:rPr>
                      <a:t>Ready</a:t>
                    </a:r>
                  </a:p>
                </p:txBody>
              </p:sp>
              <p:sp>
                <p:nvSpPr>
                  <p:cNvPr id="88" name="Text Box 35">
                    <a:extLst>
                      <a:ext uri="{FF2B5EF4-FFF2-40B4-BE49-F238E27FC236}">
                        <a16:creationId xmlns:a16="http://schemas.microsoft.com/office/drawing/2014/main" id="{891DB284-7104-4FE0-B54C-0BB8DC3C37B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0" y="2656"/>
                    <a:ext cx="440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en-US" altLang="zh-CN">
                        <a:solidFill>
                          <a:srgbClr val="1A78C3"/>
                        </a:solidFill>
                        <a:latin typeface="+mj-ea"/>
                        <a:ea typeface="+mj-ea"/>
                      </a:rPr>
                      <a:t>Ack</a:t>
                    </a:r>
                  </a:p>
                </p:txBody>
              </p:sp>
              <p:sp>
                <p:nvSpPr>
                  <p:cNvPr id="89" name="Rectangle 36">
                    <a:extLst>
                      <a:ext uri="{FF2B5EF4-FFF2-40B4-BE49-F238E27FC236}">
                        <a16:creationId xmlns:a16="http://schemas.microsoft.com/office/drawing/2014/main" id="{043A0C4A-C08D-45C9-89A5-6521DF9CDA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5" y="2940"/>
                    <a:ext cx="123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:r>
                      <a:rPr kumimoji="1" lang="zh-CN" altLang="en-US" b="0">
                        <a:solidFill>
                          <a:srgbClr val="1A78C3"/>
                        </a:solidFill>
                        <a:latin typeface="+mj-ea"/>
                        <a:ea typeface="+mj-ea"/>
                      </a:rPr>
                      <a:t>非互锁方式</a:t>
                    </a:r>
                  </a:p>
                </p:txBody>
              </p:sp>
              <p:sp>
                <p:nvSpPr>
                  <p:cNvPr id="90" name="Text Box 37">
                    <a:extLst>
                      <a:ext uri="{FF2B5EF4-FFF2-40B4-BE49-F238E27FC236}">
                        <a16:creationId xmlns:a16="http://schemas.microsoft.com/office/drawing/2014/main" id="{1C077B8A-A54F-4257-9B6D-1E23E003BFE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319"/>
                    <a:ext cx="57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en-US" altLang="zh-CN">
                        <a:solidFill>
                          <a:srgbClr val="1A78C3"/>
                        </a:solidFill>
                        <a:latin typeface="+mj-ea"/>
                        <a:ea typeface="+mj-ea"/>
                      </a:rPr>
                      <a:t>Ready</a:t>
                    </a:r>
                  </a:p>
                </p:txBody>
              </p:sp>
              <p:sp>
                <p:nvSpPr>
                  <p:cNvPr id="91" name="Text Box 38">
                    <a:extLst>
                      <a:ext uri="{FF2B5EF4-FFF2-40B4-BE49-F238E27FC236}">
                        <a16:creationId xmlns:a16="http://schemas.microsoft.com/office/drawing/2014/main" id="{B592B879-F2EE-473B-A4A5-8D82CC295DD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6" y="2634"/>
                    <a:ext cx="440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en-US" altLang="zh-CN">
                        <a:solidFill>
                          <a:srgbClr val="1A78C3"/>
                        </a:solidFill>
                        <a:latin typeface="+mj-ea"/>
                        <a:ea typeface="+mj-ea"/>
                      </a:rPr>
                      <a:t>Ack</a:t>
                    </a:r>
                  </a:p>
                </p:txBody>
              </p:sp>
              <p:sp>
                <p:nvSpPr>
                  <p:cNvPr id="92" name="Rectangle 39">
                    <a:extLst>
                      <a:ext uri="{FF2B5EF4-FFF2-40B4-BE49-F238E27FC236}">
                        <a16:creationId xmlns:a16="http://schemas.microsoft.com/office/drawing/2014/main" id="{09FD6B03-34D6-4BC5-997E-999FF060CF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41" y="2918"/>
                    <a:ext cx="123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:r>
                      <a:rPr kumimoji="1" lang="zh-CN" altLang="en-US" b="0">
                        <a:solidFill>
                          <a:srgbClr val="1A78C3"/>
                        </a:solidFill>
                        <a:latin typeface="+mj-ea"/>
                        <a:ea typeface="+mj-ea"/>
                      </a:rPr>
                      <a:t>半互锁方式</a:t>
                    </a:r>
                  </a:p>
                </p:txBody>
              </p:sp>
              <p:sp>
                <p:nvSpPr>
                  <p:cNvPr id="93" name="Text Box 40">
                    <a:extLst>
                      <a:ext uri="{FF2B5EF4-FFF2-40B4-BE49-F238E27FC236}">
                        <a16:creationId xmlns:a16="http://schemas.microsoft.com/office/drawing/2014/main" id="{2590912B-DC27-4885-90B1-2F40B7880D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9" y="2354"/>
                    <a:ext cx="57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en-US" altLang="zh-CN">
                        <a:solidFill>
                          <a:srgbClr val="1A78C3"/>
                        </a:solidFill>
                        <a:latin typeface="+mj-ea"/>
                        <a:ea typeface="+mj-ea"/>
                      </a:rPr>
                      <a:t>Ready</a:t>
                    </a:r>
                  </a:p>
                </p:txBody>
              </p:sp>
              <p:sp>
                <p:nvSpPr>
                  <p:cNvPr id="94" name="Text Box 41">
                    <a:extLst>
                      <a:ext uri="{FF2B5EF4-FFF2-40B4-BE49-F238E27FC236}">
                        <a16:creationId xmlns:a16="http://schemas.microsoft.com/office/drawing/2014/main" id="{C2B02F90-2F38-438E-9846-2397A99D72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8" y="2669"/>
                    <a:ext cx="440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en-US" altLang="zh-CN">
                        <a:solidFill>
                          <a:srgbClr val="1A78C3"/>
                        </a:solidFill>
                        <a:latin typeface="+mj-ea"/>
                        <a:ea typeface="+mj-ea"/>
                      </a:rPr>
                      <a:t>Ack</a:t>
                    </a:r>
                  </a:p>
                </p:txBody>
              </p:sp>
              <p:sp>
                <p:nvSpPr>
                  <p:cNvPr id="95" name="Rectangle 42">
                    <a:extLst>
                      <a:ext uri="{FF2B5EF4-FFF2-40B4-BE49-F238E27FC236}">
                        <a16:creationId xmlns:a16="http://schemas.microsoft.com/office/drawing/2014/main" id="{C2098504-E3E7-4142-895C-38E4DFF738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93" y="2953"/>
                    <a:ext cx="9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/>
                    <a:r>
                      <a:rPr kumimoji="1" lang="zh-CN" altLang="en-US" b="0">
                        <a:solidFill>
                          <a:srgbClr val="1A78C3"/>
                        </a:solidFill>
                        <a:latin typeface="+mj-ea"/>
                        <a:ea typeface="+mj-ea"/>
                      </a:rPr>
                      <a:t>全互锁方式</a:t>
                    </a:r>
                  </a:p>
                </p:txBody>
              </p:sp>
              <p:sp>
                <p:nvSpPr>
                  <p:cNvPr id="96" name="Freeform 43">
                    <a:extLst>
                      <a:ext uri="{FF2B5EF4-FFF2-40B4-BE49-F238E27FC236}">
                        <a16:creationId xmlns:a16="http://schemas.microsoft.com/office/drawing/2014/main" id="{9B8961A5-4A74-4708-A5AD-3F2BB4FA2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7" y="2401"/>
                    <a:ext cx="201" cy="369"/>
                  </a:xfrm>
                  <a:custGeom>
                    <a:avLst/>
                    <a:gdLst>
                      <a:gd name="T0" fmla="*/ 0 w 256"/>
                      <a:gd name="T1" fmla="*/ 13 h 397"/>
                      <a:gd name="T2" fmla="*/ 119 w 256"/>
                      <a:gd name="T3" fmla="*/ 49 h 397"/>
                      <a:gd name="T4" fmla="*/ 128 w 256"/>
                      <a:gd name="T5" fmla="*/ 305 h 397"/>
                      <a:gd name="T6" fmla="*/ 192 w 256"/>
                      <a:gd name="T7" fmla="*/ 378 h 397"/>
                      <a:gd name="T8" fmla="*/ 256 w 256"/>
                      <a:gd name="T9" fmla="*/ 397 h 3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6" h="397">
                        <a:moveTo>
                          <a:pt x="0" y="13"/>
                        </a:moveTo>
                        <a:cubicBezTo>
                          <a:pt x="49" y="6"/>
                          <a:pt x="98" y="0"/>
                          <a:pt x="119" y="49"/>
                        </a:cubicBezTo>
                        <a:cubicBezTo>
                          <a:pt x="140" y="98"/>
                          <a:pt x="116" y="250"/>
                          <a:pt x="128" y="305"/>
                        </a:cubicBezTo>
                        <a:cubicBezTo>
                          <a:pt x="140" y="360"/>
                          <a:pt x="171" y="363"/>
                          <a:pt x="192" y="378"/>
                        </a:cubicBezTo>
                        <a:cubicBezTo>
                          <a:pt x="213" y="393"/>
                          <a:pt x="234" y="395"/>
                          <a:pt x="256" y="39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00CC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7" name="Freeform 44">
                    <a:extLst>
                      <a:ext uri="{FF2B5EF4-FFF2-40B4-BE49-F238E27FC236}">
                        <a16:creationId xmlns:a16="http://schemas.microsoft.com/office/drawing/2014/main" id="{81B11828-8104-44F4-B8C1-A31E62198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4" y="2360"/>
                    <a:ext cx="201" cy="369"/>
                  </a:xfrm>
                  <a:custGeom>
                    <a:avLst/>
                    <a:gdLst>
                      <a:gd name="T0" fmla="*/ 0 w 256"/>
                      <a:gd name="T1" fmla="*/ 13 h 397"/>
                      <a:gd name="T2" fmla="*/ 119 w 256"/>
                      <a:gd name="T3" fmla="*/ 49 h 397"/>
                      <a:gd name="T4" fmla="*/ 128 w 256"/>
                      <a:gd name="T5" fmla="*/ 305 h 397"/>
                      <a:gd name="T6" fmla="*/ 192 w 256"/>
                      <a:gd name="T7" fmla="*/ 378 h 397"/>
                      <a:gd name="T8" fmla="*/ 256 w 256"/>
                      <a:gd name="T9" fmla="*/ 397 h 3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6" h="397">
                        <a:moveTo>
                          <a:pt x="0" y="13"/>
                        </a:moveTo>
                        <a:cubicBezTo>
                          <a:pt x="49" y="6"/>
                          <a:pt x="98" y="0"/>
                          <a:pt x="119" y="49"/>
                        </a:cubicBezTo>
                        <a:cubicBezTo>
                          <a:pt x="140" y="98"/>
                          <a:pt x="116" y="250"/>
                          <a:pt x="128" y="305"/>
                        </a:cubicBezTo>
                        <a:cubicBezTo>
                          <a:pt x="140" y="360"/>
                          <a:pt x="171" y="363"/>
                          <a:pt x="192" y="378"/>
                        </a:cubicBezTo>
                        <a:cubicBezTo>
                          <a:pt x="213" y="393"/>
                          <a:pt x="234" y="395"/>
                          <a:pt x="256" y="39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00CC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8" name="Freeform 45">
                    <a:extLst>
                      <a:ext uri="{FF2B5EF4-FFF2-40B4-BE49-F238E27FC236}">
                        <a16:creationId xmlns:a16="http://schemas.microsoft.com/office/drawing/2014/main" id="{29D1DD3E-145A-426F-B0DB-86B614D70D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9" y="2360"/>
                    <a:ext cx="201" cy="369"/>
                  </a:xfrm>
                  <a:custGeom>
                    <a:avLst/>
                    <a:gdLst>
                      <a:gd name="T0" fmla="*/ 0 w 256"/>
                      <a:gd name="T1" fmla="*/ 13 h 397"/>
                      <a:gd name="T2" fmla="*/ 119 w 256"/>
                      <a:gd name="T3" fmla="*/ 49 h 397"/>
                      <a:gd name="T4" fmla="*/ 128 w 256"/>
                      <a:gd name="T5" fmla="*/ 305 h 397"/>
                      <a:gd name="T6" fmla="*/ 192 w 256"/>
                      <a:gd name="T7" fmla="*/ 378 h 397"/>
                      <a:gd name="T8" fmla="*/ 256 w 256"/>
                      <a:gd name="T9" fmla="*/ 397 h 3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6" h="397">
                        <a:moveTo>
                          <a:pt x="0" y="13"/>
                        </a:moveTo>
                        <a:cubicBezTo>
                          <a:pt x="49" y="6"/>
                          <a:pt x="98" y="0"/>
                          <a:pt x="119" y="49"/>
                        </a:cubicBezTo>
                        <a:cubicBezTo>
                          <a:pt x="140" y="98"/>
                          <a:pt x="116" y="250"/>
                          <a:pt x="128" y="305"/>
                        </a:cubicBezTo>
                        <a:cubicBezTo>
                          <a:pt x="140" y="360"/>
                          <a:pt x="171" y="363"/>
                          <a:pt x="192" y="378"/>
                        </a:cubicBezTo>
                        <a:cubicBezTo>
                          <a:pt x="213" y="393"/>
                          <a:pt x="234" y="395"/>
                          <a:pt x="256" y="39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00CC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99" name="Freeform 46">
                    <a:extLst>
                      <a:ext uri="{FF2B5EF4-FFF2-40B4-BE49-F238E27FC236}">
                        <a16:creationId xmlns:a16="http://schemas.microsoft.com/office/drawing/2014/main" id="{0BED6FA0-E0B1-4192-A2F4-6DB992E79C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0" y="2376"/>
                    <a:ext cx="228" cy="357"/>
                  </a:xfrm>
                  <a:custGeom>
                    <a:avLst/>
                    <a:gdLst>
                      <a:gd name="T0" fmla="*/ 0 w 301"/>
                      <a:gd name="T1" fmla="*/ 338 h 357"/>
                      <a:gd name="T2" fmla="*/ 119 w 301"/>
                      <a:gd name="T3" fmla="*/ 310 h 357"/>
                      <a:gd name="T4" fmla="*/ 183 w 301"/>
                      <a:gd name="T5" fmla="*/ 54 h 357"/>
                      <a:gd name="T6" fmla="*/ 301 w 301"/>
                      <a:gd name="T7" fmla="*/ 0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01" h="357">
                        <a:moveTo>
                          <a:pt x="0" y="338"/>
                        </a:moveTo>
                        <a:cubicBezTo>
                          <a:pt x="44" y="347"/>
                          <a:pt x="89" y="357"/>
                          <a:pt x="119" y="310"/>
                        </a:cubicBezTo>
                        <a:cubicBezTo>
                          <a:pt x="149" y="263"/>
                          <a:pt x="153" y="106"/>
                          <a:pt x="183" y="54"/>
                        </a:cubicBezTo>
                        <a:cubicBezTo>
                          <a:pt x="213" y="2"/>
                          <a:pt x="281" y="7"/>
                          <a:pt x="301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00CC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00" name="Line 47">
                    <a:extLst>
                      <a:ext uri="{FF2B5EF4-FFF2-40B4-BE49-F238E27FC236}">
                        <a16:creationId xmlns:a16="http://schemas.microsoft.com/office/drawing/2014/main" id="{D4C5B59C-D094-45E8-A204-FB266CDDF2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98" y="2257"/>
                    <a:ext cx="439" cy="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01" name="Line 48">
                    <a:extLst>
                      <a:ext uri="{FF2B5EF4-FFF2-40B4-BE49-F238E27FC236}">
                        <a16:creationId xmlns:a16="http://schemas.microsoft.com/office/drawing/2014/main" id="{A116E7C2-C396-4EBB-B8B1-7B279B1563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6" y="2449"/>
                    <a:ext cx="33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02" name="Line 49">
                    <a:extLst>
                      <a:ext uri="{FF2B5EF4-FFF2-40B4-BE49-F238E27FC236}">
                        <a16:creationId xmlns:a16="http://schemas.microsoft.com/office/drawing/2014/main" id="{7A5A344E-CEAE-432F-AE76-9CBFB34704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01" y="2605"/>
                    <a:ext cx="42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03" name="Line 50">
                    <a:extLst>
                      <a:ext uri="{FF2B5EF4-FFF2-40B4-BE49-F238E27FC236}">
                        <a16:creationId xmlns:a16="http://schemas.microsoft.com/office/drawing/2014/main" id="{66E674B1-5E20-4B6A-BC4E-A1ECAB6BA9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2" y="2614"/>
                    <a:ext cx="0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04" name="Line 51">
                    <a:extLst>
                      <a:ext uri="{FF2B5EF4-FFF2-40B4-BE49-F238E27FC236}">
                        <a16:creationId xmlns:a16="http://schemas.microsoft.com/office/drawing/2014/main" id="{3BC2D739-4339-4223-88A0-967320F0F6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7" y="2788"/>
                    <a:ext cx="15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05" name="Freeform 52">
                    <a:extLst>
                      <a:ext uri="{FF2B5EF4-FFF2-40B4-BE49-F238E27FC236}">
                        <a16:creationId xmlns:a16="http://schemas.microsoft.com/office/drawing/2014/main" id="{FD503A94-7989-4CCE-AA20-810C46B9C7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2" y="2380"/>
                    <a:ext cx="228" cy="357"/>
                  </a:xfrm>
                  <a:custGeom>
                    <a:avLst/>
                    <a:gdLst>
                      <a:gd name="T0" fmla="*/ 0 w 301"/>
                      <a:gd name="T1" fmla="*/ 338 h 357"/>
                      <a:gd name="T2" fmla="*/ 119 w 301"/>
                      <a:gd name="T3" fmla="*/ 310 h 357"/>
                      <a:gd name="T4" fmla="*/ 183 w 301"/>
                      <a:gd name="T5" fmla="*/ 54 h 357"/>
                      <a:gd name="T6" fmla="*/ 301 w 301"/>
                      <a:gd name="T7" fmla="*/ 0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01" h="357">
                        <a:moveTo>
                          <a:pt x="0" y="338"/>
                        </a:moveTo>
                        <a:cubicBezTo>
                          <a:pt x="44" y="347"/>
                          <a:pt x="89" y="357"/>
                          <a:pt x="119" y="310"/>
                        </a:cubicBezTo>
                        <a:cubicBezTo>
                          <a:pt x="149" y="263"/>
                          <a:pt x="153" y="106"/>
                          <a:pt x="183" y="54"/>
                        </a:cubicBezTo>
                        <a:cubicBezTo>
                          <a:pt x="213" y="2"/>
                          <a:pt x="281" y="7"/>
                          <a:pt x="301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00CC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  <p:sp>
                <p:nvSpPr>
                  <p:cNvPr id="106" name="Freeform 53">
                    <a:extLst>
                      <a:ext uri="{FF2B5EF4-FFF2-40B4-BE49-F238E27FC236}">
                        <a16:creationId xmlns:a16="http://schemas.microsoft.com/office/drawing/2014/main" id="{CD7CBB8A-F740-4FCE-A5BB-A6313B54DE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75" y="2374"/>
                    <a:ext cx="201" cy="369"/>
                  </a:xfrm>
                  <a:custGeom>
                    <a:avLst/>
                    <a:gdLst>
                      <a:gd name="T0" fmla="*/ 0 w 256"/>
                      <a:gd name="T1" fmla="*/ 13 h 397"/>
                      <a:gd name="T2" fmla="*/ 119 w 256"/>
                      <a:gd name="T3" fmla="*/ 49 h 397"/>
                      <a:gd name="T4" fmla="*/ 128 w 256"/>
                      <a:gd name="T5" fmla="*/ 305 h 397"/>
                      <a:gd name="T6" fmla="*/ 192 w 256"/>
                      <a:gd name="T7" fmla="*/ 378 h 397"/>
                      <a:gd name="T8" fmla="*/ 256 w 256"/>
                      <a:gd name="T9" fmla="*/ 397 h 3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6" h="397">
                        <a:moveTo>
                          <a:pt x="0" y="13"/>
                        </a:moveTo>
                        <a:cubicBezTo>
                          <a:pt x="49" y="6"/>
                          <a:pt x="98" y="0"/>
                          <a:pt x="119" y="49"/>
                        </a:cubicBezTo>
                        <a:cubicBezTo>
                          <a:pt x="140" y="98"/>
                          <a:pt x="116" y="250"/>
                          <a:pt x="128" y="305"/>
                        </a:cubicBezTo>
                        <a:cubicBezTo>
                          <a:pt x="140" y="360"/>
                          <a:pt x="171" y="363"/>
                          <a:pt x="192" y="378"/>
                        </a:cubicBezTo>
                        <a:cubicBezTo>
                          <a:pt x="213" y="393"/>
                          <a:pt x="234" y="395"/>
                          <a:pt x="256" y="397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rgbClr val="0000CC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600">
                      <a:solidFill>
                        <a:srgbClr val="1A78C3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623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allAtOnce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A3F650-9045-461C-81D4-BFFC1623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98A2D-99A3-4B18-B165-FE83A517F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698463"/>
            <a:ext cx="11835786" cy="636351"/>
          </a:xfrm>
        </p:spPr>
        <p:txBody>
          <a:bodyPr/>
          <a:lstStyle/>
          <a:p>
            <a:r>
              <a:rPr lang="en-US" altLang="zh-CN" dirty="0"/>
              <a:t>Handshaking Protocol(</a:t>
            </a:r>
            <a:r>
              <a:rPr lang="zh-CN" altLang="en-US" dirty="0"/>
              <a:t>握手协议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524B6-F68B-4C90-BA7F-D822A7AA07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CD97D4-B3C9-42E5-A751-2D25BC0CC972}"/>
              </a:ext>
            </a:extLst>
          </p:cNvPr>
          <p:cNvSpPr txBox="1">
            <a:spLocks noChangeArrowheads="1"/>
          </p:cNvSpPr>
          <p:nvPr/>
        </p:nvSpPr>
        <p:spPr>
          <a:xfrm>
            <a:off x="235644" y="4019748"/>
            <a:ext cx="6227763" cy="2236787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Three control lines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 err="1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ReadReq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请求读内存单元</a:t>
            </a:r>
            <a:endParaRPr lang="en-US" altLang="zh-CN" sz="18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143000" lvl="2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地址信息同时送到地址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数据线上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 err="1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DataRdy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表示已准备好数据</a:t>
            </a:r>
            <a:endParaRPr lang="en-US" altLang="zh-CN" sz="18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143000" lvl="2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数据同时送到地址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数据线上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Ack:  </a:t>
            </a:r>
            <a:r>
              <a:rPr lang="en-US" altLang="zh-CN" sz="1800" dirty="0" err="1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ReadReq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or </a:t>
            </a:r>
            <a:r>
              <a:rPr lang="en-US" altLang="zh-CN" sz="1800" dirty="0" err="1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DataRdy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的回答信号</a:t>
            </a:r>
            <a:endParaRPr lang="en-US" altLang="zh-CN" sz="18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ct val="15000"/>
              </a:spcBef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上述为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read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过程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但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write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操作基本类似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1FA2BCC-4324-45A4-860B-692AA9EA7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577" y="2032400"/>
            <a:ext cx="60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1709A21F-BE9B-4733-94A9-40EEA4CCD8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177" y="1729187"/>
            <a:ext cx="50800" cy="3190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19B2D13C-7ED5-4D1F-9F8C-6605D090B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7977" y="1729187"/>
            <a:ext cx="1257300" cy="158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B738C376-D7F1-44BE-AF91-59F6F3AED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577" y="1760937"/>
            <a:ext cx="50800" cy="271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B92307D2-D17F-40AC-AB12-320D4F267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377" y="2032400"/>
            <a:ext cx="441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44AEA68-6158-420C-9AE6-057DD126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89" y="1840312"/>
            <a:ext cx="12604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+mj-ea"/>
                <a:ea typeface="+mj-ea"/>
              </a:rPr>
              <a:t>ReadReq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2AD66AC-4BEE-4DB7-9071-EA90C314A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102" y="2511825"/>
            <a:ext cx="600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AB9CDC6C-BFB9-456B-BDF7-D8EE346B7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177" y="2303862"/>
            <a:ext cx="50800" cy="2238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687C6DB9-10A8-4C95-A376-BCE1B8ADD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7977" y="2319737"/>
            <a:ext cx="1219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DC0F56AF-ACC4-4F83-B424-4A0FF9BC7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177" y="2527700"/>
            <a:ext cx="50800" cy="1587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5261BD8A-A81C-416D-9F90-8A2E6651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689" y="2702325"/>
            <a:ext cx="1233488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ABAFF180-EE4B-4E3A-A7A8-B740244343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7177" y="2527700"/>
            <a:ext cx="101600" cy="1587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FD65E3F4-B3BE-4D09-A0C5-C51D2CDDC7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7177" y="2303862"/>
            <a:ext cx="101600" cy="2238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2D9E7237-7C1E-4F49-8CD5-C4783E70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789" y="2319737"/>
            <a:ext cx="116814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+mj-ea"/>
                <a:ea typeface="+mj-ea"/>
              </a:rPr>
              <a:t>Address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7CB5632-080D-4472-B7C0-CE637F5C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64" y="2338787"/>
            <a:ext cx="75661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+mj-ea"/>
                <a:ea typeface="+mj-ea"/>
              </a:rPr>
              <a:t>Data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F6C7E681-1E86-4558-A6C7-C6C0F3D70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2777" y="2303862"/>
            <a:ext cx="50800" cy="223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0585AC35-A439-49ED-A204-B631FC391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277" y="2319737"/>
            <a:ext cx="1206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D036EDF-0E91-494D-B52A-D58B7958B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2777" y="2527700"/>
            <a:ext cx="63500" cy="158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116D6A6-622A-433A-AC3F-9D506BE00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577" y="2702325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C1774936-DC64-46CD-BB54-C6F5796F21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2777" y="2527700"/>
            <a:ext cx="101600" cy="158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2C854005-830B-4AD9-A7DF-5615BBA8E7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2777" y="2303862"/>
            <a:ext cx="101600" cy="223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6BAF42E-3A46-4983-BF7E-1F75B1F9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789" y="2319737"/>
            <a:ext cx="75661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+mj-ea"/>
                <a:ea typeface="+mj-ea"/>
              </a:rPr>
              <a:t>Data</a:t>
            </a: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0A961E52-A800-4DAD-BE52-FEB0FA662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777" y="2511825"/>
            <a:ext cx="1538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D527E98F-E531-424A-A410-3D17A77D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202" y="3277000"/>
            <a:ext cx="955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E5B89B0-CDBA-436C-9D88-C5E47117B8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177" y="2973787"/>
            <a:ext cx="50800" cy="319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3A38F394-0A8C-4A8E-BF98-6E9A64AB2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8977" y="2989662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8E88E930-8B84-4FB9-9DAD-B621F16D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9" y="3084912"/>
            <a:ext cx="63158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+mj-ea"/>
                <a:ea typeface="+mj-ea"/>
              </a:rPr>
              <a:t>Ack</a:t>
            </a: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3BF412F2-FC63-478D-802C-F7334B52E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027" y="1848250"/>
            <a:ext cx="292100" cy="1171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0921317-9F0C-4CB9-A5DD-4CD1D5BB2B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8177" y="2973787"/>
            <a:ext cx="101600" cy="319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E74BA3B0-2A7D-4AB5-B895-397E72A70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777" y="32770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F210F060-1808-45FA-B11F-DF4995E59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552" y="3851675"/>
            <a:ext cx="352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12282021-2022-4C10-9646-CEA9D1204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8977" y="3548462"/>
            <a:ext cx="50800" cy="319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B7C06972-F62F-452D-865F-8B02C6524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9777" y="3564337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4A32027A-E111-40A8-8E4A-369D7AC37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89" y="3659587"/>
            <a:ext cx="121597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+mj-ea"/>
                <a:ea typeface="+mj-ea"/>
              </a:rPr>
              <a:t>DataRdy</a:t>
            </a: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F4F2A221-EA8C-46E7-A0A0-122AB3D9E9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8977" y="3548462"/>
            <a:ext cx="101600" cy="319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04A17EAD-FAC8-464B-B8FE-3561ECDC8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577" y="3851675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3517BD3B-9856-4992-9C52-6A814A999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8677" y="2407050"/>
            <a:ext cx="704850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AF96CAE4-9349-4E24-A395-58AF6C6E3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3277" y="1832375"/>
            <a:ext cx="730250" cy="113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C427A741-2CCD-4D1E-B602-3EC87D7EA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427" y="2040337"/>
            <a:ext cx="215900" cy="941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4F7BD6D4-6C8F-4943-BD2E-8CFD2C49C4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777" y="2973787"/>
            <a:ext cx="50800" cy="3190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FB347849-EACC-41B5-9A6B-A0F7D6ED73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5577" y="2973787"/>
            <a:ext cx="1244600" cy="158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2E1D0D31-82FC-4845-8CF9-33B47FE8E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177" y="2973787"/>
            <a:ext cx="76200" cy="304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0C2AFF68-146B-456C-9A7C-E82175455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0727" y="2502300"/>
            <a:ext cx="106680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530A988E-1BC2-499B-85F4-7340220BD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152" y="3072212"/>
            <a:ext cx="1274762" cy="573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C3B1DC9D-857E-4CD5-A8C7-F41EB1D04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8827" y="2981725"/>
            <a:ext cx="67310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85F01E1A-8729-481D-B3A7-531E0D896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377" y="2511825"/>
            <a:ext cx="149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DFF4F666-841F-420A-B9EF-6CD9A432BC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0827" y="2694387"/>
            <a:ext cx="36830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9C2675E1-8571-4AD7-80E2-0DF8A3CE6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7027" y="2997600"/>
            <a:ext cx="36830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81A57FA8-E278-4434-9247-1C013B5FD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377" y="3277000"/>
            <a:ext cx="736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B4D0B1AC-31C7-4859-BDD9-B54B3CE52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0427" y="3076975"/>
            <a:ext cx="520700" cy="782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C2B67B6C-4629-4EED-9E71-28E1BB17D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589" y="1870475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1</a:t>
            </a: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97A9575C-0574-4BDC-BD5F-D13447DF5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589" y="1967312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2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C1665F0D-D8BB-46F1-95D5-CCE61344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589" y="2637237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2</a:t>
            </a: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65BD0E9-578F-4BB7-84B4-50C2EE6F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989" y="2062562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3</a:t>
            </a: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CB768AE3-B1C0-497D-9A3B-53BFD563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789" y="2716612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4</a:t>
            </a: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C305E5F8-7C7C-46BC-BE7D-6B16DB21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189" y="3275412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4</a:t>
            </a: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BC860920-0416-4B7F-9BE7-45AC49CA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789" y="2924575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5</a:t>
            </a: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BDCBB54F-1817-48CE-AD4B-D5DDE930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189" y="2637237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6</a:t>
            </a: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1F667E80-255F-4E5C-8A15-2DA752AC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389" y="3115075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6</a:t>
            </a: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79E36708-E719-426D-BC09-0183ADF43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989" y="3210325"/>
            <a:ext cx="3029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0">
                <a:latin typeface="+mj-ea"/>
                <a:ea typeface="+mj-ea"/>
              </a:rPr>
              <a:t>7</a:t>
            </a: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C5B173F3-6162-4BB9-BFAA-2BDED2099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280" y="4134211"/>
            <a:ext cx="5999052" cy="117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100000"/>
              <a:buChar char="•"/>
              <a:defRPr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rgbClr val="2E926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2000" b="0" dirty="0" err="1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ReadReq</a:t>
            </a: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和</a:t>
            </a:r>
            <a:r>
              <a:rPr lang="en-US" altLang="zh-CN" sz="20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Ack</a:t>
            </a: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之间的握手过程完成地址信息的传输</a:t>
            </a:r>
            <a:endParaRPr lang="en-US" altLang="zh-CN" sz="2000" b="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2000" b="0" dirty="0" err="1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DataRdy</a:t>
            </a: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和</a:t>
            </a:r>
            <a:r>
              <a:rPr lang="en-US" altLang="zh-CN" sz="20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Ack</a:t>
            </a: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之间的握手过程完成数据信息的传输</a:t>
            </a:r>
            <a:endParaRPr lang="en-US" altLang="zh-CN" sz="2000" b="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一共有多少次握手？</a:t>
            </a:r>
          </a:p>
        </p:txBody>
      </p:sp>
      <p:sp>
        <p:nvSpPr>
          <p:cNvPr id="68" name="Text Box 68">
            <a:extLst>
              <a:ext uri="{FF2B5EF4-FFF2-40B4-BE49-F238E27FC236}">
                <a16:creationId xmlns:a16="http://schemas.microsoft.com/office/drawing/2014/main" id="{DC2F6C43-A23A-47FF-BCB7-1B38A7F77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39" y="1252937"/>
            <a:ext cx="97519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一个总线事务：地址阶段 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+ 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数据阶段 </a:t>
            </a:r>
            <a:r>
              <a:rPr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+ … + 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数据阶段</a:t>
            </a:r>
          </a:p>
        </p:txBody>
      </p:sp>
      <p:sp>
        <p:nvSpPr>
          <p:cNvPr id="69" name="Text Box 69">
            <a:extLst>
              <a:ext uri="{FF2B5EF4-FFF2-40B4-BE49-F238E27FC236}">
                <a16:creationId xmlns:a16="http://schemas.microsoft.com/office/drawing/2014/main" id="{197D62FC-4948-4DA3-BB7F-883F2F96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64" y="5564587"/>
            <a:ext cx="958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</a:rPr>
              <a:t>7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</a:rPr>
              <a:t>次</a:t>
            </a:r>
          </a:p>
        </p:txBody>
      </p:sp>
      <p:sp>
        <p:nvSpPr>
          <p:cNvPr id="70" name="Text Box 70">
            <a:extLst>
              <a:ext uri="{FF2B5EF4-FFF2-40B4-BE49-F238E27FC236}">
                <a16:creationId xmlns:a16="http://schemas.microsoft.com/office/drawing/2014/main" id="{ED1AEE1D-3184-4D9C-BC7E-1830E952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214" y="5869387"/>
            <a:ext cx="254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</a:rPr>
              <a:t>是全互锁方式！</a:t>
            </a:r>
          </a:p>
        </p:txBody>
      </p:sp>
      <p:sp>
        <p:nvSpPr>
          <p:cNvPr id="71" name="Text Box 54">
            <a:extLst>
              <a:ext uri="{FF2B5EF4-FFF2-40B4-BE49-F238E27FC236}">
                <a16:creationId xmlns:a16="http://schemas.microsoft.com/office/drawing/2014/main" id="{B6D40983-D0DD-4F53-BD5F-E66B76FE0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152" y="5964697"/>
            <a:ext cx="885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hlinkClick r:id="rId2" action="ppaction://hlinksldjump"/>
              </a:rPr>
              <a:t>BACK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7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9" grpId="0"/>
      <p:bldP spid="70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0B8258-C911-4EEB-B5A9-F23B130E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13A52-A586-4615-B7BB-F0E768DB0F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半同步总线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E7586-49C3-488D-9E02-A00313A68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F8FA06-4BFF-4E7E-920E-381B5A3101A4}"/>
              </a:ext>
            </a:extLst>
          </p:cNvPr>
          <p:cNvSpPr txBox="1">
            <a:spLocks noChangeArrowheads="1"/>
          </p:cNvSpPr>
          <p:nvPr/>
        </p:nvSpPr>
        <p:spPr>
          <a:xfrm>
            <a:off x="170333" y="5967613"/>
            <a:ext cx="12400088" cy="955675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10000"/>
              </a:spcBef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通过“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Wait”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信号从设备告知主设备何时数据有效</a:t>
            </a:r>
          </a:p>
          <a:p>
            <a:pPr marL="342900" indent="-342900">
              <a:spcBef>
                <a:spcPct val="10000"/>
              </a:spcBef>
            </a:pPr>
            <a:r>
              <a:rPr kumimoji="1"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结合了同步和异步的优点。既保持了“所有信号都由时钟定时”的特点，又允许“不同速度设备共存于总线”</a:t>
            </a:r>
            <a:endParaRPr lang="en-US" altLang="zh-CN" sz="18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524EAA0-B054-47E2-A54C-C67BE02968D8}"/>
              </a:ext>
            </a:extLst>
          </p:cNvPr>
          <p:cNvGrpSpPr>
            <a:grpSpLocks/>
          </p:cNvGrpSpPr>
          <p:nvPr/>
        </p:nvGrpSpPr>
        <p:grpSpPr bwMode="auto">
          <a:xfrm>
            <a:off x="381384" y="2493415"/>
            <a:ext cx="7870825" cy="3562593"/>
            <a:chOff x="227" y="676"/>
            <a:chExt cx="4958" cy="2845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2DA6A414-6E13-40E3-BA21-95A8397E7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676"/>
              <a:ext cx="4321" cy="2680"/>
              <a:chOff x="864" y="676"/>
              <a:chExt cx="4321" cy="2680"/>
            </a:xfrm>
          </p:grpSpPr>
          <p:grpSp>
            <p:nvGrpSpPr>
              <p:cNvPr id="64" name="Group 6">
                <a:extLst>
                  <a:ext uri="{FF2B5EF4-FFF2-40B4-BE49-F238E27FC236}">
                    <a16:creationId xmlns:a16="http://schemas.microsoft.com/office/drawing/2014/main" id="{73C6AA5C-CD4B-4F96-873F-93EE4D0F92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768"/>
                <a:ext cx="4321" cy="193"/>
                <a:chOff x="864" y="768"/>
                <a:chExt cx="4321" cy="193"/>
              </a:xfrm>
            </p:grpSpPr>
            <p:sp>
              <p:nvSpPr>
                <p:cNvPr id="71" name="Freeform 7">
                  <a:extLst>
                    <a:ext uri="{FF2B5EF4-FFF2-40B4-BE49-F238E27FC236}">
                      <a16:creationId xmlns:a16="http://schemas.microsoft.com/office/drawing/2014/main" id="{3AB1DF1E-2F08-402B-819E-49E377B60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" y="768"/>
                  <a:ext cx="721" cy="193"/>
                </a:xfrm>
                <a:custGeom>
                  <a:avLst/>
                  <a:gdLst>
                    <a:gd name="T0" fmla="*/ 0 w 721"/>
                    <a:gd name="T1" fmla="*/ 192 h 193"/>
                    <a:gd name="T2" fmla="*/ 240 w 721"/>
                    <a:gd name="T3" fmla="*/ 192 h 193"/>
                    <a:gd name="T4" fmla="*/ 336 w 721"/>
                    <a:gd name="T5" fmla="*/ 0 h 193"/>
                    <a:gd name="T6" fmla="*/ 528 w 721"/>
                    <a:gd name="T7" fmla="*/ 0 h 193"/>
                    <a:gd name="T8" fmla="*/ 624 w 721"/>
                    <a:gd name="T9" fmla="*/ 192 h 193"/>
                    <a:gd name="T10" fmla="*/ 720 w 721"/>
                    <a:gd name="T11" fmla="*/ 192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1" h="193">
                      <a:moveTo>
                        <a:pt x="0" y="192"/>
                      </a:moveTo>
                      <a:lnTo>
                        <a:pt x="240" y="192"/>
                      </a:lnTo>
                      <a:lnTo>
                        <a:pt x="336" y="0"/>
                      </a:lnTo>
                      <a:lnTo>
                        <a:pt x="528" y="0"/>
                      </a:lnTo>
                      <a:lnTo>
                        <a:pt x="624" y="192"/>
                      </a:lnTo>
                      <a:lnTo>
                        <a:pt x="72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solidFill>
                      <a:srgbClr val="1A78C3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2" name="Freeform 8">
                  <a:extLst>
                    <a:ext uri="{FF2B5EF4-FFF2-40B4-BE49-F238E27FC236}">
                      <a16:creationId xmlns:a16="http://schemas.microsoft.com/office/drawing/2014/main" id="{FF85D4D4-FC22-4847-9E90-FE0EEDD7F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4" y="768"/>
                  <a:ext cx="721" cy="193"/>
                </a:xfrm>
                <a:custGeom>
                  <a:avLst/>
                  <a:gdLst>
                    <a:gd name="T0" fmla="*/ 0 w 721"/>
                    <a:gd name="T1" fmla="*/ 192 h 193"/>
                    <a:gd name="T2" fmla="*/ 240 w 721"/>
                    <a:gd name="T3" fmla="*/ 192 h 193"/>
                    <a:gd name="T4" fmla="*/ 336 w 721"/>
                    <a:gd name="T5" fmla="*/ 0 h 193"/>
                    <a:gd name="T6" fmla="*/ 528 w 721"/>
                    <a:gd name="T7" fmla="*/ 0 h 193"/>
                    <a:gd name="T8" fmla="*/ 624 w 721"/>
                    <a:gd name="T9" fmla="*/ 192 h 193"/>
                    <a:gd name="T10" fmla="*/ 720 w 721"/>
                    <a:gd name="T11" fmla="*/ 192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1" h="193">
                      <a:moveTo>
                        <a:pt x="0" y="192"/>
                      </a:moveTo>
                      <a:lnTo>
                        <a:pt x="240" y="192"/>
                      </a:lnTo>
                      <a:lnTo>
                        <a:pt x="336" y="0"/>
                      </a:lnTo>
                      <a:lnTo>
                        <a:pt x="528" y="0"/>
                      </a:lnTo>
                      <a:lnTo>
                        <a:pt x="624" y="192"/>
                      </a:lnTo>
                      <a:lnTo>
                        <a:pt x="72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solidFill>
                      <a:srgbClr val="1A78C3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EABB762A-0B66-45F8-8D56-8E4E4EF14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4" y="768"/>
                  <a:ext cx="721" cy="193"/>
                </a:xfrm>
                <a:custGeom>
                  <a:avLst/>
                  <a:gdLst>
                    <a:gd name="T0" fmla="*/ 0 w 721"/>
                    <a:gd name="T1" fmla="*/ 192 h 193"/>
                    <a:gd name="T2" fmla="*/ 240 w 721"/>
                    <a:gd name="T3" fmla="*/ 192 h 193"/>
                    <a:gd name="T4" fmla="*/ 336 w 721"/>
                    <a:gd name="T5" fmla="*/ 0 h 193"/>
                    <a:gd name="T6" fmla="*/ 528 w 721"/>
                    <a:gd name="T7" fmla="*/ 0 h 193"/>
                    <a:gd name="T8" fmla="*/ 624 w 721"/>
                    <a:gd name="T9" fmla="*/ 192 h 193"/>
                    <a:gd name="T10" fmla="*/ 720 w 721"/>
                    <a:gd name="T11" fmla="*/ 192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1" h="193">
                      <a:moveTo>
                        <a:pt x="0" y="192"/>
                      </a:moveTo>
                      <a:lnTo>
                        <a:pt x="240" y="192"/>
                      </a:lnTo>
                      <a:lnTo>
                        <a:pt x="336" y="0"/>
                      </a:lnTo>
                      <a:lnTo>
                        <a:pt x="528" y="0"/>
                      </a:lnTo>
                      <a:lnTo>
                        <a:pt x="624" y="192"/>
                      </a:lnTo>
                      <a:lnTo>
                        <a:pt x="72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solidFill>
                      <a:srgbClr val="1A78C3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25C96EA5-73D5-4DF0-83A5-54F7E9D37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" y="768"/>
                  <a:ext cx="721" cy="193"/>
                </a:xfrm>
                <a:custGeom>
                  <a:avLst/>
                  <a:gdLst>
                    <a:gd name="T0" fmla="*/ 0 w 721"/>
                    <a:gd name="T1" fmla="*/ 192 h 193"/>
                    <a:gd name="T2" fmla="*/ 240 w 721"/>
                    <a:gd name="T3" fmla="*/ 192 h 193"/>
                    <a:gd name="T4" fmla="*/ 336 w 721"/>
                    <a:gd name="T5" fmla="*/ 0 h 193"/>
                    <a:gd name="T6" fmla="*/ 528 w 721"/>
                    <a:gd name="T7" fmla="*/ 0 h 193"/>
                    <a:gd name="T8" fmla="*/ 624 w 721"/>
                    <a:gd name="T9" fmla="*/ 192 h 193"/>
                    <a:gd name="T10" fmla="*/ 720 w 721"/>
                    <a:gd name="T11" fmla="*/ 192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1" h="193">
                      <a:moveTo>
                        <a:pt x="0" y="192"/>
                      </a:moveTo>
                      <a:lnTo>
                        <a:pt x="240" y="192"/>
                      </a:lnTo>
                      <a:lnTo>
                        <a:pt x="336" y="0"/>
                      </a:lnTo>
                      <a:lnTo>
                        <a:pt x="528" y="0"/>
                      </a:lnTo>
                      <a:lnTo>
                        <a:pt x="624" y="192"/>
                      </a:lnTo>
                      <a:lnTo>
                        <a:pt x="72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solidFill>
                      <a:srgbClr val="1A78C3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5" name="Freeform 11">
                  <a:extLst>
                    <a:ext uri="{FF2B5EF4-FFF2-40B4-BE49-F238E27FC236}">
                      <a16:creationId xmlns:a16="http://schemas.microsoft.com/office/drawing/2014/main" id="{81D5F124-CBFD-494B-84CD-8D86018689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768"/>
                  <a:ext cx="721" cy="193"/>
                </a:xfrm>
                <a:custGeom>
                  <a:avLst/>
                  <a:gdLst>
                    <a:gd name="T0" fmla="*/ 0 w 721"/>
                    <a:gd name="T1" fmla="*/ 192 h 193"/>
                    <a:gd name="T2" fmla="*/ 240 w 721"/>
                    <a:gd name="T3" fmla="*/ 192 h 193"/>
                    <a:gd name="T4" fmla="*/ 336 w 721"/>
                    <a:gd name="T5" fmla="*/ 0 h 193"/>
                    <a:gd name="T6" fmla="*/ 528 w 721"/>
                    <a:gd name="T7" fmla="*/ 0 h 193"/>
                    <a:gd name="T8" fmla="*/ 624 w 721"/>
                    <a:gd name="T9" fmla="*/ 192 h 193"/>
                    <a:gd name="T10" fmla="*/ 720 w 721"/>
                    <a:gd name="T11" fmla="*/ 192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1" h="193">
                      <a:moveTo>
                        <a:pt x="0" y="192"/>
                      </a:moveTo>
                      <a:lnTo>
                        <a:pt x="240" y="192"/>
                      </a:lnTo>
                      <a:lnTo>
                        <a:pt x="336" y="0"/>
                      </a:lnTo>
                      <a:lnTo>
                        <a:pt x="528" y="0"/>
                      </a:lnTo>
                      <a:lnTo>
                        <a:pt x="624" y="192"/>
                      </a:lnTo>
                      <a:lnTo>
                        <a:pt x="72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solidFill>
                      <a:srgbClr val="1A78C3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6" name="Freeform 12">
                  <a:extLst>
                    <a:ext uri="{FF2B5EF4-FFF2-40B4-BE49-F238E27FC236}">
                      <a16:creationId xmlns:a16="http://schemas.microsoft.com/office/drawing/2014/main" id="{886317B5-2C7A-4120-B480-2AD8C51DB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4" y="768"/>
                  <a:ext cx="721" cy="193"/>
                </a:xfrm>
                <a:custGeom>
                  <a:avLst/>
                  <a:gdLst>
                    <a:gd name="T0" fmla="*/ 0 w 721"/>
                    <a:gd name="T1" fmla="*/ 192 h 193"/>
                    <a:gd name="T2" fmla="*/ 240 w 721"/>
                    <a:gd name="T3" fmla="*/ 192 h 193"/>
                    <a:gd name="T4" fmla="*/ 336 w 721"/>
                    <a:gd name="T5" fmla="*/ 0 h 193"/>
                    <a:gd name="T6" fmla="*/ 528 w 721"/>
                    <a:gd name="T7" fmla="*/ 0 h 193"/>
                    <a:gd name="T8" fmla="*/ 624 w 721"/>
                    <a:gd name="T9" fmla="*/ 192 h 193"/>
                    <a:gd name="T10" fmla="*/ 720 w 721"/>
                    <a:gd name="T11" fmla="*/ 192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1" h="193">
                      <a:moveTo>
                        <a:pt x="0" y="192"/>
                      </a:moveTo>
                      <a:lnTo>
                        <a:pt x="240" y="192"/>
                      </a:lnTo>
                      <a:lnTo>
                        <a:pt x="336" y="0"/>
                      </a:lnTo>
                      <a:lnTo>
                        <a:pt x="528" y="0"/>
                      </a:lnTo>
                      <a:lnTo>
                        <a:pt x="624" y="192"/>
                      </a:lnTo>
                      <a:lnTo>
                        <a:pt x="720" y="192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solidFill>
                      <a:srgbClr val="1A78C3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65" name="Line 13">
                <a:extLst>
                  <a:ext uri="{FF2B5EF4-FFF2-40B4-BE49-F238E27FC236}">
                    <a16:creationId xmlns:a16="http://schemas.microsoft.com/office/drawing/2014/main" id="{FA3B3DA4-D394-4755-9583-6AB374BCA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724"/>
                <a:ext cx="0" cy="2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6" name="Line 14">
                <a:extLst>
                  <a:ext uri="{FF2B5EF4-FFF2-40B4-BE49-F238E27FC236}">
                    <a16:creationId xmlns:a16="http://schemas.microsoft.com/office/drawing/2014/main" id="{54809AB9-4827-42A8-9CA5-A49268883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24"/>
                <a:ext cx="0" cy="2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Line 15">
                <a:extLst>
                  <a:ext uri="{FF2B5EF4-FFF2-40B4-BE49-F238E27FC236}">
                    <a16:creationId xmlns:a16="http://schemas.microsoft.com/office/drawing/2014/main" id="{6539BAB5-0A64-48D9-923C-15BFE071F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676"/>
                <a:ext cx="0" cy="2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99AB5ED7-EC90-4A82-AB8C-2F65241D0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676"/>
                <a:ext cx="0" cy="2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A5F5FBFA-9CE2-46D2-B6DF-A3C1D4C0B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724"/>
                <a:ext cx="0" cy="2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0" name="Line 18">
                <a:extLst>
                  <a:ext uri="{FF2B5EF4-FFF2-40B4-BE49-F238E27FC236}">
                    <a16:creationId xmlns:a16="http://schemas.microsoft.com/office/drawing/2014/main" id="{166639D9-C6DA-4529-90DC-496405EE1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724"/>
                <a:ext cx="0" cy="2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A78C3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8F6E33F4-09E5-4AE4-AFB4-08AF276AA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039"/>
              <a:ext cx="51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BReq</a:t>
              </a:r>
            </a:p>
          </p:txBody>
        </p:sp>
        <p:sp>
          <p:nvSpPr>
            <p:cNvPr id="9" name="Line 20">
              <a:extLst>
                <a:ext uri="{FF2B5EF4-FFF2-40B4-BE49-F238E27FC236}">
                  <a16:creationId xmlns:a16="http://schemas.microsoft.com/office/drawing/2014/main" id="{7FD10C79-216C-4168-BEA6-CC0829FEE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2400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14FE2891-3CB5-4323-85FA-A447A5BC8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632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75365C34-3483-4840-9662-9FA40C1B8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0" y="1436"/>
              <a:ext cx="88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1629CACB-B6E8-4D7A-8D40-E1092A47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1440"/>
              <a:ext cx="2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6883CBFC-D6A5-400C-BAFC-A64C8688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421"/>
              <a:ext cx="33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BG</a:t>
              </a:r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33B101C6-A3C1-45D3-890E-604A2CA6D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6" y="2396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78AE0E41-F89A-4449-A8DA-8095AEA88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" y="2016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1D2D07BD-7288-4824-AACA-142757BCF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1916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2C579EEE-245C-40D4-8AC4-8171792CC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92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8ADF4F9C-5E83-4DE3-9F5F-AABD38391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2112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6745C930-C577-4E7B-894F-4BA66EC7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1899"/>
              <a:ext cx="97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Cmd+Addr</a:t>
              </a:r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DE235D8A-8ADE-497F-9264-1A4FA6ED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2020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A93F347F-D4EC-49BC-94D6-8C56349FD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1924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5328F1AB-BB5E-4FEB-92AC-EC399B196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8" y="2012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7400DBD4-F5DD-4DEE-998B-16C375A75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016"/>
              <a:ext cx="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6B40454A-E962-4BFE-A68E-4707FE8E6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856"/>
              <a:ext cx="736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R/W</a:t>
              </a:r>
            </a:p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Address</a:t>
              </a:r>
            </a:p>
          </p:txBody>
        </p:sp>
        <p:sp>
          <p:nvSpPr>
            <p:cNvPr id="25" name="Line 36">
              <a:extLst>
                <a:ext uri="{FF2B5EF4-FFF2-40B4-BE49-F238E27FC236}">
                  <a16:creationId xmlns:a16="http://schemas.microsoft.com/office/drawing/2014/main" id="{EEF2E71F-3C49-4F34-A3B4-34EABE9FA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1344"/>
              <a:ext cx="2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BD186D02-ACD3-4A0E-8144-0B865D5D2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3072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AD94838C-3BDD-47D7-A320-3E817BF5E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0" y="2972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1A4F12AE-FE1A-4F75-870B-1442F57F4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" y="2976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897B12D8-8398-4678-9203-FDDEB35BE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" y="3168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Rectangle 41">
              <a:extLst>
                <a:ext uri="{FF2B5EF4-FFF2-40B4-BE49-F238E27FC236}">
                  <a16:creationId xmlns:a16="http://schemas.microsoft.com/office/drawing/2014/main" id="{AA9E691D-B9DB-4D86-8272-29790F0C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958"/>
              <a:ext cx="506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Data1</a:t>
              </a:r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05BC074B-CE22-42CB-812D-2C707A781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076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23D90FE6-14D5-4CF3-A87D-7F38788B4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2980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Line 44">
              <a:extLst>
                <a:ext uri="{FF2B5EF4-FFF2-40B4-BE49-F238E27FC236}">
                  <a16:creationId xmlns:a16="http://schemas.microsoft.com/office/drawing/2014/main" id="{B5170400-0304-4A7F-BFF3-87851E438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068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Line 45">
              <a:extLst>
                <a:ext uri="{FF2B5EF4-FFF2-40B4-BE49-F238E27FC236}">
                  <a16:creationId xmlns:a16="http://schemas.microsoft.com/office/drawing/2014/main" id="{1E217566-E51F-42EC-B574-A1654C6D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" y="307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Line 46">
              <a:extLst>
                <a:ext uri="{FF2B5EF4-FFF2-40B4-BE49-F238E27FC236}">
                  <a16:creationId xmlns:a16="http://schemas.microsoft.com/office/drawing/2014/main" id="{D4DEA7A4-0307-4D65-ADE4-C73078662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8" y="2972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C68DE542-57D3-492F-83D2-EB60C76A9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97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Line 48">
              <a:extLst>
                <a:ext uri="{FF2B5EF4-FFF2-40B4-BE49-F238E27FC236}">
                  <a16:creationId xmlns:a16="http://schemas.microsoft.com/office/drawing/2014/main" id="{D1F01E8C-683A-4475-9A9D-93EDDBF89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316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Rectangle 49">
              <a:extLst>
                <a:ext uri="{FF2B5EF4-FFF2-40B4-BE49-F238E27FC236}">
                  <a16:creationId xmlns:a16="http://schemas.microsoft.com/office/drawing/2014/main" id="{5DAAC670-2096-4831-84E9-56E6B5714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958"/>
              <a:ext cx="57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Data2</a:t>
              </a:r>
            </a:p>
          </p:txBody>
        </p:sp>
        <p:sp>
          <p:nvSpPr>
            <p:cNvPr id="39" name="Line 50">
              <a:extLst>
                <a:ext uri="{FF2B5EF4-FFF2-40B4-BE49-F238E27FC236}">
                  <a16:creationId xmlns:a16="http://schemas.microsoft.com/office/drawing/2014/main" id="{02FCC88D-C9E5-4997-A4A4-7B8914E9B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3076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Line 51">
              <a:extLst>
                <a:ext uri="{FF2B5EF4-FFF2-40B4-BE49-F238E27FC236}">
                  <a16:creationId xmlns:a16="http://schemas.microsoft.com/office/drawing/2014/main" id="{02745F6D-C3EF-43D4-A8AD-894D10D6E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980"/>
              <a:ext cx="4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Line 52">
              <a:extLst>
                <a:ext uri="{FF2B5EF4-FFF2-40B4-BE49-F238E27FC236}">
                  <a16:creationId xmlns:a16="http://schemas.microsoft.com/office/drawing/2014/main" id="{EB6FBC44-F0C0-4FE8-86D7-A0353C1D1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2" y="3068"/>
              <a:ext cx="4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Line 53">
              <a:extLst>
                <a:ext uri="{FF2B5EF4-FFF2-40B4-BE49-F238E27FC236}">
                  <a16:creationId xmlns:a16="http://schemas.microsoft.com/office/drawing/2014/main" id="{B80B868E-3295-488D-A101-65393C5C3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307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Line 54">
              <a:extLst>
                <a:ext uri="{FF2B5EF4-FFF2-40B4-BE49-F238E27FC236}">
                  <a16:creationId xmlns:a16="http://schemas.microsoft.com/office/drawing/2014/main" id="{AEFEE319-AE9C-4BA5-8F3C-29334442D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0" y="1436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Line 55">
              <a:extLst>
                <a:ext uri="{FF2B5EF4-FFF2-40B4-BE49-F238E27FC236}">
                  <a16:creationId xmlns:a16="http://schemas.microsoft.com/office/drawing/2014/main" id="{DF5456E7-C89E-4CBC-A1CA-45A58FF14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1632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904C50E0-D9A6-495F-B9FF-E253CC108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3006"/>
              <a:ext cx="47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Data</a:t>
              </a:r>
            </a:p>
          </p:txBody>
        </p:sp>
        <p:sp>
          <p:nvSpPr>
            <p:cNvPr id="46" name="Line 57">
              <a:extLst>
                <a:ext uri="{FF2B5EF4-FFF2-40B4-BE49-F238E27FC236}">
                  <a16:creationId xmlns:a16="http://schemas.microsoft.com/office/drawing/2014/main" id="{A31BB19C-5DB4-4E21-B6EF-3F0419186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3072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Line 58">
              <a:extLst>
                <a:ext uri="{FF2B5EF4-FFF2-40B4-BE49-F238E27FC236}">
                  <a16:creationId xmlns:a16="http://schemas.microsoft.com/office/drawing/2014/main" id="{54E9E7DA-1AF7-40EE-8097-55DE58E99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72"/>
              <a:ext cx="40" cy="1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Line 59">
              <a:extLst>
                <a:ext uri="{FF2B5EF4-FFF2-40B4-BE49-F238E27FC236}">
                  <a16:creationId xmlns:a16="http://schemas.microsoft.com/office/drawing/2014/main" id="{C814C195-AAC6-4D18-A66E-D5642A8E3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2976"/>
              <a:ext cx="5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Line 60">
              <a:extLst>
                <a:ext uri="{FF2B5EF4-FFF2-40B4-BE49-F238E27FC236}">
                  <a16:creationId xmlns:a16="http://schemas.microsoft.com/office/drawing/2014/main" id="{4B232241-C42A-4D6C-8A6E-18D0E92C3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3168"/>
              <a:ext cx="52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9346A29E-5D4D-4B28-8047-BE07147BA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2958"/>
              <a:ext cx="57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Data1</a:t>
              </a:r>
            </a:p>
          </p:txBody>
        </p:sp>
        <p:sp>
          <p:nvSpPr>
            <p:cNvPr id="51" name="Line 62">
              <a:extLst>
                <a:ext uri="{FF2B5EF4-FFF2-40B4-BE49-F238E27FC236}">
                  <a16:creationId xmlns:a16="http://schemas.microsoft.com/office/drawing/2014/main" id="{7092F9AC-BAB9-40CF-8E00-6A9A54732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3076"/>
              <a:ext cx="4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Line 63">
              <a:extLst>
                <a:ext uri="{FF2B5EF4-FFF2-40B4-BE49-F238E27FC236}">
                  <a16:creationId xmlns:a16="http://schemas.microsoft.com/office/drawing/2014/main" id="{745A126A-C5FD-437D-94BC-B77E4503D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8" y="2980"/>
              <a:ext cx="4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Line 64">
              <a:extLst>
                <a:ext uri="{FF2B5EF4-FFF2-40B4-BE49-F238E27FC236}">
                  <a16:creationId xmlns:a16="http://schemas.microsoft.com/office/drawing/2014/main" id="{F1C3C486-AA6B-4503-A6A2-31B468126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8" y="3068"/>
              <a:ext cx="40" cy="1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Line 65">
              <a:extLst>
                <a:ext uri="{FF2B5EF4-FFF2-40B4-BE49-F238E27FC236}">
                  <a16:creationId xmlns:a16="http://schemas.microsoft.com/office/drawing/2014/main" id="{639EBD20-F20F-407D-9DAE-E62B4159C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1152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Line 66">
              <a:extLst>
                <a:ext uri="{FF2B5EF4-FFF2-40B4-BE49-F238E27FC236}">
                  <a16:creationId xmlns:a16="http://schemas.microsoft.com/office/drawing/2014/main" id="{96BC7DDA-CCA9-4347-B7CA-E152DDD0D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0" y="1148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Line 67">
              <a:extLst>
                <a:ext uri="{FF2B5EF4-FFF2-40B4-BE49-F238E27FC236}">
                  <a16:creationId xmlns:a16="http://schemas.microsoft.com/office/drawing/2014/main" id="{2E8493E9-225F-4C8B-94A9-8603912F1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4" y="2396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Line 68">
              <a:extLst>
                <a:ext uri="{FF2B5EF4-FFF2-40B4-BE49-F238E27FC236}">
                  <a16:creationId xmlns:a16="http://schemas.microsoft.com/office/drawing/2014/main" id="{C5B3D1BD-FDF3-4E5B-9A05-B12E8C051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2396"/>
              <a:ext cx="88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Line 69">
              <a:extLst>
                <a:ext uri="{FF2B5EF4-FFF2-40B4-BE49-F238E27FC236}">
                  <a16:creationId xmlns:a16="http://schemas.microsoft.com/office/drawing/2014/main" id="{FFC14F46-B480-4078-9C9A-8D2B9362E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0" y="2396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Line 70">
              <a:extLst>
                <a:ext uri="{FF2B5EF4-FFF2-40B4-BE49-F238E27FC236}">
                  <a16:creationId xmlns:a16="http://schemas.microsoft.com/office/drawing/2014/main" id="{6AFC129B-830D-4288-8BB4-527C4393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" y="2396"/>
              <a:ext cx="88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Line 71">
              <a:extLst>
                <a:ext uri="{FF2B5EF4-FFF2-40B4-BE49-F238E27FC236}">
                  <a16:creationId xmlns:a16="http://schemas.microsoft.com/office/drawing/2014/main" id="{3931880B-FDA9-49A7-86B8-EAC988351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6" y="2396"/>
              <a:ext cx="10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Line 72">
              <a:extLst>
                <a:ext uri="{FF2B5EF4-FFF2-40B4-BE49-F238E27FC236}">
                  <a16:creationId xmlns:a16="http://schemas.microsoft.com/office/drawing/2014/main" id="{8F53A2E2-3E2A-41D2-AF21-75C19FA0A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4" y="2396"/>
              <a:ext cx="88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Rectangle 73">
              <a:extLst>
                <a:ext uri="{FF2B5EF4-FFF2-40B4-BE49-F238E27FC236}">
                  <a16:creationId xmlns:a16="http://schemas.microsoft.com/office/drawing/2014/main" id="{BFE9D888-D497-4749-9FFE-63F7EB24E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2431"/>
              <a:ext cx="46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1A78C3"/>
                  </a:solidFill>
                  <a:latin typeface="+mj-ea"/>
                  <a:ea typeface="+mj-ea"/>
                </a:rPr>
                <a:t>Wait</a:t>
              </a:r>
            </a:p>
          </p:txBody>
        </p:sp>
        <p:sp>
          <p:nvSpPr>
            <p:cNvPr id="63" name="Line 74">
              <a:extLst>
                <a:ext uri="{FF2B5EF4-FFF2-40B4-BE49-F238E27FC236}">
                  <a16:creationId xmlns:a16="http://schemas.microsoft.com/office/drawing/2014/main" id="{1FB6D3BE-323F-4CA8-8F32-92AFD12E9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592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6917156-C949-43FE-979A-C6F42C29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95" y="1220240"/>
            <a:ext cx="10751097" cy="121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为解决异步方式对噪声敏感的问题，在异步总线中引入时钟信号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就绪和应答等握手信号 </a:t>
            </a:r>
            <a:r>
              <a:rPr kumimoji="1"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(</a:t>
            </a: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如：</a:t>
            </a:r>
            <a:r>
              <a:rPr kumimoji="1"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Wait</a:t>
            </a: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信号、</a:t>
            </a:r>
            <a:r>
              <a:rPr kumimoji="1"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TRDY</a:t>
            </a: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和</a:t>
            </a:r>
            <a:r>
              <a:rPr kumimoji="1"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IRDY</a:t>
            </a: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信号等</a:t>
            </a:r>
            <a:r>
              <a:rPr kumimoji="1" lang="en-US" altLang="zh-CN" sz="2000" dirty="0">
                <a:solidFill>
                  <a:srgbClr val="1A78C3"/>
                </a:solidFill>
                <a:latin typeface="+mj-ea"/>
                <a:ea typeface="+mj-ea"/>
              </a:rPr>
              <a:t>) </a:t>
            </a: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都在时钟的上升沿有效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kumimoji="1"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信号的有效时间限制在时钟到达的时刻，而不受其他时间的信号干扰</a:t>
            </a:r>
            <a:endParaRPr kumimoji="1" lang="en-US" altLang="zh-CN" sz="2000" dirty="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78" name="Text Box 77">
            <a:extLst>
              <a:ext uri="{FF2B5EF4-FFF2-40B4-BE49-F238E27FC236}">
                <a16:creationId xmlns:a16="http://schemas.microsoft.com/office/drawing/2014/main" id="{35297388-5691-4618-B73E-04D9FA41F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71" y="2617240"/>
            <a:ext cx="884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</a:rPr>
              <a:t>CLK</a:t>
            </a:r>
          </a:p>
        </p:txBody>
      </p:sp>
      <p:sp>
        <p:nvSpPr>
          <p:cNvPr id="79" name="Text Box 78">
            <a:extLst>
              <a:ext uri="{FF2B5EF4-FFF2-40B4-BE49-F238E27FC236}">
                <a16:creationId xmlns:a16="http://schemas.microsoft.com/office/drawing/2014/main" id="{357F1A45-A947-4226-AB27-D2A753E90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559" y="6806652"/>
            <a:ext cx="1597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altLang="zh-CN" sz="20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80" name="Line 79">
            <a:extLst>
              <a:ext uri="{FF2B5EF4-FFF2-40B4-BE49-F238E27FC236}">
                <a16:creationId xmlns:a16="http://schemas.microsoft.com/office/drawing/2014/main" id="{6964D373-AEB1-4A1C-A008-1B93C10C6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09" y="4744490"/>
            <a:ext cx="552450" cy="0"/>
          </a:xfrm>
          <a:prstGeom prst="line">
            <a:avLst/>
          </a:prstGeom>
          <a:noFill/>
          <a:ln w="12700">
            <a:solidFill>
              <a:srgbClr val="D1390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81" name="Text Box 54">
            <a:extLst>
              <a:ext uri="{FF2B5EF4-FFF2-40B4-BE49-F238E27FC236}">
                <a16:creationId xmlns:a16="http://schemas.microsoft.com/office/drawing/2014/main" id="{C70BA3AD-D935-4727-822F-30DE2E43A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722" y="4283846"/>
            <a:ext cx="885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hlinkClick r:id="rId2" action="ppaction://hlinksldjump"/>
              </a:rPr>
              <a:t>BACK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58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539359-B5D9-4041-B75B-84C5E5F4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C1EB5-169C-4DCB-9422-AFC0AC849B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：同步和异步总线的最大带宽比较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B8692-AB25-4B54-95F6-C917B2D650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DF307A-BA4A-4C8C-A96F-20C5B69811C8}"/>
              </a:ext>
            </a:extLst>
          </p:cNvPr>
          <p:cNvSpPr txBox="1">
            <a:spLocks noChangeArrowheads="1"/>
          </p:cNvSpPr>
          <p:nvPr/>
        </p:nvSpPr>
        <p:spPr>
          <a:xfrm>
            <a:off x="18393" y="1335881"/>
            <a:ext cx="12173607" cy="3074988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+mj-ea"/>
                <a:ea typeface="+mj-ea"/>
              </a:rPr>
              <a:t>     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举例：假定同步总线的时钟周期为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50ns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，每次总线传输花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个时钟周期，异步总线每次握手需要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40ns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，两种总线的数据都是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32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位宽 ，存储器的取数时间为</a:t>
            </a:r>
            <a:r>
              <a:rPr lang="en-US" altLang="zh-CN" sz="2000" dirty="0">
                <a:latin typeface="+mj-ea"/>
                <a:ea typeface="+mj-ea"/>
                <a:cs typeface="Arial" panose="020B0604020202020204" pitchFamily="34" charset="0"/>
              </a:rPr>
              <a:t>200ns</a:t>
            </a: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。要求求出从该存储器中读出一个字时两种总线的带宽。 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分析如下：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  </a:t>
            </a:r>
            <a:r>
              <a:rPr lang="zh-CN" altLang="en-US" sz="2000" dirty="0">
                <a:solidFill>
                  <a:srgbClr val="D1390F"/>
                </a:solidFill>
                <a:latin typeface="+mj-ea"/>
                <a:ea typeface="+mj-ea"/>
                <a:cs typeface="Arial" panose="020B0604020202020204" pitchFamily="34" charset="0"/>
              </a:rPr>
              <a:t>同步总线的步骤和时间为：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（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）发送地址和读命令到存储器：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50ns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（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）存储器读数据：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200ns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（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）传送数据到设备：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50ns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所以总时间为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300ns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，故最大总线带宽</a:t>
            </a:r>
            <a:endParaRPr lang="en-US" altLang="zh-CN" sz="2000" dirty="0">
              <a:solidFill>
                <a:srgbClr val="0000CC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4B/300ns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，即：</a:t>
            </a:r>
            <a:r>
              <a:rPr lang="en-US" altLang="zh-CN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13.3MB/s</a:t>
            </a:r>
            <a:r>
              <a:rPr lang="zh-CN" altLang="en-US" sz="200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0BDE816-4FEE-4878-9B7E-38FCA6E92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015" y="2752759"/>
            <a:ext cx="6822716" cy="329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100000"/>
              <a:buChar char="•"/>
              <a:defRPr b="1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rgbClr val="2E9267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zh-CN" altLang="en-US" sz="2000" b="0" dirty="0">
                <a:latin typeface="+mj-ea"/>
                <a:ea typeface="+mj-ea"/>
              </a:rPr>
              <a:t>     </a:t>
            </a:r>
            <a:r>
              <a:rPr lang="zh-CN" altLang="en-US" sz="2000" b="0" dirty="0">
                <a:solidFill>
                  <a:srgbClr val="D1390F"/>
                </a:solidFill>
                <a:latin typeface="+mj-ea"/>
                <a:ea typeface="+mj-ea"/>
                <a:cs typeface="Arial" panose="020B0604020202020204" pitchFamily="34" charset="0"/>
              </a:rPr>
              <a:t>异步总线的步骤和时间为：</a:t>
            </a:r>
          </a:p>
          <a:p>
            <a:pPr algn="just"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第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步为：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40ns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；</a:t>
            </a:r>
          </a:p>
          <a:p>
            <a:pPr algn="just"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第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步为：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Max(3x40ns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，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200ns)=200ns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；</a:t>
            </a:r>
          </a:p>
          <a:p>
            <a:pPr algn="just"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（</a:t>
            </a:r>
            <a:r>
              <a:rPr lang="zh-CN" altLang="en-US" sz="2000" b="0" dirty="0">
                <a:latin typeface="+mj-ea"/>
                <a:ea typeface="+mj-ea"/>
                <a:cs typeface="Arial" panose="020B0604020202020204" pitchFamily="34" charset="0"/>
              </a:rPr>
              <a:t>第</a:t>
            </a:r>
            <a:r>
              <a:rPr lang="en-US" altLang="zh-CN" sz="2000" b="0" dirty="0"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2000" b="0" dirty="0">
                <a:latin typeface="+mj-ea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CN" sz="2000" b="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zh-CN" altLang="en-US" sz="2000" b="0" dirty="0">
                <a:latin typeface="+mj-ea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CN" sz="2000" b="0" dirty="0"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2000" b="0" dirty="0">
                <a:latin typeface="+mj-ea"/>
                <a:ea typeface="+mj-ea"/>
                <a:cs typeface="Arial" panose="020B0604020202020204" pitchFamily="34" charset="0"/>
              </a:rPr>
              <a:t>步都和存储器访问时间重叠）</a:t>
            </a:r>
            <a:endParaRPr lang="zh-CN" altLang="en-US" sz="2000" b="0" dirty="0">
              <a:solidFill>
                <a:srgbClr val="0000CC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第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5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6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7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步为：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3x40ns=120ns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。</a:t>
            </a:r>
          </a:p>
          <a:p>
            <a:pPr algn="just">
              <a:lnSpc>
                <a:spcPct val="105000"/>
              </a:lnSpc>
              <a:spcBef>
                <a:spcPct val="5000"/>
              </a:spcBef>
              <a:buFontTx/>
              <a:buNone/>
            </a:pP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总时间为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360ns</a:t>
            </a:r>
            <a:r>
              <a:rPr lang="zh-CN" altLang="en-US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，故最大带宽为</a:t>
            </a: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4B/360ns=11.1MB/s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CC"/>
                </a:solidFill>
                <a:latin typeface="+mj-ea"/>
                <a:ea typeface="+mj-ea"/>
                <a:cs typeface="Arial" panose="020B0604020202020204" pitchFamily="34" charset="0"/>
              </a:rPr>
              <a:t>     </a:t>
            </a:r>
            <a:r>
              <a:rPr lang="zh-CN" altLang="en-US" sz="2000" b="0" dirty="0">
                <a:solidFill>
                  <a:srgbClr val="D1390F"/>
                </a:solidFill>
                <a:latin typeface="+mj-ea"/>
                <a:ea typeface="+mj-ea"/>
                <a:cs typeface="Arial" panose="020B0604020202020204" pitchFamily="34" charset="0"/>
              </a:rPr>
              <a:t>由此可知：同步总线仅比异步快大约</a:t>
            </a:r>
            <a:r>
              <a:rPr lang="en-US" altLang="zh-CN" sz="2000" b="0" dirty="0">
                <a:solidFill>
                  <a:srgbClr val="D1390F"/>
                </a:solidFill>
                <a:latin typeface="+mj-ea"/>
                <a:ea typeface="+mj-ea"/>
                <a:cs typeface="Arial" panose="020B0604020202020204" pitchFamily="34" charset="0"/>
              </a:rPr>
              <a:t>20%</a:t>
            </a:r>
            <a:r>
              <a:rPr lang="zh-CN" altLang="en-US" sz="2000" b="0" dirty="0">
                <a:solidFill>
                  <a:srgbClr val="D1390F"/>
                </a:solidFill>
                <a:latin typeface="+mj-ea"/>
                <a:ea typeface="+mj-ea"/>
                <a:cs typeface="Arial" panose="020B0604020202020204" pitchFamily="34" charset="0"/>
              </a:rPr>
              <a:t>。要获得这样的速度，异步总线上的设备和存储器必须足够快，以使每次在</a:t>
            </a:r>
            <a:r>
              <a:rPr lang="en-US" altLang="zh-CN" sz="2000" b="0" dirty="0">
                <a:solidFill>
                  <a:srgbClr val="D1390F"/>
                </a:solidFill>
                <a:latin typeface="+mj-ea"/>
                <a:ea typeface="+mj-ea"/>
                <a:cs typeface="Arial" panose="020B0604020202020204" pitchFamily="34" charset="0"/>
              </a:rPr>
              <a:t>40 ns</a:t>
            </a:r>
            <a:r>
              <a:rPr lang="zh-CN" altLang="en-US" sz="2000" b="0" dirty="0">
                <a:solidFill>
                  <a:srgbClr val="D1390F"/>
                </a:solidFill>
                <a:latin typeface="+mj-ea"/>
                <a:ea typeface="+mj-ea"/>
                <a:cs typeface="Arial" panose="020B0604020202020204" pitchFamily="34" charset="0"/>
              </a:rPr>
              <a:t>内能完成一个子过程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8761B9E5-9C96-474A-868F-83432AA1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25" y="5249651"/>
            <a:ext cx="5895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+mj-ea"/>
                <a:ea typeface="+mj-ea"/>
              </a:rPr>
              <a:t>如果存储器读为</a:t>
            </a:r>
            <a:r>
              <a:rPr lang="en-US" altLang="zh-CN" sz="2000" dirty="0">
                <a:latin typeface="+mj-ea"/>
                <a:ea typeface="+mj-ea"/>
              </a:rPr>
              <a:t>230ns</a:t>
            </a:r>
            <a:r>
              <a:rPr lang="zh-CN" altLang="en-US" sz="2000" dirty="0">
                <a:latin typeface="+mj-ea"/>
                <a:ea typeface="+mj-ea"/>
              </a:rPr>
              <a:t>，则结果为多少？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49982A04-3338-4C58-9B37-A8AA6720A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25" y="5783377"/>
            <a:ext cx="5895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+mj-ea"/>
                <a:ea typeface="+mj-ea"/>
              </a:rPr>
              <a:t>总时间为</a:t>
            </a:r>
            <a:r>
              <a:rPr lang="en-US" altLang="zh-CN" sz="2000" dirty="0">
                <a:latin typeface="+mj-ea"/>
                <a:ea typeface="+mj-ea"/>
              </a:rPr>
              <a:t>350ns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en-US" altLang="zh-CN" sz="2000" dirty="0">
                <a:latin typeface="+mj-ea"/>
                <a:ea typeface="+mj-ea"/>
              </a:rPr>
              <a:t>4B/350ns=11.4MB/s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85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总线基本概念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总线设计要素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总线标准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795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B4F54F-8269-44F4-8110-10545C47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445EB-4335-4D9C-8AB7-985618C04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：数据块大小对带宽的影响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4991A-4F87-408D-BE7E-7F8FB944D0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6EB3F-CD5F-44FA-BB8A-8C5B26BED92D}"/>
              </a:ext>
            </a:extLst>
          </p:cNvPr>
          <p:cNvSpPr txBox="1">
            <a:spLocks noChangeArrowheads="1"/>
          </p:cNvSpPr>
          <p:nvPr/>
        </p:nvSpPr>
        <p:spPr>
          <a:xfrm>
            <a:off x="470022" y="1408088"/>
            <a:ext cx="11375137" cy="5384800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40000"/>
              </a:spcBef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假定有一个系统具有下列特性：</a:t>
            </a:r>
          </a:p>
          <a:p>
            <a:pPr marL="342900" indent="-342900" algn="just">
              <a:spcBef>
                <a:spcPct val="40000"/>
              </a:spcBef>
              <a:buFontTx/>
              <a:buNone/>
            </a:pP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(1)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系统支持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～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16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32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位字的块访问。</a:t>
            </a:r>
          </a:p>
          <a:p>
            <a:pPr marL="342900" indent="-342900" algn="just">
              <a:spcBef>
                <a:spcPct val="40000"/>
              </a:spcBef>
              <a:buFontTx/>
              <a:buNone/>
            </a:pP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(2)64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位同步总线，时钟频率为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200MHz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，每个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64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位数据传输需一个时钟周期，地址发送到存储器需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个时钟周期。</a:t>
            </a:r>
          </a:p>
          <a:p>
            <a:pPr marL="342900" indent="-342900" algn="just">
              <a:spcBef>
                <a:spcPct val="40000"/>
              </a:spcBef>
              <a:buFontTx/>
              <a:buNone/>
            </a:pP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(3)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在每次总线操作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事务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间有两个空闲时钟周期。</a:t>
            </a:r>
          </a:p>
          <a:p>
            <a:pPr marL="342900" indent="-342900" algn="just">
              <a:spcBef>
                <a:spcPct val="40000"/>
              </a:spcBef>
              <a:buFontTx/>
              <a:buNone/>
            </a:pP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(4)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存储器访问时间对于开始的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个字是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200ns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，随后每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个字是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20ns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。</a:t>
            </a:r>
          </a:p>
          <a:p>
            <a:pPr marL="342900" indent="-342900" algn="just">
              <a:spcBef>
                <a:spcPct val="40000"/>
              </a:spcBef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</a:t>
            </a:r>
          </a:p>
          <a:p>
            <a:pPr marL="342900" indent="-342900" algn="just">
              <a:spcBef>
                <a:spcPct val="40000"/>
              </a:spcBef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假定读出数据在总线上传送的同时，随后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个字的存储器读操作也在重叠进行</a:t>
            </a:r>
          </a:p>
          <a:p>
            <a:pPr marL="342900" indent="-342900" algn="just">
              <a:spcBef>
                <a:spcPct val="40000"/>
              </a:spcBef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一个总线事务由一个地址传送后跟一个数据块传送组成</a:t>
            </a:r>
          </a:p>
          <a:p>
            <a:pPr marL="342900" indent="-342900" algn="just">
              <a:spcBef>
                <a:spcPct val="40000"/>
              </a:spcBef>
              <a:buFontTx/>
              <a:buNone/>
            </a:pPr>
            <a:endParaRPr lang="zh-CN" altLang="en-US" sz="200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40000"/>
              </a:spcBef>
              <a:buFontTx/>
              <a:buNone/>
            </a:pP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请求出分别用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4-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字块和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16-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字块方式读取</a:t>
            </a:r>
            <a:r>
              <a:rPr lang="en-US" altLang="zh-CN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256</a:t>
            </a:r>
            <a:r>
              <a:rPr lang="zh-CN" altLang="en-US" sz="200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个字时的持续带宽和等待时间。并且求出两种情况下每秒钟内的有效总线事务数。</a:t>
            </a:r>
          </a:p>
          <a:p>
            <a:pPr marL="342900" indent="-342900" algn="just">
              <a:buFontTx/>
              <a:buNone/>
            </a:pPr>
            <a:endParaRPr lang="zh-CN" altLang="en-US" sz="20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77FD77-48B1-4FAB-9E47-AAAB8FB0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9C48-AACC-427C-BF12-FEF56811C7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数据块大小对带宽的影响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44E95-18DD-48C7-994B-E2C540DDEC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C9C7D5F-91E1-4CCE-9135-019AACF30AE3}"/>
              </a:ext>
            </a:extLst>
          </p:cNvPr>
          <p:cNvSpPr txBox="1">
            <a:spLocks noChangeArrowheads="1"/>
          </p:cNvSpPr>
          <p:nvPr/>
        </p:nvSpPr>
        <p:spPr>
          <a:xfrm>
            <a:off x="236225" y="1117690"/>
            <a:ext cx="11719549" cy="4135437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   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分析 </a:t>
            </a:r>
            <a:r>
              <a:rPr lang="en-US" altLang="zh-CN" sz="1800" dirty="0">
                <a:solidFill>
                  <a:srgbClr val="ED7D31"/>
                </a:solidFill>
                <a:latin typeface="+mj-ea"/>
                <a:ea typeface="+mj-ea"/>
                <a:cs typeface="Arial" panose="020B0604020202020204" pitchFamily="34" charset="0"/>
              </a:rPr>
              <a:t>4-</a:t>
            </a:r>
            <a:r>
              <a:rPr lang="zh-CN" altLang="en-US" sz="1800" dirty="0">
                <a:solidFill>
                  <a:srgbClr val="ED7D31"/>
                </a:solidFill>
                <a:latin typeface="+mj-ea"/>
                <a:ea typeface="+mj-ea"/>
                <a:cs typeface="Arial" panose="020B0604020202020204" pitchFamily="34" charset="0"/>
              </a:rPr>
              <a:t>字块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传送情况：</a:t>
            </a:r>
          </a:p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  对于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4-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字块传送方式，一次总线事务由一个地址传送后跟一个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4-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字块的数据传送组成。也即每个总线事务传送一个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个字的数据块。</a:t>
            </a:r>
          </a:p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每个数据块所花时间为：</a:t>
            </a:r>
          </a:p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(1)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发送一个地址到主存花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</a:t>
            </a:r>
          </a:p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(2)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从主存读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个字花：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200ns/(5ns/Cycle)=40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</a:t>
            </a:r>
          </a:p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     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一个周期是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10</a:t>
            </a:r>
            <a:r>
              <a:rPr lang="en-US" altLang="zh-CN" sz="1800" baseline="300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9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ns/200MHz=1000/200=5ns)</a:t>
            </a:r>
          </a:p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(3) 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个字（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128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位）的传输需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</a:t>
            </a:r>
          </a:p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      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一个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64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位数据传输需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(4)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在这次传送和下次之间有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个空闲时钟周期</a:t>
            </a:r>
          </a:p>
          <a:p>
            <a:pPr marL="342900" indent="-342900"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所以一次总线事务总共需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45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个周期，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256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256/4=64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个事务，所以整个传送需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45x64=2880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个时钟周期，因而总等待时间为：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2880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周期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x 5ns/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周期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=14400ns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。每秒钟的总线事务数为：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64 x (1s/14400ns) = 4.44M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个。总线带宽为：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(256 x 4B)/14400ns =71.11MB/s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。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63BB48C-CF8F-48A7-9623-0C01082AA45B}"/>
              </a:ext>
            </a:extLst>
          </p:cNvPr>
          <p:cNvGrpSpPr>
            <a:grpSpLocks/>
          </p:cNvGrpSpPr>
          <p:nvPr/>
        </p:nvGrpSpPr>
        <p:grpSpPr bwMode="auto">
          <a:xfrm>
            <a:off x="698609" y="5530036"/>
            <a:ext cx="7993063" cy="917575"/>
            <a:chOff x="104" y="2589"/>
            <a:chExt cx="4263" cy="490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7E6F5D22-DE62-49DC-9E98-5395B8A50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" y="2827"/>
              <a:ext cx="269" cy="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4162A71-FBBC-4C34-8FD3-C2CE475E6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" y="2827"/>
              <a:ext cx="194" cy="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864C69A-5DD5-475F-B438-872ADE8A0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1" y="2827"/>
              <a:ext cx="420" cy="7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FD282FA-C953-4889-9C1E-61B94794D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2827"/>
              <a:ext cx="3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15DC577C-7164-422B-8B31-F20B60C28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" y="2700"/>
              <a:ext cx="314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A961843-F592-4CD0-98DD-26C8DFC5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701"/>
              <a:ext cx="384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04EA0F66-35EE-4B5E-A10D-237741D88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634"/>
              <a:ext cx="340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ea typeface="宋体" panose="02010600030101010101" pitchFamily="2" charset="-122"/>
                </a:rPr>
                <a:t>1 </a:t>
              </a:r>
              <a:r>
                <a:rPr lang="en-US" altLang="zh-CN" sz="1200"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9D3775BB-3DCB-4531-B1E5-E06B1E939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620"/>
              <a:ext cx="44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ea typeface="宋体" panose="02010600030101010101" pitchFamily="2" charset="-122"/>
                </a:rPr>
                <a:t>= 40 </a:t>
              </a:r>
              <a:r>
                <a:rPr lang="en-US" altLang="zh-CN" sz="1200"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789F49C-E24D-4C83-9D7B-D7F4E031D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2645"/>
              <a:ext cx="340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ea typeface="宋体" panose="02010600030101010101" pitchFamily="2" charset="-122"/>
                </a:rPr>
                <a:t>2 </a:t>
              </a:r>
              <a:r>
                <a:rPr lang="en-US" altLang="zh-CN" sz="1200"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7818ADCB-B48A-42E4-A8BF-2920C048A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2656"/>
              <a:ext cx="341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ea typeface="宋体" panose="02010600030101010101" pitchFamily="2" charset="-122"/>
                </a:rPr>
                <a:t>2 </a:t>
              </a:r>
              <a:r>
                <a:rPr lang="en-US" altLang="zh-CN" sz="1200"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EC5CFA04-DF17-4DEF-9649-DAD28B534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" y="2721"/>
              <a:ext cx="216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16398B20-B458-4447-8BD9-D5327E587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2750"/>
              <a:ext cx="397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422733C3-2816-4696-8EAF-38CBD63F2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2835"/>
              <a:ext cx="36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anose="02010600030101010101" pitchFamily="2" charset="-122"/>
                </a:rPr>
                <a:t>Block</a:t>
              </a:r>
            </a:p>
            <a:p>
              <a:r>
                <a:rPr lang="en-US" altLang="zh-CN" sz="1200">
                  <a:ea typeface="宋体" panose="02010600030101010101" pitchFamily="2" charset="-122"/>
                </a:rPr>
                <a:t>address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3EB01446-D609-4358-B769-6493FD819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2822"/>
              <a:ext cx="38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anose="02010600030101010101" pitchFamily="2" charset="-122"/>
                </a:rPr>
                <a:t>Read </a:t>
              </a:r>
            </a:p>
            <a:p>
              <a:r>
                <a:rPr lang="en-US" altLang="zh-CN" sz="1200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2F4115EB-62C0-4825-83AE-B0F5D0535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7" y="2830"/>
              <a:ext cx="39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anose="02010600030101010101" pitchFamily="2" charset="-122"/>
                </a:rPr>
                <a:t> Data</a:t>
              </a:r>
            </a:p>
            <a:p>
              <a:r>
                <a:rPr lang="en-US" altLang="zh-CN" sz="1200">
                  <a:ea typeface="宋体" panose="02010600030101010101" pitchFamily="2" charset="-122"/>
                </a:rPr>
                <a:t> transfer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92999EEE-E0E2-4862-98D5-615BC0893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823"/>
              <a:ext cx="29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>
                  <a:ea typeface="宋体" panose="02010600030101010101" pitchFamily="2" charset="-122"/>
                </a:rPr>
                <a:t> Bus</a:t>
              </a:r>
            </a:p>
            <a:p>
              <a:r>
                <a:rPr lang="en-US" altLang="zh-CN" sz="1200">
                  <a:ea typeface="宋体" panose="02010600030101010101" pitchFamily="2" charset="-122"/>
                </a:rPr>
                <a:t> idle</a:t>
              </a: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76D5BE3-ECC4-483C-8A6F-CB83B96E5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1" y="2827"/>
              <a:ext cx="326" cy="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440D469-BAA9-4504-9E30-62B95BCD7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0" y="2830"/>
              <a:ext cx="194" cy="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" name="Object 23">
              <a:extLst>
                <a:ext uri="{FF2B5EF4-FFF2-40B4-BE49-F238E27FC236}">
                  <a16:creationId xmlns:a16="http://schemas.microsoft.com/office/drawing/2014/main" id="{174E0DA1-B46A-4162-9587-61B630FA8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2" y="2589"/>
            <a:ext cx="30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3" imgW="698400" imgH="431640" progId="Equation.3">
                    <p:embed/>
                  </p:oleObj>
                </mc:Choice>
                <mc:Fallback>
                  <p:oleObj name="Equation" r:id="rId3" imgW="698400" imgH="431640" progId="Equation.3">
                    <p:embed/>
                    <p:pic>
                      <p:nvPicPr>
                        <p:cNvPr id="439319" name="Object 23">
                          <a:extLst>
                            <a:ext uri="{FF2B5EF4-FFF2-40B4-BE49-F238E27FC236}">
                              <a16:creationId xmlns:a16="http://schemas.microsoft.com/office/drawing/2014/main" id="{A68B5B8E-35F3-421B-93DA-D8B45B7974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2589"/>
                          <a:ext cx="30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4C4F430D-CA01-410B-B150-F40923952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2613"/>
              <a:ext cx="137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Latency = 2880 clock cycles</a:t>
              </a:r>
            </a:p>
            <a:p>
              <a:r>
                <a:rPr lang="en-US" altLang="zh-CN">
                  <a:ea typeface="宋体" panose="02010600030101010101" pitchFamily="2" charset="-122"/>
                </a:rPr>
                <a:t>Bandwidth = 71.11MB /sec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2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BF6E26-23E9-4E32-AFB7-EB6806D2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4E65B-4E20-4865-A89D-5E18190BCC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数据块大小对带宽的影响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BFA33-8450-4750-BE6C-1B0DDE84E2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A7B488-B9CA-4D10-B268-7D8243D10F66}"/>
              </a:ext>
            </a:extLst>
          </p:cNvPr>
          <p:cNvSpPr txBox="1">
            <a:spLocks noChangeArrowheads="1"/>
          </p:cNvSpPr>
          <p:nvPr/>
        </p:nvSpPr>
        <p:spPr>
          <a:xfrm>
            <a:off x="74757" y="1126651"/>
            <a:ext cx="11835785" cy="4341813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   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分析 </a:t>
            </a:r>
            <a:r>
              <a:rPr lang="en-US" altLang="zh-CN" sz="1800" dirty="0">
                <a:solidFill>
                  <a:srgbClr val="ED7D31"/>
                </a:solidFill>
                <a:latin typeface="+mj-ea"/>
                <a:ea typeface="+mj-ea"/>
                <a:cs typeface="Arial" panose="020B0604020202020204" pitchFamily="34" charset="0"/>
              </a:rPr>
              <a:t>16-</a:t>
            </a:r>
            <a:r>
              <a:rPr lang="zh-CN" altLang="en-US" sz="1800" dirty="0">
                <a:solidFill>
                  <a:srgbClr val="ED7D31"/>
                </a:solidFill>
                <a:latin typeface="+mj-ea"/>
                <a:ea typeface="+mj-ea"/>
                <a:cs typeface="Arial" panose="020B0604020202020204" pitchFamily="34" charset="0"/>
              </a:rPr>
              <a:t>字块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传送情况：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对于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16-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字块传送，一次总线事务由一个地址传送后跟一个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16-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字块的数据传送组成。也即每个总线事务传送一个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16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个字的数据块。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第一个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4-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字所花时间为：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(1)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发送一个地址到主存花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(2)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从主存读开始的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字花：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200ns/(5ns/Cycle)=40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(3) 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个时钟周期，在传输期间存储器开始读取下一个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(4)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在本次和下次之间有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个空闲时钟，此期间下一个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字已读完</a:t>
            </a: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 所以，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16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字中其余三个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字只要重复上述最后两步。因此对于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16-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字块传送，一次总线事务共需花费的周期数为：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1+40+4 x (2 +2) = 57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个周期，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256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个字需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256 / 16=16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个事务，因此整个传送需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57 x 16 = 912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个时钟周期。故总等待时间为：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912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周期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x 5ns / 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周期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=4560ns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。几乎仅是前者的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1/3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。每秒钟的总线事务个数为：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16 x (1s / 4560ns) = 3.51M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个。总线带宽为：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(256 x 4B)x (1s/4560ns) =224.56MB/s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，比前者高</a:t>
            </a:r>
            <a:r>
              <a:rPr lang="en-US" altLang="zh-CN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3.6</a:t>
            </a: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倍。</a:t>
            </a:r>
          </a:p>
          <a:p>
            <a:pPr marL="342900" indent="-342900" algn="just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     由此可见，大数据块传输的优势非常明显。</a:t>
            </a:r>
          </a:p>
          <a:p>
            <a:pPr marL="342900" indent="-342900"/>
            <a:endParaRPr lang="zh-CN" altLang="en-US" sz="180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C7D62BFA-C5A5-4E45-8055-349C1C592433}"/>
              </a:ext>
            </a:extLst>
          </p:cNvPr>
          <p:cNvGrpSpPr>
            <a:grpSpLocks/>
          </p:cNvGrpSpPr>
          <p:nvPr/>
        </p:nvGrpSpPr>
        <p:grpSpPr bwMode="auto">
          <a:xfrm>
            <a:off x="522205" y="5548850"/>
            <a:ext cx="11110912" cy="865153"/>
            <a:chOff x="97" y="3202"/>
            <a:chExt cx="6999" cy="640"/>
          </a:xfrm>
        </p:grpSpPr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66570217-55BC-4F24-9256-38431FABF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" y="3434"/>
              <a:ext cx="269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9B7F5379-46B4-40E6-AE99-C51C2F3E5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" y="3433"/>
              <a:ext cx="420" cy="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8">
              <a:extLst>
                <a:ext uri="{FF2B5EF4-FFF2-40B4-BE49-F238E27FC236}">
                  <a16:creationId xmlns:a16="http://schemas.microsoft.com/office/drawing/2014/main" id="{E5FA4848-C07D-4A7C-A464-3176B39C1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2" y="3435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2DD7EB76-8E21-49EA-82DD-8641D78D3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" y="3308"/>
              <a:ext cx="314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9A86DE42-DC7A-45A8-8CFC-2954A8888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82"/>
              <a:ext cx="392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1">
              <a:extLst>
                <a:ext uri="{FF2B5EF4-FFF2-40B4-BE49-F238E27FC236}">
                  <a16:creationId xmlns:a16="http://schemas.microsoft.com/office/drawing/2014/main" id="{EFD59ABE-289D-4D1A-BB24-5093E6B61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3242"/>
              <a:ext cx="3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0">
                  <a:ea typeface="宋体" panose="02010600030101010101" pitchFamily="2" charset="-122"/>
                </a:rPr>
                <a:t>1 </a:t>
              </a:r>
              <a:r>
                <a:rPr lang="en-US" altLang="zh-CN" sz="1200" b="0"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A966F8BC-9358-4CA2-9A6F-57D4D3343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3261"/>
              <a:ext cx="44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0">
                  <a:ea typeface="宋体" panose="02010600030101010101" pitchFamily="2" charset="-122"/>
                </a:rPr>
                <a:t>40 </a:t>
              </a:r>
              <a:r>
                <a:rPr lang="en-US" altLang="zh-CN" sz="1200" b="0"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4" name="Text Box 33">
              <a:extLst>
                <a:ext uri="{FF2B5EF4-FFF2-40B4-BE49-F238E27FC236}">
                  <a16:creationId xmlns:a16="http://schemas.microsoft.com/office/drawing/2014/main" id="{8891DECA-873F-47AB-99A5-A96F19B09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3253"/>
              <a:ext cx="3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0">
                  <a:ea typeface="宋体" panose="02010600030101010101" pitchFamily="2" charset="-122"/>
                </a:rPr>
                <a:t>2 </a:t>
              </a:r>
              <a:r>
                <a:rPr lang="en-US" altLang="zh-CN" sz="1200" b="0"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5" name="Text Box 34">
              <a:extLst>
                <a:ext uri="{FF2B5EF4-FFF2-40B4-BE49-F238E27FC236}">
                  <a16:creationId xmlns:a16="http://schemas.microsoft.com/office/drawing/2014/main" id="{0A539C53-E43A-4A34-9085-79F19CE2A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3264"/>
              <a:ext cx="39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0">
                  <a:ea typeface="宋体" panose="02010600030101010101" pitchFamily="2" charset="-122"/>
                </a:rPr>
                <a:t>2 </a:t>
              </a:r>
              <a:r>
                <a:rPr lang="en-US" altLang="zh-CN" sz="1200" b="0"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16" name="Text Box 35">
              <a:extLst>
                <a:ext uri="{FF2B5EF4-FFF2-40B4-BE49-F238E27FC236}">
                  <a16:creationId xmlns:a16="http://schemas.microsoft.com/office/drawing/2014/main" id="{0C2C04A6-3E60-4C56-819A-868E443C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" y="3329"/>
              <a:ext cx="25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17" name="Text Box 36">
              <a:extLst>
                <a:ext uri="{FF2B5EF4-FFF2-40B4-BE49-F238E27FC236}">
                  <a16:creationId xmlns:a16="http://schemas.microsoft.com/office/drawing/2014/main" id="{EBC7AC4F-F90D-4FC7-ABC9-4DC136305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" y="3639"/>
              <a:ext cx="46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8" name="Line 37">
              <a:extLst>
                <a:ext uri="{FF2B5EF4-FFF2-40B4-BE49-F238E27FC236}">
                  <a16:creationId xmlns:a16="http://schemas.microsoft.com/office/drawing/2014/main" id="{41EFBF4F-F342-4EF5-AA65-A36C87F27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6" y="3522"/>
              <a:ext cx="809" cy="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8">
              <a:extLst>
                <a:ext uri="{FF2B5EF4-FFF2-40B4-BE49-F238E27FC236}">
                  <a16:creationId xmlns:a16="http://schemas.microsoft.com/office/drawing/2014/main" id="{11568F36-8D76-4C7C-9460-6FD131811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9" y="3529"/>
              <a:ext cx="421" cy="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A9E3F24F-D770-4619-BC19-9F34A89AE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3531"/>
              <a:ext cx="36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990DC5D7-7706-46A5-82FD-2DF813B7C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6" y="3437"/>
              <a:ext cx="203" cy="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1">
              <a:extLst>
                <a:ext uri="{FF2B5EF4-FFF2-40B4-BE49-F238E27FC236}">
                  <a16:creationId xmlns:a16="http://schemas.microsoft.com/office/drawing/2014/main" id="{65B7B060-D2DA-4456-A874-6C3C9DFF0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441"/>
              <a:ext cx="326" cy="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2">
              <a:extLst>
                <a:ext uri="{FF2B5EF4-FFF2-40B4-BE49-F238E27FC236}">
                  <a16:creationId xmlns:a16="http://schemas.microsoft.com/office/drawing/2014/main" id="{1EB8F05C-59F5-4AE6-B20E-E7482312C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3438"/>
              <a:ext cx="194" cy="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3">
              <a:extLst>
                <a:ext uri="{FF2B5EF4-FFF2-40B4-BE49-F238E27FC236}">
                  <a16:creationId xmlns:a16="http://schemas.microsoft.com/office/drawing/2014/main" id="{D38C4BFA-F5CD-4DBE-9352-220924FA8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3626"/>
              <a:ext cx="810" cy="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4">
              <a:extLst>
                <a:ext uri="{FF2B5EF4-FFF2-40B4-BE49-F238E27FC236}">
                  <a16:creationId xmlns:a16="http://schemas.microsoft.com/office/drawing/2014/main" id="{5205B30D-ABE3-42C8-A64D-7BED9FB43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1" y="3625"/>
              <a:ext cx="421" cy="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5">
              <a:extLst>
                <a:ext uri="{FF2B5EF4-FFF2-40B4-BE49-F238E27FC236}">
                  <a16:creationId xmlns:a16="http://schemas.microsoft.com/office/drawing/2014/main" id="{139B0F89-8A5E-4E19-AE16-39A4A1DBF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2" y="3627"/>
              <a:ext cx="37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6">
              <a:extLst>
                <a:ext uri="{FF2B5EF4-FFF2-40B4-BE49-F238E27FC236}">
                  <a16:creationId xmlns:a16="http://schemas.microsoft.com/office/drawing/2014/main" id="{C6775351-13FE-47C9-BEBC-83C67F252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1" y="3716"/>
              <a:ext cx="818" cy="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FB118F54-D2C8-498A-BEBC-4B96DD06E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3721"/>
              <a:ext cx="420" cy="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693B17D7-8F3A-4140-97D4-D1C555D2D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3" y="3717"/>
              <a:ext cx="377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49">
              <a:extLst>
                <a:ext uri="{FF2B5EF4-FFF2-40B4-BE49-F238E27FC236}">
                  <a16:creationId xmlns:a16="http://schemas.microsoft.com/office/drawing/2014/main" id="{929BDA5E-C34B-471A-B047-9A58F5EF9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9" y="3202"/>
              <a:ext cx="1647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Latency = 912 clock cycles</a:t>
              </a:r>
            </a:p>
            <a:p>
              <a:r>
                <a:rPr lang="en-US" altLang="zh-CN" dirty="0">
                  <a:ea typeface="宋体" panose="02010600030101010101" pitchFamily="2" charset="-122"/>
                </a:rPr>
                <a:t>Bandwidth = 224.56MB /sec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08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总线基本概念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总线设计要素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总线标准    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435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E18801-73BB-464C-9F1B-D3BF2A1E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67868-51CE-4E26-972F-FCD4993785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I/O</a:t>
            </a:r>
            <a:r>
              <a:rPr lang="zh-CN" altLang="en-US" dirty="0"/>
              <a:t>总线标准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0D4CD-DF07-46EB-8CFF-D1662347C6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总线标准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1495B6-C041-4FF4-B5F2-966FB076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2" y="1304579"/>
            <a:ext cx="11495415" cy="503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rgbClr val="2E9267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defTabSz="717550"/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I/O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总线</a:t>
            </a:r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是各类</a:t>
            </a:r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I/O</a:t>
            </a:r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控制器与</a:t>
            </a:r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CPU</a:t>
            </a:r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、内存之间传输数据的一组公用信号线，这些信号线在物理上与主板扩展槽中插入的扩展卡（</a:t>
            </a:r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I/O</a:t>
            </a:r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控制器）直接连接。</a:t>
            </a:r>
            <a:endParaRPr lang="pt-BR" altLang="zh-CN" sz="2400" b="0" dirty="0">
              <a:solidFill>
                <a:srgbClr val="1A78C3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68288" indent="-268288" algn="just" defTabSz="717550"/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I/O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总线是标准总线，</a:t>
            </a:r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I/O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  <a:cs typeface="Arial" panose="020B0604020202020204" pitchFamily="34" charset="0"/>
              </a:rPr>
              <a:t>总线标准有：</a:t>
            </a:r>
          </a:p>
          <a:p>
            <a:pPr marL="582613" lvl="1" indent="-223838" algn="just" defTabSz="717550"/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</a:rPr>
              <a:t>ISA</a:t>
            </a:r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</a:rPr>
              <a:t> / </a:t>
            </a:r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</a:rPr>
              <a:t>EISA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</a:rPr>
              <a:t>总线：（已逐步被淘汰）</a:t>
            </a:r>
          </a:p>
          <a:p>
            <a:pPr marL="582613" lvl="1" indent="-223838" algn="just" defTabSz="717550"/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</a:rPr>
              <a:t>Multibus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</a:rPr>
              <a:t>总线：（已逐步被淘汰）</a:t>
            </a:r>
          </a:p>
          <a:p>
            <a:pPr marL="582613" lvl="1" indent="-223838" algn="just" defTabSz="717550"/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</a:rPr>
              <a:t>PCI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</a:rPr>
              <a:t>总线：目前</a:t>
            </a:r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</a:rPr>
              <a:t>PC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</a:rPr>
              <a:t>机所用的主流标准</a:t>
            </a:r>
          </a:p>
          <a:p>
            <a:pPr marL="582613" lvl="1" indent="-223838" algn="just" defTabSz="717550"/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</a:rPr>
              <a:t>PCI-Express(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</a:rPr>
              <a:t>高速</a:t>
            </a:r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</a:rPr>
              <a:t>PCI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</a:rPr>
              <a:t>总线</a:t>
            </a:r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</a:rPr>
              <a:t>)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</a:rPr>
              <a:t>：目前</a:t>
            </a:r>
            <a:r>
              <a:rPr lang="pt-BR" altLang="zh-CN" sz="2400" b="0" dirty="0">
                <a:solidFill>
                  <a:srgbClr val="1A78C3"/>
                </a:solidFill>
                <a:latin typeface="+mj-ea"/>
                <a:ea typeface="+mj-ea"/>
              </a:rPr>
              <a:t>PC</a:t>
            </a:r>
            <a:r>
              <a:rPr lang="zh-CN" altLang="pt-BR" sz="2400" b="0" dirty="0">
                <a:solidFill>
                  <a:srgbClr val="1A78C3"/>
                </a:solidFill>
                <a:latin typeface="+mj-ea"/>
                <a:ea typeface="+mj-ea"/>
              </a:rPr>
              <a:t>机所用的主流标准</a:t>
            </a:r>
          </a:p>
          <a:p>
            <a:pPr marL="268288" indent="-268288" algn="just" defTabSz="717550"/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</a:rPr>
              <a:t>总线的带宽</a:t>
            </a:r>
          </a:p>
          <a:p>
            <a:pPr marL="582613" lvl="1" indent="-223838" algn="just" defTabSz="717550"/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</a:rPr>
              <a:t>总线的数据传输速率</a:t>
            </a:r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</a:rPr>
              <a:t>(MB/s) = </a:t>
            </a:r>
          </a:p>
          <a:p>
            <a:pPr marL="582613" lvl="1" indent="-223838" algn="just" defTabSz="717550">
              <a:buFontTx/>
              <a:buNone/>
            </a:pPr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</a:rPr>
              <a:t>    数据线位数</a:t>
            </a:r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</a:rPr>
              <a:t>/8×</a:t>
            </a:r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</a:rPr>
              <a:t>总线工作频率（</a:t>
            </a:r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</a:rPr>
              <a:t>MHz</a:t>
            </a:r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</a:rPr>
              <a:t>）</a:t>
            </a:r>
            <a:r>
              <a:rPr lang="en-US" altLang="zh-CN" sz="2400" b="0" dirty="0">
                <a:solidFill>
                  <a:srgbClr val="1A78C3"/>
                </a:solidFill>
                <a:latin typeface="+mj-ea"/>
                <a:ea typeface="+mj-ea"/>
              </a:rPr>
              <a:t>×</a:t>
            </a:r>
            <a:r>
              <a:rPr lang="zh-CN" altLang="en-US" sz="2400" b="0" dirty="0">
                <a:solidFill>
                  <a:srgbClr val="1A78C3"/>
                </a:solidFill>
                <a:latin typeface="+mj-ea"/>
                <a:ea typeface="+mj-ea"/>
              </a:rPr>
              <a:t>每个总线周期的传输次数</a:t>
            </a:r>
          </a:p>
        </p:txBody>
      </p:sp>
    </p:spTree>
    <p:extLst>
      <p:ext uri="{BB962C8B-B14F-4D97-AF65-F5344CB8AC3E}">
        <p14:creationId xmlns:p14="http://schemas.microsoft.com/office/powerpoint/2010/main" val="3341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7B8926-3F48-4E0C-991F-734DE940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CE68A-666E-4359-BEC0-F0AA2F3016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  <a:p>
            <a:endParaRPr lang="zh-CN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6BEFE2-347A-4512-85AD-0EEDA8232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14" y="709770"/>
            <a:ext cx="11450694" cy="586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rgbClr val="2E9267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总线是共享的传输介质和传输控制部件，用于在部件或设备间传输数据</a:t>
            </a: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总线可能在芯片内、芯片之间、板卡之间和计算机系统之间连接</a:t>
            </a:r>
          </a:p>
          <a:p>
            <a:pPr>
              <a:lnSpc>
                <a:spcPct val="110000"/>
              </a:lnSpc>
            </a:pPr>
            <a:r>
              <a:rPr lang="en-US" altLang="zh-CN" sz="2000" b="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总线是</a:t>
            </a:r>
            <a:r>
              <a:rPr lang="en-US" altLang="zh-CN" sz="2000" b="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控制器与主机之间传输数据的一组公用信号线，它们在物理上与主板扩展槽中插入的扩展卡（</a:t>
            </a:r>
            <a:r>
              <a:rPr lang="en-US" altLang="zh-CN" sz="2000" b="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控制器）直接连接。</a:t>
            </a: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总线可以采用“同步”或“异步”方式进行定时。</a:t>
            </a:r>
          </a:p>
          <a:p>
            <a:pPr lvl="1"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同步总线用“时钟”信号定时；异步总线用“握手信号”定时</a:t>
            </a:r>
          </a:p>
          <a:p>
            <a:pPr lvl="1"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可以结合同步和异步方式进行半同步定时通信</a:t>
            </a:r>
          </a:p>
          <a:p>
            <a:pPr lvl="1"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可以把一个总线事务分离成两个事务，在从设备准备数据时释放总线（总线事务分离方式）</a:t>
            </a: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总线的裁决：有集中和分布两类裁决方式</a:t>
            </a:r>
          </a:p>
          <a:p>
            <a:pPr lvl="1"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分布裁决：自举裁决、冲突检测</a:t>
            </a:r>
          </a:p>
          <a:p>
            <a:pPr lvl="1"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集中裁决：菊花链、独立请求并行判优</a:t>
            </a: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总线标准（</a:t>
            </a:r>
            <a:r>
              <a:rPr lang="en-US" altLang="zh-CN" sz="2000" b="0" dirty="0">
                <a:solidFill>
                  <a:srgbClr val="1A78C3"/>
                </a:solidFill>
                <a:latin typeface="+mj-ea"/>
                <a:ea typeface="+mj-ea"/>
              </a:rPr>
              <a:t>PCI</a:t>
            </a: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总线）</a:t>
            </a:r>
          </a:p>
          <a:p>
            <a:pPr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总线互连结构</a:t>
            </a:r>
          </a:p>
          <a:p>
            <a:pPr lvl="1"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单总线结构（早期计算机采用）</a:t>
            </a:r>
          </a:p>
          <a:p>
            <a:pPr lvl="1">
              <a:lnSpc>
                <a:spcPct val="110000"/>
              </a:lnSpc>
            </a:pPr>
            <a:r>
              <a:rPr lang="zh-CN" altLang="en-US" sz="2000" b="0" dirty="0">
                <a:solidFill>
                  <a:srgbClr val="1A78C3"/>
                </a:solidFill>
                <a:latin typeface="+mj-ea"/>
                <a:ea typeface="+mj-ea"/>
              </a:rPr>
              <a:t>多总线结构（现代计算机采用）</a:t>
            </a:r>
          </a:p>
        </p:txBody>
      </p:sp>
    </p:spTree>
    <p:extLst>
      <p:ext uri="{BB962C8B-B14F-4D97-AF65-F5344CB8AC3E}">
        <p14:creationId xmlns:p14="http://schemas.microsoft.com/office/powerpoint/2010/main" val="116228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BF884E-DDA2-4380-9519-E341BD92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1F74D-8366-4D97-B9B5-719350746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总线基本概念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250282-7FBB-42EF-9C08-BF8991F4A80C}"/>
              </a:ext>
            </a:extLst>
          </p:cNvPr>
          <p:cNvSpPr txBox="1">
            <a:spLocks noChangeArrowheads="1"/>
          </p:cNvSpPr>
          <p:nvPr/>
        </p:nvSpPr>
        <p:spPr>
          <a:xfrm>
            <a:off x="393175" y="1305027"/>
            <a:ext cx="11746316" cy="5144935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总线在各层次上提供部件之间的连接和交换信息通路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分为以下几类：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ED7D31"/>
                </a:solidFill>
                <a:latin typeface="+mj-ea"/>
                <a:ea typeface="+mj-ea"/>
              </a:rPr>
              <a:t>芯片内总线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：在芯片内部各元件之间提供连接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例如，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CPU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芯片内部，各寄存器、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ALU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、指令部件等之间有总线相连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ED7D31"/>
                </a:solidFill>
                <a:latin typeface="+mj-ea"/>
                <a:ea typeface="+mj-ea"/>
              </a:rPr>
              <a:t>系统总线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：在系统主要功能部件（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CPU 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、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MM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和各种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控制器）间提供连接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44BE9B"/>
                </a:solidFill>
                <a:latin typeface="+mj-ea"/>
                <a:ea typeface="+mj-ea"/>
              </a:rPr>
              <a:t>单总线结构</a:t>
            </a:r>
          </a:p>
          <a:p>
            <a:pPr lvl="3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将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CPU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、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MM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和各种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适配卡通过底板总线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(Backplane Bus)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互连，底板总线为标准总线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(Industry standard)</a:t>
            </a:r>
            <a:endParaRPr kumimoji="1" lang="zh-CN" altLang="en-US" sz="1600" dirty="0">
              <a:solidFill>
                <a:srgbClr val="1A78C3"/>
              </a:solidFill>
              <a:latin typeface="+mj-ea"/>
              <a:ea typeface="+mj-ea"/>
            </a:endParaRPr>
          </a:p>
          <a:p>
            <a:pPr lvl="2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44BE9B"/>
                </a:solidFill>
                <a:latin typeface="+mj-ea"/>
                <a:ea typeface="+mj-ea"/>
              </a:rPr>
              <a:t>多总线结构</a:t>
            </a:r>
          </a:p>
          <a:p>
            <a:pPr lvl="3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将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CPU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、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Cache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、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MM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和各种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适配卡用局部总线、处理器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-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主存总线、高速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总线、扩充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总线等互连。主要有两大类：</a:t>
            </a:r>
          </a:p>
          <a:p>
            <a:pPr lvl="3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       Processor- Memory Bus (Design specific or proprietary)</a:t>
            </a:r>
          </a:p>
          <a:p>
            <a:pPr lvl="4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短而快，仅需与内存匹配，使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CPU-MM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之间达最大带宽</a:t>
            </a:r>
          </a:p>
          <a:p>
            <a:pPr lvl="4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 Bus (Industry standard)</a:t>
            </a:r>
          </a:p>
          <a:p>
            <a:pPr lvl="4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长而慢，需适应多种设备，一侧连接到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Processor- Memory Bus  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或 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Backplane Bus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，另一侧连到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控制器</a:t>
            </a:r>
          </a:p>
          <a:p>
            <a:pPr lvl="2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（注：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Intel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公司在推出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845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、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850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等芯片组时，对“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System Bus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”有专门的定义，将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处理器总线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称为前端总线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(Front Bus)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或系统总线）</a:t>
            </a:r>
          </a:p>
          <a:p>
            <a:pPr lvl="1"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1600" dirty="0">
                <a:solidFill>
                  <a:srgbClr val="ED7D31"/>
                </a:solidFill>
                <a:latin typeface="+mj-ea"/>
                <a:ea typeface="+mj-ea"/>
              </a:rPr>
              <a:t>通信总线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：在主机和</a:t>
            </a:r>
            <a:r>
              <a:rPr kumimoji="1"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kumimoji="1"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设备之间或计算机系统之间提供连接</a:t>
            </a:r>
            <a:endParaRPr lang="zh-CN" altLang="en-US" sz="1600" dirty="0">
              <a:solidFill>
                <a:srgbClr val="1A78C3"/>
              </a:solidFill>
              <a:latin typeface="+mj-ea"/>
              <a:ea typeface="+mj-ea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F35642FD-BDB9-4F6C-A51D-423C5E447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698464"/>
            <a:ext cx="11835786" cy="845202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总线的分类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3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BF884E-DDA2-4380-9519-E341BD92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1F74D-8366-4D97-B9B5-719350746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总线基本概念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777C245-91CD-406F-84DF-7C75621709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698464"/>
            <a:ext cx="11835786" cy="845202"/>
          </a:xfrm>
        </p:spPr>
        <p:txBody>
          <a:bodyPr/>
          <a:lstStyle/>
          <a:p>
            <a:r>
              <a:rPr lang="en-US" altLang="zh-CN" dirty="0"/>
              <a:t>Intel </a:t>
            </a:r>
            <a:r>
              <a:rPr lang="zh-CN" altLang="en-US" dirty="0"/>
              <a:t>体系结构中特指的“系统总线”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A7D5034-E5CF-4FA5-94B9-3F96E868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1526" y="1221761"/>
            <a:ext cx="8683625" cy="5183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13">
            <a:extLst>
              <a:ext uri="{FF2B5EF4-FFF2-40B4-BE49-F238E27FC236}">
                <a16:creationId xmlns:a16="http://schemas.microsoft.com/office/drawing/2014/main" id="{9AD00668-2673-48B0-9BE2-AF062FA38DF1}"/>
              </a:ext>
            </a:extLst>
          </p:cNvPr>
          <p:cNvGrpSpPr>
            <a:grpSpLocks/>
          </p:cNvGrpSpPr>
          <p:nvPr/>
        </p:nvGrpSpPr>
        <p:grpSpPr bwMode="auto">
          <a:xfrm>
            <a:off x="4488463" y="809012"/>
            <a:ext cx="7421563" cy="2173289"/>
            <a:chOff x="2165" y="522"/>
            <a:chExt cx="4675" cy="136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2AA0F622-6529-423A-BC32-7CFD66CE7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522"/>
              <a:ext cx="345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solidFill>
                    <a:srgbClr val="1A78C3"/>
                  </a:solidFill>
                  <a:latin typeface="+mj-ea"/>
                  <a:ea typeface="+mj-ea"/>
                </a:rPr>
                <a:t>北桥芯片组把处理器</a:t>
              </a:r>
              <a:r>
                <a:rPr kumimoji="1" lang="en-US" altLang="zh-CN" dirty="0">
                  <a:solidFill>
                    <a:srgbClr val="1A78C3"/>
                  </a:solidFill>
                  <a:latin typeface="+mj-ea"/>
                  <a:ea typeface="+mj-ea"/>
                </a:rPr>
                <a:t>–</a:t>
              </a:r>
              <a:r>
                <a:rPr kumimoji="1" lang="zh-CN" altLang="en-US" dirty="0">
                  <a:solidFill>
                    <a:srgbClr val="1A78C3"/>
                  </a:solidFill>
                  <a:latin typeface="+mj-ea"/>
                  <a:ea typeface="+mj-ea"/>
                </a:rPr>
                <a:t>存储器总线分成了两个总线：</a:t>
              </a:r>
            </a:p>
            <a:p>
              <a:r>
                <a:rPr kumimoji="1" lang="zh-CN" altLang="en-US" dirty="0">
                  <a:solidFill>
                    <a:srgbClr val="1A78C3"/>
                  </a:solidFill>
                  <a:latin typeface="+mj-ea"/>
                  <a:ea typeface="+mj-ea"/>
                </a:rPr>
                <a:t>处理器总线（系统总线，前端总线）                                                                                        </a:t>
              </a:r>
            </a:p>
            <a:p>
              <a:r>
                <a:rPr kumimoji="1" lang="zh-CN" altLang="en-US" dirty="0">
                  <a:solidFill>
                    <a:srgbClr val="1A78C3"/>
                  </a:solidFill>
                  <a:latin typeface="+mj-ea"/>
                  <a:ea typeface="+mj-ea"/>
                </a:rPr>
                <a:t>存储器总线</a:t>
              </a:r>
            </a:p>
            <a:p>
              <a:endParaRPr kumimoji="1" lang="zh-CN" altLang="en-US" dirty="0">
                <a:solidFill>
                  <a:srgbClr val="1A78C3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E694D484-B72B-4728-90DE-1A83053FA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5" y="836"/>
              <a:ext cx="1291" cy="1055"/>
            </a:xfrm>
            <a:prstGeom prst="line">
              <a:avLst/>
            </a:prstGeom>
            <a:noFill/>
            <a:ln w="12700">
              <a:solidFill>
                <a:srgbClr val="D1390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9D3C5A02-E863-4A28-8F83-64AD36DE2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109"/>
              <a:ext cx="9" cy="763"/>
            </a:xfrm>
            <a:prstGeom prst="line">
              <a:avLst/>
            </a:prstGeom>
            <a:noFill/>
            <a:ln w="12700">
              <a:solidFill>
                <a:srgbClr val="D1390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94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35B983-BA79-4301-8192-63A36C31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654C2-DBE2-43E0-9EB8-3565D2F05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698464"/>
            <a:ext cx="11835786" cy="648556"/>
          </a:xfrm>
        </p:spPr>
        <p:txBody>
          <a:bodyPr/>
          <a:lstStyle/>
          <a:p>
            <a:r>
              <a:rPr lang="zh-CN" altLang="en-US" dirty="0"/>
              <a:t>系统总线的组成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022DC2-7F56-44F3-B2BA-BD7A8FB339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总线基本概念</a:t>
            </a:r>
          </a:p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FC4F42-F021-4F63-9753-B0851AE835DE}"/>
              </a:ext>
            </a:extLst>
          </p:cNvPr>
          <p:cNvSpPr txBox="1">
            <a:spLocks noChangeArrowheads="1"/>
          </p:cNvSpPr>
          <p:nvPr/>
        </p:nvSpPr>
        <p:spPr>
          <a:xfrm>
            <a:off x="284930" y="1232965"/>
            <a:ext cx="11747302" cy="5089176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系统总线通常由一组控制线、一组数据线和一组地址线构成。也有些总线没有单独的地址线，地址信息通过数据线来传送，这种情况称为数据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/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地址复用。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ED7D31"/>
                </a:solidFill>
                <a:latin typeface="+mj-ea"/>
                <a:ea typeface="+mj-ea"/>
              </a:rPr>
              <a:t>数据线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Data Bus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）：承载在源和目部件之间传输的信息。数据线的宽度反映一次能传送的数据的位数。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ED7D31"/>
                </a:solidFill>
                <a:latin typeface="+mj-ea"/>
                <a:ea typeface="+mj-ea"/>
              </a:rPr>
              <a:t>地址线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Address Bus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 ：给出源数据或目的数据所在的主存单元或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端口的地址。地址线的宽度反映最大的寻址空间。</a:t>
            </a:r>
          </a:p>
          <a:p>
            <a:pPr marL="742950" lvl="1" indent="-285750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ED7D31"/>
                </a:solidFill>
                <a:latin typeface="+mj-ea"/>
                <a:ea typeface="+mj-ea"/>
              </a:rPr>
              <a:t>控制线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Control Bus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 ：控制对数据线和地址线的访问和使用。用来传输定时信号和命令信息。典型的控制信号包括：</a:t>
            </a:r>
            <a:endParaRPr lang="en-US" altLang="zh-CN" sz="1600" dirty="0">
              <a:solidFill>
                <a:srgbClr val="1A78C3"/>
              </a:solidFill>
              <a:latin typeface="+mj-ea"/>
              <a:ea typeface="+mj-ea"/>
            </a:endParaRP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时钟（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Clock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）：用于总线同步。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复位（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Reset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）：初始化所有设备。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总线请求（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Bus Request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）：表明发出该请求信号的设备要使用总线。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总线允许（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Bus Grant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）：表明接收到该允许信号的设备可以使用总线。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中断请求（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Interrupt Request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）：表明某个中断正在请求。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中断回答（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Interrupt Acknowledge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 ：表明某个中断请求已被接受。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存储器读（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memory read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）：从指定的主存单元中读数据到数据总线上。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存储器写（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memory read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）：将数据总线上的数据写到指定的主存单元中。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读（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 read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）：从指定的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端口中读数据到数据总线上。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写（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 Write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 ：将数据总线上的数据写到指定的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端口中。</a:t>
            </a:r>
          </a:p>
          <a:p>
            <a:pPr marL="1143000" lvl="2"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传输确认（</a:t>
            </a:r>
            <a:r>
              <a:rPr lang="en-US" altLang="zh-CN" sz="1600" dirty="0">
                <a:solidFill>
                  <a:srgbClr val="1A78C3"/>
                </a:solidFill>
                <a:latin typeface="+mj-ea"/>
                <a:ea typeface="+mj-ea"/>
              </a:rPr>
              <a:t>transmission Acknowledge</a:t>
            </a:r>
            <a:r>
              <a:rPr lang="zh-CN" altLang="en-US" sz="1600" dirty="0">
                <a:solidFill>
                  <a:srgbClr val="1A78C3"/>
                </a:solidFill>
                <a:latin typeface="+mj-ea"/>
                <a:ea typeface="+mj-ea"/>
              </a:rPr>
              <a:t>） ：表示数据已被接收或已被送到总线</a:t>
            </a:r>
          </a:p>
        </p:txBody>
      </p:sp>
    </p:spTree>
    <p:extLst>
      <p:ext uri="{BB962C8B-B14F-4D97-AF65-F5344CB8AC3E}">
        <p14:creationId xmlns:p14="http://schemas.microsoft.com/office/powerpoint/2010/main" val="22120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总线基本概念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总线设计要素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总线标准     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959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DB48AC-F896-47BB-8031-38D542C6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1ECCA-75D6-4ABF-8F93-302A35A54B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总线设计要素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6B46D-ED8C-4D25-A0E6-F1F5F1BD0D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B079EA-3F48-47BE-8070-FB59C4882B86}"/>
              </a:ext>
            </a:extLst>
          </p:cNvPr>
          <p:cNvSpPr txBox="1">
            <a:spLocks noChangeArrowheads="1"/>
          </p:cNvSpPr>
          <p:nvPr/>
        </p:nvSpPr>
        <p:spPr>
          <a:xfrm>
            <a:off x="377758" y="1275518"/>
            <a:ext cx="11532784" cy="5438775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总线设计要考虑的基本要素</a:t>
            </a:r>
          </a:p>
          <a:p>
            <a:pPr marL="342900" indent="-342900" algn="just"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      尽管有许多不同的总线实现方式，但总线设计的基本要素和考察的性能指标一样</a:t>
            </a:r>
          </a:p>
          <a:p>
            <a:pPr marL="742950" lvl="1" indent="-285750" algn="just">
              <a:buFontTx/>
              <a:buNone/>
            </a:pP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①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信号线类型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(Signal line type)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：</a:t>
            </a:r>
          </a:p>
          <a:p>
            <a:pPr marL="1143000" lvl="2" algn="just"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专用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(Separate) / 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复用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(Multiplexed) </a:t>
            </a:r>
            <a:endParaRPr lang="zh-CN" altLang="en-US" sz="1600">
              <a:solidFill>
                <a:srgbClr val="1A78C3"/>
              </a:solidFill>
              <a:latin typeface="+mj-ea"/>
              <a:ea typeface="+mj-ea"/>
            </a:endParaRPr>
          </a:p>
          <a:p>
            <a:pPr marL="742950" lvl="1" indent="-285750" algn="just">
              <a:buFontTx/>
              <a:buNone/>
            </a:pP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②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仲裁方法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(Arbitrating)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：</a:t>
            </a:r>
          </a:p>
          <a:p>
            <a:pPr marL="1143000" lvl="2" algn="just"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集中式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(Center)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/ 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分布式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(distributed) </a:t>
            </a:r>
            <a:endParaRPr lang="zh-CN" altLang="en-US" sz="1600">
              <a:solidFill>
                <a:srgbClr val="1A78C3"/>
              </a:solidFill>
              <a:latin typeface="+mj-ea"/>
              <a:ea typeface="+mj-ea"/>
            </a:endParaRPr>
          </a:p>
          <a:p>
            <a:pPr marL="742950" lvl="1" indent="-285750" algn="just">
              <a:buFontTx/>
              <a:buNone/>
            </a:pP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③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定时方式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(Timing)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：</a:t>
            </a:r>
          </a:p>
          <a:p>
            <a:pPr marL="1143000" lvl="2" algn="just"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同步通信 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(Synchronous) / 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异步通信 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(Asynchronous)</a:t>
            </a:r>
          </a:p>
          <a:p>
            <a:pPr marL="742950" lvl="1" indent="-285750" algn="just">
              <a:buFontTx/>
              <a:buNone/>
            </a:pP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④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事务类型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(Bus Transaction)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：</a:t>
            </a:r>
          </a:p>
          <a:p>
            <a:pPr marL="1143000" lvl="2" algn="just"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总线所支持的各种数据传输类型和其他总线操作类型，如：</a:t>
            </a:r>
          </a:p>
          <a:p>
            <a:pPr marL="1143000" lvl="2" algn="just"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存储器读、存储器写、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读、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I/O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写、读指令、中断响应等</a:t>
            </a:r>
            <a:endParaRPr lang="en-US" altLang="zh-CN" sz="1600">
              <a:solidFill>
                <a:srgbClr val="1A78C3"/>
              </a:solidFill>
              <a:latin typeface="+mj-ea"/>
              <a:ea typeface="+mj-ea"/>
            </a:endParaRPr>
          </a:p>
          <a:p>
            <a:pPr marL="742950" lvl="1" indent="-285750" algn="just">
              <a:buFontTx/>
              <a:buNone/>
            </a:pP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⑤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总线带宽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(Bus Bandwidth)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：</a:t>
            </a:r>
          </a:p>
          <a:p>
            <a:pPr marL="1143000" lvl="2" algn="just"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单位时间内在总线上传输的最大数据量（是一种传输能力）</a:t>
            </a:r>
          </a:p>
          <a:p>
            <a:pPr marL="1143000" lvl="2" algn="just"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   相当于公路的最大载客量。例如，沪宁高速每车道最多每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5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分钟发一辆车，每辆车最多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50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人，共有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6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个车道，则最大流量为多少（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?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人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/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小时）？</a:t>
            </a:r>
          </a:p>
          <a:p>
            <a:pPr marL="1143000" lvl="2" algn="just">
              <a:buFontTx/>
              <a:buNone/>
            </a:pP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最大载客量：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6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道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x12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车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/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小时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x50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人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/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车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= 3600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人</a:t>
            </a:r>
            <a:r>
              <a:rPr lang="en-US" altLang="zh-CN" sz="1600">
                <a:solidFill>
                  <a:srgbClr val="1A78C3"/>
                </a:solidFill>
                <a:latin typeface="+mj-ea"/>
                <a:ea typeface="+mj-ea"/>
              </a:rPr>
              <a:t>/</a:t>
            </a:r>
            <a:r>
              <a:rPr lang="zh-CN" altLang="en-US" sz="1600">
                <a:solidFill>
                  <a:srgbClr val="1A78C3"/>
                </a:solidFill>
                <a:latin typeface="+mj-ea"/>
                <a:ea typeface="+mj-ea"/>
              </a:rPr>
              <a:t>小时</a:t>
            </a:r>
            <a:endParaRPr lang="zh-CN" altLang="en-US" sz="1600" dirty="0">
              <a:solidFill>
                <a:srgbClr val="1A78C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213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2C564-7037-44B7-8C6A-D15CCDED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C2042-16CF-4E0B-A332-C18A75041C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信号线类型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75AB6-8F06-49AC-9662-078911AC94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2650D6-CE7B-4BCF-9B02-20448AA2ACE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38014"/>
            <a:ext cx="12032232" cy="5340350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None/>
            </a:pP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    </a:t>
            </a:r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总线的信号线类型有：专用、复用 </a:t>
            </a:r>
          </a:p>
          <a:p>
            <a:pPr marL="742950" lvl="1" indent="-285750"/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专用信号线：</a:t>
            </a:r>
          </a:p>
          <a:p>
            <a:pPr marL="1143000" lvl="2"/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信号线专用来传送某一种信息。</a:t>
            </a:r>
          </a:p>
          <a:p>
            <a:pPr marL="1143000" lvl="2">
              <a:buFontTx/>
              <a:buNone/>
            </a:pP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   例如，使用分立的数据线和地址线，使得数据信息专门由数据线传输，地址信息专门由地址线传输。 </a:t>
            </a:r>
          </a:p>
          <a:p>
            <a:pPr marL="742950" lvl="1" indent="-285750"/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复用信号线：</a:t>
            </a:r>
          </a:p>
          <a:p>
            <a:pPr marL="1143000" lvl="2"/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信号线在不同的时间传输不同的信息。</a:t>
            </a:r>
          </a:p>
          <a:p>
            <a:pPr marL="1143000" lvl="2">
              <a:buFontTx/>
              <a:buNone/>
            </a:pP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   例如，许多总线采用数据</a:t>
            </a:r>
            <a:r>
              <a:rPr lang="en-US" altLang="zh-CN" dirty="0">
                <a:solidFill>
                  <a:srgbClr val="1A78C3"/>
                </a:solidFill>
                <a:latin typeface="+mj-ea"/>
                <a:ea typeface="+mj-ea"/>
              </a:rPr>
              <a:t>/</a:t>
            </a:r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地址线分时复用方式，用一组数据线在总线事务的地址阶段传送地址信息，在数据阶段传送数据信息。这样就使得地址和数据通过同一组数据线进行传输。</a:t>
            </a:r>
          </a:p>
          <a:p>
            <a:pPr marL="742950" lvl="1" indent="-285750"/>
            <a:r>
              <a:rPr lang="zh-CN" altLang="en-US" sz="2000" dirty="0">
                <a:solidFill>
                  <a:srgbClr val="1A78C3"/>
                </a:solidFill>
                <a:latin typeface="+mj-ea"/>
                <a:ea typeface="+mj-ea"/>
              </a:rPr>
              <a:t>信号分时复用的优缺点： </a:t>
            </a:r>
          </a:p>
          <a:p>
            <a:pPr marL="1143000" lvl="2"/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优：减少总线条数，缩小体积、降低成本。</a:t>
            </a:r>
          </a:p>
          <a:p>
            <a:pPr marL="1143000" lvl="2"/>
            <a:r>
              <a:rPr lang="zh-CN" altLang="en-US" dirty="0">
                <a:solidFill>
                  <a:srgbClr val="1A78C3"/>
                </a:solidFill>
                <a:latin typeface="+mj-ea"/>
                <a:ea typeface="+mj-ea"/>
              </a:rPr>
              <a:t>缺：总线模块的电路变复杂，且不能并行。</a:t>
            </a:r>
          </a:p>
        </p:txBody>
      </p:sp>
    </p:spTree>
    <p:extLst>
      <p:ext uri="{BB962C8B-B14F-4D97-AF65-F5344CB8AC3E}">
        <p14:creationId xmlns:p14="http://schemas.microsoft.com/office/powerpoint/2010/main" val="30694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9508A2-F59A-40B2-8332-F364417A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C2599-110F-4E7F-8C82-52A37ADD52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总线裁决（总线控制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/</a:t>
            </a:r>
            <a:r>
              <a:rPr lang="zh-CN" altLang="en-US" dirty="0"/>
              <a:t>访问权的获得）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F76B9C-93B0-49E6-A551-1E87C3783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总线设计要素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C0399DC0-7F63-4149-9881-0CFA967E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52" y="1303901"/>
            <a:ext cx="796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1A78C3"/>
                </a:solidFill>
                <a:latin typeface="+mj-ea"/>
                <a:ea typeface="+mj-ea"/>
              </a:rPr>
              <a:t>总线被多个设备共享，但每一时刻只能有一对设备使用总线传输信息。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0138A47-BF17-4679-AEE7-305AEF77F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74" y="1777334"/>
            <a:ext cx="11490280" cy="392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rgbClr val="2E9267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</a:pPr>
            <a:r>
              <a:rPr lang="zh-CN" altLang="en-US" b="0" dirty="0">
                <a:solidFill>
                  <a:srgbClr val="1A78C3"/>
                </a:solidFill>
                <a:latin typeface="+mj-ea"/>
                <a:ea typeface="+mj-ea"/>
              </a:rPr>
              <a:t>什么是总线裁决？</a:t>
            </a:r>
          </a:p>
          <a:p>
            <a:pPr marL="742950" lvl="1" indent="-285750">
              <a:lnSpc>
                <a:spcPct val="125000"/>
              </a:lnSpc>
              <a:buFontTx/>
              <a:buNone/>
            </a:pPr>
            <a:r>
              <a:rPr lang="zh-CN" altLang="en-US" b="0" dirty="0">
                <a:solidFill>
                  <a:srgbClr val="1A78C3"/>
                </a:solidFill>
                <a:latin typeface="+mj-ea"/>
                <a:ea typeface="+mj-ea"/>
              </a:rPr>
              <a:t>   当多个设备需要使用总线进行通信时，采用某种策略选择一个设备使用总线</a:t>
            </a:r>
          </a:p>
          <a:p>
            <a:pPr marL="342900" indent="-342900">
              <a:lnSpc>
                <a:spcPct val="125000"/>
              </a:lnSpc>
            </a:pPr>
            <a:r>
              <a:rPr lang="zh-CN" altLang="en-US" b="0" dirty="0">
                <a:solidFill>
                  <a:srgbClr val="1A78C3"/>
                </a:solidFill>
                <a:latin typeface="+mj-ea"/>
                <a:ea typeface="+mj-ea"/>
              </a:rPr>
              <a:t>为什么要进行总线裁决 ？ </a:t>
            </a:r>
          </a:p>
          <a:p>
            <a:pPr marL="742950" lvl="1" indent="-285750">
              <a:lnSpc>
                <a:spcPct val="125000"/>
              </a:lnSpc>
              <a:buFontTx/>
              <a:buNone/>
            </a:pPr>
            <a:r>
              <a:rPr lang="zh-CN" altLang="en-US" b="0" dirty="0">
                <a:solidFill>
                  <a:srgbClr val="1A78C3"/>
                </a:solidFill>
                <a:latin typeface="+mj-ea"/>
                <a:ea typeface="+mj-ea"/>
              </a:rPr>
              <a:t>    总线被连接在其上的所有设备共享，如果没有任何控制，那么当多个设备需要进行通信时，每个设备都试图为各自的传输将信号送到总线上，这样就会产生混乱。所以必须进行总线裁决</a:t>
            </a:r>
          </a:p>
          <a:p>
            <a:pPr marL="342900" indent="-342900">
              <a:lnSpc>
                <a:spcPct val="125000"/>
              </a:lnSpc>
            </a:pPr>
            <a:r>
              <a:rPr lang="zh-CN" altLang="en-US" b="0" dirty="0">
                <a:solidFill>
                  <a:srgbClr val="1A78C3"/>
                </a:solidFill>
                <a:latin typeface="+mj-ea"/>
                <a:ea typeface="+mj-ea"/>
              </a:rPr>
              <a:t>如何避免上述混乱？</a:t>
            </a:r>
            <a:r>
              <a:rPr lang="zh-CN" altLang="en-US" sz="1600" b="0" dirty="0">
                <a:solidFill>
                  <a:srgbClr val="1A78C3"/>
                </a:solidFill>
                <a:latin typeface="+mj-ea"/>
                <a:ea typeface="+mj-ea"/>
              </a:rPr>
              <a:t> </a:t>
            </a:r>
          </a:p>
          <a:p>
            <a:pPr marL="742950" lvl="1" indent="-285750">
              <a:lnSpc>
                <a:spcPct val="125000"/>
              </a:lnSpc>
            </a:pPr>
            <a:r>
              <a:rPr lang="zh-CN" altLang="en-US" b="0" dirty="0">
                <a:solidFill>
                  <a:srgbClr val="1A78C3"/>
                </a:solidFill>
                <a:latin typeface="+mj-ea"/>
                <a:ea typeface="+mj-ea"/>
              </a:rPr>
              <a:t>在总线中引入一个或多个总线主控设备，只能主控设备控制总线 </a:t>
            </a:r>
          </a:p>
          <a:p>
            <a:pPr marL="1143000" lvl="2" indent="-228600">
              <a:lnSpc>
                <a:spcPct val="125000"/>
              </a:lnSpc>
            </a:pPr>
            <a:r>
              <a:rPr lang="zh-CN" altLang="en-US" b="0" dirty="0">
                <a:solidFill>
                  <a:srgbClr val="1A78C3"/>
                </a:solidFill>
                <a:latin typeface="+mj-ea"/>
                <a:ea typeface="+mj-ea"/>
              </a:rPr>
              <a:t>主控设备：能发起总线请求并控制总线。（如：处理器）</a:t>
            </a:r>
          </a:p>
          <a:p>
            <a:pPr marL="1143000" lvl="2" indent="-228600">
              <a:lnSpc>
                <a:spcPct val="125000"/>
              </a:lnSpc>
            </a:pPr>
            <a:r>
              <a:rPr lang="zh-CN" altLang="en-US" b="0" dirty="0">
                <a:solidFill>
                  <a:srgbClr val="1A78C3"/>
                </a:solidFill>
                <a:latin typeface="+mj-ea"/>
                <a:ea typeface="+mj-ea"/>
              </a:rPr>
              <a:t>从设备：只能响应从主控设备发来的总线命令。（如：主存）</a:t>
            </a:r>
          </a:p>
          <a:p>
            <a:pPr marL="742950" lvl="1" indent="-285750">
              <a:lnSpc>
                <a:spcPct val="125000"/>
              </a:lnSpc>
            </a:pPr>
            <a:r>
              <a:rPr lang="zh-CN" altLang="en-US" b="0" dirty="0">
                <a:solidFill>
                  <a:srgbClr val="1A78C3"/>
                </a:solidFill>
                <a:latin typeface="+mj-ea"/>
                <a:ea typeface="+mj-ea"/>
              </a:rPr>
              <a:t>利用总线裁决决定哪个总线主控设备将在下次得到总线使用权</a:t>
            </a:r>
          </a:p>
        </p:txBody>
      </p:sp>
    </p:spTree>
    <p:extLst>
      <p:ext uri="{BB962C8B-B14F-4D97-AF65-F5344CB8AC3E}">
        <p14:creationId xmlns:p14="http://schemas.microsoft.com/office/powerpoint/2010/main" val="22416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10229</TotalTime>
  <Words>4253</Words>
  <Application>Microsoft Office PowerPoint</Application>
  <PresentationFormat>宽屏</PresentationFormat>
  <Paragraphs>438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黑体</vt:lpstr>
      <vt:lpstr>微软雅黑</vt:lpstr>
      <vt:lpstr>Arial</vt:lpstr>
      <vt:lpstr>Arial Black</vt:lpstr>
      <vt:lpstr>Calibri</vt:lpstr>
      <vt:lpstr>Calibri Light</vt:lpstr>
      <vt:lpstr>Tahoma</vt:lpstr>
      <vt:lpstr>Wingdings</vt:lpstr>
      <vt:lpstr>2_Office 主题​​</vt:lpstr>
      <vt:lpstr>1_自定义设计方案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1529</cp:revision>
  <dcterms:created xsi:type="dcterms:W3CDTF">2019-03-09T08:01:00Z</dcterms:created>
  <dcterms:modified xsi:type="dcterms:W3CDTF">2020-05-26T01:53:03Z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