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53" r:id="rId1"/>
    <p:sldMasterId id="2147483666" r:id="rId2"/>
  </p:sldMasterIdLst>
  <p:notesMasterIdLst>
    <p:notesMasterId r:id="rId82"/>
  </p:notesMasterIdLst>
  <p:handoutMasterIdLst>
    <p:handoutMasterId r:id="rId83"/>
  </p:handoutMasterIdLst>
  <p:sldIdLst>
    <p:sldId id="3228" r:id="rId3"/>
    <p:sldId id="3277" r:id="rId4"/>
    <p:sldId id="3455" r:id="rId5"/>
    <p:sldId id="3456" r:id="rId6"/>
    <p:sldId id="3457" r:id="rId7"/>
    <p:sldId id="3458" r:id="rId8"/>
    <p:sldId id="3459" r:id="rId9"/>
    <p:sldId id="3460" r:id="rId10"/>
    <p:sldId id="3461" r:id="rId11"/>
    <p:sldId id="3462" r:id="rId12"/>
    <p:sldId id="3463" r:id="rId13"/>
    <p:sldId id="3464" r:id="rId14"/>
    <p:sldId id="3465" r:id="rId15"/>
    <p:sldId id="3466" r:id="rId16"/>
    <p:sldId id="3467" r:id="rId17"/>
    <p:sldId id="3468" r:id="rId18"/>
    <p:sldId id="3469" r:id="rId19"/>
    <p:sldId id="3470" r:id="rId20"/>
    <p:sldId id="3471" r:id="rId21"/>
    <p:sldId id="3472" r:id="rId22"/>
    <p:sldId id="3473" r:id="rId23"/>
    <p:sldId id="3474" r:id="rId24"/>
    <p:sldId id="3475" r:id="rId25"/>
    <p:sldId id="3476" r:id="rId26"/>
    <p:sldId id="3477" r:id="rId27"/>
    <p:sldId id="3478" r:id="rId28"/>
    <p:sldId id="3479" r:id="rId29"/>
    <p:sldId id="3480" r:id="rId30"/>
    <p:sldId id="3481" r:id="rId31"/>
    <p:sldId id="3482" r:id="rId32"/>
    <p:sldId id="3483" r:id="rId33"/>
    <p:sldId id="3484" r:id="rId34"/>
    <p:sldId id="3485" r:id="rId35"/>
    <p:sldId id="3486" r:id="rId36"/>
    <p:sldId id="3487" r:id="rId37"/>
    <p:sldId id="3488" r:id="rId38"/>
    <p:sldId id="3489" r:id="rId39"/>
    <p:sldId id="3491" r:id="rId40"/>
    <p:sldId id="3490" r:id="rId41"/>
    <p:sldId id="3492" r:id="rId42"/>
    <p:sldId id="3493" r:id="rId43"/>
    <p:sldId id="3494" r:id="rId44"/>
    <p:sldId id="3495" r:id="rId45"/>
    <p:sldId id="3496" r:id="rId46"/>
    <p:sldId id="3497" r:id="rId47"/>
    <p:sldId id="3498" r:id="rId48"/>
    <p:sldId id="3499" r:id="rId49"/>
    <p:sldId id="3500" r:id="rId50"/>
    <p:sldId id="3501" r:id="rId51"/>
    <p:sldId id="3502" r:id="rId52"/>
    <p:sldId id="3503" r:id="rId53"/>
    <p:sldId id="3504" r:id="rId54"/>
    <p:sldId id="3505" r:id="rId55"/>
    <p:sldId id="3506" r:id="rId56"/>
    <p:sldId id="3507" r:id="rId57"/>
    <p:sldId id="3508" r:id="rId58"/>
    <p:sldId id="3509" r:id="rId59"/>
    <p:sldId id="3510" r:id="rId60"/>
    <p:sldId id="3511" r:id="rId61"/>
    <p:sldId id="3512" r:id="rId62"/>
    <p:sldId id="3513" r:id="rId63"/>
    <p:sldId id="3514" r:id="rId64"/>
    <p:sldId id="3515" r:id="rId65"/>
    <p:sldId id="3516" r:id="rId66"/>
    <p:sldId id="3517" r:id="rId67"/>
    <p:sldId id="3518" r:id="rId68"/>
    <p:sldId id="3519" r:id="rId69"/>
    <p:sldId id="3520" r:id="rId70"/>
    <p:sldId id="3521" r:id="rId71"/>
    <p:sldId id="3522" r:id="rId72"/>
    <p:sldId id="3523" r:id="rId73"/>
    <p:sldId id="3524" r:id="rId74"/>
    <p:sldId id="3525" r:id="rId75"/>
    <p:sldId id="3526" r:id="rId76"/>
    <p:sldId id="3527" r:id="rId77"/>
    <p:sldId id="3528" r:id="rId78"/>
    <p:sldId id="3529" r:id="rId79"/>
    <p:sldId id="3530" r:id="rId80"/>
    <p:sldId id="3531"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4DC779B-A906-4DD0-95CC-E540A15F253E}">
          <p14:sldIdLst>
            <p14:sldId id="3228"/>
            <p14:sldId id="3277"/>
            <p14:sldId id="3455"/>
            <p14:sldId id="3456"/>
            <p14:sldId id="3457"/>
            <p14:sldId id="3458"/>
            <p14:sldId id="3459"/>
            <p14:sldId id="3460"/>
            <p14:sldId id="3461"/>
            <p14:sldId id="3462"/>
            <p14:sldId id="3463"/>
            <p14:sldId id="3464"/>
            <p14:sldId id="3465"/>
            <p14:sldId id="3466"/>
            <p14:sldId id="3467"/>
            <p14:sldId id="3468"/>
            <p14:sldId id="3469"/>
            <p14:sldId id="3470"/>
            <p14:sldId id="3471"/>
            <p14:sldId id="3472"/>
            <p14:sldId id="3473"/>
            <p14:sldId id="3474"/>
            <p14:sldId id="3475"/>
            <p14:sldId id="3476"/>
            <p14:sldId id="3477"/>
            <p14:sldId id="3478"/>
            <p14:sldId id="3479"/>
            <p14:sldId id="3480"/>
            <p14:sldId id="3481"/>
            <p14:sldId id="3482"/>
            <p14:sldId id="3483"/>
            <p14:sldId id="3484"/>
            <p14:sldId id="3485"/>
            <p14:sldId id="3486"/>
            <p14:sldId id="3487"/>
            <p14:sldId id="3488"/>
            <p14:sldId id="3489"/>
            <p14:sldId id="3491"/>
            <p14:sldId id="3490"/>
            <p14:sldId id="3492"/>
            <p14:sldId id="3493"/>
            <p14:sldId id="3494"/>
            <p14:sldId id="3495"/>
            <p14:sldId id="3496"/>
            <p14:sldId id="3497"/>
            <p14:sldId id="3498"/>
            <p14:sldId id="3499"/>
            <p14:sldId id="3500"/>
            <p14:sldId id="3501"/>
            <p14:sldId id="3502"/>
            <p14:sldId id="3503"/>
            <p14:sldId id="3504"/>
            <p14:sldId id="3505"/>
            <p14:sldId id="3506"/>
            <p14:sldId id="3507"/>
            <p14:sldId id="3508"/>
            <p14:sldId id="3509"/>
            <p14:sldId id="3510"/>
            <p14:sldId id="3511"/>
            <p14:sldId id="3512"/>
            <p14:sldId id="3513"/>
            <p14:sldId id="3514"/>
            <p14:sldId id="3515"/>
            <p14:sldId id="3516"/>
            <p14:sldId id="3517"/>
            <p14:sldId id="3518"/>
            <p14:sldId id="3519"/>
            <p14:sldId id="3520"/>
            <p14:sldId id="3521"/>
            <p14:sldId id="3522"/>
            <p14:sldId id="3523"/>
            <p14:sldId id="3524"/>
            <p14:sldId id="3525"/>
            <p14:sldId id="3526"/>
            <p14:sldId id="3527"/>
            <p14:sldId id="3528"/>
            <p14:sldId id="3529"/>
            <p14:sldId id="3530"/>
            <p14:sldId id="353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BE9B"/>
    <a:srgbClr val="1A78C3"/>
    <a:srgbClr val="1C6299"/>
    <a:srgbClr val="1879C6"/>
    <a:srgbClr val="1979C5"/>
    <a:srgbClr val="FFFFFF"/>
    <a:srgbClr val="9CB833"/>
    <a:srgbClr val="1487B1"/>
    <a:srgbClr val="1A7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6455" autoAdjust="0"/>
  </p:normalViewPr>
  <p:slideViewPr>
    <p:cSldViewPr snapToGrid="0" showGuides="1">
      <p:cViewPr>
        <p:scale>
          <a:sx n="90" d="100"/>
          <a:sy n="90" d="100"/>
        </p:scale>
        <p:origin x="1344" y="27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0247B9-919D-4896-BD39-43A96DE5D9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CB5E3AC-462F-48C0-8A12-706F04D270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3F7363-29D3-46D0-A42A-988E65C0C523}" type="datetimeFigureOut">
              <a:rPr lang="zh-CN" altLang="en-US" smtClean="0"/>
              <a:t>2020-6-2</a:t>
            </a:fld>
            <a:endParaRPr lang="zh-CN" altLang="en-US"/>
          </a:p>
        </p:txBody>
      </p:sp>
      <p:sp>
        <p:nvSpPr>
          <p:cNvPr id="4" name="页脚占位符 3">
            <a:extLst>
              <a:ext uri="{FF2B5EF4-FFF2-40B4-BE49-F238E27FC236}">
                <a16:creationId xmlns:a16="http://schemas.microsoft.com/office/drawing/2014/main" id="{D5933C8A-D4BF-493B-924D-601CBCE9CD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3CEACFF-7FE5-4304-99F2-8A6E307DB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18786-C9AB-41F7-AD63-4AC3EFC8217A}" type="slidenum">
              <a:rPr lang="zh-CN" altLang="en-US" smtClean="0"/>
              <a:t>‹#›</a:t>
            </a:fld>
            <a:endParaRPr lang="zh-CN" altLang="en-US"/>
          </a:p>
        </p:txBody>
      </p:sp>
    </p:spTree>
    <p:extLst>
      <p:ext uri="{BB962C8B-B14F-4D97-AF65-F5344CB8AC3E}">
        <p14:creationId xmlns:p14="http://schemas.microsoft.com/office/powerpoint/2010/main" val="326744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2</a:t>
            </a:fld>
            <a:endParaRPr lang="zh-CN" altLang="en-US"/>
          </a:p>
        </p:txBody>
      </p:sp>
    </p:spTree>
    <p:extLst>
      <p:ext uri="{BB962C8B-B14F-4D97-AF65-F5344CB8AC3E}">
        <p14:creationId xmlns:p14="http://schemas.microsoft.com/office/powerpoint/2010/main" val="31901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5</a:t>
            </a:fld>
            <a:endParaRPr lang="zh-CN" altLang="en-US"/>
          </a:p>
        </p:txBody>
      </p:sp>
    </p:spTree>
    <p:extLst>
      <p:ext uri="{BB962C8B-B14F-4D97-AF65-F5344CB8AC3E}">
        <p14:creationId xmlns:p14="http://schemas.microsoft.com/office/powerpoint/2010/main" val="207688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16</a:t>
            </a:fld>
            <a:endParaRPr lang="zh-CN" altLang="en-US"/>
          </a:p>
        </p:txBody>
      </p:sp>
    </p:spTree>
    <p:extLst>
      <p:ext uri="{BB962C8B-B14F-4D97-AF65-F5344CB8AC3E}">
        <p14:creationId xmlns:p14="http://schemas.microsoft.com/office/powerpoint/2010/main" val="21496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17</a:t>
            </a:fld>
            <a:endParaRPr lang="zh-CN" altLang="en-US"/>
          </a:p>
        </p:txBody>
      </p:sp>
    </p:spTree>
    <p:extLst>
      <p:ext uri="{BB962C8B-B14F-4D97-AF65-F5344CB8AC3E}">
        <p14:creationId xmlns:p14="http://schemas.microsoft.com/office/powerpoint/2010/main" val="346513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29</a:t>
            </a:fld>
            <a:endParaRPr lang="zh-CN" altLang="en-US"/>
          </a:p>
        </p:txBody>
      </p:sp>
    </p:spTree>
    <p:extLst>
      <p:ext uri="{BB962C8B-B14F-4D97-AF65-F5344CB8AC3E}">
        <p14:creationId xmlns:p14="http://schemas.microsoft.com/office/powerpoint/2010/main" val="3096291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30</a:t>
            </a:fld>
            <a:endParaRPr lang="zh-CN" altLang="en-US"/>
          </a:p>
        </p:txBody>
      </p:sp>
    </p:spTree>
    <p:extLst>
      <p:ext uri="{BB962C8B-B14F-4D97-AF65-F5344CB8AC3E}">
        <p14:creationId xmlns:p14="http://schemas.microsoft.com/office/powerpoint/2010/main" val="61311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45</a:t>
            </a:fld>
            <a:endParaRPr lang="zh-CN" altLang="en-US"/>
          </a:p>
        </p:txBody>
      </p:sp>
    </p:spTree>
    <p:extLst>
      <p:ext uri="{BB962C8B-B14F-4D97-AF65-F5344CB8AC3E}">
        <p14:creationId xmlns:p14="http://schemas.microsoft.com/office/powerpoint/2010/main" val="257455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78</a:t>
            </a:fld>
            <a:endParaRPr lang="zh-CN" altLang="en-US"/>
          </a:p>
        </p:txBody>
      </p:sp>
    </p:spTree>
    <p:extLst>
      <p:ext uri="{BB962C8B-B14F-4D97-AF65-F5344CB8AC3E}">
        <p14:creationId xmlns:p14="http://schemas.microsoft.com/office/powerpoint/2010/main" val="190483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0" y="2729719"/>
            <a:ext cx="12192000" cy="435382"/>
          </a:xfrm>
        </p:spPr>
        <p:txBody>
          <a:bodyPr>
            <a:noAutofit/>
          </a:bodyPr>
          <a:lstStyle>
            <a:lvl1pPr marL="0" indent="0" algn="ctr">
              <a:buNone/>
              <a:defRPr sz="4000" spc="500" baseline="0">
                <a:solidFill>
                  <a:srgbClr val="1A78C3"/>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22286524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159768" y="698463"/>
            <a:ext cx="11835786" cy="5551179"/>
          </a:xfrm>
        </p:spPr>
        <p:txBody>
          <a:bodyPr/>
          <a:lstStyle>
            <a:lvl1pPr marL="228600" indent="-228600">
              <a:lnSpc>
                <a:spcPct val="100000"/>
              </a:lnSpc>
              <a:buClr>
                <a:srgbClr val="FF6600"/>
              </a:buClr>
              <a:buFont typeface="Wingdings" panose="05000000000000000000" pitchFamily="2" charset="2"/>
              <a:buChar char="n"/>
              <a:defRPr>
                <a:solidFill>
                  <a:srgbClr val="1A78C3"/>
                </a:solidFill>
              </a:defRPr>
            </a:lvl1pPr>
            <a:lvl2pPr marL="685165" indent="-228600">
              <a:lnSpc>
                <a:spcPct val="100000"/>
              </a:lnSpc>
              <a:buClr>
                <a:srgbClr val="FF6600"/>
              </a:buClr>
              <a:buFont typeface="Wingdings" panose="05000000000000000000" pitchFamily="2" charset="2"/>
              <a:buChar char="n"/>
              <a:defRPr>
                <a:solidFill>
                  <a:srgbClr val="1A78C3"/>
                </a:solidFill>
              </a:defRPr>
            </a:lvl2pPr>
            <a:lvl3pPr marL="1142365" indent="-228600">
              <a:lnSpc>
                <a:spcPct val="100000"/>
              </a:lnSpc>
              <a:buClr>
                <a:srgbClr val="FF6600"/>
              </a:buClr>
              <a:buFont typeface="Wingdings" panose="05000000000000000000" pitchFamily="2" charset="2"/>
              <a:buChar char="n"/>
              <a:defRPr>
                <a:solidFill>
                  <a:srgbClr val="1A78C3"/>
                </a:solidFill>
              </a:defRPr>
            </a:lvl3pPr>
            <a:lvl4pPr marL="1599565" indent="-228600">
              <a:lnSpc>
                <a:spcPct val="100000"/>
              </a:lnSpc>
              <a:buClr>
                <a:srgbClr val="FF6600"/>
              </a:buClr>
              <a:buFont typeface="Wingdings" panose="05000000000000000000" pitchFamily="2" charset="2"/>
              <a:buChar char="n"/>
              <a:defRPr>
                <a:solidFill>
                  <a:srgbClr val="1A78C3"/>
                </a:solidFill>
              </a:defRPr>
            </a:lvl4pPr>
            <a:lvl5pPr marL="2056130" indent="-228600">
              <a:lnSpc>
                <a:spcPct val="100000"/>
              </a:lnSpc>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3" name="文本占位符 21">
            <a:extLst>
              <a:ext uri="{FF2B5EF4-FFF2-40B4-BE49-F238E27FC236}">
                <a16:creationId xmlns:a16="http://schemas.microsoft.com/office/drawing/2014/main" id="{6E8ACFE9-A76F-42F6-BB3C-7D8A712C0580}"/>
              </a:ext>
            </a:extLst>
          </p:cNvPr>
          <p:cNvSpPr>
            <a:spLocks noGrp="1"/>
          </p:cNvSpPr>
          <p:nvPr>
            <p:ph type="body" sz="quarter" idx="16"/>
          </p:nvPr>
        </p:nvSpPr>
        <p:spPr>
          <a:xfrm>
            <a:off x="103614" y="65112"/>
            <a:ext cx="9739487" cy="435382"/>
          </a:xfrm>
        </p:spPr>
        <p:txBody>
          <a:bodyPr>
            <a:noAutofit/>
          </a:bodyPr>
          <a:lstStyle>
            <a:lvl1pPr marL="0" indent="0">
              <a:buNone/>
              <a:defRPr sz="3200" spc="300" baseline="0">
                <a:solidFill>
                  <a:srgbClr val="1A78C3"/>
                </a:solidFill>
                <a:latin typeface="Tahoma" panose="020B0604030504040204" pitchFamily="34" charset="0"/>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F5631A6-1216-4D3B-AD9F-5964EB173B09}"/>
              </a:ext>
            </a:extLst>
          </p:cNvPr>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a:extLst>
              <a:ext uri="{FF2B5EF4-FFF2-40B4-BE49-F238E27FC236}">
                <a16:creationId xmlns:a16="http://schemas.microsoft.com/office/drawing/2014/main" id="{7E752467-6641-4F3F-A313-64B5EFD118D0}"/>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9" name="图片 8" descr="手机屏幕的截图&#10;&#10;描述已自动生成">
            <a:extLst>
              <a:ext uri="{FF2B5EF4-FFF2-40B4-BE49-F238E27FC236}">
                <a16:creationId xmlns:a16="http://schemas.microsoft.com/office/drawing/2014/main" id="{608A7CD5-7476-4E1D-A603-2C095A5CE1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a:extLst>
              <a:ext uri="{FF2B5EF4-FFF2-40B4-BE49-F238E27FC236}">
                <a16:creationId xmlns:a16="http://schemas.microsoft.com/office/drawing/2014/main" id="{9B69407E-C6CE-4DAA-B04D-832600602909}"/>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a:extLst>
              <a:ext uri="{FF2B5EF4-FFF2-40B4-BE49-F238E27FC236}">
                <a16:creationId xmlns:a16="http://schemas.microsoft.com/office/drawing/2014/main" id="{CE9C8BE5-D6BF-4C2B-A6B4-889A0D7B5BE8}"/>
              </a:ext>
            </a:extLst>
          </p:cNvPr>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pPr/>
              <a:t>‹#›</a:t>
            </a:fld>
            <a:endParaRPr lang="zh-CN" altLang="en-US"/>
          </a:p>
        </p:txBody>
      </p:sp>
      <p:sp>
        <p:nvSpPr>
          <p:cNvPr id="15" name="文本占位符 14">
            <a:extLst>
              <a:ext uri="{FF2B5EF4-FFF2-40B4-BE49-F238E27FC236}">
                <a16:creationId xmlns:a16="http://schemas.microsoft.com/office/drawing/2014/main" id="{80D01A6C-0B64-4E34-9C21-9F3DACC6FD7E}"/>
              </a:ext>
            </a:extLst>
          </p:cNvPr>
          <p:cNvSpPr>
            <a:spLocks noGrp="1"/>
          </p:cNvSpPr>
          <p:nvPr>
            <p:ph type="body" sz="quarter" idx="15"/>
          </p:nvPr>
        </p:nvSpPr>
        <p:spPr>
          <a:xfrm>
            <a:off x="244054" y="753885"/>
            <a:ext cx="8128160" cy="914400"/>
          </a:xfrm>
        </p:spPr>
        <p:txBody>
          <a:bodyPr/>
          <a:lstStyle>
            <a:lvl1pPr marL="228600" indent="-228600">
              <a:buClr>
                <a:srgbClr val="FF6600"/>
              </a:buClr>
              <a:buFont typeface="Wingdings" panose="05000000000000000000" pitchFamily="2" charset="2"/>
              <a:buChar char="n"/>
              <a:defRPr>
                <a:solidFill>
                  <a:srgbClr val="1A78C3"/>
                </a:solidFill>
              </a:defRPr>
            </a:lvl1pPr>
            <a:lvl2pPr marL="685165" indent="-228600">
              <a:buClr>
                <a:srgbClr val="FF6600"/>
              </a:buClr>
              <a:buFont typeface="Wingdings" panose="05000000000000000000" pitchFamily="2" charset="2"/>
              <a:buChar char="n"/>
              <a:defRPr>
                <a:solidFill>
                  <a:srgbClr val="1A78C3"/>
                </a:solidFill>
              </a:defRPr>
            </a:lvl2pPr>
            <a:lvl3pPr marL="1142365" indent="-228600">
              <a:buClr>
                <a:srgbClr val="FF6600"/>
              </a:buClr>
              <a:buFont typeface="Wingdings" panose="05000000000000000000" pitchFamily="2" charset="2"/>
              <a:buChar char="n"/>
              <a:defRPr>
                <a:solidFill>
                  <a:srgbClr val="1A78C3"/>
                </a:solidFill>
              </a:defRPr>
            </a:lvl3pPr>
            <a:lvl4pPr marL="1599565" indent="-228600">
              <a:buClr>
                <a:srgbClr val="FF6600"/>
              </a:buClr>
              <a:buFont typeface="Wingdings" panose="05000000000000000000" pitchFamily="2" charset="2"/>
              <a:buChar char="n"/>
              <a:defRPr>
                <a:solidFill>
                  <a:srgbClr val="1A78C3"/>
                </a:solidFill>
              </a:defRPr>
            </a:lvl4pPr>
            <a:lvl5pPr marL="2056130" indent="-228600">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17" name="直接连接符 16">
            <a:extLst>
              <a:ext uri="{FF2B5EF4-FFF2-40B4-BE49-F238E27FC236}">
                <a16:creationId xmlns:a16="http://schemas.microsoft.com/office/drawing/2014/main" id="{E737AA01-1AE8-4BD7-9A3F-948B9C246C97}"/>
              </a:ext>
            </a:extLst>
          </p:cNvPr>
          <p:cNvCxnSpPr>
            <a:cxnSpLocks/>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文本占位符 21">
            <a:extLst>
              <a:ext uri="{FF2B5EF4-FFF2-40B4-BE49-F238E27FC236}">
                <a16:creationId xmlns:a16="http://schemas.microsoft.com/office/drawing/2014/main" id="{1D713754-EBEA-4A15-87D3-4E8985683B18}"/>
              </a:ext>
            </a:extLst>
          </p:cNvPr>
          <p:cNvSpPr>
            <a:spLocks noGrp="1"/>
          </p:cNvSpPr>
          <p:nvPr>
            <p:ph type="body" sz="quarter" idx="16"/>
          </p:nvPr>
        </p:nvSpPr>
        <p:spPr>
          <a:xfrm>
            <a:off x="112160" y="116388"/>
            <a:ext cx="9739487" cy="435382"/>
          </a:xfrm>
        </p:spPr>
        <p:txBody>
          <a:bodyPr>
            <a:noAutofit/>
          </a:bodyPr>
          <a:lstStyle>
            <a:lvl1pPr marL="0" indent="0">
              <a:buNone/>
              <a:defRPr sz="3200" baseline="0">
                <a:solidFill>
                  <a:srgbClr val="1A78C3"/>
                </a:solidFill>
                <a:latin typeface="Tahoma" panose="020B0604030504040204" pitchFamily="34" charset="0"/>
              </a:defRPr>
            </a:lvl1pPr>
          </a:lstStyle>
          <a:p>
            <a:pPr lvl="0"/>
            <a:r>
              <a:rPr lang="zh-CN" altLang="en-US" dirty="0"/>
              <a:t>单击此处编辑母版文本样式</a:t>
            </a:r>
          </a:p>
        </p:txBody>
      </p:sp>
    </p:spTree>
    <p:extLst>
      <p:ext uri="{BB962C8B-B14F-4D97-AF65-F5344CB8AC3E}">
        <p14:creationId xmlns:p14="http://schemas.microsoft.com/office/powerpoint/2010/main" val="25495510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34CBE2-C77D-492C-A7EF-E10811A923F0}" type="datetime1">
              <a:rPr lang="zh-CN" altLang="en-US" smtClean="0"/>
              <a:t>2020-6-2</a:t>
            </a:fld>
            <a:endParaRPr lang="zh-CN" altLang="en-US"/>
          </a:p>
        </p:txBody>
      </p:sp>
      <p:sp>
        <p:nvSpPr>
          <p:cNvPr id="6" name="Footer Placeholder 5"/>
          <p:cNvSpPr>
            <a:spLocks noGrp="1"/>
          </p:cNvSpPr>
          <p:nvPr>
            <p:ph type="ftr" sz="quarter" idx="11"/>
          </p:nvPr>
        </p:nvSpPr>
        <p:spPr/>
        <p:txBody>
          <a:bodyPr/>
          <a:lstStyle/>
          <a:p>
            <a:r>
              <a:rPr lang="en-US" altLang="zh-CN"/>
              <a:t>SSSSSSSSSSSSSSSSSS</a:t>
            </a:r>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BE3C0-92A9-461F-9476-40DF4BBCADAB}" type="datetime1">
              <a:rPr lang="zh-CN" altLang="en-US" smtClean="0"/>
              <a:t>2020-6-2</a:t>
            </a:fld>
            <a:endParaRPr lang="zh-CN" altLang="en-US"/>
          </a:p>
        </p:txBody>
      </p:sp>
      <p:sp>
        <p:nvSpPr>
          <p:cNvPr id="8" name="Footer Placeholder 7"/>
          <p:cNvSpPr>
            <a:spLocks noGrp="1"/>
          </p:cNvSpPr>
          <p:nvPr>
            <p:ph type="ftr" sz="quarter" idx="11"/>
          </p:nvPr>
        </p:nvSpPr>
        <p:spPr/>
        <p:txBody>
          <a:bodyPr/>
          <a:lstStyle/>
          <a:p>
            <a:r>
              <a:rPr lang="en-US" altLang="zh-CN"/>
              <a:t>SSSSSSSSSSSSSSSSSS</a:t>
            </a:r>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E8F07EC-DC3A-4A04-AAE1-5B002CEBAED6}"/>
              </a:ext>
            </a:extLst>
          </p:cNvPr>
          <p:cNvSpPr/>
          <p:nvPr userDrawn="1"/>
        </p:nvSpPr>
        <p:spPr>
          <a:xfrm>
            <a:off x="0" y="6578364"/>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a:extLst>
              <a:ext uri="{FF2B5EF4-FFF2-40B4-BE49-F238E27FC236}">
                <a16:creationId xmlns:a16="http://schemas.microsoft.com/office/drawing/2014/main" id="{6F9BAAFD-F10D-477E-87FA-6BC4DF1D95CC}"/>
              </a:ext>
            </a:extLst>
          </p:cNvPr>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p>
        </p:txBody>
      </p:sp>
      <p:pic>
        <p:nvPicPr>
          <p:cNvPr id="12" name="图片 11" descr="手机屏幕的截图&#10;&#10;描述已自动生成">
            <a:extLst>
              <a:ext uri="{FF2B5EF4-FFF2-40B4-BE49-F238E27FC236}">
                <a16:creationId xmlns:a16="http://schemas.microsoft.com/office/drawing/2014/main" id="{E6C118A0-7259-4CF7-86C0-1E0D872D43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97031"/>
            <a:ext cx="1820411" cy="233889"/>
          </a:xfrm>
          <a:prstGeom prst="rect">
            <a:avLst/>
          </a:prstGeom>
        </p:spPr>
      </p:pic>
      <p:pic>
        <p:nvPicPr>
          <p:cNvPr id="13" name="图片 12">
            <a:extLst>
              <a:ext uri="{FF2B5EF4-FFF2-40B4-BE49-F238E27FC236}">
                <a16:creationId xmlns:a16="http://schemas.microsoft.com/office/drawing/2014/main" id="{63D0501B-7B68-427E-8590-1751431AE6F4}"/>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59677D-4309-4CF5-A93F-8278B4A99640}" type="datetime1">
              <a:rPr lang="zh-CN" altLang="en-US" smtClean="0"/>
              <a:t>2020-6-2</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16139-6716-4FFB-8B2C-DFE1C09F99E4}" type="datetime1">
              <a:rPr lang="zh-CN" altLang="en-US" smtClean="0"/>
              <a:t>2020-6-2</a:t>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846A-A25D-4FD5-89E1-A839224C7CA4}" type="datetime1">
              <a:rPr lang="zh-CN" altLang="en-US" smtClean="0"/>
              <a:t>2020-6-2</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SSSSSSSSSSSSSSSSSS</a:t>
            </a:r>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70" r:id="rId2"/>
    <p:sldLayoutId id="2147483655" r:id="rId3"/>
    <p:sldLayoutId id="2147483669" r:id="rId4"/>
    <p:sldLayoutId id="2147483657" r:id="rId5"/>
    <p:sldLayoutId id="2147483658" r:id="rId6"/>
    <p:sldLayoutId id="2147483660"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hf hdr="0" dt="0"/>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1EC55D9C-402D-459A-ABCD-2C25C2FD18AB}" type="datetime1">
              <a:rPr lang="zh-CN" altLang="en-US" smtClean="0"/>
              <a:t>2020-6-2</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SSSSSSSSSSSSSSSSSS</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670" y="1962083"/>
            <a:ext cx="12191330" cy="830997"/>
          </a:xfrm>
          <a:prstGeom prst="rect">
            <a:avLst/>
          </a:prstGeom>
          <a:noFill/>
        </p:spPr>
        <p:txBody>
          <a:bodyPr wrap="square" rtlCol="0">
            <a:spAutoFit/>
          </a:bodyPr>
          <a:lstStyle/>
          <a:p>
            <a:pPr algn="ctr" defTabSz="913765">
              <a:defRPr/>
            </a:pPr>
            <a:r>
              <a:rPr lang="zh-CN" altLang="en-US" sz="4800" spc="1000" dirty="0">
                <a:solidFill>
                  <a:srgbClr val="1A78C3"/>
                </a:solidFill>
                <a:latin typeface="黑体" panose="02010609060101010101" pitchFamily="49" charset="-122"/>
              </a:rPr>
              <a:t>第二单元 第六讲 </a:t>
            </a:r>
            <a:endParaRPr lang="en-US" altLang="zh-CN" sz="4800" spc="1000" dirty="0">
              <a:solidFill>
                <a:srgbClr val="1A78C3"/>
              </a:solidFill>
              <a:latin typeface="黑体" panose="02010609060101010101" pitchFamily="49" charset="-122"/>
            </a:endParaRPr>
          </a:p>
        </p:txBody>
      </p:sp>
      <p:pic>
        <p:nvPicPr>
          <p:cNvPr id="10" name="图片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4" name="文本框 3">
            <a:extLst>
              <a:ext uri="{FF2B5EF4-FFF2-40B4-BE49-F238E27FC236}">
                <a16:creationId xmlns:a16="http://schemas.microsoft.com/office/drawing/2014/main" id="{EBB28387-7A21-4FF0-8E8E-8084D44E3C48}"/>
              </a:ext>
            </a:extLst>
          </p:cNvPr>
          <p:cNvSpPr txBox="1"/>
          <p:nvPr/>
        </p:nvSpPr>
        <p:spPr>
          <a:xfrm>
            <a:off x="0" y="4460991"/>
            <a:ext cx="12191330" cy="400110"/>
          </a:xfrm>
          <a:prstGeom prst="rect">
            <a:avLst/>
          </a:prstGeom>
          <a:noFill/>
        </p:spPr>
        <p:txBody>
          <a:bodyPr wrap="square" rtlCol="0">
            <a:spAutoFit/>
          </a:bodyPr>
          <a:lstStyle/>
          <a:p>
            <a:pPr algn="ctr" defTabSz="913765">
              <a:defRPr/>
            </a:pPr>
            <a:r>
              <a:rPr lang="zh-CN" altLang="en-US" sz="2000" dirty="0">
                <a:solidFill>
                  <a:srgbClr val="1A78C3"/>
                </a:solidFill>
                <a:latin typeface="黑体" panose="02010609060101010101" pitchFamily="49" charset="-122"/>
                <a:ea typeface="黑体" panose="02010609060101010101" pitchFamily="49" charset="-122"/>
              </a:rPr>
              <a:t>盛 羽</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45F9917-8A2A-46F8-8920-8EBB6E5E9BB9}"/>
              </a:ext>
            </a:extLst>
          </p:cNvPr>
          <p:cNvSpPr txBox="1"/>
          <p:nvPr/>
        </p:nvSpPr>
        <p:spPr>
          <a:xfrm>
            <a:off x="-670" y="4932613"/>
            <a:ext cx="12191330" cy="461665"/>
          </a:xfrm>
          <a:prstGeom prst="rect">
            <a:avLst/>
          </a:prstGeom>
          <a:noFill/>
        </p:spPr>
        <p:txBody>
          <a:bodyPr wrap="square" rtlCol="0">
            <a:spAutoFit/>
          </a:bodyPr>
          <a:lstStyle/>
          <a:p>
            <a:pPr algn="ctr" defTabSz="913765">
              <a:defRPr/>
            </a:pPr>
            <a:r>
              <a:rPr lang="zh-CN" altLang="en-US" sz="2400" dirty="0">
                <a:solidFill>
                  <a:srgbClr val="1A78C3"/>
                </a:solidFill>
                <a:latin typeface="黑体" panose="02010609060101010101" pitchFamily="49" charset="-122"/>
                <a:ea typeface="黑体" panose="02010609060101010101" pitchFamily="49" charset="-122"/>
              </a:rPr>
              <a:t>中南大学计算机学院</a:t>
            </a:r>
            <a:endParaRPr lang="en-US" altLang="zh-CN" sz="2400" dirty="0">
              <a:solidFill>
                <a:srgbClr val="1A78C3"/>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F45F66EE-32C5-4B9D-A341-9F00E0CE9FB8}"/>
              </a:ext>
            </a:extLst>
          </p:cNvPr>
          <p:cNvSpPr txBox="1"/>
          <p:nvPr/>
        </p:nvSpPr>
        <p:spPr>
          <a:xfrm>
            <a:off x="0" y="5465790"/>
            <a:ext cx="12191330" cy="400110"/>
          </a:xfrm>
          <a:prstGeom prst="rect">
            <a:avLst/>
          </a:prstGeom>
          <a:noFill/>
        </p:spPr>
        <p:txBody>
          <a:bodyPr wrap="square" rtlCol="0">
            <a:spAutoFit/>
          </a:bodyPr>
          <a:lstStyle/>
          <a:p>
            <a:pPr algn="ctr" defTabSz="913765">
              <a:defRPr/>
            </a:pPr>
            <a:r>
              <a:rPr lang="en-US" altLang="zh-CN" sz="2000" dirty="0">
                <a:solidFill>
                  <a:srgbClr val="1A78C3"/>
                </a:solidFill>
                <a:latin typeface="黑体" panose="02010609060101010101" pitchFamily="49" charset="-122"/>
                <a:ea typeface="黑体" panose="02010609060101010101" pitchFamily="49" charset="-122"/>
              </a:rPr>
              <a:t>shengyu@csu.edu.cn</a:t>
            </a:r>
          </a:p>
        </p:txBody>
      </p:sp>
      <p:sp>
        <p:nvSpPr>
          <p:cNvPr id="2" name="矩形 1">
            <a:extLst>
              <a:ext uri="{FF2B5EF4-FFF2-40B4-BE49-F238E27FC236}">
                <a16:creationId xmlns:a16="http://schemas.microsoft.com/office/drawing/2014/main" id="{7E768603-40DA-401E-AA4C-02357EA9FB9B}"/>
              </a:ext>
            </a:extLst>
          </p:cNvPr>
          <p:cNvSpPr/>
          <p:nvPr/>
        </p:nvSpPr>
        <p:spPr>
          <a:xfrm>
            <a:off x="0" y="3115063"/>
            <a:ext cx="12191999" cy="830997"/>
          </a:xfrm>
          <a:prstGeom prst="rect">
            <a:avLst/>
          </a:prstGeom>
        </p:spPr>
        <p:txBody>
          <a:bodyPr wrap="square">
            <a:spAutoFit/>
          </a:bodyPr>
          <a:lstStyle/>
          <a:p>
            <a:pPr algn="ctr" defTabSz="913765">
              <a:defRPr/>
            </a:pPr>
            <a:r>
              <a:rPr lang="zh-CN" altLang="en-US" sz="4800" spc="1000" dirty="0">
                <a:solidFill>
                  <a:srgbClr val="1A78C3"/>
                </a:solidFill>
                <a:latin typeface="黑体" panose="02010609060101010101" pitchFamily="49" charset="-122"/>
              </a:rPr>
              <a:t>输入输出系统</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ED424F7-AE0D-4788-999E-10D45004C165}"/>
              </a:ext>
            </a:extLst>
          </p:cNvPr>
          <p:cNvSpPr>
            <a:spLocks noGrp="1"/>
          </p:cNvSpPr>
          <p:nvPr>
            <p:ph type="sldNum" sz="quarter" idx="12"/>
          </p:nvPr>
        </p:nvSpPr>
        <p:spPr/>
        <p:txBody>
          <a:bodyPr/>
          <a:lstStyle/>
          <a:p>
            <a:fld id="{D12C7F20-4EEE-4847-AC76-B538472E8A39}" type="slidenum">
              <a:rPr lang="zh-CN" altLang="en-US" smtClean="0"/>
              <a:pPr/>
              <a:t>9</a:t>
            </a:fld>
            <a:endParaRPr lang="zh-CN" altLang="en-US"/>
          </a:p>
        </p:txBody>
      </p:sp>
      <p:sp>
        <p:nvSpPr>
          <p:cNvPr id="3" name="文本占位符 2">
            <a:extLst>
              <a:ext uri="{FF2B5EF4-FFF2-40B4-BE49-F238E27FC236}">
                <a16:creationId xmlns:a16="http://schemas.microsoft.com/office/drawing/2014/main" id="{DD10F8FF-1A6F-4B8A-B323-64C6D447812D}"/>
              </a:ext>
            </a:extLst>
          </p:cNvPr>
          <p:cNvSpPr>
            <a:spLocks noGrp="1"/>
          </p:cNvSpPr>
          <p:nvPr>
            <p:ph type="body" sz="quarter" idx="15"/>
          </p:nvPr>
        </p:nvSpPr>
        <p:spPr/>
        <p:txBody>
          <a:bodyPr/>
          <a:lstStyle/>
          <a:p>
            <a:r>
              <a:rPr lang="zh-CN" altLang="en-US" dirty="0"/>
              <a:t>磁表面记忆原理和记录方式</a:t>
            </a:r>
          </a:p>
        </p:txBody>
      </p:sp>
      <p:sp>
        <p:nvSpPr>
          <p:cNvPr id="4" name="文本占位符 3">
            <a:extLst>
              <a:ext uri="{FF2B5EF4-FFF2-40B4-BE49-F238E27FC236}">
                <a16:creationId xmlns:a16="http://schemas.microsoft.com/office/drawing/2014/main" id="{2BB5DF30-2220-44E6-BA3F-A1DC0B031267}"/>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A5884028-1C15-4E5C-824C-1ADE3FCD8335}"/>
              </a:ext>
            </a:extLst>
          </p:cNvPr>
          <p:cNvSpPr txBox="1">
            <a:spLocks noChangeArrowheads="1"/>
          </p:cNvSpPr>
          <p:nvPr/>
        </p:nvSpPr>
        <p:spPr bwMode="auto">
          <a:xfrm>
            <a:off x="247650" y="1253972"/>
            <a:ext cx="11747904" cy="472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b="0" dirty="0">
                <a:latin typeface="+mj-ea"/>
                <a:ea typeface="+mj-ea"/>
              </a:rPr>
              <a:t>什么叫磁记录方式？有哪几种？</a:t>
            </a:r>
          </a:p>
          <a:p>
            <a:pPr lvl="1" algn="just"/>
            <a:r>
              <a:rPr lang="zh-CN" altLang="en-US" b="0" dirty="0">
                <a:latin typeface="+mj-ea"/>
                <a:ea typeface="+mj-ea"/>
              </a:rPr>
              <a:t>对数字信息按一定的规律进行编码，变成相应的</a:t>
            </a:r>
            <a:r>
              <a:rPr lang="zh-CN" altLang="en-US" b="0" dirty="0">
                <a:solidFill>
                  <a:srgbClr val="D1390F"/>
                </a:solidFill>
                <a:latin typeface="+mj-ea"/>
                <a:ea typeface="+mj-ea"/>
              </a:rPr>
              <a:t>写电流序列</a:t>
            </a:r>
            <a:r>
              <a:rPr lang="zh-CN" altLang="en-US" b="0" dirty="0">
                <a:latin typeface="+mj-ea"/>
                <a:ea typeface="+mj-ea"/>
              </a:rPr>
              <a:t>，通过磁头造成磁层表面上的磁化翻转单元，从而把信息写到磁表面的方式</a:t>
            </a:r>
          </a:p>
          <a:p>
            <a:pPr lvl="1" algn="just"/>
            <a:r>
              <a:rPr lang="zh-CN" altLang="en-US" b="0" dirty="0">
                <a:latin typeface="+mj-ea"/>
                <a:ea typeface="+mj-ea"/>
              </a:rPr>
              <a:t>数据记录方式按照</a:t>
            </a:r>
            <a:r>
              <a:rPr lang="zh-CN" altLang="en-US" b="0" dirty="0">
                <a:solidFill>
                  <a:srgbClr val="D1390F"/>
                </a:solidFill>
                <a:latin typeface="+mj-ea"/>
                <a:ea typeface="+mj-ea"/>
              </a:rPr>
              <a:t>写电流波形的极性、频率和相位的不同</a:t>
            </a:r>
            <a:r>
              <a:rPr lang="zh-CN" altLang="en-US" b="0" dirty="0">
                <a:latin typeface="+mj-ea"/>
                <a:ea typeface="+mj-ea"/>
              </a:rPr>
              <a:t>有：</a:t>
            </a:r>
          </a:p>
          <a:p>
            <a:pPr lvl="2" algn="just"/>
            <a:r>
              <a:rPr lang="zh-CN" altLang="en-US" b="0" dirty="0">
                <a:latin typeface="+mj-ea"/>
                <a:ea typeface="+mj-ea"/>
                <a:hlinkClick r:id="" action="ppaction://hlinkshowjump?jump=nextslide"/>
              </a:rPr>
              <a:t>归零制（</a:t>
            </a:r>
            <a:r>
              <a:rPr lang="en-US" altLang="zh-CN" b="0" dirty="0">
                <a:latin typeface="+mj-ea"/>
                <a:ea typeface="+mj-ea"/>
                <a:hlinkClick r:id="" action="ppaction://hlinkshowjump?jump=nextslide"/>
              </a:rPr>
              <a:t>RZ</a:t>
            </a:r>
            <a:r>
              <a:rPr lang="zh-CN" altLang="en-US" b="0" dirty="0">
                <a:latin typeface="+mj-ea"/>
                <a:ea typeface="+mj-ea"/>
                <a:hlinkClick r:id="" action="ppaction://hlinkshowjump?jump=nextslide"/>
              </a:rPr>
              <a:t>）</a:t>
            </a:r>
            <a:r>
              <a:rPr lang="zh-CN" altLang="en-US" b="0" dirty="0">
                <a:latin typeface="+mj-ea"/>
                <a:ea typeface="+mj-ea"/>
              </a:rPr>
              <a:t>：写</a:t>
            </a:r>
            <a:r>
              <a:rPr lang="en-US" altLang="zh-CN" b="0" dirty="0">
                <a:latin typeface="+mj-ea"/>
                <a:ea typeface="+mj-ea"/>
              </a:rPr>
              <a:t>1</a:t>
            </a:r>
            <a:r>
              <a:rPr lang="zh-CN" altLang="en-US" b="0" dirty="0">
                <a:latin typeface="+mj-ea"/>
                <a:ea typeface="+mj-ea"/>
              </a:rPr>
              <a:t>用正脉冲，写</a:t>
            </a:r>
            <a:r>
              <a:rPr lang="en-US" altLang="zh-CN" b="0" dirty="0">
                <a:latin typeface="+mj-ea"/>
                <a:ea typeface="+mj-ea"/>
              </a:rPr>
              <a:t>0</a:t>
            </a:r>
            <a:r>
              <a:rPr lang="zh-CN" altLang="en-US" b="0" dirty="0">
                <a:latin typeface="+mj-ea"/>
                <a:ea typeface="+mj-ea"/>
              </a:rPr>
              <a:t>用负脉冲，一位信息写完后，电流总回到零，又叫双向归零制或典型归零制</a:t>
            </a:r>
            <a:endParaRPr lang="en-US" altLang="zh-CN" b="0" dirty="0">
              <a:latin typeface="+mj-ea"/>
              <a:ea typeface="+mj-ea"/>
            </a:endParaRPr>
          </a:p>
          <a:p>
            <a:pPr lvl="2" algn="just"/>
            <a:r>
              <a:rPr lang="zh-CN" altLang="en-US" b="0" dirty="0">
                <a:latin typeface="+mj-ea"/>
                <a:ea typeface="+mj-ea"/>
                <a:hlinkClick r:id="" action="ppaction://hlinkshowjump?jump=nextslide"/>
              </a:rPr>
              <a:t>不归零1制（</a:t>
            </a:r>
            <a:r>
              <a:rPr lang="en-US" altLang="zh-CN" b="0" dirty="0">
                <a:latin typeface="+mj-ea"/>
                <a:ea typeface="+mj-ea"/>
                <a:hlinkClick r:id="" action="ppaction://hlinkshowjump?jump=nextslide"/>
              </a:rPr>
              <a:t>NRZ-1</a:t>
            </a:r>
            <a:r>
              <a:rPr lang="zh-CN" altLang="en-US" b="0" dirty="0">
                <a:latin typeface="+mj-ea"/>
                <a:ea typeface="+mj-ea"/>
                <a:hlinkClick r:id="" action="ppaction://hlinkshowjump?jump=nextslide"/>
              </a:rPr>
              <a:t>）</a:t>
            </a:r>
            <a:r>
              <a:rPr lang="zh-CN" altLang="en-US" b="0" dirty="0">
                <a:latin typeface="+mj-ea"/>
                <a:ea typeface="+mj-ea"/>
              </a:rPr>
              <a:t>：写电流只在写</a:t>
            </a:r>
            <a:r>
              <a:rPr lang="en-US" altLang="zh-CN" b="0" dirty="0">
                <a:latin typeface="+mj-ea"/>
                <a:ea typeface="+mj-ea"/>
              </a:rPr>
              <a:t>1</a:t>
            </a:r>
            <a:r>
              <a:rPr lang="zh-CN" altLang="en-US" b="0" dirty="0">
                <a:latin typeface="+mj-ea"/>
                <a:ea typeface="+mj-ea"/>
              </a:rPr>
              <a:t>时改变方向，写</a:t>
            </a:r>
            <a:r>
              <a:rPr lang="en-US" altLang="zh-CN" b="0" dirty="0">
                <a:latin typeface="+mj-ea"/>
                <a:ea typeface="+mj-ea"/>
              </a:rPr>
              <a:t>0</a:t>
            </a:r>
            <a:r>
              <a:rPr lang="zh-CN" altLang="en-US" b="0" dirty="0">
                <a:latin typeface="+mj-ea"/>
                <a:ea typeface="+mj-ea"/>
              </a:rPr>
              <a:t>时写电流不变，故又称为“见</a:t>
            </a:r>
            <a:r>
              <a:rPr lang="en-US" altLang="zh-CN" b="0" dirty="0">
                <a:latin typeface="+mj-ea"/>
                <a:ea typeface="+mj-ea"/>
              </a:rPr>
              <a:t>1</a:t>
            </a:r>
            <a:r>
              <a:rPr lang="zh-CN" altLang="en-US" b="0" dirty="0">
                <a:latin typeface="+mj-ea"/>
                <a:ea typeface="+mj-ea"/>
              </a:rPr>
              <a:t>就翻”不归零制。各信息位间也无“间隙”，记录密度较高。存1才能读出信号，存0无读出信号，故无自同步能力</a:t>
            </a:r>
          </a:p>
          <a:p>
            <a:pPr lvl="2" algn="just"/>
            <a:r>
              <a:rPr lang="zh-CN" altLang="en-US" b="0" dirty="0">
                <a:latin typeface="+mj-ea"/>
                <a:ea typeface="+mj-ea"/>
                <a:hlinkClick r:id="rId2" action="ppaction://hlinksldjump"/>
              </a:rPr>
              <a:t>调相制（</a:t>
            </a:r>
            <a:r>
              <a:rPr lang="en-US" altLang="zh-CN" b="0" dirty="0">
                <a:latin typeface="+mj-ea"/>
                <a:ea typeface="+mj-ea"/>
                <a:hlinkClick r:id="rId2" action="ppaction://hlinksldjump"/>
              </a:rPr>
              <a:t>PM</a:t>
            </a:r>
            <a:r>
              <a:rPr lang="zh-CN" altLang="en-US" b="0" dirty="0">
                <a:latin typeface="+mj-ea"/>
                <a:ea typeface="+mj-ea"/>
                <a:hlinkClick r:id="rId2" action="ppaction://hlinksldjump"/>
              </a:rPr>
              <a:t>）</a:t>
            </a:r>
            <a:r>
              <a:rPr lang="zh-CN" altLang="en-US" b="0" dirty="0">
                <a:latin typeface="+mj-ea"/>
                <a:ea typeface="+mj-ea"/>
              </a:rPr>
              <a:t>：利用写电流相位的不同实现写1和写0，写0时，先正后负，写1时，先负后正。无论写1还是写0，在一个位信息期间，写电流相位至少有一次改变</a:t>
            </a:r>
          </a:p>
          <a:p>
            <a:pPr lvl="2" algn="just"/>
            <a:r>
              <a:rPr lang="zh-CN" altLang="en-US" b="0" dirty="0">
                <a:latin typeface="+mj-ea"/>
                <a:ea typeface="+mj-ea"/>
                <a:hlinkClick r:id="rId2" action="ppaction://hlinksldjump"/>
              </a:rPr>
              <a:t>调频制（</a:t>
            </a:r>
            <a:r>
              <a:rPr lang="en-US" altLang="zh-CN" b="0" dirty="0">
                <a:latin typeface="+mj-ea"/>
                <a:ea typeface="+mj-ea"/>
                <a:hlinkClick r:id="rId2" action="ppaction://hlinksldjump"/>
              </a:rPr>
              <a:t>FM</a:t>
            </a:r>
            <a:r>
              <a:rPr lang="zh-CN" altLang="en-US" b="0" dirty="0">
                <a:latin typeface="+mj-ea"/>
                <a:ea typeface="+mj-ea"/>
                <a:hlinkClick r:id="rId2" action="ppaction://hlinksldjump"/>
              </a:rPr>
              <a:t>）</a:t>
            </a:r>
            <a:r>
              <a:rPr lang="zh-CN" altLang="en-US" b="0" dirty="0">
                <a:latin typeface="+mj-ea"/>
                <a:ea typeface="+mj-ea"/>
              </a:rPr>
              <a:t>：写0和1时，写电流频率不相同。写1翻转</a:t>
            </a:r>
            <a:r>
              <a:rPr lang="en-US" altLang="zh-CN" b="0" dirty="0">
                <a:latin typeface="+mj-ea"/>
                <a:ea typeface="+mj-ea"/>
              </a:rPr>
              <a:t>2</a:t>
            </a:r>
            <a:r>
              <a:rPr lang="zh-CN" altLang="en-US" b="0" dirty="0">
                <a:latin typeface="+mj-ea"/>
                <a:ea typeface="+mj-ea"/>
              </a:rPr>
              <a:t>次（在位单元的前沿和数据位中央各一次），写0翻转</a:t>
            </a:r>
            <a:r>
              <a:rPr lang="en-US" altLang="zh-CN" b="0" dirty="0">
                <a:latin typeface="+mj-ea"/>
                <a:ea typeface="+mj-ea"/>
              </a:rPr>
              <a:t>1</a:t>
            </a:r>
            <a:r>
              <a:rPr lang="zh-CN" altLang="en-US" b="0" dirty="0">
                <a:latin typeface="+mj-ea"/>
                <a:ea typeface="+mj-ea"/>
              </a:rPr>
              <a:t>次（在位单元的前沿）</a:t>
            </a:r>
          </a:p>
          <a:p>
            <a:pPr lvl="2" algn="just"/>
            <a:r>
              <a:rPr lang="zh-CN" altLang="en-US" b="0" dirty="0">
                <a:latin typeface="+mj-ea"/>
                <a:ea typeface="+mj-ea"/>
                <a:hlinkClick r:id="rId2" action="ppaction://hlinksldjump"/>
              </a:rPr>
              <a:t>改进调频制（</a:t>
            </a:r>
            <a:r>
              <a:rPr lang="en-US" altLang="zh-CN" b="0" dirty="0">
                <a:latin typeface="+mj-ea"/>
                <a:ea typeface="+mj-ea"/>
                <a:hlinkClick r:id="rId2" action="ppaction://hlinksldjump"/>
              </a:rPr>
              <a:t>MFM</a:t>
            </a:r>
            <a:r>
              <a:rPr lang="zh-CN" altLang="en-US" b="0" dirty="0">
                <a:latin typeface="+mj-ea"/>
                <a:ea typeface="+mj-ea"/>
                <a:hlinkClick r:id="rId2" action="ppaction://hlinksldjump"/>
              </a:rPr>
              <a:t>）</a:t>
            </a:r>
            <a:r>
              <a:rPr lang="zh-CN" altLang="en-US" b="0" dirty="0">
                <a:latin typeface="+mj-ea"/>
                <a:ea typeface="+mj-ea"/>
              </a:rPr>
              <a:t>：逢1在位中央翻转一次；独立一个0不翻转；两个0在位之间翻转一次</a:t>
            </a:r>
            <a:endParaRPr lang="zh-CN" altLang="en-US" b="0" dirty="0">
              <a:solidFill>
                <a:srgbClr val="008000"/>
              </a:solidFill>
              <a:latin typeface="+mj-ea"/>
              <a:ea typeface="+mj-ea"/>
            </a:endParaRPr>
          </a:p>
        </p:txBody>
      </p:sp>
      <p:sp>
        <p:nvSpPr>
          <p:cNvPr id="6" name="Text Box 4">
            <a:extLst>
              <a:ext uri="{FF2B5EF4-FFF2-40B4-BE49-F238E27FC236}">
                <a16:creationId xmlns:a16="http://schemas.microsoft.com/office/drawing/2014/main" id="{649A2294-3BC4-4B69-95D4-6A627103FA86}"/>
              </a:ext>
            </a:extLst>
          </p:cNvPr>
          <p:cNvSpPr txBox="1">
            <a:spLocks noChangeArrowheads="1"/>
          </p:cNvSpPr>
          <p:nvPr/>
        </p:nvSpPr>
        <p:spPr bwMode="auto">
          <a:xfrm>
            <a:off x="5474469" y="6077453"/>
            <a:ext cx="784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宋体" panose="02010600030101010101" pitchFamily="2" charset="-122"/>
                <a:hlinkClick r:id="rId3" action="ppaction://hlinksldjump"/>
              </a:rPr>
              <a:t>SKIP</a:t>
            </a:r>
            <a:endParaRPr lang="en-US" altLang="zh-CN" dirty="0">
              <a:ea typeface="宋体" panose="02010600030101010101" pitchFamily="2" charset="-122"/>
            </a:endParaRPr>
          </a:p>
        </p:txBody>
      </p:sp>
    </p:spTree>
    <p:extLst>
      <p:ext uri="{BB962C8B-B14F-4D97-AF65-F5344CB8AC3E}">
        <p14:creationId xmlns:p14="http://schemas.microsoft.com/office/powerpoint/2010/main" val="3373695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D8C36E-D324-4860-A017-57EE3D856206}"/>
              </a:ext>
            </a:extLst>
          </p:cNvPr>
          <p:cNvSpPr>
            <a:spLocks noGrp="1"/>
          </p:cNvSpPr>
          <p:nvPr>
            <p:ph type="sldNum" sz="quarter" idx="12"/>
          </p:nvPr>
        </p:nvSpPr>
        <p:spPr/>
        <p:txBody>
          <a:bodyPr/>
          <a:lstStyle/>
          <a:p>
            <a:fld id="{D12C7F20-4EEE-4847-AC76-B538472E8A39}" type="slidenum">
              <a:rPr lang="zh-CN" altLang="en-US" smtClean="0"/>
              <a:pPr/>
              <a:t>10</a:t>
            </a:fld>
            <a:endParaRPr lang="zh-CN" altLang="en-US"/>
          </a:p>
        </p:txBody>
      </p:sp>
      <p:sp>
        <p:nvSpPr>
          <p:cNvPr id="3" name="文本占位符 2">
            <a:extLst>
              <a:ext uri="{FF2B5EF4-FFF2-40B4-BE49-F238E27FC236}">
                <a16:creationId xmlns:a16="http://schemas.microsoft.com/office/drawing/2014/main" id="{22D19331-7207-48D2-9EA2-C24AFFB19039}"/>
              </a:ext>
            </a:extLst>
          </p:cNvPr>
          <p:cNvSpPr>
            <a:spLocks noGrp="1"/>
          </p:cNvSpPr>
          <p:nvPr>
            <p:ph type="body" sz="quarter" idx="15"/>
          </p:nvPr>
        </p:nvSpPr>
        <p:spPr>
          <a:xfrm>
            <a:off x="159768" y="698463"/>
            <a:ext cx="11835786" cy="746879"/>
          </a:xfrm>
        </p:spPr>
        <p:txBody>
          <a:bodyPr/>
          <a:lstStyle/>
          <a:p>
            <a:r>
              <a:rPr lang="zh-CN" altLang="en-US" dirty="0"/>
              <a:t>磁记录方式</a:t>
            </a:r>
            <a:r>
              <a:rPr lang="en-US" altLang="zh-CN" dirty="0"/>
              <a:t>1</a:t>
            </a:r>
            <a:endParaRPr lang="zh-CN" altLang="en-US" dirty="0"/>
          </a:p>
        </p:txBody>
      </p:sp>
      <p:sp>
        <p:nvSpPr>
          <p:cNvPr id="4" name="文本占位符 3">
            <a:extLst>
              <a:ext uri="{FF2B5EF4-FFF2-40B4-BE49-F238E27FC236}">
                <a16:creationId xmlns:a16="http://schemas.microsoft.com/office/drawing/2014/main" id="{DC9119D1-31BA-4BA1-B1F7-1595AA3624C7}"/>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pic>
        <p:nvPicPr>
          <p:cNvPr id="5" name="Picture 3">
            <a:extLst>
              <a:ext uri="{FF2B5EF4-FFF2-40B4-BE49-F238E27FC236}">
                <a16:creationId xmlns:a16="http://schemas.microsoft.com/office/drawing/2014/main" id="{F4D2988D-7F2A-4947-96A4-B51FB0146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64803" y="1213465"/>
            <a:ext cx="8342312" cy="5184775"/>
          </a:xfrm>
          <a:prstGeom prst="rect">
            <a:avLst/>
          </a:prstGeo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 name="Text Box 4">
            <a:extLst>
              <a:ext uri="{FF2B5EF4-FFF2-40B4-BE49-F238E27FC236}">
                <a16:creationId xmlns:a16="http://schemas.microsoft.com/office/drawing/2014/main" id="{912F6257-CDDF-4CE0-A185-C477A86C2776}"/>
              </a:ext>
            </a:extLst>
          </p:cNvPr>
          <p:cNvSpPr txBox="1">
            <a:spLocks noChangeArrowheads="1"/>
          </p:cNvSpPr>
          <p:nvPr/>
        </p:nvSpPr>
        <p:spPr bwMode="auto">
          <a:xfrm>
            <a:off x="9843101" y="5790205"/>
            <a:ext cx="117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宋体" panose="02010600030101010101" pitchFamily="2" charset="-122"/>
                <a:hlinkClick r:id="rId3" action="ppaction://hlinksldjump"/>
              </a:rPr>
              <a:t>BACK</a:t>
            </a:r>
            <a:endParaRPr lang="en-US" altLang="zh-CN" dirty="0">
              <a:ea typeface="宋体" panose="02010600030101010101" pitchFamily="2" charset="-122"/>
            </a:endParaRPr>
          </a:p>
        </p:txBody>
      </p:sp>
    </p:spTree>
    <p:extLst>
      <p:ext uri="{BB962C8B-B14F-4D97-AF65-F5344CB8AC3E}">
        <p14:creationId xmlns:p14="http://schemas.microsoft.com/office/powerpoint/2010/main" val="187411906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0B981D-2306-41AE-8D68-CE4723E7AF30}"/>
              </a:ext>
            </a:extLst>
          </p:cNvPr>
          <p:cNvSpPr>
            <a:spLocks noGrp="1"/>
          </p:cNvSpPr>
          <p:nvPr>
            <p:ph type="sldNum" sz="quarter" idx="12"/>
          </p:nvPr>
        </p:nvSpPr>
        <p:spPr/>
        <p:txBody>
          <a:bodyPr/>
          <a:lstStyle/>
          <a:p>
            <a:fld id="{D12C7F20-4EEE-4847-AC76-B538472E8A39}" type="slidenum">
              <a:rPr lang="zh-CN" altLang="en-US" smtClean="0"/>
              <a:pPr/>
              <a:t>11</a:t>
            </a:fld>
            <a:endParaRPr lang="zh-CN" altLang="en-US"/>
          </a:p>
        </p:txBody>
      </p:sp>
      <p:sp>
        <p:nvSpPr>
          <p:cNvPr id="3" name="文本占位符 2">
            <a:extLst>
              <a:ext uri="{FF2B5EF4-FFF2-40B4-BE49-F238E27FC236}">
                <a16:creationId xmlns:a16="http://schemas.microsoft.com/office/drawing/2014/main" id="{90629376-6FFD-4C40-A5BE-7E2C113E39ED}"/>
              </a:ext>
            </a:extLst>
          </p:cNvPr>
          <p:cNvSpPr>
            <a:spLocks noGrp="1"/>
          </p:cNvSpPr>
          <p:nvPr>
            <p:ph type="body" sz="quarter" idx="15"/>
          </p:nvPr>
        </p:nvSpPr>
        <p:spPr>
          <a:xfrm>
            <a:off x="159768" y="698464"/>
            <a:ext cx="11835786" cy="776376"/>
          </a:xfrm>
        </p:spPr>
        <p:txBody>
          <a:bodyPr/>
          <a:lstStyle/>
          <a:p>
            <a:r>
              <a:rPr lang="zh-CN" altLang="en-US" dirty="0"/>
              <a:t>磁记录方式</a:t>
            </a:r>
            <a:r>
              <a:rPr lang="en-US" altLang="zh-CN" dirty="0"/>
              <a:t>2</a:t>
            </a:r>
            <a:endParaRPr lang="zh-CN" altLang="en-US" dirty="0"/>
          </a:p>
        </p:txBody>
      </p:sp>
      <p:sp>
        <p:nvSpPr>
          <p:cNvPr id="4" name="文本占位符 3">
            <a:extLst>
              <a:ext uri="{FF2B5EF4-FFF2-40B4-BE49-F238E27FC236}">
                <a16:creationId xmlns:a16="http://schemas.microsoft.com/office/drawing/2014/main" id="{41D9B245-8CEA-444C-8A03-42887F81A2C8}"/>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pic>
        <p:nvPicPr>
          <p:cNvPr id="5" name="Picture 3">
            <a:extLst>
              <a:ext uri="{FF2B5EF4-FFF2-40B4-BE49-F238E27FC236}">
                <a16:creationId xmlns:a16="http://schemas.microsoft.com/office/drawing/2014/main" id="{AE7FBC46-D8FD-426D-9246-CA1ECEC66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5229" y="1246905"/>
            <a:ext cx="8116888" cy="515620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6" name="Text Box 4">
            <a:extLst>
              <a:ext uri="{FF2B5EF4-FFF2-40B4-BE49-F238E27FC236}">
                <a16:creationId xmlns:a16="http://schemas.microsoft.com/office/drawing/2014/main" id="{6A32FD67-EB8D-4A8E-A194-C5D9377280AD}"/>
              </a:ext>
            </a:extLst>
          </p:cNvPr>
          <p:cNvSpPr txBox="1">
            <a:spLocks noChangeArrowheads="1"/>
          </p:cNvSpPr>
          <p:nvPr/>
        </p:nvSpPr>
        <p:spPr bwMode="auto">
          <a:xfrm>
            <a:off x="9627578" y="6041601"/>
            <a:ext cx="117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宋体" panose="02010600030101010101" pitchFamily="2" charset="-122"/>
                <a:hlinkClick r:id="rId3" action="ppaction://hlinksldjump"/>
              </a:rPr>
              <a:t>BACK</a:t>
            </a:r>
            <a:endParaRPr lang="en-US" altLang="zh-CN" dirty="0">
              <a:ea typeface="宋体" panose="02010600030101010101" pitchFamily="2" charset="-122"/>
            </a:endParaRPr>
          </a:p>
        </p:txBody>
      </p:sp>
    </p:spTree>
    <p:extLst>
      <p:ext uri="{BB962C8B-B14F-4D97-AF65-F5344CB8AC3E}">
        <p14:creationId xmlns:p14="http://schemas.microsoft.com/office/powerpoint/2010/main" val="156920269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593067-49D6-4D13-B812-55415CC9D418}"/>
              </a:ext>
            </a:extLst>
          </p:cNvPr>
          <p:cNvSpPr>
            <a:spLocks noGrp="1"/>
          </p:cNvSpPr>
          <p:nvPr>
            <p:ph type="sldNum" sz="quarter" idx="12"/>
          </p:nvPr>
        </p:nvSpPr>
        <p:spPr/>
        <p:txBody>
          <a:bodyPr/>
          <a:lstStyle/>
          <a:p>
            <a:fld id="{D12C7F20-4EEE-4847-AC76-B538472E8A39}" type="slidenum">
              <a:rPr lang="zh-CN" altLang="en-US" smtClean="0"/>
              <a:pPr/>
              <a:t>12</a:t>
            </a:fld>
            <a:endParaRPr lang="zh-CN" altLang="en-US"/>
          </a:p>
        </p:txBody>
      </p:sp>
      <p:sp>
        <p:nvSpPr>
          <p:cNvPr id="3" name="文本占位符 2">
            <a:extLst>
              <a:ext uri="{FF2B5EF4-FFF2-40B4-BE49-F238E27FC236}">
                <a16:creationId xmlns:a16="http://schemas.microsoft.com/office/drawing/2014/main" id="{E12F79B8-1E81-43E4-A607-34A5CD470753}"/>
              </a:ext>
            </a:extLst>
          </p:cNvPr>
          <p:cNvSpPr>
            <a:spLocks noGrp="1"/>
          </p:cNvSpPr>
          <p:nvPr>
            <p:ph type="body" sz="quarter" idx="15"/>
          </p:nvPr>
        </p:nvSpPr>
        <p:spPr>
          <a:xfrm>
            <a:off x="159768" y="698463"/>
            <a:ext cx="11835786" cy="658389"/>
          </a:xfrm>
        </p:spPr>
        <p:txBody>
          <a:bodyPr/>
          <a:lstStyle/>
          <a:p>
            <a:r>
              <a:rPr lang="zh-CN" altLang="en-US" dirty="0"/>
              <a:t>磁盘的磁道和扇区</a:t>
            </a:r>
          </a:p>
        </p:txBody>
      </p:sp>
      <p:sp>
        <p:nvSpPr>
          <p:cNvPr id="4" name="文本占位符 3">
            <a:extLst>
              <a:ext uri="{FF2B5EF4-FFF2-40B4-BE49-F238E27FC236}">
                <a16:creationId xmlns:a16="http://schemas.microsoft.com/office/drawing/2014/main" id="{FB5B859F-E403-46CD-B365-CBF0CE730108}"/>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pic>
        <p:nvPicPr>
          <p:cNvPr id="20" name="Picture 5">
            <a:extLst>
              <a:ext uri="{FF2B5EF4-FFF2-40B4-BE49-F238E27FC236}">
                <a16:creationId xmlns:a16="http://schemas.microsoft.com/office/drawing/2014/main" id="{7213E712-6931-429F-9D94-450FAB531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558" y="1241846"/>
            <a:ext cx="5607050"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Rectangle 6">
            <a:extLst>
              <a:ext uri="{FF2B5EF4-FFF2-40B4-BE49-F238E27FC236}">
                <a16:creationId xmlns:a16="http://schemas.microsoft.com/office/drawing/2014/main" id="{40F0C419-D67D-4B8A-9264-82948B4CA15A}"/>
              </a:ext>
            </a:extLst>
          </p:cNvPr>
          <p:cNvSpPr>
            <a:spLocks noChangeArrowheads="1"/>
          </p:cNvSpPr>
          <p:nvPr/>
        </p:nvSpPr>
        <p:spPr bwMode="auto">
          <a:xfrm>
            <a:off x="4471271" y="1262483"/>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2" name="Rectangle 7">
            <a:extLst>
              <a:ext uri="{FF2B5EF4-FFF2-40B4-BE49-F238E27FC236}">
                <a16:creationId xmlns:a16="http://schemas.microsoft.com/office/drawing/2014/main" id="{F1AD3705-67EF-49D9-8EF4-F37BF1D1D600}"/>
              </a:ext>
            </a:extLst>
          </p:cNvPr>
          <p:cNvSpPr>
            <a:spLocks noChangeArrowheads="1"/>
          </p:cNvSpPr>
          <p:nvPr/>
        </p:nvSpPr>
        <p:spPr bwMode="auto">
          <a:xfrm>
            <a:off x="3277471" y="1721271"/>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3" name="Rectangle 8">
            <a:extLst>
              <a:ext uri="{FF2B5EF4-FFF2-40B4-BE49-F238E27FC236}">
                <a16:creationId xmlns:a16="http://schemas.microsoft.com/office/drawing/2014/main" id="{B9B8A4DB-AB12-4576-8AF3-2A75A076D26D}"/>
              </a:ext>
            </a:extLst>
          </p:cNvPr>
          <p:cNvSpPr>
            <a:spLocks noChangeArrowheads="1"/>
          </p:cNvSpPr>
          <p:nvPr/>
        </p:nvSpPr>
        <p:spPr bwMode="auto">
          <a:xfrm>
            <a:off x="5204696" y="6129758"/>
            <a:ext cx="2066925" cy="27463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4" name="Rectangle 9">
            <a:extLst>
              <a:ext uri="{FF2B5EF4-FFF2-40B4-BE49-F238E27FC236}">
                <a16:creationId xmlns:a16="http://schemas.microsoft.com/office/drawing/2014/main" id="{F5C3D557-BA4F-4D96-829C-3DE147C0840E}"/>
              </a:ext>
            </a:extLst>
          </p:cNvPr>
          <p:cNvSpPr>
            <a:spLocks noChangeArrowheads="1"/>
          </p:cNvSpPr>
          <p:nvPr/>
        </p:nvSpPr>
        <p:spPr bwMode="auto">
          <a:xfrm>
            <a:off x="6261971" y="5715421"/>
            <a:ext cx="1516062" cy="2762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5" name="Rectangle 10">
            <a:extLst>
              <a:ext uri="{FF2B5EF4-FFF2-40B4-BE49-F238E27FC236}">
                <a16:creationId xmlns:a16="http://schemas.microsoft.com/office/drawing/2014/main" id="{FAE2E614-8CF4-4F86-95EA-CBE94CF7B663}"/>
              </a:ext>
            </a:extLst>
          </p:cNvPr>
          <p:cNvSpPr>
            <a:spLocks noChangeArrowheads="1"/>
          </p:cNvSpPr>
          <p:nvPr/>
        </p:nvSpPr>
        <p:spPr bwMode="auto">
          <a:xfrm>
            <a:off x="7181133" y="5072483"/>
            <a:ext cx="641350"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grpSp>
        <p:nvGrpSpPr>
          <p:cNvPr id="26" name="Group 12">
            <a:extLst>
              <a:ext uri="{FF2B5EF4-FFF2-40B4-BE49-F238E27FC236}">
                <a16:creationId xmlns:a16="http://schemas.microsoft.com/office/drawing/2014/main" id="{F9AF6CBD-2BBC-4138-BF29-E0B54FB82B36}"/>
              </a:ext>
            </a:extLst>
          </p:cNvPr>
          <p:cNvGrpSpPr>
            <a:grpSpLocks/>
          </p:cNvGrpSpPr>
          <p:nvPr/>
        </p:nvGrpSpPr>
        <p:grpSpPr bwMode="auto">
          <a:xfrm>
            <a:off x="2494833" y="1170408"/>
            <a:ext cx="2801938" cy="488025"/>
            <a:chOff x="1169" y="696"/>
            <a:chExt cx="1384" cy="241"/>
          </a:xfrm>
        </p:grpSpPr>
        <p:sp>
          <p:nvSpPr>
            <p:cNvPr id="27" name="Text Box 13">
              <a:extLst>
                <a:ext uri="{FF2B5EF4-FFF2-40B4-BE49-F238E27FC236}">
                  <a16:creationId xmlns:a16="http://schemas.microsoft.com/office/drawing/2014/main" id="{B052EC82-1106-4340-B3C2-49F33696DB9C}"/>
                </a:ext>
              </a:extLst>
            </p:cNvPr>
            <p:cNvSpPr txBox="1">
              <a:spLocks noChangeArrowheads="1"/>
            </p:cNvSpPr>
            <p:nvPr/>
          </p:nvSpPr>
          <p:spPr bwMode="auto">
            <a:xfrm>
              <a:off x="1169" y="696"/>
              <a:ext cx="574" cy="241"/>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1166813" eaLnBrk="0" fontAlgn="t" latinLnBrk="0" hangingPunct="0">
                <a:lnSpc>
                  <a:spcPct val="100000"/>
                </a:lnSpc>
                <a:spcBef>
                  <a:spcPct val="50000"/>
                </a:spcBef>
                <a:spcAft>
                  <a:spcPct val="0"/>
                </a:spcAft>
                <a:buClrTx/>
                <a:buSzTx/>
                <a:buFontTx/>
                <a:buNone/>
                <a:tabLst/>
                <a:defRPr/>
              </a:pPr>
              <a:r>
                <a:rPr kumimoji="1" lang="zh-CN" altLang="en-US" i="0" u="none" strike="noStrike" kern="0" cap="none" spc="0" normalizeH="0" baseline="0" noProof="0">
                  <a:ln>
                    <a:noFill/>
                  </a:ln>
                  <a:solidFill>
                    <a:srgbClr val="000000"/>
                  </a:solidFill>
                  <a:effectLst/>
                  <a:uLnTx/>
                  <a:uFillTx/>
                  <a:latin typeface="+mj-ea"/>
                  <a:ea typeface="+mj-ea"/>
                </a:rPr>
                <a:t>扇 区</a:t>
              </a:r>
              <a:endParaRPr kumimoji="1" lang="en-US" altLang="zh-CN" i="0" u="none" strike="noStrike" kern="0" cap="none" spc="0" normalizeH="0" baseline="0" noProof="0">
                <a:ln>
                  <a:noFill/>
                </a:ln>
                <a:solidFill>
                  <a:srgbClr val="000000"/>
                </a:solidFill>
                <a:effectLst/>
                <a:uLnTx/>
                <a:uFillTx/>
                <a:latin typeface="+mj-ea"/>
                <a:ea typeface="+mj-ea"/>
              </a:endParaRPr>
            </a:p>
          </p:txBody>
        </p:sp>
        <p:sp>
          <p:nvSpPr>
            <p:cNvPr id="28" name="Line 14">
              <a:extLst>
                <a:ext uri="{FF2B5EF4-FFF2-40B4-BE49-F238E27FC236}">
                  <a16:creationId xmlns:a16="http://schemas.microsoft.com/office/drawing/2014/main" id="{F32AA5CB-F770-4485-ABD9-FBAE91A20044}"/>
                </a:ext>
              </a:extLst>
            </p:cNvPr>
            <p:cNvSpPr>
              <a:spLocks noChangeShapeType="1"/>
            </p:cNvSpPr>
            <p:nvPr/>
          </p:nvSpPr>
          <p:spPr bwMode="auto">
            <a:xfrm flipH="1">
              <a:off x="1668" y="809"/>
              <a:ext cx="8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grpSp>
      <p:grpSp>
        <p:nvGrpSpPr>
          <p:cNvPr id="29" name="Group 20">
            <a:extLst>
              <a:ext uri="{FF2B5EF4-FFF2-40B4-BE49-F238E27FC236}">
                <a16:creationId xmlns:a16="http://schemas.microsoft.com/office/drawing/2014/main" id="{BB01A951-1712-421F-AA27-D9E15C58DB61}"/>
              </a:ext>
            </a:extLst>
          </p:cNvPr>
          <p:cNvGrpSpPr>
            <a:grpSpLocks/>
          </p:cNvGrpSpPr>
          <p:nvPr/>
        </p:nvGrpSpPr>
        <p:grpSpPr bwMode="auto">
          <a:xfrm>
            <a:off x="5644433" y="5072483"/>
            <a:ext cx="1979613" cy="735013"/>
            <a:chOff x="3314" y="2926"/>
            <a:chExt cx="1247" cy="463"/>
          </a:xfrm>
        </p:grpSpPr>
        <p:sp>
          <p:nvSpPr>
            <p:cNvPr id="30" name="Text Box 11">
              <a:extLst>
                <a:ext uri="{FF2B5EF4-FFF2-40B4-BE49-F238E27FC236}">
                  <a16:creationId xmlns:a16="http://schemas.microsoft.com/office/drawing/2014/main" id="{CCCA0F36-FA51-42D8-957E-645A1A7B789C}"/>
                </a:ext>
              </a:extLst>
            </p:cNvPr>
            <p:cNvSpPr txBox="1">
              <a:spLocks noChangeArrowheads="1"/>
            </p:cNvSpPr>
            <p:nvPr/>
          </p:nvSpPr>
          <p:spPr bwMode="auto">
            <a:xfrm>
              <a:off x="3703" y="2955"/>
              <a:ext cx="858" cy="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1166813" eaLnBrk="0" fontAlgn="t" latinLnBrk="0" hangingPunct="0">
                <a:lnSpc>
                  <a:spcPct val="100000"/>
                </a:lnSpc>
                <a:spcBef>
                  <a:spcPct val="50000"/>
                </a:spcBef>
                <a:spcAft>
                  <a:spcPct val="0"/>
                </a:spcAft>
                <a:buClrTx/>
                <a:buSzTx/>
                <a:buFontTx/>
                <a:buNone/>
                <a:tabLst/>
                <a:defRPr/>
              </a:pPr>
              <a:r>
                <a:rPr kumimoji="1" lang="zh-CN" altLang="en-US" i="0" u="none" strike="noStrike" kern="0" cap="none" spc="0" normalizeH="0" baseline="0" noProof="0">
                  <a:ln>
                    <a:noFill/>
                  </a:ln>
                  <a:solidFill>
                    <a:srgbClr val="000000"/>
                  </a:solidFill>
                  <a:effectLst/>
                  <a:uLnTx/>
                  <a:uFillTx/>
                  <a:latin typeface="+mj-ea"/>
                  <a:ea typeface="+mj-ea"/>
                </a:rPr>
                <a:t>磁 道</a:t>
              </a:r>
              <a:endParaRPr kumimoji="1" lang="en-US" altLang="zh-CN" i="0" u="none" strike="noStrike" kern="0" cap="none" spc="0" normalizeH="0" baseline="0" noProof="0">
                <a:ln>
                  <a:noFill/>
                </a:ln>
                <a:solidFill>
                  <a:srgbClr val="000000"/>
                </a:solidFill>
                <a:effectLst/>
                <a:uLnTx/>
                <a:uFillTx/>
                <a:latin typeface="+mj-ea"/>
                <a:ea typeface="+mj-ea"/>
              </a:endParaRPr>
            </a:p>
          </p:txBody>
        </p:sp>
        <p:sp>
          <p:nvSpPr>
            <p:cNvPr id="31" name="Line 15">
              <a:extLst>
                <a:ext uri="{FF2B5EF4-FFF2-40B4-BE49-F238E27FC236}">
                  <a16:creationId xmlns:a16="http://schemas.microsoft.com/office/drawing/2014/main" id="{F306E021-C908-4894-9C34-DE5133DB22F1}"/>
                </a:ext>
              </a:extLst>
            </p:cNvPr>
            <p:cNvSpPr>
              <a:spLocks noChangeShapeType="1"/>
            </p:cNvSpPr>
            <p:nvPr/>
          </p:nvSpPr>
          <p:spPr bwMode="auto">
            <a:xfrm flipH="1" flipV="1">
              <a:off x="3314" y="2926"/>
              <a:ext cx="376" cy="463"/>
            </a:xfrm>
            <a:prstGeom prst="line">
              <a:avLst/>
            </a:prstGeom>
            <a:noFill/>
            <a:ln w="952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grpSp>
      <p:sp>
        <p:nvSpPr>
          <p:cNvPr id="32" name="AutoShape 17">
            <a:extLst>
              <a:ext uri="{FF2B5EF4-FFF2-40B4-BE49-F238E27FC236}">
                <a16:creationId xmlns:a16="http://schemas.microsoft.com/office/drawing/2014/main" id="{F4F0AE28-629A-4833-B873-DEB5019652B3}"/>
              </a:ext>
            </a:extLst>
          </p:cNvPr>
          <p:cNvSpPr>
            <a:spLocks noChangeArrowheads="1"/>
          </p:cNvSpPr>
          <p:nvPr/>
        </p:nvSpPr>
        <p:spPr bwMode="auto">
          <a:xfrm>
            <a:off x="7801846" y="1399008"/>
            <a:ext cx="1517650" cy="3719513"/>
          </a:xfrm>
          <a:prstGeom prst="wedgeRoundRectCallout">
            <a:avLst>
              <a:gd name="adj1" fmla="val -109546"/>
              <a:gd name="adj2" fmla="val -32579"/>
              <a:gd name="adj3" fmla="val 16667"/>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lnSpc>
                <a:spcPct val="120000"/>
              </a:lnSpc>
              <a:spcBef>
                <a:spcPct val="0"/>
              </a:spcBef>
              <a:spcAft>
                <a:spcPct val="0"/>
              </a:spcAft>
            </a:pPr>
            <a:r>
              <a:rPr kumimoji="1" lang="zh-CN" altLang="en-US" sz="1800">
                <a:solidFill>
                  <a:srgbClr val="0000CC"/>
                </a:solidFill>
                <a:latin typeface="+mj-ea"/>
                <a:ea typeface="+mj-ea"/>
              </a:rPr>
              <a:t>磁盘表面被分为许多同心圆，每个同心圆称为一个磁道。每个磁道都有一个编号，最外面的是</a:t>
            </a:r>
            <a:r>
              <a:rPr kumimoji="1" lang="en-US" altLang="zh-CN" sz="1800">
                <a:solidFill>
                  <a:srgbClr val="0000CC"/>
                </a:solidFill>
                <a:latin typeface="+mj-ea"/>
                <a:ea typeface="+mj-ea"/>
              </a:rPr>
              <a:t>0</a:t>
            </a:r>
            <a:r>
              <a:rPr kumimoji="1" lang="zh-CN" altLang="en-US" sz="1800">
                <a:solidFill>
                  <a:srgbClr val="0000CC"/>
                </a:solidFill>
                <a:latin typeface="+mj-ea"/>
                <a:ea typeface="+mj-ea"/>
              </a:rPr>
              <a:t>磁道 </a:t>
            </a:r>
          </a:p>
        </p:txBody>
      </p:sp>
      <p:sp>
        <p:nvSpPr>
          <p:cNvPr id="33" name="AutoShape 18">
            <a:extLst>
              <a:ext uri="{FF2B5EF4-FFF2-40B4-BE49-F238E27FC236}">
                <a16:creationId xmlns:a16="http://schemas.microsoft.com/office/drawing/2014/main" id="{06604E8B-3F9F-40E2-AA1D-284961B13D7E}"/>
              </a:ext>
            </a:extLst>
          </p:cNvPr>
          <p:cNvSpPr>
            <a:spLocks noChangeArrowheads="1"/>
          </p:cNvSpPr>
          <p:nvPr/>
        </p:nvSpPr>
        <p:spPr bwMode="auto">
          <a:xfrm>
            <a:off x="639046" y="1399008"/>
            <a:ext cx="1516062" cy="3719513"/>
          </a:xfrm>
          <a:prstGeom prst="wedgeRoundRectCallout">
            <a:avLst>
              <a:gd name="adj1" fmla="val 160412"/>
              <a:gd name="adj2" fmla="val -21259"/>
              <a:gd name="adj3" fmla="val 16667"/>
            </a:avLst>
          </a:prstGeom>
          <a:noFill/>
          <a:ln w="9525" algn="ctr">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lnSpc>
                <a:spcPct val="120000"/>
              </a:lnSpc>
              <a:spcBef>
                <a:spcPct val="0"/>
              </a:spcBef>
              <a:spcAft>
                <a:spcPct val="0"/>
              </a:spcAft>
            </a:pPr>
            <a:r>
              <a:rPr kumimoji="1" lang="zh-CN" altLang="en-US" sz="1800">
                <a:solidFill>
                  <a:srgbClr val="0000CC"/>
                </a:solidFill>
                <a:latin typeface="+mj-ea"/>
                <a:ea typeface="+mj-ea"/>
              </a:rPr>
              <a:t>每个磁道被划分为若干段（段又叫扇区），每个扇区的存储容量均为</a:t>
            </a:r>
            <a:r>
              <a:rPr kumimoji="1" lang="en-US" altLang="zh-CN" sz="1800">
                <a:solidFill>
                  <a:srgbClr val="0000CC"/>
                </a:solidFill>
                <a:latin typeface="+mj-ea"/>
                <a:ea typeface="+mj-ea"/>
              </a:rPr>
              <a:t>512</a:t>
            </a:r>
            <a:r>
              <a:rPr kumimoji="1" lang="zh-CN" altLang="en-US" sz="1800">
                <a:solidFill>
                  <a:srgbClr val="0000CC"/>
                </a:solidFill>
                <a:latin typeface="+mj-ea"/>
                <a:ea typeface="+mj-ea"/>
              </a:rPr>
              <a:t>字节。每个扇区都有一个编号 </a:t>
            </a:r>
          </a:p>
        </p:txBody>
      </p:sp>
      <p:sp>
        <p:nvSpPr>
          <p:cNvPr id="34" name="Text Box 19">
            <a:extLst>
              <a:ext uri="{FF2B5EF4-FFF2-40B4-BE49-F238E27FC236}">
                <a16:creationId xmlns:a16="http://schemas.microsoft.com/office/drawing/2014/main" id="{78CB2C4C-157E-4D6F-B2E6-3A5A37858595}"/>
              </a:ext>
            </a:extLst>
          </p:cNvPr>
          <p:cNvSpPr txBox="1">
            <a:spLocks noChangeArrowheads="1"/>
          </p:cNvSpPr>
          <p:nvPr/>
        </p:nvSpPr>
        <p:spPr bwMode="auto">
          <a:xfrm>
            <a:off x="667741" y="6188733"/>
            <a:ext cx="10856517" cy="36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kumimoji="1" lang="zh-CN" altLang="en-US" sz="1600" dirty="0">
                <a:solidFill>
                  <a:srgbClr val="D1390F"/>
                </a:solidFill>
                <a:latin typeface="+mj-ea"/>
                <a:ea typeface="+mj-ea"/>
              </a:rPr>
              <a:t>注：所谓磁盘的格式化操作，就是在盘面上划分磁道和扇区，并在扇区中填写扇区号等信息的过程</a:t>
            </a:r>
          </a:p>
        </p:txBody>
      </p:sp>
    </p:spTree>
    <p:extLst>
      <p:ext uri="{BB962C8B-B14F-4D97-AF65-F5344CB8AC3E}">
        <p14:creationId xmlns:p14="http://schemas.microsoft.com/office/powerpoint/2010/main" val="29969589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1B68AB-4403-4469-B5BD-D950811665AB}"/>
              </a:ext>
            </a:extLst>
          </p:cNvPr>
          <p:cNvSpPr>
            <a:spLocks noGrp="1"/>
          </p:cNvSpPr>
          <p:nvPr>
            <p:ph type="sldNum" sz="quarter" idx="12"/>
          </p:nvPr>
        </p:nvSpPr>
        <p:spPr/>
        <p:txBody>
          <a:bodyPr/>
          <a:lstStyle/>
          <a:p>
            <a:fld id="{D12C7F20-4EEE-4847-AC76-B538472E8A39}" type="slidenum">
              <a:rPr lang="zh-CN" altLang="en-US" smtClean="0"/>
              <a:pPr/>
              <a:t>13</a:t>
            </a:fld>
            <a:endParaRPr lang="zh-CN" altLang="en-US"/>
          </a:p>
        </p:txBody>
      </p:sp>
      <p:sp>
        <p:nvSpPr>
          <p:cNvPr id="3" name="文本占位符 2">
            <a:extLst>
              <a:ext uri="{FF2B5EF4-FFF2-40B4-BE49-F238E27FC236}">
                <a16:creationId xmlns:a16="http://schemas.microsoft.com/office/drawing/2014/main" id="{1524CF10-8934-4035-87CD-3159594ED721}"/>
              </a:ext>
            </a:extLst>
          </p:cNvPr>
          <p:cNvSpPr>
            <a:spLocks noGrp="1"/>
          </p:cNvSpPr>
          <p:nvPr>
            <p:ph type="body" sz="quarter" idx="15"/>
          </p:nvPr>
        </p:nvSpPr>
        <p:spPr>
          <a:xfrm>
            <a:off x="159768" y="698463"/>
            <a:ext cx="11835786" cy="609227"/>
          </a:xfrm>
        </p:spPr>
        <p:txBody>
          <a:bodyPr/>
          <a:lstStyle/>
          <a:p>
            <a:r>
              <a:rPr lang="zh-CN" altLang="en-US" dirty="0"/>
              <a:t>如何增大磁盘片的容量？</a:t>
            </a:r>
          </a:p>
        </p:txBody>
      </p:sp>
      <p:sp>
        <p:nvSpPr>
          <p:cNvPr id="4" name="文本占位符 3">
            <a:extLst>
              <a:ext uri="{FF2B5EF4-FFF2-40B4-BE49-F238E27FC236}">
                <a16:creationId xmlns:a16="http://schemas.microsoft.com/office/drawing/2014/main" id="{9BDC0E85-2090-49C0-B952-026BCF5F7DEB}"/>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22" name="Rectangle 3">
            <a:extLst>
              <a:ext uri="{FF2B5EF4-FFF2-40B4-BE49-F238E27FC236}">
                <a16:creationId xmlns:a16="http://schemas.microsoft.com/office/drawing/2014/main" id="{40014E63-0FE0-49CC-8003-6865A2E2E5C6}"/>
              </a:ext>
            </a:extLst>
          </p:cNvPr>
          <p:cNvSpPr txBox="1">
            <a:spLocks noChangeArrowheads="1"/>
          </p:cNvSpPr>
          <p:nvPr/>
        </p:nvSpPr>
        <p:spPr bwMode="auto">
          <a:xfrm>
            <a:off x="463806" y="1218995"/>
            <a:ext cx="81549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r>
              <a:rPr lang="zh-CN" altLang="en-US" b="0">
                <a:latin typeface="+mj-ea"/>
                <a:ea typeface="+mj-ea"/>
              </a:rPr>
              <a:t>提高盘片上的信息记录密度！</a:t>
            </a:r>
          </a:p>
          <a:p>
            <a:pPr marL="582613" lvl="1" indent="-223838" defTabSz="717550"/>
            <a:r>
              <a:rPr lang="zh-CN" altLang="en-US" b="0">
                <a:latin typeface="+mj-ea"/>
                <a:ea typeface="+mj-ea"/>
              </a:rPr>
              <a:t>增加磁道数目</a:t>
            </a:r>
            <a:r>
              <a:rPr lang="en-US" altLang="zh-CN" b="0">
                <a:latin typeface="+mj-ea"/>
                <a:ea typeface="+mj-ea"/>
              </a:rPr>
              <a:t>——</a:t>
            </a:r>
            <a:r>
              <a:rPr lang="zh-CN" altLang="en-US" b="0">
                <a:latin typeface="+mj-ea"/>
                <a:ea typeface="+mj-ea"/>
              </a:rPr>
              <a:t>提高磁道密度</a:t>
            </a:r>
          </a:p>
          <a:p>
            <a:pPr marL="582613" lvl="1" indent="-223838" defTabSz="717550"/>
            <a:r>
              <a:rPr lang="zh-CN" altLang="en-US" b="0">
                <a:latin typeface="+mj-ea"/>
                <a:ea typeface="+mj-ea"/>
              </a:rPr>
              <a:t>增加扇区数目</a:t>
            </a:r>
            <a:r>
              <a:rPr lang="en-US" altLang="zh-CN" b="0">
                <a:latin typeface="+mj-ea"/>
                <a:ea typeface="+mj-ea"/>
              </a:rPr>
              <a:t>——</a:t>
            </a:r>
            <a:r>
              <a:rPr lang="zh-CN" altLang="en-US" b="0">
                <a:latin typeface="+mj-ea"/>
                <a:ea typeface="+mj-ea"/>
              </a:rPr>
              <a:t>提高位密度，采用可变扇区数</a:t>
            </a:r>
            <a:endParaRPr lang="zh-CN" altLang="en-US" b="0" dirty="0">
              <a:latin typeface="+mj-ea"/>
              <a:ea typeface="+mj-ea"/>
            </a:endParaRPr>
          </a:p>
        </p:txBody>
      </p:sp>
      <p:grpSp>
        <p:nvGrpSpPr>
          <p:cNvPr id="23" name="Group 4">
            <a:extLst>
              <a:ext uri="{FF2B5EF4-FFF2-40B4-BE49-F238E27FC236}">
                <a16:creationId xmlns:a16="http://schemas.microsoft.com/office/drawing/2014/main" id="{FB2D7227-88AA-482E-9F28-12A65124BF8C}"/>
              </a:ext>
            </a:extLst>
          </p:cNvPr>
          <p:cNvGrpSpPr>
            <a:grpSpLocks/>
          </p:cNvGrpSpPr>
          <p:nvPr/>
        </p:nvGrpSpPr>
        <p:grpSpPr bwMode="auto">
          <a:xfrm>
            <a:off x="404966" y="2220331"/>
            <a:ext cx="9643602" cy="3858960"/>
            <a:chOff x="103" y="1331"/>
            <a:chExt cx="4332" cy="1906"/>
          </a:xfrm>
        </p:grpSpPr>
        <p:grpSp>
          <p:nvGrpSpPr>
            <p:cNvPr id="24" name="Group 5">
              <a:extLst>
                <a:ext uri="{FF2B5EF4-FFF2-40B4-BE49-F238E27FC236}">
                  <a16:creationId xmlns:a16="http://schemas.microsoft.com/office/drawing/2014/main" id="{A6FE9BBC-1973-4DAA-8948-85A20DD41B6E}"/>
                </a:ext>
              </a:extLst>
            </p:cNvPr>
            <p:cNvGrpSpPr>
              <a:grpSpLocks/>
            </p:cNvGrpSpPr>
            <p:nvPr/>
          </p:nvGrpSpPr>
          <p:grpSpPr bwMode="auto">
            <a:xfrm>
              <a:off x="103" y="1398"/>
              <a:ext cx="4296" cy="1839"/>
              <a:chOff x="103" y="1195"/>
              <a:chExt cx="4296" cy="1839"/>
            </a:xfrm>
          </p:grpSpPr>
          <p:pic>
            <p:nvPicPr>
              <p:cNvPr id="33" name="Picture 6">
                <a:extLst>
                  <a:ext uri="{FF2B5EF4-FFF2-40B4-BE49-F238E27FC236}">
                    <a16:creationId xmlns:a16="http://schemas.microsoft.com/office/drawing/2014/main" id="{38F45E0F-4E3D-4305-B8D5-431C4EB5F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 y="1195"/>
                <a:ext cx="4296" cy="1548"/>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7">
                <a:extLst>
                  <a:ext uri="{FF2B5EF4-FFF2-40B4-BE49-F238E27FC236}">
                    <a16:creationId xmlns:a16="http://schemas.microsoft.com/office/drawing/2014/main" id="{28567CEA-F089-47E2-AAE1-4BCC0F85939A}"/>
                  </a:ext>
                </a:extLst>
              </p:cNvPr>
              <p:cNvSpPr txBox="1">
                <a:spLocks noChangeArrowheads="1"/>
              </p:cNvSpPr>
              <p:nvPr/>
            </p:nvSpPr>
            <p:spPr bwMode="auto">
              <a:xfrm>
                <a:off x="481" y="2641"/>
                <a:ext cx="3792"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1166813" eaLnBrk="0" fontAlgn="t" latinLnBrk="0" hangingPunct="0">
                  <a:lnSpc>
                    <a:spcPct val="100000"/>
                  </a:lnSpc>
                  <a:spcBef>
                    <a:spcPct val="50000"/>
                  </a:spcBef>
                  <a:spcAft>
                    <a:spcPct val="0"/>
                  </a:spcAft>
                  <a:buClrTx/>
                  <a:buSzTx/>
                  <a:buFontTx/>
                  <a:buNone/>
                  <a:tabLst/>
                  <a:defRPr/>
                </a:pPr>
                <a:r>
                  <a:rPr kumimoji="1" lang="zh-CN" altLang="en-US" sz="2600" i="0" u="none" strike="noStrike" kern="0" cap="none" spc="0" normalizeH="0" baseline="0" noProof="0" dirty="0">
                    <a:ln>
                      <a:noFill/>
                    </a:ln>
                    <a:solidFill>
                      <a:srgbClr val="00DFCA"/>
                    </a:solidFill>
                    <a:effectLst/>
                    <a:uLnTx/>
                    <a:uFillTx/>
                    <a:latin typeface="+mj-ea"/>
                    <a:ea typeface="+mj-ea"/>
                  </a:rPr>
                  <a:t>  </a:t>
                </a:r>
                <a:r>
                  <a:rPr kumimoji="1" lang="zh-CN" altLang="en-US" sz="1800" i="0" u="none" strike="noStrike" kern="0" cap="none" spc="0" normalizeH="0" baseline="0" noProof="0" dirty="0">
                    <a:ln>
                      <a:noFill/>
                    </a:ln>
                    <a:solidFill>
                      <a:srgbClr val="008000"/>
                    </a:solidFill>
                    <a:effectLst/>
                    <a:uLnTx/>
                    <a:uFillTx/>
                    <a:latin typeface="+mj-ea"/>
                    <a:ea typeface="+mj-ea"/>
                  </a:rPr>
                  <a:t>低密度存储示意图                                                     高密度存储示意图</a:t>
                </a:r>
              </a:p>
            </p:txBody>
          </p:sp>
          <p:sp>
            <p:nvSpPr>
              <p:cNvPr id="35" name="Rectangle 8">
                <a:extLst>
                  <a:ext uri="{FF2B5EF4-FFF2-40B4-BE49-F238E27FC236}">
                    <a16:creationId xmlns:a16="http://schemas.microsoft.com/office/drawing/2014/main" id="{EB954A93-F96E-4653-85AD-1FF627431BA7}"/>
                  </a:ext>
                </a:extLst>
              </p:cNvPr>
              <p:cNvSpPr>
                <a:spLocks noChangeArrowheads="1"/>
              </p:cNvSpPr>
              <p:nvPr/>
            </p:nvSpPr>
            <p:spPr bwMode="auto">
              <a:xfrm>
                <a:off x="149" y="1762"/>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6" name="Rectangle 9">
                <a:extLst>
                  <a:ext uri="{FF2B5EF4-FFF2-40B4-BE49-F238E27FC236}">
                    <a16:creationId xmlns:a16="http://schemas.microsoft.com/office/drawing/2014/main" id="{A2AAFBD5-BF3D-4762-BB2A-8B4687C58FAD}"/>
                  </a:ext>
                </a:extLst>
              </p:cNvPr>
              <p:cNvSpPr>
                <a:spLocks noChangeArrowheads="1"/>
              </p:cNvSpPr>
              <p:nvPr/>
            </p:nvSpPr>
            <p:spPr bwMode="auto">
              <a:xfrm>
                <a:off x="2326" y="1739"/>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sp>
          <p:nvSpPr>
            <p:cNvPr id="25" name="Rectangle 10">
              <a:extLst>
                <a:ext uri="{FF2B5EF4-FFF2-40B4-BE49-F238E27FC236}">
                  <a16:creationId xmlns:a16="http://schemas.microsoft.com/office/drawing/2014/main" id="{E6B87DEB-7979-45B1-908E-FA0AB7781A75}"/>
                </a:ext>
              </a:extLst>
            </p:cNvPr>
            <p:cNvSpPr>
              <a:spLocks noChangeArrowheads="1"/>
            </p:cNvSpPr>
            <p:nvPr/>
          </p:nvSpPr>
          <p:spPr bwMode="auto">
            <a:xfrm>
              <a:off x="1827" y="1694"/>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6" name="Rectangle 11">
              <a:extLst>
                <a:ext uri="{FF2B5EF4-FFF2-40B4-BE49-F238E27FC236}">
                  <a16:creationId xmlns:a16="http://schemas.microsoft.com/office/drawing/2014/main" id="{0DEF0CC9-93DA-48BB-AA49-15798F58454B}"/>
                </a:ext>
              </a:extLst>
            </p:cNvPr>
            <p:cNvSpPr>
              <a:spLocks noChangeArrowheads="1"/>
            </p:cNvSpPr>
            <p:nvPr/>
          </p:nvSpPr>
          <p:spPr bwMode="auto">
            <a:xfrm>
              <a:off x="4004" y="1671"/>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7" name="Rectangle 12">
              <a:extLst>
                <a:ext uri="{FF2B5EF4-FFF2-40B4-BE49-F238E27FC236}">
                  <a16:creationId xmlns:a16="http://schemas.microsoft.com/office/drawing/2014/main" id="{E90BB320-FE20-446E-9138-CAEDCC4EFA82}"/>
                </a:ext>
              </a:extLst>
            </p:cNvPr>
            <p:cNvSpPr>
              <a:spLocks noChangeArrowheads="1"/>
            </p:cNvSpPr>
            <p:nvPr/>
          </p:nvSpPr>
          <p:spPr bwMode="auto">
            <a:xfrm>
              <a:off x="1033" y="1421"/>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100" i="0" u="none" strike="noStrike" kern="0" cap="none" spc="0" normalizeH="0" baseline="0" noProof="0">
                <a:ln>
                  <a:noFill/>
                </a:ln>
                <a:solidFill>
                  <a:srgbClr val="000000"/>
                </a:solidFill>
                <a:effectLst/>
                <a:uLnTx/>
                <a:uFillTx/>
                <a:latin typeface="+mj-ea"/>
                <a:ea typeface="+mj-ea"/>
              </a:endParaRPr>
            </a:p>
          </p:txBody>
        </p:sp>
        <p:sp>
          <p:nvSpPr>
            <p:cNvPr id="28" name="Rectangle 13">
              <a:extLst>
                <a:ext uri="{FF2B5EF4-FFF2-40B4-BE49-F238E27FC236}">
                  <a16:creationId xmlns:a16="http://schemas.microsoft.com/office/drawing/2014/main" id="{3D707E65-4E11-423C-8CC8-CD509567D309}"/>
                </a:ext>
              </a:extLst>
            </p:cNvPr>
            <p:cNvSpPr>
              <a:spLocks noChangeArrowheads="1"/>
            </p:cNvSpPr>
            <p:nvPr/>
          </p:nvSpPr>
          <p:spPr bwMode="auto">
            <a:xfrm>
              <a:off x="3233" y="1398"/>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100" i="0" u="none" strike="noStrike" kern="0" cap="none" spc="0" normalizeH="0" baseline="0" noProof="0">
                <a:ln>
                  <a:noFill/>
                </a:ln>
                <a:solidFill>
                  <a:srgbClr val="000000"/>
                </a:solidFill>
                <a:effectLst/>
                <a:uLnTx/>
                <a:uFillTx/>
                <a:latin typeface="+mj-ea"/>
                <a:ea typeface="+mj-ea"/>
              </a:endParaRPr>
            </a:p>
          </p:txBody>
        </p:sp>
        <p:sp>
          <p:nvSpPr>
            <p:cNvPr id="29" name="Text Box 14">
              <a:extLst>
                <a:ext uri="{FF2B5EF4-FFF2-40B4-BE49-F238E27FC236}">
                  <a16:creationId xmlns:a16="http://schemas.microsoft.com/office/drawing/2014/main" id="{E95B8940-0479-4B72-9E84-B383199A88C7}"/>
                </a:ext>
              </a:extLst>
            </p:cNvPr>
            <p:cNvSpPr txBox="1">
              <a:spLocks noChangeArrowheads="1"/>
            </p:cNvSpPr>
            <p:nvPr/>
          </p:nvSpPr>
          <p:spPr bwMode="auto">
            <a:xfrm>
              <a:off x="1758" y="1716"/>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FF"/>
                  </a:solidFill>
                  <a:effectLst/>
                  <a:uLnTx/>
                  <a:uFillTx/>
                  <a:latin typeface="+mj-ea"/>
                  <a:ea typeface="+mj-ea"/>
                </a:rPr>
                <a:t>位密度</a:t>
              </a:r>
            </a:p>
          </p:txBody>
        </p:sp>
        <p:sp>
          <p:nvSpPr>
            <p:cNvPr id="30" name="Text Box 15">
              <a:extLst>
                <a:ext uri="{FF2B5EF4-FFF2-40B4-BE49-F238E27FC236}">
                  <a16:creationId xmlns:a16="http://schemas.microsoft.com/office/drawing/2014/main" id="{13FBD72E-99DA-4A6D-80BB-094122AE6398}"/>
                </a:ext>
              </a:extLst>
            </p:cNvPr>
            <p:cNvSpPr txBox="1">
              <a:spLocks noChangeArrowheads="1"/>
            </p:cNvSpPr>
            <p:nvPr/>
          </p:nvSpPr>
          <p:spPr bwMode="auto">
            <a:xfrm>
              <a:off x="1032" y="1353"/>
              <a:ext cx="545" cy="19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FF"/>
                  </a:solidFill>
                  <a:effectLst/>
                  <a:uLnTx/>
                  <a:uFillTx/>
                  <a:latin typeface="+mj-ea"/>
                  <a:ea typeface="+mj-ea"/>
                </a:rPr>
                <a:t>道密度</a:t>
              </a:r>
            </a:p>
          </p:txBody>
        </p:sp>
        <p:sp>
          <p:nvSpPr>
            <p:cNvPr id="31" name="Text Box 16">
              <a:extLst>
                <a:ext uri="{FF2B5EF4-FFF2-40B4-BE49-F238E27FC236}">
                  <a16:creationId xmlns:a16="http://schemas.microsoft.com/office/drawing/2014/main" id="{6DD9C9D6-E31F-48C6-9ADF-40BCC83D81A7}"/>
                </a:ext>
              </a:extLst>
            </p:cNvPr>
            <p:cNvSpPr txBox="1">
              <a:spLocks noChangeArrowheads="1"/>
            </p:cNvSpPr>
            <p:nvPr/>
          </p:nvSpPr>
          <p:spPr bwMode="auto">
            <a:xfrm>
              <a:off x="3971" y="1694"/>
              <a:ext cx="4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FF"/>
                  </a:solidFill>
                  <a:effectLst/>
                  <a:uLnTx/>
                  <a:uFillTx/>
                  <a:latin typeface="+mj-ea"/>
                  <a:ea typeface="+mj-ea"/>
                </a:rPr>
                <a:t>位密度</a:t>
              </a:r>
            </a:p>
          </p:txBody>
        </p:sp>
        <p:sp>
          <p:nvSpPr>
            <p:cNvPr id="32" name="Text Box 17">
              <a:extLst>
                <a:ext uri="{FF2B5EF4-FFF2-40B4-BE49-F238E27FC236}">
                  <a16:creationId xmlns:a16="http://schemas.microsoft.com/office/drawing/2014/main" id="{DF118D1D-FE78-4E5E-A001-B1ECA6761DBA}"/>
                </a:ext>
              </a:extLst>
            </p:cNvPr>
            <p:cNvSpPr txBox="1">
              <a:spLocks noChangeArrowheads="1"/>
            </p:cNvSpPr>
            <p:nvPr/>
          </p:nvSpPr>
          <p:spPr bwMode="auto">
            <a:xfrm>
              <a:off x="3245" y="1331"/>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FF"/>
                  </a:solidFill>
                  <a:effectLst/>
                  <a:uLnTx/>
                  <a:uFillTx/>
                  <a:latin typeface="+mj-ea"/>
                  <a:ea typeface="+mj-ea"/>
                </a:rPr>
                <a:t>道密度</a:t>
              </a:r>
            </a:p>
          </p:txBody>
        </p:sp>
      </p:grpSp>
      <p:sp>
        <p:nvSpPr>
          <p:cNvPr id="37" name="Text Box 21">
            <a:extLst>
              <a:ext uri="{FF2B5EF4-FFF2-40B4-BE49-F238E27FC236}">
                <a16:creationId xmlns:a16="http://schemas.microsoft.com/office/drawing/2014/main" id="{5FD89AE4-6346-46E0-9179-F1344C3EB2E3}"/>
              </a:ext>
            </a:extLst>
          </p:cNvPr>
          <p:cNvSpPr txBox="1">
            <a:spLocks noChangeArrowheads="1"/>
          </p:cNvSpPr>
          <p:nvPr/>
        </p:nvSpPr>
        <p:spPr bwMode="auto">
          <a:xfrm>
            <a:off x="1042818" y="5755820"/>
            <a:ext cx="34701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600" dirty="0">
                <a:solidFill>
                  <a:srgbClr val="000000"/>
                </a:solidFill>
                <a:latin typeface="+mj-ea"/>
                <a:ea typeface="+mj-ea"/>
              </a:rPr>
              <a:t>早期的磁盘所有磁道上的扇区数相同，所以位数相同，内道上的位密度比外道位密度高</a:t>
            </a:r>
          </a:p>
        </p:txBody>
      </p:sp>
      <p:sp>
        <p:nvSpPr>
          <p:cNvPr id="38" name="Text Box 22">
            <a:extLst>
              <a:ext uri="{FF2B5EF4-FFF2-40B4-BE49-F238E27FC236}">
                <a16:creationId xmlns:a16="http://schemas.microsoft.com/office/drawing/2014/main" id="{A6F97CB5-D04D-42F0-9584-A4E148A1F286}"/>
              </a:ext>
            </a:extLst>
          </p:cNvPr>
          <p:cNvSpPr txBox="1">
            <a:spLocks noChangeArrowheads="1"/>
          </p:cNvSpPr>
          <p:nvPr/>
        </p:nvSpPr>
        <p:spPr bwMode="auto">
          <a:xfrm>
            <a:off x="6010365" y="5684405"/>
            <a:ext cx="33353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600" dirty="0">
                <a:solidFill>
                  <a:srgbClr val="000000"/>
                </a:solidFill>
                <a:latin typeface="+mj-ea"/>
                <a:ea typeface="+mj-ea"/>
              </a:rPr>
              <a:t>现代磁盘磁道上的位密度相同，所以，外道上的扇区数比内道上扇区数多，使整个磁盘的容量提高</a:t>
            </a:r>
          </a:p>
        </p:txBody>
      </p:sp>
    </p:spTree>
    <p:extLst>
      <p:ext uri="{BB962C8B-B14F-4D97-AF65-F5344CB8AC3E}">
        <p14:creationId xmlns:p14="http://schemas.microsoft.com/office/powerpoint/2010/main" val="34324749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FBC1270-4222-4E13-BD05-11D4DC822794}"/>
              </a:ext>
            </a:extLst>
          </p:cNvPr>
          <p:cNvSpPr>
            <a:spLocks noGrp="1"/>
          </p:cNvSpPr>
          <p:nvPr>
            <p:ph type="sldNum" sz="quarter" idx="12"/>
          </p:nvPr>
        </p:nvSpPr>
        <p:spPr/>
        <p:txBody>
          <a:bodyPr/>
          <a:lstStyle/>
          <a:p>
            <a:fld id="{D12C7F20-4EEE-4847-AC76-B538472E8A39}" type="slidenum">
              <a:rPr lang="zh-CN" altLang="en-US" smtClean="0"/>
              <a:pPr/>
              <a:t>14</a:t>
            </a:fld>
            <a:endParaRPr lang="zh-CN" altLang="en-US"/>
          </a:p>
        </p:txBody>
      </p:sp>
      <p:sp>
        <p:nvSpPr>
          <p:cNvPr id="3" name="文本占位符 2">
            <a:extLst>
              <a:ext uri="{FF2B5EF4-FFF2-40B4-BE49-F238E27FC236}">
                <a16:creationId xmlns:a16="http://schemas.microsoft.com/office/drawing/2014/main" id="{492893C2-C228-4D76-AC10-E54D062AA138}"/>
              </a:ext>
            </a:extLst>
          </p:cNvPr>
          <p:cNvSpPr>
            <a:spLocks noGrp="1"/>
          </p:cNvSpPr>
          <p:nvPr>
            <p:ph type="body" sz="quarter" idx="15"/>
          </p:nvPr>
        </p:nvSpPr>
        <p:spPr>
          <a:xfrm>
            <a:off x="159768" y="698464"/>
            <a:ext cx="11835786" cy="435382"/>
          </a:xfrm>
        </p:spPr>
        <p:txBody>
          <a:bodyPr>
            <a:normAutofit fontScale="92500" lnSpcReduction="20000"/>
          </a:bodyPr>
          <a:lstStyle/>
          <a:p>
            <a:r>
              <a:rPr lang="zh-CN" altLang="en-US" dirty="0"/>
              <a:t>磁盘磁道的格式</a:t>
            </a:r>
          </a:p>
        </p:txBody>
      </p:sp>
      <p:sp>
        <p:nvSpPr>
          <p:cNvPr id="4" name="文本占位符 3">
            <a:extLst>
              <a:ext uri="{FF2B5EF4-FFF2-40B4-BE49-F238E27FC236}">
                <a16:creationId xmlns:a16="http://schemas.microsoft.com/office/drawing/2014/main" id="{A427D7D5-A8C0-4D48-A1F4-236E6C477414}"/>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pic>
        <p:nvPicPr>
          <p:cNvPr id="5" name="Picture 2">
            <a:extLst>
              <a:ext uri="{FF2B5EF4-FFF2-40B4-BE49-F238E27FC236}">
                <a16:creationId xmlns:a16="http://schemas.microsoft.com/office/drawing/2014/main" id="{8D6D3A30-EE09-492A-B6C0-EFF056595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43" y="1331816"/>
            <a:ext cx="10401099" cy="4512860"/>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6" name="Text Box 3">
            <a:extLst>
              <a:ext uri="{FF2B5EF4-FFF2-40B4-BE49-F238E27FC236}">
                <a16:creationId xmlns:a16="http://schemas.microsoft.com/office/drawing/2014/main" id="{75E4BB96-B993-46B5-BD58-A9028F647FC1}"/>
              </a:ext>
            </a:extLst>
          </p:cNvPr>
          <p:cNvSpPr txBox="1">
            <a:spLocks noChangeArrowheads="1"/>
          </p:cNvSpPr>
          <p:nvPr/>
        </p:nvSpPr>
        <p:spPr bwMode="auto">
          <a:xfrm>
            <a:off x="594948" y="5974870"/>
            <a:ext cx="109654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dirty="0">
                <a:solidFill>
                  <a:srgbClr val="000099"/>
                </a:solidFill>
                <a:latin typeface="+mj-ea"/>
                <a:ea typeface="+mj-ea"/>
              </a:rPr>
              <a:t>在此例中，每个磁道包含30个固定长度的扇段，每个扇段有600个字节(17+7+41+515+20=600)。</a:t>
            </a:r>
            <a:endParaRPr kumimoji="1" lang="en-US" altLang="zh-CN" dirty="0">
              <a:solidFill>
                <a:srgbClr val="000099"/>
              </a:solidFill>
              <a:latin typeface="+mj-ea"/>
              <a:ea typeface="+mj-ea"/>
            </a:endParaRPr>
          </a:p>
        </p:txBody>
      </p:sp>
    </p:spTree>
    <p:extLst>
      <p:ext uri="{BB962C8B-B14F-4D97-AF65-F5344CB8AC3E}">
        <p14:creationId xmlns:p14="http://schemas.microsoft.com/office/powerpoint/2010/main" val="188392228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3AF312-334D-492D-B9A1-F7A775B03B8E}"/>
              </a:ext>
            </a:extLst>
          </p:cNvPr>
          <p:cNvSpPr>
            <a:spLocks noGrp="1"/>
          </p:cNvSpPr>
          <p:nvPr>
            <p:ph type="sldNum" sz="quarter" idx="12"/>
          </p:nvPr>
        </p:nvSpPr>
        <p:spPr/>
        <p:txBody>
          <a:bodyPr/>
          <a:lstStyle/>
          <a:p>
            <a:fld id="{D12C7F20-4EEE-4847-AC76-B538472E8A39}" type="slidenum">
              <a:rPr lang="zh-CN" altLang="en-US" smtClean="0"/>
              <a:pPr/>
              <a:t>15</a:t>
            </a:fld>
            <a:endParaRPr lang="zh-CN" altLang="en-US"/>
          </a:p>
        </p:txBody>
      </p:sp>
      <p:sp>
        <p:nvSpPr>
          <p:cNvPr id="3" name="文本占位符 2">
            <a:extLst>
              <a:ext uri="{FF2B5EF4-FFF2-40B4-BE49-F238E27FC236}">
                <a16:creationId xmlns:a16="http://schemas.microsoft.com/office/drawing/2014/main" id="{045CA626-EDE1-4EB5-A42C-A85C1B45C140}"/>
              </a:ext>
            </a:extLst>
          </p:cNvPr>
          <p:cNvSpPr>
            <a:spLocks noGrp="1"/>
          </p:cNvSpPr>
          <p:nvPr>
            <p:ph type="body" sz="quarter" idx="15"/>
          </p:nvPr>
        </p:nvSpPr>
        <p:spPr>
          <a:xfrm>
            <a:off x="159768" y="698464"/>
            <a:ext cx="11835786" cy="638724"/>
          </a:xfrm>
        </p:spPr>
        <p:txBody>
          <a:bodyPr/>
          <a:lstStyle/>
          <a:p>
            <a:r>
              <a:rPr lang="zh-CN" altLang="en-US" dirty="0"/>
              <a:t>平均存取时间</a:t>
            </a:r>
          </a:p>
        </p:txBody>
      </p:sp>
      <p:sp>
        <p:nvSpPr>
          <p:cNvPr id="4" name="文本占位符 3">
            <a:extLst>
              <a:ext uri="{FF2B5EF4-FFF2-40B4-BE49-F238E27FC236}">
                <a16:creationId xmlns:a16="http://schemas.microsoft.com/office/drawing/2014/main" id="{6E9A6A45-2241-46BB-B354-1A7ABDDA87F6}"/>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490DFBF9-A153-4959-8E7C-E36E01E26197}"/>
              </a:ext>
            </a:extLst>
          </p:cNvPr>
          <p:cNvSpPr txBox="1">
            <a:spLocks noChangeArrowheads="1"/>
          </p:cNvSpPr>
          <p:nvPr/>
        </p:nvSpPr>
        <p:spPr bwMode="auto">
          <a:xfrm>
            <a:off x="316706" y="4844004"/>
            <a:ext cx="11640288" cy="159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lnSpc>
                <a:spcPct val="115000"/>
              </a:lnSpc>
              <a:spcBef>
                <a:spcPct val="15000"/>
              </a:spcBef>
            </a:pPr>
            <a:r>
              <a:rPr lang="zh-CN" altLang="en-US" sz="1600" b="0" dirty="0">
                <a:latin typeface="+mj-ea"/>
                <a:ea typeface="+mj-ea"/>
              </a:rPr>
              <a:t>磁盘上的信息以扇区为单位进行读写，平均存取时间为：</a:t>
            </a:r>
          </a:p>
          <a:p>
            <a:pPr marL="268288" indent="-268288" defTabSz="717550">
              <a:lnSpc>
                <a:spcPct val="115000"/>
              </a:lnSpc>
              <a:spcBef>
                <a:spcPct val="15000"/>
              </a:spcBef>
              <a:buFontTx/>
              <a:buNone/>
            </a:pPr>
            <a:r>
              <a:rPr lang="zh-CN" altLang="en-US" sz="1600" b="0" dirty="0">
                <a:latin typeface="+mj-ea"/>
                <a:ea typeface="+mj-ea"/>
              </a:rPr>
              <a:t>		</a:t>
            </a:r>
            <a:r>
              <a:rPr lang="en-US" altLang="zh-CN" sz="1600" b="0" dirty="0">
                <a:solidFill>
                  <a:srgbClr val="0000FF"/>
                </a:solidFill>
                <a:latin typeface="+mj-ea"/>
                <a:ea typeface="+mj-ea"/>
              </a:rPr>
              <a:t>T = </a:t>
            </a:r>
            <a:r>
              <a:rPr lang="zh-CN" altLang="en-US" sz="1600" b="0" dirty="0">
                <a:solidFill>
                  <a:srgbClr val="0000FF"/>
                </a:solidFill>
                <a:latin typeface="+mj-ea"/>
                <a:ea typeface="+mj-ea"/>
              </a:rPr>
              <a:t>寻道时间 </a:t>
            </a:r>
            <a:r>
              <a:rPr lang="en-US" altLang="zh-CN" sz="1600" b="0" dirty="0">
                <a:solidFill>
                  <a:srgbClr val="0000FF"/>
                </a:solidFill>
                <a:latin typeface="+mj-ea"/>
                <a:ea typeface="+mj-ea"/>
              </a:rPr>
              <a:t>+ </a:t>
            </a:r>
            <a:r>
              <a:rPr lang="zh-CN" altLang="en-US" sz="1600" b="0" dirty="0">
                <a:solidFill>
                  <a:srgbClr val="0000FF"/>
                </a:solidFill>
                <a:latin typeface="+mj-ea"/>
                <a:ea typeface="+mj-ea"/>
              </a:rPr>
              <a:t>旋转等待时间 </a:t>
            </a:r>
            <a:r>
              <a:rPr lang="en-US" altLang="zh-CN" sz="1600" b="0" dirty="0">
                <a:solidFill>
                  <a:srgbClr val="0000FF"/>
                </a:solidFill>
                <a:latin typeface="+mj-ea"/>
                <a:ea typeface="+mj-ea"/>
              </a:rPr>
              <a:t>+ </a:t>
            </a:r>
            <a:r>
              <a:rPr lang="zh-CN" altLang="en-US" sz="1600" b="0" dirty="0">
                <a:solidFill>
                  <a:srgbClr val="0000FF"/>
                </a:solidFill>
                <a:latin typeface="+mj-ea"/>
                <a:ea typeface="+mj-ea"/>
              </a:rPr>
              <a:t>数据传输时间</a:t>
            </a:r>
            <a:endParaRPr lang="en-US" altLang="zh-CN" sz="1600" b="0" dirty="0">
              <a:solidFill>
                <a:srgbClr val="0000FF"/>
              </a:solidFill>
              <a:latin typeface="+mj-ea"/>
              <a:ea typeface="+mj-ea"/>
            </a:endParaRPr>
          </a:p>
          <a:p>
            <a:pPr marL="582613" lvl="1" indent="-223838" defTabSz="717550">
              <a:lnSpc>
                <a:spcPct val="115000"/>
              </a:lnSpc>
              <a:spcBef>
                <a:spcPct val="15000"/>
              </a:spcBef>
            </a:pPr>
            <a:r>
              <a:rPr lang="zh-CN" altLang="en-US" sz="1600" b="0" dirty="0">
                <a:solidFill>
                  <a:srgbClr val="D1390F"/>
                </a:solidFill>
                <a:latin typeface="+mj-ea"/>
                <a:ea typeface="+mj-ea"/>
              </a:rPr>
              <a:t>寻道时间</a:t>
            </a:r>
            <a:r>
              <a:rPr lang="en-US" altLang="zh-CN" sz="1600" b="0" dirty="0">
                <a:latin typeface="+mj-ea"/>
                <a:ea typeface="+mj-ea"/>
              </a:rPr>
              <a:t>——</a:t>
            </a:r>
            <a:r>
              <a:rPr lang="zh-CN" altLang="en-US" sz="1600" b="0" dirty="0">
                <a:latin typeface="+mj-ea"/>
                <a:ea typeface="+mj-ea"/>
              </a:rPr>
              <a:t>磁头寻找到指定磁道所需时间</a:t>
            </a:r>
            <a:r>
              <a:rPr lang="en-US" altLang="zh-CN" sz="1600" b="0" dirty="0">
                <a:latin typeface="+mj-ea"/>
                <a:ea typeface="+mj-ea"/>
              </a:rPr>
              <a:t>(</a:t>
            </a:r>
            <a:r>
              <a:rPr lang="zh-CN" altLang="en-US" sz="1600" b="0" dirty="0">
                <a:latin typeface="+mj-ea"/>
                <a:ea typeface="+mj-ea"/>
              </a:rPr>
              <a:t>大约</a:t>
            </a:r>
            <a:r>
              <a:rPr lang="en-US" altLang="zh-CN" sz="1600" b="0" dirty="0">
                <a:latin typeface="+mj-ea"/>
                <a:ea typeface="+mj-ea"/>
              </a:rPr>
              <a:t>5ms)</a:t>
            </a:r>
            <a:endParaRPr lang="zh-CN" altLang="en-US" sz="1600" b="0" dirty="0">
              <a:latin typeface="+mj-ea"/>
              <a:ea typeface="+mj-ea"/>
            </a:endParaRPr>
          </a:p>
          <a:p>
            <a:pPr marL="582613" lvl="1" indent="-223838" defTabSz="717550">
              <a:lnSpc>
                <a:spcPct val="115000"/>
              </a:lnSpc>
              <a:spcBef>
                <a:spcPct val="15000"/>
              </a:spcBef>
            </a:pPr>
            <a:r>
              <a:rPr lang="zh-CN" altLang="en-US" sz="1600" b="0" dirty="0">
                <a:solidFill>
                  <a:srgbClr val="D1390F"/>
                </a:solidFill>
                <a:latin typeface="+mj-ea"/>
                <a:ea typeface="+mj-ea"/>
              </a:rPr>
              <a:t>旋转等待时间</a:t>
            </a:r>
            <a:r>
              <a:rPr lang="en-US" altLang="zh-CN" sz="1600" b="0" dirty="0">
                <a:latin typeface="+mj-ea"/>
                <a:ea typeface="+mj-ea"/>
              </a:rPr>
              <a:t>——</a:t>
            </a:r>
            <a:r>
              <a:rPr lang="zh-CN" altLang="en-US" sz="1600" b="0" dirty="0">
                <a:latin typeface="+mj-ea"/>
                <a:ea typeface="+mj-ea"/>
              </a:rPr>
              <a:t>指定扇区旋转到磁头下方所需要的时间</a:t>
            </a:r>
            <a:r>
              <a:rPr lang="en-US" altLang="zh-CN" sz="1600" b="0" dirty="0">
                <a:latin typeface="+mj-ea"/>
                <a:ea typeface="+mj-ea"/>
              </a:rPr>
              <a:t>(</a:t>
            </a:r>
            <a:r>
              <a:rPr lang="zh-CN" altLang="en-US" sz="1600" b="0" dirty="0">
                <a:latin typeface="+mj-ea"/>
                <a:ea typeface="+mj-ea"/>
              </a:rPr>
              <a:t>大约</a:t>
            </a:r>
            <a:r>
              <a:rPr lang="en-US" altLang="zh-CN" sz="1600" b="0" dirty="0">
                <a:latin typeface="+mj-ea"/>
                <a:ea typeface="+mj-ea"/>
              </a:rPr>
              <a:t>4</a:t>
            </a:r>
            <a:r>
              <a:rPr lang="zh-CN" altLang="en-US" sz="1600" b="0" dirty="0">
                <a:latin typeface="+mj-ea"/>
                <a:ea typeface="+mj-ea"/>
              </a:rPr>
              <a:t>～</a:t>
            </a:r>
            <a:r>
              <a:rPr lang="en-US" altLang="zh-CN" sz="1600" b="0" dirty="0">
                <a:latin typeface="+mj-ea"/>
                <a:ea typeface="+mj-ea"/>
              </a:rPr>
              <a:t>6ms)  ( </a:t>
            </a:r>
            <a:r>
              <a:rPr lang="zh-CN" altLang="en-US" sz="1600" b="0" dirty="0">
                <a:latin typeface="+mj-ea"/>
                <a:ea typeface="+mj-ea"/>
              </a:rPr>
              <a:t>转速：</a:t>
            </a:r>
            <a:r>
              <a:rPr lang="en-US" altLang="zh-CN" sz="1600" b="0" dirty="0">
                <a:latin typeface="+mj-ea"/>
                <a:ea typeface="+mj-ea"/>
              </a:rPr>
              <a:t> 4200 / 5400 / 7200 / 10000rpm )</a:t>
            </a:r>
          </a:p>
          <a:p>
            <a:pPr marL="582613" lvl="1" indent="-223838" defTabSz="717550">
              <a:lnSpc>
                <a:spcPct val="115000"/>
              </a:lnSpc>
              <a:spcBef>
                <a:spcPct val="15000"/>
              </a:spcBef>
            </a:pPr>
            <a:r>
              <a:rPr lang="zh-CN" altLang="en-US" sz="1600" b="0" dirty="0">
                <a:solidFill>
                  <a:srgbClr val="D1390F"/>
                </a:solidFill>
                <a:latin typeface="+mj-ea"/>
                <a:ea typeface="+mj-ea"/>
              </a:rPr>
              <a:t>数据传输时间</a:t>
            </a:r>
            <a:r>
              <a:rPr lang="en-US" altLang="zh-CN" sz="1600" b="0" dirty="0">
                <a:latin typeface="+mj-ea"/>
                <a:ea typeface="+mj-ea"/>
              </a:rPr>
              <a:t>——( </a:t>
            </a:r>
            <a:r>
              <a:rPr lang="zh-CN" altLang="en-US" sz="1600" b="0" dirty="0">
                <a:latin typeface="+mj-ea"/>
                <a:ea typeface="+mj-ea"/>
              </a:rPr>
              <a:t>大约</a:t>
            </a:r>
            <a:r>
              <a:rPr lang="en-US" altLang="zh-CN" sz="1600" b="0" dirty="0">
                <a:latin typeface="+mj-ea"/>
                <a:ea typeface="+mj-ea"/>
              </a:rPr>
              <a:t>0.01ms / </a:t>
            </a:r>
            <a:r>
              <a:rPr lang="zh-CN" altLang="en-US" sz="1600" b="0" dirty="0">
                <a:latin typeface="+mj-ea"/>
                <a:ea typeface="+mj-ea"/>
              </a:rPr>
              <a:t>扇区 </a:t>
            </a:r>
            <a:r>
              <a:rPr lang="en-US" altLang="zh-CN" sz="1600" b="0" dirty="0">
                <a:latin typeface="+mj-ea"/>
                <a:ea typeface="+mj-ea"/>
              </a:rPr>
              <a:t>)</a:t>
            </a:r>
            <a:endParaRPr lang="zh-CN" altLang="en-US" sz="1600" b="0" dirty="0">
              <a:latin typeface="+mj-ea"/>
              <a:ea typeface="+mj-ea"/>
            </a:endParaRPr>
          </a:p>
        </p:txBody>
      </p:sp>
      <p:grpSp>
        <p:nvGrpSpPr>
          <p:cNvPr id="6" name="Group 4">
            <a:extLst>
              <a:ext uri="{FF2B5EF4-FFF2-40B4-BE49-F238E27FC236}">
                <a16:creationId xmlns:a16="http://schemas.microsoft.com/office/drawing/2014/main" id="{F0F91A9C-17FE-4144-970C-5F9D788448CF}"/>
              </a:ext>
            </a:extLst>
          </p:cNvPr>
          <p:cNvGrpSpPr>
            <a:grpSpLocks/>
          </p:cNvGrpSpPr>
          <p:nvPr/>
        </p:nvGrpSpPr>
        <p:grpSpPr bwMode="auto">
          <a:xfrm>
            <a:off x="435379" y="1017826"/>
            <a:ext cx="7327900" cy="2925763"/>
            <a:chOff x="1144" y="1645"/>
            <a:chExt cx="4616" cy="1843"/>
          </a:xfrm>
        </p:grpSpPr>
        <p:sp>
          <p:nvSpPr>
            <p:cNvPr id="7" name="AutoShape 5">
              <a:extLst>
                <a:ext uri="{FF2B5EF4-FFF2-40B4-BE49-F238E27FC236}">
                  <a16:creationId xmlns:a16="http://schemas.microsoft.com/office/drawing/2014/main" id="{0D15FE3A-0A97-4768-8B16-BAB6915E0BE2}"/>
                </a:ext>
              </a:extLst>
            </p:cNvPr>
            <p:cNvSpPr>
              <a:spLocks noChangeArrowheads="1"/>
            </p:cNvSpPr>
            <p:nvPr/>
          </p:nvSpPr>
          <p:spPr bwMode="auto">
            <a:xfrm>
              <a:off x="3832" y="2864"/>
              <a:ext cx="288" cy="381"/>
            </a:xfrm>
            <a:prstGeom prst="can">
              <a:avLst>
                <a:gd name="adj" fmla="val 33073"/>
              </a:avLst>
            </a:prstGeom>
            <a:solidFill>
              <a:srgbClr val="063DE8">
                <a:alpha val="3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8" name="Rectangle 6">
              <a:extLst>
                <a:ext uri="{FF2B5EF4-FFF2-40B4-BE49-F238E27FC236}">
                  <a16:creationId xmlns:a16="http://schemas.microsoft.com/office/drawing/2014/main" id="{D8B50468-9942-47BE-9E4D-669B3AB3C66F}"/>
                </a:ext>
              </a:extLst>
            </p:cNvPr>
            <p:cNvSpPr>
              <a:spLocks noChangeArrowheads="1"/>
            </p:cNvSpPr>
            <p:nvPr/>
          </p:nvSpPr>
          <p:spPr bwMode="auto">
            <a:xfrm>
              <a:off x="2872" y="286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9" name="Rectangle 7">
              <a:extLst>
                <a:ext uri="{FF2B5EF4-FFF2-40B4-BE49-F238E27FC236}">
                  <a16:creationId xmlns:a16="http://schemas.microsoft.com/office/drawing/2014/main" id="{03C2D376-757C-4A41-A869-20FEEBBB7A1E}"/>
                </a:ext>
              </a:extLst>
            </p:cNvPr>
            <p:cNvSpPr>
              <a:spLocks noChangeArrowheads="1"/>
            </p:cNvSpPr>
            <p:nvPr/>
          </p:nvSpPr>
          <p:spPr bwMode="auto">
            <a:xfrm>
              <a:off x="2872" y="262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0" name="Rectangle 8">
              <a:extLst>
                <a:ext uri="{FF2B5EF4-FFF2-40B4-BE49-F238E27FC236}">
                  <a16:creationId xmlns:a16="http://schemas.microsoft.com/office/drawing/2014/main" id="{6ACCACAB-EEE9-4B9A-9CFA-CC4AD709D081}"/>
                </a:ext>
              </a:extLst>
            </p:cNvPr>
            <p:cNvSpPr>
              <a:spLocks noChangeArrowheads="1"/>
            </p:cNvSpPr>
            <p:nvPr/>
          </p:nvSpPr>
          <p:spPr bwMode="auto">
            <a:xfrm>
              <a:off x="2872" y="2384"/>
              <a:ext cx="240" cy="48"/>
            </a:xfrm>
            <a:prstGeom prst="rect">
              <a:avLst/>
            </a:prstGeom>
            <a:solidFill>
              <a:srgbClr val="063DE8"/>
            </a:solidFill>
            <a:ln w="952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nvGrpSpPr>
            <p:cNvPr id="11" name="Group 9">
              <a:extLst>
                <a:ext uri="{FF2B5EF4-FFF2-40B4-BE49-F238E27FC236}">
                  <a16:creationId xmlns:a16="http://schemas.microsoft.com/office/drawing/2014/main" id="{1A508E3E-950E-40A3-85A5-C710B7FDD0E5}"/>
                </a:ext>
              </a:extLst>
            </p:cNvPr>
            <p:cNvGrpSpPr>
              <a:grpSpLocks/>
            </p:cNvGrpSpPr>
            <p:nvPr/>
          </p:nvGrpSpPr>
          <p:grpSpPr bwMode="auto">
            <a:xfrm>
              <a:off x="2920" y="2624"/>
              <a:ext cx="2112" cy="432"/>
              <a:chOff x="2688" y="1632"/>
              <a:chExt cx="2112" cy="432"/>
            </a:xfrm>
          </p:grpSpPr>
          <p:sp>
            <p:nvSpPr>
              <p:cNvPr id="43" name="Oval 10">
                <a:extLst>
                  <a:ext uri="{FF2B5EF4-FFF2-40B4-BE49-F238E27FC236}">
                    <a16:creationId xmlns:a16="http://schemas.microsoft.com/office/drawing/2014/main" id="{E6BD575A-D46D-4089-B2C0-2CC92F0B0881}"/>
                  </a:ext>
                </a:extLst>
              </p:cNvPr>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4" name="Oval 11">
                <a:extLst>
                  <a:ext uri="{FF2B5EF4-FFF2-40B4-BE49-F238E27FC236}">
                    <a16:creationId xmlns:a16="http://schemas.microsoft.com/office/drawing/2014/main" id="{A4A04B31-875E-4FA2-A638-1355CD8A02A0}"/>
                  </a:ext>
                </a:extLst>
              </p:cNvPr>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5" name="Oval 12">
                <a:extLst>
                  <a:ext uri="{FF2B5EF4-FFF2-40B4-BE49-F238E27FC236}">
                    <a16:creationId xmlns:a16="http://schemas.microsoft.com/office/drawing/2014/main" id="{023ADB6C-AEC5-4C40-B696-0F1455A8DD98}"/>
                  </a:ext>
                </a:extLst>
              </p:cNvPr>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grpSp>
          <p:nvGrpSpPr>
            <p:cNvPr id="12" name="Group 13">
              <a:extLst>
                <a:ext uri="{FF2B5EF4-FFF2-40B4-BE49-F238E27FC236}">
                  <a16:creationId xmlns:a16="http://schemas.microsoft.com/office/drawing/2014/main" id="{D8092BE2-5D76-4759-B46A-A57F470814C5}"/>
                </a:ext>
              </a:extLst>
            </p:cNvPr>
            <p:cNvGrpSpPr>
              <a:grpSpLocks/>
            </p:cNvGrpSpPr>
            <p:nvPr/>
          </p:nvGrpSpPr>
          <p:grpSpPr bwMode="auto">
            <a:xfrm>
              <a:off x="2920" y="2384"/>
              <a:ext cx="2112" cy="432"/>
              <a:chOff x="2688" y="1632"/>
              <a:chExt cx="2112" cy="432"/>
            </a:xfrm>
          </p:grpSpPr>
          <p:sp>
            <p:nvSpPr>
              <p:cNvPr id="40" name="Oval 14">
                <a:extLst>
                  <a:ext uri="{FF2B5EF4-FFF2-40B4-BE49-F238E27FC236}">
                    <a16:creationId xmlns:a16="http://schemas.microsoft.com/office/drawing/2014/main" id="{5E1D1AEE-2AFE-487C-AE11-EC2A857A68B7}"/>
                  </a:ext>
                </a:extLst>
              </p:cNvPr>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1" name="Oval 15">
                <a:extLst>
                  <a:ext uri="{FF2B5EF4-FFF2-40B4-BE49-F238E27FC236}">
                    <a16:creationId xmlns:a16="http://schemas.microsoft.com/office/drawing/2014/main" id="{2A2C506B-3519-4BEF-9244-BB04B4507880}"/>
                  </a:ext>
                </a:extLst>
              </p:cNvPr>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2" name="Oval 16">
                <a:extLst>
                  <a:ext uri="{FF2B5EF4-FFF2-40B4-BE49-F238E27FC236}">
                    <a16:creationId xmlns:a16="http://schemas.microsoft.com/office/drawing/2014/main" id="{38984D85-EBE2-4D1F-8EB6-FC4D5F48CB2B}"/>
                  </a:ext>
                </a:extLst>
              </p:cNvPr>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sp>
          <p:nvSpPr>
            <p:cNvPr id="13" name="AutoShape 17">
              <a:extLst>
                <a:ext uri="{FF2B5EF4-FFF2-40B4-BE49-F238E27FC236}">
                  <a16:creationId xmlns:a16="http://schemas.microsoft.com/office/drawing/2014/main" id="{7B445FBE-ECC8-4C06-ADE7-F29BDA8C2FE7}"/>
                </a:ext>
              </a:extLst>
            </p:cNvPr>
            <p:cNvSpPr>
              <a:spLocks noChangeArrowheads="1"/>
            </p:cNvSpPr>
            <p:nvPr/>
          </p:nvSpPr>
          <p:spPr bwMode="auto">
            <a:xfrm>
              <a:off x="1144" y="1808"/>
              <a:ext cx="624" cy="1440"/>
            </a:xfrm>
            <a:prstGeom prst="can">
              <a:avLst>
                <a:gd name="adj" fmla="val 57692"/>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nvGrpSpPr>
            <p:cNvPr id="14" name="Group 18">
              <a:extLst>
                <a:ext uri="{FF2B5EF4-FFF2-40B4-BE49-F238E27FC236}">
                  <a16:creationId xmlns:a16="http://schemas.microsoft.com/office/drawing/2014/main" id="{685A855B-8D0C-4CC2-AB35-46F10C5B2B60}"/>
                </a:ext>
              </a:extLst>
            </p:cNvPr>
            <p:cNvGrpSpPr>
              <a:grpSpLocks/>
            </p:cNvGrpSpPr>
            <p:nvPr/>
          </p:nvGrpSpPr>
          <p:grpSpPr bwMode="auto">
            <a:xfrm>
              <a:off x="2920" y="2144"/>
              <a:ext cx="2112" cy="432"/>
              <a:chOff x="2688" y="1632"/>
              <a:chExt cx="2112" cy="432"/>
            </a:xfrm>
          </p:grpSpPr>
          <p:sp>
            <p:nvSpPr>
              <p:cNvPr id="37" name="Oval 19">
                <a:extLst>
                  <a:ext uri="{FF2B5EF4-FFF2-40B4-BE49-F238E27FC236}">
                    <a16:creationId xmlns:a16="http://schemas.microsoft.com/office/drawing/2014/main" id="{E8A5A196-EAC4-4815-8DC5-95FB9E5F3CAC}"/>
                  </a:ext>
                </a:extLst>
              </p:cNvPr>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8" name="Oval 20">
                <a:extLst>
                  <a:ext uri="{FF2B5EF4-FFF2-40B4-BE49-F238E27FC236}">
                    <a16:creationId xmlns:a16="http://schemas.microsoft.com/office/drawing/2014/main" id="{907ED60E-C30D-4E07-906B-4402E6540879}"/>
                  </a:ext>
                </a:extLst>
              </p:cNvPr>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9" name="Oval 21">
                <a:extLst>
                  <a:ext uri="{FF2B5EF4-FFF2-40B4-BE49-F238E27FC236}">
                    <a16:creationId xmlns:a16="http://schemas.microsoft.com/office/drawing/2014/main" id="{1192EF98-3770-4411-ADDC-56AF9C0B7580}"/>
                  </a:ext>
                </a:extLst>
              </p:cNvPr>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sp>
          <p:nvSpPr>
            <p:cNvPr id="15" name="Rectangle 22">
              <a:extLst>
                <a:ext uri="{FF2B5EF4-FFF2-40B4-BE49-F238E27FC236}">
                  <a16:creationId xmlns:a16="http://schemas.microsoft.com/office/drawing/2014/main" id="{6CBC5AED-37C3-41E0-97F1-C5926A14F3B3}"/>
                </a:ext>
              </a:extLst>
            </p:cNvPr>
            <p:cNvSpPr>
              <a:spLocks noChangeArrowheads="1"/>
            </p:cNvSpPr>
            <p:nvPr/>
          </p:nvSpPr>
          <p:spPr bwMode="auto">
            <a:xfrm>
              <a:off x="1768" y="228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6" name="Rectangle 23">
              <a:extLst>
                <a:ext uri="{FF2B5EF4-FFF2-40B4-BE49-F238E27FC236}">
                  <a16:creationId xmlns:a16="http://schemas.microsoft.com/office/drawing/2014/main" id="{24A59129-F6E4-4F73-A938-9D139A865758}"/>
                </a:ext>
              </a:extLst>
            </p:cNvPr>
            <p:cNvSpPr>
              <a:spLocks noChangeArrowheads="1"/>
            </p:cNvSpPr>
            <p:nvPr/>
          </p:nvSpPr>
          <p:spPr bwMode="auto">
            <a:xfrm>
              <a:off x="2872" y="228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7" name="Rectangle 24">
              <a:extLst>
                <a:ext uri="{FF2B5EF4-FFF2-40B4-BE49-F238E27FC236}">
                  <a16:creationId xmlns:a16="http://schemas.microsoft.com/office/drawing/2014/main" id="{5ECAD9B9-0FBE-49B2-A75A-5320D7EBF6E9}"/>
                </a:ext>
              </a:extLst>
            </p:cNvPr>
            <p:cNvSpPr>
              <a:spLocks noChangeArrowheads="1"/>
            </p:cNvSpPr>
            <p:nvPr/>
          </p:nvSpPr>
          <p:spPr bwMode="auto">
            <a:xfrm>
              <a:off x="3094" y="2258"/>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8" name="Rectangle 25">
              <a:extLst>
                <a:ext uri="{FF2B5EF4-FFF2-40B4-BE49-F238E27FC236}">
                  <a16:creationId xmlns:a16="http://schemas.microsoft.com/office/drawing/2014/main" id="{31AD328A-57A3-43C2-B99C-C73486EA2E57}"/>
                </a:ext>
              </a:extLst>
            </p:cNvPr>
            <p:cNvSpPr>
              <a:spLocks noChangeArrowheads="1"/>
            </p:cNvSpPr>
            <p:nvPr/>
          </p:nvSpPr>
          <p:spPr bwMode="auto">
            <a:xfrm>
              <a:off x="1768" y="252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9" name="Rectangle 26">
              <a:extLst>
                <a:ext uri="{FF2B5EF4-FFF2-40B4-BE49-F238E27FC236}">
                  <a16:creationId xmlns:a16="http://schemas.microsoft.com/office/drawing/2014/main" id="{FAF5063D-5AFE-4422-8A5E-CA346E0994F8}"/>
                </a:ext>
              </a:extLst>
            </p:cNvPr>
            <p:cNvSpPr>
              <a:spLocks noChangeArrowheads="1"/>
            </p:cNvSpPr>
            <p:nvPr/>
          </p:nvSpPr>
          <p:spPr bwMode="auto">
            <a:xfrm>
              <a:off x="2872" y="252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0" name="Rectangle 27">
              <a:extLst>
                <a:ext uri="{FF2B5EF4-FFF2-40B4-BE49-F238E27FC236}">
                  <a16:creationId xmlns:a16="http://schemas.microsoft.com/office/drawing/2014/main" id="{ED37564E-B864-429C-AA15-446B9EBA26D2}"/>
                </a:ext>
              </a:extLst>
            </p:cNvPr>
            <p:cNvSpPr>
              <a:spLocks noChangeArrowheads="1"/>
            </p:cNvSpPr>
            <p:nvPr/>
          </p:nvSpPr>
          <p:spPr bwMode="auto">
            <a:xfrm>
              <a:off x="3112" y="250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1" name="Rectangle 28">
              <a:extLst>
                <a:ext uri="{FF2B5EF4-FFF2-40B4-BE49-F238E27FC236}">
                  <a16:creationId xmlns:a16="http://schemas.microsoft.com/office/drawing/2014/main" id="{201E11A8-91FB-4EAB-B866-8AE177BEFA9E}"/>
                </a:ext>
              </a:extLst>
            </p:cNvPr>
            <p:cNvSpPr>
              <a:spLocks noChangeArrowheads="1"/>
            </p:cNvSpPr>
            <p:nvPr/>
          </p:nvSpPr>
          <p:spPr bwMode="auto">
            <a:xfrm>
              <a:off x="1768" y="276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2" name="Rectangle 29">
              <a:extLst>
                <a:ext uri="{FF2B5EF4-FFF2-40B4-BE49-F238E27FC236}">
                  <a16:creationId xmlns:a16="http://schemas.microsoft.com/office/drawing/2014/main" id="{BFCCF3E7-08D9-4F2D-BE02-6DB99B6DBF95}"/>
                </a:ext>
              </a:extLst>
            </p:cNvPr>
            <p:cNvSpPr>
              <a:spLocks noChangeArrowheads="1"/>
            </p:cNvSpPr>
            <p:nvPr/>
          </p:nvSpPr>
          <p:spPr bwMode="auto">
            <a:xfrm>
              <a:off x="2872" y="276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3" name="Rectangle 30">
              <a:extLst>
                <a:ext uri="{FF2B5EF4-FFF2-40B4-BE49-F238E27FC236}">
                  <a16:creationId xmlns:a16="http://schemas.microsoft.com/office/drawing/2014/main" id="{D64C49A5-3624-4D8C-8E70-796944B8B7FD}"/>
                </a:ext>
              </a:extLst>
            </p:cNvPr>
            <p:cNvSpPr>
              <a:spLocks noChangeArrowheads="1"/>
            </p:cNvSpPr>
            <p:nvPr/>
          </p:nvSpPr>
          <p:spPr bwMode="auto">
            <a:xfrm>
              <a:off x="3112" y="274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4" name="AutoShape 31">
              <a:extLst>
                <a:ext uri="{FF2B5EF4-FFF2-40B4-BE49-F238E27FC236}">
                  <a16:creationId xmlns:a16="http://schemas.microsoft.com/office/drawing/2014/main" id="{8433BC84-404B-48B5-AA94-094E63665376}"/>
                </a:ext>
              </a:extLst>
            </p:cNvPr>
            <p:cNvSpPr>
              <a:spLocks noChangeArrowheads="1"/>
            </p:cNvSpPr>
            <p:nvPr/>
          </p:nvSpPr>
          <p:spPr bwMode="auto">
            <a:xfrm>
              <a:off x="3832" y="2000"/>
              <a:ext cx="288" cy="381"/>
            </a:xfrm>
            <a:prstGeom prst="can">
              <a:avLst>
                <a:gd name="adj" fmla="val 33073"/>
              </a:avLst>
            </a:prstGeom>
            <a:solidFill>
              <a:srgbClr val="063DE8">
                <a:alpha val="3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5" name="Line 32">
              <a:extLst>
                <a:ext uri="{FF2B5EF4-FFF2-40B4-BE49-F238E27FC236}">
                  <a16:creationId xmlns:a16="http://schemas.microsoft.com/office/drawing/2014/main" id="{8BA45354-1CFB-4F29-8FF1-79C33C5A3380}"/>
                </a:ext>
              </a:extLst>
            </p:cNvPr>
            <p:cNvSpPr>
              <a:spLocks noChangeShapeType="1"/>
            </p:cNvSpPr>
            <p:nvPr/>
          </p:nvSpPr>
          <p:spPr bwMode="auto">
            <a:xfrm>
              <a:off x="4840" y="1760"/>
              <a:ext cx="0" cy="1728"/>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6" name="Text Box 33">
              <a:extLst>
                <a:ext uri="{FF2B5EF4-FFF2-40B4-BE49-F238E27FC236}">
                  <a16:creationId xmlns:a16="http://schemas.microsoft.com/office/drawing/2014/main" id="{8802E283-B000-48ED-B7FB-C29B719B7458}"/>
                </a:ext>
              </a:extLst>
            </p:cNvPr>
            <p:cNvSpPr txBox="1">
              <a:spLocks noChangeArrowheads="1"/>
            </p:cNvSpPr>
            <p:nvPr/>
          </p:nvSpPr>
          <p:spPr bwMode="auto">
            <a:xfrm>
              <a:off x="2680" y="187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400" i="0" u="none" strike="noStrike" kern="0" cap="none" spc="0" normalizeH="0" baseline="0" noProof="0">
                  <a:ln>
                    <a:noFill/>
                  </a:ln>
                  <a:solidFill>
                    <a:srgbClr val="0000FF"/>
                  </a:solidFill>
                  <a:effectLst/>
                  <a:uLnTx/>
                  <a:uFillTx/>
                  <a:latin typeface="+mj-ea"/>
                  <a:ea typeface="+mj-ea"/>
                  <a:cs typeface="Arial" panose="020B0604020202020204" pitchFamily="34" charset="0"/>
                </a:rPr>
                <a:t>磁头</a:t>
              </a:r>
            </a:p>
          </p:txBody>
        </p:sp>
        <p:cxnSp>
          <p:nvCxnSpPr>
            <p:cNvPr id="27" name="AutoShape 34">
              <a:extLst>
                <a:ext uri="{FF2B5EF4-FFF2-40B4-BE49-F238E27FC236}">
                  <a16:creationId xmlns:a16="http://schemas.microsoft.com/office/drawing/2014/main" id="{24AED8FF-AC82-4AC1-8923-4B534747FE1F}"/>
                </a:ext>
              </a:extLst>
            </p:cNvPr>
            <p:cNvCxnSpPr>
              <a:cxnSpLocks noChangeShapeType="1"/>
              <a:stCxn id="26" idx="2"/>
              <a:endCxn id="17" idx="0"/>
            </p:cNvCxnSpPr>
            <p:nvPr/>
          </p:nvCxnSpPr>
          <p:spPr bwMode="auto">
            <a:xfrm flipH="1">
              <a:off x="3142" y="2160"/>
              <a:ext cx="18" cy="98"/>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5">
              <a:extLst>
                <a:ext uri="{FF2B5EF4-FFF2-40B4-BE49-F238E27FC236}">
                  <a16:creationId xmlns:a16="http://schemas.microsoft.com/office/drawing/2014/main" id="{A874846D-F764-42EB-8F62-FC500A6F18AB}"/>
                </a:ext>
              </a:extLst>
            </p:cNvPr>
            <p:cNvCxnSpPr>
              <a:cxnSpLocks noChangeShapeType="1"/>
              <a:endCxn id="15" idx="0"/>
            </p:cNvCxnSpPr>
            <p:nvPr/>
          </p:nvCxnSpPr>
          <p:spPr bwMode="auto">
            <a:xfrm>
              <a:off x="2296" y="1952"/>
              <a:ext cx="24" cy="336"/>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36">
              <a:extLst>
                <a:ext uri="{FF2B5EF4-FFF2-40B4-BE49-F238E27FC236}">
                  <a16:creationId xmlns:a16="http://schemas.microsoft.com/office/drawing/2014/main" id="{B9654AE9-C715-4DA5-B17B-57198458C236}"/>
                </a:ext>
              </a:extLst>
            </p:cNvPr>
            <p:cNvSpPr txBox="1">
              <a:spLocks noChangeArrowheads="1"/>
            </p:cNvSpPr>
            <p:nvPr/>
          </p:nvSpPr>
          <p:spPr bwMode="auto">
            <a:xfrm>
              <a:off x="4536" y="1752"/>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400" i="0" u="none" strike="noStrike" kern="0" cap="none" spc="0" normalizeH="0" baseline="0" noProof="0">
                  <a:ln>
                    <a:noFill/>
                  </a:ln>
                  <a:solidFill>
                    <a:srgbClr val="0000FF"/>
                  </a:solidFill>
                  <a:effectLst/>
                  <a:uLnTx/>
                  <a:uFillTx/>
                  <a:latin typeface="+mj-ea"/>
                  <a:ea typeface="+mj-ea"/>
                  <a:cs typeface="Arial" panose="020B0604020202020204" pitchFamily="34" charset="0"/>
                </a:rPr>
                <a:t>磁道</a:t>
              </a:r>
            </a:p>
          </p:txBody>
        </p:sp>
        <p:sp>
          <p:nvSpPr>
            <p:cNvPr id="30" name="Text Box 37">
              <a:extLst>
                <a:ext uri="{FF2B5EF4-FFF2-40B4-BE49-F238E27FC236}">
                  <a16:creationId xmlns:a16="http://schemas.microsoft.com/office/drawing/2014/main" id="{DA8C742B-2758-4DB8-9061-AC99CD8EF9FD}"/>
                </a:ext>
              </a:extLst>
            </p:cNvPr>
            <p:cNvSpPr txBox="1">
              <a:spLocks noChangeArrowheads="1"/>
            </p:cNvSpPr>
            <p:nvPr/>
          </p:nvSpPr>
          <p:spPr bwMode="auto">
            <a:xfrm>
              <a:off x="3496" y="1645"/>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400" i="0" u="none" strike="noStrike" kern="0" cap="none" spc="0" normalizeH="0" baseline="0" noProof="0">
                  <a:ln>
                    <a:noFill/>
                  </a:ln>
                  <a:solidFill>
                    <a:srgbClr val="0000FF"/>
                  </a:solidFill>
                  <a:effectLst/>
                  <a:uLnTx/>
                  <a:uFillTx/>
                  <a:latin typeface="+mj-ea"/>
                  <a:ea typeface="+mj-ea"/>
                  <a:cs typeface="Arial" panose="020B0604020202020204" pitchFamily="34" charset="0"/>
                </a:rPr>
                <a:t>旋转轴</a:t>
              </a:r>
            </a:p>
          </p:txBody>
        </p:sp>
        <p:cxnSp>
          <p:nvCxnSpPr>
            <p:cNvPr id="31" name="AutoShape 38">
              <a:extLst>
                <a:ext uri="{FF2B5EF4-FFF2-40B4-BE49-F238E27FC236}">
                  <a16:creationId xmlns:a16="http://schemas.microsoft.com/office/drawing/2014/main" id="{3806CAAF-DCA6-4EE7-A167-A5D873D3E32E}"/>
                </a:ext>
              </a:extLst>
            </p:cNvPr>
            <p:cNvCxnSpPr>
              <a:cxnSpLocks noChangeShapeType="1"/>
              <a:stCxn id="30" idx="2"/>
              <a:endCxn id="24" idx="1"/>
            </p:cNvCxnSpPr>
            <p:nvPr/>
          </p:nvCxnSpPr>
          <p:spPr bwMode="auto">
            <a:xfrm>
              <a:off x="3976" y="1933"/>
              <a:ext cx="0" cy="67"/>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39">
              <a:extLst>
                <a:ext uri="{FF2B5EF4-FFF2-40B4-BE49-F238E27FC236}">
                  <a16:creationId xmlns:a16="http://schemas.microsoft.com/office/drawing/2014/main" id="{D1D42EA5-F5CD-4920-B12B-B8BA33FC8647}"/>
                </a:ext>
              </a:extLst>
            </p:cNvPr>
            <p:cNvSpPr txBox="1">
              <a:spLocks noChangeArrowheads="1"/>
            </p:cNvSpPr>
            <p:nvPr/>
          </p:nvSpPr>
          <p:spPr bwMode="auto">
            <a:xfrm>
              <a:off x="4967" y="2954"/>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400" i="0" u="none" strike="noStrike" kern="0" cap="none" spc="0" normalizeH="0" baseline="0" noProof="0">
                  <a:ln>
                    <a:noFill/>
                  </a:ln>
                  <a:solidFill>
                    <a:srgbClr val="0000FF"/>
                  </a:solidFill>
                  <a:effectLst/>
                  <a:uLnTx/>
                  <a:uFillTx/>
                  <a:latin typeface="+mj-ea"/>
                  <a:ea typeface="+mj-ea"/>
                  <a:cs typeface="Arial" panose="020B0604020202020204" pitchFamily="34" charset="0"/>
                </a:rPr>
                <a:t>碟片</a:t>
              </a:r>
            </a:p>
          </p:txBody>
        </p:sp>
        <p:cxnSp>
          <p:nvCxnSpPr>
            <p:cNvPr id="33" name="AutoShape 40">
              <a:extLst>
                <a:ext uri="{FF2B5EF4-FFF2-40B4-BE49-F238E27FC236}">
                  <a16:creationId xmlns:a16="http://schemas.microsoft.com/office/drawing/2014/main" id="{AF02F256-8241-46B4-B821-F517D561A249}"/>
                </a:ext>
              </a:extLst>
            </p:cNvPr>
            <p:cNvCxnSpPr>
              <a:cxnSpLocks noChangeShapeType="1"/>
            </p:cNvCxnSpPr>
            <p:nvPr/>
          </p:nvCxnSpPr>
          <p:spPr bwMode="auto">
            <a:xfrm flipH="1" flipV="1">
              <a:off x="3967" y="3008"/>
              <a:ext cx="9" cy="453"/>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Line 41">
              <a:extLst>
                <a:ext uri="{FF2B5EF4-FFF2-40B4-BE49-F238E27FC236}">
                  <a16:creationId xmlns:a16="http://schemas.microsoft.com/office/drawing/2014/main" id="{A28D5415-0033-4F45-AA7D-B96F9E06877B}"/>
                </a:ext>
              </a:extLst>
            </p:cNvPr>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5" name="Line 42">
              <a:extLst>
                <a:ext uri="{FF2B5EF4-FFF2-40B4-BE49-F238E27FC236}">
                  <a16:creationId xmlns:a16="http://schemas.microsoft.com/office/drawing/2014/main" id="{82888B52-49D8-426D-ADB5-DF578DD90E88}"/>
                </a:ext>
              </a:extLst>
            </p:cNvPr>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6" name="Line 43">
              <a:extLst>
                <a:ext uri="{FF2B5EF4-FFF2-40B4-BE49-F238E27FC236}">
                  <a16:creationId xmlns:a16="http://schemas.microsoft.com/office/drawing/2014/main" id="{EC48470E-11F3-43F6-AC51-CA5C6A9D8191}"/>
                </a:ext>
              </a:extLst>
            </p:cNvPr>
            <p:cNvSpPr>
              <a:spLocks noChangeShapeType="1"/>
            </p:cNvSpPr>
            <p:nvPr/>
          </p:nvSpPr>
          <p:spPr bwMode="auto">
            <a:xfrm>
              <a:off x="1973" y="2183"/>
              <a:ext cx="839" cy="0"/>
            </a:xfrm>
            <a:prstGeom prst="line">
              <a:avLst/>
            </a:prstGeom>
            <a:noFill/>
            <a:ln w="19050">
              <a:solidFill>
                <a:srgbClr val="063DE8"/>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sp>
        <p:nvSpPr>
          <p:cNvPr id="46" name="Rectangle 44">
            <a:extLst>
              <a:ext uri="{FF2B5EF4-FFF2-40B4-BE49-F238E27FC236}">
                <a16:creationId xmlns:a16="http://schemas.microsoft.com/office/drawing/2014/main" id="{FD1DBD5C-3AEB-4A0F-88B0-D079BD86EF9C}"/>
              </a:ext>
            </a:extLst>
          </p:cNvPr>
          <p:cNvSpPr>
            <a:spLocks noChangeArrowheads="1"/>
          </p:cNvSpPr>
          <p:nvPr/>
        </p:nvSpPr>
        <p:spPr bwMode="auto">
          <a:xfrm>
            <a:off x="435379" y="3768202"/>
            <a:ext cx="115601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15000"/>
              </a:lnSpc>
              <a:spcBef>
                <a:spcPct val="15000"/>
              </a:spcBef>
              <a:spcAft>
                <a:spcPct val="0"/>
              </a:spcAft>
            </a:pPr>
            <a:r>
              <a:rPr lang="zh-CN" altLang="en-US" sz="1600" dirty="0">
                <a:solidFill>
                  <a:srgbClr val="000000"/>
                </a:solidFill>
                <a:latin typeface="+mj-ea"/>
                <a:ea typeface="+mj-ea"/>
              </a:rPr>
              <a:t>硬盘的操作流程如下： </a:t>
            </a:r>
          </a:p>
          <a:p>
            <a:pPr eaLnBrk="0" fontAlgn="base" hangingPunct="0">
              <a:lnSpc>
                <a:spcPct val="115000"/>
              </a:lnSpc>
              <a:spcBef>
                <a:spcPct val="15000"/>
              </a:spcBef>
              <a:spcAft>
                <a:spcPct val="0"/>
              </a:spcAft>
            </a:pPr>
            <a:r>
              <a:rPr lang="zh-CN" altLang="en-US" sz="1600" dirty="0">
                <a:solidFill>
                  <a:srgbClr val="000000"/>
                </a:solidFill>
                <a:latin typeface="+mj-ea"/>
                <a:ea typeface="+mj-ea"/>
              </a:rPr>
              <a:t>    </a:t>
            </a:r>
            <a:r>
              <a:rPr lang="zh-CN" altLang="en-US" sz="1600" dirty="0">
                <a:solidFill>
                  <a:srgbClr val="0000FF"/>
                </a:solidFill>
                <a:latin typeface="+mj-ea"/>
                <a:ea typeface="+mj-ea"/>
              </a:rPr>
              <a:t>所有磁头同步寻道（由柱面号控制）</a:t>
            </a:r>
            <a:r>
              <a:rPr lang="zh-CN" altLang="en-US" sz="1600" dirty="0">
                <a:solidFill>
                  <a:srgbClr val="0000FF"/>
                </a:solidFill>
                <a:latin typeface="+mj-ea"/>
                <a:ea typeface="+mj-ea"/>
                <a:sym typeface="Wingdings" panose="05000000000000000000" pitchFamily="2" charset="2"/>
              </a:rPr>
              <a:t>→ </a:t>
            </a:r>
            <a:r>
              <a:rPr lang="zh-CN" altLang="en-US" sz="1600" dirty="0">
                <a:solidFill>
                  <a:srgbClr val="0000FF"/>
                </a:solidFill>
                <a:latin typeface="+mj-ea"/>
                <a:ea typeface="+mj-ea"/>
              </a:rPr>
              <a:t>选择磁头（由磁头号控制） </a:t>
            </a:r>
            <a:r>
              <a:rPr lang="zh-CN" altLang="en-US" sz="1600" dirty="0">
                <a:solidFill>
                  <a:srgbClr val="0000FF"/>
                </a:solidFill>
                <a:latin typeface="+mj-ea"/>
                <a:ea typeface="+mj-ea"/>
                <a:sym typeface="Wingdings" panose="05000000000000000000" pitchFamily="2" charset="2"/>
              </a:rPr>
              <a:t>→ </a:t>
            </a:r>
          </a:p>
          <a:p>
            <a:pPr eaLnBrk="0" fontAlgn="base" hangingPunct="0">
              <a:lnSpc>
                <a:spcPct val="115000"/>
              </a:lnSpc>
              <a:spcBef>
                <a:spcPct val="15000"/>
              </a:spcBef>
              <a:spcAft>
                <a:spcPct val="0"/>
              </a:spcAft>
            </a:pPr>
            <a:r>
              <a:rPr lang="zh-CN" altLang="en-US" sz="1600" dirty="0">
                <a:solidFill>
                  <a:srgbClr val="0000FF"/>
                </a:solidFill>
                <a:latin typeface="+mj-ea"/>
                <a:ea typeface="+mj-ea"/>
                <a:sym typeface="Wingdings" panose="05000000000000000000" pitchFamily="2" charset="2"/>
              </a:rPr>
              <a:t>   被选中的磁头</a:t>
            </a:r>
            <a:r>
              <a:rPr lang="zh-CN" altLang="en-US" sz="1600" dirty="0">
                <a:solidFill>
                  <a:srgbClr val="0000FF"/>
                </a:solidFill>
                <a:latin typeface="+mj-ea"/>
                <a:ea typeface="+mj-ea"/>
              </a:rPr>
              <a:t>等待扇区到达磁头下方（由扇区号控制） </a:t>
            </a:r>
            <a:r>
              <a:rPr lang="zh-CN" altLang="en-US" sz="1600" dirty="0">
                <a:solidFill>
                  <a:srgbClr val="0000FF"/>
                </a:solidFill>
                <a:latin typeface="+mj-ea"/>
                <a:ea typeface="+mj-ea"/>
                <a:sym typeface="Wingdings" panose="05000000000000000000" pitchFamily="2" charset="2"/>
              </a:rPr>
              <a:t>→ </a:t>
            </a:r>
            <a:r>
              <a:rPr lang="zh-CN" altLang="en-US" sz="1600" dirty="0">
                <a:solidFill>
                  <a:srgbClr val="0000FF"/>
                </a:solidFill>
                <a:latin typeface="+mj-ea"/>
                <a:ea typeface="+mj-ea"/>
              </a:rPr>
              <a:t>读写该扇区中的数据</a:t>
            </a:r>
          </a:p>
        </p:txBody>
      </p:sp>
    </p:spTree>
    <p:extLst>
      <p:ext uri="{BB962C8B-B14F-4D97-AF65-F5344CB8AC3E}">
        <p14:creationId xmlns:p14="http://schemas.microsoft.com/office/powerpoint/2010/main" val="5954711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C645FF-4AF3-4800-B79B-218C73422DB7}"/>
              </a:ext>
            </a:extLst>
          </p:cNvPr>
          <p:cNvSpPr>
            <a:spLocks noGrp="1"/>
          </p:cNvSpPr>
          <p:nvPr>
            <p:ph type="sldNum" sz="quarter" idx="12"/>
          </p:nvPr>
        </p:nvSpPr>
        <p:spPr>
          <a:xfrm>
            <a:off x="11345125" y="6295369"/>
            <a:ext cx="457898" cy="271858"/>
          </a:xfrm>
        </p:spPr>
        <p:txBody>
          <a:bodyPr/>
          <a:lstStyle/>
          <a:p>
            <a:fld id="{D12C7F20-4EEE-4847-AC76-B538472E8A39}" type="slidenum">
              <a:rPr lang="zh-CN" altLang="en-US" smtClean="0"/>
              <a:pPr/>
              <a:t>16</a:t>
            </a:fld>
            <a:endParaRPr lang="zh-CN" altLang="en-US"/>
          </a:p>
        </p:txBody>
      </p:sp>
      <p:sp>
        <p:nvSpPr>
          <p:cNvPr id="3" name="文本占位符 2">
            <a:extLst>
              <a:ext uri="{FF2B5EF4-FFF2-40B4-BE49-F238E27FC236}">
                <a16:creationId xmlns:a16="http://schemas.microsoft.com/office/drawing/2014/main" id="{30C78972-E0D3-470E-BF77-A1F547ED3F09}"/>
              </a:ext>
            </a:extLst>
          </p:cNvPr>
          <p:cNvSpPr>
            <a:spLocks noGrp="1"/>
          </p:cNvSpPr>
          <p:nvPr>
            <p:ph type="body" sz="quarter" idx="15"/>
          </p:nvPr>
        </p:nvSpPr>
        <p:spPr>
          <a:xfrm>
            <a:off x="159768" y="698463"/>
            <a:ext cx="11835786" cy="579731"/>
          </a:xfrm>
        </p:spPr>
        <p:txBody>
          <a:bodyPr/>
          <a:lstStyle/>
          <a:p>
            <a:r>
              <a:rPr lang="zh-CN" altLang="en-US" dirty="0"/>
              <a:t>磁盘响应时间计算举例</a:t>
            </a:r>
          </a:p>
        </p:txBody>
      </p:sp>
      <p:sp>
        <p:nvSpPr>
          <p:cNvPr id="4" name="文本占位符 3">
            <a:extLst>
              <a:ext uri="{FF2B5EF4-FFF2-40B4-BE49-F238E27FC236}">
                <a16:creationId xmlns:a16="http://schemas.microsoft.com/office/drawing/2014/main" id="{616B372F-6064-467B-BF23-8D2CD0E130FD}"/>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31B7CCC5-8128-477B-BC5C-4365F89DDF53}"/>
              </a:ext>
            </a:extLst>
          </p:cNvPr>
          <p:cNvSpPr txBox="1">
            <a:spLocks noChangeArrowheads="1"/>
          </p:cNvSpPr>
          <p:nvPr/>
        </p:nvSpPr>
        <p:spPr bwMode="auto">
          <a:xfrm>
            <a:off x="332945" y="1292083"/>
            <a:ext cx="11210762" cy="67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pPr>
            <a:r>
              <a:rPr lang="zh-CN" altLang="en-US" b="0">
                <a:solidFill>
                  <a:srgbClr val="0000CC"/>
                </a:solidFill>
                <a:latin typeface="+mj-ea"/>
                <a:ea typeface="+mj-ea"/>
              </a:rPr>
              <a:t>假定每个扇区</a:t>
            </a:r>
            <a:r>
              <a:rPr lang="en-US" altLang="zh-CN" b="0">
                <a:solidFill>
                  <a:srgbClr val="0000CC"/>
                </a:solidFill>
                <a:latin typeface="+mj-ea"/>
                <a:ea typeface="+mj-ea"/>
              </a:rPr>
              <a:t>512</a:t>
            </a:r>
            <a:r>
              <a:rPr lang="zh-CN" altLang="en-US" b="0">
                <a:solidFill>
                  <a:srgbClr val="0000CC"/>
                </a:solidFill>
                <a:latin typeface="+mj-ea"/>
                <a:ea typeface="+mj-ea"/>
              </a:rPr>
              <a:t>字节， 磁盘转速为</a:t>
            </a:r>
            <a:r>
              <a:rPr lang="en-US" altLang="zh-CN" b="0">
                <a:solidFill>
                  <a:srgbClr val="0000CC"/>
                </a:solidFill>
                <a:latin typeface="+mj-ea"/>
                <a:ea typeface="+mj-ea"/>
              </a:rPr>
              <a:t>5400 RPM</a:t>
            </a:r>
            <a:r>
              <a:rPr lang="zh-CN" altLang="en-US" b="0">
                <a:solidFill>
                  <a:srgbClr val="0000CC"/>
                </a:solidFill>
                <a:latin typeface="+mj-ea"/>
                <a:ea typeface="+mj-ea"/>
              </a:rPr>
              <a:t>，广告声称寻道时间为</a:t>
            </a:r>
            <a:r>
              <a:rPr lang="en-US" altLang="zh-CN" b="0">
                <a:solidFill>
                  <a:srgbClr val="0000CC"/>
                </a:solidFill>
                <a:latin typeface="+mj-ea"/>
                <a:ea typeface="+mj-ea"/>
              </a:rPr>
              <a:t>12 ms, </a:t>
            </a:r>
            <a:r>
              <a:rPr lang="zh-CN" altLang="en-US" b="0">
                <a:solidFill>
                  <a:srgbClr val="0000CC"/>
                </a:solidFill>
                <a:latin typeface="+mj-ea"/>
                <a:ea typeface="+mj-ea"/>
              </a:rPr>
              <a:t>数据传输率为</a:t>
            </a:r>
            <a:r>
              <a:rPr lang="en-US" altLang="zh-CN" b="0">
                <a:solidFill>
                  <a:srgbClr val="0000CC"/>
                </a:solidFill>
                <a:latin typeface="+mj-ea"/>
                <a:ea typeface="+mj-ea"/>
              </a:rPr>
              <a:t>4 MB/s, </a:t>
            </a:r>
            <a:r>
              <a:rPr lang="zh-CN" altLang="en-US" b="0">
                <a:solidFill>
                  <a:srgbClr val="0000CC"/>
                </a:solidFill>
                <a:latin typeface="+mj-ea"/>
                <a:ea typeface="+mj-ea"/>
              </a:rPr>
              <a:t>磁盘控制器开销为</a:t>
            </a:r>
            <a:r>
              <a:rPr lang="en-US" altLang="zh-CN" b="0">
                <a:solidFill>
                  <a:srgbClr val="0000CC"/>
                </a:solidFill>
                <a:latin typeface="+mj-ea"/>
                <a:ea typeface="+mj-ea"/>
              </a:rPr>
              <a:t>1 ms, </a:t>
            </a:r>
            <a:r>
              <a:rPr lang="zh-CN" altLang="en-US" b="0">
                <a:solidFill>
                  <a:srgbClr val="0000CC"/>
                </a:solidFill>
                <a:latin typeface="+mj-ea"/>
                <a:ea typeface="+mj-ea"/>
              </a:rPr>
              <a:t>不考虑排队时间，则磁盘响应时间为多少？</a:t>
            </a:r>
          </a:p>
        </p:txBody>
      </p:sp>
      <p:sp>
        <p:nvSpPr>
          <p:cNvPr id="6" name="Text Box 4">
            <a:extLst>
              <a:ext uri="{FF2B5EF4-FFF2-40B4-BE49-F238E27FC236}">
                <a16:creationId xmlns:a16="http://schemas.microsoft.com/office/drawing/2014/main" id="{D17257E3-B40B-467E-8FFB-E63BB1E07AD8}"/>
              </a:ext>
            </a:extLst>
          </p:cNvPr>
          <p:cNvSpPr txBox="1">
            <a:spLocks noChangeArrowheads="1"/>
          </p:cNvSpPr>
          <p:nvPr/>
        </p:nvSpPr>
        <p:spPr bwMode="auto">
          <a:xfrm>
            <a:off x="5971676" y="4489360"/>
            <a:ext cx="3952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dirty="0">
                <a:solidFill>
                  <a:srgbClr val="0000CC"/>
                </a:solidFill>
                <a:latin typeface="+mj-ea"/>
                <a:ea typeface="+mj-ea"/>
              </a:rPr>
              <a:t>所以，磁盘转速非常重要！</a:t>
            </a:r>
          </a:p>
        </p:txBody>
      </p:sp>
      <p:sp>
        <p:nvSpPr>
          <p:cNvPr id="7" name="Rectangle 5">
            <a:extLst>
              <a:ext uri="{FF2B5EF4-FFF2-40B4-BE49-F238E27FC236}">
                <a16:creationId xmlns:a16="http://schemas.microsoft.com/office/drawing/2014/main" id="{2D8AD682-2975-4795-85CC-C801B1BC8BAF}"/>
              </a:ext>
            </a:extLst>
          </p:cNvPr>
          <p:cNvSpPr>
            <a:spLocks noChangeArrowheads="1"/>
          </p:cNvSpPr>
          <p:nvPr/>
        </p:nvSpPr>
        <p:spPr bwMode="auto">
          <a:xfrm>
            <a:off x="261760" y="2009412"/>
            <a:ext cx="11419833"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15000"/>
              </a:spcBef>
              <a:spcAft>
                <a:spcPct val="0"/>
              </a:spcAft>
            </a:pPr>
            <a:r>
              <a:rPr kumimoji="1" lang="en-US" altLang="zh-CN" sz="2000" dirty="0">
                <a:solidFill>
                  <a:srgbClr val="000000"/>
                </a:solidFill>
                <a:latin typeface="+mj-ea"/>
                <a:ea typeface="+mj-ea"/>
              </a:rPr>
              <a:t>   Disk Response Time= Seek time  +  </a:t>
            </a:r>
            <a:r>
              <a:rPr kumimoji="1" lang="en-US" altLang="zh-CN" sz="2000" dirty="0">
                <a:solidFill>
                  <a:srgbClr val="CC0000"/>
                </a:solidFill>
                <a:latin typeface="+mj-ea"/>
                <a:ea typeface="+mj-ea"/>
              </a:rPr>
              <a:t>Rotational Latency</a:t>
            </a:r>
            <a:r>
              <a:rPr kumimoji="1" lang="en-US" altLang="zh-CN" sz="2000" dirty="0">
                <a:solidFill>
                  <a:srgbClr val="000000"/>
                </a:solidFill>
                <a:latin typeface="+mj-ea"/>
                <a:ea typeface="+mj-ea"/>
              </a:rPr>
              <a:t>  + Transfer time</a:t>
            </a:r>
            <a:r>
              <a:rPr kumimoji="1" lang="en-US" altLang="zh-CN" sz="2000" dirty="0">
                <a:solidFill>
                  <a:srgbClr val="009900"/>
                </a:solidFill>
                <a:latin typeface="+mj-ea"/>
                <a:ea typeface="+mj-ea"/>
              </a:rPr>
              <a:t>+ Controller Time  +  Queuing Delay</a:t>
            </a:r>
          </a:p>
          <a:p>
            <a:pPr fontAlgn="base">
              <a:spcBef>
                <a:spcPct val="15000"/>
              </a:spcBef>
              <a:spcAft>
                <a:spcPct val="0"/>
              </a:spcAft>
            </a:pPr>
            <a:r>
              <a:rPr kumimoji="1" lang="en-US" altLang="zh-CN" sz="2000" dirty="0">
                <a:solidFill>
                  <a:srgbClr val="000000"/>
                </a:solidFill>
                <a:latin typeface="+mj-ea"/>
                <a:ea typeface="+mj-ea"/>
              </a:rPr>
              <a:t>                        =  12 </a:t>
            </a:r>
            <a:r>
              <a:rPr kumimoji="1" lang="en-US" altLang="zh-CN" sz="2000" dirty="0" err="1">
                <a:solidFill>
                  <a:srgbClr val="000000"/>
                </a:solidFill>
                <a:latin typeface="+mj-ea"/>
                <a:ea typeface="+mj-ea"/>
              </a:rPr>
              <a:t>ms</a:t>
            </a:r>
            <a:r>
              <a:rPr kumimoji="1" lang="en-US" altLang="zh-CN" sz="2000" dirty="0">
                <a:solidFill>
                  <a:srgbClr val="000000"/>
                </a:solidFill>
                <a:latin typeface="+mj-ea"/>
                <a:ea typeface="+mj-ea"/>
              </a:rPr>
              <a:t> + </a:t>
            </a:r>
            <a:r>
              <a:rPr kumimoji="1" lang="en-US" altLang="zh-CN" sz="2000" dirty="0">
                <a:solidFill>
                  <a:srgbClr val="CC0000"/>
                </a:solidFill>
                <a:latin typeface="+mj-ea"/>
                <a:ea typeface="+mj-ea"/>
              </a:rPr>
              <a:t>0.5 / 5400 RPM</a:t>
            </a:r>
            <a:r>
              <a:rPr kumimoji="1" lang="en-US" altLang="zh-CN" sz="2000" dirty="0">
                <a:solidFill>
                  <a:srgbClr val="000000"/>
                </a:solidFill>
                <a:latin typeface="+mj-ea"/>
                <a:ea typeface="+mj-ea"/>
              </a:rPr>
              <a:t> + 0.5 KB / 4 MB/s </a:t>
            </a:r>
            <a:r>
              <a:rPr kumimoji="1" lang="en-US" altLang="zh-CN" sz="2000" dirty="0">
                <a:solidFill>
                  <a:srgbClr val="009900"/>
                </a:solidFill>
                <a:latin typeface="+mj-ea"/>
                <a:ea typeface="+mj-ea"/>
              </a:rPr>
              <a:t>+ 1 </a:t>
            </a:r>
            <a:r>
              <a:rPr kumimoji="1" lang="en-US" altLang="zh-CN" sz="2000" dirty="0" err="1">
                <a:solidFill>
                  <a:srgbClr val="009900"/>
                </a:solidFill>
                <a:latin typeface="+mj-ea"/>
                <a:ea typeface="+mj-ea"/>
              </a:rPr>
              <a:t>ms</a:t>
            </a:r>
            <a:r>
              <a:rPr kumimoji="1" lang="en-US" altLang="zh-CN" sz="2000" dirty="0">
                <a:solidFill>
                  <a:srgbClr val="009900"/>
                </a:solidFill>
                <a:latin typeface="+mj-ea"/>
                <a:ea typeface="+mj-ea"/>
              </a:rPr>
              <a:t> +  0</a:t>
            </a:r>
          </a:p>
          <a:p>
            <a:pPr fontAlgn="base">
              <a:spcBef>
                <a:spcPct val="15000"/>
              </a:spcBef>
              <a:spcAft>
                <a:spcPct val="0"/>
              </a:spcAft>
            </a:pPr>
            <a:r>
              <a:rPr kumimoji="1" lang="en-US" altLang="zh-CN" sz="2000" dirty="0">
                <a:solidFill>
                  <a:srgbClr val="000000"/>
                </a:solidFill>
                <a:latin typeface="+mj-ea"/>
                <a:ea typeface="+mj-ea"/>
              </a:rPr>
              <a:t>                        =  12  </a:t>
            </a:r>
            <a:r>
              <a:rPr kumimoji="1" lang="en-US" altLang="zh-CN" sz="2000" dirty="0" err="1">
                <a:solidFill>
                  <a:srgbClr val="000000"/>
                </a:solidFill>
                <a:latin typeface="+mj-ea"/>
                <a:ea typeface="+mj-ea"/>
              </a:rPr>
              <a:t>ms</a:t>
            </a:r>
            <a:r>
              <a:rPr kumimoji="1" lang="en-US" altLang="zh-CN" sz="2000" dirty="0">
                <a:solidFill>
                  <a:srgbClr val="000000"/>
                </a:solidFill>
                <a:latin typeface="+mj-ea"/>
                <a:ea typeface="+mj-ea"/>
              </a:rPr>
              <a:t> +  </a:t>
            </a:r>
            <a:r>
              <a:rPr kumimoji="1" lang="en-US" altLang="zh-CN" sz="2000" dirty="0">
                <a:solidFill>
                  <a:srgbClr val="CC0000"/>
                </a:solidFill>
                <a:latin typeface="+mj-ea"/>
                <a:ea typeface="+mj-ea"/>
              </a:rPr>
              <a:t>0.5 / 90 RPS</a:t>
            </a:r>
            <a:r>
              <a:rPr kumimoji="1" lang="en-US" altLang="zh-CN" sz="2000" dirty="0">
                <a:solidFill>
                  <a:srgbClr val="000000"/>
                </a:solidFill>
                <a:latin typeface="+mj-ea"/>
                <a:ea typeface="+mj-ea"/>
              </a:rPr>
              <a:t> + 0.125 / 1024 s </a:t>
            </a:r>
            <a:r>
              <a:rPr kumimoji="1" lang="en-US" altLang="zh-CN" sz="2000" dirty="0">
                <a:solidFill>
                  <a:srgbClr val="009900"/>
                </a:solidFill>
                <a:latin typeface="+mj-ea"/>
                <a:ea typeface="+mj-ea"/>
              </a:rPr>
              <a:t>+ 1 </a:t>
            </a:r>
            <a:r>
              <a:rPr kumimoji="1" lang="en-US" altLang="zh-CN" sz="2000" dirty="0" err="1">
                <a:solidFill>
                  <a:srgbClr val="009900"/>
                </a:solidFill>
                <a:latin typeface="+mj-ea"/>
                <a:ea typeface="+mj-ea"/>
              </a:rPr>
              <a:t>ms</a:t>
            </a:r>
            <a:r>
              <a:rPr kumimoji="1" lang="en-US" altLang="zh-CN" sz="2000" dirty="0">
                <a:solidFill>
                  <a:srgbClr val="009900"/>
                </a:solidFill>
                <a:latin typeface="+mj-ea"/>
                <a:ea typeface="+mj-ea"/>
              </a:rPr>
              <a:t> +  0</a:t>
            </a:r>
          </a:p>
          <a:p>
            <a:pPr fontAlgn="base">
              <a:spcBef>
                <a:spcPct val="15000"/>
              </a:spcBef>
              <a:spcAft>
                <a:spcPct val="0"/>
              </a:spcAft>
            </a:pPr>
            <a:r>
              <a:rPr kumimoji="1" lang="en-US" altLang="zh-CN" sz="2000" dirty="0">
                <a:solidFill>
                  <a:srgbClr val="000000"/>
                </a:solidFill>
                <a:latin typeface="+mj-ea"/>
                <a:ea typeface="+mj-ea"/>
              </a:rPr>
              <a:t>                        =  12 </a:t>
            </a:r>
            <a:r>
              <a:rPr kumimoji="1" lang="en-US" altLang="zh-CN" sz="2000" dirty="0" err="1">
                <a:solidFill>
                  <a:srgbClr val="000000"/>
                </a:solidFill>
                <a:latin typeface="+mj-ea"/>
                <a:ea typeface="+mj-ea"/>
              </a:rPr>
              <a:t>ms</a:t>
            </a:r>
            <a:r>
              <a:rPr kumimoji="1" lang="en-US" altLang="zh-CN" sz="2000" dirty="0">
                <a:solidFill>
                  <a:srgbClr val="000000"/>
                </a:solidFill>
                <a:latin typeface="+mj-ea"/>
                <a:ea typeface="+mj-ea"/>
              </a:rPr>
              <a:t> +  </a:t>
            </a:r>
            <a:r>
              <a:rPr kumimoji="1" lang="en-US" altLang="zh-CN" sz="2000" dirty="0">
                <a:solidFill>
                  <a:srgbClr val="CC0000"/>
                </a:solidFill>
                <a:latin typeface="+mj-ea"/>
                <a:ea typeface="+mj-ea"/>
              </a:rPr>
              <a:t>5.5 </a:t>
            </a:r>
            <a:r>
              <a:rPr kumimoji="1" lang="en-US" altLang="zh-CN" sz="2000" dirty="0" err="1">
                <a:solidFill>
                  <a:srgbClr val="CC0000"/>
                </a:solidFill>
                <a:latin typeface="+mj-ea"/>
                <a:ea typeface="+mj-ea"/>
              </a:rPr>
              <a:t>ms</a:t>
            </a:r>
            <a:r>
              <a:rPr kumimoji="1" lang="en-US" altLang="zh-CN" sz="2000" dirty="0">
                <a:solidFill>
                  <a:srgbClr val="000000"/>
                </a:solidFill>
                <a:latin typeface="+mj-ea"/>
                <a:ea typeface="+mj-ea"/>
              </a:rPr>
              <a:t> + 0.1 </a:t>
            </a:r>
            <a:r>
              <a:rPr kumimoji="1" lang="en-US" altLang="zh-CN" sz="2000" dirty="0" err="1">
                <a:solidFill>
                  <a:srgbClr val="000000"/>
                </a:solidFill>
                <a:latin typeface="+mj-ea"/>
                <a:ea typeface="+mj-ea"/>
              </a:rPr>
              <a:t>ms</a:t>
            </a:r>
            <a:r>
              <a:rPr kumimoji="1" lang="en-US" altLang="zh-CN" sz="2000" dirty="0">
                <a:solidFill>
                  <a:srgbClr val="000000"/>
                </a:solidFill>
                <a:latin typeface="+mj-ea"/>
                <a:ea typeface="+mj-ea"/>
              </a:rPr>
              <a:t> </a:t>
            </a:r>
            <a:r>
              <a:rPr kumimoji="1" lang="en-US" altLang="zh-CN" sz="2000" dirty="0">
                <a:solidFill>
                  <a:srgbClr val="009900"/>
                </a:solidFill>
                <a:latin typeface="+mj-ea"/>
                <a:ea typeface="+mj-ea"/>
              </a:rPr>
              <a:t>+ 1 </a:t>
            </a:r>
            <a:r>
              <a:rPr kumimoji="1" lang="en-US" altLang="zh-CN" sz="2000" dirty="0" err="1">
                <a:solidFill>
                  <a:srgbClr val="009900"/>
                </a:solidFill>
                <a:latin typeface="+mj-ea"/>
                <a:ea typeface="+mj-ea"/>
              </a:rPr>
              <a:t>ms</a:t>
            </a:r>
            <a:r>
              <a:rPr kumimoji="1" lang="en-US" altLang="zh-CN" sz="2000" dirty="0">
                <a:solidFill>
                  <a:srgbClr val="009900"/>
                </a:solidFill>
                <a:latin typeface="+mj-ea"/>
                <a:ea typeface="+mj-ea"/>
              </a:rPr>
              <a:t> +  0 </a:t>
            </a:r>
            <a:r>
              <a:rPr kumimoji="1" lang="en-US" altLang="zh-CN" sz="2000" dirty="0" err="1">
                <a:solidFill>
                  <a:srgbClr val="009900"/>
                </a:solidFill>
                <a:latin typeface="+mj-ea"/>
                <a:ea typeface="+mj-ea"/>
              </a:rPr>
              <a:t>ms</a:t>
            </a:r>
            <a:endParaRPr kumimoji="1" lang="en-US" altLang="zh-CN" sz="2000" dirty="0">
              <a:solidFill>
                <a:srgbClr val="009900"/>
              </a:solidFill>
              <a:latin typeface="+mj-ea"/>
              <a:ea typeface="+mj-ea"/>
            </a:endParaRPr>
          </a:p>
          <a:p>
            <a:pPr fontAlgn="base">
              <a:spcBef>
                <a:spcPct val="15000"/>
              </a:spcBef>
              <a:spcAft>
                <a:spcPct val="0"/>
              </a:spcAft>
            </a:pPr>
            <a:r>
              <a:rPr kumimoji="1" lang="en-US" altLang="zh-CN" sz="2000" dirty="0">
                <a:solidFill>
                  <a:srgbClr val="000000"/>
                </a:solidFill>
                <a:latin typeface="+mj-ea"/>
                <a:ea typeface="+mj-ea"/>
              </a:rPr>
              <a:t>                        = 18.6 </a:t>
            </a:r>
            <a:r>
              <a:rPr kumimoji="1" lang="en-US" altLang="zh-CN" sz="2000" dirty="0" err="1">
                <a:solidFill>
                  <a:srgbClr val="000000"/>
                </a:solidFill>
                <a:latin typeface="+mj-ea"/>
                <a:ea typeface="+mj-ea"/>
              </a:rPr>
              <a:t>ms</a:t>
            </a:r>
            <a:endParaRPr kumimoji="1" lang="en-US" altLang="zh-CN" sz="2000" dirty="0">
              <a:solidFill>
                <a:srgbClr val="000000"/>
              </a:solidFill>
              <a:latin typeface="+mj-ea"/>
              <a:ea typeface="+mj-ea"/>
            </a:endParaRPr>
          </a:p>
          <a:p>
            <a:pPr fontAlgn="base">
              <a:spcBef>
                <a:spcPct val="15000"/>
              </a:spcBef>
              <a:spcAft>
                <a:spcPct val="0"/>
              </a:spcAft>
            </a:pPr>
            <a:r>
              <a:rPr kumimoji="1" lang="zh-CN" altLang="en-US" dirty="0">
                <a:solidFill>
                  <a:srgbClr val="CC0000"/>
                </a:solidFill>
                <a:latin typeface="+mj-ea"/>
                <a:ea typeface="+mj-ea"/>
              </a:rPr>
              <a:t>如果实际的寻道时间只有</a:t>
            </a:r>
            <a:r>
              <a:rPr kumimoji="1" lang="en-US" altLang="zh-CN" dirty="0">
                <a:solidFill>
                  <a:srgbClr val="CC0000"/>
                </a:solidFill>
                <a:latin typeface="+mj-ea"/>
                <a:ea typeface="+mj-ea"/>
              </a:rPr>
              <a:t>1/3</a:t>
            </a:r>
            <a:r>
              <a:rPr kumimoji="1" lang="zh-CN" altLang="en-US" dirty="0">
                <a:solidFill>
                  <a:srgbClr val="CC0000"/>
                </a:solidFill>
                <a:latin typeface="+mj-ea"/>
                <a:ea typeface="+mj-ea"/>
              </a:rPr>
              <a:t>的话，则为</a:t>
            </a:r>
            <a:r>
              <a:rPr kumimoji="1" lang="en-US" altLang="zh-CN" dirty="0">
                <a:solidFill>
                  <a:srgbClr val="CC0000"/>
                </a:solidFill>
                <a:latin typeface="+mj-ea"/>
                <a:ea typeface="+mj-ea"/>
              </a:rPr>
              <a:t>10.6ms</a:t>
            </a:r>
            <a:r>
              <a:rPr kumimoji="1" lang="zh-CN" altLang="en-US" dirty="0">
                <a:solidFill>
                  <a:srgbClr val="CC0000"/>
                </a:solidFill>
                <a:latin typeface="+mj-ea"/>
                <a:ea typeface="+mj-ea"/>
              </a:rPr>
              <a:t>，这样旋转等待时间就占了近</a:t>
            </a:r>
            <a:r>
              <a:rPr kumimoji="1" lang="en-US" altLang="zh-CN" dirty="0">
                <a:solidFill>
                  <a:srgbClr val="CC0000"/>
                </a:solidFill>
                <a:latin typeface="+mj-ea"/>
                <a:ea typeface="+mj-ea"/>
              </a:rPr>
              <a:t>50%</a:t>
            </a:r>
            <a:r>
              <a:rPr kumimoji="1" lang="zh-CN" altLang="en-US" dirty="0">
                <a:solidFill>
                  <a:srgbClr val="CC0000"/>
                </a:solidFill>
                <a:latin typeface="+mj-ea"/>
                <a:ea typeface="+mj-ea"/>
              </a:rPr>
              <a:t>！</a:t>
            </a:r>
            <a:endParaRPr kumimoji="1" lang="en-US" altLang="zh-CN" dirty="0">
              <a:solidFill>
                <a:srgbClr val="CC0000"/>
              </a:solidFill>
              <a:latin typeface="+mj-ea"/>
              <a:ea typeface="+mj-ea"/>
            </a:endParaRPr>
          </a:p>
        </p:txBody>
      </p:sp>
      <p:sp>
        <p:nvSpPr>
          <p:cNvPr id="8" name="Text Box 6">
            <a:extLst>
              <a:ext uri="{FF2B5EF4-FFF2-40B4-BE49-F238E27FC236}">
                <a16:creationId xmlns:a16="http://schemas.microsoft.com/office/drawing/2014/main" id="{917A4293-EDC1-47F5-BFCE-F6B4838B8C9D}"/>
              </a:ext>
            </a:extLst>
          </p:cNvPr>
          <p:cNvSpPr txBox="1">
            <a:spLocks noChangeArrowheads="1"/>
          </p:cNvSpPr>
          <p:nvPr/>
        </p:nvSpPr>
        <p:spPr bwMode="auto">
          <a:xfrm>
            <a:off x="2706330" y="4558517"/>
            <a:ext cx="47211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000">
                <a:solidFill>
                  <a:srgbClr val="0000CC"/>
                </a:solidFill>
                <a:latin typeface="+mj-ea"/>
                <a:ea typeface="+mj-ea"/>
              </a:rPr>
              <a:t>12/3+5.5+0.1+1=10.6ms</a:t>
            </a:r>
          </a:p>
        </p:txBody>
      </p:sp>
      <p:sp>
        <p:nvSpPr>
          <p:cNvPr id="9" name="Line 7">
            <a:extLst>
              <a:ext uri="{FF2B5EF4-FFF2-40B4-BE49-F238E27FC236}">
                <a16:creationId xmlns:a16="http://schemas.microsoft.com/office/drawing/2014/main" id="{11F4A58E-1FEC-4C79-8764-5E6A33B9471C}"/>
              </a:ext>
            </a:extLst>
          </p:cNvPr>
          <p:cNvSpPr>
            <a:spLocks noChangeShapeType="1"/>
          </p:cNvSpPr>
          <p:nvPr/>
        </p:nvSpPr>
        <p:spPr bwMode="auto">
          <a:xfrm flipH="1" flipV="1">
            <a:off x="4682381" y="4320392"/>
            <a:ext cx="581952" cy="3476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0" name="Text Box 8">
            <a:extLst>
              <a:ext uri="{FF2B5EF4-FFF2-40B4-BE49-F238E27FC236}">
                <a16:creationId xmlns:a16="http://schemas.microsoft.com/office/drawing/2014/main" id="{BD7187E6-8D7B-4D26-833E-7CD15A9FBDDA}"/>
              </a:ext>
            </a:extLst>
          </p:cNvPr>
          <p:cNvSpPr txBox="1">
            <a:spLocks noChangeArrowheads="1"/>
          </p:cNvSpPr>
          <p:nvPr/>
        </p:nvSpPr>
        <p:spPr bwMode="auto">
          <a:xfrm>
            <a:off x="358345" y="5037522"/>
            <a:ext cx="522731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2000">
                <a:solidFill>
                  <a:srgbClr val="000000"/>
                </a:solidFill>
                <a:latin typeface="+mj-ea"/>
                <a:ea typeface="+mj-ea"/>
              </a:rPr>
              <a:t>为什么实际的寻道时间只有</a:t>
            </a:r>
            <a:r>
              <a:rPr lang="en-US" altLang="zh-CN" sz="2000">
                <a:solidFill>
                  <a:srgbClr val="000000"/>
                </a:solidFill>
                <a:latin typeface="+mj-ea"/>
                <a:ea typeface="+mj-ea"/>
              </a:rPr>
              <a:t>1/3</a:t>
            </a:r>
            <a:r>
              <a:rPr lang="zh-CN" altLang="en-US" sz="2000">
                <a:solidFill>
                  <a:srgbClr val="000000"/>
                </a:solidFill>
                <a:latin typeface="+mj-ea"/>
                <a:ea typeface="+mj-ea"/>
              </a:rPr>
              <a:t>？</a:t>
            </a:r>
          </a:p>
        </p:txBody>
      </p:sp>
      <p:sp>
        <p:nvSpPr>
          <p:cNvPr id="11" name="Text Box 9">
            <a:extLst>
              <a:ext uri="{FF2B5EF4-FFF2-40B4-BE49-F238E27FC236}">
                <a16:creationId xmlns:a16="http://schemas.microsoft.com/office/drawing/2014/main" id="{F1088E2E-CF0D-4BCA-A541-65DEB5CA2E81}"/>
              </a:ext>
            </a:extLst>
          </p:cNvPr>
          <p:cNvSpPr txBox="1">
            <a:spLocks noChangeArrowheads="1"/>
          </p:cNvSpPr>
          <p:nvPr/>
        </p:nvSpPr>
        <p:spPr bwMode="auto">
          <a:xfrm>
            <a:off x="417083" y="5431222"/>
            <a:ext cx="1024767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a:solidFill>
                  <a:srgbClr val="D1390F"/>
                </a:solidFill>
                <a:latin typeface="+mj-ea"/>
                <a:ea typeface="+mj-ea"/>
              </a:rPr>
              <a:t>访问局部性使得每次磁盘访问大多在局部磁道！</a:t>
            </a:r>
          </a:p>
        </p:txBody>
      </p:sp>
      <p:sp>
        <p:nvSpPr>
          <p:cNvPr id="12" name="Text Box 10">
            <a:extLst>
              <a:ext uri="{FF2B5EF4-FFF2-40B4-BE49-F238E27FC236}">
                <a16:creationId xmlns:a16="http://schemas.microsoft.com/office/drawing/2014/main" id="{C9969322-F9B4-4F6C-B5EE-312505943A17}"/>
              </a:ext>
            </a:extLst>
          </p:cNvPr>
          <p:cNvSpPr txBox="1">
            <a:spLocks noChangeArrowheads="1"/>
          </p:cNvSpPr>
          <p:nvPr/>
        </p:nvSpPr>
        <p:spPr bwMode="auto">
          <a:xfrm>
            <a:off x="332945" y="5997959"/>
            <a:ext cx="475397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600" dirty="0">
                <a:solidFill>
                  <a:srgbClr val="FC0128"/>
                </a:solidFill>
                <a:latin typeface="+mj-ea"/>
                <a:ea typeface="+mj-ea"/>
              </a:rPr>
              <a:t>能否算出每道有多少扇区？</a:t>
            </a:r>
          </a:p>
        </p:txBody>
      </p:sp>
      <p:sp>
        <p:nvSpPr>
          <p:cNvPr id="13" name="Text Box 11">
            <a:extLst>
              <a:ext uri="{FF2B5EF4-FFF2-40B4-BE49-F238E27FC236}">
                <a16:creationId xmlns:a16="http://schemas.microsoft.com/office/drawing/2014/main" id="{996CCDA0-1755-45E6-BAEE-565B7085606D}"/>
              </a:ext>
            </a:extLst>
          </p:cNvPr>
          <p:cNvSpPr txBox="1">
            <a:spLocks noChangeArrowheads="1"/>
          </p:cNvSpPr>
          <p:nvPr/>
        </p:nvSpPr>
        <p:spPr bwMode="auto">
          <a:xfrm>
            <a:off x="3088845" y="6036059"/>
            <a:ext cx="590148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en-US" altLang="zh-CN" sz="1600">
                <a:solidFill>
                  <a:srgbClr val="000000"/>
                </a:solidFill>
                <a:latin typeface="+mj-ea"/>
                <a:ea typeface="+mj-ea"/>
              </a:rPr>
              <a:t>4MBx60 / 512Bx5400 ≈ 87</a:t>
            </a:r>
            <a:r>
              <a:rPr lang="zh-CN" altLang="en-US" sz="1600">
                <a:solidFill>
                  <a:srgbClr val="000000"/>
                </a:solidFill>
                <a:latin typeface="+mj-ea"/>
                <a:ea typeface="+mj-ea"/>
              </a:rPr>
              <a:t>个扇区</a:t>
            </a:r>
          </a:p>
        </p:txBody>
      </p:sp>
    </p:spTree>
    <p:extLst>
      <p:ext uri="{BB962C8B-B14F-4D97-AF65-F5344CB8AC3E}">
        <p14:creationId xmlns:p14="http://schemas.microsoft.com/office/powerpoint/2010/main" val="40002901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AB3652-83BD-4E16-8E95-4DC461CFB57F}"/>
              </a:ext>
            </a:extLst>
          </p:cNvPr>
          <p:cNvSpPr>
            <a:spLocks noGrp="1"/>
          </p:cNvSpPr>
          <p:nvPr>
            <p:ph type="sldNum" sz="quarter" idx="12"/>
          </p:nvPr>
        </p:nvSpPr>
        <p:spPr/>
        <p:txBody>
          <a:bodyPr/>
          <a:lstStyle/>
          <a:p>
            <a:fld id="{D12C7F20-4EEE-4847-AC76-B538472E8A39}" type="slidenum">
              <a:rPr lang="zh-CN" altLang="en-US" smtClean="0"/>
              <a:pPr/>
              <a:t>17</a:t>
            </a:fld>
            <a:endParaRPr lang="zh-CN" altLang="en-US"/>
          </a:p>
        </p:txBody>
      </p:sp>
      <p:sp>
        <p:nvSpPr>
          <p:cNvPr id="3" name="文本占位符 2">
            <a:extLst>
              <a:ext uri="{FF2B5EF4-FFF2-40B4-BE49-F238E27FC236}">
                <a16:creationId xmlns:a16="http://schemas.microsoft.com/office/drawing/2014/main" id="{91995DDD-2F17-4DD1-8B2E-BBB643C5C823}"/>
              </a:ext>
            </a:extLst>
          </p:cNvPr>
          <p:cNvSpPr>
            <a:spLocks noGrp="1"/>
          </p:cNvSpPr>
          <p:nvPr>
            <p:ph type="body" sz="quarter" idx="15"/>
          </p:nvPr>
        </p:nvSpPr>
        <p:spPr>
          <a:xfrm>
            <a:off x="159768" y="698463"/>
            <a:ext cx="11835786" cy="756711"/>
          </a:xfrm>
        </p:spPr>
        <p:txBody>
          <a:bodyPr/>
          <a:lstStyle/>
          <a:p>
            <a:r>
              <a:rPr lang="zh-CN" altLang="en-US" dirty="0"/>
              <a:t>硬盘存储器的组成</a:t>
            </a:r>
          </a:p>
        </p:txBody>
      </p:sp>
      <p:sp>
        <p:nvSpPr>
          <p:cNvPr id="4" name="文本占位符 3">
            <a:extLst>
              <a:ext uri="{FF2B5EF4-FFF2-40B4-BE49-F238E27FC236}">
                <a16:creationId xmlns:a16="http://schemas.microsoft.com/office/drawing/2014/main" id="{35423549-7B69-45E1-B26E-E03F080B240B}"/>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347A5DAC-C3A1-4859-AEC8-8D6A892D8F2E}"/>
              </a:ext>
            </a:extLst>
          </p:cNvPr>
          <p:cNvSpPr txBox="1">
            <a:spLocks noChangeArrowheads="1"/>
          </p:cNvSpPr>
          <p:nvPr/>
        </p:nvSpPr>
        <p:spPr bwMode="auto">
          <a:xfrm>
            <a:off x="332505" y="1257016"/>
            <a:ext cx="11349088" cy="1392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zh-CN" altLang="en-US" b="0" dirty="0">
                <a:latin typeface="+mj-ea"/>
                <a:ea typeface="+mj-ea"/>
                <a:cs typeface="Arial" panose="020B0604020202020204" pitchFamily="34" charset="0"/>
              </a:rPr>
              <a:t>硬盘存储器的基本组成</a:t>
            </a:r>
          </a:p>
          <a:p>
            <a:pPr marL="742950" lvl="1" indent="-285750" algn="just"/>
            <a:r>
              <a:rPr lang="zh-CN" altLang="en-US" sz="1600" b="0" dirty="0">
                <a:latin typeface="+mj-ea"/>
                <a:ea typeface="+mj-ea"/>
                <a:cs typeface="Arial" panose="020B0604020202020204" pitchFamily="34" charset="0"/>
              </a:rPr>
              <a:t>磁记录介质：用来保存信息</a:t>
            </a:r>
          </a:p>
          <a:p>
            <a:pPr marL="742950" lvl="1" indent="-285750" algn="just"/>
            <a:r>
              <a:rPr lang="zh-CN" altLang="en-US" sz="1600" b="0" dirty="0">
                <a:latin typeface="+mj-ea"/>
                <a:ea typeface="+mj-ea"/>
                <a:cs typeface="Arial" panose="020B0604020202020204" pitchFamily="34" charset="0"/>
              </a:rPr>
              <a:t>磁盘驱动器：包括读写电路、读\写转换开关、读写磁头与磁头定位伺服系统等</a:t>
            </a:r>
          </a:p>
          <a:p>
            <a:pPr marL="742950" lvl="1" indent="-285750" algn="just"/>
            <a:r>
              <a:rPr lang="zh-CN" altLang="en-US" sz="1600" b="0" dirty="0">
                <a:latin typeface="+mj-ea"/>
                <a:ea typeface="+mj-ea"/>
                <a:cs typeface="Arial" panose="020B0604020202020204" pitchFamily="34" charset="0"/>
              </a:rPr>
              <a:t>磁盘控制器：包括控制逻辑、时序电路、“并→串”转换和“串→并”转换电路等。（用于连接主机与盘驱动器）</a:t>
            </a:r>
          </a:p>
        </p:txBody>
      </p:sp>
      <p:sp>
        <p:nvSpPr>
          <p:cNvPr id="6" name="Rectangle 4">
            <a:extLst>
              <a:ext uri="{FF2B5EF4-FFF2-40B4-BE49-F238E27FC236}">
                <a16:creationId xmlns:a16="http://schemas.microsoft.com/office/drawing/2014/main" id="{E85F9AE2-39B8-49F7-80E5-ABC954082AB5}"/>
              </a:ext>
            </a:extLst>
          </p:cNvPr>
          <p:cNvSpPr>
            <a:spLocks noChangeArrowheads="1"/>
          </p:cNvSpPr>
          <p:nvPr/>
        </p:nvSpPr>
        <p:spPr bwMode="auto">
          <a:xfrm>
            <a:off x="3458958" y="2287393"/>
            <a:ext cx="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1400">
              <a:solidFill>
                <a:srgbClr val="000000"/>
              </a:solidFill>
              <a:latin typeface="+mj-ea"/>
              <a:ea typeface="+mj-ea"/>
            </a:endParaRPr>
          </a:p>
        </p:txBody>
      </p:sp>
      <p:graphicFrame>
        <p:nvGraphicFramePr>
          <p:cNvPr id="7" name="Object 5">
            <a:extLst>
              <a:ext uri="{FF2B5EF4-FFF2-40B4-BE49-F238E27FC236}">
                <a16:creationId xmlns:a16="http://schemas.microsoft.com/office/drawing/2014/main" id="{48A7F33A-BCFF-4110-9987-416CBABE97E9}"/>
              </a:ext>
            </a:extLst>
          </p:cNvPr>
          <p:cNvGraphicFramePr>
            <a:graphicFrameLocks noChangeAspect="1"/>
          </p:cNvGraphicFramePr>
          <p:nvPr>
            <p:extLst>
              <p:ext uri="{D42A27DB-BD31-4B8C-83A1-F6EECF244321}">
                <p14:modId xmlns:p14="http://schemas.microsoft.com/office/powerpoint/2010/main" val="3888680675"/>
              </p:ext>
            </p:extLst>
          </p:nvPr>
        </p:nvGraphicFramePr>
        <p:xfrm>
          <a:off x="1379333" y="3027168"/>
          <a:ext cx="7545387" cy="3376612"/>
        </p:xfrm>
        <a:graphic>
          <a:graphicData uri="http://schemas.openxmlformats.org/presentationml/2006/ole">
            <mc:AlternateContent xmlns:mc="http://schemas.openxmlformats.org/markup-compatibility/2006">
              <mc:Choice xmlns:v="urn:schemas-microsoft-com:vml" Requires="v">
                <p:oleObj spid="_x0000_s2162" r:id="rId4" imgW="3456432" imgH="2106168" progId="Visio.Drawing.5">
                  <p:embed/>
                </p:oleObj>
              </mc:Choice>
              <mc:Fallback>
                <p:oleObj r:id="rId4" imgW="3456432" imgH="2106168" progId="Visio.Drawing.5">
                  <p:embed/>
                  <p:pic>
                    <p:nvPicPr>
                      <p:cNvPr id="483333" name="Object 5">
                        <a:extLst>
                          <a:ext uri="{FF2B5EF4-FFF2-40B4-BE49-F238E27FC236}">
                            <a16:creationId xmlns:a16="http://schemas.microsoft.com/office/drawing/2014/main" id="{0EAF89C4-1BF5-4399-90D7-7A024431B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33" y="3027168"/>
                        <a:ext cx="7545387" cy="337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6">
            <a:extLst>
              <a:ext uri="{FF2B5EF4-FFF2-40B4-BE49-F238E27FC236}">
                <a16:creationId xmlns:a16="http://schemas.microsoft.com/office/drawing/2014/main" id="{FBB409C9-0E87-404D-A446-E8C30CBFCE17}"/>
              </a:ext>
            </a:extLst>
          </p:cNvPr>
          <p:cNvSpPr>
            <a:spLocks/>
          </p:cNvSpPr>
          <p:nvPr/>
        </p:nvSpPr>
        <p:spPr bwMode="auto">
          <a:xfrm>
            <a:off x="649083" y="3993955"/>
            <a:ext cx="8837612" cy="768350"/>
          </a:xfrm>
          <a:custGeom>
            <a:avLst/>
            <a:gdLst>
              <a:gd name="T0" fmla="*/ 0 w 5186"/>
              <a:gd name="T1" fmla="*/ 325 h 484"/>
              <a:gd name="T2" fmla="*/ 661 w 5186"/>
              <a:gd name="T3" fmla="*/ 308 h 484"/>
              <a:gd name="T4" fmla="*/ 1483 w 5186"/>
              <a:gd name="T5" fmla="*/ 232 h 484"/>
              <a:gd name="T6" fmla="*/ 2110 w 5186"/>
              <a:gd name="T7" fmla="*/ 37 h 484"/>
              <a:gd name="T8" fmla="*/ 2745 w 5186"/>
              <a:gd name="T9" fmla="*/ 12 h 484"/>
              <a:gd name="T10" fmla="*/ 3236 w 5186"/>
              <a:gd name="T11" fmla="*/ 62 h 484"/>
              <a:gd name="T12" fmla="*/ 3651 w 5186"/>
              <a:gd name="T13" fmla="*/ 376 h 484"/>
              <a:gd name="T14" fmla="*/ 4947 w 5186"/>
              <a:gd name="T15" fmla="*/ 469 h 484"/>
              <a:gd name="T16" fmla="*/ 5083 w 5186"/>
              <a:gd name="T17" fmla="*/ 4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6" h="484">
                <a:moveTo>
                  <a:pt x="0" y="325"/>
                </a:moveTo>
                <a:cubicBezTo>
                  <a:pt x="207" y="324"/>
                  <a:pt x="414" y="323"/>
                  <a:pt x="661" y="308"/>
                </a:cubicBezTo>
                <a:cubicBezTo>
                  <a:pt x="908" y="293"/>
                  <a:pt x="1242" y="277"/>
                  <a:pt x="1483" y="232"/>
                </a:cubicBezTo>
                <a:cubicBezTo>
                  <a:pt x="1724" y="187"/>
                  <a:pt x="1900" y="74"/>
                  <a:pt x="2110" y="37"/>
                </a:cubicBezTo>
                <a:cubicBezTo>
                  <a:pt x="2320" y="0"/>
                  <a:pt x="2557" y="8"/>
                  <a:pt x="2745" y="12"/>
                </a:cubicBezTo>
                <a:cubicBezTo>
                  <a:pt x="2933" y="16"/>
                  <a:pt x="3085" y="1"/>
                  <a:pt x="3236" y="62"/>
                </a:cubicBezTo>
                <a:cubicBezTo>
                  <a:pt x="3387" y="123"/>
                  <a:pt x="3366" y="308"/>
                  <a:pt x="3651" y="376"/>
                </a:cubicBezTo>
                <a:cubicBezTo>
                  <a:pt x="3936" y="444"/>
                  <a:pt x="4708" y="454"/>
                  <a:pt x="4947" y="469"/>
                </a:cubicBezTo>
                <a:cubicBezTo>
                  <a:pt x="5186" y="484"/>
                  <a:pt x="5058" y="466"/>
                  <a:pt x="5083" y="469"/>
                </a:cubicBezTo>
              </a:path>
            </a:pathLst>
          </a:custGeom>
          <a:noFill/>
          <a:ln w="38100" cap="flat" cmpd="sng">
            <a:solidFill>
              <a:srgbClr val="CC33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9" name="Text Box 7">
            <a:extLst>
              <a:ext uri="{FF2B5EF4-FFF2-40B4-BE49-F238E27FC236}">
                <a16:creationId xmlns:a16="http://schemas.microsoft.com/office/drawing/2014/main" id="{B9ACAC4D-206B-495D-A9C1-A6216D076F0B}"/>
              </a:ext>
            </a:extLst>
          </p:cNvPr>
          <p:cNvSpPr txBox="1">
            <a:spLocks noChangeArrowheads="1"/>
          </p:cNvSpPr>
          <p:nvPr/>
        </p:nvSpPr>
        <p:spPr bwMode="auto">
          <a:xfrm>
            <a:off x="1398383" y="5076630"/>
            <a:ext cx="1868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D1390F"/>
                </a:solidFill>
                <a:latin typeface="+mj-ea"/>
                <a:ea typeface="+mj-ea"/>
              </a:rPr>
              <a:t>磁盘驱动器</a:t>
            </a:r>
          </a:p>
        </p:txBody>
      </p:sp>
      <p:sp>
        <p:nvSpPr>
          <p:cNvPr id="10" name="Text Box 8">
            <a:extLst>
              <a:ext uri="{FF2B5EF4-FFF2-40B4-BE49-F238E27FC236}">
                <a16:creationId xmlns:a16="http://schemas.microsoft.com/office/drawing/2014/main" id="{86ED6471-BE81-4DA7-9124-A62150EED347}"/>
              </a:ext>
            </a:extLst>
          </p:cNvPr>
          <p:cNvSpPr txBox="1">
            <a:spLocks noChangeArrowheads="1"/>
          </p:cNvSpPr>
          <p:nvPr/>
        </p:nvSpPr>
        <p:spPr bwMode="auto">
          <a:xfrm>
            <a:off x="6179933" y="2908105"/>
            <a:ext cx="1868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D1390F"/>
                </a:solidFill>
                <a:latin typeface="+mj-ea"/>
                <a:ea typeface="+mj-ea"/>
              </a:rPr>
              <a:t>磁盘控制器</a:t>
            </a:r>
          </a:p>
        </p:txBody>
      </p:sp>
      <p:sp>
        <p:nvSpPr>
          <p:cNvPr id="11" name="Text Box 9">
            <a:extLst>
              <a:ext uri="{FF2B5EF4-FFF2-40B4-BE49-F238E27FC236}">
                <a16:creationId xmlns:a16="http://schemas.microsoft.com/office/drawing/2014/main" id="{2E4CE55E-6122-4CCE-AE7F-751CD5897AF5}"/>
              </a:ext>
            </a:extLst>
          </p:cNvPr>
          <p:cNvSpPr txBox="1">
            <a:spLocks noChangeArrowheads="1"/>
          </p:cNvSpPr>
          <p:nvPr/>
        </p:nvSpPr>
        <p:spPr bwMode="auto">
          <a:xfrm>
            <a:off x="2315958" y="5976743"/>
            <a:ext cx="5080000" cy="33855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zh-CN" altLang="en-US" sz="1600" i="0" u="none" strike="noStrike" kern="0" cap="none" spc="0" normalizeH="0" baseline="0" noProof="0">
                <a:ln>
                  <a:noFill/>
                </a:ln>
                <a:solidFill>
                  <a:srgbClr val="D1390F"/>
                </a:solidFill>
                <a:effectLst/>
                <a:uLnTx/>
                <a:uFillTx/>
                <a:latin typeface="+mj-ea"/>
                <a:ea typeface="+mj-ea"/>
              </a:rPr>
              <a:t>硬盘存储器的逻辑结构</a:t>
            </a:r>
          </a:p>
        </p:txBody>
      </p:sp>
    </p:spTree>
    <p:extLst>
      <p:ext uri="{BB962C8B-B14F-4D97-AF65-F5344CB8AC3E}">
        <p14:creationId xmlns:p14="http://schemas.microsoft.com/office/powerpoint/2010/main" val="137642108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9F397AC-9E8B-46E2-9757-68207289F32C}"/>
              </a:ext>
            </a:extLst>
          </p:cNvPr>
          <p:cNvSpPr>
            <a:spLocks noGrp="1"/>
          </p:cNvSpPr>
          <p:nvPr>
            <p:ph type="sldNum" sz="quarter" idx="12"/>
          </p:nvPr>
        </p:nvSpPr>
        <p:spPr/>
        <p:txBody>
          <a:bodyPr/>
          <a:lstStyle/>
          <a:p>
            <a:fld id="{D12C7F20-4EEE-4847-AC76-B538472E8A39}" type="slidenum">
              <a:rPr lang="zh-CN" altLang="en-US" smtClean="0"/>
              <a:pPr/>
              <a:t>18</a:t>
            </a:fld>
            <a:endParaRPr lang="zh-CN" altLang="en-US"/>
          </a:p>
        </p:txBody>
      </p:sp>
      <p:sp>
        <p:nvSpPr>
          <p:cNvPr id="3" name="文本占位符 2">
            <a:extLst>
              <a:ext uri="{FF2B5EF4-FFF2-40B4-BE49-F238E27FC236}">
                <a16:creationId xmlns:a16="http://schemas.microsoft.com/office/drawing/2014/main" id="{D0250C62-E6BF-48A2-83D6-1242742085C8}"/>
              </a:ext>
            </a:extLst>
          </p:cNvPr>
          <p:cNvSpPr>
            <a:spLocks noGrp="1"/>
          </p:cNvSpPr>
          <p:nvPr>
            <p:ph type="body" sz="quarter" idx="15"/>
          </p:nvPr>
        </p:nvSpPr>
        <p:spPr>
          <a:xfrm>
            <a:off x="159768" y="698463"/>
            <a:ext cx="11835786" cy="766543"/>
          </a:xfrm>
        </p:spPr>
        <p:txBody>
          <a:bodyPr/>
          <a:lstStyle/>
          <a:p>
            <a:r>
              <a:rPr lang="zh-CN" altLang="en-US" dirty="0"/>
              <a:t>硬盘驱动器的逻辑结构</a:t>
            </a:r>
          </a:p>
        </p:txBody>
      </p:sp>
      <p:sp>
        <p:nvSpPr>
          <p:cNvPr id="4" name="文本占位符 3">
            <a:extLst>
              <a:ext uri="{FF2B5EF4-FFF2-40B4-BE49-F238E27FC236}">
                <a16:creationId xmlns:a16="http://schemas.microsoft.com/office/drawing/2014/main" id="{9BFFEFD6-B7D2-4964-99D8-8CCAFD4A5CC4}"/>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E5F60CF1-A560-4D0E-B860-EAA059D6B976}"/>
              </a:ext>
            </a:extLst>
          </p:cNvPr>
          <p:cNvSpPr>
            <a:spLocks noChangeArrowheads="1"/>
          </p:cNvSpPr>
          <p:nvPr/>
        </p:nvSpPr>
        <p:spPr bwMode="auto">
          <a:xfrm>
            <a:off x="2533650" y="23479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graphicFrame>
        <p:nvGraphicFramePr>
          <p:cNvPr id="6" name="Object 4">
            <a:extLst>
              <a:ext uri="{FF2B5EF4-FFF2-40B4-BE49-F238E27FC236}">
                <a16:creationId xmlns:a16="http://schemas.microsoft.com/office/drawing/2014/main" id="{E3BF4BE3-D860-4926-9162-54A879ECB022}"/>
              </a:ext>
            </a:extLst>
          </p:cNvPr>
          <p:cNvGraphicFramePr>
            <a:graphicFrameLocks noChangeAspect="1"/>
          </p:cNvGraphicFramePr>
          <p:nvPr/>
        </p:nvGraphicFramePr>
        <p:xfrm>
          <a:off x="711200" y="1371600"/>
          <a:ext cx="7840663" cy="4787900"/>
        </p:xfrm>
        <a:graphic>
          <a:graphicData uri="http://schemas.openxmlformats.org/presentationml/2006/ole">
            <mc:AlternateContent xmlns:mc="http://schemas.openxmlformats.org/markup-compatibility/2006">
              <mc:Choice xmlns:v="urn:schemas-microsoft-com:vml" Requires="v">
                <p:oleObj spid="_x0000_s3184" r:id="rId3" imgW="4302252" imgH="2161032" progId="Visio.Drawing.5">
                  <p:embed/>
                </p:oleObj>
              </mc:Choice>
              <mc:Fallback>
                <p:oleObj r:id="rId3" imgW="4302252" imgH="2161032" progId="Visio.Drawing.5">
                  <p:embed/>
                  <p:pic>
                    <p:nvPicPr>
                      <p:cNvPr id="612356" name="Object 4">
                        <a:extLst>
                          <a:ext uri="{FF2B5EF4-FFF2-40B4-BE49-F238E27FC236}">
                            <a16:creationId xmlns:a16="http://schemas.microsoft.com/office/drawing/2014/main" id="{6738DAE8-FA4D-4B91-BCA2-2A7C899A4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371600"/>
                        <a:ext cx="7840663"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a:extLst>
              <a:ext uri="{FF2B5EF4-FFF2-40B4-BE49-F238E27FC236}">
                <a16:creationId xmlns:a16="http://schemas.microsoft.com/office/drawing/2014/main" id="{B8571A93-2B0B-46AC-A2FB-BCF5672178C6}"/>
              </a:ext>
            </a:extLst>
          </p:cNvPr>
          <p:cNvSpPr txBox="1">
            <a:spLocks noChangeArrowheads="1"/>
          </p:cNvSpPr>
          <p:nvPr/>
        </p:nvSpPr>
        <p:spPr bwMode="auto">
          <a:xfrm>
            <a:off x="498475" y="5748338"/>
            <a:ext cx="5689600" cy="3365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与磁盘控制器之间的接口</a:t>
            </a:r>
          </a:p>
        </p:txBody>
      </p:sp>
      <p:sp>
        <p:nvSpPr>
          <p:cNvPr id="8" name="AutoShape 6">
            <a:extLst>
              <a:ext uri="{FF2B5EF4-FFF2-40B4-BE49-F238E27FC236}">
                <a16:creationId xmlns:a16="http://schemas.microsoft.com/office/drawing/2014/main" id="{D43DC105-7FBF-4903-8A68-44F748C8B7DD}"/>
              </a:ext>
            </a:extLst>
          </p:cNvPr>
          <p:cNvSpPr>
            <a:spLocks noChangeArrowheads="1"/>
          </p:cNvSpPr>
          <p:nvPr/>
        </p:nvSpPr>
        <p:spPr bwMode="auto">
          <a:xfrm>
            <a:off x="2949575" y="5210175"/>
            <a:ext cx="638175" cy="827088"/>
          </a:xfrm>
          <a:custGeom>
            <a:avLst/>
            <a:gdLst>
              <a:gd name="G0" fmla="+- 11111 0 0"/>
              <a:gd name="G1" fmla="+- 18478 0 0"/>
              <a:gd name="G2" fmla="+- 9238 0 0"/>
              <a:gd name="G3" fmla="*/ 11111 1 2"/>
              <a:gd name="G4" fmla="+- G3 10800 0"/>
              <a:gd name="G5" fmla="+- 21600 11111 18478"/>
              <a:gd name="G6" fmla="+- 18478 9238 0"/>
              <a:gd name="G7" fmla="*/ G6 1 2"/>
              <a:gd name="G8" fmla="*/ 18478 2 1"/>
              <a:gd name="G9" fmla="+- G8 0 21600"/>
              <a:gd name="G10" fmla="*/ 21600 G0 G1"/>
              <a:gd name="G11" fmla="*/ 21600 G4 G1"/>
              <a:gd name="G12" fmla="*/ 21600 G5 G1"/>
              <a:gd name="G13" fmla="*/ 21600 G7 G1"/>
              <a:gd name="G14" fmla="*/ 18478 1 2"/>
              <a:gd name="G15" fmla="+- G5 0 G4"/>
              <a:gd name="G16" fmla="+- G0 0 G4"/>
              <a:gd name="G17" fmla="*/ G2 G15 G16"/>
              <a:gd name="T0" fmla="*/ 16356 w 21600"/>
              <a:gd name="T1" fmla="*/ 0 h 21600"/>
              <a:gd name="T2" fmla="*/ 11111 w 21600"/>
              <a:gd name="T3" fmla="*/ 9238 h 21600"/>
              <a:gd name="T4" fmla="*/ 0 w 21600"/>
              <a:gd name="T5" fmla="*/ 19119 h 21600"/>
              <a:gd name="T6" fmla="*/ 9239 w 21600"/>
              <a:gd name="T7" fmla="*/ 21600 h 21600"/>
              <a:gd name="T8" fmla="*/ 18478 w 21600"/>
              <a:gd name="T9" fmla="*/ 16199 h 21600"/>
              <a:gd name="T10" fmla="*/ 21600 w 21600"/>
              <a:gd name="T11" fmla="*/ 9238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356" y="0"/>
                </a:moveTo>
                <a:lnTo>
                  <a:pt x="11111" y="9238"/>
                </a:lnTo>
                <a:lnTo>
                  <a:pt x="14233" y="9238"/>
                </a:lnTo>
                <a:lnTo>
                  <a:pt x="14233" y="16638"/>
                </a:lnTo>
                <a:lnTo>
                  <a:pt x="0" y="16638"/>
                </a:lnTo>
                <a:lnTo>
                  <a:pt x="0" y="21600"/>
                </a:lnTo>
                <a:lnTo>
                  <a:pt x="18478" y="21600"/>
                </a:lnTo>
                <a:lnTo>
                  <a:pt x="18478" y="9238"/>
                </a:lnTo>
                <a:lnTo>
                  <a:pt x="21600" y="9238"/>
                </a:lnTo>
                <a:close/>
              </a:path>
            </a:pathLst>
          </a:custGeom>
          <a:noFill/>
          <a:ln w="12700">
            <a:solidFill>
              <a:srgbClr val="C9012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981646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1</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t>磁盘存储器和</a:t>
            </a:r>
            <a:r>
              <a:rPr lang="en-US" altLang="zh-CN" dirty="0"/>
              <a:t>I/O</a:t>
            </a:r>
            <a:r>
              <a:rPr lang="zh-CN" altLang="en-US" dirty="0"/>
              <a:t>接口</a:t>
            </a:r>
            <a:endParaRPr lang="en-US" altLang="zh-CN" dirty="0"/>
          </a:p>
          <a:p>
            <a:pPr marL="514350" indent="-514350">
              <a:buFont typeface="+mj-lt"/>
              <a:buAutoNum type="arabicPeriod"/>
            </a:pPr>
            <a:r>
              <a:rPr lang="en-US" altLang="zh-CN" dirty="0">
                <a:solidFill>
                  <a:schemeClr val="bg1">
                    <a:lumMod val="75000"/>
                  </a:schemeClr>
                </a:solidFill>
              </a:rPr>
              <a:t>I/O</a:t>
            </a:r>
            <a:r>
              <a:rPr lang="zh-CN" altLang="en-US" dirty="0">
                <a:solidFill>
                  <a:schemeClr val="bg1">
                    <a:lumMod val="75000"/>
                  </a:schemeClr>
                </a:solidFill>
              </a:rPr>
              <a:t>传输方式</a:t>
            </a: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327958717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1C0710-32E6-423D-BE12-574DFD49DA9D}"/>
              </a:ext>
            </a:extLst>
          </p:cNvPr>
          <p:cNvSpPr>
            <a:spLocks noGrp="1"/>
          </p:cNvSpPr>
          <p:nvPr>
            <p:ph type="sldNum" sz="quarter" idx="12"/>
          </p:nvPr>
        </p:nvSpPr>
        <p:spPr/>
        <p:txBody>
          <a:bodyPr/>
          <a:lstStyle/>
          <a:p>
            <a:fld id="{D12C7F20-4EEE-4847-AC76-B538472E8A39}" type="slidenum">
              <a:rPr lang="zh-CN" altLang="en-US" smtClean="0"/>
              <a:pPr/>
              <a:t>19</a:t>
            </a:fld>
            <a:endParaRPr lang="zh-CN" altLang="en-US"/>
          </a:p>
        </p:txBody>
      </p:sp>
      <p:sp>
        <p:nvSpPr>
          <p:cNvPr id="3" name="文本占位符 2">
            <a:extLst>
              <a:ext uri="{FF2B5EF4-FFF2-40B4-BE49-F238E27FC236}">
                <a16:creationId xmlns:a16="http://schemas.microsoft.com/office/drawing/2014/main" id="{A2E38169-0E26-499E-968E-6BB95EB85BAA}"/>
              </a:ext>
            </a:extLst>
          </p:cNvPr>
          <p:cNvSpPr>
            <a:spLocks noGrp="1"/>
          </p:cNvSpPr>
          <p:nvPr>
            <p:ph type="body" sz="quarter" idx="15"/>
          </p:nvPr>
        </p:nvSpPr>
        <p:spPr>
          <a:xfrm>
            <a:off x="159768" y="698464"/>
            <a:ext cx="11835786" cy="727214"/>
          </a:xfrm>
        </p:spPr>
        <p:txBody>
          <a:bodyPr/>
          <a:lstStyle/>
          <a:p>
            <a:r>
              <a:rPr lang="zh-CN" altLang="en-US" dirty="0"/>
              <a:t>硬盘控制器的逻辑结构</a:t>
            </a:r>
          </a:p>
        </p:txBody>
      </p:sp>
      <p:sp>
        <p:nvSpPr>
          <p:cNvPr id="4" name="文本占位符 3">
            <a:extLst>
              <a:ext uri="{FF2B5EF4-FFF2-40B4-BE49-F238E27FC236}">
                <a16:creationId xmlns:a16="http://schemas.microsoft.com/office/drawing/2014/main" id="{A4C4E372-D51A-4A4A-906B-CEDE4588F802}"/>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17" name="Rectangle 3">
            <a:extLst>
              <a:ext uri="{FF2B5EF4-FFF2-40B4-BE49-F238E27FC236}">
                <a16:creationId xmlns:a16="http://schemas.microsoft.com/office/drawing/2014/main" id="{58C9C867-43E3-4A0F-B76D-F99B8FC54013}"/>
              </a:ext>
            </a:extLst>
          </p:cNvPr>
          <p:cNvSpPr txBox="1">
            <a:spLocks noChangeArrowheads="1"/>
          </p:cNvSpPr>
          <p:nvPr/>
        </p:nvSpPr>
        <p:spPr bwMode="auto">
          <a:xfrm>
            <a:off x="103613" y="1207852"/>
            <a:ext cx="10367741" cy="112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r>
              <a:rPr lang="zh-CN" altLang="en-US" b="0" dirty="0">
                <a:latin typeface="+mj-ea"/>
                <a:ea typeface="+mj-ea"/>
              </a:rPr>
              <a:t>磁盘控制器是主机与磁盘驱动器之间的接口</a:t>
            </a:r>
          </a:p>
          <a:p>
            <a:pPr marL="742950" lvl="1" indent="-285750"/>
            <a:r>
              <a:rPr lang="zh-CN" altLang="en-US" b="0" dirty="0">
                <a:latin typeface="+mj-ea"/>
                <a:ea typeface="+mj-ea"/>
              </a:rPr>
              <a:t>磁盘控制器与磁盘驱动器之间并没有明确的界线</a:t>
            </a:r>
          </a:p>
          <a:p>
            <a:pPr marL="742950" lvl="1" indent="-285750">
              <a:buFontTx/>
              <a:buNone/>
            </a:pPr>
            <a:r>
              <a:rPr lang="zh-CN" altLang="en-US" b="0" dirty="0">
                <a:latin typeface="+mj-ea"/>
                <a:ea typeface="+mj-ea"/>
              </a:rPr>
              <a:t>    ( 可以在 </a:t>
            </a:r>
            <a:r>
              <a:rPr lang="en-US" altLang="zh-CN" b="0" dirty="0">
                <a:latin typeface="+mj-ea"/>
                <a:ea typeface="+mj-ea"/>
              </a:rPr>
              <a:t>A</a:t>
            </a:r>
            <a:r>
              <a:rPr lang="zh-CN" altLang="en-US" b="0" dirty="0">
                <a:latin typeface="+mj-ea"/>
                <a:ea typeface="+mj-ea"/>
              </a:rPr>
              <a:t>点 / </a:t>
            </a:r>
            <a:r>
              <a:rPr lang="en-US" altLang="zh-CN" b="0" dirty="0">
                <a:latin typeface="+mj-ea"/>
                <a:ea typeface="+mj-ea"/>
              </a:rPr>
              <a:t>B</a:t>
            </a:r>
            <a:r>
              <a:rPr lang="zh-CN" altLang="en-US" b="0" dirty="0">
                <a:latin typeface="+mj-ea"/>
                <a:ea typeface="+mj-ea"/>
              </a:rPr>
              <a:t>点 / </a:t>
            </a:r>
            <a:r>
              <a:rPr lang="en-US" altLang="zh-CN" b="0" dirty="0">
                <a:latin typeface="+mj-ea"/>
                <a:ea typeface="+mj-ea"/>
              </a:rPr>
              <a:t>C</a:t>
            </a:r>
            <a:r>
              <a:rPr lang="zh-CN" altLang="en-US" b="0" dirty="0">
                <a:latin typeface="+mj-ea"/>
                <a:ea typeface="+mj-ea"/>
              </a:rPr>
              <a:t>点 )</a:t>
            </a:r>
          </a:p>
        </p:txBody>
      </p:sp>
      <p:sp>
        <p:nvSpPr>
          <p:cNvPr id="18" name="Rectangle 4">
            <a:extLst>
              <a:ext uri="{FF2B5EF4-FFF2-40B4-BE49-F238E27FC236}">
                <a16:creationId xmlns:a16="http://schemas.microsoft.com/office/drawing/2014/main" id="{A63DFA71-4253-492F-A828-846C5A6F2992}"/>
              </a:ext>
            </a:extLst>
          </p:cNvPr>
          <p:cNvSpPr>
            <a:spLocks noChangeArrowheads="1"/>
          </p:cNvSpPr>
          <p:nvPr/>
        </p:nvSpPr>
        <p:spPr bwMode="auto">
          <a:xfrm>
            <a:off x="3547846" y="276694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graphicFrame>
        <p:nvGraphicFramePr>
          <p:cNvPr id="19" name="Object 5">
            <a:extLst>
              <a:ext uri="{FF2B5EF4-FFF2-40B4-BE49-F238E27FC236}">
                <a16:creationId xmlns:a16="http://schemas.microsoft.com/office/drawing/2014/main" id="{8C640369-58B4-4FE8-8A96-B444EA72F820}"/>
              </a:ext>
            </a:extLst>
          </p:cNvPr>
          <p:cNvGraphicFramePr>
            <a:graphicFrameLocks noChangeAspect="1"/>
          </p:cNvGraphicFramePr>
          <p:nvPr>
            <p:extLst>
              <p:ext uri="{D42A27DB-BD31-4B8C-83A1-F6EECF244321}">
                <p14:modId xmlns:p14="http://schemas.microsoft.com/office/powerpoint/2010/main" val="1213358263"/>
              </p:ext>
            </p:extLst>
          </p:nvPr>
        </p:nvGraphicFramePr>
        <p:xfrm>
          <a:off x="1874621" y="2789170"/>
          <a:ext cx="7599363" cy="3432175"/>
        </p:xfrm>
        <a:graphic>
          <a:graphicData uri="http://schemas.openxmlformats.org/presentationml/2006/ole">
            <mc:AlternateContent xmlns:mc="http://schemas.openxmlformats.org/markup-compatibility/2006">
              <mc:Choice xmlns:v="urn:schemas-microsoft-com:vml" Requires="v">
                <p:oleObj spid="_x0000_s4207" r:id="rId3" imgW="4396740" imgH="1656588" progId="Visio.Drawing.5">
                  <p:embed/>
                </p:oleObj>
              </mc:Choice>
              <mc:Fallback>
                <p:oleObj r:id="rId3" imgW="4396740" imgH="1656588" progId="Visio.Drawing.5">
                  <p:embed/>
                  <p:pic>
                    <p:nvPicPr>
                      <p:cNvPr id="613381" name="Object 5">
                        <a:extLst>
                          <a:ext uri="{FF2B5EF4-FFF2-40B4-BE49-F238E27FC236}">
                            <a16:creationId xmlns:a16="http://schemas.microsoft.com/office/drawing/2014/main" id="{F7675316-1142-456B-A747-F855F7B60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621" y="2789170"/>
                        <a:ext cx="7599363" cy="343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6">
            <a:extLst>
              <a:ext uri="{FF2B5EF4-FFF2-40B4-BE49-F238E27FC236}">
                <a16:creationId xmlns:a16="http://schemas.microsoft.com/office/drawing/2014/main" id="{114A591B-E67C-431C-BF88-2BB95F32EDA5}"/>
              </a:ext>
            </a:extLst>
          </p:cNvPr>
          <p:cNvSpPr txBox="1">
            <a:spLocks noChangeArrowheads="1"/>
          </p:cNvSpPr>
          <p:nvPr/>
        </p:nvSpPr>
        <p:spPr bwMode="auto">
          <a:xfrm>
            <a:off x="3587534" y="5586345"/>
            <a:ext cx="4759325" cy="92392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服务器大多使用</a:t>
            </a:r>
            <a:r>
              <a:rPr kumimoji="0" lang="en-US" altLang="zh-CN"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SCSI</a:t>
            </a: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接口</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PC</a:t>
            </a: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机前几年大多使用</a:t>
            </a:r>
            <a:r>
              <a:rPr kumimoji="0" lang="en-US" altLang="zh-CN"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IDE(ATA)</a:t>
            </a: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接口</a:t>
            </a:r>
          </a:p>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近两年</a:t>
            </a:r>
            <a:r>
              <a:rPr kumimoji="0" lang="en-US" altLang="zh-CN"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PC</a:t>
            </a: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机开始大量使用</a:t>
            </a:r>
            <a:r>
              <a:rPr kumimoji="0" lang="en-US" altLang="zh-CN"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SATA</a:t>
            </a:r>
            <a:r>
              <a:rPr kumimoji="0" lang="zh-CN" altLang="en-US" sz="1600" b="1" i="0" u="none" strike="noStrike" kern="0" cap="none" spc="0" normalizeH="0" baseline="0" noProof="0">
                <a:ln>
                  <a:noFill/>
                </a:ln>
                <a:solidFill>
                  <a:srgbClr val="D1390F"/>
                </a:solidFill>
                <a:effectLst/>
                <a:uLnTx/>
                <a:uFillTx/>
                <a:latin typeface="Times New Roman" panose="02020603050405020304" pitchFamily="18" charset="0"/>
                <a:ea typeface="宋体" panose="02010600030101010101" pitchFamily="2" charset="-122"/>
              </a:rPr>
              <a:t>接口</a:t>
            </a:r>
          </a:p>
        </p:txBody>
      </p:sp>
      <p:sp>
        <p:nvSpPr>
          <p:cNvPr id="21" name="Text Box 7">
            <a:extLst>
              <a:ext uri="{FF2B5EF4-FFF2-40B4-BE49-F238E27FC236}">
                <a16:creationId xmlns:a16="http://schemas.microsoft.com/office/drawing/2014/main" id="{E7FA5D35-C57C-4C57-8B94-BEF587039BED}"/>
              </a:ext>
            </a:extLst>
          </p:cNvPr>
          <p:cNvSpPr txBox="1">
            <a:spLocks noChangeArrowheads="1"/>
          </p:cNvSpPr>
          <p:nvPr/>
        </p:nvSpPr>
        <p:spPr bwMode="auto">
          <a:xfrm>
            <a:off x="1061821" y="2420870"/>
            <a:ext cx="2060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600" b="1">
                <a:solidFill>
                  <a:srgbClr val="008000"/>
                </a:solidFill>
                <a:latin typeface="Times New Roman" panose="02020603050405020304" pitchFamily="18" charset="0"/>
                <a:ea typeface="宋体" panose="02010600030101010101" pitchFamily="2" charset="-122"/>
              </a:rPr>
              <a:t>通过总线与主机连接</a:t>
            </a:r>
          </a:p>
        </p:txBody>
      </p:sp>
      <p:sp>
        <p:nvSpPr>
          <p:cNvPr id="22" name="Text Box 8">
            <a:extLst>
              <a:ext uri="{FF2B5EF4-FFF2-40B4-BE49-F238E27FC236}">
                <a16:creationId xmlns:a16="http://schemas.microsoft.com/office/drawing/2014/main" id="{B460D701-8E1F-4E1F-83A3-93D132CFC108}"/>
              </a:ext>
            </a:extLst>
          </p:cNvPr>
          <p:cNvSpPr txBox="1">
            <a:spLocks noChangeArrowheads="1"/>
          </p:cNvSpPr>
          <p:nvPr/>
        </p:nvSpPr>
        <p:spPr bwMode="auto">
          <a:xfrm>
            <a:off x="6902234" y="2433570"/>
            <a:ext cx="3076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600" b="1">
                <a:solidFill>
                  <a:srgbClr val="008000"/>
                </a:solidFill>
                <a:latin typeface="Times New Roman" panose="02020603050405020304" pitchFamily="18" charset="0"/>
                <a:ea typeface="宋体" panose="02010600030101010101" pitchFamily="2" charset="-122"/>
              </a:rPr>
              <a:t>通过接口电缆与磁盘驱动器连接</a:t>
            </a:r>
          </a:p>
        </p:txBody>
      </p:sp>
    </p:spTree>
    <p:extLst>
      <p:ext uri="{BB962C8B-B14F-4D97-AF65-F5344CB8AC3E}">
        <p14:creationId xmlns:p14="http://schemas.microsoft.com/office/powerpoint/2010/main" val="13481970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59E6919-6A73-472D-B2B1-FB77014B6B4C}"/>
              </a:ext>
            </a:extLst>
          </p:cNvPr>
          <p:cNvSpPr>
            <a:spLocks noGrp="1"/>
          </p:cNvSpPr>
          <p:nvPr>
            <p:ph type="sldNum" sz="quarter" idx="12"/>
          </p:nvPr>
        </p:nvSpPr>
        <p:spPr/>
        <p:txBody>
          <a:bodyPr/>
          <a:lstStyle/>
          <a:p>
            <a:fld id="{D12C7F20-4EEE-4847-AC76-B538472E8A39}" type="slidenum">
              <a:rPr lang="zh-CN" altLang="en-US" smtClean="0"/>
              <a:pPr/>
              <a:t>20</a:t>
            </a:fld>
            <a:endParaRPr lang="zh-CN" altLang="en-US"/>
          </a:p>
        </p:txBody>
      </p:sp>
      <p:sp>
        <p:nvSpPr>
          <p:cNvPr id="3" name="文本占位符 2">
            <a:extLst>
              <a:ext uri="{FF2B5EF4-FFF2-40B4-BE49-F238E27FC236}">
                <a16:creationId xmlns:a16="http://schemas.microsoft.com/office/drawing/2014/main" id="{09C8CD28-CEC4-4E25-BAA2-F8CC2BF3947D}"/>
              </a:ext>
            </a:extLst>
          </p:cNvPr>
          <p:cNvSpPr>
            <a:spLocks noGrp="1"/>
          </p:cNvSpPr>
          <p:nvPr>
            <p:ph type="body" sz="quarter" idx="15"/>
          </p:nvPr>
        </p:nvSpPr>
        <p:spPr>
          <a:xfrm>
            <a:off x="159768" y="698463"/>
            <a:ext cx="11835786" cy="556405"/>
          </a:xfrm>
        </p:spPr>
        <p:txBody>
          <a:bodyPr/>
          <a:lstStyle/>
          <a:p>
            <a:r>
              <a:rPr lang="zh-CN" altLang="en-US" dirty="0"/>
              <a:t>冗余磁盘阵列</a:t>
            </a:r>
            <a:r>
              <a:rPr lang="en-US" altLang="zh-CN" dirty="0"/>
              <a:t>(RAID)</a:t>
            </a:r>
            <a:endParaRPr lang="zh-CN" altLang="en-US" dirty="0"/>
          </a:p>
        </p:txBody>
      </p:sp>
      <p:sp>
        <p:nvSpPr>
          <p:cNvPr id="4" name="文本占位符 3">
            <a:extLst>
              <a:ext uri="{FF2B5EF4-FFF2-40B4-BE49-F238E27FC236}">
                <a16:creationId xmlns:a16="http://schemas.microsoft.com/office/drawing/2014/main" id="{9AE41EAA-0CAD-404B-B4D3-909DF52266AF}"/>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12FF0C48-996F-459B-B12E-A75CCFB3AC32}"/>
              </a:ext>
            </a:extLst>
          </p:cNvPr>
          <p:cNvSpPr txBox="1">
            <a:spLocks noChangeArrowheads="1"/>
          </p:cNvSpPr>
          <p:nvPr/>
        </p:nvSpPr>
        <p:spPr bwMode="auto">
          <a:xfrm>
            <a:off x="196446" y="2669330"/>
            <a:ext cx="11673291" cy="381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zh-CN" b="0">
                <a:latin typeface="+mj-ea"/>
                <a:ea typeface="+mj-ea"/>
              </a:rPr>
              <a:t>RAID</a:t>
            </a:r>
            <a:r>
              <a:rPr lang="zh-CN" altLang="en-US" b="0">
                <a:latin typeface="+mj-ea"/>
                <a:ea typeface="+mj-ea"/>
              </a:rPr>
              <a:t>的基本思想：</a:t>
            </a:r>
          </a:p>
          <a:p>
            <a:pPr marL="742950" lvl="1" indent="-285750">
              <a:buFontTx/>
              <a:buNone/>
            </a:pPr>
            <a:r>
              <a:rPr lang="zh-CN" altLang="en-US" sz="1600" b="0">
                <a:latin typeface="+mj-ea"/>
                <a:ea typeface="+mj-ea"/>
              </a:rPr>
              <a:t>    将多个独立操作的磁盘按某种方式组织成磁盘阵列(</a:t>
            </a:r>
            <a:r>
              <a:rPr lang="en-US" altLang="zh-CN" sz="1600" b="0">
                <a:latin typeface="+mj-ea"/>
                <a:ea typeface="+mj-ea"/>
              </a:rPr>
              <a:t>Disk Array)，</a:t>
            </a:r>
            <a:r>
              <a:rPr lang="zh-CN" altLang="en-US" sz="1600" b="0">
                <a:latin typeface="+mj-ea"/>
                <a:ea typeface="+mj-ea"/>
              </a:rPr>
              <a:t>以</a:t>
            </a:r>
            <a:r>
              <a:rPr lang="zh-CN" altLang="en-US" sz="1600" b="0">
                <a:solidFill>
                  <a:srgbClr val="009900"/>
                </a:solidFill>
                <a:latin typeface="+mj-ea"/>
                <a:ea typeface="+mj-ea"/>
              </a:rPr>
              <a:t>增加容量</a:t>
            </a:r>
            <a:r>
              <a:rPr lang="zh-CN" altLang="en-US" sz="1600" b="0">
                <a:latin typeface="+mj-ea"/>
                <a:ea typeface="+mj-ea"/>
              </a:rPr>
              <a:t>，利用类似于主存中的多体交叉技术，将数据存储在多个盘体上，通过使这些盘并行工作来</a:t>
            </a:r>
            <a:r>
              <a:rPr lang="zh-CN" altLang="en-US" sz="1600" b="0">
                <a:solidFill>
                  <a:srgbClr val="009900"/>
                </a:solidFill>
                <a:latin typeface="+mj-ea"/>
                <a:ea typeface="+mj-ea"/>
              </a:rPr>
              <a:t>提高数据传输速度</a:t>
            </a:r>
            <a:r>
              <a:rPr lang="zh-CN" altLang="en-US" sz="1600" b="0">
                <a:latin typeface="+mj-ea"/>
                <a:ea typeface="+mj-ea"/>
              </a:rPr>
              <a:t>，并用冗余(</a:t>
            </a:r>
            <a:r>
              <a:rPr lang="en-US" altLang="zh-CN" sz="1600" b="0">
                <a:latin typeface="+mj-ea"/>
                <a:ea typeface="+mj-ea"/>
              </a:rPr>
              <a:t>redundancy)</a:t>
            </a:r>
            <a:r>
              <a:rPr lang="zh-CN" altLang="en-US" sz="1600" b="0">
                <a:latin typeface="+mj-ea"/>
                <a:ea typeface="+mj-ea"/>
              </a:rPr>
              <a:t>磁盘技术来进行错误恢复(</a:t>
            </a:r>
            <a:r>
              <a:rPr lang="en-US" altLang="zh-CN" sz="1600" b="0">
                <a:latin typeface="+mj-ea"/>
                <a:ea typeface="+mj-ea"/>
              </a:rPr>
              <a:t>error correction)</a:t>
            </a:r>
            <a:r>
              <a:rPr lang="zh-CN" altLang="en-US" sz="1600" b="0">
                <a:latin typeface="+mj-ea"/>
                <a:ea typeface="+mj-ea"/>
              </a:rPr>
              <a:t>以</a:t>
            </a:r>
            <a:r>
              <a:rPr lang="zh-CN" altLang="en-US" sz="1600" b="0">
                <a:solidFill>
                  <a:srgbClr val="009900"/>
                </a:solidFill>
                <a:latin typeface="+mj-ea"/>
                <a:ea typeface="+mj-ea"/>
              </a:rPr>
              <a:t>提高系统可靠性</a:t>
            </a:r>
            <a:r>
              <a:rPr lang="zh-CN" altLang="en-US" sz="1600" b="0">
                <a:latin typeface="+mj-ea"/>
                <a:ea typeface="+mj-ea"/>
              </a:rPr>
              <a:t>。</a:t>
            </a:r>
            <a:endParaRPr lang="en-US" altLang="zh-CN" sz="1600" b="0">
              <a:latin typeface="+mj-ea"/>
              <a:ea typeface="+mj-ea"/>
            </a:endParaRPr>
          </a:p>
          <a:p>
            <a:pPr marL="342900" indent="-342900" algn="just"/>
            <a:r>
              <a:rPr lang="en-US" altLang="zh-CN" b="0">
                <a:latin typeface="+mj-ea"/>
                <a:ea typeface="+mj-ea"/>
              </a:rPr>
              <a:t>RAID</a:t>
            </a:r>
            <a:r>
              <a:rPr lang="zh-CN" altLang="en-US" b="0">
                <a:latin typeface="+mj-ea"/>
                <a:ea typeface="+mj-ea"/>
              </a:rPr>
              <a:t>特性：</a:t>
            </a:r>
          </a:p>
          <a:p>
            <a:pPr marL="742950" lvl="1" indent="-285750" algn="just">
              <a:buFontTx/>
              <a:buNone/>
            </a:pPr>
            <a:r>
              <a:rPr lang="zh-CN" altLang="en-US" sz="1600" b="0">
                <a:solidFill>
                  <a:srgbClr val="009900"/>
                </a:solidFill>
                <a:latin typeface="+mj-ea"/>
                <a:ea typeface="+mj-ea"/>
              </a:rPr>
              <a:t>（1）</a:t>
            </a:r>
            <a:r>
              <a:rPr lang="en-US" altLang="zh-CN" sz="1600" b="0">
                <a:solidFill>
                  <a:srgbClr val="009900"/>
                </a:solidFill>
                <a:latin typeface="+mj-ea"/>
                <a:ea typeface="+mj-ea"/>
              </a:rPr>
              <a:t>RAID</a:t>
            </a:r>
            <a:r>
              <a:rPr lang="zh-CN" altLang="en-US" sz="1600" b="0">
                <a:solidFill>
                  <a:srgbClr val="009900"/>
                </a:solidFill>
                <a:latin typeface="+mj-ea"/>
                <a:ea typeface="+mj-ea"/>
              </a:rPr>
              <a:t>是一组物理磁盘驱动器，在操作系统下被视为一个单个逻辑驱动器。</a:t>
            </a:r>
          </a:p>
          <a:p>
            <a:pPr marL="742950" lvl="1" indent="-285750" algn="just">
              <a:buFontTx/>
              <a:buNone/>
            </a:pPr>
            <a:r>
              <a:rPr lang="zh-CN" altLang="en-US" sz="1600" b="0">
                <a:solidFill>
                  <a:srgbClr val="009900"/>
                </a:solidFill>
                <a:latin typeface="+mj-ea"/>
                <a:ea typeface="+mj-ea"/>
              </a:rPr>
              <a:t>（2）数据分布在一组物理磁盘上。</a:t>
            </a:r>
          </a:p>
          <a:p>
            <a:pPr marL="742950" lvl="1" indent="-285750" algn="just">
              <a:buFontTx/>
              <a:buNone/>
            </a:pPr>
            <a:r>
              <a:rPr lang="zh-CN" altLang="en-US" sz="1600" b="0">
                <a:solidFill>
                  <a:srgbClr val="009900"/>
                </a:solidFill>
                <a:latin typeface="+mj-ea"/>
                <a:ea typeface="+mj-ea"/>
              </a:rPr>
              <a:t>（3）冗余磁盘容量用于存储奇偶校验信息，保证磁盘万一损坏时能恢复数据。</a:t>
            </a:r>
          </a:p>
          <a:p>
            <a:pPr marL="342900" indent="-342900" algn="just"/>
            <a:r>
              <a:rPr lang="en-US" altLang="zh-CN" b="0">
                <a:latin typeface="+mj-ea"/>
                <a:ea typeface="+mj-ea"/>
              </a:rPr>
              <a:t>RAID</a:t>
            </a:r>
            <a:r>
              <a:rPr lang="zh-CN" altLang="en-US" b="0">
                <a:latin typeface="+mj-ea"/>
                <a:ea typeface="+mj-ea"/>
              </a:rPr>
              <a:t>级别</a:t>
            </a:r>
          </a:p>
          <a:p>
            <a:pPr marL="742950" lvl="1" indent="-285750" algn="just">
              <a:lnSpc>
                <a:spcPct val="130000"/>
              </a:lnSpc>
            </a:pPr>
            <a:r>
              <a:rPr lang="zh-CN" altLang="en-US" sz="1600" b="0">
                <a:latin typeface="+mj-ea"/>
                <a:ea typeface="+mj-ea"/>
              </a:rPr>
              <a:t>目前已知的</a:t>
            </a:r>
            <a:r>
              <a:rPr lang="en-US" altLang="zh-CN" sz="1600" b="0">
                <a:latin typeface="+mj-ea"/>
                <a:ea typeface="+mj-ea"/>
              </a:rPr>
              <a:t>RAID</a:t>
            </a:r>
            <a:r>
              <a:rPr lang="zh-CN" altLang="en-US" sz="1600" b="0">
                <a:latin typeface="+mj-ea"/>
                <a:ea typeface="+mj-ea"/>
              </a:rPr>
              <a:t>方案分为8级（0-7级），以及</a:t>
            </a:r>
            <a:r>
              <a:rPr lang="en-US" altLang="zh-CN" sz="1600" b="0">
                <a:latin typeface="+mj-ea"/>
                <a:ea typeface="+mj-ea"/>
              </a:rPr>
              <a:t>RAID10（</a:t>
            </a:r>
            <a:r>
              <a:rPr lang="zh-CN" altLang="en-US" sz="1600" b="0">
                <a:latin typeface="+mj-ea"/>
                <a:ea typeface="+mj-ea"/>
              </a:rPr>
              <a:t>结合0和1级）和</a:t>
            </a:r>
            <a:r>
              <a:rPr lang="en-US" altLang="zh-CN" sz="1600" b="0">
                <a:latin typeface="+mj-ea"/>
                <a:ea typeface="+mj-ea"/>
              </a:rPr>
              <a:t>RAID30 （</a:t>
            </a:r>
            <a:r>
              <a:rPr lang="zh-CN" altLang="en-US" sz="1600" b="0">
                <a:latin typeface="+mj-ea"/>
                <a:ea typeface="+mj-ea"/>
              </a:rPr>
              <a:t>结合0和3级）和</a:t>
            </a:r>
            <a:r>
              <a:rPr lang="en-US" altLang="zh-CN" sz="1600" b="0">
                <a:latin typeface="+mj-ea"/>
                <a:ea typeface="+mj-ea"/>
              </a:rPr>
              <a:t> RAID50 （</a:t>
            </a:r>
            <a:r>
              <a:rPr lang="zh-CN" altLang="en-US" sz="1600" b="0">
                <a:latin typeface="+mj-ea"/>
                <a:ea typeface="+mj-ea"/>
              </a:rPr>
              <a:t>结合0和5级）</a:t>
            </a:r>
            <a:r>
              <a:rPr lang="en-US" altLang="zh-CN" sz="1600" b="0">
                <a:latin typeface="+mj-ea"/>
                <a:ea typeface="+mj-ea"/>
              </a:rPr>
              <a:t> 。</a:t>
            </a:r>
            <a:r>
              <a:rPr lang="zh-CN" altLang="en-US" sz="1600" b="0">
                <a:latin typeface="+mj-ea"/>
                <a:ea typeface="+mj-ea"/>
              </a:rPr>
              <a:t>但这些级别不是简单地表示层次关系，而是表示具有上述3个共同特性的不同设计结构</a:t>
            </a:r>
            <a:r>
              <a:rPr lang="zh-CN" altLang="en-US" b="0">
                <a:latin typeface="+mj-ea"/>
                <a:ea typeface="+mj-ea"/>
              </a:rPr>
              <a:t>。</a:t>
            </a:r>
            <a:endParaRPr lang="zh-CN" altLang="en-US" sz="1600" b="0" dirty="0">
              <a:latin typeface="+mj-ea"/>
              <a:ea typeface="+mj-ea"/>
            </a:endParaRPr>
          </a:p>
        </p:txBody>
      </p:sp>
      <p:sp>
        <p:nvSpPr>
          <p:cNvPr id="6" name="Rectangle 4">
            <a:extLst>
              <a:ext uri="{FF2B5EF4-FFF2-40B4-BE49-F238E27FC236}">
                <a16:creationId xmlns:a16="http://schemas.microsoft.com/office/drawing/2014/main" id="{005C05F9-7B0F-4A8F-A9FC-A1E0C68BBBB8}"/>
              </a:ext>
            </a:extLst>
          </p:cNvPr>
          <p:cNvSpPr>
            <a:spLocks noChangeArrowheads="1"/>
          </p:cNvSpPr>
          <p:nvPr/>
        </p:nvSpPr>
        <p:spPr bwMode="auto">
          <a:xfrm>
            <a:off x="210733" y="1254868"/>
            <a:ext cx="11587845"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lnSpc>
                <a:spcPct val="110000"/>
              </a:lnSpc>
              <a:spcAft>
                <a:spcPct val="0"/>
              </a:spcAft>
            </a:pPr>
            <a:r>
              <a:rPr lang="zh-CN" altLang="en-US" b="0" dirty="0">
                <a:solidFill>
                  <a:srgbClr val="000000"/>
                </a:solidFill>
                <a:latin typeface="+mj-ea"/>
                <a:ea typeface="+mj-ea"/>
              </a:rPr>
              <a:t>系统总体性能的提高不匹配</a:t>
            </a:r>
          </a:p>
          <a:p>
            <a:pPr lvl="1" eaLnBrk="0" fontAlgn="base" hangingPunct="0">
              <a:lnSpc>
                <a:spcPct val="110000"/>
              </a:lnSpc>
              <a:spcAft>
                <a:spcPct val="0"/>
              </a:spcAft>
            </a:pPr>
            <a:r>
              <a:rPr lang="zh-CN" altLang="en-US" b="0" dirty="0">
                <a:latin typeface="+mj-ea"/>
                <a:ea typeface="+mj-ea"/>
              </a:rPr>
              <a:t>处理器和主存性能改进</a:t>
            </a:r>
            <a:r>
              <a:rPr lang="zh-CN" altLang="en-US" b="0" dirty="0">
                <a:solidFill>
                  <a:srgbClr val="CC0000"/>
                </a:solidFill>
                <a:latin typeface="+mj-ea"/>
                <a:ea typeface="+mj-ea"/>
              </a:rPr>
              <a:t>快</a:t>
            </a:r>
          </a:p>
          <a:p>
            <a:pPr lvl="1" eaLnBrk="0" fontAlgn="base" hangingPunct="0">
              <a:lnSpc>
                <a:spcPct val="110000"/>
              </a:lnSpc>
              <a:spcAft>
                <a:spcPct val="0"/>
              </a:spcAft>
            </a:pPr>
            <a:r>
              <a:rPr lang="zh-CN" altLang="en-US" b="0" dirty="0">
                <a:latin typeface="+mj-ea"/>
                <a:ea typeface="+mj-ea"/>
              </a:rPr>
              <a:t>辅存性能性能改进</a:t>
            </a:r>
            <a:r>
              <a:rPr lang="zh-CN" altLang="en-US" b="0" dirty="0">
                <a:solidFill>
                  <a:srgbClr val="CC0000"/>
                </a:solidFill>
                <a:latin typeface="+mj-ea"/>
                <a:ea typeface="+mj-ea"/>
              </a:rPr>
              <a:t>慢</a:t>
            </a:r>
            <a:r>
              <a:rPr lang="zh-CN" altLang="en-US" b="0" dirty="0">
                <a:solidFill>
                  <a:srgbClr val="FFFFFF"/>
                </a:solidFill>
                <a:latin typeface="+mj-ea"/>
                <a:ea typeface="+mj-ea"/>
              </a:rPr>
              <a:t>	*可靠性(</a:t>
            </a:r>
            <a:r>
              <a:rPr lang="en-US" altLang="zh-CN" b="0" dirty="0">
                <a:solidFill>
                  <a:srgbClr val="FFFFFF"/>
                </a:solidFill>
                <a:latin typeface="+mj-ea"/>
                <a:ea typeface="+mj-ea"/>
              </a:rPr>
              <a:t>Reliability)</a:t>
            </a:r>
            <a:endParaRPr lang="zh-CN" altLang="en-US" b="0" dirty="0">
              <a:solidFill>
                <a:srgbClr val="FFFFFF"/>
              </a:solidFill>
              <a:latin typeface="+mj-ea"/>
              <a:ea typeface="+mj-ea"/>
            </a:endParaRPr>
          </a:p>
          <a:p>
            <a:pPr eaLnBrk="0" fontAlgn="base" hangingPunct="0">
              <a:lnSpc>
                <a:spcPct val="110000"/>
              </a:lnSpc>
              <a:spcAft>
                <a:spcPct val="0"/>
              </a:spcAft>
            </a:pPr>
            <a:r>
              <a:rPr lang="zh-CN" altLang="en-US" b="0" dirty="0">
                <a:solidFill>
                  <a:srgbClr val="000000"/>
                </a:solidFill>
                <a:latin typeface="+mj-ea"/>
                <a:ea typeface="+mj-ea"/>
              </a:rPr>
              <a:t>所用措施：</a:t>
            </a:r>
            <a:r>
              <a:rPr lang="en-US" altLang="zh-CN" b="0" dirty="0">
                <a:solidFill>
                  <a:srgbClr val="000000"/>
                </a:solidFill>
                <a:latin typeface="+mj-ea"/>
                <a:ea typeface="+mj-ea"/>
              </a:rPr>
              <a:t>RAID-</a:t>
            </a:r>
            <a:r>
              <a:rPr lang="en-US" altLang="zh-CN" b="0" dirty="0">
                <a:solidFill>
                  <a:srgbClr val="0000CC"/>
                </a:solidFill>
                <a:latin typeface="+mj-ea"/>
                <a:ea typeface="+mj-ea"/>
              </a:rPr>
              <a:t>R</a:t>
            </a:r>
            <a:r>
              <a:rPr lang="en-US" altLang="zh-CN" b="0" dirty="0">
                <a:solidFill>
                  <a:srgbClr val="000000"/>
                </a:solidFill>
                <a:latin typeface="+mj-ea"/>
                <a:ea typeface="+mj-ea"/>
              </a:rPr>
              <a:t>edundant </a:t>
            </a:r>
            <a:r>
              <a:rPr lang="en-US" altLang="zh-CN" b="0" dirty="0">
                <a:solidFill>
                  <a:srgbClr val="0000CC"/>
                </a:solidFill>
                <a:latin typeface="+mj-ea"/>
                <a:ea typeface="+mj-ea"/>
              </a:rPr>
              <a:t>A</a:t>
            </a:r>
            <a:r>
              <a:rPr lang="en-US" altLang="zh-CN" b="0" dirty="0">
                <a:solidFill>
                  <a:srgbClr val="000000"/>
                </a:solidFill>
                <a:latin typeface="+mj-ea"/>
                <a:ea typeface="+mj-ea"/>
              </a:rPr>
              <a:t>rrays of </a:t>
            </a:r>
            <a:r>
              <a:rPr lang="en-US" altLang="zh-CN" b="0" dirty="0">
                <a:solidFill>
                  <a:srgbClr val="0000CC"/>
                </a:solidFill>
                <a:latin typeface="+mj-ea"/>
                <a:ea typeface="+mj-ea"/>
              </a:rPr>
              <a:t>I</a:t>
            </a:r>
            <a:r>
              <a:rPr lang="en-US" altLang="zh-CN" b="0" dirty="0">
                <a:solidFill>
                  <a:srgbClr val="000000"/>
                </a:solidFill>
                <a:latin typeface="+mj-ea"/>
                <a:ea typeface="+mj-ea"/>
              </a:rPr>
              <a:t>nexpensive </a:t>
            </a:r>
            <a:r>
              <a:rPr lang="en-US" altLang="zh-CN" b="0" dirty="0">
                <a:solidFill>
                  <a:srgbClr val="0000CC"/>
                </a:solidFill>
                <a:latin typeface="+mj-ea"/>
                <a:ea typeface="+mj-ea"/>
              </a:rPr>
              <a:t>D</a:t>
            </a:r>
            <a:r>
              <a:rPr lang="en-US" altLang="zh-CN" b="0" dirty="0">
                <a:solidFill>
                  <a:srgbClr val="000000"/>
                </a:solidFill>
                <a:latin typeface="+mj-ea"/>
                <a:ea typeface="+mj-ea"/>
              </a:rPr>
              <a:t>isk </a:t>
            </a:r>
            <a:r>
              <a:rPr lang="zh-CN" altLang="en-US" b="0" dirty="0">
                <a:solidFill>
                  <a:srgbClr val="000000"/>
                </a:solidFill>
                <a:latin typeface="+mj-ea"/>
                <a:ea typeface="+mj-ea"/>
              </a:rPr>
              <a:t>（冗余磁盘阵列）</a:t>
            </a:r>
          </a:p>
        </p:txBody>
      </p:sp>
    </p:spTree>
    <p:extLst>
      <p:ext uri="{BB962C8B-B14F-4D97-AF65-F5344CB8AC3E}">
        <p14:creationId xmlns:p14="http://schemas.microsoft.com/office/powerpoint/2010/main" val="25842787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500"/>
                                        <p:tgtEl>
                                          <p:spTgt spid="5">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567E58-7CB5-45E3-92B2-5280C181BDA3}"/>
              </a:ext>
            </a:extLst>
          </p:cNvPr>
          <p:cNvSpPr>
            <a:spLocks noGrp="1"/>
          </p:cNvSpPr>
          <p:nvPr>
            <p:ph type="sldNum" sz="quarter" idx="12"/>
          </p:nvPr>
        </p:nvSpPr>
        <p:spPr/>
        <p:txBody>
          <a:bodyPr/>
          <a:lstStyle/>
          <a:p>
            <a:fld id="{D12C7F20-4EEE-4847-AC76-B538472E8A39}" type="slidenum">
              <a:rPr lang="zh-CN" altLang="en-US" smtClean="0"/>
              <a:pPr/>
              <a:t>21</a:t>
            </a:fld>
            <a:endParaRPr lang="zh-CN" altLang="en-US"/>
          </a:p>
        </p:txBody>
      </p:sp>
      <p:sp>
        <p:nvSpPr>
          <p:cNvPr id="3" name="文本占位符 2">
            <a:extLst>
              <a:ext uri="{FF2B5EF4-FFF2-40B4-BE49-F238E27FC236}">
                <a16:creationId xmlns:a16="http://schemas.microsoft.com/office/drawing/2014/main" id="{373673AF-E654-4747-B6AA-6CDCAFC5EC57}"/>
              </a:ext>
            </a:extLst>
          </p:cNvPr>
          <p:cNvSpPr>
            <a:spLocks noGrp="1"/>
          </p:cNvSpPr>
          <p:nvPr>
            <p:ph type="body" sz="quarter" idx="15"/>
          </p:nvPr>
        </p:nvSpPr>
        <p:spPr>
          <a:xfrm>
            <a:off x="159768" y="698464"/>
            <a:ext cx="11835786" cy="702320"/>
          </a:xfrm>
        </p:spPr>
        <p:txBody>
          <a:bodyPr/>
          <a:lstStyle/>
          <a:p>
            <a:r>
              <a:rPr lang="zh-CN" altLang="en-US" dirty="0"/>
              <a:t>冗余磁盘阵列</a:t>
            </a:r>
            <a:r>
              <a:rPr lang="en-US" altLang="zh-CN" dirty="0"/>
              <a:t>(RAID0)</a:t>
            </a:r>
            <a:endParaRPr lang="zh-CN" altLang="en-US" dirty="0"/>
          </a:p>
        </p:txBody>
      </p:sp>
      <p:sp>
        <p:nvSpPr>
          <p:cNvPr id="4" name="文本占位符 3">
            <a:extLst>
              <a:ext uri="{FF2B5EF4-FFF2-40B4-BE49-F238E27FC236}">
                <a16:creationId xmlns:a16="http://schemas.microsoft.com/office/drawing/2014/main" id="{9C2D40FE-3C69-4F80-976C-6AB8179DBB18}"/>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7" name="Rectangle 3">
            <a:extLst>
              <a:ext uri="{FF2B5EF4-FFF2-40B4-BE49-F238E27FC236}">
                <a16:creationId xmlns:a16="http://schemas.microsoft.com/office/drawing/2014/main" id="{8BF48972-5C37-4318-B5B6-25256CF8B8DE}"/>
              </a:ext>
            </a:extLst>
          </p:cNvPr>
          <p:cNvSpPr txBox="1">
            <a:spLocks noChangeArrowheads="1"/>
          </p:cNvSpPr>
          <p:nvPr/>
        </p:nvSpPr>
        <p:spPr bwMode="auto">
          <a:xfrm>
            <a:off x="159768" y="1236697"/>
            <a:ext cx="11665558" cy="2289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1600" b="0" dirty="0">
                <a:latin typeface="+mj-ea"/>
                <a:ea typeface="+mj-ea"/>
              </a:rPr>
              <a:t>不遵循特性(3)，所以无冗余。适用于容量和速度要求高的非关键数据存储的场合</a:t>
            </a:r>
          </a:p>
          <a:p>
            <a:pPr marL="742950" lvl="1" indent="-285750"/>
            <a:r>
              <a:rPr lang="zh-CN" altLang="en-US" sz="1600" b="0" dirty="0">
                <a:latin typeface="+mj-ea"/>
                <a:ea typeface="+mj-ea"/>
              </a:rPr>
              <a:t>与单个大容量磁盘相比有两个优点：</a:t>
            </a:r>
          </a:p>
          <a:p>
            <a:pPr marL="742950" lvl="1" indent="-285750">
              <a:buFontTx/>
              <a:buNone/>
            </a:pPr>
            <a:r>
              <a:rPr lang="zh-CN" altLang="en-US" sz="1600" b="0" dirty="0">
                <a:latin typeface="+mj-ea"/>
                <a:ea typeface="+mj-ea"/>
              </a:rPr>
              <a:t>  </a:t>
            </a:r>
            <a:r>
              <a:rPr lang="zh-CN" altLang="en-US" sz="1600" b="0" dirty="0">
                <a:solidFill>
                  <a:srgbClr val="009900"/>
                </a:solidFill>
                <a:latin typeface="+mj-ea"/>
                <a:ea typeface="+mj-ea"/>
              </a:rPr>
              <a:t> (1) 连续分布或大条区交叉分布时，如果两个</a:t>
            </a:r>
            <a:r>
              <a:rPr lang="en-US" altLang="zh-CN" sz="1600" b="0" dirty="0">
                <a:solidFill>
                  <a:srgbClr val="009900"/>
                </a:solidFill>
                <a:latin typeface="+mj-ea"/>
                <a:ea typeface="+mj-ea"/>
              </a:rPr>
              <a:t>I/O</a:t>
            </a:r>
            <a:r>
              <a:rPr lang="zh-CN" altLang="en-US" sz="1600" b="0" dirty="0">
                <a:solidFill>
                  <a:srgbClr val="009900"/>
                </a:solidFill>
                <a:latin typeface="+mj-ea"/>
                <a:ea typeface="+mj-ea"/>
              </a:rPr>
              <a:t>请求访问不同盘上的数据，则可并行发送</a:t>
            </a:r>
            <a:r>
              <a:rPr lang="en-US" altLang="zh-CN" sz="1600" b="0" dirty="0">
                <a:solidFill>
                  <a:srgbClr val="009900"/>
                </a:solidFill>
                <a:latin typeface="+mj-ea"/>
                <a:ea typeface="+mj-ea"/>
              </a:rPr>
              <a:t>。</a:t>
            </a:r>
            <a:r>
              <a:rPr lang="zh-CN" altLang="en-US" sz="1600" b="0" dirty="0">
                <a:solidFill>
                  <a:srgbClr val="009900"/>
                </a:solidFill>
                <a:latin typeface="+mj-ea"/>
                <a:ea typeface="+mj-ea"/>
              </a:rPr>
              <a:t>减少了</a:t>
            </a:r>
            <a:r>
              <a:rPr lang="en-US" altLang="zh-CN" sz="1600" b="0" dirty="0">
                <a:solidFill>
                  <a:srgbClr val="009900"/>
                </a:solidFill>
                <a:latin typeface="+mj-ea"/>
                <a:ea typeface="+mj-ea"/>
              </a:rPr>
              <a:t>I/O</a:t>
            </a:r>
            <a:r>
              <a:rPr lang="zh-CN" altLang="en-US" sz="1600" b="0" dirty="0">
                <a:solidFill>
                  <a:srgbClr val="009900"/>
                </a:solidFill>
                <a:latin typeface="+mj-ea"/>
                <a:ea typeface="+mj-ea"/>
              </a:rPr>
              <a:t>排队时间。</a:t>
            </a:r>
            <a:r>
              <a:rPr lang="zh-CN" altLang="en-US" sz="1600" b="0" dirty="0">
                <a:solidFill>
                  <a:srgbClr val="6600FF"/>
                </a:solidFill>
                <a:latin typeface="+mj-ea"/>
                <a:ea typeface="+mj-ea"/>
              </a:rPr>
              <a:t>具有较快的</a:t>
            </a:r>
            <a:r>
              <a:rPr lang="en-US" altLang="zh-CN" sz="1600" b="0" dirty="0">
                <a:solidFill>
                  <a:srgbClr val="6600FF"/>
                </a:solidFill>
                <a:latin typeface="+mj-ea"/>
                <a:ea typeface="+mj-ea"/>
              </a:rPr>
              <a:t>I/O</a:t>
            </a:r>
            <a:r>
              <a:rPr lang="zh-CN" altLang="en-US" sz="1600" b="0" dirty="0">
                <a:solidFill>
                  <a:srgbClr val="6600FF"/>
                </a:solidFill>
                <a:latin typeface="+mj-ea"/>
                <a:ea typeface="+mj-ea"/>
              </a:rPr>
              <a:t>响应能力。</a:t>
            </a:r>
          </a:p>
          <a:p>
            <a:pPr marL="742950" lvl="1" indent="-285750">
              <a:buFontTx/>
              <a:buNone/>
            </a:pPr>
            <a:r>
              <a:rPr lang="zh-CN" altLang="en-US" sz="1600" b="0" dirty="0">
                <a:solidFill>
                  <a:srgbClr val="009900"/>
                </a:solidFill>
                <a:latin typeface="+mj-ea"/>
                <a:ea typeface="+mj-ea"/>
              </a:rPr>
              <a:t>   (2) 小条区交叉分布时，同一个</a:t>
            </a:r>
            <a:r>
              <a:rPr lang="en-US" altLang="zh-CN" sz="1600" b="0" dirty="0">
                <a:solidFill>
                  <a:srgbClr val="009900"/>
                </a:solidFill>
                <a:latin typeface="+mj-ea"/>
                <a:ea typeface="+mj-ea"/>
              </a:rPr>
              <a:t>I/O</a:t>
            </a:r>
            <a:r>
              <a:rPr lang="zh-CN" altLang="en-US" sz="1600" b="0" dirty="0">
                <a:solidFill>
                  <a:srgbClr val="009900"/>
                </a:solidFill>
                <a:latin typeface="+mj-ea"/>
                <a:ea typeface="+mj-ea"/>
              </a:rPr>
              <a:t>请求有可能并行传送其不同的数据块(条区)，因而</a:t>
            </a:r>
            <a:r>
              <a:rPr lang="zh-CN" altLang="en-US" sz="1600" b="0" dirty="0">
                <a:solidFill>
                  <a:srgbClr val="6600FF"/>
                </a:solidFill>
                <a:latin typeface="+mj-ea"/>
                <a:ea typeface="+mj-ea"/>
              </a:rPr>
              <a:t>可达较高的数据传输率</a:t>
            </a:r>
            <a:r>
              <a:rPr lang="en-US" altLang="zh-CN" sz="1600" b="0" dirty="0">
                <a:solidFill>
                  <a:srgbClr val="6600FF"/>
                </a:solidFill>
                <a:latin typeface="+mj-ea"/>
                <a:ea typeface="+mj-ea"/>
              </a:rPr>
              <a:t>。</a:t>
            </a:r>
            <a:r>
              <a:rPr lang="zh-CN" altLang="en-US" sz="1600" b="0" dirty="0">
                <a:solidFill>
                  <a:srgbClr val="C90122"/>
                </a:solidFill>
                <a:latin typeface="+mj-ea"/>
                <a:ea typeface="+mj-ea"/>
              </a:rPr>
              <a:t>例如，可以用在视频编辑和播放系统中，以快速传输视频流</a:t>
            </a:r>
          </a:p>
          <a:p>
            <a:pPr marL="742950" lvl="1" indent="-285750"/>
            <a:endParaRPr lang="zh-CN" altLang="en-US" sz="1600" b="0" dirty="0">
              <a:solidFill>
                <a:srgbClr val="C90122"/>
              </a:solidFill>
              <a:latin typeface="+mj-ea"/>
              <a:ea typeface="+mj-ea"/>
            </a:endParaRPr>
          </a:p>
        </p:txBody>
      </p:sp>
      <p:pic>
        <p:nvPicPr>
          <p:cNvPr id="8" name="Picture 4">
            <a:extLst>
              <a:ext uri="{FF2B5EF4-FFF2-40B4-BE49-F238E27FC236}">
                <a16:creationId xmlns:a16="http://schemas.microsoft.com/office/drawing/2014/main" id="{E7493A4E-DFB3-497A-AA97-79696F8FA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39" y="3325736"/>
            <a:ext cx="5994703" cy="283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0577810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6951A3-D9EA-4413-B53F-296A4BF4EF37}"/>
              </a:ext>
            </a:extLst>
          </p:cNvPr>
          <p:cNvSpPr>
            <a:spLocks noGrp="1"/>
          </p:cNvSpPr>
          <p:nvPr>
            <p:ph type="sldNum" sz="quarter" idx="12"/>
          </p:nvPr>
        </p:nvSpPr>
        <p:spPr/>
        <p:txBody>
          <a:bodyPr/>
          <a:lstStyle/>
          <a:p>
            <a:fld id="{D12C7F20-4EEE-4847-AC76-B538472E8A39}" type="slidenum">
              <a:rPr lang="zh-CN" altLang="en-US" smtClean="0"/>
              <a:pPr/>
              <a:t>22</a:t>
            </a:fld>
            <a:endParaRPr lang="zh-CN" altLang="en-US"/>
          </a:p>
        </p:txBody>
      </p:sp>
      <p:sp>
        <p:nvSpPr>
          <p:cNvPr id="3" name="文本占位符 2">
            <a:extLst>
              <a:ext uri="{FF2B5EF4-FFF2-40B4-BE49-F238E27FC236}">
                <a16:creationId xmlns:a16="http://schemas.microsoft.com/office/drawing/2014/main" id="{10E39BDF-D17A-4286-9D0A-01B07A973186}"/>
              </a:ext>
            </a:extLst>
          </p:cNvPr>
          <p:cNvSpPr>
            <a:spLocks noGrp="1"/>
          </p:cNvSpPr>
          <p:nvPr>
            <p:ph type="body" sz="quarter" idx="15"/>
          </p:nvPr>
        </p:nvSpPr>
        <p:spPr/>
        <p:txBody>
          <a:bodyPr/>
          <a:lstStyle/>
          <a:p>
            <a:r>
              <a:rPr lang="zh-CN" altLang="en-US" dirty="0"/>
              <a:t>冗余磁盘阵列</a:t>
            </a:r>
            <a:r>
              <a:rPr lang="en-US" altLang="zh-CN" dirty="0"/>
              <a:t>(RAID1)</a:t>
            </a:r>
            <a:endParaRPr lang="zh-CN" altLang="en-US" dirty="0"/>
          </a:p>
        </p:txBody>
      </p:sp>
      <p:sp>
        <p:nvSpPr>
          <p:cNvPr id="4" name="文本占位符 3">
            <a:extLst>
              <a:ext uri="{FF2B5EF4-FFF2-40B4-BE49-F238E27FC236}">
                <a16:creationId xmlns:a16="http://schemas.microsoft.com/office/drawing/2014/main" id="{EF94135F-966C-48DD-89BC-6444C5B2D9B0}"/>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E29A6FB1-A98F-4810-A2B3-576EB5DE8CAB}"/>
              </a:ext>
            </a:extLst>
          </p:cNvPr>
          <p:cNvSpPr txBox="1">
            <a:spLocks noChangeArrowheads="1"/>
          </p:cNvSpPr>
          <p:nvPr/>
        </p:nvSpPr>
        <p:spPr bwMode="auto">
          <a:xfrm>
            <a:off x="420182" y="1258639"/>
            <a:ext cx="11330831" cy="207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b="0" dirty="0">
                <a:latin typeface="+mj-ea"/>
                <a:ea typeface="+mj-ea"/>
              </a:rPr>
              <a:t>镜像盘实现1对1冗余(</a:t>
            </a:r>
            <a:r>
              <a:rPr lang="en-US" altLang="zh-CN" b="0" dirty="0">
                <a:latin typeface="+mj-ea"/>
                <a:ea typeface="+mj-ea"/>
              </a:rPr>
              <a:t>100% redundancy</a:t>
            </a:r>
            <a:r>
              <a:rPr lang="zh-CN" altLang="en-US" b="0" dirty="0">
                <a:latin typeface="+mj-ea"/>
                <a:ea typeface="+mj-ea"/>
              </a:rPr>
              <a:t>)</a:t>
            </a:r>
          </a:p>
          <a:p>
            <a:pPr marL="742950" lvl="1" indent="-285750" algn="just">
              <a:buFontTx/>
              <a:buNone/>
            </a:pPr>
            <a:r>
              <a:rPr lang="zh-CN" altLang="en-US" sz="1600" b="0" dirty="0">
                <a:solidFill>
                  <a:srgbClr val="009900"/>
                </a:solidFill>
                <a:latin typeface="+mj-ea"/>
                <a:ea typeface="+mj-ea"/>
              </a:rPr>
              <a:t>（1）一个读请求可由其中一个定位时间更少的磁盘提供数据。</a:t>
            </a:r>
          </a:p>
          <a:p>
            <a:pPr marL="742950" lvl="1" indent="-285750" algn="just">
              <a:buFontTx/>
              <a:buNone/>
            </a:pPr>
            <a:r>
              <a:rPr lang="zh-CN" altLang="en-US" sz="1600" b="0" dirty="0">
                <a:solidFill>
                  <a:srgbClr val="009900"/>
                </a:solidFill>
                <a:latin typeface="+mj-ea"/>
                <a:ea typeface="+mj-ea"/>
              </a:rPr>
              <a:t>（2）一个写请求对对应的两个磁盘并行更新。故写性能由两次中较慢的一次写来决定，即定位时间更长的那一次。</a:t>
            </a:r>
          </a:p>
          <a:p>
            <a:pPr marL="742950" lvl="1" indent="-285750">
              <a:buFontTx/>
              <a:buNone/>
            </a:pPr>
            <a:r>
              <a:rPr lang="zh-CN" altLang="en-US" sz="1600" b="0" dirty="0">
                <a:solidFill>
                  <a:srgbClr val="009900"/>
                </a:solidFill>
                <a:latin typeface="+mj-ea"/>
                <a:ea typeface="+mj-ea"/>
              </a:rPr>
              <a:t>（3）数据恢复很简单。当一个磁盘损坏时，数据仍能从另一个磁盘中读取。</a:t>
            </a:r>
          </a:p>
          <a:p>
            <a:pPr marL="742950" lvl="1" indent="-285750" algn="just"/>
            <a:r>
              <a:rPr lang="zh-CN" altLang="en-US" sz="1600" b="0" dirty="0">
                <a:latin typeface="+mj-ea"/>
                <a:ea typeface="+mj-ea"/>
              </a:rPr>
              <a:t>特点；可靠性高，但价格昂贵。</a:t>
            </a:r>
          </a:p>
          <a:p>
            <a:pPr marL="742950" lvl="1" indent="-285750" algn="just">
              <a:buFontTx/>
              <a:buNone/>
            </a:pPr>
            <a:r>
              <a:rPr lang="zh-CN" altLang="en-US" sz="1600" b="0" dirty="0">
                <a:solidFill>
                  <a:srgbClr val="C90122"/>
                </a:solidFill>
                <a:latin typeface="+mj-ea"/>
                <a:ea typeface="+mj-ea"/>
              </a:rPr>
              <a:t>常用于可靠性要求很高的场合，如系统软件的存储，金融、证券等系统。</a:t>
            </a:r>
          </a:p>
        </p:txBody>
      </p:sp>
      <p:pic>
        <p:nvPicPr>
          <p:cNvPr id="6" name="Picture 4">
            <a:extLst>
              <a:ext uri="{FF2B5EF4-FFF2-40B4-BE49-F238E27FC236}">
                <a16:creationId xmlns:a16="http://schemas.microsoft.com/office/drawing/2014/main" id="{BA18B178-F4A8-40FB-9536-06196054B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61" y="3521485"/>
            <a:ext cx="7945437" cy="273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2870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B149CA-6BCA-4C8A-A16D-E54A2DE45359}"/>
              </a:ext>
            </a:extLst>
          </p:cNvPr>
          <p:cNvSpPr>
            <a:spLocks noGrp="1"/>
          </p:cNvSpPr>
          <p:nvPr>
            <p:ph type="sldNum" sz="quarter" idx="12"/>
          </p:nvPr>
        </p:nvSpPr>
        <p:spPr/>
        <p:txBody>
          <a:bodyPr/>
          <a:lstStyle/>
          <a:p>
            <a:fld id="{D12C7F20-4EEE-4847-AC76-B538472E8A39}" type="slidenum">
              <a:rPr lang="zh-CN" altLang="en-US" smtClean="0"/>
              <a:pPr/>
              <a:t>23</a:t>
            </a:fld>
            <a:endParaRPr lang="zh-CN" altLang="en-US"/>
          </a:p>
        </p:txBody>
      </p:sp>
      <p:sp>
        <p:nvSpPr>
          <p:cNvPr id="3" name="文本占位符 2">
            <a:extLst>
              <a:ext uri="{FF2B5EF4-FFF2-40B4-BE49-F238E27FC236}">
                <a16:creationId xmlns:a16="http://schemas.microsoft.com/office/drawing/2014/main" id="{DCAC4EC2-C59B-4459-B7B3-11201B07C49C}"/>
              </a:ext>
            </a:extLst>
          </p:cNvPr>
          <p:cNvSpPr>
            <a:spLocks noGrp="1"/>
          </p:cNvSpPr>
          <p:nvPr>
            <p:ph type="body" sz="quarter" idx="15"/>
          </p:nvPr>
        </p:nvSpPr>
        <p:spPr/>
        <p:txBody>
          <a:bodyPr/>
          <a:lstStyle/>
          <a:p>
            <a:r>
              <a:rPr lang="zh-CN" altLang="en-US" dirty="0"/>
              <a:t>冗余磁盘阵列</a:t>
            </a:r>
            <a:r>
              <a:rPr lang="en-US" altLang="zh-CN" dirty="0"/>
              <a:t>(RAID2 )</a:t>
            </a:r>
            <a:endParaRPr lang="zh-CN" altLang="en-US" dirty="0"/>
          </a:p>
        </p:txBody>
      </p:sp>
      <p:sp>
        <p:nvSpPr>
          <p:cNvPr id="4" name="文本占位符 3">
            <a:extLst>
              <a:ext uri="{FF2B5EF4-FFF2-40B4-BE49-F238E27FC236}">
                <a16:creationId xmlns:a16="http://schemas.microsoft.com/office/drawing/2014/main" id="{99DFAB35-DDC7-44A7-885B-36B968260520}"/>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8" name="Rectangle 3">
            <a:extLst>
              <a:ext uri="{FF2B5EF4-FFF2-40B4-BE49-F238E27FC236}">
                <a16:creationId xmlns:a16="http://schemas.microsoft.com/office/drawing/2014/main" id="{4159508B-D460-451B-9926-D8D260795485}"/>
              </a:ext>
            </a:extLst>
          </p:cNvPr>
          <p:cNvSpPr txBox="1">
            <a:spLocks noChangeArrowheads="1"/>
          </p:cNvSpPr>
          <p:nvPr/>
        </p:nvSpPr>
        <p:spPr bwMode="auto">
          <a:xfrm>
            <a:off x="363046" y="1339827"/>
            <a:ext cx="11669186" cy="169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zh-CN" altLang="en-US" sz="1600" b="0" dirty="0">
                <a:solidFill>
                  <a:srgbClr val="0000FF"/>
                </a:solidFill>
                <a:latin typeface="+mj-ea"/>
                <a:ea typeface="+mj-ea"/>
              </a:rPr>
              <a:t>用海明校验法生成多个冗余校验盘，实现纠正一位错误、检测两位错误的功能。 </a:t>
            </a:r>
          </a:p>
          <a:p>
            <a:pPr marL="342900" indent="-342900" algn="just"/>
            <a:r>
              <a:rPr lang="zh-CN" altLang="en-US" sz="1600" b="0" dirty="0">
                <a:solidFill>
                  <a:srgbClr val="0000FF"/>
                </a:solidFill>
                <a:latin typeface="+mj-ea"/>
                <a:ea typeface="+mj-ea"/>
              </a:rPr>
              <a:t>采用条区交叉分布方式，且条区非常小（有时为一个字或一个字节）。这样，可获得较高的数据传输率，但</a:t>
            </a:r>
            <a:r>
              <a:rPr lang="en-US" altLang="zh-CN" sz="1600" b="0" dirty="0">
                <a:solidFill>
                  <a:srgbClr val="0000FF"/>
                </a:solidFill>
                <a:latin typeface="+mj-ea"/>
                <a:ea typeface="+mj-ea"/>
              </a:rPr>
              <a:t>I/O</a:t>
            </a:r>
            <a:r>
              <a:rPr lang="zh-CN" altLang="en-US" sz="1600" b="0" dirty="0">
                <a:solidFill>
                  <a:srgbClr val="0000FF"/>
                </a:solidFill>
                <a:latin typeface="+mj-ea"/>
                <a:ea typeface="+mj-ea"/>
              </a:rPr>
              <a:t>响应时间差。</a:t>
            </a:r>
          </a:p>
          <a:p>
            <a:pPr marL="342900" indent="-342900" algn="just"/>
            <a:r>
              <a:rPr lang="zh-CN" altLang="en-US" sz="1600" b="0" dirty="0">
                <a:solidFill>
                  <a:srgbClr val="0000FF"/>
                </a:solidFill>
                <a:latin typeface="+mj-ea"/>
                <a:ea typeface="+mj-ea"/>
              </a:rPr>
              <a:t>采用海明码，虽然冗余盘的个数比</a:t>
            </a:r>
            <a:r>
              <a:rPr lang="en-US" altLang="zh-CN" sz="1600" b="0" dirty="0">
                <a:solidFill>
                  <a:srgbClr val="0000FF"/>
                </a:solidFill>
                <a:latin typeface="+mj-ea"/>
                <a:ea typeface="+mj-ea"/>
              </a:rPr>
              <a:t>RAID1</a:t>
            </a:r>
            <a:r>
              <a:rPr lang="zh-CN" altLang="en-US" sz="1600" b="0" dirty="0">
                <a:solidFill>
                  <a:srgbClr val="0000FF"/>
                </a:solidFill>
                <a:latin typeface="+mj-ea"/>
                <a:ea typeface="+mj-ea"/>
              </a:rPr>
              <a:t>少，但校验盘与数据盘成正比。所以冗余信息开销还是太大，价格也较贵</a:t>
            </a:r>
          </a:p>
          <a:p>
            <a:pPr marL="342900" indent="-342900" algn="just"/>
            <a:r>
              <a:rPr lang="zh-CN" altLang="en-US" sz="1600" b="0" dirty="0">
                <a:solidFill>
                  <a:srgbClr val="0000FF"/>
                </a:solidFill>
                <a:latin typeface="+mj-ea"/>
                <a:ea typeface="+mj-ea"/>
              </a:rPr>
              <a:t>读操作性能高（多盘并行）。</a:t>
            </a:r>
          </a:p>
          <a:p>
            <a:pPr marL="342900" indent="-342900" algn="just"/>
            <a:r>
              <a:rPr lang="zh-CN" altLang="en-US" sz="1600" b="0" dirty="0">
                <a:solidFill>
                  <a:srgbClr val="0000FF"/>
                </a:solidFill>
                <a:latin typeface="+mj-ea"/>
                <a:ea typeface="+mj-ea"/>
              </a:rPr>
              <a:t>写操作时要同时写数据盘和校验盘。</a:t>
            </a:r>
          </a:p>
        </p:txBody>
      </p:sp>
      <p:pic>
        <p:nvPicPr>
          <p:cNvPr id="9" name="Picture 4">
            <a:extLst>
              <a:ext uri="{FF2B5EF4-FFF2-40B4-BE49-F238E27FC236}">
                <a16:creationId xmlns:a16="http://schemas.microsoft.com/office/drawing/2014/main" id="{44368213-4C7D-40C8-9C5B-BE658534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33" y="3492942"/>
            <a:ext cx="8404225" cy="277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5">
            <a:extLst>
              <a:ext uri="{FF2B5EF4-FFF2-40B4-BE49-F238E27FC236}">
                <a16:creationId xmlns:a16="http://schemas.microsoft.com/office/drawing/2014/main" id="{5F615B80-04C0-4CCF-8EE3-B3C00B801E3F}"/>
              </a:ext>
            </a:extLst>
          </p:cNvPr>
          <p:cNvSpPr txBox="1">
            <a:spLocks noChangeArrowheads="1"/>
          </p:cNvSpPr>
          <p:nvPr/>
        </p:nvSpPr>
        <p:spPr bwMode="auto">
          <a:xfrm>
            <a:off x="4882677" y="2672536"/>
            <a:ext cx="2903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1600">
                <a:solidFill>
                  <a:srgbClr val="C90122"/>
                </a:solidFill>
                <a:latin typeface="+mj-ea"/>
                <a:ea typeface="+mj-ea"/>
              </a:rPr>
              <a:t>RAID2</a:t>
            </a:r>
            <a:r>
              <a:rPr lang="zh-CN" altLang="en-US" sz="1600">
                <a:solidFill>
                  <a:srgbClr val="C90122"/>
                </a:solidFill>
                <a:latin typeface="+mj-ea"/>
                <a:ea typeface="+mj-ea"/>
              </a:rPr>
              <a:t>已不再使用！</a:t>
            </a:r>
          </a:p>
        </p:txBody>
      </p:sp>
    </p:spTree>
    <p:extLst>
      <p:ext uri="{BB962C8B-B14F-4D97-AF65-F5344CB8AC3E}">
        <p14:creationId xmlns:p14="http://schemas.microsoft.com/office/powerpoint/2010/main" val="324185169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7EF07E-1C22-4CFD-81E2-58991DD54D69}"/>
              </a:ext>
            </a:extLst>
          </p:cNvPr>
          <p:cNvSpPr>
            <a:spLocks noGrp="1"/>
          </p:cNvSpPr>
          <p:nvPr>
            <p:ph type="sldNum" sz="quarter" idx="12"/>
          </p:nvPr>
        </p:nvSpPr>
        <p:spPr/>
        <p:txBody>
          <a:bodyPr/>
          <a:lstStyle/>
          <a:p>
            <a:fld id="{D12C7F20-4EEE-4847-AC76-B538472E8A39}" type="slidenum">
              <a:rPr lang="zh-CN" altLang="en-US" smtClean="0"/>
              <a:pPr/>
              <a:t>24</a:t>
            </a:fld>
            <a:endParaRPr lang="zh-CN" altLang="en-US"/>
          </a:p>
        </p:txBody>
      </p:sp>
      <p:sp>
        <p:nvSpPr>
          <p:cNvPr id="3" name="文本占位符 2">
            <a:extLst>
              <a:ext uri="{FF2B5EF4-FFF2-40B4-BE49-F238E27FC236}">
                <a16:creationId xmlns:a16="http://schemas.microsoft.com/office/drawing/2014/main" id="{1C3B1776-AFDA-4A40-99E1-9371A0C01C75}"/>
              </a:ext>
            </a:extLst>
          </p:cNvPr>
          <p:cNvSpPr>
            <a:spLocks noGrp="1"/>
          </p:cNvSpPr>
          <p:nvPr>
            <p:ph type="body" sz="quarter" idx="15"/>
          </p:nvPr>
        </p:nvSpPr>
        <p:spPr>
          <a:xfrm>
            <a:off x="159768" y="698463"/>
            <a:ext cx="11835786" cy="741231"/>
          </a:xfrm>
        </p:spPr>
        <p:txBody>
          <a:bodyPr/>
          <a:lstStyle/>
          <a:p>
            <a:r>
              <a:rPr lang="zh-CN" altLang="en-US" dirty="0"/>
              <a:t>冗余磁盘阵列</a:t>
            </a:r>
            <a:r>
              <a:rPr lang="en-US" altLang="zh-CN" dirty="0"/>
              <a:t>(RAID3)</a:t>
            </a:r>
            <a:endParaRPr lang="zh-CN" altLang="en-US" dirty="0"/>
          </a:p>
        </p:txBody>
      </p:sp>
      <p:sp>
        <p:nvSpPr>
          <p:cNvPr id="4" name="文本占位符 3">
            <a:extLst>
              <a:ext uri="{FF2B5EF4-FFF2-40B4-BE49-F238E27FC236}">
                <a16:creationId xmlns:a16="http://schemas.microsoft.com/office/drawing/2014/main" id="{556DDD8E-6ACA-41E7-84F0-631684539B3B}"/>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88C4AA7E-D722-4A35-911E-1296EB02BB97}"/>
              </a:ext>
            </a:extLst>
          </p:cNvPr>
          <p:cNvSpPr txBox="1">
            <a:spLocks noChangeArrowheads="1"/>
          </p:cNvSpPr>
          <p:nvPr/>
        </p:nvSpPr>
        <p:spPr bwMode="auto">
          <a:xfrm>
            <a:off x="334677" y="1259929"/>
            <a:ext cx="11522645" cy="164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1600" b="0" dirty="0">
                <a:solidFill>
                  <a:srgbClr val="0000FF"/>
                </a:solidFill>
                <a:latin typeface="+mj-ea"/>
                <a:ea typeface="+mj-ea"/>
              </a:rPr>
              <a:t>采用奇偶校验法生成单个冗余盘。</a:t>
            </a:r>
          </a:p>
          <a:p>
            <a:pPr marL="342900" indent="-342900"/>
            <a:r>
              <a:rPr lang="zh-CN" altLang="en-US" sz="1600" b="0" dirty="0">
                <a:solidFill>
                  <a:srgbClr val="0000FF"/>
                </a:solidFill>
                <a:latin typeface="+mj-ea"/>
                <a:ea typeface="+mj-ea"/>
              </a:rPr>
              <a:t>与</a:t>
            </a:r>
            <a:r>
              <a:rPr lang="en-US" altLang="zh-CN" sz="1600" b="0" dirty="0">
                <a:solidFill>
                  <a:srgbClr val="0000FF"/>
                </a:solidFill>
                <a:latin typeface="+mj-ea"/>
                <a:ea typeface="+mj-ea"/>
              </a:rPr>
              <a:t>RAID 2</a:t>
            </a:r>
            <a:r>
              <a:rPr lang="zh-CN" altLang="en-US" sz="1600" b="0" dirty="0">
                <a:solidFill>
                  <a:srgbClr val="0000FF"/>
                </a:solidFill>
                <a:latin typeface="+mj-ea"/>
                <a:ea typeface="+mj-ea"/>
              </a:rPr>
              <a:t>相同，也采用条区交叉分布方式，并使用小条区。这样，可获得较高的数据传输率，但</a:t>
            </a:r>
            <a:r>
              <a:rPr lang="en-US" altLang="zh-CN" sz="1600" b="0" dirty="0">
                <a:solidFill>
                  <a:srgbClr val="0000FF"/>
                </a:solidFill>
                <a:latin typeface="+mj-ea"/>
                <a:ea typeface="+mj-ea"/>
              </a:rPr>
              <a:t>I/O</a:t>
            </a:r>
            <a:r>
              <a:rPr lang="zh-CN" altLang="en-US" sz="1600" b="0" dirty="0">
                <a:solidFill>
                  <a:srgbClr val="0000FF"/>
                </a:solidFill>
                <a:latin typeface="+mj-ea"/>
                <a:ea typeface="+mj-ea"/>
              </a:rPr>
              <a:t>响应时间差。</a:t>
            </a:r>
          </a:p>
          <a:p>
            <a:pPr marL="342900" indent="-342900"/>
            <a:r>
              <a:rPr lang="zh-CN" altLang="en-US" sz="1600" b="0" dirty="0">
                <a:solidFill>
                  <a:srgbClr val="0000FF"/>
                </a:solidFill>
                <a:latin typeface="+mj-ea"/>
                <a:ea typeface="+mj-ea"/>
              </a:rPr>
              <a:t>用于大容量的 </a:t>
            </a:r>
            <a:r>
              <a:rPr lang="en-US" altLang="zh-CN" sz="1600" b="0" dirty="0">
                <a:solidFill>
                  <a:srgbClr val="0000FF"/>
                </a:solidFill>
                <a:latin typeface="+mj-ea"/>
                <a:ea typeface="+mj-ea"/>
              </a:rPr>
              <a:t>I/O</a:t>
            </a:r>
            <a:r>
              <a:rPr lang="zh-CN" altLang="en-US" sz="1600" b="0" dirty="0">
                <a:solidFill>
                  <a:srgbClr val="0000FF"/>
                </a:solidFill>
                <a:latin typeface="+mj-ea"/>
                <a:ea typeface="+mj-ea"/>
              </a:rPr>
              <a:t>请求的场合，如：图像处理、</a:t>
            </a:r>
            <a:r>
              <a:rPr lang="en-US" altLang="zh-CN" sz="1600" b="0" dirty="0">
                <a:solidFill>
                  <a:srgbClr val="0000FF"/>
                </a:solidFill>
                <a:latin typeface="+mj-ea"/>
                <a:ea typeface="+mj-ea"/>
              </a:rPr>
              <a:t>CAD </a:t>
            </a:r>
            <a:r>
              <a:rPr lang="zh-CN" altLang="en-US" sz="1600" b="0" dirty="0">
                <a:solidFill>
                  <a:srgbClr val="0000FF"/>
                </a:solidFill>
                <a:latin typeface="+mj-ea"/>
                <a:ea typeface="+mj-ea"/>
              </a:rPr>
              <a:t>系统中。</a:t>
            </a:r>
          </a:p>
          <a:p>
            <a:pPr marL="342900" indent="-342900"/>
            <a:r>
              <a:rPr lang="zh-CN" altLang="en-US" sz="1600" b="0" dirty="0">
                <a:solidFill>
                  <a:srgbClr val="0000FF"/>
                </a:solidFill>
                <a:latin typeface="+mj-ea"/>
                <a:ea typeface="+mj-ea"/>
              </a:rPr>
              <a:t>某个磁盘损坏但数据仍有效的情况，称为简化模式。此时损坏的磁盘数据可以通过其它磁盘重新生成。数据重新生成非常简单，这种数据恢复方式同时适用于</a:t>
            </a:r>
            <a:r>
              <a:rPr lang="en-US" altLang="zh-CN" sz="1600" b="0" dirty="0">
                <a:solidFill>
                  <a:srgbClr val="0000FF"/>
                </a:solidFill>
                <a:latin typeface="+mj-ea"/>
                <a:ea typeface="+mj-ea"/>
              </a:rPr>
              <a:t>RAID3、4、5</a:t>
            </a:r>
            <a:r>
              <a:rPr lang="zh-CN" altLang="en-US" sz="1600" b="0" dirty="0">
                <a:solidFill>
                  <a:srgbClr val="0000FF"/>
                </a:solidFill>
                <a:latin typeface="+mj-ea"/>
                <a:ea typeface="+mj-ea"/>
              </a:rPr>
              <a:t>级。</a:t>
            </a:r>
          </a:p>
        </p:txBody>
      </p:sp>
      <p:pic>
        <p:nvPicPr>
          <p:cNvPr id="6" name="Picture 4">
            <a:extLst>
              <a:ext uri="{FF2B5EF4-FFF2-40B4-BE49-F238E27FC236}">
                <a16:creationId xmlns:a16="http://schemas.microsoft.com/office/drawing/2014/main" id="{819B8B05-124F-4BBD-B67E-2657115D3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3697288"/>
            <a:ext cx="8034338"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448578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4C1D2F-FF6F-4840-9265-5D2D2BA1BB25}"/>
              </a:ext>
            </a:extLst>
          </p:cNvPr>
          <p:cNvSpPr>
            <a:spLocks noGrp="1"/>
          </p:cNvSpPr>
          <p:nvPr>
            <p:ph type="sldNum" sz="quarter" idx="12"/>
          </p:nvPr>
        </p:nvSpPr>
        <p:spPr/>
        <p:txBody>
          <a:bodyPr/>
          <a:lstStyle/>
          <a:p>
            <a:fld id="{D12C7F20-4EEE-4847-AC76-B538472E8A39}" type="slidenum">
              <a:rPr lang="zh-CN" altLang="en-US" smtClean="0"/>
              <a:pPr/>
              <a:t>25</a:t>
            </a:fld>
            <a:endParaRPr lang="zh-CN" altLang="en-US"/>
          </a:p>
        </p:txBody>
      </p:sp>
      <p:sp>
        <p:nvSpPr>
          <p:cNvPr id="3" name="文本占位符 2">
            <a:extLst>
              <a:ext uri="{FF2B5EF4-FFF2-40B4-BE49-F238E27FC236}">
                <a16:creationId xmlns:a16="http://schemas.microsoft.com/office/drawing/2014/main" id="{DA662CCB-0054-4418-B154-7E10E907DD54}"/>
              </a:ext>
            </a:extLst>
          </p:cNvPr>
          <p:cNvSpPr>
            <a:spLocks noGrp="1"/>
          </p:cNvSpPr>
          <p:nvPr>
            <p:ph type="body" sz="quarter" idx="15"/>
          </p:nvPr>
        </p:nvSpPr>
        <p:spPr>
          <a:xfrm>
            <a:off x="159768" y="698463"/>
            <a:ext cx="11835786" cy="673137"/>
          </a:xfrm>
        </p:spPr>
        <p:txBody>
          <a:bodyPr/>
          <a:lstStyle/>
          <a:p>
            <a:r>
              <a:rPr lang="zh-CN" altLang="en-US" dirty="0"/>
              <a:t>冗余磁盘阵列</a:t>
            </a:r>
            <a:r>
              <a:rPr lang="en-US" altLang="zh-CN" dirty="0"/>
              <a:t>(RAID4)</a:t>
            </a:r>
            <a:endParaRPr lang="zh-CN" altLang="en-US" dirty="0"/>
          </a:p>
        </p:txBody>
      </p:sp>
      <p:sp>
        <p:nvSpPr>
          <p:cNvPr id="4" name="文本占位符 3">
            <a:extLst>
              <a:ext uri="{FF2B5EF4-FFF2-40B4-BE49-F238E27FC236}">
                <a16:creationId xmlns:a16="http://schemas.microsoft.com/office/drawing/2014/main" id="{E13D7FC8-9B39-4B07-B5E2-CAB9D8807515}"/>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2BC5DF54-4FBE-43BA-8393-815277E1BC6B}"/>
              </a:ext>
            </a:extLst>
          </p:cNvPr>
          <p:cNvSpPr txBox="1">
            <a:spLocks noChangeArrowheads="1"/>
          </p:cNvSpPr>
          <p:nvPr/>
        </p:nvSpPr>
        <p:spPr bwMode="auto">
          <a:xfrm>
            <a:off x="428554" y="1294782"/>
            <a:ext cx="11603678" cy="199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zh-CN" altLang="en-US" sz="1600" b="0" dirty="0">
                <a:latin typeface="+mj-ea"/>
                <a:ea typeface="+mj-ea"/>
              </a:rPr>
              <a:t>用一个冗余盘存放相应块（较大的数据条区）的奇偶校验位。</a:t>
            </a:r>
          </a:p>
          <a:p>
            <a:pPr marL="342900" indent="-342900" algn="just"/>
            <a:r>
              <a:rPr lang="zh-CN" altLang="en-US" sz="1600" b="0" dirty="0">
                <a:latin typeface="+mj-ea"/>
                <a:ea typeface="+mj-ea"/>
              </a:rPr>
              <a:t>采用独立存取技术，每个磁盘的操作独立进行，所以可同时响应多个</a:t>
            </a:r>
            <a:r>
              <a:rPr lang="en-US" altLang="zh-CN" sz="1600" b="0" dirty="0">
                <a:latin typeface="+mj-ea"/>
                <a:ea typeface="+mj-ea"/>
              </a:rPr>
              <a:t>I/O</a:t>
            </a:r>
            <a:r>
              <a:rPr lang="zh-CN" altLang="en-US" sz="1600" b="0" dirty="0">
                <a:latin typeface="+mj-ea"/>
                <a:ea typeface="+mj-ea"/>
              </a:rPr>
              <a:t>请求。因而它适合于要求</a:t>
            </a:r>
            <a:r>
              <a:rPr lang="en-US" altLang="zh-CN" sz="1600" b="0" dirty="0">
                <a:latin typeface="+mj-ea"/>
                <a:ea typeface="+mj-ea"/>
              </a:rPr>
              <a:t>I/O</a:t>
            </a:r>
            <a:r>
              <a:rPr lang="zh-CN" altLang="en-US" sz="1600" b="0" dirty="0">
                <a:latin typeface="+mj-ea"/>
                <a:ea typeface="+mj-ea"/>
              </a:rPr>
              <a:t>响应速度块的场合。</a:t>
            </a:r>
          </a:p>
          <a:p>
            <a:pPr marL="342900" indent="-342900" algn="just"/>
            <a:r>
              <a:rPr lang="zh-CN" altLang="en-US" sz="1600" b="0" dirty="0">
                <a:latin typeface="+mj-ea"/>
                <a:ea typeface="+mj-ea"/>
              </a:rPr>
              <a:t>对于写操作，校验盘成为</a:t>
            </a:r>
            <a:r>
              <a:rPr lang="en-US" altLang="zh-CN" sz="1600" b="0" dirty="0">
                <a:latin typeface="+mj-ea"/>
                <a:ea typeface="+mj-ea"/>
              </a:rPr>
              <a:t>I/O</a:t>
            </a:r>
            <a:r>
              <a:rPr lang="zh-CN" altLang="en-US" sz="1600" b="0" dirty="0">
                <a:latin typeface="+mj-ea"/>
                <a:ea typeface="+mj-ea"/>
              </a:rPr>
              <a:t>瓶颈，因为每次写都要对校验盘进行。</a:t>
            </a:r>
          </a:p>
          <a:p>
            <a:pPr marL="742950" lvl="1" indent="-285750" algn="just"/>
            <a:r>
              <a:rPr lang="zh-CN" altLang="en-US" sz="1600" b="0" dirty="0">
                <a:latin typeface="+mj-ea"/>
                <a:ea typeface="+mj-ea"/>
              </a:rPr>
              <a:t>少量写</a:t>
            </a:r>
            <a:r>
              <a:rPr lang="zh-CN" altLang="en-US" sz="1600" b="0" dirty="0">
                <a:solidFill>
                  <a:srgbClr val="008000"/>
                </a:solidFill>
                <a:latin typeface="+mj-ea"/>
                <a:ea typeface="+mj-ea"/>
              </a:rPr>
              <a:t>（只涉及个别磁盘）</a:t>
            </a:r>
            <a:r>
              <a:rPr lang="zh-CN" altLang="en-US" sz="1600" b="0" dirty="0">
                <a:latin typeface="+mj-ea"/>
                <a:ea typeface="+mj-ea"/>
              </a:rPr>
              <a:t>时，有“写损失”，因为一次写操作包含两次读和两次写</a:t>
            </a:r>
          </a:p>
          <a:p>
            <a:pPr marL="742950" lvl="1" indent="-285750" algn="just"/>
            <a:r>
              <a:rPr lang="zh-CN" altLang="en-US" sz="1600" b="0" dirty="0">
                <a:latin typeface="+mj-ea"/>
                <a:ea typeface="+mj-ea"/>
              </a:rPr>
              <a:t>大量写</a:t>
            </a:r>
            <a:r>
              <a:rPr lang="zh-CN" altLang="en-US" sz="1600" b="0" dirty="0">
                <a:solidFill>
                  <a:srgbClr val="008000"/>
                </a:solidFill>
                <a:latin typeface="+mj-ea"/>
                <a:ea typeface="+mj-ea"/>
              </a:rPr>
              <a:t>（涉及所有磁盘的数据条区</a:t>
            </a:r>
            <a:r>
              <a:rPr lang="en-US" altLang="zh-CN" sz="1600" b="0" dirty="0">
                <a:solidFill>
                  <a:srgbClr val="008000"/>
                </a:solidFill>
                <a:latin typeface="+mj-ea"/>
                <a:ea typeface="+mj-ea"/>
              </a:rPr>
              <a:t>）</a:t>
            </a:r>
            <a:r>
              <a:rPr lang="zh-CN" altLang="en-US" sz="1600" b="0" dirty="0">
                <a:latin typeface="+mj-ea"/>
                <a:ea typeface="+mj-ea"/>
              </a:rPr>
              <a:t>时，则只需直接写入奇偶校验盘和数据盘。因为奇偶校验位可全部用新数据计算得到。而无须读原数据</a:t>
            </a:r>
          </a:p>
        </p:txBody>
      </p:sp>
      <p:pic>
        <p:nvPicPr>
          <p:cNvPr id="6" name="Picture 4">
            <a:extLst>
              <a:ext uri="{FF2B5EF4-FFF2-40B4-BE49-F238E27FC236}">
                <a16:creationId xmlns:a16="http://schemas.microsoft.com/office/drawing/2014/main" id="{099EF1EA-F44E-4744-A0D8-AD44AE6AF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36" y="3567160"/>
            <a:ext cx="8188325" cy="254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2899753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5ACA0CB-6667-40B3-877D-DB1CF0A71AF8}"/>
              </a:ext>
            </a:extLst>
          </p:cNvPr>
          <p:cNvSpPr>
            <a:spLocks noGrp="1"/>
          </p:cNvSpPr>
          <p:nvPr>
            <p:ph type="sldNum" sz="quarter" idx="12"/>
          </p:nvPr>
        </p:nvSpPr>
        <p:spPr/>
        <p:txBody>
          <a:bodyPr/>
          <a:lstStyle/>
          <a:p>
            <a:fld id="{D12C7F20-4EEE-4847-AC76-B538472E8A39}" type="slidenum">
              <a:rPr lang="zh-CN" altLang="en-US" smtClean="0"/>
              <a:pPr/>
              <a:t>26</a:t>
            </a:fld>
            <a:endParaRPr lang="zh-CN" altLang="en-US"/>
          </a:p>
        </p:txBody>
      </p:sp>
      <p:sp>
        <p:nvSpPr>
          <p:cNvPr id="3" name="文本占位符 2">
            <a:extLst>
              <a:ext uri="{FF2B5EF4-FFF2-40B4-BE49-F238E27FC236}">
                <a16:creationId xmlns:a16="http://schemas.microsoft.com/office/drawing/2014/main" id="{B28DD409-6593-4F4A-BC8E-30E6CC545A18}"/>
              </a:ext>
            </a:extLst>
          </p:cNvPr>
          <p:cNvSpPr>
            <a:spLocks noGrp="1"/>
          </p:cNvSpPr>
          <p:nvPr>
            <p:ph type="body" sz="quarter" idx="15"/>
          </p:nvPr>
        </p:nvSpPr>
        <p:spPr>
          <a:xfrm>
            <a:off x="159768" y="698464"/>
            <a:ext cx="11835786" cy="595316"/>
          </a:xfrm>
        </p:spPr>
        <p:txBody>
          <a:bodyPr/>
          <a:lstStyle/>
          <a:p>
            <a:r>
              <a:rPr lang="zh-CN" altLang="en-US" dirty="0"/>
              <a:t>冗余磁盘阵列</a:t>
            </a:r>
            <a:r>
              <a:rPr lang="en-US" altLang="zh-CN" dirty="0"/>
              <a:t>(RAID5)</a:t>
            </a:r>
            <a:endParaRPr lang="zh-CN" altLang="en-US" dirty="0"/>
          </a:p>
        </p:txBody>
      </p:sp>
      <p:sp>
        <p:nvSpPr>
          <p:cNvPr id="4" name="文本占位符 3">
            <a:extLst>
              <a:ext uri="{FF2B5EF4-FFF2-40B4-BE49-F238E27FC236}">
                <a16:creationId xmlns:a16="http://schemas.microsoft.com/office/drawing/2014/main" id="{DD24E914-F763-4D71-87E8-849BFDE6CB64}"/>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0D80E028-378C-4576-BD4A-9ADD6F1CB16A}"/>
              </a:ext>
            </a:extLst>
          </p:cNvPr>
          <p:cNvSpPr txBox="1">
            <a:spLocks noChangeArrowheads="1"/>
          </p:cNvSpPr>
          <p:nvPr/>
        </p:nvSpPr>
        <p:spPr bwMode="auto">
          <a:xfrm>
            <a:off x="540577" y="1293544"/>
            <a:ext cx="8461375" cy="213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30000"/>
              </a:lnSpc>
            </a:pPr>
            <a:r>
              <a:rPr lang="zh-CN" altLang="en-US" sz="1600" b="0" dirty="0">
                <a:solidFill>
                  <a:srgbClr val="0000FF"/>
                </a:solidFill>
                <a:latin typeface="+mj-ea"/>
                <a:ea typeface="+mj-ea"/>
              </a:rPr>
              <a:t>与</a:t>
            </a:r>
            <a:r>
              <a:rPr lang="en-US" altLang="zh-CN" sz="1600" b="0" dirty="0">
                <a:solidFill>
                  <a:srgbClr val="0000FF"/>
                </a:solidFill>
                <a:latin typeface="+mj-ea"/>
                <a:ea typeface="+mj-ea"/>
              </a:rPr>
              <a:t>RAID 4</a:t>
            </a:r>
            <a:r>
              <a:rPr lang="zh-CN" altLang="en-US" sz="1600" b="0" dirty="0">
                <a:solidFill>
                  <a:srgbClr val="0000FF"/>
                </a:solidFill>
                <a:latin typeface="+mj-ea"/>
                <a:ea typeface="+mj-ea"/>
              </a:rPr>
              <a:t>组织方式类似，只是奇偶校验块分布在各个磁盘中，所以所有磁盘地位等价，这样可提高容错性，并且避免了使用专门校验盘时潜在的</a:t>
            </a:r>
            <a:r>
              <a:rPr lang="en-US" altLang="zh-CN" sz="1600" b="0" dirty="0">
                <a:solidFill>
                  <a:srgbClr val="0000FF"/>
                </a:solidFill>
                <a:latin typeface="+mj-ea"/>
                <a:ea typeface="+mj-ea"/>
              </a:rPr>
              <a:t>I/O</a:t>
            </a:r>
            <a:r>
              <a:rPr lang="zh-CN" altLang="en-US" sz="1600" b="0" dirty="0">
                <a:solidFill>
                  <a:srgbClr val="0000FF"/>
                </a:solidFill>
                <a:latin typeface="+mj-ea"/>
                <a:ea typeface="+mj-ea"/>
              </a:rPr>
              <a:t>瓶颈。</a:t>
            </a:r>
          </a:p>
          <a:p>
            <a:pPr marL="342900" indent="-342900">
              <a:lnSpc>
                <a:spcPct val="130000"/>
              </a:lnSpc>
            </a:pPr>
            <a:r>
              <a:rPr lang="zh-CN" altLang="en-US" sz="1600" b="0" dirty="0">
                <a:solidFill>
                  <a:srgbClr val="0000FF"/>
                </a:solidFill>
                <a:latin typeface="+mj-ea"/>
                <a:ea typeface="+mj-ea"/>
              </a:rPr>
              <a:t>与</a:t>
            </a:r>
            <a:r>
              <a:rPr lang="en-US" altLang="zh-CN" sz="1600" b="0" dirty="0">
                <a:solidFill>
                  <a:srgbClr val="0000FF"/>
                </a:solidFill>
                <a:latin typeface="+mj-ea"/>
                <a:ea typeface="+mj-ea"/>
              </a:rPr>
              <a:t>RAID 4</a:t>
            </a:r>
            <a:r>
              <a:rPr lang="zh-CN" altLang="en-US" sz="1600" b="0" dirty="0">
                <a:solidFill>
                  <a:srgbClr val="0000FF"/>
                </a:solidFill>
                <a:latin typeface="+mj-ea"/>
                <a:ea typeface="+mj-ea"/>
              </a:rPr>
              <a:t>一样，采用独立的存取技术，因而有较高的</a:t>
            </a:r>
            <a:r>
              <a:rPr lang="en-US" altLang="zh-CN" sz="1600" b="0" dirty="0">
                <a:solidFill>
                  <a:srgbClr val="0000FF"/>
                </a:solidFill>
                <a:latin typeface="+mj-ea"/>
                <a:ea typeface="+mj-ea"/>
              </a:rPr>
              <a:t>I/O</a:t>
            </a:r>
            <a:r>
              <a:rPr lang="zh-CN" altLang="en-US" sz="1600" b="0" dirty="0">
                <a:solidFill>
                  <a:srgbClr val="0000FF"/>
                </a:solidFill>
                <a:latin typeface="+mj-ea"/>
                <a:ea typeface="+mj-ea"/>
              </a:rPr>
              <a:t>响应速度。</a:t>
            </a:r>
          </a:p>
          <a:p>
            <a:pPr marL="342900" indent="-342900">
              <a:lnSpc>
                <a:spcPct val="130000"/>
              </a:lnSpc>
            </a:pPr>
            <a:r>
              <a:rPr lang="zh-CN" altLang="en-US" sz="1600" b="0" dirty="0">
                <a:solidFill>
                  <a:srgbClr val="0000FF"/>
                </a:solidFill>
                <a:latin typeface="+mj-ea"/>
                <a:ea typeface="+mj-ea"/>
              </a:rPr>
              <a:t>小数据量的操作可以多个磁盘并行操作</a:t>
            </a:r>
          </a:p>
          <a:p>
            <a:pPr marL="342900" indent="-342900">
              <a:lnSpc>
                <a:spcPct val="130000"/>
              </a:lnSpc>
            </a:pPr>
            <a:r>
              <a:rPr lang="zh-CN" altLang="en-US" sz="1600" b="0" dirty="0">
                <a:solidFill>
                  <a:srgbClr val="0000FF"/>
                </a:solidFill>
                <a:latin typeface="+mj-ea"/>
                <a:ea typeface="+mj-ea"/>
              </a:rPr>
              <a:t>成本不高但效率高，所以被广泛使用</a:t>
            </a:r>
          </a:p>
          <a:p>
            <a:pPr marL="742950" lvl="1" indent="-285750">
              <a:lnSpc>
                <a:spcPct val="130000"/>
              </a:lnSpc>
            </a:pPr>
            <a:endParaRPr lang="zh-CN" altLang="en-US" sz="1600" b="0" dirty="0">
              <a:latin typeface="+mj-ea"/>
              <a:ea typeface="+mj-ea"/>
            </a:endParaRPr>
          </a:p>
        </p:txBody>
      </p:sp>
      <p:pic>
        <p:nvPicPr>
          <p:cNvPr id="6" name="Picture 4">
            <a:extLst>
              <a:ext uri="{FF2B5EF4-FFF2-40B4-BE49-F238E27FC236}">
                <a16:creationId xmlns:a16="http://schemas.microsoft.com/office/drawing/2014/main" id="{AFCBFF1E-BCAD-4B1F-8599-6768B7E4B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76" y="3182938"/>
            <a:ext cx="7589838" cy="277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5">
            <a:extLst>
              <a:ext uri="{FF2B5EF4-FFF2-40B4-BE49-F238E27FC236}">
                <a16:creationId xmlns:a16="http://schemas.microsoft.com/office/drawing/2014/main" id="{37C3A044-52A6-440B-847D-89A31D7F7221}"/>
              </a:ext>
            </a:extLst>
          </p:cNvPr>
          <p:cNvSpPr txBox="1">
            <a:spLocks noChangeArrowheads="1"/>
          </p:cNvSpPr>
          <p:nvPr/>
        </p:nvSpPr>
        <p:spPr bwMode="auto">
          <a:xfrm>
            <a:off x="1848256" y="6122553"/>
            <a:ext cx="4543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1600" dirty="0">
                <a:solidFill>
                  <a:srgbClr val="C90122"/>
                </a:solidFill>
                <a:latin typeface="+mj-ea"/>
                <a:ea typeface="+mj-ea"/>
              </a:rPr>
              <a:t>P</a:t>
            </a:r>
            <a:r>
              <a:rPr lang="zh-CN" altLang="en-US" sz="1600" dirty="0">
                <a:solidFill>
                  <a:srgbClr val="C90122"/>
                </a:solidFill>
                <a:latin typeface="+mj-ea"/>
                <a:ea typeface="+mj-ea"/>
              </a:rPr>
              <a:t>块为校验块，分布在不同的磁盘中</a:t>
            </a:r>
          </a:p>
        </p:txBody>
      </p:sp>
    </p:spTree>
    <p:extLst>
      <p:ext uri="{BB962C8B-B14F-4D97-AF65-F5344CB8AC3E}">
        <p14:creationId xmlns:p14="http://schemas.microsoft.com/office/powerpoint/2010/main" val="16653824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074BD7-94DF-4D2A-A297-8BB129917B12}"/>
              </a:ext>
            </a:extLst>
          </p:cNvPr>
          <p:cNvSpPr>
            <a:spLocks noGrp="1"/>
          </p:cNvSpPr>
          <p:nvPr>
            <p:ph type="sldNum" sz="quarter" idx="12"/>
          </p:nvPr>
        </p:nvSpPr>
        <p:spPr/>
        <p:txBody>
          <a:bodyPr/>
          <a:lstStyle/>
          <a:p>
            <a:fld id="{D12C7F20-4EEE-4847-AC76-B538472E8A39}" type="slidenum">
              <a:rPr lang="zh-CN" altLang="en-US" smtClean="0"/>
              <a:pPr/>
              <a:t>27</a:t>
            </a:fld>
            <a:endParaRPr lang="zh-CN" altLang="en-US"/>
          </a:p>
        </p:txBody>
      </p:sp>
      <p:sp>
        <p:nvSpPr>
          <p:cNvPr id="3" name="文本占位符 2">
            <a:extLst>
              <a:ext uri="{FF2B5EF4-FFF2-40B4-BE49-F238E27FC236}">
                <a16:creationId xmlns:a16="http://schemas.microsoft.com/office/drawing/2014/main" id="{110BA576-839B-4782-8212-8DE2A5A90FD0}"/>
              </a:ext>
            </a:extLst>
          </p:cNvPr>
          <p:cNvSpPr>
            <a:spLocks noGrp="1"/>
          </p:cNvSpPr>
          <p:nvPr>
            <p:ph type="body" sz="quarter" idx="15"/>
          </p:nvPr>
        </p:nvSpPr>
        <p:spPr>
          <a:xfrm>
            <a:off x="159768" y="698464"/>
            <a:ext cx="11835786" cy="435382"/>
          </a:xfrm>
        </p:spPr>
        <p:txBody>
          <a:bodyPr>
            <a:normAutofit fontScale="92500" lnSpcReduction="20000"/>
          </a:bodyPr>
          <a:lstStyle/>
          <a:p>
            <a:r>
              <a:rPr lang="zh-CN" altLang="en-US" dirty="0"/>
              <a:t>冗余磁盘阵列</a:t>
            </a:r>
            <a:r>
              <a:rPr lang="en-US" altLang="zh-CN" dirty="0"/>
              <a:t>(RAID6)</a:t>
            </a:r>
            <a:endParaRPr lang="zh-CN" altLang="en-US" dirty="0"/>
          </a:p>
        </p:txBody>
      </p:sp>
      <p:sp>
        <p:nvSpPr>
          <p:cNvPr id="4" name="文本占位符 3">
            <a:extLst>
              <a:ext uri="{FF2B5EF4-FFF2-40B4-BE49-F238E27FC236}">
                <a16:creationId xmlns:a16="http://schemas.microsoft.com/office/drawing/2014/main" id="{212C60C6-647C-4792-8936-6B14DBF3E540}"/>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DD6BDC61-6B2E-4ABE-B45A-D9F7E961A598}"/>
              </a:ext>
            </a:extLst>
          </p:cNvPr>
          <p:cNvSpPr txBox="1">
            <a:spLocks noChangeArrowheads="1"/>
          </p:cNvSpPr>
          <p:nvPr/>
        </p:nvSpPr>
        <p:spPr bwMode="auto">
          <a:xfrm>
            <a:off x="375937" y="1181020"/>
            <a:ext cx="11534605" cy="205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pPr>
            <a:r>
              <a:rPr lang="zh-CN" altLang="en-US" sz="1600" b="0" dirty="0">
                <a:solidFill>
                  <a:srgbClr val="0000FF"/>
                </a:solidFill>
                <a:latin typeface="+mj-ea"/>
                <a:ea typeface="+mj-ea"/>
              </a:rPr>
              <a:t>冗余信息均匀分布在所有磁盘上，而数据仍以块交叉方式存放</a:t>
            </a:r>
          </a:p>
          <a:p>
            <a:pPr marL="342900" indent="-342900">
              <a:lnSpc>
                <a:spcPct val="130000"/>
              </a:lnSpc>
            </a:pPr>
            <a:r>
              <a:rPr lang="zh-CN" altLang="en-US" sz="1600" b="0" dirty="0">
                <a:solidFill>
                  <a:srgbClr val="0000FF"/>
                </a:solidFill>
                <a:latin typeface="+mj-ea"/>
                <a:ea typeface="+mj-ea"/>
              </a:rPr>
              <a:t>双维块交叉奇偶校验独立存取盘阵列，容许双盘出错</a:t>
            </a:r>
          </a:p>
          <a:p>
            <a:pPr marL="342900" indent="-342900">
              <a:lnSpc>
                <a:spcPct val="130000"/>
              </a:lnSpc>
            </a:pPr>
            <a:r>
              <a:rPr lang="zh-CN" altLang="en-US" sz="1600" b="0" dirty="0">
                <a:solidFill>
                  <a:srgbClr val="0000FF"/>
                </a:solidFill>
                <a:latin typeface="+mj-ea"/>
                <a:ea typeface="+mj-ea"/>
              </a:rPr>
              <a:t>它是对</a:t>
            </a:r>
            <a:r>
              <a:rPr lang="en-US" altLang="zh-CN" sz="1600" b="0" dirty="0">
                <a:solidFill>
                  <a:srgbClr val="0000FF"/>
                </a:solidFill>
                <a:latin typeface="+mj-ea"/>
                <a:ea typeface="+mj-ea"/>
              </a:rPr>
              <a:t>RAID 5</a:t>
            </a:r>
            <a:r>
              <a:rPr lang="zh-CN" altLang="en-US" sz="1600" b="0" dirty="0">
                <a:solidFill>
                  <a:srgbClr val="0000FF"/>
                </a:solidFill>
                <a:latin typeface="+mj-ea"/>
                <a:ea typeface="+mj-ea"/>
              </a:rPr>
              <a:t>的扩展，主要是用于要求数据绝对不能出错的场合</a:t>
            </a:r>
          </a:p>
          <a:p>
            <a:pPr marL="342900" indent="-342900">
              <a:lnSpc>
                <a:spcPct val="130000"/>
              </a:lnSpc>
            </a:pPr>
            <a:r>
              <a:rPr lang="zh-CN" altLang="en-US" sz="1600" b="0" dirty="0">
                <a:solidFill>
                  <a:srgbClr val="0000FF"/>
                </a:solidFill>
                <a:latin typeface="+mj-ea"/>
                <a:ea typeface="+mj-ea"/>
              </a:rPr>
              <a:t>由于引入了第二种奇偶校验值，对控制器的设计变得十分复杂，写入速度也比较慢，用于计算奇偶校验值和验证数据正确性所花费的时间比较多</a:t>
            </a:r>
          </a:p>
          <a:p>
            <a:pPr marL="342900" indent="-342900">
              <a:lnSpc>
                <a:spcPct val="130000"/>
              </a:lnSpc>
            </a:pPr>
            <a:r>
              <a:rPr lang="en-US" altLang="zh-CN" sz="1600" b="0" dirty="0">
                <a:solidFill>
                  <a:srgbClr val="0000FF"/>
                </a:solidFill>
                <a:latin typeface="+mj-ea"/>
                <a:ea typeface="+mj-ea"/>
              </a:rPr>
              <a:t>RAID 6</a:t>
            </a:r>
            <a:r>
              <a:rPr lang="zh-CN" altLang="en-US" sz="1600" b="0" dirty="0">
                <a:solidFill>
                  <a:srgbClr val="0000FF"/>
                </a:solidFill>
                <a:latin typeface="+mj-ea"/>
                <a:ea typeface="+mj-ea"/>
              </a:rPr>
              <a:t>级以增大开销的代价保证了高度可靠性</a:t>
            </a:r>
          </a:p>
        </p:txBody>
      </p:sp>
      <p:sp>
        <p:nvSpPr>
          <p:cNvPr id="6" name="Rectangle 4">
            <a:extLst>
              <a:ext uri="{FF2B5EF4-FFF2-40B4-BE49-F238E27FC236}">
                <a16:creationId xmlns:a16="http://schemas.microsoft.com/office/drawing/2014/main" id="{F398C2AA-9F54-4419-BA4C-7CA9643B0A21}"/>
              </a:ext>
            </a:extLst>
          </p:cNvPr>
          <p:cNvSpPr>
            <a:spLocks noChangeArrowheads="1"/>
          </p:cNvSpPr>
          <p:nvPr/>
        </p:nvSpPr>
        <p:spPr bwMode="auto">
          <a:xfrm>
            <a:off x="762304" y="6062718"/>
            <a:ext cx="6645602" cy="41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20000"/>
              </a:spcBef>
              <a:spcAft>
                <a:spcPct val="0"/>
              </a:spcAft>
              <a:buSzPct val="100000"/>
            </a:pPr>
            <a:r>
              <a:rPr lang="en-US" altLang="zh-CN" dirty="0">
                <a:solidFill>
                  <a:srgbClr val="C90122"/>
                </a:solidFill>
                <a:latin typeface="+mj-ea"/>
                <a:ea typeface="+mj-ea"/>
              </a:rPr>
              <a:t>P0</a:t>
            </a:r>
            <a:r>
              <a:rPr lang="zh-CN" altLang="en-US" dirty="0">
                <a:solidFill>
                  <a:srgbClr val="C90122"/>
                </a:solidFill>
                <a:latin typeface="+mj-ea"/>
                <a:ea typeface="+mj-ea"/>
              </a:rPr>
              <a:t>代表第0条区的奇偶校验值，而</a:t>
            </a:r>
            <a:r>
              <a:rPr lang="en-US" altLang="zh-CN" dirty="0">
                <a:solidFill>
                  <a:srgbClr val="C90122"/>
                </a:solidFill>
                <a:latin typeface="+mj-ea"/>
                <a:ea typeface="+mj-ea"/>
              </a:rPr>
              <a:t>PA</a:t>
            </a:r>
            <a:r>
              <a:rPr lang="zh-CN" altLang="en-US" dirty="0">
                <a:solidFill>
                  <a:srgbClr val="C90122"/>
                </a:solidFill>
                <a:latin typeface="+mj-ea"/>
                <a:ea typeface="+mj-ea"/>
              </a:rPr>
              <a:t>代表数据块</a:t>
            </a:r>
            <a:r>
              <a:rPr lang="en-US" altLang="zh-CN" dirty="0">
                <a:solidFill>
                  <a:srgbClr val="C90122"/>
                </a:solidFill>
                <a:latin typeface="+mj-ea"/>
                <a:ea typeface="+mj-ea"/>
              </a:rPr>
              <a:t>A</a:t>
            </a:r>
            <a:r>
              <a:rPr lang="zh-CN" altLang="en-US" dirty="0">
                <a:solidFill>
                  <a:srgbClr val="C90122"/>
                </a:solidFill>
                <a:latin typeface="+mj-ea"/>
                <a:ea typeface="+mj-ea"/>
              </a:rPr>
              <a:t>的奇偶校验值</a:t>
            </a:r>
          </a:p>
        </p:txBody>
      </p:sp>
      <p:pic>
        <p:nvPicPr>
          <p:cNvPr id="7" name="Picture 5">
            <a:extLst>
              <a:ext uri="{FF2B5EF4-FFF2-40B4-BE49-F238E27FC236}">
                <a16:creationId xmlns:a16="http://schemas.microsoft.com/office/drawing/2014/main" id="{E0E47854-F244-4C89-A8AF-179539DF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60" y="3327319"/>
            <a:ext cx="7853363" cy="2652712"/>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412320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A295F3C-BC48-4E1A-A44A-1387E023CE57}"/>
              </a:ext>
            </a:extLst>
          </p:cNvPr>
          <p:cNvSpPr>
            <a:spLocks noGrp="1"/>
          </p:cNvSpPr>
          <p:nvPr>
            <p:ph type="sldNum" sz="quarter" idx="12"/>
          </p:nvPr>
        </p:nvSpPr>
        <p:spPr/>
        <p:txBody>
          <a:bodyPr/>
          <a:lstStyle/>
          <a:p>
            <a:fld id="{D12C7F20-4EEE-4847-AC76-B538472E8A39}" type="slidenum">
              <a:rPr lang="zh-CN" altLang="en-US" smtClean="0"/>
              <a:pPr/>
              <a:t>28</a:t>
            </a:fld>
            <a:endParaRPr lang="zh-CN" altLang="en-US"/>
          </a:p>
        </p:txBody>
      </p:sp>
      <p:sp>
        <p:nvSpPr>
          <p:cNvPr id="3" name="文本占位符 2">
            <a:extLst>
              <a:ext uri="{FF2B5EF4-FFF2-40B4-BE49-F238E27FC236}">
                <a16:creationId xmlns:a16="http://schemas.microsoft.com/office/drawing/2014/main" id="{75B8948B-64FD-45B4-9CB7-B70F761DFE13}"/>
              </a:ext>
            </a:extLst>
          </p:cNvPr>
          <p:cNvSpPr>
            <a:spLocks noGrp="1"/>
          </p:cNvSpPr>
          <p:nvPr>
            <p:ph type="body" sz="quarter" idx="15"/>
          </p:nvPr>
        </p:nvSpPr>
        <p:spPr>
          <a:xfrm>
            <a:off x="159768" y="698464"/>
            <a:ext cx="11835786" cy="750958"/>
          </a:xfrm>
        </p:spPr>
        <p:txBody>
          <a:bodyPr/>
          <a:lstStyle/>
          <a:p>
            <a:r>
              <a:rPr lang="zh-CN" altLang="en-US" dirty="0"/>
              <a:t>冗余磁盘阵列</a:t>
            </a:r>
            <a:r>
              <a:rPr lang="en-US" altLang="zh-CN" dirty="0"/>
              <a:t>(RAID7)</a:t>
            </a:r>
            <a:endParaRPr lang="zh-CN" altLang="en-US" dirty="0"/>
          </a:p>
        </p:txBody>
      </p:sp>
      <p:sp>
        <p:nvSpPr>
          <p:cNvPr id="4" name="文本占位符 3">
            <a:extLst>
              <a:ext uri="{FF2B5EF4-FFF2-40B4-BE49-F238E27FC236}">
                <a16:creationId xmlns:a16="http://schemas.microsoft.com/office/drawing/2014/main" id="{5A9804A3-7295-40F2-9BBB-D9C40ABEB24C}"/>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24EEEEA6-0CAE-48E5-AEAC-A4ADD688CB2D}"/>
              </a:ext>
            </a:extLst>
          </p:cNvPr>
          <p:cNvSpPr txBox="1">
            <a:spLocks noChangeArrowheads="1"/>
          </p:cNvSpPr>
          <p:nvPr/>
        </p:nvSpPr>
        <p:spPr bwMode="auto">
          <a:xfrm>
            <a:off x="549306" y="978055"/>
            <a:ext cx="11482926"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Tx/>
              <a:buNone/>
            </a:pPr>
            <a:endParaRPr lang="zh-CN" altLang="en-US" b="0">
              <a:latin typeface="+mj-ea"/>
              <a:ea typeface="+mj-ea"/>
            </a:endParaRPr>
          </a:p>
          <a:p>
            <a:pPr marL="342900" indent="-342900" algn="just">
              <a:lnSpc>
                <a:spcPct val="125000"/>
              </a:lnSpc>
            </a:pPr>
            <a:r>
              <a:rPr lang="zh-CN" altLang="en-US" b="0">
                <a:solidFill>
                  <a:srgbClr val="0000FF"/>
                </a:solidFill>
                <a:latin typeface="+mj-ea"/>
                <a:ea typeface="+mj-ea"/>
              </a:rPr>
              <a:t>带</a:t>
            </a:r>
            <a:r>
              <a:rPr lang="en-US" altLang="zh-CN" b="0">
                <a:solidFill>
                  <a:srgbClr val="0000FF"/>
                </a:solidFill>
                <a:latin typeface="+mj-ea"/>
                <a:ea typeface="+mj-ea"/>
              </a:rPr>
              <a:t>Cache</a:t>
            </a:r>
            <a:r>
              <a:rPr lang="zh-CN" altLang="en-US" b="0">
                <a:solidFill>
                  <a:srgbClr val="0000FF"/>
                </a:solidFill>
                <a:latin typeface="+mj-ea"/>
                <a:ea typeface="+mj-ea"/>
              </a:rPr>
              <a:t>的盘阵列</a:t>
            </a:r>
          </a:p>
          <a:p>
            <a:pPr marL="342900" indent="-342900" algn="just">
              <a:lnSpc>
                <a:spcPct val="125000"/>
              </a:lnSpc>
            </a:pPr>
            <a:r>
              <a:rPr lang="zh-CN" altLang="en-US" b="0">
                <a:solidFill>
                  <a:srgbClr val="0000FF"/>
                </a:solidFill>
                <a:latin typeface="+mj-ea"/>
                <a:ea typeface="+mj-ea"/>
              </a:rPr>
              <a:t>在</a:t>
            </a:r>
            <a:r>
              <a:rPr lang="en-US" altLang="zh-CN" b="0">
                <a:solidFill>
                  <a:srgbClr val="0000FF"/>
                </a:solidFill>
                <a:latin typeface="+mj-ea"/>
                <a:ea typeface="+mj-ea"/>
              </a:rPr>
              <a:t>RAID6</a:t>
            </a:r>
            <a:r>
              <a:rPr lang="zh-CN" altLang="en-US" b="0">
                <a:solidFill>
                  <a:srgbClr val="0000FF"/>
                </a:solidFill>
                <a:latin typeface="+mj-ea"/>
                <a:ea typeface="+mj-ea"/>
              </a:rPr>
              <a:t>的基础上，采用</a:t>
            </a:r>
            <a:r>
              <a:rPr lang="en-US" altLang="zh-CN" b="0">
                <a:solidFill>
                  <a:srgbClr val="0000FF"/>
                </a:solidFill>
                <a:latin typeface="+mj-ea"/>
                <a:ea typeface="+mj-ea"/>
              </a:rPr>
              <a:t>Cache</a:t>
            </a:r>
            <a:r>
              <a:rPr lang="zh-CN" altLang="en-US" b="0">
                <a:solidFill>
                  <a:srgbClr val="0000FF"/>
                </a:solidFill>
                <a:latin typeface="+mj-ea"/>
                <a:ea typeface="+mj-ea"/>
              </a:rPr>
              <a:t>技术使传输率和响应速度都有较大提高</a:t>
            </a:r>
          </a:p>
          <a:p>
            <a:pPr marL="342900" indent="-342900" algn="just">
              <a:lnSpc>
                <a:spcPct val="125000"/>
              </a:lnSpc>
            </a:pPr>
            <a:r>
              <a:rPr lang="en-US" altLang="zh-CN" b="0">
                <a:solidFill>
                  <a:srgbClr val="0000FF"/>
                </a:solidFill>
                <a:latin typeface="+mj-ea"/>
                <a:ea typeface="+mj-ea"/>
              </a:rPr>
              <a:t>Cache</a:t>
            </a:r>
            <a:r>
              <a:rPr lang="zh-CN" altLang="en-US" b="0">
                <a:solidFill>
                  <a:srgbClr val="0000FF"/>
                </a:solidFill>
                <a:latin typeface="+mj-ea"/>
                <a:ea typeface="+mj-ea"/>
              </a:rPr>
              <a:t>分块大小和磁盘阵列中数据分块大小相同，一 一对应</a:t>
            </a:r>
          </a:p>
          <a:p>
            <a:pPr marL="342900" indent="-342900" algn="just">
              <a:lnSpc>
                <a:spcPct val="125000"/>
              </a:lnSpc>
            </a:pPr>
            <a:r>
              <a:rPr lang="zh-CN" altLang="en-US" b="0">
                <a:solidFill>
                  <a:srgbClr val="0000FF"/>
                </a:solidFill>
                <a:latin typeface="+mj-ea"/>
                <a:ea typeface="+mj-ea"/>
              </a:rPr>
              <a:t>有两个独立的</a:t>
            </a:r>
            <a:r>
              <a:rPr lang="en-US" altLang="zh-CN" b="0">
                <a:solidFill>
                  <a:srgbClr val="0000FF"/>
                </a:solidFill>
                <a:latin typeface="+mj-ea"/>
                <a:ea typeface="+mj-ea"/>
              </a:rPr>
              <a:t>Cache，</a:t>
            </a:r>
            <a:r>
              <a:rPr lang="zh-CN" altLang="en-US" b="0">
                <a:solidFill>
                  <a:srgbClr val="0000FF"/>
                </a:solidFill>
                <a:latin typeface="+mj-ea"/>
                <a:ea typeface="+mj-ea"/>
              </a:rPr>
              <a:t>双工运行。在写入时将数据同时分别写入两个独立的</a:t>
            </a:r>
            <a:r>
              <a:rPr lang="en-US" altLang="zh-CN" b="0">
                <a:solidFill>
                  <a:srgbClr val="0000FF"/>
                </a:solidFill>
                <a:latin typeface="+mj-ea"/>
                <a:ea typeface="+mj-ea"/>
              </a:rPr>
              <a:t>Cache，</a:t>
            </a:r>
            <a:r>
              <a:rPr lang="zh-CN" altLang="en-US" b="0">
                <a:solidFill>
                  <a:srgbClr val="0000FF"/>
                </a:solidFill>
                <a:latin typeface="+mj-ea"/>
                <a:ea typeface="+mj-ea"/>
              </a:rPr>
              <a:t>这样即使其中有一个</a:t>
            </a:r>
            <a:r>
              <a:rPr lang="en-US" altLang="zh-CN" b="0">
                <a:solidFill>
                  <a:srgbClr val="0000FF"/>
                </a:solidFill>
                <a:latin typeface="+mj-ea"/>
                <a:ea typeface="+mj-ea"/>
              </a:rPr>
              <a:t>Cache</a:t>
            </a:r>
            <a:r>
              <a:rPr lang="zh-CN" altLang="en-US" b="0">
                <a:solidFill>
                  <a:srgbClr val="0000FF"/>
                </a:solidFill>
                <a:latin typeface="+mj-ea"/>
                <a:ea typeface="+mj-ea"/>
              </a:rPr>
              <a:t>出故障，数据也不会丢失</a:t>
            </a:r>
          </a:p>
          <a:p>
            <a:pPr marL="342900" indent="-342900" algn="just">
              <a:lnSpc>
                <a:spcPct val="125000"/>
              </a:lnSpc>
            </a:pPr>
            <a:r>
              <a:rPr lang="zh-CN" altLang="en-US" b="0">
                <a:solidFill>
                  <a:srgbClr val="0000FF"/>
                </a:solidFill>
                <a:latin typeface="+mj-ea"/>
                <a:ea typeface="+mj-ea"/>
              </a:rPr>
              <a:t>写入磁盘阵列以前，先写入</a:t>
            </a:r>
            <a:r>
              <a:rPr lang="en-US" altLang="zh-CN" b="0">
                <a:solidFill>
                  <a:srgbClr val="0000FF"/>
                </a:solidFill>
                <a:latin typeface="+mj-ea"/>
                <a:ea typeface="+mj-ea"/>
              </a:rPr>
              <a:t>Cache</a:t>
            </a:r>
            <a:r>
              <a:rPr lang="zh-CN" altLang="en-US" b="0">
                <a:solidFill>
                  <a:srgbClr val="0000FF"/>
                </a:solidFill>
                <a:latin typeface="+mj-ea"/>
                <a:ea typeface="+mj-ea"/>
              </a:rPr>
              <a:t>中。同一磁道的信息在一次操作中完成</a:t>
            </a:r>
          </a:p>
          <a:p>
            <a:pPr marL="342900" indent="-342900" algn="just">
              <a:lnSpc>
                <a:spcPct val="125000"/>
              </a:lnSpc>
            </a:pPr>
            <a:r>
              <a:rPr lang="zh-CN" altLang="en-US" b="0">
                <a:solidFill>
                  <a:srgbClr val="0000FF"/>
                </a:solidFill>
                <a:latin typeface="+mj-ea"/>
                <a:ea typeface="+mj-ea"/>
              </a:rPr>
              <a:t>读出时，先从</a:t>
            </a:r>
            <a:r>
              <a:rPr lang="en-US" altLang="zh-CN" b="0">
                <a:solidFill>
                  <a:srgbClr val="0000FF"/>
                </a:solidFill>
                <a:latin typeface="+mj-ea"/>
                <a:ea typeface="+mj-ea"/>
              </a:rPr>
              <a:t>Cache</a:t>
            </a:r>
            <a:r>
              <a:rPr lang="zh-CN" altLang="en-US" b="0">
                <a:solidFill>
                  <a:srgbClr val="0000FF"/>
                </a:solidFill>
                <a:latin typeface="+mj-ea"/>
                <a:ea typeface="+mj-ea"/>
              </a:rPr>
              <a:t>中读出，</a:t>
            </a:r>
            <a:r>
              <a:rPr lang="en-US" altLang="zh-CN" b="0">
                <a:solidFill>
                  <a:srgbClr val="0000FF"/>
                </a:solidFill>
                <a:latin typeface="+mj-ea"/>
                <a:ea typeface="+mj-ea"/>
              </a:rPr>
              <a:t>Cache</a:t>
            </a:r>
            <a:r>
              <a:rPr lang="zh-CN" altLang="en-US" b="0">
                <a:solidFill>
                  <a:srgbClr val="0000FF"/>
                </a:solidFill>
                <a:latin typeface="+mj-ea"/>
                <a:ea typeface="+mj-ea"/>
              </a:rPr>
              <a:t>中没有要读的信息时，才从</a:t>
            </a:r>
            <a:r>
              <a:rPr lang="en-US" altLang="zh-CN" b="0">
                <a:solidFill>
                  <a:srgbClr val="0000FF"/>
                </a:solidFill>
                <a:latin typeface="+mj-ea"/>
                <a:ea typeface="+mj-ea"/>
              </a:rPr>
              <a:t>RAID</a:t>
            </a:r>
            <a:r>
              <a:rPr lang="zh-CN" altLang="en-US" b="0">
                <a:solidFill>
                  <a:srgbClr val="0000FF"/>
                </a:solidFill>
                <a:latin typeface="+mj-ea"/>
                <a:ea typeface="+mj-ea"/>
              </a:rPr>
              <a:t>中读</a:t>
            </a:r>
          </a:p>
        </p:txBody>
      </p:sp>
      <p:sp>
        <p:nvSpPr>
          <p:cNvPr id="6" name="Text Box 4">
            <a:extLst>
              <a:ext uri="{FF2B5EF4-FFF2-40B4-BE49-F238E27FC236}">
                <a16:creationId xmlns:a16="http://schemas.microsoft.com/office/drawing/2014/main" id="{8BF23357-8C84-4D7B-A47C-72FA54895CCD}"/>
              </a:ext>
            </a:extLst>
          </p:cNvPr>
          <p:cNvSpPr txBox="1">
            <a:spLocks noChangeArrowheads="1"/>
          </p:cNvSpPr>
          <p:nvPr/>
        </p:nvSpPr>
        <p:spPr bwMode="auto">
          <a:xfrm>
            <a:off x="735043" y="4827742"/>
            <a:ext cx="10323426" cy="80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35000"/>
              </a:lnSpc>
              <a:spcBef>
                <a:spcPct val="50000"/>
              </a:spcBef>
              <a:spcAft>
                <a:spcPct val="0"/>
              </a:spcAft>
            </a:pPr>
            <a:r>
              <a:rPr lang="en-US" altLang="zh-CN">
                <a:solidFill>
                  <a:srgbClr val="C90122"/>
                </a:solidFill>
                <a:latin typeface="+mj-ea"/>
                <a:ea typeface="+mj-ea"/>
              </a:rPr>
              <a:t>Cache</a:t>
            </a:r>
            <a:r>
              <a:rPr lang="zh-CN" altLang="en-US">
                <a:solidFill>
                  <a:srgbClr val="C90122"/>
                </a:solidFill>
                <a:latin typeface="+mj-ea"/>
                <a:ea typeface="+mj-ea"/>
              </a:rPr>
              <a:t>和</a:t>
            </a:r>
            <a:r>
              <a:rPr lang="en-US" altLang="zh-CN">
                <a:solidFill>
                  <a:srgbClr val="C90122"/>
                </a:solidFill>
                <a:latin typeface="+mj-ea"/>
                <a:ea typeface="+mj-ea"/>
              </a:rPr>
              <a:t>RAID</a:t>
            </a:r>
            <a:r>
              <a:rPr lang="zh-CN" altLang="en-US">
                <a:solidFill>
                  <a:srgbClr val="C90122"/>
                </a:solidFill>
                <a:latin typeface="+mj-ea"/>
                <a:ea typeface="+mj-ea"/>
              </a:rPr>
              <a:t>技术结合，弥补了</a:t>
            </a:r>
            <a:r>
              <a:rPr lang="en-US" altLang="zh-CN">
                <a:solidFill>
                  <a:srgbClr val="C90122"/>
                </a:solidFill>
                <a:latin typeface="+mj-ea"/>
                <a:ea typeface="+mj-ea"/>
              </a:rPr>
              <a:t>RAID</a:t>
            </a:r>
            <a:r>
              <a:rPr lang="zh-CN" altLang="en-US">
                <a:solidFill>
                  <a:srgbClr val="C90122"/>
                </a:solidFill>
                <a:latin typeface="+mj-ea"/>
                <a:ea typeface="+mj-ea"/>
              </a:rPr>
              <a:t>的不足（如：分块写请求响应性能差等），从而以高效、快速、大容量、高可靠性，以及灵活方便的存储系统提供给用户</a:t>
            </a:r>
          </a:p>
        </p:txBody>
      </p:sp>
    </p:spTree>
    <p:extLst>
      <p:ext uri="{BB962C8B-B14F-4D97-AF65-F5344CB8AC3E}">
        <p14:creationId xmlns:p14="http://schemas.microsoft.com/office/powerpoint/2010/main" val="8295430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BF884E-DDA2-4380-9519-E341BD922111}"/>
              </a:ext>
            </a:extLst>
          </p:cNvPr>
          <p:cNvSpPr>
            <a:spLocks noGrp="1"/>
          </p:cNvSpPr>
          <p:nvPr>
            <p:ph type="sldNum" sz="quarter" idx="12"/>
          </p:nvPr>
        </p:nvSpPr>
        <p:spPr/>
        <p:txBody>
          <a:bodyPr/>
          <a:lstStyle/>
          <a:p>
            <a:fld id="{D12C7F20-4EEE-4847-AC76-B538472E8A39}" type="slidenum">
              <a:rPr lang="zh-CN" altLang="en-US" smtClean="0"/>
              <a:pPr/>
              <a:t>2</a:t>
            </a:fld>
            <a:endParaRPr lang="zh-CN" altLang="en-US"/>
          </a:p>
        </p:txBody>
      </p:sp>
      <p:sp>
        <p:nvSpPr>
          <p:cNvPr id="4" name="文本占位符 3">
            <a:extLst>
              <a:ext uri="{FF2B5EF4-FFF2-40B4-BE49-F238E27FC236}">
                <a16:creationId xmlns:a16="http://schemas.microsoft.com/office/drawing/2014/main" id="{D101F74D-8366-4D97-B9B5-719350746200}"/>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p:txBody>
      </p:sp>
      <p:sp>
        <p:nvSpPr>
          <p:cNvPr id="9" name="文本占位符 6">
            <a:extLst>
              <a:ext uri="{FF2B5EF4-FFF2-40B4-BE49-F238E27FC236}">
                <a16:creationId xmlns:a16="http://schemas.microsoft.com/office/drawing/2014/main" id="{F35642FD-BDB9-4F6C-A51D-423C5E44762A}"/>
              </a:ext>
            </a:extLst>
          </p:cNvPr>
          <p:cNvSpPr>
            <a:spLocks noGrp="1"/>
          </p:cNvSpPr>
          <p:nvPr>
            <p:ph type="body" sz="quarter" idx="15"/>
          </p:nvPr>
        </p:nvSpPr>
        <p:spPr>
          <a:xfrm>
            <a:off x="159768" y="698464"/>
            <a:ext cx="11835786" cy="845202"/>
          </a:xfrm>
        </p:spPr>
        <p:txBody>
          <a:bodyPr/>
          <a:lstStyle/>
          <a:p>
            <a:r>
              <a:rPr lang="zh-CN" altLang="en-US" dirty="0">
                <a:ea typeface="宋体" panose="02010600030101010101" pitchFamily="2" charset="-122"/>
              </a:rPr>
              <a:t>主要内容</a:t>
            </a:r>
          </a:p>
        </p:txBody>
      </p:sp>
      <p:sp>
        <p:nvSpPr>
          <p:cNvPr id="7" name="Rectangle 3">
            <a:extLst>
              <a:ext uri="{FF2B5EF4-FFF2-40B4-BE49-F238E27FC236}">
                <a16:creationId xmlns:a16="http://schemas.microsoft.com/office/drawing/2014/main" id="{85D24AEC-FD2A-4CC6-A7E6-7B503F341FBF}"/>
              </a:ext>
            </a:extLst>
          </p:cNvPr>
          <p:cNvSpPr txBox="1">
            <a:spLocks noChangeArrowheads="1"/>
          </p:cNvSpPr>
          <p:nvPr/>
        </p:nvSpPr>
        <p:spPr bwMode="auto">
          <a:xfrm>
            <a:off x="470362" y="1121065"/>
            <a:ext cx="9005989"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a:ea typeface="宋体" panose="02010600030101010101" pitchFamily="2" charset="-122"/>
              </a:rPr>
              <a:t>I/O</a:t>
            </a:r>
            <a:r>
              <a:rPr lang="zh-CN" altLang="en-US">
                <a:ea typeface="宋体" panose="02010600030101010101" pitchFamily="2" charset="-122"/>
              </a:rPr>
              <a:t>系统概述</a:t>
            </a:r>
          </a:p>
          <a:p>
            <a:pPr lvl="1">
              <a:lnSpc>
                <a:spcPct val="110000"/>
              </a:lnSpc>
            </a:pPr>
            <a:r>
              <a:rPr lang="en-US" altLang="zh-CN">
                <a:ea typeface="宋体" panose="02010600030101010101" pitchFamily="2" charset="-122"/>
              </a:rPr>
              <a:t>I/O</a:t>
            </a:r>
            <a:r>
              <a:rPr lang="zh-CN" altLang="en-US">
                <a:ea typeface="宋体" panose="02010600030101010101" pitchFamily="2" charset="-122"/>
              </a:rPr>
              <a:t>系统的性能</a:t>
            </a:r>
          </a:p>
          <a:p>
            <a:pPr lvl="1">
              <a:lnSpc>
                <a:spcPct val="110000"/>
              </a:lnSpc>
            </a:pPr>
            <a:r>
              <a:rPr lang="en-US" altLang="zh-CN">
                <a:ea typeface="宋体" panose="02010600030101010101" pitchFamily="2" charset="-122"/>
              </a:rPr>
              <a:t>I/O</a:t>
            </a:r>
            <a:r>
              <a:rPr lang="zh-CN" altLang="en-US">
                <a:ea typeface="宋体" panose="02010600030101010101" pitchFamily="2" charset="-122"/>
              </a:rPr>
              <a:t>系统的功能</a:t>
            </a:r>
          </a:p>
          <a:p>
            <a:pPr lvl="1">
              <a:lnSpc>
                <a:spcPct val="110000"/>
              </a:lnSpc>
            </a:pPr>
            <a:r>
              <a:rPr lang="en-US" altLang="zh-CN">
                <a:ea typeface="宋体" panose="02010600030101010101" pitchFamily="2" charset="-122"/>
              </a:rPr>
              <a:t>OS</a:t>
            </a:r>
            <a:r>
              <a:rPr lang="zh-CN" altLang="en-US">
                <a:ea typeface="宋体" panose="02010600030101010101" pitchFamily="2" charset="-122"/>
              </a:rPr>
              <a:t>在</a:t>
            </a:r>
            <a:r>
              <a:rPr lang="en-US" altLang="zh-CN">
                <a:ea typeface="宋体" panose="02010600030101010101" pitchFamily="2" charset="-122"/>
              </a:rPr>
              <a:t>I/O</a:t>
            </a:r>
            <a:r>
              <a:rPr lang="zh-CN" altLang="en-US">
                <a:ea typeface="宋体" panose="02010600030101010101" pitchFamily="2" charset="-122"/>
              </a:rPr>
              <a:t>系统中的角色</a:t>
            </a:r>
          </a:p>
          <a:p>
            <a:pPr>
              <a:lnSpc>
                <a:spcPct val="110000"/>
              </a:lnSpc>
            </a:pPr>
            <a:r>
              <a:rPr lang="en-US" altLang="zh-CN">
                <a:ea typeface="宋体" panose="02010600030101010101" pitchFamily="2" charset="-122"/>
              </a:rPr>
              <a:t>I/O</a:t>
            </a:r>
            <a:r>
              <a:rPr lang="zh-CN" altLang="en-US">
                <a:ea typeface="宋体" panose="02010600030101010101" pitchFamily="2" charset="-122"/>
              </a:rPr>
              <a:t>设备概述</a:t>
            </a:r>
          </a:p>
          <a:p>
            <a:pPr lvl="1">
              <a:lnSpc>
                <a:spcPct val="110000"/>
              </a:lnSpc>
            </a:pPr>
            <a:r>
              <a:rPr lang="en-US" altLang="zh-CN">
                <a:ea typeface="宋体" panose="02010600030101010101" pitchFamily="2" charset="-122"/>
              </a:rPr>
              <a:t>I/O</a:t>
            </a:r>
            <a:r>
              <a:rPr lang="zh-CN" altLang="en-US">
                <a:ea typeface="宋体" panose="02010600030101010101" pitchFamily="2" charset="-122"/>
              </a:rPr>
              <a:t>设备的通用模型</a:t>
            </a:r>
          </a:p>
          <a:p>
            <a:pPr>
              <a:lnSpc>
                <a:spcPct val="110000"/>
              </a:lnSpc>
            </a:pPr>
            <a:r>
              <a:rPr lang="zh-CN" altLang="en-US">
                <a:ea typeface="宋体" panose="02010600030101010101" pitchFamily="2" charset="-122"/>
              </a:rPr>
              <a:t>磁盘存储器</a:t>
            </a:r>
          </a:p>
          <a:p>
            <a:pPr lvl="1">
              <a:lnSpc>
                <a:spcPct val="110000"/>
              </a:lnSpc>
            </a:pPr>
            <a:r>
              <a:rPr lang="zh-CN" altLang="en-US">
                <a:ea typeface="宋体" panose="02010600030101010101" pitchFamily="2" charset="-122"/>
              </a:rPr>
              <a:t>回顾：磁盘存储器的读写原理</a:t>
            </a:r>
          </a:p>
          <a:p>
            <a:pPr lvl="1">
              <a:lnSpc>
                <a:spcPct val="110000"/>
              </a:lnSpc>
            </a:pPr>
            <a:r>
              <a:rPr lang="zh-CN" altLang="en-US">
                <a:ea typeface="宋体" panose="02010600030101010101" pitchFamily="2" charset="-122"/>
              </a:rPr>
              <a:t>回顾：磁盘存储器的性能指标</a:t>
            </a:r>
          </a:p>
          <a:p>
            <a:pPr lvl="1">
              <a:lnSpc>
                <a:spcPct val="110000"/>
              </a:lnSpc>
            </a:pPr>
            <a:r>
              <a:rPr lang="zh-CN" altLang="en-US">
                <a:ea typeface="宋体" panose="02010600030101010101" pitchFamily="2" charset="-122"/>
              </a:rPr>
              <a:t>冗余磁盘阵列 </a:t>
            </a:r>
            <a:r>
              <a:rPr lang="en-US" altLang="zh-CN">
                <a:ea typeface="宋体" panose="02010600030101010101" pitchFamily="2" charset="-122"/>
              </a:rPr>
              <a:t>(RAID)</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接口的分类</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控制器的结构</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控制器的职能</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端口的概念</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设备的寻址</a:t>
            </a:r>
          </a:p>
          <a:p>
            <a:pPr>
              <a:lnSpc>
                <a:spcPct val="110000"/>
              </a:lnSpc>
            </a:pPr>
            <a:r>
              <a:rPr lang="en-US" altLang="zh-CN" sz="1600">
                <a:ea typeface="宋体" panose="02010600030101010101" pitchFamily="2" charset="-122"/>
              </a:rPr>
              <a:t>I/O</a:t>
            </a:r>
            <a:r>
              <a:rPr lang="zh-CN" altLang="en-US" sz="1600">
                <a:ea typeface="宋体" panose="02010600030101010101" pitchFamily="2" charset="-122"/>
              </a:rPr>
              <a:t>设备、</a:t>
            </a:r>
            <a:r>
              <a:rPr lang="en-US" altLang="zh-CN" sz="1600">
                <a:ea typeface="宋体" panose="02010600030101010101" pitchFamily="2" charset="-122"/>
              </a:rPr>
              <a:t>I/O</a:t>
            </a:r>
            <a:r>
              <a:rPr lang="zh-CN" altLang="en-US" sz="1600">
                <a:ea typeface="宋体" panose="02010600030101010101" pitchFamily="2" charset="-122"/>
              </a:rPr>
              <a:t>总线、</a:t>
            </a:r>
            <a:r>
              <a:rPr lang="en-US" altLang="zh-CN" sz="1600">
                <a:ea typeface="宋体" panose="02010600030101010101" pitchFamily="2" charset="-122"/>
              </a:rPr>
              <a:t>I/O</a:t>
            </a:r>
            <a:r>
              <a:rPr lang="zh-CN" altLang="en-US" sz="1600">
                <a:ea typeface="宋体" panose="02010600030101010101" pitchFamily="2" charset="-122"/>
              </a:rPr>
              <a:t>接口、</a:t>
            </a:r>
            <a:r>
              <a:rPr lang="en-US" altLang="zh-CN" sz="1600">
                <a:ea typeface="宋体" panose="02010600030101010101" pitchFamily="2" charset="-122"/>
              </a:rPr>
              <a:t>I/O</a:t>
            </a:r>
            <a:r>
              <a:rPr lang="zh-CN" altLang="en-US" sz="1600">
                <a:ea typeface="宋体" panose="02010600030101010101" pitchFamily="2" charset="-122"/>
              </a:rPr>
              <a:t>控制器的连接</a:t>
            </a:r>
            <a:endParaRPr lang="en-US" altLang="zh-CN" dirty="0">
              <a:ea typeface="宋体" panose="02010600030101010101" pitchFamily="2" charset="-122"/>
            </a:endParaRPr>
          </a:p>
        </p:txBody>
      </p:sp>
    </p:spTree>
    <p:extLst>
      <p:ext uri="{BB962C8B-B14F-4D97-AF65-F5344CB8AC3E}">
        <p14:creationId xmlns:p14="http://schemas.microsoft.com/office/powerpoint/2010/main" val="385431471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2B2C21-1941-48D3-ACEB-E302129E2FA2}"/>
              </a:ext>
            </a:extLst>
          </p:cNvPr>
          <p:cNvSpPr>
            <a:spLocks noGrp="1"/>
          </p:cNvSpPr>
          <p:nvPr>
            <p:ph type="sldNum" sz="quarter" idx="12"/>
          </p:nvPr>
        </p:nvSpPr>
        <p:spPr/>
        <p:txBody>
          <a:bodyPr/>
          <a:lstStyle/>
          <a:p>
            <a:fld id="{D12C7F20-4EEE-4847-AC76-B538472E8A39}" type="slidenum">
              <a:rPr lang="zh-CN" altLang="en-US" smtClean="0"/>
              <a:pPr/>
              <a:t>29</a:t>
            </a:fld>
            <a:endParaRPr lang="zh-CN" altLang="en-US"/>
          </a:p>
        </p:txBody>
      </p:sp>
      <p:sp>
        <p:nvSpPr>
          <p:cNvPr id="3" name="文本占位符 2">
            <a:extLst>
              <a:ext uri="{FF2B5EF4-FFF2-40B4-BE49-F238E27FC236}">
                <a16:creationId xmlns:a16="http://schemas.microsoft.com/office/drawing/2014/main" id="{CB84243C-51F2-4393-B0FF-6C6CCD89D871}"/>
              </a:ext>
            </a:extLst>
          </p:cNvPr>
          <p:cNvSpPr>
            <a:spLocks noGrp="1"/>
          </p:cNvSpPr>
          <p:nvPr>
            <p:ph type="body" sz="quarter" idx="15"/>
          </p:nvPr>
        </p:nvSpPr>
        <p:spPr>
          <a:xfrm>
            <a:off x="159768" y="698464"/>
            <a:ext cx="11835786" cy="585588"/>
          </a:xfrm>
        </p:spPr>
        <p:txBody>
          <a:bodyPr/>
          <a:lstStyle/>
          <a:p>
            <a:r>
              <a:rPr lang="zh-CN" altLang="en-US" dirty="0"/>
              <a:t>关于</a:t>
            </a:r>
            <a:r>
              <a:rPr lang="en-US" altLang="zh-CN" dirty="0"/>
              <a:t>I/O</a:t>
            </a:r>
            <a:r>
              <a:rPr lang="zh-CN" altLang="en-US" dirty="0"/>
              <a:t>接口</a:t>
            </a:r>
          </a:p>
        </p:txBody>
      </p:sp>
      <p:sp>
        <p:nvSpPr>
          <p:cNvPr id="4" name="文本占位符 3">
            <a:extLst>
              <a:ext uri="{FF2B5EF4-FFF2-40B4-BE49-F238E27FC236}">
                <a16:creationId xmlns:a16="http://schemas.microsoft.com/office/drawing/2014/main" id="{FBD7A8D8-42BF-447A-8ED9-E5A820B56617}"/>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19714787-DB56-40FF-8156-C17EE83C519F}"/>
              </a:ext>
            </a:extLst>
          </p:cNvPr>
          <p:cNvSpPr txBox="1">
            <a:spLocks noChangeArrowheads="1"/>
          </p:cNvSpPr>
          <p:nvPr/>
        </p:nvSpPr>
        <p:spPr bwMode="auto">
          <a:xfrm>
            <a:off x="403293" y="1248379"/>
            <a:ext cx="8524875" cy="532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indent="-268288" defTabSz="717550">
              <a:lnSpc>
                <a:spcPct val="110000"/>
              </a:lnSpc>
            </a:pPr>
            <a:r>
              <a:rPr lang="pt-BR" altLang="zh-CN" sz="1600" b="0" dirty="0">
                <a:latin typeface="+mj-ea"/>
                <a:ea typeface="+mj-ea"/>
              </a:rPr>
              <a:t>I/O</a:t>
            </a:r>
            <a:r>
              <a:rPr lang="zh-CN" altLang="pt-BR" sz="1600" b="0" dirty="0">
                <a:latin typeface="+mj-ea"/>
                <a:ea typeface="+mj-ea"/>
              </a:rPr>
              <a:t>接口：</a:t>
            </a:r>
            <a:r>
              <a:rPr lang="pt-BR" altLang="zh-CN" sz="1600" b="0" dirty="0">
                <a:latin typeface="+mj-ea"/>
                <a:ea typeface="+mj-ea"/>
              </a:rPr>
              <a:t>I/O</a:t>
            </a:r>
            <a:r>
              <a:rPr lang="zh-CN" altLang="pt-BR" sz="1600" b="0" dirty="0">
                <a:latin typeface="+mj-ea"/>
                <a:ea typeface="+mj-ea"/>
              </a:rPr>
              <a:t>设备与</a:t>
            </a:r>
            <a:r>
              <a:rPr lang="pt-BR" altLang="zh-CN" sz="1600" b="0" dirty="0">
                <a:latin typeface="+mj-ea"/>
                <a:ea typeface="+mj-ea"/>
              </a:rPr>
              <a:t>I/O</a:t>
            </a:r>
            <a:r>
              <a:rPr lang="zh-CN" altLang="pt-BR" sz="1600" b="0" dirty="0">
                <a:latin typeface="+mj-ea"/>
                <a:ea typeface="+mj-ea"/>
              </a:rPr>
              <a:t>控制器之间的连接器</a:t>
            </a:r>
          </a:p>
          <a:p>
            <a:pPr marL="582613" lvl="1" indent="-223838" defTabSz="717550">
              <a:lnSpc>
                <a:spcPct val="110000"/>
              </a:lnSpc>
              <a:buFontTx/>
              <a:buNone/>
            </a:pPr>
            <a:r>
              <a:rPr lang="zh-CN" altLang="pt-BR" sz="1600" b="0" dirty="0">
                <a:latin typeface="+mj-ea"/>
                <a:ea typeface="+mj-ea"/>
              </a:rPr>
              <a:t>包括：插头 / 插座的形式、通讯规程和电器特性等</a:t>
            </a:r>
          </a:p>
          <a:p>
            <a:pPr marL="268288" indent="-268288" defTabSz="717550">
              <a:lnSpc>
                <a:spcPct val="110000"/>
              </a:lnSpc>
            </a:pPr>
            <a:r>
              <a:rPr lang="zh-CN" altLang="pt-BR" sz="1600" b="0" dirty="0">
                <a:latin typeface="+mj-ea"/>
                <a:ea typeface="+mj-ea"/>
              </a:rPr>
              <a:t>分类：</a:t>
            </a:r>
          </a:p>
          <a:p>
            <a:pPr marL="582613" lvl="1" indent="-223838" defTabSz="717550">
              <a:lnSpc>
                <a:spcPct val="110000"/>
              </a:lnSpc>
            </a:pPr>
            <a:r>
              <a:rPr lang="zh-CN" altLang="pt-BR" sz="1600" b="0" dirty="0">
                <a:latin typeface="+mj-ea"/>
                <a:ea typeface="+mj-ea"/>
              </a:rPr>
              <a:t>从数据传输方式来分：</a:t>
            </a:r>
          </a:p>
          <a:p>
            <a:pPr marL="895350" lvl="2" indent="-177800" defTabSz="717550">
              <a:lnSpc>
                <a:spcPct val="110000"/>
              </a:lnSpc>
            </a:pPr>
            <a:r>
              <a:rPr lang="zh-CN" altLang="pt-BR" sz="1600" b="0" dirty="0">
                <a:latin typeface="+mj-ea"/>
                <a:ea typeface="+mj-ea"/>
              </a:rPr>
              <a:t>串行（一次只传输1位）</a:t>
            </a:r>
          </a:p>
          <a:p>
            <a:pPr marL="895350" lvl="2" indent="-177800" defTabSz="717550">
              <a:lnSpc>
                <a:spcPct val="110000"/>
              </a:lnSpc>
            </a:pPr>
            <a:r>
              <a:rPr lang="zh-CN" altLang="pt-BR" sz="1600" b="0" dirty="0">
                <a:latin typeface="+mj-ea"/>
                <a:ea typeface="+mj-ea"/>
              </a:rPr>
              <a:t>并行（多位一起进行传输）</a:t>
            </a:r>
          </a:p>
          <a:p>
            <a:pPr marL="582613" lvl="1" indent="-223838" defTabSz="717550">
              <a:lnSpc>
                <a:spcPct val="110000"/>
              </a:lnSpc>
            </a:pPr>
            <a:r>
              <a:rPr lang="zh-CN" altLang="pt-BR" sz="1600" b="0" dirty="0">
                <a:latin typeface="+mj-ea"/>
                <a:ea typeface="+mj-ea"/>
              </a:rPr>
              <a:t>从是否能连接多个设备来分：</a:t>
            </a:r>
          </a:p>
          <a:p>
            <a:pPr marL="895350" lvl="2" indent="-177800" defTabSz="717550">
              <a:lnSpc>
                <a:spcPct val="110000"/>
              </a:lnSpc>
            </a:pPr>
            <a:r>
              <a:rPr lang="zh-CN" altLang="pt-BR" sz="1600" b="0" dirty="0">
                <a:latin typeface="+mj-ea"/>
                <a:ea typeface="+mj-ea"/>
              </a:rPr>
              <a:t>总线式（可连接多个设备）</a:t>
            </a:r>
          </a:p>
          <a:p>
            <a:pPr marL="895350" lvl="2" indent="-177800" defTabSz="717550">
              <a:lnSpc>
                <a:spcPct val="110000"/>
              </a:lnSpc>
            </a:pPr>
            <a:r>
              <a:rPr lang="zh-CN" altLang="pt-BR" sz="1600" b="0" dirty="0">
                <a:latin typeface="+mj-ea"/>
                <a:ea typeface="+mj-ea"/>
              </a:rPr>
              <a:t>独占式（只能连接1个设备）</a:t>
            </a:r>
          </a:p>
          <a:p>
            <a:pPr marL="582613" lvl="1" indent="-223838" defTabSz="717550">
              <a:lnSpc>
                <a:spcPct val="110000"/>
              </a:lnSpc>
            </a:pPr>
            <a:r>
              <a:rPr lang="zh-CN" altLang="pt-BR" sz="1600" b="0" dirty="0">
                <a:latin typeface="+mj-ea"/>
                <a:ea typeface="+mj-ea"/>
              </a:rPr>
              <a:t>从是否符合标准来分：</a:t>
            </a:r>
          </a:p>
          <a:p>
            <a:pPr marL="895350" lvl="2" indent="-177800" defTabSz="717550">
              <a:lnSpc>
                <a:spcPct val="110000"/>
              </a:lnSpc>
            </a:pPr>
            <a:r>
              <a:rPr lang="zh-CN" altLang="pt-BR" sz="1600" b="0" dirty="0">
                <a:latin typeface="+mj-ea"/>
                <a:ea typeface="+mj-ea"/>
              </a:rPr>
              <a:t>标准接口 （通用接口）</a:t>
            </a:r>
          </a:p>
          <a:p>
            <a:pPr marL="895350" lvl="2" indent="-177800" defTabSz="717550">
              <a:lnSpc>
                <a:spcPct val="110000"/>
              </a:lnSpc>
            </a:pPr>
            <a:r>
              <a:rPr lang="zh-CN" altLang="pt-BR" sz="1600" b="0" dirty="0">
                <a:latin typeface="+mj-ea"/>
                <a:ea typeface="+mj-ea"/>
              </a:rPr>
              <a:t>专用接口 （专用接口）</a:t>
            </a:r>
          </a:p>
          <a:p>
            <a:pPr marL="582613" lvl="1" indent="-223838" algn="just" defTabSz="717550">
              <a:lnSpc>
                <a:spcPct val="110000"/>
              </a:lnSpc>
              <a:spcBef>
                <a:spcPct val="30000"/>
              </a:spcBef>
            </a:pPr>
            <a:r>
              <a:rPr lang="zh-CN" altLang="en-US" sz="1600" b="0" dirty="0">
                <a:latin typeface="+mj-ea"/>
                <a:ea typeface="+mj-ea"/>
              </a:rPr>
              <a:t>按功能选择的灵活性来分：</a:t>
            </a:r>
          </a:p>
          <a:p>
            <a:pPr marL="895350" lvl="2" indent="-177800" algn="just" defTabSz="717550">
              <a:lnSpc>
                <a:spcPct val="110000"/>
              </a:lnSpc>
              <a:spcBef>
                <a:spcPct val="30000"/>
              </a:spcBef>
              <a:buFont typeface="宋体" panose="02010600030101010101" pitchFamily="2" charset="-122"/>
              <a:buChar char="–"/>
            </a:pPr>
            <a:r>
              <a:rPr lang="zh-CN" altLang="en-US" sz="1600" b="0" dirty="0">
                <a:latin typeface="+mj-ea"/>
                <a:ea typeface="+mj-ea"/>
              </a:rPr>
              <a:t>可编程接口</a:t>
            </a:r>
          </a:p>
          <a:p>
            <a:pPr marL="895350" lvl="2" indent="-177800" algn="just" defTabSz="717550">
              <a:lnSpc>
                <a:spcPct val="110000"/>
              </a:lnSpc>
              <a:spcBef>
                <a:spcPct val="30000"/>
              </a:spcBef>
              <a:buFont typeface="宋体" panose="02010600030101010101" pitchFamily="2" charset="-122"/>
              <a:buChar char="–"/>
            </a:pPr>
            <a:r>
              <a:rPr lang="zh-CN" altLang="en-US" sz="1600" b="0" dirty="0">
                <a:latin typeface="+mj-ea"/>
                <a:ea typeface="+mj-ea"/>
              </a:rPr>
              <a:t>不可编程接口</a:t>
            </a:r>
          </a:p>
          <a:p>
            <a:pPr marL="268288" indent="-268288" algn="just" defTabSz="717550">
              <a:lnSpc>
                <a:spcPct val="110000"/>
              </a:lnSpc>
              <a:spcBef>
                <a:spcPct val="30000"/>
              </a:spcBef>
              <a:buFontTx/>
              <a:buNone/>
            </a:pPr>
            <a:r>
              <a:rPr lang="zh-CN" altLang="en-US" sz="1600" b="0" dirty="0">
                <a:solidFill>
                  <a:srgbClr val="3333CC"/>
                </a:solidFill>
                <a:latin typeface="+mj-ea"/>
                <a:ea typeface="+mj-ea"/>
              </a:rPr>
              <a:t>   </a:t>
            </a:r>
            <a:endParaRPr lang="zh-CN" altLang="en-US" sz="1600" b="0" dirty="0">
              <a:latin typeface="+mj-ea"/>
              <a:ea typeface="+mj-ea"/>
            </a:endParaRPr>
          </a:p>
        </p:txBody>
      </p:sp>
      <p:grpSp>
        <p:nvGrpSpPr>
          <p:cNvPr id="6" name="Group 4">
            <a:extLst>
              <a:ext uri="{FF2B5EF4-FFF2-40B4-BE49-F238E27FC236}">
                <a16:creationId xmlns:a16="http://schemas.microsoft.com/office/drawing/2014/main" id="{C93C19C5-53F4-4E0E-BC2A-73BB6FA77CFD}"/>
              </a:ext>
            </a:extLst>
          </p:cNvPr>
          <p:cNvGrpSpPr>
            <a:grpSpLocks/>
          </p:cNvGrpSpPr>
          <p:nvPr/>
        </p:nvGrpSpPr>
        <p:grpSpPr bwMode="auto">
          <a:xfrm>
            <a:off x="6435576" y="1388289"/>
            <a:ext cx="4865891" cy="4810671"/>
            <a:chOff x="3233" y="842"/>
            <a:chExt cx="2247" cy="2123"/>
          </a:xfrm>
        </p:grpSpPr>
        <p:grpSp>
          <p:nvGrpSpPr>
            <p:cNvPr id="7" name="Group 5">
              <a:extLst>
                <a:ext uri="{FF2B5EF4-FFF2-40B4-BE49-F238E27FC236}">
                  <a16:creationId xmlns:a16="http://schemas.microsoft.com/office/drawing/2014/main" id="{CD87A5F9-0561-48F8-AE75-D0E4B8DAFEA5}"/>
                </a:ext>
              </a:extLst>
            </p:cNvPr>
            <p:cNvGrpSpPr>
              <a:grpSpLocks/>
            </p:cNvGrpSpPr>
            <p:nvPr/>
          </p:nvGrpSpPr>
          <p:grpSpPr bwMode="auto">
            <a:xfrm>
              <a:off x="3233" y="918"/>
              <a:ext cx="1191" cy="2047"/>
              <a:chOff x="2069" y="646"/>
              <a:chExt cx="1494" cy="2914"/>
            </a:xfrm>
          </p:grpSpPr>
          <p:graphicFrame>
            <p:nvGraphicFramePr>
              <p:cNvPr id="11" name="Object 6">
                <a:extLst>
                  <a:ext uri="{FF2B5EF4-FFF2-40B4-BE49-F238E27FC236}">
                    <a16:creationId xmlns:a16="http://schemas.microsoft.com/office/drawing/2014/main" id="{2AA5DDB2-3B3E-4568-9521-6F24DC02091E}"/>
                  </a:ext>
                </a:extLst>
              </p:cNvPr>
              <p:cNvGraphicFramePr>
                <a:graphicFrameLocks noChangeAspect="1"/>
              </p:cNvGraphicFramePr>
              <p:nvPr>
                <p:extLst>
                  <p:ext uri="{D42A27DB-BD31-4B8C-83A1-F6EECF244321}">
                    <p14:modId xmlns:p14="http://schemas.microsoft.com/office/powerpoint/2010/main" val="1139340894"/>
                  </p:ext>
                </p:extLst>
              </p:nvPr>
            </p:nvGraphicFramePr>
            <p:xfrm>
              <a:off x="2069" y="646"/>
              <a:ext cx="1386" cy="2558"/>
            </p:xfrm>
            <a:graphic>
              <a:graphicData uri="http://schemas.openxmlformats.org/presentationml/2006/ole">
                <mc:AlternateContent xmlns:mc="http://schemas.openxmlformats.org/markup-compatibility/2006">
                  <mc:Choice xmlns:v="urn:schemas-microsoft-com:vml" Requires="v">
                    <p:oleObj spid="_x0000_s5304" name="Photo Editor 照片" r:id="rId4" imgW="4420217" imgH="8164065" progId="MSPhotoEd.3">
                      <p:embed/>
                    </p:oleObj>
                  </mc:Choice>
                  <mc:Fallback>
                    <p:oleObj name="Photo Editor 照片" r:id="rId4" imgW="4420217" imgH="8164065" progId="MSPhotoEd.3">
                      <p:embed/>
                      <p:pic>
                        <p:nvPicPr>
                          <p:cNvPr id="529414" name="Object 6">
                            <a:extLst>
                              <a:ext uri="{FF2B5EF4-FFF2-40B4-BE49-F238E27FC236}">
                                <a16:creationId xmlns:a16="http://schemas.microsoft.com/office/drawing/2014/main" id="{2A1E3E9D-7D6B-468C-B36E-6EF4074CD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9" y="646"/>
                            <a:ext cx="1386" cy="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7">
                <a:extLst>
                  <a:ext uri="{FF2B5EF4-FFF2-40B4-BE49-F238E27FC236}">
                    <a16:creationId xmlns:a16="http://schemas.microsoft.com/office/drawing/2014/main" id="{9877C678-DA6E-4224-A3D2-6AC09698E31C}"/>
                  </a:ext>
                </a:extLst>
              </p:cNvPr>
              <p:cNvSpPr txBox="1">
                <a:spLocks noChangeArrowheads="1"/>
              </p:cNvSpPr>
              <p:nvPr/>
            </p:nvSpPr>
            <p:spPr bwMode="auto">
              <a:xfrm>
                <a:off x="2459" y="3312"/>
                <a:ext cx="110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1166813" eaLnBrk="0" fontAlgn="t" latinLnBrk="0" hangingPunct="0">
                  <a:lnSpc>
                    <a:spcPct val="100000"/>
                  </a:lnSpc>
                  <a:spcBef>
                    <a:spcPct val="50000"/>
                  </a:spcBef>
                  <a:spcAft>
                    <a:spcPct val="0"/>
                  </a:spcAft>
                  <a:buClrTx/>
                  <a:buSzTx/>
                  <a:buFontTx/>
                  <a:buNone/>
                  <a:tabLst/>
                  <a:defRPr/>
                </a:pPr>
                <a:r>
                  <a:rPr kumimoji="1" lang="zh-CN" altLang="en-US" sz="1800" b="1" i="0" u="none" strike="noStrike" kern="0" cap="none" spc="0" normalizeH="0" baseline="0" noProof="0" dirty="0">
                    <a:ln>
                      <a:noFill/>
                    </a:ln>
                    <a:solidFill>
                      <a:srgbClr val="D1390F"/>
                    </a:solidFill>
                    <a:effectLst/>
                    <a:uLnTx/>
                    <a:uFillTx/>
                    <a:latin typeface="+mj-ea"/>
                    <a:ea typeface="+mj-ea"/>
                  </a:rPr>
                  <a:t>串行口</a:t>
                </a:r>
              </a:p>
            </p:txBody>
          </p:sp>
        </p:grpSp>
        <p:grpSp>
          <p:nvGrpSpPr>
            <p:cNvPr id="8" name="Group 8">
              <a:extLst>
                <a:ext uri="{FF2B5EF4-FFF2-40B4-BE49-F238E27FC236}">
                  <a16:creationId xmlns:a16="http://schemas.microsoft.com/office/drawing/2014/main" id="{19345933-15F5-4F9A-A0F2-6D8612B895CC}"/>
                </a:ext>
              </a:extLst>
            </p:cNvPr>
            <p:cNvGrpSpPr>
              <a:grpSpLocks/>
            </p:cNvGrpSpPr>
            <p:nvPr/>
          </p:nvGrpSpPr>
          <p:grpSpPr bwMode="auto">
            <a:xfrm>
              <a:off x="4219" y="842"/>
              <a:ext cx="1261" cy="2044"/>
              <a:chOff x="4684" y="618"/>
              <a:chExt cx="1733" cy="2809"/>
            </a:xfrm>
          </p:grpSpPr>
          <p:graphicFrame>
            <p:nvGraphicFramePr>
              <p:cNvPr id="9" name="Object 9">
                <a:extLst>
                  <a:ext uri="{FF2B5EF4-FFF2-40B4-BE49-F238E27FC236}">
                    <a16:creationId xmlns:a16="http://schemas.microsoft.com/office/drawing/2014/main" id="{5E1517B5-32D7-42D0-B9DE-F8AD0EE990B9}"/>
                  </a:ext>
                </a:extLst>
              </p:cNvPr>
              <p:cNvGraphicFramePr>
                <a:graphicFrameLocks noChangeAspect="1"/>
              </p:cNvGraphicFramePr>
              <p:nvPr>
                <p:extLst>
                  <p:ext uri="{D42A27DB-BD31-4B8C-83A1-F6EECF244321}">
                    <p14:modId xmlns:p14="http://schemas.microsoft.com/office/powerpoint/2010/main" val="2994494408"/>
                  </p:ext>
                </p:extLst>
              </p:nvPr>
            </p:nvGraphicFramePr>
            <p:xfrm>
              <a:off x="4684" y="618"/>
              <a:ext cx="1733" cy="2560"/>
            </p:xfrm>
            <a:graphic>
              <a:graphicData uri="http://schemas.openxmlformats.org/presentationml/2006/ole">
                <mc:AlternateContent xmlns:mc="http://schemas.openxmlformats.org/markup-compatibility/2006">
                  <mc:Choice xmlns:v="urn:schemas-microsoft-com:vml" Requires="v">
                    <p:oleObj spid="_x0000_s5305" name="Photo Editor 照片" r:id="rId6" imgW="4963218" imgH="7333333" progId="MSPhotoEd.3">
                      <p:embed/>
                    </p:oleObj>
                  </mc:Choice>
                  <mc:Fallback>
                    <p:oleObj name="Photo Editor 照片" r:id="rId6" imgW="4963218" imgH="7333333" progId="MSPhotoEd.3">
                      <p:embed/>
                      <p:pic>
                        <p:nvPicPr>
                          <p:cNvPr id="529417" name="Object 9">
                            <a:extLst>
                              <a:ext uri="{FF2B5EF4-FFF2-40B4-BE49-F238E27FC236}">
                                <a16:creationId xmlns:a16="http://schemas.microsoft.com/office/drawing/2014/main" id="{1F5A3B96-269E-4D3A-81DC-C6C520DD7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4" y="618"/>
                            <a:ext cx="1733" cy="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C8C2876D-E787-43B1-B663-F60CEE78940C}"/>
                  </a:ext>
                </a:extLst>
              </p:cNvPr>
              <p:cNvSpPr txBox="1">
                <a:spLocks noChangeArrowheads="1"/>
              </p:cNvSpPr>
              <p:nvPr/>
            </p:nvSpPr>
            <p:spPr bwMode="auto">
              <a:xfrm>
                <a:off x="5179" y="3318"/>
                <a:ext cx="969"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432" tIns="58717" rIns="117432" bIns="58717"/>
              <a:lstStyle/>
              <a:p>
                <a:pPr marL="268288" marR="0" lvl="0" indent="-268288" defTabSz="717550" eaLnBrk="0" fontAlgn="t" latinLnBrk="0" hangingPunct="0">
                  <a:lnSpc>
                    <a:spcPct val="90000"/>
                  </a:lnSpc>
                  <a:spcBef>
                    <a:spcPct val="50000"/>
                  </a:spcBef>
                  <a:spcAft>
                    <a:spcPct val="0"/>
                  </a:spcAft>
                  <a:buClrTx/>
                  <a:buSzTx/>
                  <a:buFontTx/>
                  <a:buNone/>
                  <a:tabLst/>
                  <a:defRPr/>
                </a:pPr>
                <a:r>
                  <a:rPr kumimoji="0" lang="zh-CN" altLang="en-US" b="1" i="0" u="none" strike="noStrike" kern="0" cap="none" spc="0" normalizeH="0" baseline="0" noProof="0" dirty="0">
                    <a:ln>
                      <a:noFill/>
                    </a:ln>
                    <a:solidFill>
                      <a:srgbClr val="D1390F"/>
                    </a:solidFill>
                    <a:effectLst/>
                    <a:uLnTx/>
                    <a:uFillTx/>
                    <a:latin typeface="+mj-ea"/>
                    <a:ea typeface="+mj-ea"/>
                  </a:rPr>
                  <a:t>并行口</a:t>
                </a:r>
              </a:p>
            </p:txBody>
          </p:sp>
        </p:grpSp>
      </p:grpSp>
    </p:spTree>
    <p:extLst>
      <p:ext uri="{BB962C8B-B14F-4D97-AF65-F5344CB8AC3E}">
        <p14:creationId xmlns:p14="http://schemas.microsoft.com/office/powerpoint/2010/main" val="35572544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blinds(horizontal)">
                                      <p:cBhvr>
                                        <p:cTn id="41" dur="500"/>
                                        <p:tgtEl>
                                          <p:spTgt spid="5">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blinds(horizontal)">
                                      <p:cBhvr>
                                        <p:cTn id="44" dur="500"/>
                                        <p:tgtEl>
                                          <p:spTgt spid="5">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linds(horizontal)">
                                      <p:cBhvr>
                                        <p:cTn id="47" dur="500"/>
                                        <p:tgtEl>
                                          <p:spTgt spid="5">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blinds(horizontal)">
                                      <p:cBhvr>
                                        <p:cTn id="50" dur="500"/>
                                        <p:tgtEl>
                                          <p:spTgt spid="5">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linds(horizontal)">
                                      <p:cBhvr>
                                        <p:cTn id="53" dur="500"/>
                                        <p:tgtEl>
                                          <p:spTgt spid="5">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6197E63-C4B9-4A95-BD82-921BD9BA96A1}"/>
              </a:ext>
            </a:extLst>
          </p:cNvPr>
          <p:cNvSpPr>
            <a:spLocks noGrp="1"/>
          </p:cNvSpPr>
          <p:nvPr>
            <p:ph type="sldNum" sz="quarter" idx="12"/>
          </p:nvPr>
        </p:nvSpPr>
        <p:spPr/>
        <p:txBody>
          <a:bodyPr/>
          <a:lstStyle/>
          <a:p>
            <a:fld id="{D12C7F20-4EEE-4847-AC76-B538472E8A39}" type="slidenum">
              <a:rPr lang="zh-CN" altLang="en-US" smtClean="0"/>
              <a:pPr/>
              <a:t>30</a:t>
            </a:fld>
            <a:endParaRPr lang="zh-CN" altLang="en-US"/>
          </a:p>
        </p:txBody>
      </p:sp>
      <p:sp>
        <p:nvSpPr>
          <p:cNvPr id="3" name="文本占位符 2">
            <a:extLst>
              <a:ext uri="{FF2B5EF4-FFF2-40B4-BE49-F238E27FC236}">
                <a16:creationId xmlns:a16="http://schemas.microsoft.com/office/drawing/2014/main" id="{FC9ABCC9-D124-47ED-9AB4-0991E384085A}"/>
              </a:ext>
            </a:extLst>
          </p:cNvPr>
          <p:cNvSpPr>
            <a:spLocks noGrp="1"/>
          </p:cNvSpPr>
          <p:nvPr>
            <p:ph type="body" sz="quarter" idx="15"/>
          </p:nvPr>
        </p:nvSpPr>
        <p:spPr>
          <a:xfrm>
            <a:off x="159768" y="698463"/>
            <a:ext cx="11835786" cy="566133"/>
          </a:xfrm>
        </p:spPr>
        <p:txBody>
          <a:bodyPr/>
          <a:lstStyle/>
          <a:p>
            <a:r>
              <a:rPr lang="en-US" altLang="zh-CN" dirty="0"/>
              <a:t>I/O</a:t>
            </a:r>
            <a:r>
              <a:rPr lang="zh-CN" altLang="en-US" dirty="0"/>
              <a:t>设备接口</a:t>
            </a:r>
          </a:p>
        </p:txBody>
      </p:sp>
      <p:sp>
        <p:nvSpPr>
          <p:cNvPr id="4" name="文本占位符 3">
            <a:extLst>
              <a:ext uri="{FF2B5EF4-FFF2-40B4-BE49-F238E27FC236}">
                <a16:creationId xmlns:a16="http://schemas.microsoft.com/office/drawing/2014/main" id="{9BE3F5FA-20FE-4836-B31A-D63580EF52AA}"/>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grpSp>
        <p:nvGrpSpPr>
          <p:cNvPr id="47" name="Group 3">
            <a:extLst>
              <a:ext uri="{FF2B5EF4-FFF2-40B4-BE49-F238E27FC236}">
                <a16:creationId xmlns:a16="http://schemas.microsoft.com/office/drawing/2014/main" id="{025046C1-79E3-4CEA-8085-B773D51272D1}"/>
              </a:ext>
            </a:extLst>
          </p:cNvPr>
          <p:cNvGrpSpPr>
            <a:grpSpLocks/>
          </p:cNvGrpSpPr>
          <p:nvPr/>
        </p:nvGrpSpPr>
        <p:grpSpPr bwMode="auto">
          <a:xfrm>
            <a:off x="7120554" y="1077912"/>
            <a:ext cx="2924175" cy="5030788"/>
            <a:chOff x="3870" y="890"/>
            <a:chExt cx="1842" cy="3168"/>
          </a:xfrm>
        </p:grpSpPr>
        <p:pic>
          <p:nvPicPr>
            <p:cNvPr id="48" name="Picture 4">
              <a:extLst>
                <a:ext uri="{FF2B5EF4-FFF2-40B4-BE49-F238E27FC236}">
                  <a16:creationId xmlns:a16="http://schemas.microsoft.com/office/drawing/2014/main" id="{A7615218-462B-48BB-852C-8E1712348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 y="890"/>
              <a:ext cx="1736" cy="316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 name="Rectangle 5">
              <a:extLst>
                <a:ext uri="{FF2B5EF4-FFF2-40B4-BE49-F238E27FC236}">
                  <a16:creationId xmlns:a16="http://schemas.microsoft.com/office/drawing/2014/main" id="{C34EF530-E9F3-48B3-8A60-F51882869C56}"/>
                </a:ext>
              </a:extLst>
            </p:cNvPr>
            <p:cNvSpPr>
              <a:spLocks noChangeArrowheads="1"/>
            </p:cNvSpPr>
            <p:nvPr/>
          </p:nvSpPr>
          <p:spPr bwMode="auto">
            <a:xfrm>
              <a:off x="4831" y="1017"/>
              <a:ext cx="723" cy="1545"/>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mj-ea"/>
                <a:ea typeface="+mj-ea"/>
              </a:endParaRPr>
            </a:p>
          </p:txBody>
        </p:sp>
        <p:sp>
          <p:nvSpPr>
            <p:cNvPr id="50" name="Rectangle 6">
              <a:extLst>
                <a:ext uri="{FF2B5EF4-FFF2-40B4-BE49-F238E27FC236}">
                  <a16:creationId xmlns:a16="http://schemas.microsoft.com/office/drawing/2014/main" id="{9371E5C1-B9BE-486C-9E3A-C8575FBFAF82}"/>
                </a:ext>
              </a:extLst>
            </p:cNvPr>
            <p:cNvSpPr>
              <a:spLocks noChangeArrowheads="1"/>
            </p:cNvSpPr>
            <p:nvPr/>
          </p:nvSpPr>
          <p:spPr bwMode="auto">
            <a:xfrm>
              <a:off x="4819" y="2806"/>
              <a:ext cx="760" cy="1227"/>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mj-ea"/>
                <a:ea typeface="+mj-ea"/>
              </a:endParaRPr>
            </a:p>
          </p:txBody>
        </p:sp>
        <p:sp>
          <p:nvSpPr>
            <p:cNvPr id="51" name="Rectangle 7">
              <a:extLst>
                <a:ext uri="{FF2B5EF4-FFF2-40B4-BE49-F238E27FC236}">
                  <a16:creationId xmlns:a16="http://schemas.microsoft.com/office/drawing/2014/main" id="{4F37C814-36F8-4298-A048-D4ACCAE495F0}"/>
                </a:ext>
              </a:extLst>
            </p:cNvPr>
            <p:cNvSpPr>
              <a:spLocks noChangeArrowheads="1"/>
            </p:cNvSpPr>
            <p:nvPr/>
          </p:nvSpPr>
          <p:spPr bwMode="auto">
            <a:xfrm>
              <a:off x="4917" y="2512"/>
              <a:ext cx="637" cy="405"/>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mj-ea"/>
                <a:ea typeface="+mj-ea"/>
              </a:endParaRPr>
            </a:p>
          </p:txBody>
        </p:sp>
        <p:sp>
          <p:nvSpPr>
            <p:cNvPr id="52" name="Text Box 8">
              <a:extLst>
                <a:ext uri="{FF2B5EF4-FFF2-40B4-BE49-F238E27FC236}">
                  <a16:creationId xmlns:a16="http://schemas.microsoft.com/office/drawing/2014/main" id="{43FC5DC6-2E92-4342-A573-49093DEB339B}"/>
                </a:ext>
              </a:extLst>
            </p:cNvPr>
            <p:cNvSpPr txBox="1">
              <a:spLocks noChangeArrowheads="1"/>
            </p:cNvSpPr>
            <p:nvPr/>
          </p:nvSpPr>
          <p:spPr bwMode="auto">
            <a:xfrm>
              <a:off x="4814" y="1165"/>
              <a:ext cx="816" cy="38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spcBef>
                  <a:spcPct val="50000"/>
                </a:spcBef>
              </a:pPr>
              <a:r>
                <a:rPr kumimoji="1" lang="zh-CN" altLang="en-US" sz="1600">
                  <a:solidFill>
                    <a:schemeClr val="bg1"/>
                  </a:solidFill>
                  <a:latin typeface="+mj-ea"/>
                  <a:ea typeface="+mj-ea"/>
                </a:rPr>
                <a:t>串行口</a:t>
              </a:r>
            </a:p>
            <a:p>
              <a:pPr algn="ctr" fontAlgn="t">
                <a:lnSpc>
                  <a:spcPct val="40000"/>
                </a:lnSpc>
                <a:spcBef>
                  <a:spcPct val="50000"/>
                </a:spcBef>
              </a:pPr>
              <a:r>
                <a:rPr kumimoji="1" lang="en-US" altLang="zh-CN" sz="1600">
                  <a:solidFill>
                    <a:schemeClr val="bg1"/>
                  </a:solidFill>
                  <a:latin typeface="+mj-ea"/>
                  <a:ea typeface="+mj-ea"/>
                </a:rPr>
                <a:t>9</a:t>
              </a:r>
              <a:r>
                <a:rPr kumimoji="1" lang="zh-CN" altLang="en-US" sz="1600">
                  <a:solidFill>
                    <a:schemeClr val="bg1"/>
                  </a:solidFill>
                  <a:latin typeface="+mj-ea"/>
                  <a:ea typeface="+mj-ea"/>
                </a:rPr>
                <a:t>针</a:t>
              </a:r>
            </a:p>
          </p:txBody>
        </p:sp>
        <p:sp>
          <p:nvSpPr>
            <p:cNvPr id="53" name="Text Box 9">
              <a:extLst>
                <a:ext uri="{FF2B5EF4-FFF2-40B4-BE49-F238E27FC236}">
                  <a16:creationId xmlns:a16="http://schemas.microsoft.com/office/drawing/2014/main" id="{CBC622D1-8894-446B-9B2F-6D804929DAFC}"/>
                </a:ext>
              </a:extLst>
            </p:cNvPr>
            <p:cNvSpPr txBox="1">
              <a:spLocks noChangeArrowheads="1"/>
            </p:cNvSpPr>
            <p:nvPr/>
          </p:nvSpPr>
          <p:spPr bwMode="auto">
            <a:xfrm>
              <a:off x="5006" y="2510"/>
              <a:ext cx="624" cy="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fontAlgn="t">
                <a:spcBef>
                  <a:spcPct val="50000"/>
                </a:spcBef>
              </a:pPr>
              <a:r>
                <a:rPr kumimoji="1" lang="zh-CN" altLang="en-US" sz="1600">
                  <a:solidFill>
                    <a:schemeClr val="bg1"/>
                  </a:solidFill>
                  <a:latin typeface="+mj-ea"/>
                  <a:ea typeface="+mj-ea"/>
                </a:rPr>
                <a:t>并行口</a:t>
              </a:r>
            </a:p>
          </p:txBody>
        </p:sp>
        <p:sp>
          <p:nvSpPr>
            <p:cNvPr id="54" name="Text Box 10">
              <a:extLst>
                <a:ext uri="{FF2B5EF4-FFF2-40B4-BE49-F238E27FC236}">
                  <a16:creationId xmlns:a16="http://schemas.microsoft.com/office/drawing/2014/main" id="{8298DC0F-A296-43CE-9DD4-ADAD5EAB76A3}"/>
                </a:ext>
              </a:extLst>
            </p:cNvPr>
            <p:cNvSpPr txBox="1">
              <a:spLocks noChangeArrowheads="1"/>
            </p:cNvSpPr>
            <p:nvPr/>
          </p:nvSpPr>
          <p:spPr bwMode="auto">
            <a:xfrm>
              <a:off x="4862" y="1646"/>
              <a:ext cx="768" cy="3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spcBef>
                  <a:spcPct val="50000"/>
                </a:spcBef>
              </a:pPr>
              <a:r>
                <a:rPr kumimoji="1" lang="en-US" altLang="zh-CN" sz="1600">
                  <a:solidFill>
                    <a:schemeClr val="bg1"/>
                  </a:solidFill>
                  <a:latin typeface="+mj-ea"/>
                  <a:ea typeface="+mj-ea"/>
                </a:rPr>
                <a:t>VGA</a:t>
              </a:r>
            </a:p>
            <a:p>
              <a:pPr algn="ctr" fontAlgn="t">
                <a:lnSpc>
                  <a:spcPct val="20000"/>
                </a:lnSpc>
                <a:spcBef>
                  <a:spcPct val="50000"/>
                </a:spcBef>
              </a:pPr>
              <a:r>
                <a:rPr kumimoji="1" lang="zh-CN" altLang="en-US" sz="1600">
                  <a:solidFill>
                    <a:schemeClr val="bg1"/>
                  </a:solidFill>
                  <a:latin typeface="+mj-ea"/>
                  <a:ea typeface="+mj-ea"/>
                </a:rPr>
                <a:t>视频口</a:t>
              </a:r>
            </a:p>
          </p:txBody>
        </p:sp>
        <p:sp>
          <p:nvSpPr>
            <p:cNvPr id="55" name="Rectangle 11">
              <a:extLst>
                <a:ext uri="{FF2B5EF4-FFF2-40B4-BE49-F238E27FC236}">
                  <a16:creationId xmlns:a16="http://schemas.microsoft.com/office/drawing/2014/main" id="{D36660BA-2C1F-4B03-B299-37CB0FC56474}"/>
                </a:ext>
              </a:extLst>
            </p:cNvPr>
            <p:cNvSpPr>
              <a:spLocks noChangeArrowheads="1"/>
            </p:cNvSpPr>
            <p:nvPr/>
          </p:nvSpPr>
          <p:spPr bwMode="auto">
            <a:xfrm>
              <a:off x="4862" y="2894"/>
              <a:ext cx="768" cy="1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pPr>
              <a:r>
                <a:rPr kumimoji="1" lang="zh-CN" altLang="en-US" sz="1600">
                  <a:solidFill>
                    <a:schemeClr val="bg1"/>
                  </a:solidFill>
                  <a:latin typeface="+mj-ea"/>
                  <a:ea typeface="+mj-ea"/>
                </a:rPr>
                <a:t>键盘接口</a:t>
              </a:r>
            </a:p>
          </p:txBody>
        </p:sp>
        <p:sp>
          <p:nvSpPr>
            <p:cNvPr id="56" name="Rectangle 12">
              <a:extLst>
                <a:ext uri="{FF2B5EF4-FFF2-40B4-BE49-F238E27FC236}">
                  <a16:creationId xmlns:a16="http://schemas.microsoft.com/office/drawing/2014/main" id="{515BC311-EA23-4364-8549-D9F26CFE458D}"/>
                </a:ext>
              </a:extLst>
            </p:cNvPr>
            <p:cNvSpPr>
              <a:spLocks noChangeArrowheads="1"/>
            </p:cNvSpPr>
            <p:nvPr/>
          </p:nvSpPr>
          <p:spPr bwMode="auto">
            <a:xfrm>
              <a:off x="4753" y="3134"/>
              <a:ext cx="959" cy="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fontAlgn="t"/>
              <a:r>
                <a:rPr kumimoji="1" lang="zh-CN" altLang="en-US" sz="1600">
                  <a:solidFill>
                    <a:schemeClr val="bg1"/>
                  </a:solidFill>
                  <a:latin typeface="+mj-ea"/>
                  <a:ea typeface="+mj-ea"/>
                </a:rPr>
                <a:t>双绞线接口</a:t>
              </a:r>
            </a:p>
          </p:txBody>
        </p:sp>
        <p:sp>
          <p:nvSpPr>
            <p:cNvPr id="57" name="Text Box 13">
              <a:extLst>
                <a:ext uri="{FF2B5EF4-FFF2-40B4-BE49-F238E27FC236}">
                  <a16:creationId xmlns:a16="http://schemas.microsoft.com/office/drawing/2014/main" id="{C799B5DD-44D8-4D96-A5F8-C77663ECFCD6}"/>
                </a:ext>
              </a:extLst>
            </p:cNvPr>
            <p:cNvSpPr txBox="1">
              <a:spLocks noChangeArrowheads="1"/>
            </p:cNvSpPr>
            <p:nvPr/>
          </p:nvSpPr>
          <p:spPr bwMode="auto">
            <a:xfrm>
              <a:off x="4826" y="3782"/>
              <a:ext cx="816" cy="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fontAlgn="t">
                <a:spcBef>
                  <a:spcPct val="50000"/>
                </a:spcBef>
              </a:pPr>
              <a:r>
                <a:rPr kumimoji="1" lang="en-US" altLang="zh-CN" sz="1600">
                  <a:solidFill>
                    <a:schemeClr val="bg1"/>
                  </a:solidFill>
                  <a:latin typeface="+mj-ea"/>
                  <a:ea typeface="+mj-ea"/>
                </a:rPr>
                <a:t>PS/2</a:t>
              </a:r>
              <a:r>
                <a:rPr kumimoji="1" lang="zh-CN" altLang="en-US" sz="1600">
                  <a:solidFill>
                    <a:schemeClr val="bg1"/>
                  </a:solidFill>
                  <a:latin typeface="+mj-ea"/>
                  <a:ea typeface="+mj-ea"/>
                </a:rPr>
                <a:t>接口</a:t>
              </a:r>
            </a:p>
          </p:txBody>
        </p:sp>
        <p:sp>
          <p:nvSpPr>
            <p:cNvPr id="58" name="Line 14">
              <a:extLst>
                <a:ext uri="{FF2B5EF4-FFF2-40B4-BE49-F238E27FC236}">
                  <a16:creationId xmlns:a16="http://schemas.microsoft.com/office/drawing/2014/main" id="{CE98B17B-443E-4C50-A5EC-9F86A8CD153D}"/>
                </a:ext>
              </a:extLst>
            </p:cNvPr>
            <p:cNvSpPr>
              <a:spLocks noChangeShapeType="1"/>
            </p:cNvSpPr>
            <p:nvPr/>
          </p:nvSpPr>
          <p:spPr bwMode="auto">
            <a:xfrm flipH="1">
              <a:off x="4670" y="1790"/>
              <a:ext cx="277"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59" name="Line 15">
              <a:extLst>
                <a:ext uri="{FF2B5EF4-FFF2-40B4-BE49-F238E27FC236}">
                  <a16:creationId xmlns:a16="http://schemas.microsoft.com/office/drawing/2014/main" id="{9C5A256E-5E7A-40EE-95B7-8CFA3AA01BFB}"/>
                </a:ext>
              </a:extLst>
            </p:cNvPr>
            <p:cNvSpPr>
              <a:spLocks noChangeShapeType="1"/>
            </p:cNvSpPr>
            <p:nvPr/>
          </p:nvSpPr>
          <p:spPr bwMode="auto">
            <a:xfrm flipH="1">
              <a:off x="4838" y="2654"/>
              <a:ext cx="192"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0" name="Line 16">
              <a:extLst>
                <a:ext uri="{FF2B5EF4-FFF2-40B4-BE49-F238E27FC236}">
                  <a16:creationId xmlns:a16="http://schemas.microsoft.com/office/drawing/2014/main" id="{E2819B6B-CA43-46CC-8930-38F392BB55F1}"/>
                </a:ext>
              </a:extLst>
            </p:cNvPr>
            <p:cNvSpPr>
              <a:spLocks noChangeShapeType="1"/>
            </p:cNvSpPr>
            <p:nvPr/>
          </p:nvSpPr>
          <p:spPr bwMode="auto">
            <a:xfrm flipH="1">
              <a:off x="4622" y="2990"/>
              <a:ext cx="240"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1" name="Line 17">
              <a:extLst>
                <a:ext uri="{FF2B5EF4-FFF2-40B4-BE49-F238E27FC236}">
                  <a16:creationId xmlns:a16="http://schemas.microsoft.com/office/drawing/2014/main" id="{C13DA331-2148-40CF-942D-89724B0CFBB1}"/>
                </a:ext>
              </a:extLst>
            </p:cNvPr>
            <p:cNvSpPr>
              <a:spLocks noChangeShapeType="1"/>
            </p:cNvSpPr>
            <p:nvPr/>
          </p:nvSpPr>
          <p:spPr bwMode="auto">
            <a:xfrm flipH="1">
              <a:off x="4574" y="3286"/>
              <a:ext cx="226" cy="4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2" name="Line 18">
              <a:extLst>
                <a:ext uri="{FF2B5EF4-FFF2-40B4-BE49-F238E27FC236}">
                  <a16:creationId xmlns:a16="http://schemas.microsoft.com/office/drawing/2014/main" id="{C5FD185C-165C-4DBA-951A-6F92AE9FB342}"/>
                </a:ext>
              </a:extLst>
            </p:cNvPr>
            <p:cNvSpPr>
              <a:spLocks noChangeShapeType="1"/>
            </p:cNvSpPr>
            <p:nvPr/>
          </p:nvSpPr>
          <p:spPr bwMode="auto">
            <a:xfrm flipH="1">
              <a:off x="4513" y="3592"/>
              <a:ext cx="373" cy="34"/>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3" name="Line 19">
              <a:extLst>
                <a:ext uri="{FF2B5EF4-FFF2-40B4-BE49-F238E27FC236}">
                  <a16:creationId xmlns:a16="http://schemas.microsoft.com/office/drawing/2014/main" id="{8E6B3313-913D-443C-BBB6-2AA9D14848F7}"/>
                </a:ext>
              </a:extLst>
            </p:cNvPr>
            <p:cNvSpPr>
              <a:spLocks noChangeShapeType="1"/>
            </p:cNvSpPr>
            <p:nvPr/>
          </p:nvSpPr>
          <p:spPr bwMode="auto">
            <a:xfrm flipH="1">
              <a:off x="4478" y="3902"/>
              <a:ext cx="373" cy="0"/>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4" name="Line 20">
              <a:extLst>
                <a:ext uri="{FF2B5EF4-FFF2-40B4-BE49-F238E27FC236}">
                  <a16:creationId xmlns:a16="http://schemas.microsoft.com/office/drawing/2014/main" id="{9816B2E8-13CF-4B68-90FD-2E302C6B507B}"/>
                </a:ext>
              </a:extLst>
            </p:cNvPr>
            <p:cNvSpPr>
              <a:spLocks noChangeShapeType="1"/>
            </p:cNvSpPr>
            <p:nvPr/>
          </p:nvSpPr>
          <p:spPr bwMode="auto">
            <a:xfrm flipH="1" flipV="1">
              <a:off x="4670" y="1166"/>
              <a:ext cx="278" cy="144"/>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5" name="Line 21">
              <a:extLst>
                <a:ext uri="{FF2B5EF4-FFF2-40B4-BE49-F238E27FC236}">
                  <a16:creationId xmlns:a16="http://schemas.microsoft.com/office/drawing/2014/main" id="{124B05A4-BA50-47DF-BBBA-80CA147D7A2C}"/>
                </a:ext>
              </a:extLst>
            </p:cNvPr>
            <p:cNvSpPr>
              <a:spLocks noChangeShapeType="1"/>
            </p:cNvSpPr>
            <p:nvPr/>
          </p:nvSpPr>
          <p:spPr bwMode="auto">
            <a:xfrm flipH="1">
              <a:off x="4670" y="1358"/>
              <a:ext cx="289" cy="96"/>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6" name="Text Box 22">
              <a:extLst>
                <a:ext uri="{FF2B5EF4-FFF2-40B4-BE49-F238E27FC236}">
                  <a16:creationId xmlns:a16="http://schemas.microsoft.com/office/drawing/2014/main" id="{BBE16F2D-8206-43F0-AD1D-FA7874A5CD68}"/>
                </a:ext>
              </a:extLst>
            </p:cNvPr>
            <p:cNvSpPr txBox="1">
              <a:spLocks noChangeArrowheads="1"/>
            </p:cNvSpPr>
            <p:nvPr/>
          </p:nvSpPr>
          <p:spPr bwMode="auto">
            <a:xfrm>
              <a:off x="4862" y="2079"/>
              <a:ext cx="768" cy="37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spcBef>
                  <a:spcPct val="50000"/>
                </a:spcBef>
              </a:pPr>
              <a:r>
                <a:rPr kumimoji="1" lang="zh-CN" altLang="en-US" sz="1600">
                  <a:solidFill>
                    <a:schemeClr val="bg1"/>
                  </a:solidFill>
                  <a:latin typeface="+mj-ea"/>
                  <a:ea typeface="+mj-ea"/>
                </a:rPr>
                <a:t>串行口</a:t>
              </a:r>
            </a:p>
            <a:p>
              <a:pPr algn="ctr" fontAlgn="t">
                <a:lnSpc>
                  <a:spcPct val="40000"/>
                </a:lnSpc>
                <a:spcBef>
                  <a:spcPct val="50000"/>
                </a:spcBef>
              </a:pPr>
              <a:r>
                <a:rPr kumimoji="1" lang="en-US" altLang="zh-CN" sz="1600">
                  <a:solidFill>
                    <a:schemeClr val="bg1"/>
                  </a:solidFill>
                  <a:latin typeface="+mj-ea"/>
                  <a:ea typeface="+mj-ea"/>
                </a:rPr>
                <a:t>25</a:t>
              </a:r>
              <a:r>
                <a:rPr kumimoji="1" lang="zh-CN" altLang="en-US" sz="1600">
                  <a:solidFill>
                    <a:schemeClr val="bg1"/>
                  </a:solidFill>
                  <a:latin typeface="+mj-ea"/>
                  <a:ea typeface="+mj-ea"/>
                </a:rPr>
                <a:t>针</a:t>
              </a:r>
            </a:p>
          </p:txBody>
        </p:sp>
        <p:sp>
          <p:nvSpPr>
            <p:cNvPr id="67" name="Line 23">
              <a:extLst>
                <a:ext uri="{FF2B5EF4-FFF2-40B4-BE49-F238E27FC236}">
                  <a16:creationId xmlns:a16="http://schemas.microsoft.com/office/drawing/2014/main" id="{2B18A6EC-D039-42C2-8E50-2A8666B3A25B}"/>
                </a:ext>
              </a:extLst>
            </p:cNvPr>
            <p:cNvSpPr>
              <a:spLocks noChangeShapeType="1"/>
            </p:cNvSpPr>
            <p:nvPr/>
          </p:nvSpPr>
          <p:spPr bwMode="auto">
            <a:xfrm flipH="1" flipV="1">
              <a:off x="4670" y="2078"/>
              <a:ext cx="303" cy="119"/>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8" name="Line 24">
              <a:extLst>
                <a:ext uri="{FF2B5EF4-FFF2-40B4-BE49-F238E27FC236}">
                  <a16:creationId xmlns:a16="http://schemas.microsoft.com/office/drawing/2014/main" id="{3AFAE86D-9BCB-496C-A4F4-ECEDC356E5D2}"/>
                </a:ext>
              </a:extLst>
            </p:cNvPr>
            <p:cNvSpPr>
              <a:spLocks noChangeShapeType="1"/>
            </p:cNvSpPr>
            <p:nvPr/>
          </p:nvSpPr>
          <p:spPr bwMode="auto">
            <a:xfrm flipH="1">
              <a:off x="4670" y="2270"/>
              <a:ext cx="290" cy="96"/>
            </a:xfrm>
            <a:prstGeom prst="line">
              <a:avLst/>
            </a:prstGeom>
            <a:noFill/>
            <a:ln w="28575"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9" name="Rectangle 25">
              <a:extLst>
                <a:ext uri="{FF2B5EF4-FFF2-40B4-BE49-F238E27FC236}">
                  <a16:creationId xmlns:a16="http://schemas.microsoft.com/office/drawing/2014/main" id="{3351A0D8-9E17-4367-8C46-CEA084BD9A65}"/>
                </a:ext>
              </a:extLst>
            </p:cNvPr>
            <p:cNvSpPr>
              <a:spLocks noChangeArrowheads="1"/>
            </p:cNvSpPr>
            <p:nvPr/>
          </p:nvSpPr>
          <p:spPr bwMode="auto">
            <a:xfrm>
              <a:off x="4848" y="3380"/>
              <a:ext cx="849"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fontAlgn="t"/>
              <a:r>
                <a:rPr kumimoji="1" lang="zh-CN" altLang="en-US" sz="1600">
                  <a:solidFill>
                    <a:schemeClr val="bg1"/>
                  </a:solidFill>
                  <a:latin typeface="+mj-ea"/>
                  <a:ea typeface="+mj-ea"/>
                </a:rPr>
                <a:t>同轴电缆网络接口</a:t>
              </a:r>
            </a:p>
          </p:txBody>
        </p:sp>
      </p:grpSp>
      <p:grpSp>
        <p:nvGrpSpPr>
          <p:cNvPr id="70" name="Group 26">
            <a:extLst>
              <a:ext uri="{FF2B5EF4-FFF2-40B4-BE49-F238E27FC236}">
                <a16:creationId xmlns:a16="http://schemas.microsoft.com/office/drawing/2014/main" id="{1123D25E-6A10-450F-9782-02EBB9F250F1}"/>
              </a:ext>
            </a:extLst>
          </p:cNvPr>
          <p:cNvGrpSpPr>
            <a:grpSpLocks/>
          </p:cNvGrpSpPr>
          <p:nvPr/>
        </p:nvGrpSpPr>
        <p:grpSpPr bwMode="auto">
          <a:xfrm>
            <a:off x="649288" y="1239838"/>
            <a:ext cx="5419725" cy="4510070"/>
            <a:chOff x="410" y="780"/>
            <a:chExt cx="3412" cy="2842"/>
          </a:xfrm>
        </p:grpSpPr>
        <p:pic>
          <p:nvPicPr>
            <p:cNvPr id="71" name="Picture 27">
              <a:extLst>
                <a:ext uri="{FF2B5EF4-FFF2-40B4-BE49-F238E27FC236}">
                  <a16:creationId xmlns:a16="http://schemas.microsoft.com/office/drawing/2014/main" id="{4D67FC96-397D-47E1-89E6-81FB4251F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 y="1227"/>
              <a:ext cx="2887" cy="1878"/>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28">
              <a:extLst>
                <a:ext uri="{FF2B5EF4-FFF2-40B4-BE49-F238E27FC236}">
                  <a16:creationId xmlns:a16="http://schemas.microsoft.com/office/drawing/2014/main" id="{ED8DBE76-A904-4D5C-8528-2BDE00CE0548}"/>
                </a:ext>
              </a:extLst>
            </p:cNvPr>
            <p:cNvSpPr>
              <a:spLocks noChangeArrowheads="1"/>
            </p:cNvSpPr>
            <p:nvPr/>
          </p:nvSpPr>
          <p:spPr bwMode="auto">
            <a:xfrm>
              <a:off x="1713" y="3206"/>
              <a:ext cx="797" cy="37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lnSpc>
                  <a:spcPct val="80000"/>
                </a:lnSpc>
              </a:pPr>
              <a:r>
                <a:rPr lang="zh-CN" altLang="en-US" sz="2000">
                  <a:solidFill>
                    <a:srgbClr val="D1390F"/>
                  </a:solidFill>
                  <a:latin typeface="+mj-ea"/>
                  <a:ea typeface="+mj-ea"/>
                </a:rPr>
                <a:t>显示器</a:t>
              </a:r>
            </a:p>
            <a:p>
              <a:pPr algn="ctr" fontAlgn="t">
                <a:lnSpc>
                  <a:spcPct val="80000"/>
                </a:lnSpc>
              </a:pPr>
              <a:r>
                <a:rPr lang="zh-CN" altLang="en-US" sz="2000">
                  <a:solidFill>
                    <a:srgbClr val="D1390F"/>
                  </a:solidFill>
                  <a:latin typeface="+mj-ea"/>
                  <a:ea typeface="+mj-ea"/>
                </a:rPr>
                <a:t>接口</a:t>
              </a:r>
            </a:p>
          </p:txBody>
        </p:sp>
        <p:sp>
          <p:nvSpPr>
            <p:cNvPr id="73" name="Rectangle 29">
              <a:extLst>
                <a:ext uri="{FF2B5EF4-FFF2-40B4-BE49-F238E27FC236}">
                  <a16:creationId xmlns:a16="http://schemas.microsoft.com/office/drawing/2014/main" id="{E53A21C8-2AED-439C-9C94-30D0075AB875}"/>
                </a:ext>
              </a:extLst>
            </p:cNvPr>
            <p:cNvSpPr>
              <a:spLocks noChangeArrowheads="1"/>
            </p:cNvSpPr>
            <p:nvPr/>
          </p:nvSpPr>
          <p:spPr bwMode="auto">
            <a:xfrm>
              <a:off x="2952" y="3162"/>
              <a:ext cx="870" cy="41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r>
                <a:rPr lang="zh-CN" altLang="en-US" sz="2000">
                  <a:solidFill>
                    <a:srgbClr val="D1390F"/>
                  </a:solidFill>
                  <a:latin typeface="+mj-ea"/>
                  <a:ea typeface="+mj-ea"/>
                </a:rPr>
                <a:t>麦克风</a:t>
              </a:r>
            </a:p>
            <a:p>
              <a:pPr algn="ctr" fontAlgn="t">
                <a:lnSpc>
                  <a:spcPct val="80000"/>
                </a:lnSpc>
              </a:pPr>
              <a:r>
                <a:rPr lang="zh-CN" altLang="en-US" sz="2000">
                  <a:solidFill>
                    <a:srgbClr val="D1390F"/>
                  </a:solidFill>
                  <a:latin typeface="+mj-ea"/>
                  <a:ea typeface="+mj-ea"/>
                </a:rPr>
                <a:t>音    箱</a:t>
              </a:r>
            </a:p>
          </p:txBody>
        </p:sp>
        <p:sp>
          <p:nvSpPr>
            <p:cNvPr id="74" name="Rectangle 30">
              <a:extLst>
                <a:ext uri="{FF2B5EF4-FFF2-40B4-BE49-F238E27FC236}">
                  <a16:creationId xmlns:a16="http://schemas.microsoft.com/office/drawing/2014/main" id="{7C2C5120-1122-49C1-8816-FA701167B207}"/>
                </a:ext>
              </a:extLst>
            </p:cNvPr>
            <p:cNvSpPr>
              <a:spLocks noChangeArrowheads="1"/>
            </p:cNvSpPr>
            <p:nvPr/>
          </p:nvSpPr>
          <p:spPr bwMode="auto">
            <a:xfrm>
              <a:off x="410" y="894"/>
              <a:ext cx="940" cy="2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zh-CN" altLang="en-US" sz="2000">
                  <a:solidFill>
                    <a:srgbClr val="D1390F"/>
                  </a:solidFill>
                  <a:latin typeface="+mj-ea"/>
                  <a:ea typeface="+mj-ea"/>
                </a:rPr>
                <a:t>键盘接口</a:t>
              </a:r>
            </a:p>
          </p:txBody>
        </p:sp>
        <p:sp>
          <p:nvSpPr>
            <p:cNvPr id="75" name="Rectangle 31">
              <a:extLst>
                <a:ext uri="{FF2B5EF4-FFF2-40B4-BE49-F238E27FC236}">
                  <a16:creationId xmlns:a16="http://schemas.microsoft.com/office/drawing/2014/main" id="{AEF6DC8D-6B83-4D0E-B079-CA34A93D0018}"/>
                </a:ext>
              </a:extLst>
            </p:cNvPr>
            <p:cNvSpPr>
              <a:spLocks noChangeArrowheads="1"/>
            </p:cNvSpPr>
            <p:nvPr/>
          </p:nvSpPr>
          <p:spPr bwMode="auto">
            <a:xfrm>
              <a:off x="1486" y="864"/>
              <a:ext cx="773" cy="2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r>
                <a:rPr lang="zh-CN" altLang="en-US" sz="2000">
                  <a:solidFill>
                    <a:srgbClr val="D1390F"/>
                  </a:solidFill>
                  <a:latin typeface="+mj-ea"/>
                  <a:ea typeface="+mj-ea"/>
                </a:rPr>
                <a:t>并行口</a:t>
              </a:r>
            </a:p>
          </p:txBody>
        </p:sp>
        <p:sp>
          <p:nvSpPr>
            <p:cNvPr id="76" name="Rectangle 32">
              <a:extLst>
                <a:ext uri="{FF2B5EF4-FFF2-40B4-BE49-F238E27FC236}">
                  <a16:creationId xmlns:a16="http://schemas.microsoft.com/office/drawing/2014/main" id="{252AD916-AAF8-418B-A4F7-F9DD4EB71F61}"/>
                </a:ext>
              </a:extLst>
            </p:cNvPr>
            <p:cNvSpPr>
              <a:spLocks noChangeArrowheads="1"/>
            </p:cNvSpPr>
            <p:nvPr/>
          </p:nvSpPr>
          <p:spPr bwMode="auto">
            <a:xfrm>
              <a:off x="2439" y="3266"/>
              <a:ext cx="615" cy="34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lnSpc>
                  <a:spcPct val="70000"/>
                </a:lnSpc>
              </a:pPr>
              <a:r>
                <a:rPr lang="en-US" altLang="zh-CN" sz="2000">
                  <a:solidFill>
                    <a:srgbClr val="D1390F"/>
                  </a:solidFill>
                  <a:latin typeface="+mj-ea"/>
                  <a:ea typeface="+mj-ea"/>
                </a:rPr>
                <a:t>USB</a:t>
              </a:r>
            </a:p>
            <a:p>
              <a:pPr algn="ctr" fontAlgn="t">
                <a:lnSpc>
                  <a:spcPct val="70000"/>
                </a:lnSpc>
              </a:pPr>
              <a:r>
                <a:rPr lang="zh-CN" altLang="en-US" sz="2000">
                  <a:solidFill>
                    <a:srgbClr val="D1390F"/>
                  </a:solidFill>
                  <a:latin typeface="+mj-ea"/>
                  <a:ea typeface="+mj-ea"/>
                </a:rPr>
                <a:t>接口</a:t>
              </a:r>
            </a:p>
          </p:txBody>
        </p:sp>
        <p:sp>
          <p:nvSpPr>
            <p:cNvPr id="77" name="Rectangle 33">
              <a:extLst>
                <a:ext uri="{FF2B5EF4-FFF2-40B4-BE49-F238E27FC236}">
                  <a16:creationId xmlns:a16="http://schemas.microsoft.com/office/drawing/2014/main" id="{361496F2-D73C-4DD6-A96E-21B3009650DE}"/>
                </a:ext>
              </a:extLst>
            </p:cNvPr>
            <p:cNvSpPr>
              <a:spLocks noChangeArrowheads="1"/>
            </p:cNvSpPr>
            <p:nvPr/>
          </p:nvSpPr>
          <p:spPr bwMode="auto">
            <a:xfrm>
              <a:off x="2473" y="780"/>
              <a:ext cx="995" cy="34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lnSpc>
                  <a:spcPct val="70000"/>
                </a:lnSpc>
              </a:pPr>
              <a:r>
                <a:rPr lang="zh-CN" altLang="en-US" sz="2000">
                  <a:solidFill>
                    <a:srgbClr val="D1390F"/>
                  </a:solidFill>
                  <a:latin typeface="+mj-ea"/>
                  <a:ea typeface="+mj-ea"/>
                </a:rPr>
                <a:t>以太网</a:t>
              </a:r>
            </a:p>
            <a:p>
              <a:pPr algn="ctr" fontAlgn="t">
                <a:lnSpc>
                  <a:spcPct val="70000"/>
                </a:lnSpc>
              </a:pPr>
              <a:r>
                <a:rPr lang="zh-CN" altLang="en-US" sz="2000">
                  <a:solidFill>
                    <a:srgbClr val="D1390F"/>
                  </a:solidFill>
                  <a:latin typeface="+mj-ea"/>
                  <a:ea typeface="+mj-ea"/>
                </a:rPr>
                <a:t>双绞线接口</a:t>
              </a:r>
            </a:p>
          </p:txBody>
        </p:sp>
        <p:sp>
          <p:nvSpPr>
            <p:cNvPr id="78" name="Rectangle 34">
              <a:extLst>
                <a:ext uri="{FF2B5EF4-FFF2-40B4-BE49-F238E27FC236}">
                  <a16:creationId xmlns:a16="http://schemas.microsoft.com/office/drawing/2014/main" id="{45D09497-9925-4D23-8335-16C14D4A1EFC}"/>
                </a:ext>
              </a:extLst>
            </p:cNvPr>
            <p:cNvSpPr>
              <a:spLocks noChangeArrowheads="1"/>
            </p:cNvSpPr>
            <p:nvPr/>
          </p:nvSpPr>
          <p:spPr bwMode="auto">
            <a:xfrm>
              <a:off x="1195" y="3213"/>
              <a:ext cx="598" cy="2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r>
                <a:rPr lang="zh-CN" altLang="en-US" sz="2000">
                  <a:solidFill>
                    <a:srgbClr val="D1390F"/>
                  </a:solidFill>
                  <a:latin typeface="+mj-ea"/>
                  <a:ea typeface="+mj-ea"/>
                </a:rPr>
                <a:t>串行口</a:t>
              </a:r>
            </a:p>
          </p:txBody>
        </p:sp>
        <p:sp>
          <p:nvSpPr>
            <p:cNvPr id="79" name="Line 35">
              <a:extLst>
                <a:ext uri="{FF2B5EF4-FFF2-40B4-BE49-F238E27FC236}">
                  <a16:creationId xmlns:a16="http://schemas.microsoft.com/office/drawing/2014/main" id="{9E84F77B-5BA2-493A-BB55-FF1EA5C784E9}"/>
                </a:ext>
              </a:extLst>
            </p:cNvPr>
            <p:cNvSpPr>
              <a:spLocks noChangeShapeType="1"/>
            </p:cNvSpPr>
            <p:nvPr/>
          </p:nvSpPr>
          <p:spPr bwMode="auto">
            <a:xfrm flipV="1">
              <a:off x="2856" y="1182"/>
              <a:ext cx="111" cy="855"/>
            </a:xfrm>
            <a:prstGeom prst="line">
              <a:avLst/>
            </a:prstGeom>
            <a:noFill/>
            <a:ln w="28575" cap="sq">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0" name="Line 36">
              <a:extLst>
                <a:ext uri="{FF2B5EF4-FFF2-40B4-BE49-F238E27FC236}">
                  <a16:creationId xmlns:a16="http://schemas.microsoft.com/office/drawing/2014/main" id="{166609A4-9806-4E5A-8E4E-B77266B1F0E0}"/>
                </a:ext>
              </a:extLst>
            </p:cNvPr>
            <p:cNvSpPr>
              <a:spLocks noChangeShapeType="1"/>
            </p:cNvSpPr>
            <p:nvPr/>
          </p:nvSpPr>
          <p:spPr bwMode="auto">
            <a:xfrm flipV="1">
              <a:off x="2041" y="2532"/>
              <a:ext cx="74" cy="67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1" name="Line 37">
              <a:extLst>
                <a:ext uri="{FF2B5EF4-FFF2-40B4-BE49-F238E27FC236}">
                  <a16:creationId xmlns:a16="http://schemas.microsoft.com/office/drawing/2014/main" id="{220ECDAD-B402-4B29-BA82-944DECA543D1}"/>
                </a:ext>
              </a:extLst>
            </p:cNvPr>
            <p:cNvSpPr>
              <a:spLocks noChangeShapeType="1"/>
            </p:cNvSpPr>
            <p:nvPr/>
          </p:nvSpPr>
          <p:spPr bwMode="auto">
            <a:xfrm flipV="1">
              <a:off x="2782" y="2577"/>
              <a:ext cx="74" cy="67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2" name="Line 38">
              <a:extLst>
                <a:ext uri="{FF2B5EF4-FFF2-40B4-BE49-F238E27FC236}">
                  <a16:creationId xmlns:a16="http://schemas.microsoft.com/office/drawing/2014/main" id="{6FB80CFD-D232-42C9-AF32-6A7C42157C07}"/>
                </a:ext>
              </a:extLst>
            </p:cNvPr>
            <p:cNvSpPr>
              <a:spLocks noChangeShapeType="1"/>
            </p:cNvSpPr>
            <p:nvPr/>
          </p:nvSpPr>
          <p:spPr bwMode="auto">
            <a:xfrm flipV="1">
              <a:off x="1523" y="2487"/>
              <a:ext cx="0" cy="76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3" name="Line 39">
              <a:extLst>
                <a:ext uri="{FF2B5EF4-FFF2-40B4-BE49-F238E27FC236}">
                  <a16:creationId xmlns:a16="http://schemas.microsoft.com/office/drawing/2014/main" id="{A7E9FF29-6BD4-41A5-841E-0F164824752A}"/>
                </a:ext>
              </a:extLst>
            </p:cNvPr>
            <p:cNvSpPr>
              <a:spLocks noChangeShapeType="1"/>
            </p:cNvSpPr>
            <p:nvPr/>
          </p:nvSpPr>
          <p:spPr bwMode="auto">
            <a:xfrm flipV="1">
              <a:off x="1708" y="1137"/>
              <a:ext cx="74" cy="810"/>
            </a:xfrm>
            <a:prstGeom prst="line">
              <a:avLst/>
            </a:prstGeom>
            <a:noFill/>
            <a:ln w="28575" cap="sq">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4" name="Line 40">
              <a:extLst>
                <a:ext uri="{FF2B5EF4-FFF2-40B4-BE49-F238E27FC236}">
                  <a16:creationId xmlns:a16="http://schemas.microsoft.com/office/drawing/2014/main" id="{97DE41C0-2808-4480-966F-BB95E26D3BE3}"/>
                </a:ext>
              </a:extLst>
            </p:cNvPr>
            <p:cNvSpPr>
              <a:spLocks noChangeShapeType="1"/>
            </p:cNvSpPr>
            <p:nvPr/>
          </p:nvSpPr>
          <p:spPr bwMode="auto">
            <a:xfrm>
              <a:off x="820" y="1137"/>
              <a:ext cx="111" cy="765"/>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5" name="Line 41">
              <a:extLst>
                <a:ext uri="{FF2B5EF4-FFF2-40B4-BE49-F238E27FC236}">
                  <a16:creationId xmlns:a16="http://schemas.microsoft.com/office/drawing/2014/main" id="{34788F06-D06D-4494-97F7-0670BBA184A2}"/>
                </a:ext>
              </a:extLst>
            </p:cNvPr>
            <p:cNvSpPr>
              <a:spLocks noChangeShapeType="1"/>
            </p:cNvSpPr>
            <p:nvPr/>
          </p:nvSpPr>
          <p:spPr bwMode="auto">
            <a:xfrm flipV="1">
              <a:off x="943" y="2352"/>
              <a:ext cx="62" cy="862"/>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86" name="Text Box 42">
              <a:extLst>
                <a:ext uri="{FF2B5EF4-FFF2-40B4-BE49-F238E27FC236}">
                  <a16:creationId xmlns:a16="http://schemas.microsoft.com/office/drawing/2014/main" id="{3A627C7E-1022-4483-9402-4CFEA27B66CA}"/>
                </a:ext>
              </a:extLst>
            </p:cNvPr>
            <p:cNvSpPr txBox="1">
              <a:spLocks noChangeArrowheads="1"/>
            </p:cNvSpPr>
            <p:nvPr/>
          </p:nvSpPr>
          <p:spPr bwMode="auto">
            <a:xfrm>
              <a:off x="437" y="3220"/>
              <a:ext cx="876" cy="40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lnSpc>
                  <a:spcPct val="80000"/>
                </a:lnSpc>
                <a:spcBef>
                  <a:spcPct val="50000"/>
                </a:spcBef>
              </a:pPr>
              <a:r>
                <a:rPr lang="zh-CN" altLang="en-US" sz="2000">
                  <a:solidFill>
                    <a:srgbClr val="D1390F"/>
                  </a:solidFill>
                  <a:latin typeface="+mj-ea"/>
                  <a:ea typeface="+mj-ea"/>
                </a:rPr>
                <a:t>鼠标器</a:t>
              </a:r>
            </a:p>
            <a:p>
              <a:pPr algn="ctr" fontAlgn="t">
                <a:lnSpc>
                  <a:spcPct val="30000"/>
                </a:lnSpc>
                <a:spcBef>
                  <a:spcPct val="50000"/>
                </a:spcBef>
              </a:pPr>
              <a:r>
                <a:rPr lang="zh-CN" altLang="en-US" sz="2000">
                  <a:solidFill>
                    <a:srgbClr val="D1390F"/>
                  </a:solidFill>
                  <a:latin typeface="+mj-ea"/>
                  <a:ea typeface="+mj-ea"/>
                </a:rPr>
                <a:t>接口</a:t>
              </a:r>
            </a:p>
          </p:txBody>
        </p:sp>
        <p:sp>
          <p:nvSpPr>
            <p:cNvPr id="87" name="Line 43">
              <a:extLst>
                <a:ext uri="{FF2B5EF4-FFF2-40B4-BE49-F238E27FC236}">
                  <a16:creationId xmlns:a16="http://schemas.microsoft.com/office/drawing/2014/main" id="{83A32FD4-87BC-42F3-ABDD-30AE0B82F97A}"/>
                </a:ext>
              </a:extLst>
            </p:cNvPr>
            <p:cNvSpPr>
              <a:spLocks noChangeShapeType="1"/>
            </p:cNvSpPr>
            <p:nvPr/>
          </p:nvSpPr>
          <p:spPr bwMode="auto">
            <a:xfrm flipH="1" flipV="1">
              <a:off x="3300" y="2487"/>
              <a:ext cx="74" cy="720"/>
            </a:xfrm>
            <a:prstGeom prst="line">
              <a:avLst/>
            </a:prstGeom>
            <a:noFill/>
            <a:ln w="28575"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grpSp>
      <p:sp>
        <p:nvSpPr>
          <p:cNvPr id="88" name="Text Box 44">
            <a:extLst>
              <a:ext uri="{FF2B5EF4-FFF2-40B4-BE49-F238E27FC236}">
                <a16:creationId xmlns:a16="http://schemas.microsoft.com/office/drawing/2014/main" id="{FBD52A3A-E359-430C-9849-1BBED77BB6D8}"/>
              </a:ext>
            </a:extLst>
          </p:cNvPr>
          <p:cNvSpPr txBox="1">
            <a:spLocks noChangeArrowheads="1"/>
          </p:cNvSpPr>
          <p:nvPr/>
        </p:nvSpPr>
        <p:spPr bwMode="auto">
          <a:xfrm>
            <a:off x="973138" y="5880100"/>
            <a:ext cx="485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0" tIns="45685" rIns="91370" bIns="45685">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en-US" altLang="zh-CN">
                <a:latin typeface="+mj-ea"/>
                <a:ea typeface="+mj-ea"/>
              </a:rPr>
              <a:t>(</a:t>
            </a:r>
            <a:r>
              <a:rPr kumimoji="1" lang="zh-CN" altLang="en-US">
                <a:latin typeface="+mj-ea"/>
                <a:ea typeface="+mj-ea"/>
              </a:rPr>
              <a:t>安装在主板上的</a:t>
            </a:r>
            <a:r>
              <a:rPr kumimoji="1" lang="en-US" altLang="zh-CN">
                <a:latin typeface="+mj-ea"/>
                <a:ea typeface="+mj-ea"/>
              </a:rPr>
              <a:t>I/O</a:t>
            </a:r>
            <a:r>
              <a:rPr kumimoji="1" lang="zh-CN" altLang="en-US">
                <a:latin typeface="+mj-ea"/>
                <a:ea typeface="+mj-ea"/>
              </a:rPr>
              <a:t>设备接口</a:t>
            </a:r>
            <a:r>
              <a:rPr kumimoji="1" lang="en-US" altLang="zh-CN">
                <a:latin typeface="+mj-ea"/>
                <a:ea typeface="+mj-ea"/>
              </a:rPr>
              <a:t>)</a:t>
            </a:r>
          </a:p>
        </p:txBody>
      </p:sp>
    </p:spTree>
    <p:extLst>
      <p:ext uri="{BB962C8B-B14F-4D97-AF65-F5344CB8AC3E}">
        <p14:creationId xmlns:p14="http://schemas.microsoft.com/office/powerpoint/2010/main" val="4018787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DA4F87B-74AE-49B2-97C2-8068B816830C}"/>
              </a:ext>
            </a:extLst>
          </p:cNvPr>
          <p:cNvSpPr>
            <a:spLocks noGrp="1"/>
          </p:cNvSpPr>
          <p:nvPr>
            <p:ph type="sldNum" sz="quarter" idx="12"/>
          </p:nvPr>
        </p:nvSpPr>
        <p:spPr/>
        <p:txBody>
          <a:bodyPr/>
          <a:lstStyle/>
          <a:p>
            <a:fld id="{D12C7F20-4EEE-4847-AC76-B538472E8A39}" type="slidenum">
              <a:rPr lang="zh-CN" altLang="en-US" smtClean="0"/>
              <a:pPr/>
              <a:t>31</a:t>
            </a:fld>
            <a:endParaRPr lang="zh-CN" altLang="en-US"/>
          </a:p>
        </p:txBody>
      </p:sp>
      <p:sp>
        <p:nvSpPr>
          <p:cNvPr id="3" name="文本占位符 2">
            <a:extLst>
              <a:ext uri="{FF2B5EF4-FFF2-40B4-BE49-F238E27FC236}">
                <a16:creationId xmlns:a16="http://schemas.microsoft.com/office/drawing/2014/main" id="{348533CE-E0FF-4038-9599-0E3B57EB7F57}"/>
              </a:ext>
            </a:extLst>
          </p:cNvPr>
          <p:cNvSpPr>
            <a:spLocks noGrp="1"/>
          </p:cNvSpPr>
          <p:nvPr>
            <p:ph type="body" sz="quarter" idx="15"/>
          </p:nvPr>
        </p:nvSpPr>
        <p:spPr/>
        <p:txBody>
          <a:bodyPr/>
          <a:lstStyle/>
          <a:p>
            <a:r>
              <a:rPr lang="en-US" altLang="zh-CN" dirty="0"/>
              <a:t>I/O</a:t>
            </a:r>
            <a:r>
              <a:rPr lang="zh-CN" altLang="en-US" dirty="0"/>
              <a:t>设备的寻址方式</a:t>
            </a:r>
          </a:p>
        </p:txBody>
      </p:sp>
      <p:sp>
        <p:nvSpPr>
          <p:cNvPr id="4" name="文本占位符 3">
            <a:extLst>
              <a:ext uri="{FF2B5EF4-FFF2-40B4-BE49-F238E27FC236}">
                <a16:creationId xmlns:a16="http://schemas.microsoft.com/office/drawing/2014/main" id="{BE746F46-2B87-4246-A0DC-0864846233C9}"/>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4884A943-D060-445B-8EF5-A137565D1FBD}"/>
              </a:ext>
            </a:extLst>
          </p:cNvPr>
          <p:cNvSpPr txBox="1">
            <a:spLocks noChangeArrowheads="1"/>
          </p:cNvSpPr>
          <p:nvPr/>
        </p:nvSpPr>
        <p:spPr bwMode="auto">
          <a:xfrm>
            <a:off x="405219" y="2947223"/>
            <a:ext cx="10937231"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25000"/>
              </a:spcBef>
              <a:spcAft>
                <a:spcPct val="0"/>
              </a:spcAft>
              <a:buClrTx/>
              <a:buSzPct val="100000"/>
              <a:buFontTx/>
              <a:buNone/>
              <a:tabLst/>
              <a:defRPr/>
            </a:pPr>
            <a:r>
              <a:rPr kumimoji="0" lang="zh-CN" altLang="en-US" sz="2200" b="0" i="0" u="none" strike="noStrike" kern="1200" cap="none" spc="0" normalizeH="0" baseline="0" noProof="0" dirty="0">
                <a:ln>
                  <a:noFill/>
                </a:ln>
                <a:solidFill>
                  <a:srgbClr val="3333CC"/>
                </a:solidFill>
                <a:effectLst/>
                <a:uLnTx/>
                <a:uFillTx/>
                <a:latin typeface="+mj-ea"/>
                <a:ea typeface="+mj-ea"/>
                <a:cs typeface="+mn-cs"/>
              </a:rPr>
              <a:t>     </a:t>
            </a:r>
            <a:r>
              <a:rPr kumimoji="0" lang="zh-CN" altLang="en-US" sz="1800" b="0" i="0" u="none" strike="noStrike" kern="1200" cap="none" spc="0" normalizeH="0" baseline="0" noProof="0" dirty="0">
                <a:ln>
                  <a:noFill/>
                </a:ln>
                <a:solidFill>
                  <a:srgbClr val="D1390F"/>
                </a:solidFill>
                <a:effectLst/>
                <a:uLnTx/>
                <a:uFillTx/>
                <a:latin typeface="+mj-ea"/>
                <a:ea typeface="+mj-ea"/>
                <a:cs typeface="+mn-cs"/>
              </a:rPr>
              <a:t>（</a:t>
            </a:r>
            <a:r>
              <a:rPr kumimoji="0" lang="en-US" altLang="zh-CN" sz="1800" b="0" i="0" u="none" strike="noStrike" kern="1200" cap="none" spc="0" normalizeH="0" baseline="0" noProof="0" dirty="0">
                <a:ln>
                  <a:noFill/>
                </a:ln>
                <a:solidFill>
                  <a:srgbClr val="D1390F"/>
                </a:solidFill>
                <a:effectLst/>
                <a:uLnTx/>
                <a:uFillTx/>
                <a:latin typeface="+mj-ea"/>
                <a:ea typeface="+mj-ea"/>
                <a:cs typeface="+mn-cs"/>
              </a:rPr>
              <a:t>1</a:t>
            </a:r>
            <a:r>
              <a:rPr kumimoji="0" lang="zh-CN" altLang="en-US" sz="1800" b="0" i="0" u="none" strike="noStrike" kern="1200" cap="none" spc="0" normalizeH="0" baseline="0" noProof="0" dirty="0">
                <a:ln>
                  <a:noFill/>
                </a:ln>
                <a:solidFill>
                  <a:srgbClr val="D1390F"/>
                </a:solidFill>
                <a:effectLst/>
                <a:uLnTx/>
                <a:uFillTx/>
                <a:latin typeface="+mj-ea"/>
                <a:ea typeface="+mj-ea"/>
                <a:cs typeface="+mn-cs"/>
              </a:rPr>
              <a:t>）统一编址方式（内存映射方式）</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0000FF"/>
                </a:solidFill>
                <a:effectLst/>
                <a:uLnTx/>
                <a:uFillTx/>
                <a:latin typeface="+mj-ea"/>
                <a:ea typeface="+mj-ea"/>
                <a:cs typeface="+mn-cs"/>
              </a:rPr>
              <a:t>    </a:t>
            </a: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与主存空间统一编址，将主存空间分出一部分地址给</a:t>
            </a:r>
            <a:r>
              <a:rPr kumimoji="0" lang="en-US" altLang="zh-CN" sz="1800" b="0" i="0" u="none" strike="noStrike" kern="1200" cap="none" spc="0" normalizeH="0" baseline="0" noProof="0" dirty="0">
                <a:ln>
                  <a:noFill/>
                </a:ln>
                <a:solidFill>
                  <a:srgbClr val="006600"/>
                </a:solidFill>
                <a:effectLst/>
                <a:uLnTx/>
                <a:uFillTx/>
                <a:latin typeface="+mj-ea"/>
                <a:ea typeface="+mj-ea"/>
                <a:cs typeface="+mn-cs"/>
              </a:rPr>
              <a:t>I/O</a:t>
            </a: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端口进行编号。</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     </a:t>
            </a:r>
            <a:r>
              <a:rPr kumimoji="0" lang="zh-CN" altLang="en-US" sz="1600" b="0" i="0" u="none" strike="noStrike" kern="1200" cap="none" spc="0" normalizeH="0" baseline="0" noProof="0" dirty="0">
                <a:ln>
                  <a:noFill/>
                </a:ln>
                <a:solidFill>
                  <a:srgbClr val="990000"/>
                </a:solidFill>
                <a:effectLst/>
                <a:uLnTx/>
                <a:uFillTx/>
                <a:latin typeface="+mj-ea"/>
                <a:ea typeface="+mj-ea"/>
                <a:cs typeface="+mn-cs"/>
              </a:rPr>
              <a:t>（因该方法是将</a:t>
            </a:r>
            <a:r>
              <a:rPr kumimoji="0" lang="en-US" altLang="zh-CN" sz="1600" b="0" i="0" u="none" strike="noStrike" kern="1200" cap="none" spc="0" normalizeH="0" baseline="0" noProof="0" dirty="0">
                <a:ln>
                  <a:noFill/>
                </a:ln>
                <a:solidFill>
                  <a:srgbClr val="990000"/>
                </a:solidFill>
                <a:effectLst/>
                <a:uLnTx/>
                <a:uFillTx/>
                <a:latin typeface="+mj-ea"/>
                <a:ea typeface="+mj-ea"/>
                <a:cs typeface="+mn-cs"/>
              </a:rPr>
              <a:t>I/O</a:t>
            </a:r>
            <a:r>
              <a:rPr kumimoji="0" lang="zh-CN" altLang="en-US" sz="1600" b="0" i="0" u="none" strike="noStrike" kern="1200" cap="none" spc="0" normalizeH="0" baseline="0" noProof="0" dirty="0">
                <a:ln>
                  <a:noFill/>
                </a:ln>
                <a:solidFill>
                  <a:srgbClr val="990000"/>
                </a:solidFill>
                <a:effectLst/>
                <a:uLnTx/>
                <a:uFillTx/>
                <a:latin typeface="+mj-ea"/>
                <a:ea typeface="+mj-ea"/>
                <a:cs typeface="+mn-cs"/>
              </a:rPr>
              <a:t>端口映射到主存空间的某区，故也被称为“存储器映射方式”）</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    </a:t>
            </a:r>
            <a:r>
              <a:rPr kumimoji="0" lang="zh-CN" altLang="en-US" sz="1800" b="0" i="0" u="none" strike="noStrike" kern="1200" cap="none" spc="0" normalizeH="0" baseline="0" noProof="0" dirty="0">
                <a:ln>
                  <a:noFill/>
                </a:ln>
                <a:solidFill>
                  <a:srgbClr val="000000"/>
                </a:solidFill>
                <a:effectLst/>
                <a:uLnTx/>
                <a:uFillTx/>
                <a:latin typeface="+mj-ea"/>
                <a:ea typeface="+mj-ea"/>
                <a:cs typeface="+mn-cs"/>
              </a:rPr>
              <a:t>例如，</a:t>
            </a:r>
            <a:r>
              <a:rPr kumimoji="0" lang="en-US" altLang="zh-CN" sz="1800" b="0" i="0" u="none" strike="noStrike" kern="1200" cap="none" spc="0" normalizeH="0" baseline="0" noProof="0" dirty="0">
                <a:ln>
                  <a:noFill/>
                </a:ln>
                <a:solidFill>
                  <a:srgbClr val="000000"/>
                </a:solidFill>
                <a:effectLst/>
                <a:uLnTx/>
                <a:uFillTx/>
                <a:latin typeface="+mj-ea"/>
                <a:ea typeface="+mj-ea"/>
                <a:cs typeface="+mn-cs"/>
              </a:rPr>
              <a:t>Motorola</a:t>
            </a:r>
            <a:r>
              <a:rPr kumimoji="0" lang="zh-CN" altLang="en-US" sz="1800" b="0" i="0" u="none" strike="noStrike" kern="1200" cap="none" spc="0" normalizeH="0" baseline="0" noProof="0" dirty="0">
                <a:ln>
                  <a:noFill/>
                </a:ln>
                <a:solidFill>
                  <a:srgbClr val="000000"/>
                </a:solidFill>
                <a:effectLst/>
                <a:uLnTx/>
                <a:uFillTx/>
                <a:latin typeface="+mj-ea"/>
                <a:ea typeface="+mj-ea"/>
                <a:cs typeface="+mn-cs"/>
              </a:rPr>
              <a:t>公司生产的处理器就采用该方案</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D1390F"/>
                </a:solidFill>
                <a:effectLst/>
                <a:uLnTx/>
                <a:uFillTx/>
                <a:latin typeface="+mj-ea"/>
                <a:ea typeface="+mj-ea"/>
                <a:cs typeface="+mn-cs"/>
              </a:rPr>
              <a:t>（</a:t>
            </a:r>
            <a:r>
              <a:rPr kumimoji="0" lang="en-US" altLang="zh-CN" sz="1800" b="0" i="0" u="none" strike="noStrike" kern="1200" cap="none" spc="0" normalizeH="0" baseline="0" noProof="0" dirty="0">
                <a:ln>
                  <a:noFill/>
                </a:ln>
                <a:solidFill>
                  <a:srgbClr val="D1390F"/>
                </a:solidFill>
                <a:effectLst/>
                <a:uLnTx/>
                <a:uFillTx/>
                <a:latin typeface="+mj-ea"/>
                <a:ea typeface="+mj-ea"/>
                <a:cs typeface="+mn-cs"/>
              </a:rPr>
              <a:t>2</a:t>
            </a:r>
            <a:r>
              <a:rPr kumimoji="0" lang="zh-CN" altLang="en-US" sz="1800" b="0" i="0" u="none" strike="noStrike" kern="1200" cap="none" spc="0" normalizeH="0" baseline="0" noProof="0" dirty="0">
                <a:ln>
                  <a:noFill/>
                </a:ln>
                <a:solidFill>
                  <a:srgbClr val="D1390F"/>
                </a:solidFill>
                <a:effectLst/>
                <a:uLnTx/>
                <a:uFillTx/>
                <a:latin typeface="+mj-ea"/>
                <a:ea typeface="+mj-ea"/>
                <a:cs typeface="+mn-cs"/>
              </a:rPr>
              <a:t>）独立编址方式（特殊</a:t>
            </a:r>
            <a:r>
              <a:rPr kumimoji="0" lang="en-US" altLang="zh-CN" sz="1800" b="0" i="0" u="none" strike="noStrike" kern="1200" cap="none" spc="0" normalizeH="0" baseline="0" noProof="0" dirty="0">
                <a:ln>
                  <a:noFill/>
                </a:ln>
                <a:solidFill>
                  <a:srgbClr val="D1390F"/>
                </a:solidFill>
                <a:effectLst/>
                <a:uLnTx/>
                <a:uFillTx/>
                <a:latin typeface="+mj-ea"/>
                <a:ea typeface="+mj-ea"/>
                <a:cs typeface="+mn-cs"/>
              </a:rPr>
              <a:t>I/O</a:t>
            </a:r>
            <a:r>
              <a:rPr kumimoji="0" lang="zh-CN" altLang="en-US" sz="1800" b="0" i="0" u="none" strike="noStrike" kern="1200" cap="none" spc="0" normalizeH="0" baseline="0" noProof="0" dirty="0">
                <a:ln>
                  <a:noFill/>
                </a:ln>
                <a:solidFill>
                  <a:srgbClr val="D1390F"/>
                </a:solidFill>
                <a:effectLst/>
                <a:uLnTx/>
                <a:uFillTx/>
                <a:latin typeface="+mj-ea"/>
                <a:ea typeface="+mj-ea"/>
                <a:cs typeface="+mn-cs"/>
              </a:rPr>
              <a:t>指令方式）</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56C61E"/>
                </a:solidFill>
                <a:effectLst/>
                <a:uLnTx/>
                <a:uFillTx/>
                <a:latin typeface="+mj-ea"/>
                <a:ea typeface="+mj-ea"/>
                <a:cs typeface="+mn-cs"/>
              </a:rPr>
              <a:t>    </a:t>
            </a: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不和主存单元一起编号，而是单独编号，使成为一个独立的</a:t>
            </a:r>
            <a:r>
              <a:rPr kumimoji="0" lang="en-US" altLang="zh-CN" sz="1800" b="0" i="0" u="none" strike="noStrike" kern="1200" cap="none" spc="0" normalizeH="0" baseline="0" noProof="0" dirty="0">
                <a:ln>
                  <a:noFill/>
                </a:ln>
                <a:solidFill>
                  <a:srgbClr val="006600"/>
                </a:solidFill>
                <a:effectLst/>
                <a:uLnTx/>
                <a:uFillTx/>
                <a:latin typeface="+mj-ea"/>
                <a:ea typeface="+mj-ea"/>
                <a:cs typeface="+mn-cs"/>
              </a:rPr>
              <a:t>I/O</a:t>
            </a: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地址空间</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    </a:t>
            </a:r>
            <a:r>
              <a:rPr kumimoji="0" lang="zh-CN" altLang="en-US" sz="1600" b="0" i="0" u="none" strike="noStrike" kern="1200" cap="none" spc="0" normalizeH="0" baseline="0" noProof="0" dirty="0">
                <a:ln>
                  <a:noFill/>
                </a:ln>
                <a:solidFill>
                  <a:srgbClr val="990000"/>
                </a:solidFill>
                <a:effectLst/>
                <a:uLnTx/>
                <a:uFillTx/>
                <a:latin typeface="+mj-ea"/>
                <a:ea typeface="+mj-ea"/>
                <a:cs typeface="+mn-cs"/>
              </a:rPr>
              <a:t>（因需专门</a:t>
            </a:r>
            <a:r>
              <a:rPr kumimoji="0" lang="en-US" altLang="zh-CN" sz="1600" b="0" i="0" u="none" strike="noStrike" kern="1200" cap="none" spc="0" normalizeH="0" baseline="0" noProof="0" dirty="0">
                <a:ln>
                  <a:noFill/>
                </a:ln>
                <a:solidFill>
                  <a:srgbClr val="990000"/>
                </a:solidFill>
                <a:effectLst/>
                <a:uLnTx/>
                <a:uFillTx/>
                <a:latin typeface="+mj-ea"/>
                <a:ea typeface="+mj-ea"/>
                <a:cs typeface="+mn-cs"/>
              </a:rPr>
              <a:t>I/O</a:t>
            </a:r>
            <a:r>
              <a:rPr kumimoji="0" lang="zh-CN" altLang="en-US" sz="1600" b="0" i="0" u="none" strike="noStrike" kern="1200" cap="none" spc="0" normalizeH="0" baseline="0" noProof="0" dirty="0">
                <a:ln>
                  <a:noFill/>
                </a:ln>
                <a:solidFill>
                  <a:srgbClr val="990000"/>
                </a:solidFill>
                <a:effectLst/>
                <a:uLnTx/>
                <a:uFillTx/>
                <a:latin typeface="+mj-ea"/>
                <a:ea typeface="+mj-ea"/>
                <a:cs typeface="+mn-cs"/>
              </a:rPr>
              <a:t>指令，故也称为“特殊</a:t>
            </a:r>
            <a:r>
              <a:rPr kumimoji="0" lang="en-US" altLang="zh-CN" sz="1600" b="0" i="0" u="none" strike="noStrike" kern="1200" cap="none" spc="0" normalizeH="0" baseline="0" noProof="0" dirty="0">
                <a:ln>
                  <a:noFill/>
                </a:ln>
                <a:solidFill>
                  <a:srgbClr val="990000"/>
                </a:solidFill>
                <a:effectLst/>
                <a:uLnTx/>
                <a:uFillTx/>
                <a:latin typeface="+mj-ea"/>
                <a:ea typeface="+mj-ea"/>
                <a:cs typeface="+mn-cs"/>
              </a:rPr>
              <a:t>I/O</a:t>
            </a:r>
            <a:r>
              <a:rPr kumimoji="0" lang="zh-CN" altLang="en-US" sz="1600" b="0" i="0" u="none" strike="noStrike" kern="1200" cap="none" spc="0" normalizeH="0" baseline="0" noProof="0" dirty="0">
                <a:ln>
                  <a:noFill/>
                </a:ln>
                <a:solidFill>
                  <a:srgbClr val="990000"/>
                </a:solidFill>
                <a:effectLst/>
                <a:uLnTx/>
                <a:uFillTx/>
                <a:latin typeface="+mj-ea"/>
                <a:ea typeface="+mj-ea"/>
                <a:cs typeface="+mn-cs"/>
              </a:rPr>
              <a:t>指令方式”）</a:t>
            </a:r>
          </a:p>
          <a:p>
            <a:pPr marL="742950" marR="0" lvl="1" indent="-285750" algn="just" defTabSz="914400" rtl="0" eaLnBrk="0" fontAlgn="base" latinLnBrk="0" hangingPunct="0">
              <a:lnSpc>
                <a:spcPct val="120000"/>
              </a:lnSpc>
              <a:spcBef>
                <a:spcPct val="25000"/>
              </a:spcBef>
              <a:spcAft>
                <a:spcPct val="0"/>
              </a:spcAft>
              <a:buClrTx/>
              <a:buSzPct val="100000"/>
              <a:buFontTx/>
              <a:buNone/>
              <a:tabLst/>
              <a:defRPr/>
            </a:pPr>
            <a:r>
              <a:rPr kumimoji="0" lang="zh-CN" altLang="en-US" sz="1800" b="0" i="0" u="none" strike="noStrike" kern="1200" cap="none" spc="0" normalizeH="0" baseline="0" noProof="0" dirty="0">
                <a:ln>
                  <a:noFill/>
                </a:ln>
                <a:solidFill>
                  <a:srgbClr val="006600"/>
                </a:solidFill>
                <a:effectLst/>
                <a:uLnTx/>
                <a:uFillTx/>
                <a:latin typeface="+mj-ea"/>
                <a:ea typeface="+mj-ea"/>
                <a:cs typeface="+mn-cs"/>
              </a:rPr>
              <a:t>    </a:t>
            </a:r>
            <a:r>
              <a:rPr kumimoji="0" lang="zh-CN" altLang="en-US" sz="1800" b="0" i="0" u="none" strike="noStrike" kern="1200" cap="none" spc="0" normalizeH="0" baseline="0" noProof="0" dirty="0">
                <a:ln>
                  <a:noFill/>
                </a:ln>
                <a:solidFill>
                  <a:srgbClr val="000000"/>
                </a:solidFill>
                <a:effectLst/>
                <a:uLnTx/>
                <a:uFillTx/>
                <a:latin typeface="+mj-ea"/>
                <a:ea typeface="+mj-ea"/>
                <a:cs typeface="+mn-cs"/>
              </a:rPr>
              <a:t>例如，</a:t>
            </a:r>
            <a:r>
              <a:rPr kumimoji="0" lang="en-US" altLang="zh-CN" sz="1800" b="0" i="0" u="none" strike="noStrike" kern="1200" cap="none" spc="0" normalizeH="0" baseline="0" noProof="0" dirty="0">
                <a:ln>
                  <a:noFill/>
                </a:ln>
                <a:solidFill>
                  <a:srgbClr val="000000"/>
                </a:solidFill>
                <a:effectLst/>
                <a:uLnTx/>
                <a:uFillTx/>
                <a:latin typeface="+mj-ea"/>
                <a:ea typeface="+mj-ea"/>
                <a:cs typeface="+mn-cs"/>
              </a:rPr>
              <a:t>Intel</a:t>
            </a:r>
            <a:r>
              <a:rPr kumimoji="0" lang="zh-CN" altLang="en-US" sz="1800" b="0" i="0" u="none" strike="noStrike" kern="1200" cap="none" spc="0" normalizeH="0" baseline="0" noProof="0" dirty="0">
                <a:ln>
                  <a:noFill/>
                </a:ln>
                <a:solidFill>
                  <a:srgbClr val="000000"/>
                </a:solidFill>
                <a:effectLst/>
                <a:uLnTx/>
                <a:uFillTx/>
                <a:latin typeface="+mj-ea"/>
                <a:ea typeface="+mj-ea"/>
                <a:cs typeface="+mn-cs"/>
              </a:rPr>
              <a:t>公司和</a:t>
            </a:r>
            <a:r>
              <a:rPr kumimoji="0" lang="en-US" altLang="zh-CN" sz="1800" b="0" i="0" u="none" strike="noStrike" kern="1200" cap="none" spc="0" normalizeH="0" baseline="0" noProof="0" dirty="0" err="1">
                <a:ln>
                  <a:noFill/>
                </a:ln>
                <a:solidFill>
                  <a:srgbClr val="000000"/>
                </a:solidFill>
                <a:effectLst/>
                <a:uLnTx/>
                <a:uFillTx/>
                <a:latin typeface="+mj-ea"/>
                <a:ea typeface="+mj-ea"/>
                <a:cs typeface="+mn-cs"/>
              </a:rPr>
              <a:t>Zilog</a:t>
            </a:r>
            <a:r>
              <a:rPr kumimoji="0" lang="zh-CN" altLang="en-US" sz="1800" b="0" i="0" u="none" strike="noStrike" kern="1200" cap="none" spc="0" normalizeH="0" baseline="0" noProof="0" dirty="0">
                <a:ln>
                  <a:noFill/>
                </a:ln>
                <a:solidFill>
                  <a:srgbClr val="000000"/>
                </a:solidFill>
                <a:effectLst/>
                <a:uLnTx/>
                <a:uFillTx/>
                <a:latin typeface="+mj-ea"/>
                <a:ea typeface="+mj-ea"/>
                <a:cs typeface="+mn-cs"/>
              </a:rPr>
              <a:t>公司的处理器就是独立编址方式</a:t>
            </a:r>
          </a:p>
        </p:txBody>
      </p:sp>
      <p:sp>
        <p:nvSpPr>
          <p:cNvPr id="6" name="Rectangle 4">
            <a:extLst>
              <a:ext uri="{FF2B5EF4-FFF2-40B4-BE49-F238E27FC236}">
                <a16:creationId xmlns:a16="http://schemas.microsoft.com/office/drawing/2014/main" id="{1A974E01-7220-4FCC-81E9-8C7E2F7C3788}"/>
              </a:ext>
            </a:extLst>
          </p:cNvPr>
          <p:cNvSpPr>
            <a:spLocks noChangeArrowheads="1"/>
          </p:cNvSpPr>
          <p:nvPr/>
        </p:nvSpPr>
        <p:spPr bwMode="auto">
          <a:xfrm>
            <a:off x="490943" y="1306918"/>
            <a:ext cx="10851507"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20000"/>
              </a:spcBef>
              <a:spcAft>
                <a:spcPct val="0"/>
              </a:spcAft>
              <a:buClr>
                <a:srgbClr val="00DFCA"/>
              </a:buClr>
              <a:buSzPct val="80000"/>
              <a:buFontTx/>
              <a:buChar char="•"/>
            </a:pPr>
            <a:r>
              <a:rPr kumimoji="1" lang="zh-CN" altLang="en-US">
                <a:solidFill>
                  <a:srgbClr val="3333CC"/>
                </a:solidFill>
                <a:latin typeface="+mj-ea"/>
                <a:ea typeface="+mj-ea"/>
              </a:rPr>
              <a:t>  对</a:t>
            </a:r>
            <a:r>
              <a:rPr kumimoji="1" lang="en-US" altLang="zh-CN">
                <a:solidFill>
                  <a:srgbClr val="3333CC"/>
                </a:solidFill>
                <a:latin typeface="+mj-ea"/>
                <a:ea typeface="+mj-ea"/>
              </a:rPr>
              <a:t>I/O</a:t>
            </a:r>
            <a:r>
              <a:rPr kumimoji="1" lang="zh-CN" altLang="en-US">
                <a:solidFill>
                  <a:srgbClr val="3333CC"/>
                </a:solidFill>
                <a:latin typeface="+mj-ea"/>
                <a:ea typeface="+mj-ea"/>
              </a:rPr>
              <a:t>端口读写，就是向</a:t>
            </a:r>
            <a:r>
              <a:rPr kumimoji="1" lang="en-US" altLang="zh-CN">
                <a:solidFill>
                  <a:srgbClr val="3333CC"/>
                </a:solidFill>
                <a:latin typeface="+mj-ea"/>
                <a:ea typeface="+mj-ea"/>
              </a:rPr>
              <a:t>I/O</a:t>
            </a:r>
            <a:r>
              <a:rPr kumimoji="1" lang="zh-CN" altLang="en-US">
                <a:solidFill>
                  <a:srgbClr val="3333CC"/>
                </a:solidFill>
                <a:latin typeface="+mj-ea"/>
                <a:ea typeface="+mj-ea"/>
              </a:rPr>
              <a:t>设备送出命令或从设备取得状态或读</a:t>
            </a:r>
            <a:r>
              <a:rPr kumimoji="1" lang="en-US" altLang="zh-CN">
                <a:solidFill>
                  <a:srgbClr val="3333CC"/>
                </a:solidFill>
                <a:latin typeface="+mj-ea"/>
                <a:ea typeface="+mj-ea"/>
              </a:rPr>
              <a:t>/</a:t>
            </a:r>
            <a:r>
              <a:rPr kumimoji="1" lang="zh-CN" altLang="en-US">
                <a:solidFill>
                  <a:srgbClr val="3333CC"/>
                </a:solidFill>
                <a:latin typeface="+mj-ea"/>
                <a:ea typeface="+mj-ea"/>
              </a:rPr>
              <a:t>写设备数据</a:t>
            </a:r>
          </a:p>
          <a:p>
            <a:pPr fontAlgn="base">
              <a:lnSpc>
                <a:spcPct val="120000"/>
              </a:lnSpc>
              <a:spcBef>
                <a:spcPct val="20000"/>
              </a:spcBef>
              <a:spcAft>
                <a:spcPct val="0"/>
              </a:spcAft>
              <a:buClr>
                <a:srgbClr val="00DFCA"/>
              </a:buClr>
              <a:buSzPct val="80000"/>
              <a:buFontTx/>
              <a:buChar char="•"/>
            </a:pPr>
            <a:r>
              <a:rPr kumimoji="1" lang="zh-CN" altLang="en-US">
                <a:solidFill>
                  <a:srgbClr val="3333CC"/>
                </a:solidFill>
                <a:latin typeface="+mj-ea"/>
                <a:ea typeface="+mj-ea"/>
              </a:rPr>
              <a:t>  一个</a:t>
            </a:r>
            <a:r>
              <a:rPr kumimoji="1" lang="en-US" altLang="zh-CN">
                <a:solidFill>
                  <a:srgbClr val="3333CC"/>
                </a:solidFill>
                <a:latin typeface="+mj-ea"/>
                <a:ea typeface="+mj-ea"/>
              </a:rPr>
              <a:t>I/O</a:t>
            </a:r>
            <a:r>
              <a:rPr kumimoji="1" lang="zh-CN" altLang="en-US">
                <a:solidFill>
                  <a:srgbClr val="3333CC"/>
                </a:solidFill>
                <a:latin typeface="+mj-ea"/>
                <a:ea typeface="+mj-ea"/>
              </a:rPr>
              <a:t>控制器可能会占有多个端口地址</a:t>
            </a:r>
          </a:p>
          <a:p>
            <a:pPr fontAlgn="base">
              <a:lnSpc>
                <a:spcPct val="120000"/>
              </a:lnSpc>
              <a:spcBef>
                <a:spcPct val="20000"/>
              </a:spcBef>
              <a:spcAft>
                <a:spcPct val="0"/>
              </a:spcAft>
              <a:buClr>
                <a:srgbClr val="00DFCA"/>
              </a:buClr>
              <a:buSzPct val="80000"/>
              <a:buFontTx/>
              <a:buChar char="•"/>
            </a:pPr>
            <a:r>
              <a:rPr kumimoji="1" lang="en-US" altLang="zh-CN">
                <a:solidFill>
                  <a:srgbClr val="3333CC"/>
                </a:solidFill>
                <a:latin typeface="+mj-ea"/>
                <a:ea typeface="+mj-ea"/>
              </a:rPr>
              <a:t>  I/O</a:t>
            </a:r>
            <a:r>
              <a:rPr kumimoji="1" lang="zh-CN" altLang="en-US">
                <a:solidFill>
                  <a:srgbClr val="3333CC"/>
                </a:solidFill>
                <a:latin typeface="+mj-ea"/>
                <a:ea typeface="+mj-ea"/>
              </a:rPr>
              <a:t>端口必须编号后，</a:t>
            </a:r>
            <a:r>
              <a:rPr kumimoji="1" lang="en-US" altLang="zh-CN">
                <a:solidFill>
                  <a:srgbClr val="3333CC"/>
                </a:solidFill>
                <a:latin typeface="+mj-ea"/>
                <a:ea typeface="+mj-ea"/>
              </a:rPr>
              <a:t>CPU</a:t>
            </a:r>
            <a:r>
              <a:rPr kumimoji="1" lang="zh-CN" altLang="en-US">
                <a:solidFill>
                  <a:srgbClr val="3333CC"/>
                </a:solidFill>
                <a:latin typeface="+mj-ea"/>
                <a:ea typeface="+mj-ea"/>
              </a:rPr>
              <a:t>才能访问</a:t>
            </a:r>
          </a:p>
          <a:p>
            <a:pPr fontAlgn="base">
              <a:lnSpc>
                <a:spcPct val="120000"/>
              </a:lnSpc>
              <a:spcBef>
                <a:spcPct val="20000"/>
              </a:spcBef>
              <a:spcAft>
                <a:spcPct val="0"/>
              </a:spcAft>
              <a:buClr>
                <a:srgbClr val="00DFCA"/>
              </a:buClr>
              <a:buSzPct val="80000"/>
              <a:buFontTx/>
              <a:buChar char="•"/>
            </a:pPr>
            <a:r>
              <a:rPr kumimoji="1" lang="en-US" altLang="zh-CN">
                <a:solidFill>
                  <a:srgbClr val="3333CC"/>
                </a:solidFill>
                <a:latin typeface="+mj-ea"/>
                <a:ea typeface="+mj-ea"/>
              </a:rPr>
              <a:t>  I/O</a:t>
            </a:r>
            <a:r>
              <a:rPr kumimoji="1" lang="zh-CN" altLang="en-US">
                <a:solidFill>
                  <a:srgbClr val="3333CC"/>
                </a:solidFill>
                <a:latin typeface="+mj-ea"/>
                <a:ea typeface="+mj-ea"/>
              </a:rPr>
              <a:t>设备的寻址方式就是</a:t>
            </a:r>
            <a:r>
              <a:rPr kumimoji="1" lang="en-US" altLang="zh-CN">
                <a:solidFill>
                  <a:srgbClr val="3333CC"/>
                </a:solidFill>
                <a:latin typeface="+mj-ea"/>
                <a:ea typeface="+mj-ea"/>
              </a:rPr>
              <a:t>I/O</a:t>
            </a:r>
            <a:r>
              <a:rPr kumimoji="1" lang="zh-CN" altLang="en-US">
                <a:solidFill>
                  <a:srgbClr val="3333CC"/>
                </a:solidFill>
                <a:latin typeface="+mj-ea"/>
                <a:ea typeface="+mj-ea"/>
              </a:rPr>
              <a:t>端口的编号方式</a:t>
            </a:r>
          </a:p>
        </p:txBody>
      </p:sp>
    </p:spTree>
    <p:extLst>
      <p:ext uri="{BB962C8B-B14F-4D97-AF65-F5344CB8AC3E}">
        <p14:creationId xmlns:p14="http://schemas.microsoft.com/office/powerpoint/2010/main" val="344623913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checkerboard(across)">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checkerboard(across)">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blinds(horizontal)">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blinds(horizontal)">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checkerboard(across)">
                                      <p:cBhvr>
                                        <p:cTn id="52" dur="500"/>
                                        <p:tgtEl>
                                          <p:spTgt spid="5">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checkerboard(across)">
                                      <p:cBhvr>
                                        <p:cTn id="57" dur="500"/>
                                        <p:tgtEl>
                                          <p:spTgt spid="5">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blinds(horizontal)">
                                      <p:cBhvr>
                                        <p:cTn id="6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CB3BD55-E81D-452A-B4F4-72EAAA396E4C}"/>
              </a:ext>
            </a:extLst>
          </p:cNvPr>
          <p:cNvSpPr>
            <a:spLocks noGrp="1"/>
          </p:cNvSpPr>
          <p:nvPr>
            <p:ph type="sldNum" sz="quarter" idx="12"/>
          </p:nvPr>
        </p:nvSpPr>
        <p:spPr/>
        <p:txBody>
          <a:bodyPr/>
          <a:lstStyle/>
          <a:p>
            <a:fld id="{D12C7F20-4EEE-4847-AC76-B538472E8A39}" type="slidenum">
              <a:rPr lang="zh-CN" altLang="en-US" smtClean="0"/>
              <a:pPr/>
              <a:t>32</a:t>
            </a:fld>
            <a:endParaRPr lang="zh-CN" altLang="en-US"/>
          </a:p>
        </p:txBody>
      </p:sp>
      <p:sp>
        <p:nvSpPr>
          <p:cNvPr id="3" name="文本占位符 2">
            <a:extLst>
              <a:ext uri="{FF2B5EF4-FFF2-40B4-BE49-F238E27FC236}">
                <a16:creationId xmlns:a16="http://schemas.microsoft.com/office/drawing/2014/main" id="{1ACF62B5-5A7E-4A5D-B144-BFF50CAE4489}"/>
              </a:ext>
            </a:extLst>
          </p:cNvPr>
          <p:cNvSpPr>
            <a:spLocks noGrp="1"/>
          </p:cNvSpPr>
          <p:nvPr>
            <p:ph type="body" sz="quarter" idx="15"/>
          </p:nvPr>
        </p:nvSpPr>
        <p:spPr>
          <a:xfrm>
            <a:off x="159768" y="698463"/>
            <a:ext cx="11835786" cy="663409"/>
          </a:xfrm>
        </p:spPr>
        <p:txBody>
          <a:bodyPr/>
          <a:lstStyle/>
          <a:p>
            <a:r>
              <a:rPr lang="zh-CN" altLang="en-US" dirty="0"/>
              <a:t>统一编址方式</a:t>
            </a:r>
          </a:p>
        </p:txBody>
      </p:sp>
      <p:sp>
        <p:nvSpPr>
          <p:cNvPr id="4" name="文本占位符 3">
            <a:extLst>
              <a:ext uri="{FF2B5EF4-FFF2-40B4-BE49-F238E27FC236}">
                <a16:creationId xmlns:a16="http://schemas.microsoft.com/office/drawing/2014/main" id="{40B96F36-C253-4641-A78C-629478669696}"/>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6" name="Rectangle 3">
            <a:extLst>
              <a:ext uri="{FF2B5EF4-FFF2-40B4-BE49-F238E27FC236}">
                <a16:creationId xmlns:a16="http://schemas.microsoft.com/office/drawing/2014/main" id="{A4275B9D-D39B-47C7-A618-7CBC7E8E212E}"/>
              </a:ext>
            </a:extLst>
          </p:cNvPr>
          <p:cNvSpPr txBox="1">
            <a:spLocks noChangeArrowheads="1"/>
          </p:cNvSpPr>
          <p:nvPr/>
        </p:nvSpPr>
        <p:spPr bwMode="auto">
          <a:xfrm>
            <a:off x="246091" y="1089819"/>
            <a:ext cx="3989387" cy="29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Tx/>
              <a:buNone/>
            </a:pPr>
            <a:endParaRPr lang="zh-CN" altLang="en-US" sz="2000" b="0" dirty="0">
              <a:latin typeface="+mj-ea"/>
              <a:ea typeface="+mj-ea"/>
            </a:endParaRPr>
          </a:p>
          <a:p>
            <a:pPr marL="342900" indent="-342900">
              <a:lnSpc>
                <a:spcPct val="115000"/>
              </a:lnSpc>
              <a:spcBef>
                <a:spcPct val="40000"/>
              </a:spcBef>
            </a:pPr>
            <a:r>
              <a:rPr lang="en-US" altLang="zh-CN" b="0" dirty="0">
                <a:solidFill>
                  <a:srgbClr val="0000FF"/>
                </a:solidFill>
                <a:latin typeface="+mj-ea"/>
                <a:ea typeface="+mj-ea"/>
              </a:rPr>
              <a:t>CPU</a:t>
            </a:r>
            <a:r>
              <a:rPr lang="zh-CN" altLang="en-US" b="0" dirty="0">
                <a:solidFill>
                  <a:srgbClr val="0000FF"/>
                </a:solidFill>
                <a:latin typeface="+mj-ea"/>
                <a:ea typeface="+mj-ea"/>
              </a:rPr>
              <a:t>不直接通过读写控制信号</a:t>
            </a:r>
            <a:r>
              <a:rPr lang="en-US" altLang="zh-CN" b="0" dirty="0">
                <a:solidFill>
                  <a:srgbClr val="0000FF"/>
                </a:solidFill>
                <a:latin typeface="+mj-ea"/>
                <a:ea typeface="+mj-ea"/>
              </a:rPr>
              <a:t>IOR#</a:t>
            </a:r>
            <a:r>
              <a:rPr lang="zh-CN" altLang="en-US" b="0" dirty="0">
                <a:solidFill>
                  <a:srgbClr val="0000FF"/>
                </a:solidFill>
                <a:latin typeface="+mj-ea"/>
                <a:ea typeface="+mj-ea"/>
              </a:rPr>
              <a:t>、 </a:t>
            </a:r>
            <a:r>
              <a:rPr lang="en-US" altLang="zh-CN" b="0" dirty="0">
                <a:solidFill>
                  <a:srgbClr val="0000FF"/>
                </a:solidFill>
                <a:latin typeface="+mj-ea"/>
                <a:ea typeface="+mj-ea"/>
              </a:rPr>
              <a:t>IOW#</a:t>
            </a:r>
            <a:r>
              <a:rPr lang="zh-CN" altLang="en-US" b="0" dirty="0">
                <a:solidFill>
                  <a:srgbClr val="0000FF"/>
                </a:solidFill>
                <a:latin typeface="+mj-ea"/>
                <a:ea typeface="+mj-ea"/>
              </a:rPr>
              <a:t>对</a:t>
            </a:r>
            <a:r>
              <a:rPr lang="en-US" altLang="zh-CN" b="0" dirty="0">
                <a:solidFill>
                  <a:srgbClr val="0000FF"/>
                </a:solidFill>
                <a:latin typeface="+mj-ea"/>
                <a:ea typeface="+mj-ea"/>
              </a:rPr>
              <a:t>I/O</a:t>
            </a:r>
            <a:r>
              <a:rPr lang="zh-CN" altLang="en-US" b="0" dirty="0">
                <a:solidFill>
                  <a:srgbClr val="0000FF"/>
                </a:solidFill>
                <a:latin typeface="+mj-ea"/>
                <a:ea typeface="+mj-ea"/>
              </a:rPr>
              <a:t>端口读写，而是根据</a:t>
            </a:r>
            <a:r>
              <a:rPr lang="en-US" altLang="zh-CN" b="0" dirty="0">
                <a:solidFill>
                  <a:srgbClr val="0000FF"/>
                </a:solidFill>
                <a:latin typeface="+mj-ea"/>
                <a:ea typeface="+mj-ea"/>
              </a:rPr>
              <a:t>I/O</a:t>
            </a:r>
            <a:r>
              <a:rPr lang="zh-CN" altLang="en-US" b="0" dirty="0">
                <a:solidFill>
                  <a:srgbClr val="0000FF"/>
                </a:solidFill>
                <a:latin typeface="+mj-ea"/>
                <a:ea typeface="+mj-ea"/>
              </a:rPr>
              <a:t>端口在地址空间的位置，通过地址译码来实现。</a:t>
            </a:r>
          </a:p>
          <a:p>
            <a:pPr marL="342900" indent="-342900">
              <a:lnSpc>
                <a:spcPct val="115000"/>
              </a:lnSpc>
              <a:spcBef>
                <a:spcPct val="40000"/>
              </a:spcBef>
            </a:pPr>
            <a:r>
              <a:rPr lang="zh-CN" altLang="en-US" b="0" dirty="0">
                <a:solidFill>
                  <a:srgbClr val="0000FF"/>
                </a:solidFill>
                <a:latin typeface="+mj-ea"/>
                <a:ea typeface="+mj-ea"/>
              </a:rPr>
              <a:t>地址线的高位参与片选控制逻辑。</a:t>
            </a:r>
          </a:p>
          <a:p>
            <a:pPr marL="342900" indent="-342900">
              <a:lnSpc>
                <a:spcPct val="115000"/>
              </a:lnSpc>
              <a:spcBef>
                <a:spcPct val="40000"/>
              </a:spcBef>
            </a:pPr>
            <a:r>
              <a:rPr lang="zh-CN" altLang="en-US" b="0" dirty="0">
                <a:solidFill>
                  <a:srgbClr val="0000FF"/>
                </a:solidFill>
                <a:latin typeface="+mj-ea"/>
                <a:ea typeface="+mj-ea"/>
              </a:rPr>
              <a:t>无需设置专门</a:t>
            </a:r>
            <a:r>
              <a:rPr lang="en-US" altLang="zh-CN" b="0" dirty="0">
                <a:solidFill>
                  <a:srgbClr val="0000FF"/>
                </a:solidFill>
                <a:latin typeface="+mj-ea"/>
                <a:ea typeface="+mj-ea"/>
              </a:rPr>
              <a:t>I/O</a:t>
            </a:r>
            <a:r>
              <a:rPr lang="zh-CN" altLang="en-US" b="0" dirty="0">
                <a:solidFill>
                  <a:srgbClr val="0000FF"/>
                </a:solidFill>
                <a:latin typeface="+mj-ea"/>
                <a:ea typeface="+mj-ea"/>
              </a:rPr>
              <a:t>指令，只要用一般访存指令就可存取</a:t>
            </a:r>
            <a:r>
              <a:rPr lang="en-US" altLang="zh-CN" b="0" dirty="0">
                <a:solidFill>
                  <a:srgbClr val="0000FF"/>
                </a:solidFill>
                <a:latin typeface="+mj-ea"/>
                <a:ea typeface="+mj-ea"/>
              </a:rPr>
              <a:t>I/O</a:t>
            </a:r>
            <a:r>
              <a:rPr lang="zh-CN" altLang="en-US" b="0" dirty="0">
                <a:solidFill>
                  <a:srgbClr val="0000FF"/>
                </a:solidFill>
                <a:latin typeface="+mj-ea"/>
                <a:ea typeface="+mj-ea"/>
              </a:rPr>
              <a:t>端口。</a:t>
            </a:r>
          </a:p>
        </p:txBody>
      </p:sp>
      <p:pic>
        <p:nvPicPr>
          <p:cNvPr id="7" name="Picture 6">
            <a:extLst>
              <a:ext uri="{FF2B5EF4-FFF2-40B4-BE49-F238E27FC236}">
                <a16:creationId xmlns:a16="http://schemas.microsoft.com/office/drawing/2014/main" id="{18765557-89B4-4C7E-B869-0EE1F4FF7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954" y="413544"/>
            <a:ext cx="5010150" cy="60309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79961000-DDC5-4273-A7E1-712EA9E237B5}"/>
              </a:ext>
            </a:extLst>
          </p:cNvPr>
          <p:cNvSpPr>
            <a:spLocks noChangeArrowheads="1"/>
          </p:cNvSpPr>
          <p:nvPr/>
        </p:nvSpPr>
        <p:spPr bwMode="auto">
          <a:xfrm>
            <a:off x="5319341" y="3359944"/>
            <a:ext cx="4021138" cy="301783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9" name="Text Box 11">
            <a:extLst>
              <a:ext uri="{FF2B5EF4-FFF2-40B4-BE49-F238E27FC236}">
                <a16:creationId xmlns:a16="http://schemas.microsoft.com/office/drawing/2014/main" id="{D498F9B7-60DD-485E-B0D5-1B343BDC1C5D}"/>
              </a:ext>
            </a:extLst>
          </p:cNvPr>
          <p:cNvSpPr txBox="1">
            <a:spLocks noChangeArrowheads="1"/>
          </p:cNvSpPr>
          <p:nvPr/>
        </p:nvSpPr>
        <p:spPr bwMode="auto">
          <a:xfrm>
            <a:off x="5536829" y="5711031"/>
            <a:ext cx="17573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1400">
                <a:solidFill>
                  <a:srgbClr val="0000FF"/>
                </a:solidFill>
                <a:latin typeface="+mj-ea"/>
                <a:ea typeface="+mj-ea"/>
              </a:rPr>
              <a:t>I/O</a:t>
            </a:r>
            <a:r>
              <a:rPr lang="zh-CN" altLang="en-US" sz="1400">
                <a:solidFill>
                  <a:srgbClr val="0000FF"/>
                </a:solidFill>
                <a:latin typeface="+mj-ea"/>
                <a:ea typeface="+mj-ea"/>
              </a:rPr>
              <a:t>模块</a:t>
            </a:r>
          </a:p>
        </p:txBody>
      </p:sp>
      <p:sp>
        <p:nvSpPr>
          <p:cNvPr id="10" name="Line 12">
            <a:extLst>
              <a:ext uri="{FF2B5EF4-FFF2-40B4-BE49-F238E27FC236}">
                <a16:creationId xmlns:a16="http://schemas.microsoft.com/office/drawing/2014/main" id="{F6F4E4E4-1ED6-4000-B485-F2C11BF75887}"/>
              </a:ext>
            </a:extLst>
          </p:cNvPr>
          <p:cNvSpPr>
            <a:spLocks noChangeShapeType="1"/>
          </p:cNvSpPr>
          <p:nvPr/>
        </p:nvSpPr>
        <p:spPr bwMode="auto">
          <a:xfrm>
            <a:off x="5232029" y="2197894"/>
            <a:ext cx="2178050" cy="0"/>
          </a:xfrm>
          <a:prstGeom prst="line">
            <a:avLst/>
          </a:prstGeom>
          <a:noFill/>
          <a:ln w="28575">
            <a:solidFill>
              <a:srgbClr val="D1390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11" name="Line 13">
            <a:extLst>
              <a:ext uri="{FF2B5EF4-FFF2-40B4-BE49-F238E27FC236}">
                <a16:creationId xmlns:a16="http://schemas.microsoft.com/office/drawing/2014/main" id="{9BA9EB89-5802-4587-91C5-E3F20702144A}"/>
              </a:ext>
            </a:extLst>
          </p:cNvPr>
          <p:cNvSpPr>
            <a:spLocks noChangeShapeType="1"/>
          </p:cNvSpPr>
          <p:nvPr/>
        </p:nvSpPr>
        <p:spPr bwMode="auto">
          <a:xfrm>
            <a:off x="5755904" y="2212181"/>
            <a:ext cx="0" cy="1625600"/>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12" name="Line 14">
            <a:extLst>
              <a:ext uri="{FF2B5EF4-FFF2-40B4-BE49-F238E27FC236}">
                <a16:creationId xmlns:a16="http://schemas.microsoft.com/office/drawing/2014/main" id="{B28C14D9-B6C2-4ADA-BCB3-94EA89CC3798}"/>
              </a:ext>
            </a:extLst>
          </p:cNvPr>
          <p:cNvSpPr>
            <a:spLocks noChangeShapeType="1"/>
          </p:cNvSpPr>
          <p:nvPr/>
        </p:nvSpPr>
        <p:spPr bwMode="auto">
          <a:xfrm>
            <a:off x="6581404" y="2224881"/>
            <a:ext cx="0" cy="1103313"/>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13" name="AutoShape 15">
            <a:extLst>
              <a:ext uri="{FF2B5EF4-FFF2-40B4-BE49-F238E27FC236}">
                <a16:creationId xmlns:a16="http://schemas.microsoft.com/office/drawing/2014/main" id="{A396839B-EC39-4E2A-B1F7-B983920A5ABB}"/>
              </a:ext>
            </a:extLst>
          </p:cNvPr>
          <p:cNvSpPr>
            <a:spLocks noChangeArrowheads="1"/>
          </p:cNvSpPr>
          <p:nvPr/>
        </p:nvSpPr>
        <p:spPr bwMode="auto">
          <a:xfrm>
            <a:off x="625104" y="4387600"/>
            <a:ext cx="3875087" cy="971550"/>
          </a:xfrm>
          <a:prstGeom prst="cloudCallout">
            <a:avLst>
              <a:gd name="adj1" fmla="val -43731"/>
              <a:gd name="adj2" fmla="val 52125"/>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effectLst/>
                <a:uLnTx/>
                <a:uFillTx/>
                <a:latin typeface="+mj-ea"/>
                <a:ea typeface="+mj-ea"/>
              </a:rPr>
              <a:t>MemR#</a:t>
            </a:r>
            <a:r>
              <a:rPr kumimoji="0" lang="zh-CN" altLang="en-US" sz="1400" i="0" u="none" strike="noStrike" kern="0" cap="none" spc="0" normalizeH="0" baseline="0" noProof="0">
                <a:ln>
                  <a:noFill/>
                </a:ln>
                <a:solidFill>
                  <a:srgbClr val="000000"/>
                </a:solidFill>
                <a:effectLst/>
                <a:uLnTx/>
                <a:uFillTx/>
                <a:latin typeface="+mj-ea"/>
                <a:ea typeface="+mj-ea"/>
              </a:rPr>
              <a:t>或</a:t>
            </a:r>
            <a:r>
              <a:rPr kumimoji="0" lang="en-US" altLang="zh-CN" sz="1400" i="0" u="none" strike="noStrike" kern="0" cap="none" spc="0" normalizeH="0" baseline="0" noProof="0">
                <a:ln>
                  <a:noFill/>
                </a:ln>
                <a:solidFill>
                  <a:srgbClr val="000000"/>
                </a:solidFill>
                <a:effectLst/>
                <a:uLnTx/>
                <a:uFillTx/>
                <a:latin typeface="+mj-ea"/>
                <a:ea typeface="+mj-ea"/>
              </a:rPr>
              <a:t>MemW#</a:t>
            </a:r>
            <a:r>
              <a:rPr kumimoji="0" lang="zh-CN" altLang="en-US" sz="1400" i="0" u="none" strike="noStrike" kern="0" cap="none" spc="0" normalizeH="0" baseline="0" noProof="0">
                <a:ln>
                  <a:noFill/>
                </a:ln>
                <a:solidFill>
                  <a:srgbClr val="000000"/>
                </a:solidFill>
                <a:effectLst/>
                <a:uLnTx/>
                <a:uFillTx/>
                <a:latin typeface="+mj-ea"/>
                <a:ea typeface="+mj-ea"/>
              </a:rPr>
              <a:t>命令由访存指令发出，</a:t>
            </a:r>
            <a:r>
              <a:rPr kumimoji="0" lang="en-US" altLang="zh-CN" sz="1400" i="0" u="none" strike="noStrike" kern="0" cap="none" spc="0" normalizeH="0" baseline="0" noProof="0">
                <a:ln>
                  <a:noFill/>
                </a:ln>
                <a:solidFill>
                  <a:srgbClr val="000000"/>
                </a:solidFill>
                <a:effectLst/>
                <a:uLnTx/>
                <a:uFillTx/>
                <a:latin typeface="+mj-ea"/>
                <a:ea typeface="+mj-ea"/>
              </a:rPr>
              <a:t>IOR#</a:t>
            </a:r>
            <a:r>
              <a:rPr kumimoji="0" lang="zh-CN" altLang="en-US" sz="1400" i="0" u="none" strike="noStrike" kern="0" cap="none" spc="0" normalizeH="0" baseline="0" noProof="0">
                <a:ln>
                  <a:noFill/>
                </a:ln>
                <a:solidFill>
                  <a:srgbClr val="000000"/>
                </a:solidFill>
                <a:effectLst/>
                <a:uLnTx/>
                <a:uFillTx/>
                <a:latin typeface="+mj-ea"/>
                <a:ea typeface="+mj-ea"/>
              </a:rPr>
              <a:t>和</a:t>
            </a:r>
            <a:r>
              <a:rPr kumimoji="0" lang="en-US" altLang="zh-CN" sz="1400" i="0" u="none" strike="noStrike" kern="0" cap="none" spc="0" normalizeH="0" baseline="0" noProof="0">
                <a:ln>
                  <a:noFill/>
                </a:ln>
                <a:solidFill>
                  <a:srgbClr val="000000"/>
                </a:solidFill>
                <a:effectLst/>
                <a:uLnTx/>
                <a:uFillTx/>
                <a:latin typeface="+mj-ea"/>
                <a:ea typeface="+mj-ea"/>
              </a:rPr>
              <a:t>IOW#</a:t>
            </a:r>
            <a:r>
              <a:rPr kumimoji="0" lang="zh-CN" altLang="en-US" sz="1400" i="0" u="none" strike="noStrike" kern="0" cap="none" spc="0" normalizeH="0" baseline="0" noProof="0">
                <a:ln>
                  <a:noFill/>
                </a:ln>
                <a:solidFill>
                  <a:srgbClr val="000000"/>
                </a:solidFill>
                <a:effectLst/>
                <a:uLnTx/>
                <a:uFillTx/>
                <a:latin typeface="+mj-ea"/>
                <a:ea typeface="+mj-ea"/>
              </a:rPr>
              <a:t>命令怎样呢？</a:t>
            </a:r>
          </a:p>
        </p:txBody>
      </p:sp>
      <p:sp>
        <p:nvSpPr>
          <p:cNvPr id="14" name="Text Box 16">
            <a:extLst>
              <a:ext uri="{FF2B5EF4-FFF2-40B4-BE49-F238E27FC236}">
                <a16:creationId xmlns:a16="http://schemas.microsoft.com/office/drawing/2014/main" id="{9864EC05-F03A-4557-B5B2-6521F2C2D954}"/>
              </a:ext>
            </a:extLst>
          </p:cNvPr>
          <p:cNvSpPr txBox="1">
            <a:spLocks noChangeArrowheads="1"/>
          </p:cNvSpPr>
          <p:nvPr/>
        </p:nvSpPr>
        <p:spPr bwMode="auto">
          <a:xfrm>
            <a:off x="597144" y="5747914"/>
            <a:ext cx="4267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dirty="0">
                <a:solidFill>
                  <a:srgbClr val="D1390F"/>
                </a:solidFill>
                <a:latin typeface="+mj-ea"/>
                <a:ea typeface="+mj-ea"/>
              </a:rPr>
              <a:t>也是访存指令，只是访问的地址范围不同！</a:t>
            </a:r>
          </a:p>
        </p:txBody>
      </p:sp>
    </p:spTree>
    <p:extLst>
      <p:ext uri="{BB962C8B-B14F-4D97-AF65-F5344CB8AC3E}">
        <p14:creationId xmlns:p14="http://schemas.microsoft.com/office/powerpoint/2010/main" val="391759310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heckerboard(across)">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heckerboard(across)">
                                      <p:cBhvr>
                                        <p:cTn id="1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checkerboard(across)">
                                      <p:cBhvr>
                                        <p:cTn id="1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FE91367-0026-4EF1-A0DC-78A425EBCBE7}"/>
              </a:ext>
            </a:extLst>
          </p:cNvPr>
          <p:cNvSpPr>
            <a:spLocks noGrp="1"/>
          </p:cNvSpPr>
          <p:nvPr>
            <p:ph type="sldNum" sz="quarter" idx="12"/>
          </p:nvPr>
        </p:nvSpPr>
        <p:spPr/>
        <p:txBody>
          <a:bodyPr/>
          <a:lstStyle/>
          <a:p>
            <a:fld id="{D12C7F20-4EEE-4847-AC76-B538472E8A39}" type="slidenum">
              <a:rPr lang="zh-CN" altLang="en-US" smtClean="0"/>
              <a:pPr/>
              <a:t>33</a:t>
            </a:fld>
            <a:endParaRPr lang="zh-CN" altLang="en-US"/>
          </a:p>
        </p:txBody>
      </p:sp>
      <p:sp>
        <p:nvSpPr>
          <p:cNvPr id="3" name="文本占位符 2">
            <a:extLst>
              <a:ext uri="{FF2B5EF4-FFF2-40B4-BE49-F238E27FC236}">
                <a16:creationId xmlns:a16="http://schemas.microsoft.com/office/drawing/2014/main" id="{9B819D27-770D-4376-B54B-4E00B98DFC5B}"/>
              </a:ext>
            </a:extLst>
          </p:cNvPr>
          <p:cNvSpPr>
            <a:spLocks noGrp="1"/>
          </p:cNvSpPr>
          <p:nvPr>
            <p:ph type="body" sz="quarter" idx="15"/>
          </p:nvPr>
        </p:nvSpPr>
        <p:spPr>
          <a:xfrm>
            <a:off x="159768" y="698464"/>
            <a:ext cx="11835786" cy="828780"/>
          </a:xfrm>
        </p:spPr>
        <p:txBody>
          <a:bodyPr/>
          <a:lstStyle/>
          <a:p>
            <a:r>
              <a:rPr lang="zh-CN" altLang="en-US" dirty="0"/>
              <a:t>统一编址方式的优缺点</a:t>
            </a:r>
          </a:p>
        </p:txBody>
      </p:sp>
      <p:sp>
        <p:nvSpPr>
          <p:cNvPr id="4" name="文本占位符 3">
            <a:extLst>
              <a:ext uri="{FF2B5EF4-FFF2-40B4-BE49-F238E27FC236}">
                <a16:creationId xmlns:a16="http://schemas.microsoft.com/office/drawing/2014/main" id="{2ADF7B0E-A634-4159-8572-20036068B0C3}"/>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830E0F00-56A8-4FA2-AC6C-B9F903ACA5A6}"/>
              </a:ext>
            </a:extLst>
          </p:cNvPr>
          <p:cNvSpPr txBox="1">
            <a:spLocks noChangeArrowheads="1"/>
          </p:cNvSpPr>
          <p:nvPr/>
        </p:nvSpPr>
        <p:spPr bwMode="auto">
          <a:xfrm>
            <a:off x="385594" y="1211299"/>
            <a:ext cx="11452968" cy="494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pPr>
            <a:r>
              <a:rPr lang="zh-CN" altLang="en-US" sz="2000" b="0">
                <a:latin typeface="+mj-ea"/>
                <a:ea typeface="+mj-ea"/>
              </a:rPr>
              <a:t>主要优点：</a:t>
            </a:r>
          </a:p>
          <a:p>
            <a:pPr marL="742950" lvl="1" indent="-285750">
              <a:lnSpc>
                <a:spcPct val="110000"/>
              </a:lnSpc>
            </a:pPr>
            <a:r>
              <a:rPr lang="zh-CN" altLang="en-US" sz="2000" b="0">
                <a:latin typeface="+mj-ea"/>
                <a:ea typeface="+mj-ea"/>
              </a:rPr>
              <a:t>与访存指令一致的存</a:t>
            </a:r>
            <a:r>
              <a:rPr lang="en-US" altLang="zh-CN" sz="2000" b="0">
                <a:latin typeface="+mj-ea"/>
                <a:ea typeface="+mj-ea"/>
              </a:rPr>
              <a:t>/</a:t>
            </a:r>
            <a:r>
              <a:rPr lang="zh-CN" altLang="en-US" sz="2000" b="0">
                <a:latin typeface="+mj-ea"/>
                <a:ea typeface="+mj-ea"/>
              </a:rPr>
              <a:t>取指令</a:t>
            </a:r>
          </a:p>
          <a:p>
            <a:pPr marL="1143000" lvl="2" indent="-228600">
              <a:lnSpc>
                <a:spcPct val="110000"/>
              </a:lnSpc>
            </a:pPr>
            <a:r>
              <a:rPr lang="zh-CN" altLang="en-US" sz="2000" b="0">
                <a:latin typeface="+mj-ea"/>
                <a:ea typeface="+mj-ea"/>
              </a:rPr>
              <a:t>减少对专门</a:t>
            </a:r>
            <a:r>
              <a:rPr lang="en-US" altLang="zh-CN" sz="2000" b="0">
                <a:latin typeface="+mj-ea"/>
                <a:ea typeface="+mj-ea"/>
              </a:rPr>
              <a:t>I/O</a:t>
            </a:r>
            <a:r>
              <a:rPr lang="zh-CN" altLang="en-US" sz="2000" b="0">
                <a:latin typeface="+mj-ea"/>
                <a:ea typeface="+mj-ea"/>
              </a:rPr>
              <a:t>指令的设计</a:t>
            </a:r>
          </a:p>
          <a:p>
            <a:pPr marL="1143000" lvl="2" indent="-228600">
              <a:lnSpc>
                <a:spcPct val="110000"/>
              </a:lnSpc>
            </a:pPr>
            <a:r>
              <a:rPr lang="zh-CN" altLang="en-US" sz="2000" b="0">
                <a:latin typeface="+mj-ea"/>
                <a:ea typeface="+mj-ea"/>
              </a:rPr>
              <a:t>利用丰富的访存指令进行</a:t>
            </a:r>
            <a:r>
              <a:rPr lang="en-US" altLang="zh-CN" sz="2000" b="0">
                <a:latin typeface="+mj-ea"/>
                <a:ea typeface="+mj-ea"/>
              </a:rPr>
              <a:t>I/O</a:t>
            </a:r>
            <a:r>
              <a:rPr lang="zh-CN" altLang="en-US" sz="2000" b="0">
                <a:latin typeface="+mj-ea"/>
                <a:ea typeface="+mj-ea"/>
              </a:rPr>
              <a:t>操作（不仅可对端口进行数据传送，而且还可直接对端口进行移位、测试等）。</a:t>
            </a:r>
          </a:p>
          <a:p>
            <a:pPr marL="742950" lvl="1" indent="-285750">
              <a:lnSpc>
                <a:spcPct val="110000"/>
              </a:lnSpc>
            </a:pPr>
            <a:r>
              <a:rPr lang="zh-CN" altLang="en-US" sz="2000" b="0">
                <a:latin typeface="+mj-ea"/>
                <a:ea typeface="+mj-ea"/>
              </a:rPr>
              <a:t>便于扩大系统吞吐率</a:t>
            </a:r>
          </a:p>
          <a:p>
            <a:pPr marL="1143000" lvl="2" indent="-228600">
              <a:lnSpc>
                <a:spcPct val="110000"/>
              </a:lnSpc>
            </a:pPr>
            <a:r>
              <a:rPr lang="zh-CN" altLang="en-US" sz="2000" b="0">
                <a:latin typeface="+mj-ea"/>
                <a:ea typeface="+mj-ea"/>
              </a:rPr>
              <a:t>外设或</a:t>
            </a:r>
            <a:r>
              <a:rPr lang="en-US" altLang="zh-CN" sz="2000" b="0">
                <a:latin typeface="+mj-ea"/>
                <a:ea typeface="+mj-ea"/>
              </a:rPr>
              <a:t>I/O</a:t>
            </a:r>
            <a:r>
              <a:rPr lang="zh-CN" altLang="en-US" sz="2000" b="0">
                <a:latin typeface="+mj-ea"/>
                <a:ea typeface="+mj-ea"/>
              </a:rPr>
              <a:t>寄存器数目几乎不受限制，而只受总存储容量的限制。这在大型控制或数据通信系统等特殊场合很有用。</a:t>
            </a:r>
          </a:p>
          <a:p>
            <a:pPr marL="742950" lvl="1" indent="-285750">
              <a:lnSpc>
                <a:spcPct val="110000"/>
              </a:lnSpc>
            </a:pPr>
            <a:r>
              <a:rPr lang="zh-CN" altLang="en-US" sz="2000" b="0">
                <a:latin typeface="+mj-ea"/>
                <a:ea typeface="+mj-ea"/>
              </a:rPr>
              <a:t>读写控制逻辑简单</a:t>
            </a:r>
          </a:p>
          <a:p>
            <a:pPr marL="342900" indent="-342900">
              <a:lnSpc>
                <a:spcPct val="110000"/>
              </a:lnSpc>
            </a:pPr>
            <a:r>
              <a:rPr lang="zh-CN" altLang="en-US" sz="2000" b="0">
                <a:latin typeface="+mj-ea"/>
                <a:ea typeface="+mj-ea"/>
              </a:rPr>
              <a:t>主要缺点：</a:t>
            </a:r>
          </a:p>
          <a:p>
            <a:pPr marL="742950" lvl="1" indent="-285750">
              <a:lnSpc>
                <a:spcPct val="110000"/>
              </a:lnSpc>
            </a:pPr>
            <a:r>
              <a:rPr lang="zh-CN" altLang="en-US" sz="2000" b="0">
                <a:latin typeface="+mj-ea"/>
                <a:ea typeface="+mj-ea"/>
              </a:rPr>
              <a:t>主存空间减少。</a:t>
            </a:r>
            <a:r>
              <a:rPr lang="zh-CN" altLang="en-US" sz="2000" b="0">
                <a:solidFill>
                  <a:srgbClr val="006600"/>
                </a:solidFill>
                <a:latin typeface="+mj-ea"/>
                <a:ea typeface="+mj-ea"/>
              </a:rPr>
              <a:t>因为被</a:t>
            </a:r>
            <a:r>
              <a:rPr lang="en-US" altLang="zh-CN" sz="2000" b="0">
                <a:solidFill>
                  <a:srgbClr val="006600"/>
                </a:solidFill>
                <a:latin typeface="+mj-ea"/>
                <a:ea typeface="+mj-ea"/>
              </a:rPr>
              <a:t>I/O</a:t>
            </a:r>
            <a:r>
              <a:rPr lang="zh-CN" altLang="en-US" sz="2000" b="0">
                <a:solidFill>
                  <a:srgbClr val="006600"/>
                </a:solidFill>
                <a:latin typeface="+mj-ea"/>
                <a:ea typeface="+mj-ea"/>
              </a:rPr>
              <a:t>占用了存储空间。</a:t>
            </a:r>
          </a:p>
          <a:p>
            <a:pPr marL="742950" lvl="1" indent="-285750">
              <a:lnSpc>
                <a:spcPct val="110000"/>
              </a:lnSpc>
            </a:pPr>
            <a:r>
              <a:rPr lang="zh-CN" altLang="en-US" sz="2000" b="0">
                <a:latin typeface="+mj-ea"/>
                <a:ea typeface="+mj-ea"/>
              </a:rPr>
              <a:t>外设寻址时间长。</a:t>
            </a:r>
            <a:r>
              <a:rPr lang="zh-CN" altLang="en-US" sz="2000" b="0">
                <a:solidFill>
                  <a:srgbClr val="006600"/>
                </a:solidFill>
                <a:latin typeface="+mj-ea"/>
                <a:ea typeface="+mj-ea"/>
              </a:rPr>
              <a:t>为了识别</a:t>
            </a:r>
            <a:r>
              <a:rPr lang="en-US" altLang="zh-CN" sz="2000" b="0">
                <a:solidFill>
                  <a:srgbClr val="006600"/>
                </a:solidFill>
                <a:latin typeface="+mj-ea"/>
                <a:ea typeface="+mj-ea"/>
              </a:rPr>
              <a:t>I/O</a:t>
            </a:r>
            <a:r>
              <a:rPr lang="zh-CN" altLang="en-US" sz="2000" b="0">
                <a:solidFill>
                  <a:srgbClr val="006600"/>
                </a:solidFill>
                <a:latin typeface="+mj-ea"/>
                <a:ea typeface="+mj-ea"/>
              </a:rPr>
              <a:t>端口</a:t>
            </a:r>
            <a:r>
              <a:rPr lang="en-US" altLang="zh-CN" sz="2000" b="0">
                <a:solidFill>
                  <a:srgbClr val="006600"/>
                </a:solidFill>
                <a:latin typeface="+mj-ea"/>
                <a:ea typeface="+mj-ea"/>
              </a:rPr>
              <a:t>,</a:t>
            </a:r>
            <a:r>
              <a:rPr lang="zh-CN" altLang="en-US" sz="2000" b="0">
                <a:solidFill>
                  <a:srgbClr val="006600"/>
                </a:solidFill>
                <a:latin typeface="+mj-ea"/>
                <a:ea typeface="+mj-ea"/>
              </a:rPr>
              <a:t>全部地址线都需参与地址译码，使译码电路复杂并需花很长时间。</a:t>
            </a:r>
            <a:endParaRPr lang="zh-CN" altLang="en-US" sz="2000" b="0" dirty="0">
              <a:solidFill>
                <a:srgbClr val="006600"/>
              </a:solidFill>
              <a:latin typeface="+mj-ea"/>
              <a:ea typeface="+mj-ea"/>
            </a:endParaRPr>
          </a:p>
        </p:txBody>
      </p:sp>
    </p:spTree>
    <p:extLst>
      <p:ext uri="{BB962C8B-B14F-4D97-AF65-F5344CB8AC3E}">
        <p14:creationId xmlns:p14="http://schemas.microsoft.com/office/powerpoint/2010/main" val="42018322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par>
                                <p:cTn id="8" presetID="5"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heckerboard(across)">
                                      <p:cBhvr>
                                        <p:cTn id="10"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par>
                                <p:cTn id="11" presetID="5"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checkerboard(across)">
                                      <p:cBhvr>
                                        <p:cTn id="13"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heckerboard(across)">
                                      <p:cBhvr>
                                        <p:cTn id="18"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chemeClr val="bg2"/>
                                      </p:to>
                                    </p:animClr>
                                  </p:subTnLst>
                                </p:cTn>
                              </p:par>
                              <p:par>
                                <p:cTn id="19" presetID="5"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checkerboard(across)">
                                      <p:cBhvr>
                                        <p:cTn id="21"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checkerboard(across)">
                                      <p:cBhvr>
                                        <p:cTn id="26"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checkerboard(across)">
                                      <p:cBhvr>
                                        <p:cTn id="31"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checkerboard(across)">
                                      <p:cBhvr>
                                        <p:cTn id="36"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912A87-420E-4EC9-917F-F04A8A3758A7}"/>
              </a:ext>
            </a:extLst>
          </p:cNvPr>
          <p:cNvSpPr>
            <a:spLocks noGrp="1"/>
          </p:cNvSpPr>
          <p:nvPr>
            <p:ph type="sldNum" sz="quarter" idx="12"/>
          </p:nvPr>
        </p:nvSpPr>
        <p:spPr/>
        <p:txBody>
          <a:bodyPr/>
          <a:lstStyle/>
          <a:p>
            <a:fld id="{D12C7F20-4EEE-4847-AC76-B538472E8A39}" type="slidenum">
              <a:rPr lang="zh-CN" altLang="en-US" smtClean="0"/>
              <a:pPr/>
              <a:t>34</a:t>
            </a:fld>
            <a:endParaRPr lang="zh-CN" altLang="en-US"/>
          </a:p>
        </p:txBody>
      </p:sp>
      <p:sp>
        <p:nvSpPr>
          <p:cNvPr id="3" name="文本占位符 2">
            <a:extLst>
              <a:ext uri="{FF2B5EF4-FFF2-40B4-BE49-F238E27FC236}">
                <a16:creationId xmlns:a16="http://schemas.microsoft.com/office/drawing/2014/main" id="{311EBB60-9BA2-45ED-A194-B0D26C825DA9}"/>
              </a:ext>
            </a:extLst>
          </p:cNvPr>
          <p:cNvSpPr>
            <a:spLocks noGrp="1"/>
          </p:cNvSpPr>
          <p:nvPr>
            <p:ph type="body" sz="quarter" idx="15"/>
          </p:nvPr>
        </p:nvSpPr>
        <p:spPr/>
        <p:txBody>
          <a:bodyPr/>
          <a:lstStyle/>
          <a:p>
            <a:r>
              <a:rPr lang="zh-CN" altLang="en-US" dirty="0"/>
              <a:t>独立编址方式</a:t>
            </a:r>
          </a:p>
        </p:txBody>
      </p:sp>
      <p:sp>
        <p:nvSpPr>
          <p:cNvPr id="4" name="文本占位符 3">
            <a:extLst>
              <a:ext uri="{FF2B5EF4-FFF2-40B4-BE49-F238E27FC236}">
                <a16:creationId xmlns:a16="http://schemas.microsoft.com/office/drawing/2014/main" id="{B0AC8252-5ABC-45A1-8CB9-11539635030F}"/>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E3F2DA65-8B73-426A-8142-A295C3398C79}"/>
              </a:ext>
            </a:extLst>
          </p:cNvPr>
          <p:cNvSpPr txBox="1">
            <a:spLocks noChangeArrowheads="1"/>
          </p:cNvSpPr>
          <p:nvPr/>
        </p:nvSpPr>
        <p:spPr bwMode="auto">
          <a:xfrm>
            <a:off x="469410" y="1315472"/>
            <a:ext cx="4087728" cy="25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Tx/>
              <a:buNone/>
            </a:pPr>
            <a:endParaRPr lang="zh-CN" altLang="en-US" b="0" dirty="0">
              <a:latin typeface="+mj-ea"/>
              <a:ea typeface="+mj-ea"/>
            </a:endParaRPr>
          </a:p>
          <a:p>
            <a:pPr marL="342900" indent="-342900"/>
            <a:r>
              <a:rPr lang="zh-CN" altLang="en-US" b="0" dirty="0">
                <a:solidFill>
                  <a:srgbClr val="0000FF"/>
                </a:solidFill>
                <a:latin typeface="+mj-ea"/>
                <a:ea typeface="+mj-ea"/>
                <a:cs typeface="Arial" panose="020B0604020202020204" pitchFamily="34" charset="0"/>
              </a:rPr>
              <a:t>通过不同的读写控制信号</a:t>
            </a:r>
            <a:r>
              <a:rPr lang="en-US" altLang="zh-CN" b="0" dirty="0">
                <a:solidFill>
                  <a:srgbClr val="0000FF"/>
                </a:solidFill>
                <a:latin typeface="+mj-ea"/>
                <a:ea typeface="+mj-ea"/>
                <a:cs typeface="Arial" panose="020B0604020202020204" pitchFamily="34" charset="0"/>
              </a:rPr>
              <a:t>IOR#</a:t>
            </a:r>
            <a:r>
              <a:rPr lang="zh-CN" altLang="en-US" b="0" dirty="0">
                <a:solidFill>
                  <a:srgbClr val="0000FF"/>
                </a:solidFill>
                <a:latin typeface="+mj-ea"/>
                <a:ea typeface="+mj-ea"/>
                <a:cs typeface="Arial" panose="020B0604020202020204" pitchFamily="34" charset="0"/>
              </a:rPr>
              <a:t>、 </a:t>
            </a:r>
            <a:r>
              <a:rPr lang="en-US" altLang="zh-CN" b="0" dirty="0">
                <a:solidFill>
                  <a:srgbClr val="0000FF"/>
                </a:solidFill>
                <a:latin typeface="+mj-ea"/>
                <a:ea typeface="+mj-ea"/>
                <a:cs typeface="Arial" panose="020B0604020202020204" pitchFamily="34" charset="0"/>
              </a:rPr>
              <a:t>IOW#</a:t>
            </a:r>
            <a:r>
              <a:rPr lang="zh-CN" altLang="en-US" b="0" dirty="0">
                <a:solidFill>
                  <a:srgbClr val="0000FF"/>
                </a:solidFill>
                <a:latin typeface="+mj-ea"/>
                <a:ea typeface="+mj-ea"/>
                <a:cs typeface="Arial" panose="020B0604020202020204" pitchFamily="34" charset="0"/>
              </a:rPr>
              <a:t>和 </a:t>
            </a:r>
            <a:r>
              <a:rPr lang="en-US" altLang="zh-CN" b="0" dirty="0">
                <a:solidFill>
                  <a:srgbClr val="0000FF"/>
                </a:solidFill>
                <a:latin typeface="+mj-ea"/>
                <a:ea typeface="+mj-ea"/>
                <a:cs typeface="Arial" panose="020B0604020202020204" pitchFamily="34" charset="0"/>
              </a:rPr>
              <a:t>MEMR#</a:t>
            </a:r>
            <a:r>
              <a:rPr lang="zh-CN" altLang="en-US" b="0" dirty="0">
                <a:solidFill>
                  <a:srgbClr val="0000FF"/>
                </a:solidFill>
                <a:latin typeface="+mj-ea"/>
                <a:ea typeface="+mj-ea"/>
                <a:cs typeface="Arial" panose="020B0604020202020204" pitchFamily="34" charset="0"/>
              </a:rPr>
              <a:t>、 </a:t>
            </a:r>
            <a:r>
              <a:rPr lang="en-US" altLang="zh-CN" b="0" dirty="0">
                <a:solidFill>
                  <a:srgbClr val="0000FF"/>
                </a:solidFill>
                <a:latin typeface="+mj-ea"/>
                <a:ea typeface="+mj-ea"/>
                <a:cs typeface="Arial" panose="020B0604020202020204" pitchFamily="34" charset="0"/>
              </a:rPr>
              <a:t>MEMW#</a:t>
            </a:r>
            <a:r>
              <a:rPr lang="zh-CN" altLang="en-US" b="0" dirty="0">
                <a:solidFill>
                  <a:srgbClr val="0000FF"/>
                </a:solidFill>
                <a:latin typeface="+mj-ea"/>
                <a:ea typeface="+mj-ea"/>
                <a:cs typeface="Arial" panose="020B0604020202020204" pitchFamily="34" charset="0"/>
              </a:rPr>
              <a:t>来实现对</a:t>
            </a:r>
            <a:r>
              <a:rPr lang="en-US" altLang="zh-CN" b="0" dirty="0">
                <a:solidFill>
                  <a:srgbClr val="0000FF"/>
                </a:solidFill>
                <a:latin typeface="+mj-ea"/>
                <a:ea typeface="+mj-ea"/>
                <a:cs typeface="Arial" panose="020B0604020202020204" pitchFamily="34" charset="0"/>
              </a:rPr>
              <a:t>I/O </a:t>
            </a:r>
            <a:r>
              <a:rPr lang="zh-CN" altLang="en-US" b="0" dirty="0">
                <a:solidFill>
                  <a:srgbClr val="0000FF"/>
                </a:solidFill>
                <a:latin typeface="+mj-ea"/>
                <a:ea typeface="+mj-ea"/>
                <a:cs typeface="Arial" panose="020B0604020202020204" pitchFamily="34" charset="0"/>
              </a:rPr>
              <a:t>端口和存储器的读写。</a:t>
            </a:r>
          </a:p>
          <a:p>
            <a:pPr marL="342900" indent="-342900"/>
            <a:r>
              <a:rPr lang="zh-CN" altLang="en-US" b="0" dirty="0">
                <a:solidFill>
                  <a:srgbClr val="0000FF"/>
                </a:solidFill>
                <a:latin typeface="+mj-ea"/>
                <a:ea typeface="+mj-ea"/>
                <a:cs typeface="Arial" panose="020B0604020202020204" pitchFamily="34" charset="0"/>
              </a:rPr>
              <a:t>一般</a:t>
            </a:r>
            <a:r>
              <a:rPr lang="en-US" altLang="zh-CN" b="0" dirty="0">
                <a:solidFill>
                  <a:srgbClr val="0000FF"/>
                </a:solidFill>
                <a:latin typeface="+mj-ea"/>
                <a:ea typeface="+mj-ea"/>
                <a:cs typeface="Arial" panose="020B0604020202020204" pitchFamily="34" charset="0"/>
              </a:rPr>
              <a:t>I/O</a:t>
            </a:r>
            <a:r>
              <a:rPr lang="zh-CN" altLang="en-US" b="0" dirty="0">
                <a:solidFill>
                  <a:srgbClr val="0000FF"/>
                </a:solidFill>
                <a:latin typeface="+mj-ea"/>
                <a:ea typeface="+mj-ea"/>
                <a:cs typeface="Arial" panose="020B0604020202020204" pitchFamily="34" charset="0"/>
              </a:rPr>
              <a:t>端口比存储器单元少，所以选择</a:t>
            </a:r>
            <a:r>
              <a:rPr lang="en-US" altLang="zh-CN" b="0" dirty="0">
                <a:solidFill>
                  <a:srgbClr val="0000FF"/>
                </a:solidFill>
                <a:latin typeface="+mj-ea"/>
                <a:ea typeface="+mj-ea"/>
                <a:cs typeface="Arial" panose="020B0604020202020204" pitchFamily="34" charset="0"/>
              </a:rPr>
              <a:t>I/O</a:t>
            </a:r>
            <a:r>
              <a:rPr lang="zh-CN" altLang="en-US" b="0" dirty="0">
                <a:solidFill>
                  <a:srgbClr val="0000FF"/>
                </a:solidFill>
                <a:latin typeface="+mj-ea"/>
                <a:ea typeface="+mj-ea"/>
                <a:cs typeface="Arial" panose="020B0604020202020204" pitchFamily="34" charset="0"/>
              </a:rPr>
              <a:t>端口时，只需少量地址线。</a:t>
            </a:r>
          </a:p>
          <a:p>
            <a:pPr marL="342900" indent="-342900"/>
            <a:r>
              <a:rPr lang="zh-CN" altLang="en-US" b="0" dirty="0">
                <a:solidFill>
                  <a:srgbClr val="0000FF"/>
                </a:solidFill>
                <a:latin typeface="+mj-ea"/>
                <a:ea typeface="+mj-ea"/>
                <a:cs typeface="Arial" panose="020B0604020202020204" pitchFamily="34" charset="0"/>
              </a:rPr>
              <a:t>指令系统必须设计专门的</a:t>
            </a:r>
            <a:r>
              <a:rPr lang="en-US" altLang="zh-CN" b="0" dirty="0">
                <a:solidFill>
                  <a:srgbClr val="0000FF"/>
                </a:solidFill>
                <a:latin typeface="+mj-ea"/>
                <a:ea typeface="+mj-ea"/>
                <a:cs typeface="Arial" panose="020B0604020202020204" pitchFamily="34" charset="0"/>
              </a:rPr>
              <a:t>I/O</a:t>
            </a:r>
            <a:r>
              <a:rPr lang="zh-CN" altLang="en-US" b="0" dirty="0">
                <a:solidFill>
                  <a:srgbClr val="0000FF"/>
                </a:solidFill>
                <a:latin typeface="+mj-ea"/>
                <a:ea typeface="+mj-ea"/>
                <a:cs typeface="Arial" panose="020B0604020202020204" pitchFamily="34" charset="0"/>
              </a:rPr>
              <a:t>指令。</a:t>
            </a:r>
          </a:p>
        </p:txBody>
      </p:sp>
      <p:pic>
        <p:nvPicPr>
          <p:cNvPr id="6" name="Picture 4">
            <a:extLst>
              <a:ext uri="{FF2B5EF4-FFF2-40B4-BE49-F238E27FC236}">
                <a16:creationId xmlns:a16="http://schemas.microsoft.com/office/drawing/2014/main" id="{6A8C77A3-B8D9-4CE2-BED5-D5766A012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138" y="981494"/>
            <a:ext cx="5016500" cy="5538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EF2565CF-5BAC-4600-B681-5C92DF14F041}"/>
              </a:ext>
            </a:extLst>
          </p:cNvPr>
          <p:cNvSpPr txBox="1">
            <a:spLocks noChangeArrowheads="1"/>
          </p:cNvSpPr>
          <p:nvPr/>
        </p:nvSpPr>
        <p:spPr bwMode="auto">
          <a:xfrm>
            <a:off x="623316" y="5678527"/>
            <a:ext cx="3470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dirty="0">
                <a:solidFill>
                  <a:srgbClr val="D1390F"/>
                </a:solidFill>
                <a:latin typeface="+mj-ea"/>
                <a:ea typeface="+mj-ea"/>
              </a:rPr>
              <a:t>是专门的</a:t>
            </a:r>
            <a:r>
              <a:rPr lang="en-US" altLang="zh-CN" sz="1400" dirty="0">
                <a:solidFill>
                  <a:srgbClr val="D1390F"/>
                </a:solidFill>
                <a:latin typeface="+mj-ea"/>
                <a:ea typeface="+mj-ea"/>
              </a:rPr>
              <a:t>I/O</a:t>
            </a:r>
            <a:r>
              <a:rPr lang="zh-CN" altLang="en-US" sz="1400" dirty="0">
                <a:solidFill>
                  <a:srgbClr val="D1390F"/>
                </a:solidFill>
                <a:latin typeface="+mj-ea"/>
                <a:ea typeface="+mj-ea"/>
              </a:rPr>
              <a:t>指令，指令中给的地址可能相同，但操作命令不同！</a:t>
            </a:r>
          </a:p>
        </p:txBody>
      </p:sp>
      <p:sp>
        <p:nvSpPr>
          <p:cNvPr id="8" name="AutoShape 10">
            <a:extLst>
              <a:ext uri="{FF2B5EF4-FFF2-40B4-BE49-F238E27FC236}">
                <a16:creationId xmlns:a16="http://schemas.microsoft.com/office/drawing/2014/main" id="{974904C9-68F8-4D3E-BF75-3547B4DEBE90}"/>
              </a:ext>
            </a:extLst>
          </p:cNvPr>
          <p:cNvSpPr>
            <a:spLocks noChangeArrowheads="1"/>
          </p:cNvSpPr>
          <p:nvPr/>
        </p:nvSpPr>
        <p:spPr bwMode="auto">
          <a:xfrm>
            <a:off x="680818" y="4259040"/>
            <a:ext cx="3875088" cy="971550"/>
          </a:xfrm>
          <a:prstGeom prst="cloudCallout">
            <a:avLst>
              <a:gd name="adj1" fmla="val -43731"/>
              <a:gd name="adj2" fmla="val 52125"/>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effectLst/>
                <a:uLnTx/>
                <a:uFillTx/>
                <a:latin typeface="+mj-ea"/>
                <a:ea typeface="+mj-ea"/>
              </a:rPr>
              <a:t>MemR#</a:t>
            </a:r>
            <a:r>
              <a:rPr kumimoji="0" lang="zh-CN" altLang="en-US" sz="1400" i="0" u="none" strike="noStrike" kern="0" cap="none" spc="0" normalizeH="0" baseline="0" noProof="0">
                <a:ln>
                  <a:noFill/>
                </a:ln>
                <a:solidFill>
                  <a:srgbClr val="000000"/>
                </a:solidFill>
                <a:effectLst/>
                <a:uLnTx/>
                <a:uFillTx/>
                <a:latin typeface="+mj-ea"/>
                <a:ea typeface="+mj-ea"/>
              </a:rPr>
              <a:t>或</a:t>
            </a:r>
            <a:r>
              <a:rPr kumimoji="0" lang="en-US" altLang="zh-CN" sz="1400" i="0" u="none" strike="noStrike" kern="0" cap="none" spc="0" normalizeH="0" baseline="0" noProof="0">
                <a:ln>
                  <a:noFill/>
                </a:ln>
                <a:solidFill>
                  <a:srgbClr val="000000"/>
                </a:solidFill>
                <a:effectLst/>
                <a:uLnTx/>
                <a:uFillTx/>
                <a:latin typeface="+mj-ea"/>
                <a:ea typeface="+mj-ea"/>
              </a:rPr>
              <a:t>MemW#</a:t>
            </a:r>
            <a:r>
              <a:rPr kumimoji="0" lang="zh-CN" altLang="en-US" sz="1400" i="0" u="none" strike="noStrike" kern="0" cap="none" spc="0" normalizeH="0" baseline="0" noProof="0">
                <a:ln>
                  <a:noFill/>
                </a:ln>
                <a:solidFill>
                  <a:srgbClr val="000000"/>
                </a:solidFill>
                <a:effectLst/>
                <a:uLnTx/>
                <a:uFillTx/>
                <a:latin typeface="+mj-ea"/>
                <a:ea typeface="+mj-ea"/>
              </a:rPr>
              <a:t>命令由访存指令发出，</a:t>
            </a:r>
            <a:r>
              <a:rPr kumimoji="0" lang="en-US" altLang="zh-CN" sz="1400" i="0" u="none" strike="noStrike" kern="0" cap="none" spc="0" normalizeH="0" baseline="0" noProof="0">
                <a:ln>
                  <a:noFill/>
                </a:ln>
                <a:solidFill>
                  <a:srgbClr val="000000"/>
                </a:solidFill>
                <a:effectLst/>
                <a:uLnTx/>
                <a:uFillTx/>
                <a:latin typeface="+mj-ea"/>
                <a:ea typeface="+mj-ea"/>
              </a:rPr>
              <a:t>IOR#</a:t>
            </a:r>
            <a:r>
              <a:rPr kumimoji="0" lang="zh-CN" altLang="en-US" sz="1400" i="0" u="none" strike="noStrike" kern="0" cap="none" spc="0" normalizeH="0" baseline="0" noProof="0">
                <a:ln>
                  <a:noFill/>
                </a:ln>
                <a:solidFill>
                  <a:srgbClr val="000000"/>
                </a:solidFill>
                <a:effectLst/>
                <a:uLnTx/>
                <a:uFillTx/>
                <a:latin typeface="+mj-ea"/>
                <a:ea typeface="+mj-ea"/>
              </a:rPr>
              <a:t>和</a:t>
            </a:r>
            <a:r>
              <a:rPr kumimoji="0" lang="en-US" altLang="zh-CN" sz="1400" i="0" u="none" strike="noStrike" kern="0" cap="none" spc="0" normalizeH="0" baseline="0" noProof="0">
                <a:ln>
                  <a:noFill/>
                </a:ln>
                <a:solidFill>
                  <a:srgbClr val="000000"/>
                </a:solidFill>
                <a:effectLst/>
                <a:uLnTx/>
                <a:uFillTx/>
                <a:latin typeface="+mj-ea"/>
                <a:ea typeface="+mj-ea"/>
              </a:rPr>
              <a:t>IOW#</a:t>
            </a:r>
            <a:r>
              <a:rPr kumimoji="0" lang="zh-CN" altLang="en-US" sz="1400" i="0" u="none" strike="noStrike" kern="0" cap="none" spc="0" normalizeH="0" baseline="0" noProof="0">
                <a:ln>
                  <a:noFill/>
                </a:ln>
                <a:solidFill>
                  <a:srgbClr val="000000"/>
                </a:solidFill>
                <a:effectLst/>
                <a:uLnTx/>
                <a:uFillTx/>
                <a:latin typeface="+mj-ea"/>
                <a:ea typeface="+mj-ea"/>
              </a:rPr>
              <a:t>命令怎样呢？</a:t>
            </a:r>
          </a:p>
        </p:txBody>
      </p:sp>
    </p:spTree>
    <p:extLst>
      <p:ext uri="{BB962C8B-B14F-4D97-AF65-F5344CB8AC3E}">
        <p14:creationId xmlns:p14="http://schemas.microsoft.com/office/powerpoint/2010/main" val="18041428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F566E2-FF4A-4D1F-9963-A93B0C63BC53}"/>
              </a:ext>
            </a:extLst>
          </p:cNvPr>
          <p:cNvSpPr>
            <a:spLocks noGrp="1"/>
          </p:cNvSpPr>
          <p:nvPr>
            <p:ph type="sldNum" sz="quarter" idx="12"/>
          </p:nvPr>
        </p:nvSpPr>
        <p:spPr/>
        <p:txBody>
          <a:bodyPr/>
          <a:lstStyle/>
          <a:p>
            <a:fld id="{D12C7F20-4EEE-4847-AC76-B538472E8A39}" type="slidenum">
              <a:rPr lang="zh-CN" altLang="en-US" smtClean="0"/>
              <a:pPr/>
              <a:t>35</a:t>
            </a:fld>
            <a:endParaRPr lang="zh-CN" altLang="en-US"/>
          </a:p>
        </p:txBody>
      </p:sp>
      <p:sp>
        <p:nvSpPr>
          <p:cNvPr id="3" name="文本占位符 2">
            <a:extLst>
              <a:ext uri="{FF2B5EF4-FFF2-40B4-BE49-F238E27FC236}">
                <a16:creationId xmlns:a16="http://schemas.microsoft.com/office/drawing/2014/main" id="{244575DE-8446-435D-8021-2D3B6F50B1FC}"/>
              </a:ext>
            </a:extLst>
          </p:cNvPr>
          <p:cNvSpPr>
            <a:spLocks noGrp="1"/>
          </p:cNvSpPr>
          <p:nvPr>
            <p:ph type="body" sz="quarter" idx="15"/>
          </p:nvPr>
        </p:nvSpPr>
        <p:spPr/>
        <p:txBody>
          <a:bodyPr/>
          <a:lstStyle/>
          <a:p>
            <a:r>
              <a:rPr lang="zh-CN" altLang="en-US" dirty="0"/>
              <a:t>独立编址方式的优缺点</a:t>
            </a:r>
          </a:p>
        </p:txBody>
      </p:sp>
      <p:sp>
        <p:nvSpPr>
          <p:cNvPr id="4" name="文本占位符 3">
            <a:extLst>
              <a:ext uri="{FF2B5EF4-FFF2-40B4-BE49-F238E27FC236}">
                <a16:creationId xmlns:a16="http://schemas.microsoft.com/office/drawing/2014/main" id="{EE0784E6-44E8-4DB6-8FC7-7723EBD4A50A}"/>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650677D2-7AB6-4F7E-9BDD-1346D268E5DC}"/>
              </a:ext>
            </a:extLst>
          </p:cNvPr>
          <p:cNvSpPr txBox="1">
            <a:spLocks noChangeArrowheads="1"/>
          </p:cNvSpPr>
          <p:nvPr/>
        </p:nvSpPr>
        <p:spPr bwMode="auto">
          <a:xfrm>
            <a:off x="459598" y="1375046"/>
            <a:ext cx="11221995" cy="36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2200" b="0">
                <a:latin typeface="+mj-ea"/>
                <a:ea typeface="+mj-ea"/>
              </a:rPr>
              <a:t>主要优点：</a:t>
            </a:r>
          </a:p>
          <a:p>
            <a:pPr marL="742950" lvl="1" indent="-285750"/>
            <a:r>
              <a:rPr lang="en-US" altLang="zh-CN" sz="2200" b="0">
                <a:latin typeface="+mj-ea"/>
                <a:ea typeface="+mj-ea"/>
              </a:rPr>
              <a:t>I/O</a:t>
            </a:r>
            <a:r>
              <a:rPr lang="zh-CN" altLang="en-US" sz="2200" b="0">
                <a:latin typeface="+mj-ea"/>
                <a:ea typeface="+mj-ea"/>
              </a:rPr>
              <a:t>端口地址不占用存储器地址空间，故主存空间不受</a:t>
            </a:r>
            <a:r>
              <a:rPr lang="en-US" altLang="zh-CN" sz="2200" b="0">
                <a:latin typeface="+mj-ea"/>
                <a:ea typeface="+mj-ea"/>
              </a:rPr>
              <a:t>I/O</a:t>
            </a:r>
            <a:r>
              <a:rPr lang="zh-CN" altLang="en-US" sz="2200" b="0">
                <a:latin typeface="+mj-ea"/>
                <a:ea typeface="+mj-ea"/>
              </a:rPr>
              <a:t>地址的影响。</a:t>
            </a:r>
          </a:p>
          <a:p>
            <a:pPr marL="742950" lvl="1" indent="-285750"/>
            <a:r>
              <a:rPr lang="en-US" altLang="zh-CN" sz="2200" b="0">
                <a:latin typeface="+mj-ea"/>
                <a:ea typeface="+mj-ea"/>
              </a:rPr>
              <a:t>I/O</a:t>
            </a:r>
            <a:r>
              <a:rPr lang="zh-CN" altLang="en-US" sz="2200" b="0">
                <a:latin typeface="+mj-ea"/>
                <a:ea typeface="+mj-ea"/>
              </a:rPr>
              <a:t>地址线较少，所以</a:t>
            </a:r>
            <a:r>
              <a:rPr lang="en-US" altLang="zh-CN" sz="2200" b="0">
                <a:latin typeface="+mj-ea"/>
                <a:ea typeface="+mj-ea"/>
              </a:rPr>
              <a:t>I/O</a:t>
            </a:r>
            <a:r>
              <a:rPr lang="zh-CN" altLang="en-US" sz="2200" b="0">
                <a:latin typeface="+mj-ea"/>
                <a:ea typeface="+mj-ea"/>
              </a:rPr>
              <a:t>端口译码简单，寻址速度快。</a:t>
            </a:r>
          </a:p>
          <a:p>
            <a:pPr marL="742950" lvl="1" indent="-285750"/>
            <a:r>
              <a:rPr lang="zh-CN" altLang="en-US" sz="2200" b="0">
                <a:latin typeface="+mj-ea"/>
                <a:ea typeface="+mj-ea"/>
              </a:rPr>
              <a:t>使用专用</a:t>
            </a:r>
            <a:r>
              <a:rPr lang="en-US" altLang="zh-CN" sz="2200" b="0">
                <a:latin typeface="+mj-ea"/>
                <a:ea typeface="+mj-ea"/>
              </a:rPr>
              <a:t>I/O</a:t>
            </a:r>
            <a:r>
              <a:rPr lang="zh-CN" altLang="en-US" sz="2200" b="0">
                <a:latin typeface="+mj-ea"/>
                <a:ea typeface="+mj-ea"/>
              </a:rPr>
              <a:t>指令，程序清晰，便于理解和检查。</a:t>
            </a:r>
          </a:p>
          <a:p>
            <a:pPr marL="342900" indent="-342900"/>
            <a:r>
              <a:rPr lang="zh-CN" altLang="en-US" sz="2200" b="0">
                <a:latin typeface="+mj-ea"/>
                <a:ea typeface="+mj-ea"/>
              </a:rPr>
              <a:t>主要缺点：</a:t>
            </a:r>
          </a:p>
          <a:p>
            <a:pPr marL="742950" lvl="1" indent="-285750"/>
            <a:r>
              <a:rPr lang="zh-CN" altLang="en-US" sz="2200" b="0">
                <a:latin typeface="+mj-ea"/>
                <a:ea typeface="+mj-ea"/>
              </a:rPr>
              <a:t>专用 </a:t>
            </a:r>
            <a:r>
              <a:rPr lang="en-US" altLang="zh-CN" sz="2200" b="0">
                <a:latin typeface="+mj-ea"/>
                <a:ea typeface="+mj-ea"/>
              </a:rPr>
              <a:t>I/O</a:t>
            </a:r>
            <a:r>
              <a:rPr lang="zh-CN" altLang="en-US" sz="2200" b="0">
                <a:latin typeface="+mj-ea"/>
                <a:ea typeface="+mj-ea"/>
              </a:rPr>
              <a:t>指令类型少，只提供简单的传输操作，故程序设计灵活性差。</a:t>
            </a:r>
          </a:p>
          <a:p>
            <a:pPr marL="742950" lvl="1" indent="-285750"/>
            <a:r>
              <a:rPr lang="zh-CN" altLang="en-US" sz="2200" b="0">
                <a:latin typeface="+mj-ea"/>
                <a:ea typeface="+mj-ea"/>
              </a:rPr>
              <a:t>要求处理器提供两组读写命令（</a:t>
            </a:r>
            <a:r>
              <a:rPr lang="en-US" altLang="zh-CN" sz="2200" b="0">
                <a:latin typeface="+mj-ea"/>
                <a:ea typeface="+mj-ea"/>
              </a:rPr>
              <a:t>MEMR / MEMW</a:t>
            </a:r>
            <a:r>
              <a:rPr lang="zh-CN" altLang="en-US" sz="2200" b="0">
                <a:latin typeface="+mj-ea"/>
                <a:ea typeface="+mj-ea"/>
              </a:rPr>
              <a:t>、</a:t>
            </a:r>
            <a:r>
              <a:rPr lang="en-US" altLang="zh-CN" sz="2200" b="0">
                <a:latin typeface="+mj-ea"/>
                <a:ea typeface="+mj-ea"/>
              </a:rPr>
              <a:t>IOR / IOW</a:t>
            </a:r>
            <a:r>
              <a:rPr lang="zh-CN" altLang="en-US" sz="2200" b="0">
                <a:latin typeface="+mj-ea"/>
                <a:ea typeface="+mj-ea"/>
              </a:rPr>
              <a:t>），增加了控制逻辑的复杂性和处理器引脚数。</a:t>
            </a:r>
          </a:p>
        </p:txBody>
      </p:sp>
    </p:spTree>
    <p:extLst>
      <p:ext uri="{BB962C8B-B14F-4D97-AF65-F5344CB8AC3E}">
        <p14:creationId xmlns:p14="http://schemas.microsoft.com/office/powerpoint/2010/main" val="18363148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23326F-FEE9-4E7B-A23C-2FA0C45E0300}"/>
              </a:ext>
            </a:extLst>
          </p:cNvPr>
          <p:cNvSpPr>
            <a:spLocks noGrp="1"/>
          </p:cNvSpPr>
          <p:nvPr>
            <p:ph type="sldNum" sz="quarter" idx="12"/>
          </p:nvPr>
        </p:nvSpPr>
        <p:spPr/>
        <p:txBody>
          <a:bodyPr/>
          <a:lstStyle/>
          <a:p>
            <a:fld id="{D12C7F20-4EEE-4847-AC76-B538472E8A39}" type="slidenum">
              <a:rPr lang="zh-CN" altLang="en-US" smtClean="0"/>
              <a:pPr/>
              <a:t>36</a:t>
            </a:fld>
            <a:endParaRPr lang="zh-CN" altLang="en-US"/>
          </a:p>
        </p:txBody>
      </p:sp>
      <p:sp>
        <p:nvSpPr>
          <p:cNvPr id="3" name="文本占位符 2">
            <a:extLst>
              <a:ext uri="{FF2B5EF4-FFF2-40B4-BE49-F238E27FC236}">
                <a16:creationId xmlns:a16="http://schemas.microsoft.com/office/drawing/2014/main" id="{829479C0-D1A9-44DB-A3FC-85C4C2F83478}"/>
              </a:ext>
            </a:extLst>
          </p:cNvPr>
          <p:cNvSpPr>
            <a:spLocks noGrp="1"/>
          </p:cNvSpPr>
          <p:nvPr>
            <p:ph type="body" sz="quarter" idx="15"/>
          </p:nvPr>
        </p:nvSpPr>
        <p:spPr/>
        <p:txBody>
          <a:bodyPr/>
          <a:lstStyle/>
          <a:p>
            <a:r>
              <a:rPr lang="zh-CN" altLang="en-US" dirty="0"/>
              <a:t>小结</a:t>
            </a:r>
          </a:p>
        </p:txBody>
      </p:sp>
      <p:sp>
        <p:nvSpPr>
          <p:cNvPr id="4" name="文本占位符 3">
            <a:extLst>
              <a:ext uri="{FF2B5EF4-FFF2-40B4-BE49-F238E27FC236}">
                <a16:creationId xmlns:a16="http://schemas.microsoft.com/office/drawing/2014/main" id="{718E52F9-0FB2-431D-8F3C-84A0CC9515CE}"/>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15A59D96-FB69-443B-BD68-6322FD20C3D7}"/>
              </a:ext>
            </a:extLst>
          </p:cNvPr>
          <p:cNvSpPr txBox="1">
            <a:spLocks noChangeArrowheads="1"/>
          </p:cNvSpPr>
          <p:nvPr/>
        </p:nvSpPr>
        <p:spPr bwMode="auto">
          <a:xfrm>
            <a:off x="296863" y="1234076"/>
            <a:ext cx="1138473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pPr>
            <a:r>
              <a:rPr lang="en-US" altLang="zh-CN" sz="1600" b="0" dirty="0">
                <a:latin typeface="+mj-ea"/>
                <a:ea typeface="+mj-ea"/>
              </a:rPr>
              <a:t>I/O</a:t>
            </a:r>
            <a:r>
              <a:rPr lang="zh-CN" altLang="en-US" sz="1600" b="0" dirty="0">
                <a:latin typeface="+mj-ea"/>
                <a:ea typeface="+mj-ea"/>
              </a:rPr>
              <a:t>系统概述</a:t>
            </a:r>
          </a:p>
          <a:p>
            <a:pPr lvl="1">
              <a:lnSpc>
                <a:spcPct val="105000"/>
              </a:lnSpc>
            </a:pPr>
            <a:r>
              <a:rPr lang="en-US" altLang="zh-CN" sz="1600" b="0" dirty="0">
                <a:latin typeface="+mj-ea"/>
                <a:ea typeface="+mj-ea"/>
              </a:rPr>
              <a:t>I/O</a:t>
            </a:r>
            <a:r>
              <a:rPr lang="zh-CN" altLang="en-US" sz="1600" b="0" dirty="0">
                <a:latin typeface="+mj-ea"/>
                <a:ea typeface="+mj-ea"/>
              </a:rPr>
              <a:t>系统的性能主要有吞吐率和响应时间，两者是对立统一的关系</a:t>
            </a:r>
          </a:p>
          <a:p>
            <a:pPr lvl="1">
              <a:lnSpc>
                <a:spcPct val="105000"/>
              </a:lnSpc>
            </a:pPr>
            <a:r>
              <a:rPr lang="en-US" altLang="zh-CN" sz="1600" b="0" dirty="0">
                <a:latin typeface="+mj-ea"/>
                <a:ea typeface="+mj-ea"/>
              </a:rPr>
              <a:t>I/O</a:t>
            </a:r>
            <a:r>
              <a:rPr lang="zh-CN" altLang="en-US" sz="1600" b="0" dirty="0">
                <a:latin typeface="+mj-ea"/>
                <a:ea typeface="+mj-ea"/>
              </a:rPr>
              <a:t>系统的具体任务是：构建传输通路、对设备寻址、向设备发命令、取状态，并提供相应的传输机制来读</a:t>
            </a:r>
            <a:r>
              <a:rPr lang="en-US" altLang="zh-CN" sz="1600" b="0" dirty="0">
                <a:latin typeface="+mj-ea"/>
                <a:ea typeface="+mj-ea"/>
              </a:rPr>
              <a:t>/</a:t>
            </a:r>
            <a:r>
              <a:rPr lang="zh-CN" altLang="en-US" sz="1600" b="0" dirty="0">
                <a:latin typeface="+mj-ea"/>
                <a:ea typeface="+mj-ea"/>
              </a:rPr>
              <a:t>写设备数据等（后面一讲的内容）</a:t>
            </a:r>
          </a:p>
          <a:p>
            <a:pPr>
              <a:lnSpc>
                <a:spcPct val="105000"/>
              </a:lnSpc>
            </a:pPr>
            <a:r>
              <a:rPr lang="en-US" altLang="zh-CN" sz="1600" b="0" dirty="0">
                <a:latin typeface="+mj-ea"/>
                <a:ea typeface="+mj-ea"/>
              </a:rPr>
              <a:t>I/O</a:t>
            </a:r>
            <a:r>
              <a:rPr lang="zh-CN" altLang="en-US" sz="1600" b="0" dirty="0">
                <a:latin typeface="+mj-ea"/>
                <a:ea typeface="+mj-ea"/>
              </a:rPr>
              <a:t>设备概述</a:t>
            </a:r>
          </a:p>
          <a:p>
            <a:pPr lvl="1">
              <a:lnSpc>
                <a:spcPct val="105000"/>
              </a:lnSpc>
            </a:pPr>
            <a:r>
              <a:rPr lang="en-US" altLang="zh-CN" sz="1600" b="0" dirty="0">
                <a:latin typeface="+mj-ea"/>
                <a:ea typeface="+mj-ea"/>
              </a:rPr>
              <a:t>I/O</a:t>
            </a:r>
            <a:r>
              <a:rPr lang="zh-CN" altLang="en-US" sz="1600" b="0" dirty="0">
                <a:latin typeface="+mj-ea"/>
                <a:ea typeface="+mj-ea"/>
              </a:rPr>
              <a:t>设备通过</a:t>
            </a:r>
            <a:r>
              <a:rPr lang="en-US" altLang="zh-CN" sz="1600" b="0" dirty="0">
                <a:latin typeface="+mj-ea"/>
                <a:ea typeface="+mj-ea"/>
              </a:rPr>
              <a:t>I/O</a:t>
            </a:r>
            <a:r>
              <a:rPr lang="zh-CN" altLang="en-US" sz="1600" b="0" dirty="0">
                <a:latin typeface="+mj-ea"/>
                <a:ea typeface="+mj-ea"/>
              </a:rPr>
              <a:t>接口和主机相连</a:t>
            </a:r>
          </a:p>
          <a:p>
            <a:pPr lvl="1">
              <a:lnSpc>
                <a:spcPct val="105000"/>
              </a:lnSpc>
            </a:pPr>
            <a:r>
              <a:rPr lang="zh-CN" altLang="en-US" sz="1600" b="0" dirty="0">
                <a:latin typeface="+mj-ea"/>
                <a:ea typeface="+mj-ea"/>
              </a:rPr>
              <a:t>外设分类</a:t>
            </a:r>
          </a:p>
          <a:p>
            <a:pPr lvl="2">
              <a:lnSpc>
                <a:spcPct val="105000"/>
              </a:lnSpc>
            </a:pPr>
            <a:r>
              <a:rPr lang="en-US" altLang="zh-CN" sz="1600" b="0" dirty="0">
                <a:latin typeface="+mj-ea"/>
                <a:ea typeface="+mj-ea"/>
              </a:rPr>
              <a:t>I/O</a:t>
            </a:r>
            <a:r>
              <a:rPr lang="zh-CN" altLang="en-US" sz="1600" b="0" dirty="0">
                <a:latin typeface="+mj-ea"/>
                <a:ea typeface="+mj-ea"/>
              </a:rPr>
              <a:t>设备和存储设备</a:t>
            </a:r>
          </a:p>
          <a:p>
            <a:pPr lvl="2">
              <a:lnSpc>
                <a:spcPct val="105000"/>
              </a:lnSpc>
            </a:pPr>
            <a:r>
              <a:rPr lang="zh-CN" altLang="en-US" sz="1600" b="0" dirty="0">
                <a:latin typeface="+mj-ea"/>
                <a:ea typeface="+mj-ea"/>
              </a:rPr>
              <a:t>机读设备和人读设备</a:t>
            </a:r>
          </a:p>
          <a:p>
            <a:pPr>
              <a:lnSpc>
                <a:spcPct val="105000"/>
              </a:lnSpc>
            </a:pPr>
            <a:r>
              <a:rPr lang="zh-CN" altLang="en-US" sz="1600" b="0" dirty="0">
                <a:latin typeface="+mj-ea"/>
                <a:ea typeface="+mj-ea"/>
              </a:rPr>
              <a:t>磁盘存储器</a:t>
            </a:r>
          </a:p>
          <a:p>
            <a:pPr lvl="1">
              <a:lnSpc>
                <a:spcPct val="105000"/>
              </a:lnSpc>
            </a:pPr>
            <a:r>
              <a:rPr lang="zh-CN" altLang="en-US" sz="1600" b="0" dirty="0">
                <a:latin typeface="+mj-ea"/>
                <a:ea typeface="+mj-ea"/>
              </a:rPr>
              <a:t>读写原理：两种不同的磁化状态</a:t>
            </a:r>
          </a:p>
          <a:p>
            <a:pPr lvl="1">
              <a:lnSpc>
                <a:spcPct val="105000"/>
              </a:lnSpc>
            </a:pPr>
            <a:r>
              <a:rPr lang="zh-CN" altLang="en-US" sz="1600" b="0" dirty="0">
                <a:latin typeface="+mj-ea"/>
                <a:ea typeface="+mj-ea"/>
              </a:rPr>
              <a:t>性能指标：寻道时间、旋转等待时间、传输时间</a:t>
            </a:r>
          </a:p>
          <a:p>
            <a:pPr lvl="1">
              <a:lnSpc>
                <a:spcPct val="105000"/>
              </a:lnSpc>
            </a:pPr>
            <a:r>
              <a:rPr lang="zh-CN" altLang="en-US" sz="1600" b="0" dirty="0">
                <a:latin typeface="+mj-ea"/>
                <a:ea typeface="+mj-ea"/>
              </a:rPr>
              <a:t>冗余磁盘阵列：多个物理盘组成一个逻辑盘，以提高磁盘存取速度、容量和可靠性</a:t>
            </a:r>
          </a:p>
          <a:p>
            <a:r>
              <a:rPr lang="en-US" altLang="zh-CN" sz="1600" b="0" dirty="0">
                <a:solidFill>
                  <a:srgbClr val="146C18"/>
                </a:solidFill>
                <a:latin typeface="+mj-ea"/>
                <a:ea typeface="+mj-ea"/>
              </a:rPr>
              <a:t>I/O</a:t>
            </a:r>
            <a:r>
              <a:rPr lang="zh-CN" altLang="en-US" sz="1600" b="0" dirty="0">
                <a:solidFill>
                  <a:srgbClr val="146C18"/>
                </a:solidFill>
                <a:latin typeface="+mj-ea"/>
                <a:ea typeface="+mj-ea"/>
              </a:rPr>
              <a:t>接口（</a:t>
            </a:r>
            <a:r>
              <a:rPr lang="en-US" altLang="zh-CN" sz="1600" b="0" dirty="0">
                <a:solidFill>
                  <a:srgbClr val="146C18"/>
                </a:solidFill>
                <a:latin typeface="+mj-ea"/>
                <a:ea typeface="+mj-ea"/>
              </a:rPr>
              <a:t>I/O</a:t>
            </a:r>
            <a:r>
              <a:rPr lang="zh-CN" altLang="en-US" sz="1600" b="0" dirty="0">
                <a:solidFill>
                  <a:srgbClr val="146C18"/>
                </a:solidFill>
                <a:latin typeface="+mj-ea"/>
                <a:ea typeface="+mj-ea"/>
              </a:rPr>
              <a:t>控制器）中一般有数据缓冲器、状态</a:t>
            </a:r>
            <a:r>
              <a:rPr lang="en-US" altLang="zh-CN" sz="1600" b="0" dirty="0">
                <a:solidFill>
                  <a:srgbClr val="146C18"/>
                </a:solidFill>
                <a:latin typeface="+mj-ea"/>
                <a:ea typeface="+mj-ea"/>
              </a:rPr>
              <a:t>/</a:t>
            </a:r>
            <a:r>
              <a:rPr lang="zh-CN" altLang="en-US" sz="1600" b="0" dirty="0">
                <a:solidFill>
                  <a:srgbClr val="146C18"/>
                </a:solidFill>
                <a:latin typeface="+mj-ea"/>
                <a:ea typeface="+mj-ea"/>
              </a:rPr>
              <a:t>控制寄存器、串</a:t>
            </a:r>
            <a:r>
              <a:rPr lang="en-US" altLang="zh-CN" sz="1600" b="0" dirty="0">
                <a:solidFill>
                  <a:srgbClr val="146C18"/>
                </a:solidFill>
                <a:latin typeface="+mj-ea"/>
                <a:ea typeface="+mj-ea"/>
              </a:rPr>
              <a:t>-</a:t>
            </a:r>
            <a:r>
              <a:rPr lang="zh-CN" altLang="en-US" sz="1600" b="0" dirty="0">
                <a:solidFill>
                  <a:srgbClr val="146C18"/>
                </a:solidFill>
                <a:latin typeface="+mj-ea"/>
                <a:ea typeface="+mj-ea"/>
              </a:rPr>
              <a:t>并转换、设备控制逻辑、地址译码逻辑等。用于在主机和设备之间进行命令、数据、状态信息的传递和转换。</a:t>
            </a:r>
          </a:p>
          <a:p>
            <a:r>
              <a:rPr lang="en-US" altLang="zh-CN" sz="1600" b="0" dirty="0">
                <a:solidFill>
                  <a:srgbClr val="146C18"/>
                </a:solidFill>
                <a:latin typeface="+mj-ea"/>
                <a:ea typeface="+mj-ea"/>
              </a:rPr>
              <a:t>I/O</a:t>
            </a:r>
            <a:r>
              <a:rPr lang="zh-CN" altLang="en-US" sz="1600" b="0" dirty="0">
                <a:solidFill>
                  <a:srgbClr val="146C18"/>
                </a:solidFill>
                <a:latin typeface="+mj-ea"/>
                <a:ea typeface="+mj-ea"/>
              </a:rPr>
              <a:t>端口是指</a:t>
            </a:r>
            <a:r>
              <a:rPr lang="en-US" altLang="zh-CN" sz="1600" b="0" dirty="0">
                <a:solidFill>
                  <a:srgbClr val="146C18"/>
                </a:solidFill>
                <a:latin typeface="+mj-ea"/>
                <a:ea typeface="+mj-ea"/>
              </a:rPr>
              <a:t>I/O</a:t>
            </a:r>
            <a:r>
              <a:rPr lang="zh-CN" altLang="en-US" sz="1600" b="0" dirty="0">
                <a:solidFill>
                  <a:srgbClr val="146C18"/>
                </a:solidFill>
                <a:latin typeface="+mj-ea"/>
                <a:ea typeface="+mj-ea"/>
              </a:rPr>
              <a:t>控制器中</a:t>
            </a:r>
            <a:r>
              <a:rPr lang="en-US" altLang="zh-CN" sz="1600" b="0" dirty="0">
                <a:solidFill>
                  <a:srgbClr val="146C18"/>
                </a:solidFill>
                <a:latin typeface="+mj-ea"/>
                <a:ea typeface="+mj-ea"/>
              </a:rPr>
              <a:t>CPU</a:t>
            </a:r>
            <a:r>
              <a:rPr lang="zh-CN" altLang="en-US" sz="1600" b="0" dirty="0">
                <a:solidFill>
                  <a:srgbClr val="146C18"/>
                </a:solidFill>
                <a:latin typeface="+mj-ea"/>
                <a:ea typeface="+mj-ea"/>
              </a:rPr>
              <a:t>可访问的寄存器，对</a:t>
            </a:r>
            <a:r>
              <a:rPr lang="en-US" altLang="zh-CN" sz="1600" b="0" dirty="0">
                <a:solidFill>
                  <a:srgbClr val="146C18"/>
                </a:solidFill>
                <a:latin typeface="+mj-ea"/>
                <a:ea typeface="+mj-ea"/>
              </a:rPr>
              <a:t>I/O</a:t>
            </a:r>
            <a:r>
              <a:rPr lang="zh-CN" altLang="en-US" sz="1600" b="0" dirty="0">
                <a:solidFill>
                  <a:srgbClr val="146C18"/>
                </a:solidFill>
                <a:latin typeface="+mj-ea"/>
                <a:ea typeface="+mj-ea"/>
              </a:rPr>
              <a:t>设备的寻址就是对</a:t>
            </a:r>
            <a:r>
              <a:rPr lang="en-US" altLang="zh-CN" sz="1600" b="0" dirty="0">
                <a:solidFill>
                  <a:srgbClr val="146C18"/>
                </a:solidFill>
                <a:latin typeface="+mj-ea"/>
                <a:ea typeface="+mj-ea"/>
              </a:rPr>
              <a:t>I/O</a:t>
            </a:r>
            <a:r>
              <a:rPr lang="zh-CN" altLang="en-US" sz="1600" b="0" dirty="0">
                <a:solidFill>
                  <a:srgbClr val="146C18"/>
                </a:solidFill>
                <a:latin typeface="+mj-ea"/>
                <a:ea typeface="+mj-ea"/>
              </a:rPr>
              <a:t>端口的访问</a:t>
            </a:r>
          </a:p>
          <a:p>
            <a:r>
              <a:rPr lang="en-US" altLang="zh-CN" sz="1600" b="0" dirty="0">
                <a:solidFill>
                  <a:srgbClr val="146C18"/>
                </a:solidFill>
                <a:latin typeface="+mj-ea"/>
                <a:ea typeface="+mj-ea"/>
              </a:rPr>
              <a:t>I/O</a:t>
            </a:r>
            <a:r>
              <a:rPr lang="zh-CN" altLang="en-US" sz="1600" b="0" dirty="0">
                <a:solidFill>
                  <a:srgbClr val="146C18"/>
                </a:solidFill>
                <a:latin typeface="+mj-ea"/>
                <a:ea typeface="+mj-ea"/>
              </a:rPr>
              <a:t>端口的编址方式有两种：内存映射方式（统一编址）和特殊</a:t>
            </a:r>
            <a:r>
              <a:rPr lang="en-US" altLang="zh-CN" sz="1600" b="0" dirty="0">
                <a:solidFill>
                  <a:srgbClr val="146C18"/>
                </a:solidFill>
                <a:latin typeface="+mj-ea"/>
                <a:ea typeface="+mj-ea"/>
              </a:rPr>
              <a:t>I/O</a:t>
            </a:r>
            <a:r>
              <a:rPr lang="zh-CN" altLang="en-US" sz="1600" b="0" dirty="0">
                <a:solidFill>
                  <a:srgbClr val="146C18"/>
                </a:solidFill>
                <a:latin typeface="+mj-ea"/>
                <a:ea typeface="+mj-ea"/>
              </a:rPr>
              <a:t>指令方式（独立编址）</a:t>
            </a:r>
          </a:p>
        </p:txBody>
      </p:sp>
    </p:spTree>
    <p:extLst>
      <p:ext uri="{BB962C8B-B14F-4D97-AF65-F5344CB8AC3E}">
        <p14:creationId xmlns:p14="http://schemas.microsoft.com/office/powerpoint/2010/main" val="3363792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linds(horizontal)">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blinds(horizontal)">
                                      <p:cBhvr>
                                        <p:cTn id="38" dur="500"/>
                                        <p:tgtEl>
                                          <p:spTgt spid="5">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blinds(horizontal)">
                                      <p:cBhvr>
                                        <p:cTn id="43" dur="500"/>
                                        <p:tgtEl>
                                          <p:spTgt spid="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blinds(horizontal)">
                                      <p:cBhvr>
                                        <p:cTn id="48" dur="500"/>
                                        <p:tgtEl>
                                          <p:spTgt spid="5">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Effect transition="in" filter="blinds(horizontal)">
                                      <p:cBhvr>
                                        <p:cTn id="53" dur="500"/>
                                        <p:tgtEl>
                                          <p:spTgt spid="5">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
                                            <p:txEl>
                                              <p:pRg st="14" end="14"/>
                                            </p:txEl>
                                          </p:spTgt>
                                        </p:tgtEl>
                                        <p:attrNameLst>
                                          <p:attrName>style.visibility</p:attrName>
                                        </p:attrNameLst>
                                      </p:cBhvr>
                                      <p:to>
                                        <p:strVal val="visible"/>
                                      </p:to>
                                    </p:set>
                                    <p:animEffect transition="in" filter="blinds(horizontal)">
                                      <p:cBhvr>
                                        <p:cTn id="58"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D06753-2C14-4173-9C87-7EA665C6AABB}"/>
              </a:ext>
            </a:extLst>
          </p:cNvPr>
          <p:cNvSpPr>
            <a:spLocks noGrp="1"/>
          </p:cNvSpPr>
          <p:nvPr>
            <p:ph type="sldNum" sz="quarter" idx="12"/>
          </p:nvPr>
        </p:nvSpPr>
        <p:spPr/>
        <p:txBody>
          <a:bodyPr/>
          <a:lstStyle/>
          <a:p>
            <a:fld id="{D12C7F20-4EEE-4847-AC76-B538472E8A39}" type="slidenum">
              <a:rPr lang="zh-CN" altLang="en-US" smtClean="0"/>
              <a:pPr/>
              <a:t>37</a:t>
            </a:fld>
            <a:endParaRPr lang="zh-CN" altLang="en-US"/>
          </a:p>
        </p:txBody>
      </p:sp>
      <p:sp>
        <p:nvSpPr>
          <p:cNvPr id="33" name="文本占位符 32">
            <a:extLst>
              <a:ext uri="{FF2B5EF4-FFF2-40B4-BE49-F238E27FC236}">
                <a16:creationId xmlns:a16="http://schemas.microsoft.com/office/drawing/2014/main" id="{5C4BDCB0-0DE0-4B27-B32B-8F8BE6FB5CC7}"/>
              </a:ext>
            </a:extLst>
          </p:cNvPr>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bg1">
                    <a:lumMod val="75000"/>
                  </a:schemeClr>
                </a:solidFill>
              </a:rPr>
              <a:t>磁盘存储器和</a:t>
            </a:r>
            <a:r>
              <a:rPr lang="en-US" altLang="zh-CN" dirty="0">
                <a:solidFill>
                  <a:schemeClr val="bg1">
                    <a:lumMod val="75000"/>
                  </a:schemeClr>
                </a:solidFill>
              </a:rPr>
              <a:t>I/O</a:t>
            </a:r>
            <a:r>
              <a:rPr lang="zh-CN" altLang="en-US" dirty="0">
                <a:solidFill>
                  <a:schemeClr val="bg1">
                    <a:lumMod val="75000"/>
                  </a:schemeClr>
                </a:solidFill>
              </a:rPr>
              <a:t>接口</a:t>
            </a:r>
            <a:endParaRPr lang="en-US" altLang="zh-CN" dirty="0">
              <a:solidFill>
                <a:schemeClr val="bg1">
                  <a:lumMod val="75000"/>
                </a:schemeClr>
              </a:solidFill>
            </a:endParaRPr>
          </a:p>
          <a:p>
            <a:pPr marL="514350" indent="-514350">
              <a:buFont typeface="+mj-lt"/>
              <a:buAutoNum type="arabicPeriod"/>
            </a:pPr>
            <a:r>
              <a:rPr lang="en-US" altLang="zh-CN" dirty="0"/>
              <a:t>I/O</a:t>
            </a:r>
            <a:r>
              <a:rPr lang="zh-CN" altLang="en-US" dirty="0"/>
              <a:t>传输方式</a:t>
            </a: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a:extLst>
              <a:ext uri="{FF2B5EF4-FFF2-40B4-BE49-F238E27FC236}">
                <a16:creationId xmlns:a16="http://schemas.microsoft.com/office/drawing/2014/main" id="{BFC89C37-CFAF-459C-BA15-0CC416BDDFB0}"/>
              </a:ext>
            </a:extLst>
          </p:cNvPr>
          <p:cNvSpPr>
            <a:spLocks noGrp="1"/>
          </p:cNvSpPr>
          <p:nvPr>
            <p:ph type="body" sz="quarter" idx="16"/>
          </p:nvPr>
        </p:nvSpPr>
        <p:spPr/>
        <p:txBody>
          <a:bodyPr/>
          <a:lstStyle/>
          <a:p>
            <a:r>
              <a:rPr lang="zh-CN" altLang="en-US" dirty="0"/>
              <a:t>目录</a:t>
            </a:r>
          </a:p>
        </p:txBody>
      </p:sp>
    </p:spTree>
    <p:extLst>
      <p:ext uri="{BB962C8B-B14F-4D97-AF65-F5344CB8AC3E}">
        <p14:creationId xmlns:p14="http://schemas.microsoft.com/office/powerpoint/2010/main" val="161532248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6FFD73-54DD-4A1E-84E9-84C2CC03FBCC}"/>
              </a:ext>
            </a:extLst>
          </p:cNvPr>
          <p:cNvSpPr>
            <a:spLocks noGrp="1"/>
          </p:cNvSpPr>
          <p:nvPr>
            <p:ph type="sldNum" sz="quarter" idx="12"/>
          </p:nvPr>
        </p:nvSpPr>
        <p:spPr/>
        <p:txBody>
          <a:bodyPr/>
          <a:lstStyle/>
          <a:p>
            <a:fld id="{D12C7F20-4EEE-4847-AC76-B538472E8A39}" type="slidenum">
              <a:rPr lang="zh-CN" altLang="en-US" smtClean="0"/>
              <a:pPr/>
              <a:t>38</a:t>
            </a:fld>
            <a:endParaRPr lang="zh-CN" altLang="en-US"/>
          </a:p>
        </p:txBody>
      </p:sp>
      <p:sp>
        <p:nvSpPr>
          <p:cNvPr id="3" name="文本占位符 2">
            <a:extLst>
              <a:ext uri="{FF2B5EF4-FFF2-40B4-BE49-F238E27FC236}">
                <a16:creationId xmlns:a16="http://schemas.microsoft.com/office/drawing/2014/main" id="{DE2A8B47-A0B8-48D5-91A7-1BAC62FD66A6}"/>
              </a:ext>
            </a:extLst>
          </p:cNvPr>
          <p:cNvSpPr>
            <a:spLocks noGrp="1"/>
          </p:cNvSpPr>
          <p:nvPr>
            <p:ph type="body" sz="quarter" idx="15"/>
          </p:nvPr>
        </p:nvSpPr>
        <p:spPr/>
        <p:txBody>
          <a:bodyPr/>
          <a:lstStyle/>
          <a:p>
            <a:r>
              <a:rPr lang="zh-CN" altLang="en-US" dirty="0"/>
              <a:t>主要内容</a:t>
            </a:r>
          </a:p>
          <a:p>
            <a:endParaRPr lang="zh-CN" altLang="en-US" dirty="0"/>
          </a:p>
        </p:txBody>
      </p:sp>
      <p:sp>
        <p:nvSpPr>
          <p:cNvPr id="4" name="文本占位符 3">
            <a:extLst>
              <a:ext uri="{FF2B5EF4-FFF2-40B4-BE49-F238E27FC236}">
                <a16:creationId xmlns:a16="http://schemas.microsoft.com/office/drawing/2014/main" id="{D5CC3664-9090-463E-90C7-E5365D8B1B45}"/>
              </a:ext>
            </a:extLst>
          </p:cNvPr>
          <p:cNvSpPr>
            <a:spLocks noGrp="1"/>
          </p:cNvSpPr>
          <p:nvPr>
            <p:ph type="body" sz="quarter" idx="16"/>
          </p:nvPr>
        </p:nvSpPr>
        <p:spPr/>
        <p:txBody>
          <a:bodyPr/>
          <a:lstStyle/>
          <a:p>
            <a:r>
              <a:rPr lang="en-US" altLang="zh-CN" dirty="0"/>
              <a:t>2.I/O</a:t>
            </a:r>
            <a:r>
              <a:rPr lang="zh-CN" altLang="en-US" dirty="0"/>
              <a:t>传输方式</a:t>
            </a:r>
          </a:p>
        </p:txBody>
      </p:sp>
      <p:sp>
        <p:nvSpPr>
          <p:cNvPr id="5" name="Rectangle 3">
            <a:extLst>
              <a:ext uri="{FF2B5EF4-FFF2-40B4-BE49-F238E27FC236}">
                <a16:creationId xmlns:a16="http://schemas.microsoft.com/office/drawing/2014/main" id="{FBD967A7-E3DF-4961-BE64-60B4ACFD37EC}"/>
              </a:ext>
            </a:extLst>
          </p:cNvPr>
          <p:cNvSpPr txBox="1">
            <a:spLocks noChangeArrowheads="1"/>
          </p:cNvSpPr>
          <p:nvPr/>
        </p:nvSpPr>
        <p:spPr bwMode="auto">
          <a:xfrm>
            <a:off x="366273" y="1182452"/>
            <a:ext cx="10908084"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latin typeface="+mj-ea"/>
                <a:ea typeface="+mj-ea"/>
              </a:rPr>
              <a:t>OS</a:t>
            </a:r>
            <a:r>
              <a:rPr lang="zh-CN" altLang="en-US" b="0" dirty="0">
                <a:latin typeface="+mj-ea"/>
                <a:ea typeface="+mj-ea"/>
              </a:rPr>
              <a:t>在</a:t>
            </a:r>
            <a:r>
              <a:rPr lang="en-US" altLang="zh-CN" b="0" dirty="0">
                <a:latin typeface="+mj-ea"/>
                <a:ea typeface="+mj-ea"/>
              </a:rPr>
              <a:t>I/O</a:t>
            </a:r>
            <a:r>
              <a:rPr lang="zh-CN" altLang="en-US" b="0" dirty="0">
                <a:latin typeface="+mj-ea"/>
                <a:ea typeface="+mj-ea"/>
              </a:rPr>
              <a:t>系统中的职责</a:t>
            </a:r>
          </a:p>
          <a:p>
            <a:r>
              <a:rPr lang="en-US" altLang="zh-CN" b="0" dirty="0">
                <a:latin typeface="+mj-ea"/>
                <a:ea typeface="+mj-ea"/>
              </a:rPr>
              <a:t>I/O</a:t>
            </a:r>
            <a:r>
              <a:rPr lang="zh-CN" altLang="en-US" b="0" dirty="0">
                <a:latin typeface="+mj-ea"/>
                <a:ea typeface="+mj-ea"/>
              </a:rPr>
              <a:t>传输方式</a:t>
            </a:r>
          </a:p>
          <a:p>
            <a:pPr lvl="1"/>
            <a:r>
              <a:rPr lang="zh-CN" altLang="en-US" b="0" dirty="0">
                <a:latin typeface="+mj-ea"/>
                <a:ea typeface="+mj-ea"/>
              </a:rPr>
              <a:t>轮询方式（程序直接控制 </a:t>
            </a:r>
            <a:r>
              <a:rPr lang="en-US" altLang="zh-CN" b="0" dirty="0">
                <a:latin typeface="+mj-ea"/>
                <a:ea typeface="+mj-ea"/>
              </a:rPr>
              <a:t>/ </a:t>
            </a:r>
            <a:r>
              <a:rPr lang="zh-CN" altLang="en-US" b="0" dirty="0">
                <a:latin typeface="+mj-ea"/>
                <a:ea typeface="+mj-ea"/>
              </a:rPr>
              <a:t>程序查询方式）</a:t>
            </a:r>
          </a:p>
          <a:p>
            <a:pPr lvl="1"/>
            <a:r>
              <a:rPr lang="zh-CN" altLang="en-US" b="0" dirty="0">
                <a:latin typeface="+mj-ea"/>
                <a:ea typeface="+mj-ea"/>
              </a:rPr>
              <a:t>程序中断方式（中断驱动方式）</a:t>
            </a:r>
          </a:p>
          <a:p>
            <a:pPr lvl="2"/>
            <a:r>
              <a:rPr lang="zh-CN" altLang="en-US" b="0" dirty="0">
                <a:latin typeface="+mj-ea"/>
                <a:ea typeface="+mj-ea"/>
              </a:rPr>
              <a:t>中断响应的条件和中断响应过程</a:t>
            </a:r>
          </a:p>
          <a:p>
            <a:pPr lvl="2"/>
            <a:r>
              <a:rPr lang="zh-CN" altLang="en-US" b="0" dirty="0">
                <a:latin typeface="+mj-ea"/>
                <a:ea typeface="+mj-ea"/>
              </a:rPr>
              <a:t>中断处理过程</a:t>
            </a:r>
          </a:p>
          <a:p>
            <a:pPr lvl="2"/>
            <a:r>
              <a:rPr lang="zh-CN" altLang="en-US" b="0" dirty="0">
                <a:latin typeface="+mj-ea"/>
                <a:ea typeface="+mj-ea"/>
              </a:rPr>
              <a:t>中断控制器</a:t>
            </a:r>
          </a:p>
          <a:p>
            <a:pPr lvl="2"/>
            <a:r>
              <a:rPr lang="zh-CN" altLang="en-US" b="0" dirty="0">
                <a:latin typeface="+mj-ea"/>
                <a:ea typeface="+mj-ea"/>
              </a:rPr>
              <a:t>多重中断和中断屏蔽</a:t>
            </a:r>
          </a:p>
          <a:p>
            <a:pPr lvl="1"/>
            <a:r>
              <a:rPr lang="zh-CN" altLang="en-US" b="0" dirty="0">
                <a:latin typeface="+mj-ea"/>
                <a:ea typeface="+mj-ea"/>
              </a:rPr>
              <a:t>直接存储器访问方式（</a:t>
            </a:r>
            <a:r>
              <a:rPr lang="en-US" altLang="zh-CN" b="0" dirty="0">
                <a:latin typeface="+mj-ea"/>
                <a:ea typeface="+mj-ea"/>
              </a:rPr>
              <a:t>DMA</a:t>
            </a:r>
            <a:r>
              <a:rPr lang="zh-CN" altLang="en-US" b="0" dirty="0">
                <a:latin typeface="+mj-ea"/>
                <a:ea typeface="+mj-ea"/>
              </a:rPr>
              <a:t>方式）</a:t>
            </a:r>
          </a:p>
          <a:p>
            <a:pPr lvl="2"/>
            <a:r>
              <a:rPr lang="en-US" altLang="zh-CN" b="0" dirty="0">
                <a:latin typeface="+mj-ea"/>
                <a:ea typeface="+mj-ea"/>
              </a:rPr>
              <a:t>DMA</a:t>
            </a:r>
            <a:r>
              <a:rPr lang="zh-CN" altLang="en-US" b="0" dirty="0">
                <a:latin typeface="+mj-ea"/>
                <a:ea typeface="+mj-ea"/>
              </a:rPr>
              <a:t>方式的要点</a:t>
            </a:r>
          </a:p>
          <a:p>
            <a:pPr lvl="2"/>
            <a:r>
              <a:rPr lang="en-US" altLang="zh-CN" b="0" dirty="0">
                <a:latin typeface="+mj-ea"/>
                <a:ea typeface="+mj-ea"/>
              </a:rPr>
              <a:t>DMA</a:t>
            </a:r>
            <a:r>
              <a:rPr lang="zh-CN" altLang="en-US" b="0" dirty="0">
                <a:latin typeface="+mj-ea"/>
                <a:ea typeface="+mj-ea"/>
              </a:rPr>
              <a:t>控制器的结构</a:t>
            </a:r>
          </a:p>
          <a:p>
            <a:pPr lvl="2"/>
            <a:r>
              <a:rPr lang="en-US" altLang="zh-CN" b="0" dirty="0">
                <a:latin typeface="+mj-ea"/>
                <a:ea typeface="+mj-ea"/>
              </a:rPr>
              <a:t>DMA</a:t>
            </a:r>
            <a:r>
              <a:rPr lang="zh-CN" altLang="en-US" b="0" dirty="0">
                <a:latin typeface="+mj-ea"/>
                <a:ea typeface="+mj-ea"/>
              </a:rPr>
              <a:t>的三种控制方式</a:t>
            </a:r>
          </a:p>
          <a:p>
            <a:pPr lvl="2"/>
            <a:r>
              <a:rPr lang="en-US" altLang="zh-CN" b="0" dirty="0">
                <a:latin typeface="+mj-ea"/>
                <a:ea typeface="+mj-ea"/>
              </a:rPr>
              <a:t>DMA</a:t>
            </a:r>
            <a:r>
              <a:rPr lang="zh-CN" altLang="en-US" b="0" dirty="0">
                <a:latin typeface="+mj-ea"/>
                <a:ea typeface="+mj-ea"/>
              </a:rPr>
              <a:t>传输过程</a:t>
            </a:r>
          </a:p>
          <a:p>
            <a:pPr lvl="1"/>
            <a:r>
              <a:rPr lang="zh-CN" altLang="en-US" b="0" dirty="0">
                <a:latin typeface="+mj-ea"/>
                <a:ea typeface="+mj-ea"/>
              </a:rPr>
              <a:t>通道方式和</a:t>
            </a:r>
            <a:r>
              <a:rPr lang="en-US" altLang="zh-CN" b="0" dirty="0">
                <a:latin typeface="+mj-ea"/>
                <a:ea typeface="+mj-ea"/>
              </a:rPr>
              <a:t>I/O</a:t>
            </a:r>
            <a:r>
              <a:rPr lang="zh-CN" altLang="en-US" b="0" dirty="0">
                <a:latin typeface="+mj-ea"/>
                <a:ea typeface="+mj-ea"/>
              </a:rPr>
              <a:t>处理器方式简介</a:t>
            </a:r>
          </a:p>
        </p:txBody>
      </p:sp>
    </p:spTree>
    <p:extLst>
      <p:ext uri="{BB962C8B-B14F-4D97-AF65-F5344CB8AC3E}">
        <p14:creationId xmlns:p14="http://schemas.microsoft.com/office/powerpoint/2010/main" val="11771803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758D9A-70E9-408A-BCC0-A0AE3A2A9E13}"/>
              </a:ext>
            </a:extLst>
          </p:cNvPr>
          <p:cNvSpPr>
            <a:spLocks noGrp="1"/>
          </p:cNvSpPr>
          <p:nvPr>
            <p:ph type="sldNum" sz="quarter" idx="12"/>
          </p:nvPr>
        </p:nvSpPr>
        <p:spPr/>
        <p:txBody>
          <a:bodyPr/>
          <a:lstStyle/>
          <a:p>
            <a:fld id="{D12C7F20-4EEE-4847-AC76-B538472E8A39}" type="slidenum">
              <a:rPr lang="zh-CN" altLang="en-US" smtClean="0"/>
              <a:pPr/>
              <a:t>3</a:t>
            </a:fld>
            <a:endParaRPr lang="zh-CN" altLang="en-US"/>
          </a:p>
        </p:txBody>
      </p:sp>
      <p:sp>
        <p:nvSpPr>
          <p:cNvPr id="3" name="文本占位符 2">
            <a:extLst>
              <a:ext uri="{FF2B5EF4-FFF2-40B4-BE49-F238E27FC236}">
                <a16:creationId xmlns:a16="http://schemas.microsoft.com/office/drawing/2014/main" id="{8321603C-6835-4837-9B14-685E1953E170}"/>
              </a:ext>
            </a:extLst>
          </p:cNvPr>
          <p:cNvSpPr>
            <a:spLocks noGrp="1"/>
          </p:cNvSpPr>
          <p:nvPr>
            <p:ph type="body" sz="quarter" idx="15"/>
          </p:nvPr>
        </p:nvSpPr>
        <p:spPr/>
        <p:txBody>
          <a:bodyPr/>
          <a:lstStyle/>
          <a:p>
            <a:r>
              <a:rPr lang="en-US" altLang="zh-CN" dirty="0"/>
              <a:t>I/O System</a:t>
            </a:r>
            <a:r>
              <a:rPr lang="zh-CN" altLang="en-US" dirty="0"/>
              <a:t>的性能</a:t>
            </a:r>
          </a:p>
        </p:txBody>
      </p:sp>
      <p:sp>
        <p:nvSpPr>
          <p:cNvPr id="4" name="文本占位符 3">
            <a:extLst>
              <a:ext uri="{FF2B5EF4-FFF2-40B4-BE49-F238E27FC236}">
                <a16:creationId xmlns:a16="http://schemas.microsoft.com/office/drawing/2014/main" id="{32FDE03B-A60B-4E6C-B7C0-94776CDEB399}"/>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6" name="Rectangle 3">
            <a:extLst>
              <a:ext uri="{FF2B5EF4-FFF2-40B4-BE49-F238E27FC236}">
                <a16:creationId xmlns:a16="http://schemas.microsoft.com/office/drawing/2014/main" id="{CD4F185A-AE2C-45F5-9E48-101CEF58C88D}"/>
              </a:ext>
            </a:extLst>
          </p:cNvPr>
          <p:cNvSpPr txBox="1">
            <a:spLocks noChangeArrowheads="1"/>
          </p:cNvSpPr>
          <p:nvPr/>
        </p:nvSpPr>
        <p:spPr bwMode="auto">
          <a:xfrm>
            <a:off x="326917" y="1196366"/>
            <a:ext cx="10679983" cy="531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dirty="0">
                <a:solidFill>
                  <a:srgbClr val="CC0000"/>
                </a:solidFill>
                <a:latin typeface="+mj-ea"/>
                <a:ea typeface="+mj-ea"/>
              </a:rPr>
              <a:t>两个常用的性能指标</a:t>
            </a:r>
            <a:r>
              <a:rPr lang="zh-CN" altLang="en-US" sz="1600" b="0" dirty="0">
                <a:solidFill>
                  <a:srgbClr val="D1390F"/>
                </a:solidFill>
                <a:latin typeface="+mj-ea"/>
                <a:ea typeface="+mj-ea"/>
              </a:rPr>
              <a:t>：</a:t>
            </a:r>
            <a:endParaRPr lang="en-US" altLang="zh-CN" sz="1600" b="0" dirty="0">
              <a:solidFill>
                <a:srgbClr val="D1390F"/>
              </a:solidFill>
              <a:latin typeface="+mj-ea"/>
              <a:ea typeface="+mj-ea"/>
            </a:endParaRPr>
          </a:p>
          <a:p>
            <a:pPr lvl="1"/>
            <a:r>
              <a:rPr lang="en-US" altLang="zh-CN" sz="1600" b="0" dirty="0">
                <a:latin typeface="+mj-ea"/>
                <a:ea typeface="+mj-ea"/>
              </a:rPr>
              <a:t>Throughput:  I/O bandwidth </a:t>
            </a:r>
            <a:r>
              <a:rPr lang="en-US" altLang="zh-CN" sz="1600" b="0" dirty="0">
                <a:solidFill>
                  <a:srgbClr val="CC0000"/>
                </a:solidFill>
                <a:latin typeface="+mj-ea"/>
                <a:ea typeface="+mj-ea"/>
              </a:rPr>
              <a:t>( </a:t>
            </a:r>
            <a:r>
              <a:rPr lang="zh-CN" altLang="en-US" sz="1600" b="0" dirty="0">
                <a:solidFill>
                  <a:srgbClr val="CC0000"/>
                </a:solidFill>
                <a:latin typeface="+mj-ea"/>
                <a:ea typeface="+mj-ea"/>
              </a:rPr>
              <a:t>吞吐率，即：</a:t>
            </a:r>
            <a:r>
              <a:rPr lang="en-US" altLang="zh-CN" sz="1600" b="0" dirty="0">
                <a:solidFill>
                  <a:srgbClr val="CC0000"/>
                </a:solidFill>
                <a:latin typeface="+mj-ea"/>
                <a:ea typeface="+mj-ea"/>
              </a:rPr>
              <a:t>I/O</a:t>
            </a:r>
            <a:r>
              <a:rPr lang="zh-CN" altLang="en-US" sz="1600" b="0" dirty="0">
                <a:solidFill>
                  <a:srgbClr val="CC0000"/>
                </a:solidFill>
                <a:latin typeface="+mj-ea"/>
                <a:ea typeface="+mj-ea"/>
              </a:rPr>
              <a:t>带宽</a:t>
            </a:r>
            <a:r>
              <a:rPr lang="en-US" altLang="zh-CN" sz="1600" b="0" dirty="0">
                <a:solidFill>
                  <a:srgbClr val="CC0000"/>
                </a:solidFill>
                <a:latin typeface="+mj-ea"/>
                <a:ea typeface="+mj-ea"/>
              </a:rPr>
              <a:t>)</a:t>
            </a:r>
            <a:r>
              <a:rPr lang="zh-CN" altLang="en-US" sz="1600" b="0" dirty="0">
                <a:solidFill>
                  <a:srgbClr val="CC0000"/>
                </a:solidFill>
                <a:latin typeface="+mj-ea"/>
                <a:ea typeface="+mj-ea"/>
              </a:rPr>
              <a:t>：</a:t>
            </a:r>
          </a:p>
          <a:p>
            <a:pPr lvl="2"/>
            <a:r>
              <a:rPr lang="zh-CN" altLang="en-US" sz="1600" b="0" dirty="0">
                <a:latin typeface="+mj-ea"/>
                <a:ea typeface="+mj-ea"/>
              </a:rPr>
              <a:t>单位时间内从系统输入</a:t>
            </a:r>
            <a:r>
              <a:rPr lang="en-US" altLang="zh-CN" sz="1600" b="0" dirty="0">
                <a:latin typeface="+mj-ea"/>
                <a:ea typeface="+mj-ea"/>
              </a:rPr>
              <a:t>/</a:t>
            </a:r>
            <a:r>
              <a:rPr lang="zh-CN" altLang="en-US" sz="1600" b="0" dirty="0">
                <a:latin typeface="+mj-ea"/>
                <a:ea typeface="+mj-ea"/>
              </a:rPr>
              <a:t>输出多少数据？</a:t>
            </a:r>
          </a:p>
          <a:p>
            <a:pPr lvl="2"/>
            <a:r>
              <a:rPr lang="zh-CN" altLang="en-US" sz="1600" b="0" dirty="0">
                <a:latin typeface="+mj-ea"/>
                <a:ea typeface="+mj-ea"/>
              </a:rPr>
              <a:t>单位时间内实现了多少次输入</a:t>
            </a:r>
            <a:r>
              <a:rPr lang="en-US" altLang="zh-CN" sz="1600" b="0" dirty="0">
                <a:latin typeface="+mj-ea"/>
                <a:ea typeface="+mj-ea"/>
              </a:rPr>
              <a:t>/</a:t>
            </a:r>
            <a:r>
              <a:rPr lang="zh-CN" altLang="en-US" sz="1600" b="0" dirty="0">
                <a:latin typeface="+mj-ea"/>
                <a:ea typeface="+mj-ea"/>
              </a:rPr>
              <a:t>输出操作？</a:t>
            </a:r>
          </a:p>
          <a:p>
            <a:pPr lvl="2">
              <a:buFontTx/>
              <a:buNone/>
            </a:pPr>
            <a:r>
              <a:rPr lang="en-US" altLang="zh-CN" sz="1600" b="0" dirty="0">
                <a:solidFill>
                  <a:srgbClr val="3399FF"/>
                </a:solidFill>
                <a:latin typeface="+mj-ea"/>
                <a:ea typeface="+mj-ea"/>
              </a:rPr>
              <a:t>     (</a:t>
            </a:r>
            <a:r>
              <a:rPr lang="zh-CN" altLang="en-US" sz="1600" b="0" dirty="0">
                <a:solidFill>
                  <a:srgbClr val="3399FF"/>
                </a:solidFill>
                <a:latin typeface="+mj-ea"/>
                <a:ea typeface="+mj-ea"/>
              </a:rPr>
              <a:t>服务器更关注</a:t>
            </a:r>
            <a:r>
              <a:rPr lang="en-US" altLang="zh-CN" sz="1600" b="0" dirty="0">
                <a:solidFill>
                  <a:srgbClr val="3399FF"/>
                </a:solidFill>
                <a:latin typeface="+mj-ea"/>
                <a:ea typeface="+mj-ea"/>
              </a:rPr>
              <a:t>)</a:t>
            </a:r>
            <a:endParaRPr lang="zh-CN" altLang="en-US" sz="1600" b="0" dirty="0">
              <a:latin typeface="+mj-ea"/>
              <a:ea typeface="+mj-ea"/>
            </a:endParaRPr>
          </a:p>
          <a:p>
            <a:pPr lvl="1"/>
            <a:r>
              <a:rPr lang="en-US" altLang="zh-CN" sz="1600" b="0" dirty="0">
                <a:latin typeface="+mj-ea"/>
                <a:ea typeface="+mj-ea"/>
              </a:rPr>
              <a:t>Response time:  Latency </a:t>
            </a:r>
            <a:r>
              <a:rPr lang="en-US" altLang="zh-CN" sz="1600" b="0" dirty="0">
                <a:solidFill>
                  <a:srgbClr val="CC0000"/>
                </a:solidFill>
                <a:latin typeface="+mj-ea"/>
                <a:ea typeface="+mj-ea"/>
              </a:rPr>
              <a:t>( </a:t>
            </a:r>
            <a:r>
              <a:rPr lang="zh-CN" altLang="en-US" sz="1600" b="0" dirty="0">
                <a:solidFill>
                  <a:srgbClr val="CC0000"/>
                </a:solidFill>
                <a:latin typeface="+mj-ea"/>
                <a:ea typeface="+mj-ea"/>
              </a:rPr>
              <a:t>响应时间，即：等待延迟</a:t>
            </a:r>
            <a:r>
              <a:rPr lang="en-US" altLang="zh-CN" sz="1600" b="0" dirty="0">
                <a:solidFill>
                  <a:srgbClr val="CC0000"/>
                </a:solidFill>
                <a:latin typeface="+mj-ea"/>
                <a:ea typeface="+mj-ea"/>
              </a:rPr>
              <a:t>)</a:t>
            </a:r>
            <a:r>
              <a:rPr lang="zh-CN" altLang="en-US" sz="1600" b="0" dirty="0">
                <a:solidFill>
                  <a:srgbClr val="CC0000"/>
                </a:solidFill>
                <a:latin typeface="+mj-ea"/>
                <a:ea typeface="+mj-ea"/>
              </a:rPr>
              <a:t>：</a:t>
            </a:r>
          </a:p>
          <a:p>
            <a:pPr lvl="2"/>
            <a:r>
              <a:rPr lang="zh-CN" altLang="en-US" sz="1600" b="0" dirty="0">
                <a:latin typeface="+mj-ea"/>
                <a:ea typeface="+mj-ea"/>
              </a:rPr>
              <a:t>在多长时间内完成请求的任务？</a:t>
            </a:r>
          </a:p>
          <a:p>
            <a:pPr lvl="2">
              <a:buFontTx/>
              <a:buNone/>
            </a:pPr>
            <a:r>
              <a:rPr lang="en-US" altLang="zh-CN" sz="1600" b="0" dirty="0">
                <a:solidFill>
                  <a:srgbClr val="3399FF"/>
                </a:solidFill>
                <a:latin typeface="+mj-ea"/>
                <a:ea typeface="+mj-ea"/>
              </a:rPr>
              <a:t>    (</a:t>
            </a:r>
            <a:r>
              <a:rPr lang="zh-CN" altLang="en-US" sz="1600" b="0" dirty="0">
                <a:solidFill>
                  <a:srgbClr val="3399FF"/>
                </a:solidFill>
                <a:latin typeface="+mj-ea"/>
                <a:ea typeface="+mj-ea"/>
              </a:rPr>
              <a:t>台式机和嵌入式更关注</a:t>
            </a:r>
            <a:r>
              <a:rPr lang="en-US" altLang="zh-CN" sz="1600" b="0" dirty="0">
                <a:solidFill>
                  <a:srgbClr val="3399FF"/>
                </a:solidFill>
                <a:latin typeface="+mj-ea"/>
                <a:ea typeface="+mj-ea"/>
              </a:rPr>
              <a:t>)</a:t>
            </a:r>
          </a:p>
          <a:p>
            <a:r>
              <a:rPr lang="zh-CN" altLang="en-US" sz="1600" b="0" dirty="0">
                <a:solidFill>
                  <a:srgbClr val="CC0000"/>
                </a:solidFill>
                <a:latin typeface="+mj-ea"/>
                <a:ea typeface="+mj-ea"/>
              </a:rPr>
              <a:t>不同的任务对性能的要求不同：</a:t>
            </a:r>
          </a:p>
          <a:p>
            <a:pPr lvl="1"/>
            <a:r>
              <a:rPr lang="zh-CN" altLang="en-US" sz="1600" b="0" dirty="0">
                <a:latin typeface="+mj-ea"/>
                <a:ea typeface="+mj-ea"/>
              </a:rPr>
              <a:t>要求吞吐量高的场合：</a:t>
            </a:r>
          </a:p>
          <a:p>
            <a:pPr lvl="2"/>
            <a:r>
              <a:rPr lang="zh-CN" altLang="en-US" sz="1600" b="0" dirty="0">
                <a:latin typeface="+mj-ea"/>
                <a:ea typeface="+mj-ea"/>
              </a:rPr>
              <a:t>如：多媒体应用（音</a:t>
            </a:r>
            <a:r>
              <a:rPr lang="en-US" altLang="zh-CN" sz="1600" b="0" dirty="0">
                <a:latin typeface="+mj-ea"/>
                <a:ea typeface="+mj-ea"/>
              </a:rPr>
              <a:t>/</a:t>
            </a:r>
            <a:r>
              <a:rPr lang="zh-CN" altLang="en-US" sz="1600" b="0" dirty="0">
                <a:latin typeface="+mj-ea"/>
                <a:ea typeface="+mj-ea"/>
              </a:rPr>
              <a:t>视频的播放要流畅！）</a:t>
            </a:r>
          </a:p>
          <a:p>
            <a:pPr lvl="1"/>
            <a:r>
              <a:rPr lang="zh-CN" altLang="en-US" sz="1600" b="0" dirty="0">
                <a:latin typeface="+mj-ea"/>
                <a:ea typeface="+mj-ea"/>
              </a:rPr>
              <a:t>要求响应时间短的场合：</a:t>
            </a:r>
          </a:p>
          <a:p>
            <a:pPr lvl="2"/>
            <a:r>
              <a:rPr lang="zh-CN" altLang="en-US" sz="1600" b="0" dirty="0">
                <a:latin typeface="+mj-ea"/>
                <a:ea typeface="+mj-ea"/>
              </a:rPr>
              <a:t>如：事务处理系统（存</a:t>
            </a:r>
            <a:r>
              <a:rPr lang="en-US" altLang="zh-CN" sz="1600" b="0" dirty="0">
                <a:latin typeface="+mj-ea"/>
                <a:ea typeface="+mj-ea"/>
              </a:rPr>
              <a:t>/</a:t>
            </a:r>
            <a:r>
              <a:rPr lang="zh-CN" altLang="en-US" sz="1600" b="0" dirty="0">
                <a:latin typeface="+mj-ea"/>
                <a:ea typeface="+mj-ea"/>
              </a:rPr>
              <a:t>取款的速度要快！）</a:t>
            </a:r>
          </a:p>
          <a:p>
            <a:pPr lvl="1"/>
            <a:r>
              <a:rPr lang="zh-CN" altLang="en-US" sz="1600" b="0" dirty="0">
                <a:latin typeface="+mj-ea"/>
                <a:ea typeface="+mj-ea"/>
              </a:rPr>
              <a:t>要求吞吐率高且响应时间短的场合：</a:t>
            </a:r>
          </a:p>
          <a:p>
            <a:pPr lvl="2"/>
            <a:r>
              <a:rPr lang="en-US" altLang="zh-CN" sz="1600" b="0" dirty="0">
                <a:latin typeface="+mj-ea"/>
                <a:ea typeface="+mj-ea"/>
              </a:rPr>
              <a:t>ATM</a:t>
            </a:r>
            <a:r>
              <a:rPr lang="zh-CN" altLang="en-US" sz="1600" b="0" dirty="0">
                <a:latin typeface="+mj-ea"/>
                <a:ea typeface="+mj-ea"/>
              </a:rPr>
              <a:t>、文件服务器、</a:t>
            </a:r>
            <a:r>
              <a:rPr lang="en-US" altLang="zh-CN" sz="1600" b="0" dirty="0">
                <a:latin typeface="+mj-ea"/>
                <a:ea typeface="+mj-ea"/>
              </a:rPr>
              <a:t>Web</a:t>
            </a:r>
            <a:r>
              <a:rPr lang="zh-CN" altLang="en-US" sz="1600" b="0" dirty="0">
                <a:latin typeface="+mj-ea"/>
                <a:ea typeface="+mj-ea"/>
              </a:rPr>
              <a:t>服务器等</a:t>
            </a:r>
          </a:p>
        </p:txBody>
      </p:sp>
    </p:spTree>
    <p:extLst>
      <p:ext uri="{BB962C8B-B14F-4D97-AF65-F5344CB8AC3E}">
        <p14:creationId xmlns:p14="http://schemas.microsoft.com/office/powerpoint/2010/main" val="181541250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blinds(horizontal)">
                                      <p:cBhvr>
                                        <p:cTn id="20" dur="500"/>
                                        <p:tgtEl>
                                          <p:spTgt spid="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blinds(horizontal)">
                                      <p:cBhvr>
                                        <p:cTn id="30" dur="500"/>
                                        <p:tgtEl>
                                          <p:spTgt spid="6">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blinds(horizontal)">
                                      <p:cBhvr>
                                        <p:cTn id="35" dur="500"/>
                                        <p:tgtEl>
                                          <p:spTgt spid="6">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blinds(horizontal)">
                                      <p:cBhvr>
                                        <p:cTn id="40" dur="500"/>
                                        <p:tgtEl>
                                          <p:spTgt spid="6">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blinds(horizontal)">
                                      <p:cBhvr>
                                        <p:cTn id="45" dur="500"/>
                                        <p:tgtEl>
                                          <p:spTgt spid="6">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xEl>
                                              <p:pRg st="13" end="13"/>
                                            </p:txEl>
                                          </p:spTgt>
                                        </p:tgtEl>
                                        <p:attrNameLst>
                                          <p:attrName>style.visibility</p:attrName>
                                        </p:attrNameLst>
                                      </p:cBhvr>
                                      <p:to>
                                        <p:strVal val="visible"/>
                                      </p:to>
                                    </p:set>
                                    <p:animEffect transition="in" filter="blinds(horizontal)">
                                      <p:cBhvr>
                                        <p:cTn id="50" dur="500"/>
                                        <p:tgtEl>
                                          <p:spTgt spid="6">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blinds(horizontal)">
                                      <p:cBhvr>
                                        <p:cTn id="55"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78B0AE2-96DE-49D7-B12F-27D6FFB64A1D}"/>
              </a:ext>
            </a:extLst>
          </p:cNvPr>
          <p:cNvSpPr>
            <a:spLocks noGrp="1"/>
          </p:cNvSpPr>
          <p:nvPr>
            <p:ph type="sldNum" sz="quarter" idx="12"/>
          </p:nvPr>
        </p:nvSpPr>
        <p:spPr/>
        <p:txBody>
          <a:bodyPr/>
          <a:lstStyle/>
          <a:p>
            <a:fld id="{D12C7F20-4EEE-4847-AC76-B538472E8A39}" type="slidenum">
              <a:rPr lang="zh-CN" altLang="en-US" smtClean="0"/>
              <a:pPr/>
              <a:t>39</a:t>
            </a:fld>
            <a:endParaRPr lang="zh-CN" altLang="en-US"/>
          </a:p>
        </p:txBody>
      </p:sp>
      <p:sp>
        <p:nvSpPr>
          <p:cNvPr id="3" name="文本占位符 2">
            <a:extLst>
              <a:ext uri="{FF2B5EF4-FFF2-40B4-BE49-F238E27FC236}">
                <a16:creationId xmlns:a16="http://schemas.microsoft.com/office/drawing/2014/main" id="{3BC98DA1-0FFA-4EF8-93AA-AEC76D1DC2C2}"/>
              </a:ext>
            </a:extLst>
          </p:cNvPr>
          <p:cNvSpPr>
            <a:spLocks noGrp="1"/>
          </p:cNvSpPr>
          <p:nvPr>
            <p:ph type="body" sz="quarter" idx="15"/>
          </p:nvPr>
        </p:nvSpPr>
        <p:spPr>
          <a:xfrm>
            <a:off x="159768" y="698463"/>
            <a:ext cx="11835786" cy="1937733"/>
          </a:xfrm>
        </p:spPr>
        <p:txBody>
          <a:bodyPr/>
          <a:lstStyle/>
          <a:p>
            <a:r>
              <a:rPr lang="zh-CN" altLang="en-US" dirty="0"/>
              <a:t>操作系统在</a:t>
            </a:r>
            <a:r>
              <a:rPr lang="en-US" altLang="zh-CN" dirty="0"/>
              <a:t>I/O</a:t>
            </a:r>
            <a:r>
              <a:rPr lang="zh-CN" altLang="en-US" dirty="0"/>
              <a:t>中扮演的角色</a:t>
            </a:r>
          </a:p>
        </p:txBody>
      </p:sp>
      <p:sp>
        <p:nvSpPr>
          <p:cNvPr id="4" name="文本占位符 3">
            <a:extLst>
              <a:ext uri="{FF2B5EF4-FFF2-40B4-BE49-F238E27FC236}">
                <a16:creationId xmlns:a16="http://schemas.microsoft.com/office/drawing/2014/main" id="{A3FBC36D-162E-4CE1-944F-2D2A46AAB67F}"/>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6" name="Rectangle 3">
            <a:extLst>
              <a:ext uri="{FF2B5EF4-FFF2-40B4-BE49-F238E27FC236}">
                <a16:creationId xmlns:a16="http://schemas.microsoft.com/office/drawing/2014/main" id="{7E08B048-A462-48A6-B263-6D13C0FF755F}"/>
              </a:ext>
            </a:extLst>
          </p:cNvPr>
          <p:cNvSpPr txBox="1">
            <a:spLocks noChangeArrowheads="1"/>
          </p:cNvSpPr>
          <p:nvPr/>
        </p:nvSpPr>
        <p:spPr bwMode="auto">
          <a:xfrm>
            <a:off x="344653" y="1352213"/>
            <a:ext cx="11687579" cy="4153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ct val="15000"/>
              </a:spcBef>
            </a:pPr>
            <a:r>
              <a:rPr lang="en-US" altLang="zh-CN" sz="1600" b="0" dirty="0">
                <a:latin typeface="+mj-ea"/>
                <a:ea typeface="+mj-ea"/>
              </a:rPr>
              <a:t>OS</a:t>
            </a:r>
            <a:r>
              <a:rPr lang="zh-CN" altLang="en-US" sz="1600" b="0" dirty="0">
                <a:latin typeface="+mj-ea"/>
                <a:ea typeface="+mj-ea"/>
              </a:rPr>
              <a:t>的职责由</a:t>
            </a:r>
            <a:r>
              <a:rPr lang="en-US" altLang="zh-CN" sz="1600" b="0" dirty="0">
                <a:latin typeface="+mj-ea"/>
                <a:ea typeface="+mj-ea"/>
              </a:rPr>
              <a:t>I/O</a:t>
            </a:r>
            <a:r>
              <a:rPr lang="zh-CN" altLang="en-US" sz="1600" b="0" dirty="0">
                <a:latin typeface="+mj-ea"/>
                <a:ea typeface="+mj-ea"/>
              </a:rPr>
              <a:t>系统的三个特性决定：</a:t>
            </a:r>
          </a:p>
          <a:p>
            <a:pPr lvl="1">
              <a:lnSpc>
                <a:spcPct val="115000"/>
              </a:lnSpc>
              <a:spcBef>
                <a:spcPct val="15000"/>
              </a:spcBef>
            </a:pPr>
            <a:r>
              <a:rPr lang="en-US" altLang="zh-CN" sz="1600" b="0" dirty="0">
                <a:latin typeface="+mj-ea"/>
                <a:ea typeface="+mj-ea"/>
              </a:rPr>
              <a:t>I/O</a:t>
            </a:r>
            <a:r>
              <a:rPr lang="zh-CN" altLang="en-US" sz="1600" b="0" dirty="0">
                <a:latin typeface="+mj-ea"/>
                <a:ea typeface="+mj-ea"/>
              </a:rPr>
              <a:t>系统被处理器执行的多个程序共享，由</a:t>
            </a:r>
            <a:r>
              <a:rPr lang="en-US" altLang="zh-CN" sz="1600" b="0" dirty="0">
                <a:latin typeface="+mj-ea"/>
                <a:ea typeface="+mj-ea"/>
              </a:rPr>
              <a:t>OS</a:t>
            </a:r>
            <a:r>
              <a:rPr lang="zh-CN" altLang="en-US" sz="1600" b="0" dirty="0">
                <a:latin typeface="+mj-ea"/>
                <a:ea typeface="+mj-ea"/>
              </a:rPr>
              <a:t>统一调度管理</a:t>
            </a:r>
          </a:p>
          <a:p>
            <a:pPr lvl="1">
              <a:lnSpc>
                <a:spcPct val="115000"/>
              </a:lnSpc>
              <a:spcBef>
                <a:spcPct val="15000"/>
              </a:spcBef>
            </a:pPr>
            <a:r>
              <a:rPr lang="en-US" altLang="zh-CN" sz="1600" b="0" dirty="0">
                <a:latin typeface="+mj-ea"/>
                <a:ea typeface="+mj-ea"/>
              </a:rPr>
              <a:t>I/O</a:t>
            </a:r>
            <a:r>
              <a:rPr lang="zh-CN" altLang="en-US" sz="1600" b="0" dirty="0">
                <a:latin typeface="+mj-ea"/>
                <a:ea typeface="+mj-ea"/>
              </a:rPr>
              <a:t>系统通常使用外部中断请求来要求处理器执行专门的输入</a:t>
            </a:r>
            <a:r>
              <a:rPr lang="en-US" altLang="zh-CN" sz="1600" b="0" dirty="0">
                <a:latin typeface="+mj-ea"/>
                <a:ea typeface="+mj-ea"/>
              </a:rPr>
              <a:t>/</a:t>
            </a:r>
            <a:r>
              <a:rPr lang="zh-CN" altLang="en-US" sz="1600" b="0" dirty="0">
                <a:latin typeface="+mj-ea"/>
                <a:ea typeface="+mj-ea"/>
              </a:rPr>
              <a:t>出程序。中断导致向内核态转移，故必须由</a:t>
            </a:r>
            <a:r>
              <a:rPr lang="en-US" altLang="zh-CN" sz="1600" b="0" dirty="0">
                <a:latin typeface="+mj-ea"/>
                <a:ea typeface="+mj-ea"/>
              </a:rPr>
              <a:t>OS</a:t>
            </a:r>
            <a:r>
              <a:rPr lang="zh-CN" altLang="en-US" sz="1600" b="0" dirty="0">
                <a:latin typeface="+mj-ea"/>
                <a:ea typeface="+mj-ea"/>
              </a:rPr>
              <a:t>来处理</a:t>
            </a:r>
          </a:p>
          <a:p>
            <a:pPr lvl="1">
              <a:lnSpc>
                <a:spcPct val="115000"/>
              </a:lnSpc>
              <a:spcBef>
                <a:spcPct val="15000"/>
              </a:spcBef>
            </a:pPr>
            <a:r>
              <a:rPr lang="en-US" altLang="zh-CN" sz="1600" b="0" dirty="0">
                <a:latin typeface="+mj-ea"/>
                <a:ea typeface="+mj-ea"/>
              </a:rPr>
              <a:t>I/O</a:t>
            </a:r>
            <a:r>
              <a:rPr lang="zh-CN" altLang="en-US" sz="1600" b="0" dirty="0">
                <a:latin typeface="+mj-ea"/>
                <a:ea typeface="+mj-ea"/>
              </a:rPr>
              <a:t>设备控制细节复杂，不能由上层用户程序来实现，需</a:t>
            </a:r>
            <a:r>
              <a:rPr lang="en-US" altLang="zh-CN" sz="1600" b="0" dirty="0">
                <a:latin typeface="+mj-ea"/>
                <a:ea typeface="+mj-ea"/>
              </a:rPr>
              <a:t>OS</a:t>
            </a:r>
            <a:r>
              <a:rPr lang="zh-CN" altLang="en-US" sz="1600" b="0" dirty="0">
                <a:latin typeface="+mj-ea"/>
                <a:ea typeface="+mj-ea"/>
              </a:rPr>
              <a:t>提供专门驱动程序</a:t>
            </a:r>
          </a:p>
          <a:p>
            <a:pPr>
              <a:lnSpc>
                <a:spcPct val="115000"/>
              </a:lnSpc>
              <a:spcBef>
                <a:spcPct val="15000"/>
              </a:spcBef>
            </a:pPr>
            <a:r>
              <a:rPr lang="en-US" altLang="zh-CN" sz="1600" b="0" dirty="0">
                <a:latin typeface="+mj-ea"/>
                <a:ea typeface="+mj-ea"/>
              </a:rPr>
              <a:t>OS</a:t>
            </a:r>
            <a:r>
              <a:rPr lang="zh-CN" altLang="en-US" sz="1600" b="0" dirty="0">
                <a:latin typeface="+mj-ea"/>
                <a:ea typeface="+mj-ea"/>
              </a:rPr>
              <a:t>在</a:t>
            </a:r>
            <a:r>
              <a:rPr lang="en-US" altLang="zh-CN" sz="1600" b="0" dirty="0">
                <a:latin typeface="+mj-ea"/>
                <a:ea typeface="+mj-ea"/>
              </a:rPr>
              <a:t>I/O</a:t>
            </a:r>
            <a:r>
              <a:rPr lang="zh-CN" altLang="en-US" sz="1600" b="0" dirty="0">
                <a:latin typeface="+mj-ea"/>
                <a:ea typeface="+mj-ea"/>
              </a:rPr>
              <a:t>中的职能</a:t>
            </a:r>
          </a:p>
          <a:p>
            <a:pPr lvl="1">
              <a:lnSpc>
                <a:spcPct val="115000"/>
              </a:lnSpc>
              <a:spcBef>
                <a:spcPct val="15000"/>
              </a:spcBef>
            </a:pPr>
            <a:r>
              <a:rPr lang="zh-CN" altLang="en-US" sz="1600" b="0" dirty="0">
                <a:latin typeface="+mj-ea"/>
                <a:ea typeface="+mj-ea"/>
              </a:rPr>
              <a:t>保证用户程序只能访问</a:t>
            </a:r>
            <a:r>
              <a:rPr lang="en-US" altLang="zh-CN" sz="1600" b="0" dirty="0">
                <a:latin typeface="+mj-ea"/>
                <a:ea typeface="+mj-ea"/>
              </a:rPr>
              <a:t>I/O</a:t>
            </a:r>
            <a:r>
              <a:rPr lang="zh-CN" altLang="en-US" sz="1600" b="0" dirty="0">
                <a:latin typeface="+mj-ea"/>
                <a:ea typeface="+mj-ea"/>
              </a:rPr>
              <a:t>设备自己有权访问的那部分。例如，用户程序不能读写没有授权的文件。</a:t>
            </a:r>
          </a:p>
          <a:p>
            <a:pPr lvl="1">
              <a:lnSpc>
                <a:spcPct val="115000"/>
              </a:lnSpc>
              <a:spcBef>
                <a:spcPct val="15000"/>
              </a:spcBef>
            </a:pPr>
            <a:r>
              <a:rPr lang="zh-CN" altLang="en-US" sz="1600" b="0" dirty="0">
                <a:latin typeface="+mj-ea"/>
                <a:ea typeface="+mj-ea"/>
              </a:rPr>
              <a:t>为用户程序提供设备的驱动程序以屏蔽设备控制的细节</a:t>
            </a:r>
          </a:p>
          <a:p>
            <a:pPr lvl="1">
              <a:lnSpc>
                <a:spcPct val="115000"/>
              </a:lnSpc>
              <a:spcBef>
                <a:spcPct val="15000"/>
              </a:spcBef>
            </a:pPr>
            <a:r>
              <a:rPr lang="zh-CN" altLang="en-US" sz="1600" b="0" dirty="0">
                <a:latin typeface="+mj-ea"/>
                <a:ea typeface="+mj-ea"/>
              </a:rPr>
              <a:t>处理外部</a:t>
            </a:r>
            <a:r>
              <a:rPr lang="en-US" altLang="zh-CN" sz="1600" b="0" dirty="0">
                <a:latin typeface="+mj-ea"/>
                <a:ea typeface="+mj-ea"/>
              </a:rPr>
              <a:t>I/O</a:t>
            </a:r>
            <a:r>
              <a:rPr lang="zh-CN" altLang="en-US" sz="1600" b="0" dirty="0">
                <a:latin typeface="+mj-ea"/>
                <a:ea typeface="+mj-ea"/>
              </a:rPr>
              <a:t>中断，提供中断服务程序</a:t>
            </a:r>
          </a:p>
          <a:p>
            <a:pPr lvl="1">
              <a:lnSpc>
                <a:spcPct val="115000"/>
              </a:lnSpc>
              <a:spcBef>
                <a:spcPct val="15000"/>
              </a:spcBef>
            </a:pPr>
            <a:r>
              <a:rPr lang="zh-CN" altLang="en-US" sz="1600" b="0" dirty="0">
                <a:latin typeface="+mj-ea"/>
                <a:ea typeface="+mj-ea"/>
              </a:rPr>
              <a:t>对共享的</a:t>
            </a:r>
            <a:r>
              <a:rPr lang="en-US" altLang="zh-CN" sz="1600" b="0" dirty="0">
                <a:latin typeface="+mj-ea"/>
                <a:ea typeface="+mj-ea"/>
              </a:rPr>
              <a:t>I/O</a:t>
            </a:r>
            <a:r>
              <a:rPr lang="zh-CN" altLang="en-US" sz="1600" b="0" dirty="0">
                <a:latin typeface="+mj-ea"/>
                <a:ea typeface="+mj-ea"/>
              </a:rPr>
              <a:t>资源提供合理的调度管理，使系统的吞吐率达到最佳</a:t>
            </a:r>
          </a:p>
          <a:p>
            <a:pPr>
              <a:lnSpc>
                <a:spcPct val="115000"/>
              </a:lnSpc>
              <a:spcBef>
                <a:spcPct val="15000"/>
              </a:spcBef>
            </a:pPr>
            <a:r>
              <a:rPr lang="zh-CN" altLang="en-US" sz="1600" b="0" dirty="0">
                <a:latin typeface="+mj-ea"/>
                <a:ea typeface="+mj-ea"/>
              </a:rPr>
              <a:t>主机必须和</a:t>
            </a:r>
            <a:r>
              <a:rPr lang="en-US" altLang="zh-CN" sz="1600" b="0" dirty="0">
                <a:latin typeface="+mj-ea"/>
                <a:ea typeface="+mj-ea"/>
              </a:rPr>
              <a:t>I/O</a:t>
            </a:r>
            <a:r>
              <a:rPr lang="zh-CN" altLang="en-US" sz="1600" b="0" dirty="0">
                <a:latin typeface="+mj-ea"/>
                <a:ea typeface="+mj-ea"/>
              </a:rPr>
              <a:t>设备进行以下三类通信</a:t>
            </a:r>
          </a:p>
          <a:p>
            <a:pPr lvl="1">
              <a:lnSpc>
                <a:spcPct val="115000"/>
              </a:lnSpc>
              <a:spcBef>
                <a:spcPct val="15000"/>
              </a:spcBef>
            </a:pPr>
            <a:r>
              <a:rPr lang="en-US" altLang="zh-CN" sz="1600" b="0" dirty="0">
                <a:latin typeface="+mj-ea"/>
                <a:ea typeface="+mj-ea"/>
              </a:rPr>
              <a:t>OS</a:t>
            </a:r>
            <a:r>
              <a:rPr lang="zh-CN" altLang="en-US" sz="1600" b="0" dirty="0">
                <a:latin typeface="+mj-ea"/>
                <a:ea typeface="+mj-ea"/>
              </a:rPr>
              <a:t>必须能给</a:t>
            </a:r>
            <a:r>
              <a:rPr lang="en-US" altLang="zh-CN" sz="1600" b="0" dirty="0">
                <a:latin typeface="+mj-ea"/>
                <a:ea typeface="+mj-ea"/>
              </a:rPr>
              <a:t>I/O</a:t>
            </a:r>
            <a:r>
              <a:rPr lang="zh-CN" altLang="en-US" sz="1600" b="0" dirty="0">
                <a:latin typeface="+mj-ea"/>
                <a:ea typeface="+mj-ea"/>
              </a:rPr>
              <a:t>设备提供命令，如：磁盘寻道</a:t>
            </a:r>
          </a:p>
          <a:p>
            <a:pPr lvl="1">
              <a:lnSpc>
                <a:spcPct val="115000"/>
              </a:lnSpc>
              <a:spcBef>
                <a:spcPct val="15000"/>
              </a:spcBef>
            </a:pPr>
            <a:r>
              <a:rPr lang="zh-CN" altLang="en-US" sz="1600" b="0" dirty="0">
                <a:latin typeface="+mj-ea"/>
                <a:ea typeface="+mj-ea"/>
              </a:rPr>
              <a:t>需要知道何时</a:t>
            </a:r>
            <a:r>
              <a:rPr lang="en-US" altLang="zh-CN" sz="1600" b="0" dirty="0">
                <a:latin typeface="+mj-ea"/>
                <a:ea typeface="+mj-ea"/>
              </a:rPr>
              <a:t>I/O</a:t>
            </a:r>
            <a:r>
              <a:rPr lang="zh-CN" altLang="en-US" sz="1600" b="0" dirty="0">
                <a:latin typeface="+mj-ea"/>
                <a:ea typeface="+mj-ea"/>
              </a:rPr>
              <a:t>设备完成操作？何时遇到什么异常问题？</a:t>
            </a:r>
          </a:p>
          <a:p>
            <a:pPr lvl="1">
              <a:lnSpc>
                <a:spcPct val="115000"/>
              </a:lnSpc>
              <a:spcBef>
                <a:spcPct val="15000"/>
              </a:spcBef>
            </a:pPr>
            <a:r>
              <a:rPr lang="zh-CN" altLang="en-US" sz="1600" b="0" dirty="0">
                <a:latin typeface="+mj-ea"/>
                <a:ea typeface="+mj-ea"/>
              </a:rPr>
              <a:t>数据必须能在主机（主存或</a:t>
            </a:r>
            <a:r>
              <a:rPr lang="en-US" altLang="zh-CN" sz="1600" b="0" dirty="0">
                <a:latin typeface="+mj-ea"/>
                <a:ea typeface="+mj-ea"/>
              </a:rPr>
              <a:t>CPU</a:t>
            </a:r>
            <a:r>
              <a:rPr lang="zh-CN" altLang="en-US" sz="1600" b="0" dirty="0">
                <a:latin typeface="+mj-ea"/>
                <a:ea typeface="+mj-ea"/>
              </a:rPr>
              <a:t>）和</a:t>
            </a:r>
            <a:r>
              <a:rPr lang="en-US" altLang="zh-CN" sz="1600" b="0" dirty="0">
                <a:latin typeface="+mj-ea"/>
                <a:ea typeface="+mj-ea"/>
              </a:rPr>
              <a:t>I/O</a:t>
            </a:r>
            <a:r>
              <a:rPr lang="zh-CN" altLang="en-US" sz="1600" b="0" dirty="0">
                <a:latin typeface="+mj-ea"/>
                <a:ea typeface="+mj-ea"/>
              </a:rPr>
              <a:t>设备之间进行传输</a:t>
            </a:r>
          </a:p>
        </p:txBody>
      </p:sp>
    </p:spTree>
    <p:extLst>
      <p:ext uri="{BB962C8B-B14F-4D97-AF65-F5344CB8AC3E}">
        <p14:creationId xmlns:p14="http://schemas.microsoft.com/office/powerpoint/2010/main" val="159076492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blinds(horizontal)">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blinds(horizontal)">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blinds(horizontal)">
                                      <p:cBhvr>
                                        <p:cTn id="5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023B52-D319-4918-B7AE-1A22E30E8445}"/>
              </a:ext>
            </a:extLst>
          </p:cNvPr>
          <p:cNvSpPr>
            <a:spLocks noGrp="1"/>
          </p:cNvSpPr>
          <p:nvPr>
            <p:ph type="sldNum" sz="quarter" idx="12"/>
          </p:nvPr>
        </p:nvSpPr>
        <p:spPr/>
        <p:txBody>
          <a:bodyPr/>
          <a:lstStyle/>
          <a:p>
            <a:fld id="{D12C7F20-4EEE-4847-AC76-B538472E8A39}" type="slidenum">
              <a:rPr lang="zh-CN" altLang="en-US" smtClean="0"/>
              <a:pPr/>
              <a:t>40</a:t>
            </a:fld>
            <a:endParaRPr lang="zh-CN" altLang="en-US"/>
          </a:p>
        </p:txBody>
      </p:sp>
      <p:sp>
        <p:nvSpPr>
          <p:cNvPr id="3" name="文本占位符 2">
            <a:extLst>
              <a:ext uri="{FF2B5EF4-FFF2-40B4-BE49-F238E27FC236}">
                <a16:creationId xmlns:a16="http://schemas.microsoft.com/office/drawing/2014/main" id="{28E7D35D-2C9C-484A-82CE-610C71577968}"/>
              </a:ext>
            </a:extLst>
          </p:cNvPr>
          <p:cNvSpPr>
            <a:spLocks noGrp="1"/>
          </p:cNvSpPr>
          <p:nvPr>
            <p:ph type="body" sz="quarter" idx="15"/>
          </p:nvPr>
        </p:nvSpPr>
        <p:spPr/>
        <p:txBody>
          <a:bodyPr/>
          <a:lstStyle/>
          <a:p>
            <a:r>
              <a:rPr lang="en-US" altLang="zh-CN" dirty="0"/>
              <a:t>I/O</a:t>
            </a:r>
            <a:r>
              <a:rPr lang="zh-CN" altLang="en-US" dirty="0"/>
              <a:t>设备与主机进行数据交换的三种基本方式</a:t>
            </a:r>
          </a:p>
        </p:txBody>
      </p:sp>
      <p:sp>
        <p:nvSpPr>
          <p:cNvPr id="4" name="文本占位符 3">
            <a:extLst>
              <a:ext uri="{FF2B5EF4-FFF2-40B4-BE49-F238E27FC236}">
                <a16:creationId xmlns:a16="http://schemas.microsoft.com/office/drawing/2014/main" id="{D0175187-73CF-4165-8959-4EE7081FC4BB}"/>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C12C834F-36C0-4AA7-87DB-12CB30FDB883}"/>
              </a:ext>
            </a:extLst>
          </p:cNvPr>
          <p:cNvSpPr txBox="1">
            <a:spLocks noChangeArrowheads="1"/>
          </p:cNvSpPr>
          <p:nvPr/>
        </p:nvSpPr>
        <p:spPr bwMode="auto">
          <a:xfrm>
            <a:off x="430441" y="898032"/>
            <a:ext cx="11709050" cy="526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zh-CN" altLang="en-US" sz="1600" b="0">
              <a:latin typeface="+mj-ea"/>
              <a:ea typeface="+mj-ea"/>
            </a:endParaRPr>
          </a:p>
          <a:p>
            <a:r>
              <a:rPr lang="en-US" altLang="zh-CN" sz="1600" b="0">
                <a:latin typeface="+mj-ea"/>
                <a:ea typeface="+mj-ea"/>
              </a:rPr>
              <a:t>Polling </a:t>
            </a:r>
            <a:r>
              <a:rPr lang="en-US" altLang="zh-CN" sz="1600" b="0">
                <a:solidFill>
                  <a:srgbClr val="CC0000"/>
                </a:solidFill>
                <a:latin typeface="+mj-ea"/>
                <a:ea typeface="+mj-ea"/>
              </a:rPr>
              <a:t>(</a:t>
            </a:r>
            <a:r>
              <a:rPr lang="zh-CN" altLang="en-US" sz="1600" b="0">
                <a:solidFill>
                  <a:srgbClr val="CC0000"/>
                </a:solidFill>
                <a:latin typeface="+mj-ea"/>
                <a:ea typeface="+mj-ea"/>
              </a:rPr>
              <a:t>轮询，查询</a:t>
            </a:r>
            <a:r>
              <a:rPr lang="en-US" altLang="zh-CN" sz="1600" b="0">
                <a:solidFill>
                  <a:srgbClr val="CC0000"/>
                </a:solidFill>
                <a:latin typeface="+mj-ea"/>
                <a:ea typeface="+mj-ea"/>
              </a:rPr>
              <a:t>):  </a:t>
            </a:r>
            <a:r>
              <a:rPr lang="zh-CN" altLang="en-US" sz="1600" b="0">
                <a:latin typeface="+mj-ea"/>
                <a:ea typeface="+mj-ea"/>
              </a:rPr>
              <a:t>最简单的</a:t>
            </a:r>
            <a:r>
              <a:rPr lang="en-US" altLang="zh-CN" sz="1600" b="0">
                <a:latin typeface="+mj-ea"/>
                <a:ea typeface="+mj-ea"/>
              </a:rPr>
              <a:t>I/O</a:t>
            </a:r>
            <a:r>
              <a:rPr lang="zh-CN" altLang="en-US" sz="1600" b="0">
                <a:latin typeface="+mj-ea"/>
                <a:ea typeface="+mj-ea"/>
              </a:rPr>
              <a:t>方式</a:t>
            </a:r>
            <a:endParaRPr lang="en-US" altLang="zh-CN" sz="1600" b="0">
              <a:solidFill>
                <a:srgbClr val="CC0000"/>
              </a:solidFill>
              <a:latin typeface="+mj-ea"/>
              <a:ea typeface="+mj-ea"/>
            </a:endParaRPr>
          </a:p>
          <a:p>
            <a:pPr lvl="1"/>
            <a:r>
              <a:rPr lang="en-US" altLang="zh-CN" sz="1600" b="0">
                <a:latin typeface="+mj-ea"/>
                <a:ea typeface="+mj-ea"/>
              </a:rPr>
              <a:t>I/O</a:t>
            </a:r>
            <a:r>
              <a:rPr lang="zh-CN" altLang="en-US" sz="1600" b="0">
                <a:latin typeface="+mj-ea"/>
                <a:ea typeface="+mj-ea"/>
              </a:rPr>
              <a:t>设备（包括</a:t>
            </a:r>
            <a:r>
              <a:rPr lang="en-US" altLang="zh-CN" sz="1600" b="0">
                <a:latin typeface="+mj-ea"/>
                <a:ea typeface="+mj-ea"/>
              </a:rPr>
              <a:t>I/O</a:t>
            </a:r>
            <a:r>
              <a:rPr lang="zh-CN" altLang="en-US" sz="1600" b="0">
                <a:latin typeface="+mj-ea"/>
                <a:ea typeface="+mj-ea"/>
              </a:rPr>
              <a:t>接口）将自己的状态放到一个状态寄存器中 </a:t>
            </a:r>
          </a:p>
          <a:p>
            <a:pPr lvl="1"/>
            <a:r>
              <a:rPr lang="en-US" altLang="zh-CN" sz="1600" b="0">
                <a:latin typeface="+mj-ea"/>
                <a:ea typeface="+mj-ea"/>
              </a:rPr>
              <a:t>OS</a:t>
            </a:r>
            <a:r>
              <a:rPr lang="zh-CN" altLang="en-US" sz="1600" b="0">
                <a:latin typeface="+mj-ea"/>
                <a:ea typeface="+mj-ea"/>
              </a:rPr>
              <a:t>阶段性地查询状态寄存器中的特定状态，来决定下一步的动作</a:t>
            </a:r>
          </a:p>
          <a:p>
            <a:pPr lvl="1"/>
            <a:r>
              <a:rPr lang="en-US" altLang="zh-CN" sz="1600" b="0">
                <a:latin typeface="+mj-ea"/>
                <a:ea typeface="+mj-ea"/>
              </a:rPr>
              <a:t>OS</a:t>
            </a:r>
            <a:r>
              <a:rPr lang="zh-CN" altLang="en-US" sz="1600" b="0">
                <a:latin typeface="+mj-ea"/>
                <a:ea typeface="+mj-ea"/>
              </a:rPr>
              <a:t>主动查询，也称为</a:t>
            </a:r>
            <a:r>
              <a:rPr lang="zh-CN" altLang="en-US" sz="1600" b="0">
                <a:solidFill>
                  <a:srgbClr val="2E9267"/>
                </a:solidFill>
                <a:latin typeface="+mj-ea"/>
                <a:ea typeface="+mj-ea"/>
              </a:rPr>
              <a:t>程序查询方式</a:t>
            </a:r>
            <a:r>
              <a:rPr lang="zh-CN" altLang="en-US" sz="1600" b="0">
                <a:latin typeface="+mj-ea"/>
                <a:ea typeface="+mj-ea"/>
              </a:rPr>
              <a:t>或</a:t>
            </a:r>
            <a:r>
              <a:rPr lang="zh-CN" altLang="en-US" sz="1600" b="0">
                <a:solidFill>
                  <a:srgbClr val="2E9267"/>
                </a:solidFill>
                <a:latin typeface="+mj-ea"/>
                <a:ea typeface="+mj-ea"/>
              </a:rPr>
              <a:t>程序直接控制方式</a:t>
            </a:r>
          </a:p>
          <a:p>
            <a:r>
              <a:rPr lang="en-US" altLang="zh-CN" sz="1600" b="0">
                <a:latin typeface="+mj-ea"/>
                <a:ea typeface="+mj-ea"/>
              </a:rPr>
              <a:t>I/O Interrupt </a:t>
            </a:r>
            <a:r>
              <a:rPr lang="en-US" altLang="zh-CN" sz="1600" b="0">
                <a:solidFill>
                  <a:srgbClr val="CC0000"/>
                </a:solidFill>
                <a:latin typeface="+mj-ea"/>
                <a:ea typeface="+mj-ea"/>
              </a:rPr>
              <a:t>(</a:t>
            </a:r>
            <a:r>
              <a:rPr lang="zh-CN" altLang="en-US" sz="1600" b="0">
                <a:solidFill>
                  <a:srgbClr val="CC0000"/>
                </a:solidFill>
                <a:latin typeface="+mj-ea"/>
                <a:ea typeface="+mj-ea"/>
              </a:rPr>
              <a:t>中断</a:t>
            </a:r>
            <a:r>
              <a:rPr lang="en-US" altLang="zh-CN" sz="1600" b="0">
                <a:solidFill>
                  <a:srgbClr val="CC0000"/>
                </a:solidFill>
                <a:latin typeface="+mj-ea"/>
                <a:ea typeface="+mj-ea"/>
              </a:rPr>
              <a:t>I/O): </a:t>
            </a:r>
            <a:r>
              <a:rPr lang="zh-CN" altLang="en-US" sz="1600" b="0">
                <a:latin typeface="+mj-ea"/>
                <a:ea typeface="+mj-ea"/>
              </a:rPr>
              <a:t>几乎所有系统都支持的中断</a:t>
            </a:r>
            <a:r>
              <a:rPr lang="en-US" altLang="zh-CN" sz="1600" b="0">
                <a:latin typeface="+mj-ea"/>
                <a:ea typeface="+mj-ea"/>
              </a:rPr>
              <a:t>I/O</a:t>
            </a:r>
            <a:r>
              <a:rPr lang="zh-CN" altLang="en-US" sz="1600" b="0">
                <a:latin typeface="+mj-ea"/>
                <a:ea typeface="+mj-ea"/>
              </a:rPr>
              <a:t>方式</a:t>
            </a:r>
          </a:p>
          <a:p>
            <a:pPr lvl="1"/>
            <a:r>
              <a:rPr lang="zh-CN" altLang="en-US" sz="1600" b="0">
                <a:latin typeface="+mj-ea"/>
                <a:ea typeface="+mj-ea"/>
              </a:rPr>
              <a:t>若一个</a:t>
            </a:r>
            <a:r>
              <a:rPr lang="en-US" altLang="zh-CN" sz="1600" b="0">
                <a:latin typeface="+mj-ea"/>
                <a:ea typeface="+mj-ea"/>
              </a:rPr>
              <a:t>I/O</a:t>
            </a:r>
            <a:r>
              <a:rPr lang="zh-CN" altLang="en-US" sz="1600" b="0">
                <a:latin typeface="+mj-ea"/>
                <a:ea typeface="+mj-ea"/>
              </a:rPr>
              <a:t>设备需要</a:t>
            </a:r>
            <a:r>
              <a:rPr lang="en-US" altLang="zh-CN" sz="1600" b="0">
                <a:latin typeface="+mj-ea"/>
                <a:ea typeface="+mj-ea"/>
              </a:rPr>
              <a:t>CPU</a:t>
            </a:r>
            <a:r>
              <a:rPr lang="zh-CN" altLang="en-US" sz="1600" b="0">
                <a:latin typeface="+mj-ea"/>
                <a:ea typeface="+mj-ea"/>
              </a:rPr>
              <a:t>干预，它就通过中断请求通知</a:t>
            </a:r>
            <a:r>
              <a:rPr lang="en-US" altLang="zh-CN" sz="1600" b="0">
                <a:latin typeface="+mj-ea"/>
                <a:ea typeface="+mj-ea"/>
              </a:rPr>
              <a:t>CPU</a:t>
            </a:r>
          </a:p>
          <a:p>
            <a:pPr lvl="1"/>
            <a:r>
              <a:rPr lang="en-US" altLang="zh-CN" sz="1600" b="0">
                <a:latin typeface="+mj-ea"/>
                <a:ea typeface="+mj-ea"/>
              </a:rPr>
              <a:t>CPU</a:t>
            </a:r>
            <a:r>
              <a:rPr lang="zh-CN" altLang="en-US" sz="1600" b="0">
                <a:latin typeface="+mj-ea"/>
                <a:ea typeface="+mj-ea"/>
              </a:rPr>
              <a:t>中止当前程序的执行，调出</a:t>
            </a:r>
            <a:r>
              <a:rPr lang="en-US" altLang="zh-CN" sz="1600" b="0">
                <a:latin typeface="+mj-ea"/>
                <a:ea typeface="+mj-ea"/>
              </a:rPr>
              <a:t>OS</a:t>
            </a:r>
            <a:r>
              <a:rPr lang="zh-CN" altLang="en-US" sz="1600" b="0">
                <a:latin typeface="+mj-ea"/>
                <a:ea typeface="+mj-ea"/>
              </a:rPr>
              <a:t>（中断处理程序）来执行</a:t>
            </a:r>
          </a:p>
          <a:p>
            <a:pPr lvl="1"/>
            <a:r>
              <a:rPr lang="zh-CN" altLang="en-US" sz="1600" b="0">
                <a:latin typeface="+mj-ea"/>
                <a:ea typeface="+mj-ea"/>
              </a:rPr>
              <a:t>处理结束后，再返回到被中止的程序继续执行</a:t>
            </a:r>
          </a:p>
          <a:p>
            <a:pPr lvl="1"/>
            <a:r>
              <a:rPr lang="en-US" altLang="zh-CN" sz="1600" b="0">
                <a:latin typeface="+mj-ea"/>
                <a:ea typeface="+mj-ea"/>
              </a:rPr>
              <a:t>OS</a:t>
            </a:r>
            <a:r>
              <a:rPr lang="zh-CN" altLang="en-US" sz="1600" b="0">
                <a:latin typeface="+mj-ea"/>
                <a:ea typeface="+mj-ea"/>
              </a:rPr>
              <a:t>被动调出，也称为中断驱动</a:t>
            </a:r>
            <a:r>
              <a:rPr lang="en-US" altLang="zh-CN" sz="1600" b="0">
                <a:latin typeface="+mj-ea"/>
                <a:ea typeface="+mj-ea"/>
              </a:rPr>
              <a:t>I/O</a:t>
            </a:r>
            <a:r>
              <a:rPr lang="zh-CN" altLang="en-US" sz="1600" b="0">
                <a:latin typeface="+mj-ea"/>
                <a:ea typeface="+mj-ea"/>
              </a:rPr>
              <a:t>方式</a:t>
            </a:r>
          </a:p>
          <a:p>
            <a:r>
              <a:rPr lang="en-US" altLang="zh-CN" sz="1600" b="0">
                <a:latin typeface="+mj-ea"/>
                <a:ea typeface="+mj-ea"/>
              </a:rPr>
              <a:t>Direct Memory Access </a:t>
            </a:r>
            <a:r>
              <a:rPr lang="en-US" altLang="zh-CN" sz="1600" b="0">
                <a:solidFill>
                  <a:srgbClr val="D1390F"/>
                </a:solidFill>
                <a:latin typeface="+mj-ea"/>
                <a:ea typeface="+mj-ea"/>
              </a:rPr>
              <a:t>(DMA</a:t>
            </a:r>
            <a:r>
              <a:rPr lang="zh-CN" altLang="en-US" sz="1600" b="0">
                <a:solidFill>
                  <a:srgbClr val="D1390F"/>
                </a:solidFill>
                <a:latin typeface="+mj-ea"/>
                <a:ea typeface="+mj-ea"/>
              </a:rPr>
              <a:t>方式</a:t>
            </a:r>
            <a:r>
              <a:rPr lang="en-US" altLang="zh-CN" sz="1600" b="0">
                <a:solidFill>
                  <a:srgbClr val="D1390F"/>
                </a:solidFill>
                <a:latin typeface="+mj-ea"/>
                <a:ea typeface="+mj-ea"/>
              </a:rPr>
              <a:t>): </a:t>
            </a:r>
            <a:r>
              <a:rPr lang="zh-CN" altLang="en-US" sz="1600" b="0">
                <a:latin typeface="+mj-ea"/>
                <a:ea typeface="+mj-ea"/>
              </a:rPr>
              <a:t>磁盘等高速外设特有的</a:t>
            </a:r>
            <a:r>
              <a:rPr lang="en-US" altLang="zh-CN" sz="1600" b="0">
                <a:latin typeface="+mj-ea"/>
                <a:ea typeface="+mj-ea"/>
              </a:rPr>
              <a:t>I/O</a:t>
            </a:r>
            <a:r>
              <a:rPr lang="zh-CN" altLang="en-US" sz="1600" b="0">
                <a:latin typeface="+mj-ea"/>
                <a:ea typeface="+mj-ea"/>
              </a:rPr>
              <a:t>方式</a:t>
            </a:r>
          </a:p>
          <a:p>
            <a:pPr lvl="1"/>
            <a:r>
              <a:rPr lang="zh-CN" altLang="en-US" sz="1600" b="0">
                <a:latin typeface="+mj-ea"/>
                <a:ea typeface="+mj-ea"/>
              </a:rPr>
              <a:t>磁盘等高速外设成批地直接和主存进行数据交换</a:t>
            </a:r>
          </a:p>
          <a:p>
            <a:pPr lvl="1"/>
            <a:r>
              <a:rPr lang="zh-CN" altLang="en-US" sz="1600" b="0">
                <a:latin typeface="+mj-ea"/>
                <a:ea typeface="+mj-ea"/>
              </a:rPr>
              <a:t>需要专门的</a:t>
            </a:r>
            <a:r>
              <a:rPr lang="en-US" altLang="zh-CN" sz="1600" b="0">
                <a:latin typeface="+mj-ea"/>
                <a:ea typeface="+mj-ea"/>
              </a:rPr>
              <a:t>DMA</a:t>
            </a:r>
            <a:r>
              <a:rPr lang="zh-CN" altLang="en-US" sz="1600" b="0">
                <a:latin typeface="+mj-ea"/>
                <a:ea typeface="+mj-ea"/>
              </a:rPr>
              <a:t>控制器控制总线，完成数据传送</a:t>
            </a:r>
          </a:p>
          <a:p>
            <a:pPr lvl="1"/>
            <a:r>
              <a:rPr lang="zh-CN" altLang="en-US" sz="1600" b="0">
                <a:latin typeface="+mj-ea"/>
                <a:ea typeface="+mj-ea"/>
              </a:rPr>
              <a:t>当外设准备好数据后，向</a:t>
            </a:r>
            <a:r>
              <a:rPr lang="en-US" altLang="zh-CN" sz="1600" b="0">
                <a:latin typeface="+mj-ea"/>
                <a:ea typeface="+mj-ea"/>
              </a:rPr>
              <a:t>DMA</a:t>
            </a:r>
            <a:r>
              <a:rPr lang="zh-CN" altLang="en-US" sz="1600" b="0">
                <a:latin typeface="+mj-ea"/>
                <a:ea typeface="+mj-ea"/>
              </a:rPr>
              <a:t>控制器发</a:t>
            </a:r>
            <a:r>
              <a:rPr lang="en-US" altLang="zh-CN" sz="1600" b="0">
                <a:latin typeface="+mj-ea"/>
                <a:ea typeface="+mj-ea"/>
              </a:rPr>
              <a:t>DMA</a:t>
            </a:r>
            <a:r>
              <a:rPr lang="zh-CN" altLang="en-US" sz="1600" b="0">
                <a:latin typeface="+mj-ea"/>
                <a:ea typeface="+mj-ea"/>
              </a:rPr>
              <a:t>请求信号，</a:t>
            </a:r>
            <a:r>
              <a:rPr lang="en-US" altLang="zh-CN" sz="1600" b="0">
                <a:latin typeface="+mj-ea"/>
                <a:ea typeface="+mj-ea"/>
              </a:rPr>
              <a:t>DMA</a:t>
            </a:r>
            <a:r>
              <a:rPr lang="zh-CN" altLang="en-US" sz="1600" b="0">
                <a:latin typeface="+mj-ea"/>
                <a:ea typeface="+mj-ea"/>
              </a:rPr>
              <a:t>控制器再向</a:t>
            </a:r>
            <a:r>
              <a:rPr lang="en-US" altLang="zh-CN" sz="1600" b="0">
                <a:latin typeface="+mj-ea"/>
                <a:ea typeface="+mj-ea"/>
              </a:rPr>
              <a:t>CPU</a:t>
            </a:r>
            <a:r>
              <a:rPr lang="zh-CN" altLang="en-US" sz="1600" b="0">
                <a:latin typeface="+mj-ea"/>
                <a:ea typeface="+mj-ea"/>
              </a:rPr>
              <a:t>发总线请求，</a:t>
            </a:r>
            <a:r>
              <a:rPr lang="en-US" altLang="zh-CN" sz="1600" b="0">
                <a:latin typeface="+mj-ea"/>
                <a:ea typeface="+mj-ea"/>
              </a:rPr>
              <a:t>CPU</a:t>
            </a:r>
            <a:r>
              <a:rPr lang="zh-CN" altLang="en-US" sz="1600" b="0">
                <a:latin typeface="+mj-ea"/>
                <a:ea typeface="+mj-ea"/>
              </a:rPr>
              <a:t>让出总线后，由</a:t>
            </a:r>
            <a:r>
              <a:rPr lang="en-US" altLang="zh-CN" sz="1600" b="0">
                <a:latin typeface="+mj-ea"/>
                <a:ea typeface="+mj-ea"/>
              </a:rPr>
              <a:t>DMA</a:t>
            </a:r>
            <a:r>
              <a:rPr lang="zh-CN" altLang="en-US" sz="1600" b="0">
                <a:latin typeface="+mj-ea"/>
                <a:ea typeface="+mj-ea"/>
              </a:rPr>
              <a:t>控制器控制总线进行传输，无需</a:t>
            </a:r>
            <a:r>
              <a:rPr lang="en-US" altLang="zh-CN" sz="1600" b="0">
                <a:latin typeface="+mj-ea"/>
                <a:ea typeface="+mj-ea"/>
              </a:rPr>
              <a:t>CPU</a:t>
            </a:r>
            <a:r>
              <a:rPr lang="zh-CN" altLang="en-US" sz="1600" b="0">
                <a:latin typeface="+mj-ea"/>
                <a:ea typeface="+mj-ea"/>
              </a:rPr>
              <a:t>干涉</a:t>
            </a:r>
            <a:endParaRPr lang="zh-CN" altLang="en-US" sz="1600" b="0" dirty="0">
              <a:latin typeface="+mj-ea"/>
              <a:ea typeface="+mj-ea"/>
            </a:endParaRPr>
          </a:p>
        </p:txBody>
      </p:sp>
    </p:spTree>
    <p:extLst>
      <p:ext uri="{BB962C8B-B14F-4D97-AF65-F5344CB8AC3E}">
        <p14:creationId xmlns:p14="http://schemas.microsoft.com/office/powerpoint/2010/main" val="21596503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linds(horizontal)">
                                      <p:cBhvr>
                                        <p:cTn id="42" dur="500"/>
                                        <p:tgtEl>
                                          <p:spTgt spid="5">
                                            <p:txEl>
                                              <p:pRg st="11" end="11"/>
                                            </p:txEl>
                                          </p:spTgt>
                                        </p:tgtEl>
                                      </p:cBhvr>
                                    </p:animEffect>
                                  </p:childTnLst>
                                  <p:subTnLst>
                                    <p:animClr clrSpc="rgb" dir="cw">
                                      <p:cBhvr override="childStyle">
                                        <p:cTn dur="1" fill="hold" display="0" masterRel="nextClick" afterEffect="1"/>
                                        <p:tgtEl>
                                          <p:spTgt spid="5">
                                            <p:txEl>
                                              <p:pRg st="11" end="11"/>
                                            </p:txEl>
                                          </p:spTgt>
                                        </p:tgtEl>
                                        <p:attrNameLst>
                                          <p:attrName>ppt_c</p:attrName>
                                        </p:attrNameLst>
                                      </p:cBhvr>
                                      <p:to>
                                        <a:srgbClr val="3399FF"/>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linds(horizontal)">
                                      <p:cBhvr>
                                        <p:cTn id="47" dur="500"/>
                                        <p:tgtEl>
                                          <p:spTgt spid="5">
                                            <p:txEl>
                                              <p:pRg st="12" end="12"/>
                                            </p:txEl>
                                          </p:spTgt>
                                        </p:tgtEl>
                                      </p:cBhvr>
                                    </p:animEffect>
                                  </p:childTnLst>
                                  <p:subTnLst>
                                    <p:animClr clrSpc="rgb" dir="cw">
                                      <p:cBhvr override="childStyle">
                                        <p:cTn dur="1" fill="hold" display="0" masterRel="nextClick" afterEffect="1"/>
                                        <p:tgtEl>
                                          <p:spTgt spid="5">
                                            <p:txEl>
                                              <p:pRg st="12" end="12"/>
                                            </p:txEl>
                                          </p:spTgt>
                                        </p:tgtEl>
                                        <p:attrNameLst>
                                          <p:attrName>ppt_c</p:attrName>
                                        </p:attrNameLst>
                                      </p:cBhvr>
                                      <p:to>
                                        <a:srgbClr val="3399FF"/>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blinds(horizontal)">
                                      <p:cBhvr>
                                        <p:cTn id="52" dur="500"/>
                                        <p:tgtEl>
                                          <p:spTgt spid="5">
                                            <p:txEl>
                                              <p:pRg st="13" end="13"/>
                                            </p:txEl>
                                          </p:spTgt>
                                        </p:tgtEl>
                                      </p:cBhvr>
                                    </p:animEffect>
                                  </p:childTnLst>
                                  <p:subTnLst>
                                    <p:animClr clrSpc="rgb" dir="cw">
                                      <p:cBhvr override="childStyle">
                                        <p:cTn dur="1" fill="hold" display="0" masterRel="nextClick" afterEffect="1"/>
                                        <p:tgtEl>
                                          <p:spTgt spid="5">
                                            <p:txEl>
                                              <p:pRg st="13" end="13"/>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77E7DE-735A-44BE-8961-98FBE34A535A}"/>
              </a:ext>
            </a:extLst>
          </p:cNvPr>
          <p:cNvSpPr>
            <a:spLocks noGrp="1"/>
          </p:cNvSpPr>
          <p:nvPr>
            <p:ph type="sldNum" sz="quarter" idx="12"/>
          </p:nvPr>
        </p:nvSpPr>
        <p:spPr/>
        <p:txBody>
          <a:bodyPr/>
          <a:lstStyle/>
          <a:p>
            <a:fld id="{D12C7F20-4EEE-4847-AC76-B538472E8A39}" type="slidenum">
              <a:rPr lang="zh-CN" altLang="en-US" smtClean="0"/>
              <a:pPr/>
              <a:t>41</a:t>
            </a:fld>
            <a:endParaRPr lang="zh-CN" altLang="en-US"/>
          </a:p>
        </p:txBody>
      </p:sp>
      <p:sp>
        <p:nvSpPr>
          <p:cNvPr id="3" name="文本占位符 2">
            <a:extLst>
              <a:ext uri="{FF2B5EF4-FFF2-40B4-BE49-F238E27FC236}">
                <a16:creationId xmlns:a16="http://schemas.microsoft.com/office/drawing/2014/main" id="{91FD58AE-CD83-4DD2-B96D-C1091EA681C4}"/>
              </a:ext>
            </a:extLst>
          </p:cNvPr>
          <p:cNvSpPr>
            <a:spLocks noGrp="1"/>
          </p:cNvSpPr>
          <p:nvPr>
            <p:ph type="body" sz="quarter" idx="15"/>
          </p:nvPr>
        </p:nvSpPr>
        <p:spPr/>
        <p:txBody>
          <a:bodyPr/>
          <a:lstStyle/>
          <a:p>
            <a:r>
              <a:rPr lang="zh-CN" altLang="en-US" dirty="0"/>
              <a:t>程序直接控制（程序查询）方式</a:t>
            </a:r>
          </a:p>
        </p:txBody>
      </p:sp>
      <p:sp>
        <p:nvSpPr>
          <p:cNvPr id="4" name="文本占位符 3">
            <a:extLst>
              <a:ext uri="{FF2B5EF4-FFF2-40B4-BE49-F238E27FC236}">
                <a16:creationId xmlns:a16="http://schemas.microsoft.com/office/drawing/2014/main" id="{135DFA9B-3873-408D-8217-B414D95072DE}"/>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Text Box 2">
            <a:extLst>
              <a:ext uri="{FF2B5EF4-FFF2-40B4-BE49-F238E27FC236}">
                <a16:creationId xmlns:a16="http://schemas.microsoft.com/office/drawing/2014/main" id="{2F7051A8-BC5D-45C8-9374-2F2198D089DB}"/>
              </a:ext>
            </a:extLst>
          </p:cNvPr>
          <p:cNvSpPr txBox="1">
            <a:spLocks noChangeArrowheads="1"/>
          </p:cNvSpPr>
          <p:nvPr/>
        </p:nvSpPr>
        <p:spPr bwMode="auto">
          <a:xfrm>
            <a:off x="4749732" y="2041488"/>
            <a:ext cx="3309938" cy="1015663"/>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zh-CN" altLang="en-US" sz="2400">
              <a:solidFill>
                <a:srgbClr val="000000"/>
              </a:solidFill>
              <a:latin typeface="+mj-ea"/>
              <a:ea typeface="+mj-ea"/>
            </a:endParaRPr>
          </a:p>
          <a:p>
            <a:pPr fontAlgn="base">
              <a:spcBef>
                <a:spcPct val="50000"/>
              </a:spcBef>
              <a:spcAft>
                <a:spcPct val="0"/>
              </a:spcAft>
            </a:pPr>
            <a:endParaRPr kumimoji="1" lang="zh-CN" altLang="en-US" sz="2400">
              <a:solidFill>
                <a:srgbClr val="000000"/>
              </a:solidFill>
              <a:latin typeface="+mj-ea"/>
              <a:ea typeface="+mj-ea"/>
            </a:endParaRPr>
          </a:p>
        </p:txBody>
      </p:sp>
      <p:sp>
        <p:nvSpPr>
          <p:cNvPr id="6" name="Rectangle 4">
            <a:extLst>
              <a:ext uri="{FF2B5EF4-FFF2-40B4-BE49-F238E27FC236}">
                <a16:creationId xmlns:a16="http://schemas.microsoft.com/office/drawing/2014/main" id="{DB23C559-BF2B-488A-A2FB-CBB734DED7F8}"/>
              </a:ext>
            </a:extLst>
          </p:cNvPr>
          <p:cNvSpPr txBox="1">
            <a:spLocks noChangeArrowheads="1"/>
          </p:cNvSpPr>
          <p:nvPr/>
        </p:nvSpPr>
        <p:spPr bwMode="auto">
          <a:xfrm>
            <a:off x="285716" y="1154155"/>
            <a:ext cx="8191500" cy="35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b="0" dirty="0">
                <a:latin typeface="+mj-ea"/>
                <a:ea typeface="+mj-ea"/>
              </a:rPr>
              <a:t>举例：用程序直接控制方式控制打印输出</a:t>
            </a:r>
          </a:p>
        </p:txBody>
      </p:sp>
      <p:sp>
        <p:nvSpPr>
          <p:cNvPr id="7" name="Text Box 5">
            <a:extLst>
              <a:ext uri="{FF2B5EF4-FFF2-40B4-BE49-F238E27FC236}">
                <a16:creationId xmlns:a16="http://schemas.microsoft.com/office/drawing/2014/main" id="{DAE3ECB7-C7EA-450D-844D-7E090A6B7FCC}"/>
              </a:ext>
            </a:extLst>
          </p:cNvPr>
          <p:cNvSpPr txBox="1">
            <a:spLocks noChangeArrowheads="1"/>
          </p:cNvSpPr>
          <p:nvPr/>
        </p:nvSpPr>
        <p:spPr bwMode="auto">
          <a:xfrm>
            <a:off x="547620" y="4357651"/>
            <a:ext cx="3600450" cy="212365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endParaRPr kumimoji="1" lang="zh-CN" altLang="en-US" sz="2400">
              <a:solidFill>
                <a:srgbClr val="000000"/>
              </a:solidFill>
              <a:latin typeface="+mj-ea"/>
              <a:ea typeface="+mj-ea"/>
            </a:endParaRPr>
          </a:p>
          <a:p>
            <a:pPr fontAlgn="base">
              <a:spcBef>
                <a:spcPct val="50000"/>
              </a:spcBef>
              <a:spcAft>
                <a:spcPct val="0"/>
              </a:spcAft>
            </a:pPr>
            <a:endParaRPr kumimoji="1" lang="zh-CN" altLang="en-US" sz="2400">
              <a:solidFill>
                <a:srgbClr val="000000"/>
              </a:solidFill>
              <a:latin typeface="+mj-ea"/>
              <a:ea typeface="+mj-ea"/>
            </a:endParaRPr>
          </a:p>
          <a:p>
            <a:pPr fontAlgn="base">
              <a:spcBef>
                <a:spcPct val="50000"/>
              </a:spcBef>
              <a:spcAft>
                <a:spcPct val="0"/>
              </a:spcAft>
            </a:pPr>
            <a:endParaRPr kumimoji="1" lang="zh-CN" altLang="en-US" sz="2400">
              <a:solidFill>
                <a:srgbClr val="000000"/>
              </a:solidFill>
              <a:latin typeface="+mj-ea"/>
              <a:ea typeface="+mj-ea"/>
            </a:endParaRPr>
          </a:p>
          <a:p>
            <a:pPr fontAlgn="base">
              <a:spcBef>
                <a:spcPct val="50000"/>
              </a:spcBef>
              <a:spcAft>
                <a:spcPct val="0"/>
              </a:spcAft>
            </a:pPr>
            <a:endParaRPr kumimoji="1" lang="zh-CN" altLang="en-US" sz="2400">
              <a:solidFill>
                <a:srgbClr val="000000"/>
              </a:solidFill>
              <a:latin typeface="+mj-ea"/>
              <a:ea typeface="+mj-ea"/>
            </a:endParaRPr>
          </a:p>
        </p:txBody>
      </p:sp>
      <p:sp>
        <p:nvSpPr>
          <p:cNvPr id="8" name="Oval 7">
            <a:extLst>
              <a:ext uri="{FF2B5EF4-FFF2-40B4-BE49-F238E27FC236}">
                <a16:creationId xmlns:a16="http://schemas.microsoft.com/office/drawing/2014/main" id="{177B5E69-08F1-4563-BB7B-A68650E0B199}"/>
              </a:ext>
            </a:extLst>
          </p:cNvPr>
          <p:cNvSpPr>
            <a:spLocks noChangeArrowheads="1"/>
          </p:cNvSpPr>
          <p:nvPr/>
        </p:nvSpPr>
        <p:spPr bwMode="auto">
          <a:xfrm>
            <a:off x="1766820" y="1655726"/>
            <a:ext cx="1276350" cy="404812"/>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i="0" u="none" strike="noStrike" kern="0" cap="none" spc="0" normalizeH="0" baseline="0" noProof="0">
              <a:ln>
                <a:noFill/>
              </a:ln>
              <a:solidFill>
                <a:srgbClr val="CCCC00"/>
              </a:solidFill>
              <a:effectLst/>
              <a:uLnTx/>
              <a:uFillTx/>
              <a:latin typeface="+mj-ea"/>
              <a:ea typeface="+mj-ea"/>
            </a:endParaRPr>
          </a:p>
        </p:txBody>
      </p:sp>
      <p:sp>
        <p:nvSpPr>
          <p:cNvPr id="9" name="Text Box 8">
            <a:extLst>
              <a:ext uri="{FF2B5EF4-FFF2-40B4-BE49-F238E27FC236}">
                <a16:creationId xmlns:a16="http://schemas.microsoft.com/office/drawing/2014/main" id="{75800AB5-A82E-49F0-A2D4-A65FFF6EDD01}"/>
              </a:ext>
            </a:extLst>
          </p:cNvPr>
          <p:cNvSpPr txBox="1">
            <a:spLocks noChangeArrowheads="1"/>
          </p:cNvSpPr>
          <p:nvPr/>
        </p:nvSpPr>
        <p:spPr bwMode="auto">
          <a:xfrm>
            <a:off x="1998595" y="1611276"/>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000000"/>
                </a:solidFill>
                <a:latin typeface="+mj-ea"/>
                <a:ea typeface="+mj-ea"/>
              </a:rPr>
              <a:t>开始</a:t>
            </a:r>
          </a:p>
        </p:txBody>
      </p:sp>
      <p:sp>
        <p:nvSpPr>
          <p:cNvPr id="10" name="Line 9">
            <a:extLst>
              <a:ext uri="{FF2B5EF4-FFF2-40B4-BE49-F238E27FC236}">
                <a16:creationId xmlns:a16="http://schemas.microsoft.com/office/drawing/2014/main" id="{7C4408EB-2252-4E00-85E3-3ECFFABD997C}"/>
              </a:ext>
            </a:extLst>
          </p:cNvPr>
          <p:cNvSpPr>
            <a:spLocks noChangeShapeType="1"/>
          </p:cNvSpPr>
          <p:nvPr/>
        </p:nvSpPr>
        <p:spPr bwMode="auto">
          <a:xfrm flipH="1">
            <a:off x="2371657" y="2452651"/>
            <a:ext cx="0" cy="3619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1" name="Text Box 10">
            <a:extLst>
              <a:ext uri="{FF2B5EF4-FFF2-40B4-BE49-F238E27FC236}">
                <a16:creationId xmlns:a16="http://schemas.microsoft.com/office/drawing/2014/main" id="{E4AD9E8D-69AE-4476-9C61-98C663AC6947}"/>
              </a:ext>
            </a:extLst>
          </p:cNvPr>
          <p:cNvSpPr txBox="1">
            <a:spLocks noChangeArrowheads="1"/>
          </p:cNvSpPr>
          <p:nvPr/>
        </p:nvSpPr>
        <p:spPr bwMode="auto">
          <a:xfrm>
            <a:off x="1473132" y="2817776"/>
            <a:ext cx="1801813"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读接口状态</a:t>
            </a:r>
          </a:p>
        </p:txBody>
      </p:sp>
      <p:sp>
        <p:nvSpPr>
          <p:cNvPr id="12" name="Line 11">
            <a:extLst>
              <a:ext uri="{FF2B5EF4-FFF2-40B4-BE49-F238E27FC236}">
                <a16:creationId xmlns:a16="http://schemas.microsoft.com/office/drawing/2014/main" id="{7B740FA1-42D0-4517-B0D8-79A549238465}"/>
              </a:ext>
            </a:extLst>
          </p:cNvPr>
          <p:cNvSpPr>
            <a:spLocks noChangeShapeType="1"/>
          </p:cNvSpPr>
          <p:nvPr/>
        </p:nvSpPr>
        <p:spPr bwMode="auto">
          <a:xfrm>
            <a:off x="2352607" y="3279738"/>
            <a:ext cx="12700" cy="3635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3" name="Text Box 12">
            <a:extLst>
              <a:ext uri="{FF2B5EF4-FFF2-40B4-BE49-F238E27FC236}">
                <a16:creationId xmlns:a16="http://schemas.microsoft.com/office/drawing/2014/main" id="{26C00B95-6AD7-490F-BD7C-B2ADEB6B3A29}"/>
              </a:ext>
            </a:extLst>
          </p:cNvPr>
          <p:cNvSpPr txBox="1">
            <a:spLocks noChangeArrowheads="1"/>
          </p:cNvSpPr>
          <p:nvPr/>
        </p:nvSpPr>
        <p:spPr bwMode="auto">
          <a:xfrm>
            <a:off x="1290570" y="4413213"/>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输出一个字符</a:t>
            </a:r>
          </a:p>
        </p:txBody>
      </p:sp>
      <p:sp>
        <p:nvSpPr>
          <p:cNvPr id="14" name="AutoShape 13">
            <a:extLst>
              <a:ext uri="{FF2B5EF4-FFF2-40B4-BE49-F238E27FC236}">
                <a16:creationId xmlns:a16="http://schemas.microsoft.com/office/drawing/2014/main" id="{F354032B-F39B-440E-BACD-8B142A43619F}"/>
              </a:ext>
            </a:extLst>
          </p:cNvPr>
          <p:cNvSpPr>
            <a:spLocks noChangeArrowheads="1"/>
          </p:cNvSpPr>
          <p:nvPr/>
        </p:nvSpPr>
        <p:spPr bwMode="auto">
          <a:xfrm>
            <a:off x="1592195" y="3616288"/>
            <a:ext cx="1643062" cy="442913"/>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5" name="Text Box 14">
            <a:extLst>
              <a:ext uri="{FF2B5EF4-FFF2-40B4-BE49-F238E27FC236}">
                <a16:creationId xmlns:a16="http://schemas.microsoft.com/office/drawing/2014/main" id="{D7BEB9CA-8DDD-44CC-B2CE-45A5C50FAE74}"/>
              </a:ext>
            </a:extLst>
          </p:cNvPr>
          <p:cNvSpPr txBox="1">
            <a:spLocks noChangeArrowheads="1"/>
          </p:cNvSpPr>
          <p:nvPr/>
        </p:nvSpPr>
        <p:spPr bwMode="auto">
          <a:xfrm>
            <a:off x="1928745" y="3630576"/>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000">
                <a:solidFill>
                  <a:srgbClr val="000000"/>
                </a:solidFill>
                <a:latin typeface="+mj-ea"/>
                <a:ea typeface="+mj-ea"/>
              </a:rPr>
              <a:t>就绪否</a:t>
            </a:r>
          </a:p>
        </p:txBody>
      </p:sp>
      <p:sp>
        <p:nvSpPr>
          <p:cNvPr id="16" name="Line 15">
            <a:extLst>
              <a:ext uri="{FF2B5EF4-FFF2-40B4-BE49-F238E27FC236}">
                <a16:creationId xmlns:a16="http://schemas.microsoft.com/office/drawing/2014/main" id="{E9F6E242-0FE3-4480-8E32-22E23B7A12F2}"/>
              </a:ext>
            </a:extLst>
          </p:cNvPr>
          <p:cNvSpPr>
            <a:spLocks noChangeShapeType="1"/>
          </p:cNvSpPr>
          <p:nvPr/>
        </p:nvSpPr>
        <p:spPr bwMode="auto">
          <a:xfrm flipH="1">
            <a:off x="2343082" y="4067138"/>
            <a:ext cx="0" cy="3476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7" name="Text Box 16">
            <a:extLst>
              <a:ext uri="{FF2B5EF4-FFF2-40B4-BE49-F238E27FC236}">
                <a16:creationId xmlns:a16="http://schemas.microsoft.com/office/drawing/2014/main" id="{C6577EA2-9F36-4572-B85D-A1E7CDFB2B4C}"/>
              </a:ext>
            </a:extLst>
          </p:cNvPr>
          <p:cNvSpPr txBox="1">
            <a:spLocks noChangeArrowheads="1"/>
          </p:cNvSpPr>
          <p:nvPr/>
        </p:nvSpPr>
        <p:spPr bwMode="auto">
          <a:xfrm>
            <a:off x="1281045" y="5205376"/>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读打印机状态</a:t>
            </a:r>
          </a:p>
        </p:txBody>
      </p:sp>
      <p:sp>
        <p:nvSpPr>
          <p:cNvPr id="18" name="Line 17">
            <a:extLst>
              <a:ext uri="{FF2B5EF4-FFF2-40B4-BE49-F238E27FC236}">
                <a16:creationId xmlns:a16="http://schemas.microsoft.com/office/drawing/2014/main" id="{276F1C29-E39C-4D36-B0C9-910F60ED9188}"/>
              </a:ext>
            </a:extLst>
          </p:cNvPr>
          <p:cNvSpPr>
            <a:spLocks noChangeShapeType="1"/>
          </p:cNvSpPr>
          <p:nvPr/>
        </p:nvSpPr>
        <p:spPr bwMode="auto">
          <a:xfrm flipH="1">
            <a:off x="2333557" y="4886288"/>
            <a:ext cx="0" cy="3333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9" name="Line 18">
            <a:extLst>
              <a:ext uri="{FF2B5EF4-FFF2-40B4-BE49-F238E27FC236}">
                <a16:creationId xmlns:a16="http://schemas.microsoft.com/office/drawing/2014/main" id="{E4CF9CEF-89F9-427F-9D27-17DAAE6F2CD3}"/>
              </a:ext>
            </a:extLst>
          </p:cNvPr>
          <p:cNvSpPr>
            <a:spLocks noChangeShapeType="1"/>
          </p:cNvSpPr>
          <p:nvPr/>
        </p:nvSpPr>
        <p:spPr bwMode="auto">
          <a:xfrm>
            <a:off x="3998845" y="1876388"/>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0" name="Line 19">
            <a:extLst>
              <a:ext uri="{FF2B5EF4-FFF2-40B4-BE49-F238E27FC236}">
                <a16:creationId xmlns:a16="http://schemas.microsoft.com/office/drawing/2014/main" id="{BEA8205D-689F-43A3-AF11-1386D46E010A}"/>
              </a:ext>
            </a:extLst>
          </p:cNvPr>
          <p:cNvSpPr>
            <a:spLocks noChangeShapeType="1"/>
          </p:cNvSpPr>
          <p:nvPr/>
        </p:nvSpPr>
        <p:spPr bwMode="auto">
          <a:xfrm>
            <a:off x="2331970" y="5681626"/>
            <a:ext cx="1587" cy="2825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1" name="AutoShape 20">
            <a:extLst>
              <a:ext uri="{FF2B5EF4-FFF2-40B4-BE49-F238E27FC236}">
                <a16:creationId xmlns:a16="http://schemas.microsoft.com/office/drawing/2014/main" id="{2B0E0752-5446-4E0A-B930-A6EBA63F409B}"/>
              </a:ext>
            </a:extLst>
          </p:cNvPr>
          <p:cNvSpPr>
            <a:spLocks noChangeArrowheads="1"/>
          </p:cNvSpPr>
          <p:nvPr/>
        </p:nvSpPr>
        <p:spPr bwMode="auto">
          <a:xfrm>
            <a:off x="1449320" y="5957851"/>
            <a:ext cx="1643062" cy="442912"/>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2" name="Text Box 21">
            <a:extLst>
              <a:ext uri="{FF2B5EF4-FFF2-40B4-BE49-F238E27FC236}">
                <a16:creationId xmlns:a16="http://schemas.microsoft.com/office/drawing/2014/main" id="{29CE7FF7-8DEC-4641-890A-4BF3541850AB}"/>
              </a:ext>
            </a:extLst>
          </p:cNvPr>
          <p:cNvSpPr txBox="1">
            <a:spLocks noChangeArrowheads="1"/>
          </p:cNvSpPr>
          <p:nvPr/>
        </p:nvSpPr>
        <p:spPr bwMode="auto">
          <a:xfrm>
            <a:off x="1785870" y="6000713"/>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a:solidFill>
                  <a:srgbClr val="000000"/>
                </a:solidFill>
                <a:latin typeface="+mj-ea"/>
                <a:ea typeface="+mj-ea"/>
              </a:rPr>
              <a:t>忙否</a:t>
            </a:r>
          </a:p>
        </p:txBody>
      </p:sp>
      <p:sp>
        <p:nvSpPr>
          <p:cNvPr id="23" name="Text Box 22">
            <a:extLst>
              <a:ext uri="{FF2B5EF4-FFF2-40B4-BE49-F238E27FC236}">
                <a16:creationId xmlns:a16="http://schemas.microsoft.com/office/drawing/2014/main" id="{C4E62216-C718-41A1-8EEB-F861C4C98465}"/>
              </a:ext>
            </a:extLst>
          </p:cNvPr>
          <p:cNvSpPr txBox="1">
            <a:spLocks noChangeArrowheads="1"/>
          </p:cNvSpPr>
          <p:nvPr/>
        </p:nvSpPr>
        <p:spPr bwMode="auto">
          <a:xfrm>
            <a:off x="5102157" y="2317713"/>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启动打印</a:t>
            </a:r>
          </a:p>
        </p:txBody>
      </p:sp>
      <p:sp>
        <p:nvSpPr>
          <p:cNvPr id="24" name="Line 23">
            <a:extLst>
              <a:ext uri="{FF2B5EF4-FFF2-40B4-BE49-F238E27FC236}">
                <a16:creationId xmlns:a16="http://schemas.microsoft.com/office/drawing/2014/main" id="{37CA1DE0-D749-4866-979A-72B51D17F0F5}"/>
              </a:ext>
            </a:extLst>
          </p:cNvPr>
          <p:cNvSpPr>
            <a:spLocks noChangeShapeType="1"/>
          </p:cNvSpPr>
          <p:nvPr/>
        </p:nvSpPr>
        <p:spPr bwMode="auto">
          <a:xfrm flipH="1">
            <a:off x="6154670" y="1876388"/>
            <a:ext cx="0" cy="4429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5" name="Text Box 24">
            <a:extLst>
              <a:ext uri="{FF2B5EF4-FFF2-40B4-BE49-F238E27FC236}">
                <a16:creationId xmlns:a16="http://schemas.microsoft.com/office/drawing/2014/main" id="{FBB78DE8-455F-46B4-AC12-35DB87C5E256}"/>
              </a:ext>
            </a:extLst>
          </p:cNvPr>
          <p:cNvSpPr txBox="1">
            <a:spLocks noChangeArrowheads="1"/>
          </p:cNvSpPr>
          <p:nvPr/>
        </p:nvSpPr>
        <p:spPr bwMode="auto">
          <a:xfrm>
            <a:off x="5079932" y="3222588"/>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读打印机状态</a:t>
            </a:r>
          </a:p>
        </p:txBody>
      </p:sp>
      <p:sp>
        <p:nvSpPr>
          <p:cNvPr id="26" name="Line 25">
            <a:extLst>
              <a:ext uri="{FF2B5EF4-FFF2-40B4-BE49-F238E27FC236}">
                <a16:creationId xmlns:a16="http://schemas.microsoft.com/office/drawing/2014/main" id="{7D173E7E-87B2-4F84-868D-C4B8F829CB48}"/>
              </a:ext>
            </a:extLst>
          </p:cNvPr>
          <p:cNvSpPr>
            <a:spLocks noChangeShapeType="1"/>
          </p:cNvSpPr>
          <p:nvPr/>
        </p:nvSpPr>
        <p:spPr bwMode="auto">
          <a:xfrm flipH="1">
            <a:off x="6132445" y="2781263"/>
            <a:ext cx="0" cy="4429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7" name="Line 26">
            <a:extLst>
              <a:ext uri="{FF2B5EF4-FFF2-40B4-BE49-F238E27FC236}">
                <a16:creationId xmlns:a16="http://schemas.microsoft.com/office/drawing/2014/main" id="{897A0712-8AD2-4876-B038-AB15E22785F1}"/>
              </a:ext>
            </a:extLst>
          </p:cNvPr>
          <p:cNvSpPr>
            <a:spLocks noChangeShapeType="1"/>
          </p:cNvSpPr>
          <p:nvPr/>
        </p:nvSpPr>
        <p:spPr bwMode="auto">
          <a:xfrm>
            <a:off x="6167370" y="3702013"/>
            <a:ext cx="1587" cy="2825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8" name="AutoShape 27">
            <a:extLst>
              <a:ext uri="{FF2B5EF4-FFF2-40B4-BE49-F238E27FC236}">
                <a16:creationId xmlns:a16="http://schemas.microsoft.com/office/drawing/2014/main" id="{3E1B42DC-8EDC-439F-945C-CBCFE4943CCB}"/>
              </a:ext>
            </a:extLst>
          </p:cNvPr>
          <p:cNvSpPr>
            <a:spLocks noChangeArrowheads="1"/>
          </p:cNvSpPr>
          <p:nvPr/>
        </p:nvSpPr>
        <p:spPr bwMode="auto">
          <a:xfrm>
            <a:off x="5341870" y="3979826"/>
            <a:ext cx="1643062" cy="442912"/>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9" name="Line 28">
            <a:extLst>
              <a:ext uri="{FF2B5EF4-FFF2-40B4-BE49-F238E27FC236}">
                <a16:creationId xmlns:a16="http://schemas.microsoft.com/office/drawing/2014/main" id="{C3B891E4-6F16-4820-A481-415F63FAC389}"/>
              </a:ext>
            </a:extLst>
          </p:cNvPr>
          <p:cNvSpPr>
            <a:spLocks noChangeShapeType="1"/>
          </p:cNvSpPr>
          <p:nvPr/>
        </p:nvSpPr>
        <p:spPr bwMode="auto">
          <a:xfrm flipH="1">
            <a:off x="6137207" y="4430676"/>
            <a:ext cx="0" cy="4159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0" name="AutoShape 29">
            <a:extLst>
              <a:ext uri="{FF2B5EF4-FFF2-40B4-BE49-F238E27FC236}">
                <a16:creationId xmlns:a16="http://schemas.microsoft.com/office/drawing/2014/main" id="{37EEB165-326B-4606-A12E-9D911E9A877C}"/>
              </a:ext>
            </a:extLst>
          </p:cNvPr>
          <p:cNvSpPr>
            <a:spLocks noChangeArrowheads="1"/>
          </p:cNvSpPr>
          <p:nvPr/>
        </p:nvSpPr>
        <p:spPr bwMode="auto">
          <a:xfrm>
            <a:off x="5364095" y="4832313"/>
            <a:ext cx="1643062" cy="442913"/>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1" name="Text Box 30">
            <a:extLst>
              <a:ext uri="{FF2B5EF4-FFF2-40B4-BE49-F238E27FC236}">
                <a16:creationId xmlns:a16="http://schemas.microsoft.com/office/drawing/2014/main" id="{FA09D652-393F-401B-A1C7-B9CB357927EC}"/>
              </a:ext>
            </a:extLst>
          </p:cNvPr>
          <p:cNvSpPr txBox="1">
            <a:spLocks noChangeArrowheads="1"/>
          </p:cNvSpPr>
          <p:nvPr/>
        </p:nvSpPr>
        <p:spPr bwMode="auto">
          <a:xfrm>
            <a:off x="5657782" y="4846601"/>
            <a:ext cx="111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000">
                <a:solidFill>
                  <a:srgbClr val="000000"/>
                </a:solidFill>
                <a:latin typeface="+mj-ea"/>
                <a:ea typeface="+mj-ea"/>
              </a:rPr>
              <a:t>完成否</a:t>
            </a:r>
          </a:p>
        </p:txBody>
      </p:sp>
      <p:sp>
        <p:nvSpPr>
          <p:cNvPr id="32" name="Oval 31">
            <a:extLst>
              <a:ext uri="{FF2B5EF4-FFF2-40B4-BE49-F238E27FC236}">
                <a16:creationId xmlns:a16="http://schemas.microsoft.com/office/drawing/2014/main" id="{4E061954-785C-4C2C-BA1F-3DF4C86A2A40}"/>
              </a:ext>
            </a:extLst>
          </p:cNvPr>
          <p:cNvSpPr>
            <a:spLocks noChangeArrowheads="1"/>
          </p:cNvSpPr>
          <p:nvPr/>
        </p:nvSpPr>
        <p:spPr bwMode="auto">
          <a:xfrm>
            <a:off x="5487920" y="5653051"/>
            <a:ext cx="1290637" cy="415925"/>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3" name="Text Box 32">
            <a:extLst>
              <a:ext uri="{FF2B5EF4-FFF2-40B4-BE49-F238E27FC236}">
                <a16:creationId xmlns:a16="http://schemas.microsoft.com/office/drawing/2014/main" id="{46E6C12E-1450-4C5E-AC3A-FB973842D4CE}"/>
              </a:ext>
            </a:extLst>
          </p:cNvPr>
          <p:cNvSpPr txBox="1">
            <a:spLocks noChangeArrowheads="1"/>
          </p:cNvSpPr>
          <p:nvPr/>
        </p:nvSpPr>
        <p:spPr bwMode="auto">
          <a:xfrm>
            <a:off x="5732395" y="563241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000000"/>
                </a:solidFill>
                <a:latin typeface="+mj-ea"/>
                <a:ea typeface="+mj-ea"/>
              </a:rPr>
              <a:t>结束</a:t>
            </a:r>
          </a:p>
        </p:txBody>
      </p:sp>
      <p:sp>
        <p:nvSpPr>
          <p:cNvPr id="34" name="Line 33">
            <a:extLst>
              <a:ext uri="{FF2B5EF4-FFF2-40B4-BE49-F238E27FC236}">
                <a16:creationId xmlns:a16="http://schemas.microsoft.com/office/drawing/2014/main" id="{E161E28A-296C-42D5-83EC-676E065E7F66}"/>
              </a:ext>
            </a:extLst>
          </p:cNvPr>
          <p:cNvSpPr>
            <a:spLocks noChangeShapeType="1"/>
          </p:cNvSpPr>
          <p:nvPr/>
        </p:nvSpPr>
        <p:spPr bwMode="auto">
          <a:xfrm>
            <a:off x="6970645" y="4206838"/>
            <a:ext cx="604837" cy="15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5" name="Text Box 34">
            <a:extLst>
              <a:ext uri="{FF2B5EF4-FFF2-40B4-BE49-F238E27FC236}">
                <a16:creationId xmlns:a16="http://schemas.microsoft.com/office/drawing/2014/main" id="{086ACC16-6713-40B6-B10A-8AFD7F884CD9}"/>
              </a:ext>
            </a:extLst>
          </p:cNvPr>
          <p:cNvSpPr txBox="1">
            <a:spLocks noChangeArrowheads="1"/>
          </p:cNvSpPr>
          <p:nvPr/>
        </p:nvSpPr>
        <p:spPr bwMode="auto">
          <a:xfrm>
            <a:off x="7589770" y="3938551"/>
            <a:ext cx="1452562"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0000"/>
                </a:solidFill>
                <a:effectLst/>
                <a:uLnTx/>
                <a:uFillTx/>
                <a:latin typeface="+mj-ea"/>
                <a:ea typeface="+mj-ea"/>
              </a:rPr>
              <a:t>出错处理</a:t>
            </a:r>
          </a:p>
        </p:txBody>
      </p:sp>
      <p:sp>
        <p:nvSpPr>
          <p:cNvPr id="36" name="Line 35">
            <a:extLst>
              <a:ext uri="{FF2B5EF4-FFF2-40B4-BE49-F238E27FC236}">
                <a16:creationId xmlns:a16="http://schemas.microsoft.com/office/drawing/2014/main" id="{3B815CA6-9058-477F-8564-3BC59B03CC75}"/>
              </a:ext>
            </a:extLst>
          </p:cNvPr>
          <p:cNvSpPr>
            <a:spLocks noChangeShapeType="1"/>
          </p:cNvSpPr>
          <p:nvPr/>
        </p:nvSpPr>
        <p:spPr bwMode="auto">
          <a:xfrm flipH="1">
            <a:off x="906395" y="3830601"/>
            <a:ext cx="6731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7" name="Line 36">
            <a:extLst>
              <a:ext uri="{FF2B5EF4-FFF2-40B4-BE49-F238E27FC236}">
                <a16:creationId xmlns:a16="http://schemas.microsoft.com/office/drawing/2014/main" id="{9001E59E-AC13-46A3-91A1-3BF36DEE64BF}"/>
              </a:ext>
            </a:extLst>
          </p:cNvPr>
          <p:cNvSpPr>
            <a:spLocks noChangeShapeType="1"/>
          </p:cNvSpPr>
          <p:nvPr/>
        </p:nvSpPr>
        <p:spPr bwMode="auto">
          <a:xfrm>
            <a:off x="901632" y="2535201"/>
            <a:ext cx="0" cy="13192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8" name="Line 37">
            <a:extLst>
              <a:ext uri="{FF2B5EF4-FFF2-40B4-BE49-F238E27FC236}">
                <a16:creationId xmlns:a16="http://schemas.microsoft.com/office/drawing/2014/main" id="{A29851E1-8FCA-47B1-8D5B-DDE7C9D9FC47}"/>
              </a:ext>
            </a:extLst>
          </p:cNvPr>
          <p:cNvSpPr>
            <a:spLocks noChangeShapeType="1"/>
          </p:cNvSpPr>
          <p:nvPr/>
        </p:nvSpPr>
        <p:spPr bwMode="auto">
          <a:xfrm>
            <a:off x="906395" y="2532026"/>
            <a:ext cx="146526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9" name="Text Box 38">
            <a:extLst>
              <a:ext uri="{FF2B5EF4-FFF2-40B4-BE49-F238E27FC236}">
                <a16:creationId xmlns:a16="http://schemas.microsoft.com/office/drawing/2014/main" id="{F38C98FC-CC50-4A15-89C2-9246FC67E1B1}"/>
              </a:ext>
            </a:extLst>
          </p:cNvPr>
          <p:cNvSpPr txBox="1">
            <a:spLocks noChangeArrowheads="1"/>
          </p:cNvSpPr>
          <p:nvPr/>
        </p:nvSpPr>
        <p:spPr bwMode="auto">
          <a:xfrm>
            <a:off x="1117532" y="3454363"/>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N</a:t>
            </a:r>
          </a:p>
        </p:txBody>
      </p:sp>
      <p:sp>
        <p:nvSpPr>
          <p:cNvPr id="40" name="Text Box 39">
            <a:extLst>
              <a:ext uri="{FF2B5EF4-FFF2-40B4-BE49-F238E27FC236}">
                <a16:creationId xmlns:a16="http://schemas.microsoft.com/office/drawing/2014/main" id="{DE688685-6FDE-4635-B425-8E0B32E29E39}"/>
              </a:ext>
            </a:extLst>
          </p:cNvPr>
          <p:cNvSpPr txBox="1">
            <a:spLocks noChangeArrowheads="1"/>
          </p:cNvSpPr>
          <p:nvPr/>
        </p:nvSpPr>
        <p:spPr bwMode="auto">
          <a:xfrm>
            <a:off x="2385945" y="4024276"/>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Y</a:t>
            </a:r>
          </a:p>
        </p:txBody>
      </p:sp>
      <p:sp>
        <p:nvSpPr>
          <p:cNvPr id="41" name="Text Box 40">
            <a:extLst>
              <a:ext uri="{FF2B5EF4-FFF2-40B4-BE49-F238E27FC236}">
                <a16:creationId xmlns:a16="http://schemas.microsoft.com/office/drawing/2014/main" id="{BCE67741-77F5-4D0B-9B84-B73CE0F42814}"/>
              </a:ext>
            </a:extLst>
          </p:cNvPr>
          <p:cNvSpPr txBox="1">
            <a:spLocks noChangeArrowheads="1"/>
          </p:cNvSpPr>
          <p:nvPr/>
        </p:nvSpPr>
        <p:spPr bwMode="auto">
          <a:xfrm>
            <a:off x="3124132" y="5799101"/>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N</a:t>
            </a:r>
          </a:p>
        </p:txBody>
      </p:sp>
      <p:sp>
        <p:nvSpPr>
          <p:cNvPr id="42" name="Line 41">
            <a:extLst>
              <a:ext uri="{FF2B5EF4-FFF2-40B4-BE49-F238E27FC236}">
                <a16:creationId xmlns:a16="http://schemas.microsoft.com/office/drawing/2014/main" id="{4E65FD94-74BC-4FC5-9F10-AA20B64CFF0E}"/>
              </a:ext>
            </a:extLst>
          </p:cNvPr>
          <p:cNvSpPr>
            <a:spLocks noChangeShapeType="1"/>
          </p:cNvSpPr>
          <p:nvPr/>
        </p:nvSpPr>
        <p:spPr bwMode="auto">
          <a:xfrm>
            <a:off x="876232" y="6175338"/>
            <a:ext cx="5651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3" name="Text Box 42">
            <a:extLst>
              <a:ext uri="{FF2B5EF4-FFF2-40B4-BE49-F238E27FC236}">
                <a16:creationId xmlns:a16="http://schemas.microsoft.com/office/drawing/2014/main" id="{7BFA8FAD-6665-4D50-B0F7-31F1FC2CCD7A}"/>
              </a:ext>
            </a:extLst>
          </p:cNvPr>
          <p:cNvSpPr txBox="1">
            <a:spLocks noChangeArrowheads="1"/>
          </p:cNvSpPr>
          <p:nvPr/>
        </p:nvSpPr>
        <p:spPr bwMode="auto">
          <a:xfrm>
            <a:off x="923857" y="5803863"/>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Y</a:t>
            </a:r>
          </a:p>
        </p:txBody>
      </p:sp>
      <p:sp>
        <p:nvSpPr>
          <p:cNvPr id="44" name="Line 43">
            <a:extLst>
              <a:ext uri="{FF2B5EF4-FFF2-40B4-BE49-F238E27FC236}">
                <a16:creationId xmlns:a16="http://schemas.microsoft.com/office/drawing/2014/main" id="{D1DCA09C-93AF-4044-8258-7823EAED9712}"/>
              </a:ext>
            </a:extLst>
          </p:cNvPr>
          <p:cNvSpPr>
            <a:spLocks noChangeShapeType="1"/>
          </p:cNvSpPr>
          <p:nvPr/>
        </p:nvSpPr>
        <p:spPr bwMode="auto">
          <a:xfrm flipH="1">
            <a:off x="860357" y="5011701"/>
            <a:ext cx="12700" cy="1173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5" name="Line 44">
            <a:extLst>
              <a:ext uri="{FF2B5EF4-FFF2-40B4-BE49-F238E27FC236}">
                <a16:creationId xmlns:a16="http://schemas.microsoft.com/office/drawing/2014/main" id="{4B56579F-335E-4A69-B1F4-263ACC5B54C8}"/>
              </a:ext>
            </a:extLst>
          </p:cNvPr>
          <p:cNvSpPr>
            <a:spLocks noChangeShapeType="1"/>
          </p:cNvSpPr>
          <p:nvPr/>
        </p:nvSpPr>
        <p:spPr bwMode="auto">
          <a:xfrm>
            <a:off x="877820" y="5014876"/>
            <a:ext cx="146526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6" name="Line 45">
            <a:extLst>
              <a:ext uri="{FF2B5EF4-FFF2-40B4-BE49-F238E27FC236}">
                <a16:creationId xmlns:a16="http://schemas.microsoft.com/office/drawing/2014/main" id="{EC53CE4B-0B84-4FB5-8F0B-83F166F4DCCE}"/>
              </a:ext>
            </a:extLst>
          </p:cNvPr>
          <p:cNvSpPr>
            <a:spLocks noChangeShapeType="1"/>
          </p:cNvSpPr>
          <p:nvPr/>
        </p:nvSpPr>
        <p:spPr bwMode="auto">
          <a:xfrm flipV="1">
            <a:off x="3098732" y="6175338"/>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7" name="Line 46">
            <a:extLst>
              <a:ext uri="{FF2B5EF4-FFF2-40B4-BE49-F238E27FC236}">
                <a16:creationId xmlns:a16="http://schemas.microsoft.com/office/drawing/2014/main" id="{15FDF073-0A78-4C3B-8AB6-163718C7F4E7}"/>
              </a:ext>
            </a:extLst>
          </p:cNvPr>
          <p:cNvSpPr>
            <a:spLocks noChangeShapeType="1"/>
          </p:cNvSpPr>
          <p:nvPr/>
        </p:nvSpPr>
        <p:spPr bwMode="auto">
          <a:xfrm>
            <a:off x="4016307" y="1879563"/>
            <a:ext cx="0" cy="43132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8" name="Line 47">
            <a:extLst>
              <a:ext uri="{FF2B5EF4-FFF2-40B4-BE49-F238E27FC236}">
                <a16:creationId xmlns:a16="http://schemas.microsoft.com/office/drawing/2014/main" id="{D84F796C-7890-4D36-BBAB-450324C3F604}"/>
              </a:ext>
            </a:extLst>
          </p:cNvPr>
          <p:cNvSpPr>
            <a:spLocks noChangeShapeType="1"/>
          </p:cNvSpPr>
          <p:nvPr/>
        </p:nvSpPr>
        <p:spPr bwMode="auto">
          <a:xfrm>
            <a:off x="6124507" y="5281576"/>
            <a:ext cx="0" cy="376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49" name="Text Box 48">
            <a:extLst>
              <a:ext uri="{FF2B5EF4-FFF2-40B4-BE49-F238E27FC236}">
                <a16:creationId xmlns:a16="http://schemas.microsoft.com/office/drawing/2014/main" id="{E84FACAC-3DB2-49F8-96DC-F9A7409E50BC}"/>
              </a:ext>
            </a:extLst>
          </p:cNvPr>
          <p:cNvSpPr txBox="1">
            <a:spLocks noChangeArrowheads="1"/>
          </p:cNvSpPr>
          <p:nvPr/>
        </p:nvSpPr>
        <p:spPr bwMode="auto">
          <a:xfrm>
            <a:off x="5581582" y="4008401"/>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000">
                <a:solidFill>
                  <a:srgbClr val="000000"/>
                </a:solidFill>
                <a:latin typeface="+mj-ea"/>
                <a:ea typeface="+mj-ea"/>
              </a:rPr>
              <a:t>出错否</a:t>
            </a:r>
          </a:p>
        </p:txBody>
      </p:sp>
      <p:sp>
        <p:nvSpPr>
          <p:cNvPr id="50" name="Text Box 49">
            <a:extLst>
              <a:ext uri="{FF2B5EF4-FFF2-40B4-BE49-F238E27FC236}">
                <a16:creationId xmlns:a16="http://schemas.microsoft.com/office/drawing/2014/main" id="{C67D2786-08E2-4668-8BEF-882C43229A5E}"/>
              </a:ext>
            </a:extLst>
          </p:cNvPr>
          <p:cNvSpPr txBox="1">
            <a:spLocks noChangeArrowheads="1"/>
          </p:cNvSpPr>
          <p:nvPr/>
        </p:nvSpPr>
        <p:spPr bwMode="auto">
          <a:xfrm>
            <a:off x="6154670" y="5243476"/>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Y</a:t>
            </a:r>
          </a:p>
        </p:txBody>
      </p:sp>
      <p:sp>
        <p:nvSpPr>
          <p:cNvPr id="51" name="Text Box 50">
            <a:extLst>
              <a:ext uri="{FF2B5EF4-FFF2-40B4-BE49-F238E27FC236}">
                <a16:creationId xmlns:a16="http://schemas.microsoft.com/office/drawing/2014/main" id="{224BBD1F-7CF8-4B7B-9ED9-5C10C0AE4014}"/>
              </a:ext>
            </a:extLst>
          </p:cNvPr>
          <p:cNvSpPr txBox="1">
            <a:spLocks noChangeArrowheads="1"/>
          </p:cNvSpPr>
          <p:nvPr/>
        </p:nvSpPr>
        <p:spPr bwMode="auto">
          <a:xfrm>
            <a:off x="4984682" y="466403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N</a:t>
            </a:r>
          </a:p>
        </p:txBody>
      </p:sp>
      <p:sp>
        <p:nvSpPr>
          <p:cNvPr id="52" name="Line 51">
            <a:extLst>
              <a:ext uri="{FF2B5EF4-FFF2-40B4-BE49-F238E27FC236}">
                <a16:creationId xmlns:a16="http://schemas.microsoft.com/office/drawing/2014/main" id="{BED9B6ED-0854-4E1F-BAAD-97B3105E47AB}"/>
              </a:ext>
            </a:extLst>
          </p:cNvPr>
          <p:cNvSpPr>
            <a:spLocks noChangeShapeType="1"/>
          </p:cNvSpPr>
          <p:nvPr/>
        </p:nvSpPr>
        <p:spPr bwMode="auto">
          <a:xfrm flipH="1">
            <a:off x="4605270" y="5052976"/>
            <a:ext cx="7524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53" name="Line 52">
            <a:extLst>
              <a:ext uri="{FF2B5EF4-FFF2-40B4-BE49-F238E27FC236}">
                <a16:creationId xmlns:a16="http://schemas.microsoft.com/office/drawing/2014/main" id="{58D7DA22-2E67-46B8-BAD6-9BCABDBC3E0A}"/>
              </a:ext>
            </a:extLst>
          </p:cNvPr>
          <p:cNvSpPr>
            <a:spLocks noChangeShapeType="1"/>
          </p:cNvSpPr>
          <p:nvPr/>
        </p:nvSpPr>
        <p:spPr bwMode="auto">
          <a:xfrm>
            <a:off x="4621145" y="2532026"/>
            <a:ext cx="0" cy="2527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54" name="Line 53">
            <a:extLst>
              <a:ext uri="{FF2B5EF4-FFF2-40B4-BE49-F238E27FC236}">
                <a16:creationId xmlns:a16="http://schemas.microsoft.com/office/drawing/2014/main" id="{5869E65F-6429-4D04-88AC-F89F287E98DC}"/>
              </a:ext>
            </a:extLst>
          </p:cNvPr>
          <p:cNvSpPr>
            <a:spLocks noChangeShapeType="1"/>
          </p:cNvSpPr>
          <p:nvPr/>
        </p:nvSpPr>
        <p:spPr bwMode="auto">
          <a:xfrm flipH="1">
            <a:off x="2371657" y="2532026"/>
            <a:ext cx="224631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55" name="Text Box 54">
            <a:extLst>
              <a:ext uri="{FF2B5EF4-FFF2-40B4-BE49-F238E27FC236}">
                <a16:creationId xmlns:a16="http://schemas.microsoft.com/office/drawing/2014/main" id="{525750C2-C5C6-49B1-8BB9-0B4BB18F5A41}"/>
              </a:ext>
            </a:extLst>
          </p:cNvPr>
          <p:cNvSpPr txBox="1">
            <a:spLocks noChangeArrowheads="1"/>
          </p:cNvSpPr>
          <p:nvPr/>
        </p:nvSpPr>
        <p:spPr bwMode="auto">
          <a:xfrm>
            <a:off x="6121332" y="437193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N</a:t>
            </a:r>
          </a:p>
        </p:txBody>
      </p:sp>
      <p:sp>
        <p:nvSpPr>
          <p:cNvPr id="56" name="Text Box 55">
            <a:extLst>
              <a:ext uri="{FF2B5EF4-FFF2-40B4-BE49-F238E27FC236}">
                <a16:creationId xmlns:a16="http://schemas.microsoft.com/office/drawing/2014/main" id="{98BE3893-139A-4AC2-853D-AC5F7C5F2914}"/>
              </a:ext>
            </a:extLst>
          </p:cNvPr>
          <p:cNvSpPr txBox="1">
            <a:spLocks noChangeArrowheads="1"/>
          </p:cNvSpPr>
          <p:nvPr/>
        </p:nvSpPr>
        <p:spPr bwMode="auto">
          <a:xfrm>
            <a:off x="6992870" y="3824251"/>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Y</a:t>
            </a:r>
          </a:p>
        </p:txBody>
      </p:sp>
      <p:sp>
        <p:nvSpPr>
          <p:cNvPr id="57" name="Text Box 56">
            <a:extLst>
              <a:ext uri="{FF2B5EF4-FFF2-40B4-BE49-F238E27FC236}">
                <a16:creationId xmlns:a16="http://schemas.microsoft.com/office/drawing/2014/main" id="{0CD91C28-3D72-401C-BD67-8F1A33A61113}"/>
              </a:ext>
            </a:extLst>
          </p:cNvPr>
          <p:cNvSpPr txBox="1">
            <a:spLocks noChangeArrowheads="1"/>
          </p:cNvSpPr>
          <p:nvPr/>
        </p:nvSpPr>
        <p:spPr bwMode="auto">
          <a:xfrm>
            <a:off x="2009707" y="2089113"/>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a:t>
            </a:r>
          </a:p>
        </p:txBody>
      </p:sp>
      <p:sp>
        <p:nvSpPr>
          <p:cNvPr id="58" name="Line 57">
            <a:extLst>
              <a:ext uri="{FF2B5EF4-FFF2-40B4-BE49-F238E27FC236}">
                <a16:creationId xmlns:a16="http://schemas.microsoft.com/office/drawing/2014/main" id="{190FC69E-AAC3-47F9-8587-6E57EB7B5265}"/>
              </a:ext>
            </a:extLst>
          </p:cNvPr>
          <p:cNvSpPr>
            <a:spLocks noChangeShapeType="1"/>
          </p:cNvSpPr>
          <p:nvPr/>
        </p:nvSpPr>
        <p:spPr bwMode="auto">
          <a:xfrm>
            <a:off x="2358957" y="2081176"/>
            <a:ext cx="0" cy="2428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59" name="Text Box 58">
            <a:extLst>
              <a:ext uri="{FF2B5EF4-FFF2-40B4-BE49-F238E27FC236}">
                <a16:creationId xmlns:a16="http://schemas.microsoft.com/office/drawing/2014/main" id="{7E97F306-5FCD-48D5-8335-436E38AAFCBF}"/>
              </a:ext>
            </a:extLst>
          </p:cNvPr>
          <p:cNvSpPr txBox="1">
            <a:spLocks noChangeArrowheads="1"/>
          </p:cNvSpPr>
          <p:nvPr/>
        </p:nvSpPr>
        <p:spPr bwMode="auto">
          <a:xfrm>
            <a:off x="5732395" y="796106"/>
            <a:ext cx="44601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600" dirty="0">
                <a:solidFill>
                  <a:srgbClr val="FC0128"/>
                </a:solidFill>
                <a:latin typeface="+mj-ea"/>
                <a:ea typeface="+mj-ea"/>
              </a:rPr>
              <a:t>问题：这里“就绪”的含义是什么？</a:t>
            </a:r>
          </a:p>
        </p:txBody>
      </p:sp>
      <p:sp>
        <p:nvSpPr>
          <p:cNvPr id="60" name="Text Box 59">
            <a:extLst>
              <a:ext uri="{FF2B5EF4-FFF2-40B4-BE49-F238E27FC236}">
                <a16:creationId xmlns:a16="http://schemas.microsoft.com/office/drawing/2014/main" id="{F62F0423-3770-49EE-9BE1-2645F6E18D25}"/>
              </a:ext>
            </a:extLst>
          </p:cNvPr>
          <p:cNvSpPr txBox="1">
            <a:spLocks noChangeArrowheads="1"/>
          </p:cNvSpPr>
          <p:nvPr/>
        </p:nvSpPr>
        <p:spPr bwMode="auto">
          <a:xfrm>
            <a:off x="5732395" y="1225046"/>
            <a:ext cx="57941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600" dirty="0">
                <a:solidFill>
                  <a:srgbClr val="146C18"/>
                </a:solidFill>
                <a:latin typeface="+mj-ea"/>
                <a:ea typeface="+mj-ea"/>
              </a:rPr>
              <a:t>打印控制器的数据缓冲中内容已被取走打印，现在为“空”，可以接受新的打印字符</a:t>
            </a:r>
          </a:p>
        </p:txBody>
      </p:sp>
    </p:spTree>
    <p:extLst>
      <p:ext uri="{BB962C8B-B14F-4D97-AF65-F5344CB8AC3E}">
        <p14:creationId xmlns:p14="http://schemas.microsoft.com/office/powerpoint/2010/main" val="383507254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512E849-D7AC-4FED-9C7F-CEE5F132AC5B}"/>
              </a:ext>
            </a:extLst>
          </p:cNvPr>
          <p:cNvSpPr>
            <a:spLocks noGrp="1"/>
          </p:cNvSpPr>
          <p:nvPr>
            <p:ph type="sldNum" sz="quarter" idx="12"/>
          </p:nvPr>
        </p:nvSpPr>
        <p:spPr/>
        <p:txBody>
          <a:bodyPr/>
          <a:lstStyle/>
          <a:p>
            <a:fld id="{D12C7F20-4EEE-4847-AC76-B538472E8A39}" type="slidenum">
              <a:rPr lang="zh-CN" altLang="en-US" smtClean="0"/>
              <a:pPr/>
              <a:t>42</a:t>
            </a:fld>
            <a:endParaRPr lang="zh-CN" altLang="en-US"/>
          </a:p>
        </p:txBody>
      </p:sp>
      <p:sp>
        <p:nvSpPr>
          <p:cNvPr id="3" name="文本占位符 2">
            <a:extLst>
              <a:ext uri="{FF2B5EF4-FFF2-40B4-BE49-F238E27FC236}">
                <a16:creationId xmlns:a16="http://schemas.microsoft.com/office/drawing/2014/main" id="{2DD84B21-3EB4-4609-9AC8-6DB10A7267DE}"/>
              </a:ext>
            </a:extLst>
          </p:cNvPr>
          <p:cNvSpPr>
            <a:spLocks noGrp="1"/>
          </p:cNvSpPr>
          <p:nvPr>
            <p:ph type="body" sz="quarter" idx="15"/>
          </p:nvPr>
        </p:nvSpPr>
        <p:spPr/>
        <p:txBody>
          <a:bodyPr/>
          <a:lstStyle/>
          <a:p>
            <a:r>
              <a:rPr lang="zh-CN" altLang="en-US" dirty="0"/>
              <a:t>打印输出标准子程序</a:t>
            </a:r>
          </a:p>
        </p:txBody>
      </p:sp>
      <p:sp>
        <p:nvSpPr>
          <p:cNvPr id="4" name="文本占位符 3">
            <a:extLst>
              <a:ext uri="{FF2B5EF4-FFF2-40B4-BE49-F238E27FC236}">
                <a16:creationId xmlns:a16="http://schemas.microsoft.com/office/drawing/2014/main" id="{2C56D983-F060-401E-B368-C8958169B099}"/>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2">
            <a:extLst>
              <a:ext uri="{FF2B5EF4-FFF2-40B4-BE49-F238E27FC236}">
                <a16:creationId xmlns:a16="http://schemas.microsoft.com/office/drawing/2014/main" id="{49C8E4CA-E843-4DC4-8660-59DFA8CE9C7D}"/>
              </a:ext>
            </a:extLst>
          </p:cNvPr>
          <p:cNvSpPr>
            <a:spLocks noChangeArrowheads="1"/>
          </p:cNvSpPr>
          <p:nvPr/>
        </p:nvSpPr>
        <p:spPr bwMode="auto">
          <a:xfrm>
            <a:off x="103614" y="1167251"/>
            <a:ext cx="89550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8925">
              <a:tabLst>
                <a:tab pos="457200" algn="l"/>
              </a:tabLst>
              <a:defRPr sz="2400">
                <a:solidFill>
                  <a:schemeClr val="tx1"/>
                </a:solidFill>
                <a:latin typeface="Times New Roman" panose="02020603050405020304" pitchFamily="18" charset="0"/>
              </a:defRPr>
            </a:lvl1pPr>
            <a:lvl2pPr>
              <a:tabLst>
                <a:tab pos="457200" algn="l"/>
              </a:tabLst>
              <a:defRPr sz="2400">
                <a:solidFill>
                  <a:schemeClr val="tx1"/>
                </a:solidFill>
                <a:latin typeface="Times New Roman" panose="02020603050405020304" pitchFamily="18" charset="0"/>
              </a:defRPr>
            </a:lvl2pPr>
            <a:lvl3pPr>
              <a:tabLst>
                <a:tab pos="457200" algn="l"/>
              </a:tabLst>
              <a:defRPr sz="2400">
                <a:solidFill>
                  <a:schemeClr val="tx1"/>
                </a:solidFill>
                <a:latin typeface="Times New Roman" panose="02020603050405020304" pitchFamily="18" charset="0"/>
              </a:defRPr>
            </a:lvl3pPr>
            <a:lvl4pPr>
              <a:tabLst>
                <a:tab pos="457200" algn="l"/>
              </a:tabLst>
              <a:defRPr sz="2400">
                <a:solidFill>
                  <a:schemeClr val="tx1"/>
                </a:solidFill>
                <a:latin typeface="Times New Roman" panose="02020603050405020304" pitchFamily="18" charset="0"/>
              </a:defRPr>
            </a:lvl4pPr>
            <a:lvl5pPr>
              <a:tabLst>
                <a:tab pos="457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algn="just" fontAlgn="base">
              <a:spcBef>
                <a:spcPct val="0"/>
              </a:spcBef>
              <a:spcAft>
                <a:spcPct val="0"/>
              </a:spcAft>
            </a:pPr>
            <a:r>
              <a:rPr kumimoji="1" lang="zh-CN" altLang="en-US" sz="1800" dirty="0">
                <a:solidFill>
                  <a:srgbClr val="000000"/>
                </a:solidFill>
                <a:ea typeface="宋体" panose="02010600030101010101" pitchFamily="2" charset="-122"/>
              </a:rPr>
              <a:t>功能：打印</a:t>
            </a:r>
            <a:r>
              <a:rPr kumimoji="1" lang="en-US" altLang="zh-CN" sz="1800" dirty="0">
                <a:solidFill>
                  <a:srgbClr val="000000"/>
                </a:solidFill>
                <a:ea typeface="宋体" panose="02010600030101010101" pitchFamily="2" charset="-122"/>
              </a:rPr>
              <a:t>AL</a:t>
            </a:r>
            <a:r>
              <a:rPr kumimoji="1" lang="zh-CN" altLang="en-US" sz="1800" dirty="0">
                <a:solidFill>
                  <a:srgbClr val="000000"/>
                </a:solidFill>
                <a:ea typeface="宋体" panose="02010600030101010101" pitchFamily="2" charset="-122"/>
              </a:rPr>
              <a:t>寄存器中的字符。</a:t>
            </a:r>
          </a:p>
          <a:p>
            <a:pPr algn="just" fontAlgn="base">
              <a:spcBef>
                <a:spcPct val="0"/>
              </a:spcBef>
              <a:spcAft>
                <a:spcPct val="0"/>
              </a:spcAft>
            </a:pPr>
            <a:r>
              <a:rPr kumimoji="1" lang="en-US" altLang="zh-CN" sz="1800" dirty="0">
                <a:solidFill>
                  <a:srgbClr val="000000"/>
                </a:solidFill>
                <a:ea typeface="宋体" panose="02010600030101010101" pitchFamily="2" charset="-122"/>
              </a:rPr>
              <a:t>PRINT	PROC	NEAR</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PUSH	AX               </a:t>
            </a:r>
            <a:r>
              <a:rPr kumimoji="1" lang="zh-CN" altLang="en-US" sz="1800" dirty="0">
                <a:solidFill>
                  <a:srgbClr val="000000"/>
                </a:solidFill>
                <a:ea typeface="宋体" panose="02010600030101010101" pitchFamily="2" charset="-122"/>
              </a:rPr>
              <a:t>；保留用到的寄存器</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PUSH	DX	       </a:t>
            </a:r>
            <a:r>
              <a:rPr kumimoji="1" lang="zh-CN" altLang="en-US" sz="1800" dirty="0">
                <a:solidFill>
                  <a:srgbClr val="000000"/>
                </a:solidFill>
                <a:ea typeface="宋体" panose="02010600030101010101" pitchFamily="2" charset="-122"/>
              </a:rPr>
              <a:t>；保留用到的寄存器</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MOV 	DX, 378H     </a:t>
            </a:r>
            <a:r>
              <a:rPr kumimoji="1" lang="zh-CN" altLang="en-US" sz="1800" dirty="0">
                <a:solidFill>
                  <a:srgbClr val="000000"/>
                </a:solidFill>
                <a:ea typeface="宋体" panose="02010600030101010101" pitchFamily="2" charset="-122"/>
              </a:rPr>
              <a:t>；输入数据锁存器口地址</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OUT 	DX, AL	       </a:t>
            </a:r>
            <a:r>
              <a:rPr kumimoji="1" lang="zh-CN" altLang="en-US" sz="1800" dirty="0">
                <a:solidFill>
                  <a:srgbClr val="000000"/>
                </a:solidFill>
                <a:ea typeface="宋体" panose="02010600030101010101" pitchFamily="2" charset="-122"/>
              </a:rPr>
              <a:t>；输出要打印的字符到数据锁存器</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MOV     DX, 379H     </a:t>
            </a:r>
            <a:r>
              <a:rPr kumimoji="1" lang="zh-CN" altLang="en-US" sz="1800" dirty="0">
                <a:solidFill>
                  <a:srgbClr val="000000"/>
                </a:solidFill>
                <a:ea typeface="宋体" panose="02010600030101010101" pitchFamily="2" charset="-122"/>
              </a:rPr>
              <a:t>；输入状态寄存器口地址</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WAIT: 	IN	AL, DX         </a:t>
            </a:r>
            <a:r>
              <a:rPr kumimoji="1" lang="zh-CN" altLang="en-US" sz="1800" dirty="0">
                <a:solidFill>
                  <a:srgbClr val="000000"/>
                </a:solidFill>
                <a:ea typeface="宋体" panose="02010600030101010101" pitchFamily="2" charset="-122"/>
              </a:rPr>
              <a:t>；读打印机状态位</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TEST 	AL, 80H        </a:t>
            </a:r>
            <a:r>
              <a:rPr kumimoji="1" lang="zh-CN" altLang="en-US" sz="1800" dirty="0">
                <a:solidFill>
                  <a:srgbClr val="000000"/>
                </a:solidFill>
                <a:ea typeface="宋体" panose="02010600030101010101" pitchFamily="2" charset="-122"/>
              </a:rPr>
              <a:t>；检查忙碌位</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JE	WAIT	        </a:t>
            </a:r>
            <a:r>
              <a:rPr kumimoji="1" lang="zh-CN" altLang="en-US" sz="1800" dirty="0">
                <a:solidFill>
                  <a:srgbClr val="000000"/>
                </a:solidFill>
                <a:ea typeface="宋体" panose="02010600030101010101" pitchFamily="2" charset="-122"/>
              </a:rPr>
              <a:t>；等待直到打印机不忙</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MOV     DX, 37AH     </a:t>
            </a:r>
            <a:r>
              <a:rPr kumimoji="1" lang="zh-CN" altLang="en-US" sz="1800" dirty="0">
                <a:solidFill>
                  <a:srgbClr val="000000"/>
                </a:solidFill>
                <a:ea typeface="宋体" panose="02010600030101010101" pitchFamily="2" charset="-122"/>
              </a:rPr>
              <a:t>；输入命令寄存器口地址</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MOV  	AL, 0DH        </a:t>
            </a:r>
            <a:r>
              <a:rPr kumimoji="1" lang="zh-CN" altLang="en-US" sz="1800" dirty="0">
                <a:solidFill>
                  <a:srgbClr val="000000"/>
                </a:solidFill>
                <a:ea typeface="宋体" panose="02010600030101010101" pitchFamily="2" charset="-122"/>
              </a:rPr>
              <a:t>；置选通位＝</a:t>
            </a:r>
            <a:r>
              <a:rPr kumimoji="1" lang="en-US" altLang="zh-CN" sz="1800" dirty="0">
                <a:solidFill>
                  <a:srgbClr val="000000"/>
                </a:solidFill>
                <a:ea typeface="宋体" panose="02010600030101010101" pitchFamily="2" charset="-122"/>
              </a:rPr>
              <a:t>1</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OUT`	DX, AL	        </a:t>
            </a:r>
            <a:r>
              <a:rPr kumimoji="1" lang="zh-CN" altLang="en-US" sz="1800" dirty="0">
                <a:solidFill>
                  <a:srgbClr val="000000"/>
                </a:solidFill>
                <a:ea typeface="宋体" panose="02010600030101010101" pitchFamily="2" charset="-122"/>
              </a:rPr>
              <a:t>；使控制卡的命令锁存器中选通位置</a:t>
            </a:r>
            <a:r>
              <a:rPr kumimoji="1" lang="en-US" altLang="zh-CN" sz="1800" dirty="0">
                <a:solidFill>
                  <a:srgbClr val="000000"/>
                </a:solidFill>
                <a:ea typeface="宋体" panose="02010600030101010101" pitchFamily="2" charset="-122"/>
              </a:rPr>
              <a:t>1</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MOV 	AL, 0CH        </a:t>
            </a:r>
            <a:r>
              <a:rPr kumimoji="1" lang="zh-CN" altLang="en-US" sz="1800" dirty="0">
                <a:solidFill>
                  <a:srgbClr val="000000"/>
                </a:solidFill>
                <a:ea typeface="宋体" panose="02010600030101010101" pitchFamily="2" charset="-122"/>
              </a:rPr>
              <a:t>；置选通位＝</a:t>
            </a:r>
            <a:r>
              <a:rPr kumimoji="1" lang="en-US" altLang="zh-CN" sz="1800" dirty="0">
                <a:solidFill>
                  <a:srgbClr val="000000"/>
                </a:solidFill>
                <a:ea typeface="宋体" panose="02010600030101010101" pitchFamily="2" charset="-122"/>
              </a:rPr>
              <a:t>0</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OUT	DX, AL          </a:t>
            </a:r>
            <a:r>
              <a:rPr kumimoji="1" lang="zh-CN" altLang="en-US" sz="1800" dirty="0">
                <a:solidFill>
                  <a:srgbClr val="000000"/>
                </a:solidFill>
                <a:ea typeface="宋体" panose="02010600030101010101" pitchFamily="2" charset="-122"/>
              </a:rPr>
              <a:t>；使控制卡的命令锁存器中选通位置</a:t>
            </a:r>
            <a:r>
              <a:rPr kumimoji="1" lang="en-US" altLang="zh-CN" sz="1800" dirty="0">
                <a:solidFill>
                  <a:srgbClr val="000000"/>
                </a:solidFill>
                <a:ea typeface="宋体" panose="02010600030101010101" pitchFamily="2" charset="-122"/>
              </a:rPr>
              <a:t>0</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POP	DX</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			POP	AX                 </a:t>
            </a:r>
            <a:r>
              <a:rPr kumimoji="1" lang="zh-CN" altLang="en-US" sz="1800" dirty="0">
                <a:solidFill>
                  <a:srgbClr val="000000"/>
                </a:solidFill>
                <a:ea typeface="宋体" panose="02010600030101010101" pitchFamily="2" charset="-122"/>
              </a:rPr>
              <a:t>；恢复寄存器</a:t>
            </a:r>
          </a:p>
          <a:p>
            <a:pPr algn="just" eaLnBrk="0" fontAlgn="base" hangingPunct="0">
              <a:spcBef>
                <a:spcPct val="0"/>
              </a:spcBef>
              <a:spcAft>
                <a:spcPct val="0"/>
              </a:spcAft>
            </a:pPr>
            <a:r>
              <a:rPr kumimoji="1" lang="zh-CN" altLang="en-US" sz="1800" dirty="0">
                <a:solidFill>
                  <a:srgbClr val="000000"/>
                </a:solidFill>
                <a:ea typeface="宋体" panose="02010600030101010101" pitchFamily="2" charset="-122"/>
              </a:rPr>
              <a:t>			</a:t>
            </a:r>
            <a:r>
              <a:rPr kumimoji="1" lang="en-US" altLang="zh-CN" sz="1800" dirty="0">
                <a:solidFill>
                  <a:srgbClr val="000000"/>
                </a:solidFill>
                <a:ea typeface="宋体" panose="02010600030101010101" pitchFamily="2" charset="-122"/>
              </a:rPr>
              <a:t>RET</a:t>
            </a:r>
          </a:p>
          <a:p>
            <a:pPr algn="just" eaLnBrk="0" fontAlgn="base" hangingPunct="0">
              <a:spcBef>
                <a:spcPct val="0"/>
              </a:spcBef>
              <a:spcAft>
                <a:spcPct val="0"/>
              </a:spcAft>
            </a:pPr>
            <a:r>
              <a:rPr kumimoji="1" lang="en-US" altLang="zh-CN" sz="1800" dirty="0">
                <a:solidFill>
                  <a:srgbClr val="000000"/>
                </a:solidFill>
                <a:ea typeface="宋体" panose="02010600030101010101" pitchFamily="2" charset="-122"/>
              </a:rPr>
              <a:t>PRINT	ENDP</a:t>
            </a:r>
          </a:p>
          <a:p>
            <a:pPr eaLnBrk="0" fontAlgn="base" hangingPunct="0">
              <a:spcBef>
                <a:spcPct val="0"/>
              </a:spcBef>
              <a:spcAft>
                <a:spcPct val="0"/>
              </a:spcAft>
            </a:pPr>
            <a:endParaRPr kumimoji="1" lang="zh-CN" altLang="en-US" sz="1800" dirty="0">
              <a:solidFill>
                <a:srgbClr val="000000"/>
              </a:solidFill>
              <a:ea typeface="宋体" panose="02010600030101010101" pitchFamily="2" charset="-122"/>
            </a:endParaRPr>
          </a:p>
        </p:txBody>
      </p:sp>
    </p:spTree>
    <p:extLst>
      <p:ext uri="{BB962C8B-B14F-4D97-AF65-F5344CB8AC3E}">
        <p14:creationId xmlns:p14="http://schemas.microsoft.com/office/powerpoint/2010/main" val="24571645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8425C9-7359-4173-9ED0-5EBB4CB1599B}"/>
              </a:ext>
            </a:extLst>
          </p:cNvPr>
          <p:cNvSpPr>
            <a:spLocks noGrp="1"/>
          </p:cNvSpPr>
          <p:nvPr>
            <p:ph type="sldNum" sz="quarter" idx="12"/>
          </p:nvPr>
        </p:nvSpPr>
        <p:spPr/>
        <p:txBody>
          <a:bodyPr/>
          <a:lstStyle/>
          <a:p>
            <a:fld id="{D12C7F20-4EEE-4847-AC76-B538472E8A39}" type="slidenum">
              <a:rPr lang="zh-CN" altLang="en-US" smtClean="0"/>
              <a:pPr/>
              <a:t>43</a:t>
            </a:fld>
            <a:endParaRPr lang="zh-CN" altLang="en-US"/>
          </a:p>
        </p:txBody>
      </p:sp>
      <p:sp>
        <p:nvSpPr>
          <p:cNvPr id="3" name="文本占位符 2">
            <a:extLst>
              <a:ext uri="{FF2B5EF4-FFF2-40B4-BE49-F238E27FC236}">
                <a16:creationId xmlns:a16="http://schemas.microsoft.com/office/drawing/2014/main" id="{082B112B-71BF-491F-8C9D-C5636A5F3377}"/>
              </a:ext>
            </a:extLst>
          </p:cNvPr>
          <p:cNvSpPr>
            <a:spLocks noGrp="1"/>
          </p:cNvSpPr>
          <p:nvPr>
            <p:ph type="body" sz="quarter" idx="15"/>
          </p:nvPr>
        </p:nvSpPr>
        <p:spPr/>
        <p:txBody>
          <a:bodyPr/>
          <a:lstStyle/>
          <a:p>
            <a:r>
              <a:rPr lang="zh-CN" altLang="en-US" dirty="0"/>
              <a:t>程序控制</a:t>
            </a:r>
            <a:r>
              <a:rPr lang="en-US" altLang="zh-CN" dirty="0"/>
              <a:t>I/O </a:t>
            </a:r>
            <a:r>
              <a:rPr lang="zh-CN" altLang="en-US" dirty="0"/>
              <a:t>（ 程序查询</a:t>
            </a:r>
            <a:r>
              <a:rPr lang="en-US" altLang="zh-CN" dirty="0"/>
              <a:t>I/O</a:t>
            </a:r>
            <a:r>
              <a:rPr lang="zh-CN" altLang="en-US" dirty="0"/>
              <a:t>）</a:t>
            </a:r>
          </a:p>
        </p:txBody>
      </p:sp>
      <p:sp>
        <p:nvSpPr>
          <p:cNvPr id="4" name="文本占位符 3">
            <a:extLst>
              <a:ext uri="{FF2B5EF4-FFF2-40B4-BE49-F238E27FC236}">
                <a16:creationId xmlns:a16="http://schemas.microsoft.com/office/drawing/2014/main" id="{99D5625A-8304-460D-A946-0188ACB4DEE6}"/>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B85339D2-B95C-4E63-ABB9-F55B8E1F57D9}"/>
              </a:ext>
            </a:extLst>
          </p:cNvPr>
          <p:cNvSpPr txBox="1">
            <a:spLocks noChangeArrowheads="1"/>
          </p:cNvSpPr>
          <p:nvPr/>
        </p:nvSpPr>
        <p:spPr bwMode="auto">
          <a:xfrm>
            <a:off x="403967" y="4583173"/>
            <a:ext cx="110363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pPr>
            <a:r>
              <a:rPr lang="zh-CN" altLang="en-US" sz="2000" b="0" dirty="0">
                <a:latin typeface="+mj-ea"/>
                <a:ea typeface="+mj-ea"/>
              </a:rPr>
              <a:t>特点：</a:t>
            </a:r>
          </a:p>
          <a:p>
            <a:pPr marL="742950" lvl="1" indent="-285750">
              <a:lnSpc>
                <a:spcPct val="90000"/>
              </a:lnSpc>
            </a:pPr>
            <a:r>
              <a:rPr lang="zh-CN" altLang="en-US" sz="2000" b="0" dirty="0">
                <a:latin typeface="+mj-ea"/>
                <a:ea typeface="+mj-ea"/>
              </a:rPr>
              <a:t>简单、易控制、外围接口控制逻辑少；</a:t>
            </a:r>
          </a:p>
          <a:p>
            <a:pPr marL="742950" lvl="1" indent="-285750">
              <a:lnSpc>
                <a:spcPct val="90000"/>
              </a:lnSpc>
            </a:pPr>
            <a:r>
              <a:rPr lang="en-US" altLang="zh-CN" sz="2000" b="0" dirty="0">
                <a:latin typeface="+mj-ea"/>
                <a:ea typeface="+mj-ea"/>
              </a:rPr>
              <a:t>CPU</a:t>
            </a:r>
            <a:r>
              <a:rPr lang="zh-CN" altLang="en-US" sz="2000" b="0" dirty="0">
                <a:latin typeface="+mj-ea"/>
                <a:ea typeface="+mj-ea"/>
              </a:rPr>
              <a:t>与外设串行工作，效率低、速度慢，适合于慢速设备</a:t>
            </a:r>
          </a:p>
          <a:p>
            <a:pPr marL="742950" lvl="1" indent="-285750">
              <a:lnSpc>
                <a:spcPct val="90000"/>
              </a:lnSpc>
            </a:pPr>
            <a:r>
              <a:rPr lang="zh-CN" altLang="en-US" sz="2000" b="0" dirty="0">
                <a:latin typeface="+mj-ea"/>
                <a:ea typeface="+mj-ea"/>
              </a:rPr>
              <a:t>查询开销极大</a:t>
            </a:r>
            <a:r>
              <a:rPr lang="en-US" altLang="zh-CN" sz="2000" b="0" dirty="0">
                <a:latin typeface="+mj-ea"/>
                <a:ea typeface="+mj-ea"/>
              </a:rPr>
              <a:t> (CPU</a:t>
            </a:r>
            <a:r>
              <a:rPr lang="zh-CN" altLang="en-US" sz="2000" b="0" dirty="0">
                <a:latin typeface="+mj-ea"/>
                <a:ea typeface="+mj-ea"/>
              </a:rPr>
              <a:t>完全在等待“外设完成”）</a:t>
            </a:r>
          </a:p>
          <a:p>
            <a:pPr marL="342900" indent="-342900">
              <a:spcBef>
                <a:spcPct val="30000"/>
              </a:spcBef>
            </a:pPr>
            <a:r>
              <a:rPr lang="zh-CN" altLang="en-US" sz="2000" b="0" dirty="0">
                <a:latin typeface="+mj-ea"/>
                <a:ea typeface="+mj-ea"/>
              </a:rPr>
              <a:t>工作方式：</a:t>
            </a:r>
            <a:r>
              <a:rPr lang="zh-CN" altLang="en-US" sz="2000" b="0" dirty="0">
                <a:solidFill>
                  <a:srgbClr val="3333CC"/>
                </a:solidFill>
                <a:latin typeface="+mj-ea"/>
                <a:ea typeface="+mj-ea"/>
              </a:rPr>
              <a:t>完全串行工作方式或部分串行</a:t>
            </a:r>
          </a:p>
        </p:txBody>
      </p:sp>
      <p:grpSp>
        <p:nvGrpSpPr>
          <p:cNvPr id="6" name="Group 4">
            <a:extLst>
              <a:ext uri="{FF2B5EF4-FFF2-40B4-BE49-F238E27FC236}">
                <a16:creationId xmlns:a16="http://schemas.microsoft.com/office/drawing/2014/main" id="{B75AE97F-7C28-4049-A524-CE5584AB1A1B}"/>
              </a:ext>
            </a:extLst>
          </p:cNvPr>
          <p:cNvGrpSpPr>
            <a:grpSpLocks/>
          </p:cNvGrpSpPr>
          <p:nvPr/>
        </p:nvGrpSpPr>
        <p:grpSpPr bwMode="auto">
          <a:xfrm>
            <a:off x="765818" y="1241638"/>
            <a:ext cx="6450012" cy="2684463"/>
            <a:chOff x="922" y="1889"/>
            <a:chExt cx="3870" cy="2055"/>
          </a:xfrm>
        </p:grpSpPr>
        <p:sp>
          <p:nvSpPr>
            <p:cNvPr id="7" name="Line 5">
              <a:extLst>
                <a:ext uri="{FF2B5EF4-FFF2-40B4-BE49-F238E27FC236}">
                  <a16:creationId xmlns:a16="http://schemas.microsoft.com/office/drawing/2014/main" id="{58695821-79C5-4664-8BDE-896EB9213345}"/>
                </a:ext>
              </a:extLst>
            </p:cNvPr>
            <p:cNvSpPr>
              <a:spLocks noChangeShapeType="1"/>
            </p:cNvSpPr>
            <p:nvPr/>
          </p:nvSpPr>
          <p:spPr bwMode="auto">
            <a:xfrm>
              <a:off x="1431" y="2786"/>
              <a:ext cx="374"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8" name="Line 6">
              <a:extLst>
                <a:ext uri="{FF2B5EF4-FFF2-40B4-BE49-F238E27FC236}">
                  <a16:creationId xmlns:a16="http://schemas.microsoft.com/office/drawing/2014/main" id="{24070A61-365C-4BD1-BA68-B8F6C85110E3}"/>
                </a:ext>
              </a:extLst>
            </p:cNvPr>
            <p:cNvSpPr>
              <a:spLocks noChangeShapeType="1"/>
            </p:cNvSpPr>
            <p:nvPr/>
          </p:nvSpPr>
          <p:spPr bwMode="auto">
            <a:xfrm>
              <a:off x="1799" y="216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9" name="Text Box 7">
              <a:extLst>
                <a:ext uri="{FF2B5EF4-FFF2-40B4-BE49-F238E27FC236}">
                  <a16:creationId xmlns:a16="http://schemas.microsoft.com/office/drawing/2014/main" id="{6D8AB175-1F6B-4900-B6A2-4E7E75D2C079}"/>
                </a:ext>
              </a:extLst>
            </p:cNvPr>
            <p:cNvSpPr txBox="1">
              <a:spLocks noChangeArrowheads="1"/>
            </p:cNvSpPr>
            <p:nvPr/>
          </p:nvSpPr>
          <p:spPr bwMode="auto">
            <a:xfrm>
              <a:off x="945" y="2028"/>
              <a:ext cx="54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66FF"/>
                  </a:solidFill>
                  <a:effectLst/>
                  <a:uLnTx/>
                  <a:uFillTx/>
                  <a:latin typeface="+mj-ea"/>
                  <a:ea typeface="+mj-ea"/>
                </a:rPr>
                <a:t>外设</a:t>
              </a:r>
            </a:p>
          </p:txBody>
        </p:sp>
        <p:sp>
          <p:nvSpPr>
            <p:cNvPr id="10" name="Text Box 8">
              <a:extLst>
                <a:ext uri="{FF2B5EF4-FFF2-40B4-BE49-F238E27FC236}">
                  <a16:creationId xmlns:a16="http://schemas.microsoft.com/office/drawing/2014/main" id="{697BD4D2-BA74-4381-814C-964706CD2BD4}"/>
                </a:ext>
              </a:extLst>
            </p:cNvPr>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i="0" u="none" strike="noStrike" kern="0" cap="none" spc="0" normalizeH="0" baseline="0" noProof="0">
                  <a:ln>
                    <a:noFill/>
                  </a:ln>
                  <a:solidFill>
                    <a:srgbClr val="FC0128"/>
                  </a:solidFill>
                  <a:effectLst/>
                  <a:uLnTx/>
                  <a:uFillTx/>
                  <a:latin typeface="+mj-ea"/>
                  <a:ea typeface="+mj-ea"/>
                </a:rPr>
                <a:t>CPU</a:t>
              </a:r>
            </a:p>
          </p:txBody>
        </p:sp>
        <p:sp>
          <p:nvSpPr>
            <p:cNvPr id="11" name="Line 9">
              <a:extLst>
                <a:ext uri="{FF2B5EF4-FFF2-40B4-BE49-F238E27FC236}">
                  <a16:creationId xmlns:a16="http://schemas.microsoft.com/office/drawing/2014/main" id="{989A7D35-4811-498A-8CF9-514E44DEAE1E}"/>
                </a:ext>
              </a:extLst>
            </p:cNvPr>
            <p:cNvSpPr>
              <a:spLocks noChangeShapeType="1"/>
            </p:cNvSpPr>
            <p:nvPr/>
          </p:nvSpPr>
          <p:spPr bwMode="auto">
            <a:xfrm flipV="1">
              <a:off x="1796" y="2160"/>
              <a:ext cx="889"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2" name="Line 10">
              <a:extLst>
                <a:ext uri="{FF2B5EF4-FFF2-40B4-BE49-F238E27FC236}">
                  <a16:creationId xmlns:a16="http://schemas.microsoft.com/office/drawing/2014/main" id="{905AE180-7D76-4D65-8C65-D1C4160602A7}"/>
                </a:ext>
              </a:extLst>
            </p:cNvPr>
            <p:cNvSpPr>
              <a:spLocks noChangeShapeType="1"/>
            </p:cNvSpPr>
            <p:nvPr/>
          </p:nvSpPr>
          <p:spPr bwMode="auto">
            <a:xfrm>
              <a:off x="2689" y="216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3" name="Line 11">
              <a:extLst>
                <a:ext uri="{FF2B5EF4-FFF2-40B4-BE49-F238E27FC236}">
                  <a16:creationId xmlns:a16="http://schemas.microsoft.com/office/drawing/2014/main" id="{9DF06B81-4922-40AF-A5A3-08BA1BA98E4B}"/>
                </a:ext>
              </a:extLst>
            </p:cNvPr>
            <p:cNvSpPr>
              <a:spLocks noChangeShapeType="1"/>
            </p:cNvSpPr>
            <p:nvPr/>
          </p:nvSpPr>
          <p:spPr bwMode="auto">
            <a:xfrm>
              <a:off x="2689" y="2804"/>
              <a:ext cx="787"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4" name="Line 12">
              <a:extLst>
                <a:ext uri="{FF2B5EF4-FFF2-40B4-BE49-F238E27FC236}">
                  <a16:creationId xmlns:a16="http://schemas.microsoft.com/office/drawing/2014/main" id="{91BB21A4-4489-48D8-931A-E461DD10727F}"/>
                </a:ext>
              </a:extLst>
            </p:cNvPr>
            <p:cNvSpPr>
              <a:spLocks noChangeShapeType="1"/>
            </p:cNvSpPr>
            <p:nvPr/>
          </p:nvSpPr>
          <p:spPr bwMode="auto">
            <a:xfrm>
              <a:off x="3464" y="218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5" name="Line 13">
              <a:extLst>
                <a:ext uri="{FF2B5EF4-FFF2-40B4-BE49-F238E27FC236}">
                  <a16:creationId xmlns:a16="http://schemas.microsoft.com/office/drawing/2014/main" id="{1EA31FF4-4CA5-447E-9A33-E489B96625F3}"/>
                </a:ext>
              </a:extLst>
            </p:cNvPr>
            <p:cNvSpPr>
              <a:spLocks noChangeShapeType="1"/>
            </p:cNvSpPr>
            <p:nvPr/>
          </p:nvSpPr>
          <p:spPr bwMode="auto">
            <a:xfrm flipV="1">
              <a:off x="3469" y="2180"/>
              <a:ext cx="847"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6" name="Line 14">
              <a:extLst>
                <a:ext uri="{FF2B5EF4-FFF2-40B4-BE49-F238E27FC236}">
                  <a16:creationId xmlns:a16="http://schemas.microsoft.com/office/drawing/2014/main" id="{B1B1D3F6-812F-468C-B8E6-4C41D73F1138}"/>
                </a:ext>
              </a:extLst>
            </p:cNvPr>
            <p:cNvSpPr>
              <a:spLocks noChangeShapeType="1"/>
            </p:cNvSpPr>
            <p:nvPr/>
          </p:nvSpPr>
          <p:spPr bwMode="auto">
            <a:xfrm>
              <a:off x="4314" y="218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7" name="Line 15">
              <a:extLst>
                <a:ext uri="{FF2B5EF4-FFF2-40B4-BE49-F238E27FC236}">
                  <a16:creationId xmlns:a16="http://schemas.microsoft.com/office/drawing/2014/main" id="{CE78D2B5-73D6-40AE-9E8B-849F356BE44E}"/>
                </a:ext>
              </a:extLst>
            </p:cNvPr>
            <p:cNvSpPr>
              <a:spLocks noChangeShapeType="1"/>
            </p:cNvSpPr>
            <p:nvPr/>
          </p:nvSpPr>
          <p:spPr bwMode="auto">
            <a:xfrm>
              <a:off x="4326" y="2810"/>
              <a:ext cx="466"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8" name="Text Box 16">
              <a:extLst>
                <a:ext uri="{FF2B5EF4-FFF2-40B4-BE49-F238E27FC236}">
                  <a16:creationId xmlns:a16="http://schemas.microsoft.com/office/drawing/2014/main" id="{A4CFA222-AD42-4DCE-B996-6DC66BB4A705}"/>
                </a:ext>
              </a:extLst>
            </p:cNvPr>
            <p:cNvSpPr txBox="1">
              <a:spLocks noChangeArrowheads="1"/>
            </p:cNvSpPr>
            <p:nvPr/>
          </p:nvSpPr>
          <p:spPr bwMode="auto">
            <a:xfrm>
              <a:off x="1618" y="2851"/>
              <a:ext cx="313"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0000"/>
                  </a:solidFill>
                  <a:effectLst/>
                  <a:uLnTx/>
                  <a:uFillTx/>
                  <a:latin typeface="+mj-ea"/>
                  <a:ea typeface="+mj-ea"/>
                </a:rPr>
                <a:t>启动</a:t>
              </a:r>
            </a:p>
          </p:txBody>
        </p:sp>
        <p:sp>
          <p:nvSpPr>
            <p:cNvPr id="19" name="Freeform 17">
              <a:extLst>
                <a:ext uri="{FF2B5EF4-FFF2-40B4-BE49-F238E27FC236}">
                  <a16:creationId xmlns:a16="http://schemas.microsoft.com/office/drawing/2014/main" id="{385A5EC4-448E-47F0-8D37-9436D00CF0B3}"/>
                </a:ext>
              </a:extLst>
            </p:cNvPr>
            <p:cNvSpPr>
              <a:spLocks/>
            </p:cNvSpPr>
            <p:nvPr/>
          </p:nvSpPr>
          <p:spPr bwMode="auto">
            <a:xfrm>
              <a:off x="1965" y="2563"/>
              <a:ext cx="539" cy="336"/>
            </a:xfrm>
            <a:custGeom>
              <a:avLst/>
              <a:gdLst>
                <a:gd name="T0" fmla="*/ 0 w 496"/>
                <a:gd name="T1" fmla="*/ 172 h 353"/>
                <a:gd name="T2" fmla="*/ 119 w 496"/>
                <a:gd name="T3" fmla="*/ 45 h 353"/>
                <a:gd name="T4" fmla="*/ 305 w 496"/>
                <a:gd name="T5" fmla="*/ 3 h 353"/>
                <a:gd name="T6" fmla="*/ 441 w 496"/>
                <a:gd name="T7" fmla="*/ 62 h 353"/>
                <a:gd name="T8" fmla="*/ 491 w 496"/>
                <a:gd name="T9" fmla="*/ 198 h 353"/>
                <a:gd name="T10" fmla="*/ 466 w 496"/>
                <a:gd name="T11" fmla="*/ 308 h 353"/>
                <a:gd name="T12" fmla="*/ 314 w 496"/>
                <a:gd name="T13" fmla="*/ 350 h 353"/>
                <a:gd name="T14" fmla="*/ 229 w 496"/>
                <a:gd name="T15" fmla="*/ 325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0" name="Text Box 18">
              <a:extLst>
                <a:ext uri="{FF2B5EF4-FFF2-40B4-BE49-F238E27FC236}">
                  <a16:creationId xmlns:a16="http://schemas.microsoft.com/office/drawing/2014/main" id="{70A67768-AB9F-4030-B9FD-26120851B8D4}"/>
                </a:ext>
              </a:extLst>
            </p:cNvPr>
            <p:cNvSpPr txBox="1">
              <a:spLocks noChangeArrowheads="1"/>
            </p:cNvSpPr>
            <p:nvPr/>
          </p:nvSpPr>
          <p:spPr bwMode="auto">
            <a:xfrm>
              <a:off x="1991" y="3024"/>
              <a:ext cx="56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CC3300"/>
                  </a:solidFill>
                  <a:effectLst/>
                  <a:uLnTx/>
                  <a:uFillTx/>
                  <a:latin typeface="+mj-ea"/>
                  <a:ea typeface="+mj-ea"/>
                </a:rPr>
                <a:t>探询</a:t>
              </a:r>
            </a:p>
          </p:txBody>
        </p:sp>
        <p:sp>
          <p:nvSpPr>
            <p:cNvPr id="21" name="Text Box 19">
              <a:extLst>
                <a:ext uri="{FF2B5EF4-FFF2-40B4-BE49-F238E27FC236}">
                  <a16:creationId xmlns:a16="http://schemas.microsoft.com/office/drawing/2014/main" id="{283E2EAD-20EB-4D19-9BCC-71629DBC8ECA}"/>
                </a:ext>
              </a:extLst>
            </p:cNvPr>
            <p:cNvSpPr txBox="1">
              <a:spLocks noChangeArrowheads="1"/>
            </p:cNvSpPr>
            <p:nvPr/>
          </p:nvSpPr>
          <p:spPr bwMode="auto">
            <a:xfrm>
              <a:off x="2541" y="2851"/>
              <a:ext cx="288"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0000"/>
                  </a:solidFill>
                  <a:effectLst/>
                  <a:uLnTx/>
                  <a:uFillTx/>
                  <a:latin typeface="+mj-ea"/>
                  <a:ea typeface="+mj-ea"/>
                </a:rPr>
                <a:t>完成</a:t>
              </a:r>
            </a:p>
          </p:txBody>
        </p:sp>
        <p:sp>
          <p:nvSpPr>
            <p:cNvPr id="22" name="Text Box 20">
              <a:extLst>
                <a:ext uri="{FF2B5EF4-FFF2-40B4-BE49-F238E27FC236}">
                  <a16:creationId xmlns:a16="http://schemas.microsoft.com/office/drawing/2014/main" id="{6B8D6FF5-4F7F-45FB-B360-4EBF6907F07E}"/>
                </a:ext>
              </a:extLst>
            </p:cNvPr>
            <p:cNvSpPr txBox="1">
              <a:spLocks noChangeArrowheads="1"/>
            </p:cNvSpPr>
            <p:nvPr/>
          </p:nvSpPr>
          <p:spPr bwMode="auto">
            <a:xfrm>
              <a:off x="3290" y="2857"/>
              <a:ext cx="313"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0000"/>
                  </a:solidFill>
                  <a:effectLst/>
                  <a:uLnTx/>
                  <a:uFillTx/>
                  <a:latin typeface="+mj-ea"/>
                  <a:ea typeface="+mj-ea"/>
                </a:rPr>
                <a:t>启动</a:t>
              </a:r>
            </a:p>
          </p:txBody>
        </p:sp>
        <p:sp>
          <p:nvSpPr>
            <p:cNvPr id="23" name="Freeform 21">
              <a:extLst>
                <a:ext uri="{FF2B5EF4-FFF2-40B4-BE49-F238E27FC236}">
                  <a16:creationId xmlns:a16="http://schemas.microsoft.com/office/drawing/2014/main" id="{2C8829BA-F51C-41CB-824E-0C3027BE6AE3}"/>
                </a:ext>
              </a:extLst>
            </p:cNvPr>
            <p:cNvSpPr>
              <a:spLocks/>
            </p:cNvSpPr>
            <p:nvPr/>
          </p:nvSpPr>
          <p:spPr bwMode="auto">
            <a:xfrm>
              <a:off x="3637" y="2568"/>
              <a:ext cx="539" cy="336"/>
            </a:xfrm>
            <a:custGeom>
              <a:avLst/>
              <a:gdLst>
                <a:gd name="T0" fmla="*/ 0 w 496"/>
                <a:gd name="T1" fmla="*/ 172 h 353"/>
                <a:gd name="T2" fmla="*/ 119 w 496"/>
                <a:gd name="T3" fmla="*/ 45 h 353"/>
                <a:gd name="T4" fmla="*/ 305 w 496"/>
                <a:gd name="T5" fmla="*/ 3 h 353"/>
                <a:gd name="T6" fmla="*/ 441 w 496"/>
                <a:gd name="T7" fmla="*/ 62 h 353"/>
                <a:gd name="T8" fmla="*/ 491 w 496"/>
                <a:gd name="T9" fmla="*/ 198 h 353"/>
                <a:gd name="T10" fmla="*/ 466 w 496"/>
                <a:gd name="T11" fmla="*/ 308 h 353"/>
                <a:gd name="T12" fmla="*/ 314 w 496"/>
                <a:gd name="T13" fmla="*/ 350 h 353"/>
                <a:gd name="T14" fmla="*/ 229 w 496"/>
                <a:gd name="T15" fmla="*/ 325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4" name="Text Box 22">
              <a:extLst>
                <a:ext uri="{FF2B5EF4-FFF2-40B4-BE49-F238E27FC236}">
                  <a16:creationId xmlns:a16="http://schemas.microsoft.com/office/drawing/2014/main" id="{91EED5E5-AAD9-4031-920A-0DAAE3B2A7C6}"/>
                </a:ext>
              </a:extLst>
            </p:cNvPr>
            <p:cNvSpPr txBox="1">
              <a:spLocks noChangeArrowheads="1"/>
            </p:cNvSpPr>
            <p:nvPr/>
          </p:nvSpPr>
          <p:spPr bwMode="auto">
            <a:xfrm>
              <a:off x="3663" y="3030"/>
              <a:ext cx="56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CC3300"/>
                  </a:solidFill>
                  <a:effectLst/>
                  <a:uLnTx/>
                  <a:uFillTx/>
                  <a:latin typeface="+mj-ea"/>
                  <a:ea typeface="+mj-ea"/>
                </a:rPr>
                <a:t>探询</a:t>
              </a:r>
            </a:p>
          </p:txBody>
        </p:sp>
        <p:sp>
          <p:nvSpPr>
            <p:cNvPr id="25" name="Text Box 23">
              <a:extLst>
                <a:ext uri="{FF2B5EF4-FFF2-40B4-BE49-F238E27FC236}">
                  <a16:creationId xmlns:a16="http://schemas.microsoft.com/office/drawing/2014/main" id="{FACE07F4-E051-4716-A97E-9610E501CB03}"/>
                </a:ext>
              </a:extLst>
            </p:cNvPr>
            <p:cNvSpPr txBox="1">
              <a:spLocks noChangeArrowheads="1"/>
            </p:cNvSpPr>
            <p:nvPr/>
          </p:nvSpPr>
          <p:spPr bwMode="auto">
            <a:xfrm>
              <a:off x="4213" y="2857"/>
              <a:ext cx="288"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i="0" u="none" strike="noStrike" kern="0" cap="none" spc="0" normalizeH="0" baseline="0" noProof="0">
                  <a:ln>
                    <a:noFill/>
                  </a:ln>
                  <a:solidFill>
                    <a:srgbClr val="000000"/>
                  </a:solidFill>
                  <a:effectLst/>
                  <a:uLnTx/>
                  <a:uFillTx/>
                  <a:latin typeface="+mj-ea"/>
                  <a:ea typeface="+mj-ea"/>
                </a:rPr>
                <a:t>完成</a:t>
              </a:r>
            </a:p>
          </p:txBody>
        </p:sp>
        <p:sp>
          <p:nvSpPr>
            <p:cNvPr id="26" name="Text Box 24">
              <a:extLst>
                <a:ext uri="{FF2B5EF4-FFF2-40B4-BE49-F238E27FC236}">
                  <a16:creationId xmlns:a16="http://schemas.microsoft.com/office/drawing/2014/main" id="{185FCEB8-1E80-4178-8F9E-A6459CB0EC42}"/>
                </a:ext>
              </a:extLst>
            </p:cNvPr>
            <p:cNvSpPr txBox="1">
              <a:spLocks noChangeArrowheads="1"/>
            </p:cNvSpPr>
            <p:nvPr/>
          </p:nvSpPr>
          <p:spPr bwMode="auto">
            <a:xfrm>
              <a:off x="1195" y="3640"/>
              <a:ext cx="118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8000"/>
                  </a:solidFill>
                  <a:effectLst/>
                  <a:uLnTx/>
                  <a:uFillTx/>
                  <a:latin typeface="+mj-ea"/>
                  <a:ea typeface="+mj-ea"/>
                </a:rPr>
                <a:t>“踏步”现象</a:t>
              </a:r>
            </a:p>
          </p:txBody>
        </p:sp>
        <p:sp>
          <p:nvSpPr>
            <p:cNvPr id="27" name="Line 25">
              <a:extLst>
                <a:ext uri="{FF2B5EF4-FFF2-40B4-BE49-F238E27FC236}">
                  <a16:creationId xmlns:a16="http://schemas.microsoft.com/office/drawing/2014/main" id="{78E55437-1E63-48E9-8200-F13E6E39EAAB}"/>
                </a:ext>
              </a:extLst>
            </p:cNvPr>
            <p:cNvSpPr>
              <a:spLocks noChangeShapeType="1"/>
            </p:cNvSpPr>
            <p:nvPr/>
          </p:nvSpPr>
          <p:spPr bwMode="auto">
            <a:xfrm flipV="1">
              <a:off x="1991" y="3388"/>
              <a:ext cx="135" cy="24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8" name="Line 26">
              <a:extLst>
                <a:ext uri="{FF2B5EF4-FFF2-40B4-BE49-F238E27FC236}">
                  <a16:creationId xmlns:a16="http://schemas.microsoft.com/office/drawing/2014/main" id="{ED477745-10F7-488A-B151-2A40E8BA842F}"/>
                </a:ext>
              </a:extLst>
            </p:cNvPr>
            <p:cNvSpPr>
              <a:spLocks noChangeShapeType="1"/>
            </p:cNvSpPr>
            <p:nvPr/>
          </p:nvSpPr>
          <p:spPr bwMode="auto">
            <a:xfrm flipV="1">
              <a:off x="2262" y="3380"/>
              <a:ext cx="1448"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9" name="Text Box 27">
              <a:extLst>
                <a:ext uri="{FF2B5EF4-FFF2-40B4-BE49-F238E27FC236}">
                  <a16:creationId xmlns:a16="http://schemas.microsoft.com/office/drawing/2014/main" id="{39511D07-9F35-4E97-B7B1-93433BCB4971}"/>
                </a:ext>
              </a:extLst>
            </p:cNvPr>
            <p:cNvSpPr txBox="1">
              <a:spLocks noChangeArrowheads="1"/>
            </p:cNvSpPr>
            <p:nvPr/>
          </p:nvSpPr>
          <p:spPr bwMode="auto">
            <a:xfrm>
              <a:off x="1957" y="1889"/>
              <a:ext cx="6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00"/>
                  </a:solidFill>
                  <a:effectLst/>
                  <a:uLnTx/>
                  <a:uFillTx/>
                  <a:latin typeface="+mj-ea"/>
                  <a:ea typeface="+mj-ea"/>
                </a:rPr>
                <a:t>工作</a:t>
              </a:r>
            </a:p>
          </p:txBody>
        </p:sp>
        <p:sp>
          <p:nvSpPr>
            <p:cNvPr id="30" name="Text Box 28">
              <a:extLst>
                <a:ext uri="{FF2B5EF4-FFF2-40B4-BE49-F238E27FC236}">
                  <a16:creationId xmlns:a16="http://schemas.microsoft.com/office/drawing/2014/main" id="{0FFBEF0C-2F73-421D-92AA-133D07F2F7AD}"/>
                </a:ext>
              </a:extLst>
            </p:cNvPr>
            <p:cNvSpPr txBox="1">
              <a:spLocks noChangeArrowheads="1"/>
            </p:cNvSpPr>
            <p:nvPr/>
          </p:nvSpPr>
          <p:spPr bwMode="auto">
            <a:xfrm>
              <a:off x="3678" y="1908"/>
              <a:ext cx="66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800" i="0" u="none" strike="noStrike" kern="0" cap="none" spc="0" normalizeH="0" baseline="0" noProof="0">
                  <a:ln>
                    <a:noFill/>
                  </a:ln>
                  <a:solidFill>
                    <a:srgbClr val="000000"/>
                  </a:solidFill>
                  <a:effectLst/>
                  <a:uLnTx/>
                  <a:uFillTx/>
                  <a:latin typeface="+mj-ea"/>
                  <a:ea typeface="+mj-ea"/>
                </a:rPr>
                <a:t>工作</a:t>
              </a:r>
            </a:p>
          </p:txBody>
        </p:sp>
      </p:grpSp>
      <p:sp>
        <p:nvSpPr>
          <p:cNvPr id="31" name="Text Box 30">
            <a:extLst>
              <a:ext uri="{FF2B5EF4-FFF2-40B4-BE49-F238E27FC236}">
                <a16:creationId xmlns:a16="http://schemas.microsoft.com/office/drawing/2014/main" id="{FEAB9A34-9D89-413C-A2A5-47D3B3A78218}"/>
              </a:ext>
            </a:extLst>
          </p:cNvPr>
          <p:cNvSpPr txBox="1">
            <a:spLocks noChangeArrowheads="1"/>
          </p:cNvSpPr>
          <p:nvPr/>
        </p:nvSpPr>
        <p:spPr bwMode="auto">
          <a:xfrm>
            <a:off x="403967" y="4025086"/>
            <a:ext cx="11113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dirty="0">
                <a:solidFill>
                  <a:srgbClr val="146C18"/>
                </a:solidFill>
                <a:latin typeface="+mj-ea"/>
                <a:ea typeface="+mj-ea"/>
              </a:rPr>
              <a:t>“探询”期间，可以一直不断查询（原地“踏步”），也可以定时查询（但要保证数据不丢失！）。</a:t>
            </a:r>
          </a:p>
        </p:txBody>
      </p:sp>
    </p:spTree>
    <p:extLst>
      <p:ext uri="{BB962C8B-B14F-4D97-AF65-F5344CB8AC3E}">
        <p14:creationId xmlns:p14="http://schemas.microsoft.com/office/powerpoint/2010/main" val="140323172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223AE5-5513-4ADE-84BE-56F07579E482}"/>
              </a:ext>
            </a:extLst>
          </p:cNvPr>
          <p:cNvSpPr>
            <a:spLocks noGrp="1"/>
          </p:cNvSpPr>
          <p:nvPr>
            <p:ph type="sldNum" sz="quarter" idx="12"/>
          </p:nvPr>
        </p:nvSpPr>
        <p:spPr/>
        <p:txBody>
          <a:bodyPr/>
          <a:lstStyle/>
          <a:p>
            <a:fld id="{D12C7F20-4EEE-4847-AC76-B538472E8A39}" type="slidenum">
              <a:rPr lang="zh-CN" altLang="en-US" smtClean="0"/>
              <a:pPr/>
              <a:t>44</a:t>
            </a:fld>
            <a:endParaRPr lang="zh-CN" altLang="en-US"/>
          </a:p>
        </p:txBody>
      </p:sp>
      <p:sp>
        <p:nvSpPr>
          <p:cNvPr id="3" name="文本占位符 2">
            <a:extLst>
              <a:ext uri="{FF2B5EF4-FFF2-40B4-BE49-F238E27FC236}">
                <a16:creationId xmlns:a16="http://schemas.microsoft.com/office/drawing/2014/main" id="{7B7B8771-EA0E-4533-9083-BA7623D7D654}"/>
              </a:ext>
            </a:extLst>
          </p:cNvPr>
          <p:cNvSpPr>
            <a:spLocks noGrp="1"/>
          </p:cNvSpPr>
          <p:nvPr>
            <p:ph type="body" sz="quarter" idx="15"/>
          </p:nvPr>
        </p:nvSpPr>
        <p:spPr/>
        <p:txBody>
          <a:bodyPr/>
          <a:lstStyle/>
          <a:p>
            <a:r>
              <a:rPr lang="zh-CN" altLang="en-US" dirty="0"/>
              <a:t>中断</a:t>
            </a:r>
            <a:r>
              <a:rPr lang="en-US" altLang="zh-CN" dirty="0"/>
              <a:t>I/O</a:t>
            </a:r>
            <a:r>
              <a:rPr lang="zh-CN" altLang="en-US" dirty="0"/>
              <a:t>方式</a:t>
            </a:r>
          </a:p>
        </p:txBody>
      </p:sp>
      <p:sp>
        <p:nvSpPr>
          <p:cNvPr id="4" name="文本占位符 3">
            <a:extLst>
              <a:ext uri="{FF2B5EF4-FFF2-40B4-BE49-F238E27FC236}">
                <a16:creationId xmlns:a16="http://schemas.microsoft.com/office/drawing/2014/main" id="{21282343-D916-4DB2-910E-45582E78B0D1}"/>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AFF353AA-E48B-4A6A-8726-253651BD66DC}"/>
              </a:ext>
            </a:extLst>
          </p:cNvPr>
          <p:cNvSpPr txBox="1">
            <a:spLocks noChangeArrowheads="1"/>
          </p:cNvSpPr>
          <p:nvPr/>
        </p:nvSpPr>
        <p:spPr bwMode="auto">
          <a:xfrm>
            <a:off x="459092" y="1165975"/>
            <a:ext cx="11467017" cy="158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zh-CN" altLang="en-US" sz="2000" b="0">
                <a:latin typeface="+mj-ea"/>
                <a:ea typeface="+mj-ea"/>
              </a:rPr>
              <a:t>基本思想：</a:t>
            </a:r>
          </a:p>
          <a:p>
            <a:pPr marL="342900" indent="-342900" algn="just">
              <a:spcBef>
                <a:spcPct val="30000"/>
              </a:spcBef>
              <a:buFontTx/>
              <a:buNone/>
            </a:pPr>
            <a:r>
              <a:rPr lang="zh-CN" altLang="en-US" sz="2000" b="0">
                <a:latin typeface="+mj-ea"/>
                <a:ea typeface="+mj-ea"/>
              </a:rPr>
              <a:t>   </a:t>
            </a:r>
            <a:r>
              <a:rPr lang="zh-CN" altLang="en-US" sz="2000" b="0">
                <a:solidFill>
                  <a:srgbClr val="0000FF"/>
                </a:solidFill>
                <a:latin typeface="+mj-ea"/>
                <a:ea typeface="+mj-ea"/>
                <a:cs typeface="Arial" panose="020B0604020202020204" pitchFamily="34" charset="0"/>
              </a:rPr>
              <a:t>当外设准备好时，便向</a:t>
            </a:r>
            <a:r>
              <a:rPr lang="en-US" altLang="zh-CN" sz="2000" b="0">
                <a:solidFill>
                  <a:srgbClr val="0000FF"/>
                </a:solidFill>
                <a:latin typeface="+mj-ea"/>
                <a:ea typeface="+mj-ea"/>
                <a:cs typeface="Arial" panose="020B0604020202020204" pitchFamily="34" charset="0"/>
              </a:rPr>
              <a:t>CPU</a:t>
            </a:r>
            <a:r>
              <a:rPr lang="zh-CN" altLang="en-US" sz="2000" b="0">
                <a:solidFill>
                  <a:srgbClr val="0000FF"/>
                </a:solidFill>
                <a:latin typeface="+mj-ea"/>
                <a:ea typeface="+mj-ea"/>
                <a:cs typeface="Arial" panose="020B0604020202020204" pitchFamily="34" charset="0"/>
              </a:rPr>
              <a:t>发中断请求，</a:t>
            </a:r>
            <a:r>
              <a:rPr lang="en-US" altLang="zh-CN" sz="2000" b="0">
                <a:solidFill>
                  <a:srgbClr val="0000FF"/>
                </a:solidFill>
                <a:latin typeface="+mj-ea"/>
                <a:ea typeface="+mj-ea"/>
                <a:cs typeface="Arial" panose="020B0604020202020204" pitchFamily="34" charset="0"/>
              </a:rPr>
              <a:t>CPU</a:t>
            </a:r>
            <a:r>
              <a:rPr lang="zh-CN" altLang="en-US" sz="2000" b="0">
                <a:solidFill>
                  <a:srgbClr val="0000FF"/>
                </a:solidFill>
                <a:latin typeface="+mj-ea"/>
                <a:ea typeface="+mj-ea"/>
                <a:cs typeface="Arial" panose="020B0604020202020204" pitchFamily="34" charset="0"/>
              </a:rPr>
              <a:t>响应后，中止现行程序的执行，转入一个“中断服务程序”进行输入</a:t>
            </a:r>
            <a:r>
              <a:rPr lang="en-US" altLang="zh-CN" sz="2000" b="0">
                <a:solidFill>
                  <a:srgbClr val="0000FF"/>
                </a:solidFill>
                <a:latin typeface="+mj-ea"/>
                <a:ea typeface="+mj-ea"/>
                <a:cs typeface="Arial" panose="020B0604020202020204" pitchFamily="34" charset="0"/>
              </a:rPr>
              <a:t>/</a:t>
            </a:r>
            <a:r>
              <a:rPr lang="zh-CN" altLang="en-US" sz="2000" b="0">
                <a:solidFill>
                  <a:srgbClr val="0000FF"/>
                </a:solidFill>
                <a:latin typeface="+mj-ea"/>
                <a:ea typeface="+mj-ea"/>
                <a:cs typeface="Arial" panose="020B0604020202020204" pitchFamily="34" charset="0"/>
              </a:rPr>
              <a:t>出操作，实现主机和外设接口之间的数据传送，并启动外设工作。 “中断服务程序”执行完后，返回原被中止的程序断点</a:t>
            </a:r>
            <a:r>
              <a:rPr lang="zh-CN" altLang="en-US" sz="2000" b="0">
                <a:solidFill>
                  <a:srgbClr val="0000FF"/>
                </a:solidFill>
                <a:latin typeface="+mj-ea"/>
                <a:ea typeface="+mj-ea"/>
              </a:rPr>
              <a:t>处继续执行。此时，外设和</a:t>
            </a:r>
            <a:r>
              <a:rPr lang="en-US" altLang="zh-CN" sz="2000" b="0">
                <a:solidFill>
                  <a:srgbClr val="0000FF"/>
                </a:solidFill>
                <a:latin typeface="+mj-ea"/>
                <a:ea typeface="+mj-ea"/>
              </a:rPr>
              <a:t>CPU</a:t>
            </a:r>
            <a:r>
              <a:rPr lang="zh-CN" altLang="en-US" sz="2000" b="0">
                <a:solidFill>
                  <a:srgbClr val="0000FF"/>
                </a:solidFill>
                <a:latin typeface="+mj-ea"/>
                <a:ea typeface="+mj-ea"/>
              </a:rPr>
              <a:t>并行工作。</a:t>
            </a:r>
          </a:p>
        </p:txBody>
      </p:sp>
      <p:sp>
        <p:nvSpPr>
          <p:cNvPr id="6" name="Line 4">
            <a:extLst>
              <a:ext uri="{FF2B5EF4-FFF2-40B4-BE49-F238E27FC236}">
                <a16:creationId xmlns:a16="http://schemas.microsoft.com/office/drawing/2014/main" id="{812C3772-DA46-4751-A80C-F781D6D9EA18}"/>
              </a:ext>
            </a:extLst>
          </p:cNvPr>
          <p:cNvSpPr>
            <a:spLocks noChangeShapeType="1"/>
          </p:cNvSpPr>
          <p:nvPr/>
        </p:nvSpPr>
        <p:spPr bwMode="auto">
          <a:xfrm flipV="1">
            <a:off x="2684227" y="5309481"/>
            <a:ext cx="2005013" cy="14288"/>
          </a:xfrm>
          <a:prstGeom prst="line">
            <a:avLst/>
          </a:prstGeom>
          <a:noFill/>
          <a:ln w="381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7" name="Line 5">
            <a:extLst>
              <a:ext uri="{FF2B5EF4-FFF2-40B4-BE49-F238E27FC236}">
                <a16:creationId xmlns:a16="http://schemas.microsoft.com/office/drawing/2014/main" id="{0B07A9DC-D65E-4338-A4CB-A67D79E26FF1}"/>
              </a:ext>
            </a:extLst>
          </p:cNvPr>
          <p:cNvSpPr>
            <a:spLocks noChangeShapeType="1"/>
          </p:cNvSpPr>
          <p:nvPr/>
        </p:nvSpPr>
        <p:spPr bwMode="auto">
          <a:xfrm>
            <a:off x="3014427" y="4342694"/>
            <a:ext cx="0" cy="995362"/>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8" name="Text Box 6">
            <a:extLst>
              <a:ext uri="{FF2B5EF4-FFF2-40B4-BE49-F238E27FC236}">
                <a16:creationId xmlns:a16="http://schemas.microsoft.com/office/drawing/2014/main" id="{188CB69B-CF9A-4193-9761-297BC6C86DC3}"/>
              </a:ext>
            </a:extLst>
          </p:cNvPr>
          <p:cNvSpPr txBox="1">
            <a:spLocks noChangeArrowheads="1"/>
          </p:cNvSpPr>
          <p:nvPr/>
        </p:nvSpPr>
        <p:spPr bwMode="auto">
          <a:xfrm>
            <a:off x="1914290" y="4074406"/>
            <a:ext cx="860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外设</a:t>
            </a:r>
          </a:p>
        </p:txBody>
      </p:sp>
      <p:sp>
        <p:nvSpPr>
          <p:cNvPr id="9" name="Text Box 7">
            <a:extLst>
              <a:ext uri="{FF2B5EF4-FFF2-40B4-BE49-F238E27FC236}">
                <a16:creationId xmlns:a16="http://schemas.microsoft.com/office/drawing/2014/main" id="{09CA48D1-D708-429F-B6A1-002FCF245947}"/>
              </a:ext>
            </a:extLst>
          </p:cNvPr>
          <p:cNvSpPr txBox="1">
            <a:spLocks noChangeArrowheads="1"/>
          </p:cNvSpPr>
          <p:nvPr/>
        </p:nvSpPr>
        <p:spPr bwMode="auto">
          <a:xfrm>
            <a:off x="1930165" y="5072944"/>
            <a:ext cx="860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a:solidFill>
                  <a:srgbClr val="000000"/>
                </a:solidFill>
                <a:latin typeface="+mj-ea"/>
                <a:ea typeface="+mj-ea"/>
              </a:rPr>
              <a:t>CPU</a:t>
            </a:r>
          </a:p>
        </p:txBody>
      </p:sp>
      <p:sp>
        <p:nvSpPr>
          <p:cNvPr id="10" name="Line 8">
            <a:extLst>
              <a:ext uri="{FF2B5EF4-FFF2-40B4-BE49-F238E27FC236}">
                <a16:creationId xmlns:a16="http://schemas.microsoft.com/office/drawing/2014/main" id="{502964F7-248C-48BE-B1FE-8AB07ADE6CDB}"/>
              </a:ext>
            </a:extLst>
          </p:cNvPr>
          <p:cNvSpPr>
            <a:spLocks noChangeShapeType="1"/>
          </p:cNvSpPr>
          <p:nvPr/>
        </p:nvSpPr>
        <p:spPr bwMode="auto">
          <a:xfrm flipV="1">
            <a:off x="2995377" y="4315706"/>
            <a:ext cx="1316038" cy="14288"/>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11" name="Line 9">
            <a:extLst>
              <a:ext uri="{FF2B5EF4-FFF2-40B4-BE49-F238E27FC236}">
                <a16:creationId xmlns:a16="http://schemas.microsoft.com/office/drawing/2014/main" id="{D3C1E389-9998-4633-80DA-2CCDE58055E7}"/>
              </a:ext>
            </a:extLst>
          </p:cNvPr>
          <p:cNvSpPr>
            <a:spLocks noChangeShapeType="1"/>
          </p:cNvSpPr>
          <p:nvPr/>
        </p:nvSpPr>
        <p:spPr bwMode="auto">
          <a:xfrm flipV="1">
            <a:off x="5900502" y="5301544"/>
            <a:ext cx="1422400" cy="12700"/>
          </a:xfrm>
          <a:prstGeom prst="line">
            <a:avLst/>
          </a:prstGeom>
          <a:noFill/>
          <a:ln w="381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2" name="Line 10">
            <a:extLst>
              <a:ext uri="{FF2B5EF4-FFF2-40B4-BE49-F238E27FC236}">
                <a16:creationId xmlns:a16="http://schemas.microsoft.com/office/drawing/2014/main" id="{DAD76236-6722-4B74-9BA5-EB0F4DC0A7D8}"/>
              </a:ext>
            </a:extLst>
          </p:cNvPr>
          <p:cNvSpPr>
            <a:spLocks noChangeShapeType="1"/>
          </p:cNvSpPr>
          <p:nvPr/>
        </p:nvSpPr>
        <p:spPr bwMode="auto">
          <a:xfrm>
            <a:off x="6886340" y="4295069"/>
            <a:ext cx="0" cy="995362"/>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3" name="Line 11">
            <a:extLst>
              <a:ext uri="{FF2B5EF4-FFF2-40B4-BE49-F238E27FC236}">
                <a16:creationId xmlns:a16="http://schemas.microsoft.com/office/drawing/2014/main" id="{C3601A64-3B88-4672-A01E-F1F8DB73DD2B}"/>
              </a:ext>
            </a:extLst>
          </p:cNvPr>
          <p:cNvSpPr>
            <a:spLocks noChangeShapeType="1"/>
          </p:cNvSpPr>
          <p:nvPr/>
        </p:nvSpPr>
        <p:spPr bwMode="auto">
          <a:xfrm flipV="1">
            <a:off x="5563952" y="4307769"/>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14" name="Line 12">
            <a:extLst>
              <a:ext uri="{FF2B5EF4-FFF2-40B4-BE49-F238E27FC236}">
                <a16:creationId xmlns:a16="http://schemas.microsoft.com/office/drawing/2014/main" id="{AC9C3E33-7CCE-4AB6-8B02-81EE0CF60C6D}"/>
              </a:ext>
            </a:extLst>
          </p:cNvPr>
          <p:cNvSpPr>
            <a:spLocks noChangeShapeType="1"/>
          </p:cNvSpPr>
          <p:nvPr/>
        </p:nvSpPr>
        <p:spPr bwMode="auto">
          <a:xfrm>
            <a:off x="8532577" y="5361869"/>
            <a:ext cx="1263650" cy="0"/>
          </a:xfrm>
          <a:prstGeom prst="line">
            <a:avLst/>
          </a:prstGeom>
          <a:noFill/>
          <a:ln w="381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5" name="Text Box 13">
            <a:extLst>
              <a:ext uri="{FF2B5EF4-FFF2-40B4-BE49-F238E27FC236}">
                <a16:creationId xmlns:a16="http://schemas.microsoft.com/office/drawing/2014/main" id="{555790E2-DE90-4ED4-A08E-6F0638D4A53C}"/>
              </a:ext>
            </a:extLst>
          </p:cNvPr>
          <p:cNvSpPr txBox="1">
            <a:spLocks noChangeArrowheads="1"/>
          </p:cNvSpPr>
          <p:nvPr/>
        </p:nvSpPr>
        <p:spPr bwMode="auto">
          <a:xfrm>
            <a:off x="2765190" y="5284081"/>
            <a:ext cx="496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启动</a:t>
            </a:r>
          </a:p>
        </p:txBody>
      </p:sp>
      <p:sp>
        <p:nvSpPr>
          <p:cNvPr id="16" name="Text Box 14">
            <a:extLst>
              <a:ext uri="{FF2B5EF4-FFF2-40B4-BE49-F238E27FC236}">
                <a16:creationId xmlns:a16="http://schemas.microsoft.com/office/drawing/2014/main" id="{9255AE39-8630-49E9-997F-EC707903BAF6}"/>
              </a:ext>
            </a:extLst>
          </p:cNvPr>
          <p:cNvSpPr txBox="1">
            <a:spLocks noChangeArrowheads="1"/>
          </p:cNvSpPr>
          <p:nvPr/>
        </p:nvSpPr>
        <p:spPr bwMode="auto">
          <a:xfrm>
            <a:off x="4239977" y="3785481"/>
            <a:ext cx="45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完成</a:t>
            </a:r>
          </a:p>
        </p:txBody>
      </p:sp>
      <p:sp>
        <p:nvSpPr>
          <p:cNvPr id="17" name="Text Box 15">
            <a:extLst>
              <a:ext uri="{FF2B5EF4-FFF2-40B4-BE49-F238E27FC236}">
                <a16:creationId xmlns:a16="http://schemas.microsoft.com/office/drawing/2014/main" id="{F2ABA7FF-6B2F-450A-A5CC-397560836C77}"/>
              </a:ext>
            </a:extLst>
          </p:cNvPr>
          <p:cNvSpPr txBox="1">
            <a:spLocks noChangeArrowheads="1"/>
          </p:cNvSpPr>
          <p:nvPr/>
        </p:nvSpPr>
        <p:spPr bwMode="auto">
          <a:xfrm>
            <a:off x="7957902" y="4739569"/>
            <a:ext cx="4968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启动</a:t>
            </a:r>
          </a:p>
        </p:txBody>
      </p:sp>
      <p:sp>
        <p:nvSpPr>
          <p:cNvPr id="18" name="Text Box 16">
            <a:extLst>
              <a:ext uri="{FF2B5EF4-FFF2-40B4-BE49-F238E27FC236}">
                <a16:creationId xmlns:a16="http://schemas.microsoft.com/office/drawing/2014/main" id="{8A027096-3838-4BA7-B1B3-4C51ACD8C179}"/>
              </a:ext>
            </a:extLst>
          </p:cNvPr>
          <p:cNvSpPr txBox="1">
            <a:spLocks noChangeArrowheads="1"/>
          </p:cNvSpPr>
          <p:nvPr/>
        </p:nvSpPr>
        <p:spPr bwMode="auto">
          <a:xfrm>
            <a:off x="6816490" y="3798181"/>
            <a:ext cx="45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完成</a:t>
            </a:r>
          </a:p>
        </p:txBody>
      </p:sp>
      <p:sp>
        <p:nvSpPr>
          <p:cNvPr id="19" name="Text Box 17">
            <a:extLst>
              <a:ext uri="{FF2B5EF4-FFF2-40B4-BE49-F238E27FC236}">
                <a16:creationId xmlns:a16="http://schemas.microsoft.com/office/drawing/2014/main" id="{15E4F9F8-7639-46BE-94CC-C7E2D5FC8F0F}"/>
              </a:ext>
            </a:extLst>
          </p:cNvPr>
          <p:cNvSpPr txBox="1">
            <a:spLocks noChangeArrowheads="1"/>
          </p:cNvSpPr>
          <p:nvPr/>
        </p:nvSpPr>
        <p:spPr bwMode="auto">
          <a:xfrm>
            <a:off x="3387490" y="3920419"/>
            <a:ext cx="106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工作</a:t>
            </a:r>
          </a:p>
        </p:txBody>
      </p:sp>
      <p:sp>
        <p:nvSpPr>
          <p:cNvPr id="20" name="Text Box 18">
            <a:extLst>
              <a:ext uri="{FF2B5EF4-FFF2-40B4-BE49-F238E27FC236}">
                <a16:creationId xmlns:a16="http://schemas.microsoft.com/office/drawing/2014/main" id="{8DFE91D2-F59A-4A75-ADD3-EA31C5C7AD37}"/>
              </a:ext>
            </a:extLst>
          </p:cNvPr>
          <p:cNvSpPr txBox="1">
            <a:spLocks noChangeArrowheads="1"/>
          </p:cNvSpPr>
          <p:nvPr/>
        </p:nvSpPr>
        <p:spPr bwMode="auto">
          <a:xfrm>
            <a:off x="5765565" y="3880731"/>
            <a:ext cx="106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工作</a:t>
            </a:r>
          </a:p>
        </p:txBody>
      </p:sp>
      <p:sp>
        <p:nvSpPr>
          <p:cNvPr id="21" name="Line 19">
            <a:extLst>
              <a:ext uri="{FF2B5EF4-FFF2-40B4-BE49-F238E27FC236}">
                <a16:creationId xmlns:a16="http://schemas.microsoft.com/office/drawing/2014/main" id="{A1CAEBB4-3C4B-4B3F-93D2-3A68E18CEDE4}"/>
              </a:ext>
            </a:extLst>
          </p:cNvPr>
          <p:cNvSpPr>
            <a:spLocks noChangeShapeType="1"/>
          </p:cNvSpPr>
          <p:nvPr/>
        </p:nvSpPr>
        <p:spPr bwMode="auto">
          <a:xfrm>
            <a:off x="4300302" y="4325231"/>
            <a:ext cx="1588" cy="996950"/>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2" name="Line 20">
            <a:extLst>
              <a:ext uri="{FF2B5EF4-FFF2-40B4-BE49-F238E27FC236}">
                <a16:creationId xmlns:a16="http://schemas.microsoft.com/office/drawing/2014/main" id="{41C68A92-0A7D-4E21-A2D1-F029C722E818}"/>
              </a:ext>
            </a:extLst>
          </p:cNvPr>
          <p:cNvSpPr>
            <a:spLocks noChangeShapeType="1"/>
          </p:cNvSpPr>
          <p:nvPr/>
        </p:nvSpPr>
        <p:spPr bwMode="auto">
          <a:xfrm>
            <a:off x="4695590" y="4752269"/>
            <a:ext cx="0" cy="550862"/>
          </a:xfrm>
          <a:prstGeom prst="line">
            <a:avLst/>
          </a:prstGeom>
          <a:noFill/>
          <a:ln w="28575">
            <a:solidFill>
              <a:srgbClr val="00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3" name="Line 21">
            <a:extLst>
              <a:ext uri="{FF2B5EF4-FFF2-40B4-BE49-F238E27FC236}">
                <a16:creationId xmlns:a16="http://schemas.microsoft.com/office/drawing/2014/main" id="{E0E545C3-740B-4740-A115-414127DB0EC6}"/>
              </a:ext>
            </a:extLst>
          </p:cNvPr>
          <p:cNvSpPr>
            <a:spLocks noChangeShapeType="1"/>
          </p:cNvSpPr>
          <p:nvPr/>
        </p:nvSpPr>
        <p:spPr bwMode="auto">
          <a:xfrm flipV="1">
            <a:off x="4708290" y="4793544"/>
            <a:ext cx="1208087" cy="1587"/>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24" name="Line 22">
            <a:extLst>
              <a:ext uri="{FF2B5EF4-FFF2-40B4-BE49-F238E27FC236}">
                <a16:creationId xmlns:a16="http://schemas.microsoft.com/office/drawing/2014/main" id="{382CF74E-E0C8-4481-BF16-6F96E33D6264}"/>
              </a:ext>
            </a:extLst>
          </p:cNvPr>
          <p:cNvSpPr>
            <a:spLocks noChangeShapeType="1"/>
          </p:cNvSpPr>
          <p:nvPr/>
        </p:nvSpPr>
        <p:spPr bwMode="auto">
          <a:xfrm flipH="1">
            <a:off x="5897327" y="4799894"/>
            <a:ext cx="3175" cy="538162"/>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5" name="Line 23">
            <a:extLst>
              <a:ext uri="{FF2B5EF4-FFF2-40B4-BE49-F238E27FC236}">
                <a16:creationId xmlns:a16="http://schemas.microsoft.com/office/drawing/2014/main" id="{FB37F805-5E58-40AD-ADD8-60B778FB038E}"/>
              </a:ext>
            </a:extLst>
          </p:cNvPr>
          <p:cNvSpPr>
            <a:spLocks noChangeShapeType="1"/>
          </p:cNvSpPr>
          <p:nvPr/>
        </p:nvSpPr>
        <p:spPr bwMode="auto">
          <a:xfrm flipV="1">
            <a:off x="5570302" y="4298244"/>
            <a:ext cx="0" cy="498475"/>
          </a:xfrm>
          <a:prstGeom prst="line">
            <a:avLst/>
          </a:prstGeom>
          <a:noFill/>
          <a:ln w="28575">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26" name="Line 24">
            <a:extLst>
              <a:ext uri="{FF2B5EF4-FFF2-40B4-BE49-F238E27FC236}">
                <a16:creationId xmlns:a16="http://schemas.microsoft.com/office/drawing/2014/main" id="{A850ED78-9E49-406F-8235-428614B0EE2A}"/>
              </a:ext>
            </a:extLst>
          </p:cNvPr>
          <p:cNvSpPr>
            <a:spLocks noChangeShapeType="1"/>
          </p:cNvSpPr>
          <p:nvPr/>
        </p:nvSpPr>
        <p:spPr bwMode="auto">
          <a:xfrm>
            <a:off x="9512065" y="4312531"/>
            <a:ext cx="0" cy="1047750"/>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7" name="Line 25">
            <a:extLst>
              <a:ext uri="{FF2B5EF4-FFF2-40B4-BE49-F238E27FC236}">
                <a16:creationId xmlns:a16="http://schemas.microsoft.com/office/drawing/2014/main" id="{BB8C205B-FC3B-40AE-9988-23A6334BBE60}"/>
              </a:ext>
            </a:extLst>
          </p:cNvPr>
          <p:cNvSpPr>
            <a:spLocks noChangeShapeType="1"/>
          </p:cNvSpPr>
          <p:nvPr/>
        </p:nvSpPr>
        <p:spPr bwMode="auto">
          <a:xfrm flipV="1">
            <a:off x="8176977" y="4325231"/>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28" name="Text Box 26">
            <a:extLst>
              <a:ext uri="{FF2B5EF4-FFF2-40B4-BE49-F238E27FC236}">
                <a16:creationId xmlns:a16="http://schemas.microsoft.com/office/drawing/2014/main" id="{4BCE0128-D579-4784-999C-08691965F7B2}"/>
              </a:ext>
            </a:extLst>
          </p:cNvPr>
          <p:cNvSpPr txBox="1">
            <a:spLocks noChangeArrowheads="1"/>
          </p:cNvSpPr>
          <p:nvPr/>
        </p:nvSpPr>
        <p:spPr bwMode="auto">
          <a:xfrm>
            <a:off x="8437327" y="3869619"/>
            <a:ext cx="10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工作</a:t>
            </a:r>
          </a:p>
        </p:txBody>
      </p:sp>
      <p:sp>
        <p:nvSpPr>
          <p:cNvPr id="29" name="Line 27">
            <a:extLst>
              <a:ext uri="{FF2B5EF4-FFF2-40B4-BE49-F238E27FC236}">
                <a16:creationId xmlns:a16="http://schemas.microsoft.com/office/drawing/2014/main" id="{4875B1E2-55AC-4F3A-98E6-84DC4B6A748A}"/>
              </a:ext>
            </a:extLst>
          </p:cNvPr>
          <p:cNvSpPr>
            <a:spLocks noChangeShapeType="1"/>
          </p:cNvSpPr>
          <p:nvPr/>
        </p:nvSpPr>
        <p:spPr bwMode="auto">
          <a:xfrm>
            <a:off x="7308615" y="4769731"/>
            <a:ext cx="0" cy="550863"/>
          </a:xfrm>
          <a:prstGeom prst="line">
            <a:avLst/>
          </a:prstGeom>
          <a:noFill/>
          <a:ln w="28575">
            <a:solidFill>
              <a:srgbClr val="00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0" name="Line 28">
            <a:extLst>
              <a:ext uri="{FF2B5EF4-FFF2-40B4-BE49-F238E27FC236}">
                <a16:creationId xmlns:a16="http://schemas.microsoft.com/office/drawing/2014/main" id="{008D5DC5-FE9F-433B-A810-59DEA1D7CEA3}"/>
              </a:ext>
            </a:extLst>
          </p:cNvPr>
          <p:cNvSpPr>
            <a:spLocks noChangeShapeType="1"/>
          </p:cNvSpPr>
          <p:nvPr/>
        </p:nvSpPr>
        <p:spPr bwMode="auto">
          <a:xfrm flipV="1">
            <a:off x="7321315" y="4811006"/>
            <a:ext cx="1208087" cy="1588"/>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31" name="Line 29">
            <a:extLst>
              <a:ext uri="{FF2B5EF4-FFF2-40B4-BE49-F238E27FC236}">
                <a16:creationId xmlns:a16="http://schemas.microsoft.com/office/drawing/2014/main" id="{C6737C12-792C-45F1-8DAB-6702970452A6}"/>
              </a:ext>
            </a:extLst>
          </p:cNvPr>
          <p:cNvSpPr>
            <a:spLocks noChangeShapeType="1"/>
          </p:cNvSpPr>
          <p:nvPr/>
        </p:nvSpPr>
        <p:spPr bwMode="auto">
          <a:xfrm>
            <a:off x="8513527" y="4817356"/>
            <a:ext cx="11113" cy="52387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2" name="Line 30">
            <a:extLst>
              <a:ext uri="{FF2B5EF4-FFF2-40B4-BE49-F238E27FC236}">
                <a16:creationId xmlns:a16="http://schemas.microsoft.com/office/drawing/2014/main" id="{93D3965F-131D-47A5-97A4-0F726997BD14}"/>
              </a:ext>
            </a:extLst>
          </p:cNvPr>
          <p:cNvSpPr>
            <a:spLocks noChangeShapeType="1"/>
          </p:cNvSpPr>
          <p:nvPr/>
        </p:nvSpPr>
        <p:spPr bwMode="auto">
          <a:xfrm flipV="1">
            <a:off x="8183327" y="4315706"/>
            <a:ext cx="0" cy="498475"/>
          </a:xfrm>
          <a:prstGeom prst="line">
            <a:avLst/>
          </a:prstGeom>
          <a:noFill/>
          <a:ln w="28575">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33" name="Text Box 31">
            <a:extLst>
              <a:ext uri="{FF2B5EF4-FFF2-40B4-BE49-F238E27FC236}">
                <a16:creationId xmlns:a16="http://schemas.microsoft.com/office/drawing/2014/main" id="{C27D5B8D-D64D-4624-A449-2D38E6696513}"/>
              </a:ext>
            </a:extLst>
          </p:cNvPr>
          <p:cNvSpPr txBox="1">
            <a:spLocks noChangeArrowheads="1"/>
          </p:cNvSpPr>
          <p:nvPr/>
        </p:nvSpPr>
        <p:spPr bwMode="auto">
          <a:xfrm>
            <a:off x="3965340" y="5287256"/>
            <a:ext cx="523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请求</a:t>
            </a:r>
          </a:p>
        </p:txBody>
      </p:sp>
      <p:sp>
        <p:nvSpPr>
          <p:cNvPr id="34" name="Text Box 32">
            <a:extLst>
              <a:ext uri="{FF2B5EF4-FFF2-40B4-BE49-F238E27FC236}">
                <a16:creationId xmlns:a16="http://schemas.microsoft.com/office/drawing/2014/main" id="{08C84E7A-82CD-45F2-BE46-0EA9E1BDF312}"/>
              </a:ext>
            </a:extLst>
          </p:cNvPr>
          <p:cNvSpPr txBox="1">
            <a:spLocks noChangeArrowheads="1"/>
          </p:cNvSpPr>
          <p:nvPr/>
        </p:nvSpPr>
        <p:spPr bwMode="auto">
          <a:xfrm>
            <a:off x="4438415" y="5269794"/>
            <a:ext cx="523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响应</a:t>
            </a:r>
          </a:p>
        </p:txBody>
      </p:sp>
      <p:sp>
        <p:nvSpPr>
          <p:cNvPr id="35" name="Text Box 33">
            <a:extLst>
              <a:ext uri="{FF2B5EF4-FFF2-40B4-BE49-F238E27FC236}">
                <a16:creationId xmlns:a16="http://schemas.microsoft.com/office/drawing/2014/main" id="{C3018FCF-46E8-4398-BB9F-675625007E53}"/>
              </a:ext>
            </a:extLst>
          </p:cNvPr>
          <p:cNvSpPr txBox="1">
            <a:spLocks noChangeArrowheads="1"/>
          </p:cNvSpPr>
          <p:nvPr/>
        </p:nvSpPr>
        <p:spPr bwMode="auto">
          <a:xfrm>
            <a:off x="5282965" y="4739569"/>
            <a:ext cx="496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启动</a:t>
            </a:r>
          </a:p>
        </p:txBody>
      </p:sp>
      <p:sp>
        <p:nvSpPr>
          <p:cNvPr id="36" name="Text Box 34">
            <a:extLst>
              <a:ext uri="{FF2B5EF4-FFF2-40B4-BE49-F238E27FC236}">
                <a16:creationId xmlns:a16="http://schemas.microsoft.com/office/drawing/2014/main" id="{845309D2-0765-4CB9-91DE-68B3C7B67281}"/>
              </a:ext>
            </a:extLst>
          </p:cNvPr>
          <p:cNvSpPr txBox="1">
            <a:spLocks noChangeArrowheads="1"/>
          </p:cNvSpPr>
          <p:nvPr/>
        </p:nvSpPr>
        <p:spPr bwMode="auto">
          <a:xfrm>
            <a:off x="6608527" y="5274556"/>
            <a:ext cx="523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请求</a:t>
            </a:r>
          </a:p>
        </p:txBody>
      </p:sp>
      <p:sp>
        <p:nvSpPr>
          <p:cNvPr id="37" name="Text Box 35">
            <a:extLst>
              <a:ext uri="{FF2B5EF4-FFF2-40B4-BE49-F238E27FC236}">
                <a16:creationId xmlns:a16="http://schemas.microsoft.com/office/drawing/2014/main" id="{C7B856D0-B1C5-4AA3-BF8E-9BB11041EA68}"/>
              </a:ext>
            </a:extLst>
          </p:cNvPr>
          <p:cNvSpPr txBox="1">
            <a:spLocks noChangeArrowheads="1"/>
          </p:cNvSpPr>
          <p:nvPr/>
        </p:nvSpPr>
        <p:spPr bwMode="auto">
          <a:xfrm>
            <a:off x="7081602" y="5257094"/>
            <a:ext cx="523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响应</a:t>
            </a:r>
          </a:p>
        </p:txBody>
      </p:sp>
      <p:sp>
        <p:nvSpPr>
          <p:cNvPr id="38" name="Text Box 36">
            <a:extLst>
              <a:ext uri="{FF2B5EF4-FFF2-40B4-BE49-F238E27FC236}">
                <a16:creationId xmlns:a16="http://schemas.microsoft.com/office/drawing/2014/main" id="{54D13C17-DFEA-4E8A-8772-B702AC09F2D5}"/>
              </a:ext>
            </a:extLst>
          </p:cNvPr>
          <p:cNvSpPr txBox="1">
            <a:spLocks noChangeArrowheads="1"/>
          </p:cNvSpPr>
          <p:nvPr/>
        </p:nvSpPr>
        <p:spPr bwMode="auto">
          <a:xfrm>
            <a:off x="5765565" y="3077456"/>
            <a:ext cx="25415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a:solidFill>
                  <a:srgbClr val="008000"/>
                </a:solidFill>
                <a:latin typeface="+mj-ea"/>
                <a:ea typeface="+mj-ea"/>
              </a:rPr>
              <a:t>中断服务程序</a:t>
            </a:r>
          </a:p>
        </p:txBody>
      </p:sp>
      <p:sp>
        <p:nvSpPr>
          <p:cNvPr id="39" name="Text Box 37">
            <a:extLst>
              <a:ext uri="{FF2B5EF4-FFF2-40B4-BE49-F238E27FC236}">
                <a16:creationId xmlns:a16="http://schemas.microsoft.com/office/drawing/2014/main" id="{C5B93DB1-CE77-4699-8F45-FDCEB6B8B218}"/>
              </a:ext>
            </a:extLst>
          </p:cNvPr>
          <p:cNvSpPr txBox="1">
            <a:spLocks noChangeArrowheads="1"/>
          </p:cNvSpPr>
          <p:nvPr/>
        </p:nvSpPr>
        <p:spPr bwMode="auto">
          <a:xfrm>
            <a:off x="5748102" y="5326944"/>
            <a:ext cx="523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a:solidFill>
                  <a:srgbClr val="000000"/>
                </a:solidFill>
                <a:latin typeface="+mj-ea"/>
                <a:ea typeface="+mj-ea"/>
              </a:rPr>
              <a:t>返回</a:t>
            </a:r>
          </a:p>
        </p:txBody>
      </p:sp>
      <p:sp>
        <p:nvSpPr>
          <p:cNvPr id="40" name="Line 38">
            <a:extLst>
              <a:ext uri="{FF2B5EF4-FFF2-40B4-BE49-F238E27FC236}">
                <a16:creationId xmlns:a16="http://schemas.microsoft.com/office/drawing/2014/main" id="{88211DA0-BEA6-443D-BEBA-D7C6AAFA4B5A}"/>
              </a:ext>
            </a:extLst>
          </p:cNvPr>
          <p:cNvSpPr>
            <a:spLocks noChangeShapeType="1"/>
          </p:cNvSpPr>
          <p:nvPr/>
        </p:nvSpPr>
        <p:spPr bwMode="auto">
          <a:xfrm flipH="1">
            <a:off x="5148027" y="3480681"/>
            <a:ext cx="673100" cy="12239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1" name="Line 39">
            <a:extLst>
              <a:ext uri="{FF2B5EF4-FFF2-40B4-BE49-F238E27FC236}">
                <a16:creationId xmlns:a16="http://schemas.microsoft.com/office/drawing/2014/main" id="{72957EA9-78AD-48E4-BF96-E1A0E609CA52}"/>
              </a:ext>
            </a:extLst>
          </p:cNvPr>
          <p:cNvSpPr>
            <a:spLocks noChangeShapeType="1"/>
          </p:cNvSpPr>
          <p:nvPr/>
        </p:nvSpPr>
        <p:spPr bwMode="auto">
          <a:xfrm>
            <a:off x="7502290" y="3494969"/>
            <a:ext cx="415925" cy="12636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Tree>
    <p:extLst>
      <p:ext uri="{BB962C8B-B14F-4D97-AF65-F5344CB8AC3E}">
        <p14:creationId xmlns:p14="http://schemas.microsoft.com/office/powerpoint/2010/main" val="356437669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E68534-9F3A-41A1-9762-49A80142D2AD}"/>
              </a:ext>
            </a:extLst>
          </p:cNvPr>
          <p:cNvSpPr>
            <a:spLocks noGrp="1"/>
          </p:cNvSpPr>
          <p:nvPr>
            <p:ph type="sldNum" sz="quarter" idx="12"/>
          </p:nvPr>
        </p:nvSpPr>
        <p:spPr/>
        <p:txBody>
          <a:bodyPr/>
          <a:lstStyle/>
          <a:p>
            <a:fld id="{D12C7F20-4EEE-4847-AC76-B538472E8A39}" type="slidenum">
              <a:rPr lang="zh-CN" altLang="en-US" smtClean="0"/>
              <a:pPr/>
              <a:t>45</a:t>
            </a:fld>
            <a:endParaRPr lang="zh-CN" altLang="en-US"/>
          </a:p>
        </p:txBody>
      </p:sp>
      <p:sp>
        <p:nvSpPr>
          <p:cNvPr id="3" name="文本占位符 2">
            <a:extLst>
              <a:ext uri="{FF2B5EF4-FFF2-40B4-BE49-F238E27FC236}">
                <a16:creationId xmlns:a16="http://schemas.microsoft.com/office/drawing/2014/main" id="{607F8F89-F1EC-494B-A9BF-CC3C1510CC7F}"/>
              </a:ext>
            </a:extLst>
          </p:cNvPr>
          <p:cNvSpPr>
            <a:spLocks noGrp="1"/>
          </p:cNvSpPr>
          <p:nvPr>
            <p:ph type="body" sz="quarter" idx="15"/>
          </p:nvPr>
        </p:nvSpPr>
        <p:spPr/>
        <p:txBody>
          <a:bodyPr/>
          <a:lstStyle/>
          <a:p>
            <a:r>
              <a:rPr lang="zh-CN" altLang="en-US" dirty="0"/>
              <a:t>处理器中的异常处理机制</a:t>
            </a:r>
          </a:p>
        </p:txBody>
      </p:sp>
      <p:sp>
        <p:nvSpPr>
          <p:cNvPr id="4" name="文本占位符 3">
            <a:extLst>
              <a:ext uri="{FF2B5EF4-FFF2-40B4-BE49-F238E27FC236}">
                <a16:creationId xmlns:a16="http://schemas.microsoft.com/office/drawing/2014/main" id="{C4AEB177-7C64-4ACA-BA62-5DCAA267B204}"/>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8" name="Rectangle 3">
            <a:extLst>
              <a:ext uri="{FF2B5EF4-FFF2-40B4-BE49-F238E27FC236}">
                <a16:creationId xmlns:a16="http://schemas.microsoft.com/office/drawing/2014/main" id="{93E15BE4-61B6-4E84-AD37-45642EE6BB4D}"/>
              </a:ext>
            </a:extLst>
          </p:cNvPr>
          <p:cNvSpPr>
            <a:spLocks noChangeArrowheads="1"/>
          </p:cNvSpPr>
          <p:nvPr/>
        </p:nvSpPr>
        <p:spPr bwMode="auto">
          <a:xfrm>
            <a:off x="356214" y="1168400"/>
            <a:ext cx="11835786"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nSpc>
                <a:spcPct val="120000"/>
              </a:lnSpc>
              <a:spcBef>
                <a:spcPct val="20000"/>
              </a:spcBef>
              <a:buSzPct val="100000"/>
              <a:buChar char="°"/>
              <a:defRPr b="1">
                <a:solidFill>
                  <a:schemeClr val="tx1"/>
                </a:solidFill>
                <a:latin typeface="Arial" panose="020B0604020202020204" pitchFamily="34" charset="0"/>
              </a:defRPr>
            </a:lvl1pPr>
            <a:lvl2pPr marL="952500" indent="-495300">
              <a:lnSpc>
                <a:spcPct val="120000"/>
              </a:lnSpc>
              <a:spcBef>
                <a:spcPct val="20000"/>
              </a:spcBef>
              <a:buSzPct val="100000"/>
              <a:buChar char="•"/>
              <a:defRPr b="1">
                <a:solidFill>
                  <a:srgbClr val="0000FF"/>
                </a:solidFill>
                <a:latin typeface="Arial" panose="020B0604020202020204" pitchFamily="34" charset="0"/>
              </a:defRPr>
            </a:lvl2pPr>
            <a:lvl3pPr marL="1371600" indent="-457200">
              <a:lnSpc>
                <a:spcPct val="120000"/>
              </a:lnSpc>
              <a:spcBef>
                <a:spcPct val="20000"/>
              </a:spcBef>
              <a:buSzPct val="100000"/>
              <a:buChar char="-"/>
              <a:defRPr b="1">
                <a:solidFill>
                  <a:srgbClr val="2E9267"/>
                </a:solidFill>
                <a:latin typeface="Arial" panose="020B0604020202020204" pitchFamily="34"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Aft>
                <a:spcPct val="0"/>
              </a:spcAft>
              <a:buSzPct val="75000"/>
              <a:buFont typeface="Wingdings" panose="05000000000000000000" pitchFamily="2" charset="2"/>
              <a:buNone/>
            </a:pPr>
            <a:r>
              <a:rPr lang="zh-CN" altLang="en-US" sz="1600" b="0">
                <a:solidFill>
                  <a:srgbClr val="000000"/>
                </a:solidFill>
                <a:latin typeface="+mj-ea"/>
                <a:ea typeface="+mj-ea"/>
                <a:cs typeface="Arial" panose="020B0604020202020204" pitchFamily="34" charset="0"/>
              </a:rPr>
              <a:t>异常发生时，处理器必须做以下基本处理：</a:t>
            </a:r>
          </a:p>
          <a:p>
            <a:pPr eaLnBrk="0" fontAlgn="base" hangingPunct="0">
              <a:spcAft>
                <a:spcPct val="0"/>
              </a:spcAft>
              <a:buSzPct val="75000"/>
              <a:buFont typeface="Wingdings" panose="05000000000000000000" pitchFamily="2" charset="2"/>
              <a:buNone/>
            </a:pPr>
            <a:r>
              <a:rPr lang="en-US" altLang="zh-CN" sz="1600" b="0">
                <a:solidFill>
                  <a:srgbClr val="000000"/>
                </a:solidFill>
                <a:latin typeface="+mj-ea"/>
                <a:ea typeface="+mj-ea"/>
                <a:cs typeface="Arial" panose="020B0604020202020204" pitchFamily="34" charset="0"/>
              </a:rPr>
              <a:t>① </a:t>
            </a:r>
            <a:r>
              <a:rPr lang="zh-CN" altLang="en-US" sz="1600" b="0">
                <a:solidFill>
                  <a:srgbClr val="000000"/>
                </a:solidFill>
                <a:latin typeface="+mj-ea"/>
                <a:ea typeface="+mj-ea"/>
                <a:cs typeface="Arial" panose="020B0604020202020204" pitchFamily="34" charset="0"/>
              </a:rPr>
              <a:t>保护断点和程序状态：</a:t>
            </a:r>
          </a:p>
          <a:p>
            <a:pPr eaLnBrk="0" fontAlgn="base" hangingPunct="0">
              <a:spcAft>
                <a:spcPct val="0"/>
              </a:spcAft>
              <a:buSzPct val="75000"/>
              <a:buFont typeface="Wingdings" panose="05000000000000000000" pitchFamily="2" charset="2"/>
              <a:buNone/>
            </a:pPr>
            <a:r>
              <a:rPr lang="zh-CN" altLang="en-US" sz="1600" b="0">
                <a:solidFill>
                  <a:srgbClr val="000000"/>
                </a:solidFill>
                <a:latin typeface="+mj-ea"/>
                <a:ea typeface="+mj-ea"/>
                <a:cs typeface="Arial" panose="020B0604020202020204" pitchFamily="34" charset="0"/>
              </a:rPr>
              <a:t>      </a:t>
            </a:r>
            <a:r>
              <a:rPr lang="zh-CN" altLang="en-US" sz="1600" b="0">
                <a:solidFill>
                  <a:srgbClr val="A50021"/>
                </a:solidFill>
                <a:latin typeface="+mj-ea"/>
                <a:ea typeface="+mj-ea"/>
                <a:cs typeface="Arial" panose="020B0604020202020204" pitchFamily="34" charset="0"/>
              </a:rPr>
              <a:t>将返回原程序执行的断点和程序状态保存到堆栈或特殊寄存器中</a:t>
            </a:r>
          </a:p>
          <a:p>
            <a:pPr lvl="1" eaLnBrk="0" fontAlgn="base" hangingPunct="0">
              <a:spcAft>
                <a:spcPct val="0"/>
              </a:spcAft>
              <a:buFontTx/>
              <a:buNone/>
            </a:pPr>
            <a:r>
              <a:rPr lang="zh-CN" altLang="en-US" sz="1600" b="0">
                <a:latin typeface="+mj-ea"/>
                <a:ea typeface="+mj-ea"/>
                <a:cs typeface="Arial" panose="020B0604020202020204" pitchFamily="34" charset="0"/>
              </a:rPr>
              <a:t>     </a:t>
            </a:r>
            <a:r>
              <a:rPr lang="en-US" altLang="zh-CN" sz="1600" b="0">
                <a:latin typeface="+mj-ea"/>
                <a:ea typeface="+mj-ea"/>
                <a:cs typeface="Arial" panose="020B0604020202020204" pitchFamily="34" charset="0"/>
              </a:rPr>
              <a:t>PC=&gt;</a:t>
            </a:r>
            <a:r>
              <a:rPr lang="zh-CN" altLang="en-US" sz="1600" b="0">
                <a:latin typeface="+mj-ea"/>
                <a:ea typeface="+mj-ea"/>
                <a:cs typeface="Arial" panose="020B0604020202020204" pitchFamily="34" charset="0"/>
              </a:rPr>
              <a:t>堆栈 或 </a:t>
            </a:r>
            <a:r>
              <a:rPr lang="en-US" altLang="zh-CN" sz="1600" b="0">
                <a:latin typeface="+mj-ea"/>
                <a:ea typeface="+mj-ea"/>
                <a:cs typeface="Arial" panose="020B0604020202020204" pitchFamily="34" charset="0"/>
              </a:rPr>
              <a:t>EPC</a:t>
            </a:r>
          </a:p>
          <a:p>
            <a:pPr lvl="1" eaLnBrk="0" fontAlgn="base" hangingPunct="0">
              <a:spcAft>
                <a:spcPct val="0"/>
              </a:spcAft>
              <a:buFontTx/>
              <a:buNone/>
            </a:pPr>
            <a:r>
              <a:rPr lang="en-US" altLang="zh-CN" sz="1600" b="0">
                <a:latin typeface="+mj-ea"/>
                <a:ea typeface="+mj-ea"/>
                <a:cs typeface="Arial" panose="020B0604020202020204" pitchFamily="34" charset="0"/>
              </a:rPr>
              <a:t>     PSWR=&gt;</a:t>
            </a:r>
            <a:r>
              <a:rPr lang="zh-CN" altLang="en-US" sz="1600" b="0">
                <a:latin typeface="+mj-ea"/>
                <a:ea typeface="+mj-ea"/>
                <a:cs typeface="Arial" panose="020B0604020202020204" pitchFamily="34" charset="0"/>
              </a:rPr>
              <a:t>堆栈 或 </a:t>
            </a:r>
            <a:r>
              <a:rPr lang="en-US" altLang="zh-CN" sz="1600" b="0">
                <a:latin typeface="+mj-ea"/>
                <a:ea typeface="+mj-ea"/>
                <a:cs typeface="Arial" panose="020B0604020202020204" pitchFamily="34" charset="0"/>
              </a:rPr>
              <a:t>EPSWR</a:t>
            </a:r>
          </a:p>
          <a:p>
            <a:pPr lvl="1" eaLnBrk="0" fontAlgn="base" hangingPunct="0">
              <a:spcAft>
                <a:spcPct val="0"/>
              </a:spcAft>
              <a:buFontTx/>
              <a:buNone/>
            </a:pPr>
            <a:r>
              <a:rPr lang="en-US" altLang="zh-CN" sz="1600" b="0">
                <a:latin typeface="+mj-ea"/>
                <a:ea typeface="+mj-ea"/>
                <a:cs typeface="Arial" panose="020B0604020202020204" pitchFamily="34" charset="0"/>
              </a:rPr>
              <a:t>( </a:t>
            </a:r>
            <a:r>
              <a:rPr lang="zh-CN" altLang="en-US" sz="1600" b="0">
                <a:latin typeface="+mj-ea"/>
                <a:ea typeface="+mj-ea"/>
                <a:cs typeface="Arial" panose="020B0604020202020204" pitchFamily="34" charset="0"/>
              </a:rPr>
              <a:t>注：</a:t>
            </a:r>
            <a:r>
              <a:rPr lang="en-US" altLang="zh-CN" sz="1600" b="0">
                <a:latin typeface="+mj-ea"/>
                <a:ea typeface="+mj-ea"/>
                <a:cs typeface="Arial" panose="020B0604020202020204" pitchFamily="34" charset="0"/>
              </a:rPr>
              <a:t>PSW</a:t>
            </a:r>
            <a:r>
              <a:rPr lang="zh-CN" altLang="en-US" sz="1600" b="0">
                <a:latin typeface="+mj-ea"/>
                <a:ea typeface="+mj-ea"/>
                <a:cs typeface="Arial" panose="020B0604020202020204" pitchFamily="34" charset="0"/>
              </a:rPr>
              <a:t>（</a:t>
            </a:r>
            <a:r>
              <a:rPr lang="en-US" altLang="zh-CN" sz="1600" b="0">
                <a:latin typeface="+mj-ea"/>
                <a:ea typeface="+mj-ea"/>
                <a:cs typeface="Arial" panose="020B0604020202020204" pitchFamily="34" charset="0"/>
              </a:rPr>
              <a:t>Program Status Word</a:t>
            </a:r>
            <a:r>
              <a:rPr lang="zh-CN" altLang="en-US" sz="1600" b="0">
                <a:latin typeface="+mj-ea"/>
                <a:ea typeface="+mj-ea"/>
                <a:cs typeface="Arial" panose="020B0604020202020204" pitchFamily="34" charset="0"/>
              </a:rPr>
              <a:t>）：程序状态字</a:t>
            </a:r>
          </a:p>
          <a:p>
            <a:pPr lvl="1" eaLnBrk="0" fontAlgn="base" hangingPunct="0">
              <a:spcAft>
                <a:spcPct val="0"/>
              </a:spcAft>
              <a:buFontTx/>
              <a:buNone/>
            </a:pPr>
            <a:r>
              <a:rPr lang="zh-CN" altLang="en-US" sz="1600" b="0">
                <a:latin typeface="+mj-ea"/>
                <a:ea typeface="+mj-ea"/>
                <a:cs typeface="Arial" panose="020B0604020202020204" pitchFamily="34" charset="0"/>
              </a:rPr>
              <a:t>          </a:t>
            </a:r>
            <a:r>
              <a:rPr lang="en-US" altLang="zh-CN" sz="1600" b="0">
                <a:latin typeface="+mj-ea"/>
                <a:ea typeface="+mj-ea"/>
                <a:cs typeface="Arial" panose="020B0604020202020204" pitchFamily="34" charset="0"/>
              </a:rPr>
              <a:t>PSWR</a:t>
            </a:r>
            <a:r>
              <a:rPr lang="zh-CN" altLang="en-US" sz="1600" b="0">
                <a:latin typeface="+mj-ea"/>
                <a:ea typeface="+mj-ea"/>
                <a:cs typeface="Arial" panose="020B0604020202020204" pitchFamily="34" charset="0"/>
              </a:rPr>
              <a:t>（</a:t>
            </a:r>
            <a:r>
              <a:rPr lang="en-US" altLang="zh-CN" sz="1600" b="0">
                <a:latin typeface="+mj-ea"/>
                <a:ea typeface="+mj-ea"/>
                <a:cs typeface="Arial" panose="020B0604020202020204" pitchFamily="34" charset="0"/>
              </a:rPr>
              <a:t>PSW</a:t>
            </a:r>
            <a:r>
              <a:rPr lang="zh-CN" altLang="en-US" sz="1600" b="0">
                <a:latin typeface="+mj-ea"/>
                <a:ea typeface="+mj-ea"/>
                <a:cs typeface="Arial" panose="020B0604020202020204" pitchFamily="34" charset="0"/>
              </a:rPr>
              <a:t>寄存器）：用于存放程序状态的寄存器。如，</a:t>
            </a:r>
            <a:r>
              <a:rPr lang="en-US" altLang="zh-CN" sz="1600" b="0">
                <a:latin typeface="+mj-ea"/>
                <a:ea typeface="+mj-ea"/>
                <a:cs typeface="Arial" panose="020B0604020202020204" pitchFamily="34" charset="0"/>
              </a:rPr>
              <a:t>X86</a:t>
            </a:r>
            <a:r>
              <a:rPr lang="zh-CN" altLang="en-US" sz="1600" b="0">
                <a:latin typeface="+mj-ea"/>
                <a:ea typeface="+mj-ea"/>
                <a:cs typeface="Arial" panose="020B0604020202020204" pitchFamily="34" charset="0"/>
              </a:rPr>
              <a:t>的</a:t>
            </a:r>
            <a:r>
              <a:rPr lang="en-US" altLang="zh-CN" sz="1600" b="0">
                <a:latin typeface="+mj-ea"/>
                <a:ea typeface="+mj-ea"/>
                <a:cs typeface="Arial" panose="020B0604020202020204" pitchFamily="34" charset="0"/>
              </a:rPr>
              <a:t>FLAGS</a:t>
            </a:r>
            <a:r>
              <a:rPr lang="zh-CN" altLang="en-US" sz="1600" b="0">
                <a:latin typeface="+mj-ea"/>
                <a:ea typeface="+mj-ea"/>
                <a:cs typeface="Arial" panose="020B0604020202020204" pitchFamily="34" charset="0"/>
              </a:rPr>
              <a:t>）</a:t>
            </a:r>
            <a:endParaRPr lang="en-US" altLang="zh-CN" sz="1600" b="0">
              <a:latin typeface="+mj-ea"/>
              <a:ea typeface="+mj-ea"/>
              <a:cs typeface="Arial" panose="020B0604020202020204" pitchFamily="34" charset="0"/>
            </a:endParaRPr>
          </a:p>
          <a:p>
            <a:pPr eaLnBrk="0" fontAlgn="base" hangingPunct="0">
              <a:spcAft>
                <a:spcPct val="0"/>
              </a:spcAft>
              <a:buFontTx/>
              <a:buNone/>
            </a:pPr>
            <a:r>
              <a:rPr lang="en-US" altLang="zh-CN" sz="1600" b="0">
                <a:solidFill>
                  <a:srgbClr val="000000"/>
                </a:solidFill>
                <a:latin typeface="+mj-ea"/>
                <a:ea typeface="+mj-ea"/>
                <a:cs typeface="Arial" panose="020B0604020202020204" pitchFamily="34" charset="0"/>
              </a:rPr>
              <a:t>② </a:t>
            </a:r>
            <a:r>
              <a:rPr lang="zh-CN" altLang="en-US" sz="1600" b="0">
                <a:solidFill>
                  <a:srgbClr val="000000"/>
                </a:solidFill>
                <a:latin typeface="+mj-ea"/>
                <a:ea typeface="+mj-ea"/>
                <a:cs typeface="Arial" panose="020B0604020202020204" pitchFamily="34" charset="0"/>
              </a:rPr>
              <a:t>识别异常事件</a:t>
            </a:r>
            <a:endParaRPr lang="en-US" altLang="zh-CN" sz="1600" b="0">
              <a:solidFill>
                <a:srgbClr val="000000"/>
              </a:solidFill>
              <a:latin typeface="+mj-ea"/>
              <a:ea typeface="+mj-ea"/>
              <a:cs typeface="Arial" panose="020B0604020202020204" pitchFamily="34" charset="0"/>
            </a:endParaRPr>
          </a:p>
          <a:p>
            <a:pPr eaLnBrk="0" fontAlgn="base" hangingPunct="0">
              <a:spcAft>
                <a:spcPct val="0"/>
              </a:spcAft>
              <a:buFontTx/>
              <a:buNone/>
            </a:pPr>
            <a:r>
              <a:rPr lang="zh-CN" altLang="en-US" sz="1600" b="0">
                <a:solidFill>
                  <a:srgbClr val="000000"/>
                </a:solidFill>
                <a:latin typeface="+mj-ea"/>
                <a:ea typeface="+mj-ea"/>
                <a:cs typeface="Arial" panose="020B0604020202020204" pitchFamily="34" charset="0"/>
              </a:rPr>
              <a:t>     </a:t>
            </a:r>
            <a:r>
              <a:rPr lang="zh-CN" altLang="en-US" sz="1600" b="0">
                <a:solidFill>
                  <a:srgbClr val="A50021"/>
                </a:solidFill>
                <a:latin typeface="+mj-ea"/>
                <a:ea typeface="+mj-ea"/>
                <a:cs typeface="Arial" panose="020B0604020202020204" pitchFamily="34" charset="0"/>
              </a:rPr>
              <a:t>有两种不同的方式：软件识别和硬件识别（向量中断方式）</a:t>
            </a:r>
          </a:p>
          <a:p>
            <a:pPr eaLnBrk="0" fontAlgn="base" hangingPunct="0">
              <a:spcAft>
                <a:spcPct val="0"/>
              </a:spcAft>
              <a:buFontTx/>
              <a:buNone/>
            </a:pPr>
            <a:r>
              <a:rPr lang="zh-CN" altLang="en-US" sz="1600" b="0">
                <a:solidFill>
                  <a:srgbClr val="000000"/>
                </a:solidFill>
                <a:latin typeface="+mj-ea"/>
                <a:ea typeface="+mj-ea"/>
                <a:cs typeface="Arial" panose="020B0604020202020204" pitchFamily="34" charset="0"/>
              </a:rPr>
              <a:t>     </a:t>
            </a:r>
            <a:r>
              <a:rPr lang="zh-CN" altLang="en-US" sz="1600" b="0">
                <a:solidFill>
                  <a:srgbClr val="063DE8"/>
                </a:solidFill>
                <a:latin typeface="+mj-ea"/>
                <a:ea typeface="+mj-ea"/>
                <a:cs typeface="Arial" panose="020B0604020202020204" pitchFamily="34" charset="0"/>
              </a:rPr>
              <a:t>（</a:t>
            </a:r>
            <a:r>
              <a:rPr lang="en-US" altLang="zh-CN" sz="1600" b="0">
                <a:solidFill>
                  <a:srgbClr val="063DE8"/>
                </a:solidFill>
                <a:latin typeface="+mj-ea"/>
                <a:ea typeface="+mj-ea"/>
                <a:cs typeface="Arial" panose="020B0604020202020204" pitchFamily="34" charset="0"/>
              </a:rPr>
              <a:t>1</a:t>
            </a:r>
            <a:r>
              <a:rPr lang="zh-CN" altLang="en-US" sz="1600" b="0">
                <a:solidFill>
                  <a:srgbClr val="063DE8"/>
                </a:solidFill>
                <a:latin typeface="+mj-ea"/>
                <a:ea typeface="+mj-ea"/>
                <a:cs typeface="Arial" panose="020B0604020202020204" pitchFamily="34" charset="0"/>
              </a:rPr>
              <a:t>）软件识别（</a:t>
            </a:r>
            <a:r>
              <a:rPr lang="en-US" altLang="zh-CN" sz="1600" b="0">
                <a:solidFill>
                  <a:srgbClr val="063DE8"/>
                </a:solidFill>
                <a:latin typeface="+mj-ea"/>
                <a:ea typeface="+mj-ea"/>
                <a:cs typeface="Arial" panose="020B0604020202020204" pitchFamily="34" charset="0"/>
              </a:rPr>
              <a:t>MIPS</a:t>
            </a:r>
            <a:r>
              <a:rPr lang="zh-CN" altLang="en-US" sz="1600" b="0">
                <a:solidFill>
                  <a:srgbClr val="063DE8"/>
                </a:solidFill>
                <a:latin typeface="+mj-ea"/>
                <a:ea typeface="+mj-ea"/>
                <a:cs typeface="Arial" panose="020B0604020202020204" pitchFamily="34" charset="0"/>
              </a:rPr>
              <a:t>采用） ：</a:t>
            </a:r>
            <a:r>
              <a:rPr lang="zh-CN" altLang="en-US" sz="1600" b="0">
                <a:solidFill>
                  <a:srgbClr val="1E7C34"/>
                </a:solidFill>
                <a:latin typeface="+mj-ea"/>
                <a:ea typeface="+mj-ea"/>
                <a:cs typeface="Arial" panose="020B0604020202020204" pitchFamily="34" charset="0"/>
              </a:rPr>
              <a:t>设置一个异常状态寄存器（</a:t>
            </a:r>
            <a:r>
              <a:rPr lang="en-US" altLang="zh-CN" sz="1600" b="0">
                <a:solidFill>
                  <a:srgbClr val="1E7C34"/>
                </a:solidFill>
                <a:latin typeface="+mj-ea"/>
                <a:ea typeface="+mj-ea"/>
                <a:cs typeface="Arial" panose="020B0604020202020204" pitchFamily="34" charset="0"/>
              </a:rPr>
              <a:t>MIPS</a:t>
            </a:r>
            <a:r>
              <a:rPr lang="zh-CN" altLang="en-US" sz="1600" b="0">
                <a:solidFill>
                  <a:srgbClr val="1E7C34"/>
                </a:solidFill>
                <a:latin typeface="+mj-ea"/>
                <a:ea typeface="+mj-ea"/>
                <a:cs typeface="Arial" panose="020B0604020202020204" pitchFamily="34" charset="0"/>
              </a:rPr>
              <a:t>中为</a:t>
            </a:r>
            <a:r>
              <a:rPr lang="en-US" altLang="zh-CN" sz="1600" b="0">
                <a:solidFill>
                  <a:srgbClr val="1E7C34"/>
                </a:solidFill>
                <a:latin typeface="+mj-ea"/>
                <a:ea typeface="+mj-ea"/>
                <a:cs typeface="Arial" panose="020B0604020202020204" pitchFamily="34" charset="0"/>
              </a:rPr>
              <a:t>Cause</a:t>
            </a:r>
            <a:r>
              <a:rPr lang="zh-CN" altLang="en-US" sz="1600" b="0">
                <a:solidFill>
                  <a:srgbClr val="1E7C34"/>
                </a:solidFill>
                <a:latin typeface="+mj-ea"/>
                <a:ea typeface="+mj-ea"/>
                <a:cs typeface="Arial" panose="020B0604020202020204" pitchFamily="34" charset="0"/>
              </a:rPr>
              <a:t>寄存器），用于记录异常原因。操作系统使用一个统一的异常处理程序</a:t>
            </a:r>
            <a:r>
              <a:rPr lang="zh-CN" altLang="en-US" sz="1600" b="0">
                <a:solidFill>
                  <a:srgbClr val="D1390F"/>
                </a:solidFill>
                <a:latin typeface="+mj-ea"/>
                <a:ea typeface="+mj-ea"/>
                <a:cs typeface="Arial" panose="020B0604020202020204" pitchFamily="34" charset="0"/>
              </a:rPr>
              <a:t>（</a:t>
            </a:r>
            <a:r>
              <a:rPr lang="en-US" altLang="zh-CN" sz="1600" b="0">
                <a:solidFill>
                  <a:srgbClr val="D1390F"/>
                </a:solidFill>
                <a:latin typeface="+mj-ea"/>
                <a:ea typeface="+mj-ea"/>
                <a:cs typeface="Arial" panose="020B0604020202020204" pitchFamily="34" charset="0"/>
              </a:rPr>
              <a:t>MIPS</a:t>
            </a:r>
            <a:r>
              <a:rPr lang="zh-CN" altLang="en-US" sz="1600" b="0">
                <a:solidFill>
                  <a:srgbClr val="D1390F"/>
                </a:solidFill>
                <a:latin typeface="+mj-ea"/>
                <a:ea typeface="+mj-ea"/>
                <a:cs typeface="Arial" panose="020B0604020202020204" pitchFamily="34" charset="0"/>
              </a:rPr>
              <a:t>的入口为</a:t>
            </a:r>
            <a:r>
              <a:rPr lang="en-US" altLang="zh-CN" sz="1600" b="0">
                <a:solidFill>
                  <a:srgbClr val="D1390F"/>
                </a:solidFill>
                <a:latin typeface="+mj-ea"/>
                <a:ea typeface="+mj-ea"/>
                <a:cs typeface="Arial" panose="020B0604020202020204" pitchFamily="34" charset="0"/>
              </a:rPr>
              <a:t>0x8000 0180</a:t>
            </a:r>
            <a:r>
              <a:rPr lang="zh-CN" altLang="en-US" sz="1600" b="0">
                <a:solidFill>
                  <a:srgbClr val="D1390F"/>
                </a:solidFill>
                <a:latin typeface="+mj-ea"/>
                <a:ea typeface="+mj-ea"/>
                <a:cs typeface="Arial" panose="020B0604020202020204" pitchFamily="34" charset="0"/>
              </a:rPr>
              <a:t>）</a:t>
            </a:r>
            <a:r>
              <a:rPr lang="zh-CN" altLang="en-US" sz="1600" b="0">
                <a:solidFill>
                  <a:srgbClr val="1E7C34"/>
                </a:solidFill>
                <a:latin typeface="+mj-ea"/>
                <a:ea typeface="+mj-ea"/>
                <a:cs typeface="Arial" panose="020B0604020202020204" pitchFamily="34" charset="0"/>
              </a:rPr>
              <a:t> ，该程序按优先级顺序查询异常状态寄存器，识别出异常事件。</a:t>
            </a:r>
          </a:p>
          <a:p>
            <a:pPr eaLnBrk="0" fontAlgn="base" hangingPunct="0">
              <a:spcAft>
                <a:spcPct val="0"/>
              </a:spcAft>
              <a:buFontTx/>
              <a:buNone/>
            </a:pPr>
            <a:r>
              <a:rPr lang="en-US" altLang="zh-CN" sz="1600" b="0">
                <a:solidFill>
                  <a:srgbClr val="000000"/>
                </a:solidFill>
                <a:latin typeface="+mj-ea"/>
                <a:ea typeface="+mj-ea"/>
                <a:cs typeface="Arial" panose="020B0604020202020204" pitchFamily="34" charset="0"/>
              </a:rPr>
              <a:t>     </a:t>
            </a:r>
            <a:r>
              <a:rPr lang="zh-CN" altLang="en-US" sz="1600" b="0">
                <a:solidFill>
                  <a:srgbClr val="063DE8"/>
                </a:solidFill>
                <a:latin typeface="+mj-ea"/>
                <a:ea typeface="+mj-ea"/>
                <a:cs typeface="Arial" panose="020B0604020202020204" pitchFamily="34" charset="0"/>
              </a:rPr>
              <a:t>（</a:t>
            </a:r>
            <a:r>
              <a:rPr lang="en-US" altLang="zh-CN" sz="1600" b="0">
                <a:solidFill>
                  <a:srgbClr val="063DE8"/>
                </a:solidFill>
                <a:latin typeface="+mj-ea"/>
                <a:ea typeface="+mj-ea"/>
                <a:cs typeface="Arial" panose="020B0604020202020204" pitchFamily="34" charset="0"/>
              </a:rPr>
              <a:t>2</a:t>
            </a:r>
            <a:r>
              <a:rPr lang="zh-CN" altLang="en-US" sz="1600" b="0">
                <a:solidFill>
                  <a:srgbClr val="063DE8"/>
                </a:solidFill>
                <a:latin typeface="+mj-ea"/>
                <a:ea typeface="+mj-ea"/>
                <a:cs typeface="Arial" panose="020B0604020202020204" pitchFamily="34" charset="0"/>
              </a:rPr>
              <a:t>）硬件识别（</a:t>
            </a:r>
            <a:r>
              <a:rPr lang="zh-CN" altLang="en-US" sz="1600" b="0">
                <a:solidFill>
                  <a:srgbClr val="063DE8"/>
                </a:solidFill>
                <a:latin typeface="+mj-ea"/>
                <a:ea typeface="+mj-ea"/>
                <a:cs typeface="Arial" panose="020B0604020202020204" pitchFamily="34" charset="0"/>
                <a:hlinkClick r:id="" action="ppaction://hlinkshowjump?jump=nextslide"/>
              </a:rPr>
              <a:t>向量中断</a:t>
            </a:r>
            <a:r>
              <a:rPr lang="zh-CN" altLang="en-US" sz="1600" b="0">
                <a:solidFill>
                  <a:srgbClr val="063DE8"/>
                </a:solidFill>
                <a:latin typeface="+mj-ea"/>
                <a:ea typeface="+mj-ea"/>
                <a:cs typeface="Arial" panose="020B0604020202020204" pitchFamily="34" charset="0"/>
              </a:rPr>
              <a:t>）（</a:t>
            </a:r>
            <a:r>
              <a:rPr lang="en-US" altLang="zh-CN" sz="1600" b="0">
                <a:solidFill>
                  <a:srgbClr val="063DE8"/>
                </a:solidFill>
                <a:latin typeface="+mj-ea"/>
                <a:ea typeface="+mj-ea"/>
                <a:cs typeface="Arial" panose="020B0604020202020204" pitchFamily="34" charset="0"/>
              </a:rPr>
              <a:t>80x86</a:t>
            </a:r>
            <a:r>
              <a:rPr lang="zh-CN" altLang="en-US" sz="1600" b="0">
                <a:solidFill>
                  <a:srgbClr val="063DE8"/>
                </a:solidFill>
                <a:latin typeface="+mj-ea"/>
                <a:ea typeface="+mj-ea"/>
                <a:cs typeface="Arial" panose="020B0604020202020204" pitchFamily="34" charset="0"/>
              </a:rPr>
              <a:t>采用）：</a:t>
            </a:r>
            <a:r>
              <a:rPr lang="zh-CN" altLang="en-US" sz="1600" b="0">
                <a:solidFill>
                  <a:srgbClr val="1E7C34"/>
                </a:solidFill>
                <a:latin typeface="+mj-ea"/>
                <a:ea typeface="+mj-ea"/>
                <a:cs typeface="Arial" panose="020B0604020202020204" pitchFamily="34" charset="0"/>
              </a:rPr>
              <a:t>用专门的硬件查询电路按优先级顺序识别异常，得到一个“中断类型号”，根据此号，到中断向量表中读取对应的中断服务程序的入口地址。</a:t>
            </a:r>
            <a:endParaRPr lang="en-US" altLang="zh-CN" sz="1600" b="0">
              <a:solidFill>
                <a:srgbClr val="1E7C34"/>
              </a:solidFill>
              <a:latin typeface="+mj-ea"/>
              <a:ea typeface="+mj-ea"/>
              <a:cs typeface="Arial" panose="020B0604020202020204" pitchFamily="34" charset="0"/>
            </a:endParaRPr>
          </a:p>
          <a:p>
            <a:pPr eaLnBrk="0" fontAlgn="base" hangingPunct="0">
              <a:spcAft>
                <a:spcPct val="0"/>
              </a:spcAft>
              <a:buFontTx/>
              <a:buNone/>
            </a:pPr>
            <a:r>
              <a:rPr lang="en-US" altLang="zh-CN" sz="1600" b="0">
                <a:solidFill>
                  <a:srgbClr val="000000"/>
                </a:solidFill>
                <a:latin typeface="+mj-ea"/>
                <a:ea typeface="+mj-ea"/>
                <a:cs typeface="Arial" panose="020B0604020202020204" pitchFamily="34" charset="0"/>
              </a:rPr>
              <a:t>③ </a:t>
            </a:r>
            <a:r>
              <a:rPr lang="zh-CN" altLang="en-US" sz="1600" b="0">
                <a:solidFill>
                  <a:srgbClr val="000000"/>
                </a:solidFill>
                <a:latin typeface="+mj-ea"/>
                <a:ea typeface="+mj-ea"/>
                <a:cs typeface="Arial" panose="020B0604020202020204" pitchFamily="34" charset="0"/>
              </a:rPr>
              <a:t>切换到具体的异常处理程序执行</a:t>
            </a:r>
          </a:p>
        </p:txBody>
      </p:sp>
      <p:sp>
        <p:nvSpPr>
          <p:cNvPr id="9" name="Text Box 4">
            <a:extLst>
              <a:ext uri="{FF2B5EF4-FFF2-40B4-BE49-F238E27FC236}">
                <a16:creationId xmlns:a16="http://schemas.microsoft.com/office/drawing/2014/main" id="{30CB9E6F-761B-4532-8D04-C6BCA71A2D69}"/>
              </a:ext>
            </a:extLst>
          </p:cNvPr>
          <p:cNvSpPr txBox="1">
            <a:spLocks noChangeArrowheads="1"/>
          </p:cNvSpPr>
          <p:nvPr/>
        </p:nvSpPr>
        <p:spPr bwMode="auto">
          <a:xfrm>
            <a:off x="826957" y="6092155"/>
            <a:ext cx="60346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400" dirty="0">
                <a:solidFill>
                  <a:srgbClr val="FC0128"/>
                </a:solidFill>
                <a:latin typeface="+mj-ea"/>
                <a:ea typeface="+mj-ea"/>
              </a:rPr>
              <a:t>问题：还有一个首先要做的基本操作，是什么？</a:t>
            </a:r>
          </a:p>
        </p:txBody>
      </p:sp>
      <p:sp>
        <p:nvSpPr>
          <p:cNvPr id="10" name="Text Box 5">
            <a:extLst>
              <a:ext uri="{FF2B5EF4-FFF2-40B4-BE49-F238E27FC236}">
                <a16:creationId xmlns:a16="http://schemas.microsoft.com/office/drawing/2014/main" id="{BA308B8F-1D99-44D1-8BAC-39EE48278EED}"/>
              </a:ext>
            </a:extLst>
          </p:cNvPr>
          <p:cNvSpPr txBox="1">
            <a:spLocks noChangeArrowheads="1"/>
          </p:cNvSpPr>
          <p:nvPr/>
        </p:nvSpPr>
        <p:spPr bwMode="auto">
          <a:xfrm>
            <a:off x="4973357" y="6092154"/>
            <a:ext cx="6000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400">
                <a:solidFill>
                  <a:srgbClr val="063DE8"/>
                </a:solidFill>
                <a:latin typeface="+mj-ea"/>
                <a:ea typeface="+mj-ea"/>
              </a:rPr>
              <a:t>关中断！即：将中断允许标志清</a:t>
            </a:r>
            <a:r>
              <a:rPr lang="en-US" altLang="zh-CN" sz="1400">
                <a:solidFill>
                  <a:srgbClr val="063DE8"/>
                </a:solidFill>
                <a:latin typeface="+mj-ea"/>
                <a:ea typeface="+mj-ea"/>
              </a:rPr>
              <a:t>0</a:t>
            </a:r>
            <a:r>
              <a:rPr lang="zh-CN" altLang="en-US" sz="1400">
                <a:solidFill>
                  <a:srgbClr val="063DE8"/>
                </a:solidFill>
                <a:latin typeface="+mj-ea"/>
                <a:ea typeface="+mj-ea"/>
              </a:rPr>
              <a:t>。</a:t>
            </a:r>
          </a:p>
        </p:txBody>
      </p:sp>
    </p:spTree>
    <p:extLst>
      <p:ext uri="{BB962C8B-B14F-4D97-AF65-F5344CB8AC3E}">
        <p14:creationId xmlns:p14="http://schemas.microsoft.com/office/powerpoint/2010/main" val="137737002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blinds(horizontal)">
                                      <p:cBhvr>
                                        <p:cTn id="20" dur="500"/>
                                        <p:tgtEl>
                                          <p:spTgt spid="8">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blinds(horizontal)">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blinds(horizontal)">
                                      <p:cBhvr>
                                        <p:cTn id="28" dur="500"/>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blinds(horizontal)">
                                      <p:cBhvr>
                                        <p:cTn id="33" dur="500"/>
                                        <p:tgtEl>
                                          <p:spTgt spid="8">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blinds(horizontal)">
                                      <p:cBhvr>
                                        <p:cTn id="38" dur="500"/>
                                        <p:tgtEl>
                                          <p:spTgt spid="8">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2C9C3F3-1FCB-4F22-9436-17D78110268E}"/>
              </a:ext>
            </a:extLst>
          </p:cNvPr>
          <p:cNvSpPr>
            <a:spLocks noGrp="1"/>
          </p:cNvSpPr>
          <p:nvPr>
            <p:ph type="sldNum" sz="quarter" idx="12"/>
          </p:nvPr>
        </p:nvSpPr>
        <p:spPr/>
        <p:txBody>
          <a:bodyPr/>
          <a:lstStyle/>
          <a:p>
            <a:fld id="{D12C7F20-4EEE-4847-AC76-B538472E8A39}" type="slidenum">
              <a:rPr lang="zh-CN" altLang="en-US" smtClean="0"/>
              <a:pPr/>
              <a:t>46</a:t>
            </a:fld>
            <a:endParaRPr lang="zh-CN" altLang="en-US"/>
          </a:p>
        </p:txBody>
      </p:sp>
      <p:sp>
        <p:nvSpPr>
          <p:cNvPr id="3" name="文本占位符 2">
            <a:extLst>
              <a:ext uri="{FF2B5EF4-FFF2-40B4-BE49-F238E27FC236}">
                <a16:creationId xmlns:a16="http://schemas.microsoft.com/office/drawing/2014/main" id="{8CD0D166-B0BA-4DED-B919-F6F20884BB56}"/>
              </a:ext>
            </a:extLst>
          </p:cNvPr>
          <p:cNvSpPr>
            <a:spLocks noGrp="1"/>
          </p:cNvSpPr>
          <p:nvPr>
            <p:ph type="body" sz="quarter" idx="15"/>
          </p:nvPr>
        </p:nvSpPr>
        <p:spPr/>
        <p:txBody>
          <a:bodyPr/>
          <a:lstStyle/>
          <a:p>
            <a:r>
              <a:rPr lang="en-US" altLang="zh-CN" dirty="0"/>
              <a:t>8086/8088</a:t>
            </a:r>
            <a:r>
              <a:rPr lang="zh-CN" altLang="en-US" dirty="0"/>
              <a:t>的中断向量表</a:t>
            </a:r>
          </a:p>
        </p:txBody>
      </p:sp>
      <p:sp>
        <p:nvSpPr>
          <p:cNvPr id="4" name="文本占位符 3">
            <a:extLst>
              <a:ext uri="{FF2B5EF4-FFF2-40B4-BE49-F238E27FC236}">
                <a16:creationId xmlns:a16="http://schemas.microsoft.com/office/drawing/2014/main" id="{AAF5D4FC-6359-437A-98F6-69C0C97442F8}"/>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52C4F41A-2E6E-4ABF-935F-A558631FEB31}"/>
              </a:ext>
            </a:extLst>
          </p:cNvPr>
          <p:cNvSpPr>
            <a:spLocks noChangeArrowheads="1"/>
          </p:cNvSpPr>
          <p:nvPr/>
        </p:nvSpPr>
        <p:spPr bwMode="auto">
          <a:xfrm>
            <a:off x="397888" y="1225314"/>
            <a:ext cx="113531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20000"/>
              </a:spcBef>
              <a:spcAft>
                <a:spcPct val="0"/>
              </a:spcAft>
            </a:pPr>
            <a:r>
              <a:rPr kumimoji="1" lang="zh-CN" altLang="en-US" dirty="0">
                <a:solidFill>
                  <a:srgbClr val="063DE8"/>
                </a:solidFill>
                <a:latin typeface="+mj-ea"/>
                <a:ea typeface="+mj-ea"/>
                <a:cs typeface="Arial" panose="020B0604020202020204" pitchFamily="34" charset="0"/>
              </a:rPr>
              <a:t>中断向量表也称中断入口地址表（或异常表），位于</a:t>
            </a:r>
            <a:r>
              <a:rPr kumimoji="1" lang="en-US" altLang="zh-CN" dirty="0">
                <a:solidFill>
                  <a:srgbClr val="063DE8"/>
                </a:solidFill>
                <a:latin typeface="+mj-ea"/>
                <a:ea typeface="+mj-ea"/>
                <a:cs typeface="Arial" panose="020B0604020202020204" pitchFamily="34" charset="0"/>
              </a:rPr>
              <a:t>0000H</a:t>
            </a:r>
            <a:r>
              <a:rPr kumimoji="1" lang="zh-CN" altLang="en-US" dirty="0">
                <a:solidFill>
                  <a:srgbClr val="063DE8"/>
                </a:solidFill>
                <a:latin typeface="+mj-ea"/>
                <a:ea typeface="+mj-ea"/>
                <a:cs typeface="Arial" panose="020B0604020202020204" pitchFamily="34" charset="0"/>
              </a:rPr>
              <a:t>～</a:t>
            </a:r>
            <a:r>
              <a:rPr kumimoji="1" lang="en-US" altLang="zh-CN" dirty="0">
                <a:solidFill>
                  <a:srgbClr val="063DE8"/>
                </a:solidFill>
                <a:latin typeface="+mj-ea"/>
                <a:ea typeface="+mj-ea"/>
                <a:cs typeface="Arial" panose="020B0604020202020204" pitchFamily="34" charset="0"/>
              </a:rPr>
              <a:t>03FFH</a:t>
            </a:r>
            <a:r>
              <a:rPr kumimoji="1" lang="zh-CN" altLang="en-US" dirty="0">
                <a:solidFill>
                  <a:srgbClr val="063DE8"/>
                </a:solidFill>
                <a:latin typeface="+mj-ea"/>
                <a:ea typeface="+mj-ea"/>
                <a:cs typeface="Arial" panose="020B0604020202020204" pitchFamily="34" charset="0"/>
              </a:rPr>
              <a:t>。共</a:t>
            </a:r>
            <a:r>
              <a:rPr kumimoji="1" lang="en-US" altLang="zh-CN" dirty="0">
                <a:solidFill>
                  <a:srgbClr val="063DE8"/>
                </a:solidFill>
                <a:latin typeface="+mj-ea"/>
                <a:ea typeface="+mj-ea"/>
                <a:cs typeface="Arial" panose="020B0604020202020204" pitchFamily="34" charset="0"/>
              </a:rPr>
              <a:t>256</a:t>
            </a:r>
            <a:r>
              <a:rPr kumimoji="1" lang="zh-CN" altLang="en-US" dirty="0">
                <a:solidFill>
                  <a:srgbClr val="063DE8"/>
                </a:solidFill>
                <a:latin typeface="+mj-ea"/>
                <a:ea typeface="+mj-ea"/>
                <a:cs typeface="Arial" panose="020B0604020202020204" pitchFamily="34" charset="0"/>
              </a:rPr>
              <a:t>组，每组占四个字节 </a:t>
            </a:r>
            <a:r>
              <a:rPr kumimoji="1" lang="en-US" altLang="zh-CN" dirty="0">
                <a:solidFill>
                  <a:srgbClr val="063DE8"/>
                </a:solidFill>
                <a:latin typeface="+mj-ea"/>
                <a:ea typeface="+mj-ea"/>
                <a:cs typeface="Arial" panose="020B0604020202020204" pitchFamily="34" charset="0"/>
              </a:rPr>
              <a:t>CS:IP  </a:t>
            </a:r>
            <a:r>
              <a:rPr kumimoji="1" lang="zh-CN" altLang="en-US" dirty="0">
                <a:solidFill>
                  <a:srgbClr val="063DE8"/>
                </a:solidFill>
                <a:latin typeface="+mj-ea"/>
                <a:ea typeface="+mj-ea"/>
                <a:cs typeface="Arial" panose="020B0604020202020204" pitchFamily="34" charset="0"/>
              </a:rPr>
              <a:t>。向量地址</a:t>
            </a:r>
            <a:r>
              <a:rPr kumimoji="1" lang="en-US" altLang="zh-CN" dirty="0">
                <a:solidFill>
                  <a:srgbClr val="063DE8"/>
                </a:solidFill>
                <a:latin typeface="+mj-ea"/>
                <a:ea typeface="+mj-ea"/>
                <a:cs typeface="Arial" panose="020B0604020202020204" pitchFamily="34" charset="0"/>
              </a:rPr>
              <a:t>=</a:t>
            </a:r>
            <a:r>
              <a:rPr kumimoji="1" lang="zh-CN" altLang="en-US" dirty="0">
                <a:solidFill>
                  <a:srgbClr val="063DE8"/>
                </a:solidFill>
                <a:latin typeface="+mj-ea"/>
                <a:ea typeface="+mj-ea"/>
                <a:cs typeface="Arial" panose="020B0604020202020204" pitchFamily="34" charset="0"/>
              </a:rPr>
              <a:t>中断类型号</a:t>
            </a:r>
            <a:r>
              <a:rPr kumimoji="1" lang="en-US" altLang="zh-CN" dirty="0">
                <a:solidFill>
                  <a:srgbClr val="063DE8"/>
                </a:solidFill>
                <a:latin typeface="+mj-ea"/>
                <a:ea typeface="+mj-ea"/>
                <a:cs typeface="Arial" panose="020B0604020202020204" pitchFamily="34" charset="0"/>
              </a:rPr>
              <a:t>x4</a:t>
            </a:r>
          </a:p>
        </p:txBody>
      </p:sp>
      <p:sp>
        <p:nvSpPr>
          <p:cNvPr id="6" name="Rectangle 4">
            <a:extLst>
              <a:ext uri="{FF2B5EF4-FFF2-40B4-BE49-F238E27FC236}">
                <a16:creationId xmlns:a16="http://schemas.microsoft.com/office/drawing/2014/main" id="{3F940D7F-4E0B-469D-BD7B-C033C4B58867}"/>
              </a:ext>
            </a:extLst>
          </p:cNvPr>
          <p:cNvSpPr>
            <a:spLocks noChangeArrowheads="1"/>
          </p:cNvSpPr>
          <p:nvPr/>
        </p:nvSpPr>
        <p:spPr bwMode="auto">
          <a:xfrm>
            <a:off x="4563488" y="2125427"/>
            <a:ext cx="2757488" cy="2824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7" name="Line 5">
            <a:extLst>
              <a:ext uri="{FF2B5EF4-FFF2-40B4-BE49-F238E27FC236}">
                <a16:creationId xmlns:a16="http://schemas.microsoft.com/office/drawing/2014/main" id="{266D591C-7159-4A40-A186-2CA982846DF9}"/>
              </a:ext>
            </a:extLst>
          </p:cNvPr>
          <p:cNvSpPr>
            <a:spLocks noChangeShapeType="1"/>
          </p:cNvSpPr>
          <p:nvPr/>
        </p:nvSpPr>
        <p:spPr bwMode="auto">
          <a:xfrm>
            <a:off x="4565076" y="2554052"/>
            <a:ext cx="2755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8" name="Line 6">
            <a:extLst>
              <a:ext uri="{FF2B5EF4-FFF2-40B4-BE49-F238E27FC236}">
                <a16:creationId xmlns:a16="http://schemas.microsoft.com/office/drawing/2014/main" id="{495DDB19-B881-48B8-ACC6-DD989511DD97}"/>
              </a:ext>
            </a:extLst>
          </p:cNvPr>
          <p:cNvSpPr>
            <a:spLocks noChangeShapeType="1"/>
          </p:cNvSpPr>
          <p:nvPr/>
        </p:nvSpPr>
        <p:spPr bwMode="auto">
          <a:xfrm>
            <a:off x="4582538" y="2962039"/>
            <a:ext cx="2755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9" name="Line 7">
            <a:extLst>
              <a:ext uri="{FF2B5EF4-FFF2-40B4-BE49-F238E27FC236}">
                <a16:creationId xmlns:a16="http://schemas.microsoft.com/office/drawing/2014/main" id="{A1F92213-3453-415E-BECF-043032AF3522}"/>
              </a:ext>
            </a:extLst>
          </p:cNvPr>
          <p:cNvSpPr>
            <a:spLocks noChangeShapeType="1"/>
          </p:cNvSpPr>
          <p:nvPr/>
        </p:nvSpPr>
        <p:spPr bwMode="auto">
          <a:xfrm>
            <a:off x="4565076" y="4098689"/>
            <a:ext cx="2755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0" name="Line 8">
            <a:extLst>
              <a:ext uri="{FF2B5EF4-FFF2-40B4-BE49-F238E27FC236}">
                <a16:creationId xmlns:a16="http://schemas.microsoft.com/office/drawing/2014/main" id="{F9A9F0A2-9468-46E1-80BD-D6B7146E70CC}"/>
              </a:ext>
            </a:extLst>
          </p:cNvPr>
          <p:cNvSpPr>
            <a:spLocks noChangeShapeType="1"/>
          </p:cNvSpPr>
          <p:nvPr/>
        </p:nvSpPr>
        <p:spPr bwMode="auto">
          <a:xfrm>
            <a:off x="4566663" y="4535252"/>
            <a:ext cx="2755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1" name="Line 9">
            <a:extLst>
              <a:ext uri="{FF2B5EF4-FFF2-40B4-BE49-F238E27FC236}">
                <a16:creationId xmlns:a16="http://schemas.microsoft.com/office/drawing/2014/main" id="{060F9229-1E53-406D-9231-B40F000453FE}"/>
              </a:ext>
            </a:extLst>
          </p:cNvPr>
          <p:cNvSpPr>
            <a:spLocks noChangeShapeType="1"/>
          </p:cNvSpPr>
          <p:nvPr/>
        </p:nvSpPr>
        <p:spPr bwMode="auto">
          <a:xfrm>
            <a:off x="5247701" y="3503377"/>
            <a:ext cx="11112" cy="481012"/>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2" name="Text Box 10">
            <a:extLst>
              <a:ext uri="{FF2B5EF4-FFF2-40B4-BE49-F238E27FC236}">
                <a16:creationId xmlns:a16="http://schemas.microsoft.com/office/drawing/2014/main" id="{85FD18B9-CA72-4A1A-963B-5AE38DF2C829}"/>
              </a:ext>
            </a:extLst>
          </p:cNvPr>
          <p:cNvSpPr txBox="1">
            <a:spLocks noChangeArrowheads="1"/>
          </p:cNvSpPr>
          <p:nvPr/>
        </p:nvSpPr>
        <p:spPr bwMode="auto">
          <a:xfrm>
            <a:off x="4776213" y="2100027"/>
            <a:ext cx="116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CS:IP</a:t>
            </a:r>
          </a:p>
        </p:txBody>
      </p:sp>
      <p:sp>
        <p:nvSpPr>
          <p:cNvPr id="13" name="Text Box 11">
            <a:extLst>
              <a:ext uri="{FF2B5EF4-FFF2-40B4-BE49-F238E27FC236}">
                <a16:creationId xmlns:a16="http://schemas.microsoft.com/office/drawing/2014/main" id="{1513E900-E7AC-4D25-B34A-6941A1D4D8FA}"/>
              </a:ext>
            </a:extLst>
          </p:cNvPr>
          <p:cNvSpPr txBox="1">
            <a:spLocks noChangeArrowheads="1"/>
          </p:cNvSpPr>
          <p:nvPr/>
        </p:nvSpPr>
        <p:spPr bwMode="auto">
          <a:xfrm>
            <a:off x="4793676" y="2504839"/>
            <a:ext cx="116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CS:IP</a:t>
            </a:r>
          </a:p>
        </p:txBody>
      </p:sp>
      <p:sp>
        <p:nvSpPr>
          <p:cNvPr id="14" name="Text Box 12">
            <a:extLst>
              <a:ext uri="{FF2B5EF4-FFF2-40B4-BE49-F238E27FC236}">
                <a16:creationId xmlns:a16="http://schemas.microsoft.com/office/drawing/2014/main" id="{B972FFB8-36A3-45AB-BD30-B96E6A489EE1}"/>
              </a:ext>
            </a:extLst>
          </p:cNvPr>
          <p:cNvSpPr txBox="1">
            <a:spLocks noChangeArrowheads="1"/>
          </p:cNvSpPr>
          <p:nvPr/>
        </p:nvSpPr>
        <p:spPr bwMode="auto">
          <a:xfrm>
            <a:off x="4815901" y="4066939"/>
            <a:ext cx="116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CS:IP</a:t>
            </a:r>
          </a:p>
        </p:txBody>
      </p:sp>
      <p:sp>
        <p:nvSpPr>
          <p:cNvPr id="15" name="Text Box 13">
            <a:extLst>
              <a:ext uri="{FF2B5EF4-FFF2-40B4-BE49-F238E27FC236}">
                <a16:creationId xmlns:a16="http://schemas.microsoft.com/office/drawing/2014/main" id="{CDF62753-D2A4-4C6E-8A57-E4272B6E8287}"/>
              </a:ext>
            </a:extLst>
          </p:cNvPr>
          <p:cNvSpPr txBox="1">
            <a:spLocks noChangeArrowheads="1"/>
          </p:cNvSpPr>
          <p:nvPr/>
        </p:nvSpPr>
        <p:spPr bwMode="auto">
          <a:xfrm>
            <a:off x="4817488" y="4503502"/>
            <a:ext cx="116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CS:IP</a:t>
            </a:r>
          </a:p>
        </p:txBody>
      </p:sp>
      <p:sp>
        <p:nvSpPr>
          <p:cNvPr id="16" name="Text Box 14">
            <a:extLst>
              <a:ext uri="{FF2B5EF4-FFF2-40B4-BE49-F238E27FC236}">
                <a16:creationId xmlns:a16="http://schemas.microsoft.com/office/drawing/2014/main" id="{6A979CCC-8422-4D52-B308-0260465BE31F}"/>
              </a:ext>
            </a:extLst>
          </p:cNvPr>
          <p:cNvSpPr txBox="1">
            <a:spLocks noChangeArrowheads="1"/>
          </p:cNvSpPr>
          <p:nvPr/>
        </p:nvSpPr>
        <p:spPr bwMode="auto">
          <a:xfrm>
            <a:off x="426463" y="2088914"/>
            <a:ext cx="3359150"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10000"/>
              </a:spcBef>
              <a:spcAft>
                <a:spcPct val="0"/>
              </a:spcAft>
            </a:pPr>
            <a:r>
              <a:rPr kumimoji="1" lang="zh-CN" altLang="en-US" sz="2000">
                <a:solidFill>
                  <a:srgbClr val="000000"/>
                </a:solidFill>
                <a:latin typeface="+mj-ea"/>
                <a:ea typeface="+mj-ea"/>
                <a:cs typeface="Arial" panose="020B0604020202020204" pitchFamily="34" charset="0"/>
              </a:rPr>
              <a:t>例</a:t>
            </a:r>
            <a:r>
              <a:rPr kumimoji="1" lang="en-US" altLang="zh-CN" sz="2000">
                <a:solidFill>
                  <a:srgbClr val="000000"/>
                </a:solidFill>
                <a:latin typeface="+mj-ea"/>
                <a:ea typeface="+mj-ea"/>
                <a:cs typeface="Arial" panose="020B0604020202020204" pitchFamily="34" charset="0"/>
              </a:rPr>
              <a:t>1</a:t>
            </a:r>
            <a:r>
              <a:rPr kumimoji="1" lang="zh-CN" altLang="en-US" sz="2000">
                <a:solidFill>
                  <a:srgbClr val="000000"/>
                </a:solidFill>
                <a:latin typeface="+mj-ea"/>
                <a:ea typeface="+mj-ea"/>
                <a:cs typeface="Arial" panose="020B0604020202020204" pitchFamily="34" charset="0"/>
              </a:rPr>
              <a:t>：除法错的中断类型号</a:t>
            </a:r>
          </a:p>
          <a:p>
            <a:pPr fontAlgn="base">
              <a:lnSpc>
                <a:spcPct val="110000"/>
              </a:lnSpc>
              <a:spcBef>
                <a:spcPct val="10000"/>
              </a:spcBef>
              <a:spcAft>
                <a:spcPct val="0"/>
              </a:spcAft>
            </a:pPr>
            <a:r>
              <a:rPr kumimoji="1" lang="zh-CN" altLang="en-US" sz="2000">
                <a:solidFill>
                  <a:srgbClr val="000000"/>
                </a:solidFill>
                <a:latin typeface="+mj-ea"/>
                <a:ea typeface="+mj-ea"/>
                <a:cs typeface="Arial" panose="020B0604020202020204" pitchFamily="34" charset="0"/>
              </a:rPr>
              <a:t>         为</a:t>
            </a:r>
            <a:r>
              <a:rPr kumimoji="1" lang="en-US" altLang="zh-CN" sz="2000">
                <a:solidFill>
                  <a:srgbClr val="000000"/>
                </a:solidFill>
                <a:latin typeface="+mj-ea"/>
                <a:ea typeface="+mj-ea"/>
                <a:cs typeface="Arial" panose="020B0604020202020204" pitchFamily="34" charset="0"/>
              </a:rPr>
              <a:t>0</a:t>
            </a:r>
            <a:r>
              <a:rPr kumimoji="1" lang="zh-CN" altLang="en-US" sz="2000">
                <a:solidFill>
                  <a:srgbClr val="000000"/>
                </a:solidFill>
                <a:latin typeface="+mj-ea"/>
                <a:ea typeface="+mj-ea"/>
                <a:cs typeface="Arial" panose="020B0604020202020204" pitchFamily="34" charset="0"/>
              </a:rPr>
              <a:t>，故其向量地址 </a:t>
            </a:r>
          </a:p>
          <a:p>
            <a:pPr fontAlgn="base">
              <a:lnSpc>
                <a:spcPct val="110000"/>
              </a:lnSpc>
              <a:spcBef>
                <a:spcPct val="10000"/>
              </a:spcBef>
              <a:spcAft>
                <a:spcPct val="0"/>
              </a:spcAft>
            </a:pPr>
            <a:r>
              <a:rPr kumimoji="1" lang="zh-CN" altLang="en-US" sz="2000">
                <a:solidFill>
                  <a:srgbClr val="000000"/>
                </a:solidFill>
                <a:latin typeface="+mj-ea"/>
                <a:ea typeface="+mj-ea"/>
                <a:cs typeface="Arial" panose="020B0604020202020204" pitchFamily="34" charset="0"/>
              </a:rPr>
              <a:t>         为：</a:t>
            </a:r>
            <a:r>
              <a:rPr kumimoji="1" lang="en-US" altLang="zh-CN" sz="2000">
                <a:solidFill>
                  <a:srgbClr val="000000"/>
                </a:solidFill>
                <a:latin typeface="+mj-ea"/>
                <a:ea typeface="+mj-ea"/>
                <a:cs typeface="Arial" panose="020B0604020202020204" pitchFamily="34" charset="0"/>
              </a:rPr>
              <a:t>0x4=0</a:t>
            </a:r>
          </a:p>
          <a:p>
            <a:pPr fontAlgn="base">
              <a:lnSpc>
                <a:spcPct val="110000"/>
              </a:lnSpc>
              <a:spcBef>
                <a:spcPct val="10000"/>
              </a:spcBef>
              <a:spcAft>
                <a:spcPct val="0"/>
              </a:spcAft>
            </a:pPr>
            <a:r>
              <a:rPr kumimoji="1" lang="zh-CN" altLang="en-US" sz="2000">
                <a:solidFill>
                  <a:srgbClr val="000000"/>
                </a:solidFill>
                <a:latin typeface="+mj-ea"/>
                <a:ea typeface="+mj-ea"/>
                <a:cs typeface="Arial" panose="020B0604020202020204" pitchFamily="34" charset="0"/>
              </a:rPr>
              <a:t>例</a:t>
            </a:r>
            <a:r>
              <a:rPr kumimoji="1" lang="en-US" altLang="zh-CN" sz="2000">
                <a:solidFill>
                  <a:srgbClr val="000000"/>
                </a:solidFill>
                <a:latin typeface="+mj-ea"/>
                <a:ea typeface="+mj-ea"/>
                <a:cs typeface="Arial" panose="020B0604020202020204" pitchFamily="34" charset="0"/>
              </a:rPr>
              <a:t>2</a:t>
            </a:r>
            <a:r>
              <a:rPr kumimoji="1" lang="zh-CN" altLang="en-US" sz="2000">
                <a:solidFill>
                  <a:srgbClr val="000000"/>
                </a:solidFill>
                <a:latin typeface="+mj-ea"/>
                <a:ea typeface="+mj-ea"/>
                <a:cs typeface="Arial" panose="020B0604020202020204" pitchFamily="34" charset="0"/>
              </a:rPr>
              <a:t>：</a:t>
            </a:r>
            <a:r>
              <a:rPr kumimoji="1" lang="en-US" altLang="zh-CN" sz="2000">
                <a:solidFill>
                  <a:srgbClr val="000000"/>
                </a:solidFill>
                <a:latin typeface="+mj-ea"/>
                <a:ea typeface="+mj-ea"/>
                <a:cs typeface="Arial" panose="020B0604020202020204" pitchFamily="34" charset="0"/>
              </a:rPr>
              <a:t>NMI</a:t>
            </a:r>
            <a:r>
              <a:rPr kumimoji="1" lang="zh-CN" altLang="en-US" sz="2000">
                <a:solidFill>
                  <a:srgbClr val="000000"/>
                </a:solidFill>
                <a:latin typeface="+mj-ea"/>
                <a:ea typeface="+mj-ea"/>
                <a:cs typeface="Arial" panose="020B0604020202020204" pitchFamily="34" charset="0"/>
              </a:rPr>
              <a:t>的中断类型号为</a:t>
            </a:r>
          </a:p>
          <a:p>
            <a:pPr fontAlgn="base">
              <a:lnSpc>
                <a:spcPct val="110000"/>
              </a:lnSpc>
              <a:spcBef>
                <a:spcPct val="10000"/>
              </a:spcBef>
              <a:spcAft>
                <a:spcPct val="0"/>
              </a:spcAft>
            </a:pPr>
            <a:r>
              <a:rPr kumimoji="1" lang="en-US" altLang="zh-CN" sz="2000">
                <a:solidFill>
                  <a:srgbClr val="000000"/>
                </a:solidFill>
                <a:latin typeface="+mj-ea"/>
                <a:ea typeface="+mj-ea"/>
                <a:cs typeface="Arial" panose="020B0604020202020204" pitchFamily="34" charset="0"/>
              </a:rPr>
              <a:t>          2</a:t>
            </a:r>
            <a:r>
              <a:rPr kumimoji="1" lang="zh-CN" altLang="en-US" sz="2000">
                <a:solidFill>
                  <a:srgbClr val="000000"/>
                </a:solidFill>
                <a:latin typeface="+mj-ea"/>
                <a:ea typeface="+mj-ea"/>
                <a:cs typeface="Arial" panose="020B0604020202020204" pitchFamily="34" charset="0"/>
              </a:rPr>
              <a:t>，故其向量地址为：</a:t>
            </a:r>
          </a:p>
          <a:p>
            <a:pPr fontAlgn="base">
              <a:lnSpc>
                <a:spcPct val="110000"/>
              </a:lnSpc>
              <a:spcBef>
                <a:spcPct val="10000"/>
              </a:spcBef>
              <a:spcAft>
                <a:spcPct val="0"/>
              </a:spcAft>
            </a:pPr>
            <a:r>
              <a:rPr kumimoji="1" lang="en-US" altLang="zh-CN" sz="2000">
                <a:solidFill>
                  <a:srgbClr val="000000"/>
                </a:solidFill>
                <a:latin typeface="+mj-ea"/>
                <a:ea typeface="+mj-ea"/>
                <a:cs typeface="Arial" panose="020B0604020202020204" pitchFamily="34" charset="0"/>
              </a:rPr>
              <a:t>          2x4=8</a:t>
            </a:r>
          </a:p>
        </p:txBody>
      </p:sp>
      <p:sp>
        <p:nvSpPr>
          <p:cNvPr id="17" name="Line 15">
            <a:extLst>
              <a:ext uri="{FF2B5EF4-FFF2-40B4-BE49-F238E27FC236}">
                <a16:creationId xmlns:a16="http://schemas.microsoft.com/office/drawing/2014/main" id="{6E13EE37-00D6-42FC-85AC-75457F95B27D}"/>
              </a:ext>
            </a:extLst>
          </p:cNvPr>
          <p:cNvSpPr>
            <a:spLocks noChangeShapeType="1"/>
          </p:cNvSpPr>
          <p:nvPr/>
        </p:nvSpPr>
        <p:spPr bwMode="auto">
          <a:xfrm>
            <a:off x="2552126" y="3062052"/>
            <a:ext cx="11620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8" name="Line 16">
            <a:extLst>
              <a:ext uri="{FF2B5EF4-FFF2-40B4-BE49-F238E27FC236}">
                <a16:creationId xmlns:a16="http://schemas.microsoft.com/office/drawing/2014/main" id="{74B32163-3659-43F1-BBBD-1591DD0EBBDF}"/>
              </a:ext>
            </a:extLst>
          </p:cNvPr>
          <p:cNvSpPr>
            <a:spLocks noChangeShapeType="1"/>
          </p:cNvSpPr>
          <p:nvPr/>
        </p:nvSpPr>
        <p:spPr bwMode="auto">
          <a:xfrm>
            <a:off x="4573013" y="3411302"/>
            <a:ext cx="27559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9" name="Text Box 17">
            <a:extLst>
              <a:ext uri="{FF2B5EF4-FFF2-40B4-BE49-F238E27FC236}">
                <a16:creationId xmlns:a16="http://schemas.microsoft.com/office/drawing/2014/main" id="{23606BAC-FB65-4376-97B0-B6CFB5ADFCFA}"/>
              </a:ext>
            </a:extLst>
          </p:cNvPr>
          <p:cNvSpPr txBox="1">
            <a:spLocks noChangeArrowheads="1"/>
          </p:cNvSpPr>
          <p:nvPr/>
        </p:nvSpPr>
        <p:spPr bwMode="auto">
          <a:xfrm>
            <a:off x="4784151" y="2954102"/>
            <a:ext cx="116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CS:IP</a:t>
            </a:r>
          </a:p>
        </p:txBody>
      </p:sp>
      <p:sp>
        <p:nvSpPr>
          <p:cNvPr id="20" name="Line 18">
            <a:extLst>
              <a:ext uri="{FF2B5EF4-FFF2-40B4-BE49-F238E27FC236}">
                <a16:creationId xmlns:a16="http://schemas.microsoft.com/office/drawing/2014/main" id="{7B4E4050-6BFA-44C9-B8D4-3988214BE2ED}"/>
              </a:ext>
            </a:extLst>
          </p:cNvPr>
          <p:cNvSpPr>
            <a:spLocks noChangeShapeType="1"/>
          </p:cNvSpPr>
          <p:nvPr/>
        </p:nvSpPr>
        <p:spPr bwMode="auto">
          <a:xfrm flipV="1">
            <a:off x="3715763" y="2339739"/>
            <a:ext cx="0" cy="71755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1" name="Line 19">
            <a:extLst>
              <a:ext uri="{FF2B5EF4-FFF2-40B4-BE49-F238E27FC236}">
                <a16:creationId xmlns:a16="http://schemas.microsoft.com/office/drawing/2014/main" id="{E5E21E71-151E-4503-943E-AAA0E45ACCDA}"/>
              </a:ext>
            </a:extLst>
          </p:cNvPr>
          <p:cNvSpPr>
            <a:spLocks noChangeShapeType="1"/>
          </p:cNvSpPr>
          <p:nvPr/>
        </p:nvSpPr>
        <p:spPr bwMode="auto">
          <a:xfrm flipV="1">
            <a:off x="3701476" y="2341327"/>
            <a:ext cx="86518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2" name="Line 20">
            <a:extLst>
              <a:ext uri="{FF2B5EF4-FFF2-40B4-BE49-F238E27FC236}">
                <a16:creationId xmlns:a16="http://schemas.microsoft.com/office/drawing/2014/main" id="{89DDEE91-646F-47E4-9993-2B7563636F4A}"/>
              </a:ext>
            </a:extLst>
          </p:cNvPr>
          <p:cNvSpPr>
            <a:spLocks noChangeShapeType="1"/>
          </p:cNvSpPr>
          <p:nvPr/>
        </p:nvSpPr>
        <p:spPr bwMode="auto">
          <a:xfrm flipH="1" flipV="1">
            <a:off x="3899913" y="3247789"/>
            <a:ext cx="1588" cy="93503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3" name="Line 21">
            <a:extLst>
              <a:ext uri="{FF2B5EF4-FFF2-40B4-BE49-F238E27FC236}">
                <a16:creationId xmlns:a16="http://schemas.microsoft.com/office/drawing/2014/main" id="{1623AF8C-30AB-40C0-B8A9-574FF6B8ADF0}"/>
              </a:ext>
            </a:extLst>
          </p:cNvPr>
          <p:cNvSpPr>
            <a:spLocks noChangeShapeType="1"/>
          </p:cNvSpPr>
          <p:nvPr/>
        </p:nvSpPr>
        <p:spPr bwMode="auto">
          <a:xfrm>
            <a:off x="3898326" y="3260489"/>
            <a:ext cx="6191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4" name="Text Box 22">
            <a:extLst>
              <a:ext uri="{FF2B5EF4-FFF2-40B4-BE49-F238E27FC236}">
                <a16:creationId xmlns:a16="http://schemas.microsoft.com/office/drawing/2014/main" id="{6D18A0D0-C886-4656-8435-67E37DA1E50D}"/>
              </a:ext>
            </a:extLst>
          </p:cNvPr>
          <p:cNvSpPr txBox="1">
            <a:spLocks noChangeArrowheads="1"/>
          </p:cNvSpPr>
          <p:nvPr/>
        </p:nvSpPr>
        <p:spPr bwMode="auto">
          <a:xfrm>
            <a:off x="7286051" y="2101614"/>
            <a:ext cx="15573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20000"/>
              </a:spcBef>
              <a:spcAft>
                <a:spcPct val="0"/>
              </a:spcAft>
            </a:pPr>
            <a:r>
              <a:rPr kumimoji="1" lang="en-US" altLang="zh-CN" sz="2400">
                <a:solidFill>
                  <a:srgbClr val="000000"/>
                </a:solidFill>
                <a:latin typeface="+mj-ea"/>
                <a:ea typeface="+mj-ea"/>
              </a:rPr>
              <a:t>00</a:t>
            </a:r>
            <a:r>
              <a:rPr kumimoji="1" lang="zh-CN" altLang="en-US" sz="2400">
                <a:solidFill>
                  <a:srgbClr val="000000"/>
                </a:solidFill>
                <a:latin typeface="+mj-ea"/>
                <a:ea typeface="+mj-ea"/>
              </a:rPr>
              <a:t>～</a:t>
            </a:r>
            <a:r>
              <a:rPr kumimoji="1" lang="en-US" altLang="zh-CN" sz="2400">
                <a:solidFill>
                  <a:srgbClr val="000000"/>
                </a:solidFill>
                <a:latin typeface="+mj-ea"/>
                <a:ea typeface="+mj-ea"/>
              </a:rPr>
              <a:t>03</a:t>
            </a:r>
          </a:p>
          <a:p>
            <a:pPr fontAlgn="base">
              <a:spcBef>
                <a:spcPct val="20000"/>
              </a:spcBef>
              <a:spcAft>
                <a:spcPct val="0"/>
              </a:spcAft>
            </a:pPr>
            <a:r>
              <a:rPr kumimoji="1" lang="en-US" altLang="zh-CN" sz="2400">
                <a:solidFill>
                  <a:srgbClr val="000000"/>
                </a:solidFill>
                <a:latin typeface="+mj-ea"/>
                <a:ea typeface="+mj-ea"/>
              </a:rPr>
              <a:t>04</a:t>
            </a:r>
            <a:r>
              <a:rPr kumimoji="1" lang="zh-CN" altLang="en-US" sz="2400">
                <a:solidFill>
                  <a:srgbClr val="000000"/>
                </a:solidFill>
                <a:latin typeface="+mj-ea"/>
                <a:ea typeface="+mj-ea"/>
              </a:rPr>
              <a:t>～</a:t>
            </a:r>
            <a:r>
              <a:rPr kumimoji="1" lang="en-US" altLang="zh-CN" sz="2400">
                <a:solidFill>
                  <a:srgbClr val="000000"/>
                </a:solidFill>
                <a:latin typeface="+mj-ea"/>
                <a:ea typeface="+mj-ea"/>
              </a:rPr>
              <a:t>07</a:t>
            </a:r>
          </a:p>
          <a:p>
            <a:pPr fontAlgn="base">
              <a:spcBef>
                <a:spcPct val="20000"/>
              </a:spcBef>
              <a:spcAft>
                <a:spcPct val="0"/>
              </a:spcAft>
            </a:pPr>
            <a:r>
              <a:rPr kumimoji="1" lang="en-US" altLang="zh-CN" sz="2400">
                <a:solidFill>
                  <a:srgbClr val="000000"/>
                </a:solidFill>
                <a:latin typeface="+mj-ea"/>
                <a:ea typeface="+mj-ea"/>
              </a:rPr>
              <a:t>08</a:t>
            </a:r>
            <a:r>
              <a:rPr kumimoji="1" lang="zh-CN" altLang="en-US" sz="2400">
                <a:solidFill>
                  <a:srgbClr val="000000"/>
                </a:solidFill>
                <a:latin typeface="+mj-ea"/>
                <a:ea typeface="+mj-ea"/>
              </a:rPr>
              <a:t>～</a:t>
            </a:r>
            <a:r>
              <a:rPr kumimoji="1" lang="en-US" altLang="zh-CN" sz="2400">
                <a:solidFill>
                  <a:srgbClr val="000000"/>
                </a:solidFill>
                <a:latin typeface="+mj-ea"/>
                <a:ea typeface="+mj-ea"/>
              </a:rPr>
              <a:t>0B</a:t>
            </a:r>
          </a:p>
          <a:p>
            <a:pPr fontAlgn="base">
              <a:spcBef>
                <a:spcPct val="20000"/>
              </a:spcBef>
              <a:spcAft>
                <a:spcPct val="0"/>
              </a:spcAft>
            </a:pPr>
            <a:endParaRPr kumimoji="1" lang="en-US" altLang="zh-CN" sz="2400">
              <a:solidFill>
                <a:srgbClr val="000000"/>
              </a:solidFill>
              <a:latin typeface="+mj-ea"/>
              <a:ea typeface="+mj-ea"/>
            </a:endParaRPr>
          </a:p>
          <a:p>
            <a:pPr fontAlgn="base">
              <a:spcBef>
                <a:spcPct val="20000"/>
              </a:spcBef>
              <a:spcAft>
                <a:spcPct val="0"/>
              </a:spcAft>
            </a:pPr>
            <a:endParaRPr kumimoji="1" lang="en-US" altLang="zh-CN" sz="2400">
              <a:solidFill>
                <a:srgbClr val="000000"/>
              </a:solidFill>
              <a:latin typeface="+mj-ea"/>
              <a:ea typeface="+mj-ea"/>
            </a:endParaRPr>
          </a:p>
          <a:p>
            <a:pPr fontAlgn="base">
              <a:spcBef>
                <a:spcPct val="20000"/>
              </a:spcBef>
              <a:spcAft>
                <a:spcPct val="0"/>
              </a:spcAft>
            </a:pPr>
            <a:endParaRPr kumimoji="1" lang="en-US" altLang="zh-CN" sz="1000">
              <a:solidFill>
                <a:srgbClr val="000000"/>
              </a:solidFill>
              <a:latin typeface="+mj-ea"/>
              <a:ea typeface="+mj-ea"/>
            </a:endParaRPr>
          </a:p>
          <a:p>
            <a:pPr fontAlgn="base">
              <a:spcBef>
                <a:spcPct val="20000"/>
              </a:spcBef>
              <a:spcAft>
                <a:spcPct val="0"/>
              </a:spcAft>
            </a:pPr>
            <a:r>
              <a:rPr kumimoji="1" lang="en-US" altLang="zh-CN" sz="2400">
                <a:solidFill>
                  <a:srgbClr val="000000"/>
                </a:solidFill>
                <a:latin typeface="+mj-ea"/>
                <a:ea typeface="+mj-ea"/>
              </a:rPr>
              <a:t>3FC</a:t>
            </a:r>
            <a:r>
              <a:rPr kumimoji="1" lang="zh-CN" altLang="en-US" sz="2400">
                <a:solidFill>
                  <a:srgbClr val="000000"/>
                </a:solidFill>
                <a:latin typeface="+mj-ea"/>
                <a:ea typeface="+mj-ea"/>
              </a:rPr>
              <a:t>～</a:t>
            </a:r>
            <a:r>
              <a:rPr kumimoji="1" lang="en-US" altLang="zh-CN" sz="2400">
                <a:solidFill>
                  <a:srgbClr val="000000"/>
                </a:solidFill>
                <a:latin typeface="+mj-ea"/>
                <a:ea typeface="+mj-ea"/>
              </a:rPr>
              <a:t>3FF</a:t>
            </a:r>
          </a:p>
        </p:txBody>
      </p:sp>
      <p:sp>
        <p:nvSpPr>
          <p:cNvPr id="25" name="Line 23">
            <a:extLst>
              <a:ext uri="{FF2B5EF4-FFF2-40B4-BE49-F238E27FC236}">
                <a16:creationId xmlns:a16="http://schemas.microsoft.com/office/drawing/2014/main" id="{206CF63E-29A1-4220-B6F3-46BB449468D5}"/>
              </a:ext>
            </a:extLst>
          </p:cNvPr>
          <p:cNvSpPr>
            <a:spLocks noChangeShapeType="1"/>
          </p:cNvSpPr>
          <p:nvPr/>
        </p:nvSpPr>
        <p:spPr bwMode="auto">
          <a:xfrm>
            <a:off x="5992238" y="2125427"/>
            <a:ext cx="0" cy="2824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6" name="Text Box 24">
            <a:extLst>
              <a:ext uri="{FF2B5EF4-FFF2-40B4-BE49-F238E27FC236}">
                <a16:creationId xmlns:a16="http://schemas.microsoft.com/office/drawing/2014/main" id="{382983A7-E9DE-46F6-9490-E6BF2F0D7439}"/>
              </a:ext>
            </a:extLst>
          </p:cNvPr>
          <p:cNvSpPr txBox="1">
            <a:spLocks noChangeArrowheads="1"/>
          </p:cNvSpPr>
          <p:nvPr/>
        </p:nvSpPr>
        <p:spPr bwMode="auto">
          <a:xfrm>
            <a:off x="6097013" y="2131777"/>
            <a:ext cx="116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3333CC"/>
                </a:solidFill>
                <a:latin typeface="+mj-ea"/>
                <a:ea typeface="+mj-ea"/>
              </a:rPr>
              <a:t>除法错</a:t>
            </a:r>
          </a:p>
        </p:txBody>
      </p:sp>
      <p:sp>
        <p:nvSpPr>
          <p:cNvPr id="27" name="Text Box 25">
            <a:extLst>
              <a:ext uri="{FF2B5EF4-FFF2-40B4-BE49-F238E27FC236}">
                <a16:creationId xmlns:a16="http://schemas.microsoft.com/office/drawing/2014/main" id="{12FA2DB6-BFD5-4693-AB63-193CA83011F8}"/>
              </a:ext>
            </a:extLst>
          </p:cNvPr>
          <p:cNvSpPr txBox="1">
            <a:spLocks noChangeArrowheads="1"/>
          </p:cNvSpPr>
          <p:nvPr/>
        </p:nvSpPr>
        <p:spPr bwMode="auto">
          <a:xfrm>
            <a:off x="6203376" y="2536589"/>
            <a:ext cx="116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400">
                <a:solidFill>
                  <a:srgbClr val="3333CC"/>
                </a:solidFill>
                <a:latin typeface="+mj-ea"/>
                <a:ea typeface="+mj-ea"/>
              </a:rPr>
              <a:t>单步</a:t>
            </a:r>
            <a:endParaRPr kumimoji="1" lang="zh-CN" altLang="en-US" sz="2400">
              <a:solidFill>
                <a:srgbClr val="3333CC"/>
              </a:solidFill>
              <a:latin typeface="+mj-ea"/>
              <a:ea typeface="+mj-ea"/>
            </a:endParaRPr>
          </a:p>
        </p:txBody>
      </p:sp>
      <p:sp>
        <p:nvSpPr>
          <p:cNvPr id="28" name="Text Box 26">
            <a:extLst>
              <a:ext uri="{FF2B5EF4-FFF2-40B4-BE49-F238E27FC236}">
                <a16:creationId xmlns:a16="http://schemas.microsoft.com/office/drawing/2014/main" id="{AA63656A-1345-4C50-B920-73E05DDE9CF0}"/>
              </a:ext>
            </a:extLst>
          </p:cNvPr>
          <p:cNvSpPr txBox="1">
            <a:spLocks noChangeArrowheads="1"/>
          </p:cNvSpPr>
          <p:nvPr/>
        </p:nvSpPr>
        <p:spPr bwMode="auto">
          <a:xfrm>
            <a:off x="6181151" y="2985852"/>
            <a:ext cx="116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3333CC"/>
                </a:solidFill>
                <a:latin typeface="+mj-ea"/>
                <a:ea typeface="+mj-ea"/>
              </a:rPr>
              <a:t>NMI</a:t>
            </a:r>
          </a:p>
        </p:txBody>
      </p:sp>
      <p:sp>
        <p:nvSpPr>
          <p:cNvPr id="29" name="Line 27">
            <a:extLst>
              <a:ext uri="{FF2B5EF4-FFF2-40B4-BE49-F238E27FC236}">
                <a16:creationId xmlns:a16="http://schemas.microsoft.com/office/drawing/2014/main" id="{C27E4DA7-581C-48C0-8272-8D23B34F54ED}"/>
              </a:ext>
            </a:extLst>
          </p:cNvPr>
          <p:cNvSpPr>
            <a:spLocks noChangeShapeType="1"/>
          </p:cNvSpPr>
          <p:nvPr/>
        </p:nvSpPr>
        <p:spPr bwMode="auto">
          <a:xfrm>
            <a:off x="6570088" y="3560527"/>
            <a:ext cx="11113" cy="481012"/>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0" name="Line 28">
            <a:extLst>
              <a:ext uri="{FF2B5EF4-FFF2-40B4-BE49-F238E27FC236}">
                <a16:creationId xmlns:a16="http://schemas.microsoft.com/office/drawing/2014/main" id="{19094C05-0C27-4332-A9F8-D58A8247281E}"/>
              </a:ext>
            </a:extLst>
          </p:cNvPr>
          <p:cNvSpPr>
            <a:spLocks noChangeShapeType="1"/>
          </p:cNvSpPr>
          <p:nvPr/>
        </p:nvSpPr>
        <p:spPr bwMode="auto">
          <a:xfrm>
            <a:off x="2026663" y="4163777"/>
            <a:ext cx="18605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31" name="Text Box 29">
            <a:extLst>
              <a:ext uri="{FF2B5EF4-FFF2-40B4-BE49-F238E27FC236}">
                <a16:creationId xmlns:a16="http://schemas.microsoft.com/office/drawing/2014/main" id="{CA4145D4-AA2C-4F42-B633-98E845544506}"/>
              </a:ext>
            </a:extLst>
          </p:cNvPr>
          <p:cNvSpPr txBox="1">
            <a:spLocks noChangeArrowheads="1"/>
          </p:cNvSpPr>
          <p:nvPr/>
        </p:nvSpPr>
        <p:spPr bwMode="auto">
          <a:xfrm>
            <a:off x="449604" y="5391523"/>
            <a:ext cx="11002717" cy="84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15000"/>
              </a:lnSpc>
              <a:spcBef>
                <a:spcPct val="50000"/>
              </a:spcBef>
              <a:spcAft>
                <a:spcPct val="0"/>
              </a:spcAft>
              <a:buFont typeface="Wingdings" panose="05000000000000000000" pitchFamily="2" charset="2"/>
              <a:buNone/>
            </a:pPr>
            <a:r>
              <a:rPr lang="zh-CN" altLang="en-US" dirty="0">
                <a:solidFill>
                  <a:srgbClr val="1E7C34"/>
                </a:solidFill>
                <a:latin typeface="+mj-ea"/>
                <a:ea typeface="+mj-ea"/>
                <a:cs typeface="Arial" panose="020B0604020202020204" pitchFamily="34" charset="0"/>
              </a:rPr>
              <a:t>中断向量表（异常表）中每一项是对应异常处理程序的入口地址。被称为中断向量</a:t>
            </a:r>
            <a:r>
              <a:rPr lang="en-US" altLang="zh-CN" dirty="0">
                <a:solidFill>
                  <a:srgbClr val="1E7C34"/>
                </a:solidFill>
                <a:latin typeface="+mj-ea"/>
                <a:ea typeface="+mj-ea"/>
                <a:cs typeface="Arial" panose="020B0604020202020204" pitchFamily="34" charset="0"/>
              </a:rPr>
              <a:t>(Interrupt Vector)</a:t>
            </a:r>
          </a:p>
          <a:p>
            <a:pPr eaLnBrk="0" fontAlgn="base" hangingPunct="0">
              <a:lnSpc>
                <a:spcPct val="115000"/>
              </a:lnSpc>
              <a:spcBef>
                <a:spcPct val="50000"/>
              </a:spcBef>
              <a:spcAft>
                <a:spcPct val="0"/>
              </a:spcAft>
              <a:buFont typeface="Wingdings" panose="05000000000000000000" pitchFamily="2" charset="2"/>
              <a:buNone/>
            </a:pPr>
            <a:r>
              <a:rPr lang="zh-CN" altLang="en-US" dirty="0">
                <a:solidFill>
                  <a:srgbClr val="1E7C34"/>
                </a:solidFill>
                <a:latin typeface="+mj-ea"/>
                <a:ea typeface="+mj-ea"/>
                <a:cs typeface="Arial" panose="020B0604020202020204" pitchFamily="34" charset="0"/>
              </a:rPr>
              <a:t>中断向量表的起始地址存放在一个异常表基址寄存器中。</a:t>
            </a:r>
          </a:p>
        </p:txBody>
      </p:sp>
    </p:spTree>
    <p:extLst>
      <p:ext uri="{BB962C8B-B14F-4D97-AF65-F5344CB8AC3E}">
        <p14:creationId xmlns:p14="http://schemas.microsoft.com/office/powerpoint/2010/main" val="38659701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blinds(horizontal)">
                                      <p:cBhvr>
                                        <p:cTn id="10" dur="500"/>
                                        <p:tgtEl>
                                          <p:spTgt spid="1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blinds(horizontal)">
                                      <p:cBhvr>
                                        <p:cTn id="13" dur="500"/>
                                        <p:tgtEl>
                                          <p:spTgt spid="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slide(fromLeft)">
                                      <p:cBhvr>
                                        <p:cTn id="18" dur="500"/>
                                        <p:tgtEl>
                                          <p:spTgt spid="17"/>
                                        </p:tgtEl>
                                      </p:cBhvr>
                                    </p:animEffect>
                                  </p:childTnLst>
                                </p:cTn>
                              </p:par>
                              <p:par>
                                <p:cTn id="19" presetID="1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lide(fromLeft)">
                                      <p:cBhvr>
                                        <p:cTn id="21" dur="500"/>
                                        <p:tgtEl>
                                          <p:spTgt spid="20"/>
                                        </p:tgtEl>
                                      </p:cBhvr>
                                    </p:animEffect>
                                  </p:childTnLst>
                                </p:cTn>
                              </p:par>
                              <p:par>
                                <p:cTn id="22" presetID="1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Effect transition="in" filter="blinds(horizontal)">
                                      <p:cBhvr>
                                        <p:cTn id="29" dur="500"/>
                                        <p:tgtEl>
                                          <p:spTgt spid="16">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linds(horizontal)">
                                      <p:cBhvr>
                                        <p:cTn id="32" dur="500"/>
                                        <p:tgtEl>
                                          <p:spTgt spid="16">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Effect transition="in" filter="blinds(horizontal)">
                                      <p:cBhvr>
                                        <p:cTn id="35" dur="500"/>
                                        <p:tgtEl>
                                          <p:spTgt spid="1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slide(fromLeft)">
                                      <p:cBhvr>
                                        <p:cTn id="40" dur="500"/>
                                        <p:tgtEl>
                                          <p:spTgt spid="30"/>
                                        </p:tgtEl>
                                      </p:cBhvr>
                                    </p:animEffect>
                                  </p:childTnLst>
                                </p:cTn>
                              </p:par>
                              <p:par>
                                <p:cTn id="41" presetID="1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slide(fromLeft)">
                                      <p:cBhvr>
                                        <p:cTn id="43" dur="500"/>
                                        <p:tgtEl>
                                          <p:spTgt spid="22"/>
                                        </p:tgtEl>
                                      </p:cBhvr>
                                    </p:animEffect>
                                  </p:childTnLst>
                                </p:cTn>
                              </p:par>
                              <p:par>
                                <p:cTn id="44" presetID="1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lide(from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blinds(horizontal)">
                                      <p:cBhvr>
                                        <p:cTn id="51" dur="500"/>
                                        <p:tgtEl>
                                          <p:spTgt spid="3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1">
                                            <p:txEl>
                                              <p:pRg st="1" end="1"/>
                                            </p:txEl>
                                          </p:spTgt>
                                        </p:tgtEl>
                                        <p:attrNameLst>
                                          <p:attrName>style.visibility</p:attrName>
                                        </p:attrNameLst>
                                      </p:cBhvr>
                                      <p:to>
                                        <p:strVal val="visible"/>
                                      </p:to>
                                    </p:set>
                                    <p:animEffect transition="in" filter="blinds(horizontal)">
                                      <p:cBhvr>
                                        <p:cTn id="56"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329FFB-06A4-4E97-B30B-8926C3BF0590}"/>
              </a:ext>
            </a:extLst>
          </p:cNvPr>
          <p:cNvSpPr>
            <a:spLocks noGrp="1"/>
          </p:cNvSpPr>
          <p:nvPr>
            <p:ph type="sldNum" sz="quarter" idx="12"/>
          </p:nvPr>
        </p:nvSpPr>
        <p:spPr/>
        <p:txBody>
          <a:bodyPr/>
          <a:lstStyle/>
          <a:p>
            <a:fld id="{D12C7F20-4EEE-4847-AC76-B538472E8A39}" type="slidenum">
              <a:rPr lang="zh-CN" altLang="en-US" smtClean="0"/>
              <a:pPr/>
              <a:t>47</a:t>
            </a:fld>
            <a:endParaRPr lang="zh-CN" altLang="en-US"/>
          </a:p>
        </p:txBody>
      </p:sp>
      <p:sp>
        <p:nvSpPr>
          <p:cNvPr id="3" name="文本占位符 2">
            <a:extLst>
              <a:ext uri="{FF2B5EF4-FFF2-40B4-BE49-F238E27FC236}">
                <a16:creationId xmlns:a16="http://schemas.microsoft.com/office/drawing/2014/main" id="{017CDE0D-E04B-46E7-B416-030045482E8E}"/>
              </a:ext>
            </a:extLst>
          </p:cNvPr>
          <p:cNvSpPr>
            <a:spLocks noGrp="1"/>
          </p:cNvSpPr>
          <p:nvPr>
            <p:ph type="body" sz="quarter" idx="15"/>
          </p:nvPr>
        </p:nvSpPr>
        <p:spPr/>
        <p:txBody>
          <a:bodyPr/>
          <a:lstStyle/>
          <a:p>
            <a:r>
              <a:rPr lang="zh-CN" altLang="en-US" dirty="0"/>
              <a:t>中断控制器的基本结构（如：</a:t>
            </a:r>
            <a:r>
              <a:rPr lang="en-US" altLang="zh-CN" dirty="0"/>
              <a:t>8259A</a:t>
            </a:r>
            <a:r>
              <a:rPr lang="zh-CN" altLang="en-US" dirty="0"/>
              <a:t>）</a:t>
            </a:r>
          </a:p>
        </p:txBody>
      </p:sp>
      <p:sp>
        <p:nvSpPr>
          <p:cNvPr id="4" name="文本占位符 3">
            <a:extLst>
              <a:ext uri="{FF2B5EF4-FFF2-40B4-BE49-F238E27FC236}">
                <a16:creationId xmlns:a16="http://schemas.microsoft.com/office/drawing/2014/main" id="{F61E9B12-B691-4183-B729-72DE8AB5FF74}"/>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Text Box 4">
            <a:extLst>
              <a:ext uri="{FF2B5EF4-FFF2-40B4-BE49-F238E27FC236}">
                <a16:creationId xmlns:a16="http://schemas.microsoft.com/office/drawing/2014/main" id="{BEDC32FA-2CB2-4CD8-A54C-28A4F8F1B272}"/>
              </a:ext>
            </a:extLst>
          </p:cNvPr>
          <p:cNvSpPr txBox="1">
            <a:spLocks noChangeArrowheads="1"/>
          </p:cNvSpPr>
          <p:nvPr/>
        </p:nvSpPr>
        <p:spPr bwMode="auto">
          <a:xfrm>
            <a:off x="2932923" y="4901044"/>
            <a:ext cx="2259012"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屏蔽寄存器</a:t>
            </a:r>
          </a:p>
        </p:txBody>
      </p:sp>
      <p:sp>
        <p:nvSpPr>
          <p:cNvPr id="6" name="Text Box 5">
            <a:extLst>
              <a:ext uri="{FF2B5EF4-FFF2-40B4-BE49-F238E27FC236}">
                <a16:creationId xmlns:a16="http://schemas.microsoft.com/office/drawing/2014/main" id="{75F6D0B4-29F9-464F-8D10-627B94B54121}"/>
              </a:ext>
            </a:extLst>
          </p:cNvPr>
          <p:cNvSpPr txBox="1">
            <a:spLocks noChangeArrowheads="1"/>
          </p:cNvSpPr>
          <p:nvPr/>
        </p:nvSpPr>
        <p:spPr bwMode="auto">
          <a:xfrm>
            <a:off x="6069823" y="4945494"/>
            <a:ext cx="243205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中断请求寄存器</a:t>
            </a:r>
          </a:p>
        </p:txBody>
      </p:sp>
      <p:sp>
        <p:nvSpPr>
          <p:cNvPr id="7" name="Line 6">
            <a:extLst>
              <a:ext uri="{FF2B5EF4-FFF2-40B4-BE49-F238E27FC236}">
                <a16:creationId xmlns:a16="http://schemas.microsoft.com/office/drawing/2014/main" id="{4D0E446F-25A3-465F-B077-338FF3151EF4}"/>
              </a:ext>
            </a:extLst>
          </p:cNvPr>
          <p:cNvSpPr>
            <a:spLocks noChangeShapeType="1"/>
          </p:cNvSpPr>
          <p:nvPr/>
        </p:nvSpPr>
        <p:spPr bwMode="auto">
          <a:xfrm>
            <a:off x="3051985" y="4186669"/>
            <a:ext cx="0" cy="7270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8" name="AutoShape 7">
            <a:extLst>
              <a:ext uri="{FF2B5EF4-FFF2-40B4-BE49-F238E27FC236}">
                <a16:creationId xmlns:a16="http://schemas.microsoft.com/office/drawing/2014/main" id="{00F00B3C-1CD4-49EF-AAEC-82FACB0417FF}"/>
              </a:ext>
            </a:extLst>
          </p:cNvPr>
          <p:cNvSpPr>
            <a:spLocks noChangeArrowheads="1"/>
          </p:cNvSpPr>
          <p:nvPr/>
        </p:nvSpPr>
        <p:spPr bwMode="auto">
          <a:xfrm rot="16200000">
            <a:off x="2942447" y="3764395"/>
            <a:ext cx="442913" cy="442912"/>
          </a:xfrm>
          <a:prstGeom prst="flowChartDelay">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9" name="Line 8">
            <a:extLst>
              <a:ext uri="{FF2B5EF4-FFF2-40B4-BE49-F238E27FC236}">
                <a16:creationId xmlns:a16="http://schemas.microsoft.com/office/drawing/2014/main" id="{7E9ABF91-FF7B-4A80-8F25-22AE36066A27}"/>
              </a:ext>
            </a:extLst>
          </p:cNvPr>
          <p:cNvSpPr>
            <a:spLocks noChangeShapeType="1"/>
          </p:cNvSpPr>
          <p:nvPr/>
        </p:nvSpPr>
        <p:spPr bwMode="auto">
          <a:xfrm flipV="1">
            <a:off x="3291698" y="4186669"/>
            <a:ext cx="0" cy="4714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0" name="Line 9">
            <a:extLst>
              <a:ext uri="{FF2B5EF4-FFF2-40B4-BE49-F238E27FC236}">
                <a16:creationId xmlns:a16="http://schemas.microsoft.com/office/drawing/2014/main" id="{10FBD1E1-8845-47F2-BF3E-1DA4595E54BB}"/>
              </a:ext>
            </a:extLst>
          </p:cNvPr>
          <p:cNvSpPr>
            <a:spLocks noChangeShapeType="1"/>
          </p:cNvSpPr>
          <p:nvPr/>
        </p:nvSpPr>
        <p:spPr bwMode="auto">
          <a:xfrm>
            <a:off x="3307573" y="4658157"/>
            <a:ext cx="28368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1" name="Line 10">
            <a:extLst>
              <a:ext uri="{FF2B5EF4-FFF2-40B4-BE49-F238E27FC236}">
                <a16:creationId xmlns:a16="http://schemas.microsoft.com/office/drawing/2014/main" id="{B0B1E9B0-21CB-463C-A944-162BF3ECE83C}"/>
              </a:ext>
            </a:extLst>
          </p:cNvPr>
          <p:cNvSpPr>
            <a:spLocks noChangeShapeType="1"/>
          </p:cNvSpPr>
          <p:nvPr/>
        </p:nvSpPr>
        <p:spPr bwMode="auto">
          <a:xfrm>
            <a:off x="6144435" y="4658157"/>
            <a:ext cx="0" cy="2825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2" name="AutoShape 11">
            <a:extLst>
              <a:ext uri="{FF2B5EF4-FFF2-40B4-BE49-F238E27FC236}">
                <a16:creationId xmlns:a16="http://schemas.microsoft.com/office/drawing/2014/main" id="{538D77CE-8AFD-47E5-969D-671F12A09D31}"/>
              </a:ext>
            </a:extLst>
          </p:cNvPr>
          <p:cNvSpPr>
            <a:spLocks noChangeArrowheads="1"/>
          </p:cNvSpPr>
          <p:nvPr/>
        </p:nvSpPr>
        <p:spPr bwMode="auto">
          <a:xfrm rot="16200000">
            <a:off x="4956191" y="3744551"/>
            <a:ext cx="415925" cy="442912"/>
          </a:xfrm>
          <a:prstGeom prst="flowChartDelay">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3" name="Line 12">
            <a:extLst>
              <a:ext uri="{FF2B5EF4-FFF2-40B4-BE49-F238E27FC236}">
                <a16:creationId xmlns:a16="http://schemas.microsoft.com/office/drawing/2014/main" id="{F5DFBA4F-BC49-4328-8E7E-20078DCD2F5F}"/>
              </a:ext>
            </a:extLst>
          </p:cNvPr>
          <p:cNvSpPr>
            <a:spLocks noChangeShapeType="1"/>
          </p:cNvSpPr>
          <p:nvPr/>
        </p:nvSpPr>
        <p:spPr bwMode="auto">
          <a:xfrm flipH="1">
            <a:off x="5037948" y="4172382"/>
            <a:ext cx="0" cy="7397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4" name="Line 13">
            <a:extLst>
              <a:ext uri="{FF2B5EF4-FFF2-40B4-BE49-F238E27FC236}">
                <a16:creationId xmlns:a16="http://schemas.microsoft.com/office/drawing/2014/main" id="{32592B55-918E-40E6-9FF9-743A1E4D69EF}"/>
              </a:ext>
            </a:extLst>
          </p:cNvPr>
          <p:cNvSpPr>
            <a:spLocks noChangeShapeType="1"/>
          </p:cNvSpPr>
          <p:nvPr/>
        </p:nvSpPr>
        <p:spPr bwMode="auto">
          <a:xfrm flipV="1">
            <a:off x="5296710" y="4172382"/>
            <a:ext cx="0" cy="2841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5" name="Line 14">
            <a:extLst>
              <a:ext uri="{FF2B5EF4-FFF2-40B4-BE49-F238E27FC236}">
                <a16:creationId xmlns:a16="http://schemas.microsoft.com/office/drawing/2014/main" id="{2068AF40-0B30-42BD-B118-786A67D975A7}"/>
              </a:ext>
            </a:extLst>
          </p:cNvPr>
          <p:cNvSpPr>
            <a:spLocks noChangeShapeType="1"/>
          </p:cNvSpPr>
          <p:nvPr/>
        </p:nvSpPr>
        <p:spPr bwMode="auto">
          <a:xfrm>
            <a:off x="5296710" y="4454957"/>
            <a:ext cx="30114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6" name="Line 15">
            <a:extLst>
              <a:ext uri="{FF2B5EF4-FFF2-40B4-BE49-F238E27FC236}">
                <a16:creationId xmlns:a16="http://schemas.microsoft.com/office/drawing/2014/main" id="{CA7B44BB-1605-4353-BC77-E4C51DD85FA8}"/>
              </a:ext>
            </a:extLst>
          </p:cNvPr>
          <p:cNvSpPr>
            <a:spLocks noChangeShapeType="1"/>
          </p:cNvSpPr>
          <p:nvPr/>
        </p:nvSpPr>
        <p:spPr bwMode="auto">
          <a:xfrm>
            <a:off x="8308198" y="4456544"/>
            <a:ext cx="0" cy="4841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7" name="Line 16">
            <a:extLst>
              <a:ext uri="{FF2B5EF4-FFF2-40B4-BE49-F238E27FC236}">
                <a16:creationId xmlns:a16="http://schemas.microsoft.com/office/drawing/2014/main" id="{CE2EA546-5932-447A-99CE-5C2DE7B2D27F}"/>
              </a:ext>
            </a:extLst>
          </p:cNvPr>
          <p:cNvSpPr>
            <a:spLocks noChangeShapeType="1"/>
          </p:cNvSpPr>
          <p:nvPr/>
        </p:nvSpPr>
        <p:spPr bwMode="auto">
          <a:xfrm flipH="1" flipV="1">
            <a:off x="3144060" y="3408794"/>
            <a:ext cx="1588" cy="3492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8" name="Line 17">
            <a:extLst>
              <a:ext uri="{FF2B5EF4-FFF2-40B4-BE49-F238E27FC236}">
                <a16:creationId xmlns:a16="http://schemas.microsoft.com/office/drawing/2014/main" id="{00660EBC-0998-4AC6-B067-A032191D5320}"/>
              </a:ext>
            </a:extLst>
          </p:cNvPr>
          <p:cNvSpPr>
            <a:spLocks noChangeShapeType="1"/>
          </p:cNvSpPr>
          <p:nvPr/>
        </p:nvSpPr>
        <p:spPr bwMode="auto">
          <a:xfrm flipV="1">
            <a:off x="5149073" y="3407207"/>
            <a:ext cx="1587" cy="3365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9" name="Text Box 18">
            <a:extLst>
              <a:ext uri="{FF2B5EF4-FFF2-40B4-BE49-F238E27FC236}">
                <a16:creationId xmlns:a16="http://schemas.microsoft.com/office/drawing/2014/main" id="{E9FB2618-D9A5-4352-BB0C-555CEECCC793}"/>
              </a:ext>
            </a:extLst>
          </p:cNvPr>
          <p:cNvSpPr txBox="1">
            <a:spLocks noChangeArrowheads="1"/>
          </p:cNvSpPr>
          <p:nvPr/>
        </p:nvSpPr>
        <p:spPr bwMode="auto">
          <a:xfrm>
            <a:off x="3748898" y="3738994"/>
            <a:ext cx="806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a:solidFill>
                  <a:srgbClr val="000000"/>
                </a:solidFill>
                <a:latin typeface="+mj-ea"/>
                <a:ea typeface="+mj-ea"/>
              </a:rPr>
              <a:t>……</a:t>
            </a:r>
          </a:p>
        </p:txBody>
      </p:sp>
      <p:sp>
        <p:nvSpPr>
          <p:cNvPr id="20" name="Text Box 19">
            <a:extLst>
              <a:ext uri="{FF2B5EF4-FFF2-40B4-BE49-F238E27FC236}">
                <a16:creationId xmlns:a16="http://schemas.microsoft.com/office/drawing/2014/main" id="{FC8DDE27-9BD7-477F-9CC9-55AFB061362B}"/>
              </a:ext>
            </a:extLst>
          </p:cNvPr>
          <p:cNvSpPr txBox="1">
            <a:spLocks noChangeArrowheads="1"/>
          </p:cNvSpPr>
          <p:nvPr/>
        </p:nvSpPr>
        <p:spPr bwMode="auto">
          <a:xfrm>
            <a:off x="2955148" y="2965882"/>
            <a:ext cx="2447925"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判 优 线 路</a:t>
            </a:r>
          </a:p>
        </p:txBody>
      </p:sp>
      <p:sp>
        <p:nvSpPr>
          <p:cNvPr id="21" name="Line 20">
            <a:extLst>
              <a:ext uri="{FF2B5EF4-FFF2-40B4-BE49-F238E27FC236}">
                <a16:creationId xmlns:a16="http://schemas.microsoft.com/office/drawing/2014/main" id="{12B00158-CD20-451D-805F-911D789B75DB}"/>
              </a:ext>
            </a:extLst>
          </p:cNvPr>
          <p:cNvSpPr>
            <a:spLocks noChangeShapeType="1"/>
          </p:cNvSpPr>
          <p:nvPr/>
        </p:nvSpPr>
        <p:spPr bwMode="auto">
          <a:xfrm flipV="1">
            <a:off x="4153710" y="2561069"/>
            <a:ext cx="0" cy="428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2" name="Text Box 21">
            <a:extLst>
              <a:ext uri="{FF2B5EF4-FFF2-40B4-BE49-F238E27FC236}">
                <a16:creationId xmlns:a16="http://schemas.microsoft.com/office/drawing/2014/main" id="{89762C5F-73EF-4EC9-87E5-12C8E6919119}"/>
              </a:ext>
            </a:extLst>
          </p:cNvPr>
          <p:cNvSpPr txBox="1">
            <a:spLocks noChangeArrowheads="1"/>
          </p:cNvSpPr>
          <p:nvPr/>
        </p:nvSpPr>
        <p:spPr bwMode="auto">
          <a:xfrm>
            <a:off x="2766235" y="2103869"/>
            <a:ext cx="2770188"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向量地址形成线路</a:t>
            </a:r>
          </a:p>
        </p:txBody>
      </p:sp>
      <p:sp>
        <p:nvSpPr>
          <p:cNvPr id="23" name="Line 22">
            <a:extLst>
              <a:ext uri="{FF2B5EF4-FFF2-40B4-BE49-F238E27FC236}">
                <a16:creationId xmlns:a16="http://schemas.microsoft.com/office/drawing/2014/main" id="{00288137-C903-470F-A719-121B94241B9D}"/>
              </a:ext>
            </a:extLst>
          </p:cNvPr>
          <p:cNvSpPr>
            <a:spLocks noChangeShapeType="1"/>
          </p:cNvSpPr>
          <p:nvPr/>
        </p:nvSpPr>
        <p:spPr bwMode="auto">
          <a:xfrm>
            <a:off x="5404660" y="3210357"/>
            <a:ext cx="18415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4" name="Line 23">
            <a:extLst>
              <a:ext uri="{FF2B5EF4-FFF2-40B4-BE49-F238E27FC236}">
                <a16:creationId xmlns:a16="http://schemas.microsoft.com/office/drawing/2014/main" id="{CC6AB9E1-9F46-4C05-82DF-7A62383DA1D6}"/>
              </a:ext>
            </a:extLst>
          </p:cNvPr>
          <p:cNvSpPr>
            <a:spLocks noChangeShapeType="1"/>
          </p:cNvSpPr>
          <p:nvPr/>
        </p:nvSpPr>
        <p:spPr bwMode="auto">
          <a:xfrm>
            <a:off x="7247748" y="2703944"/>
            <a:ext cx="0" cy="5270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5" name="AutoShape 24">
            <a:extLst>
              <a:ext uri="{FF2B5EF4-FFF2-40B4-BE49-F238E27FC236}">
                <a16:creationId xmlns:a16="http://schemas.microsoft.com/office/drawing/2014/main" id="{3399B847-A7B5-4ECD-932E-9A7C707A0954}"/>
              </a:ext>
            </a:extLst>
          </p:cNvPr>
          <p:cNvSpPr>
            <a:spLocks noChangeArrowheads="1"/>
          </p:cNvSpPr>
          <p:nvPr/>
        </p:nvSpPr>
        <p:spPr bwMode="auto">
          <a:xfrm>
            <a:off x="4077510" y="1557769"/>
            <a:ext cx="292100" cy="544513"/>
          </a:xfrm>
          <a:prstGeom prst="upArrow">
            <a:avLst>
              <a:gd name="adj1" fmla="val 50000"/>
              <a:gd name="adj2" fmla="val 46603"/>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6" name="Text Box 25">
            <a:extLst>
              <a:ext uri="{FF2B5EF4-FFF2-40B4-BE49-F238E27FC236}">
                <a16:creationId xmlns:a16="http://schemas.microsoft.com/office/drawing/2014/main" id="{2850E49B-2C14-45E0-B90D-C7B621D8BA7F}"/>
              </a:ext>
            </a:extLst>
          </p:cNvPr>
          <p:cNvSpPr txBox="1">
            <a:spLocks noChangeArrowheads="1"/>
          </p:cNvSpPr>
          <p:nvPr/>
        </p:nvSpPr>
        <p:spPr bwMode="auto">
          <a:xfrm>
            <a:off x="4310873" y="1654607"/>
            <a:ext cx="197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1600">
                <a:solidFill>
                  <a:srgbClr val="0000FF"/>
                </a:solidFill>
                <a:latin typeface="+mj-ea"/>
                <a:ea typeface="+mj-ea"/>
              </a:rPr>
              <a:t>向量地址</a:t>
            </a:r>
            <a:r>
              <a:rPr kumimoji="1" lang="en-US" altLang="zh-CN" sz="1600">
                <a:solidFill>
                  <a:srgbClr val="0000FF"/>
                </a:solidFill>
                <a:latin typeface="+mj-ea"/>
                <a:ea typeface="+mj-ea"/>
              </a:rPr>
              <a:t>(</a:t>
            </a:r>
            <a:r>
              <a:rPr kumimoji="1" lang="zh-CN" altLang="en-US" sz="1600">
                <a:solidFill>
                  <a:srgbClr val="0000FF"/>
                </a:solidFill>
                <a:latin typeface="+mj-ea"/>
                <a:ea typeface="+mj-ea"/>
              </a:rPr>
              <a:t>中断号</a:t>
            </a:r>
            <a:r>
              <a:rPr kumimoji="1" lang="en-US" altLang="zh-CN" sz="1600">
                <a:solidFill>
                  <a:srgbClr val="0000FF"/>
                </a:solidFill>
                <a:latin typeface="+mj-ea"/>
                <a:ea typeface="+mj-ea"/>
              </a:rPr>
              <a:t>)</a:t>
            </a:r>
          </a:p>
        </p:txBody>
      </p:sp>
      <p:sp>
        <p:nvSpPr>
          <p:cNvPr id="27" name="Text Box 26">
            <a:extLst>
              <a:ext uri="{FF2B5EF4-FFF2-40B4-BE49-F238E27FC236}">
                <a16:creationId xmlns:a16="http://schemas.microsoft.com/office/drawing/2014/main" id="{834F047D-EF82-4FCA-83BF-43F69010B057}"/>
              </a:ext>
            </a:extLst>
          </p:cNvPr>
          <p:cNvSpPr txBox="1">
            <a:spLocks noChangeArrowheads="1"/>
          </p:cNvSpPr>
          <p:nvPr/>
        </p:nvSpPr>
        <p:spPr bwMode="auto">
          <a:xfrm>
            <a:off x="7033435" y="1700644"/>
            <a:ext cx="24495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1600">
                <a:solidFill>
                  <a:srgbClr val="0000FF"/>
                </a:solidFill>
                <a:latin typeface="+mj-ea"/>
                <a:ea typeface="+mj-ea"/>
              </a:rPr>
              <a:t>中断请求信号</a:t>
            </a:r>
            <a:r>
              <a:rPr kumimoji="1" lang="en-US" altLang="zh-CN" sz="1600">
                <a:solidFill>
                  <a:srgbClr val="0000FF"/>
                </a:solidFill>
                <a:latin typeface="+mj-ea"/>
                <a:ea typeface="+mj-ea"/>
              </a:rPr>
              <a:t>INT</a:t>
            </a:r>
          </a:p>
        </p:txBody>
      </p:sp>
      <p:sp>
        <p:nvSpPr>
          <p:cNvPr id="28" name="Text Box 27">
            <a:extLst>
              <a:ext uri="{FF2B5EF4-FFF2-40B4-BE49-F238E27FC236}">
                <a16:creationId xmlns:a16="http://schemas.microsoft.com/office/drawing/2014/main" id="{4F1074A6-359B-466B-953F-8DC87F048C9D}"/>
              </a:ext>
            </a:extLst>
          </p:cNvPr>
          <p:cNvSpPr txBox="1">
            <a:spLocks noChangeArrowheads="1"/>
          </p:cNvSpPr>
          <p:nvPr/>
        </p:nvSpPr>
        <p:spPr bwMode="auto">
          <a:xfrm>
            <a:off x="6658785" y="2259444"/>
            <a:ext cx="114935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i="0" u="none" strike="noStrike" kern="0" cap="none" spc="0" normalizeH="0" baseline="0" noProof="0">
                <a:ln>
                  <a:noFill/>
                </a:ln>
                <a:solidFill>
                  <a:srgbClr val="000000"/>
                </a:solidFill>
                <a:effectLst/>
                <a:uLnTx/>
                <a:uFillTx/>
                <a:latin typeface="+mj-ea"/>
                <a:ea typeface="+mj-ea"/>
              </a:rPr>
              <a:t>INTR</a:t>
            </a:r>
          </a:p>
        </p:txBody>
      </p:sp>
      <p:sp>
        <p:nvSpPr>
          <p:cNvPr id="29" name="Line 28">
            <a:extLst>
              <a:ext uri="{FF2B5EF4-FFF2-40B4-BE49-F238E27FC236}">
                <a16:creationId xmlns:a16="http://schemas.microsoft.com/office/drawing/2014/main" id="{89A820B4-49E5-4642-8B2D-F8CB21F6C498}"/>
              </a:ext>
            </a:extLst>
          </p:cNvPr>
          <p:cNvSpPr>
            <a:spLocks noChangeShapeType="1"/>
          </p:cNvSpPr>
          <p:nvPr/>
        </p:nvSpPr>
        <p:spPr bwMode="auto">
          <a:xfrm flipV="1">
            <a:off x="7246160" y="1557769"/>
            <a:ext cx="0" cy="6905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0" name="Line 29">
            <a:extLst>
              <a:ext uri="{FF2B5EF4-FFF2-40B4-BE49-F238E27FC236}">
                <a16:creationId xmlns:a16="http://schemas.microsoft.com/office/drawing/2014/main" id="{D8CA45A5-6B3F-4AA2-A1FB-20AF2DEED7BB}"/>
              </a:ext>
            </a:extLst>
          </p:cNvPr>
          <p:cNvSpPr>
            <a:spLocks noChangeShapeType="1"/>
          </p:cNvSpPr>
          <p:nvPr/>
        </p:nvSpPr>
        <p:spPr bwMode="auto">
          <a:xfrm>
            <a:off x="2458260" y="4472419"/>
            <a:ext cx="2716213"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31" name="Line 30">
            <a:extLst>
              <a:ext uri="{FF2B5EF4-FFF2-40B4-BE49-F238E27FC236}">
                <a16:creationId xmlns:a16="http://schemas.microsoft.com/office/drawing/2014/main" id="{96054446-4A37-4E7D-B80D-189A8B935E72}"/>
              </a:ext>
            </a:extLst>
          </p:cNvPr>
          <p:cNvSpPr>
            <a:spLocks noChangeShapeType="1"/>
          </p:cNvSpPr>
          <p:nvPr/>
        </p:nvSpPr>
        <p:spPr bwMode="auto">
          <a:xfrm flipV="1">
            <a:off x="3158348" y="4200957"/>
            <a:ext cx="0" cy="28257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32" name="Line 31">
            <a:extLst>
              <a:ext uri="{FF2B5EF4-FFF2-40B4-BE49-F238E27FC236}">
                <a16:creationId xmlns:a16="http://schemas.microsoft.com/office/drawing/2014/main" id="{B3D1F78E-A00D-4AC5-ADB5-CAA54A328BB5}"/>
              </a:ext>
            </a:extLst>
          </p:cNvPr>
          <p:cNvSpPr>
            <a:spLocks noChangeShapeType="1"/>
          </p:cNvSpPr>
          <p:nvPr/>
        </p:nvSpPr>
        <p:spPr bwMode="auto">
          <a:xfrm flipV="1">
            <a:off x="5179235" y="4177144"/>
            <a:ext cx="0" cy="296863"/>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400">
              <a:solidFill>
                <a:srgbClr val="000000"/>
              </a:solidFill>
              <a:latin typeface="+mj-ea"/>
              <a:ea typeface="+mj-ea"/>
            </a:endParaRPr>
          </a:p>
        </p:txBody>
      </p:sp>
      <p:sp>
        <p:nvSpPr>
          <p:cNvPr id="33" name="Oval 32">
            <a:extLst>
              <a:ext uri="{FF2B5EF4-FFF2-40B4-BE49-F238E27FC236}">
                <a16:creationId xmlns:a16="http://schemas.microsoft.com/office/drawing/2014/main" id="{F526951A-C933-4D86-AAE3-7E70B4ADB672}"/>
              </a:ext>
            </a:extLst>
          </p:cNvPr>
          <p:cNvSpPr>
            <a:spLocks noChangeArrowheads="1"/>
          </p:cNvSpPr>
          <p:nvPr/>
        </p:nvSpPr>
        <p:spPr bwMode="auto">
          <a:xfrm>
            <a:off x="3131360" y="4429557"/>
            <a:ext cx="61913" cy="619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4" name="Text Box 33">
            <a:extLst>
              <a:ext uri="{FF2B5EF4-FFF2-40B4-BE49-F238E27FC236}">
                <a16:creationId xmlns:a16="http://schemas.microsoft.com/office/drawing/2014/main" id="{CFEAB24C-D27E-4E54-B22F-5C6CCED9A23C}"/>
              </a:ext>
            </a:extLst>
          </p:cNvPr>
          <p:cNvSpPr txBox="1">
            <a:spLocks noChangeArrowheads="1"/>
          </p:cNvSpPr>
          <p:nvPr/>
        </p:nvSpPr>
        <p:spPr bwMode="auto">
          <a:xfrm>
            <a:off x="1626410" y="4456544"/>
            <a:ext cx="106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1400">
                <a:solidFill>
                  <a:srgbClr val="D1390F"/>
                </a:solidFill>
                <a:latin typeface="+mj-ea"/>
                <a:ea typeface="+mj-ea"/>
              </a:rPr>
              <a:t>CPU</a:t>
            </a:r>
            <a:r>
              <a:rPr lang="zh-CN" altLang="en-US" sz="1400">
                <a:solidFill>
                  <a:srgbClr val="D1390F"/>
                </a:solidFill>
                <a:latin typeface="+mj-ea"/>
                <a:ea typeface="+mj-ea"/>
              </a:rPr>
              <a:t>发出中</a:t>
            </a:r>
            <a:r>
              <a:rPr kumimoji="1" lang="zh-CN" altLang="en-US" sz="1400">
                <a:solidFill>
                  <a:srgbClr val="D1390F"/>
                </a:solidFill>
                <a:latin typeface="+mj-ea"/>
                <a:ea typeface="+mj-ea"/>
              </a:rPr>
              <a:t>断查询</a:t>
            </a:r>
          </a:p>
        </p:txBody>
      </p:sp>
      <p:sp>
        <p:nvSpPr>
          <p:cNvPr id="35" name="AutoShape 34">
            <a:extLst>
              <a:ext uri="{FF2B5EF4-FFF2-40B4-BE49-F238E27FC236}">
                <a16:creationId xmlns:a16="http://schemas.microsoft.com/office/drawing/2014/main" id="{3A487C7A-505D-436A-8986-8958E245098B}"/>
              </a:ext>
            </a:extLst>
          </p:cNvPr>
          <p:cNvSpPr>
            <a:spLocks noChangeArrowheads="1"/>
          </p:cNvSpPr>
          <p:nvPr/>
        </p:nvSpPr>
        <p:spPr bwMode="auto">
          <a:xfrm>
            <a:off x="3791760" y="5370944"/>
            <a:ext cx="425450" cy="336550"/>
          </a:xfrm>
          <a:prstGeom prst="upArrow">
            <a:avLst>
              <a:gd name="adj1" fmla="val 50000"/>
              <a:gd name="adj2" fmla="val 25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6" name="Line 35">
            <a:extLst>
              <a:ext uri="{FF2B5EF4-FFF2-40B4-BE49-F238E27FC236}">
                <a16:creationId xmlns:a16="http://schemas.microsoft.com/office/drawing/2014/main" id="{A5FA3849-79E0-4ECB-A800-8340665AC9B0}"/>
              </a:ext>
            </a:extLst>
          </p:cNvPr>
          <p:cNvSpPr>
            <a:spLocks noChangeShapeType="1"/>
          </p:cNvSpPr>
          <p:nvPr/>
        </p:nvSpPr>
        <p:spPr bwMode="auto">
          <a:xfrm flipV="1">
            <a:off x="6223810" y="5412219"/>
            <a:ext cx="0" cy="241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7" name="Line 36">
            <a:extLst>
              <a:ext uri="{FF2B5EF4-FFF2-40B4-BE49-F238E27FC236}">
                <a16:creationId xmlns:a16="http://schemas.microsoft.com/office/drawing/2014/main" id="{9EE61C65-6AF5-429A-9BCE-4BB0F5C8D833}"/>
              </a:ext>
            </a:extLst>
          </p:cNvPr>
          <p:cNvSpPr>
            <a:spLocks noChangeShapeType="1"/>
          </p:cNvSpPr>
          <p:nvPr/>
        </p:nvSpPr>
        <p:spPr bwMode="auto">
          <a:xfrm flipV="1">
            <a:off x="6482573" y="5394757"/>
            <a:ext cx="0" cy="241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8" name="Line 37">
            <a:extLst>
              <a:ext uri="{FF2B5EF4-FFF2-40B4-BE49-F238E27FC236}">
                <a16:creationId xmlns:a16="http://schemas.microsoft.com/office/drawing/2014/main" id="{916AAA89-851E-459A-A854-5A1A220D33BD}"/>
              </a:ext>
            </a:extLst>
          </p:cNvPr>
          <p:cNvSpPr>
            <a:spLocks noChangeShapeType="1"/>
          </p:cNvSpPr>
          <p:nvPr/>
        </p:nvSpPr>
        <p:spPr bwMode="auto">
          <a:xfrm flipV="1">
            <a:off x="7644623" y="5420157"/>
            <a:ext cx="0" cy="241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9" name="Line 38">
            <a:extLst>
              <a:ext uri="{FF2B5EF4-FFF2-40B4-BE49-F238E27FC236}">
                <a16:creationId xmlns:a16="http://schemas.microsoft.com/office/drawing/2014/main" id="{523E5401-3137-4CF2-9444-549364D48A14}"/>
              </a:ext>
            </a:extLst>
          </p:cNvPr>
          <p:cNvSpPr>
            <a:spLocks noChangeShapeType="1"/>
          </p:cNvSpPr>
          <p:nvPr/>
        </p:nvSpPr>
        <p:spPr bwMode="auto">
          <a:xfrm flipV="1">
            <a:off x="7958948" y="5397932"/>
            <a:ext cx="0" cy="241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0" name="Line 39">
            <a:extLst>
              <a:ext uri="{FF2B5EF4-FFF2-40B4-BE49-F238E27FC236}">
                <a16:creationId xmlns:a16="http://schemas.microsoft.com/office/drawing/2014/main" id="{BE410071-294C-4727-9024-FF439B0FB9A4}"/>
              </a:ext>
            </a:extLst>
          </p:cNvPr>
          <p:cNvSpPr>
            <a:spLocks noChangeShapeType="1"/>
          </p:cNvSpPr>
          <p:nvPr/>
        </p:nvSpPr>
        <p:spPr bwMode="auto">
          <a:xfrm flipV="1">
            <a:off x="8258985" y="5416982"/>
            <a:ext cx="0" cy="241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1" name="Text Box 40">
            <a:extLst>
              <a:ext uri="{FF2B5EF4-FFF2-40B4-BE49-F238E27FC236}">
                <a16:creationId xmlns:a16="http://schemas.microsoft.com/office/drawing/2014/main" id="{C8F77DC3-20C0-423E-BF77-3D0A1BF901A6}"/>
              </a:ext>
            </a:extLst>
          </p:cNvPr>
          <p:cNvSpPr txBox="1">
            <a:spLocks noChangeArrowheads="1"/>
          </p:cNvSpPr>
          <p:nvPr/>
        </p:nvSpPr>
        <p:spPr bwMode="auto">
          <a:xfrm>
            <a:off x="6700060" y="5210607"/>
            <a:ext cx="806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a:solidFill>
                  <a:srgbClr val="000000"/>
                </a:solidFill>
                <a:latin typeface="+mj-ea"/>
                <a:ea typeface="+mj-ea"/>
              </a:rPr>
              <a:t>……</a:t>
            </a:r>
          </a:p>
        </p:txBody>
      </p:sp>
      <p:sp>
        <p:nvSpPr>
          <p:cNvPr id="42" name="AutoShape 41">
            <a:extLst>
              <a:ext uri="{FF2B5EF4-FFF2-40B4-BE49-F238E27FC236}">
                <a16:creationId xmlns:a16="http://schemas.microsoft.com/office/drawing/2014/main" id="{2EB05465-E0CB-4EDD-B9E9-C084659426B5}"/>
              </a:ext>
            </a:extLst>
          </p:cNvPr>
          <p:cNvSpPr>
            <a:spLocks noChangeArrowheads="1"/>
          </p:cNvSpPr>
          <p:nvPr/>
        </p:nvSpPr>
        <p:spPr bwMode="auto">
          <a:xfrm>
            <a:off x="6098398" y="5759882"/>
            <a:ext cx="2641600" cy="725487"/>
          </a:xfrm>
          <a:prstGeom prst="cloudCallout">
            <a:avLst>
              <a:gd name="adj1" fmla="val -28968"/>
              <a:gd name="adj2" fmla="val -52625"/>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400" i="0" u="none" strike="noStrike" kern="0" cap="none" spc="0" normalizeH="0" baseline="0" noProof="0">
                <a:ln>
                  <a:noFill/>
                </a:ln>
                <a:solidFill>
                  <a:srgbClr val="0000FF"/>
                </a:solidFill>
                <a:effectLst/>
                <a:uLnTx/>
                <a:uFillTx/>
                <a:latin typeface="+mj-ea"/>
                <a:ea typeface="+mj-ea"/>
              </a:rPr>
              <a:t>来自外设，由硬件直接设置</a:t>
            </a:r>
          </a:p>
        </p:txBody>
      </p:sp>
      <p:sp>
        <p:nvSpPr>
          <p:cNvPr id="43" name="AutoShape 42">
            <a:extLst>
              <a:ext uri="{FF2B5EF4-FFF2-40B4-BE49-F238E27FC236}">
                <a16:creationId xmlns:a16="http://schemas.microsoft.com/office/drawing/2014/main" id="{DBA55B1D-CAB2-4D06-8D02-015B3E0169F3}"/>
              </a:ext>
            </a:extLst>
          </p:cNvPr>
          <p:cNvSpPr>
            <a:spLocks noChangeArrowheads="1"/>
          </p:cNvSpPr>
          <p:nvPr/>
        </p:nvSpPr>
        <p:spPr bwMode="auto">
          <a:xfrm>
            <a:off x="2162985" y="5715432"/>
            <a:ext cx="3192463" cy="695325"/>
          </a:xfrm>
          <a:prstGeom prst="cloudCallout">
            <a:avLst>
              <a:gd name="adj1" fmla="val -324"/>
              <a:gd name="adj2" fmla="val -50458"/>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400" i="0" u="none" strike="noStrike" kern="0" cap="none" spc="0" normalizeH="0" baseline="0" noProof="0">
                <a:ln>
                  <a:noFill/>
                </a:ln>
                <a:solidFill>
                  <a:srgbClr val="D1390F"/>
                </a:solidFill>
                <a:effectLst/>
                <a:uLnTx/>
                <a:uFillTx/>
                <a:latin typeface="+mj-ea"/>
                <a:ea typeface="+mj-ea"/>
              </a:rPr>
              <a:t>来自</a:t>
            </a:r>
            <a:r>
              <a:rPr kumimoji="0" lang="en-US" altLang="zh-CN" sz="1400" i="0" u="none" strike="noStrike" kern="0" cap="none" spc="0" normalizeH="0" baseline="0" noProof="0">
                <a:ln>
                  <a:noFill/>
                </a:ln>
                <a:solidFill>
                  <a:srgbClr val="D1390F"/>
                </a:solidFill>
                <a:effectLst/>
                <a:uLnTx/>
                <a:uFillTx/>
                <a:latin typeface="+mj-ea"/>
                <a:ea typeface="+mj-ea"/>
              </a:rPr>
              <a:t>CPU</a:t>
            </a:r>
            <a:r>
              <a:rPr kumimoji="0" lang="zh-CN" altLang="en-US" sz="1400" i="0" u="none" strike="noStrike" kern="0" cap="none" spc="0" normalizeH="0" baseline="0" noProof="0">
                <a:ln>
                  <a:noFill/>
                </a:ln>
                <a:solidFill>
                  <a:srgbClr val="D1390F"/>
                </a:solidFill>
                <a:effectLst/>
                <a:uLnTx/>
                <a:uFillTx/>
                <a:latin typeface="+mj-ea"/>
                <a:ea typeface="+mj-ea"/>
              </a:rPr>
              <a:t>，通过</a:t>
            </a:r>
            <a:r>
              <a:rPr kumimoji="0" lang="en-US" altLang="zh-CN" sz="1400" i="0" u="none" strike="noStrike" kern="0" cap="none" spc="0" normalizeH="0" baseline="0" noProof="0">
                <a:ln>
                  <a:noFill/>
                </a:ln>
                <a:solidFill>
                  <a:srgbClr val="D1390F"/>
                </a:solidFill>
                <a:effectLst/>
                <a:uLnTx/>
                <a:uFillTx/>
                <a:latin typeface="+mj-ea"/>
                <a:ea typeface="+mj-ea"/>
              </a:rPr>
              <a:t>I/O</a:t>
            </a:r>
            <a:r>
              <a:rPr kumimoji="0" lang="zh-CN" altLang="en-US" sz="1400" i="0" u="none" strike="noStrike" kern="0" cap="none" spc="0" normalizeH="0" baseline="0" noProof="0">
                <a:ln>
                  <a:noFill/>
                </a:ln>
                <a:solidFill>
                  <a:srgbClr val="D1390F"/>
                </a:solidFill>
                <a:effectLst/>
                <a:uLnTx/>
                <a:uFillTx/>
                <a:latin typeface="+mj-ea"/>
                <a:ea typeface="+mj-ea"/>
              </a:rPr>
              <a:t>指令为其赋值</a:t>
            </a:r>
          </a:p>
        </p:txBody>
      </p:sp>
      <p:sp>
        <p:nvSpPr>
          <p:cNvPr id="44" name="Text Box 44">
            <a:extLst>
              <a:ext uri="{FF2B5EF4-FFF2-40B4-BE49-F238E27FC236}">
                <a16:creationId xmlns:a16="http://schemas.microsoft.com/office/drawing/2014/main" id="{88FB3C0C-A274-48BD-B4A3-676D18BDA611}"/>
              </a:ext>
            </a:extLst>
          </p:cNvPr>
          <p:cNvSpPr txBox="1">
            <a:spLocks noChangeArrowheads="1"/>
          </p:cNvSpPr>
          <p:nvPr/>
        </p:nvSpPr>
        <p:spPr bwMode="auto">
          <a:xfrm>
            <a:off x="3848910" y="1173594"/>
            <a:ext cx="3933825" cy="33855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1400" i="0" u="none" strike="noStrike" kern="0" cap="none" spc="0" normalizeH="0" baseline="0" noProof="0">
                <a:ln>
                  <a:noFill/>
                </a:ln>
                <a:solidFill>
                  <a:srgbClr val="000000"/>
                </a:solidFill>
                <a:effectLst/>
                <a:uLnTx/>
                <a:uFillTx/>
                <a:latin typeface="+mj-ea"/>
                <a:ea typeface="+mj-ea"/>
              </a:rPr>
              <a:t>                                  </a:t>
            </a:r>
            <a:r>
              <a:rPr kumimoji="0" lang="en-US" altLang="zh-CN" sz="1600" i="0" u="none" strike="noStrike" kern="0" cap="none" spc="0" normalizeH="0" baseline="0" noProof="0">
                <a:ln>
                  <a:noFill/>
                </a:ln>
                <a:solidFill>
                  <a:srgbClr val="D1390F"/>
                </a:solidFill>
                <a:effectLst/>
                <a:uLnTx/>
                <a:uFillTx/>
                <a:latin typeface="+mj-ea"/>
                <a:ea typeface="+mj-ea"/>
                <a:cs typeface="Arial" panose="020B0604020202020204" pitchFamily="34" charset="0"/>
              </a:rPr>
              <a:t>CPU</a:t>
            </a:r>
          </a:p>
        </p:txBody>
      </p:sp>
      <p:sp>
        <p:nvSpPr>
          <p:cNvPr id="45" name="Text Box 45">
            <a:extLst>
              <a:ext uri="{FF2B5EF4-FFF2-40B4-BE49-F238E27FC236}">
                <a16:creationId xmlns:a16="http://schemas.microsoft.com/office/drawing/2014/main" id="{A561116C-5B49-407E-B3DC-65A80AB906D5}"/>
              </a:ext>
            </a:extLst>
          </p:cNvPr>
          <p:cNvSpPr txBox="1">
            <a:spLocks noChangeArrowheads="1"/>
          </p:cNvSpPr>
          <p:nvPr/>
        </p:nvSpPr>
        <p:spPr bwMode="auto">
          <a:xfrm>
            <a:off x="542941" y="1218472"/>
            <a:ext cx="3700463"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20000"/>
              </a:spcBef>
              <a:spcAft>
                <a:spcPct val="0"/>
              </a:spcAft>
            </a:pPr>
            <a:r>
              <a:rPr lang="zh-CN" altLang="en-US" sz="1400" dirty="0">
                <a:solidFill>
                  <a:srgbClr val="D1390F"/>
                </a:solidFill>
                <a:latin typeface="+mj-ea"/>
                <a:ea typeface="+mj-ea"/>
              </a:rPr>
              <a:t>中断号（向量地址）送到什么线上？</a:t>
            </a:r>
          </a:p>
          <a:p>
            <a:pPr eaLnBrk="0" fontAlgn="base" hangingPunct="0">
              <a:spcBef>
                <a:spcPct val="20000"/>
              </a:spcBef>
              <a:spcAft>
                <a:spcPct val="0"/>
              </a:spcAft>
            </a:pPr>
            <a:r>
              <a:rPr lang="zh-CN" altLang="en-US" sz="1400" dirty="0">
                <a:solidFill>
                  <a:srgbClr val="D1390F"/>
                </a:solidFill>
                <a:latin typeface="+mj-ea"/>
                <a:ea typeface="+mj-ea"/>
              </a:rPr>
              <a:t>数据线 </a:t>
            </a:r>
            <a:r>
              <a:rPr lang="en-US" altLang="zh-CN" sz="1400" dirty="0">
                <a:solidFill>
                  <a:srgbClr val="D1390F"/>
                </a:solidFill>
                <a:latin typeface="+mj-ea"/>
                <a:ea typeface="+mj-ea"/>
              </a:rPr>
              <a:t>/ </a:t>
            </a:r>
            <a:r>
              <a:rPr lang="zh-CN" altLang="en-US" sz="1400" dirty="0">
                <a:solidFill>
                  <a:srgbClr val="D1390F"/>
                </a:solidFill>
                <a:latin typeface="+mj-ea"/>
                <a:ea typeface="+mj-ea"/>
              </a:rPr>
              <a:t>地址线？</a:t>
            </a:r>
          </a:p>
        </p:txBody>
      </p:sp>
      <p:sp>
        <p:nvSpPr>
          <p:cNvPr id="46" name="Rectangle 46">
            <a:extLst>
              <a:ext uri="{FF2B5EF4-FFF2-40B4-BE49-F238E27FC236}">
                <a16:creationId xmlns:a16="http://schemas.microsoft.com/office/drawing/2014/main" id="{C5654BFF-5A93-4471-B38F-A50A836522EF}"/>
              </a:ext>
            </a:extLst>
          </p:cNvPr>
          <p:cNvSpPr>
            <a:spLocks noChangeArrowheads="1"/>
          </p:cNvSpPr>
          <p:nvPr/>
        </p:nvSpPr>
        <p:spPr bwMode="auto">
          <a:xfrm>
            <a:off x="538179" y="1772279"/>
            <a:ext cx="2060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1400" dirty="0">
                <a:solidFill>
                  <a:srgbClr val="063DE8"/>
                </a:solidFill>
                <a:latin typeface="+mj-ea"/>
                <a:ea typeface="+mj-ea"/>
              </a:rPr>
              <a:t>数据线上！为什么？</a:t>
            </a:r>
          </a:p>
        </p:txBody>
      </p:sp>
      <p:sp>
        <p:nvSpPr>
          <p:cNvPr id="47" name="Text Box 48">
            <a:extLst>
              <a:ext uri="{FF2B5EF4-FFF2-40B4-BE49-F238E27FC236}">
                <a16:creationId xmlns:a16="http://schemas.microsoft.com/office/drawing/2014/main" id="{A02F0645-2559-4402-B3B6-F30D5417DECF}"/>
              </a:ext>
            </a:extLst>
          </p:cNvPr>
          <p:cNvSpPr txBox="1">
            <a:spLocks noChangeArrowheads="1"/>
          </p:cNvSpPr>
          <p:nvPr/>
        </p:nvSpPr>
        <p:spPr bwMode="auto">
          <a:xfrm>
            <a:off x="5925360" y="3423082"/>
            <a:ext cx="35988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a:solidFill>
                  <a:srgbClr val="D1390F"/>
                </a:solidFill>
                <a:latin typeface="+mj-ea"/>
                <a:ea typeface="+mj-ea"/>
              </a:rPr>
              <a:t>中断查询信号何时发出？</a:t>
            </a:r>
          </a:p>
        </p:txBody>
      </p:sp>
      <p:sp>
        <p:nvSpPr>
          <p:cNvPr id="48" name="Text Box 49">
            <a:extLst>
              <a:ext uri="{FF2B5EF4-FFF2-40B4-BE49-F238E27FC236}">
                <a16:creationId xmlns:a16="http://schemas.microsoft.com/office/drawing/2014/main" id="{966D6BFA-EFAC-4593-95E6-76933B8ECC1E}"/>
              </a:ext>
            </a:extLst>
          </p:cNvPr>
          <p:cNvSpPr txBox="1">
            <a:spLocks noChangeArrowheads="1"/>
          </p:cNvSpPr>
          <p:nvPr/>
        </p:nvSpPr>
        <p:spPr bwMode="auto">
          <a:xfrm>
            <a:off x="5953935" y="3727882"/>
            <a:ext cx="4152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a:solidFill>
                  <a:srgbClr val="063DE8"/>
                </a:solidFill>
                <a:latin typeface="+mj-ea"/>
                <a:ea typeface="+mj-ea"/>
              </a:rPr>
              <a:t>每条指令执行的最后一个操作控制信号！</a:t>
            </a:r>
          </a:p>
        </p:txBody>
      </p:sp>
      <p:sp>
        <p:nvSpPr>
          <p:cNvPr id="49" name="Rectangle 51">
            <a:extLst>
              <a:ext uri="{FF2B5EF4-FFF2-40B4-BE49-F238E27FC236}">
                <a16:creationId xmlns:a16="http://schemas.microsoft.com/office/drawing/2014/main" id="{6831BC9B-B48A-4BD7-9213-21A6AACDA45D}"/>
              </a:ext>
            </a:extLst>
          </p:cNvPr>
          <p:cNvSpPr>
            <a:spLocks noChangeArrowheads="1"/>
          </p:cNvSpPr>
          <p:nvPr/>
        </p:nvSpPr>
        <p:spPr bwMode="auto">
          <a:xfrm>
            <a:off x="8151621" y="985853"/>
            <a:ext cx="3111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1400" dirty="0">
                <a:solidFill>
                  <a:srgbClr val="D1390F"/>
                </a:solidFill>
                <a:latin typeface="+mj-ea"/>
                <a:ea typeface="+mj-ea"/>
              </a:rPr>
              <a:t>何时采样中断请求信号？</a:t>
            </a:r>
            <a:endParaRPr kumimoji="1" lang="en-US" altLang="zh-CN" sz="1400" dirty="0">
              <a:solidFill>
                <a:srgbClr val="D1390F"/>
              </a:solidFill>
              <a:latin typeface="+mj-ea"/>
              <a:ea typeface="+mj-ea"/>
            </a:endParaRPr>
          </a:p>
        </p:txBody>
      </p:sp>
      <p:sp>
        <p:nvSpPr>
          <p:cNvPr id="50" name="Text Box 52">
            <a:extLst>
              <a:ext uri="{FF2B5EF4-FFF2-40B4-BE49-F238E27FC236}">
                <a16:creationId xmlns:a16="http://schemas.microsoft.com/office/drawing/2014/main" id="{62F7F369-F70D-484A-837B-7F996155797A}"/>
              </a:ext>
            </a:extLst>
          </p:cNvPr>
          <p:cNvSpPr txBox="1">
            <a:spLocks noChangeArrowheads="1"/>
          </p:cNvSpPr>
          <p:nvPr/>
        </p:nvSpPr>
        <p:spPr bwMode="auto">
          <a:xfrm>
            <a:off x="8161146" y="1265253"/>
            <a:ext cx="3673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dirty="0">
                <a:solidFill>
                  <a:srgbClr val="063DE8"/>
                </a:solidFill>
                <a:latin typeface="+mj-ea"/>
                <a:ea typeface="+mj-ea"/>
              </a:rPr>
              <a:t>中断查询信号发出后的固定时间内！</a:t>
            </a:r>
          </a:p>
        </p:txBody>
      </p:sp>
      <p:sp>
        <p:nvSpPr>
          <p:cNvPr id="51" name="Text Box 53">
            <a:extLst>
              <a:ext uri="{FF2B5EF4-FFF2-40B4-BE49-F238E27FC236}">
                <a16:creationId xmlns:a16="http://schemas.microsoft.com/office/drawing/2014/main" id="{FD9E076B-3F8E-4A13-88C6-7B1568019220}"/>
              </a:ext>
            </a:extLst>
          </p:cNvPr>
          <p:cNvSpPr txBox="1">
            <a:spLocks noChangeArrowheads="1"/>
          </p:cNvSpPr>
          <p:nvPr/>
        </p:nvSpPr>
        <p:spPr bwMode="auto">
          <a:xfrm>
            <a:off x="8028798" y="2059419"/>
            <a:ext cx="2549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en-US" altLang="zh-CN" sz="1400">
                <a:solidFill>
                  <a:srgbClr val="2E9267"/>
                </a:solidFill>
                <a:latin typeface="+mj-ea"/>
                <a:ea typeface="+mj-ea"/>
              </a:rPr>
              <a:t>CPU</a:t>
            </a:r>
            <a:r>
              <a:rPr lang="zh-CN" altLang="en-US" sz="1400">
                <a:solidFill>
                  <a:srgbClr val="2E9267"/>
                </a:solidFill>
                <a:latin typeface="+mj-ea"/>
                <a:ea typeface="+mj-ea"/>
              </a:rPr>
              <a:t>采样到</a:t>
            </a:r>
            <a:r>
              <a:rPr lang="en-US" altLang="zh-CN" sz="1400">
                <a:solidFill>
                  <a:srgbClr val="2E9267"/>
                </a:solidFill>
                <a:latin typeface="+mj-ea"/>
                <a:ea typeface="+mj-ea"/>
              </a:rPr>
              <a:t>INT</a:t>
            </a:r>
            <a:r>
              <a:rPr lang="zh-CN" altLang="en-US" sz="1400">
                <a:solidFill>
                  <a:srgbClr val="2E9267"/>
                </a:solidFill>
                <a:latin typeface="+mj-ea"/>
                <a:ea typeface="+mj-ea"/>
              </a:rPr>
              <a:t>信号有效，则进入中断响应周期！</a:t>
            </a:r>
          </a:p>
        </p:txBody>
      </p:sp>
      <p:sp>
        <p:nvSpPr>
          <p:cNvPr id="52" name="Rectangle 55">
            <a:extLst>
              <a:ext uri="{FF2B5EF4-FFF2-40B4-BE49-F238E27FC236}">
                <a16:creationId xmlns:a16="http://schemas.microsoft.com/office/drawing/2014/main" id="{419967DA-E849-4003-8FB9-EB94D4F0FBE4}"/>
              </a:ext>
            </a:extLst>
          </p:cNvPr>
          <p:cNvSpPr>
            <a:spLocks noChangeArrowheads="1"/>
          </p:cNvSpPr>
          <p:nvPr/>
        </p:nvSpPr>
        <p:spPr bwMode="auto">
          <a:xfrm>
            <a:off x="1089573" y="2987412"/>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1400" dirty="0">
                <a:solidFill>
                  <a:srgbClr val="FC0128"/>
                </a:solidFill>
                <a:latin typeface="+mj-ea"/>
                <a:ea typeface="+mj-ea"/>
              </a:rPr>
              <a:t>总线裁决！</a:t>
            </a:r>
          </a:p>
        </p:txBody>
      </p:sp>
      <p:grpSp>
        <p:nvGrpSpPr>
          <p:cNvPr id="53" name="Group 57">
            <a:extLst>
              <a:ext uri="{FF2B5EF4-FFF2-40B4-BE49-F238E27FC236}">
                <a16:creationId xmlns:a16="http://schemas.microsoft.com/office/drawing/2014/main" id="{6BE09233-5B67-4677-866E-716838F211C9}"/>
              </a:ext>
            </a:extLst>
          </p:cNvPr>
          <p:cNvGrpSpPr>
            <a:grpSpLocks/>
          </p:cNvGrpSpPr>
          <p:nvPr/>
        </p:nvGrpSpPr>
        <p:grpSpPr bwMode="auto">
          <a:xfrm>
            <a:off x="986647" y="2395969"/>
            <a:ext cx="1973263" cy="606425"/>
            <a:chOff x="-267" y="1602"/>
            <a:chExt cx="1243" cy="382"/>
          </a:xfrm>
        </p:grpSpPr>
        <p:sp>
          <p:nvSpPr>
            <p:cNvPr id="54" name="Text Box 54">
              <a:extLst>
                <a:ext uri="{FF2B5EF4-FFF2-40B4-BE49-F238E27FC236}">
                  <a16:creationId xmlns:a16="http://schemas.microsoft.com/office/drawing/2014/main" id="{9BB83EF3-B09C-4DEB-8FBA-88BCA2248491}"/>
                </a:ext>
              </a:extLst>
            </p:cNvPr>
            <p:cNvSpPr txBox="1">
              <a:spLocks noChangeArrowheads="1"/>
            </p:cNvSpPr>
            <p:nvPr/>
          </p:nvSpPr>
          <p:spPr bwMode="auto">
            <a:xfrm>
              <a:off x="-267" y="1602"/>
              <a:ext cx="11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1400" i="0" u="none" strike="noStrike" kern="0" cap="none" spc="0" normalizeH="0" baseline="0" noProof="0" dirty="0">
                  <a:ln>
                    <a:noFill/>
                  </a:ln>
                  <a:solidFill>
                    <a:srgbClr val="000000"/>
                  </a:solidFill>
                  <a:effectLst/>
                  <a:uLnTx/>
                  <a:uFillTx/>
                  <a:latin typeface="+mj-ea"/>
                  <a:ea typeface="+mj-ea"/>
                </a:rPr>
                <a:t>回忆：在哪里讲过并行判优？</a:t>
              </a:r>
            </a:p>
          </p:txBody>
        </p:sp>
        <p:sp>
          <p:nvSpPr>
            <p:cNvPr id="55" name="Line 56">
              <a:extLst>
                <a:ext uri="{FF2B5EF4-FFF2-40B4-BE49-F238E27FC236}">
                  <a16:creationId xmlns:a16="http://schemas.microsoft.com/office/drawing/2014/main" id="{4B5A463D-6D48-4F46-9334-190677A14C13}"/>
                </a:ext>
              </a:extLst>
            </p:cNvPr>
            <p:cNvSpPr>
              <a:spLocks noChangeShapeType="1"/>
            </p:cNvSpPr>
            <p:nvPr/>
          </p:nvSpPr>
          <p:spPr bwMode="auto">
            <a:xfrm>
              <a:off x="600" y="1816"/>
              <a:ext cx="376" cy="16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grpSp>
    </p:spTree>
    <p:extLst>
      <p:ext uri="{BB962C8B-B14F-4D97-AF65-F5344CB8AC3E}">
        <p14:creationId xmlns:p14="http://schemas.microsoft.com/office/powerpoint/2010/main" val="27384584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blinds(horizontal)">
                                      <p:cBhvr>
                                        <p:cTn id="27" dur="500"/>
                                        <p:tgtEl>
                                          <p:spTgt spid="4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linds(horizontal)">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linds(horizontal)">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50" grpId="0"/>
      <p:bldP spid="51" grpId="0"/>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275160-AE63-4265-80B0-9E16DE5B1A86}"/>
              </a:ext>
            </a:extLst>
          </p:cNvPr>
          <p:cNvSpPr>
            <a:spLocks noGrp="1"/>
          </p:cNvSpPr>
          <p:nvPr>
            <p:ph type="sldNum" sz="quarter" idx="12"/>
          </p:nvPr>
        </p:nvSpPr>
        <p:spPr/>
        <p:txBody>
          <a:bodyPr/>
          <a:lstStyle/>
          <a:p>
            <a:fld id="{D12C7F20-4EEE-4847-AC76-B538472E8A39}" type="slidenum">
              <a:rPr lang="zh-CN" altLang="en-US" smtClean="0"/>
              <a:pPr/>
              <a:t>48</a:t>
            </a:fld>
            <a:endParaRPr lang="zh-CN" altLang="en-US"/>
          </a:p>
        </p:txBody>
      </p:sp>
      <p:sp>
        <p:nvSpPr>
          <p:cNvPr id="3" name="文本占位符 2">
            <a:extLst>
              <a:ext uri="{FF2B5EF4-FFF2-40B4-BE49-F238E27FC236}">
                <a16:creationId xmlns:a16="http://schemas.microsoft.com/office/drawing/2014/main" id="{4F629CB8-ECD1-4EE9-B2BF-34277AD6363C}"/>
              </a:ext>
            </a:extLst>
          </p:cNvPr>
          <p:cNvSpPr>
            <a:spLocks noGrp="1"/>
          </p:cNvSpPr>
          <p:nvPr>
            <p:ph type="body" sz="quarter" idx="15"/>
          </p:nvPr>
        </p:nvSpPr>
        <p:spPr/>
        <p:txBody>
          <a:bodyPr/>
          <a:lstStyle/>
          <a:p>
            <a:r>
              <a:rPr lang="zh-CN" altLang="en-US" dirty="0"/>
              <a:t>中断驱动</a:t>
            </a:r>
            <a:r>
              <a:rPr lang="en-US" altLang="zh-CN" dirty="0"/>
              <a:t>I/O</a:t>
            </a:r>
            <a:r>
              <a:rPr lang="zh-CN" altLang="en-US" dirty="0"/>
              <a:t>方式</a:t>
            </a:r>
          </a:p>
        </p:txBody>
      </p:sp>
      <p:sp>
        <p:nvSpPr>
          <p:cNvPr id="4" name="文本占位符 3">
            <a:extLst>
              <a:ext uri="{FF2B5EF4-FFF2-40B4-BE49-F238E27FC236}">
                <a16:creationId xmlns:a16="http://schemas.microsoft.com/office/drawing/2014/main" id="{C22E2E6A-FB11-4D55-B6DD-58940C4C14BD}"/>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96EF3E06-33CC-4864-9C96-26A40C1589FC}"/>
              </a:ext>
            </a:extLst>
          </p:cNvPr>
          <p:cNvSpPr txBox="1">
            <a:spLocks noChangeArrowheads="1"/>
          </p:cNvSpPr>
          <p:nvPr/>
        </p:nvSpPr>
        <p:spPr bwMode="auto">
          <a:xfrm>
            <a:off x="288520" y="1191341"/>
            <a:ext cx="11903480" cy="332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000000"/>
                </a:solidFill>
                <a:effectLst/>
                <a:uLnTx/>
                <a:uFillTx/>
                <a:latin typeface="+mj-ea"/>
                <a:ea typeface="+mj-ea"/>
                <a:cs typeface="+mn-cs"/>
              </a:rPr>
              <a:t>中断过程</a:t>
            </a:r>
          </a:p>
          <a:p>
            <a:pPr marL="952500" marR="0" lvl="1" indent="-4953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063DE8"/>
                </a:solidFill>
                <a:effectLst/>
                <a:uLnTx/>
                <a:uFillTx/>
                <a:latin typeface="+mj-ea"/>
                <a:ea typeface="+mj-ea"/>
                <a:cs typeface="+mn-cs"/>
              </a:rPr>
              <a:t>中断响应（硬件实现）</a:t>
            </a:r>
          </a:p>
          <a:p>
            <a:pPr marL="952500" marR="0" lvl="1" indent="-4953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063DE8"/>
                </a:solidFill>
                <a:effectLst/>
                <a:uLnTx/>
                <a:uFillTx/>
                <a:latin typeface="+mj-ea"/>
                <a:ea typeface="+mj-ea"/>
                <a:cs typeface="+mn-cs"/>
              </a:rPr>
              <a:t>中断处理（软件实现）</a:t>
            </a:r>
          </a:p>
          <a:p>
            <a:pPr marL="533400" marR="0" lvl="0" indent="-5334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000000"/>
                </a:solidFill>
                <a:effectLst/>
                <a:uLnTx/>
                <a:uFillTx/>
                <a:latin typeface="+mj-ea"/>
                <a:ea typeface="+mj-ea"/>
                <a:cs typeface="+mn-cs"/>
              </a:rPr>
              <a:t>中断响应</a:t>
            </a:r>
          </a:p>
          <a:p>
            <a:pPr marL="952500" marR="0" lvl="1" indent="-4953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D1390F"/>
                </a:solidFill>
                <a:effectLst/>
                <a:uLnTx/>
                <a:uFillTx/>
                <a:latin typeface="+mj-ea"/>
                <a:ea typeface="+mj-ea"/>
                <a:cs typeface="+mn-cs"/>
              </a:rPr>
              <a:t>中断响应是指主机发现外部中断请求，中止现行程序的执行，到调出中断服务程序这一过程。</a:t>
            </a:r>
          </a:p>
          <a:p>
            <a:pPr marL="952500" marR="0" lvl="1" indent="-495300" algn="l" defTabSz="914400" rtl="0" eaLnBrk="0" fontAlgn="base" latinLnBrk="0" hangingPunct="0">
              <a:lnSpc>
                <a:spcPct val="110000"/>
              </a:lnSpc>
              <a:spcBef>
                <a:spcPct val="10000"/>
              </a:spcBef>
              <a:spcAft>
                <a:spcPct val="0"/>
              </a:spcAft>
              <a:buClrTx/>
              <a:buSzPct val="100000"/>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mj-ea"/>
                <a:ea typeface="+mj-ea"/>
                <a:cs typeface="+mn-cs"/>
              </a:rPr>
              <a:t>中断响应的条件</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63DE8"/>
                </a:solidFill>
                <a:effectLst/>
                <a:uLnTx/>
                <a:uFillTx/>
                <a:latin typeface="+mj-ea"/>
                <a:ea typeface="+mj-ea"/>
                <a:cs typeface="+mn-cs"/>
              </a:rPr>
              <a:t>①  CPU</a:t>
            </a:r>
            <a:r>
              <a:rPr kumimoji="0" lang="zh-CN" altLang="en-US" sz="2000" b="0" i="0" u="none" strike="noStrike" kern="1200" cap="none" spc="0" normalizeH="0" baseline="0" noProof="0" dirty="0">
                <a:ln>
                  <a:noFill/>
                </a:ln>
                <a:solidFill>
                  <a:srgbClr val="063DE8"/>
                </a:solidFill>
                <a:effectLst/>
                <a:uLnTx/>
                <a:uFillTx/>
                <a:latin typeface="+mj-ea"/>
                <a:ea typeface="+mj-ea"/>
                <a:cs typeface="+mn-cs"/>
              </a:rPr>
              <a:t>处于开中断状态</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63DE8"/>
                </a:solidFill>
                <a:effectLst/>
                <a:uLnTx/>
                <a:uFillTx/>
                <a:latin typeface="+mj-ea"/>
                <a:ea typeface="+mj-ea"/>
                <a:cs typeface="+mn-cs"/>
              </a:rPr>
              <a:t>②  </a:t>
            </a:r>
            <a:r>
              <a:rPr kumimoji="0" lang="zh-CN" altLang="en-US" sz="2000" b="0" i="0" u="none" strike="noStrike" kern="1200" cap="none" spc="0" normalizeH="0" baseline="0" noProof="0" dirty="0">
                <a:ln>
                  <a:noFill/>
                </a:ln>
                <a:solidFill>
                  <a:srgbClr val="063DE8"/>
                </a:solidFill>
                <a:effectLst/>
                <a:uLnTx/>
                <a:uFillTx/>
                <a:latin typeface="+mj-ea"/>
                <a:ea typeface="+mj-ea"/>
                <a:cs typeface="+mn-cs"/>
              </a:rPr>
              <a:t>在一条指令执行完</a:t>
            </a:r>
          </a:p>
          <a:p>
            <a:pPr marL="1371600" marR="0" lvl="2" indent="-457200" algn="l" defTabSz="914400" rtl="0" eaLnBrk="0" fontAlgn="base" latinLnBrk="0" hangingPunct="0">
              <a:lnSpc>
                <a:spcPct val="110000"/>
              </a:lnSpc>
              <a:spcBef>
                <a:spcPct val="10000"/>
              </a:spcBef>
              <a:spcAft>
                <a:spcPct val="0"/>
              </a:spcAft>
              <a:buClrTx/>
              <a:buSzPct val="100000"/>
              <a:buFontTx/>
              <a:buAutoNum type="circleNumDbPlain" startAt="3"/>
              <a:tabLst/>
              <a:defRPr/>
            </a:pPr>
            <a:r>
              <a:rPr kumimoji="0" lang="zh-CN" altLang="en-US" sz="2000" b="0" i="0" u="none" strike="noStrike" kern="1200" cap="none" spc="0" normalizeH="0" baseline="0" noProof="0" dirty="0">
                <a:ln>
                  <a:noFill/>
                </a:ln>
                <a:solidFill>
                  <a:srgbClr val="063DE8"/>
                </a:solidFill>
                <a:effectLst/>
                <a:uLnTx/>
                <a:uFillTx/>
                <a:latin typeface="+mj-ea"/>
                <a:ea typeface="+mj-ea"/>
                <a:cs typeface="+mn-cs"/>
              </a:rPr>
              <a:t>至少要有一个未被屏蔽的中断请求</a:t>
            </a:r>
          </a:p>
        </p:txBody>
      </p:sp>
      <p:sp>
        <p:nvSpPr>
          <p:cNvPr id="6" name="Line 4">
            <a:extLst>
              <a:ext uri="{FF2B5EF4-FFF2-40B4-BE49-F238E27FC236}">
                <a16:creationId xmlns:a16="http://schemas.microsoft.com/office/drawing/2014/main" id="{B478AFE4-E34D-4FE9-9BAF-276B3B93DE9B}"/>
              </a:ext>
            </a:extLst>
          </p:cNvPr>
          <p:cNvSpPr>
            <a:spLocks noChangeShapeType="1"/>
          </p:cNvSpPr>
          <p:nvPr/>
        </p:nvSpPr>
        <p:spPr bwMode="auto">
          <a:xfrm>
            <a:off x="6219420" y="1232616"/>
            <a:ext cx="0" cy="700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7" name="Line 5">
            <a:extLst>
              <a:ext uri="{FF2B5EF4-FFF2-40B4-BE49-F238E27FC236}">
                <a16:creationId xmlns:a16="http://schemas.microsoft.com/office/drawing/2014/main" id="{9569A05A-F60A-4122-AB73-D95F178CFB67}"/>
              </a:ext>
            </a:extLst>
          </p:cNvPr>
          <p:cNvSpPr>
            <a:spLocks noChangeShapeType="1"/>
          </p:cNvSpPr>
          <p:nvPr/>
        </p:nvSpPr>
        <p:spPr bwMode="auto">
          <a:xfrm flipV="1">
            <a:off x="6273395" y="1380254"/>
            <a:ext cx="928688" cy="631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8" name="Line 6">
            <a:extLst>
              <a:ext uri="{FF2B5EF4-FFF2-40B4-BE49-F238E27FC236}">
                <a16:creationId xmlns:a16="http://schemas.microsoft.com/office/drawing/2014/main" id="{F2BCA50C-1B18-4BC7-BD8C-EA017C772636}"/>
              </a:ext>
            </a:extLst>
          </p:cNvPr>
          <p:cNvSpPr>
            <a:spLocks noChangeShapeType="1"/>
          </p:cNvSpPr>
          <p:nvPr/>
        </p:nvSpPr>
        <p:spPr bwMode="auto">
          <a:xfrm>
            <a:off x="7190970" y="1488204"/>
            <a:ext cx="0" cy="10890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9" name="Line 7">
            <a:extLst>
              <a:ext uri="{FF2B5EF4-FFF2-40B4-BE49-F238E27FC236}">
                <a16:creationId xmlns:a16="http://schemas.microsoft.com/office/drawing/2014/main" id="{66F3A3CD-F457-49B4-8656-FB5E1E8823E4}"/>
              </a:ext>
            </a:extLst>
          </p:cNvPr>
          <p:cNvSpPr>
            <a:spLocks noChangeShapeType="1"/>
          </p:cNvSpPr>
          <p:nvPr/>
        </p:nvSpPr>
        <p:spPr bwMode="auto">
          <a:xfrm flipH="1" flipV="1">
            <a:off x="6260695" y="2053354"/>
            <a:ext cx="900113" cy="5508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0" name="Line 8">
            <a:extLst>
              <a:ext uri="{FF2B5EF4-FFF2-40B4-BE49-F238E27FC236}">
                <a16:creationId xmlns:a16="http://schemas.microsoft.com/office/drawing/2014/main" id="{7EC71AE5-B32B-4D7D-9BBB-A713FDD686A1}"/>
              </a:ext>
            </a:extLst>
          </p:cNvPr>
          <p:cNvSpPr>
            <a:spLocks noChangeShapeType="1"/>
          </p:cNvSpPr>
          <p:nvPr/>
        </p:nvSpPr>
        <p:spPr bwMode="auto">
          <a:xfrm>
            <a:off x="6219420" y="2188291"/>
            <a:ext cx="0" cy="711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1" name="Text Box 9">
            <a:extLst>
              <a:ext uri="{FF2B5EF4-FFF2-40B4-BE49-F238E27FC236}">
                <a16:creationId xmlns:a16="http://schemas.microsoft.com/office/drawing/2014/main" id="{433708D7-E82C-45FF-B99E-8FB4CA17E09B}"/>
              </a:ext>
            </a:extLst>
          </p:cNvPr>
          <p:cNvSpPr txBox="1">
            <a:spLocks noChangeArrowheads="1"/>
          </p:cNvSpPr>
          <p:nvPr/>
        </p:nvSpPr>
        <p:spPr bwMode="auto">
          <a:xfrm>
            <a:off x="7214783" y="1621554"/>
            <a:ext cx="7508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a:solidFill>
                  <a:srgbClr val="000000"/>
                </a:solidFill>
                <a:latin typeface="+mj-ea"/>
                <a:ea typeface="+mj-ea"/>
              </a:rPr>
              <a:t>中断处理</a:t>
            </a:r>
          </a:p>
        </p:txBody>
      </p:sp>
      <p:sp>
        <p:nvSpPr>
          <p:cNvPr id="12" name="Text Box 10">
            <a:extLst>
              <a:ext uri="{FF2B5EF4-FFF2-40B4-BE49-F238E27FC236}">
                <a16:creationId xmlns:a16="http://schemas.microsoft.com/office/drawing/2014/main" id="{A8BCE0F3-E82A-401B-A218-D5D2B10AA97D}"/>
              </a:ext>
            </a:extLst>
          </p:cNvPr>
          <p:cNvSpPr txBox="1">
            <a:spLocks noChangeArrowheads="1"/>
          </p:cNvSpPr>
          <p:nvPr/>
        </p:nvSpPr>
        <p:spPr bwMode="auto">
          <a:xfrm>
            <a:off x="5484408" y="1764429"/>
            <a:ext cx="898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a:solidFill>
                  <a:srgbClr val="000000"/>
                </a:solidFill>
                <a:latin typeface="+mj-ea"/>
                <a:ea typeface="+mj-ea"/>
              </a:rPr>
              <a:t>中断响应</a:t>
            </a:r>
          </a:p>
        </p:txBody>
      </p:sp>
      <p:sp>
        <p:nvSpPr>
          <p:cNvPr id="13" name="Rectangle 11">
            <a:extLst>
              <a:ext uri="{FF2B5EF4-FFF2-40B4-BE49-F238E27FC236}">
                <a16:creationId xmlns:a16="http://schemas.microsoft.com/office/drawing/2014/main" id="{DB75C3F4-E222-45E2-A63A-2735297CE12E}"/>
              </a:ext>
            </a:extLst>
          </p:cNvPr>
          <p:cNvSpPr>
            <a:spLocks noChangeArrowheads="1"/>
          </p:cNvSpPr>
          <p:nvPr/>
        </p:nvSpPr>
        <p:spPr bwMode="auto">
          <a:xfrm>
            <a:off x="556065" y="4985357"/>
            <a:ext cx="11439489" cy="978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20000"/>
              </a:lnSpc>
              <a:spcBef>
                <a:spcPct val="10000"/>
              </a:spcBef>
              <a:spcAft>
                <a:spcPct val="0"/>
              </a:spcAft>
            </a:pPr>
            <a:r>
              <a:rPr lang="zh-CN" altLang="en-US" sz="1600" dirty="0">
                <a:solidFill>
                  <a:srgbClr val="D1390F"/>
                </a:solidFill>
                <a:latin typeface="+mj-ea"/>
                <a:ea typeface="+mj-ea"/>
              </a:rPr>
              <a:t>问题：中断响应的时点与异常处理的时点是否相同？为什么？</a:t>
            </a:r>
          </a:p>
          <a:p>
            <a:pPr eaLnBrk="0" fontAlgn="base" hangingPunct="0">
              <a:lnSpc>
                <a:spcPct val="120000"/>
              </a:lnSpc>
              <a:spcBef>
                <a:spcPct val="10000"/>
              </a:spcBef>
              <a:spcAft>
                <a:spcPct val="0"/>
              </a:spcAft>
            </a:pPr>
            <a:r>
              <a:rPr lang="zh-CN" altLang="en-US" sz="1600" dirty="0">
                <a:solidFill>
                  <a:srgbClr val="146C18"/>
                </a:solidFill>
                <a:latin typeface="+mj-ea"/>
                <a:ea typeface="+mj-ea"/>
              </a:rPr>
              <a:t>中断一定是在一条指令执行结束后开始查询有无中断请求，有的话立即响应，所以一定是在指令执行完时响应中断，而“异常”发生在指令执行过程中，所以不能等到指令执行完才进行异常处理。</a:t>
            </a:r>
          </a:p>
        </p:txBody>
      </p:sp>
      <p:sp>
        <p:nvSpPr>
          <p:cNvPr id="14" name="Text Box 12">
            <a:extLst>
              <a:ext uri="{FF2B5EF4-FFF2-40B4-BE49-F238E27FC236}">
                <a16:creationId xmlns:a16="http://schemas.microsoft.com/office/drawing/2014/main" id="{7305CC3D-133D-406D-A2AA-76440064874D}"/>
              </a:ext>
            </a:extLst>
          </p:cNvPr>
          <p:cNvSpPr txBox="1">
            <a:spLocks noChangeArrowheads="1"/>
          </p:cNvSpPr>
          <p:nvPr/>
        </p:nvSpPr>
        <p:spPr bwMode="auto">
          <a:xfrm>
            <a:off x="2101445" y="1200866"/>
            <a:ext cx="406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a:solidFill>
                  <a:srgbClr val="FC0128"/>
                </a:solidFill>
                <a:latin typeface="+mj-ea"/>
                <a:ea typeface="+mj-ea"/>
              </a:rPr>
              <a:t>回忆：在哪里讲过具体的“异常”响应过程？</a:t>
            </a:r>
          </a:p>
        </p:txBody>
      </p:sp>
    </p:spTree>
    <p:extLst>
      <p:ext uri="{BB962C8B-B14F-4D97-AF65-F5344CB8AC3E}">
        <p14:creationId xmlns:p14="http://schemas.microsoft.com/office/powerpoint/2010/main" val="33418021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blinds(horizontal)">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blinds(horizontal)">
                                      <p:cBhvr>
                                        <p:cTn id="4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5A5B8A-5C5E-40C5-A305-EEF9233AF259}"/>
              </a:ext>
            </a:extLst>
          </p:cNvPr>
          <p:cNvSpPr>
            <a:spLocks noGrp="1"/>
          </p:cNvSpPr>
          <p:nvPr>
            <p:ph type="sldNum" sz="quarter" idx="12"/>
          </p:nvPr>
        </p:nvSpPr>
        <p:spPr/>
        <p:txBody>
          <a:bodyPr/>
          <a:lstStyle/>
          <a:p>
            <a:fld id="{D12C7F20-4EEE-4847-AC76-B538472E8A39}" type="slidenum">
              <a:rPr lang="zh-CN" altLang="en-US" smtClean="0"/>
              <a:pPr/>
              <a:t>4</a:t>
            </a:fld>
            <a:endParaRPr lang="zh-CN" altLang="en-US"/>
          </a:p>
        </p:txBody>
      </p:sp>
      <p:sp>
        <p:nvSpPr>
          <p:cNvPr id="3" name="文本占位符 2">
            <a:extLst>
              <a:ext uri="{FF2B5EF4-FFF2-40B4-BE49-F238E27FC236}">
                <a16:creationId xmlns:a16="http://schemas.microsoft.com/office/drawing/2014/main" id="{A3936101-3103-447B-970D-C1FF7DB2D1A6}"/>
              </a:ext>
            </a:extLst>
          </p:cNvPr>
          <p:cNvSpPr>
            <a:spLocks noGrp="1"/>
          </p:cNvSpPr>
          <p:nvPr>
            <p:ph type="body" sz="quarter" idx="15"/>
          </p:nvPr>
        </p:nvSpPr>
        <p:spPr>
          <a:xfrm>
            <a:off x="159768" y="698464"/>
            <a:ext cx="11835786" cy="628892"/>
          </a:xfrm>
        </p:spPr>
        <p:txBody>
          <a:bodyPr/>
          <a:lstStyle/>
          <a:p>
            <a:r>
              <a:rPr lang="en-US" altLang="zh-CN" dirty="0"/>
              <a:t>I/O System</a:t>
            </a:r>
            <a:r>
              <a:rPr lang="zh-CN" altLang="en-US" dirty="0"/>
              <a:t>的性能</a:t>
            </a:r>
          </a:p>
          <a:p>
            <a:endParaRPr lang="zh-CN" altLang="en-US" dirty="0"/>
          </a:p>
        </p:txBody>
      </p:sp>
      <p:sp>
        <p:nvSpPr>
          <p:cNvPr id="4" name="文本占位符 3">
            <a:extLst>
              <a:ext uri="{FF2B5EF4-FFF2-40B4-BE49-F238E27FC236}">
                <a16:creationId xmlns:a16="http://schemas.microsoft.com/office/drawing/2014/main" id="{FB7D6060-BEFB-4333-94E2-E6DC50C3AD04}"/>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7" name="Rectangle 3">
            <a:extLst>
              <a:ext uri="{FF2B5EF4-FFF2-40B4-BE49-F238E27FC236}">
                <a16:creationId xmlns:a16="http://schemas.microsoft.com/office/drawing/2014/main" id="{3610F10B-1CF8-489E-A2A0-9FC3B1575456}"/>
              </a:ext>
            </a:extLst>
          </p:cNvPr>
          <p:cNvSpPr txBox="1">
            <a:spLocks noChangeArrowheads="1"/>
          </p:cNvSpPr>
          <p:nvPr/>
        </p:nvSpPr>
        <p:spPr bwMode="auto">
          <a:xfrm>
            <a:off x="475790" y="1327356"/>
            <a:ext cx="11411410" cy="425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10000"/>
              </a:lnSpc>
              <a:spcBef>
                <a:spcPct val="35000"/>
              </a:spcBef>
            </a:pPr>
            <a:r>
              <a:rPr lang="zh-CN" altLang="en-US" b="0" dirty="0">
                <a:solidFill>
                  <a:srgbClr val="D1390F"/>
                </a:solidFill>
                <a:latin typeface="+mj-ea"/>
                <a:ea typeface="+mj-ea"/>
              </a:rPr>
              <a:t>输入</a:t>
            </a:r>
            <a:r>
              <a:rPr lang="en-US" altLang="zh-CN" b="0" dirty="0">
                <a:solidFill>
                  <a:srgbClr val="D1390F"/>
                </a:solidFill>
                <a:latin typeface="+mj-ea"/>
                <a:ea typeface="+mj-ea"/>
              </a:rPr>
              <a:t>/</a:t>
            </a:r>
            <a:r>
              <a:rPr lang="zh-CN" altLang="en-US" b="0" dirty="0">
                <a:solidFill>
                  <a:srgbClr val="D1390F"/>
                </a:solidFill>
                <a:latin typeface="+mj-ea"/>
                <a:ea typeface="+mj-ea"/>
              </a:rPr>
              <a:t>出系统的功能：</a:t>
            </a:r>
          </a:p>
          <a:p>
            <a:pPr marL="742950" lvl="1" indent="-285750" algn="just">
              <a:lnSpc>
                <a:spcPct val="110000"/>
              </a:lnSpc>
              <a:spcBef>
                <a:spcPct val="35000"/>
              </a:spcBef>
            </a:pPr>
            <a:r>
              <a:rPr lang="zh-CN" altLang="en-US" b="0" dirty="0">
                <a:latin typeface="+mj-ea"/>
                <a:ea typeface="+mj-ea"/>
              </a:rPr>
              <a:t>解决各种形式信息的输入和输出</a:t>
            </a:r>
          </a:p>
          <a:p>
            <a:pPr marL="742950" lvl="1" indent="-285750" algn="just">
              <a:lnSpc>
                <a:spcPct val="110000"/>
              </a:lnSpc>
              <a:spcBef>
                <a:spcPct val="35000"/>
              </a:spcBef>
              <a:buFontTx/>
              <a:buNone/>
            </a:pPr>
            <a:r>
              <a:rPr lang="zh-CN" altLang="en-US" b="0" dirty="0">
                <a:latin typeface="+mj-ea"/>
                <a:ea typeface="+mj-ea"/>
              </a:rPr>
              <a:t>   </a:t>
            </a:r>
            <a:r>
              <a:rPr lang="zh-CN" altLang="en-US" b="0" dirty="0">
                <a:solidFill>
                  <a:srgbClr val="006600"/>
                </a:solidFill>
                <a:latin typeface="+mj-ea"/>
                <a:ea typeface="+mj-ea"/>
              </a:rPr>
              <a:t> 即：用户如何将所需的信息（文字、图表、声音、视频等）通过不同的外设输入到计算机中，以及计算机内部处理的结果信息如何通过相应的外设输出给用户</a:t>
            </a:r>
          </a:p>
          <a:p>
            <a:pPr marL="342900" indent="-342900" algn="just">
              <a:lnSpc>
                <a:spcPct val="110000"/>
              </a:lnSpc>
              <a:spcBef>
                <a:spcPct val="35000"/>
              </a:spcBef>
            </a:pPr>
            <a:r>
              <a:rPr lang="zh-CN" altLang="en-US" b="0" dirty="0">
                <a:solidFill>
                  <a:srgbClr val="D1390F"/>
                </a:solidFill>
                <a:latin typeface="+mj-ea"/>
                <a:ea typeface="+mj-ea"/>
              </a:rPr>
              <a:t>要实现上述功能需解决以下一系列的问题：</a:t>
            </a:r>
          </a:p>
          <a:p>
            <a:pPr marL="742950" lvl="1" indent="-285750" algn="just">
              <a:lnSpc>
                <a:spcPct val="110000"/>
              </a:lnSpc>
              <a:spcBef>
                <a:spcPct val="35000"/>
              </a:spcBef>
            </a:pPr>
            <a:r>
              <a:rPr lang="zh-CN" altLang="en-US" b="0" dirty="0">
                <a:latin typeface="+mj-ea"/>
                <a:ea typeface="+mj-ea"/>
              </a:rPr>
              <a:t>怎样在</a:t>
            </a:r>
            <a:r>
              <a:rPr lang="en-US" altLang="zh-CN" b="0" dirty="0">
                <a:latin typeface="+mj-ea"/>
                <a:ea typeface="+mj-ea"/>
              </a:rPr>
              <a:t>CPU</a:t>
            </a:r>
            <a:r>
              <a:rPr lang="zh-CN" altLang="en-US" b="0" dirty="0">
                <a:latin typeface="+mj-ea"/>
                <a:ea typeface="+mj-ea"/>
              </a:rPr>
              <a:t>、主存和外设间建立一个高效信息传输 “通路”；</a:t>
            </a:r>
          </a:p>
          <a:p>
            <a:pPr marL="742950" lvl="1" indent="-285750" algn="just">
              <a:lnSpc>
                <a:spcPct val="110000"/>
              </a:lnSpc>
              <a:spcBef>
                <a:spcPct val="35000"/>
              </a:spcBef>
            </a:pPr>
            <a:r>
              <a:rPr lang="zh-CN" altLang="en-US" b="0" dirty="0">
                <a:latin typeface="+mj-ea"/>
                <a:ea typeface="+mj-ea"/>
              </a:rPr>
              <a:t>怎样将用户的</a:t>
            </a:r>
            <a:r>
              <a:rPr lang="en-US" altLang="zh-CN" b="0" dirty="0">
                <a:latin typeface="+mj-ea"/>
                <a:ea typeface="+mj-ea"/>
              </a:rPr>
              <a:t>I/O</a:t>
            </a:r>
            <a:r>
              <a:rPr lang="zh-CN" altLang="en-US" b="0" dirty="0">
                <a:latin typeface="+mj-ea"/>
                <a:ea typeface="+mj-ea"/>
              </a:rPr>
              <a:t>请求转换成设备的命令；</a:t>
            </a:r>
          </a:p>
          <a:p>
            <a:pPr marL="742950" lvl="1" indent="-285750" algn="just">
              <a:lnSpc>
                <a:spcPct val="110000"/>
              </a:lnSpc>
              <a:spcBef>
                <a:spcPct val="35000"/>
              </a:spcBef>
            </a:pPr>
            <a:r>
              <a:rPr lang="zh-CN" altLang="en-US" b="0" dirty="0">
                <a:latin typeface="+mj-ea"/>
                <a:ea typeface="+mj-ea"/>
              </a:rPr>
              <a:t>如何对外设进行编址；</a:t>
            </a:r>
          </a:p>
          <a:p>
            <a:pPr marL="742950" lvl="1" indent="-285750" algn="just">
              <a:lnSpc>
                <a:spcPct val="110000"/>
              </a:lnSpc>
              <a:spcBef>
                <a:spcPct val="35000"/>
              </a:spcBef>
            </a:pPr>
            <a:r>
              <a:rPr lang="zh-CN" altLang="en-US" b="0" dirty="0">
                <a:latin typeface="+mj-ea"/>
                <a:ea typeface="+mj-ea"/>
              </a:rPr>
              <a:t>怎样使</a:t>
            </a:r>
            <a:r>
              <a:rPr lang="en-US" altLang="zh-CN" b="0" dirty="0">
                <a:latin typeface="+mj-ea"/>
                <a:ea typeface="+mj-ea"/>
              </a:rPr>
              <a:t>CPU</a:t>
            </a:r>
            <a:r>
              <a:rPr lang="zh-CN" altLang="en-US" b="0" dirty="0">
                <a:latin typeface="+mj-ea"/>
                <a:ea typeface="+mj-ea"/>
              </a:rPr>
              <a:t>方便地寻找到要访问的外设；</a:t>
            </a:r>
          </a:p>
          <a:p>
            <a:pPr marL="742950" lvl="1" indent="-285750" algn="just">
              <a:lnSpc>
                <a:spcPct val="110000"/>
              </a:lnSpc>
              <a:spcBef>
                <a:spcPct val="35000"/>
              </a:spcBef>
            </a:pPr>
            <a:r>
              <a:rPr lang="en-US" altLang="zh-CN" b="0" dirty="0">
                <a:latin typeface="+mj-ea"/>
                <a:ea typeface="+mj-ea"/>
              </a:rPr>
              <a:t>I/O</a:t>
            </a:r>
            <a:r>
              <a:rPr lang="zh-CN" altLang="en-US" b="0" dirty="0">
                <a:latin typeface="+mj-ea"/>
                <a:ea typeface="+mj-ea"/>
              </a:rPr>
              <a:t>硬件和操作系统如何协调完成主机和外设之间的数据传送</a:t>
            </a:r>
          </a:p>
          <a:p>
            <a:pPr marL="742950" lvl="1" indent="-285750" algn="just">
              <a:lnSpc>
                <a:spcPct val="110000"/>
              </a:lnSpc>
              <a:spcBef>
                <a:spcPct val="35000"/>
              </a:spcBef>
              <a:buFontTx/>
              <a:buNone/>
            </a:pPr>
            <a:r>
              <a:rPr lang="zh-CN" altLang="en-US" b="0" dirty="0">
                <a:latin typeface="+mj-ea"/>
                <a:ea typeface="+mj-ea"/>
              </a:rPr>
              <a:t>    等等</a:t>
            </a:r>
          </a:p>
        </p:txBody>
      </p:sp>
      <p:sp>
        <p:nvSpPr>
          <p:cNvPr id="8" name="Text Box 4">
            <a:extLst>
              <a:ext uri="{FF2B5EF4-FFF2-40B4-BE49-F238E27FC236}">
                <a16:creationId xmlns:a16="http://schemas.microsoft.com/office/drawing/2014/main" id="{EF1A136C-F965-4220-846C-9D8B92CDE852}"/>
              </a:ext>
            </a:extLst>
          </p:cNvPr>
          <p:cNvSpPr txBox="1">
            <a:spLocks noChangeArrowheads="1"/>
          </p:cNvSpPr>
          <p:nvPr/>
        </p:nvSpPr>
        <p:spPr bwMode="auto">
          <a:xfrm>
            <a:off x="2540000" y="6118197"/>
            <a:ext cx="5299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b="1" dirty="0">
                <a:solidFill>
                  <a:srgbClr val="D1390F"/>
                </a:solidFill>
                <a:latin typeface="Times New Roman" panose="02020603050405020304" pitchFamily="18" charset="0"/>
                <a:ea typeface="宋体" panose="02010600030101010101" pitchFamily="2" charset="-122"/>
              </a:rPr>
              <a:t>以上是本章的主要内容</a:t>
            </a:r>
          </a:p>
        </p:txBody>
      </p:sp>
    </p:spTree>
    <p:extLst>
      <p:ext uri="{BB962C8B-B14F-4D97-AF65-F5344CB8AC3E}">
        <p14:creationId xmlns:p14="http://schemas.microsoft.com/office/powerpoint/2010/main" val="183776255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heckerboard(across)">
                                      <p:cBhvr>
                                        <p:cTn id="2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checkerboard(across)">
                                      <p:cBhvr>
                                        <p:cTn id="32" dur="500"/>
                                        <p:tgtEl>
                                          <p:spTgt spid="7">
                                            <p:txEl>
                                              <p:pRg st="7" end="7"/>
                                            </p:txEl>
                                          </p:spTgt>
                                        </p:tgtEl>
                                      </p:cBhvr>
                                    </p:animEffect>
                                  </p:childTnLst>
                                  <p:subTnLst>
                                    <p:animClr clrSpc="rgb" dir="cw">
                                      <p:cBhvr override="childStyle">
                                        <p:cTn dur="1" fill="hold" display="0" masterRel="nextClick" afterEffect="1"/>
                                        <p:tgtEl>
                                          <p:spTgt spid="7">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checkerboard(across)">
                                      <p:cBhvr>
                                        <p:cTn id="37" dur="500"/>
                                        <p:tgtEl>
                                          <p:spTgt spid="7">
                                            <p:txEl>
                                              <p:pRg st="8" end="8"/>
                                            </p:txEl>
                                          </p:spTgt>
                                        </p:tgtEl>
                                      </p:cBhvr>
                                    </p:animEffect>
                                  </p:childTnLst>
                                  <p:subTnLst>
                                    <p:animClr clrSpc="rgb" dir="cw">
                                      <p:cBhvr override="childStyle">
                                        <p:cTn dur="1" fill="hold" display="0" masterRel="nextClick" afterEffect="1"/>
                                        <p:tgtEl>
                                          <p:spTgt spid="7">
                                            <p:txEl>
                                              <p:pRg st="8" end="8"/>
                                            </p:txEl>
                                          </p:spTgt>
                                        </p:tgtEl>
                                        <p:attrNameLst>
                                          <p:attrName>ppt_c</p:attrName>
                                        </p:attrNameLst>
                                      </p:cBhvr>
                                      <p:to>
                                        <a:srgbClr val="3399FF"/>
                                      </p:to>
                                    </p:animClr>
                                  </p:subTnLst>
                                </p:cTn>
                              </p:par>
                              <p:par>
                                <p:cTn id="38" presetID="5" presetClass="entr" presetSubtype="10" fill="hold"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checkerboard(across)">
                                      <p:cBhvr>
                                        <p:cTn id="40" dur="500"/>
                                        <p:tgtEl>
                                          <p:spTgt spid="7">
                                            <p:txEl>
                                              <p:pRg st="9" end="9"/>
                                            </p:txEl>
                                          </p:spTgt>
                                        </p:tgtEl>
                                      </p:cBhvr>
                                    </p:animEffect>
                                  </p:childTnLst>
                                  <p:subTnLst>
                                    <p:animClr clrSpc="rgb" dir="cw">
                                      <p:cBhvr override="childStyle">
                                        <p:cTn dur="1" fill="hold" display="0" masterRel="nextClick" afterEffect="1"/>
                                        <p:tgtEl>
                                          <p:spTgt spid="7">
                                            <p:txEl>
                                              <p:pRg st="9" end="9"/>
                                            </p:txEl>
                                          </p:spTgt>
                                        </p:tgtEl>
                                        <p:attrNameLst>
                                          <p:attrName>ppt_c</p:attrName>
                                        </p:attrNameLst>
                                      </p:cBhvr>
                                      <p:to>
                                        <a:srgbClr val="3399FF"/>
                                      </p:to>
                                    </p:animClr>
                                  </p:sub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checkerboard(across)">
                                      <p:cBhvr>
                                        <p:cTn id="4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FB9826-0C90-4024-8E32-405AA6A3256D}"/>
              </a:ext>
            </a:extLst>
          </p:cNvPr>
          <p:cNvSpPr>
            <a:spLocks noGrp="1"/>
          </p:cNvSpPr>
          <p:nvPr>
            <p:ph type="sldNum" sz="quarter" idx="12"/>
          </p:nvPr>
        </p:nvSpPr>
        <p:spPr/>
        <p:txBody>
          <a:bodyPr/>
          <a:lstStyle/>
          <a:p>
            <a:fld id="{D12C7F20-4EEE-4847-AC76-B538472E8A39}" type="slidenum">
              <a:rPr lang="zh-CN" altLang="en-US" smtClean="0"/>
              <a:pPr/>
              <a:t>49</a:t>
            </a:fld>
            <a:endParaRPr lang="zh-CN" altLang="en-US"/>
          </a:p>
        </p:txBody>
      </p:sp>
      <p:sp>
        <p:nvSpPr>
          <p:cNvPr id="3" name="文本占位符 2">
            <a:extLst>
              <a:ext uri="{FF2B5EF4-FFF2-40B4-BE49-F238E27FC236}">
                <a16:creationId xmlns:a16="http://schemas.microsoft.com/office/drawing/2014/main" id="{3B1FED7C-431A-424D-9F50-7FCCF2FCBE64}"/>
              </a:ext>
            </a:extLst>
          </p:cNvPr>
          <p:cNvSpPr>
            <a:spLocks noGrp="1"/>
          </p:cNvSpPr>
          <p:nvPr>
            <p:ph type="body" sz="quarter" idx="15"/>
          </p:nvPr>
        </p:nvSpPr>
        <p:spPr/>
        <p:txBody>
          <a:bodyPr/>
          <a:lstStyle/>
          <a:p>
            <a:r>
              <a:rPr lang="zh-CN" altLang="en-US" dirty="0"/>
              <a:t>中断</a:t>
            </a:r>
            <a:r>
              <a:rPr lang="en-US" altLang="zh-CN" dirty="0"/>
              <a:t>I/O</a:t>
            </a:r>
            <a:r>
              <a:rPr lang="zh-CN" altLang="en-US" dirty="0"/>
              <a:t>方式</a:t>
            </a:r>
          </a:p>
        </p:txBody>
      </p:sp>
      <p:sp>
        <p:nvSpPr>
          <p:cNvPr id="4" name="文本占位符 3">
            <a:extLst>
              <a:ext uri="{FF2B5EF4-FFF2-40B4-BE49-F238E27FC236}">
                <a16:creationId xmlns:a16="http://schemas.microsoft.com/office/drawing/2014/main" id="{C33F44DC-CB9F-419E-9A06-6EB13584D054}"/>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39B1CB7B-2D3D-4734-B332-680D281C5E27}"/>
              </a:ext>
            </a:extLst>
          </p:cNvPr>
          <p:cNvSpPr txBox="1">
            <a:spLocks noChangeArrowheads="1"/>
          </p:cNvSpPr>
          <p:nvPr/>
        </p:nvSpPr>
        <p:spPr bwMode="auto">
          <a:xfrm>
            <a:off x="196446" y="1065628"/>
            <a:ext cx="5562328" cy="472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0" fontAlgn="base" latinLnBrk="0" hangingPunct="0">
              <a:lnSpc>
                <a:spcPct val="120000"/>
              </a:lnSpc>
              <a:spcBef>
                <a:spcPct val="20000"/>
              </a:spcBef>
              <a:spcAft>
                <a:spcPct val="0"/>
              </a:spcAft>
              <a:buClrTx/>
              <a:buSzPct val="100000"/>
              <a:buFontTx/>
              <a:buNone/>
              <a:tabLst/>
              <a:defRPr/>
            </a:pPr>
            <a:endParaRPr kumimoji="0" lang="zh-CN" altLang="en-US" b="0" i="0" u="none" strike="noStrike" kern="1200" cap="none" spc="0" normalizeH="0" baseline="0" noProof="0" dirty="0">
              <a:ln>
                <a:noFill/>
              </a:ln>
              <a:solidFill>
                <a:srgbClr val="000000"/>
              </a:solidFill>
              <a:effectLst/>
              <a:uLnTx/>
              <a:uFillTx/>
              <a:latin typeface="+mj-ea"/>
              <a:ea typeface="+mj-ea"/>
              <a:cs typeface="+mn-cs"/>
            </a:endParaRP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000FF"/>
                </a:solidFill>
                <a:effectLst/>
                <a:uLnTx/>
                <a:uFillTx/>
                <a:latin typeface="+mj-ea"/>
                <a:ea typeface="+mj-ea"/>
                <a:cs typeface="+mn-cs"/>
              </a:rPr>
              <a:t>(2)</a:t>
            </a:r>
            <a:r>
              <a:rPr kumimoji="0" lang="zh-CN" altLang="en-US" sz="2000" b="0" i="0" u="none" strike="noStrike" kern="1200" cap="none" spc="0" normalizeH="0" baseline="0" noProof="0" dirty="0">
                <a:ln>
                  <a:noFill/>
                </a:ln>
                <a:solidFill>
                  <a:srgbClr val="0000FF"/>
                </a:solidFill>
                <a:effectLst/>
                <a:uLnTx/>
                <a:uFillTx/>
                <a:latin typeface="+mj-ea"/>
                <a:ea typeface="+mj-ea"/>
                <a:cs typeface="+mn-cs"/>
              </a:rPr>
              <a:t>中断响应过程</a:t>
            </a:r>
            <a:endParaRPr kumimoji="0" lang="en-US" altLang="zh-CN" sz="2000" b="0" i="0" u="none" strike="noStrike" kern="1200" cap="none" spc="0" normalizeH="0" baseline="0" noProof="0" dirty="0">
              <a:ln>
                <a:noFill/>
              </a:ln>
              <a:solidFill>
                <a:srgbClr val="0000FF"/>
              </a:solidFill>
              <a:effectLst/>
              <a:uLnTx/>
              <a:uFillTx/>
              <a:latin typeface="+mj-ea"/>
              <a:ea typeface="+mj-ea"/>
              <a:cs typeface="+mn-cs"/>
            </a:endParaRPr>
          </a:p>
          <a:p>
            <a:pPr marL="533400" marR="0" lvl="0" indent="-533400" algn="l" defTabSz="914400" rtl="0" eaLnBrk="0" fontAlgn="base" latinLnBrk="0" hangingPunct="0">
              <a:lnSpc>
                <a:spcPct val="100000"/>
              </a:lnSpc>
              <a:spcBef>
                <a:spcPct val="5000"/>
              </a:spcBef>
              <a:spcAft>
                <a:spcPct val="0"/>
              </a:spcAft>
              <a:buClrTx/>
              <a:buSzPct val="100000"/>
              <a:buFontTx/>
              <a:buNone/>
              <a:tabLst/>
              <a:defRPr/>
            </a:pPr>
            <a:r>
              <a:rPr kumimoji="0" lang="zh-CN" altLang="en-US" b="0" i="0" u="none" strike="noStrike" kern="1200" cap="none" spc="0" normalizeH="0" baseline="0" noProof="0" dirty="0">
                <a:ln>
                  <a:noFill/>
                </a:ln>
                <a:solidFill>
                  <a:srgbClr val="CC3300"/>
                </a:solidFill>
                <a:effectLst/>
                <a:uLnTx/>
                <a:uFillTx/>
                <a:latin typeface="+mj-ea"/>
                <a:ea typeface="+mj-ea"/>
                <a:cs typeface="+mn-cs"/>
              </a:rPr>
              <a:t>       执行一条隐指令，可能需完成一次总线操作，从总线上取中断类型号</a:t>
            </a:r>
            <a:endParaRPr kumimoji="0" lang="en-US" altLang="zh-CN" b="0" i="0" u="none" strike="noStrike" kern="1200" cap="none" spc="0" normalizeH="0" baseline="0" noProof="0" dirty="0">
              <a:ln>
                <a:noFill/>
              </a:ln>
              <a:solidFill>
                <a:srgbClr val="000000"/>
              </a:solidFill>
              <a:effectLst/>
              <a:uLnTx/>
              <a:uFillTx/>
              <a:latin typeface="+mj-ea"/>
              <a:ea typeface="+mj-ea"/>
              <a:cs typeface="+mn-cs"/>
            </a:endParaRPr>
          </a:p>
          <a:p>
            <a:pPr marL="533400" marR="0" lvl="0" indent="-533400" algn="l" defTabSz="914400" rtl="0" eaLnBrk="0" fontAlgn="base" latinLnBrk="0" hangingPunct="0">
              <a:lnSpc>
                <a:spcPct val="120000"/>
              </a:lnSpc>
              <a:spcBef>
                <a:spcPct val="5000"/>
              </a:spcBef>
              <a:spcAft>
                <a:spcPct val="0"/>
              </a:spcAft>
              <a:buClrTx/>
              <a:buSzPct val="100000"/>
              <a:buFontTx/>
              <a:buNone/>
              <a:tabLst/>
              <a:defRPr/>
            </a:pPr>
            <a:r>
              <a:rPr kumimoji="0" lang="en-US" altLang="zh-CN" b="0" i="0" u="none" strike="noStrike" kern="1200" cap="none" spc="0" normalizeH="0" baseline="0" noProof="0" dirty="0">
                <a:ln>
                  <a:noFill/>
                </a:ln>
                <a:solidFill>
                  <a:srgbClr val="000000"/>
                </a:solidFill>
                <a:effectLst/>
                <a:uLnTx/>
                <a:uFillTx/>
                <a:latin typeface="+mj-ea"/>
                <a:ea typeface="+mj-ea"/>
                <a:cs typeface="+mn-cs"/>
              </a:rPr>
              <a:t>       </a:t>
            </a:r>
            <a:r>
              <a:rPr kumimoji="0" lang="zh-CN" altLang="en-US" b="0" i="0" u="none" strike="noStrike" kern="1200" cap="none" spc="0" normalizeH="0" baseline="0" noProof="0" dirty="0">
                <a:ln>
                  <a:noFill/>
                </a:ln>
                <a:solidFill>
                  <a:srgbClr val="000000"/>
                </a:solidFill>
                <a:effectLst/>
                <a:uLnTx/>
                <a:uFillTx/>
                <a:latin typeface="+mj-ea"/>
                <a:ea typeface="+mj-ea"/>
                <a:cs typeface="+mn-cs"/>
              </a:rPr>
              <a:t>具体来说，处理器做三件事：</a:t>
            </a:r>
            <a:endParaRPr kumimoji="0" lang="en-US" altLang="zh-CN" b="0" i="0" u="none" strike="noStrike" kern="1200" cap="none" spc="0" normalizeH="0" baseline="0" noProof="0" dirty="0">
              <a:ln>
                <a:noFill/>
              </a:ln>
              <a:solidFill>
                <a:srgbClr val="063DE8"/>
              </a:solidFill>
              <a:effectLst/>
              <a:uLnTx/>
              <a:uFillTx/>
              <a:latin typeface="+mj-ea"/>
              <a:ea typeface="+mj-ea"/>
              <a:cs typeface="+mn-cs"/>
            </a:endParaRP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en-US" altLang="zh-CN" b="0" i="0" u="none" strike="noStrike" kern="1200" cap="none" spc="0" normalizeH="0" baseline="0" noProof="0" dirty="0">
                <a:ln>
                  <a:noFill/>
                </a:ln>
                <a:solidFill>
                  <a:srgbClr val="063DE8"/>
                </a:solidFill>
                <a:effectLst/>
                <a:uLnTx/>
                <a:uFillTx/>
                <a:latin typeface="+mj-ea"/>
                <a:ea typeface="+mj-ea"/>
                <a:cs typeface="+mn-cs"/>
              </a:rPr>
              <a:t>① </a:t>
            </a:r>
            <a:r>
              <a:rPr kumimoji="0" lang="zh-CN" altLang="en-US" b="0" i="0" u="none" strike="noStrike" kern="1200" cap="none" spc="0" normalizeH="0" baseline="0" noProof="0" dirty="0">
                <a:ln>
                  <a:noFill/>
                </a:ln>
                <a:solidFill>
                  <a:srgbClr val="063DE8"/>
                </a:solidFill>
                <a:effectLst/>
                <a:uLnTx/>
                <a:uFillTx/>
                <a:latin typeface="+mj-ea"/>
                <a:ea typeface="+mj-ea"/>
                <a:cs typeface="+mn-cs"/>
              </a:rPr>
              <a:t>关中断</a:t>
            </a: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zh-CN" altLang="en-US" b="0" i="0" u="none" strike="noStrike" kern="1200" cap="none" spc="0" normalizeH="0" baseline="0" noProof="0" dirty="0">
                <a:ln>
                  <a:noFill/>
                </a:ln>
                <a:solidFill>
                  <a:srgbClr val="063DE8"/>
                </a:solidFill>
                <a:effectLst/>
                <a:uLnTx/>
                <a:uFillTx/>
                <a:latin typeface="+mj-ea"/>
                <a:ea typeface="+mj-ea"/>
                <a:cs typeface="+mn-cs"/>
              </a:rPr>
              <a:t>     </a:t>
            </a:r>
            <a:r>
              <a:rPr kumimoji="0" lang="en-US" altLang="zh-CN" b="0" i="0" u="none" strike="noStrike" kern="1200" cap="none" spc="0" normalizeH="0" baseline="0" noProof="0" dirty="0">
                <a:ln>
                  <a:noFill/>
                </a:ln>
                <a:solidFill>
                  <a:srgbClr val="146C18"/>
                </a:solidFill>
                <a:effectLst/>
                <a:uLnTx/>
                <a:uFillTx/>
                <a:latin typeface="+mj-ea"/>
                <a:ea typeface="+mj-ea"/>
                <a:cs typeface="+mn-cs"/>
              </a:rPr>
              <a:t>0=&gt;</a:t>
            </a:r>
            <a:r>
              <a:rPr kumimoji="0" lang="zh-CN" altLang="en-US" b="0" i="0" u="none" strike="noStrike" kern="1200" cap="none" spc="0" normalizeH="0" baseline="0" noProof="0" dirty="0">
                <a:ln>
                  <a:noFill/>
                </a:ln>
                <a:solidFill>
                  <a:srgbClr val="146C18"/>
                </a:solidFill>
                <a:effectLst/>
                <a:uLnTx/>
                <a:uFillTx/>
                <a:latin typeface="+mj-ea"/>
                <a:ea typeface="+mj-ea"/>
                <a:cs typeface="+mn-cs"/>
              </a:rPr>
              <a:t>中断允许触发器</a:t>
            </a:r>
            <a:r>
              <a:rPr kumimoji="0" lang="en-US" altLang="zh-CN" b="0" i="0" u="none" strike="noStrike" kern="1200" cap="none" spc="0" normalizeH="0" baseline="0" noProof="0" dirty="0">
                <a:ln>
                  <a:noFill/>
                </a:ln>
                <a:solidFill>
                  <a:srgbClr val="146C18"/>
                </a:solidFill>
                <a:effectLst/>
                <a:uLnTx/>
                <a:uFillTx/>
                <a:latin typeface="+mj-ea"/>
                <a:ea typeface="+mj-ea"/>
                <a:cs typeface="+mn-cs"/>
              </a:rPr>
              <a:t>C</a:t>
            </a:r>
            <a:r>
              <a:rPr kumimoji="0" lang="en-US" altLang="zh-CN" b="0" i="0" u="none" strike="noStrike" kern="1200" cap="none" spc="0" normalizeH="0" baseline="-18000" noProof="0" dirty="0">
                <a:ln>
                  <a:noFill/>
                </a:ln>
                <a:solidFill>
                  <a:srgbClr val="146C18"/>
                </a:solidFill>
                <a:effectLst/>
                <a:uLnTx/>
                <a:uFillTx/>
                <a:latin typeface="+mj-ea"/>
                <a:ea typeface="+mj-ea"/>
                <a:cs typeface="+mn-cs"/>
              </a:rPr>
              <a:t>IEN</a:t>
            </a:r>
            <a:endParaRPr kumimoji="0" lang="zh-CN" altLang="en-US" b="0" i="0" u="none" strike="noStrike" kern="1200" cap="none" spc="0" normalizeH="0" baseline="-18000" noProof="0" dirty="0">
              <a:ln>
                <a:noFill/>
              </a:ln>
              <a:solidFill>
                <a:srgbClr val="146C18"/>
              </a:solidFill>
              <a:effectLst/>
              <a:uLnTx/>
              <a:uFillTx/>
              <a:latin typeface="+mj-ea"/>
              <a:ea typeface="+mj-ea"/>
              <a:cs typeface="+mn-cs"/>
            </a:endParaRP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en-US" altLang="zh-CN" b="0" i="0" u="none" strike="noStrike" kern="1200" cap="none" spc="0" normalizeH="0" baseline="0" noProof="0" dirty="0">
                <a:ln>
                  <a:noFill/>
                </a:ln>
                <a:solidFill>
                  <a:srgbClr val="063DE8"/>
                </a:solidFill>
                <a:effectLst/>
                <a:uLnTx/>
                <a:uFillTx/>
                <a:latin typeface="+mj-ea"/>
                <a:ea typeface="+mj-ea"/>
                <a:cs typeface="+mn-cs"/>
              </a:rPr>
              <a:t>② </a:t>
            </a:r>
            <a:r>
              <a:rPr kumimoji="0" lang="zh-CN" altLang="en-US" b="0" i="0" u="none" strike="noStrike" kern="1200" cap="none" spc="0" normalizeH="0" baseline="0" noProof="0" dirty="0">
                <a:ln>
                  <a:noFill/>
                </a:ln>
                <a:solidFill>
                  <a:srgbClr val="063DE8"/>
                </a:solidFill>
                <a:effectLst/>
                <a:uLnTx/>
                <a:uFillTx/>
                <a:latin typeface="+mj-ea"/>
                <a:ea typeface="+mj-ea"/>
                <a:cs typeface="+mn-cs"/>
              </a:rPr>
              <a:t>保护断点和程序状态</a:t>
            </a:r>
            <a:endParaRPr kumimoji="0" lang="en-US" altLang="zh-CN" b="0" i="0" u="none" strike="noStrike" kern="1200" cap="none" spc="0" normalizeH="0" baseline="0" noProof="0" dirty="0">
              <a:ln>
                <a:noFill/>
              </a:ln>
              <a:solidFill>
                <a:srgbClr val="063DE8"/>
              </a:solidFill>
              <a:effectLst/>
              <a:uLnTx/>
              <a:uFillTx/>
              <a:latin typeface="+mj-ea"/>
              <a:ea typeface="+mj-ea"/>
              <a:cs typeface="+mn-cs"/>
            </a:endParaRP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zh-CN" altLang="en-US" b="0" i="0" u="none" strike="noStrike" kern="1200" cap="none" spc="0" normalizeH="0" baseline="0" noProof="0" dirty="0">
                <a:ln>
                  <a:noFill/>
                </a:ln>
                <a:solidFill>
                  <a:srgbClr val="063DE8"/>
                </a:solidFill>
                <a:effectLst/>
                <a:uLnTx/>
                <a:uFillTx/>
                <a:latin typeface="+mj-ea"/>
                <a:ea typeface="+mj-ea"/>
                <a:cs typeface="+mn-cs"/>
              </a:rPr>
              <a:t>    </a:t>
            </a:r>
            <a:r>
              <a:rPr kumimoji="0" lang="en-US" altLang="zh-CN" b="0" i="0" u="none" strike="noStrike" kern="1200" cap="none" spc="0" normalizeH="0" baseline="0" noProof="0" dirty="0">
                <a:ln>
                  <a:noFill/>
                </a:ln>
                <a:solidFill>
                  <a:srgbClr val="146C18"/>
                </a:solidFill>
                <a:effectLst/>
                <a:uLnTx/>
                <a:uFillTx/>
                <a:latin typeface="+mj-ea"/>
                <a:ea typeface="+mj-ea"/>
                <a:cs typeface="+mn-cs"/>
              </a:rPr>
              <a:t>PC=&gt;</a:t>
            </a:r>
            <a:r>
              <a:rPr kumimoji="0" lang="zh-CN" altLang="en-US" b="0" i="0" u="none" strike="noStrike" kern="1200" cap="none" spc="0" normalizeH="0" baseline="0" noProof="0" dirty="0">
                <a:ln>
                  <a:noFill/>
                </a:ln>
                <a:solidFill>
                  <a:srgbClr val="146C18"/>
                </a:solidFill>
                <a:effectLst/>
                <a:uLnTx/>
                <a:uFillTx/>
                <a:latin typeface="+mj-ea"/>
                <a:ea typeface="+mj-ea"/>
                <a:cs typeface="+mn-cs"/>
              </a:rPr>
              <a:t>堆栈（或特殊寄存器</a:t>
            </a:r>
            <a:r>
              <a:rPr kumimoji="0" lang="en-US" altLang="zh-CN" b="0" i="0" u="none" strike="noStrike" kern="1200" cap="none" spc="0" normalizeH="0" baseline="0" noProof="0" dirty="0">
                <a:ln>
                  <a:noFill/>
                </a:ln>
                <a:solidFill>
                  <a:srgbClr val="146C18"/>
                </a:solidFill>
                <a:effectLst/>
                <a:uLnTx/>
                <a:uFillTx/>
                <a:latin typeface="+mj-ea"/>
                <a:ea typeface="+mj-ea"/>
                <a:cs typeface="+mn-cs"/>
              </a:rPr>
              <a:t>EPC</a:t>
            </a:r>
            <a:r>
              <a:rPr kumimoji="0" lang="zh-CN" altLang="en-US" b="0" i="0" u="none" strike="noStrike" kern="1200" cap="none" spc="0" normalizeH="0" baseline="0" noProof="0" dirty="0">
                <a:ln>
                  <a:noFill/>
                </a:ln>
                <a:solidFill>
                  <a:srgbClr val="146C18"/>
                </a:solidFill>
                <a:effectLst/>
                <a:uLnTx/>
                <a:uFillTx/>
                <a:latin typeface="+mj-ea"/>
                <a:ea typeface="+mj-ea"/>
                <a:cs typeface="+mn-cs"/>
              </a:rPr>
              <a:t>）</a:t>
            </a: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zh-CN" altLang="en-US" b="0" i="0" u="none" strike="noStrike" kern="1200" cap="none" spc="0" normalizeH="0" baseline="0" noProof="0" dirty="0">
                <a:ln>
                  <a:noFill/>
                </a:ln>
                <a:solidFill>
                  <a:srgbClr val="146C18"/>
                </a:solidFill>
                <a:effectLst/>
                <a:uLnTx/>
                <a:uFillTx/>
                <a:latin typeface="+mj-ea"/>
                <a:ea typeface="+mj-ea"/>
                <a:cs typeface="+mn-cs"/>
              </a:rPr>
              <a:t>    </a:t>
            </a:r>
            <a:r>
              <a:rPr kumimoji="0" lang="en-US" altLang="zh-CN" b="0" i="0" u="none" strike="noStrike" kern="1200" cap="none" spc="0" normalizeH="0" baseline="0" noProof="0" dirty="0">
                <a:ln>
                  <a:noFill/>
                </a:ln>
                <a:solidFill>
                  <a:srgbClr val="146C18"/>
                </a:solidFill>
                <a:effectLst/>
                <a:uLnTx/>
                <a:uFillTx/>
                <a:latin typeface="+mj-ea"/>
                <a:ea typeface="+mj-ea"/>
                <a:cs typeface="+mn-cs"/>
              </a:rPr>
              <a:t>PSW=&gt;</a:t>
            </a:r>
            <a:r>
              <a:rPr kumimoji="0" lang="zh-CN" altLang="en-US" b="0" i="0" u="none" strike="noStrike" kern="1200" cap="none" spc="0" normalizeH="0" baseline="0" noProof="0" dirty="0">
                <a:ln>
                  <a:noFill/>
                </a:ln>
                <a:solidFill>
                  <a:srgbClr val="146C18"/>
                </a:solidFill>
                <a:effectLst/>
                <a:uLnTx/>
                <a:uFillTx/>
                <a:latin typeface="+mj-ea"/>
                <a:ea typeface="+mj-ea"/>
                <a:cs typeface="+mn-cs"/>
              </a:rPr>
              <a:t>堆栈</a:t>
            </a:r>
          </a:p>
          <a:p>
            <a:pPr marL="952500" marR="0" lvl="1" indent="-495300" algn="l" defTabSz="914400" rtl="0" eaLnBrk="0" fontAlgn="base" latinLnBrk="0" hangingPunct="0">
              <a:lnSpc>
                <a:spcPct val="120000"/>
              </a:lnSpc>
              <a:spcBef>
                <a:spcPct val="20000"/>
              </a:spcBef>
              <a:spcAft>
                <a:spcPct val="0"/>
              </a:spcAft>
              <a:buClrTx/>
              <a:buSzPct val="100000"/>
              <a:buFontTx/>
              <a:buNone/>
              <a:tabLst/>
              <a:defRPr/>
            </a:pPr>
            <a:r>
              <a:rPr kumimoji="0" lang="en-US" altLang="zh-CN" b="0" i="0" u="none" strike="noStrike" kern="1200" cap="none" spc="0" normalizeH="0" baseline="0" noProof="0" dirty="0">
                <a:ln>
                  <a:noFill/>
                </a:ln>
                <a:solidFill>
                  <a:srgbClr val="063DE8"/>
                </a:solidFill>
                <a:effectLst/>
                <a:uLnTx/>
                <a:uFillTx/>
                <a:latin typeface="+mj-ea"/>
                <a:ea typeface="+mj-ea"/>
                <a:cs typeface="+mn-cs"/>
              </a:rPr>
              <a:t>③ </a:t>
            </a:r>
            <a:r>
              <a:rPr kumimoji="0" lang="zh-CN" altLang="en-US" b="0" i="0" u="none" strike="noStrike" kern="1200" cap="none" spc="0" normalizeH="0" baseline="0" noProof="0" dirty="0">
                <a:ln>
                  <a:noFill/>
                </a:ln>
                <a:solidFill>
                  <a:srgbClr val="063DE8"/>
                </a:solidFill>
                <a:effectLst/>
                <a:uLnTx/>
                <a:uFillTx/>
                <a:latin typeface="+mj-ea"/>
                <a:ea typeface="+mj-ea"/>
                <a:cs typeface="+mn-cs"/>
              </a:rPr>
              <a:t>识别中断源</a:t>
            </a:r>
          </a:p>
          <a:p>
            <a:pPr marL="533400" marR="0" lvl="0" indent="-533400" algn="l" defTabSz="914400" rtl="0" eaLnBrk="0" fontAlgn="base" latinLnBrk="0" hangingPunct="0">
              <a:lnSpc>
                <a:spcPct val="110000"/>
              </a:lnSpc>
              <a:spcBef>
                <a:spcPct val="30000"/>
              </a:spcBef>
              <a:spcAft>
                <a:spcPct val="0"/>
              </a:spcAft>
              <a:buClrTx/>
              <a:buSzPct val="100000"/>
              <a:buFontTx/>
              <a:buNone/>
              <a:tabLst/>
              <a:defRPr/>
            </a:pPr>
            <a:r>
              <a:rPr kumimoji="0" lang="zh-CN" altLang="en-US" b="0" i="0" u="none" strike="noStrike" kern="1200" cap="none" spc="0" normalizeH="0" baseline="0" noProof="0" dirty="0">
                <a:ln>
                  <a:noFill/>
                </a:ln>
                <a:solidFill>
                  <a:srgbClr val="063DE8"/>
                </a:solidFill>
                <a:effectLst/>
                <a:uLnTx/>
                <a:uFillTx/>
                <a:latin typeface="+mj-ea"/>
                <a:ea typeface="+mj-ea"/>
                <a:cs typeface="+mn-cs"/>
              </a:rPr>
              <a:t>        </a:t>
            </a:r>
            <a:r>
              <a:rPr kumimoji="0" lang="zh-CN" altLang="en-US" b="0" i="0" u="none" strike="noStrike" kern="1200" cap="none" spc="0" normalizeH="0" baseline="0" noProof="0" dirty="0">
                <a:ln>
                  <a:noFill/>
                </a:ln>
                <a:solidFill>
                  <a:srgbClr val="146C18"/>
                </a:solidFill>
                <a:effectLst/>
                <a:uLnTx/>
                <a:uFillTx/>
                <a:latin typeface="+mj-ea"/>
                <a:ea typeface="+mj-ea"/>
                <a:cs typeface="+mn-cs"/>
              </a:rPr>
              <a:t>取得中断服务程序首地址和初始   </a:t>
            </a:r>
            <a:r>
              <a:rPr kumimoji="0" lang="en-US" altLang="zh-CN" b="0" i="0" u="none" strike="noStrike" kern="1200" cap="none" spc="0" normalizeH="0" baseline="0" noProof="0" dirty="0">
                <a:ln>
                  <a:noFill/>
                </a:ln>
                <a:solidFill>
                  <a:srgbClr val="146C18"/>
                </a:solidFill>
                <a:effectLst/>
                <a:uLnTx/>
                <a:uFillTx/>
                <a:latin typeface="+mj-ea"/>
                <a:ea typeface="+mj-ea"/>
                <a:cs typeface="+mn-cs"/>
              </a:rPr>
              <a:t>PSW</a:t>
            </a:r>
            <a:r>
              <a:rPr kumimoji="0" lang="zh-CN" altLang="en-US" b="0" i="0" u="none" strike="noStrike" kern="1200" cap="none" spc="0" normalizeH="0" baseline="0" noProof="0" dirty="0">
                <a:ln>
                  <a:noFill/>
                </a:ln>
                <a:solidFill>
                  <a:srgbClr val="146C18"/>
                </a:solidFill>
                <a:effectLst/>
                <a:uLnTx/>
                <a:uFillTx/>
                <a:latin typeface="+mj-ea"/>
                <a:ea typeface="+mj-ea"/>
                <a:cs typeface="+mn-cs"/>
              </a:rPr>
              <a:t>分别送</a:t>
            </a:r>
            <a:r>
              <a:rPr kumimoji="0" lang="en-US" altLang="zh-CN" b="0" i="0" u="none" strike="noStrike" kern="1200" cap="none" spc="0" normalizeH="0" baseline="0" noProof="0" dirty="0">
                <a:ln>
                  <a:noFill/>
                </a:ln>
                <a:solidFill>
                  <a:srgbClr val="146C18"/>
                </a:solidFill>
                <a:effectLst/>
                <a:uLnTx/>
                <a:uFillTx/>
                <a:latin typeface="+mj-ea"/>
                <a:ea typeface="+mj-ea"/>
                <a:cs typeface="+mn-cs"/>
              </a:rPr>
              <a:t>PC</a:t>
            </a:r>
            <a:r>
              <a:rPr kumimoji="0" lang="zh-CN" altLang="en-US" b="0" i="0" u="none" strike="noStrike" kern="1200" cap="none" spc="0" normalizeH="0" baseline="0" noProof="0" dirty="0">
                <a:ln>
                  <a:noFill/>
                </a:ln>
                <a:solidFill>
                  <a:srgbClr val="146C18"/>
                </a:solidFill>
                <a:effectLst/>
                <a:uLnTx/>
                <a:uFillTx/>
                <a:latin typeface="+mj-ea"/>
                <a:ea typeface="+mj-ea"/>
                <a:cs typeface="+mn-cs"/>
              </a:rPr>
              <a:t>和</a:t>
            </a:r>
            <a:r>
              <a:rPr kumimoji="0" lang="en-US" altLang="zh-CN" b="0" i="0" u="none" strike="noStrike" kern="1200" cap="none" spc="0" normalizeH="0" baseline="0" noProof="0" dirty="0">
                <a:ln>
                  <a:noFill/>
                </a:ln>
                <a:solidFill>
                  <a:srgbClr val="146C18"/>
                </a:solidFill>
                <a:effectLst/>
                <a:uLnTx/>
                <a:uFillTx/>
                <a:latin typeface="+mj-ea"/>
                <a:ea typeface="+mj-ea"/>
                <a:cs typeface="+mn-cs"/>
              </a:rPr>
              <a:t>PSWR</a:t>
            </a:r>
          </a:p>
        </p:txBody>
      </p:sp>
      <p:pic>
        <p:nvPicPr>
          <p:cNvPr id="6" name="Picture 4">
            <a:extLst>
              <a:ext uri="{FF2B5EF4-FFF2-40B4-BE49-F238E27FC236}">
                <a16:creationId xmlns:a16="http://schemas.microsoft.com/office/drawing/2014/main" id="{21FC4BEB-5B19-4402-BEB6-BE2726192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865" y="953102"/>
            <a:ext cx="4211637"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875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blinds(horizontal)">
                                      <p:cBhvr>
                                        <p:cTn id="20" dur="500"/>
                                        <p:tgtEl>
                                          <p:spTgt spid="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linds(horizontal)">
                                      <p:cBhvr>
                                        <p:cTn id="29" dur="500"/>
                                        <p:tgtEl>
                                          <p:spTgt spid="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blinds(horizontal)">
                                      <p:cBhvr>
                                        <p:cTn id="3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39B103B-C22B-4739-9E3B-0B016F09FAF0}"/>
              </a:ext>
            </a:extLst>
          </p:cNvPr>
          <p:cNvSpPr>
            <a:spLocks noGrp="1"/>
          </p:cNvSpPr>
          <p:nvPr>
            <p:ph type="sldNum" sz="quarter" idx="12"/>
          </p:nvPr>
        </p:nvSpPr>
        <p:spPr/>
        <p:txBody>
          <a:bodyPr/>
          <a:lstStyle/>
          <a:p>
            <a:fld id="{D12C7F20-4EEE-4847-AC76-B538472E8A39}" type="slidenum">
              <a:rPr lang="zh-CN" altLang="en-US" smtClean="0"/>
              <a:pPr/>
              <a:t>50</a:t>
            </a:fld>
            <a:endParaRPr lang="zh-CN" altLang="en-US"/>
          </a:p>
        </p:txBody>
      </p:sp>
      <p:sp>
        <p:nvSpPr>
          <p:cNvPr id="3" name="文本占位符 2">
            <a:extLst>
              <a:ext uri="{FF2B5EF4-FFF2-40B4-BE49-F238E27FC236}">
                <a16:creationId xmlns:a16="http://schemas.microsoft.com/office/drawing/2014/main" id="{1A5CED88-39BF-4043-B45C-800F7D1542D6}"/>
              </a:ext>
            </a:extLst>
          </p:cNvPr>
          <p:cNvSpPr>
            <a:spLocks noGrp="1"/>
          </p:cNvSpPr>
          <p:nvPr>
            <p:ph type="body" sz="quarter" idx="15"/>
          </p:nvPr>
        </p:nvSpPr>
        <p:spPr/>
        <p:txBody>
          <a:bodyPr/>
          <a:lstStyle/>
          <a:p>
            <a:r>
              <a:rPr lang="zh-CN" altLang="en-US" dirty="0"/>
              <a:t>中断源的识别方法</a:t>
            </a:r>
          </a:p>
        </p:txBody>
      </p:sp>
      <p:sp>
        <p:nvSpPr>
          <p:cNvPr id="4" name="文本占位符 3">
            <a:extLst>
              <a:ext uri="{FF2B5EF4-FFF2-40B4-BE49-F238E27FC236}">
                <a16:creationId xmlns:a16="http://schemas.microsoft.com/office/drawing/2014/main" id="{1E4DF628-7DF0-4DBD-82B7-1A8FCFAC83DD}"/>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28BB7B76-750D-4702-8633-D7EF64E56392}"/>
              </a:ext>
            </a:extLst>
          </p:cNvPr>
          <p:cNvSpPr txBox="1">
            <a:spLocks noChangeArrowheads="1"/>
          </p:cNvSpPr>
          <p:nvPr/>
        </p:nvSpPr>
        <p:spPr bwMode="auto">
          <a:xfrm>
            <a:off x="355060" y="1286265"/>
            <a:ext cx="5865070" cy="337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5000"/>
              </a:lnSpc>
              <a:spcBef>
                <a:spcPct val="5000"/>
              </a:spcBef>
              <a:buFontTx/>
              <a:buChar char="-"/>
            </a:pPr>
            <a:r>
              <a:rPr lang="zh-CN" altLang="en-US" b="0" dirty="0">
                <a:latin typeface="+mj-ea"/>
                <a:ea typeface="+mj-ea"/>
              </a:rPr>
              <a:t>软件方法（轮询）</a:t>
            </a:r>
          </a:p>
          <a:p>
            <a:pPr marL="742950" lvl="1" indent="-285750">
              <a:lnSpc>
                <a:spcPct val="105000"/>
              </a:lnSpc>
              <a:spcBef>
                <a:spcPct val="5000"/>
              </a:spcBef>
              <a:buFontTx/>
              <a:buNone/>
            </a:pPr>
            <a:r>
              <a:rPr lang="zh-CN" altLang="en-US" b="0" dirty="0">
                <a:latin typeface="+mj-ea"/>
                <a:ea typeface="+mj-ea"/>
              </a:rPr>
              <a:t>中断查询程序根据中断请求状态，按优先级顺序</a:t>
            </a:r>
          </a:p>
          <a:p>
            <a:pPr marL="742950" lvl="1" indent="-285750">
              <a:lnSpc>
                <a:spcPct val="105000"/>
              </a:lnSpc>
              <a:spcBef>
                <a:spcPct val="5000"/>
              </a:spcBef>
              <a:buFontTx/>
              <a:buNone/>
            </a:pPr>
            <a:r>
              <a:rPr lang="zh-CN" altLang="en-US" b="0" dirty="0">
                <a:latin typeface="+mj-ea"/>
                <a:ea typeface="+mj-ea"/>
              </a:rPr>
              <a:t>来识别</a:t>
            </a:r>
            <a:endParaRPr lang="en-US" altLang="zh-CN" b="0" dirty="0">
              <a:latin typeface="+mj-ea"/>
              <a:ea typeface="+mj-ea"/>
            </a:endParaRPr>
          </a:p>
          <a:p>
            <a:pPr marL="742950" lvl="1" indent="-285750">
              <a:lnSpc>
                <a:spcPct val="105000"/>
              </a:lnSpc>
              <a:spcBef>
                <a:spcPct val="5000"/>
              </a:spcBef>
              <a:buFontTx/>
              <a:buNone/>
            </a:pPr>
            <a:r>
              <a:rPr lang="zh-CN" altLang="en-US" b="0" dirty="0">
                <a:solidFill>
                  <a:srgbClr val="D1390F"/>
                </a:solidFill>
                <a:latin typeface="+mj-ea"/>
                <a:ea typeface="+mj-ea"/>
              </a:rPr>
              <a:t>如：</a:t>
            </a:r>
            <a:r>
              <a:rPr lang="en-US" altLang="zh-CN" b="0" dirty="0">
                <a:solidFill>
                  <a:srgbClr val="D1390F"/>
                </a:solidFill>
                <a:latin typeface="+mj-ea"/>
                <a:ea typeface="+mj-ea"/>
              </a:rPr>
              <a:t>MIPS</a:t>
            </a:r>
            <a:r>
              <a:rPr lang="zh-CN" altLang="en-US" b="0" dirty="0">
                <a:solidFill>
                  <a:srgbClr val="D1390F"/>
                </a:solidFill>
                <a:latin typeface="+mj-ea"/>
                <a:ea typeface="+mj-ea"/>
              </a:rPr>
              <a:t>的异常</a:t>
            </a:r>
            <a:r>
              <a:rPr lang="en-US" altLang="zh-CN" b="0" dirty="0">
                <a:solidFill>
                  <a:srgbClr val="D1390F"/>
                </a:solidFill>
                <a:latin typeface="+mj-ea"/>
                <a:ea typeface="+mj-ea"/>
              </a:rPr>
              <a:t>/</a:t>
            </a:r>
            <a:r>
              <a:rPr lang="zh-CN" altLang="en-US" b="0" dirty="0">
                <a:solidFill>
                  <a:srgbClr val="D1390F"/>
                </a:solidFill>
                <a:latin typeface="+mj-ea"/>
                <a:ea typeface="+mj-ea"/>
              </a:rPr>
              <a:t>中断</a:t>
            </a:r>
          </a:p>
          <a:p>
            <a:pPr marL="742950" lvl="1" indent="-285750">
              <a:lnSpc>
                <a:spcPct val="105000"/>
              </a:lnSpc>
              <a:spcBef>
                <a:spcPct val="5000"/>
              </a:spcBef>
              <a:buFontTx/>
              <a:buNone/>
            </a:pPr>
            <a:r>
              <a:rPr lang="zh-CN" altLang="en-US" b="0" dirty="0">
                <a:solidFill>
                  <a:srgbClr val="D1390F"/>
                </a:solidFill>
                <a:latin typeface="+mj-ea"/>
                <a:ea typeface="+mj-ea"/>
              </a:rPr>
              <a:t>查询程序入口为：</a:t>
            </a:r>
          </a:p>
          <a:p>
            <a:pPr marL="742950" lvl="1" indent="-285750">
              <a:lnSpc>
                <a:spcPct val="105000"/>
              </a:lnSpc>
              <a:spcBef>
                <a:spcPct val="5000"/>
              </a:spcBef>
              <a:buFontTx/>
              <a:buNone/>
            </a:pPr>
            <a:r>
              <a:rPr lang="en-US" altLang="zh-CN" b="0" dirty="0">
                <a:solidFill>
                  <a:srgbClr val="D1390F"/>
                </a:solidFill>
                <a:latin typeface="+mj-ea"/>
                <a:ea typeface="+mj-ea"/>
              </a:rPr>
              <a:t>       0x8000 0180</a:t>
            </a:r>
            <a:endParaRPr lang="zh-CN" altLang="en-US" b="0" dirty="0">
              <a:solidFill>
                <a:srgbClr val="D1390F"/>
              </a:solidFill>
              <a:latin typeface="+mj-ea"/>
              <a:ea typeface="+mj-ea"/>
            </a:endParaRPr>
          </a:p>
          <a:p>
            <a:pPr marL="342900" indent="-342900">
              <a:lnSpc>
                <a:spcPct val="105000"/>
              </a:lnSpc>
              <a:spcBef>
                <a:spcPct val="5000"/>
              </a:spcBef>
              <a:buFontTx/>
              <a:buChar char="-"/>
            </a:pPr>
            <a:r>
              <a:rPr lang="zh-CN" altLang="en-US" b="0" dirty="0">
                <a:latin typeface="+mj-ea"/>
                <a:ea typeface="+mj-ea"/>
              </a:rPr>
              <a:t>硬件方法（向量中断）</a:t>
            </a:r>
          </a:p>
          <a:p>
            <a:pPr marL="742950" lvl="1" indent="-285750">
              <a:lnSpc>
                <a:spcPct val="105000"/>
              </a:lnSpc>
              <a:spcBef>
                <a:spcPct val="5000"/>
              </a:spcBef>
              <a:buFontTx/>
              <a:buNone/>
            </a:pPr>
            <a:r>
              <a:rPr lang="zh-CN" altLang="en-US" b="0" dirty="0">
                <a:latin typeface="+mj-ea"/>
                <a:ea typeface="+mj-ea"/>
              </a:rPr>
              <a:t>将所有中断请求状态送到一个排队电路中，根</a:t>
            </a:r>
          </a:p>
          <a:p>
            <a:pPr marL="742950" lvl="1" indent="-285750">
              <a:lnSpc>
                <a:spcPct val="105000"/>
              </a:lnSpc>
              <a:spcBef>
                <a:spcPct val="5000"/>
              </a:spcBef>
              <a:buFontTx/>
              <a:buNone/>
            </a:pPr>
            <a:r>
              <a:rPr lang="zh-CN" altLang="en-US" b="0" dirty="0">
                <a:latin typeface="+mj-ea"/>
                <a:ea typeface="+mj-ea"/>
              </a:rPr>
              <a:t>据中断优先级识别出最高优先级的中断请求</a:t>
            </a:r>
          </a:p>
          <a:p>
            <a:pPr marL="742950" lvl="1" indent="-285750">
              <a:lnSpc>
                <a:spcPct val="105000"/>
              </a:lnSpc>
              <a:spcBef>
                <a:spcPct val="5000"/>
              </a:spcBef>
            </a:pPr>
            <a:r>
              <a:rPr lang="zh-CN" altLang="en-US" b="0" dirty="0">
                <a:solidFill>
                  <a:srgbClr val="D1390F"/>
                </a:solidFill>
                <a:latin typeface="+mj-ea"/>
                <a:ea typeface="+mj-ea"/>
              </a:rPr>
              <a:t>链式查询（菊花链）</a:t>
            </a:r>
          </a:p>
          <a:p>
            <a:pPr marL="742950" lvl="1" indent="-285750">
              <a:lnSpc>
                <a:spcPct val="105000"/>
              </a:lnSpc>
              <a:spcBef>
                <a:spcPct val="5000"/>
              </a:spcBef>
            </a:pPr>
            <a:r>
              <a:rPr lang="zh-CN" altLang="en-US" b="0" dirty="0">
                <a:solidFill>
                  <a:srgbClr val="D1390F"/>
                </a:solidFill>
                <a:latin typeface="+mj-ea"/>
                <a:ea typeface="+mj-ea"/>
              </a:rPr>
              <a:t>独立请求（并行判优）</a:t>
            </a:r>
          </a:p>
        </p:txBody>
      </p:sp>
      <p:sp>
        <p:nvSpPr>
          <p:cNvPr id="6" name="Rectangle 5">
            <a:extLst>
              <a:ext uri="{FF2B5EF4-FFF2-40B4-BE49-F238E27FC236}">
                <a16:creationId xmlns:a16="http://schemas.microsoft.com/office/drawing/2014/main" id="{625A9BC3-3BF1-43A6-8CB2-3AAE59BA61D4}"/>
              </a:ext>
            </a:extLst>
          </p:cNvPr>
          <p:cNvSpPr>
            <a:spLocks noChangeArrowheads="1"/>
          </p:cNvSpPr>
          <p:nvPr/>
        </p:nvSpPr>
        <p:spPr bwMode="auto">
          <a:xfrm>
            <a:off x="454052" y="5707251"/>
            <a:ext cx="10458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en-US">
                <a:solidFill>
                  <a:srgbClr val="146C18"/>
                </a:solidFill>
                <a:latin typeface="+mj-ea"/>
                <a:ea typeface="+mj-ea"/>
              </a:rPr>
              <a:t>中断控制器中的“中断优先权编码器”</a:t>
            </a:r>
            <a:r>
              <a:rPr lang="zh-CN" altLang="en-US" sz="1400">
                <a:solidFill>
                  <a:srgbClr val="146C18"/>
                </a:solidFill>
                <a:latin typeface="+mj-ea"/>
                <a:ea typeface="+mj-ea"/>
              </a:rPr>
              <a:t> </a:t>
            </a:r>
            <a:r>
              <a:rPr lang="zh-CN" altLang="en-US">
                <a:solidFill>
                  <a:srgbClr val="146C18"/>
                </a:solidFill>
                <a:latin typeface="+mj-ea"/>
                <a:ea typeface="+mj-ea"/>
              </a:rPr>
              <a:t>专门用来进行中断源识别</a:t>
            </a:r>
            <a:endParaRPr lang="en-US" altLang="zh-CN">
              <a:solidFill>
                <a:srgbClr val="146C18"/>
              </a:solidFill>
              <a:latin typeface="+mj-ea"/>
              <a:ea typeface="+mj-ea"/>
            </a:endParaRPr>
          </a:p>
        </p:txBody>
      </p:sp>
      <p:pic>
        <p:nvPicPr>
          <p:cNvPr id="7" name="Picture 6">
            <a:extLst>
              <a:ext uri="{FF2B5EF4-FFF2-40B4-BE49-F238E27FC236}">
                <a16:creationId xmlns:a16="http://schemas.microsoft.com/office/drawing/2014/main" id="{D1C387A6-D09E-4047-B554-9D5F721A9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130" y="986026"/>
            <a:ext cx="5238750" cy="472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8">
            <a:extLst>
              <a:ext uri="{FF2B5EF4-FFF2-40B4-BE49-F238E27FC236}">
                <a16:creationId xmlns:a16="http://schemas.microsoft.com/office/drawing/2014/main" id="{492BF66C-9A11-4F33-A0D0-AD44729BFA58}"/>
              </a:ext>
            </a:extLst>
          </p:cNvPr>
          <p:cNvSpPr txBox="1">
            <a:spLocks noChangeArrowheads="1"/>
          </p:cNvSpPr>
          <p:nvPr/>
        </p:nvSpPr>
        <p:spPr bwMode="auto">
          <a:xfrm>
            <a:off x="649314" y="6058089"/>
            <a:ext cx="90327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1600" dirty="0">
                <a:solidFill>
                  <a:srgbClr val="000000"/>
                </a:solidFill>
                <a:latin typeface="+mj-ea"/>
                <a:ea typeface="+mj-ea"/>
              </a:rPr>
              <a:t>注：内部异常和外部中断都有优先级，通常所有内部异常的优先级都比外部中断高。为什么？</a:t>
            </a:r>
          </a:p>
        </p:txBody>
      </p:sp>
    </p:spTree>
    <p:extLst>
      <p:ext uri="{BB962C8B-B14F-4D97-AF65-F5344CB8AC3E}">
        <p14:creationId xmlns:p14="http://schemas.microsoft.com/office/powerpoint/2010/main" val="27689611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linds(horizontal)">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linds(horizontal)">
                                      <p:cBhvr>
                                        <p:cTn id="39" dur="5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blinds(horizontal)">
                                      <p:cBhvr>
                                        <p:cTn id="44" dur="500"/>
                                        <p:tgtEl>
                                          <p:spTgt spid="5">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8F230A-0B9D-4F84-830C-19543C574562}"/>
              </a:ext>
            </a:extLst>
          </p:cNvPr>
          <p:cNvSpPr>
            <a:spLocks noGrp="1"/>
          </p:cNvSpPr>
          <p:nvPr>
            <p:ph type="sldNum" sz="quarter" idx="12"/>
          </p:nvPr>
        </p:nvSpPr>
        <p:spPr/>
        <p:txBody>
          <a:bodyPr/>
          <a:lstStyle/>
          <a:p>
            <a:fld id="{D12C7F20-4EEE-4847-AC76-B538472E8A39}" type="slidenum">
              <a:rPr lang="zh-CN" altLang="en-US" smtClean="0"/>
              <a:pPr/>
              <a:t>51</a:t>
            </a:fld>
            <a:endParaRPr lang="zh-CN" altLang="en-US"/>
          </a:p>
        </p:txBody>
      </p:sp>
      <p:sp>
        <p:nvSpPr>
          <p:cNvPr id="3" name="文本占位符 2">
            <a:extLst>
              <a:ext uri="{FF2B5EF4-FFF2-40B4-BE49-F238E27FC236}">
                <a16:creationId xmlns:a16="http://schemas.microsoft.com/office/drawing/2014/main" id="{7DF529D7-37E0-4383-9B0B-0613A2FE93F8}"/>
              </a:ext>
            </a:extLst>
          </p:cNvPr>
          <p:cNvSpPr>
            <a:spLocks noGrp="1"/>
          </p:cNvSpPr>
          <p:nvPr>
            <p:ph type="body" sz="quarter" idx="15"/>
          </p:nvPr>
        </p:nvSpPr>
        <p:spPr>
          <a:xfrm>
            <a:off x="159768" y="698464"/>
            <a:ext cx="11835786" cy="702320"/>
          </a:xfrm>
        </p:spPr>
        <p:txBody>
          <a:bodyPr/>
          <a:lstStyle/>
          <a:p>
            <a:r>
              <a:rPr lang="zh-CN" altLang="en-US" dirty="0"/>
              <a:t>中断优先权编码器</a:t>
            </a:r>
          </a:p>
        </p:txBody>
      </p:sp>
      <p:sp>
        <p:nvSpPr>
          <p:cNvPr id="4" name="文本占位符 3">
            <a:extLst>
              <a:ext uri="{FF2B5EF4-FFF2-40B4-BE49-F238E27FC236}">
                <a16:creationId xmlns:a16="http://schemas.microsoft.com/office/drawing/2014/main" id="{07FA4CD0-6FB1-4E36-B265-D97DD3743D5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graphicFrame>
        <p:nvGraphicFramePr>
          <p:cNvPr id="5" name="Object 3">
            <a:extLst>
              <a:ext uri="{FF2B5EF4-FFF2-40B4-BE49-F238E27FC236}">
                <a16:creationId xmlns:a16="http://schemas.microsoft.com/office/drawing/2014/main" id="{81CB37D0-132A-4E15-87B7-74EA600A0141}"/>
              </a:ext>
            </a:extLst>
          </p:cNvPr>
          <p:cNvGraphicFramePr>
            <a:graphicFrameLocks noChangeAspect="1"/>
          </p:cNvGraphicFramePr>
          <p:nvPr>
            <p:extLst>
              <p:ext uri="{D42A27DB-BD31-4B8C-83A1-F6EECF244321}">
                <p14:modId xmlns:p14="http://schemas.microsoft.com/office/powerpoint/2010/main" val="602529631"/>
              </p:ext>
            </p:extLst>
          </p:nvPr>
        </p:nvGraphicFramePr>
        <p:xfrm>
          <a:off x="980805" y="1302426"/>
          <a:ext cx="8087257" cy="5127557"/>
        </p:xfrm>
        <a:graphic>
          <a:graphicData uri="http://schemas.openxmlformats.org/presentationml/2006/ole">
            <mc:AlternateContent xmlns:mc="http://schemas.openxmlformats.org/markup-compatibility/2006">
              <mc:Choice xmlns:v="urn:schemas-microsoft-com:vml" Requires="v">
                <p:oleObj spid="_x0000_s6205" name="芞" r:id="rId3" imgW="5914644" imgH="4276344" progId="Word.Picture.8">
                  <p:embed/>
                </p:oleObj>
              </mc:Choice>
              <mc:Fallback>
                <p:oleObj name="芞" r:id="rId3" imgW="5914644" imgH="4276344" progId="Word.Picture.8">
                  <p:embed/>
                  <p:pic>
                    <p:nvPicPr>
                      <p:cNvPr id="333827" name="Object 3">
                        <a:extLst>
                          <a:ext uri="{FF2B5EF4-FFF2-40B4-BE49-F238E27FC236}">
                            <a16:creationId xmlns:a16="http://schemas.microsoft.com/office/drawing/2014/main" id="{88673652-86E5-41A2-8D76-E2CF012F0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805" y="1302426"/>
                        <a:ext cx="8087257" cy="5127557"/>
                      </a:xfrm>
                      <a:prstGeom prst="rect">
                        <a:avLst/>
                      </a:prstGeom>
                      <a:noFill/>
                    </p:spPr>
                  </p:pic>
                </p:oleObj>
              </mc:Fallback>
            </mc:AlternateContent>
          </a:graphicData>
        </a:graphic>
      </p:graphicFrame>
    </p:spTree>
    <p:extLst>
      <p:ext uri="{BB962C8B-B14F-4D97-AF65-F5344CB8AC3E}">
        <p14:creationId xmlns:p14="http://schemas.microsoft.com/office/powerpoint/2010/main" val="35506038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BEF8D1-C105-46CA-9043-8066E29E65D2}"/>
              </a:ext>
            </a:extLst>
          </p:cNvPr>
          <p:cNvSpPr>
            <a:spLocks noGrp="1"/>
          </p:cNvSpPr>
          <p:nvPr>
            <p:ph type="sldNum" sz="quarter" idx="12"/>
          </p:nvPr>
        </p:nvSpPr>
        <p:spPr/>
        <p:txBody>
          <a:bodyPr/>
          <a:lstStyle/>
          <a:p>
            <a:fld id="{D12C7F20-4EEE-4847-AC76-B538472E8A39}" type="slidenum">
              <a:rPr lang="zh-CN" altLang="en-US" smtClean="0"/>
              <a:pPr/>
              <a:t>52</a:t>
            </a:fld>
            <a:endParaRPr lang="zh-CN" altLang="en-US"/>
          </a:p>
        </p:txBody>
      </p:sp>
      <p:sp>
        <p:nvSpPr>
          <p:cNvPr id="3" name="文本占位符 2">
            <a:extLst>
              <a:ext uri="{FF2B5EF4-FFF2-40B4-BE49-F238E27FC236}">
                <a16:creationId xmlns:a16="http://schemas.microsoft.com/office/drawing/2014/main" id="{870F37A8-9116-4D78-93A0-DBD3F3D39DB5}"/>
              </a:ext>
            </a:extLst>
          </p:cNvPr>
          <p:cNvSpPr>
            <a:spLocks noGrp="1"/>
          </p:cNvSpPr>
          <p:nvPr>
            <p:ph type="body" sz="quarter" idx="15"/>
          </p:nvPr>
        </p:nvSpPr>
        <p:spPr/>
        <p:txBody>
          <a:bodyPr/>
          <a:lstStyle/>
          <a:p>
            <a:r>
              <a:rPr lang="zh-CN" altLang="en-US" dirty="0"/>
              <a:t>中断处理过程</a:t>
            </a:r>
          </a:p>
        </p:txBody>
      </p:sp>
      <p:sp>
        <p:nvSpPr>
          <p:cNvPr id="4" name="文本占位符 3">
            <a:extLst>
              <a:ext uri="{FF2B5EF4-FFF2-40B4-BE49-F238E27FC236}">
                <a16:creationId xmlns:a16="http://schemas.microsoft.com/office/drawing/2014/main" id="{E0C68232-83F2-4744-BF8B-75FEEFB79171}"/>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C44886E2-8BA7-4654-B81B-90C81D8668DF}"/>
              </a:ext>
            </a:extLst>
          </p:cNvPr>
          <p:cNvSpPr txBox="1">
            <a:spLocks noChangeArrowheads="1"/>
          </p:cNvSpPr>
          <p:nvPr/>
        </p:nvSpPr>
        <p:spPr bwMode="auto">
          <a:xfrm>
            <a:off x="453249" y="1153289"/>
            <a:ext cx="11968973" cy="542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15000"/>
              </a:spcBef>
              <a:buFontTx/>
              <a:buNone/>
            </a:pPr>
            <a:r>
              <a:rPr lang="zh-CN" altLang="en-US" b="0">
                <a:solidFill>
                  <a:srgbClr val="996633"/>
                </a:solidFill>
                <a:latin typeface="+mj-ea"/>
                <a:ea typeface="+mj-ea"/>
              </a:rPr>
              <a:t>中断过程：中断响应</a:t>
            </a:r>
            <a:r>
              <a:rPr lang="en-US" altLang="zh-CN" b="0">
                <a:solidFill>
                  <a:srgbClr val="996633"/>
                </a:solidFill>
                <a:latin typeface="+mj-ea"/>
                <a:ea typeface="+mj-ea"/>
              </a:rPr>
              <a:t>+</a:t>
            </a:r>
            <a:r>
              <a:rPr lang="zh-CN" altLang="en-US" b="0">
                <a:solidFill>
                  <a:srgbClr val="996633"/>
                </a:solidFill>
                <a:latin typeface="+mj-ea"/>
                <a:ea typeface="+mj-ea"/>
              </a:rPr>
              <a:t>中断处理</a:t>
            </a:r>
          </a:p>
          <a:p>
            <a:pPr marL="742950" lvl="1" indent="-285750">
              <a:lnSpc>
                <a:spcPct val="100000"/>
              </a:lnSpc>
              <a:spcBef>
                <a:spcPct val="15000"/>
              </a:spcBef>
              <a:buFontTx/>
              <a:buNone/>
            </a:pPr>
            <a:r>
              <a:rPr lang="zh-CN" altLang="en-US" b="0">
                <a:latin typeface="+mj-ea"/>
                <a:ea typeface="+mj-ea"/>
              </a:rPr>
              <a:t>中断响应的结果是调出相应的中断服务程序。</a:t>
            </a:r>
          </a:p>
          <a:p>
            <a:pPr marL="342900" indent="-342900">
              <a:lnSpc>
                <a:spcPct val="100000"/>
              </a:lnSpc>
              <a:spcBef>
                <a:spcPct val="15000"/>
              </a:spcBef>
            </a:pPr>
            <a:r>
              <a:rPr lang="zh-CN" altLang="en-US" b="0">
                <a:latin typeface="+mj-ea"/>
                <a:ea typeface="+mj-ea"/>
              </a:rPr>
              <a:t>中断处理：</a:t>
            </a:r>
          </a:p>
          <a:p>
            <a:pPr marL="742950" lvl="1" indent="-285750">
              <a:lnSpc>
                <a:spcPct val="100000"/>
              </a:lnSpc>
              <a:spcBef>
                <a:spcPct val="15000"/>
              </a:spcBef>
            </a:pPr>
            <a:r>
              <a:rPr lang="zh-CN" altLang="en-US" b="0">
                <a:latin typeface="+mj-ea"/>
                <a:ea typeface="+mj-ea"/>
              </a:rPr>
              <a:t>是指执行相应中断服务程序的过程。</a:t>
            </a:r>
          </a:p>
          <a:p>
            <a:pPr marL="742950" lvl="1" indent="-285750">
              <a:lnSpc>
                <a:spcPct val="100000"/>
              </a:lnSpc>
              <a:spcBef>
                <a:spcPct val="15000"/>
              </a:spcBef>
            </a:pPr>
            <a:r>
              <a:rPr lang="zh-CN" altLang="en-US" b="0">
                <a:latin typeface="+mj-ea"/>
                <a:ea typeface="+mj-ea"/>
              </a:rPr>
              <a:t>不同的中断源其对应的中断服务程序不同。</a:t>
            </a:r>
          </a:p>
          <a:p>
            <a:pPr marL="742950" lvl="1" indent="-285750">
              <a:lnSpc>
                <a:spcPct val="100000"/>
              </a:lnSpc>
              <a:spcBef>
                <a:spcPct val="15000"/>
              </a:spcBef>
            </a:pPr>
            <a:r>
              <a:rPr lang="zh-CN" altLang="en-US" b="0">
                <a:latin typeface="+mj-ea"/>
                <a:ea typeface="+mj-ea"/>
              </a:rPr>
              <a:t>典型的中断处理（中断服务程序）分为三个阶段：</a:t>
            </a:r>
          </a:p>
          <a:p>
            <a:pPr marL="1143000" lvl="2" indent="-228600">
              <a:lnSpc>
                <a:spcPct val="100000"/>
              </a:lnSpc>
              <a:spcBef>
                <a:spcPct val="15000"/>
              </a:spcBef>
            </a:pPr>
            <a:r>
              <a:rPr lang="zh-CN" altLang="en-US" b="0">
                <a:latin typeface="+mj-ea"/>
                <a:ea typeface="+mj-ea"/>
              </a:rPr>
              <a:t>先行段（准备阶段）</a:t>
            </a:r>
          </a:p>
          <a:p>
            <a:pPr marL="1600200" lvl="3" indent="-228600">
              <a:spcBef>
                <a:spcPct val="15000"/>
              </a:spcBef>
              <a:buFontTx/>
              <a:buNone/>
            </a:pPr>
            <a:r>
              <a:rPr lang="zh-CN" altLang="en-US" sz="1600">
                <a:solidFill>
                  <a:srgbClr val="D1390F"/>
                </a:solidFill>
                <a:latin typeface="+mj-ea"/>
                <a:ea typeface="+mj-ea"/>
              </a:rPr>
              <a:t>保护现场及旧屏蔽字</a:t>
            </a:r>
          </a:p>
          <a:p>
            <a:pPr marL="1600200" lvl="3" indent="-228600">
              <a:spcBef>
                <a:spcPct val="15000"/>
              </a:spcBef>
              <a:buFontTx/>
              <a:buNone/>
            </a:pPr>
            <a:r>
              <a:rPr lang="zh-CN" altLang="en-US" sz="1600">
                <a:solidFill>
                  <a:srgbClr val="D1390F"/>
                </a:solidFill>
                <a:latin typeface="+mj-ea"/>
                <a:ea typeface="+mj-ea"/>
              </a:rPr>
              <a:t>查明原因（软件识别中断时）</a:t>
            </a:r>
          </a:p>
          <a:p>
            <a:pPr marL="1600200" lvl="3" indent="-228600">
              <a:spcBef>
                <a:spcPct val="15000"/>
              </a:spcBef>
              <a:buFontTx/>
              <a:buNone/>
            </a:pPr>
            <a:r>
              <a:rPr lang="zh-CN" altLang="en-US" sz="1600">
                <a:solidFill>
                  <a:srgbClr val="D1390F"/>
                </a:solidFill>
                <a:latin typeface="+mj-ea"/>
                <a:ea typeface="+mj-ea"/>
              </a:rPr>
              <a:t>设置新屏蔽字</a:t>
            </a:r>
          </a:p>
          <a:p>
            <a:pPr marL="1600200" lvl="3" indent="-228600">
              <a:spcBef>
                <a:spcPct val="15000"/>
              </a:spcBef>
              <a:buFontTx/>
              <a:buNone/>
            </a:pPr>
            <a:r>
              <a:rPr lang="zh-CN" altLang="en-US" sz="1600">
                <a:solidFill>
                  <a:srgbClr val="D1390F"/>
                </a:solidFill>
                <a:latin typeface="+mj-ea"/>
                <a:ea typeface="+mj-ea"/>
              </a:rPr>
              <a:t>开中断</a:t>
            </a:r>
          </a:p>
          <a:p>
            <a:pPr marL="1143000" lvl="2" indent="-228600">
              <a:lnSpc>
                <a:spcPct val="100000"/>
              </a:lnSpc>
              <a:spcBef>
                <a:spcPct val="15000"/>
              </a:spcBef>
            </a:pPr>
            <a:r>
              <a:rPr lang="zh-CN" altLang="en-US" b="0">
                <a:latin typeface="+mj-ea"/>
                <a:ea typeface="+mj-ea"/>
              </a:rPr>
              <a:t>本体段</a:t>
            </a:r>
            <a:r>
              <a:rPr lang="zh-CN" altLang="en-US" b="0">
                <a:solidFill>
                  <a:srgbClr val="D1390F"/>
                </a:solidFill>
                <a:latin typeface="+mj-ea"/>
                <a:ea typeface="+mj-ea"/>
              </a:rPr>
              <a:t>（具体的中断处理阶段）</a:t>
            </a:r>
          </a:p>
          <a:p>
            <a:pPr marL="1143000" lvl="2" indent="-228600">
              <a:lnSpc>
                <a:spcPct val="100000"/>
              </a:lnSpc>
              <a:spcBef>
                <a:spcPct val="15000"/>
              </a:spcBef>
            </a:pPr>
            <a:r>
              <a:rPr lang="zh-CN" altLang="en-US" b="0">
                <a:latin typeface="+mj-ea"/>
                <a:ea typeface="+mj-ea"/>
              </a:rPr>
              <a:t>结束段（恢复阶段）</a:t>
            </a:r>
          </a:p>
          <a:p>
            <a:pPr marL="1600200" lvl="3" indent="-228600">
              <a:spcBef>
                <a:spcPct val="15000"/>
              </a:spcBef>
              <a:buFontTx/>
              <a:buNone/>
            </a:pPr>
            <a:r>
              <a:rPr lang="zh-CN" altLang="en-US" sz="1600">
                <a:solidFill>
                  <a:srgbClr val="D1390F"/>
                </a:solidFill>
                <a:latin typeface="+mj-ea"/>
                <a:ea typeface="+mj-ea"/>
              </a:rPr>
              <a:t>关中断</a:t>
            </a:r>
          </a:p>
          <a:p>
            <a:pPr marL="1600200" lvl="3" indent="-228600">
              <a:spcBef>
                <a:spcPct val="15000"/>
              </a:spcBef>
              <a:buFontTx/>
              <a:buNone/>
            </a:pPr>
            <a:r>
              <a:rPr lang="zh-CN" altLang="en-US" sz="1600">
                <a:solidFill>
                  <a:srgbClr val="D1390F"/>
                </a:solidFill>
                <a:latin typeface="+mj-ea"/>
                <a:ea typeface="+mj-ea"/>
              </a:rPr>
              <a:t>恢复现场及旧屏蔽字</a:t>
            </a:r>
          </a:p>
          <a:p>
            <a:pPr marL="1600200" lvl="3" indent="-228600">
              <a:spcBef>
                <a:spcPct val="15000"/>
              </a:spcBef>
              <a:buFontTx/>
              <a:buNone/>
            </a:pPr>
            <a:r>
              <a:rPr lang="zh-CN" altLang="en-US" sz="1600">
                <a:solidFill>
                  <a:srgbClr val="D1390F"/>
                </a:solidFill>
                <a:latin typeface="+mj-ea"/>
                <a:ea typeface="+mj-ea"/>
              </a:rPr>
              <a:t>清“中断请求”</a:t>
            </a:r>
          </a:p>
          <a:p>
            <a:pPr marL="1600200" lvl="3" indent="-228600">
              <a:spcBef>
                <a:spcPct val="15000"/>
              </a:spcBef>
              <a:buFontTx/>
              <a:buNone/>
            </a:pPr>
            <a:r>
              <a:rPr lang="zh-CN" altLang="en-US" sz="1600">
                <a:solidFill>
                  <a:srgbClr val="D1390F"/>
                </a:solidFill>
                <a:latin typeface="+mj-ea"/>
                <a:ea typeface="+mj-ea"/>
              </a:rPr>
              <a:t>开中断</a:t>
            </a:r>
          </a:p>
          <a:p>
            <a:pPr marL="1600200" lvl="3" indent="-228600">
              <a:spcBef>
                <a:spcPct val="15000"/>
              </a:spcBef>
              <a:buFontTx/>
              <a:buNone/>
            </a:pPr>
            <a:r>
              <a:rPr lang="zh-CN" altLang="en-US" sz="1600">
                <a:solidFill>
                  <a:srgbClr val="D1390F"/>
                </a:solidFill>
                <a:latin typeface="+mj-ea"/>
                <a:ea typeface="+mj-ea"/>
              </a:rPr>
              <a:t>中断返回</a:t>
            </a:r>
            <a:endParaRPr lang="zh-CN" altLang="en-US" sz="1800" dirty="0">
              <a:solidFill>
                <a:srgbClr val="D1390F"/>
              </a:solidFill>
              <a:latin typeface="+mj-ea"/>
              <a:ea typeface="+mj-ea"/>
            </a:endParaRPr>
          </a:p>
        </p:txBody>
      </p:sp>
    </p:spTree>
    <p:extLst>
      <p:ext uri="{BB962C8B-B14F-4D97-AF65-F5344CB8AC3E}">
        <p14:creationId xmlns:p14="http://schemas.microsoft.com/office/powerpoint/2010/main" val="2362097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heckerboard(across)">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checkerboard(across)">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checkerboard(across)">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heckerboard(across)">
                                      <p:cBhvr>
                                        <p:cTn id="22" dur="500"/>
                                        <p:tgtEl>
                                          <p:spTgt spid="5">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checkerboard(across)">
                                      <p:cBhvr>
                                        <p:cTn id="25" dur="500"/>
                                        <p:tgtEl>
                                          <p:spTgt spid="5">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checkerboard(across)">
                                      <p:cBhvr>
                                        <p:cTn id="28" dur="500"/>
                                        <p:tgtEl>
                                          <p:spTgt spid="5">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checkerboard(across)">
                                      <p:cBhvr>
                                        <p:cTn id="31" dur="500"/>
                                        <p:tgtEl>
                                          <p:spTgt spid="5">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34" dur="500"/>
                                        <p:tgtEl>
                                          <p:spTgt spid="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44" dur="500"/>
                                        <p:tgtEl>
                                          <p:spTgt spid="5">
                                            <p:txEl>
                                              <p:pRg st="12" end="12"/>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Effect transition="in" filter="checkerboard(across)">
                                      <p:cBhvr>
                                        <p:cTn id="47" dur="500"/>
                                        <p:tgtEl>
                                          <p:spTgt spid="5">
                                            <p:txEl>
                                              <p:pRg st="13" end="13"/>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50" dur="500"/>
                                        <p:tgtEl>
                                          <p:spTgt spid="5">
                                            <p:txEl>
                                              <p:pRg st="14" end="14"/>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animEffect transition="in" filter="checkerboard(across)">
                                      <p:cBhvr>
                                        <p:cTn id="53" dur="500"/>
                                        <p:tgtEl>
                                          <p:spTgt spid="5">
                                            <p:txEl>
                                              <p:pRg st="15" end="15"/>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5">
                                            <p:txEl>
                                              <p:pRg st="16" end="16"/>
                                            </p:txEl>
                                          </p:spTgt>
                                        </p:tgtEl>
                                        <p:attrNameLst>
                                          <p:attrName>style.visibility</p:attrName>
                                        </p:attrNameLst>
                                      </p:cBhvr>
                                      <p:to>
                                        <p:strVal val="visible"/>
                                      </p:to>
                                    </p:set>
                                    <p:animEffect transition="in" filter="checkerboard(across)">
                                      <p:cBhvr>
                                        <p:cTn id="56" dur="500"/>
                                        <p:tgtEl>
                                          <p:spTgt spid="5">
                                            <p:txEl>
                                              <p:pRg st="16" end="16"/>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animEffect transition="in" filter="checkerboard(across)">
                                      <p:cBhvr>
                                        <p:cTn id="59"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C3AD92-E523-4BF6-9861-FF20F7DC0791}"/>
              </a:ext>
            </a:extLst>
          </p:cNvPr>
          <p:cNvSpPr>
            <a:spLocks noGrp="1"/>
          </p:cNvSpPr>
          <p:nvPr>
            <p:ph type="sldNum" sz="quarter" idx="12"/>
          </p:nvPr>
        </p:nvSpPr>
        <p:spPr/>
        <p:txBody>
          <a:bodyPr/>
          <a:lstStyle/>
          <a:p>
            <a:fld id="{D12C7F20-4EEE-4847-AC76-B538472E8A39}" type="slidenum">
              <a:rPr lang="zh-CN" altLang="en-US" smtClean="0"/>
              <a:pPr/>
              <a:t>53</a:t>
            </a:fld>
            <a:endParaRPr lang="zh-CN" altLang="en-US"/>
          </a:p>
        </p:txBody>
      </p:sp>
      <p:sp>
        <p:nvSpPr>
          <p:cNvPr id="3" name="文本占位符 2">
            <a:extLst>
              <a:ext uri="{FF2B5EF4-FFF2-40B4-BE49-F238E27FC236}">
                <a16:creationId xmlns:a16="http://schemas.microsoft.com/office/drawing/2014/main" id="{5EEE57E4-7D87-415A-BE53-B32F3F0BF3F0}"/>
              </a:ext>
            </a:extLst>
          </p:cNvPr>
          <p:cNvSpPr>
            <a:spLocks noGrp="1"/>
          </p:cNvSpPr>
          <p:nvPr>
            <p:ph type="body" sz="quarter" idx="15"/>
          </p:nvPr>
        </p:nvSpPr>
        <p:spPr/>
        <p:txBody>
          <a:bodyPr/>
          <a:lstStyle/>
          <a:p>
            <a:r>
              <a:rPr lang="zh-CN" altLang="en-US" dirty="0"/>
              <a:t>多重中断的概念</a:t>
            </a:r>
          </a:p>
        </p:txBody>
      </p:sp>
      <p:sp>
        <p:nvSpPr>
          <p:cNvPr id="4" name="文本占位符 3">
            <a:extLst>
              <a:ext uri="{FF2B5EF4-FFF2-40B4-BE49-F238E27FC236}">
                <a16:creationId xmlns:a16="http://schemas.microsoft.com/office/drawing/2014/main" id="{27BF17A2-708E-44CA-871A-DBEFCE9CE0CA}"/>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9D871F8F-5D9E-49D8-93C4-B8A39AC3904B}"/>
              </a:ext>
            </a:extLst>
          </p:cNvPr>
          <p:cNvSpPr txBox="1">
            <a:spLocks noChangeArrowheads="1"/>
          </p:cNvSpPr>
          <p:nvPr/>
        </p:nvSpPr>
        <p:spPr bwMode="auto">
          <a:xfrm>
            <a:off x="547321" y="1325815"/>
            <a:ext cx="11361144" cy="489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20000"/>
              </a:spcBef>
              <a:spcAft>
                <a:spcPct val="0"/>
              </a:spcAft>
              <a:buClrTx/>
              <a:buSzPct val="100000"/>
              <a:buFontTx/>
              <a:buChar char="°"/>
              <a:tabLst/>
              <a:defRPr/>
            </a:pPr>
            <a:r>
              <a:rPr kumimoji="0" lang="zh-CN" altLang="en-US" sz="2200" b="0" i="0" u="none" strike="noStrike" kern="1200" cap="none" spc="0" normalizeH="0" baseline="0" noProof="0">
                <a:ln>
                  <a:noFill/>
                </a:ln>
                <a:solidFill>
                  <a:srgbClr val="000000"/>
                </a:solidFill>
                <a:effectLst/>
                <a:uLnTx/>
                <a:uFillTx/>
                <a:latin typeface="+mj-ea"/>
                <a:ea typeface="+mj-ea"/>
                <a:cs typeface="+mn-cs"/>
              </a:rPr>
              <a:t>多重中断和中断处理优先权的动态分配</a:t>
            </a:r>
          </a:p>
          <a:p>
            <a:pPr marL="742950" marR="0" lvl="1" indent="-285750" algn="l" defTabSz="914400" rtl="0" eaLnBrk="0" fontAlgn="base" latinLnBrk="0" hangingPunct="0">
              <a:lnSpc>
                <a:spcPct val="120000"/>
              </a:lnSpc>
              <a:spcBef>
                <a:spcPct val="20000"/>
              </a:spcBef>
              <a:spcAft>
                <a:spcPct val="0"/>
              </a:spcAft>
              <a:buClrTx/>
              <a:buSzPct val="100000"/>
              <a:buFontTx/>
              <a:buChar char="•"/>
              <a:tabLst/>
              <a:defRPr/>
            </a:pPr>
            <a:r>
              <a:rPr kumimoji="0" lang="zh-CN" altLang="en-US" sz="2200" b="0" i="0" u="none" strike="noStrike" kern="1200" cap="none" spc="0" normalizeH="0" baseline="0" noProof="0">
                <a:ln>
                  <a:noFill/>
                </a:ln>
                <a:solidFill>
                  <a:srgbClr val="063DE8"/>
                </a:solidFill>
                <a:effectLst/>
                <a:uLnTx/>
                <a:uFillTx/>
                <a:latin typeface="+mj-ea"/>
                <a:ea typeface="+mj-ea"/>
                <a:cs typeface="+mn-cs"/>
              </a:rPr>
              <a:t>多重中断的概念</a:t>
            </a:r>
            <a:r>
              <a:rPr kumimoji="0" lang="zh-CN" altLang="en-US" sz="2200" b="0" i="0" u="none" strike="noStrike" kern="1200" cap="none" spc="0" normalizeH="0" baseline="0" noProof="0">
                <a:ln>
                  <a:noFill/>
                </a:ln>
                <a:solidFill>
                  <a:srgbClr val="0000FF"/>
                </a:solidFill>
                <a:effectLst/>
                <a:uLnTx/>
                <a:uFillTx/>
                <a:latin typeface="+mj-ea"/>
                <a:ea typeface="+mj-ea"/>
                <a:cs typeface="+mn-cs"/>
              </a:rPr>
              <a:t>：</a:t>
            </a:r>
          </a:p>
          <a:p>
            <a:pPr marL="742950" marR="0" lvl="1" indent="-285750" algn="l" defTabSz="914400" rtl="0" eaLnBrk="0" fontAlgn="base" latinLnBrk="0" hangingPunct="0">
              <a:lnSpc>
                <a:spcPct val="120000"/>
              </a:lnSpc>
              <a:spcBef>
                <a:spcPct val="20000"/>
              </a:spcBef>
              <a:spcAft>
                <a:spcPct val="0"/>
              </a:spcAft>
              <a:buClrTx/>
              <a:buSzPct val="100000"/>
              <a:buFontTx/>
              <a:buNone/>
              <a:tabLst/>
              <a:defRPr/>
            </a:pPr>
            <a:r>
              <a:rPr kumimoji="0" lang="zh-CN" altLang="en-US" sz="2200" b="0" i="0" u="none" strike="noStrike" kern="1200" cap="none" spc="0" normalizeH="0" baseline="0" noProof="0">
                <a:ln>
                  <a:noFill/>
                </a:ln>
                <a:solidFill>
                  <a:srgbClr val="0000FF"/>
                </a:solidFill>
                <a:effectLst/>
                <a:uLnTx/>
                <a:uFillTx/>
                <a:latin typeface="+mj-ea"/>
                <a:ea typeface="+mj-ea"/>
                <a:cs typeface="+mn-cs"/>
              </a:rPr>
              <a:t>  </a:t>
            </a:r>
            <a:r>
              <a:rPr kumimoji="0" lang="zh-CN" altLang="en-US" sz="2200" b="0" i="0" u="none" strike="noStrike" kern="1200" cap="none" spc="0" normalizeH="0" baseline="0" noProof="0">
                <a:ln>
                  <a:noFill/>
                </a:ln>
                <a:solidFill>
                  <a:srgbClr val="008000"/>
                </a:solidFill>
                <a:effectLst/>
                <a:uLnTx/>
                <a:uFillTx/>
                <a:latin typeface="+mj-ea"/>
                <a:ea typeface="+mj-ea"/>
                <a:cs typeface="+mn-cs"/>
              </a:rPr>
              <a:t>在一个中断处理（即执行中断服务程序）过程中，若又有新的中断请求发生，而新中断优先级高于正在执行的中断，则应立即中止正在执行的中断服务程序，转取处理新的中断。这种情况为多重中断，也称中断嵌套。</a:t>
            </a:r>
          </a:p>
          <a:p>
            <a:pPr marL="742950" marR="0" lvl="1" indent="-285750" algn="l" defTabSz="914400" rtl="0" eaLnBrk="0" fontAlgn="base" latinLnBrk="0" hangingPunct="0">
              <a:lnSpc>
                <a:spcPct val="120000"/>
              </a:lnSpc>
              <a:spcBef>
                <a:spcPct val="20000"/>
              </a:spcBef>
              <a:spcAft>
                <a:spcPct val="0"/>
              </a:spcAft>
              <a:buClrTx/>
              <a:buSzPct val="100000"/>
              <a:buFontTx/>
              <a:buChar char="•"/>
              <a:tabLst/>
              <a:defRPr/>
            </a:pPr>
            <a:r>
              <a:rPr kumimoji="0" lang="zh-CN" altLang="en-US" sz="2200" b="0" i="0" u="none" strike="noStrike" kern="1200" cap="none" spc="0" normalizeH="0" baseline="0" noProof="0">
                <a:ln>
                  <a:noFill/>
                </a:ln>
                <a:solidFill>
                  <a:srgbClr val="3333CC"/>
                </a:solidFill>
                <a:effectLst/>
                <a:uLnTx/>
                <a:uFillTx/>
                <a:latin typeface="+mj-ea"/>
                <a:ea typeface="+mj-ea"/>
                <a:cs typeface="+mn-cs"/>
              </a:rPr>
              <a:t>中断优先级的概念：</a:t>
            </a:r>
          </a:p>
          <a:p>
            <a:pPr marL="742950" marR="0" lvl="1" indent="-285750" algn="l" defTabSz="914400" rtl="0" eaLnBrk="0" fontAlgn="base" latinLnBrk="0" hangingPunct="0">
              <a:lnSpc>
                <a:spcPct val="120000"/>
              </a:lnSpc>
              <a:spcBef>
                <a:spcPct val="20000"/>
              </a:spcBef>
              <a:spcAft>
                <a:spcPct val="0"/>
              </a:spcAft>
              <a:buClrTx/>
              <a:buSzPct val="100000"/>
              <a:buFontTx/>
              <a:buNone/>
              <a:tabLst/>
              <a:defRPr/>
            </a:pPr>
            <a:r>
              <a:rPr kumimoji="0" lang="zh-CN" altLang="en-US" sz="2200" b="0" i="0" u="none" strike="noStrike" kern="1200" cap="none" spc="0" normalizeH="0" baseline="0" noProof="0">
                <a:ln>
                  <a:noFill/>
                </a:ln>
                <a:solidFill>
                  <a:srgbClr val="CC3399"/>
                </a:solidFill>
                <a:effectLst/>
                <a:uLnTx/>
                <a:uFillTx/>
                <a:latin typeface="+mj-ea"/>
                <a:ea typeface="+mj-ea"/>
                <a:cs typeface="+mn-cs"/>
              </a:rPr>
              <a:t>  </a:t>
            </a:r>
            <a:r>
              <a:rPr kumimoji="0" lang="zh-CN" altLang="en-US" sz="2200" b="0" i="0" u="none" strike="noStrike" kern="1200" cap="none" spc="0" normalizeH="0" baseline="0" noProof="0">
                <a:ln>
                  <a:noFill/>
                </a:ln>
                <a:solidFill>
                  <a:srgbClr val="D1390F"/>
                </a:solidFill>
                <a:effectLst/>
                <a:uLnTx/>
                <a:uFillTx/>
                <a:latin typeface="+mj-ea"/>
                <a:ea typeface="+mj-ea"/>
                <a:cs typeface="+mn-cs"/>
              </a:rPr>
              <a:t>中断响应优先级</a:t>
            </a:r>
            <a:r>
              <a:rPr kumimoji="0" lang="en-US" altLang="zh-CN" sz="2200" b="0" i="0" u="none" strike="noStrike" kern="1200" cap="none" spc="0" normalizeH="0" baseline="0" noProof="0">
                <a:ln>
                  <a:noFill/>
                </a:ln>
                <a:solidFill>
                  <a:srgbClr val="008000"/>
                </a:solidFill>
                <a:effectLst/>
                <a:uLnTx/>
                <a:uFillTx/>
                <a:latin typeface="+mj-ea"/>
                <a:ea typeface="+mj-ea"/>
                <a:cs typeface="+mn-cs"/>
              </a:rPr>
              <a:t>----</a:t>
            </a:r>
            <a:r>
              <a:rPr kumimoji="0" lang="zh-CN" altLang="en-US" sz="2200" b="0" i="0" u="none" strike="noStrike" kern="1200" cap="none" spc="0" normalizeH="0" baseline="0" noProof="0">
                <a:ln>
                  <a:noFill/>
                </a:ln>
                <a:solidFill>
                  <a:srgbClr val="008000"/>
                </a:solidFill>
                <a:effectLst/>
                <a:uLnTx/>
                <a:uFillTx/>
                <a:latin typeface="+mj-ea"/>
                <a:ea typeface="+mj-ea"/>
                <a:cs typeface="+mn-cs"/>
              </a:rPr>
              <a:t>由查询程序或硬联排队线路决定的优先权，反映多个中断同时请求时选择哪个响应。</a:t>
            </a:r>
          </a:p>
          <a:p>
            <a:pPr marL="742950" marR="0" lvl="1" indent="-285750" algn="l" defTabSz="914400" rtl="0" eaLnBrk="0" fontAlgn="base" latinLnBrk="0" hangingPunct="0">
              <a:lnSpc>
                <a:spcPct val="120000"/>
              </a:lnSpc>
              <a:spcBef>
                <a:spcPct val="20000"/>
              </a:spcBef>
              <a:spcAft>
                <a:spcPct val="0"/>
              </a:spcAft>
              <a:buClrTx/>
              <a:buSzPct val="100000"/>
              <a:buFontTx/>
              <a:buNone/>
              <a:tabLst/>
              <a:defRPr/>
            </a:pPr>
            <a:r>
              <a:rPr kumimoji="0" lang="zh-CN" altLang="en-US" sz="2200" b="0" i="0" u="none" strike="noStrike" kern="1200" cap="none" spc="0" normalizeH="0" baseline="0" noProof="0">
                <a:ln>
                  <a:noFill/>
                </a:ln>
                <a:solidFill>
                  <a:srgbClr val="008000"/>
                </a:solidFill>
                <a:effectLst/>
                <a:uLnTx/>
                <a:uFillTx/>
                <a:latin typeface="+mj-ea"/>
                <a:ea typeface="+mj-ea"/>
                <a:cs typeface="+mn-cs"/>
              </a:rPr>
              <a:t>  </a:t>
            </a:r>
            <a:r>
              <a:rPr kumimoji="0" lang="zh-CN" altLang="en-US" sz="2200" b="0" i="0" u="none" strike="noStrike" kern="1200" cap="none" spc="0" normalizeH="0" baseline="0" noProof="0">
                <a:ln>
                  <a:noFill/>
                </a:ln>
                <a:solidFill>
                  <a:srgbClr val="D1390F"/>
                </a:solidFill>
                <a:effectLst/>
                <a:uLnTx/>
                <a:uFillTx/>
                <a:latin typeface="+mj-ea"/>
                <a:ea typeface="+mj-ea"/>
                <a:cs typeface="+mn-cs"/>
              </a:rPr>
              <a:t>中断处理优先级</a:t>
            </a:r>
            <a:r>
              <a:rPr kumimoji="0" lang="en-US" altLang="zh-CN" sz="2200" b="0" i="0" u="none" strike="noStrike" kern="1200" cap="none" spc="0" normalizeH="0" baseline="0" noProof="0">
                <a:ln>
                  <a:noFill/>
                </a:ln>
                <a:solidFill>
                  <a:srgbClr val="008000"/>
                </a:solidFill>
                <a:effectLst/>
                <a:uLnTx/>
                <a:uFillTx/>
                <a:latin typeface="+mj-ea"/>
                <a:ea typeface="+mj-ea"/>
                <a:cs typeface="+mn-cs"/>
              </a:rPr>
              <a:t>----</a:t>
            </a:r>
            <a:r>
              <a:rPr kumimoji="0" lang="zh-CN" altLang="en-US" sz="2200" b="0" i="0" u="none" strike="noStrike" kern="1200" cap="none" spc="0" normalizeH="0" baseline="0" noProof="0">
                <a:ln>
                  <a:noFill/>
                </a:ln>
                <a:solidFill>
                  <a:srgbClr val="008000"/>
                </a:solidFill>
                <a:effectLst/>
                <a:uLnTx/>
                <a:uFillTx/>
                <a:latin typeface="+mj-ea"/>
                <a:ea typeface="+mj-ea"/>
                <a:cs typeface="+mn-cs"/>
              </a:rPr>
              <a:t>由各自的中断屏蔽字来动态设定，反映本中断与其它中断间的关系。</a:t>
            </a:r>
          </a:p>
          <a:p>
            <a:pPr marL="742950" marR="0" lvl="1" indent="-285750" algn="l" defTabSz="914400" rtl="0" eaLnBrk="0" fontAlgn="base" latinLnBrk="0" hangingPunct="0">
              <a:lnSpc>
                <a:spcPct val="120000"/>
              </a:lnSpc>
              <a:spcBef>
                <a:spcPct val="20000"/>
              </a:spcBef>
              <a:spcAft>
                <a:spcPct val="0"/>
              </a:spcAft>
              <a:buClrTx/>
              <a:buSzPct val="100000"/>
              <a:buFontTx/>
              <a:buNone/>
              <a:tabLst/>
              <a:defRPr/>
            </a:pPr>
            <a:endParaRPr kumimoji="0" lang="zh-CN" altLang="en-US" sz="2200" b="0" i="0" u="none" strike="noStrike" kern="1200" cap="none" spc="0" normalizeH="0" baseline="0" noProof="0" dirty="0">
              <a:ln>
                <a:noFill/>
              </a:ln>
              <a:solidFill>
                <a:srgbClr val="FC0128"/>
              </a:solidFill>
              <a:effectLst/>
              <a:uLnTx/>
              <a:uFillTx/>
              <a:latin typeface="+mj-ea"/>
              <a:ea typeface="+mj-ea"/>
              <a:cs typeface="+mn-cs"/>
            </a:endParaRPr>
          </a:p>
        </p:txBody>
      </p:sp>
    </p:spTree>
    <p:extLst>
      <p:ext uri="{BB962C8B-B14F-4D97-AF65-F5344CB8AC3E}">
        <p14:creationId xmlns:p14="http://schemas.microsoft.com/office/powerpoint/2010/main" val="20198283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heckerboard(across)">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heckerboard(across)">
                                      <p:cBhvr>
                                        <p:cTn id="18" dur="500"/>
                                        <p:tgtEl>
                                          <p:spTgt spid="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checkerboard(across)">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E3508A-64E3-4B84-8B67-A751F3249F76}"/>
              </a:ext>
            </a:extLst>
          </p:cNvPr>
          <p:cNvSpPr>
            <a:spLocks noGrp="1"/>
          </p:cNvSpPr>
          <p:nvPr>
            <p:ph type="sldNum" sz="quarter" idx="12"/>
          </p:nvPr>
        </p:nvSpPr>
        <p:spPr/>
        <p:txBody>
          <a:bodyPr/>
          <a:lstStyle/>
          <a:p>
            <a:fld id="{D12C7F20-4EEE-4847-AC76-B538472E8A39}" type="slidenum">
              <a:rPr lang="zh-CN" altLang="en-US" smtClean="0"/>
              <a:pPr/>
              <a:t>54</a:t>
            </a:fld>
            <a:endParaRPr lang="zh-CN" altLang="en-US"/>
          </a:p>
        </p:txBody>
      </p:sp>
      <p:sp>
        <p:nvSpPr>
          <p:cNvPr id="3" name="文本占位符 2">
            <a:extLst>
              <a:ext uri="{FF2B5EF4-FFF2-40B4-BE49-F238E27FC236}">
                <a16:creationId xmlns:a16="http://schemas.microsoft.com/office/drawing/2014/main" id="{C780203C-DFE3-4538-A083-5590AF355F31}"/>
              </a:ext>
            </a:extLst>
          </p:cNvPr>
          <p:cNvSpPr>
            <a:spLocks noGrp="1"/>
          </p:cNvSpPr>
          <p:nvPr>
            <p:ph type="body" sz="quarter" idx="15"/>
          </p:nvPr>
        </p:nvSpPr>
        <p:spPr/>
        <p:txBody>
          <a:bodyPr/>
          <a:lstStyle/>
          <a:p>
            <a:r>
              <a:rPr lang="zh-CN" altLang="en-US" dirty="0"/>
              <a:t>多重中断嵌套</a:t>
            </a:r>
          </a:p>
        </p:txBody>
      </p:sp>
      <p:sp>
        <p:nvSpPr>
          <p:cNvPr id="4" name="文本占位符 3">
            <a:extLst>
              <a:ext uri="{FF2B5EF4-FFF2-40B4-BE49-F238E27FC236}">
                <a16:creationId xmlns:a16="http://schemas.microsoft.com/office/drawing/2014/main" id="{513B9CA7-E4B5-4F43-A86F-D6A986ABA4C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pic>
        <p:nvPicPr>
          <p:cNvPr id="5" name="Picture 3">
            <a:extLst>
              <a:ext uri="{FF2B5EF4-FFF2-40B4-BE49-F238E27FC236}">
                <a16:creationId xmlns:a16="http://schemas.microsoft.com/office/drawing/2014/main" id="{F886BC1B-4725-4960-8DCA-3B4E33206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77" y="1308139"/>
            <a:ext cx="7707313" cy="4259262"/>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a:extLst>
              <a:ext uri="{FF2B5EF4-FFF2-40B4-BE49-F238E27FC236}">
                <a16:creationId xmlns:a16="http://schemas.microsoft.com/office/drawing/2014/main" id="{7CB385C3-D373-421A-9733-EBB26BCB68EA}"/>
              </a:ext>
            </a:extLst>
          </p:cNvPr>
          <p:cNvSpPr txBox="1">
            <a:spLocks noChangeArrowheads="1"/>
          </p:cNvSpPr>
          <p:nvPr/>
        </p:nvSpPr>
        <p:spPr bwMode="auto">
          <a:xfrm>
            <a:off x="196446" y="5677540"/>
            <a:ext cx="59434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10000"/>
              </a:spcBef>
              <a:spcAft>
                <a:spcPct val="0"/>
              </a:spcAft>
            </a:pPr>
            <a:r>
              <a:rPr lang="zh-CN" altLang="en-US" dirty="0">
                <a:solidFill>
                  <a:srgbClr val="D1390F"/>
                </a:solidFill>
                <a:latin typeface="+mj-ea"/>
                <a:ea typeface="+mj-ea"/>
              </a:rPr>
              <a:t>中断优先级的顺序是：</a:t>
            </a:r>
            <a:r>
              <a:rPr lang="en-US" altLang="zh-CN" dirty="0">
                <a:solidFill>
                  <a:srgbClr val="D1390F"/>
                </a:solidFill>
                <a:latin typeface="+mj-ea"/>
                <a:ea typeface="+mj-ea"/>
              </a:rPr>
              <a:t>  3# </a:t>
            </a:r>
            <a:r>
              <a:rPr lang="en-US" altLang="zh-CN" dirty="0">
                <a:solidFill>
                  <a:srgbClr val="D1390F"/>
                </a:solidFill>
                <a:latin typeface="+mj-ea"/>
                <a:ea typeface="+mj-ea"/>
                <a:cs typeface="Times New Roman" panose="02020603050405020304" pitchFamily="18" charset="0"/>
              </a:rPr>
              <a:t>&gt; 2# </a:t>
            </a:r>
            <a:r>
              <a:rPr lang="en-US" altLang="zh-CN" dirty="0">
                <a:solidFill>
                  <a:srgbClr val="D1390F"/>
                </a:solidFill>
                <a:latin typeface="+mj-ea"/>
                <a:ea typeface="+mj-ea"/>
              </a:rPr>
              <a:t>&gt; 1#</a:t>
            </a:r>
          </a:p>
        </p:txBody>
      </p:sp>
      <p:sp>
        <p:nvSpPr>
          <p:cNvPr id="7" name="AutoShape 7">
            <a:extLst>
              <a:ext uri="{FF2B5EF4-FFF2-40B4-BE49-F238E27FC236}">
                <a16:creationId xmlns:a16="http://schemas.microsoft.com/office/drawing/2014/main" id="{F1B19D3D-C70C-4BE9-9E6B-BD21233B3A23}"/>
              </a:ext>
            </a:extLst>
          </p:cNvPr>
          <p:cNvSpPr>
            <a:spLocks noChangeArrowheads="1"/>
          </p:cNvSpPr>
          <p:nvPr/>
        </p:nvSpPr>
        <p:spPr bwMode="auto">
          <a:xfrm>
            <a:off x="5278640" y="5484851"/>
            <a:ext cx="3320611" cy="957263"/>
          </a:xfrm>
          <a:prstGeom prst="cloudCallout">
            <a:avLst>
              <a:gd name="adj1" fmla="val -29347"/>
              <a:gd name="adj2" fmla="val 63269"/>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8" name="Text Box 8">
            <a:extLst>
              <a:ext uri="{FF2B5EF4-FFF2-40B4-BE49-F238E27FC236}">
                <a16:creationId xmlns:a16="http://schemas.microsoft.com/office/drawing/2014/main" id="{E0FFEC1B-0D6E-4DC3-897C-8A48A94FEF39}"/>
              </a:ext>
            </a:extLst>
          </p:cNvPr>
          <p:cNvSpPr txBox="1">
            <a:spLocks noChangeArrowheads="1"/>
          </p:cNvSpPr>
          <p:nvPr/>
        </p:nvSpPr>
        <p:spPr bwMode="auto">
          <a:xfrm>
            <a:off x="5699327" y="5616614"/>
            <a:ext cx="25987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1600">
                <a:solidFill>
                  <a:srgbClr val="000000"/>
                </a:solidFill>
                <a:latin typeface="+mj-ea"/>
                <a:ea typeface="+mj-ea"/>
              </a:rPr>
              <a:t>Stack</a:t>
            </a:r>
            <a:r>
              <a:rPr lang="zh-CN" altLang="en-US" sz="1600">
                <a:solidFill>
                  <a:srgbClr val="000000"/>
                </a:solidFill>
                <a:latin typeface="+mj-ea"/>
                <a:ea typeface="+mj-ea"/>
              </a:rPr>
              <a:t>是内存中采用“</a:t>
            </a:r>
            <a:r>
              <a:rPr lang="en-US" altLang="zh-CN" sz="1600">
                <a:solidFill>
                  <a:srgbClr val="000000"/>
                </a:solidFill>
                <a:latin typeface="+mj-ea"/>
                <a:ea typeface="+mj-ea"/>
              </a:rPr>
              <a:t>FILO”</a:t>
            </a:r>
            <a:r>
              <a:rPr lang="zh-CN" altLang="en-US" sz="1600">
                <a:solidFill>
                  <a:srgbClr val="000000"/>
                </a:solidFill>
                <a:latin typeface="+mj-ea"/>
                <a:ea typeface="+mj-ea"/>
              </a:rPr>
              <a:t>的一块特殊的存储区</a:t>
            </a:r>
          </a:p>
        </p:txBody>
      </p:sp>
    </p:spTree>
    <p:extLst>
      <p:ext uri="{BB962C8B-B14F-4D97-AF65-F5344CB8AC3E}">
        <p14:creationId xmlns:p14="http://schemas.microsoft.com/office/powerpoint/2010/main" val="230255263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E3AAF55-A80B-4EC3-AAFA-24387BB0DF4F}"/>
              </a:ext>
            </a:extLst>
          </p:cNvPr>
          <p:cNvSpPr>
            <a:spLocks noGrp="1"/>
          </p:cNvSpPr>
          <p:nvPr>
            <p:ph type="sldNum" sz="quarter" idx="12"/>
          </p:nvPr>
        </p:nvSpPr>
        <p:spPr/>
        <p:txBody>
          <a:bodyPr/>
          <a:lstStyle/>
          <a:p>
            <a:fld id="{D12C7F20-4EEE-4847-AC76-B538472E8A39}" type="slidenum">
              <a:rPr lang="zh-CN" altLang="en-US" smtClean="0"/>
              <a:pPr/>
              <a:t>55</a:t>
            </a:fld>
            <a:endParaRPr lang="zh-CN" altLang="en-US"/>
          </a:p>
        </p:txBody>
      </p:sp>
      <p:sp>
        <p:nvSpPr>
          <p:cNvPr id="3" name="文本占位符 2">
            <a:extLst>
              <a:ext uri="{FF2B5EF4-FFF2-40B4-BE49-F238E27FC236}">
                <a16:creationId xmlns:a16="http://schemas.microsoft.com/office/drawing/2014/main" id="{91502A41-D09B-4734-AE0F-A13207CFD002}"/>
              </a:ext>
            </a:extLst>
          </p:cNvPr>
          <p:cNvSpPr>
            <a:spLocks noGrp="1"/>
          </p:cNvSpPr>
          <p:nvPr>
            <p:ph type="body" sz="quarter" idx="15"/>
          </p:nvPr>
        </p:nvSpPr>
        <p:spPr/>
        <p:txBody>
          <a:bodyPr/>
          <a:lstStyle/>
          <a:p>
            <a:r>
              <a:rPr lang="zh-CN" altLang="en-US" dirty="0"/>
              <a:t>中断优先权的动态分配</a:t>
            </a:r>
          </a:p>
        </p:txBody>
      </p:sp>
      <p:sp>
        <p:nvSpPr>
          <p:cNvPr id="4" name="文本占位符 3">
            <a:extLst>
              <a:ext uri="{FF2B5EF4-FFF2-40B4-BE49-F238E27FC236}">
                <a16:creationId xmlns:a16="http://schemas.microsoft.com/office/drawing/2014/main" id="{F4F3FD8F-AE5C-4F2E-8FB8-AFBAAC6E9A7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8467B279-BAB4-42F1-942B-78164ECEE3A2}"/>
              </a:ext>
            </a:extLst>
          </p:cNvPr>
          <p:cNvSpPr txBox="1">
            <a:spLocks noChangeArrowheads="1"/>
          </p:cNvSpPr>
          <p:nvPr/>
        </p:nvSpPr>
        <p:spPr bwMode="auto">
          <a:xfrm>
            <a:off x="196445" y="1141288"/>
            <a:ext cx="11485147" cy="93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spcBef>
                <a:spcPct val="15000"/>
              </a:spcBef>
            </a:pPr>
            <a:r>
              <a:rPr lang="zh-CN" altLang="en-US" sz="1700" b="0" dirty="0">
                <a:latin typeface="+mj-ea"/>
                <a:ea typeface="+mj-ea"/>
                <a:cs typeface="Arial" panose="020B0604020202020204" pitchFamily="34" charset="0"/>
              </a:rPr>
              <a:t>举例：假定某中断系统有四个中断源，其响应优先级为</a:t>
            </a:r>
            <a:r>
              <a:rPr lang="en-US" altLang="zh-CN" sz="1700" b="0" dirty="0">
                <a:latin typeface="+mj-ea"/>
                <a:ea typeface="+mj-ea"/>
                <a:cs typeface="Arial" panose="020B0604020202020204" pitchFamily="34" charset="0"/>
              </a:rPr>
              <a:t>1&gt;2&gt;3&gt;4</a:t>
            </a:r>
            <a:r>
              <a:rPr lang="zh-CN" altLang="en-US" sz="1700" b="0" dirty="0">
                <a:latin typeface="+mj-ea"/>
                <a:ea typeface="+mj-ea"/>
                <a:cs typeface="Arial" panose="020B0604020202020204" pitchFamily="34" charset="0"/>
              </a:rPr>
              <a:t>，分别写出处理优先级为</a:t>
            </a:r>
            <a:r>
              <a:rPr lang="en-US" altLang="zh-CN" sz="1700" b="0" dirty="0">
                <a:latin typeface="+mj-ea"/>
                <a:ea typeface="+mj-ea"/>
                <a:cs typeface="Arial" panose="020B0604020202020204" pitchFamily="34" charset="0"/>
              </a:rPr>
              <a:t>1&gt;2&gt;3&gt;4</a:t>
            </a:r>
            <a:r>
              <a:rPr lang="zh-CN" altLang="en-US" sz="1700" b="0" dirty="0">
                <a:latin typeface="+mj-ea"/>
                <a:ea typeface="+mj-ea"/>
                <a:cs typeface="Arial" panose="020B0604020202020204" pitchFamily="34" charset="0"/>
              </a:rPr>
              <a:t>和</a:t>
            </a:r>
            <a:r>
              <a:rPr lang="en-US" altLang="zh-CN" sz="1700" b="0" dirty="0">
                <a:latin typeface="+mj-ea"/>
                <a:ea typeface="+mj-ea"/>
                <a:cs typeface="Arial" panose="020B0604020202020204" pitchFamily="34" charset="0"/>
              </a:rPr>
              <a:t>1&gt;4&gt;3&gt;2</a:t>
            </a:r>
            <a:r>
              <a:rPr lang="zh-CN" altLang="en-US" sz="1700" b="0" dirty="0">
                <a:latin typeface="+mj-ea"/>
                <a:ea typeface="+mj-ea"/>
                <a:cs typeface="Arial" panose="020B0604020202020204" pitchFamily="34" charset="0"/>
              </a:rPr>
              <a:t>时各中断的屏蔽字及</a:t>
            </a:r>
            <a:r>
              <a:rPr lang="en-US" altLang="zh-CN" sz="1700" b="0" dirty="0">
                <a:latin typeface="+mj-ea"/>
                <a:ea typeface="+mj-ea"/>
                <a:cs typeface="Arial" panose="020B0604020202020204" pitchFamily="34" charset="0"/>
              </a:rPr>
              <a:t>CPU</a:t>
            </a:r>
            <a:r>
              <a:rPr lang="zh-CN" altLang="en-US" sz="1700" b="0" dirty="0">
                <a:latin typeface="+mj-ea"/>
                <a:ea typeface="+mj-ea"/>
                <a:cs typeface="Arial" panose="020B0604020202020204" pitchFamily="34" charset="0"/>
              </a:rPr>
              <a:t>完成中断处理的过程。</a:t>
            </a:r>
          </a:p>
          <a:p>
            <a:pPr marL="342900" indent="-342900">
              <a:lnSpc>
                <a:spcPct val="110000"/>
              </a:lnSpc>
              <a:spcBef>
                <a:spcPct val="15000"/>
              </a:spcBef>
              <a:buFontTx/>
              <a:buNone/>
            </a:pPr>
            <a:r>
              <a:rPr lang="en-US" altLang="zh-CN" sz="1700" b="0" dirty="0">
                <a:solidFill>
                  <a:srgbClr val="3333CC"/>
                </a:solidFill>
                <a:latin typeface="+mj-ea"/>
                <a:ea typeface="+mj-ea"/>
                <a:cs typeface="Arial" panose="020B0604020202020204" pitchFamily="34" charset="0"/>
              </a:rPr>
              <a:t>     (1)</a:t>
            </a:r>
            <a:r>
              <a:rPr lang="zh-CN" altLang="en-US" sz="1700" b="0" dirty="0">
                <a:solidFill>
                  <a:srgbClr val="3333CC"/>
                </a:solidFill>
                <a:latin typeface="+mj-ea"/>
                <a:ea typeface="+mj-ea"/>
                <a:cs typeface="Arial" panose="020B0604020202020204" pitchFamily="34" charset="0"/>
              </a:rPr>
              <a:t>中断处理优先级为</a:t>
            </a:r>
            <a:r>
              <a:rPr lang="en-US" altLang="zh-CN" sz="1700" b="0" dirty="0">
                <a:solidFill>
                  <a:srgbClr val="3333CC"/>
                </a:solidFill>
                <a:latin typeface="+mj-ea"/>
                <a:ea typeface="+mj-ea"/>
                <a:cs typeface="Arial" panose="020B0604020202020204" pitchFamily="34" charset="0"/>
              </a:rPr>
              <a:t>1&gt;2&gt;3&gt;4</a:t>
            </a:r>
            <a:r>
              <a:rPr lang="zh-CN" altLang="en-US" sz="1700" b="0" dirty="0">
                <a:solidFill>
                  <a:srgbClr val="3333CC"/>
                </a:solidFill>
                <a:latin typeface="+mj-ea"/>
                <a:ea typeface="+mj-ea"/>
                <a:cs typeface="Arial" panose="020B0604020202020204" pitchFamily="34" charset="0"/>
              </a:rPr>
              <a:t>时：</a:t>
            </a:r>
          </a:p>
        </p:txBody>
      </p:sp>
      <p:pic>
        <p:nvPicPr>
          <p:cNvPr id="6" name="Picture 4">
            <a:extLst>
              <a:ext uri="{FF2B5EF4-FFF2-40B4-BE49-F238E27FC236}">
                <a16:creationId xmlns:a16="http://schemas.microsoft.com/office/drawing/2014/main" id="{61E997F6-FBEA-4346-9216-BD2BF59D5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 y="2125594"/>
            <a:ext cx="7997825" cy="20367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4B12487C-CA4C-4575-97AC-59A04EDC1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 y="4162356"/>
            <a:ext cx="5759163" cy="2206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286343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4F210D-DD91-484B-AA61-05EB148C94E8}"/>
              </a:ext>
            </a:extLst>
          </p:cNvPr>
          <p:cNvSpPr>
            <a:spLocks noGrp="1"/>
          </p:cNvSpPr>
          <p:nvPr>
            <p:ph type="sldNum" sz="quarter" idx="12"/>
          </p:nvPr>
        </p:nvSpPr>
        <p:spPr/>
        <p:txBody>
          <a:bodyPr/>
          <a:lstStyle/>
          <a:p>
            <a:fld id="{D12C7F20-4EEE-4847-AC76-B538472E8A39}" type="slidenum">
              <a:rPr lang="zh-CN" altLang="en-US" smtClean="0"/>
              <a:pPr/>
              <a:t>56</a:t>
            </a:fld>
            <a:endParaRPr lang="zh-CN" altLang="en-US"/>
          </a:p>
        </p:txBody>
      </p:sp>
      <p:sp>
        <p:nvSpPr>
          <p:cNvPr id="3" name="文本占位符 2">
            <a:extLst>
              <a:ext uri="{FF2B5EF4-FFF2-40B4-BE49-F238E27FC236}">
                <a16:creationId xmlns:a16="http://schemas.microsoft.com/office/drawing/2014/main" id="{71CF49A3-7A39-493F-A6FF-0E8105A79EF4}"/>
              </a:ext>
            </a:extLst>
          </p:cNvPr>
          <p:cNvSpPr>
            <a:spLocks noGrp="1"/>
          </p:cNvSpPr>
          <p:nvPr>
            <p:ph type="body" sz="quarter" idx="15"/>
          </p:nvPr>
        </p:nvSpPr>
        <p:spPr/>
        <p:txBody>
          <a:bodyPr/>
          <a:lstStyle/>
          <a:p>
            <a:r>
              <a:rPr lang="zh-CN" altLang="en-US" dirty="0"/>
              <a:t>中断优先权的动态分配</a:t>
            </a:r>
          </a:p>
        </p:txBody>
      </p:sp>
      <p:sp>
        <p:nvSpPr>
          <p:cNvPr id="4" name="文本占位符 3">
            <a:extLst>
              <a:ext uri="{FF2B5EF4-FFF2-40B4-BE49-F238E27FC236}">
                <a16:creationId xmlns:a16="http://schemas.microsoft.com/office/drawing/2014/main" id="{F54EDA96-FAC8-449D-A22F-4EA79321846D}"/>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pic>
        <p:nvPicPr>
          <p:cNvPr id="5" name="Picture 8">
            <a:extLst>
              <a:ext uri="{FF2B5EF4-FFF2-40B4-BE49-F238E27FC236}">
                <a16:creationId xmlns:a16="http://schemas.microsoft.com/office/drawing/2014/main" id="{8A844C25-2A6A-44BC-A135-9A9CFB4EE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9" y="2420052"/>
            <a:ext cx="7577138"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6042D0A5-B8EF-4CF0-BA8F-2C54CEE49B4E}"/>
              </a:ext>
            </a:extLst>
          </p:cNvPr>
          <p:cNvSpPr>
            <a:spLocks noChangeArrowheads="1"/>
          </p:cNvSpPr>
          <p:nvPr/>
        </p:nvSpPr>
        <p:spPr bwMode="auto">
          <a:xfrm>
            <a:off x="196446" y="1257131"/>
            <a:ext cx="11835786" cy="93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120000"/>
              </a:lnSpc>
              <a:spcBef>
                <a:spcPct val="20000"/>
              </a:spcBef>
              <a:buSzPct val="100000"/>
              <a:buChar char="°"/>
              <a:defRPr sz="1600" b="1">
                <a:solidFill>
                  <a:schemeClr val="tx1"/>
                </a:solidFill>
                <a:latin typeface="Arial" panose="020B0604020202020204" pitchFamily="34" charset="0"/>
              </a:defRPr>
            </a:lvl1pPr>
            <a:lvl2pPr marL="742950" indent="-285750">
              <a:lnSpc>
                <a:spcPct val="120000"/>
              </a:lnSpc>
              <a:spcBef>
                <a:spcPct val="20000"/>
              </a:spcBef>
              <a:buSzPct val="100000"/>
              <a:buChar char="•"/>
              <a:defRPr sz="1600" b="1">
                <a:solidFill>
                  <a:srgbClr val="0000FF"/>
                </a:solidFill>
                <a:latin typeface="Arial" panose="020B0604020202020204" pitchFamily="34" charset="0"/>
              </a:defRPr>
            </a:lvl2pPr>
            <a:lvl3pPr marL="1143000" indent="-228600">
              <a:lnSpc>
                <a:spcPct val="120000"/>
              </a:lnSpc>
              <a:spcBef>
                <a:spcPct val="20000"/>
              </a:spcBef>
              <a:buSzPct val="100000"/>
              <a:buChar char="-"/>
              <a:defRPr sz="1600" b="1">
                <a:solidFill>
                  <a:srgbClr val="2E9267"/>
                </a:solidFill>
                <a:latin typeface="Arial" panose="020B0604020202020204" pitchFamily="34"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0" fontAlgn="base" hangingPunct="0">
              <a:lnSpc>
                <a:spcPct val="110000"/>
              </a:lnSpc>
              <a:spcBef>
                <a:spcPct val="15000"/>
              </a:spcBef>
              <a:spcAft>
                <a:spcPct val="0"/>
              </a:spcAft>
            </a:pPr>
            <a:r>
              <a:rPr lang="zh-CN" altLang="en-US" sz="1700" b="0" dirty="0">
                <a:solidFill>
                  <a:srgbClr val="000000"/>
                </a:solidFill>
                <a:latin typeface="+mj-ea"/>
                <a:ea typeface="+mj-ea"/>
                <a:cs typeface="Arial" panose="020B0604020202020204" pitchFamily="34" charset="0"/>
              </a:rPr>
              <a:t>举例：假定某中断系统有四个中断源，其响应优先级为</a:t>
            </a:r>
            <a:r>
              <a:rPr lang="en-US" altLang="zh-CN" sz="1700" b="0" dirty="0">
                <a:solidFill>
                  <a:srgbClr val="000000"/>
                </a:solidFill>
                <a:latin typeface="+mj-ea"/>
                <a:ea typeface="+mj-ea"/>
                <a:cs typeface="Arial" panose="020B0604020202020204" pitchFamily="34" charset="0"/>
              </a:rPr>
              <a:t>1&gt;2&gt;3&gt;4</a:t>
            </a:r>
            <a:r>
              <a:rPr lang="zh-CN" altLang="en-US" sz="1700" b="0" dirty="0">
                <a:solidFill>
                  <a:srgbClr val="000000"/>
                </a:solidFill>
                <a:latin typeface="+mj-ea"/>
                <a:ea typeface="+mj-ea"/>
                <a:cs typeface="Arial" panose="020B0604020202020204" pitchFamily="34" charset="0"/>
              </a:rPr>
              <a:t>，分别写出处理优先级为</a:t>
            </a:r>
            <a:r>
              <a:rPr lang="en-US" altLang="zh-CN" sz="1700" b="0" dirty="0">
                <a:solidFill>
                  <a:srgbClr val="000000"/>
                </a:solidFill>
                <a:latin typeface="+mj-ea"/>
                <a:ea typeface="+mj-ea"/>
                <a:cs typeface="Arial" panose="020B0604020202020204" pitchFamily="34" charset="0"/>
              </a:rPr>
              <a:t>1&gt;2&gt;3&gt;4</a:t>
            </a:r>
            <a:r>
              <a:rPr lang="zh-CN" altLang="en-US" sz="1700" b="0" dirty="0">
                <a:solidFill>
                  <a:srgbClr val="000000"/>
                </a:solidFill>
                <a:latin typeface="+mj-ea"/>
                <a:ea typeface="+mj-ea"/>
                <a:cs typeface="Arial" panose="020B0604020202020204" pitchFamily="34" charset="0"/>
              </a:rPr>
              <a:t>和</a:t>
            </a:r>
            <a:r>
              <a:rPr lang="en-US" altLang="zh-CN" sz="1700" b="0" dirty="0">
                <a:solidFill>
                  <a:srgbClr val="000000"/>
                </a:solidFill>
                <a:latin typeface="+mj-ea"/>
                <a:ea typeface="+mj-ea"/>
                <a:cs typeface="Arial" panose="020B0604020202020204" pitchFamily="34" charset="0"/>
              </a:rPr>
              <a:t>1&gt;4&gt;3&gt;2</a:t>
            </a:r>
            <a:r>
              <a:rPr lang="zh-CN" altLang="en-US" sz="1700" b="0" dirty="0">
                <a:solidFill>
                  <a:srgbClr val="000000"/>
                </a:solidFill>
                <a:latin typeface="+mj-ea"/>
                <a:ea typeface="+mj-ea"/>
                <a:cs typeface="Arial" panose="020B0604020202020204" pitchFamily="34" charset="0"/>
              </a:rPr>
              <a:t>时各中断的屏蔽字及</a:t>
            </a:r>
            <a:r>
              <a:rPr lang="en-US" altLang="zh-CN" sz="1700" b="0" dirty="0">
                <a:solidFill>
                  <a:srgbClr val="000000"/>
                </a:solidFill>
                <a:latin typeface="+mj-ea"/>
                <a:ea typeface="+mj-ea"/>
                <a:cs typeface="Arial" panose="020B0604020202020204" pitchFamily="34" charset="0"/>
              </a:rPr>
              <a:t>CPU</a:t>
            </a:r>
            <a:r>
              <a:rPr lang="zh-CN" altLang="en-US" sz="1700" b="0" dirty="0">
                <a:solidFill>
                  <a:srgbClr val="000000"/>
                </a:solidFill>
                <a:latin typeface="+mj-ea"/>
                <a:ea typeface="+mj-ea"/>
                <a:cs typeface="Arial" panose="020B0604020202020204" pitchFamily="34" charset="0"/>
              </a:rPr>
              <a:t>完成中断处理的过程。</a:t>
            </a:r>
          </a:p>
          <a:p>
            <a:pPr eaLnBrk="0" fontAlgn="base" hangingPunct="0">
              <a:lnSpc>
                <a:spcPct val="110000"/>
              </a:lnSpc>
              <a:spcBef>
                <a:spcPct val="15000"/>
              </a:spcBef>
              <a:spcAft>
                <a:spcPct val="0"/>
              </a:spcAft>
              <a:buFontTx/>
              <a:buNone/>
            </a:pPr>
            <a:r>
              <a:rPr lang="en-US" altLang="zh-CN" sz="1700" b="0" dirty="0">
                <a:solidFill>
                  <a:srgbClr val="3333CC"/>
                </a:solidFill>
                <a:latin typeface="+mj-ea"/>
                <a:ea typeface="+mj-ea"/>
                <a:cs typeface="Arial" panose="020B0604020202020204" pitchFamily="34" charset="0"/>
              </a:rPr>
              <a:t>     (1)</a:t>
            </a:r>
            <a:r>
              <a:rPr lang="zh-CN" altLang="en-US" sz="1700" b="0" dirty="0">
                <a:solidFill>
                  <a:srgbClr val="3333CC"/>
                </a:solidFill>
                <a:latin typeface="+mj-ea"/>
                <a:ea typeface="+mj-ea"/>
                <a:cs typeface="Arial" panose="020B0604020202020204" pitchFamily="34" charset="0"/>
              </a:rPr>
              <a:t>中断处理优先级为</a:t>
            </a:r>
            <a:r>
              <a:rPr lang="en-US" altLang="zh-CN" sz="1700" b="0" dirty="0">
                <a:solidFill>
                  <a:srgbClr val="3333CC"/>
                </a:solidFill>
                <a:latin typeface="+mj-ea"/>
                <a:ea typeface="+mj-ea"/>
                <a:cs typeface="Arial" panose="020B0604020202020204" pitchFamily="34" charset="0"/>
              </a:rPr>
              <a:t>1&gt;4&gt;3&gt;2</a:t>
            </a:r>
            <a:r>
              <a:rPr lang="zh-CN" altLang="en-US" sz="1700" b="0" dirty="0">
                <a:solidFill>
                  <a:srgbClr val="3333CC"/>
                </a:solidFill>
                <a:latin typeface="+mj-ea"/>
                <a:ea typeface="+mj-ea"/>
                <a:cs typeface="Arial" panose="020B0604020202020204" pitchFamily="34" charset="0"/>
              </a:rPr>
              <a:t>时：</a:t>
            </a:r>
          </a:p>
        </p:txBody>
      </p:sp>
      <p:pic>
        <p:nvPicPr>
          <p:cNvPr id="7" name="Picture 10">
            <a:extLst>
              <a:ext uri="{FF2B5EF4-FFF2-40B4-BE49-F238E27FC236}">
                <a16:creationId xmlns:a16="http://schemas.microsoft.com/office/drawing/2014/main" id="{00D0F899-AC5D-41BD-BD59-796C211C3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13" y="4198361"/>
            <a:ext cx="6190522" cy="2232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4729856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32A42C-3A38-483F-92CD-EDEE97DE30EA}"/>
              </a:ext>
            </a:extLst>
          </p:cNvPr>
          <p:cNvSpPr>
            <a:spLocks noGrp="1"/>
          </p:cNvSpPr>
          <p:nvPr>
            <p:ph type="sldNum" sz="quarter" idx="12"/>
          </p:nvPr>
        </p:nvSpPr>
        <p:spPr/>
        <p:txBody>
          <a:bodyPr/>
          <a:lstStyle/>
          <a:p>
            <a:fld id="{D12C7F20-4EEE-4847-AC76-B538472E8A39}" type="slidenum">
              <a:rPr lang="zh-CN" altLang="en-US" smtClean="0"/>
              <a:pPr/>
              <a:t>57</a:t>
            </a:fld>
            <a:endParaRPr lang="zh-CN" altLang="en-US"/>
          </a:p>
        </p:txBody>
      </p:sp>
      <p:sp>
        <p:nvSpPr>
          <p:cNvPr id="3" name="文本占位符 2">
            <a:extLst>
              <a:ext uri="{FF2B5EF4-FFF2-40B4-BE49-F238E27FC236}">
                <a16:creationId xmlns:a16="http://schemas.microsoft.com/office/drawing/2014/main" id="{5E3D169B-9D80-4E47-8EEA-AB2137F4C35E}"/>
              </a:ext>
            </a:extLst>
          </p:cNvPr>
          <p:cNvSpPr>
            <a:spLocks noGrp="1"/>
          </p:cNvSpPr>
          <p:nvPr>
            <p:ph type="body" sz="quarter" idx="15"/>
          </p:nvPr>
        </p:nvSpPr>
        <p:spPr/>
        <p:txBody>
          <a:bodyPr/>
          <a:lstStyle/>
          <a:p>
            <a:r>
              <a:rPr lang="zh-CN" altLang="en-US" dirty="0"/>
              <a:t>轮询方式和中断方式的比较</a:t>
            </a:r>
          </a:p>
        </p:txBody>
      </p:sp>
      <p:sp>
        <p:nvSpPr>
          <p:cNvPr id="4" name="文本占位符 3">
            <a:extLst>
              <a:ext uri="{FF2B5EF4-FFF2-40B4-BE49-F238E27FC236}">
                <a16:creationId xmlns:a16="http://schemas.microsoft.com/office/drawing/2014/main" id="{92632FEC-CF2B-4054-9F1B-A565DE23CCFF}"/>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8C44CDF0-3370-41A4-A3FB-AB1ABCDE2905}"/>
              </a:ext>
            </a:extLst>
          </p:cNvPr>
          <p:cNvSpPr txBox="1">
            <a:spLocks noChangeArrowheads="1"/>
          </p:cNvSpPr>
          <p:nvPr/>
        </p:nvSpPr>
        <p:spPr bwMode="auto">
          <a:xfrm>
            <a:off x="304905" y="1239246"/>
            <a:ext cx="11605637" cy="117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5000"/>
              </a:lnSpc>
            </a:pPr>
            <a:r>
              <a:rPr lang="zh-CN" altLang="en-US" sz="2000" b="0" dirty="0">
                <a:latin typeface="+mj-ea"/>
                <a:ea typeface="+mj-ea"/>
              </a:rPr>
              <a:t>举例：假定某机控制一台设备输出一批数据。数据由主机输出到接口的数据缓冲器</a:t>
            </a:r>
            <a:r>
              <a:rPr lang="en-US" altLang="zh-CN" sz="2000" b="0" dirty="0">
                <a:latin typeface="+mj-ea"/>
                <a:ea typeface="+mj-ea"/>
              </a:rPr>
              <a:t>OBR</a:t>
            </a:r>
            <a:r>
              <a:rPr lang="zh-CN" altLang="en-US" sz="2000" b="0" dirty="0">
                <a:latin typeface="+mj-ea"/>
                <a:ea typeface="+mj-ea"/>
              </a:rPr>
              <a:t>，需要</a:t>
            </a:r>
            <a:r>
              <a:rPr lang="en-US" altLang="zh-CN" sz="2000" b="0" dirty="0">
                <a:latin typeface="+mj-ea"/>
                <a:ea typeface="+mj-ea"/>
              </a:rPr>
              <a:t>1μs</a:t>
            </a:r>
            <a:r>
              <a:rPr lang="zh-CN" altLang="en-US" sz="2000" b="0" dirty="0">
                <a:latin typeface="+mj-ea"/>
                <a:ea typeface="+mj-ea"/>
              </a:rPr>
              <a:t>。再由</a:t>
            </a:r>
            <a:r>
              <a:rPr lang="en-US" altLang="zh-CN" sz="2000" b="0" dirty="0">
                <a:latin typeface="+mj-ea"/>
                <a:ea typeface="+mj-ea"/>
              </a:rPr>
              <a:t>OBR</a:t>
            </a:r>
            <a:r>
              <a:rPr lang="zh-CN" altLang="en-US" sz="2000" b="0" dirty="0">
                <a:latin typeface="+mj-ea"/>
                <a:ea typeface="+mj-ea"/>
              </a:rPr>
              <a:t>输出到设备，需要</a:t>
            </a:r>
            <a:r>
              <a:rPr lang="en-US" altLang="zh-CN" sz="2000" b="0" dirty="0">
                <a:latin typeface="+mj-ea"/>
                <a:ea typeface="+mj-ea"/>
              </a:rPr>
              <a:t>1ms</a:t>
            </a:r>
            <a:r>
              <a:rPr lang="zh-CN" altLang="en-US" sz="2000" b="0" dirty="0">
                <a:latin typeface="+mj-ea"/>
                <a:ea typeface="+mj-ea"/>
              </a:rPr>
              <a:t>。设一条指令的执行时间为</a:t>
            </a:r>
            <a:r>
              <a:rPr lang="en-US" altLang="zh-CN" sz="2000" b="0" dirty="0">
                <a:latin typeface="+mj-ea"/>
                <a:ea typeface="+mj-ea"/>
              </a:rPr>
              <a:t>1μs(</a:t>
            </a:r>
            <a:r>
              <a:rPr lang="zh-CN" altLang="en-US" sz="2000" b="0" dirty="0">
                <a:latin typeface="+mj-ea"/>
                <a:ea typeface="+mj-ea"/>
              </a:rPr>
              <a:t>包括隐指令</a:t>
            </a:r>
            <a:r>
              <a:rPr lang="en-US" altLang="zh-CN" sz="2000" b="0" dirty="0">
                <a:latin typeface="+mj-ea"/>
                <a:ea typeface="+mj-ea"/>
              </a:rPr>
              <a:t>)</a:t>
            </a:r>
            <a:r>
              <a:rPr lang="zh-CN" altLang="en-US" sz="2000" b="0" dirty="0">
                <a:latin typeface="+mj-ea"/>
                <a:ea typeface="+mj-ea"/>
              </a:rPr>
              <a:t>。试计算采用程序传送方式和中断传送方式的数据传输速度和对主机的占用率。</a:t>
            </a:r>
          </a:p>
        </p:txBody>
      </p:sp>
      <p:pic>
        <p:nvPicPr>
          <p:cNvPr id="6" name="Picture 4">
            <a:extLst>
              <a:ext uri="{FF2B5EF4-FFF2-40B4-BE49-F238E27FC236}">
                <a16:creationId xmlns:a16="http://schemas.microsoft.com/office/drawing/2014/main" id="{5A0793C5-5318-46D7-AA44-6DD44EE34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233" y="2607535"/>
            <a:ext cx="6108700" cy="178276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a:extLst>
              <a:ext uri="{FF2B5EF4-FFF2-40B4-BE49-F238E27FC236}">
                <a16:creationId xmlns:a16="http://schemas.microsoft.com/office/drawing/2014/main" id="{0981E311-BFF5-4D39-9A7E-B6A4978F6A27}"/>
              </a:ext>
            </a:extLst>
          </p:cNvPr>
          <p:cNvSpPr txBox="1">
            <a:spLocks noChangeArrowheads="1"/>
          </p:cNvSpPr>
          <p:nvPr/>
        </p:nvSpPr>
        <p:spPr bwMode="auto">
          <a:xfrm>
            <a:off x="702080" y="4662142"/>
            <a:ext cx="7851775"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30000"/>
              </a:spcBef>
              <a:spcAft>
                <a:spcPct val="0"/>
              </a:spcAft>
            </a:pPr>
            <a:r>
              <a:rPr lang="zh-CN" altLang="en-US" sz="2000" dirty="0">
                <a:solidFill>
                  <a:srgbClr val="D1390F"/>
                </a:solidFill>
                <a:latin typeface="+mj-ea"/>
                <a:ea typeface="+mj-ea"/>
              </a:rPr>
              <a:t>对主机占用率：</a:t>
            </a:r>
          </a:p>
          <a:p>
            <a:pPr eaLnBrk="0" fontAlgn="base" hangingPunct="0">
              <a:spcBef>
                <a:spcPct val="30000"/>
              </a:spcBef>
              <a:spcAft>
                <a:spcPct val="0"/>
              </a:spcAft>
            </a:pPr>
            <a:r>
              <a:rPr lang="zh-CN" altLang="en-US" sz="2000" dirty="0">
                <a:solidFill>
                  <a:srgbClr val="000000"/>
                </a:solidFill>
                <a:latin typeface="+mj-ea"/>
                <a:ea typeface="+mj-ea"/>
              </a:rPr>
              <a:t>在进行</a:t>
            </a:r>
            <a:r>
              <a:rPr lang="en-US" altLang="zh-CN" sz="2000" dirty="0">
                <a:solidFill>
                  <a:srgbClr val="000000"/>
                </a:solidFill>
                <a:latin typeface="+mj-ea"/>
                <a:ea typeface="+mj-ea"/>
              </a:rPr>
              <a:t>I/O</a:t>
            </a:r>
            <a:r>
              <a:rPr lang="zh-CN" altLang="en-US" sz="2000" dirty="0">
                <a:solidFill>
                  <a:srgbClr val="000000"/>
                </a:solidFill>
                <a:latin typeface="+mj-ea"/>
                <a:ea typeface="+mj-ea"/>
              </a:rPr>
              <a:t>操作过程中，处理器有多少时间花费在输入</a:t>
            </a:r>
            <a:r>
              <a:rPr lang="en-US" altLang="zh-CN" sz="2000" dirty="0">
                <a:solidFill>
                  <a:srgbClr val="000000"/>
                </a:solidFill>
                <a:latin typeface="+mj-ea"/>
                <a:ea typeface="+mj-ea"/>
              </a:rPr>
              <a:t>/</a:t>
            </a:r>
            <a:r>
              <a:rPr lang="zh-CN" altLang="en-US" sz="2000" dirty="0">
                <a:solidFill>
                  <a:srgbClr val="000000"/>
                </a:solidFill>
                <a:latin typeface="+mj-ea"/>
                <a:ea typeface="+mj-ea"/>
              </a:rPr>
              <a:t>出操作上。</a:t>
            </a:r>
          </a:p>
          <a:p>
            <a:pPr eaLnBrk="0" fontAlgn="base" hangingPunct="0">
              <a:spcBef>
                <a:spcPct val="30000"/>
              </a:spcBef>
              <a:spcAft>
                <a:spcPct val="0"/>
              </a:spcAft>
            </a:pPr>
            <a:r>
              <a:rPr lang="zh-CN" altLang="en-US" sz="2000" dirty="0">
                <a:solidFill>
                  <a:srgbClr val="D1390F"/>
                </a:solidFill>
                <a:latin typeface="+mj-ea"/>
                <a:ea typeface="+mj-ea"/>
              </a:rPr>
              <a:t>数据传送速度（吞吐量、</a:t>
            </a:r>
            <a:r>
              <a:rPr lang="en-US" altLang="zh-CN" sz="2000" dirty="0">
                <a:solidFill>
                  <a:srgbClr val="D1390F"/>
                </a:solidFill>
                <a:latin typeface="+mj-ea"/>
                <a:ea typeface="+mj-ea"/>
              </a:rPr>
              <a:t>I/O</a:t>
            </a:r>
            <a:r>
              <a:rPr lang="zh-CN" altLang="en-US" sz="2000" dirty="0">
                <a:solidFill>
                  <a:srgbClr val="D1390F"/>
                </a:solidFill>
                <a:latin typeface="+mj-ea"/>
                <a:ea typeface="+mj-ea"/>
              </a:rPr>
              <a:t>带宽）：</a:t>
            </a:r>
          </a:p>
          <a:p>
            <a:pPr eaLnBrk="0" fontAlgn="base" hangingPunct="0">
              <a:spcBef>
                <a:spcPct val="30000"/>
              </a:spcBef>
              <a:spcAft>
                <a:spcPct val="0"/>
              </a:spcAft>
            </a:pPr>
            <a:r>
              <a:rPr lang="zh-CN" altLang="en-US" sz="2000" dirty="0">
                <a:solidFill>
                  <a:srgbClr val="000000"/>
                </a:solidFill>
                <a:latin typeface="+mj-ea"/>
                <a:ea typeface="+mj-ea"/>
              </a:rPr>
              <a:t>单位时间内传送的数据量。</a:t>
            </a:r>
          </a:p>
        </p:txBody>
      </p:sp>
    </p:spTree>
    <p:extLst>
      <p:ext uri="{BB962C8B-B14F-4D97-AF65-F5344CB8AC3E}">
        <p14:creationId xmlns:p14="http://schemas.microsoft.com/office/powerpoint/2010/main" val="46829432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C3079-BD87-4587-B1C1-704598D8D4A0}"/>
              </a:ext>
            </a:extLst>
          </p:cNvPr>
          <p:cNvSpPr>
            <a:spLocks noGrp="1"/>
          </p:cNvSpPr>
          <p:nvPr>
            <p:ph type="sldNum" sz="quarter" idx="12"/>
          </p:nvPr>
        </p:nvSpPr>
        <p:spPr/>
        <p:txBody>
          <a:bodyPr/>
          <a:lstStyle/>
          <a:p>
            <a:fld id="{D12C7F20-4EEE-4847-AC76-B538472E8A39}" type="slidenum">
              <a:rPr lang="zh-CN" altLang="en-US" smtClean="0"/>
              <a:pPr/>
              <a:t>58</a:t>
            </a:fld>
            <a:endParaRPr lang="zh-CN" altLang="en-US"/>
          </a:p>
        </p:txBody>
      </p:sp>
      <p:sp>
        <p:nvSpPr>
          <p:cNvPr id="3" name="文本占位符 2">
            <a:extLst>
              <a:ext uri="{FF2B5EF4-FFF2-40B4-BE49-F238E27FC236}">
                <a16:creationId xmlns:a16="http://schemas.microsoft.com/office/drawing/2014/main" id="{A72FC860-F573-4F83-A720-1F4F75124B63}"/>
              </a:ext>
            </a:extLst>
          </p:cNvPr>
          <p:cNvSpPr>
            <a:spLocks noGrp="1"/>
          </p:cNvSpPr>
          <p:nvPr>
            <p:ph type="body" sz="quarter" idx="15"/>
          </p:nvPr>
        </p:nvSpPr>
        <p:spPr/>
        <p:txBody>
          <a:bodyPr/>
          <a:lstStyle/>
          <a:p>
            <a:r>
              <a:rPr lang="zh-CN" altLang="en-US" dirty="0"/>
              <a:t>轮询方式和中断方式的比较</a:t>
            </a:r>
          </a:p>
        </p:txBody>
      </p:sp>
      <p:sp>
        <p:nvSpPr>
          <p:cNvPr id="4" name="文本占位符 3">
            <a:extLst>
              <a:ext uri="{FF2B5EF4-FFF2-40B4-BE49-F238E27FC236}">
                <a16:creationId xmlns:a16="http://schemas.microsoft.com/office/drawing/2014/main" id="{A3D45849-35C7-40D4-8F57-00DA3ED5A338}"/>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9C6F3050-E6DD-41A2-B69E-E3AC02C83099}"/>
              </a:ext>
            </a:extLst>
          </p:cNvPr>
          <p:cNvSpPr txBox="1">
            <a:spLocks noChangeArrowheads="1"/>
          </p:cNvSpPr>
          <p:nvPr/>
        </p:nvSpPr>
        <p:spPr bwMode="auto">
          <a:xfrm>
            <a:off x="223249" y="1437971"/>
            <a:ext cx="9474943" cy="186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ct val="0"/>
              </a:spcBef>
              <a:buFontTx/>
              <a:buNone/>
            </a:pPr>
            <a:r>
              <a:rPr lang="zh-CN" altLang="en-US" sz="2000" b="0" dirty="0">
                <a:solidFill>
                  <a:srgbClr val="3333CC"/>
                </a:solidFill>
                <a:latin typeface="+mj-ea"/>
                <a:ea typeface="+mj-ea"/>
              </a:rPr>
              <a:t>（</a:t>
            </a:r>
            <a:r>
              <a:rPr lang="en-US" altLang="zh-CN" sz="2000" b="0" dirty="0">
                <a:solidFill>
                  <a:srgbClr val="3333CC"/>
                </a:solidFill>
                <a:latin typeface="+mj-ea"/>
                <a:ea typeface="+mj-ea"/>
              </a:rPr>
              <a:t>1</a:t>
            </a:r>
            <a:r>
              <a:rPr lang="zh-CN" altLang="en-US" sz="2000" b="0" dirty="0">
                <a:solidFill>
                  <a:srgbClr val="3333CC"/>
                </a:solidFill>
                <a:latin typeface="+mj-ea"/>
                <a:ea typeface="+mj-ea"/>
              </a:rPr>
              <a:t>）程序直接控制传送方式</a:t>
            </a:r>
          </a:p>
          <a:p>
            <a:pPr marL="342900" indent="-342900">
              <a:spcBef>
                <a:spcPct val="0"/>
              </a:spcBef>
              <a:buFontTx/>
              <a:buNone/>
            </a:pPr>
            <a:r>
              <a:rPr lang="zh-CN" altLang="en-US" sz="2000" b="0" dirty="0">
                <a:solidFill>
                  <a:srgbClr val="3333CC"/>
                </a:solidFill>
                <a:latin typeface="+mj-ea"/>
                <a:ea typeface="+mj-ea"/>
              </a:rPr>
              <a:t>  若查询程序有</a:t>
            </a:r>
            <a:r>
              <a:rPr lang="en-US" altLang="zh-CN" sz="2000" b="0" dirty="0">
                <a:solidFill>
                  <a:srgbClr val="3333CC"/>
                </a:solidFill>
                <a:latin typeface="+mj-ea"/>
                <a:ea typeface="+mj-ea"/>
              </a:rPr>
              <a:t>10</a:t>
            </a:r>
            <a:r>
              <a:rPr lang="zh-CN" altLang="en-US" sz="2000" b="0" dirty="0">
                <a:solidFill>
                  <a:srgbClr val="3333CC"/>
                </a:solidFill>
                <a:latin typeface="+mj-ea"/>
                <a:ea typeface="+mj-ea"/>
              </a:rPr>
              <a:t>条，第</a:t>
            </a:r>
            <a:r>
              <a:rPr lang="en-US" altLang="zh-CN" sz="2000" b="0" dirty="0">
                <a:solidFill>
                  <a:srgbClr val="3333CC"/>
                </a:solidFill>
                <a:latin typeface="+mj-ea"/>
                <a:ea typeface="+mj-ea"/>
              </a:rPr>
              <a:t>5</a:t>
            </a:r>
            <a:r>
              <a:rPr lang="zh-CN" altLang="en-US" sz="2000" b="0" dirty="0">
                <a:solidFill>
                  <a:srgbClr val="3333CC"/>
                </a:solidFill>
                <a:latin typeface="+mj-ea"/>
                <a:ea typeface="+mj-ea"/>
              </a:rPr>
              <a:t>条为启动设备的指令，则：</a:t>
            </a:r>
          </a:p>
          <a:p>
            <a:pPr marL="342900" indent="-342900">
              <a:spcBef>
                <a:spcPct val="0"/>
              </a:spcBef>
              <a:buFontTx/>
              <a:buNone/>
            </a:pPr>
            <a:r>
              <a:rPr lang="zh-CN" altLang="en-US" sz="2000" b="0" dirty="0">
                <a:solidFill>
                  <a:srgbClr val="56C61E"/>
                </a:solidFill>
                <a:latin typeface="+mj-ea"/>
                <a:ea typeface="+mj-ea"/>
              </a:rPr>
              <a:t>    </a:t>
            </a:r>
            <a:r>
              <a:rPr lang="zh-CN" altLang="en-US" sz="2000" b="0" dirty="0">
                <a:solidFill>
                  <a:srgbClr val="146C18"/>
                </a:solidFill>
                <a:latin typeface="+mj-ea"/>
                <a:ea typeface="+mj-ea"/>
              </a:rPr>
              <a:t>数据传输率为：</a:t>
            </a:r>
            <a:r>
              <a:rPr lang="en-US" altLang="zh-CN" sz="2000" b="0" dirty="0">
                <a:solidFill>
                  <a:srgbClr val="146C18"/>
                </a:solidFill>
                <a:latin typeface="+mj-ea"/>
                <a:ea typeface="+mj-ea"/>
              </a:rPr>
              <a:t>1/(1000+5) </a:t>
            </a:r>
            <a:r>
              <a:rPr lang="en-US" altLang="zh-CN" sz="2000" b="0" dirty="0" err="1">
                <a:solidFill>
                  <a:srgbClr val="146C18"/>
                </a:solidFill>
                <a:latin typeface="+mj-ea"/>
                <a:ea typeface="+mj-ea"/>
              </a:rPr>
              <a:t>μs</a:t>
            </a:r>
            <a:r>
              <a:rPr lang="zh-CN" altLang="en-US" sz="2000" b="0" dirty="0">
                <a:solidFill>
                  <a:srgbClr val="146C18"/>
                </a:solidFill>
                <a:latin typeface="+mj-ea"/>
                <a:ea typeface="+mj-ea"/>
              </a:rPr>
              <a:t>，约为每秒</a:t>
            </a:r>
            <a:r>
              <a:rPr lang="en-US" altLang="zh-CN" sz="2000" b="0" dirty="0">
                <a:solidFill>
                  <a:srgbClr val="146C18"/>
                </a:solidFill>
                <a:latin typeface="+mj-ea"/>
                <a:ea typeface="+mj-ea"/>
              </a:rPr>
              <a:t>995</a:t>
            </a:r>
            <a:r>
              <a:rPr lang="zh-CN" altLang="en-US" sz="2000" b="0" dirty="0">
                <a:solidFill>
                  <a:srgbClr val="146C18"/>
                </a:solidFill>
                <a:latin typeface="+mj-ea"/>
                <a:ea typeface="+mj-ea"/>
              </a:rPr>
              <a:t>个数据。</a:t>
            </a:r>
          </a:p>
          <a:p>
            <a:pPr marL="342900" indent="-342900">
              <a:spcBef>
                <a:spcPct val="0"/>
              </a:spcBef>
              <a:buFontTx/>
              <a:buNone/>
            </a:pPr>
            <a:r>
              <a:rPr lang="zh-CN" altLang="en-US" sz="2000" b="0" dirty="0">
                <a:solidFill>
                  <a:srgbClr val="146C18"/>
                </a:solidFill>
                <a:latin typeface="+mj-ea"/>
                <a:ea typeface="+mj-ea"/>
              </a:rPr>
              <a:t>    主机占用率</a:t>
            </a:r>
            <a:r>
              <a:rPr lang="en-US" altLang="zh-CN" sz="2000" b="0" dirty="0">
                <a:solidFill>
                  <a:srgbClr val="146C18"/>
                </a:solidFill>
                <a:latin typeface="+mj-ea"/>
                <a:ea typeface="+mj-ea"/>
              </a:rPr>
              <a:t>=100%</a:t>
            </a:r>
          </a:p>
          <a:p>
            <a:pPr marL="342900" indent="-342900">
              <a:spcBef>
                <a:spcPct val="0"/>
              </a:spcBef>
            </a:pPr>
            <a:endParaRPr lang="zh-CN" altLang="en-US" sz="2000" b="0" dirty="0">
              <a:solidFill>
                <a:srgbClr val="146C18"/>
              </a:solidFill>
              <a:latin typeface="+mj-ea"/>
              <a:ea typeface="+mj-ea"/>
            </a:endParaRPr>
          </a:p>
        </p:txBody>
      </p:sp>
      <p:sp>
        <p:nvSpPr>
          <p:cNvPr id="6" name="Rectangle 23">
            <a:extLst>
              <a:ext uri="{FF2B5EF4-FFF2-40B4-BE49-F238E27FC236}">
                <a16:creationId xmlns:a16="http://schemas.microsoft.com/office/drawing/2014/main" id="{CC32EDC8-F08D-413F-B5BD-77E9FDA8D608}"/>
              </a:ext>
            </a:extLst>
          </p:cNvPr>
          <p:cNvSpPr>
            <a:spLocks noChangeArrowheads="1"/>
          </p:cNvSpPr>
          <p:nvPr/>
        </p:nvSpPr>
        <p:spPr bwMode="auto">
          <a:xfrm>
            <a:off x="403514" y="3529221"/>
            <a:ext cx="612312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30000"/>
              </a:spcBef>
              <a:spcAft>
                <a:spcPct val="0"/>
              </a:spcAft>
              <a:buClr>
                <a:srgbClr val="FC0128"/>
              </a:buClr>
              <a:buSzPct val="80000"/>
              <a:buFont typeface="Wingdings" panose="05000000000000000000" pitchFamily="2" charset="2"/>
              <a:buNone/>
            </a:pPr>
            <a:r>
              <a:rPr kumimoji="1" lang="zh-CN" altLang="en-US" sz="2000" dirty="0">
                <a:solidFill>
                  <a:srgbClr val="3333CC"/>
                </a:solidFill>
                <a:latin typeface="+mj-ea"/>
                <a:ea typeface="+mj-ea"/>
              </a:rPr>
              <a:t>（</a:t>
            </a:r>
            <a:r>
              <a:rPr kumimoji="1" lang="en-US" altLang="zh-CN" sz="2000" dirty="0">
                <a:solidFill>
                  <a:srgbClr val="3333CC"/>
                </a:solidFill>
                <a:latin typeface="+mj-ea"/>
                <a:ea typeface="+mj-ea"/>
              </a:rPr>
              <a:t>2</a:t>
            </a:r>
            <a:r>
              <a:rPr kumimoji="1" lang="zh-CN" altLang="en-US" sz="2000" dirty="0">
                <a:solidFill>
                  <a:srgbClr val="3333CC"/>
                </a:solidFill>
                <a:latin typeface="+mj-ea"/>
                <a:ea typeface="+mj-ea"/>
              </a:rPr>
              <a:t>）中断传送方式</a:t>
            </a:r>
          </a:p>
          <a:p>
            <a:pPr fontAlgn="base">
              <a:spcBef>
                <a:spcPct val="30000"/>
              </a:spcBef>
              <a:spcAft>
                <a:spcPct val="0"/>
              </a:spcAft>
              <a:buClr>
                <a:srgbClr val="FC0128"/>
              </a:buClr>
              <a:buSzPct val="80000"/>
              <a:buFont typeface="Wingdings" panose="05000000000000000000" pitchFamily="2" charset="2"/>
              <a:buNone/>
            </a:pPr>
            <a:r>
              <a:rPr kumimoji="1" lang="zh-CN" altLang="en-US" sz="2000" dirty="0">
                <a:solidFill>
                  <a:srgbClr val="3333CC"/>
                </a:solidFill>
                <a:latin typeface="+mj-ea"/>
                <a:ea typeface="+mj-ea"/>
              </a:rPr>
              <a:t>若中断服务程序有</a:t>
            </a:r>
            <a:r>
              <a:rPr kumimoji="1" lang="en-US" altLang="zh-CN" sz="2000" dirty="0">
                <a:solidFill>
                  <a:srgbClr val="3333CC"/>
                </a:solidFill>
                <a:latin typeface="+mj-ea"/>
                <a:ea typeface="+mj-ea"/>
              </a:rPr>
              <a:t>30</a:t>
            </a:r>
            <a:r>
              <a:rPr kumimoji="1" lang="zh-CN" altLang="en-US" sz="2000" dirty="0">
                <a:solidFill>
                  <a:srgbClr val="3333CC"/>
                </a:solidFill>
                <a:latin typeface="+mj-ea"/>
                <a:ea typeface="+mj-ea"/>
              </a:rPr>
              <a:t>条，在第</a:t>
            </a:r>
            <a:r>
              <a:rPr kumimoji="1" lang="en-US" altLang="zh-CN" sz="2000" dirty="0">
                <a:solidFill>
                  <a:srgbClr val="3333CC"/>
                </a:solidFill>
                <a:latin typeface="+mj-ea"/>
                <a:ea typeface="+mj-ea"/>
              </a:rPr>
              <a:t>20</a:t>
            </a:r>
            <a:r>
              <a:rPr kumimoji="1" lang="zh-CN" altLang="en-US" sz="2000" dirty="0">
                <a:solidFill>
                  <a:srgbClr val="3333CC"/>
                </a:solidFill>
                <a:latin typeface="+mj-ea"/>
                <a:ea typeface="+mj-ea"/>
              </a:rPr>
              <a:t>条启动设备，则：</a:t>
            </a:r>
          </a:p>
          <a:p>
            <a:pPr fontAlgn="base">
              <a:spcBef>
                <a:spcPct val="30000"/>
              </a:spcBef>
              <a:spcAft>
                <a:spcPct val="0"/>
              </a:spcAft>
              <a:buClr>
                <a:srgbClr val="FC0128"/>
              </a:buClr>
              <a:buSzPct val="80000"/>
              <a:buFont typeface="Wingdings" panose="05000000000000000000" pitchFamily="2" charset="2"/>
              <a:buNone/>
            </a:pPr>
            <a:r>
              <a:rPr kumimoji="1" lang="zh-CN" altLang="en-US" sz="2000" dirty="0">
                <a:solidFill>
                  <a:srgbClr val="146C18"/>
                </a:solidFill>
                <a:latin typeface="+mj-ea"/>
                <a:ea typeface="+mj-ea"/>
              </a:rPr>
              <a:t>数据传输率为：</a:t>
            </a:r>
            <a:r>
              <a:rPr kumimoji="1" lang="en-US" altLang="zh-CN" sz="2000" dirty="0">
                <a:solidFill>
                  <a:srgbClr val="146C18"/>
                </a:solidFill>
                <a:latin typeface="+mj-ea"/>
                <a:ea typeface="+mj-ea"/>
              </a:rPr>
              <a:t>1/(1000+1+20)</a:t>
            </a:r>
            <a:r>
              <a:rPr kumimoji="1" lang="en-US" altLang="zh-CN" sz="2000" dirty="0" err="1">
                <a:solidFill>
                  <a:srgbClr val="146C18"/>
                </a:solidFill>
                <a:latin typeface="+mj-ea"/>
                <a:ea typeface="+mj-ea"/>
              </a:rPr>
              <a:t>μs</a:t>
            </a:r>
            <a:r>
              <a:rPr kumimoji="1" lang="zh-CN" altLang="en-US" sz="2000" dirty="0">
                <a:solidFill>
                  <a:srgbClr val="146C18"/>
                </a:solidFill>
                <a:latin typeface="+mj-ea"/>
                <a:ea typeface="+mj-ea"/>
              </a:rPr>
              <a:t>，约为每秒</a:t>
            </a:r>
            <a:r>
              <a:rPr kumimoji="1" lang="en-US" altLang="zh-CN" sz="2000" dirty="0">
                <a:solidFill>
                  <a:srgbClr val="146C18"/>
                </a:solidFill>
                <a:latin typeface="+mj-ea"/>
                <a:ea typeface="+mj-ea"/>
              </a:rPr>
              <a:t>979</a:t>
            </a:r>
            <a:r>
              <a:rPr kumimoji="1" lang="zh-CN" altLang="en-US" sz="2000" dirty="0">
                <a:solidFill>
                  <a:srgbClr val="146C18"/>
                </a:solidFill>
                <a:latin typeface="+mj-ea"/>
                <a:ea typeface="+mj-ea"/>
              </a:rPr>
              <a:t>个数据。</a:t>
            </a:r>
          </a:p>
          <a:p>
            <a:pPr fontAlgn="base">
              <a:spcBef>
                <a:spcPct val="30000"/>
              </a:spcBef>
              <a:spcAft>
                <a:spcPct val="0"/>
              </a:spcAft>
              <a:buClr>
                <a:srgbClr val="FC0128"/>
              </a:buClr>
              <a:buSzPct val="80000"/>
              <a:buFont typeface="Wingdings" panose="05000000000000000000" pitchFamily="2" charset="2"/>
              <a:buNone/>
            </a:pPr>
            <a:r>
              <a:rPr kumimoji="1" lang="zh-CN" altLang="en-US" sz="2000" dirty="0">
                <a:solidFill>
                  <a:srgbClr val="146C18"/>
                </a:solidFill>
                <a:latin typeface="+mj-ea"/>
                <a:ea typeface="+mj-ea"/>
              </a:rPr>
              <a:t>主机占用率为：</a:t>
            </a:r>
            <a:r>
              <a:rPr kumimoji="1" lang="en-US" altLang="zh-CN" sz="2000" dirty="0">
                <a:solidFill>
                  <a:srgbClr val="146C18"/>
                </a:solidFill>
                <a:latin typeface="+mj-ea"/>
                <a:ea typeface="+mj-ea"/>
              </a:rPr>
              <a:t>(1+30)/(1000+1+20)=3%</a:t>
            </a:r>
          </a:p>
        </p:txBody>
      </p:sp>
      <p:grpSp>
        <p:nvGrpSpPr>
          <p:cNvPr id="7" name="Group 53">
            <a:extLst>
              <a:ext uri="{FF2B5EF4-FFF2-40B4-BE49-F238E27FC236}">
                <a16:creationId xmlns:a16="http://schemas.microsoft.com/office/drawing/2014/main" id="{9AD096FD-A263-4767-8D7F-64F3AD2E1C0A}"/>
              </a:ext>
            </a:extLst>
          </p:cNvPr>
          <p:cNvGrpSpPr>
            <a:grpSpLocks/>
          </p:cNvGrpSpPr>
          <p:nvPr/>
        </p:nvGrpSpPr>
        <p:grpSpPr bwMode="auto">
          <a:xfrm>
            <a:off x="6796311" y="1231169"/>
            <a:ext cx="4989512" cy="1886046"/>
            <a:chOff x="2433" y="1411"/>
            <a:chExt cx="3143" cy="1157"/>
          </a:xfrm>
        </p:grpSpPr>
        <p:grpSp>
          <p:nvGrpSpPr>
            <p:cNvPr id="8" name="Group 52">
              <a:extLst>
                <a:ext uri="{FF2B5EF4-FFF2-40B4-BE49-F238E27FC236}">
                  <a16:creationId xmlns:a16="http://schemas.microsoft.com/office/drawing/2014/main" id="{6A12E83B-FD10-4E5D-801B-834D897B30BE}"/>
                </a:ext>
              </a:extLst>
            </p:cNvPr>
            <p:cNvGrpSpPr>
              <a:grpSpLocks/>
            </p:cNvGrpSpPr>
            <p:nvPr/>
          </p:nvGrpSpPr>
          <p:grpSpPr bwMode="auto">
            <a:xfrm>
              <a:off x="2433" y="1411"/>
              <a:ext cx="3143" cy="886"/>
              <a:chOff x="2433" y="1411"/>
              <a:chExt cx="3143" cy="886"/>
            </a:xfrm>
          </p:grpSpPr>
          <p:sp>
            <p:nvSpPr>
              <p:cNvPr id="10" name="Line 4">
                <a:extLst>
                  <a:ext uri="{FF2B5EF4-FFF2-40B4-BE49-F238E27FC236}">
                    <a16:creationId xmlns:a16="http://schemas.microsoft.com/office/drawing/2014/main" id="{0257E39F-F16E-4D47-A806-A616E3AA42D7}"/>
                  </a:ext>
                </a:extLst>
              </p:cNvPr>
              <p:cNvSpPr>
                <a:spLocks noChangeShapeType="1"/>
              </p:cNvSpPr>
              <p:nvPr/>
            </p:nvSpPr>
            <p:spPr bwMode="auto">
              <a:xfrm flipV="1">
                <a:off x="2859" y="2030"/>
                <a:ext cx="639" cy="13"/>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1" name="Line 5">
                <a:extLst>
                  <a:ext uri="{FF2B5EF4-FFF2-40B4-BE49-F238E27FC236}">
                    <a16:creationId xmlns:a16="http://schemas.microsoft.com/office/drawing/2014/main" id="{A187AAB1-4DA1-4035-B8F4-1EBDEA301139}"/>
                  </a:ext>
                </a:extLst>
              </p:cNvPr>
              <p:cNvSpPr>
                <a:spLocks noChangeShapeType="1"/>
              </p:cNvSpPr>
              <p:nvPr/>
            </p:nvSpPr>
            <p:spPr bwMode="auto">
              <a:xfrm>
                <a:off x="3165" y="1643"/>
                <a:ext cx="0" cy="405"/>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2" name="Text Box 6">
                <a:extLst>
                  <a:ext uri="{FF2B5EF4-FFF2-40B4-BE49-F238E27FC236}">
                    <a16:creationId xmlns:a16="http://schemas.microsoft.com/office/drawing/2014/main" id="{ADD0C63B-CCB7-4BD2-A2EC-F9277871D83F}"/>
                  </a:ext>
                </a:extLst>
              </p:cNvPr>
              <p:cNvSpPr txBox="1">
                <a:spLocks noChangeArrowheads="1"/>
              </p:cNvSpPr>
              <p:nvPr/>
            </p:nvSpPr>
            <p:spPr bwMode="auto">
              <a:xfrm>
                <a:off x="2698" y="1411"/>
                <a:ext cx="6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i="0" u="none" strike="noStrike" kern="0" cap="none" spc="0" normalizeH="0" baseline="0" noProof="0">
                    <a:ln>
                      <a:noFill/>
                    </a:ln>
                    <a:solidFill>
                      <a:srgbClr val="0066FF"/>
                    </a:solidFill>
                    <a:effectLst/>
                    <a:uLnTx/>
                    <a:uFillTx/>
                    <a:latin typeface="+mj-ea"/>
                    <a:ea typeface="+mj-ea"/>
                  </a:rPr>
                  <a:t>外设</a:t>
                </a:r>
              </a:p>
            </p:txBody>
          </p:sp>
          <p:sp>
            <p:nvSpPr>
              <p:cNvPr id="13" name="Text Box 7">
                <a:extLst>
                  <a:ext uri="{FF2B5EF4-FFF2-40B4-BE49-F238E27FC236}">
                    <a16:creationId xmlns:a16="http://schemas.microsoft.com/office/drawing/2014/main" id="{E0936576-4015-41C0-A730-F5EBA60F6D26}"/>
                  </a:ext>
                </a:extLst>
              </p:cNvPr>
              <p:cNvSpPr txBox="1">
                <a:spLocks noChangeArrowheads="1"/>
              </p:cNvSpPr>
              <p:nvPr/>
            </p:nvSpPr>
            <p:spPr bwMode="auto">
              <a:xfrm>
                <a:off x="2433" y="1850"/>
                <a:ext cx="74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baseline="0" noProof="0">
                    <a:ln>
                      <a:noFill/>
                    </a:ln>
                    <a:solidFill>
                      <a:srgbClr val="FC0128"/>
                    </a:solidFill>
                    <a:effectLst/>
                    <a:uLnTx/>
                    <a:uFillTx/>
                    <a:latin typeface="+mj-ea"/>
                    <a:ea typeface="+mj-ea"/>
                  </a:rPr>
                  <a:t>CPU</a:t>
                </a:r>
              </a:p>
            </p:txBody>
          </p:sp>
          <p:sp>
            <p:nvSpPr>
              <p:cNvPr id="14" name="Line 8">
                <a:extLst>
                  <a:ext uri="{FF2B5EF4-FFF2-40B4-BE49-F238E27FC236}">
                    <a16:creationId xmlns:a16="http://schemas.microsoft.com/office/drawing/2014/main" id="{5CAF6DEB-D460-455A-BB52-81B3B40C8B9D}"/>
                  </a:ext>
                </a:extLst>
              </p:cNvPr>
              <p:cNvSpPr>
                <a:spLocks noChangeShapeType="1"/>
              </p:cNvSpPr>
              <p:nvPr/>
            </p:nvSpPr>
            <p:spPr bwMode="auto">
              <a:xfrm flipV="1">
                <a:off x="3163" y="1637"/>
                <a:ext cx="738"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5" name="Line 9">
                <a:extLst>
                  <a:ext uri="{FF2B5EF4-FFF2-40B4-BE49-F238E27FC236}">
                    <a16:creationId xmlns:a16="http://schemas.microsoft.com/office/drawing/2014/main" id="{D3BDD588-C1B2-482A-8A44-C1DBC547C8BB}"/>
                  </a:ext>
                </a:extLst>
              </p:cNvPr>
              <p:cNvSpPr>
                <a:spLocks noChangeShapeType="1"/>
              </p:cNvSpPr>
              <p:nvPr/>
            </p:nvSpPr>
            <p:spPr bwMode="auto">
              <a:xfrm>
                <a:off x="3905" y="1643"/>
                <a:ext cx="0" cy="411"/>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6" name="Line 10">
                <a:extLst>
                  <a:ext uri="{FF2B5EF4-FFF2-40B4-BE49-F238E27FC236}">
                    <a16:creationId xmlns:a16="http://schemas.microsoft.com/office/drawing/2014/main" id="{81845203-0C1F-4E5B-AEA1-9AD84A712627}"/>
                  </a:ext>
                </a:extLst>
              </p:cNvPr>
              <p:cNvSpPr>
                <a:spLocks noChangeShapeType="1"/>
              </p:cNvSpPr>
              <p:nvPr/>
            </p:nvSpPr>
            <p:spPr bwMode="auto">
              <a:xfrm>
                <a:off x="3905" y="2054"/>
                <a:ext cx="653"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7" name="Line 11">
                <a:extLst>
                  <a:ext uri="{FF2B5EF4-FFF2-40B4-BE49-F238E27FC236}">
                    <a16:creationId xmlns:a16="http://schemas.microsoft.com/office/drawing/2014/main" id="{270ECD34-5C77-4936-887D-18082C93203D}"/>
                  </a:ext>
                </a:extLst>
              </p:cNvPr>
              <p:cNvSpPr>
                <a:spLocks noChangeShapeType="1"/>
              </p:cNvSpPr>
              <p:nvPr/>
            </p:nvSpPr>
            <p:spPr bwMode="auto">
              <a:xfrm>
                <a:off x="4327" y="1655"/>
                <a:ext cx="0" cy="408"/>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8" name="Line 12">
                <a:extLst>
                  <a:ext uri="{FF2B5EF4-FFF2-40B4-BE49-F238E27FC236}">
                    <a16:creationId xmlns:a16="http://schemas.microsoft.com/office/drawing/2014/main" id="{0B469C78-DC7E-474E-BA00-ED54330F48EF}"/>
                  </a:ext>
                </a:extLst>
              </p:cNvPr>
              <p:cNvSpPr>
                <a:spLocks noChangeShapeType="1"/>
              </p:cNvSpPr>
              <p:nvPr/>
            </p:nvSpPr>
            <p:spPr bwMode="auto">
              <a:xfrm flipV="1">
                <a:off x="4331" y="1650"/>
                <a:ext cx="723" cy="1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19" name="Line 13">
                <a:extLst>
                  <a:ext uri="{FF2B5EF4-FFF2-40B4-BE49-F238E27FC236}">
                    <a16:creationId xmlns:a16="http://schemas.microsoft.com/office/drawing/2014/main" id="{C50B10A3-9646-4993-8A2A-176114143F92}"/>
                  </a:ext>
                </a:extLst>
              </p:cNvPr>
              <p:cNvSpPr>
                <a:spLocks noChangeShapeType="1"/>
              </p:cNvSpPr>
              <p:nvPr/>
            </p:nvSpPr>
            <p:spPr bwMode="auto">
              <a:xfrm>
                <a:off x="5052" y="1655"/>
                <a:ext cx="0" cy="412"/>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0" name="Line 14">
                <a:extLst>
                  <a:ext uri="{FF2B5EF4-FFF2-40B4-BE49-F238E27FC236}">
                    <a16:creationId xmlns:a16="http://schemas.microsoft.com/office/drawing/2014/main" id="{F3881AB0-2E10-4E33-9C6A-92F7BD0344BF}"/>
                  </a:ext>
                </a:extLst>
              </p:cNvPr>
              <p:cNvSpPr>
                <a:spLocks noChangeShapeType="1"/>
              </p:cNvSpPr>
              <p:nvPr/>
            </p:nvSpPr>
            <p:spPr bwMode="auto">
              <a:xfrm>
                <a:off x="5062" y="2058"/>
                <a:ext cx="387"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1" name="Text Box 15">
                <a:extLst>
                  <a:ext uri="{FF2B5EF4-FFF2-40B4-BE49-F238E27FC236}">
                    <a16:creationId xmlns:a16="http://schemas.microsoft.com/office/drawing/2014/main" id="{B12D458A-D744-433F-9EFE-380E720F1413}"/>
                  </a:ext>
                </a:extLst>
              </p:cNvPr>
              <p:cNvSpPr txBox="1">
                <a:spLocks noChangeArrowheads="1"/>
              </p:cNvSpPr>
              <p:nvPr/>
            </p:nvSpPr>
            <p:spPr bwMode="auto">
              <a:xfrm>
                <a:off x="3898" y="1773"/>
                <a:ext cx="62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baseline="0" noProof="0">
                    <a:ln>
                      <a:noFill/>
                    </a:ln>
                    <a:solidFill>
                      <a:srgbClr val="000000"/>
                    </a:solidFill>
                    <a:effectLst/>
                    <a:uLnTx/>
                    <a:uFillTx/>
                    <a:latin typeface="+mj-ea"/>
                    <a:ea typeface="+mj-ea"/>
                  </a:rPr>
                  <a:t>5</a:t>
                </a:r>
                <a:r>
                  <a:rPr kumimoji="1" lang="en-US" altLang="zh-CN" sz="2000" i="0" u="none" strike="noStrike" kern="0" cap="none" spc="0" normalizeH="0" baseline="0" noProof="0">
                    <a:ln>
                      <a:noFill/>
                    </a:ln>
                    <a:solidFill>
                      <a:srgbClr val="000000"/>
                    </a:solidFill>
                    <a:effectLst/>
                    <a:uLnTx/>
                    <a:uFillTx/>
                    <a:latin typeface="+mj-ea"/>
                    <a:ea typeface="+mj-ea"/>
                  </a:rPr>
                  <a:t>μ</a:t>
                </a:r>
                <a:r>
                  <a:rPr kumimoji="1" lang="en-US" altLang="zh-CN" i="0" u="none" strike="noStrike" kern="0" cap="none" spc="0" normalizeH="0" baseline="0" noProof="0">
                    <a:ln>
                      <a:noFill/>
                    </a:ln>
                    <a:solidFill>
                      <a:srgbClr val="000000"/>
                    </a:solidFill>
                    <a:effectLst/>
                    <a:uLnTx/>
                    <a:uFillTx/>
                    <a:latin typeface="+mj-ea"/>
                    <a:ea typeface="+mj-ea"/>
                  </a:rPr>
                  <a:t>s</a:t>
                </a:r>
              </a:p>
            </p:txBody>
          </p:sp>
          <p:sp>
            <p:nvSpPr>
              <p:cNvPr id="22" name="Line 16">
                <a:extLst>
                  <a:ext uri="{FF2B5EF4-FFF2-40B4-BE49-F238E27FC236}">
                    <a16:creationId xmlns:a16="http://schemas.microsoft.com/office/drawing/2014/main" id="{974D4375-09AD-429A-8920-07B5EDE29F21}"/>
                  </a:ext>
                </a:extLst>
              </p:cNvPr>
              <p:cNvSpPr>
                <a:spLocks noChangeShapeType="1"/>
              </p:cNvSpPr>
              <p:nvPr/>
            </p:nvSpPr>
            <p:spPr bwMode="auto">
              <a:xfrm>
                <a:off x="3164" y="2112"/>
                <a:ext cx="0" cy="1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3" name="Line 17">
                <a:extLst>
                  <a:ext uri="{FF2B5EF4-FFF2-40B4-BE49-F238E27FC236}">
                    <a16:creationId xmlns:a16="http://schemas.microsoft.com/office/drawing/2014/main" id="{3FF3E2D4-F5BF-4428-B593-AED285843079}"/>
                  </a:ext>
                </a:extLst>
              </p:cNvPr>
              <p:cNvSpPr>
                <a:spLocks noChangeShapeType="1"/>
              </p:cNvSpPr>
              <p:nvPr/>
            </p:nvSpPr>
            <p:spPr bwMode="auto">
              <a:xfrm>
                <a:off x="4335" y="2117"/>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4" name="Line 18">
                <a:extLst>
                  <a:ext uri="{FF2B5EF4-FFF2-40B4-BE49-F238E27FC236}">
                    <a16:creationId xmlns:a16="http://schemas.microsoft.com/office/drawing/2014/main" id="{68EE2D7F-346F-46A6-9C2D-0D0062355D3C}"/>
                  </a:ext>
                </a:extLst>
              </p:cNvPr>
              <p:cNvSpPr>
                <a:spLocks noChangeShapeType="1"/>
              </p:cNvSpPr>
              <p:nvPr/>
            </p:nvSpPr>
            <p:spPr bwMode="auto">
              <a:xfrm>
                <a:off x="5383" y="209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5" name="Line 19">
                <a:extLst>
                  <a:ext uri="{FF2B5EF4-FFF2-40B4-BE49-F238E27FC236}">
                    <a16:creationId xmlns:a16="http://schemas.microsoft.com/office/drawing/2014/main" id="{70B7CD8C-9AAC-495D-893C-03CD6018697F}"/>
                  </a:ext>
                </a:extLst>
              </p:cNvPr>
              <p:cNvSpPr>
                <a:spLocks noChangeShapeType="1"/>
              </p:cNvSpPr>
              <p:nvPr/>
            </p:nvSpPr>
            <p:spPr bwMode="auto">
              <a:xfrm>
                <a:off x="5384" y="1647"/>
                <a:ext cx="0" cy="406"/>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6" name="Line 20">
                <a:extLst>
                  <a:ext uri="{FF2B5EF4-FFF2-40B4-BE49-F238E27FC236}">
                    <a16:creationId xmlns:a16="http://schemas.microsoft.com/office/drawing/2014/main" id="{35165530-962F-47E6-A0ED-11A9A1444C0A}"/>
                  </a:ext>
                </a:extLst>
              </p:cNvPr>
              <p:cNvSpPr>
                <a:spLocks noChangeShapeType="1"/>
              </p:cNvSpPr>
              <p:nvPr/>
            </p:nvSpPr>
            <p:spPr bwMode="auto">
              <a:xfrm>
                <a:off x="5371" y="1654"/>
                <a:ext cx="205"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7" name="Line 21">
                <a:extLst>
                  <a:ext uri="{FF2B5EF4-FFF2-40B4-BE49-F238E27FC236}">
                    <a16:creationId xmlns:a16="http://schemas.microsoft.com/office/drawing/2014/main" id="{20DC7303-2D01-4D9F-BFE7-711AE07A950A}"/>
                  </a:ext>
                </a:extLst>
              </p:cNvPr>
              <p:cNvSpPr>
                <a:spLocks noChangeShapeType="1"/>
              </p:cNvSpPr>
              <p:nvPr/>
            </p:nvSpPr>
            <p:spPr bwMode="auto">
              <a:xfrm>
                <a:off x="3164" y="2213"/>
                <a:ext cx="1169"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8" name="Line 22">
                <a:extLst>
                  <a:ext uri="{FF2B5EF4-FFF2-40B4-BE49-F238E27FC236}">
                    <a16:creationId xmlns:a16="http://schemas.microsoft.com/office/drawing/2014/main" id="{86A5E1EB-416B-41B6-BD23-63FBC74551DD}"/>
                  </a:ext>
                </a:extLst>
              </p:cNvPr>
              <p:cNvSpPr>
                <a:spLocks noChangeShapeType="1"/>
              </p:cNvSpPr>
              <p:nvPr/>
            </p:nvSpPr>
            <p:spPr bwMode="auto">
              <a:xfrm>
                <a:off x="4354" y="2217"/>
                <a:ext cx="1029"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29" name="Text Box 42">
                <a:extLst>
                  <a:ext uri="{FF2B5EF4-FFF2-40B4-BE49-F238E27FC236}">
                    <a16:creationId xmlns:a16="http://schemas.microsoft.com/office/drawing/2014/main" id="{495B9BB1-DE5B-4AFE-9CDF-5F36827DB70B}"/>
                  </a:ext>
                </a:extLst>
              </p:cNvPr>
              <p:cNvSpPr txBox="1">
                <a:spLocks noChangeArrowheads="1"/>
              </p:cNvSpPr>
              <p:nvPr/>
            </p:nvSpPr>
            <p:spPr bwMode="auto">
              <a:xfrm>
                <a:off x="3255" y="1414"/>
                <a:ext cx="6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baseline="0" noProof="0">
                    <a:ln>
                      <a:noFill/>
                    </a:ln>
                    <a:solidFill>
                      <a:srgbClr val="000000"/>
                    </a:solidFill>
                    <a:effectLst/>
                    <a:uLnTx/>
                    <a:uFillTx/>
                    <a:latin typeface="+mj-ea"/>
                    <a:ea typeface="+mj-ea"/>
                  </a:rPr>
                  <a:t>1ms</a:t>
                </a:r>
              </a:p>
            </p:txBody>
          </p:sp>
        </p:grpSp>
        <p:sp>
          <p:nvSpPr>
            <p:cNvPr id="9" name="Rectangle 50">
              <a:extLst>
                <a:ext uri="{FF2B5EF4-FFF2-40B4-BE49-F238E27FC236}">
                  <a16:creationId xmlns:a16="http://schemas.microsoft.com/office/drawing/2014/main" id="{CA89F75D-D557-4316-B895-9C451D9624A1}"/>
                </a:ext>
              </a:extLst>
            </p:cNvPr>
            <p:cNvSpPr>
              <a:spLocks noChangeArrowheads="1"/>
            </p:cNvSpPr>
            <p:nvPr/>
          </p:nvSpPr>
          <p:spPr bwMode="auto">
            <a:xfrm>
              <a:off x="3699" y="2323"/>
              <a:ext cx="108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baseline="0" noProof="0">
                  <a:ln>
                    <a:noFill/>
                  </a:ln>
                  <a:solidFill>
                    <a:srgbClr val="CC3300"/>
                  </a:solidFill>
                  <a:effectLst/>
                  <a:uLnTx/>
                  <a:uFillTx/>
                  <a:latin typeface="+mj-ea"/>
                  <a:ea typeface="+mj-ea"/>
                </a:rPr>
                <a:t>程序传送方式</a:t>
              </a:r>
            </a:p>
          </p:txBody>
        </p:sp>
      </p:grpSp>
      <p:grpSp>
        <p:nvGrpSpPr>
          <p:cNvPr id="30" name="Group 54">
            <a:extLst>
              <a:ext uri="{FF2B5EF4-FFF2-40B4-BE49-F238E27FC236}">
                <a16:creationId xmlns:a16="http://schemas.microsoft.com/office/drawing/2014/main" id="{CC8251CA-1A1B-4D70-9305-8A2479C5F37F}"/>
              </a:ext>
            </a:extLst>
          </p:cNvPr>
          <p:cNvGrpSpPr>
            <a:grpSpLocks/>
          </p:cNvGrpSpPr>
          <p:nvPr/>
        </p:nvGrpSpPr>
        <p:grpSpPr bwMode="auto">
          <a:xfrm>
            <a:off x="6760163" y="3555716"/>
            <a:ext cx="5208588" cy="1831975"/>
            <a:chOff x="2444" y="2674"/>
            <a:chExt cx="3281" cy="1154"/>
          </a:xfrm>
        </p:grpSpPr>
        <p:sp>
          <p:nvSpPr>
            <p:cNvPr id="31" name="Line 24">
              <a:extLst>
                <a:ext uri="{FF2B5EF4-FFF2-40B4-BE49-F238E27FC236}">
                  <a16:creationId xmlns:a16="http://schemas.microsoft.com/office/drawing/2014/main" id="{42E3ECDF-1C59-4541-AFFE-D6F9B8A76D62}"/>
                </a:ext>
              </a:extLst>
            </p:cNvPr>
            <p:cNvSpPr>
              <a:spLocks noChangeShapeType="1"/>
            </p:cNvSpPr>
            <p:nvPr/>
          </p:nvSpPr>
          <p:spPr bwMode="auto">
            <a:xfrm flipV="1">
              <a:off x="2870" y="3316"/>
              <a:ext cx="1054" cy="13"/>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2" name="Line 25">
              <a:extLst>
                <a:ext uri="{FF2B5EF4-FFF2-40B4-BE49-F238E27FC236}">
                  <a16:creationId xmlns:a16="http://schemas.microsoft.com/office/drawing/2014/main" id="{EEF400B0-CBC1-4267-A4A4-E4E464E32ED5}"/>
                </a:ext>
              </a:extLst>
            </p:cNvPr>
            <p:cNvSpPr>
              <a:spLocks noChangeShapeType="1"/>
            </p:cNvSpPr>
            <p:nvPr/>
          </p:nvSpPr>
          <p:spPr bwMode="auto">
            <a:xfrm>
              <a:off x="3176" y="2913"/>
              <a:ext cx="0" cy="405"/>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3" name="Text Box 26">
              <a:extLst>
                <a:ext uri="{FF2B5EF4-FFF2-40B4-BE49-F238E27FC236}">
                  <a16:creationId xmlns:a16="http://schemas.microsoft.com/office/drawing/2014/main" id="{6C511385-9DB5-451A-88A9-A7200D5F868F}"/>
                </a:ext>
              </a:extLst>
            </p:cNvPr>
            <p:cNvSpPr txBox="1">
              <a:spLocks noChangeArrowheads="1"/>
            </p:cNvSpPr>
            <p:nvPr/>
          </p:nvSpPr>
          <p:spPr bwMode="auto">
            <a:xfrm>
              <a:off x="2709" y="2681"/>
              <a:ext cx="6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i="0" u="none" strike="noStrike" kern="0" cap="none" spc="0" normalizeH="0" baseline="0" noProof="0">
                  <a:ln>
                    <a:noFill/>
                  </a:ln>
                  <a:solidFill>
                    <a:srgbClr val="0066FF"/>
                  </a:solidFill>
                  <a:effectLst/>
                  <a:uLnTx/>
                  <a:uFillTx/>
                  <a:latin typeface="+mj-ea"/>
                  <a:ea typeface="+mj-ea"/>
                </a:rPr>
                <a:t>外设</a:t>
              </a:r>
            </a:p>
          </p:txBody>
        </p:sp>
        <p:sp>
          <p:nvSpPr>
            <p:cNvPr id="34" name="Text Box 27">
              <a:extLst>
                <a:ext uri="{FF2B5EF4-FFF2-40B4-BE49-F238E27FC236}">
                  <a16:creationId xmlns:a16="http://schemas.microsoft.com/office/drawing/2014/main" id="{599D1CEF-CA1F-44BB-A63B-19355C87C980}"/>
                </a:ext>
              </a:extLst>
            </p:cNvPr>
            <p:cNvSpPr txBox="1">
              <a:spLocks noChangeArrowheads="1"/>
            </p:cNvSpPr>
            <p:nvPr/>
          </p:nvSpPr>
          <p:spPr bwMode="auto">
            <a:xfrm>
              <a:off x="2444" y="3120"/>
              <a:ext cx="7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baseline="0" noProof="0">
                  <a:ln>
                    <a:noFill/>
                  </a:ln>
                  <a:solidFill>
                    <a:srgbClr val="FC0128"/>
                  </a:solidFill>
                  <a:effectLst/>
                  <a:uLnTx/>
                  <a:uFillTx/>
                  <a:latin typeface="+mj-ea"/>
                  <a:ea typeface="+mj-ea"/>
                </a:rPr>
                <a:t>CPU</a:t>
              </a:r>
            </a:p>
          </p:txBody>
        </p:sp>
        <p:sp>
          <p:nvSpPr>
            <p:cNvPr id="35" name="Line 28">
              <a:extLst>
                <a:ext uri="{FF2B5EF4-FFF2-40B4-BE49-F238E27FC236}">
                  <a16:creationId xmlns:a16="http://schemas.microsoft.com/office/drawing/2014/main" id="{BEF45644-CCF7-45B7-81C1-10BD4B2AE597}"/>
                </a:ext>
              </a:extLst>
            </p:cNvPr>
            <p:cNvSpPr>
              <a:spLocks noChangeShapeType="1"/>
            </p:cNvSpPr>
            <p:nvPr/>
          </p:nvSpPr>
          <p:spPr bwMode="auto">
            <a:xfrm flipV="1">
              <a:off x="3174" y="2907"/>
              <a:ext cx="738"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6" name="Line 29">
              <a:extLst>
                <a:ext uri="{FF2B5EF4-FFF2-40B4-BE49-F238E27FC236}">
                  <a16:creationId xmlns:a16="http://schemas.microsoft.com/office/drawing/2014/main" id="{91DABD26-1BD5-461B-9BA1-3DE641B4F2A3}"/>
                </a:ext>
              </a:extLst>
            </p:cNvPr>
            <p:cNvSpPr>
              <a:spLocks noChangeShapeType="1"/>
            </p:cNvSpPr>
            <p:nvPr/>
          </p:nvSpPr>
          <p:spPr bwMode="auto">
            <a:xfrm>
              <a:off x="3916" y="2913"/>
              <a:ext cx="0" cy="411"/>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7" name="Line 30">
              <a:extLst>
                <a:ext uri="{FF2B5EF4-FFF2-40B4-BE49-F238E27FC236}">
                  <a16:creationId xmlns:a16="http://schemas.microsoft.com/office/drawing/2014/main" id="{9B249530-1A29-4675-834A-A16523A6F18C}"/>
                </a:ext>
              </a:extLst>
            </p:cNvPr>
            <p:cNvSpPr>
              <a:spLocks noChangeShapeType="1"/>
            </p:cNvSpPr>
            <p:nvPr/>
          </p:nvSpPr>
          <p:spPr bwMode="auto">
            <a:xfrm>
              <a:off x="3916" y="3316"/>
              <a:ext cx="152" cy="9"/>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8" name="Line 31">
              <a:extLst>
                <a:ext uri="{FF2B5EF4-FFF2-40B4-BE49-F238E27FC236}">
                  <a16:creationId xmlns:a16="http://schemas.microsoft.com/office/drawing/2014/main" id="{FE5F9C54-594B-4808-9629-B9606A4061A7}"/>
                </a:ext>
              </a:extLst>
            </p:cNvPr>
            <p:cNvSpPr>
              <a:spLocks noChangeShapeType="1"/>
            </p:cNvSpPr>
            <p:nvPr/>
          </p:nvSpPr>
          <p:spPr bwMode="auto">
            <a:xfrm flipH="1">
              <a:off x="4050" y="3072"/>
              <a:ext cx="1" cy="255"/>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39" name="Line 32">
              <a:extLst>
                <a:ext uri="{FF2B5EF4-FFF2-40B4-BE49-F238E27FC236}">
                  <a16:creationId xmlns:a16="http://schemas.microsoft.com/office/drawing/2014/main" id="{CDCBD106-B9F3-455F-8E5F-D199242CCEFC}"/>
                </a:ext>
              </a:extLst>
            </p:cNvPr>
            <p:cNvSpPr>
              <a:spLocks noChangeShapeType="1"/>
            </p:cNvSpPr>
            <p:nvPr/>
          </p:nvSpPr>
          <p:spPr bwMode="auto">
            <a:xfrm flipV="1">
              <a:off x="4342" y="2920"/>
              <a:ext cx="723" cy="1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0" name="Line 33">
              <a:extLst>
                <a:ext uri="{FF2B5EF4-FFF2-40B4-BE49-F238E27FC236}">
                  <a16:creationId xmlns:a16="http://schemas.microsoft.com/office/drawing/2014/main" id="{2661FA10-A350-4976-9D20-505214C9C030}"/>
                </a:ext>
              </a:extLst>
            </p:cNvPr>
            <p:cNvSpPr>
              <a:spLocks noChangeShapeType="1"/>
            </p:cNvSpPr>
            <p:nvPr/>
          </p:nvSpPr>
          <p:spPr bwMode="auto">
            <a:xfrm>
              <a:off x="5063" y="2925"/>
              <a:ext cx="0" cy="412"/>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1" name="Line 34">
              <a:extLst>
                <a:ext uri="{FF2B5EF4-FFF2-40B4-BE49-F238E27FC236}">
                  <a16:creationId xmlns:a16="http://schemas.microsoft.com/office/drawing/2014/main" id="{52D27E1F-ED4E-49F0-9125-EB04F7EFD56D}"/>
                </a:ext>
              </a:extLst>
            </p:cNvPr>
            <p:cNvSpPr>
              <a:spLocks noChangeShapeType="1"/>
            </p:cNvSpPr>
            <p:nvPr/>
          </p:nvSpPr>
          <p:spPr bwMode="auto">
            <a:xfrm>
              <a:off x="5073" y="3328"/>
              <a:ext cx="150" cy="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2" name="Line 35">
              <a:extLst>
                <a:ext uri="{FF2B5EF4-FFF2-40B4-BE49-F238E27FC236}">
                  <a16:creationId xmlns:a16="http://schemas.microsoft.com/office/drawing/2014/main" id="{BC9C7BB0-9932-4E49-B993-E4FB88FFC224}"/>
                </a:ext>
              </a:extLst>
            </p:cNvPr>
            <p:cNvSpPr>
              <a:spLocks noChangeShapeType="1"/>
            </p:cNvSpPr>
            <p:nvPr/>
          </p:nvSpPr>
          <p:spPr bwMode="auto">
            <a:xfrm>
              <a:off x="3175" y="3382"/>
              <a:ext cx="0" cy="1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3" name="Line 36">
              <a:extLst>
                <a:ext uri="{FF2B5EF4-FFF2-40B4-BE49-F238E27FC236}">
                  <a16:creationId xmlns:a16="http://schemas.microsoft.com/office/drawing/2014/main" id="{FEAEEBE2-7B22-4A68-9298-683FC381E892}"/>
                </a:ext>
              </a:extLst>
            </p:cNvPr>
            <p:cNvSpPr>
              <a:spLocks noChangeShapeType="1"/>
            </p:cNvSpPr>
            <p:nvPr/>
          </p:nvSpPr>
          <p:spPr bwMode="auto">
            <a:xfrm>
              <a:off x="4346" y="3268"/>
              <a:ext cx="0" cy="2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4" name="Line 37">
              <a:extLst>
                <a:ext uri="{FF2B5EF4-FFF2-40B4-BE49-F238E27FC236}">
                  <a16:creationId xmlns:a16="http://schemas.microsoft.com/office/drawing/2014/main" id="{AA97DA34-2E4B-407E-BE23-3B6E8EBAE5CB}"/>
                </a:ext>
              </a:extLst>
            </p:cNvPr>
            <p:cNvSpPr>
              <a:spLocks noChangeShapeType="1"/>
            </p:cNvSpPr>
            <p:nvPr/>
          </p:nvSpPr>
          <p:spPr bwMode="auto">
            <a:xfrm>
              <a:off x="5496" y="3385"/>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5" name="Line 38">
              <a:extLst>
                <a:ext uri="{FF2B5EF4-FFF2-40B4-BE49-F238E27FC236}">
                  <a16:creationId xmlns:a16="http://schemas.microsoft.com/office/drawing/2014/main" id="{6C0312CD-90AA-4A2C-926B-25A09131A51E}"/>
                </a:ext>
              </a:extLst>
            </p:cNvPr>
            <p:cNvSpPr>
              <a:spLocks noChangeShapeType="1"/>
            </p:cNvSpPr>
            <p:nvPr/>
          </p:nvSpPr>
          <p:spPr bwMode="auto">
            <a:xfrm>
              <a:off x="5227" y="3053"/>
              <a:ext cx="0" cy="270"/>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6" name="Line 39">
              <a:extLst>
                <a:ext uri="{FF2B5EF4-FFF2-40B4-BE49-F238E27FC236}">
                  <a16:creationId xmlns:a16="http://schemas.microsoft.com/office/drawing/2014/main" id="{D39FD1CF-E316-4878-9D93-BFB4C8A8E53A}"/>
                </a:ext>
              </a:extLst>
            </p:cNvPr>
            <p:cNvSpPr>
              <a:spLocks noChangeShapeType="1"/>
            </p:cNvSpPr>
            <p:nvPr/>
          </p:nvSpPr>
          <p:spPr bwMode="auto">
            <a:xfrm>
              <a:off x="5520" y="2891"/>
              <a:ext cx="205"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7" name="Line 40">
              <a:extLst>
                <a:ext uri="{FF2B5EF4-FFF2-40B4-BE49-F238E27FC236}">
                  <a16:creationId xmlns:a16="http://schemas.microsoft.com/office/drawing/2014/main" id="{CF90FB70-8FBD-4E68-9F85-12269D307105}"/>
                </a:ext>
              </a:extLst>
            </p:cNvPr>
            <p:cNvSpPr>
              <a:spLocks noChangeShapeType="1"/>
            </p:cNvSpPr>
            <p:nvPr/>
          </p:nvSpPr>
          <p:spPr bwMode="auto">
            <a:xfrm>
              <a:off x="3175" y="3483"/>
              <a:ext cx="1169"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8" name="Line 41">
              <a:extLst>
                <a:ext uri="{FF2B5EF4-FFF2-40B4-BE49-F238E27FC236}">
                  <a16:creationId xmlns:a16="http://schemas.microsoft.com/office/drawing/2014/main" id="{90E4C95F-6AE8-444D-A041-2802E91DD053}"/>
                </a:ext>
              </a:extLst>
            </p:cNvPr>
            <p:cNvSpPr>
              <a:spLocks noChangeShapeType="1"/>
            </p:cNvSpPr>
            <p:nvPr/>
          </p:nvSpPr>
          <p:spPr bwMode="auto">
            <a:xfrm>
              <a:off x="4365" y="3487"/>
              <a:ext cx="1131" cy="1"/>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49" name="Text Box 43">
              <a:extLst>
                <a:ext uri="{FF2B5EF4-FFF2-40B4-BE49-F238E27FC236}">
                  <a16:creationId xmlns:a16="http://schemas.microsoft.com/office/drawing/2014/main" id="{ED84BF8D-473C-49D5-8B55-2829103FA3BD}"/>
                </a:ext>
              </a:extLst>
            </p:cNvPr>
            <p:cNvSpPr txBox="1">
              <a:spLocks noChangeArrowheads="1"/>
            </p:cNvSpPr>
            <p:nvPr/>
          </p:nvSpPr>
          <p:spPr bwMode="auto">
            <a:xfrm>
              <a:off x="3342" y="2674"/>
              <a:ext cx="6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baseline="0" noProof="0">
                  <a:ln>
                    <a:noFill/>
                  </a:ln>
                  <a:solidFill>
                    <a:srgbClr val="000000"/>
                  </a:solidFill>
                  <a:effectLst/>
                  <a:uLnTx/>
                  <a:uFillTx/>
                  <a:latin typeface="+mj-ea"/>
                  <a:ea typeface="+mj-ea"/>
                </a:rPr>
                <a:t>1ms</a:t>
              </a:r>
            </a:p>
          </p:txBody>
        </p:sp>
        <p:sp>
          <p:nvSpPr>
            <p:cNvPr id="50" name="Line 44">
              <a:extLst>
                <a:ext uri="{FF2B5EF4-FFF2-40B4-BE49-F238E27FC236}">
                  <a16:creationId xmlns:a16="http://schemas.microsoft.com/office/drawing/2014/main" id="{9F9852E7-BAF9-436F-BD9A-7440B7278944}"/>
                </a:ext>
              </a:extLst>
            </p:cNvPr>
            <p:cNvSpPr>
              <a:spLocks noChangeShapeType="1"/>
            </p:cNvSpPr>
            <p:nvPr/>
          </p:nvSpPr>
          <p:spPr bwMode="auto">
            <a:xfrm>
              <a:off x="4049" y="3080"/>
              <a:ext cx="416" cy="0"/>
            </a:xfrm>
            <a:prstGeom prst="line">
              <a:avLst/>
            </a:prstGeom>
            <a:noFill/>
            <a:ln w="28575">
              <a:solidFill>
                <a:srgbClr val="56C6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1" name="Line 45">
              <a:extLst>
                <a:ext uri="{FF2B5EF4-FFF2-40B4-BE49-F238E27FC236}">
                  <a16:creationId xmlns:a16="http://schemas.microsoft.com/office/drawing/2014/main" id="{2B40B3FF-56EE-4E32-9091-4321EDFC4461}"/>
                </a:ext>
              </a:extLst>
            </p:cNvPr>
            <p:cNvSpPr>
              <a:spLocks noChangeShapeType="1"/>
            </p:cNvSpPr>
            <p:nvPr/>
          </p:nvSpPr>
          <p:spPr bwMode="auto">
            <a:xfrm>
              <a:off x="4346" y="2928"/>
              <a:ext cx="0" cy="144"/>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2" name="Line 46">
              <a:extLst>
                <a:ext uri="{FF2B5EF4-FFF2-40B4-BE49-F238E27FC236}">
                  <a16:creationId xmlns:a16="http://schemas.microsoft.com/office/drawing/2014/main" id="{4C43882F-2A9E-4151-88D4-BFC893D81535}"/>
                </a:ext>
              </a:extLst>
            </p:cNvPr>
            <p:cNvSpPr>
              <a:spLocks noChangeShapeType="1"/>
            </p:cNvSpPr>
            <p:nvPr/>
          </p:nvSpPr>
          <p:spPr bwMode="auto">
            <a:xfrm>
              <a:off x="4452" y="3074"/>
              <a:ext cx="8" cy="255"/>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3" name="Line 47">
              <a:extLst>
                <a:ext uri="{FF2B5EF4-FFF2-40B4-BE49-F238E27FC236}">
                  <a16:creationId xmlns:a16="http://schemas.microsoft.com/office/drawing/2014/main" id="{1BB8E785-8D0C-4340-8654-210EDA977CA5}"/>
                </a:ext>
              </a:extLst>
            </p:cNvPr>
            <p:cNvSpPr>
              <a:spLocks noChangeShapeType="1"/>
            </p:cNvSpPr>
            <p:nvPr/>
          </p:nvSpPr>
          <p:spPr bwMode="auto">
            <a:xfrm flipV="1">
              <a:off x="4458" y="3319"/>
              <a:ext cx="758" cy="4"/>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4" name="Line 48">
              <a:extLst>
                <a:ext uri="{FF2B5EF4-FFF2-40B4-BE49-F238E27FC236}">
                  <a16:creationId xmlns:a16="http://schemas.microsoft.com/office/drawing/2014/main" id="{E0C30490-DFC1-4933-AE36-37D85675A683}"/>
                </a:ext>
              </a:extLst>
            </p:cNvPr>
            <p:cNvSpPr>
              <a:spLocks noChangeShapeType="1"/>
            </p:cNvSpPr>
            <p:nvPr/>
          </p:nvSpPr>
          <p:spPr bwMode="auto">
            <a:xfrm>
              <a:off x="5229" y="3057"/>
              <a:ext cx="416" cy="0"/>
            </a:xfrm>
            <a:prstGeom prst="line">
              <a:avLst/>
            </a:prstGeom>
            <a:noFill/>
            <a:ln w="28575">
              <a:solidFill>
                <a:srgbClr val="56C6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5" name="Line 49">
              <a:extLst>
                <a:ext uri="{FF2B5EF4-FFF2-40B4-BE49-F238E27FC236}">
                  <a16:creationId xmlns:a16="http://schemas.microsoft.com/office/drawing/2014/main" id="{34189E9D-1976-4259-B61D-6C7B78E2783C}"/>
                </a:ext>
              </a:extLst>
            </p:cNvPr>
            <p:cNvSpPr>
              <a:spLocks noChangeShapeType="1"/>
            </p:cNvSpPr>
            <p:nvPr/>
          </p:nvSpPr>
          <p:spPr bwMode="auto">
            <a:xfrm>
              <a:off x="5526" y="2897"/>
              <a:ext cx="0" cy="144"/>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i="0" u="none" strike="noStrike" kern="0" cap="none" spc="0" normalizeH="0" baseline="0" noProof="0">
                <a:ln>
                  <a:noFill/>
                </a:ln>
                <a:solidFill>
                  <a:srgbClr val="000000"/>
                </a:solidFill>
                <a:effectLst/>
                <a:uLnTx/>
                <a:uFillTx/>
                <a:latin typeface="+mj-ea"/>
                <a:ea typeface="+mj-ea"/>
              </a:endParaRPr>
            </a:p>
          </p:txBody>
        </p:sp>
        <p:sp>
          <p:nvSpPr>
            <p:cNvPr id="56" name="Rectangle 51">
              <a:extLst>
                <a:ext uri="{FF2B5EF4-FFF2-40B4-BE49-F238E27FC236}">
                  <a16:creationId xmlns:a16="http://schemas.microsoft.com/office/drawing/2014/main" id="{90C724A2-6107-4EC4-A6D0-EDA1760DF5C3}"/>
                </a:ext>
              </a:extLst>
            </p:cNvPr>
            <p:cNvSpPr>
              <a:spLocks noChangeArrowheads="1"/>
            </p:cNvSpPr>
            <p:nvPr/>
          </p:nvSpPr>
          <p:spPr bwMode="auto">
            <a:xfrm>
              <a:off x="3706" y="3576"/>
              <a:ext cx="10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baseline="0" noProof="0">
                  <a:ln>
                    <a:noFill/>
                  </a:ln>
                  <a:solidFill>
                    <a:srgbClr val="CC3300"/>
                  </a:solidFill>
                  <a:effectLst/>
                  <a:uLnTx/>
                  <a:uFillTx/>
                  <a:latin typeface="+mj-ea"/>
                  <a:ea typeface="+mj-ea"/>
                </a:rPr>
                <a:t>中断传送方式</a:t>
              </a:r>
            </a:p>
          </p:txBody>
        </p:sp>
      </p:grpSp>
      <p:sp>
        <p:nvSpPr>
          <p:cNvPr id="57" name="Text Box 55">
            <a:extLst>
              <a:ext uri="{FF2B5EF4-FFF2-40B4-BE49-F238E27FC236}">
                <a16:creationId xmlns:a16="http://schemas.microsoft.com/office/drawing/2014/main" id="{B8CA89DF-F8D9-46C5-9680-E23814379337}"/>
              </a:ext>
            </a:extLst>
          </p:cNvPr>
          <p:cNvSpPr txBox="1">
            <a:spLocks noChangeArrowheads="1"/>
          </p:cNvSpPr>
          <p:nvPr/>
        </p:nvSpPr>
        <p:spPr bwMode="auto">
          <a:xfrm>
            <a:off x="617279" y="5712010"/>
            <a:ext cx="41021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a:solidFill>
                  <a:srgbClr val="FC0128"/>
                </a:solidFill>
                <a:latin typeface="+mj-ea"/>
                <a:ea typeface="+mj-ea"/>
              </a:rPr>
              <a:t>问题：为什么中断服务程序比查询程序长？</a:t>
            </a:r>
          </a:p>
        </p:txBody>
      </p:sp>
      <p:sp>
        <p:nvSpPr>
          <p:cNvPr id="58" name="Text Box 56">
            <a:extLst>
              <a:ext uri="{FF2B5EF4-FFF2-40B4-BE49-F238E27FC236}">
                <a16:creationId xmlns:a16="http://schemas.microsoft.com/office/drawing/2014/main" id="{988C6B76-8DA0-410B-9BB9-D302CE1A2588}"/>
              </a:ext>
            </a:extLst>
          </p:cNvPr>
          <p:cNvSpPr txBox="1">
            <a:spLocks noChangeArrowheads="1"/>
          </p:cNvSpPr>
          <p:nvPr/>
        </p:nvSpPr>
        <p:spPr bwMode="auto">
          <a:xfrm>
            <a:off x="617279" y="6075610"/>
            <a:ext cx="7061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400" dirty="0">
                <a:solidFill>
                  <a:srgbClr val="000000"/>
                </a:solidFill>
                <a:latin typeface="+mj-ea"/>
                <a:ea typeface="+mj-ea"/>
              </a:rPr>
              <a:t>额外开销，如：保存现场、保存旧屏蔽字、开中断、（查询中断源）等</a:t>
            </a:r>
          </a:p>
        </p:txBody>
      </p:sp>
    </p:spTree>
    <p:extLst>
      <p:ext uri="{BB962C8B-B14F-4D97-AF65-F5344CB8AC3E}">
        <p14:creationId xmlns:p14="http://schemas.microsoft.com/office/powerpoint/2010/main" val="427739893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linds(horizont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linds(horizont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blinds(horizontal)">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24F46B9-68E6-443A-8A30-84467931CC51}"/>
              </a:ext>
            </a:extLst>
          </p:cNvPr>
          <p:cNvSpPr>
            <a:spLocks noGrp="1"/>
          </p:cNvSpPr>
          <p:nvPr>
            <p:ph type="sldNum" sz="quarter" idx="12"/>
          </p:nvPr>
        </p:nvSpPr>
        <p:spPr/>
        <p:txBody>
          <a:bodyPr/>
          <a:lstStyle/>
          <a:p>
            <a:fld id="{D12C7F20-4EEE-4847-AC76-B538472E8A39}" type="slidenum">
              <a:rPr lang="zh-CN" altLang="en-US" smtClean="0"/>
              <a:pPr/>
              <a:t>5</a:t>
            </a:fld>
            <a:endParaRPr lang="zh-CN" altLang="en-US"/>
          </a:p>
        </p:txBody>
      </p:sp>
      <p:sp>
        <p:nvSpPr>
          <p:cNvPr id="3" name="文本占位符 2">
            <a:extLst>
              <a:ext uri="{FF2B5EF4-FFF2-40B4-BE49-F238E27FC236}">
                <a16:creationId xmlns:a16="http://schemas.microsoft.com/office/drawing/2014/main" id="{CFD3AD3F-57AF-4699-90AC-835290B5211D}"/>
              </a:ext>
            </a:extLst>
          </p:cNvPr>
          <p:cNvSpPr>
            <a:spLocks noGrp="1"/>
          </p:cNvSpPr>
          <p:nvPr>
            <p:ph type="body" sz="quarter" idx="15"/>
          </p:nvPr>
        </p:nvSpPr>
        <p:spPr/>
        <p:txBody>
          <a:bodyPr/>
          <a:lstStyle/>
          <a:p>
            <a:r>
              <a:rPr lang="zh-CN" altLang="en-US" dirty="0"/>
              <a:t>外设发展与分类</a:t>
            </a:r>
          </a:p>
        </p:txBody>
      </p:sp>
      <p:sp>
        <p:nvSpPr>
          <p:cNvPr id="4" name="文本占位符 3">
            <a:extLst>
              <a:ext uri="{FF2B5EF4-FFF2-40B4-BE49-F238E27FC236}">
                <a16:creationId xmlns:a16="http://schemas.microsoft.com/office/drawing/2014/main" id="{92F5B4C0-8936-4634-A8C6-A7CDEB646819}"/>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C9BDD799-37C2-46A2-AFE6-A780F0201E71}"/>
              </a:ext>
            </a:extLst>
          </p:cNvPr>
          <p:cNvSpPr txBox="1">
            <a:spLocks noChangeArrowheads="1"/>
          </p:cNvSpPr>
          <p:nvPr/>
        </p:nvSpPr>
        <p:spPr bwMode="auto">
          <a:xfrm>
            <a:off x="391600" y="1275123"/>
            <a:ext cx="10197741" cy="531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a:latin typeface="+mj-ea"/>
                <a:ea typeface="+mj-ea"/>
              </a:rPr>
              <a:t>从交互方式上来分，外设分为：</a:t>
            </a:r>
          </a:p>
          <a:p>
            <a:pPr lvl="1"/>
            <a:r>
              <a:rPr lang="zh-CN" altLang="en-US" sz="1600" b="0">
                <a:latin typeface="+mj-ea"/>
                <a:ea typeface="+mj-ea"/>
              </a:rPr>
              <a:t>人</a:t>
            </a:r>
            <a:r>
              <a:rPr lang="en-US" altLang="zh-CN" sz="1600" b="0">
                <a:latin typeface="+mj-ea"/>
                <a:ea typeface="+mj-ea"/>
              </a:rPr>
              <a:t>-</a:t>
            </a:r>
            <a:r>
              <a:rPr lang="zh-CN" altLang="en-US" sz="1600" b="0">
                <a:latin typeface="+mj-ea"/>
                <a:ea typeface="+mj-ea"/>
              </a:rPr>
              <a:t>机交互设备</a:t>
            </a:r>
          </a:p>
          <a:p>
            <a:pPr lvl="2"/>
            <a:r>
              <a:rPr lang="zh-CN" altLang="en-US" sz="1600" b="0">
                <a:latin typeface="+mj-ea"/>
                <a:ea typeface="+mj-ea"/>
              </a:rPr>
              <a:t>输入</a:t>
            </a:r>
            <a:r>
              <a:rPr lang="en-US" altLang="zh-CN" sz="1600" b="0">
                <a:latin typeface="+mj-ea"/>
                <a:ea typeface="+mj-ea"/>
              </a:rPr>
              <a:t>/</a:t>
            </a:r>
            <a:r>
              <a:rPr lang="zh-CN" altLang="en-US" sz="1600" b="0">
                <a:latin typeface="+mj-ea"/>
                <a:ea typeface="+mj-ea"/>
              </a:rPr>
              <a:t>输出的信息是人可读的</a:t>
            </a:r>
          </a:p>
          <a:p>
            <a:pPr lvl="2"/>
            <a:r>
              <a:rPr lang="zh-CN" altLang="en-US" sz="1600" b="0">
                <a:latin typeface="+mj-ea"/>
                <a:ea typeface="+mj-ea"/>
              </a:rPr>
              <a:t>如：键盘、鼠标、扫描仪、打印机、显示器等</a:t>
            </a:r>
          </a:p>
          <a:p>
            <a:pPr lvl="1"/>
            <a:r>
              <a:rPr lang="zh-CN" altLang="en-US" sz="1600" b="0">
                <a:latin typeface="+mj-ea"/>
                <a:ea typeface="+mj-ea"/>
              </a:rPr>
              <a:t>机器可读设备</a:t>
            </a:r>
          </a:p>
          <a:p>
            <a:pPr lvl="2"/>
            <a:r>
              <a:rPr lang="zh-CN" altLang="en-US" sz="1600" b="0">
                <a:latin typeface="+mj-ea"/>
                <a:ea typeface="+mj-ea"/>
              </a:rPr>
              <a:t>输入</a:t>
            </a:r>
            <a:r>
              <a:rPr lang="en-US" altLang="zh-CN" sz="1600" b="0">
                <a:latin typeface="+mj-ea"/>
                <a:ea typeface="+mj-ea"/>
              </a:rPr>
              <a:t>/</a:t>
            </a:r>
            <a:r>
              <a:rPr lang="zh-CN" altLang="en-US" sz="1600" b="0">
                <a:latin typeface="+mj-ea"/>
                <a:ea typeface="+mj-ea"/>
              </a:rPr>
              <a:t>输出的信息是机器可读的，人无法读取</a:t>
            </a:r>
          </a:p>
          <a:p>
            <a:pPr lvl="2"/>
            <a:r>
              <a:rPr lang="zh-CN" altLang="en-US" sz="1600" b="0">
                <a:latin typeface="+mj-ea"/>
                <a:ea typeface="+mj-ea"/>
              </a:rPr>
              <a:t>如：网络、</a:t>
            </a:r>
            <a:r>
              <a:rPr lang="en-US" altLang="zh-CN" sz="1600" b="0">
                <a:latin typeface="+mj-ea"/>
                <a:ea typeface="+mj-ea"/>
              </a:rPr>
              <a:t>Modem</a:t>
            </a:r>
            <a:r>
              <a:rPr lang="zh-CN" altLang="en-US" sz="1600" b="0">
                <a:latin typeface="+mj-ea"/>
                <a:ea typeface="+mj-ea"/>
              </a:rPr>
              <a:t>、</a:t>
            </a:r>
            <a:r>
              <a:rPr lang="en-US" altLang="zh-CN" sz="1600" b="0">
                <a:latin typeface="+mj-ea"/>
                <a:ea typeface="+mj-ea"/>
              </a:rPr>
              <a:t>D/A</a:t>
            </a:r>
            <a:r>
              <a:rPr lang="zh-CN" altLang="en-US" sz="1600" b="0">
                <a:latin typeface="+mj-ea"/>
                <a:ea typeface="+mj-ea"/>
              </a:rPr>
              <a:t>、</a:t>
            </a:r>
            <a:r>
              <a:rPr lang="en-US" altLang="zh-CN" sz="1600" b="0">
                <a:latin typeface="+mj-ea"/>
                <a:ea typeface="+mj-ea"/>
              </a:rPr>
              <a:t>A/D</a:t>
            </a:r>
            <a:r>
              <a:rPr lang="zh-CN" altLang="en-US" sz="1600" b="0">
                <a:latin typeface="+mj-ea"/>
                <a:ea typeface="+mj-ea"/>
              </a:rPr>
              <a:t>、磁盘、声音输入设备等</a:t>
            </a:r>
          </a:p>
          <a:p>
            <a:r>
              <a:rPr lang="zh-CN" altLang="en-US" sz="1600" b="0">
                <a:latin typeface="+mj-ea"/>
                <a:ea typeface="+mj-ea"/>
              </a:rPr>
              <a:t>从功能行为来分，外设分为：</a:t>
            </a:r>
          </a:p>
          <a:p>
            <a:pPr lvl="1"/>
            <a:r>
              <a:rPr lang="zh-CN" altLang="en-US" sz="1600" b="0">
                <a:latin typeface="+mj-ea"/>
                <a:ea typeface="+mj-ea"/>
              </a:rPr>
              <a:t>输入</a:t>
            </a:r>
            <a:r>
              <a:rPr lang="en-US" altLang="zh-CN" sz="1600" b="0">
                <a:latin typeface="+mj-ea"/>
                <a:ea typeface="+mj-ea"/>
              </a:rPr>
              <a:t>/</a:t>
            </a:r>
            <a:r>
              <a:rPr lang="zh-CN" altLang="en-US" sz="1600" b="0">
                <a:latin typeface="+mj-ea"/>
                <a:ea typeface="+mj-ea"/>
              </a:rPr>
              <a:t>输出设备</a:t>
            </a:r>
          </a:p>
          <a:p>
            <a:pPr lvl="2"/>
            <a:r>
              <a:rPr lang="zh-CN" altLang="en-US" sz="1600" b="0">
                <a:latin typeface="+mj-ea"/>
                <a:ea typeface="+mj-ea"/>
              </a:rPr>
              <a:t>用于信息的输入</a:t>
            </a:r>
            <a:r>
              <a:rPr lang="en-US" altLang="zh-CN" sz="1600" b="0">
                <a:latin typeface="+mj-ea"/>
                <a:ea typeface="+mj-ea"/>
              </a:rPr>
              <a:t>/</a:t>
            </a:r>
            <a:r>
              <a:rPr lang="zh-CN" altLang="en-US" sz="1600" b="0">
                <a:latin typeface="+mj-ea"/>
                <a:ea typeface="+mj-ea"/>
              </a:rPr>
              <a:t>输出</a:t>
            </a:r>
          </a:p>
          <a:p>
            <a:pPr lvl="2"/>
            <a:r>
              <a:rPr lang="zh-CN" altLang="en-US" sz="1600" b="0">
                <a:latin typeface="+mj-ea"/>
                <a:ea typeface="+mj-ea"/>
              </a:rPr>
              <a:t>输入设备：键盘、鼠标、扫描仪等</a:t>
            </a:r>
          </a:p>
          <a:p>
            <a:pPr lvl="2"/>
            <a:r>
              <a:rPr lang="zh-CN" altLang="en-US" sz="1600" b="0">
                <a:latin typeface="+mj-ea"/>
                <a:ea typeface="+mj-ea"/>
              </a:rPr>
              <a:t>输出设备：打印机、显示器等</a:t>
            </a:r>
          </a:p>
          <a:p>
            <a:pPr lvl="1"/>
            <a:r>
              <a:rPr lang="zh-CN" altLang="en-US" sz="1600" b="0">
                <a:latin typeface="+mj-ea"/>
                <a:ea typeface="+mj-ea"/>
              </a:rPr>
              <a:t>外部存储设备</a:t>
            </a:r>
          </a:p>
          <a:p>
            <a:pPr lvl="2"/>
            <a:r>
              <a:rPr lang="zh-CN" altLang="en-US" sz="1600" b="0">
                <a:latin typeface="+mj-ea"/>
                <a:ea typeface="+mj-ea"/>
              </a:rPr>
              <a:t>用于信息的存储（其输入</a:t>
            </a:r>
            <a:r>
              <a:rPr lang="en-US" altLang="zh-CN" sz="1600" b="0">
                <a:latin typeface="+mj-ea"/>
                <a:ea typeface="+mj-ea"/>
              </a:rPr>
              <a:t>/</a:t>
            </a:r>
            <a:r>
              <a:rPr lang="zh-CN" altLang="en-US" sz="1600" b="0">
                <a:latin typeface="+mj-ea"/>
                <a:ea typeface="+mj-ea"/>
              </a:rPr>
              <a:t>出的信息是机器可读的）</a:t>
            </a:r>
          </a:p>
          <a:p>
            <a:pPr lvl="2"/>
            <a:r>
              <a:rPr lang="zh-CN" altLang="en-US" sz="1600" b="0">
                <a:latin typeface="+mj-ea"/>
                <a:ea typeface="+mj-ea"/>
              </a:rPr>
              <a:t>如：磁盘、磁带、光盘等</a:t>
            </a:r>
            <a:endParaRPr lang="zh-CN" altLang="en-US" sz="1600" b="0" dirty="0">
              <a:latin typeface="+mj-ea"/>
              <a:ea typeface="+mj-ea"/>
            </a:endParaRPr>
          </a:p>
        </p:txBody>
      </p:sp>
    </p:spTree>
    <p:extLst>
      <p:ext uri="{BB962C8B-B14F-4D97-AF65-F5344CB8AC3E}">
        <p14:creationId xmlns:p14="http://schemas.microsoft.com/office/powerpoint/2010/main" val="280903097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blinds(horizontal)">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Effect transition="in" filter="blinds(horizontal)">
                                      <p:cBhvr>
                                        <p:cTn id="23" dur="500"/>
                                        <p:tgtEl>
                                          <p:spTgt spid="5">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Effect transition="in" filter="blinds(horizontal)">
                                      <p:cBhvr>
                                        <p:cTn id="26" dur="500"/>
                                        <p:tgtEl>
                                          <p:spTgt spid="5">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animEffect transition="in" filter="blinds(horizontal)">
                                      <p:cBhvr>
                                        <p:cTn id="29" dur="500"/>
                                        <p:tgtEl>
                                          <p:spTgt spid="5">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xEl>
                                              <p:pRg st="13" end="13"/>
                                            </p:txEl>
                                          </p:spTgt>
                                        </p:tgtEl>
                                        <p:attrNameLst>
                                          <p:attrName>style.visibility</p:attrName>
                                        </p:attrNameLst>
                                      </p:cBhvr>
                                      <p:to>
                                        <p:strVal val="visible"/>
                                      </p:to>
                                    </p:set>
                                    <p:animEffect transition="in" filter="blinds(horizontal)">
                                      <p:cBhvr>
                                        <p:cTn id="34" dur="500"/>
                                        <p:tgtEl>
                                          <p:spTgt spid="5">
                                            <p:txEl>
                                              <p:pRg st="13" end="13"/>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blinds(horizontal)">
                                      <p:cBhvr>
                                        <p:cTn id="3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CB69FB-7744-4668-A964-314EBA155703}"/>
              </a:ext>
            </a:extLst>
          </p:cNvPr>
          <p:cNvSpPr>
            <a:spLocks noGrp="1"/>
          </p:cNvSpPr>
          <p:nvPr>
            <p:ph type="sldNum" sz="quarter" idx="12"/>
          </p:nvPr>
        </p:nvSpPr>
        <p:spPr/>
        <p:txBody>
          <a:bodyPr/>
          <a:lstStyle/>
          <a:p>
            <a:fld id="{D12C7F20-4EEE-4847-AC76-B538472E8A39}" type="slidenum">
              <a:rPr lang="zh-CN" altLang="en-US" smtClean="0"/>
              <a:pPr/>
              <a:t>59</a:t>
            </a:fld>
            <a:endParaRPr lang="zh-CN" altLang="en-US"/>
          </a:p>
        </p:txBody>
      </p:sp>
      <p:sp>
        <p:nvSpPr>
          <p:cNvPr id="3" name="文本占位符 2">
            <a:extLst>
              <a:ext uri="{FF2B5EF4-FFF2-40B4-BE49-F238E27FC236}">
                <a16:creationId xmlns:a16="http://schemas.microsoft.com/office/drawing/2014/main" id="{552D2365-75A2-4165-BAB5-11F40F2056B1}"/>
              </a:ext>
            </a:extLst>
          </p:cNvPr>
          <p:cNvSpPr>
            <a:spLocks noGrp="1"/>
          </p:cNvSpPr>
          <p:nvPr>
            <p:ph type="body" sz="quarter" idx="15"/>
          </p:nvPr>
        </p:nvSpPr>
        <p:spPr/>
        <p:txBody>
          <a:bodyPr/>
          <a:lstStyle/>
          <a:p>
            <a:r>
              <a:rPr lang="en-US" altLang="zh-CN" dirty="0"/>
              <a:t>DMA</a:t>
            </a:r>
            <a:r>
              <a:rPr lang="zh-CN" altLang="en-US" dirty="0"/>
              <a:t>输入</a:t>
            </a:r>
            <a:r>
              <a:rPr lang="en-US" altLang="zh-CN" dirty="0"/>
              <a:t>/</a:t>
            </a:r>
            <a:r>
              <a:rPr lang="zh-CN" altLang="en-US" dirty="0"/>
              <a:t>出方式</a:t>
            </a:r>
          </a:p>
        </p:txBody>
      </p:sp>
      <p:sp>
        <p:nvSpPr>
          <p:cNvPr id="4" name="文本占位符 3">
            <a:extLst>
              <a:ext uri="{FF2B5EF4-FFF2-40B4-BE49-F238E27FC236}">
                <a16:creationId xmlns:a16="http://schemas.microsoft.com/office/drawing/2014/main" id="{B9F3349C-097A-432C-86E3-EF1EE0E22E32}"/>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87D8EBF8-9126-40F1-8540-211F2A1F557A}"/>
              </a:ext>
            </a:extLst>
          </p:cNvPr>
          <p:cNvSpPr txBox="1">
            <a:spLocks noChangeArrowheads="1"/>
          </p:cNvSpPr>
          <p:nvPr/>
        </p:nvSpPr>
        <p:spPr bwMode="auto">
          <a:xfrm>
            <a:off x="371544" y="1330363"/>
            <a:ext cx="11447562" cy="408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en-US" altLang="zh-CN" sz="2000" b="0">
                <a:latin typeface="+mj-ea"/>
                <a:ea typeface="+mj-ea"/>
              </a:rPr>
              <a:t>DMA</a:t>
            </a:r>
            <a:r>
              <a:rPr lang="zh-CN" altLang="en-US" sz="2000" b="0">
                <a:latin typeface="+mj-ea"/>
                <a:ea typeface="+mj-ea"/>
              </a:rPr>
              <a:t>的全称</a:t>
            </a:r>
          </a:p>
          <a:p>
            <a:pPr marL="742950" lvl="1" indent="-285750" algn="just"/>
            <a:r>
              <a:rPr lang="zh-CN" altLang="en-US" sz="2000" b="0">
                <a:latin typeface="+mj-ea"/>
                <a:ea typeface="+mj-ea"/>
              </a:rPr>
              <a:t>直接存储器存取（</a:t>
            </a:r>
            <a:r>
              <a:rPr lang="en-US" altLang="zh-CN" sz="2000" b="0">
                <a:latin typeface="+mj-ea"/>
                <a:ea typeface="+mj-ea"/>
              </a:rPr>
              <a:t>Direct Memory Access</a:t>
            </a:r>
            <a:r>
              <a:rPr lang="zh-CN" altLang="en-US" sz="2000" b="0">
                <a:latin typeface="+mj-ea"/>
                <a:ea typeface="+mj-ea"/>
              </a:rPr>
              <a:t>）</a:t>
            </a:r>
          </a:p>
          <a:p>
            <a:pPr marL="342900" indent="-342900" algn="just"/>
            <a:r>
              <a:rPr lang="zh-CN" altLang="en-US" sz="2000" b="0">
                <a:latin typeface="+mj-ea"/>
                <a:ea typeface="+mj-ea"/>
              </a:rPr>
              <a:t>为什么要引入</a:t>
            </a:r>
            <a:r>
              <a:rPr lang="en-US" altLang="zh-CN" sz="2000" b="0">
                <a:latin typeface="+mj-ea"/>
                <a:ea typeface="+mj-ea"/>
              </a:rPr>
              <a:t>DMA</a:t>
            </a:r>
            <a:r>
              <a:rPr lang="zh-CN" altLang="en-US" sz="2000" b="0">
                <a:latin typeface="+mj-ea"/>
                <a:ea typeface="+mj-ea"/>
              </a:rPr>
              <a:t>方式？</a:t>
            </a:r>
          </a:p>
          <a:p>
            <a:pPr marL="742950" lvl="1" indent="-285750" algn="just"/>
            <a:r>
              <a:rPr lang="zh-CN" altLang="en-US" sz="2000" b="0">
                <a:solidFill>
                  <a:srgbClr val="3333CC"/>
                </a:solidFill>
                <a:latin typeface="+mj-ea"/>
                <a:ea typeface="+mj-ea"/>
              </a:rPr>
              <a:t>程序直接控制方式受“踏步”现象的限制，效率低下，不适合高速设备和主机间的数据传送。</a:t>
            </a:r>
          </a:p>
          <a:p>
            <a:pPr marL="742950" lvl="1" indent="-285750" algn="just"/>
            <a:r>
              <a:rPr lang="zh-CN" altLang="en-US" sz="2000" b="0">
                <a:solidFill>
                  <a:srgbClr val="3333CC"/>
                </a:solidFill>
                <a:latin typeface="+mj-ea"/>
                <a:ea typeface="+mj-ea"/>
              </a:rPr>
              <a:t>中断控制方式虽比程序直接控制方式有效，</a:t>
            </a:r>
            <a:r>
              <a:rPr lang="en-US" altLang="zh-CN" sz="2000" b="0">
                <a:solidFill>
                  <a:srgbClr val="3333CC"/>
                </a:solidFill>
                <a:latin typeface="+mj-ea"/>
                <a:ea typeface="+mj-ea"/>
              </a:rPr>
              <a:t>CPU</a:t>
            </a:r>
            <a:r>
              <a:rPr lang="zh-CN" altLang="en-US" sz="2000" b="0">
                <a:solidFill>
                  <a:srgbClr val="3333CC"/>
                </a:solidFill>
                <a:latin typeface="+mj-ea"/>
                <a:ea typeface="+mj-ea"/>
              </a:rPr>
              <a:t>和外设有一定的并行度，但由于下列原因也不适合高速设备和主机间的数据传送。</a:t>
            </a:r>
          </a:p>
          <a:p>
            <a:pPr marL="1143000" lvl="2" indent="-228600" algn="just"/>
            <a:r>
              <a:rPr lang="zh-CN" altLang="en-US" sz="2000" b="0">
                <a:solidFill>
                  <a:srgbClr val="CC3399"/>
                </a:solidFill>
                <a:latin typeface="+mj-ea"/>
                <a:ea typeface="+mj-ea"/>
              </a:rPr>
              <a:t>对</a:t>
            </a:r>
            <a:r>
              <a:rPr lang="en-US" altLang="zh-CN" sz="2000" b="0">
                <a:solidFill>
                  <a:srgbClr val="CC3399"/>
                </a:solidFill>
                <a:latin typeface="+mj-ea"/>
                <a:ea typeface="+mj-ea"/>
              </a:rPr>
              <a:t>I/O</a:t>
            </a:r>
            <a:r>
              <a:rPr lang="zh-CN" altLang="en-US" sz="2000" b="0">
                <a:solidFill>
                  <a:srgbClr val="CC3399"/>
                </a:solidFill>
                <a:latin typeface="+mj-ea"/>
                <a:ea typeface="+mj-ea"/>
              </a:rPr>
              <a:t>请求响应慢。</a:t>
            </a:r>
            <a:r>
              <a:rPr lang="zh-CN" altLang="en-US" sz="2000" b="0">
                <a:latin typeface="+mj-ea"/>
                <a:ea typeface="+mj-ea"/>
              </a:rPr>
              <a:t>每传送一个数据都要等待外设的中断请求，并增加许多中断响应和中断处理前、后的附加开销（保护断点、现场等），不能及时响应</a:t>
            </a:r>
            <a:r>
              <a:rPr lang="en-US" altLang="zh-CN" sz="2000" b="0">
                <a:latin typeface="+mj-ea"/>
                <a:ea typeface="+mj-ea"/>
              </a:rPr>
              <a:t>I/O</a:t>
            </a:r>
            <a:r>
              <a:rPr lang="zh-CN" altLang="en-US" sz="2000" b="0">
                <a:latin typeface="+mj-ea"/>
                <a:ea typeface="+mj-ea"/>
              </a:rPr>
              <a:t>请求。</a:t>
            </a:r>
          </a:p>
          <a:p>
            <a:pPr marL="1143000" lvl="2" indent="-228600" algn="just"/>
            <a:r>
              <a:rPr lang="zh-CN" altLang="en-US" sz="2000" b="0">
                <a:solidFill>
                  <a:srgbClr val="CC3399"/>
                </a:solidFill>
                <a:latin typeface="+mj-ea"/>
                <a:ea typeface="+mj-ea"/>
              </a:rPr>
              <a:t>数据传送速度慢。</a:t>
            </a:r>
            <a:r>
              <a:rPr lang="zh-CN" altLang="en-US" sz="2000" b="0">
                <a:latin typeface="+mj-ea"/>
                <a:ea typeface="+mj-ea"/>
              </a:rPr>
              <a:t>数据传送由软件完成（由</a:t>
            </a:r>
            <a:r>
              <a:rPr lang="en-US" altLang="zh-CN" sz="2000" b="0">
                <a:latin typeface="+mj-ea"/>
                <a:ea typeface="+mj-ea"/>
              </a:rPr>
              <a:t>CPU</a:t>
            </a:r>
            <a:r>
              <a:rPr lang="zh-CN" altLang="en-US" sz="2000" b="0">
                <a:latin typeface="+mj-ea"/>
                <a:ea typeface="+mj-ea"/>
              </a:rPr>
              <a:t>执行相应的中断服务程序来完成</a:t>
            </a:r>
            <a:r>
              <a:rPr lang="en-US" altLang="zh-CN" sz="2000" b="0">
                <a:latin typeface="+mj-ea"/>
                <a:ea typeface="+mj-ea"/>
              </a:rPr>
              <a:t>)</a:t>
            </a:r>
            <a:r>
              <a:rPr lang="zh-CN" altLang="en-US" sz="2000" b="0">
                <a:latin typeface="+mj-ea"/>
                <a:ea typeface="+mj-ea"/>
              </a:rPr>
              <a:t>，速度慢 。</a:t>
            </a:r>
          </a:p>
        </p:txBody>
      </p:sp>
    </p:spTree>
    <p:extLst>
      <p:ext uri="{BB962C8B-B14F-4D97-AF65-F5344CB8AC3E}">
        <p14:creationId xmlns:p14="http://schemas.microsoft.com/office/powerpoint/2010/main" val="85480513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checkerboard(across)">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checkerboard(across)">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057759A-AC73-41CB-9527-B58021381FDA}"/>
              </a:ext>
            </a:extLst>
          </p:cNvPr>
          <p:cNvSpPr>
            <a:spLocks noGrp="1"/>
          </p:cNvSpPr>
          <p:nvPr>
            <p:ph type="sldNum" sz="quarter" idx="12"/>
          </p:nvPr>
        </p:nvSpPr>
        <p:spPr/>
        <p:txBody>
          <a:bodyPr/>
          <a:lstStyle/>
          <a:p>
            <a:fld id="{D12C7F20-4EEE-4847-AC76-B538472E8A39}" type="slidenum">
              <a:rPr lang="zh-CN" altLang="en-US" smtClean="0"/>
              <a:pPr/>
              <a:t>60</a:t>
            </a:fld>
            <a:endParaRPr lang="zh-CN" altLang="en-US"/>
          </a:p>
        </p:txBody>
      </p:sp>
      <p:sp>
        <p:nvSpPr>
          <p:cNvPr id="3" name="文本占位符 2">
            <a:extLst>
              <a:ext uri="{FF2B5EF4-FFF2-40B4-BE49-F238E27FC236}">
                <a16:creationId xmlns:a16="http://schemas.microsoft.com/office/drawing/2014/main" id="{FC4E886C-E131-4B0E-9434-DF62433CB904}"/>
              </a:ext>
            </a:extLst>
          </p:cNvPr>
          <p:cNvSpPr>
            <a:spLocks noGrp="1"/>
          </p:cNvSpPr>
          <p:nvPr>
            <p:ph type="body" sz="quarter" idx="15"/>
          </p:nvPr>
        </p:nvSpPr>
        <p:spPr/>
        <p:txBody>
          <a:bodyPr/>
          <a:lstStyle/>
          <a:p>
            <a:r>
              <a:rPr lang="en-US" altLang="zh-CN" dirty="0"/>
              <a:t>DMA</a:t>
            </a:r>
            <a:r>
              <a:rPr lang="zh-CN" altLang="en-US" dirty="0"/>
              <a:t>方式的基本要点</a:t>
            </a:r>
          </a:p>
        </p:txBody>
      </p:sp>
      <p:sp>
        <p:nvSpPr>
          <p:cNvPr id="4" name="文本占位符 3">
            <a:extLst>
              <a:ext uri="{FF2B5EF4-FFF2-40B4-BE49-F238E27FC236}">
                <a16:creationId xmlns:a16="http://schemas.microsoft.com/office/drawing/2014/main" id="{102A8693-7C64-4CE7-974E-AA4C818F1B4B}"/>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F9FC8C27-531E-4A31-9205-B7D05A7A1EFE}"/>
              </a:ext>
            </a:extLst>
          </p:cNvPr>
          <p:cNvSpPr txBox="1">
            <a:spLocks noChangeArrowheads="1"/>
          </p:cNvSpPr>
          <p:nvPr/>
        </p:nvSpPr>
        <p:spPr bwMode="auto">
          <a:xfrm>
            <a:off x="356214" y="1340525"/>
            <a:ext cx="11835786" cy="467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0" fontAlgn="base" latinLnBrk="0" hangingPunct="0">
              <a:lnSpc>
                <a:spcPct val="120000"/>
              </a:lnSpc>
              <a:spcBef>
                <a:spcPct val="10000"/>
              </a:spcBef>
              <a:spcAft>
                <a:spcPct val="0"/>
              </a:spcAft>
              <a:buClrTx/>
              <a:buSzPct val="100000"/>
              <a:buFontTx/>
              <a:buChar char="°"/>
              <a:tabLst/>
              <a:defRPr/>
            </a:pPr>
            <a:r>
              <a:rPr kumimoji="0" lang="en-US" altLang="zh-CN" b="0" i="0" u="none" strike="noStrike" kern="1200" cap="none" spc="0" normalizeH="0" baseline="0" noProof="0">
                <a:ln>
                  <a:noFill/>
                </a:ln>
                <a:solidFill>
                  <a:srgbClr val="000000"/>
                </a:solidFill>
                <a:effectLst/>
                <a:uLnTx/>
                <a:uFillTx/>
                <a:latin typeface="+mj-ea"/>
                <a:ea typeface="+mj-ea"/>
                <a:cs typeface="+mn-cs"/>
              </a:rPr>
              <a:t>DMA</a:t>
            </a:r>
            <a:r>
              <a:rPr kumimoji="0" lang="zh-CN" altLang="en-US" b="0" i="0" u="none" strike="noStrike" kern="1200" cap="none" spc="0" normalizeH="0" baseline="0" noProof="0">
                <a:ln>
                  <a:noFill/>
                </a:ln>
                <a:solidFill>
                  <a:srgbClr val="000000"/>
                </a:solidFill>
                <a:effectLst/>
                <a:uLnTx/>
                <a:uFillTx/>
                <a:latin typeface="+mj-ea"/>
                <a:ea typeface="+mj-ea"/>
                <a:cs typeface="+mn-cs"/>
              </a:rPr>
              <a:t>方式的基本思想</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63DE8"/>
                </a:solidFill>
                <a:effectLst/>
                <a:uLnTx/>
                <a:uFillTx/>
                <a:latin typeface="+mj-ea"/>
                <a:ea typeface="+mj-ea"/>
                <a:cs typeface="+mn-cs"/>
              </a:rPr>
              <a:t>在高速外设和主存间直接传送数据</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63DE8"/>
                </a:solidFill>
                <a:effectLst/>
                <a:uLnTx/>
                <a:uFillTx/>
                <a:latin typeface="+mj-ea"/>
                <a:ea typeface="+mj-ea"/>
                <a:cs typeface="+mn-cs"/>
              </a:rPr>
              <a:t>由专门硬件</a:t>
            </a:r>
            <a:r>
              <a:rPr kumimoji="0" lang="zh-CN" altLang="en-US" b="0" i="0" u="none" strike="noStrike" kern="1200" cap="none" spc="0" normalizeH="0" baseline="0" noProof="0">
                <a:ln>
                  <a:noFill/>
                </a:ln>
                <a:solidFill>
                  <a:srgbClr val="D1390F"/>
                </a:solidFill>
                <a:effectLst/>
                <a:uLnTx/>
                <a:uFillTx/>
                <a:latin typeface="+mj-ea"/>
                <a:ea typeface="+mj-ea"/>
                <a:cs typeface="+mn-cs"/>
              </a:rPr>
              <a:t>（即：</a:t>
            </a:r>
            <a:r>
              <a:rPr kumimoji="0" lang="en-US" altLang="zh-CN" b="0" i="0" u="none" strike="noStrike" kern="1200" cap="none" spc="0" normalizeH="0" baseline="0" noProof="0">
                <a:ln>
                  <a:noFill/>
                </a:ln>
                <a:solidFill>
                  <a:srgbClr val="D1390F"/>
                </a:solidFill>
                <a:effectLst/>
                <a:uLnTx/>
                <a:uFillTx/>
                <a:latin typeface="+mj-ea"/>
                <a:ea typeface="+mj-ea"/>
                <a:cs typeface="+mn-cs"/>
              </a:rPr>
              <a:t>DMA</a:t>
            </a:r>
            <a:r>
              <a:rPr kumimoji="0" lang="zh-CN" altLang="en-US" b="0" i="0" u="none" strike="noStrike" kern="1200" cap="none" spc="0" normalizeH="0" baseline="0" noProof="0">
                <a:ln>
                  <a:noFill/>
                </a:ln>
                <a:solidFill>
                  <a:srgbClr val="D1390F"/>
                </a:solidFill>
                <a:effectLst/>
                <a:uLnTx/>
                <a:uFillTx/>
                <a:latin typeface="+mj-ea"/>
                <a:ea typeface="+mj-ea"/>
                <a:cs typeface="+mn-cs"/>
              </a:rPr>
              <a:t>接口）</a:t>
            </a:r>
            <a:r>
              <a:rPr kumimoji="0" lang="zh-CN" altLang="en-US" b="0" i="0" u="none" strike="noStrike" kern="1200" cap="none" spc="0" normalizeH="0" baseline="0" noProof="0">
                <a:ln>
                  <a:noFill/>
                </a:ln>
                <a:solidFill>
                  <a:srgbClr val="063DE8"/>
                </a:solidFill>
                <a:effectLst/>
                <a:uLnTx/>
                <a:uFillTx/>
                <a:latin typeface="+mj-ea"/>
                <a:ea typeface="+mj-ea"/>
                <a:cs typeface="+mn-cs"/>
              </a:rPr>
              <a:t>控制总线进行传输</a:t>
            </a:r>
            <a:endParaRPr kumimoji="0" lang="en-US" altLang="zh-CN" b="0" i="0" u="none" strike="noStrike" kern="1200" cap="none" spc="0" normalizeH="0" baseline="0" noProof="0">
              <a:ln>
                <a:noFill/>
              </a:ln>
              <a:solidFill>
                <a:srgbClr val="063DE8"/>
              </a:solidFill>
              <a:effectLst/>
              <a:uLnTx/>
              <a:uFillTx/>
              <a:latin typeface="+mj-ea"/>
              <a:ea typeface="+mj-ea"/>
              <a:cs typeface="+mn-cs"/>
            </a:endParaRPr>
          </a:p>
          <a:p>
            <a:pPr marL="342900" marR="0" lvl="0" indent="-342900" algn="just" defTabSz="914400" rtl="0" eaLnBrk="0" fontAlgn="base" latinLnBrk="0" hangingPunct="0">
              <a:lnSpc>
                <a:spcPct val="120000"/>
              </a:lnSpc>
              <a:spcBef>
                <a:spcPct val="10000"/>
              </a:spcBef>
              <a:spcAft>
                <a:spcPct val="0"/>
              </a:spcAft>
              <a:buClrTx/>
              <a:buSzPct val="100000"/>
              <a:buFontTx/>
              <a:buChar char="°"/>
              <a:tabLst/>
              <a:defRPr/>
            </a:pPr>
            <a:r>
              <a:rPr kumimoji="0" lang="en-US" altLang="zh-CN" b="0" i="0" u="none" strike="noStrike" kern="1200" cap="none" spc="0" normalizeH="0" baseline="0" noProof="0">
                <a:ln>
                  <a:noFill/>
                </a:ln>
                <a:solidFill>
                  <a:srgbClr val="000000"/>
                </a:solidFill>
                <a:effectLst/>
                <a:uLnTx/>
                <a:uFillTx/>
                <a:latin typeface="+mj-ea"/>
                <a:ea typeface="+mj-ea"/>
                <a:cs typeface="+mn-cs"/>
              </a:rPr>
              <a:t>DMA</a:t>
            </a:r>
            <a:r>
              <a:rPr kumimoji="0" lang="zh-CN" altLang="en-US" b="0" i="0" u="none" strike="noStrike" kern="1200" cap="none" spc="0" normalizeH="0" baseline="0" noProof="0">
                <a:ln>
                  <a:noFill/>
                </a:ln>
                <a:solidFill>
                  <a:srgbClr val="000000"/>
                </a:solidFill>
                <a:effectLst/>
                <a:uLnTx/>
                <a:uFillTx/>
                <a:latin typeface="+mj-ea"/>
                <a:ea typeface="+mj-ea"/>
                <a:cs typeface="+mn-cs"/>
              </a:rPr>
              <a:t>方式适用场合</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63DE8"/>
                </a:solidFill>
                <a:effectLst/>
                <a:uLnTx/>
                <a:uFillTx/>
                <a:latin typeface="+mj-ea"/>
                <a:ea typeface="+mj-ea"/>
                <a:cs typeface="+mn-cs"/>
              </a:rPr>
              <a:t>高速设备（如：磁盘、光盘等）</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63DE8"/>
                </a:solidFill>
                <a:effectLst/>
                <a:uLnTx/>
                <a:uFillTx/>
                <a:latin typeface="+mj-ea"/>
                <a:ea typeface="+mj-ea"/>
                <a:cs typeface="+mn-cs"/>
              </a:rPr>
              <a:t>成批数据交换，且单位数据间的时间间隔较短</a:t>
            </a:r>
          </a:p>
          <a:p>
            <a:pPr marL="342900" marR="0" lvl="0" indent="-34290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00000"/>
                </a:solidFill>
                <a:effectLst/>
                <a:uLnTx/>
                <a:uFillTx/>
                <a:latin typeface="+mj-ea"/>
                <a:ea typeface="+mj-ea"/>
                <a:cs typeface="+mn-cs"/>
              </a:rPr>
              <a:t>采用“请求</a:t>
            </a:r>
            <a:r>
              <a:rPr kumimoji="0" lang="en-US" altLang="zh-CN" b="0" i="0" u="none" strike="noStrike" kern="1200" cap="none" spc="0" normalizeH="0" baseline="0" noProof="0">
                <a:ln>
                  <a:noFill/>
                </a:ln>
                <a:solidFill>
                  <a:srgbClr val="000000"/>
                </a:solidFill>
                <a:effectLst/>
                <a:uLnTx/>
                <a:uFillTx/>
                <a:latin typeface="+mj-ea"/>
                <a:ea typeface="+mj-ea"/>
                <a:cs typeface="+mn-cs"/>
              </a:rPr>
              <a:t>-</a:t>
            </a:r>
            <a:r>
              <a:rPr kumimoji="0" lang="zh-CN" altLang="en-US" b="0" i="0" u="none" strike="noStrike" kern="1200" cap="none" spc="0" normalizeH="0" baseline="0" noProof="0">
                <a:ln>
                  <a:noFill/>
                </a:ln>
                <a:solidFill>
                  <a:srgbClr val="000000"/>
                </a:solidFill>
                <a:effectLst/>
                <a:uLnTx/>
                <a:uFillTx/>
                <a:latin typeface="+mj-ea"/>
                <a:ea typeface="+mj-ea"/>
                <a:cs typeface="+mn-cs"/>
              </a:rPr>
              <a:t>响应”方式</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000FF"/>
                </a:solidFill>
                <a:effectLst/>
                <a:uLnTx/>
                <a:uFillTx/>
                <a:latin typeface="+mj-ea"/>
                <a:ea typeface="+mj-ea"/>
                <a:cs typeface="+mn-cs"/>
              </a:rPr>
              <a:t>每当高速设备准备好数据，就进行一次“</a:t>
            </a: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请求”，</a:t>
            </a: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控制器接受到</a:t>
            </a: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请求后，申请总线使用权</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控制器的总线使用优先级比</a:t>
            </a:r>
            <a:r>
              <a:rPr kumimoji="0" lang="en-US" altLang="zh-CN" b="0" i="0" u="none" strike="noStrike" kern="1200" cap="none" spc="0" normalizeH="0" baseline="0" noProof="0">
                <a:ln>
                  <a:noFill/>
                </a:ln>
                <a:solidFill>
                  <a:srgbClr val="0000FF"/>
                </a:solidFill>
                <a:effectLst/>
                <a:uLnTx/>
                <a:uFillTx/>
                <a:latin typeface="+mj-ea"/>
                <a:ea typeface="+mj-ea"/>
                <a:cs typeface="+mn-cs"/>
              </a:rPr>
              <a:t>CPU</a:t>
            </a:r>
            <a:r>
              <a:rPr kumimoji="0" lang="zh-CN" altLang="en-US" b="0" i="0" u="none" strike="noStrike" kern="1200" cap="none" spc="0" normalizeH="0" baseline="0" noProof="0">
                <a:ln>
                  <a:noFill/>
                </a:ln>
                <a:solidFill>
                  <a:srgbClr val="0000FF"/>
                </a:solidFill>
                <a:effectLst/>
                <a:uLnTx/>
                <a:uFillTx/>
                <a:latin typeface="+mj-ea"/>
                <a:ea typeface="+mj-ea"/>
                <a:cs typeface="+mn-cs"/>
              </a:rPr>
              <a:t>高，为什么？</a:t>
            </a:r>
          </a:p>
          <a:p>
            <a:pPr marL="342900" marR="0" lvl="0" indent="-34290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00000"/>
                </a:solidFill>
                <a:effectLst/>
                <a:uLnTx/>
                <a:uFillTx/>
                <a:latin typeface="+mj-ea"/>
                <a:ea typeface="+mj-ea"/>
                <a:cs typeface="+mn-cs"/>
              </a:rPr>
              <a:t>与中断控制方式结合使用</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传送前，“寻道”“旋转”等操作结束时，通过“中断”告知</a:t>
            </a:r>
            <a:r>
              <a:rPr kumimoji="0" lang="en-US" altLang="zh-CN" b="0" i="0" u="none" strike="noStrike" kern="1200" cap="none" spc="0" normalizeH="0" baseline="0" noProof="0">
                <a:ln>
                  <a:noFill/>
                </a:ln>
                <a:solidFill>
                  <a:srgbClr val="0000FF"/>
                </a:solidFill>
                <a:effectLst/>
                <a:uLnTx/>
                <a:uFillTx/>
                <a:latin typeface="+mj-ea"/>
                <a:ea typeface="+mj-ea"/>
                <a:cs typeface="+mn-cs"/>
              </a:rPr>
              <a:t>CPU</a:t>
            </a:r>
            <a:endParaRPr kumimoji="0" lang="zh-CN" altLang="en-US" b="0" i="0" u="none" strike="noStrike" kern="1200" cap="none" spc="0" normalizeH="0" baseline="0" noProof="0">
              <a:ln>
                <a:noFill/>
              </a:ln>
              <a:solidFill>
                <a:srgbClr val="0000FF"/>
              </a:solidFill>
              <a:effectLst/>
              <a:uLnTx/>
              <a:uFillTx/>
              <a:latin typeface="+mj-ea"/>
              <a:ea typeface="+mj-ea"/>
              <a:cs typeface="+mn-cs"/>
            </a:endParaRP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zh-CN" altLang="en-US" b="0" i="0" u="none" strike="noStrike" kern="1200" cap="none" spc="0" normalizeH="0" baseline="0" noProof="0">
                <a:ln>
                  <a:noFill/>
                </a:ln>
                <a:solidFill>
                  <a:srgbClr val="0000FF"/>
                </a:solidFill>
                <a:effectLst/>
                <a:uLnTx/>
                <a:uFillTx/>
                <a:latin typeface="+mj-ea"/>
                <a:ea typeface="+mj-ea"/>
                <a:cs typeface="+mn-cs"/>
              </a:rPr>
              <a:t>在</a:t>
            </a: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控制器控制总线进行数据传送时，</a:t>
            </a:r>
            <a:r>
              <a:rPr kumimoji="0" lang="en-US" altLang="zh-CN" b="0" i="0" u="none" strike="noStrike" kern="1200" cap="none" spc="0" normalizeH="0" baseline="0" noProof="0">
                <a:ln>
                  <a:noFill/>
                </a:ln>
                <a:solidFill>
                  <a:srgbClr val="0000FF"/>
                </a:solidFill>
                <a:effectLst/>
                <a:uLnTx/>
                <a:uFillTx/>
                <a:latin typeface="+mj-ea"/>
                <a:ea typeface="+mj-ea"/>
                <a:cs typeface="+mn-cs"/>
              </a:rPr>
              <a:t>CPU</a:t>
            </a:r>
            <a:r>
              <a:rPr kumimoji="0" lang="zh-CN" altLang="en-US" b="0" i="0" u="none" strike="noStrike" kern="1200" cap="none" spc="0" normalizeH="0" baseline="0" noProof="0">
                <a:ln>
                  <a:noFill/>
                </a:ln>
                <a:solidFill>
                  <a:srgbClr val="0000FF"/>
                </a:solidFill>
                <a:effectLst/>
                <a:uLnTx/>
                <a:uFillTx/>
                <a:latin typeface="+mj-ea"/>
                <a:ea typeface="+mj-ea"/>
                <a:cs typeface="+mn-cs"/>
              </a:rPr>
              <a:t>执行其他程序</a:t>
            </a:r>
          </a:p>
          <a:p>
            <a:pPr marL="742950" marR="0" lvl="1" indent="-285750" algn="just" defTabSz="914400" rtl="0" eaLnBrk="0" fontAlgn="base" latinLnBrk="0" hangingPunct="0">
              <a:lnSpc>
                <a:spcPct val="120000"/>
              </a:lnSpc>
              <a:spcBef>
                <a:spcPct val="10000"/>
              </a:spcBef>
              <a:spcAft>
                <a:spcPct val="0"/>
              </a:spcAft>
              <a:buClrTx/>
              <a:buSzPct val="100000"/>
              <a:buFontTx/>
              <a:buChar char="•"/>
              <a:tabLst/>
              <a:defRPr/>
            </a:pPr>
            <a:r>
              <a:rPr kumimoji="0" lang="en-US" altLang="zh-CN" b="0" i="0" u="none" strike="noStrike" kern="1200" cap="none" spc="0" normalizeH="0" baseline="0" noProof="0">
                <a:ln>
                  <a:noFill/>
                </a:ln>
                <a:solidFill>
                  <a:srgbClr val="0000FF"/>
                </a:solidFill>
                <a:effectLst/>
                <a:uLnTx/>
                <a:uFillTx/>
                <a:latin typeface="+mj-ea"/>
                <a:ea typeface="+mj-ea"/>
                <a:cs typeface="+mn-cs"/>
              </a:rPr>
              <a:t>DMA</a:t>
            </a:r>
            <a:r>
              <a:rPr kumimoji="0" lang="zh-CN" altLang="en-US" b="0" i="0" u="none" strike="noStrike" kern="1200" cap="none" spc="0" normalizeH="0" baseline="0" noProof="0">
                <a:ln>
                  <a:noFill/>
                </a:ln>
                <a:solidFill>
                  <a:srgbClr val="0000FF"/>
                </a:solidFill>
                <a:effectLst/>
                <a:uLnTx/>
                <a:uFillTx/>
                <a:latin typeface="+mj-ea"/>
                <a:ea typeface="+mj-ea"/>
                <a:cs typeface="+mn-cs"/>
              </a:rPr>
              <a:t>传送结束时，要通过“</a:t>
            </a:r>
            <a:r>
              <a:rPr kumimoji="0" lang="en-US" altLang="zh-CN" b="0" i="0" u="none" strike="noStrike" kern="1200" cap="none" spc="0" normalizeH="0" baseline="0" noProof="0">
                <a:ln>
                  <a:noFill/>
                </a:ln>
                <a:solidFill>
                  <a:srgbClr val="D1390F"/>
                </a:solidFill>
                <a:effectLst/>
                <a:uLnTx/>
                <a:uFillTx/>
                <a:latin typeface="+mj-ea"/>
                <a:ea typeface="+mj-ea"/>
                <a:cs typeface="+mn-cs"/>
              </a:rPr>
              <a:t>DMA</a:t>
            </a:r>
            <a:r>
              <a:rPr kumimoji="0" lang="zh-CN" altLang="en-US" b="0" i="0" u="none" strike="noStrike" kern="1200" cap="none" spc="0" normalizeH="0" baseline="0" noProof="0">
                <a:ln>
                  <a:noFill/>
                </a:ln>
                <a:solidFill>
                  <a:srgbClr val="D1390F"/>
                </a:solidFill>
                <a:effectLst/>
                <a:uLnTx/>
                <a:uFillTx/>
                <a:latin typeface="+mj-ea"/>
                <a:ea typeface="+mj-ea"/>
                <a:cs typeface="+mn-cs"/>
              </a:rPr>
              <a:t>结束中断</a:t>
            </a:r>
            <a:r>
              <a:rPr kumimoji="0" lang="zh-CN" altLang="en-US" b="0" i="0" u="none" strike="noStrike" kern="1200" cap="none" spc="0" normalizeH="0" baseline="0" noProof="0">
                <a:ln>
                  <a:noFill/>
                </a:ln>
                <a:solidFill>
                  <a:srgbClr val="0000FF"/>
                </a:solidFill>
                <a:effectLst/>
                <a:uLnTx/>
                <a:uFillTx/>
                <a:latin typeface="+mj-ea"/>
                <a:ea typeface="+mj-ea"/>
                <a:cs typeface="+mn-cs"/>
              </a:rPr>
              <a:t>”告知</a:t>
            </a:r>
            <a:r>
              <a:rPr kumimoji="0" lang="en-US" altLang="zh-CN" b="0" i="0" u="none" strike="noStrike" kern="1200" cap="none" spc="0" normalizeH="0" baseline="0" noProof="0">
                <a:ln>
                  <a:noFill/>
                </a:ln>
                <a:solidFill>
                  <a:srgbClr val="0000FF"/>
                </a:solidFill>
                <a:effectLst/>
                <a:uLnTx/>
                <a:uFillTx/>
                <a:latin typeface="+mj-ea"/>
                <a:ea typeface="+mj-ea"/>
                <a:cs typeface="+mn-cs"/>
              </a:rPr>
              <a:t>CPU</a:t>
            </a:r>
            <a:endParaRPr kumimoji="0" lang="zh-CN" altLang="en-US" b="0" i="0" u="none" strike="noStrike" kern="1200" cap="none" spc="0" normalizeH="0" baseline="0" noProof="0">
              <a:ln>
                <a:noFill/>
              </a:ln>
              <a:solidFill>
                <a:srgbClr val="0000FF"/>
              </a:solidFill>
              <a:effectLst/>
              <a:uLnTx/>
              <a:uFillTx/>
              <a:latin typeface="+mj-ea"/>
              <a:ea typeface="+mj-ea"/>
              <a:cs typeface="+mn-cs"/>
            </a:endParaRPr>
          </a:p>
        </p:txBody>
      </p:sp>
    </p:spTree>
    <p:extLst>
      <p:ext uri="{BB962C8B-B14F-4D97-AF65-F5344CB8AC3E}">
        <p14:creationId xmlns:p14="http://schemas.microsoft.com/office/powerpoint/2010/main" val="99312613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checkerboard(across)">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checkerboard(across)">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42" dur="500"/>
                                        <p:tgtEl>
                                          <p:spTgt spid="5">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checkerboard(across)">
                                      <p:cBhvr>
                                        <p:cTn id="4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F82A04-AA9E-433F-A433-1C80F5AD95B6}"/>
              </a:ext>
            </a:extLst>
          </p:cNvPr>
          <p:cNvSpPr>
            <a:spLocks noGrp="1"/>
          </p:cNvSpPr>
          <p:nvPr>
            <p:ph type="sldNum" sz="quarter" idx="12"/>
          </p:nvPr>
        </p:nvSpPr>
        <p:spPr/>
        <p:txBody>
          <a:bodyPr/>
          <a:lstStyle/>
          <a:p>
            <a:fld id="{D12C7F20-4EEE-4847-AC76-B538472E8A39}" type="slidenum">
              <a:rPr lang="zh-CN" altLang="en-US" smtClean="0"/>
              <a:pPr/>
              <a:t>61</a:t>
            </a:fld>
            <a:endParaRPr lang="zh-CN" altLang="en-US"/>
          </a:p>
        </p:txBody>
      </p:sp>
      <p:sp>
        <p:nvSpPr>
          <p:cNvPr id="3" name="文本占位符 2">
            <a:extLst>
              <a:ext uri="{FF2B5EF4-FFF2-40B4-BE49-F238E27FC236}">
                <a16:creationId xmlns:a16="http://schemas.microsoft.com/office/drawing/2014/main" id="{E9C6477B-E7D7-4F07-856B-430C56D5EAA3}"/>
              </a:ext>
            </a:extLst>
          </p:cNvPr>
          <p:cNvSpPr>
            <a:spLocks noGrp="1"/>
          </p:cNvSpPr>
          <p:nvPr>
            <p:ph type="body" sz="quarter" idx="15"/>
          </p:nvPr>
        </p:nvSpPr>
        <p:spPr/>
        <p:txBody>
          <a:bodyPr/>
          <a:lstStyle/>
          <a:p>
            <a:r>
              <a:rPr lang="zh-CN" altLang="en-US" dirty="0"/>
              <a:t>与中断控制方式结合使用</a:t>
            </a:r>
          </a:p>
        </p:txBody>
      </p:sp>
      <p:sp>
        <p:nvSpPr>
          <p:cNvPr id="4" name="文本占位符 3">
            <a:extLst>
              <a:ext uri="{FF2B5EF4-FFF2-40B4-BE49-F238E27FC236}">
                <a16:creationId xmlns:a16="http://schemas.microsoft.com/office/drawing/2014/main" id="{53267212-0FA0-4929-8542-C5542EB58251}"/>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209000A5-06DE-4A03-8CA3-60D8B1492D0B}"/>
              </a:ext>
            </a:extLst>
          </p:cNvPr>
          <p:cNvSpPr txBox="1">
            <a:spLocks noChangeArrowheads="1"/>
          </p:cNvSpPr>
          <p:nvPr/>
        </p:nvSpPr>
        <p:spPr bwMode="auto">
          <a:xfrm>
            <a:off x="475844" y="1373289"/>
            <a:ext cx="8191500" cy="4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2400" b="0">
                <a:latin typeface="+mj-ea"/>
                <a:ea typeface="+mj-ea"/>
              </a:rPr>
              <a:t>举例：用于磁盘和主存间数据交换时</a:t>
            </a:r>
            <a:endParaRPr lang="zh-CN" altLang="en-US" sz="2400" b="0" dirty="0">
              <a:latin typeface="+mj-ea"/>
              <a:ea typeface="+mj-ea"/>
            </a:endParaRPr>
          </a:p>
        </p:txBody>
      </p:sp>
      <p:sp>
        <p:nvSpPr>
          <p:cNvPr id="6" name="Text Box 4">
            <a:extLst>
              <a:ext uri="{FF2B5EF4-FFF2-40B4-BE49-F238E27FC236}">
                <a16:creationId xmlns:a16="http://schemas.microsoft.com/office/drawing/2014/main" id="{456F26B8-46B2-4189-AB69-C23695ED581C}"/>
              </a:ext>
            </a:extLst>
          </p:cNvPr>
          <p:cNvSpPr txBox="1">
            <a:spLocks noChangeArrowheads="1"/>
          </p:cNvSpPr>
          <p:nvPr/>
        </p:nvSpPr>
        <p:spPr bwMode="auto">
          <a:xfrm>
            <a:off x="2333219" y="2395639"/>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D1390F"/>
                </a:solidFill>
                <a:latin typeface="+mj-ea"/>
                <a:ea typeface="+mj-ea"/>
              </a:rPr>
              <a:t>寻道</a:t>
            </a:r>
          </a:p>
        </p:txBody>
      </p:sp>
      <p:sp>
        <p:nvSpPr>
          <p:cNvPr id="7" name="Line 5">
            <a:extLst>
              <a:ext uri="{FF2B5EF4-FFF2-40B4-BE49-F238E27FC236}">
                <a16:creationId xmlns:a16="http://schemas.microsoft.com/office/drawing/2014/main" id="{B209F4F9-D65B-4BFB-A4AB-6702C7EAFC42}"/>
              </a:ext>
            </a:extLst>
          </p:cNvPr>
          <p:cNvSpPr>
            <a:spLocks noChangeShapeType="1"/>
          </p:cNvSpPr>
          <p:nvPr/>
        </p:nvSpPr>
        <p:spPr bwMode="auto">
          <a:xfrm>
            <a:off x="2723744" y="2852839"/>
            <a:ext cx="0" cy="4032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8" name="Text Box 6">
            <a:extLst>
              <a:ext uri="{FF2B5EF4-FFF2-40B4-BE49-F238E27FC236}">
                <a16:creationId xmlns:a16="http://schemas.microsoft.com/office/drawing/2014/main" id="{44BCD53A-D240-4F71-8722-6FA363272DDD}"/>
              </a:ext>
            </a:extLst>
          </p:cNvPr>
          <p:cNvSpPr txBox="1">
            <a:spLocks noChangeArrowheads="1"/>
          </p:cNvSpPr>
          <p:nvPr/>
        </p:nvSpPr>
        <p:spPr bwMode="auto">
          <a:xfrm>
            <a:off x="2325282" y="3206852"/>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D1390F"/>
                </a:solidFill>
                <a:latin typeface="+mj-ea"/>
                <a:ea typeface="+mj-ea"/>
              </a:rPr>
              <a:t>旋转</a:t>
            </a:r>
          </a:p>
        </p:txBody>
      </p:sp>
      <p:sp>
        <p:nvSpPr>
          <p:cNvPr id="9" name="Line 7">
            <a:extLst>
              <a:ext uri="{FF2B5EF4-FFF2-40B4-BE49-F238E27FC236}">
                <a16:creationId xmlns:a16="http://schemas.microsoft.com/office/drawing/2014/main" id="{3CEF687A-EA38-4272-9FBF-DE3F8D181EE5}"/>
              </a:ext>
            </a:extLst>
          </p:cNvPr>
          <p:cNvSpPr>
            <a:spLocks noChangeShapeType="1"/>
          </p:cNvSpPr>
          <p:nvPr/>
        </p:nvSpPr>
        <p:spPr bwMode="auto">
          <a:xfrm>
            <a:off x="2723744" y="3671989"/>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0" name="Text Box 8">
            <a:extLst>
              <a:ext uri="{FF2B5EF4-FFF2-40B4-BE49-F238E27FC236}">
                <a16:creationId xmlns:a16="http://schemas.microsoft.com/office/drawing/2014/main" id="{06CBECFB-EAE2-4C62-8D7A-F20304DBE48C}"/>
              </a:ext>
            </a:extLst>
          </p:cNvPr>
          <p:cNvSpPr txBox="1">
            <a:spLocks noChangeArrowheads="1"/>
          </p:cNvSpPr>
          <p:nvPr/>
        </p:nvSpPr>
        <p:spPr bwMode="auto">
          <a:xfrm>
            <a:off x="2001432" y="4208564"/>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D1390F"/>
                </a:solidFill>
                <a:latin typeface="+mj-ea"/>
                <a:ea typeface="+mj-ea"/>
              </a:rPr>
              <a:t>连续读写</a:t>
            </a:r>
          </a:p>
        </p:txBody>
      </p:sp>
      <p:sp>
        <p:nvSpPr>
          <p:cNvPr id="11" name="Line 9">
            <a:extLst>
              <a:ext uri="{FF2B5EF4-FFF2-40B4-BE49-F238E27FC236}">
                <a16:creationId xmlns:a16="http://schemas.microsoft.com/office/drawing/2014/main" id="{1B3F8969-11F0-4F66-A6FC-ED1011FD1C86}"/>
              </a:ext>
            </a:extLst>
          </p:cNvPr>
          <p:cNvSpPr>
            <a:spLocks noChangeShapeType="1"/>
          </p:cNvSpPr>
          <p:nvPr/>
        </p:nvSpPr>
        <p:spPr bwMode="auto">
          <a:xfrm>
            <a:off x="2730094" y="4678464"/>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2" name="Text Box 10">
            <a:extLst>
              <a:ext uri="{FF2B5EF4-FFF2-40B4-BE49-F238E27FC236}">
                <a16:creationId xmlns:a16="http://schemas.microsoft.com/office/drawing/2014/main" id="{82D2A7D5-F04C-4392-9693-7F4604CE55BC}"/>
              </a:ext>
            </a:extLst>
          </p:cNvPr>
          <p:cNvSpPr txBox="1">
            <a:spLocks noChangeArrowheads="1"/>
          </p:cNvSpPr>
          <p:nvPr/>
        </p:nvSpPr>
        <p:spPr bwMode="auto">
          <a:xfrm>
            <a:off x="1885544" y="5215039"/>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D1390F"/>
                </a:solidFill>
                <a:latin typeface="+mj-ea"/>
                <a:ea typeface="+mj-ea"/>
              </a:rPr>
              <a:t>结束、校验</a:t>
            </a:r>
          </a:p>
        </p:txBody>
      </p:sp>
      <p:sp>
        <p:nvSpPr>
          <p:cNvPr id="13" name="Line 11">
            <a:extLst>
              <a:ext uri="{FF2B5EF4-FFF2-40B4-BE49-F238E27FC236}">
                <a16:creationId xmlns:a16="http://schemas.microsoft.com/office/drawing/2014/main" id="{6C977523-8FDC-451B-BEB0-992C7AF64EFA}"/>
              </a:ext>
            </a:extLst>
          </p:cNvPr>
          <p:cNvSpPr>
            <a:spLocks noChangeShapeType="1"/>
          </p:cNvSpPr>
          <p:nvPr/>
        </p:nvSpPr>
        <p:spPr bwMode="auto">
          <a:xfrm>
            <a:off x="3342869" y="2624239"/>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4" name="Text Box 12">
            <a:extLst>
              <a:ext uri="{FF2B5EF4-FFF2-40B4-BE49-F238E27FC236}">
                <a16:creationId xmlns:a16="http://schemas.microsoft.com/office/drawing/2014/main" id="{3A68E0F8-354A-4CB7-8476-FEFA4B7BBCE5}"/>
              </a:ext>
            </a:extLst>
          </p:cNvPr>
          <p:cNvSpPr txBox="1">
            <a:spLocks noChangeArrowheads="1"/>
          </p:cNvSpPr>
          <p:nvPr/>
        </p:nvSpPr>
        <p:spPr bwMode="auto">
          <a:xfrm>
            <a:off x="4704944" y="2387702"/>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000000"/>
                </a:solidFill>
                <a:latin typeface="+mj-ea"/>
                <a:ea typeface="+mj-ea"/>
              </a:rPr>
              <a:t>中断方式</a:t>
            </a:r>
          </a:p>
        </p:txBody>
      </p:sp>
      <p:sp>
        <p:nvSpPr>
          <p:cNvPr id="15" name="Line 13">
            <a:extLst>
              <a:ext uri="{FF2B5EF4-FFF2-40B4-BE49-F238E27FC236}">
                <a16:creationId xmlns:a16="http://schemas.microsoft.com/office/drawing/2014/main" id="{D45C39DB-14D2-4A78-A0B0-AC01DE56CA05}"/>
              </a:ext>
            </a:extLst>
          </p:cNvPr>
          <p:cNvSpPr>
            <a:spLocks noChangeShapeType="1"/>
          </p:cNvSpPr>
          <p:nvPr/>
        </p:nvSpPr>
        <p:spPr bwMode="auto">
          <a:xfrm>
            <a:off x="3331757" y="3451327"/>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6" name="Text Box 14">
            <a:extLst>
              <a:ext uri="{FF2B5EF4-FFF2-40B4-BE49-F238E27FC236}">
                <a16:creationId xmlns:a16="http://schemas.microsoft.com/office/drawing/2014/main" id="{E9BFDFDF-7933-4194-A3BD-A38F73093D63}"/>
              </a:ext>
            </a:extLst>
          </p:cNvPr>
          <p:cNvSpPr txBox="1">
            <a:spLocks noChangeArrowheads="1"/>
          </p:cNvSpPr>
          <p:nvPr/>
        </p:nvSpPr>
        <p:spPr bwMode="auto">
          <a:xfrm>
            <a:off x="4668432" y="3214789"/>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000000"/>
                </a:solidFill>
                <a:latin typeface="+mj-ea"/>
                <a:ea typeface="+mj-ea"/>
              </a:rPr>
              <a:t>中断方式</a:t>
            </a:r>
          </a:p>
        </p:txBody>
      </p:sp>
      <p:sp>
        <p:nvSpPr>
          <p:cNvPr id="17" name="Line 15">
            <a:extLst>
              <a:ext uri="{FF2B5EF4-FFF2-40B4-BE49-F238E27FC236}">
                <a16:creationId xmlns:a16="http://schemas.microsoft.com/office/drawing/2014/main" id="{0BE6DC39-ECF0-4CBB-874A-9054EA9C7C2E}"/>
              </a:ext>
            </a:extLst>
          </p:cNvPr>
          <p:cNvSpPr>
            <a:spLocks noChangeShapeType="1"/>
          </p:cNvSpPr>
          <p:nvPr/>
        </p:nvSpPr>
        <p:spPr bwMode="auto">
          <a:xfrm>
            <a:off x="3431769" y="4438752"/>
            <a:ext cx="1276350"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8" name="Text Box 16">
            <a:extLst>
              <a:ext uri="{FF2B5EF4-FFF2-40B4-BE49-F238E27FC236}">
                <a16:creationId xmlns:a16="http://schemas.microsoft.com/office/drawing/2014/main" id="{93587A2A-1F50-48AF-8BCC-3DB974058EF0}"/>
              </a:ext>
            </a:extLst>
          </p:cNvPr>
          <p:cNvSpPr txBox="1">
            <a:spLocks noChangeArrowheads="1"/>
          </p:cNvSpPr>
          <p:nvPr/>
        </p:nvSpPr>
        <p:spPr bwMode="auto">
          <a:xfrm>
            <a:off x="4701769" y="4202214"/>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000000"/>
                </a:solidFill>
                <a:latin typeface="+mj-ea"/>
                <a:ea typeface="+mj-ea"/>
              </a:rPr>
              <a:t>DMA</a:t>
            </a:r>
            <a:r>
              <a:rPr kumimoji="1" lang="zh-CN" altLang="en-US" sz="2400">
                <a:solidFill>
                  <a:srgbClr val="000000"/>
                </a:solidFill>
                <a:latin typeface="+mj-ea"/>
                <a:ea typeface="+mj-ea"/>
              </a:rPr>
              <a:t>方式</a:t>
            </a:r>
          </a:p>
        </p:txBody>
      </p:sp>
      <p:sp>
        <p:nvSpPr>
          <p:cNvPr id="19" name="Line 17">
            <a:extLst>
              <a:ext uri="{FF2B5EF4-FFF2-40B4-BE49-F238E27FC236}">
                <a16:creationId xmlns:a16="http://schemas.microsoft.com/office/drawing/2014/main" id="{50DC0579-EB27-4982-93C4-8938D986581C}"/>
              </a:ext>
            </a:extLst>
          </p:cNvPr>
          <p:cNvSpPr>
            <a:spLocks noChangeShapeType="1"/>
          </p:cNvSpPr>
          <p:nvPr/>
        </p:nvSpPr>
        <p:spPr bwMode="auto">
          <a:xfrm>
            <a:off x="3611157" y="5454752"/>
            <a:ext cx="1168400" cy="127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0" name="Text Box 18">
            <a:extLst>
              <a:ext uri="{FF2B5EF4-FFF2-40B4-BE49-F238E27FC236}">
                <a16:creationId xmlns:a16="http://schemas.microsoft.com/office/drawing/2014/main" id="{FDA56810-7487-4B84-A8C0-3AC99004C34A}"/>
              </a:ext>
            </a:extLst>
          </p:cNvPr>
          <p:cNvSpPr txBox="1">
            <a:spLocks noChangeArrowheads="1"/>
          </p:cNvSpPr>
          <p:nvPr/>
        </p:nvSpPr>
        <p:spPr bwMode="auto">
          <a:xfrm>
            <a:off x="4744632" y="5218214"/>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a:solidFill>
                  <a:srgbClr val="000000"/>
                </a:solidFill>
                <a:latin typeface="+mj-ea"/>
                <a:ea typeface="+mj-ea"/>
              </a:rPr>
              <a:t>中断方式</a:t>
            </a:r>
          </a:p>
        </p:txBody>
      </p:sp>
    </p:spTree>
    <p:extLst>
      <p:ext uri="{BB962C8B-B14F-4D97-AF65-F5344CB8AC3E}">
        <p14:creationId xmlns:p14="http://schemas.microsoft.com/office/powerpoint/2010/main" val="372318977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E68810-A9E5-4EAD-8E7A-38369C4DD15C}"/>
              </a:ext>
            </a:extLst>
          </p:cNvPr>
          <p:cNvSpPr>
            <a:spLocks noGrp="1"/>
          </p:cNvSpPr>
          <p:nvPr>
            <p:ph type="sldNum" sz="quarter" idx="12"/>
          </p:nvPr>
        </p:nvSpPr>
        <p:spPr/>
        <p:txBody>
          <a:bodyPr/>
          <a:lstStyle/>
          <a:p>
            <a:fld id="{D12C7F20-4EEE-4847-AC76-B538472E8A39}" type="slidenum">
              <a:rPr lang="zh-CN" altLang="en-US" smtClean="0"/>
              <a:pPr/>
              <a:t>62</a:t>
            </a:fld>
            <a:endParaRPr lang="zh-CN" altLang="en-US"/>
          </a:p>
        </p:txBody>
      </p:sp>
      <p:sp>
        <p:nvSpPr>
          <p:cNvPr id="3" name="文本占位符 2">
            <a:extLst>
              <a:ext uri="{FF2B5EF4-FFF2-40B4-BE49-F238E27FC236}">
                <a16:creationId xmlns:a16="http://schemas.microsoft.com/office/drawing/2014/main" id="{74E993DF-511E-4E47-B9F7-1904FE4267BC}"/>
              </a:ext>
            </a:extLst>
          </p:cNvPr>
          <p:cNvSpPr>
            <a:spLocks noGrp="1"/>
          </p:cNvSpPr>
          <p:nvPr>
            <p:ph type="body" sz="quarter" idx="15"/>
          </p:nvPr>
        </p:nvSpPr>
        <p:spPr/>
        <p:txBody>
          <a:bodyPr/>
          <a:lstStyle/>
          <a:p>
            <a:r>
              <a:rPr lang="en-US" altLang="zh-CN" dirty="0"/>
              <a:t>DMA</a:t>
            </a:r>
            <a:r>
              <a:rPr lang="zh-CN" altLang="en-US" dirty="0"/>
              <a:t>数据传送方式</a:t>
            </a:r>
          </a:p>
        </p:txBody>
      </p:sp>
      <p:sp>
        <p:nvSpPr>
          <p:cNvPr id="4" name="文本占位符 3">
            <a:extLst>
              <a:ext uri="{FF2B5EF4-FFF2-40B4-BE49-F238E27FC236}">
                <a16:creationId xmlns:a16="http://schemas.microsoft.com/office/drawing/2014/main" id="{2B1134AF-6358-4605-A53B-792C510A7060}"/>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A7AC0B57-4B20-4D25-9DE3-C341CBD76A8F}"/>
              </a:ext>
            </a:extLst>
          </p:cNvPr>
          <p:cNvSpPr txBox="1">
            <a:spLocks noChangeArrowheads="1"/>
          </p:cNvSpPr>
          <p:nvPr/>
        </p:nvSpPr>
        <p:spPr bwMode="auto">
          <a:xfrm>
            <a:off x="103614" y="1313684"/>
            <a:ext cx="11690754" cy="393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buFontTx/>
              <a:buNone/>
            </a:pPr>
            <a:r>
              <a:rPr lang="zh-CN" altLang="en-US" sz="2000" b="0">
                <a:solidFill>
                  <a:srgbClr val="006600"/>
                </a:solidFill>
                <a:latin typeface="+mj-ea"/>
                <a:ea typeface="+mj-ea"/>
              </a:rPr>
              <a:t>    由于</a:t>
            </a:r>
            <a:r>
              <a:rPr lang="en-US" altLang="zh-CN" sz="2000" b="0">
                <a:solidFill>
                  <a:srgbClr val="006600"/>
                </a:solidFill>
                <a:latin typeface="+mj-ea"/>
                <a:ea typeface="+mj-ea"/>
              </a:rPr>
              <a:t>DMA</a:t>
            </a:r>
            <a:r>
              <a:rPr lang="zh-CN" altLang="en-US" sz="2000" b="0">
                <a:solidFill>
                  <a:srgbClr val="006600"/>
                </a:solidFill>
                <a:latin typeface="+mj-ea"/>
                <a:ea typeface="+mj-ea"/>
              </a:rPr>
              <a:t>接口和</a:t>
            </a:r>
            <a:r>
              <a:rPr lang="en-US" altLang="zh-CN" sz="2000" b="0">
                <a:solidFill>
                  <a:srgbClr val="006600"/>
                </a:solidFill>
                <a:latin typeface="+mj-ea"/>
                <a:ea typeface="+mj-ea"/>
              </a:rPr>
              <a:t>CPU</a:t>
            </a:r>
            <a:r>
              <a:rPr lang="zh-CN" altLang="en-US" sz="2000" b="0">
                <a:solidFill>
                  <a:srgbClr val="006600"/>
                </a:solidFill>
                <a:latin typeface="+mj-ea"/>
                <a:ea typeface="+mj-ea"/>
              </a:rPr>
              <a:t>共享主存，所以可能出现两者争用主存的现象，为使两者协调使用主存，</a:t>
            </a:r>
            <a:r>
              <a:rPr lang="en-US" altLang="zh-CN" sz="2000" b="0">
                <a:solidFill>
                  <a:srgbClr val="006600"/>
                </a:solidFill>
                <a:latin typeface="+mj-ea"/>
                <a:ea typeface="+mj-ea"/>
              </a:rPr>
              <a:t>DMA</a:t>
            </a:r>
            <a:r>
              <a:rPr lang="zh-CN" altLang="en-US" sz="2000" b="0">
                <a:solidFill>
                  <a:srgbClr val="006600"/>
                </a:solidFill>
                <a:latin typeface="+mj-ea"/>
                <a:ea typeface="+mj-ea"/>
              </a:rPr>
              <a:t>通常采用以下三种方式进行数据传送。</a:t>
            </a:r>
          </a:p>
          <a:p>
            <a:pPr marL="742950" lvl="1" indent="-285750">
              <a:lnSpc>
                <a:spcPct val="115000"/>
              </a:lnSpc>
              <a:buFontTx/>
              <a:buNone/>
            </a:pPr>
            <a:r>
              <a:rPr lang="en-US" altLang="zh-CN" sz="2000" b="0">
                <a:solidFill>
                  <a:srgbClr val="3333CC"/>
                </a:solidFill>
                <a:latin typeface="+mj-ea"/>
                <a:ea typeface="+mj-ea"/>
              </a:rPr>
              <a:t>(1) CPU</a:t>
            </a:r>
            <a:r>
              <a:rPr lang="zh-CN" altLang="en-US" sz="2000" b="0">
                <a:solidFill>
                  <a:srgbClr val="3333CC"/>
                </a:solidFill>
                <a:latin typeface="+mj-ea"/>
                <a:ea typeface="+mj-ea"/>
              </a:rPr>
              <a:t>停止法</a:t>
            </a:r>
            <a:r>
              <a:rPr lang="en-US" altLang="zh-CN" sz="2000" b="0">
                <a:solidFill>
                  <a:srgbClr val="CC3399"/>
                </a:solidFill>
                <a:latin typeface="+mj-ea"/>
                <a:ea typeface="+mj-ea"/>
              </a:rPr>
              <a:t>(</a:t>
            </a:r>
            <a:r>
              <a:rPr lang="zh-CN" altLang="en-US" sz="2000" b="0">
                <a:solidFill>
                  <a:srgbClr val="CC3399"/>
                </a:solidFill>
                <a:latin typeface="+mj-ea"/>
                <a:ea typeface="+mj-ea"/>
              </a:rPr>
              <a:t>成组传送</a:t>
            </a:r>
            <a:r>
              <a:rPr lang="en-US" altLang="zh-CN" sz="2000" b="0">
                <a:solidFill>
                  <a:srgbClr val="CC3399"/>
                </a:solidFill>
                <a:latin typeface="+mj-ea"/>
                <a:ea typeface="+mj-ea"/>
              </a:rPr>
              <a:t>)</a:t>
            </a:r>
          </a:p>
          <a:p>
            <a:pPr marL="742950" lvl="1" indent="-285750">
              <a:lnSpc>
                <a:spcPct val="115000"/>
              </a:lnSpc>
              <a:buFontTx/>
              <a:buNone/>
            </a:pPr>
            <a:r>
              <a:rPr lang="en-US" altLang="zh-CN" sz="2000" b="0">
                <a:solidFill>
                  <a:srgbClr val="3333CC"/>
                </a:solidFill>
                <a:latin typeface="+mj-ea"/>
                <a:ea typeface="+mj-ea"/>
              </a:rPr>
              <a:t>    </a:t>
            </a:r>
            <a:r>
              <a:rPr lang="en-US" altLang="zh-CN" sz="2000" b="0">
                <a:solidFill>
                  <a:srgbClr val="008000"/>
                </a:solidFill>
                <a:latin typeface="+mj-ea"/>
                <a:ea typeface="+mj-ea"/>
              </a:rPr>
              <a:t>DMA</a:t>
            </a:r>
            <a:r>
              <a:rPr lang="zh-CN" altLang="en-US" sz="2000" b="0">
                <a:solidFill>
                  <a:srgbClr val="008000"/>
                </a:solidFill>
                <a:latin typeface="+mj-ea"/>
                <a:ea typeface="+mj-ea"/>
              </a:rPr>
              <a:t>传输时，</a:t>
            </a:r>
            <a:r>
              <a:rPr lang="en-US" altLang="zh-CN" sz="2000" b="0">
                <a:solidFill>
                  <a:srgbClr val="008000"/>
                </a:solidFill>
                <a:latin typeface="+mj-ea"/>
                <a:ea typeface="+mj-ea"/>
              </a:rPr>
              <a:t>CPU</a:t>
            </a:r>
            <a:r>
              <a:rPr lang="zh-CN" altLang="en-US" sz="2000" b="0">
                <a:solidFill>
                  <a:srgbClr val="008000"/>
                </a:solidFill>
                <a:latin typeface="+mj-ea"/>
                <a:ea typeface="+mj-ea"/>
              </a:rPr>
              <a:t>脱离总线，停止访问主存，直到</a:t>
            </a:r>
            <a:r>
              <a:rPr lang="en-US" altLang="zh-CN" sz="2000" b="0">
                <a:solidFill>
                  <a:srgbClr val="008000"/>
                </a:solidFill>
                <a:latin typeface="+mj-ea"/>
                <a:ea typeface="+mj-ea"/>
              </a:rPr>
              <a:t>DMA</a:t>
            </a:r>
            <a:r>
              <a:rPr lang="zh-CN" altLang="en-US" sz="2000" b="0">
                <a:solidFill>
                  <a:srgbClr val="008000"/>
                </a:solidFill>
                <a:latin typeface="+mj-ea"/>
                <a:ea typeface="+mj-ea"/>
              </a:rPr>
              <a:t>传送一块数据结束。</a:t>
            </a:r>
          </a:p>
          <a:p>
            <a:pPr marL="742950" lvl="1" indent="-285750">
              <a:lnSpc>
                <a:spcPct val="115000"/>
              </a:lnSpc>
              <a:buFontTx/>
              <a:buNone/>
            </a:pPr>
            <a:r>
              <a:rPr lang="en-US" altLang="zh-CN" sz="2000" b="0">
                <a:solidFill>
                  <a:srgbClr val="3333CC"/>
                </a:solidFill>
                <a:latin typeface="+mj-ea"/>
                <a:ea typeface="+mj-ea"/>
              </a:rPr>
              <a:t>(2) </a:t>
            </a:r>
            <a:r>
              <a:rPr lang="zh-CN" altLang="en-US" sz="2000" b="0">
                <a:solidFill>
                  <a:srgbClr val="3333CC"/>
                </a:solidFill>
                <a:latin typeface="+mj-ea"/>
                <a:ea typeface="+mj-ea"/>
              </a:rPr>
              <a:t>周期挪用</a:t>
            </a:r>
            <a:r>
              <a:rPr lang="en-US" altLang="zh-CN" sz="2000" b="0">
                <a:solidFill>
                  <a:srgbClr val="3333CC"/>
                </a:solidFill>
                <a:latin typeface="+mj-ea"/>
                <a:ea typeface="+mj-ea"/>
              </a:rPr>
              <a:t>(</a:t>
            </a:r>
            <a:r>
              <a:rPr lang="zh-CN" altLang="en-US" sz="2000" b="0">
                <a:solidFill>
                  <a:srgbClr val="3333CC"/>
                </a:solidFill>
                <a:latin typeface="+mj-ea"/>
                <a:ea typeface="+mj-ea"/>
              </a:rPr>
              <a:t>窃取</a:t>
            </a:r>
            <a:r>
              <a:rPr lang="en-US" altLang="zh-CN" sz="2000" b="0">
                <a:solidFill>
                  <a:srgbClr val="3333CC"/>
                </a:solidFill>
                <a:latin typeface="+mj-ea"/>
                <a:ea typeface="+mj-ea"/>
              </a:rPr>
              <a:t>)</a:t>
            </a:r>
            <a:r>
              <a:rPr lang="zh-CN" altLang="en-US" sz="2000" b="0">
                <a:solidFill>
                  <a:srgbClr val="3333CC"/>
                </a:solidFill>
                <a:latin typeface="+mj-ea"/>
                <a:ea typeface="+mj-ea"/>
              </a:rPr>
              <a:t>法</a:t>
            </a:r>
            <a:r>
              <a:rPr lang="en-US" altLang="zh-CN" sz="2000" b="0">
                <a:solidFill>
                  <a:srgbClr val="CC3399"/>
                </a:solidFill>
                <a:latin typeface="+mj-ea"/>
                <a:ea typeface="+mj-ea"/>
              </a:rPr>
              <a:t>(</a:t>
            </a:r>
            <a:r>
              <a:rPr lang="zh-CN" altLang="en-US" sz="2000" b="0">
                <a:solidFill>
                  <a:srgbClr val="CC3399"/>
                </a:solidFill>
                <a:latin typeface="+mj-ea"/>
                <a:ea typeface="+mj-ea"/>
              </a:rPr>
              <a:t>单字传送</a:t>
            </a:r>
            <a:r>
              <a:rPr lang="en-US" altLang="zh-CN" sz="2000" b="0">
                <a:solidFill>
                  <a:srgbClr val="CC3399"/>
                </a:solidFill>
                <a:latin typeface="+mj-ea"/>
                <a:ea typeface="+mj-ea"/>
              </a:rPr>
              <a:t>)</a:t>
            </a:r>
          </a:p>
          <a:p>
            <a:pPr marL="742950" lvl="1" indent="-285750">
              <a:lnSpc>
                <a:spcPct val="115000"/>
              </a:lnSpc>
              <a:buFontTx/>
              <a:buNone/>
            </a:pPr>
            <a:r>
              <a:rPr lang="en-US" altLang="zh-CN" sz="2000" b="0">
                <a:solidFill>
                  <a:srgbClr val="3333CC"/>
                </a:solidFill>
                <a:latin typeface="+mj-ea"/>
                <a:ea typeface="+mj-ea"/>
              </a:rPr>
              <a:t>    </a:t>
            </a:r>
            <a:r>
              <a:rPr lang="en-US" altLang="zh-CN" sz="2000" b="0">
                <a:solidFill>
                  <a:srgbClr val="008000"/>
                </a:solidFill>
                <a:latin typeface="+mj-ea"/>
                <a:ea typeface="+mj-ea"/>
              </a:rPr>
              <a:t>DMA</a:t>
            </a:r>
            <a:r>
              <a:rPr lang="zh-CN" altLang="en-US" sz="2000" b="0">
                <a:solidFill>
                  <a:srgbClr val="008000"/>
                </a:solidFill>
                <a:latin typeface="+mj-ea"/>
                <a:ea typeface="+mj-ea"/>
              </a:rPr>
              <a:t>传输时，</a:t>
            </a:r>
            <a:r>
              <a:rPr lang="en-US" altLang="zh-CN" sz="2000" b="0">
                <a:solidFill>
                  <a:srgbClr val="008000"/>
                </a:solidFill>
                <a:latin typeface="+mj-ea"/>
                <a:ea typeface="+mj-ea"/>
              </a:rPr>
              <a:t>CPU</a:t>
            </a:r>
            <a:r>
              <a:rPr lang="zh-CN" altLang="en-US" sz="2000" b="0">
                <a:solidFill>
                  <a:srgbClr val="008000"/>
                </a:solidFill>
                <a:latin typeface="+mj-ea"/>
                <a:ea typeface="+mj-ea"/>
              </a:rPr>
              <a:t>让出一个总线事务周期，由</a:t>
            </a:r>
            <a:r>
              <a:rPr lang="en-US" altLang="zh-CN" sz="2000" b="0">
                <a:solidFill>
                  <a:srgbClr val="008000"/>
                </a:solidFill>
                <a:latin typeface="+mj-ea"/>
                <a:ea typeface="+mj-ea"/>
              </a:rPr>
              <a:t>DMA</a:t>
            </a:r>
            <a:r>
              <a:rPr lang="zh-CN" altLang="en-US" sz="2000" b="0">
                <a:solidFill>
                  <a:srgbClr val="008000"/>
                </a:solidFill>
                <a:latin typeface="+mj-ea"/>
                <a:ea typeface="+mj-ea"/>
              </a:rPr>
              <a:t>控制总线来访问主存，传送完一个数据后立即释放总线。</a:t>
            </a:r>
          </a:p>
          <a:p>
            <a:pPr marL="742950" lvl="1" indent="-285750">
              <a:lnSpc>
                <a:spcPct val="115000"/>
              </a:lnSpc>
              <a:buFontTx/>
              <a:buNone/>
            </a:pPr>
            <a:r>
              <a:rPr lang="en-US" altLang="zh-CN" sz="2000" b="0">
                <a:solidFill>
                  <a:srgbClr val="3333CC"/>
                </a:solidFill>
                <a:latin typeface="+mj-ea"/>
                <a:ea typeface="+mj-ea"/>
              </a:rPr>
              <a:t>(3)</a:t>
            </a:r>
            <a:r>
              <a:rPr lang="zh-CN" altLang="en-US" sz="2000" b="0">
                <a:solidFill>
                  <a:srgbClr val="3333CC"/>
                </a:solidFill>
                <a:latin typeface="+mj-ea"/>
                <a:ea typeface="+mj-ea"/>
              </a:rPr>
              <a:t>交替分时访问法</a:t>
            </a:r>
            <a:endParaRPr lang="zh-CN" altLang="en-US" sz="2000" b="0">
              <a:solidFill>
                <a:srgbClr val="CC3399"/>
              </a:solidFill>
              <a:latin typeface="+mj-ea"/>
              <a:ea typeface="+mj-ea"/>
            </a:endParaRPr>
          </a:p>
          <a:p>
            <a:pPr marL="742950" lvl="1" indent="-285750">
              <a:lnSpc>
                <a:spcPct val="115000"/>
              </a:lnSpc>
              <a:buFontTx/>
              <a:buNone/>
            </a:pPr>
            <a:r>
              <a:rPr lang="zh-CN" altLang="en-US" sz="2000" b="0">
                <a:solidFill>
                  <a:srgbClr val="3333CC"/>
                </a:solidFill>
                <a:latin typeface="+mj-ea"/>
                <a:ea typeface="+mj-ea"/>
              </a:rPr>
              <a:t>    </a:t>
            </a:r>
            <a:r>
              <a:rPr lang="zh-CN" altLang="en-US" sz="2000" b="0">
                <a:solidFill>
                  <a:srgbClr val="008000"/>
                </a:solidFill>
                <a:latin typeface="+mj-ea"/>
                <a:ea typeface="+mj-ea"/>
              </a:rPr>
              <a:t>每个存储周期分成两个时间片，一个给</a:t>
            </a:r>
            <a:r>
              <a:rPr lang="en-US" altLang="zh-CN" sz="2000" b="0">
                <a:solidFill>
                  <a:srgbClr val="008000"/>
                </a:solidFill>
                <a:latin typeface="+mj-ea"/>
                <a:ea typeface="+mj-ea"/>
              </a:rPr>
              <a:t>CPU</a:t>
            </a:r>
            <a:r>
              <a:rPr lang="zh-CN" altLang="en-US" sz="2000" b="0">
                <a:solidFill>
                  <a:srgbClr val="008000"/>
                </a:solidFill>
                <a:latin typeface="+mj-ea"/>
                <a:ea typeface="+mj-ea"/>
              </a:rPr>
              <a:t>，一个给</a:t>
            </a:r>
            <a:r>
              <a:rPr lang="en-US" altLang="zh-CN" sz="2000" b="0">
                <a:solidFill>
                  <a:srgbClr val="008000"/>
                </a:solidFill>
                <a:latin typeface="+mj-ea"/>
                <a:ea typeface="+mj-ea"/>
              </a:rPr>
              <a:t>DMA</a:t>
            </a:r>
            <a:r>
              <a:rPr lang="zh-CN" altLang="en-US" sz="2000" b="0">
                <a:solidFill>
                  <a:srgbClr val="008000"/>
                </a:solidFill>
                <a:latin typeface="+mj-ea"/>
                <a:ea typeface="+mj-ea"/>
              </a:rPr>
              <a:t>，这样在每个存储周期内，</a:t>
            </a:r>
            <a:r>
              <a:rPr lang="en-US" altLang="zh-CN" sz="2000" b="0">
                <a:solidFill>
                  <a:srgbClr val="008000"/>
                </a:solidFill>
                <a:latin typeface="+mj-ea"/>
                <a:ea typeface="+mj-ea"/>
              </a:rPr>
              <a:t>CPU</a:t>
            </a:r>
            <a:r>
              <a:rPr lang="zh-CN" altLang="en-US" sz="2000" b="0">
                <a:solidFill>
                  <a:srgbClr val="008000"/>
                </a:solidFill>
                <a:latin typeface="+mj-ea"/>
                <a:ea typeface="+mj-ea"/>
              </a:rPr>
              <a:t>和</a:t>
            </a:r>
            <a:r>
              <a:rPr lang="en-US" altLang="zh-CN" sz="2000" b="0">
                <a:solidFill>
                  <a:srgbClr val="008000"/>
                </a:solidFill>
                <a:latin typeface="+mj-ea"/>
                <a:ea typeface="+mj-ea"/>
              </a:rPr>
              <a:t>DMA</a:t>
            </a:r>
            <a:r>
              <a:rPr lang="zh-CN" altLang="en-US" sz="2000" b="0">
                <a:solidFill>
                  <a:srgbClr val="008000"/>
                </a:solidFill>
                <a:latin typeface="+mj-ea"/>
                <a:ea typeface="+mj-ea"/>
              </a:rPr>
              <a:t>都可访问存储器。</a:t>
            </a:r>
            <a:endParaRPr lang="zh-CN" altLang="en-US" sz="2000" b="0" dirty="0">
              <a:solidFill>
                <a:srgbClr val="3333CC"/>
              </a:solidFill>
              <a:latin typeface="+mj-ea"/>
              <a:ea typeface="+mj-ea"/>
            </a:endParaRPr>
          </a:p>
        </p:txBody>
      </p:sp>
    </p:spTree>
    <p:extLst>
      <p:ext uri="{BB962C8B-B14F-4D97-AF65-F5344CB8AC3E}">
        <p14:creationId xmlns:p14="http://schemas.microsoft.com/office/powerpoint/2010/main" val="146356286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checkerboard(across)">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checkerboard(across)">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2CC5AB4-A911-49E1-B980-3C2DD9EA3CFC}"/>
              </a:ext>
            </a:extLst>
          </p:cNvPr>
          <p:cNvSpPr>
            <a:spLocks noGrp="1"/>
          </p:cNvSpPr>
          <p:nvPr>
            <p:ph type="sldNum" sz="quarter" idx="12"/>
          </p:nvPr>
        </p:nvSpPr>
        <p:spPr/>
        <p:txBody>
          <a:bodyPr/>
          <a:lstStyle/>
          <a:p>
            <a:fld id="{D12C7F20-4EEE-4847-AC76-B538472E8A39}" type="slidenum">
              <a:rPr lang="zh-CN" altLang="en-US" smtClean="0"/>
              <a:pPr/>
              <a:t>63</a:t>
            </a:fld>
            <a:endParaRPr lang="zh-CN" altLang="en-US"/>
          </a:p>
        </p:txBody>
      </p:sp>
      <p:sp>
        <p:nvSpPr>
          <p:cNvPr id="3" name="文本占位符 2">
            <a:extLst>
              <a:ext uri="{FF2B5EF4-FFF2-40B4-BE49-F238E27FC236}">
                <a16:creationId xmlns:a16="http://schemas.microsoft.com/office/drawing/2014/main" id="{F113F488-E1F9-4822-9E9C-28D8312C098C}"/>
              </a:ext>
            </a:extLst>
          </p:cNvPr>
          <p:cNvSpPr>
            <a:spLocks noGrp="1"/>
          </p:cNvSpPr>
          <p:nvPr>
            <p:ph type="body" sz="quarter" idx="15"/>
          </p:nvPr>
        </p:nvSpPr>
        <p:spPr/>
        <p:txBody>
          <a:bodyPr/>
          <a:lstStyle/>
          <a:p>
            <a:r>
              <a:rPr lang="en-US" altLang="zh-CN" dirty="0"/>
              <a:t>CPU</a:t>
            </a:r>
            <a:r>
              <a:rPr lang="zh-CN" altLang="en-US" dirty="0"/>
              <a:t>停止法</a:t>
            </a:r>
          </a:p>
        </p:txBody>
      </p:sp>
      <p:sp>
        <p:nvSpPr>
          <p:cNvPr id="4" name="文本占位符 3">
            <a:extLst>
              <a:ext uri="{FF2B5EF4-FFF2-40B4-BE49-F238E27FC236}">
                <a16:creationId xmlns:a16="http://schemas.microsoft.com/office/drawing/2014/main" id="{74202019-4C52-40EF-A68F-AEC0038E4C69}"/>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pic>
        <p:nvPicPr>
          <p:cNvPr id="5" name="Picture 3">
            <a:extLst>
              <a:ext uri="{FF2B5EF4-FFF2-40B4-BE49-F238E27FC236}">
                <a16:creationId xmlns:a16="http://schemas.microsoft.com/office/drawing/2014/main" id="{2C845641-1D36-4D50-BCB9-39C4EAB68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91" y="1423583"/>
            <a:ext cx="8294687" cy="2840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E97BBED1-94B3-445C-A79D-E390D15D5EC7}"/>
              </a:ext>
            </a:extLst>
          </p:cNvPr>
          <p:cNvSpPr txBox="1">
            <a:spLocks noChangeArrowheads="1"/>
          </p:cNvSpPr>
          <p:nvPr/>
        </p:nvSpPr>
        <p:spPr bwMode="auto">
          <a:xfrm>
            <a:off x="526003" y="4628899"/>
            <a:ext cx="11139994" cy="145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0000"/>
              </a:lnSpc>
              <a:spcBef>
                <a:spcPct val="50000"/>
              </a:spcBef>
              <a:spcAft>
                <a:spcPct val="0"/>
              </a:spcAft>
            </a:pPr>
            <a:r>
              <a:rPr kumimoji="1" lang="zh-CN" altLang="en-US" sz="2000" dirty="0">
                <a:solidFill>
                  <a:srgbClr val="000000"/>
                </a:solidFill>
                <a:latin typeface="+mj-ea"/>
                <a:ea typeface="+mj-ea"/>
              </a:rPr>
              <a:t>优点：</a:t>
            </a:r>
            <a:r>
              <a:rPr kumimoji="1" lang="zh-CN" altLang="en-US" sz="2000" dirty="0">
                <a:solidFill>
                  <a:srgbClr val="3333CC"/>
                </a:solidFill>
                <a:latin typeface="+mj-ea"/>
                <a:ea typeface="+mj-ea"/>
              </a:rPr>
              <a:t>控制简单、适用于传输率很高的外设实现成组数据传送。</a:t>
            </a:r>
          </a:p>
          <a:p>
            <a:pPr fontAlgn="base">
              <a:lnSpc>
                <a:spcPct val="110000"/>
              </a:lnSpc>
              <a:spcBef>
                <a:spcPct val="10000"/>
              </a:spcBef>
              <a:spcAft>
                <a:spcPct val="0"/>
              </a:spcAft>
            </a:pPr>
            <a:r>
              <a:rPr kumimoji="1" lang="zh-CN" altLang="en-US" sz="2000" dirty="0">
                <a:solidFill>
                  <a:srgbClr val="000000"/>
                </a:solidFill>
                <a:latin typeface="+mj-ea"/>
                <a:ea typeface="+mj-ea"/>
              </a:rPr>
              <a:t>缺点：</a:t>
            </a:r>
            <a:r>
              <a:rPr kumimoji="1" lang="en-US" altLang="zh-CN" sz="2000" dirty="0">
                <a:solidFill>
                  <a:srgbClr val="CC3399"/>
                </a:solidFill>
                <a:latin typeface="+mj-ea"/>
                <a:ea typeface="+mj-ea"/>
              </a:rPr>
              <a:t>CPU</a:t>
            </a:r>
            <a:r>
              <a:rPr kumimoji="1" lang="zh-CN" altLang="en-US" sz="2000" dirty="0">
                <a:solidFill>
                  <a:srgbClr val="CC3399"/>
                </a:solidFill>
                <a:latin typeface="+mj-ea"/>
                <a:ea typeface="+mj-ea"/>
              </a:rPr>
              <a:t>工作受影响。</a:t>
            </a:r>
            <a:r>
              <a:rPr kumimoji="1" lang="en-US" altLang="zh-CN" sz="2000" dirty="0">
                <a:solidFill>
                  <a:srgbClr val="3333CC"/>
                </a:solidFill>
                <a:latin typeface="+mj-ea"/>
                <a:ea typeface="+mj-ea"/>
              </a:rPr>
              <a:t>DMA</a:t>
            </a:r>
            <a:r>
              <a:rPr kumimoji="1" lang="zh-CN" altLang="en-US" sz="2000" dirty="0">
                <a:solidFill>
                  <a:srgbClr val="3333CC"/>
                </a:solidFill>
                <a:latin typeface="+mj-ea"/>
                <a:ea typeface="+mj-ea"/>
              </a:rPr>
              <a:t>访存时</a:t>
            </a:r>
            <a:r>
              <a:rPr kumimoji="1" lang="en-US" altLang="zh-CN" sz="2000" dirty="0">
                <a:solidFill>
                  <a:srgbClr val="3333CC"/>
                </a:solidFill>
                <a:latin typeface="+mj-ea"/>
                <a:ea typeface="+mj-ea"/>
              </a:rPr>
              <a:t>CPU</a:t>
            </a:r>
            <a:r>
              <a:rPr kumimoji="1" lang="zh-CN" altLang="en-US" sz="2000" dirty="0">
                <a:solidFill>
                  <a:srgbClr val="3333CC"/>
                </a:solidFill>
                <a:latin typeface="+mj-ea"/>
                <a:ea typeface="+mj-ea"/>
              </a:rPr>
              <a:t>基本上处于停止状态。</a:t>
            </a:r>
          </a:p>
          <a:p>
            <a:pPr fontAlgn="base">
              <a:lnSpc>
                <a:spcPct val="110000"/>
              </a:lnSpc>
              <a:spcBef>
                <a:spcPct val="0"/>
              </a:spcBef>
              <a:spcAft>
                <a:spcPct val="0"/>
              </a:spcAft>
            </a:pPr>
            <a:r>
              <a:rPr kumimoji="1" lang="zh-CN" altLang="en-US" sz="2000" dirty="0">
                <a:solidFill>
                  <a:srgbClr val="3333CC"/>
                </a:solidFill>
                <a:latin typeface="+mj-ea"/>
                <a:ea typeface="+mj-ea"/>
              </a:rPr>
              <a:t>          </a:t>
            </a:r>
            <a:r>
              <a:rPr kumimoji="1" lang="zh-CN" altLang="en-US" sz="2000" dirty="0">
                <a:solidFill>
                  <a:srgbClr val="CC3399"/>
                </a:solidFill>
                <a:latin typeface="+mj-ea"/>
                <a:ea typeface="+mj-ea"/>
              </a:rPr>
              <a:t>主存周期没有被充分利用。</a:t>
            </a:r>
            <a:r>
              <a:rPr kumimoji="1" lang="zh-CN" altLang="en-US" sz="2000" dirty="0">
                <a:solidFill>
                  <a:srgbClr val="3333CC"/>
                </a:solidFill>
                <a:latin typeface="+mj-ea"/>
                <a:ea typeface="+mj-ea"/>
              </a:rPr>
              <a:t>即使</a:t>
            </a:r>
            <a:r>
              <a:rPr kumimoji="1" lang="en-US" altLang="zh-CN" sz="2000" dirty="0">
                <a:solidFill>
                  <a:srgbClr val="3333CC"/>
                </a:solidFill>
                <a:latin typeface="+mj-ea"/>
                <a:ea typeface="+mj-ea"/>
              </a:rPr>
              <a:t>I/O</a:t>
            </a:r>
            <a:r>
              <a:rPr kumimoji="1" lang="zh-CN" altLang="en-US" sz="2000" dirty="0">
                <a:solidFill>
                  <a:srgbClr val="3333CC"/>
                </a:solidFill>
                <a:latin typeface="+mj-ea"/>
                <a:ea typeface="+mj-ea"/>
              </a:rPr>
              <a:t>设备高速运行，但两个数据之间的准备间隔时间也总大于一个存储周期，所以主存周期没有被充分利用。</a:t>
            </a:r>
          </a:p>
        </p:txBody>
      </p:sp>
      <p:sp>
        <p:nvSpPr>
          <p:cNvPr id="7" name="Rectangle 5">
            <a:extLst>
              <a:ext uri="{FF2B5EF4-FFF2-40B4-BE49-F238E27FC236}">
                <a16:creationId xmlns:a16="http://schemas.microsoft.com/office/drawing/2014/main" id="{4FD71EC6-44DD-429E-81AF-9142CC88CFC9}"/>
              </a:ext>
            </a:extLst>
          </p:cNvPr>
          <p:cNvSpPr>
            <a:spLocks noChangeArrowheads="1"/>
          </p:cNvSpPr>
          <p:nvPr/>
        </p:nvSpPr>
        <p:spPr bwMode="auto">
          <a:xfrm>
            <a:off x="504116" y="1253720"/>
            <a:ext cx="8593137" cy="3254375"/>
          </a:xfrm>
          <a:prstGeom prst="rect">
            <a:avLst/>
          </a:prstGeom>
          <a:noFill/>
          <a:ln w="28575">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400">
              <a:solidFill>
                <a:srgbClr val="000000"/>
              </a:solidFill>
              <a:latin typeface="+mj-ea"/>
              <a:ea typeface="+mj-ea"/>
            </a:endParaRPr>
          </a:p>
        </p:txBody>
      </p:sp>
    </p:spTree>
    <p:extLst>
      <p:ext uri="{BB962C8B-B14F-4D97-AF65-F5344CB8AC3E}">
        <p14:creationId xmlns:p14="http://schemas.microsoft.com/office/powerpoint/2010/main" val="234471950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B8C470-7AC6-4068-A1A2-A01A1BAF2702}"/>
              </a:ext>
            </a:extLst>
          </p:cNvPr>
          <p:cNvSpPr>
            <a:spLocks noGrp="1"/>
          </p:cNvSpPr>
          <p:nvPr>
            <p:ph type="sldNum" sz="quarter" idx="12"/>
          </p:nvPr>
        </p:nvSpPr>
        <p:spPr/>
        <p:txBody>
          <a:bodyPr/>
          <a:lstStyle/>
          <a:p>
            <a:fld id="{D12C7F20-4EEE-4847-AC76-B538472E8A39}" type="slidenum">
              <a:rPr lang="zh-CN" altLang="en-US" smtClean="0"/>
              <a:pPr/>
              <a:t>64</a:t>
            </a:fld>
            <a:endParaRPr lang="zh-CN" altLang="en-US"/>
          </a:p>
        </p:txBody>
      </p:sp>
      <p:sp>
        <p:nvSpPr>
          <p:cNvPr id="3" name="文本占位符 2">
            <a:extLst>
              <a:ext uri="{FF2B5EF4-FFF2-40B4-BE49-F238E27FC236}">
                <a16:creationId xmlns:a16="http://schemas.microsoft.com/office/drawing/2014/main" id="{58AFDF9B-131D-4C03-8882-DBA455BBBDE7}"/>
              </a:ext>
            </a:extLst>
          </p:cNvPr>
          <p:cNvSpPr>
            <a:spLocks noGrp="1"/>
          </p:cNvSpPr>
          <p:nvPr>
            <p:ph type="body" sz="quarter" idx="15"/>
          </p:nvPr>
        </p:nvSpPr>
        <p:spPr/>
        <p:txBody>
          <a:bodyPr/>
          <a:lstStyle/>
          <a:p>
            <a:r>
              <a:rPr lang="en-US" altLang="zh-CN" dirty="0"/>
              <a:t>CPU</a:t>
            </a:r>
            <a:r>
              <a:rPr lang="zh-CN" altLang="en-US" dirty="0"/>
              <a:t>停止法</a:t>
            </a:r>
          </a:p>
        </p:txBody>
      </p:sp>
      <p:sp>
        <p:nvSpPr>
          <p:cNvPr id="4" name="文本占位符 3">
            <a:extLst>
              <a:ext uri="{FF2B5EF4-FFF2-40B4-BE49-F238E27FC236}">
                <a16:creationId xmlns:a16="http://schemas.microsoft.com/office/drawing/2014/main" id="{14D85656-0395-4F54-BD47-ABCC417D6CBA}"/>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23FF62F7-88B1-4BF5-9C57-5F2AE859FAF1}"/>
              </a:ext>
            </a:extLst>
          </p:cNvPr>
          <p:cNvSpPr txBox="1">
            <a:spLocks noChangeArrowheads="1"/>
          </p:cNvSpPr>
          <p:nvPr/>
        </p:nvSpPr>
        <p:spPr bwMode="auto">
          <a:xfrm>
            <a:off x="387147" y="1336422"/>
            <a:ext cx="11294446" cy="353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2200" b="0">
                <a:latin typeface="+mj-ea"/>
                <a:ea typeface="+mj-ea"/>
              </a:rPr>
              <a:t>弥补</a:t>
            </a:r>
            <a:r>
              <a:rPr lang="en-US" altLang="zh-CN" sz="2200" b="0">
                <a:latin typeface="+mj-ea"/>
                <a:ea typeface="+mj-ea"/>
              </a:rPr>
              <a:t>CPU</a:t>
            </a:r>
            <a:r>
              <a:rPr lang="zh-CN" altLang="en-US" sz="2200" b="0">
                <a:latin typeface="+mj-ea"/>
                <a:ea typeface="+mj-ea"/>
              </a:rPr>
              <a:t>停止法缺点的做法：</a:t>
            </a:r>
          </a:p>
          <a:p>
            <a:pPr marL="742950" lvl="1" indent="-285750"/>
            <a:r>
              <a:rPr lang="zh-CN" altLang="en-US" sz="2200" b="0">
                <a:solidFill>
                  <a:srgbClr val="CC3399"/>
                </a:solidFill>
                <a:latin typeface="+mj-ea"/>
                <a:ea typeface="+mj-ea"/>
              </a:rPr>
              <a:t>在</a:t>
            </a:r>
            <a:r>
              <a:rPr lang="en-US" altLang="zh-CN" sz="2200" b="0">
                <a:solidFill>
                  <a:srgbClr val="CC3399"/>
                </a:solidFill>
                <a:latin typeface="+mj-ea"/>
                <a:ea typeface="+mj-ea"/>
              </a:rPr>
              <a:t>DMA</a:t>
            </a:r>
            <a:r>
              <a:rPr lang="zh-CN" altLang="en-US" sz="2200" b="0">
                <a:solidFill>
                  <a:srgbClr val="CC3399"/>
                </a:solidFill>
                <a:latin typeface="+mj-ea"/>
                <a:ea typeface="+mj-ea"/>
              </a:rPr>
              <a:t>接口中引入缓冲器</a:t>
            </a:r>
          </a:p>
          <a:p>
            <a:pPr marL="742950" lvl="1" indent="-285750">
              <a:buFontTx/>
              <a:buNone/>
            </a:pPr>
            <a:r>
              <a:rPr lang="zh-CN" altLang="en-US" sz="2200" b="0">
                <a:latin typeface="+mj-ea"/>
                <a:ea typeface="+mj-ea"/>
              </a:rPr>
              <a:t>    在</a:t>
            </a:r>
            <a:r>
              <a:rPr lang="en-US" altLang="zh-CN" sz="2200" b="0">
                <a:latin typeface="+mj-ea"/>
                <a:ea typeface="+mj-ea"/>
              </a:rPr>
              <a:t>DMA</a:t>
            </a:r>
            <a:r>
              <a:rPr lang="zh-CN" altLang="en-US" sz="2200" b="0">
                <a:latin typeface="+mj-ea"/>
                <a:ea typeface="+mj-ea"/>
              </a:rPr>
              <a:t>接口中采用一个小容量的半导体存储器，使</a:t>
            </a:r>
            <a:r>
              <a:rPr lang="en-US" altLang="zh-CN" sz="2200" b="0">
                <a:latin typeface="+mj-ea"/>
                <a:ea typeface="+mj-ea"/>
              </a:rPr>
              <a:t>I/O</a:t>
            </a:r>
            <a:r>
              <a:rPr lang="zh-CN" altLang="en-US" sz="2200" b="0">
                <a:latin typeface="+mj-ea"/>
                <a:ea typeface="+mj-ea"/>
              </a:rPr>
              <a:t>设备先和这个小容量存储器交换数据，然后再使用总线由小容量存储器与主存进行数据交换。这样可减少</a:t>
            </a:r>
            <a:r>
              <a:rPr lang="en-US" altLang="zh-CN" sz="2200" b="0">
                <a:latin typeface="+mj-ea"/>
                <a:ea typeface="+mj-ea"/>
              </a:rPr>
              <a:t>DMA</a:t>
            </a:r>
            <a:r>
              <a:rPr lang="zh-CN" altLang="en-US" sz="2200" b="0">
                <a:latin typeface="+mj-ea"/>
                <a:ea typeface="+mj-ea"/>
              </a:rPr>
              <a:t>传送数据时占用总线的时间，也就减少了</a:t>
            </a:r>
            <a:r>
              <a:rPr lang="en-US" altLang="zh-CN" sz="2200" b="0">
                <a:latin typeface="+mj-ea"/>
                <a:ea typeface="+mj-ea"/>
              </a:rPr>
              <a:t>CPU</a:t>
            </a:r>
            <a:r>
              <a:rPr lang="zh-CN" altLang="en-US" sz="2200" b="0">
                <a:latin typeface="+mj-ea"/>
                <a:ea typeface="+mj-ea"/>
              </a:rPr>
              <a:t>的等待时间。</a:t>
            </a:r>
          </a:p>
          <a:p>
            <a:pPr marL="742950" lvl="1" indent="-285750"/>
            <a:r>
              <a:rPr lang="zh-CN" altLang="en-US" sz="2200" b="0">
                <a:solidFill>
                  <a:srgbClr val="CC3399"/>
                </a:solidFill>
                <a:latin typeface="+mj-ea"/>
                <a:ea typeface="+mj-ea"/>
              </a:rPr>
              <a:t>采用周期挪用（窃取）法</a:t>
            </a:r>
          </a:p>
          <a:p>
            <a:pPr marL="742950" lvl="1" indent="-285750">
              <a:buFontTx/>
              <a:buNone/>
            </a:pPr>
            <a:r>
              <a:rPr lang="zh-CN" altLang="en-US" sz="2200" b="0">
                <a:latin typeface="+mj-ea"/>
                <a:ea typeface="+mj-ea"/>
              </a:rPr>
              <a:t>    每次</a:t>
            </a:r>
            <a:r>
              <a:rPr lang="en-US" altLang="zh-CN" sz="2200" b="0">
                <a:latin typeface="+mj-ea"/>
                <a:ea typeface="+mj-ea"/>
              </a:rPr>
              <a:t>DMA</a:t>
            </a:r>
            <a:r>
              <a:rPr lang="zh-CN" altLang="en-US" sz="2200" b="0">
                <a:latin typeface="+mj-ea"/>
                <a:ea typeface="+mj-ea"/>
              </a:rPr>
              <a:t>传送完一个数据就释放总线，使在外设准备下一数据时，</a:t>
            </a:r>
            <a:r>
              <a:rPr lang="en-US" altLang="zh-CN" sz="2200" b="0">
                <a:latin typeface="+mj-ea"/>
                <a:ea typeface="+mj-ea"/>
              </a:rPr>
              <a:t>CPU</a:t>
            </a:r>
            <a:r>
              <a:rPr lang="zh-CN" altLang="en-US" sz="2200" b="0">
                <a:latin typeface="+mj-ea"/>
                <a:ea typeface="+mj-ea"/>
              </a:rPr>
              <a:t>能插空访问主存。</a:t>
            </a:r>
            <a:endParaRPr lang="zh-CN" altLang="en-US" sz="2200" b="0" dirty="0">
              <a:latin typeface="+mj-ea"/>
              <a:ea typeface="+mj-ea"/>
            </a:endParaRPr>
          </a:p>
        </p:txBody>
      </p:sp>
    </p:spTree>
    <p:extLst>
      <p:ext uri="{BB962C8B-B14F-4D97-AF65-F5344CB8AC3E}">
        <p14:creationId xmlns:p14="http://schemas.microsoft.com/office/powerpoint/2010/main" val="12444886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checkerboard(across)">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B3306E-8D54-4D9B-AC08-EB4C1B98A255}"/>
              </a:ext>
            </a:extLst>
          </p:cNvPr>
          <p:cNvSpPr>
            <a:spLocks noGrp="1"/>
          </p:cNvSpPr>
          <p:nvPr>
            <p:ph type="sldNum" sz="quarter" idx="12"/>
          </p:nvPr>
        </p:nvSpPr>
        <p:spPr/>
        <p:txBody>
          <a:bodyPr/>
          <a:lstStyle/>
          <a:p>
            <a:fld id="{D12C7F20-4EEE-4847-AC76-B538472E8A39}" type="slidenum">
              <a:rPr lang="zh-CN" altLang="en-US" smtClean="0"/>
              <a:pPr/>
              <a:t>65</a:t>
            </a:fld>
            <a:endParaRPr lang="zh-CN" altLang="en-US"/>
          </a:p>
        </p:txBody>
      </p:sp>
      <p:sp>
        <p:nvSpPr>
          <p:cNvPr id="3" name="文本占位符 2">
            <a:extLst>
              <a:ext uri="{FF2B5EF4-FFF2-40B4-BE49-F238E27FC236}">
                <a16:creationId xmlns:a16="http://schemas.microsoft.com/office/drawing/2014/main" id="{1971C463-A2DF-44E1-B1FE-5D12FF7DE0D8}"/>
              </a:ext>
            </a:extLst>
          </p:cNvPr>
          <p:cNvSpPr>
            <a:spLocks noGrp="1"/>
          </p:cNvSpPr>
          <p:nvPr>
            <p:ph type="body" sz="quarter" idx="15"/>
          </p:nvPr>
        </p:nvSpPr>
        <p:spPr/>
        <p:txBody>
          <a:bodyPr/>
          <a:lstStyle/>
          <a:p>
            <a:r>
              <a:rPr lang="zh-CN" altLang="en-US" dirty="0"/>
              <a:t>周期挪用法</a:t>
            </a:r>
          </a:p>
        </p:txBody>
      </p:sp>
      <p:sp>
        <p:nvSpPr>
          <p:cNvPr id="4" name="文本占位符 3">
            <a:extLst>
              <a:ext uri="{FF2B5EF4-FFF2-40B4-BE49-F238E27FC236}">
                <a16:creationId xmlns:a16="http://schemas.microsoft.com/office/drawing/2014/main" id="{728247E1-5353-4CED-8164-A0A50A01C4F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pic>
        <p:nvPicPr>
          <p:cNvPr id="5" name="Picture 3">
            <a:extLst>
              <a:ext uri="{FF2B5EF4-FFF2-40B4-BE49-F238E27FC236}">
                <a16:creationId xmlns:a16="http://schemas.microsoft.com/office/drawing/2014/main" id="{A1902550-F2DF-4D26-A926-EC5A8EA6D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10" y="1466312"/>
            <a:ext cx="8572500" cy="329723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9AF3BFCF-0590-4AD1-9457-8CB567A835D4}"/>
              </a:ext>
            </a:extLst>
          </p:cNvPr>
          <p:cNvSpPr txBox="1">
            <a:spLocks noChangeArrowheads="1"/>
          </p:cNvSpPr>
          <p:nvPr/>
        </p:nvSpPr>
        <p:spPr bwMode="auto">
          <a:xfrm>
            <a:off x="348304" y="4903809"/>
            <a:ext cx="11505962"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dirty="0">
                <a:solidFill>
                  <a:srgbClr val="000000"/>
                </a:solidFill>
                <a:latin typeface="+mj-ea"/>
                <a:ea typeface="+mj-ea"/>
              </a:rPr>
              <a:t>优点：</a:t>
            </a:r>
            <a:r>
              <a:rPr kumimoji="1" lang="zh-CN" altLang="en-US" dirty="0">
                <a:solidFill>
                  <a:srgbClr val="3333CC"/>
                </a:solidFill>
                <a:latin typeface="+mj-ea"/>
                <a:ea typeface="+mj-ea"/>
              </a:rPr>
              <a:t>既能及时响应</a:t>
            </a:r>
            <a:r>
              <a:rPr kumimoji="1" lang="en-US" altLang="zh-CN" dirty="0">
                <a:solidFill>
                  <a:srgbClr val="3333CC"/>
                </a:solidFill>
                <a:latin typeface="+mj-ea"/>
                <a:ea typeface="+mj-ea"/>
              </a:rPr>
              <a:t>I/O</a:t>
            </a:r>
            <a:r>
              <a:rPr kumimoji="1" lang="zh-CN" altLang="en-US" dirty="0">
                <a:solidFill>
                  <a:srgbClr val="3333CC"/>
                </a:solidFill>
                <a:latin typeface="+mj-ea"/>
                <a:ea typeface="+mj-ea"/>
              </a:rPr>
              <a:t>请求，又能较好地发挥</a:t>
            </a:r>
            <a:r>
              <a:rPr kumimoji="1" lang="en-US" altLang="zh-CN" dirty="0">
                <a:solidFill>
                  <a:srgbClr val="3333CC"/>
                </a:solidFill>
                <a:latin typeface="+mj-ea"/>
                <a:ea typeface="+mj-ea"/>
              </a:rPr>
              <a:t>CPU</a:t>
            </a:r>
            <a:r>
              <a:rPr kumimoji="1" lang="zh-CN" altLang="en-US" dirty="0">
                <a:solidFill>
                  <a:srgbClr val="3333CC"/>
                </a:solidFill>
                <a:latin typeface="+mj-ea"/>
                <a:ea typeface="+mj-ea"/>
              </a:rPr>
              <a:t>和主存的效率。</a:t>
            </a:r>
          </a:p>
          <a:p>
            <a:pPr fontAlgn="base">
              <a:spcBef>
                <a:spcPct val="10000"/>
              </a:spcBef>
              <a:spcAft>
                <a:spcPct val="0"/>
              </a:spcAft>
            </a:pPr>
            <a:r>
              <a:rPr kumimoji="1" lang="zh-CN" altLang="en-US" dirty="0">
                <a:solidFill>
                  <a:srgbClr val="3333CC"/>
                </a:solidFill>
                <a:latin typeface="+mj-ea"/>
                <a:ea typeface="+mj-ea"/>
              </a:rPr>
              <a:t>这种方式下，在下一数据的准备阶段，主存周期被</a:t>
            </a:r>
            <a:r>
              <a:rPr kumimoji="1" lang="en-US" altLang="zh-CN" dirty="0">
                <a:solidFill>
                  <a:srgbClr val="3333CC"/>
                </a:solidFill>
                <a:latin typeface="+mj-ea"/>
                <a:ea typeface="+mj-ea"/>
              </a:rPr>
              <a:t>CPU</a:t>
            </a:r>
            <a:r>
              <a:rPr kumimoji="1" lang="zh-CN" altLang="en-US" dirty="0">
                <a:solidFill>
                  <a:srgbClr val="3333CC"/>
                </a:solidFill>
                <a:latin typeface="+mj-ea"/>
                <a:ea typeface="+mj-ea"/>
              </a:rPr>
              <a:t>充分利用。因此适合于</a:t>
            </a:r>
            <a:r>
              <a:rPr kumimoji="1" lang="en-US" altLang="zh-CN" dirty="0">
                <a:solidFill>
                  <a:srgbClr val="3333CC"/>
                </a:solidFill>
                <a:latin typeface="+mj-ea"/>
                <a:ea typeface="+mj-ea"/>
              </a:rPr>
              <a:t>I/O</a:t>
            </a:r>
            <a:r>
              <a:rPr kumimoji="1" lang="zh-CN" altLang="en-US" dirty="0">
                <a:solidFill>
                  <a:srgbClr val="3333CC"/>
                </a:solidFill>
                <a:latin typeface="+mj-ea"/>
                <a:ea typeface="+mj-ea"/>
              </a:rPr>
              <a:t>设备的读写周期大于主存周期的情况。</a:t>
            </a:r>
          </a:p>
          <a:p>
            <a:pPr fontAlgn="base">
              <a:spcBef>
                <a:spcPct val="10000"/>
              </a:spcBef>
              <a:spcAft>
                <a:spcPct val="0"/>
              </a:spcAft>
            </a:pPr>
            <a:r>
              <a:rPr kumimoji="1" lang="zh-CN" altLang="en-US" dirty="0">
                <a:solidFill>
                  <a:srgbClr val="000000"/>
                </a:solidFill>
                <a:latin typeface="+mj-ea"/>
                <a:ea typeface="+mj-ea"/>
              </a:rPr>
              <a:t>缺点：</a:t>
            </a:r>
            <a:r>
              <a:rPr kumimoji="1" lang="zh-CN" altLang="en-US" dirty="0">
                <a:solidFill>
                  <a:srgbClr val="3333CC"/>
                </a:solidFill>
                <a:latin typeface="+mj-ea"/>
                <a:ea typeface="+mj-ea"/>
              </a:rPr>
              <a:t>每次</a:t>
            </a:r>
            <a:r>
              <a:rPr kumimoji="1" lang="en-US" altLang="zh-CN" dirty="0">
                <a:solidFill>
                  <a:srgbClr val="3333CC"/>
                </a:solidFill>
                <a:latin typeface="+mj-ea"/>
                <a:ea typeface="+mj-ea"/>
              </a:rPr>
              <a:t>DMA</a:t>
            </a:r>
            <a:r>
              <a:rPr kumimoji="1" lang="zh-CN" altLang="en-US" dirty="0">
                <a:solidFill>
                  <a:srgbClr val="3333CC"/>
                </a:solidFill>
                <a:latin typeface="+mj-ea"/>
                <a:ea typeface="+mj-ea"/>
              </a:rPr>
              <a:t>访存都要申请总线控制权、占用总线进行传送、释放总线，因此，会增加传输开销。</a:t>
            </a:r>
          </a:p>
        </p:txBody>
      </p:sp>
      <p:sp>
        <p:nvSpPr>
          <p:cNvPr id="7" name="Rectangle 5">
            <a:extLst>
              <a:ext uri="{FF2B5EF4-FFF2-40B4-BE49-F238E27FC236}">
                <a16:creationId xmlns:a16="http://schemas.microsoft.com/office/drawing/2014/main" id="{68CCE11A-27BE-43D7-8B99-7E4E1D1AC212}"/>
              </a:ext>
            </a:extLst>
          </p:cNvPr>
          <p:cNvSpPr>
            <a:spLocks noChangeArrowheads="1"/>
          </p:cNvSpPr>
          <p:nvPr/>
        </p:nvSpPr>
        <p:spPr bwMode="auto">
          <a:xfrm>
            <a:off x="503947" y="1363125"/>
            <a:ext cx="8607425" cy="34417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mj-ea"/>
              <a:ea typeface="+mj-ea"/>
            </a:endParaRPr>
          </a:p>
        </p:txBody>
      </p:sp>
    </p:spTree>
    <p:extLst>
      <p:ext uri="{BB962C8B-B14F-4D97-AF65-F5344CB8AC3E}">
        <p14:creationId xmlns:p14="http://schemas.microsoft.com/office/powerpoint/2010/main" val="225358367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797034-C4F8-404E-A7B9-0E4E1096FC4C}"/>
              </a:ext>
            </a:extLst>
          </p:cNvPr>
          <p:cNvSpPr>
            <a:spLocks noGrp="1"/>
          </p:cNvSpPr>
          <p:nvPr>
            <p:ph type="sldNum" sz="quarter" idx="12"/>
          </p:nvPr>
        </p:nvSpPr>
        <p:spPr/>
        <p:txBody>
          <a:bodyPr/>
          <a:lstStyle/>
          <a:p>
            <a:fld id="{D12C7F20-4EEE-4847-AC76-B538472E8A39}" type="slidenum">
              <a:rPr lang="zh-CN" altLang="en-US" smtClean="0"/>
              <a:pPr/>
              <a:t>66</a:t>
            </a:fld>
            <a:endParaRPr lang="zh-CN" altLang="en-US"/>
          </a:p>
        </p:txBody>
      </p:sp>
      <p:sp>
        <p:nvSpPr>
          <p:cNvPr id="3" name="文本占位符 2">
            <a:extLst>
              <a:ext uri="{FF2B5EF4-FFF2-40B4-BE49-F238E27FC236}">
                <a16:creationId xmlns:a16="http://schemas.microsoft.com/office/drawing/2014/main" id="{A85A5A13-CC07-4E7E-A53D-05240D23427C}"/>
              </a:ext>
            </a:extLst>
          </p:cNvPr>
          <p:cNvSpPr>
            <a:spLocks noGrp="1"/>
          </p:cNvSpPr>
          <p:nvPr>
            <p:ph type="body" sz="quarter" idx="15"/>
          </p:nvPr>
        </p:nvSpPr>
        <p:spPr/>
        <p:txBody>
          <a:bodyPr/>
          <a:lstStyle/>
          <a:p>
            <a:r>
              <a:rPr lang="zh-CN" altLang="en-US" dirty="0"/>
              <a:t>周期挪用法</a:t>
            </a:r>
          </a:p>
        </p:txBody>
      </p:sp>
      <p:sp>
        <p:nvSpPr>
          <p:cNvPr id="4" name="文本占位符 3">
            <a:extLst>
              <a:ext uri="{FF2B5EF4-FFF2-40B4-BE49-F238E27FC236}">
                <a16:creationId xmlns:a16="http://schemas.microsoft.com/office/drawing/2014/main" id="{9F24886F-2098-4308-B609-961F3FC3F7D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24C36EAB-63BC-46C5-BB9F-7C74946E035E}"/>
              </a:ext>
            </a:extLst>
          </p:cNvPr>
          <p:cNvSpPr txBox="1">
            <a:spLocks noChangeArrowheads="1"/>
          </p:cNvSpPr>
          <p:nvPr/>
        </p:nvSpPr>
        <p:spPr bwMode="auto">
          <a:xfrm>
            <a:off x="348845" y="1398624"/>
            <a:ext cx="11460534" cy="438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pPr>
            <a:r>
              <a:rPr lang="en-US" altLang="zh-CN" sz="2200" b="0">
                <a:latin typeface="+mj-ea"/>
                <a:ea typeface="+mj-ea"/>
              </a:rPr>
              <a:t>I/O</a:t>
            </a:r>
            <a:r>
              <a:rPr lang="zh-CN" altLang="en-US" sz="2200" b="0">
                <a:latin typeface="+mj-ea"/>
                <a:ea typeface="+mj-ea"/>
              </a:rPr>
              <a:t>设备要求</a:t>
            </a:r>
            <a:r>
              <a:rPr lang="en-US" altLang="zh-CN" sz="2200" b="0">
                <a:latin typeface="+mj-ea"/>
                <a:ea typeface="+mj-ea"/>
              </a:rPr>
              <a:t>DMA</a:t>
            </a:r>
            <a:r>
              <a:rPr lang="zh-CN" altLang="en-US" sz="2200" b="0">
                <a:latin typeface="+mj-ea"/>
                <a:ea typeface="+mj-ea"/>
              </a:rPr>
              <a:t>传送时可能会遇到以下三种情况之一：</a:t>
            </a:r>
          </a:p>
          <a:p>
            <a:pPr marL="742950" lvl="1" indent="-285750">
              <a:lnSpc>
                <a:spcPct val="115000"/>
              </a:lnSpc>
            </a:pPr>
            <a:r>
              <a:rPr lang="en-US" altLang="zh-CN" sz="2200" b="0">
                <a:latin typeface="+mj-ea"/>
                <a:ea typeface="+mj-ea"/>
              </a:rPr>
              <a:t>CPU</a:t>
            </a:r>
            <a:r>
              <a:rPr lang="zh-CN" altLang="en-US" sz="2200" b="0">
                <a:latin typeface="+mj-ea"/>
                <a:ea typeface="+mj-ea"/>
              </a:rPr>
              <a:t>不需访问主存</a:t>
            </a:r>
          </a:p>
          <a:p>
            <a:pPr marL="742950" lvl="1" indent="-285750">
              <a:lnSpc>
                <a:spcPct val="115000"/>
              </a:lnSpc>
              <a:buFontTx/>
              <a:buNone/>
            </a:pPr>
            <a:r>
              <a:rPr lang="zh-CN" altLang="en-US" sz="2200" b="0">
                <a:latin typeface="+mj-ea"/>
                <a:ea typeface="+mj-ea"/>
              </a:rPr>
              <a:t>  </a:t>
            </a:r>
            <a:r>
              <a:rPr lang="zh-CN" altLang="en-US" sz="2200" b="0">
                <a:solidFill>
                  <a:srgbClr val="006600"/>
                </a:solidFill>
                <a:latin typeface="+mj-ea"/>
                <a:ea typeface="+mj-ea"/>
              </a:rPr>
              <a:t>此时，不会发生冲突，两者并行。</a:t>
            </a:r>
          </a:p>
          <a:p>
            <a:pPr marL="742950" lvl="1" indent="-285750">
              <a:lnSpc>
                <a:spcPct val="115000"/>
              </a:lnSpc>
              <a:buFontTx/>
              <a:buNone/>
            </a:pPr>
            <a:r>
              <a:rPr lang="zh-CN" altLang="en-US" sz="2200" b="0">
                <a:solidFill>
                  <a:srgbClr val="006600"/>
                </a:solidFill>
                <a:latin typeface="+mj-ea"/>
                <a:ea typeface="+mj-ea"/>
              </a:rPr>
              <a:t>   如</a:t>
            </a:r>
            <a:r>
              <a:rPr lang="en-US" altLang="zh-CN" sz="2200" b="0">
                <a:solidFill>
                  <a:srgbClr val="006600"/>
                </a:solidFill>
                <a:latin typeface="+mj-ea"/>
                <a:ea typeface="+mj-ea"/>
              </a:rPr>
              <a:t>: CPU</a:t>
            </a:r>
            <a:r>
              <a:rPr lang="zh-CN" altLang="en-US" sz="2200" b="0">
                <a:solidFill>
                  <a:srgbClr val="006600"/>
                </a:solidFill>
                <a:latin typeface="+mj-ea"/>
                <a:ea typeface="+mj-ea"/>
              </a:rPr>
              <a:t>正在执行乘法指令，要花很长时间而不需马上访存。</a:t>
            </a:r>
          </a:p>
          <a:p>
            <a:pPr marL="742950" lvl="1" indent="-285750">
              <a:lnSpc>
                <a:spcPct val="115000"/>
              </a:lnSpc>
            </a:pPr>
            <a:r>
              <a:rPr lang="en-US" altLang="zh-CN" sz="2200" b="0">
                <a:latin typeface="+mj-ea"/>
                <a:ea typeface="+mj-ea"/>
              </a:rPr>
              <a:t>CPU</a:t>
            </a:r>
            <a:r>
              <a:rPr lang="zh-CN" altLang="en-US" sz="2200" b="0">
                <a:latin typeface="+mj-ea"/>
                <a:ea typeface="+mj-ea"/>
              </a:rPr>
              <a:t>正在访问主存</a:t>
            </a:r>
          </a:p>
          <a:p>
            <a:pPr marL="742950" lvl="1" indent="-285750">
              <a:lnSpc>
                <a:spcPct val="115000"/>
              </a:lnSpc>
              <a:buFontTx/>
              <a:buNone/>
            </a:pPr>
            <a:r>
              <a:rPr lang="zh-CN" altLang="en-US" sz="2200" b="0">
                <a:latin typeface="+mj-ea"/>
                <a:ea typeface="+mj-ea"/>
              </a:rPr>
              <a:t>   </a:t>
            </a:r>
            <a:r>
              <a:rPr lang="zh-CN" altLang="en-US" sz="2200" b="0">
                <a:solidFill>
                  <a:srgbClr val="006600"/>
                </a:solidFill>
                <a:latin typeface="+mj-ea"/>
                <a:ea typeface="+mj-ea"/>
              </a:rPr>
              <a:t>此时须等到存储周期结束，</a:t>
            </a:r>
            <a:r>
              <a:rPr lang="en-US" altLang="zh-CN" sz="2200" b="0">
                <a:solidFill>
                  <a:srgbClr val="006600"/>
                </a:solidFill>
                <a:latin typeface="+mj-ea"/>
                <a:ea typeface="+mj-ea"/>
              </a:rPr>
              <a:t>CPU</a:t>
            </a:r>
            <a:r>
              <a:rPr lang="zh-CN" altLang="en-US" sz="2200" b="0">
                <a:solidFill>
                  <a:srgbClr val="006600"/>
                </a:solidFill>
                <a:latin typeface="+mj-ea"/>
                <a:ea typeface="+mj-ea"/>
              </a:rPr>
              <a:t>让出总线，</a:t>
            </a:r>
            <a:r>
              <a:rPr lang="en-US" altLang="zh-CN" sz="2200" b="0">
                <a:solidFill>
                  <a:srgbClr val="006600"/>
                </a:solidFill>
                <a:latin typeface="+mj-ea"/>
                <a:ea typeface="+mj-ea"/>
              </a:rPr>
              <a:t>DMA</a:t>
            </a:r>
            <a:r>
              <a:rPr lang="zh-CN" altLang="en-US" sz="2200" b="0">
                <a:solidFill>
                  <a:srgbClr val="006600"/>
                </a:solidFill>
                <a:latin typeface="+mj-ea"/>
                <a:ea typeface="+mj-ea"/>
              </a:rPr>
              <a:t>才能访存。</a:t>
            </a:r>
          </a:p>
          <a:p>
            <a:pPr marL="742950" lvl="1" indent="-285750">
              <a:lnSpc>
                <a:spcPct val="115000"/>
              </a:lnSpc>
            </a:pPr>
            <a:r>
              <a:rPr lang="en-US" altLang="zh-CN" sz="2200" b="0">
                <a:latin typeface="+mj-ea"/>
                <a:ea typeface="+mj-ea"/>
              </a:rPr>
              <a:t>CPU</a:t>
            </a:r>
            <a:r>
              <a:rPr lang="zh-CN" altLang="en-US" sz="2200" b="0">
                <a:latin typeface="+mj-ea"/>
                <a:ea typeface="+mj-ea"/>
              </a:rPr>
              <a:t>也同时要访问主存</a:t>
            </a:r>
          </a:p>
          <a:p>
            <a:pPr marL="742950" lvl="1" indent="-285750">
              <a:lnSpc>
                <a:spcPct val="115000"/>
              </a:lnSpc>
              <a:buFontTx/>
              <a:buNone/>
            </a:pPr>
            <a:r>
              <a:rPr lang="zh-CN" altLang="en-US" sz="2200" b="0">
                <a:latin typeface="+mj-ea"/>
                <a:ea typeface="+mj-ea"/>
              </a:rPr>
              <a:t>   </a:t>
            </a:r>
            <a:r>
              <a:rPr lang="zh-CN" altLang="en-US" sz="2200" b="0">
                <a:solidFill>
                  <a:srgbClr val="006600"/>
                </a:solidFill>
                <a:latin typeface="+mj-ea"/>
                <a:ea typeface="+mj-ea"/>
              </a:rPr>
              <a:t>此时出现访存冲突。因为不马上响应</a:t>
            </a:r>
            <a:r>
              <a:rPr lang="en-US" altLang="zh-CN" sz="2200" b="0">
                <a:solidFill>
                  <a:srgbClr val="006600"/>
                </a:solidFill>
                <a:latin typeface="+mj-ea"/>
                <a:ea typeface="+mj-ea"/>
              </a:rPr>
              <a:t>DMA</a:t>
            </a:r>
            <a:r>
              <a:rPr lang="zh-CN" altLang="en-US" sz="2200" b="0">
                <a:solidFill>
                  <a:srgbClr val="006600"/>
                </a:solidFill>
                <a:latin typeface="+mj-ea"/>
                <a:ea typeface="+mj-ea"/>
              </a:rPr>
              <a:t>请求的话，高速设备可能会发生数据丢失，所以，</a:t>
            </a:r>
            <a:r>
              <a:rPr lang="en-US" altLang="zh-CN" sz="2200" b="0">
                <a:solidFill>
                  <a:srgbClr val="006600"/>
                </a:solidFill>
                <a:latin typeface="+mj-ea"/>
                <a:ea typeface="+mj-ea"/>
              </a:rPr>
              <a:t>DMA</a:t>
            </a:r>
            <a:r>
              <a:rPr lang="zh-CN" altLang="en-US" sz="2200" b="0">
                <a:solidFill>
                  <a:srgbClr val="006600"/>
                </a:solidFill>
                <a:latin typeface="+mj-ea"/>
                <a:ea typeface="+mj-ea"/>
              </a:rPr>
              <a:t>的总线优先权比</a:t>
            </a:r>
            <a:r>
              <a:rPr lang="en-US" altLang="zh-CN" sz="2200" b="0">
                <a:solidFill>
                  <a:srgbClr val="006600"/>
                </a:solidFill>
                <a:latin typeface="+mj-ea"/>
                <a:ea typeface="+mj-ea"/>
              </a:rPr>
              <a:t>CPU</a:t>
            </a:r>
            <a:r>
              <a:rPr lang="zh-CN" altLang="en-US" sz="2200" b="0">
                <a:solidFill>
                  <a:srgbClr val="006600"/>
                </a:solidFill>
                <a:latin typeface="+mj-ea"/>
                <a:ea typeface="+mj-ea"/>
              </a:rPr>
              <a:t>高。这时，先让</a:t>
            </a:r>
            <a:r>
              <a:rPr lang="en-US" altLang="zh-CN" sz="2200" b="0">
                <a:solidFill>
                  <a:srgbClr val="006600"/>
                </a:solidFill>
                <a:latin typeface="+mj-ea"/>
                <a:ea typeface="+mj-ea"/>
              </a:rPr>
              <a:t>DMA</a:t>
            </a:r>
            <a:r>
              <a:rPr lang="zh-CN" altLang="en-US" sz="2200" b="0">
                <a:solidFill>
                  <a:srgbClr val="006600"/>
                </a:solidFill>
                <a:latin typeface="+mj-ea"/>
                <a:ea typeface="+mj-ea"/>
              </a:rPr>
              <a:t>占用总线，窃取一个主存周期，完成一个数据的交换。这样，</a:t>
            </a:r>
            <a:r>
              <a:rPr lang="en-US" altLang="zh-CN" sz="2200" b="0">
                <a:solidFill>
                  <a:srgbClr val="006600"/>
                </a:solidFill>
                <a:latin typeface="+mj-ea"/>
                <a:ea typeface="+mj-ea"/>
              </a:rPr>
              <a:t>CPU</a:t>
            </a:r>
            <a:r>
              <a:rPr lang="zh-CN" altLang="en-US" sz="2200" b="0">
                <a:solidFill>
                  <a:srgbClr val="006600"/>
                </a:solidFill>
                <a:latin typeface="+mj-ea"/>
                <a:ea typeface="+mj-ea"/>
              </a:rPr>
              <a:t>便要延迟一段时间才能访存。</a:t>
            </a:r>
            <a:endParaRPr lang="zh-CN" altLang="en-US" sz="2200" b="0" dirty="0">
              <a:solidFill>
                <a:srgbClr val="006600"/>
              </a:solidFill>
              <a:latin typeface="+mj-ea"/>
              <a:ea typeface="+mj-ea"/>
            </a:endParaRPr>
          </a:p>
        </p:txBody>
      </p:sp>
    </p:spTree>
    <p:extLst>
      <p:ext uri="{BB962C8B-B14F-4D97-AF65-F5344CB8AC3E}">
        <p14:creationId xmlns:p14="http://schemas.microsoft.com/office/powerpoint/2010/main" val="240455286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checkerboard(across)">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checkerboard(across)">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checkerboard(across)">
                                      <p:cBhvr>
                                        <p:cTn id="2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8B97F6-CC10-460A-8517-D80A54FDD88D}"/>
              </a:ext>
            </a:extLst>
          </p:cNvPr>
          <p:cNvSpPr>
            <a:spLocks noGrp="1"/>
          </p:cNvSpPr>
          <p:nvPr>
            <p:ph type="sldNum" sz="quarter" idx="12"/>
          </p:nvPr>
        </p:nvSpPr>
        <p:spPr/>
        <p:txBody>
          <a:bodyPr/>
          <a:lstStyle/>
          <a:p>
            <a:fld id="{D12C7F20-4EEE-4847-AC76-B538472E8A39}" type="slidenum">
              <a:rPr lang="zh-CN" altLang="en-US" smtClean="0"/>
              <a:pPr/>
              <a:t>67</a:t>
            </a:fld>
            <a:endParaRPr lang="zh-CN" altLang="en-US"/>
          </a:p>
        </p:txBody>
      </p:sp>
      <p:sp>
        <p:nvSpPr>
          <p:cNvPr id="3" name="文本占位符 2">
            <a:extLst>
              <a:ext uri="{FF2B5EF4-FFF2-40B4-BE49-F238E27FC236}">
                <a16:creationId xmlns:a16="http://schemas.microsoft.com/office/drawing/2014/main" id="{7C0C7A8D-1581-494A-8D92-81042B85B275}"/>
              </a:ext>
            </a:extLst>
          </p:cNvPr>
          <p:cNvSpPr>
            <a:spLocks noGrp="1"/>
          </p:cNvSpPr>
          <p:nvPr>
            <p:ph type="body" sz="quarter" idx="15"/>
          </p:nvPr>
        </p:nvSpPr>
        <p:spPr/>
        <p:txBody>
          <a:bodyPr/>
          <a:lstStyle/>
          <a:p>
            <a:r>
              <a:rPr lang="zh-CN" altLang="en-US" dirty="0"/>
              <a:t>交替分时访问法</a:t>
            </a:r>
          </a:p>
        </p:txBody>
      </p:sp>
      <p:sp>
        <p:nvSpPr>
          <p:cNvPr id="4" name="文本占位符 3">
            <a:extLst>
              <a:ext uri="{FF2B5EF4-FFF2-40B4-BE49-F238E27FC236}">
                <a16:creationId xmlns:a16="http://schemas.microsoft.com/office/drawing/2014/main" id="{295F7726-827E-453A-9DAA-1F09C4980EB8}"/>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pic>
        <p:nvPicPr>
          <p:cNvPr id="5" name="Picture 3">
            <a:extLst>
              <a:ext uri="{FF2B5EF4-FFF2-40B4-BE49-F238E27FC236}">
                <a16:creationId xmlns:a16="http://schemas.microsoft.com/office/drawing/2014/main" id="{FF3399EF-641F-40E2-AF6A-9BCE16056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45" y="1231664"/>
            <a:ext cx="8462962" cy="3568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27D72719-240F-4B1B-8F26-91AD224DA4FC}"/>
              </a:ext>
            </a:extLst>
          </p:cNvPr>
          <p:cNvSpPr txBox="1">
            <a:spLocks noChangeArrowheads="1"/>
          </p:cNvSpPr>
          <p:nvPr/>
        </p:nvSpPr>
        <p:spPr bwMode="auto">
          <a:xfrm>
            <a:off x="369145" y="4952186"/>
            <a:ext cx="11099428"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5000"/>
              </a:lnSpc>
              <a:spcBef>
                <a:spcPct val="0"/>
              </a:spcBef>
              <a:spcAft>
                <a:spcPct val="0"/>
              </a:spcAft>
            </a:pPr>
            <a:r>
              <a:rPr kumimoji="1" lang="zh-CN" altLang="en-US" sz="2000">
                <a:solidFill>
                  <a:srgbClr val="000000"/>
                </a:solidFill>
                <a:latin typeface="+mj-ea"/>
                <a:ea typeface="+mj-ea"/>
              </a:rPr>
              <a:t>特点：</a:t>
            </a:r>
            <a:r>
              <a:rPr kumimoji="1" lang="zh-CN" altLang="en-US" sz="2000">
                <a:solidFill>
                  <a:srgbClr val="3333CC"/>
                </a:solidFill>
                <a:latin typeface="+mj-ea"/>
                <a:ea typeface="+mj-ea"/>
              </a:rPr>
              <a:t>适用于</a:t>
            </a:r>
            <a:r>
              <a:rPr kumimoji="1" lang="en-US" altLang="zh-CN" sz="2000">
                <a:solidFill>
                  <a:srgbClr val="3333CC"/>
                </a:solidFill>
                <a:latin typeface="+mj-ea"/>
                <a:ea typeface="+mj-ea"/>
              </a:rPr>
              <a:t>CPU</a:t>
            </a:r>
            <a:r>
              <a:rPr kumimoji="1" lang="zh-CN" altLang="en-US" sz="2000">
                <a:solidFill>
                  <a:srgbClr val="3333CC"/>
                </a:solidFill>
                <a:latin typeface="+mj-ea"/>
                <a:ea typeface="+mj-ea"/>
              </a:rPr>
              <a:t>工作周期比主存存取周期更长的情况。</a:t>
            </a:r>
          </a:p>
          <a:p>
            <a:pPr fontAlgn="base">
              <a:lnSpc>
                <a:spcPct val="115000"/>
              </a:lnSpc>
              <a:spcBef>
                <a:spcPct val="0"/>
              </a:spcBef>
              <a:spcAft>
                <a:spcPct val="0"/>
              </a:spcAft>
            </a:pPr>
            <a:r>
              <a:rPr kumimoji="1" lang="zh-CN" altLang="en-US" sz="2000">
                <a:solidFill>
                  <a:srgbClr val="3333CC"/>
                </a:solidFill>
                <a:latin typeface="+mj-ea"/>
                <a:ea typeface="+mj-ea"/>
              </a:rPr>
              <a:t>           不需要总线使用权的申请和释放。</a:t>
            </a:r>
          </a:p>
          <a:p>
            <a:pPr fontAlgn="base">
              <a:lnSpc>
                <a:spcPct val="115000"/>
              </a:lnSpc>
              <a:spcBef>
                <a:spcPct val="0"/>
              </a:spcBef>
              <a:spcAft>
                <a:spcPct val="0"/>
              </a:spcAft>
            </a:pPr>
            <a:r>
              <a:rPr kumimoji="1" lang="zh-CN" altLang="en-US" sz="2000">
                <a:solidFill>
                  <a:srgbClr val="D1390F"/>
                </a:solidFill>
                <a:latin typeface="+mj-ea"/>
                <a:ea typeface="+mj-ea"/>
              </a:rPr>
              <a:t>在这种方式下，</a:t>
            </a:r>
            <a:r>
              <a:rPr kumimoji="1" lang="en-US" altLang="zh-CN" sz="2000">
                <a:solidFill>
                  <a:srgbClr val="D1390F"/>
                </a:solidFill>
                <a:latin typeface="+mj-ea"/>
                <a:ea typeface="+mj-ea"/>
              </a:rPr>
              <a:t>CPU</a:t>
            </a:r>
            <a:r>
              <a:rPr kumimoji="1" lang="zh-CN" altLang="en-US" sz="2000">
                <a:solidFill>
                  <a:srgbClr val="D1390F"/>
                </a:solidFill>
                <a:latin typeface="+mj-ea"/>
                <a:ea typeface="+mj-ea"/>
              </a:rPr>
              <a:t>既不停止主程序运行也不进入等待状态，在</a:t>
            </a:r>
            <a:r>
              <a:rPr kumimoji="1" lang="en-US" altLang="zh-CN" sz="2000">
                <a:solidFill>
                  <a:srgbClr val="D1390F"/>
                </a:solidFill>
                <a:latin typeface="+mj-ea"/>
                <a:ea typeface="+mj-ea"/>
              </a:rPr>
              <a:t>CPU</a:t>
            </a:r>
            <a:r>
              <a:rPr kumimoji="1" lang="zh-CN" altLang="en-US" sz="2000">
                <a:solidFill>
                  <a:srgbClr val="D1390F"/>
                </a:solidFill>
                <a:latin typeface="+mj-ea"/>
                <a:ea typeface="+mj-ea"/>
              </a:rPr>
              <a:t>工作过程中，不知不觉完成</a:t>
            </a:r>
            <a:r>
              <a:rPr kumimoji="1" lang="en-US" altLang="zh-CN" sz="2000">
                <a:solidFill>
                  <a:srgbClr val="D1390F"/>
                </a:solidFill>
                <a:latin typeface="+mj-ea"/>
                <a:ea typeface="+mj-ea"/>
              </a:rPr>
              <a:t>DMA</a:t>
            </a:r>
            <a:r>
              <a:rPr kumimoji="1" lang="zh-CN" altLang="en-US" sz="2000">
                <a:solidFill>
                  <a:srgbClr val="D1390F"/>
                </a:solidFill>
                <a:latin typeface="+mj-ea"/>
                <a:ea typeface="+mj-ea"/>
              </a:rPr>
              <a:t>数据传送，故又被称为“透明</a:t>
            </a:r>
            <a:r>
              <a:rPr kumimoji="1" lang="en-US" altLang="zh-CN" sz="2000">
                <a:solidFill>
                  <a:srgbClr val="D1390F"/>
                </a:solidFill>
                <a:latin typeface="+mj-ea"/>
                <a:ea typeface="+mj-ea"/>
              </a:rPr>
              <a:t>DMA”</a:t>
            </a:r>
            <a:r>
              <a:rPr kumimoji="1" lang="zh-CN" altLang="en-US" sz="2000">
                <a:solidFill>
                  <a:srgbClr val="D1390F"/>
                </a:solidFill>
                <a:latin typeface="+mj-ea"/>
                <a:ea typeface="+mj-ea"/>
              </a:rPr>
              <a:t>方式。</a:t>
            </a:r>
          </a:p>
        </p:txBody>
      </p:sp>
      <p:sp>
        <p:nvSpPr>
          <p:cNvPr id="7" name="Rectangle 5">
            <a:extLst>
              <a:ext uri="{FF2B5EF4-FFF2-40B4-BE49-F238E27FC236}">
                <a16:creationId xmlns:a16="http://schemas.microsoft.com/office/drawing/2014/main" id="{74E3F333-8B13-453E-AF68-CCE209D7948A}"/>
              </a:ext>
            </a:extLst>
          </p:cNvPr>
          <p:cNvSpPr>
            <a:spLocks noChangeArrowheads="1"/>
          </p:cNvSpPr>
          <p:nvPr/>
        </p:nvSpPr>
        <p:spPr bwMode="auto">
          <a:xfrm>
            <a:off x="372320" y="1236427"/>
            <a:ext cx="8443912" cy="360362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mj-ea"/>
              <a:ea typeface="+mj-ea"/>
            </a:endParaRPr>
          </a:p>
        </p:txBody>
      </p:sp>
    </p:spTree>
    <p:extLst>
      <p:ext uri="{BB962C8B-B14F-4D97-AF65-F5344CB8AC3E}">
        <p14:creationId xmlns:p14="http://schemas.microsoft.com/office/powerpoint/2010/main" val="378455069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BC20D85-BCE8-4EC0-B30B-A47D07447507}"/>
              </a:ext>
            </a:extLst>
          </p:cNvPr>
          <p:cNvSpPr>
            <a:spLocks noGrp="1"/>
          </p:cNvSpPr>
          <p:nvPr>
            <p:ph type="sldNum" sz="quarter" idx="12"/>
          </p:nvPr>
        </p:nvSpPr>
        <p:spPr/>
        <p:txBody>
          <a:bodyPr/>
          <a:lstStyle/>
          <a:p>
            <a:fld id="{D12C7F20-4EEE-4847-AC76-B538472E8A39}" type="slidenum">
              <a:rPr lang="zh-CN" altLang="en-US" smtClean="0"/>
              <a:pPr/>
              <a:t>68</a:t>
            </a:fld>
            <a:endParaRPr lang="zh-CN" altLang="en-US"/>
          </a:p>
        </p:txBody>
      </p:sp>
      <p:sp>
        <p:nvSpPr>
          <p:cNvPr id="3" name="文本占位符 2">
            <a:extLst>
              <a:ext uri="{FF2B5EF4-FFF2-40B4-BE49-F238E27FC236}">
                <a16:creationId xmlns:a16="http://schemas.microsoft.com/office/drawing/2014/main" id="{F7A3CDD9-4CE4-47AD-8112-C748D03B2B6F}"/>
              </a:ext>
            </a:extLst>
          </p:cNvPr>
          <p:cNvSpPr>
            <a:spLocks noGrp="1"/>
          </p:cNvSpPr>
          <p:nvPr>
            <p:ph type="body" sz="quarter" idx="15"/>
          </p:nvPr>
        </p:nvSpPr>
        <p:spPr/>
        <p:txBody>
          <a:bodyPr/>
          <a:lstStyle/>
          <a:p>
            <a:r>
              <a:rPr lang="en-US" altLang="zh-CN" dirty="0"/>
              <a:t>DMA</a:t>
            </a:r>
            <a:r>
              <a:rPr lang="zh-CN" altLang="en-US" dirty="0"/>
              <a:t>方式结构</a:t>
            </a:r>
          </a:p>
        </p:txBody>
      </p:sp>
      <p:sp>
        <p:nvSpPr>
          <p:cNvPr id="4" name="文本占位符 3">
            <a:extLst>
              <a:ext uri="{FF2B5EF4-FFF2-40B4-BE49-F238E27FC236}">
                <a16:creationId xmlns:a16="http://schemas.microsoft.com/office/drawing/2014/main" id="{A488D7A1-2A88-43E3-83CF-E8B007778A0B}"/>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0DDB3D41-5DFC-4FE6-8DA6-A39FF31F0FC3}"/>
              </a:ext>
            </a:extLst>
          </p:cNvPr>
          <p:cNvSpPr txBox="1">
            <a:spLocks noChangeArrowheads="1"/>
          </p:cNvSpPr>
          <p:nvPr/>
        </p:nvSpPr>
        <p:spPr bwMode="auto">
          <a:xfrm>
            <a:off x="313582" y="1177111"/>
            <a:ext cx="870426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pPr>
            <a:r>
              <a:rPr lang="en-US" altLang="zh-CN" sz="2000" b="0">
                <a:latin typeface="+mj-ea"/>
                <a:ea typeface="+mj-ea"/>
              </a:rPr>
              <a:t>DMA</a:t>
            </a:r>
            <a:r>
              <a:rPr lang="zh-CN" altLang="en-US" sz="2000" b="0">
                <a:latin typeface="+mj-ea"/>
                <a:ea typeface="+mj-ea"/>
              </a:rPr>
              <a:t>方式下的系统逻辑结构</a:t>
            </a:r>
            <a:endParaRPr lang="zh-CN" altLang="en-US" sz="1600" b="0">
              <a:latin typeface="+mj-ea"/>
              <a:ea typeface="+mj-ea"/>
            </a:endParaRPr>
          </a:p>
        </p:txBody>
      </p:sp>
      <p:pic>
        <p:nvPicPr>
          <p:cNvPr id="6" name="Picture 4">
            <a:extLst>
              <a:ext uri="{FF2B5EF4-FFF2-40B4-BE49-F238E27FC236}">
                <a16:creationId xmlns:a16="http://schemas.microsoft.com/office/drawing/2014/main" id="{261FF388-8024-4950-9392-9DCAD67FC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07" y="1553349"/>
            <a:ext cx="8054975" cy="48942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7C9336C-A27D-4614-BEAE-A3F9A4F4BF16}"/>
              </a:ext>
            </a:extLst>
          </p:cNvPr>
          <p:cNvSpPr>
            <a:spLocks noChangeArrowheads="1"/>
          </p:cNvSpPr>
          <p:nvPr/>
        </p:nvSpPr>
        <p:spPr bwMode="auto">
          <a:xfrm>
            <a:off x="4472832" y="2810649"/>
            <a:ext cx="1552575" cy="3571875"/>
          </a:xfrm>
          <a:prstGeom prst="rect">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mj-ea"/>
              <a:ea typeface="+mj-ea"/>
            </a:endParaRPr>
          </a:p>
        </p:txBody>
      </p:sp>
    </p:spTree>
    <p:extLst>
      <p:ext uri="{BB962C8B-B14F-4D97-AF65-F5344CB8AC3E}">
        <p14:creationId xmlns:p14="http://schemas.microsoft.com/office/powerpoint/2010/main" val="394063011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2440F78-9C32-4C76-BEFF-707765DC3840}"/>
              </a:ext>
            </a:extLst>
          </p:cNvPr>
          <p:cNvSpPr>
            <a:spLocks noGrp="1"/>
          </p:cNvSpPr>
          <p:nvPr>
            <p:ph type="sldNum" sz="quarter" idx="12"/>
          </p:nvPr>
        </p:nvSpPr>
        <p:spPr/>
        <p:txBody>
          <a:bodyPr/>
          <a:lstStyle/>
          <a:p>
            <a:fld id="{D12C7F20-4EEE-4847-AC76-B538472E8A39}" type="slidenum">
              <a:rPr lang="zh-CN" altLang="en-US" smtClean="0"/>
              <a:pPr/>
              <a:t>6</a:t>
            </a:fld>
            <a:endParaRPr lang="zh-CN" altLang="en-US"/>
          </a:p>
        </p:txBody>
      </p:sp>
      <p:sp>
        <p:nvSpPr>
          <p:cNvPr id="3" name="文本占位符 2">
            <a:extLst>
              <a:ext uri="{FF2B5EF4-FFF2-40B4-BE49-F238E27FC236}">
                <a16:creationId xmlns:a16="http://schemas.microsoft.com/office/drawing/2014/main" id="{8CDDC133-4E70-43A4-B3E7-744E724DAE47}"/>
              </a:ext>
            </a:extLst>
          </p:cNvPr>
          <p:cNvSpPr>
            <a:spLocks noGrp="1"/>
          </p:cNvSpPr>
          <p:nvPr>
            <p:ph type="body" sz="quarter" idx="15"/>
          </p:nvPr>
        </p:nvSpPr>
        <p:spPr/>
        <p:txBody>
          <a:bodyPr/>
          <a:lstStyle/>
          <a:p>
            <a:r>
              <a:rPr lang="zh-CN" altLang="en-US" dirty="0"/>
              <a:t>常用外部设备</a:t>
            </a:r>
          </a:p>
        </p:txBody>
      </p:sp>
      <p:sp>
        <p:nvSpPr>
          <p:cNvPr id="4" name="文本占位符 3">
            <a:extLst>
              <a:ext uri="{FF2B5EF4-FFF2-40B4-BE49-F238E27FC236}">
                <a16:creationId xmlns:a16="http://schemas.microsoft.com/office/drawing/2014/main" id="{D02BE1F3-BDC6-4E6B-8235-C498D43FF4A5}"/>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6" name="Rectangle 3">
            <a:extLst>
              <a:ext uri="{FF2B5EF4-FFF2-40B4-BE49-F238E27FC236}">
                <a16:creationId xmlns:a16="http://schemas.microsoft.com/office/drawing/2014/main" id="{0BF90BFF-6D57-40F7-B6FA-811D390F80AB}"/>
              </a:ext>
            </a:extLst>
          </p:cNvPr>
          <p:cNvSpPr txBox="1">
            <a:spLocks noChangeArrowheads="1"/>
          </p:cNvSpPr>
          <p:nvPr/>
        </p:nvSpPr>
        <p:spPr bwMode="auto">
          <a:xfrm>
            <a:off x="648109" y="1364840"/>
            <a:ext cx="7894638" cy="497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1600" b="0">
                <a:latin typeface="+mj-ea"/>
                <a:ea typeface="+mj-ea"/>
              </a:rPr>
              <a:t>输入设备：</a:t>
            </a:r>
          </a:p>
          <a:p>
            <a:pPr marL="742950" lvl="1" indent="-285750"/>
            <a:r>
              <a:rPr lang="zh-CN" altLang="en-US" sz="1600" b="0">
                <a:latin typeface="+mj-ea"/>
                <a:ea typeface="+mj-ea"/>
              </a:rPr>
              <a:t>键盘、触摸屏</a:t>
            </a:r>
          </a:p>
          <a:p>
            <a:pPr marL="742950" lvl="1" indent="-285750"/>
            <a:r>
              <a:rPr lang="zh-CN" altLang="en-US" sz="1600" b="0">
                <a:latin typeface="+mj-ea"/>
                <a:ea typeface="+mj-ea"/>
              </a:rPr>
              <a:t>图形输入设备</a:t>
            </a:r>
            <a:r>
              <a:rPr lang="en-US" altLang="zh-CN" sz="1600" b="0">
                <a:latin typeface="+mj-ea"/>
                <a:ea typeface="+mj-ea"/>
              </a:rPr>
              <a:t>(</a:t>
            </a:r>
            <a:r>
              <a:rPr lang="zh-CN" altLang="en-US" sz="1600" b="0">
                <a:latin typeface="+mj-ea"/>
                <a:ea typeface="+mj-ea"/>
              </a:rPr>
              <a:t>鼠标、图形板、跟踪球、操纵杆、光笔</a:t>
            </a:r>
            <a:r>
              <a:rPr lang="en-US" altLang="zh-CN" sz="1600" b="0">
                <a:latin typeface="+mj-ea"/>
                <a:ea typeface="+mj-ea"/>
              </a:rPr>
              <a:t>)</a:t>
            </a:r>
          </a:p>
          <a:p>
            <a:pPr marL="742950" lvl="1" indent="-285750"/>
            <a:r>
              <a:rPr lang="zh-CN" altLang="en-US" sz="1600" b="0">
                <a:latin typeface="+mj-ea"/>
                <a:ea typeface="+mj-ea"/>
              </a:rPr>
              <a:t>图像输入设备</a:t>
            </a:r>
            <a:r>
              <a:rPr lang="en-US" altLang="zh-CN" sz="1600" b="0">
                <a:latin typeface="+mj-ea"/>
                <a:ea typeface="+mj-ea"/>
              </a:rPr>
              <a:t>(</a:t>
            </a:r>
            <a:r>
              <a:rPr lang="zh-CN" altLang="en-US" sz="1600" b="0">
                <a:latin typeface="+mj-ea"/>
                <a:ea typeface="+mj-ea"/>
              </a:rPr>
              <a:t>摄像机、扫描仪、传真机</a:t>
            </a:r>
            <a:r>
              <a:rPr lang="en-US" altLang="zh-CN" sz="1600" b="0">
                <a:latin typeface="+mj-ea"/>
                <a:ea typeface="+mj-ea"/>
              </a:rPr>
              <a:t>)</a:t>
            </a:r>
          </a:p>
          <a:p>
            <a:pPr marL="742950" lvl="1" indent="-285750"/>
            <a:r>
              <a:rPr lang="zh-CN" altLang="en-US" sz="1600" b="0">
                <a:latin typeface="+mj-ea"/>
                <a:ea typeface="+mj-ea"/>
              </a:rPr>
              <a:t>条形码阅读机、光学字符识别设备</a:t>
            </a:r>
            <a:r>
              <a:rPr lang="en-US" altLang="zh-CN" sz="1600" b="0">
                <a:latin typeface="+mj-ea"/>
                <a:ea typeface="+mj-ea"/>
              </a:rPr>
              <a:t>(OCR)</a:t>
            </a:r>
          </a:p>
          <a:p>
            <a:pPr marL="742950" lvl="1" indent="-285750"/>
            <a:r>
              <a:rPr lang="zh-CN" altLang="en-US" sz="1600" b="0">
                <a:latin typeface="+mj-ea"/>
                <a:ea typeface="+mj-ea"/>
              </a:rPr>
              <a:t>音、视频输入设备</a:t>
            </a:r>
          </a:p>
          <a:p>
            <a:pPr marL="342900" indent="-342900"/>
            <a:r>
              <a:rPr lang="zh-CN" altLang="en-US" sz="1600" b="0">
                <a:latin typeface="+mj-ea"/>
                <a:ea typeface="+mj-ea"/>
              </a:rPr>
              <a:t>输出设备：</a:t>
            </a:r>
          </a:p>
          <a:p>
            <a:pPr marL="742950" lvl="1" indent="-285750"/>
            <a:r>
              <a:rPr lang="zh-CN" altLang="en-US" sz="1600" b="0">
                <a:latin typeface="+mj-ea"/>
                <a:ea typeface="+mj-ea"/>
              </a:rPr>
              <a:t>显示器</a:t>
            </a:r>
            <a:r>
              <a:rPr lang="en-US" altLang="zh-CN" sz="1600" b="0">
                <a:latin typeface="+mj-ea"/>
                <a:ea typeface="+mj-ea"/>
              </a:rPr>
              <a:t>(</a:t>
            </a:r>
            <a:r>
              <a:rPr lang="zh-CN" altLang="en-US" sz="1600" b="0">
                <a:latin typeface="+mj-ea"/>
                <a:ea typeface="+mj-ea"/>
              </a:rPr>
              <a:t>字符、汉字、图形、图像</a:t>
            </a:r>
            <a:r>
              <a:rPr lang="en-US" altLang="zh-CN" sz="1600" b="0">
                <a:latin typeface="+mj-ea"/>
                <a:ea typeface="+mj-ea"/>
              </a:rPr>
              <a:t>)</a:t>
            </a:r>
          </a:p>
          <a:p>
            <a:pPr marL="742950" lvl="1" indent="-285750"/>
            <a:r>
              <a:rPr lang="zh-CN" altLang="en-US" sz="1600" b="0">
                <a:latin typeface="+mj-ea"/>
                <a:ea typeface="+mj-ea"/>
              </a:rPr>
              <a:t>打印设备</a:t>
            </a:r>
            <a:r>
              <a:rPr lang="en-US" altLang="zh-CN" sz="1600" b="0">
                <a:latin typeface="+mj-ea"/>
                <a:ea typeface="+mj-ea"/>
              </a:rPr>
              <a:t>(</a:t>
            </a:r>
            <a:r>
              <a:rPr lang="zh-CN" altLang="en-US" sz="1600" b="0">
                <a:latin typeface="+mj-ea"/>
                <a:ea typeface="+mj-ea"/>
              </a:rPr>
              <a:t>点阵、激光、喷墨</a:t>
            </a:r>
            <a:r>
              <a:rPr lang="en-US" altLang="zh-CN" sz="1600" b="0">
                <a:latin typeface="+mj-ea"/>
                <a:ea typeface="+mj-ea"/>
              </a:rPr>
              <a:t>)</a:t>
            </a:r>
          </a:p>
          <a:p>
            <a:pPr marL="742950" lvl="1" indent="-285750"/>
            <a:r>
              <a:rPr lang="zh-CN" altLang="en-US" sz="1600" b="0">
                <a:latin typeface="+mj-ea"/>
                <a:ea typeface="+mj-ea"/>
              </a:rPr>
              <a:t>绘图仪 </a:t>
            </a:r>
            <a:r>
              <a:rPr lang="en-US" altLang="zh-CN" sz="1600" b="0">
                <a:latin typeface="+mj-ea"/>
                <a:ea typeface="+mj-ea"/>
              </a:rPr>
              <a:t>(</a:t>
            </a:r>
            <a:r>
              <a:rPr lang="zh-CN" altLang="en-US" sz="1600" b="0">
                <a:latin typeface="+mj-ea"/>
                <a:ea typeface="+mj-ea"/>
              </a:rPr>
              <a:t>平板式、滚筒式</a:t>
            </a:r>
            <a:r>
              <a:rPr lang="en-US" altLang="zh-CN" sz="1600" b="0">
                <a:latin typeface="+mj-ea"/>
                <a:ea typeface="+mj-ea"/>
              </a:rPr>
              <a:t>)</a:t>
            </a:r>
          </a:p>
          <a:p>
            <a:pPr marL="742950" lvl="1" indent="-285750"/>
            <a:r>
              <a:rPr lang="zh-CN" altLang="en-US" sz="1600" b="0">
                <a:latin typeface="+mj-ea"/>
                <a:ea typeface="+mj-ea"/>
              </a:rPr>
              <a:t>声音输出设备</a:t>
            </a:r>
          </a:p>
          <a:p>
            <a:pPr marL="342900" indent="-342900"/>
            <a:r>
              <a:rPr lang="zh-CN" altLang="en-US" sz="1600" b="0">
                <a:latin typeface="+mj-ea"/>
                <a:ea typeface="+mj-ea"/>
              </a:rPr>
              <a:t>其它：</a:t>
            </a:r>
          </a:p>
          <a:p>
            <a:pPr marL="742950" lvl="1" indent="-285750"/>
            <a:r>
              <a:rPr lang="zh-CN" altLang="en-US" sz="1600" b="0">
                <a:latin typeface="+mj-ea"/>
                <a:ea typeface="+mj-ea"/>
              </a:rPr>
              <a:t>终端设备</a:t>
            </a:r>
            <a:r>
              <a:rPr lang="en-US" altLang="zh-CN" sz="1600" b="0">
                <a:latin typeface="+mj-ea"/>
                <a:ea typeface="+mj-ea"/>
              </a:rPr>
              <a:t>(</a:t>
            </a:r>
            <a:r>
              <a:rPr lang="zh-CN" altLang="en-US" sz="1600" b="0">
                <a:latin typeface="+mj-ea"/>
                <a:ea typeface="+mj-ea"/>
              </a:rPr>
              <a:t>键盘</a:t>
            </a:r>
            <a:r>
              <a:rPr lang="en-US" altLang="zh-CN" sz="1600" b="0">
                <a:latin typeface="+mj-ea"/>
                <a:ea typeface="+mj-ea"/>
              </a:rPr>
              <a:t>+</a:t>
            </a:r>
            <a:r>
              <a:rPr lang="zh-CN" altLang="en-US" sz="1600" b="0">
                <a:latin typeface="+mj-ea"/>
                <a:ea typeface="+mj-ea"/>
              </a:rPr>
              <a:t>显示器</a:t>
            </a:r>
            <a:r>
              <a:rPr lang="en-US" altLang="zh-CN" sz="1600" b="0">
                <a:latin typeface="+mj-ea"/>
                <a:ea typeface="+mj-ea"/>
              </a:rPr>
              <a:t>)</a:t>
            </a:r>
          </a:p>
          <a:p>
            <a:pPr marL="742950" lvl="1" indent="-285750"/>
            <a:r>
              <a:rPr lang="zh-CN" altLang="en-US" sz="1600" b="0">
                <a:latin typeface="+mj-ea"/>
                <a:ea typeface="+mj-ea"/>
              </a:rPr>
              <a:t>外存储器</a:t>
            </a:r>
            <a:r>
              <a:rPr lang="en-US" altLang="zh-CN" sz="1600" b="0">
                <a:latin typeface="+mj-ea"/>
                <a:ea typeface="+mj-ea"/>
              </a:rPr>
              <a:t>(</a:t>
            </a:r>
            <a:r>
              <a:rPr lang="zh-CN" altLang="en-US" sz="1600" b="0">
                <a:latin typeface="+mj-ea"/>
                <a:ea typeface="+mj-ea"/>
              </a:rPr>
              <a:t>磁盘、磁带、光盘</a:t>
            </a:r>
            <a:r>
              <a:rPr lang="en-US" altLang="zh-CN" sz="1600" b="0">
                <a:latin typeface="+mj-ea"/>
                <a:ea typeface="+mj-ea"/>
              </a:rPr>
              <a:t>)</a:t>
            </a:r>
            <a:endParaRPr lang="en-US" altLang="zh-CN" sz="1600" b="0" dirty="0">
              <a:latin typeface="+mj-ea"/>
              <a:ea typeface="+mj-ea"/>
            </a:endParaRPr>
          </a:p>
        </p:txBody>
      </p:sp>
    </p:spTree>
    <p:extLst>
      <p:ext uri="{BB962C8B-B14F-4D97-AF65-F5344CB8AC3E}">
        <p14:creationId xmlns:p14="http://schemas.microsoft.com/office/powerpoint/2010/main" val="18332604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E0CFF0-DEF3-4E1E-B88C-37A9D780D8E6}"/>
              </a:ext>
            </a:extLst>
          </p:cNvPr>
          <p:cNvSpPr>
            <a:spLocks noGrp="1"/>
          </p:cNvSpPr>
          <p:nvPr>
            <p:ph type="sldNum" sz="quarter" idx="12"/>
          </p:nvPr>
        </p:nvSpPr>
        <p:spPr/>
        <p:txBody>
          <a:bodyPr/>
          <a:lstStyle/>
          <a:p>
            <a:fld id="{D12C7F20-4EEE-4847-AC76-B538472E8A39}" type="slidenum">
              <a:rPr lang="zh-CN" altLang="en-US" smtClean="0"/>
              <a:pPr/>
              <a:t>69</a:t>
            </a:fld>
            <a:endParaRPr lang="zh-CN" altLang="en-US"/>
          </a:p>
        </p:txBody>
      </p:sp>
      <p:sp>
        <p:nvSpPr>
          <p:cNvPr id="3" name="文本占位符 2">
            <a:extLst>
              <a:ext uri="{FF2B5EF4-FFF2-40B4-BE49-F238E27FC236}">
                <a16:creationId xmlns:a16="http://schemas.microsoft.com/office/drawing/2014/main" id="{EC329F3C-AD17-4CD8-8325-D9D22F097659}"/>
              </a:ext>
            </a:extLst>
          </p:cNvPr>
          <p:cNvSpPr>
            <a:spLocks noGrp="1"/>
          </p:cNvSpPr>
          <p:nvPr>
            <p:ph type="body" sz="quarter" idx="15"/>
          </p:nvPr>
        </p:nvSpPr>
        <p:spPr/>
        <p:txBody>
          <a:bodyPr/>
          <a:lstStyle/>
          <a:p>
            <a:r>
              <a:rPr lang="en-US" altLang="zh-CN" dirty="0"/>
              <a:t>DMA</a:t>
            </a:r>
            <a:r>
              <a:rPr lang="zh-CN" altLang="en-US" dirty="0"/>
              <a:t>控制器的功能</a:t>
            </a:r>
          </a:p>
        </p:txBody>
      </p:sp>
      <p:sp>
        <p:nvSpPr>
          <p:cNvPr id="4" name="文本占位符 3">
            <a:extLst>
              <a:ext uri="{FF2B5EF4-FFF2-40B4-BE49-F238E27FC236}">
                <a16:creationId xmlns:a16="http://schemas.microsoft.com/office/drawing/2014/main" id="{19A39F80-A7A4-4EFA-85C1-FA259AFA7E7F}"/>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C4A73687-3411-4C4B-8062-F89DBAB8330D}"/>
              </a:ext>
            </a:extLst>
          </p:cNvPr>
          <p:cNvSpPr txBox="1">
            <a:spLocks noChangeArrowheads="1"/>
          </p:cNvSpPr>
          <p:nvPr/>
        </p:nvSpPr>
        <p:spPr bwMode="auto">
          <a:xfrm>
            <a:off x="159768" y="1361974"/>
            <a:ext cx="11623675" cy="326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000000"/>
                </a:solidFill>
                <a:effectLst/>
                <a:uLnTx/>
                <a:uFillTx/>
                <a:latin typeface="+mj-ea"/>
                <a:ea typeface="+mj-ea"/>
                <a:cs typeface="+mn-cs"/>
              </a:rPr>
              <a:t>     DMA</a:t>
            </a:r>
            <a:r>
              <a:rPr kumimoji="0" lang="zh-CN" altLang="en-US" sz="2200" b="0" i="0" u="none" strike="noStrike" kern="1200" cap="none" spc="0" normalizeH="0" baseline="0" noProof="0">
                <a:ln>
                  <a:noFill/>
                </a:ln>
                <a:solidFill>
                  <a:srgbClr val="000000"/>
                </a:solidFill>
                <a:effectLst/>
                <a:uLnTx/>
                <a:uFillTx/>
                <a:latin typeface="+mj-ea"/>
                <a:ea typeface="+mj-ea"/>
                <a:cs typeface="+mn-cs"/>
              </a:rPr>
              <a:t>数据传送过程由</a:t>
            </a:r>
            <a:r>
              <a:rPr kumimoji="0" lang="en-US" altLang="zh-CN" sz="2200" b="0" i="0" u="none" strike="noStrike" kern="1200" cap="none" spc="0" normalizeH="0" baseline="0" noProof="0">
                <a:ln>
                  <a:noFill/>
                </a:ln>
                <a:solidFill>
                  <a:srgbClr val="000000"/>
                </a:solidFill>
                <a:effectLst/>
                <a:uLnTx/>
                <a:uFillTx/>
                <a:latin typeface="+mj-ea"/>
                <a:ea typeface="+mj-ea"/>
                <a:cs typeface="+mn-cs"/>
              </a:rPr>
              <a:t>DMA</a:t>
            </a:r>
            <a:r>
              <a:rPr kumimoji="0" lang="zh-CN" altLang="en-US" sz="2200" b="0" i="0" u="none" strike="noStrike" kern="1200" cap="none" spc="0" normalizeH="0" baseline="0" noProof="0">
                <a:ln>
                  <a:noFill/>
                </a:ln>
                <a:solidFill>
                  <a:srgbClr val="000000"/>
                </a:solidFill>
                <a:effectLst/>
                <a:uLnTx/>
                <a:uFillTx/>
                <a:latin typeface="+mj-ea"/>
                <a:ea typeface="+mj-ea"/>
                <a:cs typeface="+mn-cs"/>
              </a:rPr>
              <a:t>接口的控制逻辑完成，所以</a:t>
            </a:r>
            <a:r>
              <a:rPr kumimoji="0" lang="en-US" altLang="zh-CN" sz="2200" b="0" i="0" u="none" strike="noStrike" kern="1200" cap="none" spc="0" normalizeH="0" baseline="0" noProof="0">
                <a:ln>
                  <a:noFill/>
                </a:ln>
                <a:solidFill>
                  <a:srgbClr val="000000"/>
                </a:solidFill>
                <a:effectLst/>
                <a:uLnTx/>
                <a:uFillTx/>
                <a:latin typeface="+mj-ea"/>
                <a:ea typeface="+mj-ea"/>
                <a:cs typeface="+mn-cs"/>
              </a:rPr>
              <a:t>DMA </a:t>
            </a:r>
            <a:r>
              <a:rPr kumimoji="0" lang="zh-CN" altLang="en-US" sz="2200" b="0" i="0" u="none" strike="noStrike" kern="1200" cap="none" spc="0" normalizeH="0" baseline="0" noProof="0">
                <a:ln>
                  <a:noFill/>
                </a:ln>
                <a:solidFill>
                  <a:srgbClr val="000000"/>
                </a:solidFill>
                <a:effectLst/>
                <a:uLnTx/>
                <a:uFillTx/>
                <a:latin typeface="+mj-ea"/>
                <a:ea typeface="+mj-ea"/>
                <a:cs typeface="+mn-cs"/>
              </a:rPr>
              <a:t>接口也称</a:t>
            </a:r>
            <a:r>
              <a:rPr kumimoji="0" lang="en-US" altLang="zh-CN" sz="2200" b="0" i="0" u="none" strike="noStrike" kern="1200" cap="none" spc="0" normalizeH="0" baseline="0" noProof="0">
                <a:ln>
                  <a:noFill/>
                </a:ln>
                <a:solidFill>
                  <a:srgbClr val="000000"/>
                </a:solidFill>
                <a:effectLst/>
                <a:uLnTx/>
                <a:uFillTx/>
                <a:latin typeface="+mj-ea"/>
                <a:ea typeface="+mj-ea"/>
                <a:cs typeface="+mn-cs"/>
              </a:rPr>
              <a:t>DMA</a:t>
            </a:r>
            <a:r>
              <a:rPr kumimoji="0" lang="zh-CN" altLang="en-US" sz="2200" b="0" i="0" u="none" strike="noStrike" kern="1200" cap="none" spc="0" normalizeH="0" baseline="0" noProof="0">
                <a:ln>
                  <a:noFill/>
                </a:ln>
                <a:solidFill>
                  <a:srgbClr val="000000"/>
                </a:solidFill>
                <a:effectLst/>
                <a:uLnTx/>
                <a:uFillTx/>
                <a:latin typeface="+mj-ea"/>
                <a:ea typeface="+mj-ea"/>
                <a:cs typeface="+mn-cs"/>
              </a:rPr>
              <a:t>控制器。其功能为：</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0000FF"/>
                </a:solidFill>
                <a:effectLst/>
                <a:uLnTx/>
                <a:uFillTx/>
                <a:latin typeface="+mj-ea"/>
                <a:ea typeface="+mj-ea"/>
                <a:cs typeface="+mn-cs"/>
              </a:rPr>
              <a:t>(1) </a:t>
            </a:r>
            <a:r>
              <a:rPr kumimoji="0" lang="zh-CN" altLang="en-US" sz="2200" b="0" i="0" u="none" strike="noStrike" kern="1200" cap="none" spc="0" normalizeH="0" baseline="0" noProof="0">
                <a:ln>
                  <a:noFill/>
                </a:ln>
                <a:solidFill>
                  <a:srgbClr val="CC3399"/>
                </a:solidFill>
                <a:effectLst/>
                <a:uLnTx/>
                <a:uFillTx/>
                <a:latin typeface="+mj-ea"/>
                <a:ea typeface="+mj-ea"/>
                <a:cs typeface="+mn-cs"/>
              </a:rPr>
              <a:t>请求。</a:t>
            </a:r>
            <a:r>
              <a:rPr kumimoji="0" lang="zh-CN" altLang="en-US" sz="2200" b="0" i="0" u="none" strike="noStrike" kern="1200" cap="none" spc="0" normalizeH="0" baseline="0" noProof="0">
                <a:ln>
                  <a:noFill/>
                </a:ln>
                <a:solidFill>
                  <a:srgbClr val="063DE8"/>
                </a:solidFill>
                <a:effectLst/>
                <a:uLnTx/>
                <a:uFillTx/>
                <a:latin typeface="+mj-ea"/>
                <a:ea typeface="+mj-ea"/>
                <a:cs typeface="+mn-cs"/>
              </a:rPr>
              <a:t>能接收外设发来的“</a:t>
            </a:r>
            <a:r>
              <a:rPr kumimoji="0" lang="en-US" altLang="zh-CN" sz="2200" b="0" i="0" u="none" strike="noStrike" kern="1200" cap="none" spc="0" normalizeH="0" baseline="0" noProof="0">
                <a:ln>
                  <a:noFill/>
                </a:ln>
                <a:solidFill>
                  <a:srgbClr val="063DE8"/>
                </a:solidFill>
                <a:effectLst/>
                <a:uLnTx/>
                <a:uFillTx/>
                <a:latin typeface="+mj-ea"/>
                <a:ea typeface="+mj-ea"/>
                <a:cs typeface="+mn-cs"/>
              </a:rPr>
              <a:t>DMA</a:t>
            </a:r>
            <a:r>
              <a:rPr kumimoji="0" lang="zh-CN" altLang="en-US" sz="2200" b="0" i="0" u="none" strike="noStrike" kern="1200" cap="none" spc="0" normalizeH="0" baseline="0" noProof="0">
                <a:ln>
                  <a:noFill/>
                </a:ln>
                <a:solidFill>
                  <a:srgbClr val="063DE8"/>
                </a:solidFill>
                <a:effectLst/>
                <a:uLnTx/>
                <a:uFillTx/>
                <a:latin typeface="+mj-ea"/>
                <a:ea typeface="+mj-ea"/>
                <a:cs typeface="+mn-cs"/>
              </a:rPr>
              <a:t>请求”信号，并能向</a:t>
            </a:r>
            <a:r>
              <a:rPr kumimoji="0" lang="en-US" altLang="zh-CN" sz="2200" b="0" i="0" u="none" strike="noStrike" kern="1200" cap="none" spc="0" normalizeH="0" baseline="0" noProof="0">
                <a:ln>
                  <a:noFill/>
                </a:ln>
                <a:solidFill>
                  <a:srgbClr val="063DE8"/>
                </a:solidFill>
                <a:effectLst/>
                <a:uLnTx/>
                <a:uFillTx/>
                <a:latin typeface="+mj-ea"/>
                <a:ea typeface="+mj-ea"/>
                <a:cs typeface="+mn-cs"/>
              </a:rPr>
              <a:t>CPU</a:t>
            </a:r>
            <a:r>
              <a:rPr kumimoji="0" lang="zh-CN" altLang="en-US" sz="2200" b="0" i="0" u="none" strike="noStrike" kern="1200" cap="none" spc="0" normalizeH="0" baseline="0" noProof="0">
                <a:ln>
                  <a:noFill/>
                </a:ln>
                <a:solidFill>
                  <a:srgbClr val="063DE8"/>
                </a:solidFill>
                <a:effectLst/>
                <a:uLnTx/>
                <a:uFillTx/>
                <a:latin typeface="+mj-ea"/>
                <a:ea typeface="+mj-ea"/>
                <a:cs typeface="+mn-cs"/>
              </a:rPr>
              <a:t>发“总线请求”信号。</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0000FF"/>
                </a:solidFill>
                <a:effectLst/>
                <a:uLnTx/>
                <a:uFillTx/>
                <a:latin typeface="+mj-ea"/>
                <a:ea typeface="+mj-ea"/>
                <a:cs typeface="+mn-cs"/>
              </a:rPr>
              <a:t>(2) </a:t>
            </a:r>
            <a:r>
              <a:rPr kumimoji="0" lang="zh-CN" altLang="en-US" sz="2200" b="0" i="0" u="none" strike="noStrike" kern="1200" cap="none" spc="0" normalizeH="0" baseline="0" noProof="0">
                <a:ln>
                  <a:noFill/>
                </a:ln>
                <a:solidFill>
                  <a:srgbClr val="CC3399"/>
                </a:solidFill>
                <a:effectLst/>
                <a:uLnTx/>
                <a:uFillTx/>
                <a:latin typeface="+mj-ea"/>
                <a:ea typeface="+mj-ea"/>
                <a:cs typeface="+mn-cs"/>
              </a:rPr>
              <a:t>响应。</a:t>
            </a:r>
            <a:r>
              <a:rPr kumimoji="0" lang="zh-CN" altLang="en-US" sz="2200" b="0" i="0" u="none" strike="noStrike" kern="1200" cap="none" spc="0" normalizeH="0" baseline="0" noProof="0">
                <a:ln>
                  <a:noFill/>
                </a:ln>
                <a:solidFill>
                  <a:srgbClr val="3333CC"/>
                </a:solidFill>
                <a:effectLst/>
                <a:uLnTx/>
                <a:uFillTx/>
                <a:latin typeface="+mj-ea"/>
                <a:ea typeface="+mj-ea"/>
                <a:cs typeface="+mn-cs"/>
              </a:rPr>
              <a:t>当</a:t>
            </a:r>
            <a:r>
              <a:rPr kumimoji="0" lang="en-US" altLang="zh-CN" sz="2200" b="0" i="0" u="none" strike="noStrike" kern="1200" cap="none" spc="0" normalizeH="0" baseline="0" noProof="0">
                <a:ln>
                  <a:noFill/>
                </a:ln>
                <a:solidFill>
                  <a:srgbClr val="3333CC"/>
                </a:solidFill>
                <a:effectLst/>
                <a:uLnTx/>
                <a:uFillTx/>
                <a:latin typeface="+mj-ea"/>
                <a:ea typeface="+mj-ea"/>
                <a:cs typeface="+mn-cs"/>
              </a:rPr>
              <a:t>CPU</a:t>
            </a:r>
            <a:r>
              <a:rPr kumimoji="0" lang="zh-CN" altLang="en-US" sz="2200" b="0" i="0" u="none" strike="noStrike" kern="1200" cap="none" spc="0" normalizeH="0" baseline="0" noProof="0">
                <a:ln>
                  <a:noFill/>
                </a:ln>
                <a:solidFill>
                  <a:srgbClr val="3333CC"/>
                </a:solidFill>
                <a:effectLst/>
                <a:uLnTx/>
                <a:uFillTx/>
                <a:latin typeface="+mj-ea"/>
                <a:ea typeface="+mj-ea"/>
                <a:cs typeface="+mn-cs"/>
              </a:rPr>
              <a:t>发出“总线响应”信号响应请求后，能接管对总线的控制。</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3333CC"/>
                </a:solidFill>
                <a:effectLst/>
                <a:uLnTx/>
                <a:uFillTx/>
                <a:latin typeface="+mj-ea"/>
                <a:ea typeface="+mj-ea"/>
                <a:cs typeface="+mn-cs"/>
              </a:rPr>
              <a:t>(3)</a:t>
            </a:r>
            <a:r>
              <a:rPr kumimoji="0" lang="en-US" altLang="zh-CN" sz="2200" b="0" i="0" u="none" strike="noStrike" kern="1200" cap="none" spc="0" normalizeH="0" baseline="0" noProof="0">
                <a:ln>
                  <a:noFill/>
                </a:ln>
                <a:solidFill>
                  <a:srgbClr val="CC3399"/>
                </a:solidFill>
                <a:effectLst/>
                <a:uLnTx/>
                <a:uFillTx/>
                <a:latin typeface="+mj-ea"/>
                <a:ea typeface="+mj-ea"/>
                <a:cs typeface="+mn-cs"/>
              </a:rPr>
              <a:t> </a:t>
            </a:r>
            <a:r>
              <a:rPr kumimoji="0" lang="zh-CN" altLang="en-US" sz="2200" b="0" i="0" u="none" strike="noStrike" kern="1200" cap="none" spc="0" normalizeH="0" baseline="0" noProof="0">
                <a:ln>
                  <a:noFill/>
                </a:ln>
                <a:solidFill>
                  <a:srgbClr val="CC3399"/>
                </a:solidFill>
                <a:effectLst/>
                <a:uLnTx/>
                <a:uFillTx/>
                <a:latin typeface="+mj-ea"/>
                <a:ea typeface="+mj-ea"/>
                <a:cs typeface="+mn-cs"/>
              </a:rPr>
              <a:t>修改主存地址。</a:t>
            </a:r>
            <a:r>
              <a:rPr kumimoji="0" lang="zh-CN" altLang="en-US" sz="2200" b="0" i="0" u="none" strike="noStrike" kern="1200" cap="none" spc="0" normalizeH="0" baseline="0" noProof="0">
                <a:ln>
                  <a:noFill/>
                </a:ln>
                <a:solidFill>
                  <a:srgbClr val="3333CC"/>
                </a:solidFill>
                <a:effectLst/>
                <a:uLnTx/>
                <a:uFillTx/>
                <a:latin typeface="+mj-ea"/>
                <a:ea typeface="+mj-ea"/>
                <a:cs typeface="+mn-cs"/>
              </a:rPr>
              <a:t>能在地址线上给出主存地址，并自动修改主存地址。</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3333CC"/>
                </a:solidFill>
                <a:effectLst/>
                <a:uLnTx/>
                <a:uFillTx/>
                <a:latin typeface="+mj-ea"/>
                <a:ea typeface="+mj-ea"/>
                <a:cs typeface="+mn-cs"/>
              </a:rPr>
              <a:t>(4)</a:t>
            </a:r>
            <a:r>
              <a:rPr kumimoji="0" lang="en-US" altLang="zh-CN" sz="2200" b="0" i="0" u="none" strike="noStrike" kern="1200" cap="none" spc="0" normalizeH="0" baseline="0" noProof="0">
                <a:ln>
                  <a:noFill/>
                </a:ln>
                <a:solidFill>
                  <a:srgbClr val="CC3399"/>
                </a:solidFill>
                <a:effectLst/>
                <a:uLnTx/>
                <a:uFillTx/>
                <a:latin typeface="+mj-ea"/>
                <a:ea typeface="+mj-ea"/>
                <a:cs typeface="+mn-cs"/>
              </a:rPr>
              <a:t> </a:t>
            </a:r>
            <a:r>
              <a:rPr kumimoji="0" lang="zh-CN" altLang="en-US" sz="2200" b="0" i="0" u="none" strike="noStrike" kern="1200" cap="none" spc="0" normalizeH="0" baseline="0" noProof="0">
                <a:ln>
                  <a:noFill/>
                </a:ln>
                <a:solidFill>
                  <a:srgbClr val="CC3399"/>
                </a:solidFill>
                <a:effectLst/>
                <a:uLnTx/>
                <a:uFillTx/>
                <a:latin typeface="+mj-ea"/>
                <a:ea typeface="+mj-ea"/>
                <a:cs typeface="+mn-cs"/>
              </a:rPr>
              <a:t>识别传送方向。</a:t>
            </a:r>
            <a:r>
              <a:rPr kumimoji="0" lang="zh-CN" altLang="en-US" sz="2200" b="0" i="0" u="none" strike="noStrike" kern="1200" cap="none" spc="0" normalizeH="0" baseline="0" noProof="0">
                <a:ln>
                  <a:noFill/>
                </a:ln>
                <a:solidFill>
                  <a:srgbClr val="3333CC"/>
                </a:solidFill>
                <a:effectLst/>
                <a:uLnTx/>
                <a:uFillTx/>
                <a:latin typeface="+mj-ea"/>
                <a:ea typeface="+mj-ea"/>
                <a:cs typeface="+mn-cs"/>
              </a:rPr>
              <a:t>能识别传送方向以在控制线上给出正确的读写控制信息。</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3333CC"/>
                </a:solidFill>
                <a:effectLst/>
                <a:uLnTx/>
                <a:uFillTx/>
                <a:latin typeface="+mj-ea"/>
                <a:ea typeface="+mj-ea"/>
                <a:cs typeface="+mn-cs"/>
              </a:rPr>
              <a:t>(5) </a:t>
            </a:r>
            <a:r>
              <a:rPr kumimoji="0" lang="zh-CN" altLang="en-US" sz="2200" b="0" i="0" u="none" strike="noStrike" kern="1200" cap="none" spc="0" normalizeH="0" baseline="0" noProof="0">
                <a:ln>
                  <a:noFill/>
                </a:ln>
                <a:solidFill>
                  <a:srgbClr val="CC3399"/>
                </a:solidFill>
                <a:effectLst/>
                <a:uLnTx/>
                <a:uFillTx/>
                <a:latin typeface="+mj-ea"/>
                <a:ea typeface="+mj-ea"/>
                <a:cs typeface="+mn-cs"/>
              </a:rPr>
              <a:t>确定传送数据个数。</a:t>
            </a:r>
          </a:p>
          <a:p>
            <a:pPr marL="742950" marR="0" lvl="1" indent="-285750" algn="l" defTabSz="914400" rtl="0" eaLnBrk="0" fontAlgn="base" latinLnBrk="0" hangingPunct="0">
              <a:lnSpc>
                <a:spcPct val="120000"/>
              </a:lnSpc>
              <a:spcBef>
                <a:spcPct val="0"/>
              </a:spcBef>
              <a:spcAft>
                <a:spcPct val="0"/>
              </a:spcAft>
              <a:buClrTx/>
              <a:buSzPct val="100000"/>
              <a:buFontTx/>
              <a:buNone/>
              <a:tabLst/>
              <a:defRPr/>
            </a:pPr>
            <a:r>
              <a:rPr kumimoji="0" lang="en-US" altLang="zh-CN" sz="2200" b="0" i="0" u="none" strike="noStrike" kern="1200" cap="none" spc="0" normalizeH="0" baseline="0" noProof="0">
                <a:ln>
                  <a:noFill/>
                </a:ln>
                <a:solidFill>
                  <a:srgbClr val="3333CC"/>
                </a:solidFill>
                <a:effectLst/>
                <a:uLnTx/>
                <a:uFillTx/>
                <a:latin typeface="+mj-ea"/>
                <a:ea typeface="+mj-ea"/>
                <a:cs typeface="+mn-cs"/>
              </a:rPr>
              <a:t>(6) </a:t>
            </a:r>
            <a:r>
              <a:rPr kumimoji="0" lang="zh-CN" altLang="en-US" sz="2200" b="0" i="0" u="none" strike="noStrike" kern="1200" cap="none" spc="0" normalizeH="0" baseline="0" noProof="0">
                <a:ln>
                  <a:noFill/>
                </a:ln>
                <a:solidFill>
                  <a:srgbClr val="CC3399"/>
                </a:solidFill>
                <a:effectLst/>
                <a:uLnTx/>
                <a:uFillTx/>
                <a:latin typeface="+mj-ea"/>
                <a:ea typeface="+mj-ea"/>
                <a:cs typeface="+mn-cs"/>
              </a:rPr>
              <a:t>能发出</a:t>
            </a:r>
            <a:r>
              <a:rPr kumimoji="0" lang="en-US" altLang="zh-CN" sz="2200" b="0" i="0" u="none" strike="noStrike" kern="1200" cap="none" spc="0" normalizeH="0" baseline="0" noProof="0">
                <a:ln>
                  <a:noFill/>
                </a:ln>
                <a:solidFill>
                  <a:srgbClr val="CC3399"/>
                </a:solidFill>
                <a:effectLst/>
                <a:uLnTx/>
                <a:uFillTx/>
                <a:latin typeface="+mj-ea"/>
                <a:ea typeface="+mj-ea"/>
                <a:cs typeface="+mn-cs"/>
              </a:rPr>
              <a:t>DMA</a:t>
            </a:r>
            <a:r>
              <a:rPr kumimoji="0" lang="zh-CN" altLang="en-US" sz="2200" b="0" i="0" u="none" strike="noStrike" kern="1200" cap="none" spc="0" normalizeH="0" baseline="0" noProof="0">
                <a:ln>
                  <a:noFill/>
                </a:ln>
                <a:solidFill>
                  <a:srgbClr val="CC3399"/>
                </a:solidFill>
                <a:effectLst/>
                <a:uLnTx/>
                <a:uFillTx/>
                <a:latin typeface="+mj-ea"/>
                <a:ea typeface="+mj-ea"/>
                <a:cs typeface="+mn-cs"/>
              </a:rPr>
              <a:t>结束信号。</a:t>
            </a:r>
            <a:r>
              <a:rPr kumimoji="0" lang="zh-CN" altLang="en-US" sz="2200" b="0" i="0" u="none" strike="noStrike" kern="1200" cap="none" spc="0" normalizeH="0" baseline="0" noProof="0">
                <a:ln>
                  <a:noFill/>
                </a:ln>
                <a:solidFill>
                  <a:srgbClr val="3333CC"/>
                </a:solidFill>
                <a:effectLst/>
                <a:uLnTx/>
                <a:uFillTx/>
                <a:latin typeface="+mj-ea"/>
                <a:ea typeface="+mj-ea"/>
                <a:cs typeface="+mn-cs"/>
              </a:rPr>
              <a:t>引起一次</a:t>
            </a:r>
            <a:r>
              <a:rPr kumimoji="0" lang="en-US" altLang="zh-CN" sz="2200" b="0" i="0" u="none" strike="noStrike" kern="1200" cap="none" spc="0" normalizeH="0" baseline="0" noProof="0">
                <a:ln>
                  <a:noFill/>
                </a:ln>
                <a:solidFill>
                  <a:srgbClr val="3333CC"/>
                </a:solidFill>
                <a:effectLst/>
                <a:uLnTx/>
                <a:uFillTx/>
                <a:latin typeface="+mj-ea"/>
                <a:ea typeface="+mj-ea"/>
                <a:cs typeface="+mn-cs"/>
              </a:rPr>
              <a:t>DMA</a:t>
            </a:r>
            <a:r>
              <a:rPr kumimoji="0" lang="zh-CN" altLang="en-US" sz="2200" b="0" i="0" u="none" strike="noStrike" kern="1200" cap="none" spc="0" normalizeH="0" baseline="0" noProof="0">
                <a:ln>
                  <a:noFill/>
                </a:ln>
                <a:solidFill>
                  <a:srgbClr val="3333CC"/>
                </a:solidFill>
                <a:effectLst/>
                <a:uLnTx/>
                <a:uFillTx/>
                <a:latin typeface="+mj-ea"/>
                <a:ea typeface="+mj-ea"/>
                <a:cs typeface="+mn-cs"/>
              </a:rPr>
              <a:t>中断，进行数据校验等一些后处理。</a:t>
            </a:r>
            <a:endParaRPr kumimoji="0" lang="zh-CN" altLang="en-US" sz="2200" b="0" i="0" u="none" strike="noStrike" kern="1200" cap="none" spc="0" normalizeH="0" baseline="0" noProof="0" dirty="0">
              <a:ln>
                <a:noFill/>
              </a:ln>
              <a:solidFill>
                <a:srgbClr val="3333CC"/>
              </a:solidFill>
              <a:effectLst/>
              <a:uLnTx/>
              <a:uFillTx/>
              <a:latin typeface="+mj-ea"/>
              <a:ea typeface="+mj-ea"/>
              <a:cs typeface="+mn-cs"/>
            </a:endParaRPr>
          </a:p>
        </p:txBody>
      </p:sp>
    </p:spTree>
    <p:extLst>
      <p:ext uri="{BB962C8B-B14F-4D97-AF65-F5344CB8AC3E}">
        <p14:creationId xmlns:p14="http://schemas.microsoft.com/office/powerpoint/2010/main" val="5772860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heckerboard(across)">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checkerboard(across)">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F03C49E-8A33-41B4-A1E0-DAD2D9259684}"/>
              </a:ext>
            </a:extLst>
          </p:cNvPr>
          <p:cNvSpPr>
            <a:spLocks noGrp="1"/>
          </p:cNvSpPr>
          <p:nvPr>
            <p:ph type="sldNum" sz="quarter" idx="12"/>
          </p:nvPr>
        </p:nvSpPr>
        <p:spPr/>
        <p:txBody>
          <a:bodyPr/>
          <a:lstStyle/>
          <a:p>
            <a:fld id="{D12C7F20-4EEE-4847-AC76-B538472E8A39}" type="slidenum">
              <a:rPr lang="zh-CN" altLang="en-US" smtClean="0"/>
              <a:pPr/>
              <a:t>70</a:t>
            </a:fld>
            <a:endParaRPr lang="zh-CN" altLang="en-US"/>
          </a:p>
        </p:txBody>
      </p:sp>
      <p:sp>
        <p:nvSpPr>
          <p:cNvPr id="3" name="文本占位符 2">
            <a:extLst>
              <a:ext uri="{FF2B5EF4-FFF2-40B4-BE49-F238E27FC236}">
                <a16:creationId xmlns:a16="http://schemas.microsoft.com/office/drawing/2014/main" id="{B9FA93B2-544C-469B-9899-B3BC41FD92A1}"/>
              </a:ext>
            </a:extLst>
          </p:cNvPr>
          <p:cNvSpPr>
            <a:spLocks noGrp="1"/>
          </p:cNvSpPr>
          <p:nvPr>
            <p:ph type="body" sz="quarter" idx="15"/>
          </p:nvPr>
        </p:nvSpPr>
        <p:spPr/>
        <p:txBody>
          <a:bodyPr/>
          <a:lstStyle/>
          <a:p>
            <a:r>
              <a:rPr lang="en-US" altLang="zh-CN" dirty="0"/>
              <a:t>DMA</a:t>
            </a:r>
            <a:r>
              <a:rPr lang="zh-CN" altLang="en-US" dirty="0"/>
              <a:t>控制器的操作步骤</a:t>
            </a:r>
          </a:p>
        </p:txBody>
      </p:sp>
      <p:sp>
        <p:nvSpPr>
          <p:cNvPr id="4" name="文本占位符 3">
            <a:extLst>
              <a:ext uri="{FF2B5EF4-FFF2-40B4-BE49-F238E27FC236}">
                <a16:creationId xmlns:a16="http://schemas.microsoft.com/office/drawing/2014/main" id="{AA1FA832-9CBB-46B8-967A-854B175083C7}"/>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1D9C9BD6-2F96-4392-B4A1-AF049428EDA5}"/>
              </a:ext>
            </a:extLst>
          </p:cNvPr>
          <p:cNvSpPr txBox="1">
            <a:spLocks noChangeArrowheads="1"/>
          </p:cNvSpPr>
          <p:nvPr/>
        </p:nvSpPr>
        <p:spPr bwMode="auto">
          <a:xfrm>
            <a:off x="304800" y="1283667"/>
            <a:ext cx="11376793" cy="451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5000"/>
              </a:lnSpc>
              <a:spcBef>
                <a:spcPct val="20000"/>
              </a:spcBef>
              <a:spcAft>
                <a:spcPct val="0"/>
              </a:spcAft>
              <a:buClrTx/>
              <a:buSzPct val="100000"/>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000000"/>
                </a:solidFill>
                <a:effectLst/>
                <a:uLnTx/>
                <a:uFillTx/>
                <a:latin typeface="Arial"/>
                <a:ea typeface="宋体" panose="02010600030101010101" pitchFamily="2" charset="-122"/>
                <a:cs typeface="+mn-cs"/>
              </a:rPr>
              <a:t>操作步骤</a:t>
            </a:r>
          </a:p>
          <a:p>
            <a:pPr marL="742950" marR="0" lvl="1" indent="-285750" algn="l" defTabSz="914400" rtl="0" eaLnBrk="0" fontAlgn="base" latinLnBrk="0" hangingPunct="0">
              <a:lnSpc>
                <a:spcPct val="105000"/>
              </a:lnSpc>
              <a:spcBef>
                <a:spcPct val="2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000FF"/>
                </a:solidFill>
                <a:effectLst/>
                <a:uLnTx/>
                <a:uFillTx/>
                <a:latin typeface="Arial"/>
                <a:ea typeface="宋体" panose="02010600030101010101" pitchFamily="2" charset="-122"/>
                <a:cs typeface="+mn-cs"/>
              </a:rPr>
              <a:t>(1) </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控制器的预置</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初始化</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软件实现</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准备内存</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设置参数</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启动外设  </a:t>
            </a:r>
          </a:p>
          <a:p>
            <a:pPr marL="742950" marR="0" lvl="1" indent="-285750" algn="l" defTabSz="914400" rtl="0" eaLnBrk="0" fontAlgn="base" latinLnBrk="0" hangingPunct="0">
              <a:lnSpc>
                <a:spcPct val="105000"/>
              </a:lnSpc>
              <a:spcBef>
                <a:spcPct val="2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000FF"/>
                </a:solidFill>
                <a:effectLst/>
                <a:uLnTx/>
                <a:uFillTx/>
                <a:latin typeface="Arial"/>
                <a:ea typeface="宋体" panose="02010600030101010101" pitchFamily="2" charset="-122"/>
                <a:cs typeface="+mn-cs"/>
              </a:rPr>
              <a:t>(2) </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数据传送</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硬件实现</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请求：</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选通</a:t>
            </a:r>
            <a:r>
              <a:rPr kumimoji="0" lang="en-US" altLang="zh-CN"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请求</a:t>
            </a:r>
            <a:r>
              <a:rPr kumimoji="0" lang="en-US" altLang="zh-CN"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总线请求</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响应：</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总线响应</a:t>
            </a:r>
            <a:r>
              <a:rPr kumimoji="0" lang="en-US" altLang="zh-CN"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(CPU</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让出总线</a:t>
            </a:r>
            <a:r>
              <a:rPr kumimoji="0" lang="en-US" altLang="zh-CN"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响应</a:t>
            </a:r>
          </a:p>
          <a:p>
            <a:pPr marL="1143000" marR="0" lvl="2" indent="-228600" algn="l" defTabSz="914400" rtl="0" eaLnBrk="0" fontAlgn="base" latinLnBrk="0" hangingPunct="0">
              <a:lnSpc>
                <a:spcPct val="105000"/>
              </a:lnSpc>
              <a:spcBef>
                <a:spcPct val="20000"/>
              </a:spcBef>
              <a:spcAft>
                <a:spcPct val="0"/>
              </a:spcAft>
              <a:buClrTx/>
              <a:buSzPct val="100000"/>
              <a:buFontTx/>
              <a:buChar char="-"/>
              <a:tabLst/>
              <a:defRPr/>
            </a:pP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传送：</a:t>
            </a:r>
            <a:r>
              <a:rPr kumimoji="0" lang="en-US" altLang="zh-CN"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CC3399"/>
                </a:solidFill>
                <a:effectLst/>
                <a:uLnTx/>
                <a:uFillTx/>
                <a:latin typeface="Arial"/>
                <a:ea typeface="宋体" panose="02010600030101010101" pitchFamily="2" charset="-122"/>
                <a:cs typeface="+mn-cs"/>
              </a:rPr>
              <a:t>控制总线进行数据传送</a:t>
            </a:r>
          </a:p>
          <a:p>
            <a:pPr marL="742950" marR="0" lvl="1" indent="-285750" algn="l" defTabSz="914400" rtl="0" eaLnBrk="0" fontAlgn="base" latinLnBrk="0" hangingPunct="0">
              <a:lnSpc>
                <a:spcPct val="105000"/>
              </a:lnSpc>
              <a:spcBef>
                <a:spcPct val="20000"/>
              </a:spcBef>
              <a:spcAft>
                <a:spcPct val="0"/>
              </a:spcAft>
              <a:buClrTx/>
              <a:buSzPct val="100000"/>
              <a:buFontTx/>
              <a:buNone/>
              <a:tabLst/>
              <a:defRPr/>
            </a:pPr>
            <a:r>
              <a:rPr kumimoji="0" lang="en-US" altLang="zh-CN" sz="2000" b="0" i="0" u="none" strike="noStrike" kern="1200" cap="none" spc="0" normalizeH="0" baseline="0" noProof="0" dirty="0">
                <a:ln>
                  <a:noFill/>
                </a:ln>
                <a:solidFill>
                  <a:srgbClr val="0000FF"/>
                </a:solidFill>
                <a:effectLst/>
                <a:uLnTx/>
                <a:uFillTx/>
                <a:latin typeface="Arial"/>
                <a:ea typeface="宋体" panose="02010600030101010101" pitchFamily="2" charset="-122"/>
                <a:cs typeface="+mn-cs"/>
              </a:rPr>
              <a:t>(3) </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结束处理</a:t>
            </a:r>
            <a:r>
              <a:rPr kumimoji="0" lang="en-US" altLang="zh-CN"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a:t>
            </a:r>
            <a:r>
              <a:rPr kumimoji="0" lang="zh-CN" altLang="en-US" sz="2000" b="0" i="0" u="none" strike="noStrike" kern="1200" cap="none" spc="0" normalizeH="0" baseline="0" noProof="0" dirty="0">
                <a:ln>
                  <a:noFill/>
                </a:ln>
                <a:solidFill>
                  <a:srgbClr val="063DE8"/>
                </a:solidFill>
                <a:effectLst/>
                <a:uLnTx/>
                <a:uFillTx/>
                <a:latin typeface="Arial"/>
                <a:ea typeface="宋体" panose="02010600030101010101" pitchFamily="2" charset="-122"/>
                <a:cs typeface="+mn-cs"/>
              </a:rPr>
              <a:t>软件实现</a:t>
            </a:r>
          </a:p>
          <a:p>
            <a:pPr marL="1143000" marR="0" lvl="2" indent="-228600" algn="l" defTabSz="914400" rtl="0" eaLnBrk="0" fontAlgn="base" latinLnBrk="0" hangingPunct="0">
              <a:lnSpc>
                <a:spcPct val="105000"/>
              </a:lnSpc>
              <a:spcBef>
                <a:spcPct val="20000"/>
              </a:spcBef>
              <a:spcAft>
                <a:spcPct val="0"/>
              </a:spcAft>
              <a:buClrTx/>
              <a:buSzPct val="100000"/>
              <a:buFontTx/>
              <a:buNone/>
              <a:tabLst/>
              <a:defRPr/>
            </a:pP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根据计数值为“</a:t>
            </a: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0”</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，发出</a:t>
            </a: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结束信号去接口控制产生</a:t>
            </a:r>
            <a:r>
              <a:rPr kumimoji="0" lang="en-US" altLang="zh-CN"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DMA</a:t>
            </a:r>
            <a:r>
              <a:rPr kumimoji="0" lang="zh-CN" altLang="en-US" sz="2000" b="0" i="0" u="none" strike="noStrike" kern="1200" cap="none" spc="0" normalizeH="0" baseline="0" noProof="0" dirty="0">
                <a:ln>
                  <a:noFill/>
                </a:ln>
                <a:solidFill>
                  <a:srgbClr val="2E9267"/>
                </a:solidFill>
                <a:effectLst/>
                <a:uLnTx/>
                <a:uFillTx/>
                <a:latin typeface="Arial"/>
                <a:ea typeface="宋体" panose="02010600030101010101" pitchFamily="2" charset="-122"/>
                <a:cs typeface="+mn-cs"/>
              </a:rPr>
              <a:t>中断请求信号，转入中断服务程序，做一些数据校验等后处理工作。</a:t>
            </a:r>
          </a:p>
        </p:txBody>
      </p:sp>
    </p:spTree>
    <p:extLst>
      <p:ext uri="{BB962C8B-B14F-4D97-AF65-F5344CB8AC3E}">
        <p14:creationId xmlns:p14="http://schemas.microsoft.com/office/powerpoint/2010/main" val="13443539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checkerboard(across)">
                                      <p:cBhvr>
                                        <p:cTn id="10" dur="500"/>
                                        <p:tgtEl>
                                          <p:spTgt spid="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checkerboard(across)">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checkerboard(across)">
                                      <p:cBhvr>
                                        <p:cTn id="18" dur="500"/>
                                        <p:tgtEl>
                                          <p:spTgt spid="5">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checkerboard(across)">
                                      <p:cBhvr>
                                        <p:cTn id="21" dur="500"/>
                                        <p:tgtEl>
                                          <p:spTgt spid="5">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checkerboard(across)">
                                      <p:cBhvr>
                                        <p:cTn id="24" dur="500"/>
                                        <p:tgtEl>
                                          <p:spTgt spid="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2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E39463D-144C-4553-A6E6-34F129AAEDF2}"/>
              </a:ext>
            </a:extLst>
          </p:cNvPr>
          <p:cNvSpPr>
            <a:spLocks noGrp="1"/>
          </p:cNvSpPr>
          <p:nvPr>
            <p:ph type="sldNum" sz="quarter" idx="12"/>
          </p:nvPr>
        </p:nvSpPr>
        <p:spPr/>
        <p:txBody>
          <a:bodyPr/>
          <a:lstStyle/>
          <a:p>
            <a:fld id="{D12C7F20-4EEE-4847-AC76-B538472E8A39}" type="slidenum">
              <a:rPr lang="zh-CN" altLang="en-US" smtClean="0"/>
              <a:pPr/>
              <a:t>71</a:t>
            </a:fld>
            <a:endParaRPr lang="zh-CN" altLang="en-US"/>
          </a:p>
        </p:txBody>
      </p:sp>
      <p:sp>
        <p:nvSpPr>
          <p:cNvPr id="3" name="文本占位符 2">
            <a:extLst>
              <a:ext uri="{FF2B5EF4-FFF2-40B4-BE49-F238E27FC236}">
                <a16:creationId xmlns:a16="http://schemas.microsoft.com/office/drawing/2014/main" id="{21932A95-6E86-4A63-A5FB-8C8BF70C09C5}"/>
              </a:ext>
            </a:extLst>
          </p:cNvPr>
          <p:cNvSpPr>
            <a:spLocks noGrp="1"/>
          </p:cNvSpPr>
          <p:nvPr>
            <p:ph type="body" sz="quarter" idx="15"/>
          </p:nvPr>
        </p:nvSpPr>
        <p:spPr/>
        <p:txBody>
          <a:bodyPr/>
          <a:lstStyle/>
          <a:p>
            <a:r>
              <a:rPr lang="en-US" altLang="zh-CN" dirty="0"/>
              <a:t>DMA</a:t>
            </a:r>
            <a:r>
              <a:rPr lang="zh-CN" altLang="en-US" dirty="0"/>
              <a:t>控制器的初始化</a:t>
            </a:r>
          </a:p>
        </p:txBody>
      </p:sp>
      <p:sp>
        <p:nvSpPr>
          <p:cNvPr id="4" name="文本占位符 3">
            <a:extLst>
              <a:ext uri="{FF2B5EF4-FFF2-40B4-BE49-F238E27FC236}">
                <a16:creationId xmlns:a16="http://schemas.microsoft.com/office/drawing/2014/main" id="{399A7ECE-A867-4DC0-B3F8-FE87F75DB37B}"/>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AD6B9D60-6CFA-4FD8-AC1B-740E4A028CF2}"/>
              </a:ext>
            </a:extLst>
          </p:cNvPr>
          <p:cNvSpPr txBox="1">
            <a:spLocks noChangeArrowheads="1"/>
          </p:cNvSpPr>
          <p:nvPr/>
        </p:nvSpPr>
        <p:spPr bwMode="auto">
          <a:xfrm>
            <a:off x="467424" y="1255750"/>
            <a:ext cx="11069580"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Char char="°"/>
              <a:tabLst/>
              <a:defRPr/>
            </a:pPr>
            <a:r>
              <a:rPr kumimoji="0" lang="en-US" altLang="zh-CN" sz="2200" b="0" i="0" u="none" strike="noStrike" kern="1200" cap="none" spc="0" normalizeH="0" baseline="0" noProof="0">
                <a:ln>
                  <a:noFill/>
                </a:ln>
                <a:solidFill>
                  <a:srgbClr val="000000"/>
                </a:solidFill>
                <a:effectLst/>
                <a:uLnTx/>
                <a:uFillTx/>
                <a:latin typeface="+mj-ea"/>
                <a:ea typeface="+mj-ea"/>
                <a:cs typeface="+mn-cs"/>
              </a:rPr>
              <a:t>DMA</a:t>
            </a:r>
            <a:r>
              <a:rPr kumimoji="0" lang="zh-CN" altLang="en-US" sz="2200" b="0" i="0" u="none" strike="noStrike" kern="1200" cap="none" spc="0" normalizeH="0" baseline="0" noProof="0">
                <a:ln>
                  <a:noFill/>
                </a:ln>
                <a:solidFill>
                  <a:srgbClr val="000000"/>
                </a:solidFill>
                <a:effectLst/>
                <a:uLnTx/>
                <a:uFillTx/>
                <a:latin typeface="+mj-ea"/>
                <a:ea typeface="+mj-ea"/>
                <a:cs typeface="+mn-cs"/>
              </a:rPr>
              <a:t>控制器的预置</a:t>
            </a:r>
            <a:r>
              <a:rPr kumimoji="0" lang="en-US" altLang="zh-CN" sz="2200" b="0" i="0" u="none" strike="noStrike" kern="1200" cap="none" spc="0" normalizeH="0" baseline="0" noProof="0">
                <a:ln>
                  <a:noFill/>
                </a:ln>
                <a:solidFill>
                  <a:srgbClr val="000000"/>
                </a:solidFill>
                <a:effectLst/>
                <a:uLnTx/>
                <a:uFillTx/>
                <a:latin typeface="+mj-ea"/>
                <a:ea typeface="+mj-ea"/>
                <a:cs typeface="+mn-cs"/>
              </a:rPr>
              <a:t>(</a:t>
            </a:r>
            <a:r>
              <a:rPr kumimoji="0" lang="zh-CN" altLang="en-US" sz="2200" b="0" i="0" u="none" strike="noStrike" kern="1200" cap="none" spc="0" normalizeH="0" baseline="0" noProof="0">
                <a:ln>
                  <a:noFill/>
                </a:ln>
                <a:solidFill>
                  <a:srgbClr val="000000"/>
                </a:solidFill>
                <a:effectLst/>
                <a:uLnTx/>
                <a:uFillTx/>
                <a:latin typeface="+mj-ea"/>
                <a:ea typeface="+mj-ea"/>
                <a:cs typeface="+mn-cs"/>
              </a:rPr>
              <a:t>初始化</a:t>
            </a:r>
            <a:r>
              <a:rPr kumimoji="0" lang="en-US" altLang="zh-CN" sz="2200" b="0" i="0" u="none" strike="noStrike" kern="1200" cap="none" spc="0" normalizeH="0" baseline="0" noProof="0">
                <a:ln>
                  <a:noFill/>
                </a:ln>
                <a:solidFill>
                  <a:srgbClr val="000000"/>
                </a:solidFill>
                <a:effectLst/>
                <a:uLnTx/>
                <a:uFillTx/>
                <a:latin typeface="+mj-ea"/>
                <a:ea typeface="+mj-ea"/>
                <a:cs typeface="+mn-cs"/>
              </a:rPr>
              <a:t>)</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200" b="0" i="0" u="none" strike="noStrike" kern="1200" cap="none" spc="0" normalizeH="0" baseline="0" noProof="0">
                <a:ln>
                  <a:noFill/>
                </a:ln>
                <a:solidFill>
                  <a:srgbClr val="063DE8"/>
                </a:solidFill>
                <a:effectLst/>
                <a:uLnTx/>
                <a:uFillTx/>
                <a:latin typeface="+mj-ea"/>
                <a:ea typeface="+mj-ea"/>
                <a:cs typeface="+mn-cs"/>
              </a:rPr>
              <a:t>准备内存区</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输入：在内存设置好缓冲区</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输出：先在内存准备好数据 </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200" b="0" i="0" u="none" strike="noStrike" kern="1200" cap="none" spc="0" normalizeH="0" baseline="0" noProof="0">
                <a:ln>
                  <a:noFill/>
                </a:ln>
                <a:solidFill>
                  <a:srgbClr val="063DE8"/>
                </a:solidFill>
                <a:effectLst/>
                <a:uLnTx/>
                <a:uFillTx/>
                <a:latin typeface="+mj-ea"/>
                <a:ea typeface="+mj-ea"/>
                <a:cs typeface="+mn-cs"/>
              </a:rPr>
              <a:t>设置传送参数</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执行</a:t>
            </a:r>
            <a:r>
              <a:rPr kumimoji="0" lang="en-US" altLang="zh-CN" sz="2200" b="0" i="0" u="none" strike="noStrike" kern="1200" cap="none" spc="0" normalizeH="0" baseline="0" noProof="0">
                <a:ln>
                  <a:noFill/>
                </a:ln>
                <a:solidFill>
                  <a:srgbClr val="2E9267"/>
                </a:solidFill>
                <a:effectLst/>
                <a:uLnTx/>
                <a:uFillTx/>
                <a:latin typeface="+mj-ea"/>
                <a:ea typeface="+mj-ea"/>
                <a:cs typeface="+mn-cs"/>
              </a:rPr>
              <a:t>I/O</a:t>
            </a:r>
            <a:r>
              <a:rPr kumimoji="0" lang="zh-CN" altLang="en-US" sz="2200" b="0" i="0" u="none" strike="noStrike" kern="1200" cap="none" spc="0" normalizeH="0" baseline="0" noProof="0">
                <a:ln>
                  <a:noFill/>
                </a:ln>
                <a:solidFill>
                  <a:srgbClr val="2E9267"/>
                </a:solidFill>
                <a:effectLst/>
                <a:uLnTx/>
                <a:uFillTx/>
                <a:latin typeface="+mj-ea"/>
                <a:ea typeface="+mj-ea"/>
                <a:cs typeface="+mn-cs"/>
              </a:rPr>
              <a:t>指令，测试外设状态，对</a:t>
            </a:r>
            <a:r>
              <a:rPr kumimoji="0" lang="en-US" altLang="zh-CN" sz="2200" b="0" i="0" u="none" strike="noStrike" kern="1200" cap="none" spc="0" normalizeH="0" baseline="0" noProof="0">
                <a:ln>
                  <a:noFill/>
                </a:ln>
                <a:solidFill>
                  <a:srgbClr val="2E9267"/>
                </a:solidFill>
                <a:effectLst/>
                <a:uLnTx/>
                <a:uFillTx/>
                <a:latin typeface="+mj-ea"/>
                <a:ea typeface="+mj-ea"/>
                <a:cs typeface="+mn-cs"/>
              </a:rPr>
              <a:t>DMA</a:t>
            </a:r>
            <a:r>
              <a:rPr kumimoji="0" lang="zh-CN" altLang="en-US" sz="2200" b="0" i="0" u="none" strike="noStrike" kern="1200" cap="none" spc="0" normalizeH="0" baseline="0" noProof="0">
                <a:ln>
                  <a:noFill/>
                </a:ln>
                <a:solidFill>
                  <a:srgbClr val="2E9267"/>
                </a:solidFill>
                <a:effectLst/>
                <a:uLnTx/>
                <a:uFillTx/>
                <a:latin typeface="+mj-ea"/>
                <a:ea typeface="+mj-ea"/>
                <a:cs typeface="+mn-cs"/>
              </a:rPr>
              <a:t>控制器设置各种参数：</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内存首址</a:t>
            </a:r>
            <a:r>
              <a:rPr kumimoji="0" lang="en-US" altLang="zh-CN" sz="2200" b="0" i="0" u="none" strike="noStrike" kern="1200" cap="none" spc="0" normalizeH="0" baseline="0" noProof="0">
                <a:ln>
                  <a:noFill/>
                </a:ln>
                <a:solidFill>
                  <a:srgbClr val="2E9267"/>
                </a:solidFill>
                <a:effectLst/>
                <a:uLnTx/>
                <a:uFillTx/>
                <a:latin typeface="+mj-ea"/>
                <a:ea typeface="+mj-ea"/>
                <a:cs typeface="+mn-cs"/>
              </a:rPr>
              <a:t>=〉</a:t>
            </a:r>
            <a:r>
              <a:rPr kumimoji="0" lang="zh-CN" altLang="en-US" sz="2200" b="0" i="0" u="none" strike="noStrike" kern="1200" cap="none" spc="0" normalizeH="0" baseline="0" noProof="0">
                <a:ln>
                  <a:noFill/>
                </a:ln>
                <a:solidFill>
                  <a:srgbClr val="2E9267"/>
                </a:solidFill>
                <a:effectLst/>
                <a:uLnTx/>
                <a:uFillTx/>
                <a:latin typeface="+mj-ea"/>
                <a:ea typeface="+mj-ea"/>
                <a:cs typeface="+mn-cs"/>
              </a:rPr>
              <a:t>地址寄存器</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字计数值</a:t>
            </a:r>
            <a:r>
              <a:rPr kumimoji="0" lang="en-US" altLang="zh-CN" sz="2200" b="0" i="0" u="none" strike="noStrike" kern="1200" cap="none" spc="0" normalizeH="0" baseline="0" noProof="0">
                <a:ln>
                  <a:noFill/>
                </a:ln>
                <a:solidFill>
                  <a:srgbClr val="2E9267"/>
                </a:solidFill>
                <a:effectLst/>
                <a:uLnTx/>
                <a:uFillTx/>
                <a:latin typeface="+mj-ea"/>
                <a:ea typeface="+mj-ea"/>
                <a:cs typeface="+mn-cs"/>
              </a:rPr>
              <a:t>=〉</a:t>
            </a:r>
            <a:r>
              <a:rPr kumimoji="0" lang="zh-CN" altLang="en-US" sz="2200" b="0" i="0" u="none" strike="noStrike" kern="1200" cap="none" spc="0" normalizeH="0" baseline="0" noProof="0">
                <a:ln>
                  <a:noFill/>
                </a:ln>
                <a:solidFill>
                  <a:srgbClr val="2E9267"/>
                </a:solidFill>
                <a:effectLst/>
                <a:uLnTx/>
                <a:uFillTx/>
                <a:latin typeface="+mj-ea"/>
                <a:ea typeface="+mj-ea"/>
                <a:cs typeface="+mn-cs"/>
              </a:rPr>
              <a:t>字计数器</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传送方向</a:t>
            </a:r>
            <a:r>
              <a:rPr kumimoji="0" lang="en-US" altLang="zh-CN" sz="2200" b="0" i="0" u="none" strike="noStrike" kern="1200" cap="none" spc="0" normalizeH="0" baseline="0" noProof="0">
                <a:ln>
                  <a:noFill/>
                </a:ln>
                <a:solidFill>
                  <a:srgbClr val="2E9267"/>
                </a:solidFill>
                <a:effectLst/>
                <a:uLnTx/>
                <a:uFillTx/>
                <a:latin typeface="+mj-ea"/>
                <a:ea typeface="+mj-ea"/>
                <a:cs typeface="+mn-cs"/>
              </a:rPr>
              <a:t>=〉</a:t>
            </a:r>
            <a:r>
              <a:rPr kumimoji="0" lang="zh-CN" altLang="en-US" sz="2200" b="0" i="0" u="none" strike="noStrike" kern="1200" cap="none" spc="0" normalizeH="0" baseline="0" noProof="0">
                <a:ln>
                  <a:noFill/>
                </a:ln>
                <a:solidFill>
                  <a:srgbClr val="2E9267"/>
                </a:solidFill>
                <a:effectLst/>
                <a:uLnTx/>
                <a:uFillTx/>
                <a:latin typeface="+mj-ea"/>
                <a:ea typeface="+mj-ea"/>
                <a:cs typeface="+mn-cs"/>
              </a:rPr>
              <a:t>控制寄存器</a:t>
            </a:r>
          </a:p>
          <a:p>
            <a:pPr marL="1143000" marR="0" lvl="2" indent="-2286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200" b="0" i="0" u="none" strike="noStrike" kern="1200" cap="none" spc="0" normalizeH="0" baseline="0" noProof="0">
                <a:ln>
                  <a:noFill/>
                </a:ln>
                <a:solidFill>
                  <a:srgbClr val="2E9267"/>
                </a:solidFill>
                <a:effectLst/>
                <a:uLnTx/>
                <a:uFillTx/>
                <a:latin typeface="+mj-ea"/>
                <a:ea typeface="+mj-ea"/>
                <a:cs typeface="+mn-cs"/>
              </a:rPr>
              <a:t>   * 设备地址</a:t>
            </a:r>
            <a:r>
              <a:rPr kumimoji="0" lang="en-US" altLang="zh-CN" sz="2200" b="0" i="0" u="none" strike="noStrike" kern="1200" cap="none" spc="0" normalizeH="0" baseline="0" noProof="0">
                <a:ln>
                  <a:noFill/>
                </a:ln>
                <a:solidFill>
                  <a:srgbClr val="2E9267"/>
                </a:solidFill>
                <a:effectLst/>
                <a:uLnTx/>
                <a:uFillTx/>
                <a:latin typeface="+mj-ea"/>
                <a:ea typeface="+mj-ea"/>
                <a:cs typeface="+mn-cs"/>
              </a:rPr>
              <a:t>=〉</a:t>
            </a:r>
            <a:r>
              <a:rPr kumimoji="0" lang="zh-CN" altLang="en-US" sz="2200" b="0" i="0" u="none" strike="noStrike" kern="1200" cap="none" spc="0" normalizeH="0" baseline="0" noProof="0">
                <a:ln>
                  <a:noFill/>
                </a:ln>
                <a:solidFill>
                  <a:srgbClr val="2E9267"/>
                </a:solidFill>
                <a:effectLst/>
                <a:uLnTx/>
                <a:uFillTx/>
                <a:latin typeface="+mj-ea"/>
                <a:ea typeface="+mj-ea"/>
                <a:cs typeface="+mn-cs"/>
              </a:rPr>
              <a:t>设备地址寄存器</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2200" b="0" i="0" u="none" strike="noStrike" kern="1200" cap="none" spc="0" normalizeH="0" baseline="0" noProof="0">
                <a:ln>
                  <a:noFill/>
                </a:ln>
                <a:solidFill>
                  <a:srgbClr val="063DE8"/>
                </a:solidFill>
                <a:effectLst/>
                <a:uLnTx/>
                <a:uFillTx/>
                <a:latin typeface="+mj-ea"/>
                <a:ea typeface="+mj-ea"/>
                <a:cs typeface="+mn-cs"/>
              </a:rPr>
              <a:t>启动外设，然后执行其他程序</a:t>
            </a:r>
          </a:p>
          <a:p>
            <a:pPr marL="342900" marR="0" lvl="0" indent="-342900" algn="l" defTabSz="914400" rtl="0" eaLnBrk="0" fontAlgn="base" latinLnBrk="0" hangingPunct="0">
              <a:lnSpc>
                <a:spcPct val="120000"/>
              </a:lnSpc>
              <a:spcBef>
                <a:spcPct val="20000"/>
              </a:spcBef>
              <a:spcAft>
                <a:spcPct val="0"/>
              </a:spcAft>
              <a:buClrTx/>
              <a:buSzPct val="100000"/>
              <a:buFontTx/>
              <a:buChar char="°"/>
              <a:tabLst/>
              <a:defRPr/>
            </a:pPr>
            <a:endParaRPr kumimoji="0" lang="zh-CN" altLang="en-US" sz="2200" b="0" i="0" u="none" strike="noStrike" kern="1200" cap="none" spc="0" normalizeH="0" baseline="0" noProof="0" dirty="0">
              <a:ln>
                <a:noFill/>
              </a:ln>
              <a:solidFill>
                <a:srgbClr val="000000"/>
              </a:solidFill>
              <a:effectLst/>
              <a:uLnTx/>
              <a:uFillTx/>
              <a:latin typeface="+mj-ea"/>
              <a:ea typeface="+mj-ea"/>
              <a:cs typeface="+mn-cs"/>
            </a:endParaRPr>
          </a:p>
        </p:txBody>
      </p:sp>
    </p:spTree>
    <p:extLst>
      <p:ext uri="{BB962C8B-B14F-4D97-AF65-F5344CB8AC3E}">
        <p14:creationId xmlns:p14="http://schemas.microsoft.com/office/powerpoint/2010/main" val="136785405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checkerboard(across)">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checkerboard(across)">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checkerboard(across)">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heckerboard(across)">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checkerboard(across)">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checkerboard(across)">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checkerboard(across)">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6BBC75-090D-4766-8049-8009E3334F93}"/>
              </a:ext>
            </a:extLst>
          </p:cNvPr>
          <p:cNvSpPr>
            <a:spLocks noGrp="1"/>
          </p:cNvSpPr>
          <p:nvPr>
            <p:ph type="sldNum" sz="quarter" idx="12"/>
          </p:nvPr>
        </p:nvSpPr>
        <p:spPr/>
        <p:txBody>
          <a:bodyPr/>
          <a:lstStyle/>
          <a:p>
            <a:fld id="{D12C7F20-4EEE-4847-AC76-B538472E8A39}" type="slidenum">
              <a:rPr lang="zh-CN" altLang="en-US" smtClean="0"/>
              <a:pPr/>
              <a:t>72</a:t>
            </a:fld>
            <a:endParaRPr lang="zh-CN" altLang="en-US"/>
          </a:p>
        </p:txBody>
      </p:sp>
      <p:sp>
        <p:nvSpPr>
          <p:cNvPr id="3" name="文本占位符 2">
            <a:extLst>
              <a:ext uri="{FF2B5EF4-FFF2-40B4-BE49-F238E27FC236}">
                <a16:creationId xmlns:a16="http://schemas.microsoft.com/office/drawing/2014/main" id="{EBDDCC67-3E42-40A5-8E67-ADA35CF51B2F}"/>
              </a:ext>
            </a:extLst>
          </p:cNvPr>
          <p:cNvSpPr>
            <a:spLocks noGrp="1"/>
          </p:cNvSpPr>
          <p:nvPr>
            <p:ph type="body" sz="quarter" idx="15"/>
          </p:nvPr>
        </p:nvSpPr>
        <p:spPr/>
        <p:txBody>
          <a:bodyPr/>
          <a:lstStyle/>
          <a:p>
            <a:r>
              <a:rPr lang="en-US" altLang="zh-CN" dirty="0"/>
              <a:t>DMA</a:t>
            </a:r>
            <a:r>
              <a:rPr lang="zh-CN" altLang="en-US" dirty="0"/>
              <a:t>传输过程</a:t>
            </a:r>
          </a:p>
        </p:txBody>
      </p:sp>
      <p:sp>
        <p:nvSpPr>
          <p:cNvPr id="4" name="文本占位符 3">
            <a:extLst>
              <a:ext uri="{FF2B5EF4-FFF2-40B4-BE49-F238E27FC236}">
                <a16:creationId xmlns:a16="http://schemas.microsoft.com/office/drawing/2014/main" id="{A21A845E-42DD-4B3F-8FEB-C0D80B8AD9B3}"/>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5">
            <a:extLst>
              <a:ext uri="{FF2B5EF4-FFF2-40B4-BE49-F238E27FC236}">
                <a16:creationId xmlns:a16="http://schemas.microsoft.com/office/drawing/2014/main" id="{96C70D2F-578B-4C8A-8534-8FFF361B708E}"/>
              </a:ext>
            </a:extLst>
          </p:cNvPr>
          <p:cNvSpPr>
            <a:spLocks noChangeArrowheads="1"/>
          </p:cNvSpPr>
          <p:nvPr/>
        </p:nvSpPr>
        <p:spPr bwMode="auto">
          <a:xfrm>
            <a:off x="385627" y="1275306"/>
            <a:ext cx="86614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20000"/>
              </a:spcBef>
              <a:buSzPct val="100000"/>
              <a:buChar char="°"/>
              <a:defRPr b="1">
                <a:solidFill>
                  <a:schemeClr val="tx1"/>
                </a:solidFill>
                <a:latin typeface="Arial" panose="020B0604020202020204" pitchFamily="34" charset="0"/>
              </a:defRPr>
            </a:lvl1pPr>
            <a:lvl2pPr marL="742950" indent="-285750">
              <a:lnSpc>
                <a:spcPct val="120000"/>
              </a:lnSpc>
              <a:spcBef>
                <a:spcPct val="20000"/>
              </a:spcBef>
              <a:buSzPct val="100000"/>
              <a:buChar char="•"/>
              <a:defRPr b="1">
                <a:solidFill>
                  <a:srgbClr val="0000FF"/>
                </a:solidFill>
                <a:latin typeface="Arial" panose="020B0604020202020204" pitchFamily="34" charset="0"/>
              </a:defRPr>
            </a:lvl2pPr>
            <a:lvl3pPr marL="1143000" indent="-228600">
              <a:lnSpc>
                <a:spcPct val="120000"/>
              </a:lnSpc>
              <a:spcBef>
                <a:spcPct val="20000"/>
              </a:spcBef>
              <a:buSzPct val="100000"/>
              <a:buChar char="-"/>
              <a:defRPr b="1">
                <a:solidFill>
                  <a:srgbClr val="2E9267"/>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pPr>
            <a:r>
              <a:rPr lang="en-US" altLang="zh-CN" sz="2000" b="0" dirty="0">
                <a:solidFill>
                  <a:srgbClr val="000000"/>
                </a:solidFill>
                <a:latin typeface="+mj-ea"/>
                <a:ea typeface="+mj-ea"/>
              </a:rPr>
              <a:t>DMA</a:t>
            </a:r>
            <a:r>
              <a:rPr lang="zh-CN" altLang="en-US" sz="2000" b="0" dirty="0">
                <a:solidFill>
                  <a:srgbClr val="000000"/>
                </a:solidFill>
                <a:latin typeface="+mj-ea"/>
                <a:ea typeface="+mj-ea"/>
              </a:rPr>
              <a:t>的结构</a:t>
            </a:r>
            <a:endParaRPr lang="zh-CN" altLang="en-US" sz="1600" b="0" dirty="0">
              <a:solidFill>
                <a:srgbClr val="000000"/>
              </a:solidFill>
              <a:latin typeface="+mj-ea"/>
              <a:ea typeface="+mj-ea"/>
            </a:endParaRPr>
          </a:p>
        </p:txBody>
      </p:sp>
      <p:pic>
        <p:nvPicPr>
          <p:cNvPr id="6" name="Picture 6">
            <a:extLst>
              <a:ext uri="{FF2B5EF4-FFF2-40B4-BE49-F238E27FC236}">
                <a16:creationId xmlns:a16="http://schemas.microsoft.com/office/drawing/2014/main" id="{DF8D1A75-7CA1-4D95-AEC7-52AD7298C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45" y="1553349"/>
            <a:ext cx="7764463" cy="4894262"/>
          </a:xfrm>
          <a:prstGeom prst="rect">
            <a:avLst/>
          </a:prstGeom>
          <a:noFill/>
          <a:extLst>
            <a:ext uri="{909E8E84-426E-40DD-AFC4-6F175D3DCCD1}">
              <a14:hiddenFill xmlns:a14="http://schemas.microsoft.com/office/drawing/2010/main">
                <a:solidFill>
                  <a:srgbClr val="FFFFFF"/>
                </a:solidFill>
              </a14:hiddenFill>
            </a:ext>
          </a:extLst>
        </p:spPr>
      </p:pic>
      <p:sp>
        <p:nvSpPr>
          <p:cNvPr id="7" name="Line 7">
            <a:extLst>
              <a:ext uri="{FF2B5EF4-FFF2-40B4-BE49-F238E27FC236}">
                <a16:creationId xmlns:a16="http://schemas.microsoft.com/office/drawing/2014/main" id="{3634661B-6C98-4713-81B3-6B97744663D3}"/>
              </a:ext>
            </a:extLst>
          </p:cNvPr>
          <p:cNvSpPr>
            <a:spLocks noChangeShapeType="1"/>
          </p:cNvSpPr>
          <p:nvPr/>
        </p:nvSpPr>
        <p:spPr bwMode="auto">
          <a:xfrm flipV="1">
            <a:off x="3184795" y="4683899"/>
            <a:ext cx="0" cy="827087"/>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8" name="AutoShape 8">
            <a:extLst>
              <a:ext uri="{FF2B5EF4-FFF2-40B4-BE49-F238E27FC236}">
                <a16:creationId xmlns:a16="http://schemas.microsoft.com/office/drawing/2014/main" id="{29505C60-C0D6-4F7B-B479-AAC23D19CA88}"/>
              </a:ext>
            </a:extLst>
          </p:cNvPr>
          <p:cNvSpPr>
            <a:spLocks noChangeArrowheads="1"/>
          </p:cNvSpPr>
          <p:nvPr/>
        </p:nvSpPr>
        <p:spPr bwMode="auto">
          <a:xfrm>
            <a:off x="1862408" y="4626749"/>
            <a:ext cx="187325" cy="898525"/>
          </a:xfrm>
          <a:prstGeom prst="upDownArrow">
            <a:avLst>
              <a:gd name="adj1" fmla="val 50000"/>
              <a:gd name="adj2" fmla="val 95932"/>
            </a:avLst>
          </a:prstGeom>
          <a:noFill/>
          <a:ln w="38100">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grpSp>
        <p:nvGrpSpPr>
          <p:cNvPr id="9" name="Group 11">
            <a:extLst>
              <a:ext uri="{FF2B5EF4-FFF2-40B4-BE49-F238E27FC236}">
                <a16:creationId xmlns:a16="http://schemas.microsoft.com/office/drawing/2014/main" id="{CDA00063-BB2E-4B90-B6AE-8A138EA9BD0C}"/>
              </a:ext>
            </a:extLst>
          </p:cNvPr>
          <p:cNvGrpSpPr>
            <a:grpSpLocks/>
          </p:cNvGrpSpPr>
          <p:nvPr/>
        </p:nvGrpSpPr>
        <p:grpSpPr bwMode="auto">
          <a:xfrm>
            <a:off x="3184795" y="3464699"/>
            <a:ext cx="1422400" cy="652462"/>
            <a:chOff x="1902" y="1975"/>
            <a:chExt cx="896" cy="411"/>
          </a:xfrm>
        </p:grpSpPr>
        <p:sp>
          <p:nvSpPr>
            <p:cNvPr id="10" name="Line 9">
              <a:extLst>
                <a:ext uri="{FF2B5EF4-FFF2-40B4-BE49-F238E27FC236}">
                  <a16:creationId xmlns:a16="http://schemas.microsoft.com/office/drawing/2014/main" id="{809EFE36-4E67-4380-A2BC-7C48A8B54949}"/>
                </a:ext>
              </a:extLst>
            </p:cNvPr>
            <p:cNvSpPr>
              <a:spLocks noChangeShapeType="1"/>
            </p:cNvSpPr>
            <p:nvPr/>
          </p:nvSpPr>
          <p:spPr bwMode="auto">
            <a:xfrm flipV="1">
              <a:off x="2213" y="2377"/>
              <a:ext cx="585" cy="9"/>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1" name="Line 10">
              <a:extLst>
                <a:ext uri="{FF2B5EF4-FFF2-40B4-BE49-F238E27FC236}">
                  <a16:creationId xmlns:a16="http://schemas.microsoft.com/office/drawing/2014/main" id="{9BDF9280-B29E-4115-82AF-62A7EAFD3248}"/>
                </a:ext>
              </a:extLst>
            </p:cNvPr>
            <p:cNvSpPr>
              <a:spLocks noChangeShapeType="1"/>
            </p:cNvSpPr>
            <p:nvPr/>
          </p:nvSpPr>
          <p:spPr bwMode="auto">
            <a:xfrm flipH="1" flipV="1">
              <a:off x="1902" y="1975"/>
              <a:ext cx="9" cy="283"/>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grpSp>
      <p:sp>
        <p:nvSpPr>
          <p:cNvPr id="12" name="Line 12">
            <a:extLst>
              <a:ext uri="{FF2B5EF4-FFF2-40B4-BE49-F238E27FC236}">
                <a16:creationId xmlns:a16="http://schemas.microsoft.com/office/drawing/2014/main" id="{77B385CD-D985-4AE6-8347-B3478A577FD8}"/>
              </a:ext>
            </a:extLst>
          </p:cNvPr>
          <p:cNvSpPr>
            <a:spLocks noChangeShapeType="1"/>
          </p:cNvSpPr>
          <p:nvPr/>
        </p:nvSpPr>
        <p:spPr bwMode="auto">
          <a:xfrm>
            <a:off x="6202633" y="4320361"/>
            <a:ext cx="682625" cy="0"/>
          </a:xfrm>
          <a:prstGeom prst="line">
            <a:avLst/>
          </a:prstGeom>
          <a:noFill/>
          <a:ln w="38100">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3" name="Line 13">
            <a:extLst>
              <a:ext uri="{FF2B5EF4-FFF2-40B4-BE49-F238E27FC236}">
                <a16:creationId xmlns:a16="http://schemas.microsoft.com/office/drawing/2014/main" id="{685428D8-E3E9-42BC-BB9E-7166DD26BE73}"/>
              </a:ext>
            </a:extLst>
          </p:cNvPr>
          <p:cNvSpPr>
            <a:spLocks noChangeShapeType="1"/>
          </p:cNvSpPr>
          <p:nvPr/>
        </p:nvSpPr>
        <p:spPr bwMode="auto">
          <a:xfrm>
            <a:off x="6229620" y="4826774"/>
            <a:ext cx="682625" cy="0"/>
          </a:xfrm>
          <a:prstGeom prst="line">
            <a:avLst/>
          </a:prstGeom>
          <a:noFill/>
          <a:ln w="38100">
            <a:solidFill>
              <a:srgbClr val="D1390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4" name="Line 14">
            <a:extLst>
              <a:ext uri="{FF2B5EF4-FFF2-40B4-BE49-F238E27FC236}">
                <a16:creationId xmlns:a16="http://schemas.microsoft.com/office/drawing/2014/main" id="{B288DFD7-509D-4897-B9F3-40A953E5E29B}"/>
              </a:ext>
            </a:extLst>
          </p:cNvPr>
          <p:cNvSpPr>
            <a:spLocks noChangeShapeType="1"/>
          </p:cNvSpPr>
          <p:nvPr/>
        </p:nvSpPr>
        <p:spPr bwMode="auto">
          <a:xfrm flipV="1">
            <a:off x="3734070" y="4406086"/>
            <a:ext cx="900113" cy="14288"/>
          </a:xfrm>
          <a:prstGeom prst="line">
            <a:avLst/>
          </a:prstGeom>
          <a:noFill/>
          <a:ln w="38100">
            <a:solidFill>
              <a:srgbClr val="D1390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5" name="AutoShape 15">
            <a:extLst>
              <a:ext uri="{FF2B5EF4-FFF2-40B4-BE49-F238E27FC236}">
                <a16:creationId xmlns:a16="http://schemas.microsoft.com/office/drawing/2014/main" id="{784D3E51-46D9-498A-B53A-66151A048A9F}"/>
              </a:ext>
            </a:extLst>
          </p:cNvPr>
          <p:cNvSpPr>
            <a:spLocks noChangeArrowheads="1"/>
          </p:cNvSpPr>
          <p:nvPr/>
        </p:nvSpPr>
        <p:spPr bwMode="auto">
          <a:xfrm>
            <a:off x="5391420" y="2318524"/>
            <a:ext cx="176213" cy="477837"/>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6" name="AutoShape 16">
            <a:extLst>
              <a:ext uri="{FF2B5EF4-FFF2-40B4-BE49-F238E27FC236}">
                <a16:creationId xmlns:a16="http://schemas.microsoft.com/office/drawing/2014/main" id="{DFA360DF-F928-4F2A-BE86-7D008D78405D}"/>
              </a:ext>
            </a:extLst>
          </p:cNvPr>
          <p:cNvSpPr>
            <a:spLocks noChangeArrowheads="1"/>
          </p:cNvSpPr>
          <p:nvPr/>
        </p:nvSpPr>
        <p:spPr bwMode="auto">
          <a:xfrm>
            <a:off x="8133033" y="2331224"/>
            <a:ext cx="176212" cy="477837"/>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7" name="AutoShape 17">
            <a:extLst>
              <a:ext uri="{FF2B5EF4-FFF2-40B4-BE49-F238E27FC236}">
                <a16:creationId xmlns:a16="http://schemas.microsoft.com/office/drawing/2014/main" id="{18348953-0623-411E-9E6D-C68248B2332F}"/>
              </a:ext>
            </a:extLst>
          </p:cNvPr>
          <p:cNvSpPr>
            <a:spLocks noChangeArrowheads="1"/>
          </p:cNvSpPr>
          <p:nvPr/>
        </p:nvSpPr>
        <p:spPr bwMode="auto">
          <a:xfrm>
            <a:off x="2313258" y="2316936"/>
            <a:ext cx="176212" cy="477838"/>
          </a:xfrm>
          <a:prstGeom prst="upDownArrow">
            <a:avLst>
              <a:gd name="adj1" fmla="val 50000"/>
              <a:gd name="adj2" fmla="val 54234"/>
            </a:avLst>
          </a:prstGeom>
          <a:noFill/>
          <a:ln w="2857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
        <p:nvSpPr>
          <p:cNvPr id="18" name="AutoShape 18">
            <a:extLst>
              <a:ext uri="{FF2B5EF4-FFF2-40B4-BE49-F238E27FC236}">
                <a16:creationId xmlns:a16="http://schemas.microsoft.com/office/drawing/2014/main" id="{E7140B15-E634-43ED-8C5C-A35366AF3284}"/>
              </a:ext>
            </a:extLst>
          </p:cNvPr>
          <p:cNvSpPr>
            <a:spLocks noChangeArrowheads="1"/>
          </p:cNvSpPr>
          <p:nvPr/>
        </p:nvSpPr>
        <p:spPr bwMode="auto">
          <a:xfrm>
            <a:off x="1875108" y="3377386"/>
            <a:ext cx="142875" cy="536575"/>
          </a:xfrm>
          <a:prstGeom prst="upDownArrow">
            <a:avLst>
              <a:gd name="adj1" fmla="val 50000"/>
              <a:gd name="adj2" fmla="val 75111"/>
            </a:avLst>
          </a:prstGeom>
          <a:noFill/>
          <a:ln w="38100">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16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63938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lide(fromRigh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Righ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lide(fromBottom)">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lide(fromBottom)">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slide(fromBottom)">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94FA6B-4781-4F0F-89A6-6BBD8434F3B0}"/>
              </a:ext>
            </a:extLst>
          </p:cNvPr>
          <p:cNvSpPr>
            <a:spLocks noGrp="1"/>
          </p:cNvSpPr>
          <p:nvPr>
            <p:ph type="sldNum" sz="quarter" idx="12"/>
          </p:nvPr>
        </p:nvSpPr>
        <p:spPr/>
        <p:txBody>
          <a:bodyPr/>
          <a:lstStyle/>
          <a:p>
            <a:fld id="{D12C7F20-4EEE-4847-AC76-B538472E8A39}" type="slidenum">
              <a:rPr lang="zh-CN" altLang="en-US" smtClean="0"/>
              <a:pPr/>
              <a:t>73</a:t>
            </a:fld>
            <a:endParaRPr lang="zh-CN" altLang="en-US"/>
          </a:p>
        </p:txBody>
      </p:sp>
      <p:sp>
        <p:nvSpPr>
          <p:cNvPr id="3" name="文本占位符 2">
            <a:extLst>
              <a:ext uri="{FF2B5EF4-FFF2-40B4-BE49-F238E27FC236}">
                <a16:creationId xmlns:a16="http://schemas.microsoft.com/office/drawing/2014/main" id="{EDF1E35F-B8DC-4F4B-BA1D-4F8B0D7CC748}"/>
              </a:ext>
            </a:extLst>
          </p:cNvPr>
          <p:cNvSpPr>
            <a:spLocks noGrp="1"/>
          </p:cNvSpPr>
          <p:nvPr>
            <p:ph type="body" sz="quarter" idx="15"/>
          </p:nvPr>
        </p:nvSpPr>
        <p:spPr/>
        <p:txBody>
          <a:bodyPr/>
          <a:lstStyle/>
          <a:p>
            <a:r>
              <a:rPr lang="en-US" altLang="zh-CN" dirty="0"/>
              <a:t>DMA</a:t>
            </a:r>
            <a:r>
              <a:rPr lang="zh-CN" altLang="en-US" dirty="0"/>
              <a:t>传输过程</a:t>
            </a:r>
          </a:p>
        </p:txBody>
      </p:sp>
      <p:sp>
        <p:nvSpPr>
          <p:cNvPr id="4" name="文本占位符 3">
            <a:extLst>
              <a:ext uri="{FF2B5EF4-FFF2-40B4-BE49-F238E27FC236}">
                <a16:creationId xmlns:a16="http://schemas.microsoft.com/office/drawing/2014/main" id="{92367018-C20D-44C6-B0A5-B8656F7C36CF}"/>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2034524F-AF6E-45FE-8EC3-E26440FABDC5}"/>
              </a:ext>
            </a:extLst>
          </p:cNvPr>
          <p:cNvSpPr txBox="1">
            <a:spLocks noChangeArrowheads="1"/>
          </p:cNvSpPr>
          <p:nvPr/>
        </p:nvSpPr>
        <p:spPr bwMode="auto">
          <a:xfrm>
            <a:off x="-68094" y="975676"/>
            <a:ext cx="11835786" cy="532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90000"/>
              </a:lnSpc>
              <a:buFontTx/>
              <a:buNone/>
            </a:pPr>
            <a:endParaRPr lang="zh-CN" altLang="en-US" sz="2000" b="0">
              <a:latin typeface="+mj-ea"/>
              <a:ea typeface="+mj-ea"/>
            </a:endParaRPr>
          </a:p>
          <a:p>
            <a:pPr marL="952500" lvl="1" indent="-495300">
              <a:lnSpc>
                <a:spcPct val="105000"/>
              </a:lnSpc>
              <a:buFontTx/>
              <a:buAutoNum type="arabicParenBoth"/>
            </a:pPr>
            <a:r>
              <a:rPr lang="zh-CN" altLang="en-US" sz="2000" b="0">
                <a:latin typeface="+mj-ea"/>
                <a:ea typeface="+mj-ea"/>
              </a:rPr>
              <a:t>当外设准备好数据，或准备好接收数据时，发“选通”信号，使数据送数据缓冲寄存器，同时</a:t>
            </a:r>
            <a:r>
              <a:rPr lang="en-US" altLang="zh-CN" sz="2000" b="0">
                <a:latin typeface="+mj-ea"/>
                <a:ea typeface="+mj-ea"/>
              </a:rPr>
              <a:t>DMA</a:t>
            </a:r>
            <a:r>
              <a:rPr lang="zh-CN" altLang="en-US" sz="2000" b="0">
                <a:latin typeface="+mj-ea"/>
                <a:ea typeface="+mj-ea"/>
              </a:rPr>
              <a:t>请求触发器置“</a:t>
            </a:r>
            <a:r>
              <a:rPr lang="en-US" altLang="zh-CN" sz="2000" b="0">
                <a:latin typeface="+mj-ea"/>
                <a:ea typeface="+mj-ea"/>
              </a:rPr>
              <a:t>1”</a:t>
            </a:r>
            <a:r>
              <a:rPr lang="zh-CN" altLang="en-US" sz="2000" b="0">
                <a:latin typeface="+mj-ea"/>
                <a:ea typeface="+mj-ea"/>
              </a:rPr>
              <a:t>。</a:t>
            </a:r>
          </a:p>
          <a:p>
            <a:pPr marL="952500" lvl="1" indent="-495300">
              <a:lnSpc>
                <a:spcPct val="105000"/>
              </a:lnSpc>
              <a:buFontTx/>
              <a:buAutoNum type="arabicParenBoth"/>
            </a:pPr>
            <a:r>
              <a:rPr lang="en-US" altLang="zh-CN" sz="2000" b="0">
                <a:latin typeface="+mj-ea"/>
                <a:ea typeface="+mj-ea"/>
              </a:rPr>
              <a:t>DMA</a:t>
            </a:r>
            <a:r>
              <a:rPr lang="zh-CN" altLang="en-US" sz="2000" b="0">
                <a:latin typeface="+mj-ea"/>
                <a:ea typeface="+mj-ea"/>
              </a:rPr>
              <a:t>请求触发器向控制</a:t>
            </a:r>
            <a:r>
              <a:rPr lang="en-US" altLang="zh-CN" sz="2000" b="0">
                <a:latin typeface="+mj-ea"/>
                <a:ea typeface="+mj-ea"/>
              </a:rPr>
              <a:t>/</a:t>
            </a:r>
            <a:r>
              <a:rPr lang="zh-CN" altLang="en-US" sz="2000" b="0">
                <a:latin typeface="+mj-ea"/>
                <a:ea typeface="+mj-ea"/>
              </a:rPr>
              <a:t>状态端口发“</a:t>
            </a:r>
            <a:r>
              <a:rPr lang="en-US" altLang="zh-CN" sz="2000" b="0">
                <a:latin typeface="+mj-ea"/>
                <a:ea typeface="+mj-ea"/>
              </a:rPr>
              <a:t>Ready”</a:t>
            </a:r>
            <a:r>
              <a:rPr lang="zh-CN" altLang="en-US" sz="2000" b="0">
                <a:latin typeface="+mj-ea"/>
                <a:ea typeface="+mj-ea"/>
              </a:rPr>
              <a:t>信号，同时向</a:t>
            </a:r>
            <a:r>
              <a:rPr lang="en-US" altLang="zh-CN" sz="2000" b="0">
                <a:latin typeface="+mj-ea"/>
                <a:ea typeface="+mj-ea"/>
              </a:rPr>
              <a:t>DMA</a:t>
            </a:r>
            <a:r>
              <a:rPr lang="zh-CN" altLang="en-US" sz="2000" b="0">
                <a:latin typeface="+mj-ea"/>
                <a:ea typeface="+mj-ea"/>
              </a:rPr>
              <a:t>控制器发“</a:t>
            </a:r>
            <a:r>
              <a:rPr lang="en-US" altLang="zh-CN" sz="2000" b="0">
                <a:latin typeface="+mj-ea"/>
                <a:ea typeface="+mj-ea"/>
              </a:rPr>
              <a:t>DMA</a:t>
            </a:r>
            <a:r>
              <a:rPr lang="zh-CN" altLang="en-US" sz="2000" b="0">
                <a:latin typeface="+mj-ea"/>
                <a:ea typeface="+mj-ea"/>
              </a:rPr>
              <a:t>请求”信号。</a:t>
            </a:r>
          </a:p>
          <a:p>
            <a:pPr marL="952500" lvl="1" indent="-495300">
              <a:lnSpc>
                <a:spcPct val="105000"/>
              </a:lnSpc>
              <a:buFontTx/>
              <a:buAutoNum type="arabicParenBoth"/>
            </a:pPr>
            <a:r>
              <a:rPr lang="en-US" altLang="zh-CN" sz="2000" b="0">
                <a:latin typeface="+mj-ea"/>
                <a:ea typeface="+mj-ea"/>
              </a:rPr>
              <a:t>DMA</a:t>
            </a:r>
            <a:r>
              <a:rPr lang="zh-CN" altLang="en-US" sz="2000" b="0">
                <a:latin typeface="+mj-ea"/>
                <a:ea typeface="+mj-ea"/>
              </a:rPr>
              <a:t>控制器向</a:t>
            </a:r>
            <a:r>
              <a:rPr lang="en-US" altLang="zh-CN" sz="2000" b="0">
                <a:latin typeface="+mj-ea"/>
                <a:ea typeface="+mj-ea"/>
              </a:rPr>
              <a:t>CPU</a:t>
            </a:r>
            <a:r>
              <a:rPr lang="zh-CN" altLang="en-US" sz="2000" b="0">
                <a:latin typeface="+mj-ea"/>
                <a:ea typeface="+mj-ea"/>
              </a:rPr>
              <a:t>发“总线请求”信号。</a:t>
            </a:r>
          </a:p>
          <a:p>
            <a:pPr marL="952500" lvl="1" indent="-495300">
              <a:lnSpc>
                <a:spcPct val="105000"/>
              </a:lnSpc>
              <a:buFontTx/>
              <a:buAutoNum type="arabicParenBoth"/>
            </a:pPr>
            <a:r>
              <a:rPr lang="en-US" altLang="zh-CN" sz="2000" b="0">
                <a:latin typeface="+mj-ea"/>
                <a:ea typeface="+mj-ea"/>
              </a:rPr>
              <a:t>CPU</a:t>
            </a:r>
            <a:r>
              <a:rPr lang="zh-CN" altLang="en-US" sz="2000" b="0">
                <a:latin typeface="+mj-ea"/>
                <a:ea typeface="+mj-ea"/>
              </a:rPr>
              <a:t>完成现行机器周期后，响应</a:t>
            </a:r>
            <a:r>
              <a:rPr lang="en-US" altLang="zh-CN" sz="2000" b="0">
                <a:latin typeface="+mj-ea"/>
                <a:ea typeface="+mj-ea"/>
              </a:rPr>
              <a:t>DMA</a:t>
            </a:r>
            <a:r>
              <a:rPr lang="zh-CN" altLang="en-US" sz="2000" b="0">
                <a:latin typeface="+mj-ea"/>
                <a:ea typeface="+mj-ea"/>
              </a:rPr>
              <a:t>请求，发出“总线响应”信号。</a:t>
            </a:r>
            <a:r>
              <a:rPr lang="en-US" altLang="zh-CN" sz="2000" b="0">
                <a:latin typeface="+mj-ea"/>
                <a:ea typeface="+mj-ea"/>
              </a:rPr>
              <a:t>DMA</a:t>
            </a:r>
            <a:r>
              <a:rPr lang="zh-CN" altLang="en-US" sz="2000" b="0">
                <a:latin typeface="+mj-ea"/>
                <a:ea typeface="+mj-ea"/>
              </a:rPr>
              <a:t>控制器接受到该信号后，发出“</a:t>
            </a:r>
            <a:r>
              <a:rPr lang="en-US" altLang="zh-CN" sz="2000" b="0">
                <a:latin typeface="+mj-ea"/>
                <a:ea typeface="+mj-ea"/>
              </a:rPr>
              <a:t>DMA</a:t>
            </a:r>
            <a:r>
              <a:rPr lang="zh-CN" altLang="en-US" sz="2000" b="0">
                <a:latin typeface="+mj-ea"/>
                <a:ea typeface="+mj-ea"/>
              </a:rPr>
              <a:t>响应”信号，使</a:t>
            </a:r>
            <a:r>
              <a:rPr lang="en-US" altLang="zh-CN" sz="2000" b="0">
                <a:latin typeface="+mj-ea"/>
                <a:ea typeface="+mj-ea"/>
              </a:rPr>
              <a:t>DMA</a:t>
            </a:r>
            <a:r>
              <a:rPr lang="zh-CN" altLang="en-US" sz="2000" b="0">
                <a:latin typeface="+mj-ea"/>
                <a:ea typeface="+mj-ea"/>
              </a:rPr>
              <a:t>请求触发器复位。此时，</a:t>
            </a:r>
            <a:r>
              <a:rPr lang="en-US" altLang="zh-CN" sz="2000" b="0">
                <a:latin typeface="+mj-ea"/>
                <a:ea typeface="+mj-ea"/>
              </a:rPr>
              <a:t>CPU</a:t>
            </a:r>
            <a:r>
              <a:rPr lang="zh-CN" altLang="en-US" sz="2000" b="0">
                <a:latin typeface="+mj-ea"/>
                <a:ea typeface="+mj-ea"/>
              </a:rPr>
              <a:t>浮动它的总线，让出总线控制权，由</a:t>
            </a:r>
            <a:r>
              <a:rPr lang="en-US" altLang="zh-CN" sz="2000" b="0">
                <a:latin typeface="+mj-ea"/>
                <a:ea typeface="+mj-ea"/>
              </a:rPr>
              <a:t>DMA</a:t>
            </a:r>
            <a:r>
              <a:rPr lang="zh-CN" altLang="en-US" sz="2000" b="0">
                <a:latin typeface="+mj-ea"/>
                <a:ea typeface="+mj-ea"/>
              </a:rPr>
              <a:t>控制器控制总线。</a:t>
            </a:r>
          </a:p>
          <a:p>
            <a:pPr marL="952500" lvl="1" indent="-495300">
              <a:lnSpc>
                <a:spcPct val="105000"/>
              </a:lnSpc>
              <a:buFontTx/>
              <a:buAutoNum type="arabicParenBoth"/>
            </a:pPr>
            <a:r>
              <a:rPr lang="en-US" altLang="zh-CN" sz="2000" b="0">
                <a:latin typeface="+mj-ea"/>
                <a:ea typeface="+mj-ea"/>
              </a:rPr>
              <a:t>DMA</a:t>
            </a:r>
            <a:r>
              <a:rPr lang="zh-CN" altLang="en-US" sz="2000" b="0">
                <a:latin typeface="+mj-ea"/>
                <a:ea typeface="+mj-ea"/>
              </a:rPr>
              <a:t>控制器给出内存地址，并在其读</a:t>
            </a:r>
            <a:r>
              <a:rPr lang="en-US" altLang="zh-CN" sz="2000" b="0">
                <a:latin typeface="+mj-ea"/>
                <a:ea typeface="+mj-ea"/>
              </a:rPr>
              <a:t>/</a:t>
            </a:r>
            <a:r>
              <a:rPr lang="zh-CN" altLang="en-US" sz="2000" b="0">
                <a:latin typeface="+mj-ea"/>
                <a:ea typeface="+mj-ea"/>
              </a:rPr>
              <a:t>写线上发出“读”或“写”命令，随后在数据总线上给出数据。</a:t>
            </a:r>
          </a:p>
          <a:p>
            <a:pPr marL="952500" lvl="1" indent="-495300">
              <a:lnSpc>
                <a:spcPct val="105000"/>
              </a:lnSpc>
              <a:buFontTx/>
              <a:buAutoNum type="arabicParenBoth"/>
            </a:pPr>
            <a:r>
              <a:rPr lang="zh-CN" altLang="en-US" sz="2000" b="0">
                <a:latin typeface="+mj-ea"/>
                <a:ea typeface="+mj-ea"/>
              </a:rPr>
              <a:t>根据读写命令，将数据总线上的数据写入存储器中，或写入数据端口，并进行主存地址增量，计数值减</a:t>
            </a:r>
            <a:r>
              <a:rPr lang="en-US" altLang="zh-CN" sz="2000" b="0">
                <a:latin typeface="+mj-ea"/>
                <a:ea typeface="+mj-ea"/>
              </a:rPr>
              <a:t>1</a:t>
            </a:r>
            <a:r>
              <a:rPr lang="zh-CN" altLang="en-US" sz="2000" b="0">
                <a:latin typeface="+mj-ea"/>
                <a:ea typeface="+mj-ea"/>
              </a:rPr>
              <a:t>，</a:t>
            </a:r>
          </a:p>
          <a:p>
            <a:pPr marL="952500" lvl="1" indent="-495300">
              <a:lnSpc>
                <a:spcPct val="105000"/>
              </a:lnSpc>
              <a:buFontTx/>
              <a:buNone/>
            </a:pPr>
            <a:r>
              <a:rPr lang="zh-CN" altLang="en-US" sz="2000" b="0">
                <a:latin typeface="+mj-ea"/>
                <a:ea typeface="+mj-ea"/>
              </a:rPr>
              <a:t>        若采用“</a:t>
            </a:r>
            <a:r>
              <a:rPr lang="en-US" altLang="zh-CN" sz="2000" b="0">
                <a:latin typeface="+mj-ea"/>
                <a:ea typeface="+mj-ea"/>
              </a:rPr>
              <a:t>CPU</a:t>
            </a:r>
            <a:r>
              <a:rPr lang="zh-CN" altLang="en-US" sz="2000" b="0">
                <a:latin typeface="+mj-ea"/>
                <a:ea typeface="+mj-ea"/>
              </a:rPr>
              <a:t>停止法”，则循环第</a:t>
            </a:r>
            <a:r>
              <a:rPr lang="en-US" altLang="zh-CN" sz="2000" b="0">
                <a:latin typeface="+mj-ea"/>
                <a:ea typeface="+mj-ea"/>
              </a:rPr>
              <a:t>6</a:t>
            </a:r>
            <a:r>
              <a:rPr lang="zh-CN" altLang="en-US" sz="2000" b="0">
                <a:latin typeface="+mj-ea"/>
                <a:ea typeface="+mj-ea"/>
              </a:rPr>
              <a:t>步，直到计数值为“</a:t>
            </a:r>
            <a:r>
              <a:rPr lang="en-US" altLang="zh-CN" sz="2000" b="0">
                <a:latin typeface="+mj-ea"/>
                <a:ea typeface="+mj-ea"/>
              </a:rPr>
              <a:t>0”</a:t>
            </a:r>
            <a:r>
              <a:rPr lang="zh-CN" altLang="en-US" sz="2000" b="0">
                <a:latin typeface="+mj-ea"/>
                <a:ea typeface="+mj-ea"/>
              </a:rPr>
              <a:t>。</a:t>
            </a:r>
          </a:p>
          <a:p>
            <a:pPr marL="952500" lvl="1" indent="-495300">
              <a:lnSpc>
                <a:spcPct val="105000"/>
              </a:lnSpc>
              <a:buFontTx/>
              <a:buNone/>
            </a:pPr>
            <a:r>
              <a:rPr lang="zh-CN" altLang="en-US" sz="2000" b="0">
                <a:latin typeface="+mj-ea"/>
                <a:ea typeface="+mj-ea"/>
              </a:rPr>
              <a:t>        若采用“周期挪用法”，则释放总线（下次数据传送时再按过程</a:t>
            </a:r>
            <a:r>
              <a:rPr lang="en-US" altLang="zh-CN" sz="2000" b="0">
                <a:latin typeface="+mj-ea"/>
                <a:ea typeface="+mj-ea"/>
              </a:rPr>
              <a:t>(1)</a:t>
            </a:r>
            <a:r>
              <a:rPr lang="zh-CN" altLang="en-US" sz="2000" b="0">
                <a:latin typeface="+mj-ea"/>
                <a:ea typeface="+mj-ea"/>
              </a:rPr>
              <a:t>到</a:t>
            </a:r>
            <a:r>
              <a:rPr lang="en-US" altLang="zh-CN" sz="2000" b="0">
                <a:latin typeface="+mj-ea"/>
                <a:ea typeface="+mj-ea"/>
              </a:rPr>
              <a:t>(6)</a:t>
            </a:r>
            <a:r>
              <a:rPr lang="zh-CN" altLang="en-US" sz="2000" b="0">
                <a:latin typeface="+mj-ea"/>
                <a:ea typeface="+mj-ea"/>
              </a:rPr>
              <a:t>进行）。</a:t>
            </a:r>
            <a:endParaRPr lang="zh-CN" altLang="en-US" sz="2000" b="0" dirty="0">
              <a:latin typeface="+mj-ea"/>
              <a:ea typeface="+mj-ea"/>
            </a:endParaRPr>
          </a:p>
        </p:txBody>
      </p:sp>
    </p:spTree>
    <p:extLst>
      <p:ext uri="{BB962C8B-B14F-4D97-AF65-F5344CB8AC3E}">
        <p14:creationId xmlns:p14="http://schemas.microsoft.com/office/powerpoint/2010/main" val="306844013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36C30C-DA1A-4DCE-94A0-D0DEB4D97DB0}"/>
              </a:ext>
            </a:extLst>
          </p:cNvPr>
          <p:cNvSpPr>
            <a:spLocks noGrp="1"/>
          </p:cNvSpPr>
          <p:nvPr>
            <p:ph type="sldNum" sz="quarter" idx="12"/>
          </p:nvPr>
        </p:nvSpPr>
        <p:spPr/>
        <p:txBody>
          <a:bodyPr/>
          <a:lstStyle/>
          <a:p>
            <a:fld id="{D12C7F20-4EEE-4847-AC76-B538472E8A39}" type="slidenum">
              <a:rPr lang="zh-CN" altLang="en-US" smtClean="0"/>
              <a:pPr/>
              <a:t>74</a:t>
            </a:fld>
            <a:endParaRPr lang="zh-CN" altLang="en-US"/>
          </a:p>
        </p:txBody>
      </p:sp>
      <p:sp>
        <p:nvSpPr>
          <p:cNvPr id="3" name="文本占位符 2">
            <a:extLst>
              <a:ext uri="{FF2B5EF4-FFF2-40B4-BE49-F238E27FC236}">
                <a16:creationId xmlns:a16="http://schemas.microsoft.com/office/drawing/2014/main" id="{32543EA4-B445-4EAE-8E4D-30CC81E5F667}"/>
              </a:ext>
            </a:extLst>
          </p:cNvPr>
          <p:cNvSpPr>
            <a:spLocks noGrp="1"/>
          </p:cNvSpPr>
          <p:nvPr>
            <p:ph type="body" sz="quarter" idx="15"/>
          </p:nvPr>
        </p:nvSpPr>
        <p:spPr/>
        <p:txBody>
          <a:bodyPr/>
          <a:lstStyle/>
          <a:p>
            <a:r>
              <a:rPr lang="en-US" altLang="zh-CN" dirty="0"/>
              <a:t>DMA</a:t>
            </a:r>
            <a:r>
              <a:rPr lang="zh-CN" altLang="en-US" dirty="0"/>
              <a:t>方式和中断方式的区别</a:t>
            </a:r>
          </a:p>
        </p:txBody>
      </p:sp>
      <p:sp>
        <p:nvSpPr>
          <p:cNvPr id="4" name="文本占位符 3">
            <a:extLst>
              <a:ext uri="{FF2B5EF4-FFF2-40B4-BE49-F238E27FC236}">
                <a16:creationId xmlns:a16="http://schemas.microsoft.com/office/drawing/2014/main" id="{180E0E70-378A-4656-86C6-8563E4F8E6B0}"/>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E4511A06-EE89-4FA4-A978-61862C5150BF}"/>
              </a:ext>
            </a:extLst>
          </p:cNvPr>
          <p:cNvSpPr txBox="1">
            <a:spLocks noChangeArrowheads="1"/>
          </p:cNvSpPr>
          <p:nvPr/>
        </p:nvSpPr>
        <p:spPr bwMode="auto">
          <a:xfrm>
            <a:off x="431664" y="1347416"/>
            <a:ext cx="10978881" cy="317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30000"/>
              </a:lnSpc>
              <a:buFontTx/>
              <a:buAutoNum type="arabicParenBoth"/>
            </a:pPr>
            <a:r>
              <a:rPr lang="en-US" altLang="zh-CN" b="0">
                <a:solidFill>
                  <a:srgbClr val="0000FF"/>
                </a:solidFill>
                <a:latin typeface="+mj-ea"/>
                <a:ea typeface="+mj-ea"/>
              </a:rPr>
              <a:t>DMA</a:t>
            </a:r>
            <a:r>
              <a:rPr lang="zh-CN" altLang="en-US" b="0">
                <a:solidFill>
                  <a:srgbClr val="0000FF"/>
                </a:solidFill>
                <a:latin typeface="+mj-ea"/>
                <a:ea typeface="+mj-ea"/>
              </a:rPr>
              <a:t>方式下数据传送由硬件</a:t>
            </a:r>
            <a:r>
              <a:rPr lang="en-US" altLang="zh-CN" b="0">
                <a:solidFill>
                  <a:srgbClr val="0000FF"/>
                </a:solidFill>
                <a:latin typeface="+mj-ea"/>
                <a:ea typeface="+mj-ea"/>
              </a:rPr>
              <a:t>(DMA</a:t>
            </a:r>
            <a:r>
              <a:rPr lang="zh-CN" altLang="en-US" b="0">
                <a:solidFill>
                  <a:srgbClr val="0000FF"/>
                </a:solidFill>
                <a:latin typeface="+mj-ea"/>
                <a:ea typeface="+mj-ea"/>
              </a:rPr>
              <a:t>控制器</a:t>
            </a:r>
            <a:r>
              <a:rPr lang="en-US" altLang="zh-CN" b="0">
                <a:solidFill>
                  <a:srgbClr val="0000FF"/>
                </a:solidFill>
                <a:latin typeface="+mj-ea"/>
                <a:ea typeface="+mj-ea"/>
              </a:rPr>
              <a:t>)</a:t>
            </a:r>
            <a:r>
              <a:rPr lang="zh-CN" altLang="en-US" b="0">
                <a:solidFill>
                  <a:srgbClr val="0000FF"/>
                </a:solidFill>
                <a:latin typeface="+mj-ea"/>
                <a:ea typeface="+mj-ea"/>
              </a:rPr>
              <a:t>完成；中断方式下，数据传送由软件（</a:t>
            </a:r>
            <a:r>
              <a:rPr lang="en-US" altLang="zh-CN" b="0">
                <a:solidFill>
                  <a:srgbClr val="0000FF"/>
                </a:solidFill>
                <a:latin typeface="+mj-ea"/>
                <a:ea typeface="+mj-ea"/>
              </a:rPr>
              <a:t>CPU</a:t>
            </a:r>
            <a:r>
              <a:rPr lang="zh-CN" altLang="en-US" b="0">
                <a:solidFill>
                  <a:srgbClr val="0000FF"/>
                </a:solidFill>
                <a:latin typeface="+mj-ea"/>
                <a:ea typeface="+mj-ea"/>
              </a:rPr>
              <a:t>执行中断服务程序）完成。</a:t>
            </a:r>
          </a:p>
          <a:p>
            <a:pPr marL="533400" indent="-533400">
              <a:lnSpc>
                <a:spcPct val="130000"/>
              </a:lnSpc>
              <a:buFontTx/>
              <a:buAutoNum type="arabicParenBoth"/>
            </a:pPr>
            <a:r>
              <a:rPr lang="en-US" altLang="zh-CN" b="0">
                <a:solidFill>
                  <a:srgbClr val="0000FF"/>
                </a:solidFill>
                <a:latin typeface="+mj-ea"/>
                <a:ea typeface="+mj-ea"/>
              </a:rPr>
              <a:t>DMA</a:t>
            </a:r>
            <a:r>
              <a:rPr lang="zh-CN" altLang="en-US" b="0">
                <a:solidFill>
                  <a:srgbClr val="0000FF"/>
                </a:solidFill>
                <a:latin typeface="+mj-ea"/>
                <a:ea typeface="+mj-ea"/>
              </a:rPr>
              <a:t>请求对存储器访问的请求，也即对总线控制权的请求，没有中止现行程序的必要；而中断请求要处理器转去执行中断服务程序，因此要中止现行程序，保存断点、现场等。</a:t>
            </a:r>
          </a:p>
          <a:p>
            <a:pPr marL="533400" indent="-533400">
              <a:lnSpc>
                <a:spcPct val="130000"/>
              </a:lnSpc>
              <a:buFontTx/>
              <a:buAutoNum type="arabicParenBoth"/>
            </a:pPr>
            <a:r>
              <a:rPr lang="zh-CN" altLang="en-US" b="0">
                <a:solidFill>
                  <a:srgbClr val="0000FF"/>
                </a:solidFill>
                <a:latin typeface="+mj-ea"/>
                <a:ea typeface="+mj-ea"/>
              </a:rPr>
              <a:t>中断除了能完成外设和主机的数据交换，还能处理异常事件；而</a:t>
            </a:r>
            <a:r>
              <a:rPr lang="en-US" altLang="zh-CN" b="0">
                <a:solidFill>
                  <a:srgbClr val="0000FF"/>
                </a:solidFill>
                <a:latin typeface="+mj-ea"/>
                <a:ea typeface="+mj-ea"/>
              </a:rPr>
              <a:t>DMA</a:t>
            </a:r>
            <a:r>
              <a:rPr lang="zh-CN" altLang="en-US" b="0">
                <a:solidFill>
                  <a:srgbClr val="0000FF"/>
                </a:solidFill>
                <a:latin typeface="+mj-ea"/>
                <a:ea typeface="+mj-ea"/>
              </a:rPr>
              <a:t>方式下不能处理异常事件。</a:t>
            </a:r>
          </a:p>
          <a:p>
            <a:pPr marL="533400" indent="-533400">
              <a:lnSpc>
                <a:spcPct val="130000"/>
              </a:lnSpc>
              <a:buFontTx/>
              <a:buAutoNum type="arabicParenBoth"/>
            </a:pPr>
            <a:r>
              <a:rPr lang="zh-CN" altLang="en-US" b="0">
                <a:solidFill>
                  <a:srgbClr val="0000FF"/>
                </a:solidFill>
                <a:latin typeface="+mj-ea"/>
                <a:ea typeface="+mj-ea"/>
              </a:rPr>
              <a:t>中断响应在一个指令周期结束后；而</a:t>
            </a:r>
            <a:r>
              <a:rPr lang="en-US" altLang="zh-CN" b="0">
                <a:solidFill>
                  <a:srgbClr val="0000FF"/>
                </a:solidFill>
                <a:latin typeface="+mj-ea"/>
                <a:ea typeface="+mj-ea"/>
              </a:rPr>
              <a:t>DMA</a:t>
            </a:r>
            <a:r>
              <a:rPr lang="zh-CN" altLang="en-US" b="0">
                <a:solidFill>
                  <a:srgbClr val="0000FF"/>
                </a:solidFill>
                <a:latin typeface="+mj-ea"/>
                <a:ea typeface="+mj-ea"/>
              </a:rPr>
              <a:t>响应是在一个总线周期后。</a:t>
            </a:r>
          </a:p>
          <a:p>
            <a:pPr marL="533400" indent="-533400">
              <a:lnSpc>
                <a:spcPct val="130000"/>
              </a:lnSpc>
              <a:buFontTx/>
              <a:buAutoNum type="arabicParenBoth"/>
            </a:pPr>
            <a:r>
              <a:rPr lang="en-US" altLang="zh-CN" b="0">
                <a:solidFill>
                  <a:srgbClr val="0000FF"/>
                </a:solidFill>
                <a:latin typeface="+mj-ea"/>
                <a:ea typeface="+mj-ea"/>
              </a:rPr>
              <a:t>DMA</a:t>
            </a:r>
            <a:r>
              <a:rPr lang="zh-CN" altLang="en-US" b="0">
                <a:solidFill>
                  <a:srgbClr val="0000FF"/>
                </a:solidFill>
                <a:latin typeface="+mj-ea"/>
                <a:ea typeface="+mj-ea"/>
              </a:rPr>
              <a:t>方式用于高速设备；而中断方式用于低、慢速设备。</a:t>
            </a:r>
          </a:p>
          <a:p>
            <a:pPr marL="533400" indent="-533400">
              <a:lnSpc>
                <a:spcPct val="130000"/>
              </a:lnSpc>
              <a:buFontTx/>
              <a:buAutoNum type="arabicParenBoth"/>
            </a:pPr>
            <a:r>
              <a:rPr lang="zh-CN" altLang="en-US" b="0">
                <a:solidFill>
                  <a:srgbClr val="0000FF"/>
                </a:solidFill>
                <a:latin typeface="+mj-ea"/>
                <a:ea typeface="+mj-ea"/>
              </a:rPr>
              <a:t> </a:t>
            </a:r>
            <a:r>
              <a:rPr lang="en-US" altLang="zh-CN" b="0">
                <a:solidFill>
                  <a:srgbClr val="0000FF"/>
                </a:solidFill>
                <a:latin typeface="+mj-ea"/>
                <a:ea typeface="+mj-ea"/>
              </a:rPr>
              <a:t>DMA</a:t>
            </a:r>
            <a:r>
              <a:rPr lang="zh-CN" altLang="en-US" b="0">
                <a:solidFill>
                  <a:srgbClr val="0000FF"/>
                </a:solidFill>
                <a:latin typeface="+mj-ea"/>
                <a:ea typeface="+mj-ea"/>
              </a:rPr>
              <a:t>方式下，外设与</a:t>
            </a:r>
            <a:r>
              <a:rPr lang="en-US" altLang="zh-CN" b="0">
                <a:solidFill>
                  <a:srgbClr val="0000FF"/>
                </a:solidFill>
                <a:latin typeface="+mj-ea"/>
                <a:ea typeface="+mj-ea"/>
              </a:rPr>
              <a:t>CPU</a:t>
            </a:r>
            <a:r>
              <a:rPr lang="zh-CN" altLang="en-US" b="0">
                <a:solidFill>
                  <a:srgbClr val="0000FF"/>
                </a:solidFill>
                <a:latin typeface="+mj-ea"/>
                <a:ea typeface="+mj-ea"/>
              </a:rPr>
              <a:t>并行度高；而中断方式下，外设与</a:t>
            </a:r>
            <a:r>
              <a:rPr lang="en-US" altLang="zh-CN" b="0">
                <a:solidFill>
                  <a:srgbClr val="0000FF"/>
                </a:solidFill>
                <a:latin typeface="+mj-ea"/>
                <a:ea typeface="+mj-ea"/>
              </a:rPr>
              <a:t>CPU</a:t>
            </a:r>
            <a:r>
              <a:rPr lang="zh-CN" altLang="en-US" b="0">
                <a:solidFill>
                  <a:srgbClr val="0000FF"/>
                </a:solidFill>
                <a:latin typeface="+mj-ea"/>
                <a:ea typeface="+mj-ea"/>
              </a:rPr>
              <a:t>并行度低。</a:t>
            </a:r>
            <a:endParaRPr lang="zh-CN" altLang="en-US" b="0" dirty="0">
              <a:solidFill>
                <a:srgbClr val="0000FF"/>
              </a:solidFill>
              <a:latin typeface="+mj-ea"/>
              <a:ea typeface="+mj-ea"/>
            </a:endParaRPr>
          </a:p>
        </p:txBody>
      </p:sp>
    </p:spTree>
    <p:extLst>
      <p:ext uri="{BB962C8B-B14F-4D97-AF65-F5344CB8AC3E}">
        <p14:creationId xmlns:p14="http://schemas.microsoft.com/office/powerpoint/2010/main" val="59846598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32C5B6-0A47-4A90-A532-9D642D6BF820}"/>
              </a:ext>
            </a:extLst>
          </p:cNvPr>
          <p:cNvSpPr>
            <a:spLocks noGrp="1"/>
          </p:cNvSpPr>
          <p:nvPr>
            <p:ph type="sldNum" sz="quarter" idx="12"/>
          </p:nvPr>
        </p:nvSpPr>
        <p:spPr/>
        <p:txBody>
          <a:bodyPr/>
          <a:lstStyle/>
          <a:p>
            <a:fld id="{D12C7F20-4EEE-4847-AC76-B538472E8A39}" type="slidenum">
              <a:rPr lang="zh-CN" altLang="en-US" smtClean="0"/>
              <a:pPr/>
              <a:t>75</a:t>
            </a:fld>
            <a:endParaRPr lang="zh-CN" altLang="en-US"/>
          </a:p>
        </p:txBody>
      </p:sp>
      <p:sp>
        <p:nvSpPr>
          <p:cNvPr id="3" name="文本占位符 2">
            <a:extLst>
              <a:ext uri="{FF2B5EF4-FFF2-40B4-BE49-F238E27FC236}">
                <a16:creationId xmlns:a16="http://schemas.microsoft.com/office/drawing/2014/main" id="{010DFBC9-777A-4F84-BF81-D8BCFCDA8612}"/>
              </a:ext>
            </a:extLst>
          </p:cNvPr>
          <p:cNvSpPr>
            <a:spLocks noGrp="1"/>
          </p:cNvSpPr>
          <p:nvPr>
            <p:ph type="body" sz="quarter" idx="15"/>
          </p:nvPr>
        </p:nvSpPr>
        <p:spPr/>
        <p:txBody>
          <a:bodyPr/>
          <a:lstStyle/>
          <a:p>
            <a:r>
              <a:rPr lang="zh-CN" altLang="en-US" dirty="0"/>
              <a:t>例：中断、</a:t>
            </a:r>
            <a:r>
              <a:rPr lang="en-US" altLang="zh-CN" dirty="0"/>
              <a:t>DMA</a:t>
            </a:r>
            <a:r>
              <a:rPr lang="zh-CN" altLang="en-US" dirty="0"/>
              <a:t>方式下</a:t>
            </a:r>
            <a:r>
              <a:rPr lang="en-US" altLang="zh-CN" dirty="0"/>
              <a:t>CPU</a:t>
            </a:r>
            <a:r>
              <a:rPr lang="zh-CN" altLang="en-US" dirty="0"/>
              <a:t>的开销</a:t>
            </a:r>
          </a:p>
        </p:txBody>
      </p:sp>
      <p:sp>
        <p:nvSpPr>
          <p:cNvPr id="4" name="文本占位符 3">
            <a:extLst>
              <a:ext uri="{FF2B5EF4-FFF2-40B4-BE49-F238E27FC236}">
                <a16:creationId xmlns:a16="http://schemas.microsoft.com/office/drawing/2014/main" id="{64E53F1B-5EAB-4384-96D2-C6206969E575}"/>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17921969-FB1A-4ACB-ACDE-7382E9970AC9}"/>
              </a:ext>
            </a:extLst>
          </p:cNvPr>
          <p:cNvSpPr txBox="1">
            <a:spLocks noChangeArrowheads="1"/>
          </p:cNvSpPr>
          <p:nvPr/>
        </p:nvSpPr>
        <p:spPr bwMode="auto">
          <a:xfrm>
            <a:off x="407650" y="1415409"/>
            <a:ext cx="11469822" cy="39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35000"/>
              </a:lnSpc>
              <a:spcBef>
                <a:spcPct val="40000"/>
              </a:spcBef>
              <a:buFontTx/>
              <a:buNone/>
            </a:pPr>
            <a:r>
              <a:rPr lang="zh-CN" altLang="en-US" sz="1400" b="0">
                <a:latin typeface="+mj-ea"/>
                <a:ea typeface="+mj-ea"/>
              </a:rPr>
              <a:t>       </a:t>
            </a:r>
            <a:r>
              <a:rPr lang="zh-CN" altLang="en-US" sz="2000" b="0">
                <a:latin typeface="+mj-ea"/>
                <a:ea typeface="+mj-ea"/>
                <a:cs typeface="Arial" panose="020B0604020202020204" pitchFamily="34" charset="0"/>
              </a:rPr>
              <a:t>设处理器按</a:t>
            </a:r>
            <a:r>
              <a:rPr lang="en-US" altLang="zh-CN" sz="2000" b="0">
                <a:latin typeface="+mj-ea"/>
                <a:ea typeface="+mj-ea"/>
                <a:cs typeface="Arial" panose="020B0604020202020204" pitchFamily="34" charset="0"/>
              </a:rPr>
              <a:t>500MHz</a:t>
            </a:r>
            <a:r>
              <a:rPr lang="zh-CN" altLang="en-US" sz="2000" b="0">
                <a:latin typeface="+mj-ea"/>
                <a:ea typeface="+mj-ea"/>
                <a:cs typeface="Arial" panose="020B0604020202020204" pitchFamily="34" charset="0"/>
              </a:rPr>
              <a:t>的速度执行，硬盘以４字块</a:t>
            </a:r>
            <a:r>
              <a:rPr lang="en-US" altLang="zh-CN" sz="2000" b="0">
                <a:latin typeface="+mj-ea"/>
                <a:ea typeface="+mj-ea"/>
                <a:cs typeface="Arial" panose="020B0604020202020204" pitchFamily="34" charset="0"/>
              </a:rPr>
              <a:t>(</a:t>
            </a:r>
            <a:r>
              <a:rPr lang="zh-CN" altLang="en-US" sz="2000" b="0">
                <a:latin typeface="+mj-ea"/>
                <a:ea typeface="+mj-ea"/>
                <a:cs typeface="Arial" panose="020B0604020202020204" pitchFamily="34" charset="0"/>
              </a:rPr>
              <a:t>每字</a:t>
            </a:r>
            <a:r>
              <a:rPr lang="en-US" altLang="zh-CN" sz="2000" b="0">
                <a:latin typeface="+mj-ea"/>
                <a:ea typeface="+mj-ea"/>
                <a:cs typeface="Arial" panose="020B0604020202020204" pitchFamily="34" charset="0"/>
              </a:rPr>
              <a:t>32</a:t>
            </a:r>
            <a:r>
              <a:rPr lang="zh-CN" altLang="en-US" sz="2000" b="0">
                <a:latin typeface="+mj-ea"/>
                <a:ea typeface="+mj-ea"/>
                <a:cs typeface="Arial" panose="020B0604020202020204" pitchFamily="34" charset="0"/>
              </a:rPr>
              <a:t>位</a:t>
            </a:r>
            <a:r>
              <a:rPr lang="en-US" altLang="zh-CN" sz="2000" b="0">
                <a:latin typeface="+mj-ea"/>
                <a:ea typeface="+mj-ea"/>
                <a:cs typeface="Arial" panose="020B0604020202020204" pitchFamily="34" charset="0"/>
              </a:rPr>
              <a:t>)</a:t>
            </a:r>
            <a:r>
              <a:rPr lang="zh-CN" altLang="en-US" sz="2000" b="0">
                <a:latin typeface="+mj-ea"/>
                <a:ea typeface="+mj-ea"/>
                <a:cs typeface="Arial" panose="020B0604020202020204" pitchFamily="34" charset="0"/>
              </a:rPr>
              <a:t>进行传送，速率为</a:t>
            </a:r>
            <a:r>
              <a:rPr lang="en-US" altLang="zh-CN" sz="2000" b="0">
                <a:latin typeface="+mj-ea"/>
                <a:ea typeface="+mj-ea"/>
                <a:cs typeface="Arial" panose="020B0604020202020204" pitchFamily="34" charset="0"/>
              </a:rPr>
              <a:t>4MB/Sec</a:t>
            </a:r>
            <a:r>
              <a:rPr lang="zh-CN" altLang="en-US" sz="2000" b="0">
                <a:latin typeface="+mj-ea"/>
                <a:ea typeface="+mj-ea"/>
                <a:cs typeface="Arial" panose="020B0604020202020204" pitchFamily="34" charset="0"/>
              </a:rPr>
              <a:t>，且没有任何数据传输被错过。</a:t>
            </a:r>
          </a:p>
          <a:p>
            <a:pPr marL="342900" indent="-342900" algn="just">
              <a:lnSpc>
                <a:spcPct val="135000"/>
              </a:lnSpc>
              <a:spcBef>
                <a:spcPct val="40000"/>
              </a:spcBef>
              <a:buFontTx/>
              <a:buNone/>
            </a:pPr>
            <a:r>
              <a:rPr lang="zh-CN" altLang="en-US" sz="2000" b="0">
                <a:latin typeface="+mj-ea"/>
                <a:ea typeface="+mj-ea"/>
                <a:cs typeface="Arial" panose="020B0604020202020204" pitchFamily="34" charset="0"/>
              </a:rPr>
              <a:t>（</a:t>
            </a:r>
            <a:r>
              <a:rPr lang="en-US" altLang="zh-CN" sz="2000" b="0">
                <a:latin typeface="+mj-ea"/>
                <a:ea typeface="+mj-ea"/>
                <a:cs typeface="Arial" panose="020B0604020202020204" pitchFamily="34" charset="0"/>
              </a:rPr>
              <a:t>1</a:t>
            </a:r>
            <a:r>
              <a:rPr lang="zh-CN" altLang="en-US" sz="2000" b="0">
                <a:latin typeface="+mj-ea"/>
                <a:ea typeface="+mj-ea"/>
                <a:cs typeface="Arial" panose="020B0604020202020204" pitchFamily="34" charset="0"/>
              </a:rPr>
              <a:t>）若用中断驱动</a:t>
            </a:r>
            <a:r>
              <a:rPr lang="en-US" altLang="zh-CN" sz="2000" b="0">
                <a:latin typeface="+mj-ea"/>
                <a:ea typeface="+mj-ea"/>
                <a:cs typeface="Arial" panose="020B0604020202020204" pitchFamily="34" charset="0"/>
              </a:rPr>
              <a:t>I/O</a:t>
            </a:r>
            <a:r>
              <a:rPr lang="zh-CN" altLang="en-US" sz="2000" b="0">
                <a:latin typeface="+mj-ea"/>
                <a:ea typeface="+mj-ea"/>
                <a:cs typeface="Arial" panose="020B0604020202020204" pitchFamily="34" charset="0"/>
              </a:rPr>
              <a:t>，每次传送的开销（包括用于中断响应和处理的时间）是</a:t>
            </a:r>
            <a:r>
              <a:rPr lang="en-US" altLang="zh-CN" sz="2000" b="0">
                <a:latin typeface="+mj-ea"/>
                <a:ea typeface="+mj-ea"/>
                <a:cs typeface="Arial" panose="020B0604020202020204" pitchFamily="34" charset="0"/>
              </a:rPr>
              <a:t>500</a:t>
            </a:r>
            <a:r>
              <a:rPr lang="zh-CN" altLang="en-US" sz="2000" b="0">
                <a:latin typeface="+mj-ea"/>
                <a:ea typeface="+mj-ea"/>
                <a:cs typeface="Arial" panose="020B0604020202020204" pitchFamily="34" charset="0"/>
              </a:rPr>
              <a:t>个时钟周期。如果硬盘仅用</a:t>
            </a:r>
            <a:r>
              <a:rPr lang="en-US" altLang="zh-CN" sz="2000" b="0">
                <a:latin typeface="+mj-ea"/>
                <a:ea typeface="+mj-ea"/>
                <a:cs typeface="Arial" panose="020B0604020202020204" pitchFamily="34" charset="0"/>
              </a:rPr>
              <a:t>5%</a:t>
            </a:r>
            <a:r>
              <a:rPr lang="zh-CN" altLang="en-US" sz="2000" b="0">
                <a:latin typeface="+mj-ea"/>
                <a:ea typeface="+mj-ea"/>
                <a:cs typeface="Arial" panose="020B0604020202020204" pitchFamily="34" charset="0"/>
              </a:rPr>
              <a:t>的时间进行传送，那么处理器用在硬盘</a:t>
            </a:r>
            <a:r>
              <a:rPr lang="en-US" altLang="zh-CN" sz="2000" b="0">
                <a:latin typeface="+mj-ea"/>
                <a:ea typeface="+mj-ea"/>
                <a:cs typeface="Arial" panose="020B0604020202020204" pitchFamily="34" charset="0"/>
              </a:rPr>
              <a:t>I/O</a:t>
            </a:r>
            <a:r>
              <a:rPr lang="zh-CN" altLang="en-US" sz="2000" b="0">
                <a:latin typeface="+mj-ea"/>
                <a:ea typeface="+mj-ea"/>
                <a:cs typeface="Arial" panose="020B0604020202020204" pitchFamily="34" charset="0"/>
              </a:rPr>
              <a:t>操作上所花的时间百分比（主机占用率）为多少？</a:t>
            </a:r>
          </a:p>
          <a:p>
            <a:pPr marL="342900" indent="-342900" algn="just">
              <a:lnSpc>
                <a:spcPct val="135000"/>
              </a:lnSpc>
              <a:spcBef>
                <a:spcPct val="40000"/>
              </a:spcBef>
              <a:buFontTx/>
              <a:buNone/>
            </a:pPr>
            <a:r>
              <a:rPr lang="zh-CN" altLang="en-US" sz="2000" b="0">
                <a:latin typeface="+mj-ea"/>
                <a:ea typeface="+mj-ea"/>
                <a:cs typeface="Arial" panose="020B0604020202020204" pitchFamily="34" charset="0"/>
              </a:rPr>
              <a:t>（</a:t>
            </a:r>
            <a:r>
              <a:rPr lang="en-US" altLang="zh-CN" sz="2000" b="0">
                <a:latin typeface="+mj-ea"/>
                <a:ea typeface="+mj-ea"/>
                <a:cs typeface="Arial" panose="020B0604020202020204" pitchFamily="34" charset="0"/>
              </a:rPr>
              <a:t>2</a:t>
            </a:r>
            <a:r>
              <a:rPr lang="zh-CN" altLang="en-US" sz="2000" b="0">
                <a:latin typeface="+mj-ea"/>
                <a:ea typeface="+mj-ea"/>
                <a:cs typeface="Arial" panose="020B0604020202020204" pitchFamily="34" charset="0"/>
              </a:rPr>
              <a:t>）若用</a:t>
            </a:r>
            <a:r>
              <a:rPr lang="en-US" altLang="zh-CN" sz="2000" b="0">
                <a:latin typeface="+mj-ea"/>
                <a:ea typeface="+mj-ea"/>
                <a:cs typeface="Arial" panose="020B0604020202020204" pitchFamily="34" charset="0"/>
              </a:rPr>
              <a:t>DMA</a:t>
            </a:r>
            <a:r>
              <a:rPr lang="zh-CN" altLang="en-US" sz="2000" b="0">
                <a:latin typeface="+mj-ea"/>
                <a:ea typeface="+mj-ea"/>
                <a:cs typeface="Arial" panose="020B0604020202020204" pitchFamily="34" charset="0"/>
              </a:rPr>
              <a:t>方式，处理器花</a:t>
            </a:r>
            <a:r>
              <a:rPr lang="en-US" altLang="zh-CN" sz="2000" b="0">
                <a:latin typeface="+mj-ea"/>
                <a:ea typeface="+mj-ea"/>
                <a:cs typeface="Arial" panose="020B0604020202020204" pitchFamily="34" charset="0"/>
              </a:rPr>
              <a:t>1000</a:t>
            </a:r>
            <a:r>
              <a:rPr lang="zh-CN" altLang="en-US" sz="2000" b="0">
                <a:latin typeface="+mj-ea"/>
                <a:ea typeface="+mj-ea"/>
                <a:cs typeface="Arial" panose="020B0604020202020204" pitchFamily="34" charset="0"/>
              </a:rPr>
              <a:t>个时钟进行</a:t>
            </a:r>
            <a:r>
              <a:rPr lang="en-US" altLang="zh-CN" sz="2000" b="0">
                <a:latin typeface="+mj-ea"/>
                <a:ea typeface="+mj-ea"/>
                <a:cs typeface="Arial" panose="020B0604020202020204" pitchFamily="34" charset="0"/>
              </a:rPr>
              <a:t>DMA</a:t>
            </a:r>
            <a:r>
              <a:rPr lang="zh-CN" altLang="en-US" sz="2000" b="0">
                <a:latin typeface="+mj-ea"/>
                <a:ea typeface="+mj-ea"/>
                <a:cs typeface="Arial" panose="020B0604020202020204" pitchFamily="34" charset="0"/>
              </a:rPr>
              <a:t>传送的初始化设置，并且在</a:t>
            </a:r>
            <a:r>
              <a:rPr lang="en-US" altLang="zh-CN" sz="2000" b="0">
                <a:latin typeface="+mj-ea"/>
                <a:ea typeface="+mj-ea"/>
                <a:cs typeface="Arial" panose="020B0604020202020204" pitchFamily="34" charset="0"/>
              </a:rPr>
              <a:t>DMA</a:t>
            </a:r>
            <a:r>
              <a:rPr lang="zh-CN" altLang="en-US" sz="2000" b="0">
                <a:latin typeface="+mj-ea"/>
                <a:ea typeface="+mj-ea"/>
                <a:cs typeface="Arial" panose="020B0604020202020204" pitchFamily="34" charset="0"/>
              </a:rPr>
              <a:t>完成后的中断处理需要</a:t>
            </a:r>
            <a:r>
              <a:rPr lang="en-US" altLang="zh-CN" sz="2000" b="0">
                <a:latin typeface="+mj-ea"/>
                <a:ea typeface="+mj-ea"/>
                <a:cs typeface="Arial" panose="020B0604020202020204" pitchFamily="34" charset="0"/>
              </a:rPr>
              <a:t>500</a:t>
            </a:r>
            <a:r>
              <a:rPr lang="zh-CN" altLang="en-US" sz="2000" b="0">
                <a:latin typeface="+mj-ea"/>
                <a:ea typeface="+mj-ea"/>
                <a:cs typeface="Arial" panose="020B0604020202020204" pitchFamily="34" charset="0"/>
              </a:rPr>
              <a:t>个时钟。如果从硬盘发出的平均传输量为</a:t>
            </a:r>
            <a:r>
              <a:rPr lang="en-US" altLang="zh-CN" sz="2000" b="0">
                <a:latin typeface="+mj-ea"/>
                <a:ea typeface="+mj-ea"/>
                <a:cs typeface="Arial" panose="020B0604020202020204" pitchFamily="34" charset="0"/>
              </a:rPr>
              <a:t>8KB</a:t>
            </a:r>
            <a:r>
              <a:rPr lang="zh-CN" altLang="en-US" sz="2000" b="0">
                <a:latin typeface="+mj-ea"/>
                <a:ea typeface="+mj-ea"/>
                <a:cs typeface="Arial" panose="020B0604020202020204" pitchFamily="34" charset="0"/>
              </a:rPr>
              <a:t>（即每次</a:t>
            </a:r>
            <a:r>
              <a:rPr lang="en-US" altLang="zh-CN" sz="2000" b="0">
                <a:latin typeface="+mj-ea"/>
                <a:ea typeface="+mj-ea"/>
                <a:cs typeface="Arial" panose="020B0604020202020204" pitchFamily="34" charset="0"/>
              </a:rPr>
              <a:t>DMA</a:t>
            </a:r>
            <a:r>
              <a:rPr lang="zh-CN" altLang="en-US" sz="2000" b="0">
                <a:latin typeface="+mj-ea"/>
                <a:ea typeface="+mj-ea"/>
                <a:cs typeface="Arial" panose="020B0604020202020204" pitchFamily="34" charset="0"/>
              </a:rPr>
              <a:t>传送</a:t>
            </a:r>
            <a:r>
              <a:rPr lang="en-US" altLang="zh-CN" sz="2000" b="0">
                <a:latin typeface="+mj-ea"/>
                <a:ea typeface="+mj-ea"/>
                <a:cs typeface="Arial" panose="020B0604020202020204" pitchFamily="34" charset="0"/>
              </a:rPr>
              <a:t>8KB</a:t>
            </a:r>
            <a:r>
              <a:rPr lang="zh-CN" altLang="en-US" sz="2000" b="0">
                <a:latin typeface="+mj-ea"/>
                <a:ea typeface="+mj-ea"/>
                <a:cs typeface="Arial" panose="020B0604020202020204" pitchFamily="34" charset="0"/>
              </a:rPr>
              <a:t>的数据块）</a:t>
            </a:r>
            <a:r>
              <a:rPr lang="en-US" altLang="zh-CN" sz="2000" b="0">
                <a:latin typeface="+mj-ea"/>
                <a:ea typeface="+mj-ea"/>
                <a:cs typeface="Arial" panose="020B0604020202020204" pitchFamily="34" charset="0"/>
              </a:rPr>
              <a:t>,</a:t>
            </a:r>
            <a:r>
              <a:rPr lang="zh-CN" altLang="en-US" sz="2000" b="0">
                <a:latin typeface="+mj-ea"/>
                <a:ea typeface="+mj-ea"/>
                <a:cs typeface="Arial" panose="020B0604020202020204" pitchFamily="34" charset="0"/>
              </a:rPr>
              <a:t>那么当硬盘进行传送的时间占</a:t>
            </a:r>
            <a:r>
              <a:rPr lang="en-US" altLang="zh-CN" sz="2000" b="0">
                <a:latin typeface="+mj-ea"/>
                <a:ea typeface="+mj-ea"/>
                <a:cs typeface="Arial" panose="020B0604020202020204" pitchFamily="34" charset="0"/>
              </a:rPr>
              <a:t>100%</a:t>
            </a:r>
            <a:r>
              <a:rPr lang="zh-CN" altLang="en-US" sz="2000" b="0">
                <a:latin typeface="+mj-ea"/>
                <a:ea typeface="+mj-ea"/>
                <a:cs typeface="Arial" panose="020B0604020202020204" pitchFamily="34" charset="0"/>
              </a:rPr>
              <a:t>（即：硬盘一直进行读写，并传输数据）时，处理器用在硬盘</a:t>
            </a:r>
            <a:r>
              <a:rPr lang="en-US" altLang="zh-CN" sz="2000" b="0">
                <a:latin typeface="+mj-ea"/>
                <a:ea typeface="+mj-ea"/>
                <a:cs typeface="Arial" panose="020B0604020202020204" pitchFamily="34" charset="0"/>
              </a:rPr>
              <a:t>I/O</a:t>
            </a:r>
            <a:r>
              <a:rPr lang="zh-CN" altLang="en-US" sz="2000" b="0">
                <a:latin typeface="+mj-ea"/>
                <a:ea typeface="+mj-ea"/>
                <a:cs typeface="Arial" panose="020B0604020202020204" pitchFamily="34" charset="0"/>
              </a:rPr>
              <a:t>操作上的时间百分比（主机占用率）为多少？</a:t>
            </a:r>
            <a:endParaRPr lang="zh-CN" altLang="en-US" sz="2000" b="0" dirty="0">
              <a:latin typeface="+mj-ea"/>
              <a:ea typeface="+mj-ea"/>
              <a:cs typeface="Arial" panose="020B0604020202020204" pitchFamily="34" charset="0"/>
            </a:endParaRPr>
          </a:p>
        </p:txBody>
      </p:sp>
    </p:spTree>
    <p:extLst>
      <p:ext uri="{BB962C8B-B14F-4D97-AF65-F5344CB8AC3E}">
        <p14:creationId xmlns:p14="http://schemas.microsoft.com/office/powerpoint/2010/main" val="28310870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454B4D-1C28-44DE-A798-C69C4C34EF86}"/>
              </a:ext>
            </a:extLst>
          </p:cNvPr>
          <p:cNvSpPr>
            <a:spLocks noGrp="1"/>
          </p:cNvSpPr>
          <p:nvPr>
            <p:ph type="sldNum" sz="quarter" idx="12"/>
          </p:nvPr>
        </p:nvSpPr>
        <p:spPr/>
        <p:txBody>
          <a:bodyPr/>
          <a:lstStyle/>
          <a:p>
            <a:fld id="{D12C7F20-4EEE-4847-AC76-B538472E8A39}" type="slidenum">
              <a:rPr lang="zh-CN" altLang="en-US" smtClean="0"/>
              <a:pPr/>
              <a:t>76</a:t>
            </a:fld>
            <a:endParaRPr lang="zh-CN" altLang="en-US"/>
          </a:p>
        </p:txBody>
      </p:sp>
      <p:sp>
        <p:nvSpPr>
          <p:cNvPr id="3" name="文本占位符 2">
            <a:extLst>
              <a:ext uri="{FF2B5EF4-FFF2-40B4-BE49-F238E27FC236}">
                <a16:creationId xmlns:a16="http://schemas.microsoft.com/office/drawing/2014/main" id="{5F5026CA-578F-473B-80F3-A2A06065437E}"/>
              </a:ext>
            </a:extLst>
          </p:cNvPr>
          <p:cNvSpPr>
            <a:spLocks noGrp="1"/>
          </p:cNvSpPr>
          <p:nvPr>
            <p:ph type="body" sz="quarter" idx="15"/>
          </p:nvPr>
        </p:nvSpPr>
        <p:spPr/>
        <p:txBody>
          <a:bodyPr/>
          <a:lstStyle/>
          <a:p>
            <a:r>
              <a:rPr lang="zh-CN" altLang="en-US" dirty="0"/>
              <a:t>例：中断、</a:t>
            </a:r>
            <a:r>
              <a:rPr lang="en-US" altLang="zh-CN" dirty="0"/>
              <a:t>DMA</a:t>
            </a:r>
            <a:r>
              <a:rPr lang="zh-CN" altLang="en-US" dirty="0"/>
              <a:t>方式下</a:t>
            </a:r>
            <a:r>
              <a:rPr lang="en-US" altLang="zh-CN" dirty="0"/>
              <a:t>CPU</a:t>
            </a:r>
            <a:r>
              <a:rPr lang="zh-CN" altLang="en-US" dirty="0"/>
              <a:t>的开销</a:t>
            </a:r>
          </a:p>
        </p:txBody>
      </p:sp>
      <p:sp>
        <p:nvSpPr>
          <p:cNvPr id="4" name="文本占位符 3">
            <a:extLst>
              <a:ext uri="{FF2B5EF4-FFF2-40B4-BE49-F238E27FC236}">
                <a16:creationId xmlns:a16="http://schemas.microsoft.com/office/drawing/2014/main" id="{722B31E8-5B80-4211-9412-65FF0D7EE219}"/>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3F1D10DB-A880-4959-A05B-17D8BB60F1E4}"/>
              </a:ext>
            </a:extLst>
          </p:cNvPr>
          <p:cNvSpPr txBox="1">
            <a:spLocks noChangeArrowheads="1"/>
          </p:cNvSpPr>
          <p:nvPr/>
        </p:nvSpPr>
        <p:spPr bwMode="auto">
          <a:xfrm>
            <a:off x="225653" y="1237709"/>
            <a:ext cx="11455940" cy="465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15000"/>
              </a:lnSpc>
              <a:spcBef>
                <a:spcPct val="0"/>
              </a:spcBef>
            </a:pPr>
            <a:r>
              <a:rPr lang="zh-CN" altLang="en-US" sz="2000" b="0">
                <a:solidFill>
                  <a:srgbClr val="D1390F"/>
                </a:solidFill>
                <a:latin typeface="+mj-ea"/>
                <a:ea typeface="+mj-ea"/>
              </a:rPr>
              <a:t>中断传送：</a:t>
            </a:r>
          </a:p>
          <a:p>
            <a:pPr marL="742950" lvl="1" indent="-285750" algn="just">
              <a:lnSpc>
                <a:spcPct val="115000"/>
              </a:lnSpc>
              <a:spcBef>
                <a:spcPct val="0"/>
              </a:spcBef>
            </a:pPr>
            <a:r>
              <a:rPr lang="zh-CN" altLang="en-US" sz="2000" b="0">
                <a:latin typeface="+mj-ea"/>
                <a:ea typeface="+mj-ea"/>
              </a:rPr>
              <a:t>硬盘要求每次中断以４字块（</a:t>
            </a:r>
            <a:r>
              <a:rPr lang="en-US" altLang="zh-CN" sz="2000" b="0">
                <a:latin typeface="+mj-ea"/>
                <a:ea typeface="+mj-ea"/>
              </a:rPr>
              <a:t>=16</a:t>
            </a:r>
            <a:r>
              <a:rPr lang="zh-CN" altLang="en-US" sz="2000" b="0">
                <a:latin typeface="+mj-ea"/>
                <a:ea typeface="+mj-ea"/>
              </a:rPr>
              <a:t>字节）进行传送，为了保证没有任何数据传输被错过，传送的速率应达到每秒</a:t>
            </a:r>
            <a:r>
              <a:rPr lang="en-US" altLang="zh-CN" sz="2000" b="0">
                <a:latin typeface="+mj-ea"/>
                <a:ea typeface="+mj-ea"/>
              </a:rPr>
              <a:t>4MB/16B=250K</a:t>
            </a:r>
            <a:r>
              <a:rPr lang="zh-CN" altLang="en-US" sz="2000" b="0">
                <a:latin typeface="+mj-ea"/>
                <a:ea typeface="+mj-ea"/>
              </a:rPr>
              <a:t>次中断的速度；</a:t>
            </a:r>
          </a:p>
          <a:p>
            <a:pPr marL="742950" lvl="1" indent="-285750" algn="just">
              <a:lnSpc>
                <a:spcPct val="115000"/>
              </a:lnSpc>
              <a:spcBef>
                <a:spcPct val="0"/>
              </a:spcBef>
            </a:pPr>
            <a:r>
              <a:rPr lang="zh-CN" altLang="en-US" sz="2000" b="0">
                <a:latin typeface="+mj-ea"/>
                <a:ea typeface="+mj-ea"/>
              </a:rPr>
              <a:t>每秒钟用于中断的周期数为</a:t>
            </a:r>
            <a:r>
              <a:rPr lang="en-US" altLang="zh-CN" sz="2000" b="0">
                <a:latin typeface="+mj-ea"/>
                <a:ea typeface="+mj-ea"/>
              </a:rPr>
              <a:t>250Kx500=125x10</a:t>
            </a:r>
            <a:r>
              <a:rPr lang="en-US" altLang="zh-CN" sz="2000" b="0" baseline="30000">
                <a:latin typeface="+mj-ea"/>
                <a:ea typeface="+mj-ea"/>
              </a:rPr>
              <a:t>6</a:t>
            </a:r>
            <a:r>
              <a:rPr lang="zh-CN" altLang="en-US" sz="2000" b="0">
                <a:latin typeface="+mj-ea"/>
                <a:ea typeface="+mj-ea"/>
              </a:rPr>
              <a:t>；</a:t>
            </a:r>
          </a:p>
          <a:p>
            <a:pPr marL="742950" lvl="1" indent="-285750" algn="just">
              <a:lnSpc>
                <a:spcPct val="115000"/>
              </a:lnSpc>
              <a:spcBef>
                <a:spcPct val="0"/>
              </a:spcBef>
            </a:pPr>
            <a:r>
              <a:rPr lang="zh-CN" altLang="en-US" sz="2000" b="0">
                <a:latin typeface="+mj-ea"/>
                <a:ea typeface="+mj-ea"/>
              </a:rPr>
              <a:t>在一次传输中所消耗的处理器时间的百分比为：</a:t>
            </a:r>
            <a:r>
              <a:rPr lang="en-US" altLang="zh-CN" sz="2000" b="0">
                <a:latin typeface="+mj-ea"/>
                <a:ea typeface="+mj-ea"/>
              </a:rPr>
              <a:t>125x10</a:t>
            </a:r>
            <a:r>
              <a:rPr lang="en-US" altLang="zh-CN" sz="2000" b="0" baseline="30000">
                <a:latin typeface="+mj-ea"/>
                <a:ea typeface="+mj-ea"/>
              </a:rPr>
              <a:t>6</a:t>
            </a:r>
            <a:r>
              <a:rPr lang="en-US" altLang="zh-CN" sz="2000" b="0">
                <a:latin typeface="+mj-ea"/>
                <a:ea typeface="+mj-ea"/>
              </a:rPr>
              <a:t>/(500x10</a:t>
            </a:r>
            <a:r>
              <a:rPr lang="en-US" altLang="zh-CN" sz="2000" b="0" baseline="30000">
                <a:latin typeface="+mj-ea"/>
                <a:ea typeface="+mj-ea"/>
              </a:rPr>
              <a:t>6</a:t>
            </a:r>
            <a:r>
              <a:rPr lang="en-US" altLang="zh-CN" sz="2000" b="0">
                <a:latin typeface="+mj-ea"/>
                <a:ea typeface="+mj-ea"/>
              </a:rPr>
              <a:t>)=25%</a:t>
            </a:r>
            <a:r>
              <a:rPr lang="zh-CN" altLang="en-US" sz="2000" b="0">
                <a:latin typeface="+mj-ea"/>
                <a:ea typeface="+mj-ea"/>
              </a:rPr>
              <a:t>；</a:t>
            </a:r>
          </a:p>
          <a:p>
            <a:pPr marL="742950" lvl="1" indent="-285750" algn="just">
              <a:lnSpc>
                <a:spcPct val="115000"/>
              </a:lnSpc>
              <a:spcBef>
                <a:spcPct val="0"/>
              </a:spcBef>
            </a:pPr>
            <a:r>
              <a:rPr lang="zh-CN" altLang="en-US" sz="2000" b="0">
                <a:latin typeface="+mj-ea"/>
                <a:ea typeface="+mj-ea"/>
              </a:rPr>
              <a:t>假定硬盘仅用其中</a:t>
            </a:r>
            <a:r>
              <a:rPr lang="en-US" altLang="zh-CN" sz="2000" b="0">
                <a:latin typeface="+mj-ea"/>
                <a:ea typeface="+mj-ea"/>
              </a:rPr>
              <a:t>5%</a:t>
            </a:r>
            <a:r>
              <a:rPr lang="zh-CN" altLang="en-US" sz="2000" b="0">
                <a:latin typeface="+mj-ea"/>
                <a:ea typeface="+mj-ea"/>
              </a:rPr>
              <a:t>的时间来传送数据，则处理器消耗的百分比为</a:t>
            </a:r>
            <a:r>
              <a:rPr lang="en-US" altLang="zh-CN" sz="2000" b="0">
                <a:latin typeface="+mj-ea"/>
                <a:ea typeface="+mj-ea"/>
              </a:rPr>
              <a:t>25%x5%=1.25% </a:t>
            </a:r>
            <a:r>
              <a:rPr lang="zh-CN" altLang="en-US" sz="2000" b="0">
                <a:latin typeface="+mj-ea"/>
                <a:ea typeface="+mj-ea"/>
              </a:rPr>
              <a:t>。</a:t>
            </a:r>
          </a:p>
          <a:p>
            <a:pPr marL="342900" indent="-342900" algn="just">
              <a:lnSpc>
                <a:spcPct val="115000"/>
              </a:lnSpc>
              <a:spcBef>
                <a:spcPct val="0"/>
              </a:spcBef>
            </a:pPr>
            <a:r>
              <a:rPr lang="en-US" altLang="zh-CN" sz="2000" b="0">
                <a:solidFill>
                  <a:srgbClr val="D1390F"/>
                </a:solidFill>
                <a:latin typeface="+mj-ea"/>
                <a:ea typeface="+mj-ea"/>
              </a:rPr>
              <a:t>DMA</a:t>
            </a:r>
            <a:r>
              <a:rPr lang="zh-CN" altLang="en-US" sz="2000" b="0">
                <a:solidFill>
                  <a:srgbClr val="D1390F"/>
                </a:solidFill>
                <a:latin typeface="+mj-ea"/>
                <a:ea typeface="+mj-ea"/>
              </a:rPr>
              <a:t>传送：</a:t>
            </a:r>
          </a:p>
          <a:p>
            <a:pPr marL="742950" lvl="1" indent="-285750">
              <a:lnSpc>
                <a:spcPct val="115000"/>
              </a:lnSpc>
              <a:spcBef>
                <a:spcPct val="0"/>
              </a:spcBef>
            </a:pPr>
            <a:r>
              <a:rPr lang="zh-CN" altLang="en-US" sz="2000" b="0">
                <a:latin typeface="+mj-ea"/>
                <a:ea typeface="+mj-ea"/>
              </a:rPr>
              <a:t>每个</a:t>
            </a:r>
            <a:r>
              <a:rPr lang="en-US" altLang="zh-CN" sz="2000" b="0">
                <a:latin typeface="+mj-ea"/>
                <a:ea typeface="+mj-ea"/>
              </a:rPr>
              <a:t>DMA</a:t>
            </a:r>
            <a:r>
              <a:rPr lang="zh-CN" altLang="en-US" sz="2000" b="0">
                <a:latin typeface="+mj-ea"/>
                <a:ea typeface="+mj-ea"/>
              </a:rPr>
              <a:t>传送将花</a:t>
            </a:r>
            <a:r>
              <a:rPr lang="en-US" altLang="zh-CN" sz="2000" b="0">
                <a:latin typeface="+mj-ea"/>
                <a:ea typeface="+mj-ea"/>
              </a:rPr>
              <a:t>8KB/(4MB/Sec)=2x10</a:t>
            </a:r>
            <a:r>
              <a:rPr lang="en-US" altLang="zh-CN" sz="2000" b="0" baseline="30000">
                <a:latin typeface="+mj-ea"/>
                <a:ea typeface="+mj-ea"/>
              </a:rPr>
              <a:t>-3</a:t>
            </a:r>
            <a:r>
              <a:rPr lang="zh-CN" altLang="en-US" sz="2000" b="0">
                <a:latin typeface="+mj-ea"/>
                <a:ea typeface="+mj-ea"/>
              </a:rPr>
              <a:t>秒；</a:t>
            </a:r>
          </a:p>
          <a:p>
            <a:pPr marL="742950" lvl="1" indent="-285750">
              <a:lnSpc>
                <a:spcPct val="115000"/>
              </a:lnSpc>
              <a:spcBef>
                <a:spcPct val="0"/>
              </a:spcBef>
            </a:pPr>
            <a:r>
              <a:rPr lang="zh-CN" altLang="en-US" sz="2000" b="0">
                <a:latin typeface="+mj-ea"/>
                <a:ea typeface="+mj-ea"/>
              </a:rPr>
              <a:t>一秒钟有</a:t>
            </a:r>
            <a:r>
              <a:rPr lang="en-US" altLang="zh-CN" sz="2000" b="0">
                <a:latin typeface="+mj-ea"/>
                <a:ea typeface="+mj-ea"/>
              </a:rPr>
              <a:t>1/(2x10</a:t>
            </a:r>
            <a:r>
              <a:rPr lang="en-US" altLang="zh-CN" sz="2000" b="0" baseline="30000">
                <a:latin typeface="+mj-ea"/>
                <a:ea typeface="+mj-ea"/>
              </a:rPr>
              <a:t>-3 </a:t>
            </a:r>
            <a:r>
              <a:rPr lang="en-US" altLang="zh-CN" sz="2000" b="0">
                <a:latin typeface="+mj-ea"/>
                <a:ea typeface="+mj-ea"/>
              </a:rPr>
              <a:t>)=500</a:t>
            </a:r>
            <a:r>
              <a:rPr lang="zh-CN" altLang="en-US" sz="2000" b="0">
                <a:latin typeface="+mj-ea"/>
                <a:ea typeface="+mj-ea"/>
              </a:rPr>
              <a:t>次</a:t>
            </a:r>
            <a:r>
              <a:rPr lang="en-US" altLang="zh-CN" sz="2000" b="0">
                <a:latin typeface="+mj-ea"/>
                <a:ea typeface="+mj-ea"/>
              </a:rPr>
              <a:t>DMA</a:t>
            </a:r>
            <a:r>
              <a:rPr lang="zh-CN" altLang="en-US" sz="2000" b="0">
                <a:latin typeface="+mj-ea"/>
                <a:ea typeface="+mj-ea"/>
              </a:rPr>
              <a:t>传送；</a:t>
            </a:r>
          </a:p>
          <a:p>
            <a:pPr marL="742950" lvl="1" indent="-285750">
              <a:lnSpc>
                <a:spcPct val="115000"/>
              </a:lnSpc>
              <a:spcBef>
                <a:spcPct val="0"/>
              </a:spcBef>
            </a:pPr>
            <a:r>
              <a:rPr lang="zh-CN" altLang="en-US" sz="2000" b="0">
                <a:latin typeface="+mj-ea"/>
                <a:ea typeface="+mj-ea"/>
              </a:rPr>
              <a:t>如果硬盘一直在传送数据的话，处理器必须每秒钟花 </a:t>
            </a:r>
            <a:r>
              <a:rPr lang="en-US" altLang="zh-CN" sz="2000" b="0">
                <a:latin typeface="+mj-ea"/>
                <a:ea typeface="+mj-ea"/>
              </a:rPr>
              <a:t>(1000+500)x500=750x10</a:t>
            </a:r>
            <a:r>
              <a:rPr lang="en-US" altLang="zh-CN" sz="2000" b="0" baseline="30000">
                <a:latin typeface="+mj-ea"/>
                <a:ea typeface="+mj-ea"/>
              </a:rPr>
              <a:t>3</a:t>
            </a:r>
            <a:r>
              <a:rPr lang="zh-CN" altLang="en-US" sz="2000" b="0">
                <a:latin typeface="+mj-ea"/>
                <a:ea typeface="+mj-ea"/>
              </a:rPr>
              <a:t>个时钟周期来为硬盘</a:t>
            </a:r>
            <a:r>
              <a:rPr lang="en-US" altLang="zh-CN" sz="2000" b="0">
                <a:latin typeface="+mj-ea"/>
                <a:ea typeface="+mj-ea"/>
              </a:rPr>
              <a:t>I/O</a:t>
            </a:r>
            <a:r>
              <a:rPr lang="zh-CN" altLang="en-US" sz="2000" b="0">
                <a:latin typeface="+mj-ea"/>
                <a:ea typeface="+mj-ea"/>
              </a:rPr>
              <a:t>操作服务；</a:t>
            </a:r>
          </a:p>
          <a:p>
            <a:pPr marL="742950" lvl="1" indent="-285750">
              <a:lnSpc>
                <a:spcPct val="115000"/>
              </a:lnSpc>
              <a:spcBef>
                <a:spcPct val="0"/>
              </a:spcBef>
            </a:pPr>
            <a:r>
              <a:rPr lang="zh-CN" altLang="en-US" sz="2000" b="0">
                <a:latin typeface="+mj-ea"/>
                <a:ea typeface="+mj-ea"/>
              </a:rPr>
              <a:t>在硬盘</a:t>
            </a:r>
            <a:r>
              <a:rPr lang="en-US" altLang="zh-CN" sz="2000" b="0">
                <a:latin typeface="+mj-ea"/>
                <a:ea typeface="+mj-ea"/>
              </a:rPr>
              <a:t>I/O</a:t>
            </a:r>
            <a:r>
              <a:rPr lang="zh-CN" altLang="en-US" sz="2000" b="0">
                <a:latin typeface="+mj-ea"/>
                <a:ea typeface="+mj-ea"/>
              </a:rPr>
              <a:t>操作上处理器花费的时间占：</a:t>
            </a:r>
          </a:p>
          <a:p>
            <a:pPr marL="342900" indent="-342900">
              <a:lnSpc>
                <a:spcPct val="115000"/>
              </a:lnSpc>
              <a:spcBef>
                <a:spcPct val="0"/>
              </a:spcBef>
              <a:buFontTx/>
              <a:buNone/>
            </a:pPr>
            <a:r>
              <a:rPr lang="zh-CN" altLang="en-US" sz="2000" b="0">
                <a:latin typeface="+mj-ea"/>
                <a:ea typeface="+mj-ea"/>
              </a:rPr>
              <a:t>                                </a:t>
            </a:r>
            <a:r>
              <a:rPr lang="en-US" altLang="zh-CN" sz="2000" b="0">
                <a:latin typeface="+mj-ea"/>
                <a:ea typeface="+mj-ea"/>
              </a:rPr>
              <a:t>750x10</a:t>
            </a:r>
            <a:r>
              <a:rPr lang="en-US" altLang="zh-CN" sz="2000" b="0" baseline="30000">
                <a:latin typeface="+mj-ea"/>
                <a:ea typeface="+mj-ea"/>
              </a:rPr>
              <a:t>3</a:t>
            </a:r>
            <a:r>
              <a:rPr lang="en-US" altLang="zh-CN" sz="2000" b="0">
                <a:latin typeface="+mj-ea"/>
                <a:ea typeface="+mj-ea"/>
              </a:rPr>
              <a:t>/500x10</a:t>
            </a:r>
            <a:r>
              <a:rPr lang="en-US" altLang="zh-CN" sz="2000" b="0" baseline="30000">
                <a:latin typeface="+mj-ea"/>
                <a:ea typeface="+mj-ea"/>
              </a:rPr>
              <a:t>6</a:t>
            </a:r>
            <a:r>
              <a:rPr lang="en-US" altLang="zh-CN" sz="2000" b="0">
                <a:latin typeface="+mj-ea"/>
                <a:ea typeface="+mj-ea"/>
              </a:rPr>
              <a:t>=1.5x10</a:t>
            </a:r>
            <a:r>
              <a:rPr lang="en-US" altLang="zh-CN" sz="2000" b="0" baseline="30000">
                <a:latin typeface="+mj-ea"/>
                <a:ea typeface="+mj-ea"/>
              </a:rPr>
              <a:t>-3</a:t>
            </a:r>
            <a:r>
              <a:rPr lang="en-US" altLang="zh-CN" sz="2000" b="0">
                <a:latin typeface="+mj-ea"/>
                <a:ea typeface="+mj-ea"/>
              </a:rPr>
              <a:t>=0.15%</a:t>
            </a:r>
            <a:r>
              <a:rPr lang="en-US" altLang="zh-CN" sz="2200" b="0">
                <a:latin typeface="+mj-ea"/>
                <a:ea typeface="+mj-ea"/>
              </a:rPr>
              <a:t> </a:t>
            </a:r>
            <a:r>
              <a:rPr lang="zh-CN" altLang="en-US" sz="2200" b="0">
                <a:latin typeface="+mj-ea"/>
                <a:ea typeface="+mj-ea"/>
              </a:rPr>
              <a:t>。</a:t>
            </a:r>
            <a:endParaRPr lang="zh-CN" altLang="en-US" sz="2200" b="0" dirty="0">
              <a:latin typeface="+mj-ea"/>
              <a:ea typeface="+mj-ea"/>
            </a:endParaRPr>
          </a:p>
        </p:txBody>
      </p:sp>
    </p:spTree>
    <p:extLst>
      <p:ext uri="{BB962C8B-B14F-4D97-AF65-F5344CB8AC3E}">
        <p14:creationId xmlns:p14="http://schemas.microsoft.com/office/powerpoint/2010/main" val="383823396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B1F014-28EF-4124-AD46-A4C05CF171E1}"/>
              </a:ext>
            </a:extLst>
          </p:cNvPr>
          <p:cNvSpPr>
            <a:spLocks noGrp="1"/>
          </p:cNvSpPr>
          <p:nvPr>
            <p:ph type="sldNum" sz="quarter" idx="12"/>
          </p:nvPr>
        </p:nvSpPr>
        <p:spPr/>
        <p:txBody>
          <a:bodyPr/>
          <a:lstStyle/>
          <a:p>
            <a:fld id="{D12C7F20-4EEE-4847-AC76-B538472E8A39}" type="slidenum">
              <a:rPr lang="zh-CN" altLang="en-US" smtClean="0"/>
              <a:pPr/>
              <a:t>77</a:t>
            </a:fld>
            <a:endParaRPr lang="zh-CN" altLang="en-US"/>
          </a:p>
        </p:txBody>
      </p:sp>
      <p:sp>
        <p:nvSpPr>
          <p:cNvPr id="3" name="文本占位符 2">
            <a:extLst>
              <a:ext uri="{FF2B5EF4-FFF2-40B4-BE49-F238E27FC236}">
                <a16:creationId xmlns:a16="http://schemas.microsoft.com/office/drawing/2014/main" id="{DA3FC306-11B5-4347-99D5-68E7420A5057}"/>
              </a:ext>
            </a:extLst>
          </p:cNvPr>
          <p:cNvSpPr>
            <a:spLocks noGrp="1"/>
          </p:cNvSpPr>
          <p:nvPr>
            <p:ph type="body" sz="quarter" idx="15"/>
          </p:nvPr>
        </p:nvSpPr>
        <p:spPr/>
        <p:txBody>
          <a:bodyPr/>
          <a:lstStyle/>
          <a:p>
            <a:r>
              <a:rPr lang="zh-CN" altLang="en-US" dirty="0"/>
              <a:t>通道和</a:t>
            </a:r>
            <a:r>
              <a:rPr lang="en-US" altLang="zh-CN" dirty="0"/>
              <a:t>IOP</a:t>
            </a:r>
            <a:r>
              <a:rPr lang="zh-CN" altLang="en-US" dirty="0"/>
              <a:t>方式</a:t>
            </a:r>
          </a:p>
        </p:txBody>
      </p:sp>
      <p:sp>
        <p:nvSpPr>
          <p:cNvPr id="4" name="文本占位符 3">
            <a:extLst>
              <a:ext uri="{FF2B5EF4-FFF2-40B4-BE49-F238E27FC236}">
                <a16:creationId xmlns:a16="http://schemas.microsoft.com/office/drawing/2014/main" id="{6DACC81C-C319-44B7-AC3B-B3C15FD7C279}"/>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316B5889-8D4A-4246-B8F7-F3770C9F6E0F}"/>
              </a:ext>
            </a:extLst>
          </p:cNvPr>
          <p:cNvSpPr txBox="1">
            <a:spLocks noChangeArrowheads="1"/>
          </p:cNvSpPr>
          <p:nvPr/>
        </p:nvSpPr>
        <p:spPr bwMode="auto">
          <a:xfrm>
            <a:off x="425998" y="1289287"/>
            <a:ext cx="11484544" cy="41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en-US" altLang="zh-CN" sz="2000" b="0" i="0" u="none" strike="noStrike" kern="1200" cap="none" spc="0" normalizeH="0" baseline="0" noProof="0">
                <a:ln>
                  <a:noFill/>
                </a:ln>
                <a:solidFill>
                  <a:srgbClr val="000000"/>
                </a:solidFill>
                <a:effectLst/>
                <a:uLnTx/>
                <a:uFillTx/>
                <a:latin typeface="+mj-ea"/>
                <a:ea typeface="+mj-ea"/>
                <a:cs typeface="+mn-cs"/>
              </a:rPr>
              <a:t>I/O</a:t>
            </a:r>
            <a:r>
              <a:rPr kumimoji="0" lang="zh-CN" altLang="en-US" sz="2000" b="0" i="0" u="none" strike="noStrike" kern="1200" cap="none" spc="0" normalizeH="0" baseline="0" noProof="0">
                <a:ln>
                  <a:noFill/>
                </a:ln>
                <a:solidFill>
                  <a:srgbClr val="000000"/>
                </a:solidFill>
                <a:effectLst/>
                <a:uLnTx/>
                <a:uFillTx/>
                <a:latin typeface="+mj-ea"/>
                <a:ea typeface="+mj-ea"/>
                <a:cs typeface="+mn-cs"/>
              </a:rPr>
              <a:t>方式的发展过程：</a:t>
            </a:r>
            <a:r>
              <a:rPr kumimoji="0" lang="zh-CN" altLang="en-US" sz="1800" b="0" i="0" u="none" strike="noStrike" kern="1200" cap="none" spc="0" normalizeH="0" baseline="0" noProof="0">
                <a:ln>
                  <a:noFill/>
                </a:ln>
                <a:solidFill>
                  <a:srgbClr val="000000"/>
                </a:solidFill>
                <a:effectLst/>
                <a:uLnTx/>
                <a:uFillTx/>
                <a:latin typeface="+mj-ea"/>
                <a:ea typeface="+mj-ea"/>
                <a:cs typeface="+mn-cs"/>
              </a:rPr>
              <a:t>   </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zh-CN" altLang="en-US" sz="1800" b="0" i="0" u="none" strike="noStrike" kern="1200" cap="none" spc="0" normalizeH="0" baseline="0" noProof="0">
                <a:ln>
                  <a:noFill/>
                </a:ln>
                <a:solidFill>
                  <a:srgbClr val="063DE8"/>
                </a:solidFill>
                <a:effectLst/>
                <a:uLnTx/>
                <a:uFillTx/>
                <a:latin typeface="+mj-ea"/>
                <a:ea typeface="+mj-ea"/>
                <a:cs typeface="+mn-cs"/>
              </a:rPr>
              <a:t>第一阶段：</a:t>
            </a:r>
            <a:r>
              <a:rPr kumimoji="0" lang="en-US" altLang="zh-CN" sz="1800" b="0" i="0" u="none" strike="noStrike" kern="1200" cap="none" spc="0" normalizeH="0" baseline="0" noProof="0">
                <a:ln>
                  <a:noFill/>
                </a:ln>
                <a:solidFill>
                  <a:srgbClr val="063DE8"/>
                </a:solidFill>
                <a:effectLst/>
                <a:uLnTx/>
                <a:uFillTx/>
                <a:latin typeface="+mj-ea"/>
                <a:ea typeface="+mj-ea"/>
                <a:cs typeface="+mn-cs"/>
              </a:rPr>
              <a:t>CPU</a:t>
            </a:r>
            <a:r>
              <a:rPr kumimoji="0" lang="zh-CN" altLang="en-US" sz="1800" b="0" i="0" u="none" strike="noStrike" kern="1200" cap="none" spc="0" normalizeH="0" baseline="0" noProof="0">
                <a:ln>
                  <a:noFill/>
                </a:ln>
                <a:solidFill>
                  <a:srgbClr val="063DE8"/>
                </a:solidFill>
                <a:effectLst/>
                <a:uLnTx/>
                <a:uFillTx/>
                <a:latin typeface="+mj-ea"/>
                <a:ea typeface="+mj-ea"/>
                <a:cs typeface="+mn-cs"/>
              </a:rPr>
              <a:t>直接控制外设。 </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zh-CN" altLang="en-US" sz="1800" b="0" i="0" u="none" strike="noStrike" kern="1200" cap="none" spc="0" normalizeH="0" baseline="0" noProof="0">
                <a:ln>
                  <a:noFill/>
                </a:ln>
                <a:solidFill>
                  <a:srgbClr val="063DE8"/>
                </a:solidFill>
                <a:effectLst/>
                <a:uLnTx/>
                <a:uFillTx/>
                <a:latin typeface="+mj-ea"/>
                <a:ea typeface="+mj-ea"/>
                <a:cs typeface="+mn-cs"/>
              </a:rPr>
              <a:t>第二阶段：增加一个控制器或一个</a:t>
            </a:r>
            <a:r>
              <a:rPr kumimoji="0" lang="en-US" altLang="zh-CN" sz="1800" b="0" i="0" u="none" strike="noStrike" kern="1200" cap="none" spc="0" normalizeH="0" baseline="0" noProof="0">
                <a:ln>
                  <a:noFill/>
                </a:ln>
                <a:solidFill>
                  <a:srgbClr val="063DE8"/>
                </a:solidFill>
                <a:effectLst/>
                <a:uLnTx/>
                <a:uFillTx/>
                <a:latin typeface="+mj-ea"/>
                <a:ea typeface="+mj-ea"/>
                <a:cs typeface="+mn-cs"/>
              </a:rPr>
              <a:t>I/O</a:t>
            </a:r>
            <a:r>
              <a:rPr kumimoji="0" lang="zh-CN" altLang="en-US" sz="1800" b="0" i="0" u="none" strike="noStrike" kern="1200" cap="none" spc="0" normalizeH="0" baseline="0" noProof="0">
                <a:ln>
                  <a:noFill/>
                </a:ln>
                <a:solidFill>
                  <a:srgbClr val="063DE8"/>
                </a:solidFill>
                <a:effectLst/>
                <a:uLnTx/>
                <a:uFillTx/>
                <a:latin typeface="+mj-ea"/>
                <a:ea typeface="+mj-ea"/>
                <a:cs typeface="+mn-cs"/>
              </a:rPr>
              <a:t>模块，</a:t>
            </a:r>
            <a:r>
              <a:rPr kumimoji="0" lang="en-US" altLang="zh-CN" sz="1800" b="0" i="0" u="none" strike="noStrike" kern="1200" cap="none" spc="0" normalizeH="0" baseline="0" noProof="0">
                <a:ln>
                  <a:noFill/>
                </a:ln>
                <a:solidFill>
                  <a:srgbClr val="063DE8"/>
                </a:solidFill>
                <a:effectLst/>
                <a:uLnTx/>
                <a:uFillTx/>
                <a:latin typeface="+mj-ea"/>
                <a:ea typeface="+mj-ea"/>
                <a:cs typeface="+mn-cs"/>
              </a:rPr>
              <a:t>CPU</a:t>
            </a:r>
            <a:r>
              <a:rPr kumimoji="0" lang="zh-CN" altLang="en-US" sz="1800" b="0" i="0" u="none" strike="noStrike" kern="1200" cap="none" spc="0" normalizeH="0" baseline="0" noProof="0">
                <a:ln>
                  <a:noFill/>
                </a:ln>
                <a:solidFill>
                  <a:srgbClr val="063DE8"/>
                </a:solidFill>
                <a:effectLst/>
                <a:uLnTx/>
                <a:uFillTx/>
                <a:latin typeface="+mj-ea"/>
                <a:ea typeface="+mj-ea"/>
                <a:cs typeface="+mn-cs"/>
              </a:rPr>
              <a:t>使用编程</a:t>
            </a:r>
            <a:r>
              <a:rPr kumimoji="0" lang="en-US" altLang="zh-CN" sz="1800" b="0" i="0" u="none" strike="noStrike" kern="1200" cap="none" spc="0" normalizeH="0" baseline="0" noProof="0">
                <a:ln>
                  <a:noFill/>
                </a:ln>
                <a:solidFill>
                  <a:srgbClr val="063DE8"/>
                </a:solidFill>
                <a:effectLst/>
                <a:uLnTx/>
                <a:uFillTx/>
                <a:latin typeface="+mj-ea"/>
                <a:ea typeface="+mj-ea"/>
                <a:cs typeface="+mn-cs"/>
              </a:rPr>
              <a:t>I/O</a:t>
            </a:r>
            <a:r>
              <a:rPr kumimoji="0" lang="zh-CN" altLang="en-US" sz="1800" b="0" i="0" u="none" strike="noStrike" kern="1200" cap="none" spc="0" normalizeH="0" baseline="0" noProof="0">
                <a:ln>
                  <a:noFill/>
                </a:ln>
                <a:solidFill>
                  <a:srgbClr val="063DE8"/>
                </a:solidFill>
                <a:effectLst/>
                <a:uLnTx/>
                <a:uFillTx/>
                <a:latin typeface="+mj-ea"/>
                <a:ea typeface="+mj-ea"/>
                <a:cs typeface="+mn-cs"/>
              </a:rPr>
              <a:t>控制。</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zh-CN" altLang="en-US" sz="1800" b="0" i="0" u="none" strike="noStrike" kern="1200" cap="none" spc="0" normalizeH="0" baseline="0" noProof="0">
                <a:ln>
                  <a:noFill/>
                </a:ln>
                <a:solidFill>
                  <a:srgbClr val="063DE8"/>
                </a:solidFill>
                <a:effectLst/>
                <a:uLnTx/>
                <a:uFillTx/>
                <a:latin typeface="+mj-ea"/>
                <a:ea typeface="+mj-ea"/>
                <a:cs typeface="+mn-cs"/>
              </a:rPr>
              <a:t>第三阶段：采用中断技术，</a:t>
            </a:r>
            <a:r>
              <a:rPr kumimoji="0" lang="en-US" altLang="zh-CN" sz="1800" b="0" i="0" u="none" strike="noStrike" kern="1200" cap="none" spc="0" normalizeH="0" baseline="0" noProof="0">
                <a:ln>
                  <a:noFill/>
                </a:ln>
                <a:solidFill>
                  <a:srgbClr val="063DE8"/>
                </a:solidFill>
                <a:effectLst/>
                <a:uLnTx/>
                <a:uFillTx/>
                <a:latin typeface="+mj-ea"/>
                <a:ea typeface="+mj-ea"/>
                <a:cs typeface="+mn-cs"/>
              </a:rPr>
              <a:t>CPU</a:t>
            </a:r>
            <a:r>
              <a:rPr kumimoji="0" lang="zh-CN" altLang="en-US" sz="1800" b="0" i="0" u="none" strike="noStrike" kern="1200" cap="none" spc="0" normalizeH="0" baseline="0" noProof="0">
                <a:ln>
                  <a:noFill/>
                </a:ln>
                <a:solidFill>
                  <a:srgbClr val="063DE8"/>
                </a:solidFill>
                <a:effectLst/>
                <a:uLnTx/>
                <a:uFillTx/>
                <a:latin typeface="+mj-ea"/>
                <a:ea typeface="+mj-ea"/>
                <a:cs typeface="+mn-cs"/>
              </a:rPr>
              <a:t>不需要花费时间等待外设执行</a:t>
            </a:r>
            <a:r>
              <a:rPr kumimoji="0" lang="en-US" altLang="zh-CN" sz="1800" b="0" i="0" u="none" strike="noStrike" kern="1200" cap="none" spc="0" normalizeH="0" baseline="0" noProof="0">
                <a:ln>
                  <a:noFill/>
                </a:ln>
                <a:solidFill>
                  <a:srgbClr val="063DE8"/>
                </a:solidFill>
                <a:effectLst/>
                <a:uLnTx/>
                <a:uFillTx/>
                <a:latin typeface="+mj-ea"/>
                <a:ea typeface="+mj-ea"/>
                <a:cs typeface="+mn-cs"/>
              </a:rPr>
              <a:t>I/O</a:t>
            </a:r>
            <a:r>
              <a:rPr kumimoji="0" lang="zh-CN" altLang="en-US" sz="1800" b="0" i="0" u="none" strike="noStrike" kern="1200" cap="none" spc="0" normalizeH="0" baseline="0" noProof="0">
                <a:ln>
                  <a:noFill/>
                </a:ln>
                <a:solidFill>
                  <a:srgbClr val="063DE8"/>
                </a:solidFill>
                <a:effectLst/>
                <a:uLnTx/>
                <a:uFillTx/>
                <a:latin typeface="+mj-ea"/>
                <a:ea typeface="+mj-ea"/>
                <a:cs typeface="+mn-cs"/>
              </a:rPr>
              <a:t>操作，实现了外设和</a:t>
            </a:r>
            <a:r>
              <a:rPr kumimoji="0" lang="en-US" altLang="zh-CN" sz="1800" b="0" i="0" u="none" strike="noStrike" kern="1200" cap="none" spc="0" normalizeH="0" baseline="0" noProof="0">
                <a:ln>
                  <a:noFill/>
                </a:ln>
                <a:solidFill>
                  <a:srgbClr val="063DE8"/>
                </a:solidFill>
                <a:effectLst/>
                <a:uLnTx/>
                <a:uFillTx/>
                <a:latin typeface="+mj-ea"/>
                <a:ea typeface="+mj-ea"/>
                <a:cs typeface="+mn-cs"/>
              </a:rPr>
              <a:t>CPU</a:t>
            </a:r>
            <a:r>
              <a:rPr kumimoji="0" lang="zh-CN" altLang="en-US" sz="1800" b="0" i="0" u="none" strike="noStrike" kern="1200" cap="none" spc="0" normalizeH="0" baseline="0" noProof="0">
                <a:ln>
                  <a:noFill/>
                </a:ln>
                <a:solidFill>
                  <a:srgbClr val="063DE8"/>
                </a:solidFill>
                <a:effectLst/>
                <a:uLnTx/>
                <a:uFillTx/>
                <a:latin typeface="+mj-ea"/>
                <a:ea typeface="+mj-ea"/>
                <a:cs typeface="+mn-cs"/>
              </a:rPr>
              <a:t>的并行。 </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zh-CN" altLang="en-US" sz="1800" b="0" i="0" u="none" strike="noStrike" kern="1200" cap="none" spc="0" normalizeH="0" baseline="0" noProof="0">
                <a:ln>
                  <a:noFill/>
                </a:ln>
                <a:solidFill>
                  <a:srgbClr val="063DE8"/>
                </a:solidFill>
                <a:effectLst/>
                <a:uLnTx/>
                <a:uFillTx/>
                <a:latin typeface="+mj-ea"/>
                <a:ea typeface="+mj-ea"/>
                <a:cs typeface="+mn-cs"/>
              </a:rPr>
              <a:t>第四阶段：</a:t>
            </a:r>
            <a:r>
              <a:rPr kumimoji="0" lang="en-US" altLang="zh-CN" sz="1800" b="0" i="0" u="none" strike="noStrike" kern="1200" cap="none" spc="0" normalizeH="0" baseline="0" noProof="0">
                <a:ln>
                  <a:noFill/>
                </a:ln>
                <a:solidFill>
                  <a:srgbClr val="063DE8"/>
                </a:solidFill>
                <a:effectLst/>
                <a:uLnTx/>
                <a:uFillTx/>
                <a:latin typeface="+mj-ea"/>
                <a:ea typeface="+mj-ea"/>
                <a:cs typeface="+mn-cs"/>
              </a:rPr>
              <a:t>I/O</a:t>
            </a:r>
            <a:r>
              <a:rPr kumimoji="0" lang="zh-CN" altLang="en-US" sz="1800" b="0" i="0" u="none" strike="noStrike" kern="1200" cap="none" spc="0" normalizeH="0" baseline="0" noProof="0">
                <a:ln>
                  <a:noFill/>
                </a:ln>
                <a:solidFill>
                  <a:srgbClr val="063DE8"/>
                </a:solidFill>
                <a:effectLst/>
                <a:uLnTx/>
                <a:uFillTx/>
                <a:latin typeface="+mj-ea"/>
                <a:ea typeface="+mj-ea"/>
                <a:cs typeface="+mn-cs"/>
              </a:rPr>
              <a:t>模块通过</a:t>
            </a:r>
            <a:r>
              <a:rPr kumimoji="0" lang="en-US" altLang="zh-CN" sz="1800" b="0" i="0" u="none" strike="noStrike" kern="1200" cap="none" spc="0" normalizeH="0" baseline="0" noProof="0">
                <a:ln>
                  <a:noFill/>
                </a:ln>
                <a:solidFill>
                  <a:srgbClr val="063DE8"/>
                </a:solidFill>
                <a:effectLst/>
                <a:uLnTx/>
                <a:uFillTx/>
                <a:latin typeface="+mj-ea"/>
                <a:ea typeface="+mj-ea"/>
                <a:cs typeface="+mn-cs"/>
              </a:rPr>
              <a:t>DMA</a:t>
            </a:r>
            <a:r>
              <a:rPr kumimoji="0" lang="zh-CN" altLang="en-US" sz="1800" b="0" i="0" u="none" strike="noStrike" kern="1200" cap="none" spc="0" normalizeH="0" baseline="0" noProof="0">
                <a:ln>
                  <a:noFill/>
                </a:ln>
                <a:solidFill>
                  <a:srgbClr val="063DE8"/>
                </a:solidFill>
                <a:effectLst/>
                <a:uLnTx/>
                <a:uFillTx/>
                <a:latin typeface="+mj-ea"/>
                <a:ea typeface="+mj-ea"/>
                <a:cs typeface="+mn-cs"/>
              </a:rPr>
              <a:t>直接传送一块数据到或从存储器传出，不需要</a:t>
            </a:r>
            <a:r>
              <a:rPr kumimoji="0" lang="en-US" altLang="zh-CN" sz="1800" b="0" i="0" u="none" strike="noStrike" kern="1200" cap="none" spc="0" normalizeH="0" baseline="0" noProof="0">
                <a:ln>
                  <a:noFill/>
                </a:ln>
                <a:solidFill>
                  <a:srgbClr val="063DE8"/>
                </a:solidFill>
                <a:effectLst/>
                <a:uLnTx/>
                <a:uFillTx/>
                <a:latin typeface="+mj-ea"/>
                <a:ea typeface="+mj-ea"/>
                <a:cs typeface="+mn-cs"/>
              </a:rPr>
              <a:t>CPU</a:t>
            </a:r>
            <a:r>
              <a:rPr kumimoji="0" lang="zh-CN" altLang="en-US" sz="1800" b="0" i="0" u="none" strike="noStrike" kern="1200" cap="none" spc="0" normalizeH="0" baseline="0" noProof="0">
                <a:ln>
                  <a:noFill/>
                </a:ln>
                <a:solidFill>
                  <a:srgbClr val="063DE8"/>
                </a:solidFill>
                <a:effectLst/>
                <a:uLnTx/>
                <a:uFillTx/>
                <a:latin typeface="+mj-ea"/>
                <a:ea typeface="+mj-ea"/>
                <a:cs typeface="+mn-cs"/>
              </a:rPr>
              <a:t>全部参与。</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zh-CN" altLang="en-US" sz="1800" b="0" i="0" u="none" strike="noStrike" kern="1200" cap="none" spc="0" normalizeH="0" baseline="0" noProof="0">
                <a:ln>
                  <a:noFill/>
                </a:ln>
                <a:solidFill>
                  <a:srgbClr val="CC3300"/>
                </a:solidFill>
                <a:effectLst/>
                <a:uLnTx/>
                <a:uFillTx/>
                <a:latin typeface="+mj-ea"/>
                <a:ea typeface="+mj-ea"/>
                <a:cs typeface="+mn-cs"/>
              </a:rPr>
              <a:t>大型计算机系统采用以下</a:t>
            </a:r>
            <a:r>
              <a:rPr kumimoji="0" lang="en-US" altLang="zh-CN" sz="1800" b="0" i="0" u="none" strike="noStrike" kern="1200" cap="none" spc="0" normalizeH="0" baseline="0" noProof="0">
                <a:ln>
                  <a:noFill/>
                </a:ln>
                <a:solidFill>
                  <a:srgbClr val="CC3300"/>
                </a:solidFill>
                <a:effectLst/>
                <a:uLnTx/>
                <a:uFillTx/>
                <a:latin typeface="+mj-ea"/>
                <a:ea typeface="+mj-ea"/>
                <a:cs typeface="+mn-cs"/>
              </a:rPr>
              <a:t>I/O</a:t>
            </a:r>
            <a:r>
              <a:rPr kumimoji="0" lang="zh-CN" altLang="en-US" sz="1800" b="0" i="0" u="none" strike="noStrike" kern="1200" cap="none" spc="0" normalizeH="0" baseline="0" noProof="0">
                <a:ln>
                  <a:noFill/>
                </a:ln>
                <a:solidFill>
                  <a:srgbClr val="CC3300"/>
                </a:solidFill>
                <a:effectLst/>
                <a:uLnTx/>
                <a:uFillTx/>
                <a:latin typeface="+mj-ea"/>
                <a:ea typeface="+mj-ea"/>
                <a:cs typeface="+mn-cs"/>
              </a:rPr>
              <a:t>方式：</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en-US" altLang="zh-CN" sz="1800" b="0" i="0" u="none" strike="noStrike" kern="1200" cap="none" spc="0" normalizeH="0" baseline="0" noProof="0">
                <a:ln>
                  <a:noFill/>
                </a:ln>
                <a:solidFill>
                  <a:srgbClr val="009900"/>
                </a:solidFill>
                <a:effectLst/>
                <a:uLnTx/>
                <a:uFillTx/>
                <a:latin typeface="+mj-ea"/>
                <a:ea typeface="+mj-ea"/>
                <a:cs typeface="+mn-cs"/>
              </a:rPr>
              <a:t>(1) I/O</a:t>
            </a:r>
            <a:r>
              <a:rPr kumimoji="0" lang="zh-CN" altLang="en-US" sz="1800" b="0" i="0" u="none" strike="noStrike" kern="1200" cap="none" spc="0" normalizeH="0" baseline="0" noProof="0">
                <a:ln>
                  <a:noFill/>
                </a:ln>
                <a:solidFill>
                  <a:srgbClr val="009900"/>
                </a:solidFill>
                <a:effectLst/>
                <a:uLnTx/>
                <a:uFillTx/>
                <a:latin typeface="+mj-ea"/>
                <a:ea typeface="+mj-ea"/>
                <a:cs typeface="+mn-cs"/>
              </a:rPr>
              <a:t>模块具独立</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处理能力，具执行专门</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程序的能力。</a:t>
            </a:r>
            <a:r>
              <a:rPr kumimoji="0" lang="en-US" altLang="zh-CN" sz="1800" b="0" i="0" u="none" strike="noStrike" kern="1200" cap="none" spc="0" normalizeH="0" baseline="0" noProof="0">
                <a:ln>
                  <a:noFill/>
                </a:ln>
                <a:solidFill>
                  <a:srgbClr val="009900"/>
                </a:solidFill>
                <a:effectLst/>
                <a:uLnTx/>
                <a:uFillTx/>
                <a:latin typeface="+mj-ea"/>
                <a:ea typeface="+mj-ea"/>
                <a:cs typeface="+mn-cs"/>
              </a:rPr>
              <a:t>CPU</a:t>
            </a:r>
            <a:r>
              <a:rPr kumimoji="0" lang="zh-CN" altLang="en-US" sz="1800" b="0" i="0" u="none" strike="noStrike" kern="1200" cap="none" spc="0" normalizeH="0" baseline="0" noProof="0">
                <a:ln>
                  <a:noFill/>
                </a:ln>
                <a:solidFill>
                  <a:srgbClr val="009900"/>
                </a:solidFill>
                <a:effectLst/>
                <a:uLnTx/>
                <a:uFillTx/>
                <a:latin typeface="+mj-ea"/>
                <a:ea typeface="+mj-ea"/>
                <a:cs typeface="+mn-cs"/>
              </a:rPr>
              <a:t>只需在主存中事先组织好</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程序，发出相应的</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命令即可，对</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的干预极少。</a:t>
            </a:r>
            <a:r>
              <a:rPr kumimoji="0" lang="zh-CN" altLang="en-US" sz="1800" b="0" i="0" u="none" strike="noStrike" kern="1200" cap="none" spc="0" normalizeH="0" baseline="0" noProof="0">
                <a:ln>
                  <a:noFill/>
                </a:ln>
                <a:solidFill>
                  <a:srgbClr val="996633"/>
                </a:solidFill>
                <a:effectLst/>
                <a:uLnTx/>
                <a:uFillTx/>
                <a:latin typeface="+mj-ea"/>
                <a:ea typeface="+mj-ea"/>
                <a:cs typeface="+mn-cs"/>
              </a:rPr>
              <a:t>这种方式为通道方式。</a:t>
            </a:r>
          </a:p>
          <a:p>
            <a:pPr marL="342900" marR="0" lvl="0" indent="-342900" algn="l" defTabSz="914400" rtl="0" eaLnBrk="0" fontAlgn="base" latinLnBrk="0" hangingPunct="0">
              <a:lnSpc>
                <a:spcPct val="125000"/>
              </a:lnSpc>
              <a:spcBef>
                <a:spcPct val="30000"/>
              </a:spcBef>
              <a:spcAft>
                <a:spcPct val="0"/>
              </a:spcAft>
              <a:buClrTx/>
              <a:buSzPct val="100000"/>
              <a:buFontTx/>
              <a:buNone/>
              <a:tabLst/>
              <a:defRPr/>
            </a:pPr>
            <a:r>
              <a:rPr kumimoji="0" lang="en-US" altLang="zh-CN" sz="1800" b="0" i="0" u="none" strike="noStrike" kern="1200" cap="none" spc="0" normalizeH="0" baseline="0" noProof="0">
                <a:ln>
                  <a:noFill/>
                </a:ln>
                <a:solidFill>
                  <a:srgbClr val="009900"/>
                </a:solidFill>
                <a:effectLst/>
                <a:uLnTx/>
                <a:uFillTx/>
                <a:latin typeface="+mj-ea"/>
                <a:ea typeface="+mj-ea"/>
                <a:cs typeface="+mn-cs"/>
              </a:rPr>
              <a:t>(2) I/O</a:t>
            </a:r>
            <a:r>
              <a:rPr kumimoji="0" lang="zh-CN" altLang="en-US" sz="1800" b="0" i="0" u="none" strike="noStrike" kern="1200" cap="none" spc="0" normalizeH="0" baseline="0" noProof="0">
                <a:ln>
                  <a:noFill/>
                </a:ln>
                <a:solidFill>
                  <a:srgbClr val="009900"/>
                </a:solidFill>
                <a:effectLst/>
                <a:uLnTx/>
                <a:uFillTx/>
                <a:latin typeface="+mj-ea"/>
                <a:ea typeface="+mj-ea"/>
                <a:cs typeface="+mn-cs"/>
              </a:rPr>
              <a:t>模块是一个专门的</a:t>
            </a:r>
            <a:r>
              <a:rPr kumimoji="0" lang="en-US" altLang="zh-CN" sz="1800" b="0" i="0" u="none" strike="noStrike" kern="1200" cap="none" spc="0" normalizeH="0" baseline="0" noProof="0">
                <a:ln>
                  <a:noFill/>
                </a:ln>
                <a:solidFill>
                  <a:srgbClr val="009900"/>
                </a:solidFill>
                <a:effectLst/>
                <a:uLnTx/>
                <a:uFillTx/>
                <a:latin typeface="+mj-ea"/>
                <a:ea typeface="+mj-ea"/>
                <a:cs typeface="+mn-cs"/>
              </a:rPr>
              <a:t>I/O</a:t>
            </a:r>
            <a:r>
              <a:rPr kumimoji="0" lang="zh-CN" altLang="en-US" sz="1800" b="0" i="0" u="none" strike="noStrike" kern="1200" cap="none" spc="0" normalizeH="0" baseline="0" noProof="0">
                <a:ln>
                  <a:noFill/>
                </a:ln>
                <a:solidFill>
                  <a:srgbClr val="009900"/>
                </a:solidFill>
                <a:effectLst/>
                <a:uLnTx/>
                <a:uFillTx/>
                <a:latin typeface="+mj-ea"/>
                <a:ea typeface="+mj-ea"/>
                <a:cs typeface="+mn-cs"/>
              </a:rPr>
              <a:t>处理器，拥有自已单独的存储器和指令集，</a:t>
            </a:r>
            <a:r>
              <a:rPr kumimoji="0" lang="en-US" altLang="zh-CN" sz="1800" b="0" i="0" u="none" strike="noStrike" kern="1200" cap="none" spc="0" normalizeH="0" baseline="0" noProof="0">
                <a:ln>
                  <a:noFill/>
                </a:ln>
                <a:solidFill>
                  <a:srgbClr val="009900"/>
                </a:solidFill>
                <a:effectLst/>
                <a:uLnTx/>
                <a:uFillTx/>
                <a:latin typeface="+mj-ea"/>
                <a:ea typeface="+mj-ea"/>
                <a:cs typeface="+mn-cs"/>
              </a:rPr>
              <a:t>CPU</a:t>
            </a:r>
            <a:r>
              <a:rPr kumimoji="0" lang="zh-CN" altLang="en-US" sz="1800" b="0" i="0" u="none" strike="noStrike" kern="1200" cap="none" spc="0" normalizeH="0" baseline="0" noProof="0">
                <a:ln>
                  <a:noFill/>
                </a:ln>
                <a:solidFill>
                  <a:srgbClr val="009900"/>
                </a:solidFill>
                <a:effectLst/>
                <a:uLnTx/>
                <a:uFillTx/>
                <a:latin typeface="+mj-ea"/>
                <a:ea typeface="+mj-ea"/>
                <a:cs typeface="+mn-cs"/>
              </a:rPr>
              <a:t>参与更少。</a:t>
            </a:r>
            <a:r>
              <a:rPr kumimoji="0" lang="zh-CN" altLang="en-US" sz="1800" b="0" i="0" u="none" strike="noStrike" kern="1200" cap="none" spc="0" normalizeH="0" baseline="0" noProof="0">
                <a:ln>
                  <a:noFill/>
                </a:ln>
                <a:solidFill>
                  <a:srgbClr val="996633"/>
                </a:solidFill>
                <a:effectLst/>
                <a:uLnTx/>
                <a:uFillTx/>
                <a:latin typeface="+mj-ea"/>
                <a:ea typeface="+mj-ea"/>
                <a:cs typeface="+mn-cs"/>
              </a:rPr>
              <a:t>这种方式为</a:t>
            </a:r>
            <a:r>
              <a:rPr kumimoji="0" lang="en-US" altLang="zh-CN" sz="1800" b="0" i="0" u="none" strike="noStrike" kern="1200" cap="none" spc="0" normalizeH="0" baseline="0" noProof="0">
                <a:ln>
                  <a:noFill/>
                </a:ln>
                <a:solidFill>
                  <a:srgbClr val="996633"/>
                </a:solidFill>
                <a:effectLst/>
                <a:uLnTx/>
                <a:uFillTx/>
                <a:latin typeface="+mj-ea"/>
                <a:ea typeface="+mj-ea"/>
                <a:cs typeface="+mn-cs"/>
              </a:rPr>
              <a:t>I/O</a:t>
            </a:r>
            <a:r>
              <a:rPr kumimoji="0" lang="zh-CN" altLang="en-US" sz="1800" b="0" i="0" u="none" strike="noStrike" kern="1200" cap="none" spc="0" normalizeH="0" baseline="0" noProof="0">
                <a:ln>
                  <a:noFill/>
                </a:ln>
                <a:solidFill>
                  <a:srgbClr val="996633"/>
                </a:solidFill>
                <a:effectLst/>
                <a:uLnTx/>
                <a:uFillTx/>
                <a:latin typeface="+mj-ea"/>
                <a:ea typeface="+mj-ea"/>
                <a:cs typeface="+mn-cs"/>
              </a:rPr>
              <a:t>处理器方式。</a:t>
            </a:r>
            <a:endParaRPr kumimoji="0" lang="zh-CN" altLang="en-US" sz="1800" b="0" i="0" u="none" strike="noStrike" kern="1200" cap="none" spc="0" normalizeH="0" baseline="0" noProof="0" dirty="0">
              <a:ln>
                <a:noFill/>
              </a:ln>
              <a:solidFill>
                <a:srgbClr val="009900"/>
              </a:solidFill>
              <a:effectLst/>
              <a:uLnTx/>
              <a:uFillTx/>
              <a:latin typeface="+mj-ea"/>
              <a:ea typeface="+mj-ea"/>
              <a:cs typeface="+mn-cs"/>
            </a:endParaRPr>
          </a:p>
        </p:txBody>
      </p:sp>
    </p:spTree>
    <p:extLst>
      <p:ext uri="{BB962C8B-B14F-4D97-AF65-F5344CB8AC3E}">
        <p14:creationId xmlns:p14="http://schemas.microsoft.com/office/powerpoint/2010/main" val="36186594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checkerboard(across)">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heckerboard(across)">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6114A8-A73F-4B7B-AF3F-4DC29F4D0822}"/>
              </a:ext>
            </a:extLst>
          </p:cNvPr>
          <p:cNvSpPr>
            <a:spLocks noGrp="1"/>
          </p:cNvSpPr>
          <p:nvPr>
            <p:ph type="sldNum" sz="quarter" idx="12"/>
          </p:nvPr>
        </p:nvSpPr>
        <p:spPr/>
        <p:txBody>
          <a:bodyPr/>
          <a:lstStyle/>
          <a:p>
            <a:fld id="{D12C7F20-4EEE-4847-AC76-B538472E8A39}" type="slidenum">
              <a:rPr lang="zh-CN" altLang="en-US" smtClean="0"/>
              <a:pPr/>
              <a:t>78</a:t>
            </a:fld>
            <a:endParaRPr lang="zh-CN" altLang="en-US"/>
          </a:p>
        </p:txBody>
      </p:sp>
      <p:sp>
        <p:nvSpPr>
          <p:cNvPr id="3" name="文本占位符 2">
            <a:extLst>
              <a:ext uri="{FF2B5EF4-FFF2-40B4-BE49-F238E27FC236}">
                <a16:creationId xmlns:a16="http://schemas.microsoft.com/office/drawing/2014/main" id="{CDE922FA-94CA-42D3-A97C-E36ADD02CC90}"/>
              </a:ext>
            </a:extLst>
          </p:cNvPr>
          <p:cNvSpPr>
            <a:spLocks noGrp="1"/>
          </p:cNvSpPr>
          <p:nvPr>
            <p:ph type="body" sz="quarter" idx="15"/>
          </p:nvPr>
        </p:nvSpPr>
        <p:spPr/>
        <p:txBody>
          <a:bodyPr/>
          <a:lstStyle/>
          <a:p>
            <a:r>
              <a:rPr lang="zh-CN" altLang="en-US" dirty="0"/>
              <a:t>小结</a:t>
            </a:r>
          </a:p>
        </p:txBody>
      </p:sp>
      <p:sp>
        <p:nvSpPr>
          <p:cNvPr id="4" name="文本占位符 3">
            <a:extLst>
              <a:ext uri="{FF2B5EF4-FFF2-40B4-BE49-F238E27FC236}">
                <a16:creationId xmlns:a16="http://schemas.microsoft.com/office/drawing/2014/main" id="{77AA8F67-B49A-4FFC-880D-332E72CEB9D0}"/>
              </a:ext>
            </a:extLst>
          </p:cNvPr>
          <p:cNvSpPr>
            <a:spLocks noGrp="1"/>
          </p:cNvSpPr>
          <p:nvPr>
            <p:ph type="body" sz="quarter" idx="16"/>
          </p:nvPr>
        </p:nvSpPr>
        <p:spPr/>
        <p:txBody>
          <a:bodyPr/>
          <a:lstStyle/>
          <a:p>
            <a:r>
              <a:rPr lang="en-US" altLang="zh-CN" dirty="0"/>
              <a:t>2.I/O</a:t>
            </a:r>
            <a:r>
              <a:rPr lang="zh-CN" altLang="en-US" dirty="0"/>
              <a:t>传输方式</a:t>
            </a:r>
          </a:p>
          <a:p>
            <a:endParaRPr lang="zh-CN" altLang="en-US" dirty="0"/>
          </a:p>
        </p:txBody>
      </p:sp>
      <p:sp>
        <p:nvSpPr>
          <p:cNvPr id="5" name="Rectangle 3">
            <a:extLst>
              <a:ext uri="{FF2B5EF4-FFF2-40B4-BE49-F238E27FC236}">
                <a16:creationId xmlns:a16="http://schemas.microsoft.com/office/drawing/2014/main" id="{5CD182D8-99F7-44E9-9366-EF15798DC868}"/>
              </a:ext>
            </a:extLst>
          </p:cNvPr>
          <p:cNvSpPr txBox="1">
            <a:spLocks noChangeArrowheads="1"/>
          </p:cNvSpPr>
          <p:nvPr/>
        </p:nvSpPr>
        <p:spPr bwMode="auto">
          <a:xfrm>
            <a:off x="52509" y="1208063"/>
            <a:ext cx="11943045" cy="524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sz="1500" b="0" dirty="0">
                <a:latin typeface="+mj-ea"/>
                <a:ea typeface="+mj-ea"/>
              </a:rPr>
              <a:t>有三种基本的</a:t>
            </a:r>
            <a:r>
              <a:rPr lang="en-US" altLang="zh-CN" sz="1500" b="0" dirty="0">
                <a:latin typeface="+mj-ea"/>
                <a:ea typeface="+mj-ea"/>
              </a:rPr>
              <a:t>I/O</a:t>
            </a:r>
            <a:r>
              <a:rPr lang="zh-CN" altLang="en-US" sz="1500" b="0" dirty="0">
                <a:latin typeface="+mj-ea"/>
                <a:ea typeface="+mj-ea"/>
              </a:rPr>
              <a:t>传输方式</a:t>
            </a:r>
          </a:p>
          <a:p>
            <a:pPr marL="742950" lvl="1" indent="-285750"/>
            <a:r>
              <a:rPr lang="zh-CN" altLang="en-US" sz="1500" b="0" dirty="0">
                <a:latin typeface="+mj-ea"/>
                <a:ea typeface="+mj-ea"/>
              </a:rPr>
              <a:t>轮询方式（程序直接控制 </a:t>
            </a:r>
            <a:r>
              <a:rPr lang="en-US" altLang="zh-CN" sz="1500" b="0" dirty="0">
                <a:latin typeface="+mj-ea"/>
                <a:ea typeface="+mj-ea"/>
              </a:rPr>
              <a:t>/ </a:t>
            </a:r>
            <a:r>
              <a:rPr lang="zh-CN" altLang="en-US" sz="1500" b="0" dirty="0">
                <a:latin typeface="+mj-ea"/>
                <a:ea typeface="+mj-ea"/>
              </a:rPr>
              <a:t>程序查询方式）：</a:t>
            </a:r>
            <a:r>
              <a:rPr lang="zh-CN" altLang="en-US" sz="1500" b="0" dirty="0">
                <a:solidFill>
                  <a:srgbClr val="146C18"/>
                </a:solidFill>
                <a:latin typeface="+mj-ea"/>
                <a:ea typeface="+mj-ea"/>
              </a:rPr>
              <a:t>通过查询程序定时到</a:t>
            </a:r>
            <a:r>
              <a:rPr lang="en-US" altLang="zh-CN" sz="1500" b="0" dirty="0">
                <a:solidFill>
                  <a:srgbClr val="146C18"/>
                </a:solidFill>
                <a:latin typeface="+mj-ea"/>
                <a:ea typeface="+mj-ea"/>
              </a:rPr>
              <a:t>I/O</a:t>
            </a:r>
            <a:r>
              <a:rPr lang="zh-CN" altLang="en-US" sz="1500" b="0" dirty="0">
                <a:solidFill>
                  <a:srgbClr val="146C18"/>
                </a:solidFill>
                <a:latin typeface="+mj-ea"/>
                <a:ea typeface="+mj-ea"/>
              </a:rPr>
              <a:t>端口取状态来查询外设和</a:t>
            </a:r>
            <a:r>
              <a:rPr lang="en-US" altLang="zh-CN" sz="1500" b="0" dirty="0">
                <a:solidFill>
                  <a:srgbClr val="146C18"/>
                </a:solidFill>
                <a:latin typeface="+mj-ea"/>
                <a:ea typeface="+mj-ea"/>
              </a:rPr>
              <a:t>I/O</a:t>
            </a:r>
            <a:r>
              <a:rPr lang="zh-CN" altLang="en-US" sz="1500" b="0" dirty="0">
                <a:solidFill>
                  <a:srgbClr val="146C18"/>
                </a:solidFill>
                <a:latin typeface="+mj-ea"/>
                <a:ea typeface="+mj-ea"/>
              </a:rPr>
              <a:t>控制器的状况，以控制设备进行相应的动作</a:t>
            </a:r>
          </a:p>
          <a:p>
            <a:pPr marL="742950" lvl="1" indent="-285750"/>
            <a:r>
              <a:rPr lang="zh-CN" altLang="en-US" sz="1500" b="0" dirty="0">
                <a:latin typeface="+mj-ea"/>
                <a:ea typeface="+mj-ea"/>
              </a:rPr>
              <a:t>程序中断方式（中断驱动方式）：</a:t>
            </a:r>
            <a:r>
              <a:rPr lang="zh-CN" altLang="en-US" sz="1500" b="0" dirty="0">
                <a:solidFill>
                  <a:srgbClr val="146C18"/>
                </a:solidFill>
                <a:latin typeface="+mj-ea"/>
                <a:ea typeface="+mj-ea"/>
              </a:rPr>
              <a:t>当外设完成任务或发生特殊情况时，由外设主动向</a:t>
            </a:r>
            <a:r>
              <a:rPr lang="en-US" altLang="zh-CN" sz="1500" b="0" dirty="0">
                <a:solidFill>
                  <a:srgbClr val="146C18"/>
                </a:solidFill>
                <a:latin typeface="+mj-ea"/>
                <a:ea typeface="+mj-ea"/>
              </a:rPr>
              <a:t>CPU</a:t>
            </a:r>
            <a:r>
              <a:rPr lang="zh-CN" altLang="en-US" sz="1500" b="0" dirty="0">
                <a:solidFill>
                  <a:srgbClr val="146C18"/>
                </a:solidFill>
                <a:latin typeface="+mj-ea"/>
                <a:ea typeface="+mj-ea"/>
              </a:rPr>
              <a:t>提出中断请求，</a:t>
            </a:r>
            <a:r>
              <a:rPr lang="en-US" altLang="zh-CN" sz="1500" b="0" dirty="0">
                <a:solidFill>
                  <a:srgbClr val="146C18"/>
                </a:solidFill>
                <a:latin typeface="+mj-ea"/>
                <a:ea typeface="+mj-ea"/>
              </a:rPr>
              <a:t>CPU</a:t>
            </a:r>
            <a:r>
              <a:rPr lang="zh-CN" altLang="en-US" sz="1500" b="0" dirty="0">
                <a:solidFill>
                  <a:srgbClr val="146C18"/>
                </a:solidFill>
                <a:latin typeface="+mj-ea"/>
                <a:ea typeface="+mj-ea"/>
              </a:rPr>
              <a:t>在每条指令结束后查询有无中断请求，有则转内核态，调出操作系统中的中断处理</a:t>
            </a:r>
            <a:r>
              <a:rPr lang="en-US" altLang="zh-CN" sz="1500" b="0" dirty="0">
                <a:solidFill>
                  <a:srgbClr val="146C18"/>
                </a:solidFill>
                <a:latin typeface="+mj-ea"/>
                <a:ea typeface="+mj-ea"/>
              </a:rPr>
              <a:t>(</a:t>
            </a:r>
            <a:r>
              <a:rPr lang="zh-CN" altLang="en-US" sz="1500" b="0" dirty="0">
                <a:solidFill>
                  <a:srgbClr val="146C18"/>
                </a:solidFill>
                <a:latin typeface="+mj-ea"/>
                <a:ea typeface="+mj-ea"/>
              </a:rPr>
              <a:t>服务</a:t>
            </a:r>
            <a:r>
              <a:rPr lang="en-US" altLang="zh-CN" sz="1500" b="0" dirty="0">
                <a:solidFill>
                  <a:srgbClr val="146C18"/>
                </a:solidFill>
                <a:latin typeface="+mj-ea"/>
                <a:ea typeface="+mj-ea"/>
              </a:rPr>
              <a:t>)</a:t>
            </a:r>
            <a:r>
              <a:rPr lang="zh-CN" altLang="en-US" sz="1500" b="0" dirty="0">
                <a:solidFill>
                  <a:srgbClr val="146C18"/>
                </a:solidFill>
                <a:latin typeface="+mj-ea"/>
                <a:ea typeface="+mj-ea"/>
              </a:rPr>
              <a:t>程序来处理外设请求。在中断处理程序中完成</a:t>
            </a:r>
            <a:r>
              <a:rPr lang="en-US" altLang="zh-CN" sz="1500" b="0" dirty="0">
                <a:solidFill>
                  <a:srgbClr val="146C18"/>
                </a:solidFill>
                <a:latin typeface="+mj-ea"/>
                <a:ea typeface="+mj-ea"/>
              </a:rPr>
              <a:t>CPU</a:t>
            </a:r>
            <a:r>
              <a:rPr lang="zh-CN" altLang="en-US" sz="1500" b="0" dirty="0">
                <a:solidFill>
                  <a:srgbClr val="146C18"/>
                </a:solidFill>
                <a:latin typeface="+mj-ea"/>
                <a:ea typeface="+mj-ea"/>
              </a:rPr>
              <a:t>和外设的数据传送</a:t>
            </a:r>
          </a:p>
          <a:p>
            <a:pPr marL="1143000" lvl="2" indent="-228600"/>
            <a:r>
              <a:rPr lang="zh-CN" altLang="en-US" sz="1500" b="0" dirty="0">
                <a:solidFill>
                  <a:srgbClr val="996600"/>
                </a:solidFill>
                <a:latin typeface="+mj-ea"/>
                <a:ea typeface="+mj-ea"/>
              </a:rPr>
              <a:t>中断响应过程（硬件</a:t>
            </a:r>
            <a:r>
              <a:rPr lang="en-US" altLang="zh-CN" sz="1500" b="0" dirty="0">
                <a:solidFill>
                  <a:srgbClr val="996600"/>
                </a:solidFill>
                <a:latin typeface="+mj-ea"/>
                <a:ea typeface="+mj-ea"/>
              </a:rPr>
              <a:t>-</a:t>
            </a:r>
            <a:r>
              <a:rPr lang="zh-CN" altLang="en-US" sz="1500" b="0" dirty="0">
                <a:solidFill>
                  <a:srgbClr val="996600"/>
                </a:solidFill>
                <a:latin typeface="+mj-ea"/>
                <a:ea typeface="+mj-ea"/>
              </a:rPr>
              <a:t>处理器）：关中断、保护断点、转中断服务程序</a:t>
            </a:r>
          </a:p>
          <a:p>
            <a:pPr marL="1143000" lvl="2" indent="-228600"/>
            <a:r>
              <a:rPr lang="zh-CN" altLang="en-US" sz="1500" b="0" dirty="0">
                <a:solidFill>
                  <a:srgbClr val="996600"/>
                </a:solidFill>
                <a:latin typeface="+mj-ea"/>
                <a:ea typeface="+mj-ea"/>
              </a:rPr>
              <a:t>中断服务程序的入口地址可以是一个中断查询程序入口，也可以由中断控制器给出中断类型号，再根据类型号到中断向量表中取入口地址</a:t>
            </a:r>
          </a:p>
          <a:p>
            <a:pPr marL="1143000" lvl="2" indent="-228600"/>
            <a:r>
              <a:rPr lang="zh-CN" altLang="en-US" sz="1500" b="0" dirty="0">
                <a:solidFill>
                  <a:srgbClr val="996600"/>
                </a:solidFill>
                <a:latin typeface="+mj-ea"/>
                <a:ea typeface="+mj-ea"/>
              </a:rPr>
              <a:t>中断处理过程（软件</a:t>
            </a:r>
            <a:r>
              <a:rPr lang="en-US" altLang="zh-CN" sz="1500" b="0" dirty="0">
                <a:solidFill>
                  <a:srgbClr val="996600"/>
                </a:solidFill>
                <a:latin typeface="+mj-ea"/>
                <a:ea typeface="+mj-ea"/>
              </a:rPr>
              <a:t>-OS</a:t>
            </a:r>
            <a:r>
              <a:rPr lang="zh-CN" altLang="en-US" sz="1500" b="0" dirty="0">
                <a:solidFill>
                  <a:srgbClr val="996600"/>
                </a:solidFill>
                <a:latin typeface="+mj-ea"/>
                <a:ea typeface="+mj-ea"/>
              </a:rPr>
              <a:t>）：准备阶段、处理阶段、恢复并返回阶段</a:t>
            </a:r>
            <a:endParaRPr lang="en-US" altLang="zh-CN" sz="1500" b="0" dirty="0">
              <a:solidFill>
                <a:srgbClr val="996600"/>
              </a:solidFill>
              <a:latin typeface="+mj-ea"/>
              <a:ea typeface="+mj-ea"/>
            </a:endParaRPr>
          </a:p>
          <a:p>
            <a:pPr marL="1143000" lvl="2" indent="-228600"/>
            <a:r>
              <a:rPr lang="zh-CN" altLang="en-US" sz="1500" b="0" dirty="0">
                <a:solidFill>
                  <a:srgbClr val="996600"/>
                </a:solidFill>
                <a:latin typeface="+mj-ea"/>
                <a:ea typeface="+mj-ea"/>
              </a:rPr>
              <a:t>中断控制器：记录所有中断请求，在中断掩码（屏蔽码）的作用下，对所有未被屏蔽的中断请求进行优先权编码，送出优先级最高的中断类型号给</a:t>
            </a:r>
            <a:r>
              <a:rPr lang="en-US" altLang="zh-CN" sz="1500" b="0" dirty="0">
                <a:solidFill>
                  <a:srgbClr val="996600"/>
                </a:solidFill>
                <a:latin typeface="+mj-ea"/>
                <a:ea typeface="+mj-ea"/>
              </a:rPr>
              <a:t>CPU</a:t>
            </a:r>
          </a:p>
          <a:p>
            <a:pPr marL="1143000" lvl="2" indent="-228600"/>
            <a:r>
              <a:rPr lang="zh-CN" altLang="en-US" sz="1500" b="0" dirty="0">
                <a:solidFill>
                  <a:srgbClr val="996600"/>
                </a:solidFill>
                <a:latin typeface="+mj-ea"/>
                <a:ea typeface="+mj-ea"/>
              </a:rPr>
              <a:t>多重中断：在处理中断时又发生新中断请求的处理机制</a:t>
            </a:r>
          </a:p>
          <a:p>
            <a:pPr marL="742950" lvl="1" indent="-285750"/>
            <a:r>
              <a:rPr lang="zh-CN" altLang="en-US" sz="1500" b="0" dirty="0">
                <a:latin typeface="+mj-ea"/>
                <a:ea typeface="+mj-ea"/>
              </a:rPr>
              <a:t>直接存储器访问方式（</a:t>
            </a:r>
            <a:r>
              <a:rPr lang="en-US" altLang="zh-CN" sz="1500" b="0" dirty="0">
                <a:latin typeface="+mj-ea"/>
                <a:ea typeface="+mj-ea"/>
              </a:rPr>
              <a:t>DMA</a:t>
            </a:r>
            <a:r>
              <a:rPr lang="zh-CN" altLang="en-US" sz="1500" b="0" dirty="0">
                <a:latin typeface="+mj-ea"/>
                <a:ea typeface="+mj-ea"/>
              </a:rPr>
              <a:t>方式）：用于磁盘等高速外设与主存之间直接数据交换</a:t>
            </a:r>
            <a:endParaRPr lang="en-US" altLang="zh-CN" sz="1500" b="0" dirty="0">
              <a:latin typeface="+mj-ea"/>
              <a:ea typeface="+mj-ea"/>
            </a:endParaRPr>
          </a:p>
          <a:p>
            <a:pPr marL="1143000" lvl="2" indent="-228600"/>
            <a:r>
              <a:rPr lang="en-US" altLang="zh-CN" sz="1500" b="0" dirty="0">
                <a:latin typeface="+mj-ea"/>
                <a:ea typeface="+mj-ea"/>
              </a:rPr>
              <a:t>DMA</a:t>
            </a:r>
            <a:r>
              <a:rPr lang="zh-CN" altLang="en-US" sz="1500" b="0" dirty="0">
                <a:latin typeface="+mj-ea"/>
                <a:ea typeface="+mj-ea"/>
              </a:rPr>
              <a:t>控制器的结构：字节计数器、地址寄存器、设备地址寄存器、控制逻辑等</a:t>
            </a:r>
          </a:p>
          <a:p>
            <a:pPr marL="1143000" lvl="2" indent="-228600"/>
            <a:r>
              <a:rPr lang="zh-CN" altLang="en-US" sz="1500" b="0" dirty="0">
                <a:latin typeface="+mj-ea"/>
                <a:ea typeface="+mj-ea"/>
              </a:rPr>
              <a:t>三种控制方式：</a:t>
            </a:r>
            <a:r>
              <a:rPr lang="en-US" altLang="zh-CN" sz="1500" b="0" dirty="0">
                <a:latin typeface="+mj-ea"/>
                <a:ea typeface="+mj-ea"/>
              </a:rPr>
              <a:t>CPU</a:t>
            </a:r>
            <a:r>
              <a:rPr lang="zh-CN" altLang="en-US" sz="1500" b="0" dirty="0">
                <a:latin typeface="+mj-ea"/>
                <a:ea typeface="+mj-ea"/>
              </a:rPr>
              <a:t>停止法、周期挪用法、交替分时访问法</a:t>
            </a:r>
          </a:p>
          <a:p>
            <a:pPr marL="1143000" lvl="2" indent="-228600"/>
            <a:r>
              <a:rPr lang="en-US" altLang="zh-CN" sz="1500" b="0" dirty="0">
                <a:latin typeface="+mj-ea"/>
                <a:ea typeface="+mj-ea"/>
              </a:rPr>
              <a:t>DMA</a:t>
            </a:r>
            <a:r>
              <a:rPr lang="zh-CN" altLang="en-US" sz="1500" b="0" dirty="0">
                <a:latin typeface="+mj-ea"/>
                <a:ea typeface="+mj-ea"/>
              </a:rPr>
              <a:t>传输过程：控制器初始化、数据传输、结束处理</a:t>
            </a:r>
          </a:p>
        </p:txBody>
      </p:sp>
    </p:spTree>
    <p:extLst>
      <p:ext uri="{BB962C8B-B14F-4D97-AF65-F5344CB8AC3E}">
        <p14:creationId xmlns:p14="http://schemas.microsoft.com/office/powerpoint/2010/main" val="2629085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linds(horizont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linds(horizontal)">
                                      <p:cBhvr>
                                        <p:cTn id="5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7025234-CDB6-4EA5-9DCD-0071CA6AA0D3}"/>
              </a:ext>
            </a:extLst>
          </p:cNvPr>
          <p:cNvSpPr>
            <a:spLocks noGrp="1"/>
          </p:cNvSpPr>
          <p:nvPr>
            <p:ph type="sldNum" sz="quarter" idx="12"/>
          </p:nvPr>
        </p:nvSpPr>
        <p:spPr/>
        <p:txBody>
          <a:bodyPr/>
          <a:lstStyle/>
          <a:p>
            <a:fld id="{D12C7F20-4EEE-4847-AC76-B538472E8A39}" type="slidenum">
              <a:rPr lang="zh-CN" altLang="en-US" smtClean="0"/>
              <a:pPr/>
              <a:t>7</a:t>
            </a:fld>
            <a:endParaRPr lang="zh-CN" altLang="en-US"/>
          </a:p>
        </p:txBody>
      </p:sp>
      <p:sp>
        <p:nvSpPr>
          <p:cNvPr id="3" name="文本占位符 2">
            <a:extLst>
              <a:ext uri="{FF2B5EF4-FFF2-40B4-BE49-F238E27FC236}">
                <a16:creationId xmlns:a16="http://schemas.microsoft.com/office/drawing/2014/main" id="{CC0206B5-FC3A-43B4-9F65-DBFB079473CC}"/>
              </a:ext>
            </a:extLst>
          </p:cNvPr>
          <p:cNvSpPr>
            <a:spLocks noGrp="1"/>
          </p:cNvSpPr>
          <p:nvPr>
            <p:ph type="body" sz="quarter" idx="15"/>
          </p:nvPr>
        </p:nvSpPr>
        <p:spPr>
          <a:xfrm>
            <a:off x="159768" y="698463"/>
            <a:ext cx="11835786" cy="1680943"/>
          </a:xfrm>
        </p:spPr>
        <p:txBody>
          <a:bodyPr/>
          <a:lstStyle/>
          <a:p>
            <a:r>
              <a:rPr lang="zh-CN" altLang="en-US" dirty="0"/>
              <a:t>外部设备的通用模型</a:t>
            </a:r>
          </a:p>
        </p:txBody>
      </p:sp>
      <p:sp>
        <p:nvSpPr>
          <p:cNvPr id="4" name="文本占位符 3">
            <a:extLst>
              <a:ext uri="{FF2B5EF4-FFF2-40B4-BE49-F238E27FC236}">
                <a16:creationId xmlns:a16="http://schemas.microsoft.com/office/drawing/2014/main" id="{2FE0D6C9-8267-4163-B181-CCFE944597E5}"/>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sp>
        <p:nvSpPr>
          <p:cNvPr id="5" name="Rectangle 3">
            <a:extLst>
              <a:ext uri="{FF2B5EF4-FFF2-40B4-BE49-F238E27FC236}">
                <a16:creationId xmlns:a16="http://schemas.microsoft.com/office/drawing/2014/main" id="{8EAAF566-8440-4643-BFFE-B43405406226}"/>
              </a:ext>
            </a:extLst>
          </p:cNvPr>
          <p:cNvSpPr txBox="1">
            <a:spLocks noChangeArrowheads="1"/>
          </p:cNvSpPr>
          <p:nvPr/>
        </p:nvSpPr>
        <p:spPr bwMode="auto">
          <a:xfrm>
            <a:off x="616974" y="1278808"/>
            <a:ext cx="4449763"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30000"/>
              </a:lnSpc>
            </a:pPr>
            <a:r>
              <a:rPr lang="zh-CN" altLang="en-US" b="0">
                <a:latin typeface="+mj-ea"/>
                <a:ea typeface="+mj-ea"/>
              </a:rPr>
              <a:t>通过</a:t>
            </a:r>
            <a:r>
              <a:rPr lang="zh-CN" altLang="en-US" b="0">
                <a:solidFill>
                  <a:srgbClr val="D1390F"/>
                </a:solidFill>
                <a:latin typeface="+mj-ea"/>
                <a:ea typeface="+mj-ea"/>
              </a:rPr>
              <a:t>电缆</a:t>
            </a:r>
            <a:r>
              <a:rPr lang="zh-CN" altLang="en-US" b="0">
                <a:latin typeface="+mj-ea"/>
                <a:ea typeface="+mj-ea"/>
              </a:rPr>
              <a:t>与计算机内部</a:t>
            </a:r>
            <a:r>
              <a:rPr lang="en-US" altLang="zh-CN" b="0">
                <a:latin typeface="+mj-ea"/>
                <a:ea typeface="+mj-ea"/>
              </a:rPr>
              <a:t>I/O</a:t>
            </a:r>
            <a:r>
              <a:rPr lang="zh-CN" altLang="en-US" b="0">
                <a:latin typeface="+mj-ea"/>
                <a:ea typeface="+mj-ea"/>
              </a:rPr>
              <a:t>接口进行数据、状态和控制信息的传送</a:t>
            </a:r>
          </a:p>
          <a:p>
            <a:pPr marL="342900" indent="-342900">
              <a:lnSpc>
                <a:spcPct val="130000"/>
              </a:lnSpc>
            </a:pPr>
            <a:r>
              <a:rPr lang="zh-CN" altLang="en-US" b="0">
                <a:solidFill>
                  <a:srgbClr val="D1390F"/>
                </a:solidFill>
                <a:latin typeface="+mj-ea"/>
                <a:ea typeface="+mj-ea"/>
              </a:rPr>
              <a:t>控制逻辑</a:t>
            </a:r>
            <a:r>
              <a:rPr lang="zh-CN" altLang="en-US" b="0">
                <a:latin typeface="+mj-ea"/>
                <a:ea typeface="+mj-ea"/>
              </a:rPr>
              <a:t>根据控制信息控制设备的操作，并检测设备状态</a:t>
            </a:r>
          </a:p>
          <a:p>
            <a:pPr marL="342900" indent="-342900">
              <a:lnSpc>
                <a:spcPct val="130000"/>
              </a:lnSpc>
            </a:pPr>
            <a:r>
              <a:rPr lang="zh-CN" altLang="en-US" b="0">
                <a:solidFill>
                  <a:srgbClr val="D1390F"/>
                </a:solidFill>
                <a:latin typeface="+mj-ea"/>
                <a:ea typeface="+mj-ea"/>
              </a:rPr>
              <a:t>缓冲器</a:t>
            </a:r>
            <a:r>
              <a:rPr lang="zh-CN" altLang="en-US" b="0">
                <a:latin typeface="+mj-ea"/>
                <a:ea typeface="+mj-ea"/>
              </a:rPr>
              <a:t>用于保存交换的数据信息</a:t>
            </a:r>
          </a:p>
          <a:p>
            <a:pPr marL="342900" indent="-342900">
              <a:lnSpc>
                <a:spcPct val="130000"/>
              </a:lnSpc>
            </a:pPr>
            <a:r>
              <a:rPr lang="zh-CN" altLang="en-US" b="0">
                <a:solidFill>
                  <a:srgbClr val="D1390F"/>
                </a:solidFill>
                <a:latin typeface="+mj-ea"/>
                <a:ea typeface="+mj-ea"/>
              </a:rPr>
              <a:t>变换器</a:t>
            </a:r>
            <a:r>
              <a:rPr lang="zh-CN" altLang="en-US" b="0">
                <a:latin typeface="+mj-ea"/>
                <a:ea typeface="+mj-ea"/>
              </a:rPr>
              <a:t>用于在电信号形式（内部数据）和其他形式的设备数据之间进行转换</a:t>
            </a:r>
          </a:p>
          <a:p>
            <a:pPr marL="342900" indent="-342900">
              <a:lnSpc>
                <a:spcPct val="130000"/>
              </a:lnSpc>
            </a:pPr>
            <a:endParaRPr lang="zh-CN" altLang="en-US" b="0">
              <a:latin typeface="+mj-ea"/>
              <a:ea typeface="+mj-ea"/>
            </a:endParaRPr>
          </a:p>
        </p:txBody>
      </p:sp>
      <p:sp>
        <p:nvSpPr>
          <p:cNvPr id="6" name="Rectangle 4">
            <a:extLst>
              <a:ext uri="{FF2B5EF4-FFF2-40B4-BE49-F238E27FC236}">
                <a16:creationId xmlns:a16="http://schemas.microsoft.com/office/drawing/2014/main" id="{38C4DC68-6F7E-4E76-A252-67298A9F611D}"/>
              </a:ext>
            </a:extLst>
          </p:cNvPr>
          <p:cNvSpPr>
            <a:spLocks noChangeArrowheads="1"/>
          </p:cNvSpPr>
          <p:nvPr/>
        </p:nvSpPr>
        <p:spPr bwMode="auto">
          <a:xfrm>
            <a:off x="5125474" y="2440858"/>
            <a:ext cx="4191000" cy="2286000"/>
          </a:xfrm>
          <a:prstGeom prst="rect">
            <a:avLst/>
          </a:prstGeom>
          <a:noFill/>
          <a:ln w="9525">
            <a:solidFill>
              <a:srgbClr val="D139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mj-ea"/>
              <a:ea typeface="+mj-ea"/>
            </a:endParaRPr>
          </a:p>
        </p:txBody>
      </p:sp>
      <p:sp>
        <p:nvSpPr>
          <p:cNvPr id="7" name="Text Box 5">
            <a:extLst>
              <a:ext uri="{FF2B5EF4-FFF2-40B4-BE49-F238E27FC236}">
                <a16:creationId xmlns:a16="http://schemas.microsoft.com/office/drawing/2014/main" id="{524D8533-D872-4CC2-9544-4FF19102236C}"/>
              </a:ext>
            </a:extLst>
          </p:cNvPr>
          <p:cNvSpPr txBox="1">
            <a:spLocks noChangeArrowheads="1"/>
          </p:cNvSpPr>
          <p:nvPr/>
        </p:nvSpPr>
        <p:spPr bwMode="auto">
          <a:xfrm>
            <a:off x="5277874" y="3279058"/>
            <a:ext cx="1295400" cy="44709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p>
            <a:pPr marL="0" marR="0" lvl="0" indent="0" algn="ctr" defTabSz="914400" eaLnBrk="1" fontAlgn="base" latinLnBrk="0" hangingPunct="1">
              <a:lnSpc>
                <a:spcPct val="12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D1390F"/>
                </a:solidFill>
                <a:effectLst/>
                <a:uLnTx/>
                <a:uFillTx/>
                <a:latin typeface="+mj-ea"/>
                <a:ea typeface="+mj-ea"/>
              </a:rPr>
              <a:t>控制逻辑</a:t>
            </a:r>
          </a:p>
        </p:txBody>
      </p:sp>
      <p:sp>
        <p:nvSpPr>
          <p:cNvPr id="8" name="Text Box 6">
            <a:extLst>
              <a:ext uri="{FF2B5EF4-FFF2-40B4-BE49-F238E27FC236}">
                <a16:creationId xmlns:a16="http://schemas.microsoft.com/office/drawing/2014/main" id="{C5919FB8-2381-4DF7-A1DC-CD94EF0CA3C7}"/>
              </a:ext>
            </a:extLst>
          </p:cNvPr>
          <p:cNvSpPr txBox="1">
            <a:spLocks noChangeArrowheads="1"/>
          </p:cNvSpPr>
          <p:nvPr/>
        </p:nvSpPr>
        <p:spPr bwMode="auto">
          <a:xfrm>
            <a:off x="7182874" y="3126658"/>
            <a:ext cx="1600200" cy="10001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0">
            <a:spAutoFit/>
          </a:bodyPr>
          <a:lstStyle/>
          <a:p>
            <a:pPr marL="0" marR="0" lvl="0" indent="0" algn="ctr" defTabSz="914400" eaLnBrk="1" fontAlgn="base" latinLnBrk="0" hangingPunct="1">
              <a:lnSpc>
                <a:spcPct val="12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D1390F"/>
                </a:solidFill>
                <a:effectLst/>
                <a:uLnTx/>
                <a:uFillTx/>
                <a:latin typeface="+mj-ea"/>
                <a:ea typeface="+mj-ea"/>
              </a:rPr>
              <a:t>缓冲器</a:t>
            </a:r>
          </a:p>
          <a:p>
            <a:pPr marL="0" marR="0" lvl="0" indent="0" algn="ctr" defTabSz="914400" eaLnBrk="1" fontAlgn="base" latinLnBrk="0" hangingPunct="1">
              <a:lnSpc>
                <a:spcPct val="12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D1390F"/>
                </a:solidFill>
                <a:effectLst/>
                <a:uLnTx/>
                <a:uFillTx/>
                <a:latin typeface="+mj-ea"/>
                <a:ea typeface="+mj-ea"/>
              </a:rPr>
              <a:t>变换器</a:t>
            </a:r>
          </a:p>
        </p:txBody>
      </p:sp>
      <p:sp>
        <p:nvSpPr>
          <p:cNvPr id="9" name="Line 7">
            <a:extLst>
              <a:ext uri="{FF2B5EF4-FFF2-40B4-BE49-F238E27FC236}">
                <a16:creationId xmlns:a16="http://schemas.microsoft.com/office/drawing/2014/main" id="{4661814D-DADE-4EF7-8D2D-9197B91AA24F}"/>
              </a:ext>
            </a:extLst>
          </p:cNvPr>
          <p:cNvSpPr>
            <a:spLocks noChangeShapeType="1"/>
          </p:cNvSpPr>
          <p:nvPr/>
        </p:nvSpPr>
        <p:spPr bwMode="auto">
          <a:xfrm>
            <a:off x="7182874" y="3583858"/>
            <a:ext cx="1600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0" name="Line 8">
            <a:extLst>
              <a:ext uri="{FF2B5EF4-FFF2-40B4-BE49-F238E27FC236}">
                <a16:creationId xmlns:a16="http://schemas.microsoft.com/office/drawing/2014/main" id="{5CD6F9EA-76EF-467C-98ED-7798967EEE5B}"/>
              </a:ext>
            </a:extLst>
          </p:cNvPr>
          <p:cNvSpPr>
            <a:spLocks noChangeShapeType="1"/>
          </p:cNvSpPr>
          <p:nvPr/>
        </p:nvSpPr>
        <p:spPr bwMode="auto">
          <a:xfrm>
            <a:off x="6573274" y="3431458"/>
            <a:ext cx="609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1" name="Line 9">
            <a:extLst>
              <a:ext uri="{FF2B5EF4-FFF2-40B4-BE49-F238E27FC236}">
                <a16:creationId xmlns:a16="http://schemas.microsoft.com/office/drawing/2014/main" id="{0345099C-D8E5-4665-8EB6-564AF181FB4E}"/>
              </a:ext>
            </a:extLst>
          </p:cNvPr>
          <p:cNvSpPr>
            <a:spLocks noChangeShapeType="1"/>
          </p:cNvSpPr>
          <p:nvPr/>
        </p:nvSpPr>
        <p:spPr bwMode="auto">
          <a:xfrm>
            <a:off x="5430274" y="1983658"/>
            <a:ext cx="0" cy="1295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2" name="Line 10">
            <a:extLst>
              <a:ext uri="{FF2B5EF4-FFF2-40B4-BE49-F238E27FC236}">
                <a16:creationId xmlns:a16="http://schemas.microsoft.com/office/drawing/2014/main" id="{2F8E2265-CECA-478D-BEC4-7B572CF583D3}"/>
              </a:ext>
            </a:extLst>
          </p:cNvPr>
          <p:cNvSpPr>
            <a:spLocks noChangeShapeType="1"/>
          </p:cNvSpPr>
          <p:nvPr/>
        </p:nvSpPr>
        <p:spPr bwMode="auto">
          <a:xfrm>
            <a:off x="6344674" y="1983658"/>
            <a:ext cx="0" cy="12954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3" name="Line 11">
            <a:extLst>
              <a:ext uri="{FF2B5EF4-FFF2-40B4-BE49-F238E27FC236}">
                <a16:creationId xmlns:a16="http://schemas.microsoft.com/office/drawing/2014/main" id="{BA2A87EB-90DC-45D0-BFBF-1D98A114E054}"/>
              </a:ext>
            </a:extLst>
          </p:cNvPr>
          <p:cNvSpPr>
            <a:spLocks noChangeShapeType="1"/>
          </p:cNvSpPr>
          <p:nvPr/>
        </p:nvSpPr>
        <p:spPr bwMode="auto">
          <a:xfrm>
            <a:off x="8021074" y="1907458"/>
            <a:ext cx="0" cy="12192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4" name="Line 12">
            <a:extLst>
              <a:ext uri="{FF2B5EF4-FFF2-40B4-BE49-F238E27FC236}">
                <a16:creationId xmlns:a16="http://schemas.microsoft.com/office/drawing/2014/main" id="{CA2C87E6-BB2F-47B0-B8C2-1E9B3EFABB8E}"/>
              </a:ext>
            </a:extLst>
          </p:cNvPr>
          <p:cNvSpPr>
            <a:spLocks noChangeShapeType="1"/>
          </p:cNvSpPr>
          <p:nvPr/>
        </p:nvSpPr>
        <p:spPr bwMode="auto">
          <a:xfrm>
            <a:off x="8021074" y="4117258"/>
            <a:ext cx="0" cy="12954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5" name="Rectangle 13">
            <a:extLst>
              <a:ext uri="{FF2B5EF4-FFF2-40B4-BE49-F238E27FC236}">
                <a16:creationId xmlns:a16="http://schemas.microsoft.com/office/drawing/2014/main" id="{E850958E-DBE4-42D8-8D79-79FC07954819}"/>
              </a:ext>
            </a:extLst>
          </p:cNvPr>
          <p:cNvSpPr>
            <a:spLocks noChangeArrowheads="1"/>
          </p:cNvSpPr>
          <p:nvPr/>
        </p:nvSpPr>
        <p:spPr bwMode="auto">
          <a:xfrm>
            <a:off x="5423924" y="1983658"/>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008000"/>
                </a:solidFill>
                <a:latin typeface="+mj-ea"/>
                <a:ea typeface="+mj-ea"/>
              </a:rPr>
              <a:t>控制</a:t>
            </a:r>
          </a:p>
        </p:txBody>
      </p:sp>
      <p:sp>
        <p:nvSpPr>
          <p:cNvPr id="16" name="Rectangle 14">
            <a:extLst>
              <a:ext uri="{FF2B5EF4-FFF2-40B4-BE49-F238E27FC236}">
                <a16:creationId xmlns:a16="http://schemas.microsoft.com/office/drawing/2014/main" id="{86AA82D7-BA92-4B7C-8BAB-88F8DAC5FA49}"/>
              </a:ext>
            </a:extLst>
          </p:cNvPr>
          <p:cNvSpPr>
            <a:spLocks noChangeArrowheads="1"/>
          </p:cNvSpPr>
          <p:nvPr/>
        </p:nvSpPr>
        <p:spPr bwMode="auto">
          <a:xfrm>
            <a:off x="6344674" y="1983658"/>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008000"/>
                </a:solidFill>
                <a:latin typeface="+mj-ea"/>
                <a:ea typeface="+mj-ea"/>
              </a:rPr>
              <a:t>状态</a:t>
            </a:r>
          </a:p>
        </p:txBody>
      </p:sp>
      <p:sp>
        <p:nvSpPr>
          <p:cNvPr id="17" name="Rectangle 15">
            <a:extLst>
              <a:ext uri="{FF2B5EF4-FFF2-40B4-BE49-F238E27FC236}">
                <a16:creationId xmlns:a16="http://schemas.microsoft.com/office/drawing/2014/main" id="{E39B138B-9ECC-4575-955B-02C2E2455F38}"/>
              </a:ext>
            </a:extLst>
          </p:cNvPr>
          <p:cNvSpPr>
            <a:spLocks noChangeArrowheads="1"/>
          </p:cNvSpPr>
          <p:nvPr/>
        </p:nvSpPr>
        <p:spPr bwMode="auto">
          <a:xfrm>
            <a:off x="8021074" y="1983658"/>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008000"/>
                </a:solidFill>
                <a:latin typeface="+mj-ea"/>
                <a:ea typeface="+mj-ea"/>
              </a:rPr>
              <a:t>数据</a:t>
            </a:r>
          </a:p>
        </p:txBody>
      </p:sp>
      <p:sp>
        <p:nvSpPr>
          <p:cNvPr id="18" name="AutoShape 16">
            <a:extLst>
              <a:ext uri="{FF2B5EF4-FFF2-40B4-BE49-F238E27FC236}">
                <a16:creationId xmlns:a16="http://schemas.microsoft.com/office/drawing/2014/main" id="{6FABCF05-4BC7-45B2-BE53-954332415BE4}"/>
              </a:ext>
            </a:extLst>
          </p:cNvPr>
          <p:cNvSpPr>
            <a:spLocks/>
          </p:cNvSpPr>
          <p:nvPr/>
        </p:nvSpPr>
        <p:spPr bwMode="auto">
          <a:xfrm rot="5426823">
            <a:off x="6876487" y="154858"/>
            <a:ext cx="228600" cy="3276600"/>
          </a:xfrm>
          <a:prstGeom prst="leftBrace">
            <a:avLst>
              <a:gd name="adj1" fmla="val 119444"/>
              <a:gd name="adj2" fmla="val 50662"/>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9" name="Text Box 17">
            <a:extLst>
              <a:ext uri="{FF2B5EF4-FFF2-40B4-BE49-F238E27FC236}">
                <a16:creationId xmlns:a16="http://schemas.microsoft.com/office/drawing/2014/main" id="{409E9A23-145D-4073-A785-127CB751AE28}"/>
              </a:ext>
            </a:extLst>
          </p:cNvPr>
          <p:cNvSpPr txBox="1">
            <a:spLocks noChangeArrowheads="1"/>
          </p:cNvSpPr>
          <p:nvPr/>
        </p:nvSpPr>
        <p:spPr bwMode="auto">
          <a:xfrm>
            <a:off x="5997012" y="1278808"/>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a:solidFill>
                  <a:srgbClr val="0000FF"/>
                </a:solidFill>
                <a:latin typeface="+mj-ea"/>
                <a:ea typeface="+mj-ea"/>
              </a:rPr>
              <a:t>I/O</a:t>
            </a:r>
            <a:r>
              <a:rPr kumimoji="1" lang="zh-CN" altLang="en-US" sz="2000">
                <a:solidFill>
                  <a:srgbClr val="0000FF"/>
                </a:solidFill>
                <a:latin typeface="+mj-ea"/>
                <a:ea typeface="+mj-ea"/>
              </a:rPr>
              <a:t>接口（电缆）</a:t>
            </a:r>
          </a:p>
        </p:txBody>
      </p:sp>
      <p:sp>
        <p:nvSpPr>
          <p:cNvPr id="20" name="Rectangle 18">
            <a:extLst>
              <a:ext uri="{FF2B5EF4-FFF2-40B4-BE49-F238E27FC236}">
                <a16:creationId xmlns:a16="http://schemas.microsoft.com/office/drawing/2014/main" id="{BE3C0CD1-FAFF-4001-854D-903381AA9A41}"/>
              </a:ext>
            </a:extLst>
          </p:cNvPr>
          <p:cNvSpPr>
            <a:spLocks noChangeArrowheads="1"/>
          </p:cNvSpPr>
          <p:nvPr/>
        </p:nvSpPr>
        <p:spPr bwMode="auto">
          <a:xfrm>
            <a:off x="8021074" y="480305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008000"/>
                </a:solidFill>
                <a:latin typeface="+mj-ea"/>
                <a:ea typeface="+mj-ea"/>
              </a:rPr>
              <a:t>设备数据</a:t>
            </a:r>
          </a:p>
        </p:txBody>
      </p:sp>
      <p:sp>
        <p:nvSpPr>
          <p:cNvPr id="21" name="Rectangle 19">
            <a:extLst>
              <a:ext uri="{FF2B5EF4-FFF2-40B4-BE49-F238E27FC236}">
                <a16:creationId xmlns:a16="http://schemas.microsoft.com/office/drawing/2014/main" id="{1615C7DB-126C-4AE3-A182-96E63118F66C}"/>
              </a:ext>
            </a:extLst>
          </p:cNvPr>
          <p:cNvSpPr>
            <a:spLocks noChangeArrowheads="1"/>
          </p:cNvSpPr>
          <p:nvPr/>
        </p:nvSpPr>
        <p:spPr bwMode="auto">
          <a:xfrm>
            <a:off x="7716274" y="5488858"/>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0000FF"/>
                </a:solidFill>
                <a:latin typeface="+mj-ea"/>
                <a:ea typeface="+mj-ea"/>
              </a:rPr>
              <a:t>环境</a:t>
            </a:r>
          </a:p>
        </p:txBody>
      </p:sp>
      <p:sp>
        <p:nvSpPr>
          <p:cNvPr id="22" name="Line 20">
            <a:extLst>
              <a:ext uri="{FF2B5EF4-FFF2-40B4-BE49-F238E27FC236}">
                <a16:creationId xmlns:a16="http://schemas.microsoft.com/office/drawing/2014/main" id="{6AF10303-329B-4AE1-9C6F-59CF3B814808}"/>
              </a:ext>
            </a:extLst>
          </p:cNvPr>
          <p:cNvSpPr>
            <a:spLocks noChangeShapeType="1"/>
          </p:cNvSpPr>
          <p:nvPr/>
        </p:nvSpPr>
        <p:spPr bwMode="auto">
          <a:xfrm>
            <a:off x="5331849" y="2705971"/>
            <a:ext cx="188913" cy="1444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3" name="Line 21">
            <a:extLst>
              <a:ext uri="{FF2B5EF4-FFF2-40B4-BE49-F238E27FC236}">
                <a16:creationId xmlns:a16="http://schemas.microsoft.com/office/drawing/2014/main" id="{E5D9325E-746B-476F-B64E-FCD141512182}"/>
              </a:ext>
            </a:extLst>
          </p:cNvPr>
          <p:cNvSpPr>
            <a:spLocks noChangeShapeType="1"/>
          </p:cNvSpPr>
          <p:nvPr/>
        </p:nvSpPr>
        <p:spPr bwMode="auto">
          <a:xfrm>
            <a:off x="6244662" y="2791696"/>
            <a:ext cx="188912" cy="1444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4" name="Line 22">
            <a:extLst>
              <a:ext uri="{FF2B5EF4-FFF2-40B4-BE49-F238E27FC236}">
                <a16:creationId xmlns:a16="http://schemas.microsoft.com/office/drawing/2014/main" id="{BECADD10-632B-465B-A7D7-488D5DA17981}"/>
              </a:ext>
            </a:extLst>
          </p:cNvPr>
          <p:cNvSpPr>
            <a:spLocks noChangeShapeType="1"/>
          </p:cNvSpPr>
          <p:nvPr/>
        </p:nvSpPr>
        <p:spPr bwMode="auto">
          <a:xfrm>
            <a:off x="7927412" y="2732958"/>
            <a:ext cx="188912" cy="1444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5" name="Line 23">
            <a:extLst>
              <a:ext uri="{FF2B5EF4-FFF2-40B4-BE49-F238E27FC236}">
                <a16:creationId xmlns:a16="http://schemas.microsoft.com/office/drawing/2014/main" id="{109191C9-66ED-4BA3-BCDC-2568B4F47CDD}"/>
              </a:ext>
            </a:extLst>
          </p:cNvPr>
          <p:cNvSpPr>
            <a:spLocks noChangeShapeType="1"/>
          </p:cNvSpPr>
          <p:nvPr/>
        </p:nvSpPr>
        <p:spPr bwMode="auto">
          <a:xfrm>
            <a:off x="7914712" y="4460158"/>
            <a:ext cx="188912" cy="1444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6" name="Text Box 24">
            <a:extLst>
              <a:ext uri="{FF2B5EF4-FFF2-40B4-BE49-F238E27FC236}">
                <a16:creationId xmlns:a16="http://schemas.microsoft.com/office/drawing/2014/main" id="{FC5F4F62-D508-4DCB-83AC-EB5903EFD07C}"/>
              </a:ext>
            </a:extLst>
          </p:cNvPr>
          <p:cNvSpPr txBox="1">
            <a:spLocks noChangeArrowheads="1"/>
          </p:cNvSpPr>
          <p:nvPr/>
        </p:nvSpPr>
        <p:spPr bwMode="auto">
          <a:xfrm>
            <a:off x="977337" y="4736383"/>
            <a:ext cx="439896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a:solidFill>
                  <a:srgbClr val="0000FF"/>
                </a:solidFill>
                <a:latin typeface="+mj-ea"/>
                <a:ea typeface="+mj-ea"/>
              </a:rPr>
              <a:t>所有设备都可以抽象成这个通用模型！</a:t>
            </a:r>
          </a:p>
          <a:p>
            <a:pPr eaLnBrk="0" fontAlgn="base" hangingPunct="0">
              <a:spcBef>
                <a:spcPct val="50000"/>
              </a:spcBef>
              <a:spcAft>
                <a:spcPct val="0"/>
              </a:spcAft>
            </a:pPr>
            <a:r>
              <a:rPr lang="zh-CN" altLang="en-US">
                <a:solidFill>
                  <a:srgbClr val="0000FF"/>
                </a:solidFill>
                <a:latin typeface="+mj-ea"/>
                <a:ea typeface="+mj-ea"/>
              </a:rPr>
              <a:t>设备所用的电缆线中有以下三种信号线：</a:t>
            </a:r>
          </a:p>
          <a:p>
            <a:pPr eaLnBrk="0" fontAlgn="base" hangingPunct="0">
              <a:spcBef>
                <a:spcPct val="50000"/>
              </a:spcBef>
              <a:spcAft>
                <a:spcPct val="0"/>
              </a:spcAft>
            </a:pPr>
            <a:r>
              <a:rPr lang="zh-CN" altLang="en-US">
                <a:solidFill>
                  <a:srgbClr val="008000"/>
                </a:solidFill>
                <a:latin typeface="+mj-ea"/>
                <a:ea typeface="+mj-ea"/>
              </a:rPr>
              <a:t>控制信号、状态信号、数据信号</a:t>
            </a:r>
          </a:p>
        </p:txBody>
      </p:sp>
      <p:sp>
        <p:nvSpPr>
          <p:cNvPr id="27" name="Text Box 25">
            <a:extLst>
              <a:ext uri="{FF2B5EF4-FFF2-40B4-BE49-F238E27FC236}">
                <a16:creationId xmlns:a16="http://schemas.microsoft.com/office/drawing/2014/main" id="{7A3FAA4D-5B8E-4F4E-8DE7-4ACB5DFF2F80}"/>
              </a:ext>
            </a:extLst>
          </p:cNvPr>
          <p:cNvSpPr txBox="1">
            <a:spLocks noChangeArrowheads="1"/>
          </p:cNvSpPr>
          <p:nvPr/>
        </p:nvSpPr>
        <p:spPr bwMode="auto">
          <a:xfrm>
            <a:off x="2950599" y="6160371"/>
            <a:ext cx="410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600">
                <a:solidFill>
                  <a:srgbClr val="D1390F"/>
                </a:solidFill>
                <a:latin typeface="+mj-ea"/>
                <a:ea typeface="+mj-ea"/>
              </a:rPr>
              <a:t>下面以磁盘为例，说明外部设备的工作原理</a:t>
            </a:r>
          </a:p>
        </p:txBody>
      </p:sp>
    </p:spTree>
    <p:extLst>
      <p:ext uri="{BB962C8B-B14F-4D97-AF65-F5344CB8AC3E}">
        <p14:creationId xmlns:p14="http://schemas.microsoft.com/office/powerpoint/2010/main" val="48525241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94FD82-600C-4154-9C61-2C6E2C278909}"/>
              </a:ext>
            </a:extLst>
          </p:cNvPr>
          <p:cNvSpPr>
            <a:spLocks noGrp="1"/>
          </p:cNvSpPr>
          <p:nvPr>
            <p:ph type="sldNum" sz="quarter" idx="12"/>
          </p:nvPr>
        </p:nvSpPr>
        <p:spPr/>
        <p:txBody>
          <a:bodyPr/>
          <a:lstStyle/>
          <a:p>
            <a:fld id="{D12C7F20-4EEE-4847-AC76-B538472E8A39}" type="slidenum">
              <a:rPr lang="zh-CN" altLang="en-US" smtClean="0"/>
              <a:pPr/>
              <a:t>8</a:t>
            </a:fld>
            <a:endParaRPr lang="zh-CN" altLang="en-US"/>
          </a:p>
        </p:txBody>
      </p:sp>
      <p:sp>
        <p:nvSpPr>
          <p:cNvPr id="3" name="文本占位符 2">
            <a:extLst>
              <a:ext uri="{FF2B5EF4-FFF2-40B4-BE49-F238E27FC236}">
                <a16:creationId xmlns:a16="http://schemas.microsoft.com/office/drawing/2014/main" id="{9FE73D4E-4696-4654-BE32-098B26E36FFA}"/>
              </a:ext>
            </a:extLst>
          </p:cNvPr>
          <p:cNvSpPr>
            <a:spLocks noGrp="1"/>
          </p:cNvSpPr>
          <p:nvPr>
            <p:ph type="body" sz="quarter" idx="15"/>
          </p:nvPr>
        </p:nvSpPr>
        <p:spPr>
          <a:xfrm>
            <a:off x="159768" y="698463"/>
            <a:ext cx="11835786" cy="737047"/>
          </a:xfrm>
        </p:spPr>
        <p:txBody>
          <a:bodyPr/>
          <a:lstStyle/>
          <a:p>
            <a:r>
              <a:rPr lang="zh-CN" altLang="en-US" dirty="0"/>
              <a:t>磁盘存储器的信息存储原理</a:t>
            </a:r>
          </a:p>
        </p:txBody>
      </p:sp>
      <p:sp>
        <p:nvSpPr>
          <p:cNvPr id="4" name="文本占位符 3">
            <a:extLst>
              <a:ext uri="{FF2B5EF4-FFF2-40B4-BE49-F238E27FC236}">
                <a16:creationId xmlns:a16="http://schemas.microsoft.com/office/drawing/2014/main" id="{BCD135F6-EA5B-497C-A3AE-2174C9EDB89D}"/>
              </a:ext>
            </a:extLst>
          </p:cNvPr>
          <p:cNvSpPr>
            <a:spLocks noGrp="1"/>
          </p:cNvSpPr>
          <p:nvPr>
            <p:ph type="body" sz="quarter" idx="16"/>
          </p:nvPr>
        </p:nvSpPr>
        <p:spPr/>
        <p:txBody>
          <a:bodyPr/>
          <a:lstStyle/>
          <a:p>
            <a:r>
              <a:rPr lang="en-US" altLang="zh-CN" dirty="0"/>
              <a:t>1.</a:t>
            </a:r>
            <a:r>
              <a:rPr lang="zh-CN" altLang="en-US" dirty="0"/>
              <a:t>磁盘存储器和</a:t>
            </a:r>
            <a:r>
              <a:rPr lang="en-US" altLang="zh-CN" dirty="0"/>
              <a:t>I/O</a:t>
            </a:r>
            <a:r>
              <a:rPr lang="zh-CN" altLang="en-US" dirty="0"/>
              <a:t>接口</a:t>
            </a:r>
          </a:p>
          <a:p>
            <a:endParaRPr lang="zh-CN" altLang="en-US" dirty="0"/>
          </a:p>
        </p:txBody>
      </p:sp>
      <p:grpSp>
        <p:nvGrpSpPr>
          <p:cNvPr id="5" name="Group 3">
            <a:extLst>
              <a:ext uri="{FF2B5EF4-FFF2-40B4-BE49-F238E27FC236}">
                <a16:creationId xmlns:a16="http://schemas.microsoft.com/office/drawing/2014/main" id="{403ADA7F-79C0-4767-92D3-46CC013AC3D7}"/>
              </a:ext>
            </a:extLst>
          </p:cNvPr>
          <p:cNvGrpSpPr>
            <a:grpSpLocks/>
          </p:cNvGrpSpPr>
          <p:nvPr/>
        </p:nvGrpSpPr>
        <p:grpSpPr bwMode="auto">
          <a:xfrm>
            <a:off x="1119086" y="1112601"/>
            <a:ext cx="8496300" cy="3467100"/>
            <a:chOff x="194" y="666"/>
            <a:chExt cx="4196" cy="2592"/>
          </a:xfrm>
        </p:grpSpPr>
        <p:pic>
          <p:nvPicPr>
            <p:cNvPr id="6" name="Picture 4">
              <a:extLst>
                <a:ext uri="{FF2B5EF4-FFF2-40B4-BE49-F238E27FC236}">
                  <a16:creationId xmlns:a16="http://schemas.microsoft.com/office/drawing/2014/main" id="{9997874E-21DF-43A6-8352-83B0533D5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666"/>
              <a:ext cx="3456" cy="2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5">
              <a:extLst>
                <a:ext uri="{FF2B5EF4-FFF2-40B4-BE49-F238E27FC236}">
                  <a16:creationId xmlns:a16="http://schemas.microsoft.com/office/drawing/2014/main" id="{ED217D90-90E1-4635-9E80-B5F09E533D20}"/>
                </a:ext>
              </a:extLst>
            </p:cNvPr>
            <p:cNvSpPr txBox="1">
              <a:spLocks noChangeArrowheads="1"/>
            </p:cNvSpPr>
            <p:nvPr/>
          </p:nvSpPr>
          <p:spPr bwMode="auto">
            <a:xfrm>
              <a:off x="194" y="779"/>
              <a:ext cx="9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磁头，用于写入和读出信息</a:t>
              </a:r>
            </a:p>
          </p:txBody>
        </p:sp>
        <p:sp>
          <p:nvSpPr>
            <p:cNvPr id="8" name="Line 6">
              <a:extLst>
                <a:ext uri="{FF2B5EF4-FFF2-40B4-BE49-F238E27FC236}">
                  <a16:creationId xmlns:a16="http://schemas.microsoft.com/office/drawing/2014/main" id="{045A1936-20CA-4F43-9E24-AFEF4DD9E119}"/>
                </a:ext>
              </a:extLst>
            </p:cNvPr>
            <p:cNvSpPr>
              <a:spLocks noChangeShapeType="1"/>
            </p:cNvSpPr>
            <p:nvPr/>
          </p:nvSpPr>
          <p:spPr bwMode="auto">
            <a:xfrm>
              <a:off x="1011" y="1414"/>
              <a:ext cx="56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9" name="Text Box 7">
              <a:extLst>
                <a:ext uri="{FF2B5EF4-FFF2-40B4-BE49-F238E27FC236}">
                  <a16:creationId xmlns:a16="http://schemas.microsoft.com/office/drawing/2014/main" id="{D850CE33-7EEB-4E3F-88E5-C0F353E78B29}"/>
                </a:ext>
              </a:extLst>
            </p:cNvPr>
            <p:cNvSpPr txBox="1">
              <a:spLocks noChangeArrowheads="1"/>
            </p:cNvSpPr>
            <p:nvPr/>
          </p:nvSpPr>
          <p:spPr bwMode="auto">
            <a:xfrm>
              <a:off x="3710" y="2025"/>
              <a:ext cx="6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i="0" u="none" strike="noStrike" kern="0" cap="none" spc="0" normalizeH="0" baseline="0" noProof="0">
                  <a:ln>
                    <a:noFill/>
                  </a:ln>
                  <a:solidFill>
                    <a:srgbClr val="D1390F"/>
                  </a:solidFill>
                  <a:effectLst/>
                  <a:uLnTx/>
                  <a:uFillTx/>
                  <a:latin typeface="+mj-ea"/>
                  <a:ea typeface="+mj-ea"/>
                </a:rPr>
                <a:t>“0”</a:t>
              </a:r>
            </a:p>
          </p:txBody>
        </p:sp>
        <p:sp>
          <p:nvSpPr>
            <p:cNvPr id="10" name="Text Box 8">
              <a:extLst>
                <a:ext uri="{FF2B5EF4-FFF2-40B4-BE49-F238E27FC236}">
                  <a16:creationId xmlns:a16="http://schemas.microsoft.com/office/drawing/2014/main" id="{7F25B8D2-CA4C-4F46-BD7E-D1519ADD6F2F}"/>
                </a:ext>
              </a:extLst>
            </p:cNvPr>
            <p:cNvSpPr txBox="1">
              <a:spLocks noChangeArrowheads="1"/>
            </p:cNvSpPr>
            <p:nvPr/>
          </p:nvSpPr>
          <p:spPr bwMode="auto">
            <a:xfrm>
              <a:off x="3279" y="2457"/>
              <a:ext cx="7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i="0" u="none" strike="noStrike" kern="0" cap="none" spc="0" normalizeH="0" baseline="0" noProof="0">
                  <a:ln>
                    <a:noFill/>
                  </a:ln>
                  <a:solidFill>
                    <a:srgbClr val="D1390F"/>
                  </a:solidFill>
                  <a:effectLst/>
                  <a:uLnTx/>
                  <a:uFillTx/>
                  <a:latin typeface="+mj-ea"/>
                  <a:ea typeface="+mj-ea"/>
                </a:rPr>
                <a:t>“1”</a:t>
              </a:r>
            </a:p>
          </p:txBody>
        </p:sp>
        <p:sp>
          <p:nvSpPr>
            <p:cNvPr id="11" name="Text Box 9">
              <a:extLst>
                <a:ext uri="{FF2B5EF4-FFF2-40B4-BE49-F238E27FC236}">
                  <a16:creationId xmlns:a16="http://schemas.microsoft.com/office/drawing/2014/main" id="{86AE4915-9C0A-4969-9ACA-0C3576FC1A0D}"/>
                </a:ext>
              </a:extLst>
            </p:cNvPr>
            <p:cNvSpPr txBox="1">
              <a:spLocks noChangeArrowheads="1"/>
            </p:cNvSpPr>
            <p:nvPr/>
          </p:nvSpPr>
          <p:spPr bwMode="auto">
            <a:xfrm>
              <a:off x="2122" y="2865"/>
              <a:ext cx="108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盘片旋转方向</a:t>
              </a:r>
            </a:p>
          </p:txBody>
        </p:sp>
        <p:sp>
          <p:nvSpPr>
            <p:cNvPr id="12" name="Text Box 10">
              <a:extLst>
                <a:ext uri="{FF2B5EF4-FFF2-40B4-BE49-F238E27FC236}">
                  <a16:creationId xmlns:a16="http://schemas.microsoft.com/office/drawing/2014/main" id="{08CF4C21-54AF-4141-9B6E-BA5311F30BD7}"/>
                </a:ext>
              </a:extLst>
            </p:cNvPr>
            <p:cNvSpPr txBox="1">
              <a:spLocks noChangeArrowheads="1"/>
            </p:cNvSpPr>
            <p:nvPr/>
          </p:nvSpPr>
          <p:spPr bwMode="auto">
            <a:xfrm>
              <a:off x="4004" y="756"/>
              <a:ext cx="363"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00"/>
                  </a:solidFill>
                  <a:effectLst/>
                  <a:uLnTx/>
                  <a:uFillTx/>
                  <a:latin typeface="+mj-ea"/>
                  <a:ea typeface="+mj-ea"/>
                </a:rPr>
                <a:t>磁盘片</a:t>
              </a:r>
            </a:p>
          </p:txBody>
        </p:sp>
        <p:sp>
          <p:nvSpPr>
            <p:cNvPr id="13" name="Line 11">
              <a:extLst>
                <a:ext uri="{FF2B5EF4-FFF2-40B4-BE49-F238E27FC236}">
                  <a16:creationId xmlns:a16="http://schemas.microsoft.com/office/drawing/2014/main" id="{35169646-2FAC-4B81-9653-3EDA383DA754}"/>
                </a:ext>
              </a:extLst>
            </p:cNvPr>
            <p:cNvSpPr>
              <a:spLocks noChangeShapeType="1"/>
            </p:cNvSpPr>
            <p:nvPr/>
          </p:nvSpPr>
          <p:spPr bwMode="auto">
            <a:xfrm flipH="1">
              <a:off x="3641" y="1165"/>
              <a:ext cx="409" cy="29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4" name="Line 12">
              <a:extLst>
                <a:ext uri="{FF2B5EF4-FFF2-40B4-BE49-F238E27FC236}">
                  <a16:creationId xmlns:a16="http://schemas.microsoft.com/office/drawing/2014/main" id="{6F965698-A0C9-4F54-8E25-3392B27804D1}"/>
                </a:ext>
              </a:extLst>
            </p:cNvPr>
            <p:cNvSpPr>
              <a:spLocks noChangeShapeType="1"/>
            </p:cNvSpPr>
            <p:nvPr/>
          </p:nvSpPr>
          <p:spPr bwMode="auto">
            <a:xfrm flipH="1" flipV="1">
              <a:off x="3256" y="2049"/>
              <a:ext cx="544" cy="13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5" name="Line 13">
              <a:extLst>
                <a:ext uri="{FF2B5EF4-FFF2-40B4-BE49-F238E27FC236}">
                  <a16:creationId xmlns:a16="http://schemas.microsoft.com/office/drawing/2014/main" id="{CF20FC10-DC79-43EC-8B6A-851F730D57BE}"/>
                </a:ext>
              </a:extLst>
            </p:cNvPr>
            <p:cNvSpPr>
              <a:spLocks noChangeShapeType="1"/>
            </p:cNvSpPr>
            <p:nvPr/>
          </p:nvSpPr>
          <p:spPr bwMode="auto">
            <a:xfrm flipH="1" flipV="1">
              <a:off x="3029" y="2230"/>
              <a:ext cx="340" cy="31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grpSp>
      <p:sp>
        <p:nvSpPr>
          <p:cNvPr id="16" name="Text Box 14">
            <a:extLst>
              <a:ext uri="{FF2B5EF4-FFF2-40B4-BE49-F238E27FC236}">
                <a16:creationId xmlns:a16="http://schemas.microsoft.com/office/drawing/2014/main" id="{D386F3A2-ACC4-4D24-8F29-189F500C7641}"/>
              </a:ext>
            </a:extLst>
          </p:cNvPr>
          <p:cNvSpPr txBox="1">
            <a:spLocks noChangeArrowheads="1"/>
          </p:cNvSpPr>
          <p:nvPr/>
        </p:nvSpPr>
        <p:spPr bwMode="auto">
          <a:xfrm>
            <a:off x="4819548" y="1128476"/>
            <a:ext cx="104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000">
                <a:solidFill>
                  <a:srgbClr val="000000"/>
                </a:solidFill>
                <a:latin typeface="+mj-ea"/>
                <a:ea typeface="+mj-ea"/>
              </a:rPr>
              <a:t>线圈</a:t>
            </a:r>
          </a:p>
        </p:txBody>
      </p:sp>
      <p:sp>
        <p:nvSpPr>
          <p:cNvPr id="17" name="Line 15">
            <a:extLst>
              <a:ext uri="{FF2B5EF4-FFF2-40B4-BE49-F238E27FC236}">
                <a16:creationId xmlns:a16="http://schemas.microsoft.com/office/drawing/2014/main" id="{ADF62FF7-929E-4FF1-9420-1D3D4EE9777D}"/>
              </a:ext>
            </a:extLst>
          </p:cNvPr>
          <p:cNvSpPr>
            <a:spLocks noChangeShapeType="1"/>
          </p:cNvSpPr>
          <p:nvPr/>
        </p:nvSpPr>
        <p:spPr bwMode="auto">
          <a:xfrm flipH="1">
            <a:off x="4949723" y="1549164"/>
            <a:ext cx="231775" cy="2905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18" name="Rectangle 16">
            <a:extLst>
              <a:ext uri="{FF2B5EF4-FFF2-40B4-BE49-F238E27FC236}">
                <a16:creationId xmlns:a16="http://schemas.microsoft.com/office/drawing/2014/main" id="{15F36D78-CB6A-4522-8CF1-B5724E49AB0F}"/>
              </a:ext>
            </a:extLst>
          </p:cNvPr>
          <p:cNvSpPr>
            <a:spLocks noChangeArrowheads="1"/>
          </p:cNvSpPr>
          <p:nvPr/>
        </p:nvSpPr>
        <p:spPr bwMode="auto">
          <a:xfrm>
            <a:off x="1195286" y="4824176"/>
            <a:ext cx="10800268" cy="142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eaLnBrk="0" fontAlgn="base" hangingPunct="0">
              <a:lnSpc>
                <a:spcPct val="115000"/>
              </a:lnSpc>
              <a:spcBef>
                <a:spcPct val="15000"/>
              </a:spcBef>
              <a:spcAft>
                <a:spcPct val="0"/>
              </a:spcAft>
            </a:pPr>
            <a:r>
              <a:rPr kumimoji="1" lang="zh-CN" altLang="en-US" dirty="0">
                <a:solidFill>
                  <a:srgbClr val="CC3300"/>
                </a:solidFill>
                <a:latin typeface="+mj-ea"/>
                <a:ea typeface="+mj-ea"/>
              </a:rPr>
              <a:t>写1：</a:t>
            </a:r>
            <a:r>
              <a:rPr kumimoji="1" lang="zh-CN" altLang="en-US" dirty="0">
                <a:solidFill>
                  <a:srgbClr val="0000CC"/>
                </a:solidFill>
                <a:latin typeface="+mj-ea"/>
                <a:ea typeface="+mj-ea"/>
              </a:rPr>
              <a:t>线圈通以正向电流，使呈</a:t>
            </a:r>
            <a:r>
              <a:rPr kumimoji="1" lang="en-US" altLang="zh-CN" dirty="0">
                <a:solidFill>
                  <a:srgbClr val="0000CC"/>
                </a:solidFill>
                <a:latin typeface="+mj-ea"/>
                <a:ea typeface="+mj-ea"/>
              </a:rPr>
              <a:t>N-S</a:t>
            </a:r>
            <a:r>
              <a:rPr kumimoji="1" lang="zh-CN" altLang="en-US" dirty="0">
                <a:solidFill>
                  <a:srgbClr val="0000CC"/>
                </a:solidFill>
                <a:latin typeface="+mj-ea"/>
                <a:ea typeface="+mj-ea"/>
              </a:rPr>
              <a:t>状态</a:t>
            </a:r>
          </a:p>
          <a:p>
            <a:pPr lvl="1" eaLnBrk="0" fontAlgn="base" hangingPunct="0">
              <a:lnSpc>
                <a:spcPct val="115000"/>
              </a:lnSpc>
              <a:spcBef>
                <a:spcPct val="15000"/>
              </a:spcBef>
              <a:spcAft>
                <a:spcPct val="0"/>
              </a:spcAft>
            </a:pPr>
            <a:r>
              <a:rPr kumimoji="1" lang="zh-CN" altLang="en-US" dirty="0">
                <a:solidFill>
                  <a:srgbClr val="CC3300"/>
                </a:solidFill>
                <a:latin typeface="+mj-ea"/>
                <a:ea typeface="+mj-ea"/>
              </a:rPr>
              <a:t>写0：</a:t>
            </a:r>
            <a:r>
              <a:rPr kumimoji="1" lang="zh-CN" altLang="en-US" dirty="0">
                <a:solidFill>
                  <a:srgbClr val="0000CC"/>
                </a:solidFill>
                <a:latin typeface="+mj-ea"/>
                <a:ea typeface="+mj-ea"/>
              </a:rPr>
              <a:t>线圈通以反向电流，使呈</a:t>
            </a:r>
            <a:r>
              <a:rPr kumimoji="1" lang="en-US" altLang="zh-CN" dirty="0">
                <a:solidFill>
                  <a:srgbClr val="0000CC"/>
                </a:solidFill>
                <a:latin typeface="+mj-ea"/>
                <a:ea typeface="+mj-ea"/>
              </a:rPr>
              <a:t>S-N</a:t>
            </a:r>
            <a:r>
              <a:rPr kumimoji="1" lang="zh-CN" altLang="en-US" dirty="0">
                <a:solidFill>
                  <a:srgbClr val="0000CC"/>
                </a:solidFill>
                <a:latin typeface="+mj-ea"/>
                <a:ea typeface="+mj-ea"/>
              </a:rPr>
              <a:t>状态</a:t>
            </a:r>
          </a:p>
          <a:p>
            <a:pPr lvl="1" eaLnBrk="0" fontAlgn="base" hangingPunct="0">
              <a:lnSpc>
                <a:spcPct val="115000"/>
              </a:lnSpc>
              <a:spcBef>
                <a:spcPct val="15000"/>
              </a:spcBef>
              <a:spcAft>
                <a:spcPct val="0"/>
              </a:spcAft>
            </a:pPr>
            <a:r>
              <a:rPr kumimoji="1" lang="zh-CN" altLang="en-US" dirty="0">
                <a:solidFill>
                  <a:srgbClr val="CC3300"/>
                </a:solidFill>
                <a:latin typeface="+mj-ea"/>
                <a:ea typeface="+mj-ea"/>
              </a:rPr>
              <a:t>读时：</a:t>
            </a:r>
            <a:r>
              <a:rPr kumimoji="1" lang="zh-CN" altLang="en-US" dirty="0">
                <a:solidFill>
                  <a:srgbClr val="0000CC"/>
                </a:solidFill>
                <a:latin typeface="+mj-ea"/>
                <a:ea typeface="+mj-ea"/>
              </a:rPr>
              <a:t>磁头固定不动，载体运动。因为载体上小的磁化单元外部的磁力线通过磁头铁芯形成闭合回路，在铁芯线圈两端得到感应电压。根据不同的</a:t>
            </a:r>
            <a:r>
              <a:rPr kumimoji="1" lang="zh-CN" altLang="en-US" dirty="0">
                <a:solidFill>
                  <a:srgbClr val="0000FF"/>
                </a:solidFill>
                <a:latin typeface="+mj-ea"/>
                <a:ea typeface="+mj-ea"/>
              </a:rPr>
              <a:t>极性</a:t>
            </a:r>
            <a:r>
              <a:rPr kumimoji="1" lang="zh-CN" altLang="en-US" dirty="0">
                <a:solidFill>
                  <a:srgbClr val="0000CC"/>
                </a:solidFill>
                <a:latin typeface="+mj-ea"/>
                <a:ea typeface="+mj-ea"/>
              </a:rPr>
              <a:t>，可确定读出为0或1。</a:t>
            </a:r>
          </a:p>
        </p:txBody>
      </p:sp>
      <p:sp>
        <p:nvSpPr>
          <p:cNvPr id="19" name="AutoShape 17">
            <a:extLst>
              <a:ext uri="{FF2B5EF4-FFF2-40B4-BE49-F238E27FC236}">
                <a16:creationId xmlns:a16="http://schemas.microsoft.com/office/drawing/2014/main" id="{DBCCC83B-99F0-4926-AB3F-9806264192B9}"/>
              </a:ext>
            </a:extLst>
          </p:cNvPr>
          <p:cNvSpPr>
            <a:spLocks/>
          </p:cNvSpPr>
          <p:nvPr/>
        </p:nvSpPr>
        <p:spPr bwMode="auto">
          <a:xfrm>
            <a:off x="6064148" y="4960701"/>
            <a:ext cx="188913" cy="595313"/>
          </a:xfrm>
          <a:prstGeom prst="rightBrace">
            <a:avLst>
              <a:gd name="adj1" fmla="val 26260"/>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00" i="0" u="none" strike="noStrike" kern="0" cap="none" spc="0" normalizeH="0" baseline="0" noProof="0">
              <a:ln>
                <a:noFill/>
              </a:ln>
              <a:solidFill>
                <a:srgbClr val="000000"/>
              </a:solidFill>
              <a:effectLst/>
              <a:uLnTx/>
              <a:uFillTx/>
              <a:latin typeface="+mj-ea"/>
              <a:ea typeface="+mj-ea"/>
            </a:endParaRPr>
          </a:p>
        </p:txBody>
      </p:sp>
      <p:sp>
        <p:nvSpPr>
          <p:cNvPr id="20" name="Text Box 18">
            <a:extLst>
              <a:ext uri="{FF2B5EF4-FFF2-40B4-BE49-F238E27FC236}">
                <a16:creationId xmlns:a16="http://schemas.microsoft.com/office/drawing/2014/main" id="{FFBF3226-643D-4817-B3FC-0CCABFE33102}"/>
              </a:ext>
            </a:extLst>
          </p:cNvPr>
          <p:cNvSpPr txBox="1">
            <a:spLocks noChangeArrowheads="1"/>
          </p:cNvSpPr>
          <p:nvPr/>
        </p:nvSpPr>
        <p:spPr bwMode="auto">
          <a:xfrm>
            <a:off x="6338786" y="4960701"/>
            <a:ext cx="19891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1600" dirty="0">
                <a:solidFill>
                  <a:srgbClr val="000000"/>
                </a:solidFill>
                <a:latin typeface="+mj-ea"/>
                <a:ea typeface="+mj-ea"/>
              </a:rPr>
              <a:t>不同的磁化状态被记录在磁盘表面</a:t>
            </a:r>
          </a:p>
        </p:txBody>
      </p:sp>
    </p:spTree>
    <p:extLst>
      <p:ext uri="{BB962C8B-B14F-4D97-AF65-F5344CB8AC3E}">
        <p14:creationId xmlns:p14="http://schemas.microsoft.com/office/powerpoint/2010/main" val="184496541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animEffect transition="in" filter="blinds(horizontal)">
                                      <p:cBhvr>
                                        <p:cTn id="25"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10535</TotalTime>
  <Words>10224</Words>
  <Application>Microsoft Office PowerPoint</Application>
  <PresentationFormat>宽屏</PresentationFormat>
  <Paragraphs>983</Paragraphs>
  <Slides>79</Slides>
  <Notes>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79</vt:i4>
      </vt:variant>
    </vt:vector>
  </HeadingPairs>
  <TitlesOfParts>
    <vt:vector size="95" baseType="lpstr">
      <vt:lpstr>等线</vt:lpstr>
      <vt:lpstr>黑体</vt:lpstr>
      <vt:lpstr>宋体</vt:lpstr>
      <vt:lpstr>微软雅黑</vt:lpstr>
      <vt:lpstr>Arial</vt:lpstr>
      <vt:lpstr>Arial Black</vt:lpstr>
      <vt:lpstr>Calibri</vt:lpstr>
      <vt:lpstr>Calibri Light</vt:lpstr>
      <vt:lpstr>Tahoma</vt:lpstr>
      <vt:lpstr>Times New Roman</vt:lpstr>
      <vt:lpstr>Wingdings</vt:lpstr>
      <vt:lpstr>2_Office 主题​​</vt:lpstr>
      <vt:lpstr>1_自定义设计方案</vt:lpstr>
      <vt:lpstr>VISIO 5 Drawing</vt:lpstr>
      <vt:lpstr>Photo Editor 照片</vt:lpstr>
      <vt:lpstr>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yu sheng</cp:lastModifiedBy>
  <cp:revision>1661</cp:revision>
  <dcterms:created xsi:type="dcterms:W3CDTF">2019-03-09T08:01:00Z</dcterms:created>
  <dcterms:modified xsi:type="dcterms:W3CDTF">2020-06-02T01:46:09Z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