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51"/>
  </p:notesMasterIdLst>
  <p:sldIdLst>
    <p:sldId id="3228" r:id="rId2"/>
    <p:sldId id="3902" r:id="rId3"/>
    <p:sldId id="3931" r:id="rId4"/>
    <p:sldId id="3879" r:id="rId5"/>
    <p:sldId id="3883" r:id="rId6"/>
    <p:sldId id="3909" r:id="rId7"/>
    <p:sldId id="3912" r:id="rId8"/>
    <p:sldId id="3930" r:id="rId9"/>
    <p:sldId id="3913" r:id="rId10"/>
    <p:sldId id="3911" r:id="rId11"/>
    <p:sldId id="3914" r:id="rId12"/>
    <p:sldId id="3915" r:id="rId13"/>
    <p:sldId id="3916" r:id="rId14"/>
    <p:sldId id="3917" r:id="rId15"/>
    <p:sldId id="3918" r:id="rId16"/>
    <p:sldId id="3919" r:id="rId17"/>
    <p:sldId id="3920" r:id="rId18"/>
    <p:sldId id="3921" r:id="rId19"/>
    <p:sldId id="3922" r:id="rId20"/>
    <p:sldId id="3923" r:id="rId21"/>
    <p:sldId id="3924" r:id="rId22"/>
    <p:sldId id="3925" r:id="rId23"/>
    <p:sldId id="3926" r:id="rId24"/>
    <p:sldId id="3927" r:id="rId25"/>
    <p:sldId id="3928" r:id="rId26"/>
    <p:sldId id="3929" r:id="rId27"/>
    <p:sldId id="3910" r:id="rId28"/>
    <p:sldId id="3933" r:id="rId29"/>
    <p:sldId id="3934" r:id="rId30"/>
    <p:sldId id="3935" r:id="rId31"/>
    <p:sldId id="3936" r:id="rId32"/>
    <p:sldId id="3937" r:id="rId33"/>
    <p:sldId id="3932" r:id="rId34"/>
    <p:sldId id="3297" r:id="rId35"/>
    <p:sldId id="3298" r:id="rId36"/>
    <p:sldId id="3299" r:id="rId37"/>
    <p:sldId id="3300" r:id="rId38"/>
    <p:sldId id="3301" r:id="rId39"/>
    <p:sldId id="3302" r:id="rId40"/>
    <p:sldId id="3880" r:id="rId41"/>
    <p:sldId id="3938" r:id="rId42"/>
    <p:sldId id="3886" r:id="rId43"/>
    <p:sldId id="3887" r:id="rId44"/>
    <p:sldId id="3888" r:id="rId45"/>
    <p:sldId id="3889" r:id="rId46"/>
    <p:sldId id="3890" r:id="rId47"/>
    <p:sldId id="3901" r:id="rId48"/>
    <p:sldId id="3349" r:id="rId49"/>
    <p:sldId id="3231"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6C4D1"/>
    <a:srgbClr val="8609AD"/>
    <a:srgbClr val="1A78C3"/>
    <a:srgbClr val="1A78C2"/>
    <a:srgbClr val="1B6299"/>
    <a:srgbClr val="1C6299"/>
    <a:srgbClr val="1B6298"/>
    <a:srgbClr val="6F3A97"/>
    <a:srgbClr val="D7E0E6"/>
    <a:srgbClr val="286B9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83" autoAdjust="0"/>
    <p:restoredTop sz="94660" autoAdjust="0"/>
  </p:normalViewPr>
  <p:slideViewPr>
    <p:cSldViewPr snapToGrid="0" showGuides="1">
      <p:cViewPr varScale="1">
        <p:scale>
          <a:sx n="70" d="100"/>
          <a:sy n="70" d="100"/>
        </p:scale>
        <p:origin x="-16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pPr/>
              <a:t>2020-1-3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pPr/>
              <a:t>‹#›</a:t>
            </a:fld>
            <a:endParaRPr lang="zh-CN" altLang="en-US"/>
          </a:p>
        </p:txBody>
      </p:sp>
    </p:spTree>
    <p:extLst>
      <p:ext uri="{BB962C8B-B14F-4D97-AF65-F5344CB8AC3E}">
        <p14:creationId xmlns:p14="http://schemas.microsoft.com/office/powerpoint/2010/main" xmlns="" val="4094228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35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44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45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46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47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48</a:t>
            </a:fld>
            <a:endParaRPr lang="zh-CN" altLang="en-US"/>
          </a:p>
        </p:txBody>
      </p:sp>
    </p:spTree>
    <p:extLst>
      <p:ext uri="{BB962C8B-B14F-4D97-AF65-F5344CB8AC3E}">
        <p14:creationId xmlns:p14="http://schemas.microsoft.com/office/powerpoint/2010/main" xmlns="" val="1421862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6_标题和内容">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transition spd="slow" advClick="0" advTm="1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1" name="矩形 20"/>
          <p:cNvSpPr/>
          <p:nvPr userDrawn="1"/>
        </p:nvSpPr>
        <p:spPr>
          <a:xfrm>
            <a:off x="-8076" y="1446"/>
            <a:ext cx="12190413" cy="6859588"/>
          </a:xfrm>
          <a:prstGeom prst="rect">
            <a:avLst/>
          </a:prstGeom>
          <a:pattFill prst="wdUpDiag">
            <a:fgClr>
              <a:schemeClr val="bg1">
                <a:lumMod val="95000"/>
              </a:schemeClr>
            </a:fgClr>
            <a:bgClr>
              <a:schemeClr val="bg1"/>
            </a:bgClr>
          </a:patt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2925" indent="-85725" algn="l" rtl="0" fontAlgn="base">
              <a:spcBef>
                <a:spcPct val="0"/>
              </a:spcBef>
              <a:spcAft>
                <a:spcPct val="0"/>
              </a:spcAft>
              <a:defRPr kern="1200">
                <a:solidFill>
                  <a:schemeClr val="lt1"/>
                </a:solidFill>
                <a:latin typeface="+mn-lt"/>
                <a:ea typeface="+mn-ea"/>
                <a:cs typeface="+mn-cs"/>
              </a:defRPr>
            </a:lvl2pPr>
            <a:lvl3pPr marL="1087438" indent="-173038" algn="l" rtl="0" fontAlgn="base">
              <a:spcBef>
                <a:spcPct val="0"/>
              </a:spcBef>
              <a:spcAft>
                <a:spcPct val="0"/>
              </a:spcAft>
              <a:defRPr kern="1200">
                <a:solidFill>
                  <a:schemeClr val="lt1"/>
                </a:solidFill>
                <a:latin typeface="+mn-lt"/>
                <a:ea typeface="+mn-ea"/>
                <a:cs typeface="+mn-cs"/>
              </a:defRPr>
            </a:lvl3pPr>
            <a:lvl4pPr marL="1631950" indent="-260350" algn="l" rtl="0" fontAlgn="base">
              <a:spcBef>
                <a:spcPct val="0"/>
              </a:spcBef>
              <a:spcAft>
                <a:spcPct val="0"/>
              </a:spcAft>
              <a:defRPr kern="1200">
                <a:solidFill>
                  <a:schemeClr val="lt1"/>
                </a:solidFill>
                <a:latin typeface="+mn-lt"/>
                <a:ea typeface="+mn-ea"/>
                <a:cs typeface="+mn-cs"/>
              </a:defRPr>
            </a:lvl4pPr>
            <a:lvl5pPr marL="2176463" indent="-347663"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dirty="0">
              <a:solidFill>
                <a:prstClr val="white"/>
              </a:solidFill>
              <a:latin typeface="等线" panose="02010600030101010101" pitchFamily="2" charset="-122"/>
              <a:ea typeface="等线" panose="02010600030101010101" pitchFamily="2" charset="-122"/>
            </a:endParaRPr>
          </a:p>
        </p:txBody>
      </p:sp>
      <p:sp>
        <p:nvSpPr>
          <p:cNvPr id="22" name="文本占位符 2"/>
          <p:cNvSpPr>
            <a:spLocks noGrp="1"/>
          </p:cNvSpPr>
          <p:nvPr userDrawn="1"/>
        </p:nvSpPr>
        <p:spPr>
          <a:xfrm>
            <a:off x="830124" y="1827071"/>
            <a:ext cx="10515600" cy="4351338"/>
          </a:xfrm>
          <a:prstGeom prst="rect">
            <a:avLst/>
          </a:prstGeom>
        </p:spPr>
        <p:txBody>
          <a:bodyPr>
            <a:normAutofit/>
          </a:bodyPr>
          <a:ls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542925" indent="-85725" algn="l" rtl="0" fontAlgn="base">
              <a:spcBef>
                <a:spcPct val="0"/>
              </a:spcBef>
              <a:spcAft>
                <a:spcPct val="0"/>
              </a:spcAft>
              <a:defRPr kern="1200">
                <a:solidFill>
                  <a:schemeClr val="tx1"/>
                </a:solidFill>
                <a:latin typeface="Tahoma" pitchFamily="34" charset="0"/>
                <a:ea typeface="宋体" pitchFamily="2" charset="-122"/>
                <a:cs typeface="+mn-cs"/>
              </a:defRPr>
            </a:lvl2pPr>
            <a:lvl3pPr marL="1087438" indent="-173038" algn="l" rtl="0" fontAlgn="base">
              <a:spcBef>
                <a:spcPct val="0"/>
              </a:spcBef>
              <a:spcAft>
                <a:spcPct val="0"/>
              </a:spcAft>
              <a:defRPr kern="1200">
                <a:solidFill>
                  <a:schemeClr val="tx1"/>
                </a:solidFill>
                <a:latin typeface="Tahoma" pitchFamily="34" charset="0"/>
                <a:ea typeface="宋体" pitchFamily="2" charset="-122"/>
                <a:cs typeface="+mn-cs"/>
              </a:defRPr>
            </a:lvl3pPr>
            <a:lvl4pPr marL="1631950" indent="-260350" algn="l" rtl="0" fontAlgn="base">
              <a:spcBef>
                <a:spcPct val="0"/>
              </a:spcBef>
              <a:spcAft>
                <a:spcPct val="0"/>
              </a:spcAft>
              <a:defRPr kern="1200">
                <a:solidFill>
                  <a:schemeClr val="tx1"/>
                </a:solidFill>
                <a:latin typeface="Tahoma" pitchFamily="34" charset="0"/>
                <a:ea typeface="宋体" pitchFamily="2" charset="-122"/>
                <a:cs typeface="+mn-cs"/>
              </a:defRPr>
            </a:lvl4pPr>
            <a:lvl5pPr marL="2176463" indent="-347663"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a:lstStyle>
          <a:p>
            <a:pPr algn="ctr" fontAlgn="auto">
              <a:spcAft>
                <a:spcPts val="0"/>
              </a:spcAft>
              <a:defRPr/>
            </a:pPr>
            <a:r>
              <a:rPr lang="zh-CN" altLang="en-US" sz="5200">
                <a:solidFill>
                  <a:schemeClr val="tx2"/>
                </a:solidFill>
                <a:latin typeface="+mj-lt"/>
                <a:ea typeface="+mj-ea"/>
                <a:cs typeface="+mj-cs"/>
              </a:rPr>
              <a:t>            </a:t>
            </a:r>
          </a:p>
          <a:p>
            <a:pPr marL="0" lvl="1" indent="0" fontAlgn="auto">
              <a:spcBef>
                <a:spcPts val="0"/>
              </a:spcBef>
              <a:spcAft>
                <a:spcPts val="0"/>
              </a:spcAft>
              <a:defRPr/>
            </a:pPr>
            <a:r>
              <a:rPr lang="zh-CN" altLang="en-US" kern="0">
                <a:solidFill>
                  <a:schemeClr val="tx2"/>
                </a:solidFill>
                <a:latin typeface="Arial" charset="0"/>
                <a:ea typeface="宋体" charset="-122"/>
              </a:rPr>
              <a:t>   </a:t>
            </a:r>
          </a:p>
          <a:p>
            <a:pPr marL="0" lvl="2" indent="0" fontAlgn="auto">
              <a:spcBef>
                <a:spcPts val="0"/>
              </a:spcBef>
              <a:spcAft>
                <a:spcPts val="0"/>
              </a:spcAft>
              <a:defRPr/>
            </a:pPr>
            <a:r>
              <a:rPr lang="zh-CN" altLang="en-US" kern="0">
                <a:solidFill>
                  <a:schemeClr val="tx2"/>
                </a:solidFill>
                <a:latin typeface="Arial" charset="0"/>
                <a:ea typeface="宋体" charset="-122"/>
              </a:rPr>
              <a:t>   </a:t>
            </a:r>
          </a:p>
          <a:p>
            <a:pPr marL="0" lvl="3" indent="0" fontAlgn="auto">
              <a:spcBef>
                <a:spcPts val="0"/>
              </a:spcBef>
              <a:spcAft>
                <a:spcPts val="0"/>
              </a:spcAft>
              <a:defRPr/>
            </a:pPr>
            <a:r>
              <a:rPr lang="zh-CN" altLang="en-US" kern="0">
                <a:solidFill>
                  <a:schemeClr val="tx2"/>
                </a:solidFill>
                <a:latin typeface="Arial" charset="0"/>
                <a:ea typeface="宋体" charset="-122"/>
              </a:rPr>
              <a:t>   </a:t>
            </a:r>
          </a:p>
          <a:p>
            <a:pPr marL="0" lvl="4" indent="0" fontAlgn="auto">
              <a:spcBef>
                <a:spcPts val="0"/>
              </a:spcBef>
              <a:spcAft>
                <a:spcPts val="0"/>
              </a:spcAft>
              <a:defRPr/>
            </a:pPr>
            <a:r>
              <a:rPr lang="zh-CN" altLang="en-US" kern="0">
                <a:solidFill>
                  <a:schemeClr val="tx2"/>
                </a:solidFill>
                <a:latin typeface="Arial" charset="0"/>
                <a:ea typeface="宋体" charset="-122"/>
              </a:rPr>
              <a:t>   </a:t>
            </a:r>
          </a:p>
        </p:txBody>
      </p:sp>
      <p:sp>
        <p:nvSpPr>
          <p:cNvPr id="23" name="文本框 9">
            <a:extLst>
              <a:ext uri="{FF2B5EF4-FFF2-40B4-BE49-F238E27FC236}"/>
            </a:extLst>
          </p:cNvPr>
          <p:cNvSpPr txBox="1"/>
          <p:nvPr userDrawn="1"/>
        </p:nvSpPr>
        <p:spPr>
          <a:xfrm>
            <a:off x="8602524" y="6584809"/>
            <a:ext cx="3011488" cy="246062"/>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542925" indent="-85725" algn="l" rtl="0" fontAlgn="base">
              <a:spcBef>
                <a:spcPct val="0"/>
              </a:spcBef>
              <a:spcAft>
                <a:spcPct val="0"/>
              </a:spcAft>
              <a:defRPr kern="1200">
                <a:solidFill>
                  <a:schemeClr val="tx1"/>
                </a:solidFill>
                <a:latin typeface="Tahoma" pitchFamily="34" charset="0"/>
                <a:ea typeface="宋体" pitchFamily="2" charset="-122"/>
                <a:cs typeface="+mn-cs"/>
              </a:defRPr>
            </a:lvl2pPr>
            <a:lvl3pPr marL="1087438" indent="-173038" algn="l" rtl="0" fontAlgn="base">
              <a:spcBef>
                <a:spcPct val="0"/>
              </a:spcBef>
              <a:spcAft>
                <a:spcPct val="0"/>
              </a:spcAft>
              <a:defRPr kern="1200">
                <a:solidFill>
                  <a:schemeClr val="tx1"/>
                </a:solidFill>
                <a:latin typeface="Tahoma" pitchFamily="34" charset="0"/>
                <a:ea typeface="宋体" pitchFamily="2" charset="-122"/>
                <a:cs typeface="+mn-cs"/>
              </a:defRPr>
            </a:lvl3pPr>
            <a:lvl4pPr marL="1631950" indent="-260350" algn="l" rtl="0" fontAlgn="base">
              <a:spcBef>
                <a:spcPct val="0"/>
              </a:spcBef>
              <a:spcAft>
                <a:spcPct val="0"/>
              </a:spcAft>
              <a:defRPr kern="1200">
                <a:solidFill>
                  <a:schemeClr val="tx1"/>
                </a:solidFill>
                <a:latin typeface="Tahoma" pitchFamily="34" charset="0"/>
                <a:ea typeface="宋体" pitchFamily="2" charset="-122"/>
                <a:cs typeface="+mn-cs"/>
              </a:defRPr>
            </a:lvl4pPr>
            <a:lvl5pPr marL="2176463" indent="-347663"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a:lstStyle>
          <a:p>
            <a:pPr algn="r" fontAlgn="auto">
              <a:spcBef>
                <a:spcPts val="0"/>
              </a:spcBef>
              <a:spcAft>
                <a:spcPts val="0"/>
              </a:spcAft>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文本框 12">
            <a:extLst>
              <a:ext uri="{FF2B5EF4-FFF2-40B4-BE49-F238E27FC236}"/>
            </a:extLst>
          </p:cNvPr>
          <p:cNvSpPr txBox="1"/>
          <p:nvPr userDrawn="1"/>
        </p:nvSpPr>
        <p:spPr>
          <a:xfrm>
            <a:off x="652324" y="6584809"/>
            <a:ext cx="1941513" cy="246062"/>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542925" indent="-85725" algn="l" rtl="0" fontAlgn="base">
              <a:spcBef>
                <a:spcPct val="0"/>
              </a:spcBef>
              <a:spcAft>
                <a:spcPct val="0"/>
              </a:spcAft>
              <a:defRPr kern="1200">
                <a:solidFill>
                  <a:schemeClr val="tx1"/>
                </a:solidFill>
                <a:latin typeface="Tahoma" pitchFamily="34" charset="0"/>
                <a:ea typeface="宋体" pitchFamily="2" charset="-122"/>
                <a:cs typeface="+mn-cs"/>
              </a:defRPr>
            </a:lvl2pPr>
            <a:lvl3pPr marL="1087438" indent="-173038" algn="l" rtl="0" fontAlgn="base">
              <a:spcBef>
                <a:spcPct val="0"/>
              </a:spcBef>
              <a:spcAft>
                <a:spcPct val="0"/>
              </a:spcAft>
              <a:defRPr kern="1200">
                <a:solidFill>
                  <a:schemeClr val="tx1"/>
                </a:solidFill>
                <a:latin typeface="Tahoma" pitchFamily="34" charset="0"/>
                <a:ea typeface="宋体" pitchFamily="2" charset="-122"/>
                <a:cs typeface="+mn-cs"/>
              </a:defRPr>
            </a:lvl3pPr>
            <a:lvl4pPr marL="1631950" indent="-260350" algn="l" rtl="0" fontAlgn="base">
              <a:spcBef>
                <a:spcPct val="0"/>
              </a:spcBef>
              <a:spcAft>
                <a:spcPct val="0"/>
              </a:spcAft>
              <a:defRPr kern="1200">
                <a:solidFill>
                  <a:schemeClr val="tx1"/>
                </a:solidFill>
                <a:latin typeface="Tahoma" pitchFamily="34" charset="0"/>
                <a:ea typeface="宋体" pitchFamily="2" charset="-122"/>
                <a:cs typeface="+mn-cs"/>
              </a:defRPr>
            </a:lvl4pPr>
            <a:lvl5pPr marL="2176463" indent="-347663"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a:lstStyle>
          <a:p>
            <a:pPr fontAlgn="auto">
              <a:spcBef>
                <a:spcPts val="0"/>
              </a:spcBef>
              <a:spcAft>
                <a:spcPts val="0"/>
              </a:spcAft>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25" name="矩形 24">
            <a:extLst>
              <a:ext uri="{FF2B5EF4-FFF2-40B4-BE49-F238E27FC236}"/>
            </a:extLst>
          </p:cNvPr>
          <p:cNvSpPr/>
          <p:nvPr userDrawn="1"/>
        </p:nvSpPr>
        <p:spPr>
          <a:xfrm>
            <a:off x="-8076" y="6583680"/>
            <a:ext cx="12200076" cy="274320"/>
          </a:xfrm>
          <a:prstGeom prst="rect">
            <a:avLst/>
          </a:prstGeom>
          <a:solidFill>
            <a:srgbClr val="1C6299"/>
          </a:solidFill>
          <a:ln w="12700" cap="flat" cmpd="sng" algn="ctr">
            <a:noFill/>
            <a:prstDash val="solid"/>
            <a:miter lim="800000"/>
          </a:ln>
          <a:effectLst/>
        </p:spPr>
        <p:txBody>
          <a:bodyPr anchor="ctr"/>
          <a:ls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542925" indent="-85725" algn="l" rtl="0" fontAlgn="base">
              <a:spcBef>
                <a:spcPct val="0"/>
              </a:spcBef>
              <a:spcAft>
                <a:spcPct val="0"/>
              </a:spcAft>
              <a:defRPr kern="1200">
                <a:solidFill>
                  <a:schemeClr val="tx1"/>
                </a:solidFill>
                <a:latin typeface="Tahoma" pitchFamily="34" charset="0"/>
                <a:ea typeface="宋体" pitchFamily="2" charset="-122"/>
                <a:cs typeface="+mn-cs"/>
              </a:defRPr>
            </a:lvl2pPr>
            <a:lvl3pPr marL="1087438" indent="-173038" algn="l" rtl="0" fontAlgn="base">
              <a:spcBef>
                <a:spcPct val="0"/>
              </a:spcBef>
              <a:spcAft>
                <a:spcPct val="0"/>
              </a:spcAft>
              <a:defRPr kern="1200">
                <a:solidFill>
                  <a:schemeClr val="tx1"/>
                </a:solidFill>
                <a:latin typeface="Tahoma" pitchFamily="34" charset="0"/>
                <a:ea typeface="宋体" pitchFamily="2" charset="-122"/>
                <a:cs typeface="+mn-cs"/>
              </a:defRPr>
            </a:lvl3pPr>
            <a:lvl4pPr marL="1631950" indent="-260350" algn="l" rtl="0" fontAlgn="base">
              <a:spcBef>
                <a:spcPct val="0"/>
              </a:spcBef>
              <a:spcAft>
                <a:spcPct val="0"/>
              </a:spcAft>
              <a:defRPr kern="1200">
                <a:solidFill>
                  <a:schemeClr val="tx1"/>
                </a:solidFill>
                <a:latin typeface="Tahoma" pitchFamily="34" charset="0"/>
                <a:ea typeface="宋体" pitchFamily="2" charset="-122"/>
                <a:cs typeface="+mn-cs"/>
              </a:defRPr>
            </a:lvl4pPr>
            <a:lvl5pPr marL="2176463" indent="-347663"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a:lstStyle>
          <a:p>
            <a:pPr algn="ctr" fontAlgn="auto">
              <a:spcBef>
                <a:spcPts val="0"/>
              </a:spcBef>
              <a:spcAft>
                <a:spcPts val="0"/>
              </a:spcAft>
              <a:defRPr/>
            </a:pPr>
            <a:endParaRPr lang="zh-CN" altLang="en-US" kern="0">
              <a:solidFill>
                <a:prstClr val="white"/>
              </a:solidFill>
              <a:latin typeface="Arial" panose="020B0604020202020204"/>
              <a:ea typeface="微软雅黑" panose="020B0503020204020204" pitchFamily="34" charset="-122"/>
            </a:endParaRPr>
          </a:p>
        </p:txBody>
      </p:sp>
      <p:sp>
        <p:nvSpPr>
          <p:cNvPr id="26" name="文本框 15">
            <a:extLst>
              <a:ext uri="{FF2B5EF4-FFF2-40B4-BE49-F238E27FC236}"/>
            </a:extLst>
          </p:cNvPr>
          <p:cNvSpPr txBox="1"/>
          <p:nvPr userDrawn="1"/>
        </p:nvSpPr>
        <p:spPr>
          <a:xfrm>
            <a:off x="585649" y="6584809"/>
            <a:ext cx="2032000" cy="246062"/>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542925" indent="-85725" algn="l" rtl="0" fontAlgn="base">
              <a:spcBef>
                <a:spcPct val="0"/>
              </a:spcBef>
              <a:spcAft>
                <a:spcPct val="0"/>
              </a:spcAft>
              <a:defRPr kern="1200">
                <a:solidFill>
                  <a:schemeClr val="tx1"/>
                </a:solidFill>
                <a:latin typeface="Tahoma" pitchFamily="34" charset="0"/>
                <a:ea typeface="宋体" pitchFamily="2" charset="-122"/>
                <a:cs typeface="+mn-cs"/>
              </a:defRPr>
            </a:lvl2pPr>
            <a:lvl3pPr marL="1087438" indent="-173038" algn="l" rtl="0" fontAlgn="base">
              <a:spcBef>
                <a:spcPct val="0"/>
              </a:spcBef>
              <a:spcAft>
                <a:spcPct val="0"/>
              </a:spcAft>
              <a:defRPr kern="1200">
                <a:solidFill>
                  <a:schemeClr val="tx1"/>
                </a:solidFill>
                <a:latin typeface="Tahoma" pitchFamily="34" charset="0"/>
                <a:ea typeface="宋体" pitchFamily="2" charset="-122"/>
                <a:cs typeface="+mn-cs"/>
              </a:defRPr>
            </a:lvl3pPr>
            <a:lvl4pPr marL="1631950" indent="-260350" algn="l" rtl="0" fontAlgn="base">
              <a:spcBef>
                <a:spcPct val="0"/>
              </a:spcBef>
              <a:spcAft>
                <a:spcPct val="0"/>
              </a:spcAft>
              <a:defRPr kern="1200">
                <a:solidFill>
                  <a:schemeClr val="tx1"/>
                </a:solidFill>
                <a:latin typeface="Tahoma" pitchFamily="34" charset="0"/>
                <a:ea typeface="宋体" pitchFamily="2" charset="-122"/>
                <a:cs typeface="+mn-cs"/>
              </a:defRPr>
            </a:lvl4pPr>
            <a:lvl5pPr marL="2176463" indent="-347663"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cxnSp>
        <p:nvCxnSpPr>
          <p:cNvPr id="27" name="直接连接符 26"/>
          <p:cNvCxnSpPr>
            <a:cxnSpLocks noChangeShapeType="1"/>
          </p:cNvCxnSpPr>
          <p:nvPr userDrawn="1"/>
        </p:nvCxnSpPr>
        <p:spPr bwMode="auto">
          <a:xfrm>
            <a:off x="652324" y="761859"/>
            <a:ext cx="10858500" cy="0"/>
          </a:xfrm>
          <a:prstGeom prst="line">
            <a:avLst/>
          </a:prstGeom>
          <a:noFill/>
          <a:ln w="22225" algn="ctr">
            <a:solidFill>
              <a:srgbClr val="1C6299"/>
            </a:solidFill>
            <a:miter lim="800000"/>
            <a:headEnd/>
            <a:tailEnd/>
          </a:ln>
        </p:spPr>
      </p:cxnSp>
      <p:grpSp>
        <p:nvGrpSpPr>
          <p:cNvPr id="28" name="组合 27"/>
          <p:cNvGrpSpPr>
            <a:grpSpLocks/>
          </p:cNvGrpSpPr>
          <p:nvPr userDrawn="1"/>
        </p:nvGrpSpPr>
        <p:grpSpPr bwMode="auto">
          <a:xfrm>
            <a:off x="195124" y="161784"/>
            <a:ext cx="725488" cy="619125"/>
            <a:chOff x="178632" y="159728"/>
            <a:chExt cx="725344" cy="619478"/>
          </a:xfrm>
        </p:grpSpPr>
        <p:sp>
          <p:nvSpPr>
            <p:cNvPr id="32" name="椭圆 31">
              <a:extLst>
                <a:ext uri="{FF2B5EF4-FFF2-40B4-BE49-F238E27FC236}"/>
              </a:extLst>
            </p:cNvPr>
            <p:cNvSpPr/>
            <p:nvPr userDrawn="1"/>
          </p:nvSpPr>
          <p:spPr>
            <a:xfrm>
              <a:off x="357984" y="159728"/>
              <a:ext cx="468219" cy="468579"/>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2925" indent="-85725" algn="l" rtl="0" fontAlgn="base">
                <a:spcBef>
                  <a:spcPct val="0"/>
                </a:spcBef>
                <a:spcAft>
                  <a:spcPct val="0"/>
                </a:spcAft>
                <a:defRPr kern="1200">
                  <a:solidFill>
                    <a:schemeClr val="lt1"/>
                  </a:solidFill>
                  <a:latin typeface="+mn-lt"/>
                  <a:ea typeface="+mn-ea"/>
                  <a:cs typeface="+mn-cs"/>
                </a:defRPr>
              </a:lvl2pPr>
              <a:lvl3pPr marL="1087438" indent="-173038" algn="l" rtl="0" fontAlgn="base">
                <a:spcBef>
                  <a:spcPct val="0"/>
                </a:spcBef>
                <a:spcAft>
                  <a:spcPct val="0"/>
                </a:spcAft>
                <a:defRPr kern="1200">
                  <a:solidFill>
                    <a:schemeClr val="lt1"/>
                  </a:solidFill>
                  <a:latin typeface="+mn-lt"/>
                  <a:ea typeface="+mn-ea"/>
                  <a:cs typeface="+mn-cs"/>
                </a:defRPr>
              </a:lvl3pPr>
              <a:lvl4pPr marL="1631950" indent="-260350" algn="l" rtl="0" fontAlgn="base">
                <a:spcBef>
                  <a:spcPct val="0"/>
                </a:spcBef>
                <a:spcAft>
                  <a:spcPct val="0"/>
                </a:spcAft>
                <a:defRPr kern="1200">
                  <a:solidFill>
                    <a:schemeClr val="lt1"/>
                  </a:solidFill>
                  <a:latin typeface="+mn-lt"/>
                  <a:ea typeface="+mn-ea"/>
                  <a:cs typeface="+mn-cs"/>
                </a:defRPr>
              </a:lvl4pPr>
              <a:lvl5pPr marL="2176463" indent="-347663"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3" name="文本框 23">
              <a:extLst>
                <a:ext uri="{FF2B5EF4-FFF2-40B4-BE49-F238E27FC236}"/>
              </a:extLst>
            </p:cNvPr>
            <p:cNvSpPr txBox="1"/>
            <p:nvPr userDrawn="1"/>
          </p:nvSpPr>
          <p:spPr>
            <a:xfrm>
              <a:off x="231010" y="232795"/>
              <a:ext cx="672966" cy="339919"/>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542925" indent="-85725" algn="l" rtl="0" fontAlgn="base">
                <a:spcBef>
                  <a:spcPct val="0"/>
                </a:spcBef>
                <a:spcAft>
                  <a:spcPct val="0"/>
                </a:spcAft>
                <a:defRPr kern="1200">
                  <a:solidFill>
                    <a:schemeClr val="tx1"/>
                  </a:solidFill>
                  <a:latin typeface="Tahoma" pitchFamily="34" charset="0"/>
                  <a:ea typeface="宋体" pitchFamily="2" charset="-122"/>
                  <a:cs typeface="+mn-cs"/>
                </a:defRPr>
              </a:lvl2pPr>
              <a:lvl3pPr marL="1087438" indent="-173038" algn="l" rtl="0" fontAlgn="base">
                <a:spcBef>
                  <a:spcPct val="0"/>
                </a:spcBef>
                <a:spcAft>
                  <a:spcPct val="0"/>
                </a:spcAft>
                <a:defRPr kern="1200">
                  <a:solidFill>
                    <a:schemeClr val="tx1"/>
                  </a:solidFill>
                  <a:latin typeface="Tahoma" pitchFamily="34" charset="0"/>
                  <a:ea typeface="宋体" pitchFamily="2" charset="-122"/>
                  <a:cs typeface="+mn-cs"/>
                </a:defRPr>
              </a:lvl3pPr>
              <a:lvl4pPr marL="1631950" indent="-260350" algn="l" rtl="0" fontAlgn="base">
                <a:spcBef>
                  <a:spcPct val="0"/>
                </a:spcBef>
                <a:spcAft>
                  <a:spcPct val="0"/>
                </a:spcAft>
                <a:defRPr kern="1200">
                  <a:solidFill>
                    <a:schemeClr val="tx1"/>
                  </a:solidFill>
                  <a:latin typeface="Tahoma" pitchFamily="34" charset="0"/>
                  <a:ea typeface="宋体" pitchFamily="2" charset="-122"/>
                  <a:cs typeface="+mn-cs"/>
                </a:defRPr>
              </a:lvl4pPr>
              <a:lvl5pPr marL="2176463" indent="-347663"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a:lstStyle>
            <a:p>
              <a:pPr algn="ctr" fontAlgn="auto">
                <a:spcBef>
                  <a:spcPts val="0"/>
                </a:spcBef>
                <a:spcAft>
                  <a:spcPts val="0"/>
                </a:spcAft>
                <a:defRPr/>
              </a:pPr>
              <a:r>
                <a:rPr lang="en-US" altLang="zh-CN" sz="1600" i="1" dirty="0" smtClean="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4" name="椭圆 33">
              <a:extLst>
                <a:ext uri="{FF2B5EF4-FFF2-40B4-BE49-F238E27FC236}"/>
              </a:extLst>
            </p:cNvPr>
            <p:cNvSpPr/>
            <p:nvPr userDrawn="1"/>
          </p:nvSpPr>
          <p:spPr>
            <a:xfrm>
              <a:off x="178632" y="602893"/>
              <a:ext cx="176178" cy="1763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542925" indent="-85725" algn="l" rtl="0" fontAlgn="base">
                <a:spcBef>
                  <a:spcPct val="0"/>
                </a:spcBef>
                <a:spcAft>
                  <a:spcPct val="0"/>
                </a:spcAft>
                <a:defRPr kern="1200">
                  <a:solidFill>
                    <a:schemeClr val="lt1"/>
                  </a:solidFill>
                  <a:latin typeface="+mn-lt"/>
                  <a:ea typeface="+mn-ea"/>
                  <a:cs typeface="+mn-cs"/>
                </a:defRPr>
              </a:lvl2pPr>
              <a:lvl3pPr marL="1087438" indent="-173038" algn="l" rtl="0" fontAlgn="base">
                <a:spcBef>
                  <a:spcPct val="0"/>
                </a:spcBef>
                <a:spcAft>
                  <a:spcPct val="0"/>
                </a:spcAft>
                <a:defRPr kern="1200">
                  <a:solidFill>
                    <a:schemeClr val="lt1"/>
                  </a:solidFill>
                  <a:latin typeface="+mn-lt"/>
                  <a:ea typeface="+mn-ea"/>
                  <a:cs typeface="+mn-cs"/>
                </a:defRPr>
              </a:lvl3pPr>
              <a:lvl4pPr marL="1631950" indent="-260350" algn="l" rtl="0" fontAlgn="base">
                <a:spcBef>
                  <a:spcPct val="0"/>
                </a:spcBef>
                <a:spcAft>
                  <a:spcPct val="0"/>
                </a:spcAft>
                <a:defRPr kern="1200">
                  <a:solidFill>
                    <a:schemeClr val="lt1"/>
                  </a:solidFill>
                  <a:latin typeface="+mn-lt"/>
                  <a:ea typeface="+mn-ea"/>
                  <a:cs typeface="+mn-cs"/>
                </a:defRPr>
              </a:lvl4pPr>
              <a:lvl5pPr marL="2176463" indent="-347663"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9" name="图片 28"/>
          <p:cNvPicPr>
            <a:picLocks noChangeAspect="1"/>
          </p:cNvPicPr>
          <p:nvPr userDrawn="1"/>
        </p:nvPicPr>
        <p:blipFill>
          <a:blip r:embed="rId20"/>
          <a:srcRect/>
          <a:stretch>
            <a:fillRect/>
          </a:stretch>
        </p:blipFill>
        <p:spPr bwMode="auto">
          <a:xfrm>
            <a:off x="9716949" y="177659"/>
            <a:ext cx="1897063" cy="555625"/>
          </a:xfrm>
          <a:prstGeom prst="rect">
            <a:avLst/>
          </a:prstGeom>
          <a:noFill/>
          <a:ln w="9525">
            <a:noFill/>
            <a:miter lim="800000"/>
            <a:headEnd/>
            <a:tailEnd/>
          </a:ln>
        </p:spPr>
      </p:pic>
      <p:sp>
        <p:nvSpPr>
          <p:cNvPr id="30" name="文本框 27">
            <a:extLst>
              <a:ext uri="{FF2B5EF4-FFF2-40B4-BE49-F238E27FC236}"/>
            </a:extLst>
          </p:cNvPr>
          <p:cNvSpPr txBox="1"/>
          <p:nvPr userDrawn="1"/>
        </p:nvSpPr>
        <p:spPr>
          <a:xfrm>
            <a:off x="10659924" y="6601029"/>
            <a:ext cx="1540153" cy="307777"/>
          </a:xfrm>
          <a:prstGeom prst="rect">
            <a:avLst/>
          </a:prstGeom>
          <a:noFill/>
          <a:effectLst>
            <a:glow rad="63500">
              <a:schemeClr val="accent1">
                <a:satMod val="175000"/>
                <a:alpha val="40000"/>
              </a:schemeClr>
            </a:glow>
            <a:outerShdw blurRad="63500" dist="254000" sx="112000" sy="112000" algn="ctr" rotWithShape="0">
              <a:prstClr val="black">
                <a:alpha val="40000"/>
              </a:prstClr>
            </a:outerShdw>
          </a:effectLst>
        </p:spPr>
        <p:txBody>
          <a:bodyPr>
            <a:spAutoFit/>
          </a:bodyPr>
          <a:ls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542925" indent="-85725" algn="l" rtl="0" fontAlgn="base">
              <a:spcBef>
                <a:spcPct val="0"/>
              </a:spcBef>
              <a:spcAft>
                <a:spcPct val="0"/>
              </a:spcAft>
              <a:defRPr kern="1200">
                <a:solidFill>
                  <a:schemeClr val="tx1"/>
                </a:solidFill>
                <a:latin typeface="Tahoma" pitchFamily="34" charset="0"/>
                <a:ea typeface="宋体" pitchFamily="2" charset="-122"/>
                <a:cs typeface="+mn-cs"/>
              </a:defRPr>
            </a:lvl2pPr>
            <a:lvl3pPr marL="1087438" indent="-173038" algn="l" rtl="0" fontAlgn="base">
              <a:spcBef>
                <a:spcPct val="0"/>
              </a:spcBef>
              <a:spcAft>
                <a:spcPct val="0"/>
              </a:spcAft>
              <a:defRPr kern="1200">
                <a:solidFill>
                  <a:schemeClr val="tx1"/>
                </a:solidFill>
                <a:latin typeface="Tahoma" pitchFamily="34" charset="0"/>
                <a:ea typeface="宋体" pitchFamily="2" charset="-122"/>
                <a:cs typeface="+mn-cs"/>
              </a:defRPr>
            </a:lvl3pPr>
            <a:lvl4pPr marL="1631950" indent="-260350" algn="l" rtl="0" fontAlgn="base">
              <a:spcBef>
                <a:spcPct val="0"/>
              </a:spcBef>
              <a:spcAft>
                <a:spcPct val="0"/>
              </a:spcAft>
              <a:defRPr kern="1200">
                <a:solidFill>
                  <a:schemeClr val="tx1"/>
                </a:solidFill>
                <a:latin typeface="Tahoma" pitchFamily="34" charset="0"/>
                <a:ea typeface="宋体" pitchFamily="2" charset="-122"/>
                <a:cs typeface="+mn-cs"/>
              </a:defRPr>
            </a:lvl4pPr>
            <a:lvl5pPr marL="2176463" indent="-347663"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a:lstStyle>
          <a:p>
            <a:pPr>
              <a:defRPr/>
            </a:pPr>
            <a:r>
              <a:rPr lang="zh-CN" altLang="en-US" sz="1400" b="1" kern="800" spc="300" dirty="0">
                <a:solidFill>
                  <a:schemeClr val="bg1"/>
                </a:solidFill>
                <a:latin typeface="+mn-ea"/>
                <a:ea typeface="宋体" charset="-122"/>
                <a:cs typeface="Times New Roman" panose="02020603050405020304" pitchFamily="18" charset="0"/>
              </a:rPr>
              <a:t>计算机学院</a:t>
            </a:r>
          </a:p>
        </p:txBody>
      </p:sp>
      <p:sp>
        <p:nvSpPr>
          <p:cNvPr id="31" name="文本框 10">
            <a:extLst>
              <a:ext uri="{FF2B5EF4-FFF2-40B4-BE49-F238E27FC236}"/>
            </a:extLst>
          </p:cNvPr>
          <p:cNvSpPr txBox="1"/>
          <p:nvPr userDrawn="1"/>
        </p:nvSpPr>
        <p:spPr>
          <a:xfrm>
            <a:off x="895212" y="134796"/>
            <a:ext cx="4652962" cy="493713"/>
          </a:xfrm>
          <a:prstGeom prst="rect">
            <a:avLst/>
          </a:prstGeom>
          <a:noFill/>
        </p:spPr>
        <p:txBody>
          <a:bodyPr>
            <a:spAutoFit/>
          </a:bodyPr>
          <a:ls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542925" indent="-85725" algn="l" rtl="0" fontAlgn="base">
              <a:spcBef>
                <a:spcPct val="0"/>
              </a:spcBef>
              <a:spcAft>
                <a:spcPct val="0"/>
              </a:spcAft>
              <a:defRPr kern="1200">
                <a:solidFill>
                  <a:schemeClr val="tx1"/>
                </a:solidFill>
                <a:latin typeface="Tahoma" pitchFamily="34" charset="0"/>
                <a:ea typeface="宋体" pitchFamily="2" charset="-122"/>
                <a:cs typeface="+mn-cs"/>
              </a:defRPr>
            </a:lvl2pPr>
            <a:lvl3pPr marL="1087438" indent="-173038" algn="l" rtl="0" fontAlgn="base">
              <a:spcBef>
                <a:spcPct val="0"/>
              </a:spcBef>
              <a:spcAft>
                <a:spcPct val="0"/>
              </a:spcAft>
              <a:defRPr kern="1200">
                <a:solidFill>
                  <a:schemeClr val="tx1"/>
                </a:solidFill>
                <a:latin typeface="Tahoma" pitchFamily="34" charset="0"/>
                <a:ea typeface="宋体" pitchFamily="2" charset="-122"/>
                <a:cs typeface="+mn-cs"/>
              </a:defRPr>
            </a:lvl3pPr>
            <a:lvl4pPr marL="1631950" indent="-260350" algn="l" rtl="0" fontAlgn="base">
              <a:spcBef>
                <a:spcPct val="0"/>
              </a:spcBef>
              <a:spcAft>
                <a:spcPct val="0"/>
              </a:spcAft>
              <a:defRPr kern="1200">
                <a:solidFill>
                  <a:schemeClr val="tx1"/>
                </a:solidFill>
                <a:latin typeface="Tahoma" pitchFamily="34" charset="0"/>
                <a:ea typeface="宋体" pitchFamily="2" charset="-122"/>
                <a:cs typeface="+mn-cs"/>
              </a:defRPr>
            </a:lvl4pPr>
            <a:lvl5pPr marL="2176463" indent="-347663"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a:lstStyle>
          <a:p>
            <a:pPr>
              <a:defRPr/>
            </a:pPr>
            <a:r>
              <a:rPr lang="zh-CN" altLang="en-US" sz="2600" b="1" baseline="0" dirty="0" smtClean="0">
                <a:latin typeface="楷体_GB2312" pitchFamily="49" charset="-122"/>
                <a:ea typeface="楷体_GB2312" pitchFamily="49" charset="-122"/>
                <a:cs typeface="+mj-cs"/>
              </a:rPr>
              <a:t>第一章 绪论</a:t>
            </a:r>
            <a:endParaRPr lang="zh-CN" altLang="en-US" sz="2600" b="1" baseline="0" dirty="0">
              <a:latin typeface="楷体_GB2312" pitchFamily="49" charset="-122"/>
              <a:ea typeface="楷体_GB2312" pitchFamily="49" charset="-122"/>
              <a:cs typeface="+mj-cs"/>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71" r:id="rId4"/>
    <p:sldLayoutId id="2147483649" r:id="rId5"/>
    <p:sldLayoutId id="2147483741" r:id="rId6"/>
    <p:sldLayoutId id="2147483748" r:id="rId7"/>
    <p:sldLayoutId id="2147483749" r:id="rId8"/>
    <p:sldLayoutId id="2147483750" r:id="rId9"/>
    <p:sldLayoutId id="2147483751" r:id="rId10"/>
    <p:sldLayoutId id="2147483752" r:id="rId11"/>
    <p:sldLayoutId id="2147483753" r:id="rId12"/>
    <p:sldLayoutId id="2147483754" r:id="rId13"/>
    <p:sldLayoutId id="2147483795" r:id="rId14"/>
    <p:sldLayoutId id="2147483796" r:id="rId15"/>
    <p:sldLayoutId id="2147483797" r:id="rId16"/>
    <p:sldLayoutId id="2147483798" r:id="rId17"/>
    <p:sldLayoutId id="2147483799" r:id="rId18"/>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hyperlink" Target="http://pic.chinasensor.cn/?album-read-id-11.html" TargetMode="External"/><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jpeg"/><Relationship Id="rId12" Type="http://schemas.openxmlformats.org/officeDocument/2006/relationships/hyperlink" Target="http://pic.chinasensor.cn/?album-read-id-15.html" TargetMode="External"/><Relationship Id="rId2" Type="http://schemas.openxmlformats.org/officeDocument/2006/relationships/notesSlide" Target="../notesSlides/notesSlide12.xml"/><Relationship Id="rId16" Type="http://schemas.openxmlformats.org/officeDocument/2006/relationships/image" Target="../media/image24.jpeg"/><Relationship Id="rId1" Type="http://schemas.openxmlformats.org/officeDocument/2006/relationships/slideLayout" Target="../slideLayouts/slideLayout13.xml"/><Relationship Id="rId6" Type="http://schemas.openxmlformats.org/officeDocument/2006/relationships/hyperlink" Target="http://pic.chinasensor.cn/?album-read-id-16.html" TargetMode="External"/><Relationship Id="rId11" Type="http://schemas.openxmlformats.org/officeDocument/2006/relationships/image" Target="../media/image20.jpeg"/><Relationship Id="rId5" Type="http://schemas.openxmlformats.org/officeDocument/2006/relationships/image" Target="../media/image17.jpeg"/><Relationship Id="rId15" Type="http://schemas.openxmlformats.org/officeDocument/2006/relationships/image" Target="../media/image23.jpeg"/><Relationship Id="rId10" Type="http://schemas.openxmlformats.org/officeDocument/2006/relationships/hyperlink" Target="http://pic.chinasensor.cn/?album-read-id-9.html" TargetMode="External"/><Relationship Id="rId4" Type="http://schemas.openxmlformats.org/officeDocument/2006/relationships/hyperlink" Target="http://pic.chinasensor.cn/?album-read-id-1.html" TargetMode="External"/><Relationship Id="rId9" Type="http://schemas.openxmlformats.org/officeDocument/2006/relationships/image" Target="../media/image19.jpeg"/><Relationship Id="rId1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6.jpe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31.jpeg"/><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hyperlink" Target="http://www.ednchina.com/SEARCH/ART/HoloLens.HTM"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5" name="矩形 4"/>
          <p:cNvSpPr/>
          <p:nvPr/>
        </p:nvSpPr>
        <p:spPr>
          <a:xfrm>
            <a:off x="-18806" y="2516356"/>
            <a:ext cx="12210806"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2">
            <a:extLst>
              <a:ext uri="{BEBA8EAE-BF5A-486C-A8C5-ECC9F3942E4B}">
                <a14:imgProps xmlns:a14="http://schemas.microsoft.com/office/drawing/2010/main" xmlns="">
                  <a14:imgLayer r:embed="rId3">
                    <a14:imgEffect>
                      <a14:brightnessContrast bright="14000" contrast="21000"/>
                    </a14:imgEffect>
                    <a14:imgEffect>
                      <a14:colorTemperature colorTemp="6700"/>
                    </a14:imgEffect>
                  </a14:imgLayer>
                </a14:imgProps>
              </a:ext>
              <a:ext uri="{28A0092B-C50C-407E-A947-70E740481C1C}">
                <a14:useLocalDpi xmlns:a14="http://schemas.microsoft.com/office/drawing/2010/main" xmlns="" val="0"/>
              </a:ext>
            </a:extLst>
          </a:blip>
          <a:stretch>
            <a:fillRect/>
          </a:stretch>
        </p:blipFill>
        <p:spPr>
          <a:xfrm>
            <a:off x="1252929" y="2027321"/>
            <a:ext cx="3140616" cy="2903588"/>
          </a:xfrm>
          <a:prstGeom prst="rect">
            <a:avLst/>
          </a:prstGeom>
        </p:spPr>
      </p:pic>
      <p:sp>
        <p:nvSpPr>
          <p:cNvPr id="8" name="文本框 7"/>
          <p:cNvSpPr txBox="1"/>
          <p:nvPr/>
        </p:nvSpPr>
        <p:spPr>
          <a:xfrm>
            <a:off x="4420049" y="3070769"/>
            <a:ext cx="3775393" cy="707886"/>
          </a:xfrm>
          <a:prstGeom prst="rect">
            <a:avLst/>
          </a:prstGeom>
          <a:noFill/>
        </p:spPr>
        <p:txBody>
          <a:bodyPr wrap="none" rtlCol="0">
            <a:spAutoFit/>
          </a:bodyPr>
          <a:lstStyle/>
          <a:p>
            <a:pPr defTabSz="913765">
              <a:defRPr/>
            </a:pPr>
            <a:r>
              <a:rPr lang="en-US" altLang="zh-CN" sz="4000" b="1" dirty="0" smtClean="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000" b="1" dirty="0" smtClean="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传感器技术</a:t>
            </a:r>
            <a:r>
              <a:rPr lang="en-US" altLang="zh-CN" sz="4000" b="1" dirty="0" smtClean="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40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 name="文本框 7"/>
          <p:cNvSpPr txBox="1"/>
          <p:nvPr/>
        </p:nvSpPr>
        <p:spPr>
          <a:xfrm>
            <a:off x="6467510" y="5264003"/>
            <a:ext cx="3262432" cy="707886"/>
          </a:xfrm>
          <a:prstGeom prst="rect">
            <a:avLst/>
          </a:prstGeom>
          <a:noFill/>
        </p:spPr>
        <p:txBody>
          <a:bodyPr wrap="none" rtlCol="0">
            <a:spAutoFit/>
          </a:bodyPr>
          <a:lstStyle/>
          <a:p>
            <a:pPr algn="l" defTabSz="913765">
              <a:defRPr/>
            </a:pPr>
            <a:r>
              <a:rPr lang="zh-CN" altLang="en-US" sz="4000" b="1" dirty="0" smtClean="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主讲人：李刚</a:t>
            </a:r>
            <a:endParaRPr lang="en-US" altLang="zh-CN" sz="40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advClick="0" advTm="1000">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8018" y="920471"/>
            <a:ext cx="10880033" cy="2308324"/>
          </a:xfrm>
          <a:prstGeom prst="rect">
            <a:avLst/>
          </a:prstGeom>
        </p:spPr>
        <p:txBody>
          <a:bodyPr wrap="square">
            <a:spAutoFit/>
          </a:bodyPr>
          <a:lstStyle/>
          <a:p>
            <a:r>
              <a:rPr lang="zh-CN" altLang="en-US" sz="2400" dirty="0" smtClean="0"/>
              <a:t>    狮航失事航班上的电脑系统是根据一个</a:t>
            </a:r>
            <a:r>
              <a:rPr lang="zh-CN" altLang="en-US" sz="2400" dirty="0" smtClean="0">
                <a:solidFill>
                  <a:srgbClr val="FF0000"/>
                </a:solidFill>
              </a:rPr>
              <a:t>攻角传感器</a:t>
            </a:r>
            <a:r>
              <a:rPr lang="zh-CN" altLang="en-US" sz="2400" dirty="0" smtClean="0"/>
              <a:t>的错误数据在运行，该错误数据可能是由于迎角传感器校准不当造成的；</a:t>
            </a:r>
            <a:r>
              <a:rPr lang="en-US" altLang="zh-CN" sz="2400" dirty="0" smtClean="0"/>
              <a:t>737MAX</a:t>
            </a:r>
            <a:r>
              <a:rPr lang="zh-CN" altLang="en-US" sz="2400" dirty="0" smtClean="0"/>
              <a:t>飞机上至少设有</a:t>
            </a:r>
            <a:r>
              <a:rPr lang="en-US" altLang="zh-CN" sz="2400" dirty="0" smtClean="0"/>
              <a:t>3</a:t>
            </a:r>
            <a:r>
              <a:rPr lang="zh-CN" altLang="en-US" sz="2400" dirty="0" smtClean="0"/>
              <a:t>个迎角传感器，自动失速保护系统的逻辑是只需要主迎角传感器认为飞机迎角过高（即机头抬得过高）就认定飞机有失速危险，自动失速保护系统就会被激活。而空客飞机则设定为只要三个迎角传感器读数不一致，不管主次，都选择不相信，直接报错给飞行员，从而避免主迎角传感器出错导致整个系统出错的风险。</a:t>
            </a:r>
            <a:endParaRPr lang="zh-CN" altLang="en-US" sz="2400" dirty="0"/>
          </a:p>
        </p:txBody>
      </p:sp>
      <p:sp>
        <p:nvSpPr>
          <p:cNvPr id="7" name="矩形 6"/>
          <p:cNvSpPr/>
          <p:nvPr/>
        </p:nvSpPr>
        <p:spPr>
          <a:xfrm>
            <a:off x="714232" y="3608780"/>
            <a:ext cx="10449636" cy="1200329"/>
          </a:xfrm>
          <a:prstGeom prst="rect">
            <a:avLst/>
          </a:prstGeom>
        </p:spPr>
        <p:txBody>
          <a:bodyPr wrap="square">
            <a:spAutoFit/>
          </a:bodyPr>
          <a:lstStyle/>
          <a:p>
            <a:r>
              <a:rPr lang="zh-CN" altLang="en-US" sz="2400" dirty="0" smtClean="0"/>
              <a:t>    正是这一系统的故障让狮子航空客机在空中进行了</a:t>
            </a:r>
            <a:r>
              <a:rPr lang="en-US" altLang="zh-CN" sz="2400" dirty="0" smtClean="0"/>
              <a:t>12</a:t>
            </a:r>
            <a:r>
              <a:rPr lang="zh-CN" altLang="en-US" sz="2400" dirty="0" smtClean="0"/>
              <a:t>分钟的“拉锯战”，接到错误数据的系统反复将机头下压，飞行员则不断将其重新抬起，最终导致飞机失控跌入爪哇海。</a:t>
            </a:r>
            <a:endParaRPr lang="zh-CN" altLang="en-US" sz="2400" dirty="0"/>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txBox="1">
            <a:spLocks noChangeArrowheads="1"/>
          </p:cNvSpPr>
          <p:nvPr/>
        </p:nvSpPr>
        <p:spPr>
          <a:xfrm>
            <a:off x="358775" y="908050"/>
            <a:ext cx="8785225" cy="576263"/>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buFontTx/>
              <a:buNone/>
              <a:tabLst/>
              <a:defRPr/>
            </a:pPr>
            <a:r>
              <a:rPr kumimoji="0" lang="en-US" altLang="zh-CN" sz="28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 </a:t>
            </a:r>
            <a:r>
              <a:rPr kumimoji="0" lang="zh-CN" altLang="en-US" sz="2800"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rPr>
              <a:t>物联网领域传感器应用状况</a:t>
            </a:r>
            <a:r>
              <a:rPr kumimoji="0" lang="en-US" altLang="zh-CN" sz="2800"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rPr>
              <a:t>-</a:t>
            </a:r>
            <a:r>
              <a:rPr kumimoji="0" lang="zh-CN" altLang="en-US" sz="2800"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rPr>
              <a:t>覆盖</a:t>
            </a:r>
            <a:r>
              <a:rPr kumimoji="0" lang="en-US" altLang="zh-CN" sz="2800" b="1" i="0" u="none" strike="noStrike" kern="1200" cap="none" spc="0" normalizeH="0" baseline="0" noProof="0" dirty="0" err="1" smtClean="0">
                <a:ln>
                  <a:noFill/>
                </a:ln>
                <a:solidFill>
                  <a:srgbClr val="FF0000"/>
                </a:solidFill>
                <a:effectLst/>
                <a:uLnTx/>
                <a:uFillTx/>
                <a:latin typeface="楷体_GB2312" pitchFamily="49" charset="-122"/>
                <a:ea typeface="楷体_GB2312" pitchFamily="49" charset="-122"/>
              </a:rPr>
              <a:t>IoT</a:t>
            </a:r>
            <a:r>
              <a:rPr kumimoji="0" lang="zh-CN" altLang="en-US" sz="2800"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rPr>
              <a:t>涉及的全领域</a:t>
            </a:r>
            <a:endParaRPr kumimoji="0" lang="zh-CN" altLang="en-US" sz="28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endParaRPr>
          </a:p>
        </p:txBody>
      </p:sp>
      <p:pic>
        <p:nvPicPr>
          <p:cNvPr id="20" name="Picture 4" descr="gjly_02"/>
          <p:cNvPicPr>
            <a:picLocks noChangeAspect="1" noChangeArrowheads="1"/>
          </p:cNvPicPr>
          <p:nvPr/>
        </p:nvPicPr>
        <p:blipFill>
          <a:blip r:embed="rId3"/>
          <a:srcRect/>
          <a:stretch>
            <a:fillRect/>
          </a:stretch>
        </p:blipFill>
        <p:spPr bwMode="auto">
          <a:xfrm>
            <a:off x="463826" y="1463881"/>
            <a:ext cx="11313851" cy="4565857"/>
          </a:xfrm>
          <a:prstGeom prst="rect">
            <a:avLst/>
          </a:prstGeom>
          <a:noFill/>
        </p:spPr>
      </p:pic>
    </p:spTree>
  </p:cSld>
  <p:clrMapOvr>
    <a:masterClrMapping/>
  </p:clrMapOvr>
  <p:transition spd="slow" advTm="300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txBox="1">
            <a:spLocks noChangeArrowheads="1"/>
          </p:cNvSpPr>
          <p:nvPr/>
        </p:nvSpPr>
        <p:spPr>
          <a:xfrm>
            <a:off x="358775" y="908050"/>
            <a:ext cx="8785225" cy="576263"/>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buFontTx/>
              <a:buNone/>
              <a:tabLst/>
              <a:defRPr/>
            </a:pPr>
            <a:r>
              <a:rPr kumimoji="0" lang="zh-CN" altLang="en-US" sz="2800"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rPr>
              <a:t>物联网领域传感器应用状况</a:t>
            </a:r>
            <a:r>
              <a:rPr kumimoji="0" lang="en-US" altLang="zh-CN" sz="2800"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rPr>
              <a:t>-</a:t>
            </a:r>
            <a:r>
              <a:rPr kumimoji="0" lang="zh-CN" altLang="en-US" sz="2800"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rPr>
              <a:t>覆盖</a:t>
            </a:r>
            <a:r>
              <a:rPr kumimoji="0" lang="en-US" altLang="zh-CN" sz="2800" b="1" i="0" u="none" strike="noStrike" kern="1200" cap="none" spc="0" normalizeH="0" baseline="0" noProof="0" dirty="0" err="1" smtClean="0">
                <a:ln>
                  <a:noFill/>
                </a:ln>
                <a:solidFill>
                  <a:srgbClr val="FF0000"/>
                </a:solidFill>
                <a:effectLst/>
                <a:uLnTx/>
                <a:uFillTx/>
                <a:latin typeface="楷体_GB2312" pitchFamily="49" charset="-122"/>
                <a:ea typeface="楷体_GB2312" pitchFamily="49" charset="-122"/>
              </a:rPr>
              <a:t>IoT</a:t>
            </a:r>
            <a:r>
              <a:rPr kumimoji="0" lang="zh-CN" altLang="en-US" sz="2800"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rPr>
              <a:t>涉及的全领域</a:t>
            </a:r>
            <a:endParaRPr kumimoji="0" lang="zh-CN" altLang="en-US" sz="28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endParaRPr>
          </a:p>
        </p:txBody>
      </p:sp>
      <p:pic>
        <p:nvPicPr>
          <p:cNvPr id="21" name="Picture 5" descr="gjly_03"/>
          <p:cNvPicPr>
            <a:picLocks noChangeAspect="1" noChangeArrowheads="1"/>
          </p:cNvPicPr>
          <p:nvPr/>
        </p:nvPicPr>
        <p:blipFill>
          <a:blip r:embed="rId3"/>
          <a:srcRect/>
          <a:stretch>
            <a:fillRect/>
          </a:stretch>
        </p:blipFill>
        <p:spPr bwMode="auto">
          <a:xfrm>
            <a:off x="313281" y="1497496"/>
            <a:ext cx="11080345" cy="4591878"/>
          </a:xfrm>
          <a:prstGeom prst="rect">
            <a:avLst/>
          </a:prstGeom>
          <a:noFill/>
        </p:spPr>
      </p:pic>
    </p:spTree>
  </p:cSld>
  <p:clrMapOvr>
    <a:masterClrMapping/>
  </p:clrMapOvr>
  <p:transition spd="slow" advTm="300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xmlns="" id="{7F66A95E-D1B9-4CF8-A76E-1601AC4C5399}"/>
              </a:ext>
            </a:extLst>
          </p:cNvPr>
          <p:cNvSpPr txBox="1"/>
          <p:nvPr/>
        </p:nvSpPr>
        <p:spPr>
          <a:xfrm>
            <a:off x="2900017" y="609331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16" name="文本框 15">
            <a:extLst>
              <a:ext uri="{FF2B5EF4-FFF2-40B4-BE49-F238E27FC236}">
                <a16:creationId xmlns:a16="http://schemas.microsoft.com/office/drawing/2014/main" xmlns="" id="{D4F354F9-F6AD-4591-89E4-2F07F50BE726}"/>
              </a:ext>
            </a:extLst>
          </p:cNvPr>
          <p:cNvSpPr txBox="1"/>
          <p:nvPr/>
        </p:nvSpPr>
        <p:spPr>
          <a:xfrm>
            <a:off x="2833707" y="6093319"/>
            <a:ext cx="2031325" cy="246221"/>
          </a:xfrm>
          <a:prstGeom prst="rect">
            <a:avLst/>
          </a:prstGeom>
          <a:noFill/>
        </p:spPr>
        <p:txBody>
          <a:bodyPr wrap="none" rtlCol="0">
            <a:spAutoFit/>
          </a:bodyPr>
          <a:lstStyle/>
          <a:p>
            <a:pPr lvl="0">
              <a:defRPr/>
            </a:pPr>
            <a:r>
              <a:rPr lang="zh-CN" altLang="en-US" sz="1000" spc="600" dirty="0">
                <a:solidFill>
                  <a:schemeClr val="bg1"/>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Arc 4"/>
          <p:cNvSpPr>
            <a:spLocks/>
          </p:cNvSpPr>
          <p:nvPr/>
        </p:nvSpPr>
        <p:spPr bwMode="auto">
          <a:xfrm>
            <a:off x="5944842" y="1706770"/>
            <a:ext cx="1355725" cy="1920875"/>
          </a:xfrm>
          <a:custGeom>
            <a:avLst/>
            <a:gdLst>
              <a:gd name="T0" fmla="*/ 0 w 15271"/>
              <a:gd name="T1" fmla="*/ 0 h 21600"/>
              <a:gd name="T2" fmla="*/ 2147483647 w 15271"/>
              <a:gd name="T3" fmla="*/ 2147483647 h 21600"/>
              <a:gd name="T4" fmla="*/ 0 w 15271"/>
              <a:gd name="T5" fmla="*/ 2147483647 h 21600"/>
              <a:gd name="T6" fmla="*/ 0 60000 65536"/>
              <a:gd name="T7" fmla="*/ 0 60000 65536"/>
              <a:gd name="T8" fmla="*/ 0 60000 65536"/>
              <a:gd name="T9" fmla="*/ 0 w 15271"/>
              <a:gd name="T10" fmla="*/ 0 h 21600"/>
              <a:gd name="T11" fmla="*/ 15271 w 15271"/>
              <a:gd name="T12" fmla="*/ 21600 h 21600"/>
            </a:gdLst>
            <a:ahLst/>
            <a:cxnLst>
              <a:cxn ang="T6">
                <a:pos x="T0" y="T1"/>
              </a:cxn>
              <a:cxn ang="T7">
                <a:pos x="T2" y="T3"/>
              </a:cxn>
              <a:cxn ang="T8">
                <a:pos x="T4" y="T5"/>
              </a:cxn>
            </a:cxnLst>
            <a:rect l="T9" t="T10" r="T11" b="T12"/>
            <a:pathLst>
              <a:path w="15271" h="21600" fill="none" extrusionOk="0">
                <a:moveTo>
                  <a:pt x="-1" y="0"/>
                </a:moveTo>
                <a:cubicBezTo>
                  <a:pt x="5727" y="0"/>
                  <a:pt x="11220" y="2274"/>
                  <a:pt x="15271" y="6323"/>
                </a:cubicBezTo>
              </a:path>
              <a:path w="15271" h="21600" stroke="0" extrusionOk="0">
                <a:moveTo>
                  <a:pt x="-1" y="0"/>
                </a:moveTo>
                <a:cubicBezTo>
                  <a:pt x="5727" y="0"/>
                  <a:pt x="11220" y="2274"/>
                  <a:pt x="15271" y="6323"/>
                </a:cubicBezTo>
                <a:lnTo>
                  <a:pt x="0" y="21600"/>
                </a:lnTo>
                <a:close/>
              </a:path>
            </a:pathLst>
          </a:custGeom>
          <a:solidFill>
            <a:srgbClr val="FF9900"/>
          </a:solidFill>
          <a:ln w="6350">
            <a:solidFill>
              <a:srgbClr val="969696"/>
            </a:solidFill>
            <a:round/>
            <a:headEnd/>
            <a:tailEnd/>
          </a:ln>
        </p:spPr>
        <p:txBody>
          <a:bodyPr/>
          <a:lstStyle/>
          <a:p>
            <a:endParaRPr lang="zh-CN" altLang="en-US">
              <a:solidFill>
                <a:srgbClr val="FF0000"/>
              </a:solidFill>
            </a:endParaRPr>
          </a:p>
        </p:txBody>
      </p:sp>
      <p:sp>
        <p:nvSpPr>
          <p:cNvPr id="20" name="Arc 5"/>
          <p:cNvSpPr>
            <a:spLocks/>
          </p:cNvSpPr>
          <p:nvPr/>
        </p:nvSpPr>
        <p:spPr bwMode="auto">
          <a:xfrm>
            <a:off x="5944842" y="2268745"/>
            <a:ext cx="1917700" cy="1358900"/>
          </a:xfrm>
          <a:custGeom>
            <a:avLst/>
            <a:gdLst>
              <a:gd name="T0" fmla="*/ 2147483647 w 21600"/>
              <a:gd name="T1" fmla="*/ 0 h 15276"/>
              <a:gd name="T2" fmla="*/ 2147483647 w 21600"/>
              <a:gd name="T3" fmla="*/ 2147483647 h 15276"/>
              <a:gd name="T4" fmla="*/ 0 w 21600"/>
              <a:gd name="T5" fmla="*/ 2147483647 h 15276"/>
              <a:gd name="T6" fmla="*/ 0 60000 65536"/>
              <a:gd name="T7" fmla="*/ 0 60000 65536"/>
              <a:gd name="T8" fmla="*/ 0 60000 65536"/>
              <a:gd name="T9" fmla="*/ 0 w 21600"/>
              <a:gd name="T10" fmla="*/ 0 h 15276"/>
              <a:gd name="T11" fmla="*/ 21600 w 21600"/>
              <a:gd name="T12" fmla="*/ 15276 h 15276"/>
            </a:gdLst>
            <a:ahLst/>
            <a:cxnLst>
              <a:cxn ang="T6">
                <a:pos x="T0" y="T1"/>
              </a:cxn>
              <a:cxn ang="T7">
                <a:pos x="T2" y="T3"/>
              </a:cxn>
              <a:cxn ang="T8">
                <a:pos x="T4" y="T5"/>
              </a:cxn>
            </a:cxnLst>
            <a:rect l="T9" t="T10" r="T11" b="T12"/>
            <a:pathLst>
              <a:path w="21600" h="15276" fill="none" extrusionOk="0">
                <a:moveTo>
                  <a:pt x="15271" y="-1"/>
                </a:moveTo>
                <a:cubicBezTo>
                  <a:pt x="19323" y="4050"/>
                  <a:pt x="21600" y="9546"/>
                  <a:pt x="21600" y="15276"/>
                </a:cubicBezTo>
              </a:path>
              <a:path w="21600" h="15276" stroke="0" extrusionOk="0">
                <a:moveTo>
                  <a:pt x="15271" y="-1"/>
                </a:moveTo>
                <a:cubicBezTo>
                  <a:pt x="19323" y="4050"/>
                  <a:pt x="21600" y="9546"/>
                  <a:pt x="21600" y="15276"/>
                </a:cubicBezTo>
                <a:lnTo>
                  <a:pt x="0" y="15276"/>
                </a:lnTo>
                <a:close/>
              </a:path>
            </a:pathLst>
          </a:custGeom>
          <a:solidFill>
            <a:srgbClr val="FF0000"/>
          </a:solidFill>
          <a:ln w="6350">
            <a:solidFill>
              <a:srgbClr val="969696"/>
            </a:solidFill>
            <a:round/>
            <a:headEnd/>
            <a:tailEnd/>
          </a:ln>
        </p:spPr>
        <p:txBody>
          <a:bodyPr/>
          <a:lstStyle/>
          <a:p>
            <a:endParaRPr lang="zh-CN" altLang="en-US">
              <a:solidFill>
                <a:srgbClr val="FF0000"/>
              </a:solidFill>
            </a:endParaRPr>
          </a:p>
        </p:txBody>
      </p:sp>
      <p:sp>
        <p:nvSpPr>
          <p:cNvPr id="21" name="Arc 6"/>
          <p:cNvSpPr>
            <a:spLocks/>
          </p:cNvSpPr>
          <p:nvPr/>
        </p:nvSpPr>
        <p:spPr bwMode="auto">
          <a:xfrm>
            <a:off x="5944842" y="3627645"/>
            <a:ext cx="1917700" cy="1358900"/>
          </a:xfrm>
          <a:custGeom>
            <a:avLst/>
            <a:gdLst>
              <a:gd name="T0" fmla="*/ 2147483647 w 21600"/>
              <a:gd name="T1" fmla="*/ 0 h 15276"/>
              <a:gd name="T2" fmla="*/ 2147483647 w 21600"/>
              <a:gd name="T3" fmla="*/ 2147483647 h 15276"/>
              <a:gd name="T4" fmla="*/ 0 w 21600"/>
              <a:gd name="T5" fmla="*/ 0 h 15276"/>
              <a:gd name="T6" fmla="*/ 0 60000 65536"/>
              <a:gd name="T7" fmla="*/ 0 60000 65536"/>
              <a:gd name="T8" fmla="*/ 0 60000 65536"/>
              <a:gd name="T9" fmla="*/ 0 w 21600"/>
              <a:gd name="T10" fmla="*/ 0 h 15276"/>
              <a:gd name="T11" fmla="*/ 21600 w 21600"/>
              <a:gd name="T12" fmla="*/ 15276 h 15276"/>
            </a:gdLst>
            <a:ahLst/>
            <a:cxnLst>
              <a:cxn ang="T6">
                <a:pos x="T0" y="T1"/>
              </a:cxn>
              <a:cxn ang="T7">
                <a:pos x="T2" y="T3"/>
              </a:cxn>
              <a:cxn ang="T8">
                <a:pos x="T4" y="T5"/>
              </a:cxn>
            </a:cxnLst>
            <a:rect l="T9" t="T10" r="T11" b="T12"/>
            <a:pathLst>
              <a:path w="21600" h="15276" fill="none" extrusionOk="0">
                <a:moveTo>
                  <a:pt x="21600" y="0"/>
                </a:moveTo>
                <a:cubicBezTo>
                  <a:pt x="21600" y="5729"/>
                  <a:pt x="19323" y="11225"/>
                  <a:pt x="15271" y="15276"/>
                </a:cubicBezTo>
              </a:path>
              <a:path w="21600" h="15276" stroke="0" extrusionOk="0">
                <a:moveTo>
                  <a:pt x="21600" y="0"/>
                </a:moveTo>
                <a:cubicBezTo>
                  <a:pt x="21600" y="5729"/>
                  <a:pt x="19323" y="11225"/>
                  <a:pt x="15271" y="15276"/>
                </a:cubicBezTo>
                <a:lnTo>
                  <a:pt x="0" y="0"/>
                </a:lnTo>
                <a:close/>
              </a:path>
            </a:pathLst>
          </a:custGeom>
          <a:solidFill>
            <a:schemeClr val="accent2"/>
          </a:solidFill>
          <a:ln w="6350">
            <a:solidFill>
              <a:srgbClr val="969696"/>
            </a:solidFill>
            <a:round/>
            <a:headEnd/>
            <a:tailEnd/>
          </a:ln>
        </p:spPr>
        <p:txBody>
          <a:bodyPr/>
          <a:lstStyle/>
          <a:p>
            <a:endParaRPr lang="zh-CN" altLang="en-US">
              <a:solidFill>
                <a:srgbClr val="FF0000"/>
              </a:solidFill>
            </a:endParaRPr>
          </a:p>
        </p:txBody>
      </p:sp>
      <p:sp>
        <p:nvSpPr>
          <p:cNvPr id="22" name="Arc 7"/>
          <p:cNvSpPr>
            <a:spLocks/>
          </p:cNvSpPr>
          <p:nvPr/>
        </p:nvSpPr>
        <p:spPr bwMode="auto">
          <a:xfrm>
            <a:off x="5944842" y="3627645"/>
            <a:ext cx="1355725" cy="1920875"/>
          </a:xfrm>
          <a:custGeom>
            <a:avLst/>
            <a:gdLst>
              <a:gd name="T0" fmla="*/ 2147483647 w 15271"/>
              <a:gd name="T1" fmla="*/ 2147483647 h 21600"/>
              <a:gd name="T2" fmla="*/ 0 w 15271"/>
              <a:gd name="T3" fmla="*/ 2147483647 h 21600"/>
              <a:gd name="T4" fmla="*/ 0 w 15271"/>
              <a:gd name="T5" fmla="*/ 0 h 21600"/>
              <a:gd name="T6" fmla="*/ 0 60000 65536"/>
              <a:gd name="T7" fmla="*/ 0 60000 65536"/>
              <a:gd name="T8" fmla="*/ 0 60000 65536"/>
              <a:gd name="T9" fmla="*/ 0 w 15271"/>
              <a:gd name="T10" fmla="*/ 0 h 21600"/>
              <a:gd name="T11" fmla="*/ 15271 w 15271"/>
              <a:gd name="T12" fmla="*/ 21600 h 21600"/>
            </a:gdLst>
            <a:ahLst/>
            <a:cxnLst>
              <a:cxn ang="T6">
                <a:pos x="T0" y="T1"/>
              </a:cxn>
              <a:cxn ang="T7">
                <a:pos x="T2" y="T3"/>
              </a:cxn>
              <a:cxn ang="T8">
                <a:pos x="T4" y="T5"/>
              </a:cxn>
            </a:cxnLst>
            <a:rect l="T9" t="T10" r="T11" b="T12"/>
            <a:pathLst>
              <a:path w="15271" h="21600" fill="none" extrusionOk="0">
                <a:moveTo>
                  <a:pt x="15271" y="15276"/>
                </a:moveTo>
                <a:cubicBezTo>
                  <a:pt x="11220" y="19325"/>
                  <a:pt x="5727" y="21599"/>
                  <a:pt x="0" y="21600"/>
                </a:cubicBezTo>
              </a:path>
              <a:path w="15271" h="21600" stroke="0" extrusionOk="0">
                <a:moveTo>
                  <a:pt x="15271" y="15276"/>
                </a:moveTo>
                <a:cubicBezTo>
                  <a:pt x="11220" y="19325"/>
                  <a:pt x="5727" y="21599"/>
                  <a:pt x="0" y="21600"/>
                </a:cubicBezTo>
                <a:lnTo>
                  <a:pt x="0" y="0"/>
                </a:lnTo>
                <a:close/>
              </a:path>
            </a:pathLst>
          </a:custGeom>
          <a:solidFill>
            <a:srgbClr val="FFFF00"/>
          </a:solidFill>
          <a:ln w="6350">
            <a:solidFill>
              <a:srgbClr val="969696"/>
            </a:solidFill>
            <a:round/>
            <a:headEnd/>
            <a:tailEnd/>
          </a:ln>
        </p:spPr>
        <p:txBody>
          <a:bodyPr/>
          <a:lstStyle/>
          <a:p>
            <a:endParaRPr lang="zh-CN" altLang="en-US">
              <a:solidFill>
                <a:srgbClr val="FF0000"/>
              </a:solidFill>
            </a:endParaRPr>
          </a:p>
        </p:txBody>
      </p:sp>
      <p:sp>
        <p:nvSpPr>
          <p:cNvPr id="27" name="Arc 8"/>
          <p:cNvSpPr>
            <a:spLocks/>
          </p:cNvSpPr>
          <p:nvPr/>
        </p:nvSpPr>
        <p:spPr bwMode="auto">
          <a:xfrm>
            <a:off x="4589117" y="3627645"/>
            <a:ext cx="1355725" cy="1920875"/>
          </a:xfrm>
          <a:custGeom>
            <a:avLst/>
            <a:gdLst>
              <a:gd name="T0" fmla="*/ 2147483647 w 15271"/>
              <a:gd name="T1" fmla="*/ 2147483647 h 21600"/>
              <a:gd name="T2" fmla="*/ 0 w 15271"/>
              <a:gd name="T3" fmla="*/ 2147483647 h 21600"/>
              <a:gd name="T4" fmla="*/ 2147483647 w 15271"/>
              <a:gd name="T5" fmla="*/ 0 h 21600"/>
              <a:gd name="T6" fmla="*/ 0 60000 65536"/>
              <a:gd name="T7" fmla="*/ 0 60000 65536"/>
              <a:gd name="T8" fmla="*/ 0 60000 65536"/>
              <a:gd name="T9" fmla="*/ 0 w 15271"/>
              <a:gd name="T10" fmla="*/ 0 h 21600"/>
              <a:gd name="T11" fmla="*/ 15271 w 15271"/>
              <a:gd name="T12" fmla="*/ 21600 h 21600"/>
            </a:gdLst>
            <a:ahLst/>
            <a:cxnLst>
              <a:cxn ang="T6">
                <a:pos x="T0" y="T1"/>
              </a:cxn>
              <a:cxn ang="T7">
                <a:pos x="T2" y="T3"/>
              </a:cxn>
              <a:cxn ang="T8">
                <a:pos x="T4" y="T5"/>
              </a:cxn>
            </a:cxnLst>
            <a:rect l="T9" t="T10" r="T11" b="T12"/>
            <a:pathLst>
              <a:path w="15271" h="21600" fill="none" extrusionOk="0">
                <a:moveTo>
                  <a:pt x="15271" y="21600"/>
                </a:moveTo>
                <a:cubicBezTo>
                  <a:pt x="9543" y="21600"/>
                  <a:pt x="4050" y="19325"/>
                  <a:pt x="-1" y="15276"/>
                </a:cubicBezTo>
              </a:path>
              <a:path w="15271" h="21600" stroke="0" extrusionOk="0">
                <a:moveTo>
                  <a:pt x="15271" y="21600"/>
                </a:moveTo>
                <a:cubicBezTo>
                  <a:pt x="9543" y="21600"/>
                  <a:pt x="4050" y="19325"/>
                  <a:pt x="-1" y="15276"/>
                </a:cubicBezTo>
                <a:lnTo>
                  <a:pt x="15271" y="0"/>
                </a:lnTo>
                <a:close/>
              </a:path>
            </a:pathLst>
          </a:custGeom>
          <a:solidFill>
            <a:srgbClr val="00FFFF"/>
          </a:solidFill>
          <a:ln w="6350">
            <a:solidFill>
              <a:srgbClr val="969696"/>
            </a:solidFill>
            <a:round/>
            <a:headEnd/>
            <a:tailEnd/>
          </a:ln>
        </p:spPr>
        <p:txBody>
          <a:bodyPr/>
          <a:lstStyle/>
          <a:p>
            <a:endParaRPr lang="zh-CN" altLang="en-US">
              <a:solidFill>
                <a:srgbClr val="FF0000"/>
              </a:solidFill>
            </a:endParaRPr>
          </a:p>
        </p:txBody>
      </p:sp>
      <p:sp>
        <p:nvSpPr>
          <p:cNvPr id="29" name="Arc 9"/>
          <p:cNvSpPr>
            <a:spLocks/>
          </p:cNvSpPr>
          <p:nvPr/>
        </p:nvSpPr>
        <p:spPr bwMode="auto">
          <a:xfrm>
            <a:off x="4027142" y="3627645"/>
            <a:ext cx="1917700" cy="1358900"/>
          </a:xfrm>
          <a:custGeom>
            <a:avLst/>
            <a:gdLst>
              <a:gd name="T0" fmla="*/ 2147483647 w 21600"/>
              <a:gd name="T1" fmla="*/ 2147483647 h 15276"/>
              <a:gd name="T2" fmla="*/ 0 w 21600"/>
              <a:gd name="T3" fmla="*/ 0 h 15276"/>
              <a:gd name="T4" fmla="*/ 2147483647 w 21600"/>
              <a:gd name="T5" fmla="*/ 0 h 15276"/>
              <a:gd name="T6" fmla="*/ 0 60000 65536"/>
              <a:gd name="T7" fmla="*/ 0 60000 65536"/>
              <a:gd name="T8" fmla="*/ 0 60000 65536"/>
              <a:gd name="T9" fmla="*/ 0 w 21600"/>
              <a:gd name="T10" fmla="*/ 0 h 15276"/>
              <a:gd name="T11" fmla="*/ 21600 w 21600"/>
              <a:gd name="T12" fmla="*/ 15276 h 15276"/>
            </a:gdLst>
            <a:ahLst/>
            <a:cxnLst>
              <a:cxn ang="T6">
                <a:pos x="T0" y="T1"/>
              </a:cxn>
              <a:cxn ang="T7">
                <a:pos x="T2" y="T3"/>
              </a:cxn>
              <a:cxn ang="T8">
                <a:pos x="T4" y="T5"/>
              </a:cxn>
            </a:cxnLst>
            <a:rect l="T9" t="T10" r="T11" b="T12"/>
            <a:pathLst>
              <a:path w="21600" h="15276" fill="none" extrusionOk="0">
                <a:moveTo>
                  <a:pt x="6328" y="15276"/>
                </a:moveTo>
                <a:cubicBezTo>
                  <a:pt x="2276" y="11225"/>
                  <a:pt x="0" y="5729"/>
                  <a:pt x="0" y="0"/>
                </a:cubicBezTo>
              </a:path>
              <a:path w="21600" h="15276" stroke="0" extrusionOk="0">
                <a:moveTo>
                  <a:pt x="6328" y="15276"/>
                </a:moveTo>
                <a:cubicBezTo>
                  <a:pt x="2276" y="11225"/>
                  <a:pt x="0" y="5729"/>
                  <a:pt x="0" y="0"/>
                </a:cubicBezTo>
                <a:lnTo>
                  <a:pt x="21600" y="0"/>
                </a:lnTo>
                <a:close/>
              </a:path>
            </a:pathLst>
          </a:custGeom>
          <a:solidFill>
            <a:srgbClr val="FF00FF"/>
          </a:solidFill>
          <a:ln w="6350">
            <a:solidFill>
              <a:srgbClr val="969696"/>
            </a:solidFill>
            <a:round/>
            <a:headEnd/>
            <a:tailEnd/>
          </a:ln>
        </p:spPr>
        <p:txBody>
          <a:bodyPr/>
          <a:lstStyle/>
          <a:p>
            <a:endParaRPr lang="zh-CN" altLang="en-US">
              <a:solidFill>
                <a:srgbClr val="FF0000"/>
              </a:solidFill>
            </a:endParaRPr>
          </a:p>
        </p:txBody>
      </p:sp>
      <p:sp>
        <p:nvSpPr>
          <p:cNvPr id="30" name="Arc 10"/>
          <p:cNvSpPr>
            <a:spLocks/>
          </p:cNvSpPr>
          <p:nvPr/>
        </p:nvSpPr>
        <p:spPr bwMode="auto">
          <a:xfrm>
            <a:off x="4027142" y="2268745"/>
            <a:ext cx="1917700" cy="1358900"/>
          </a:xfrm>
          <a:custGeom>
            <a:avLst/>
            <a:gdLst>
              <a:gd name="T0" fmla="*/ 0 w 21600"/>
              <a:gd name="T1" fmla="*/ 2147483647 h 15276"/>
              <a:gd name="T2" fmla="*/ 2147483647 w 21600"/>
              <a:gd name="T3" fmla="*/ 0 h 15276"/>
              <a:gd name="T4" fmla="*/ 2147483647 w 21600"/>
              <a:gd name="T5" fmla="*/ 2147483647 h 15276"/>
              <a:gd name="T6" fmla="*/ 0 60000 65536"/>
              <a:gd name="T7" fmla="*/ 0 60000 65536"/>
              <a:gd name="T8" fmla="*/ 0 60000 65536"/>
              <a:gd name="T9" fmla="*/ 0 w 21600"/>
              <a:gd name="T10" fmla="*/ 0 h 15276"/>
              <a:gd name="T11" fmla="*/ 21600 w 21600"/>
              <a:gd name="T12" fmla="*/ 15276 h 15276"/>
            </a:gdLst>
            <a:ahLst/>
            <a:cxnLst>
              <a:cxn ang="T6">
                <a:pos x="T0" y="T1"/>
              </a:cxn>
              <a:cxn ang="T7">
                <a:pos x="T2" y="T3"/>
              </a:cxn>
              <a:cxn ang="T8">
                <a:pos x="T4" y="T5"/>
              </a:cxn>
            </a:cxnLst>
            <a:rect l="T9" t="T10" r="T11" b="T12"/>
            <a:pathLst>
              <a:path w="21600" h="15276" fill="none" extrusionOk="0">
                <a:moveTo>
                  <a:pt x="0" y="15276"/>
                </a:moveTo>
                <a:cubicBezTo>
                  <a:pt x="0" y="9546"/>
                  <a:pt x="2276" y="4050"/>
                  <a:pt x="6328" y="-1"/>
                </a:cubicBezTo>
              </a:path>
              <a:path w="21600" h="15276" stroke="0" extrusionOk="0">
                <a:moveTo>
                  <a:pt x="0" y="15276"/>
                </a:moveTo>
                <a:cubicBezTo>
                  <a:pt x="0" y="9546"/>
                  <a:pt x="2276" y="4050"/>
                  <a:pt x="6328" y="-1"/>
                </a:cubicBezTo>
                <a:lnTo>
                  <a:pt x="21600" y="15276"/>
                </a:lnTo>
                <a:close/>
              </a:path>
            </a:pathLst>
          </a:custGeom>
          <a:solidFill>
            <a:schemeClr val="hlink"/>
          </a:solidFill>
          <a:ln w="6350">
            <a:solidFill>
              <a:srgbClr val="969696"/>
            </a:solidFill>
            <a:round/>
            <a:headEnd/>
            <a:tailEnd/>
          </a:ln>
        </p:spPr>
        <p:txBody>
          <a:bodyPr/>
          <a:lstStyle/>
          <a:p>
            <a:endParaRPr lang="zh-CN" altLang="en-US">
              <a:solidFill>
                <a:srgbClr val="FF0000"/>
              </a:solidFill>
            </a:endParaRPr>
          </a:p>
        </p:txBody>
      </p:sp>
      <p:sp>
        <p:nvSpPr>
          <p:cNvPr id="31" name="Arc 11"/>
          <p:cNvSpPr>
            <a:spLocks/>
          </p:cNvSpPr>
          <p:nvPr/>
        </p:nvSpPr>
        <p:spPr bwMode="auto">
          <a:xfrm>
            <a:off x="4589117" y="1706770"/>
            <a:ext cx="1355725" cy="1920875"/>
          </a:xfrm>
          <a:custGeom>
            <a:avLst/>
            <a:gdLst>
              <a:gd name="T0" fmla="*/ 0 w 15271"/>
              <a:gd name="T1" fmla="*/ 2147483647 h 21600"/>
              <a:gd name="T2" fmla="*/ 2147483647 w 15271"/>
              <a:gd name="T3" fmla="*/ 0 h 21600"/>
              <a:gd name="T4" fmla="*/ 2147483647 w 15271"/>
              <a:gd name="T5" fmla="*/ 2147483647 h 21600"/>
              <a:gd name="T6" fmla="*/ 0 60000 65536"/>
              <a:gd name="T7" fmla="*/ 0 60000 65536"/>
              <a:gd name="T8" fmla="*/ 0 60000 65536"/>
              <a:gd name="T9" fmla="*/ 0 w 15271"/>
              <a:gd name="T10" fmla="*/ 0 h 21600"/>
              <a:gd name="T11" fmla="*/ 15271 w 15271"/>
              <a:gd name="T12" fmla="*/ 21600 h 21600"/>
            </a:gdLst>
            <a:ahLst/>
            <a:cxnLst>
              <a:cxn ang="T6">
                <a:pos x="T0" y="T1"/>
              </a:cxn>
              <a:cxn ang="T7">
                <a:pos x="T2" y="T3"/>
              </a:cxn>
              <a:cxn ang="T8">
                <a:pos x="T4" y="T5"/>
              </a:cxn>
            </a:cxnLst>
            <a:rect l="T9" t="T10" r="T11" b="T12"/>
            <a:pathLst>
              <a:path w="15271" h="21600" fill="none" extrusionOk="0">
                <a:moveTo>
                  <a:pt x="-1" y="6323"/>
                </a:moveTo>
                <a:cubicBezTo>
                  <a:pt x="4050" y="2274"/>
                  <a:pt x="9543" y="0"/>
                  <a:pt x="15270" y="0"/>
                </a:cubicBezTo>
              </a:path>
              <a:path w="15271" h="21600" stroke="0" extrusionOk="0">
                <a:moveTo>
                  <a:pt x="-1" y="6323"/>
                </a:moveTo>
                <a:cubicBezTo>
                  <a:pt x="4050" y="2274"/>
                  <a:pt x="9543" y="0"/>
                  <a:pt x="15270" y="0"/>
                </a:cubicBezTo>
                <a:lnTo>
                  <a:pt x="15271" y="21600"/>
                </a:lnTo>
                <a:close/>
              </a:path>
            </a:pathLst>
          </a:custGeom>
          <a:solidFill>
            <a:schemeClr val="accent1"/>
          </a:solidFill>
          <a:ln w="6350">
            <a:solidFill>
              <a:srgbClr val="969696"/>
            </a:solidFill>
            <a:round/>
            <a:headEnd/>
            <a:tailEnd/>
          </a:ln>
        </p:spPr>
        <p:txBody>
          <a:bodyPr/>
          <a:lstStyle/>
          <a:p>
            <a:endParaRPr lang="zh-CN" altLang="en-US">
              <a:solidFill>
                <a:srgbClr val="FF0000"/>
              </a:solidFill>
            </a:endParaRPr>
          </a:p>
        </p:txBody>
      </p:sp>
      <p:sp>
        <p:nvSpPr>
          <p:cNvPr id="32" name="Line 12"/>
          <p:cNvSpPr>
            <a:spLocks noChangeShapeType="1"/>
          </p:cNvSpPr>
          <p:nvPr/>
        </p:nvSpPr>
        <p:spPr bwMode="auto">
          <a:xfrm>
            <a:off x="5943255" y="1709945"/>
            <a:ext cx="0" cy="3835400"/>
          </a:xfrm>
          <a:prstGeom prst="line">
            <a:avLst/>
          </a:prstGeom>
          <a:noFill/>
          <a:ln w="6350">
            <a:solidFill>
              <a:srgbClr val="969696"/>
            </a:solidFill>
            <a:round/>
            <a:headEnd/>
            <a:tailEnd/>
          </a:ln>
        </p:spPr>
        <p:txBody>
          <a:bodyPr wrap="none" lIns="0" tIns="0" rIns="0" bIns="0" anchor="ctr">
            <a:spAutoFit/>
          </a:bodyPr>
          <a:lstStyle/>
          <a:p>
            <a:endParaRPr lang="zh-CN" altLang="en-US">
              <a:solidFill>
                <a:srgbClr val="FF0000"/>
              </a:solidFill>
            </a:endParaRPr>
          </a:p>
        </p:txBody>
      </p:sp>
      <p:sp>
        <p:nvSpPr>
          <p:cNvPr id="33" name="Line 13"/>
          <p:cNvSpPr>
            <a:spLocks noChangeShapeType="1"/>
          </p:cNvSpPr>
          <p:nvPr/>
        </p:nvSpPr>
        <p:spPr bwMode="auto">
          <a:xfrm>
            <a:off x="4038255" y="3627645"/>
            <a:ext cx="3810000" cy="0"/>
          </a:xfrm>
          <a:prstGeom prst="line">
            <a:avLst/>
          </a:prstGeom>
          <a:noFill/>
          <a:ln w="6350">
            <a:solidFill>
              <a:srgbClr val="969696"/>
            </a:solidFill>
            <a:round/>
            <a:headEnd/>
            <a:tailEnd/>
          </a:ln>
        </p:spPr>
        <p:txBody>
          <a:bodyPr wrap="none" lIns="0" tIns="0" rIns="0" bIns="0" anchor="ctr">
            <a:spAutoFit/>
          </a:bodyPr>
          <a:lstStyle/>
          <a:p>
            <a:endParaRPr lang="zh-CN" altLang="en-US">
              <a:solidFill>
                <a:srgbClr val="FF0000"/>
              </a:solidFill>
            </a:endParaRPr>
          </a:p>
        </p:txBody>
      </p:sp>
      <p:sp>
        <p:nvSpPr>
          <p:cNvPr id="34" name="Line 14"/>
          <p:cNvSpPr>
            <a:spLocks noChangeShapeType="1"/>
          </p:cNvSpPr>
          <p:nvPr/>
        </p:nvSpPr>
        <p:spPr bwMode="auto">
          <a:xfrm>
            <a:off x="4584355" y="2281445"/>
            <a:ext cx="2730500" cy="2692400"/>
          </a:xfrm>
          <a:prstGeom prst="line">
            <a:avLst/>
          </a:prstGeom>
          <a:noFill/>
          <a:ln w="6350">
            <a:solidFill>
              <a:srgbClr val="969696"/>
            </a:solidFill>
            <a:round/>
            <a:headEnd/>
            <a:tailEnd/>
          </a:ln>
        </p:spPr>
        <p:txBody>
          <a:bodyPr wrap="none" lIns="0" tIns="0" rIns="0" bIns="0" anchor="ctr">
            <a:spAutoFit/>
          </a:bodyPr>
          <a:lstStyle/>
          <a:p>
            <a:endParaRPr lang="zh-CN" altLang="en-US">
              <a:solidFill>
                <a:srgbClr val="FF0000"/>
              </a:solidFill>
            </a:endParaRPr>
          </a:p>
        </p:txBody>
      </p:sp>
      <p:sp>
        <p:nvSpPr>
          <p:cNvPr id="35" name="Line 15"/>
          <p:cNvSpPr>
            <a:spLocks noChangeShapeType="1"/>
          </p:cNvSpPr>
          <p:nvPr/>
        </p:nvSpPr>
        <p:spPr bwMode="auto">
          <a:xfrm flipV="1">
            <a:off x="4597055" y="2268745"/>
            <a:ext cx="2705100" cy="2705100"/>
          </a:xfrm>
          <a:prstGeom prst="line">
            <a:avLst/>
          </a:prstGeom>
          <a:noFill/>
          <a:ln w="6350">
            <a:solidFill>
              <a:srgbClr val="969696"/>
            </a:solidFill>
            <a:round/>
            <a:headEnd/>
            <a:tailEnd/>
          </a:ln>
        </p:spPr>
        <p:txBody>
          <a:bodyPr wrap="none" lIns="0" tIns="0" rIns="0" bIns="0" anchor="ctr">
            <a:spAutoFit/>
          </a:bodyPr>
          <a:lstStyle/>
          <a:p>
            <a:endParaRPr lang="zh-CN" altLang="en-US">
              <a:solidFill>
                <a:srgbClr val="FF0000"/>
              </a:solidFill>
            </a:endParaRPr>
          </a:p>
        </p:txBody>
      </p:sp>
      <p:sp>
        <p:nvSpPr>
          <p:cNvPr id="36" name="Oval 16"/>
          <p:cNvSpPr>
            <a:spLocks noChangeArrowheads="1"/>
          </p:cNvSpPr>
          <p:nvPr/>
        </p:nvSpPr>
        <p:spPr bwMode="auto">
          <a:xfrm>
            <a:off x="5144742" y="3454608"/>
            <a:ext cx="1609725" cy="346075"/>
          </a:xfrm>
          <a:prstGeom prst="ellipse">
            <a:avLst/>
          </a:prstGeom>
          <a:solidFill>
            <a:schemeClr val="bg1"/>
          </a:solidFill>
          <a:ln w="6350">
            <a:noFill/>
            <a:round/>
            <a:headEnd/>
            <a:tailEnd/>
          </a:ln>
        </p:spPr>
        <p:txBody>
          <a:bodyPr lIns="0" tIns="0" rIns="0" bIns="0" anchor="ctr">
            <a:spAutoFit/>
          </a:bodyPr>
          <a:lstStyle/>
          <a:p>
            <a:pPr algn="ctr" eaLnBrk="0" hangingPunct="0">
              <a:spcBef>
                <a:spcPct val="50000"/>
              </a:spcBef>
            </a:pPr>
            <a:endParaRPr lang="zh-CN" altLang="zh-CN" sz="1600" b="1">
              <a:solidFill>
                <a:srgbClr val="FF0000"/>
              </a:solidFill>
              <a:latin typeface="Times New Roman" pitchFamily="18" charset="0"/>
              <a:ea typeface="楷体_GB2312" pitchFamily="49" charset="-122"/>
            </a:endParaRPr>
          </a:p>
        </p:txBody>
      </p:sp>
      <p:sp>
        <p:nvSpPr>
          <p:cNvPr id="37" name="Freeform 17"/>
          <p:cNvSpPr>
            <a:spLocks/>
          </p:cNvSpPr>
          <p:nvPr/>
        </p:nvSpPr>
        <p:spPr bwMode="auto">
          <a:xfrm rot="13474175">
            <a:off x="6987797" y="2596177"/>
            <a:ext cx="65" cy="276999"/>
          </a:xfrm>
          <a:custGeom>
            <a:avLst/>
            <a:gdLst>
              <a:gd name="T0" fmla="*/ 2147483647 w 198"/>
              <a:gd name="T1" fmla="*/ 2147483647 h 915"/>
              <a:gd name="T2" fmla="*/ 2147483647 w 198"/>
              <a:gd name="T3" fmla="*/ 0 h 915"/>
              <a:gd name="T4" fmla="*/ 0 w 198"/>
              <a:gd name="T5" fmla="*/ 2147483647 h 915"/>
              <a:gd name="T6" fmla="*/ 2147483647 w 198"/>
              <a:gd name="T7" fmla="*/ 2147483647 h 915"/>
              <a:gd name="T8" fmla="*/ 2147483647 w 198"/>
              <a:gd name="T9" fmla="*/ 2147483647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chemeClr val="bg1"/>
          </a:solidFill>
          <a:ln w="6350">
            <a:solidFill>
              <a:srgbClr val="969696"/>
            </a:solidFill>
            <a:round/>
            <a:headEnd/>
            <a:tailEnd/>
          </a:ln>
        </p:spPr>
        <p:txBody>
          <a:bodyPr wrap="none" lIns="0" tIns="0" rIns="0" bIns="0" anchor="ctr">
            <a:spAutoFit/>
          </a:bodyPr>
          <a:lstStyle/>
          <a:p>
            <a:endParaRPr lang="zh-CN" altLang="en-US">
              <a:solidFill>
                <a:srgbClr val="FF0000"/>
              </a:solidFill>
            </a:endParaRPr>
          </a:p>
        </p:txBody>
      </p:sp>
      <p:sp>
        <p:nvSpPr>
          <p:cNvPr id="38" name="Freeform 18"/>
          <p:cNvSpPr>
            <a:spLocks/>
          </p:cNvSpPr>
          <p:nvPr/>
        </p:nvSpPr>
        <p:spPr bwMode="auto">
          <a:xfrm rot="16216575">
            <a:off x="7304503" y="3625671"/>
            <a:ext cx="65" cy="276999"/>
          </a:xfrm>
          <a:custGeom>
            <a:avLst/>
            <a:gdLst>
              <a:gd name="T0" fmla="*/ 2147483647 w 198"/>
              <a:gd name="T1" fmla="*/ 2147483647 h 915"/>
              <a:gd name="T2" fmla="*/ 2147483647 w 198"/>
              <a:gd name="T3" fmla="*/ 0 h 915"/>
              <a:gd name="T4" fmla="*/ 0 w 198"/>
              <a:gd name="T5" fmla="*/ 2147483647 h 915"/>
              <a:gd name="T6" fmla="*/ 2147483647 w 198"/>
              <a:gd name="T7" fmla="*/ 2147483647 h 915"/>
              <a:gd name="T8" fmla="*/ 2147483647 w 198"/>
              <a:gd name="T9" fmla="*/ 2147483647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chemeClr val="bg1"/>
          </a:solidFill>
          <a:ln w="6350">
            <a:solidFill>
              <a:srgbClr val="969696"/>
            </a:solidFill>
            <a:round/>
            <a:headEnd/>
            <a:tailEnd/>
          </a:ln>
        </p:spPr>
        <p:txBody>
          <a:bodyPr wrap="none" lIns="0" tIns="0" rIns="0" bIns="0" anchor="ctr">
            <a:spAutoFit/>
          </a:bodyPr>
          <a:lstStyle/>
          <a:p>
            <a:endParaRPr lang="zh-CN" altLang="en-US">
              <a:solidFill>
                <a:srgbClr val="FF0000"/>
              </a:solidFill>
            </a:endParaRPr>
          </a:p>
        </p:txBody>
      </p:sp>
      <p:sp>
        <p:nvSpPr>
          <p:cNvPr id="39" name="Freeform 19"/>
          <p:cNvSpPr>
            <a:spLocks/>
          </p:cNvSpPr>
          <p:nvPr/>
        </p:nvSpPr>
        <p:spPr bwMode="auto">
          <a:xfrm rot="5416575">
            <a:off x="4586703" y="3346271"/>
            <a:ext cx="65" cy="276999"/>
          </a:xfrm>
          <a:custGeom>
            <a:avLst/>
            <a:gdLst>
              <a:gd name="T0" fmla="*/ 2147483647 w 198"/>
              <a:gd name="T1" fmla="*/ 2147483647 h 915"/>
              <a:gd name="T2" fmla="*/ 2147483647 w 198"/>
              <a:gd name="T3" fmla="*/ 0 h 915"/>
              <a:gd name="T4" fmla="*/ 0 w 198"/>
              <a:gd name="T5" fmla="*/ 2147483647 h 915"/>
              <a:gd name="T6" fmla="*/ 2147483647 w 198"/>
              <a:gd name="T7" fmla="*/ 2147483647 h 915"/>
              <a:gd name="T8" fmla="*/ 2147483647 w 198"/>
              <a:gd name="T9" fmla="*/ 2147483647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chemeClr val="bg1"/>
          </a:solidFill>
          <a:ln w="6350">
            <a:solidFill>
              <a:srgbClr val="969696"/>
            </a:solidFill>
            <a:round/>
            <a:headEnd/>
            <a:tailEnd/>
          </a:ln>
        </p:spPr>
        <p:txBody>
          <a:bodyPr wrap="none" lIns="0" tIns="0" rIns="0" bIns="0" anchor="ctr">
            <a:spAutoFit/>
          </a:bodyPr>
          <a:lstStyle/>
          <a:p>
            <a:endParaRPr lang="zh-CN" altLang="en-US">
              <a:solidFill>
                <a:srgbClr val="FF0000"/>
              </a:solidFill>
            </a:endParaRPr>
          </a:p>
        </p:txBody>
      </p:sp>
      <p:sp>
        <p:nvSpPr>
          <p:cNvPr id="40" name="Freeform 20"/>
          <p:cNvSpPr>
            <a:spLocks/>
          </p:cNvSpPr>
          <p:nvPr/>
        </p:nvSpPr>
        <p:spPr bwMode="auto">
          <a:xfrm rot="10816575">
            <a:off x="6086097" y="2119927"/>
            <a:ext cx="65" cy="276999"/>
          </a:xfrm>
          <a:custGeom>
            <a:avLst/>
            <a:gdLst>
              <a:gd name="T0" fmla="*/ 2147483647 w 198"/>
              <a:gd name="T1" fmla="*/ 2147483647 h 915"/>
              <a:gd name="T2" fmla="*/ 2147483647 w 198"/>
              <a:gd name="T3" fmla="*/ 0 h 915"/>
              <a:gd name="T4" fmla="*/ 0 w 198"/>
              <a:gd name="T5" fmla="*/ 2147483647 h 915"/>
              <a:gd name="T6" fmla="*/ 2147483647 w 198"/>
              <a:gd name="T7" fmla="*/ 2147483647 h 915"/>
              <a:gd name="T8" fmla="*/ 2147483647 w 198"/>
              <a:gd name="T9" fmla="*/ 2147483647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chemeClr val="bg1"/>
          </a:solidFill>
          <a:ln w="6350">
            <a:solidFill>
              <a:srgbClr val="969696"/>
            </a:solidFill>
            <a:round/>
            <a:headEnd/>
            <a:tailEnd/>
          </a:ln>
        </p:spPr>
        <p:txBody>
          <a:bodyPr wrap="none" lIns="0" tIns="0" rIns="0" bIns="0" anchor="ctr">
            <a:spAutoFit/>
          </a:bodyPr>
          <a:lstStyle/>
          <a:p>
            <a:endParaRPr lang="zh-CN" altLang="en-US">
              <a:solidFill>
                <a:srgbClr val="FF0000"/>
              </a:solidFill>
            </a:endParaRPr>
          </a:p>
        </p:txBody>
      </p:sp>
      <p:sp>
        <p:nvSpPr>
          <p:cNvPr id="41" name="Freeform 21"/>
          <p:cNvSpPr>
            <a:spLocks/>
          </p:cNvSpPr>
          <p:nvPr/>
        </p:nvSpPr>
        <p:spPr bwMode="auto">
          <a:xfrm rot="16575">
            <a:off x="5800347" y="4850427"/>
            <a:ext cx="65" cy="276999"/>
          </a:xfrm>
          <a:custGeom>
            <a:avLst/>
            <a:gdLst>
              <a:gd name="T0" fmla="*/ 2147483647 w 198"/>
              <a:gd name="T1" fmla="*/ 2147483647 h 915"/>
              <a:gd name="T2" fmla="*/ 2147483647 w 198"/>
              <a:gd name="T3" fmla="*/ 0 h 915"/>
              <a:gd name="T4" fmla="*/ 0 w 198"/>
              <a:gd name="T5" fmla="*/ 2147483647 h 915"/>
              <a:gd name="T6" fmla="*/ 2147483647 w 198"/>
              <a:gd name="T7" fmla="*/ 2147483647 h 915"/>
              <a:gd name="T8" fmla="*/ 2147483647 w 198"/>
              <a:gd name="T9" fmla="*/ 2147483647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chemeClr val="bg1"/>
          </a:solidFill>
          <a:ln w="6350">
            <a:solidFill>
              <a:srgbClr val="969696"/>
            </a:solidFill>
            <a:round/>
            <a:headEnd/>
            <a:tailEnd/>
          </a:ln>
        </p:spPr>
        <p:txBody>
          <a:bodyPr wrap="none" lIns="0" tIns="0" rIns="0" bIns="0" anchor="ctr">
            <a:spAutoFit/>
          </a:bodyPr>
          <a:lstStyle/>
          <a:p>
            <a:endParaRPr lang="zh-CN" altLang="en-US">
              <a:solidFill>
                <a:srgbClr val="FF0000"/>
              </a:solidFill>
            </a:endParaRPr>
          </a:p>
        </p:txBody>
      </p:sp>
      <p:sp>
        <p:nvSpPr>
          <p:cNvPr id="42" name="Freeform 22"/>
          <p:cNvSpPr>
            <a:spLocks/>
          </p:cNvSpPr>
          <p:nvPr/>
        </p:nvSpPr>
        <p:spPr bwMode="auto">
          <a:xfrm rot="18874175">
            <a:off x="6821903" y="4533721"/>
            <a:ext cx="65" cy="276999"/>
          </a:xfrm>
          <a:custGeom>
            <a:avLst/>
            <a:gdLst>
              <a:gd name="T0" fmla="*/ 2147483647 w 198"/>
              <a:gd name="T1" fmla="*/ 2147483647 h 915"/>
              <a:gd name="T2" fmla="*/ 2147483647 w 198"/>
              <a:gd name="T3" fmla="*/ 0 h 915"/>
              <a:gd name="T4" fmla="*/ 0 w 198"/>
              <a:gd name="T5" fmla="*/ 2147483647 h 915"/>
              <a:gd name="T6" fmla="*/ 2147483647 w 198"/>
              <a:gd name="T7" fmla="*/ 2147483647 h 915"/>
              <a:gd name="T8" fmla="*/ 2147483647 w 198"/>
              <a:gd name="T9" fmla="*/ 2147483647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chemeClr val="bg1"/>
          </a:solidFill>
          <a:ln w="6350">
            <a:solidFill>
              <a:srgbClr val="969696"/>
            </a:solidFill>
            <a:round/>
            <a:headEnd/>
            <a:tailEnd/>
          </a:ln>
        </p:spPr>
        <p:txBody>
          <a:bodyPr wrap="none" lIns="0" tIns="0" rIns="0" bIns="0" anchor="ctr">
            <a:spAutoFit/>
          </a:bodyPr>
          <a:lstStyle/>
          <a:p>
            <a:endParaRPr lang="zh-CN" altLang="en-US">
              <a:solidFill>
                <a:srgbClr val="FF0000"/>
              </a:solidFill>
            </a:endParaRPr>
          </a:p>
        </p:txBody>
      </p:sp>
      <p:sp>
        <p:nvSpPr>
          <p:cNvPr id="43" name="Freeform 23"/>
          <p:cNvSpPr>
            <a:spLocks/>
          </p:cNvSpPr>
          <p:nvPr/>
        </p:nvSpPr>
        <p:spPr bwMode="auto">
          <a:xfrm rot="13525825" flipH="1">
            <a:off x="4885153" y="4343221"/>
            <a:ext cx="65" cy="276999"/>
          </a:xfrm>
          <a:custGeom>
            <a:avLst/>
            <a:gdLst>
              <a:gd name="T0" fmla="*/ 2147483647 w 198"/>
              <a:gd name="T1" fmla="*/ 2147483647 h 915"/>
              <a:gd name="T2" fmla="*/ 2147483647 w 198"/>
              <a:gd name="T3" fmla="*/ 0 h 915"/>
              <a:gd name="T4" fmla="*/ 0 w 198"/>
              <a:gd name="T5" fmla="*/ 2147483647 h 915"/>
              <a:gd name="T6" fmla="*/ 2147483647 w 198"/>
              <a:gd name="T7" fmla="*/ 2147483647 h 915"/>
              <a:gd name="T8" fmla="*/ 2147483647 w 198"/>
              <a:gd name="T9" fmla="*/ 2147483647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chemeClr val="bg1"/>
          </a:solidFill>
          <a:ln w="6350">
            <a:solidFill>
              <a:srgbClr val="969696"/>
            </a:solidFill>
            <a:round/>
            <a:headEnd/>
            <a:tailEnd/>
          </a:ln>
        </p:spPr>
        <p:txBody>
          <a:bodyPr wrap="none" lIns="0" tIns="0" rIns="0" bIns="0" anchor="ctr">
            <a:spAutoFit/>
          </a:bodyPr>
          <a:lstStyle/>
          <a:p>
            <a:endParaRPr lang="zh-CN" altLang="en-US">
              <a:solidFill>
                <a:srgbClr val="FF0000"/>
              </a:solidFill>
            </a:endParaRPr>
          </a:p>
        </p:txBody>
      </p:sp>
      <p:sp>
        <p:nvSpPr>
          <p:cNvPr id="44" name="Freeform 24"/>
          <p:cNvSpPr>
            <a:spLocks/>
          </p:cNvSpPr>
          <p:nvPr/>
        </p:nvSpPr>
        <p:spPr bwMode="auto">
          <a:xfrm rot="18925825" flipH="1">
            <a:off x="5082797" y="2443777"/>
            <a:ext cx="65" cy="276999"/>
          </a:xfrm>
          <a:custGeom>
            <a:avLst/>
            <a:gdLst>
              <a:gd name="T0" fmla="*/ 2147483647 w 198"/>
              <a:gd name="T1" fmla="*/ 2147483647 h 915"/>
              <a:gd name="T2" fmla="*/ 2147483647 w 198"/>
              <a:gd name="T3" fmla="*/ 0 h 915"/>
              <a:gd name="T4" fmla="*/ 0 w 198"/>
              <a:gd name="T5" fmla="*/ 2147483647 h 915"/>
              <a:gd name="T6" fmla="*/ 2147483647 w 198"/>
              <a:gd name="T7" fmla="*/ 2147483647 h 915"/>
              <a:gd name="T8" fmla="*/ 2147483647 w 198"/>
              <a:gd name="T9" fmla="*/ 2147483647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chemeClr val="bg1"/>
          </a:solidFill>
          <a:ln w="6350">
            <a:solidFill>
              <a:srgbClr val="969696"/>
            </a:solidFill>
            <a:round/>
            <a:headEnd/>
            <a:tailEnd/>
          </a:ln>
        </p:spPr>
        <p:txBody>
          <a:bodyPr wrap="none" lIns="0" tIns="0" rIns="0" bIns="0" anchor="ctr">
            <a:spAutoFit/>
          </a:bodyPr>
          <a:lstStyle/>
          <a:p>
            <a:endParaRPr lang="zh-CN" altLang="en-US">
              <a:solidFill>
                <a:srgbClr val="FF0000"/>
              </a:solidFill>
            </a:endParaRPr>
          </a:p>
        </p:txBody>
      </p:sp>
      <p:pic>
        <p:nvPicPr>
          <p:cNvPr id="45" name="Picture 25"/>
          <p:cNvPicPr>
            <a:picLocks noChangeAspect="1" noChangeArrowheads="1"/>
          </p:cNvPicPr>
          <p:nvPr/>
        </p:nvPicPr>
        <p:blipFill>
          <a:blip r:embed="rId3"/>
          <a:srcRect/>
          <a:stretch>
            <a:fillRect/>
          </a:stretch>
        </p:blipFill>
        <p:spPr bwMode="auto">
          <a:xfrm>
            <a:off x="5217767" y="3038683"/>
            <a:ext cx="1439863" cy="1028700"/>
          </a:xfrm>
          <a:prstGeom prst="rect">
            <a:avLst/>
          </a:prstGeom>
          <a:noFill/>
          <a:ln w="9525">
            <a:noFill/>
            <a:miter lim="800000"/>
            <a:headEnd/>
            <a:tailEnd/>
          </a:ln>
        </p:spPr>
      </p:pic>
      <p:pic>
        <p:nvPicPr>
          <p:cNvPr id="46" name="Picture 26" descr="温度传感器">
            <a:hlinkClick r:id="rId4"/>
          </p:cNvPr>
          <p:cNvPicPr>
            <a:picLocks noChangeAspect="1" noChangeArrowheads="1"/>
          </p:cNvPicPr>
          <p:nvPr/>
        </p:nvPicPr>
        <p:blipFill>
          <a:blip r:embed="rId5"/>
          <a:srcRect/>
          <a:stretch>
            <a:fillRect/>
          </a:stretch>
        </p:blipFill>
        <p:spPr bwMode="auto">
          <a:xfrm>
            <a:off x="3146080" y="2102058"/>
            <a:ext cx="857250" cy="1152525"/>
          </a:xfrm>
          <a:prstGeom prst="rect">
            <a:avLst/>
          </a:prstGeom>
          <a:noFill/>
          <a:ln w="9525">
            <a:noFill/>
            <a:miter lim="800000"/>
            <a:headEnd/>
            <a:tailEnd/>
          </a:ln>
        </p:spPr>
      </p:pic>
      <p:pic>
        <p:nvPicPr>
          <p:cNvPr id="47" name="Picture 28" descr="位置传感器">
            <a:hlinkClick r:id="rId6"/>
          </p:cNvPr>
          <p:cNvPicPr>
            <a:picLocks noChangeAspect="1" noChangeArrowheads="1"/>
          </p:cNvPicPr>
          <p:nvPr/>
        </p:nvPicPr>
        <p:blipFill>
          <a:blip r:embed="rId7"/>
          <a:srcRect t="22235" b="22177"/>
          <a:stretch>
            <a:fillRect/>
          </a:stretch>
        </p:blipFill>
        <p:spPr bwMode="auto">
          <a:xfrm>
            <a:off x="6513167" y="5486608"/>
            <a:ext cx="971550" cy="719137"/>
          </a:xfrm>
          <a:prstGeom prst="rect">
            <a:avLst/>
          </a:prstGeom>
          <a:noFill/>
          <a:ln w="9525">
            <a:noFill/>
            <a:miter lim="800000"/>
            <a:headEnd/>
            <a:tailEnd/>
          </a:ln>
        </p:spPr>
      </p:pic>
      <p:pic>
        <p:nvPicPr>
          <p:cNvPr id="48" name="Picture 30" descr="密度传感器">
            <a:hlinkClick r:id="rId8"/>
          </p:cNvPr>
          <p:cNvPicPr>
            <a:picLocks noChangeAspect="1" noChangeArrowheads="1"/>
          </p:cNvPicPr>
          <p:nvPr/>
        </p:nvPicPr>
        <p:blipFill>
          <a:blip r:embed="rId9"/>
          <a:srcRect/>
          <a:stretch>
            <a:fillRect/>
          </a:stretch>
        </p:blipFill>
        <p:spPr bwMode="auto">
          <a:xfrm>
            <a:off x="2912717" y="3973720"/>
            <a:ext cx="1143000" cy="1524000"/>
          </a:xfrm>
          <a:prstGeom prst="rect">
            <a:avLst/>
          </a:prstGeom>
          <a:noFill/>
          <a:ln w="9525">
            <a:noFill/>
            <a:miter lim="800000"/>
            <a:headEnd/>
            <a:tailEnd/>
          </a:ln>
        </p:spPr>
      </p:pic>
      <p:pic>
        <p:nvPicPr>
          <p:cNvPr id="49" name="Picture 31" descr="位移传感器">
            <a:hlinkClick r:id="rId10"/>
          </p:cNvPr>
          <p:cNvPicPr>
            <a:picLocks noChangeAspect="1" noChangeArrowheads="1"/>
          </p:cNvPicPr>
          <p:nvPr/>
        </p:nvPicPr>
        <p:blipFill>
          <a:blip r:embed="rId11"/>
          <a:srcRect/>
          <a:stretch>
            <a:fillRect/>
          </a:stretch>
        </p:blipFill>
        <p:spPr bwMode="auto">
          <a:xfrm>
            <a:off x="4425605" y="5342145"/>
            <a:ext cx="790575" cy="1052513"/>
          </a:xfrm>
          <a:prstGeom prst="rect">
            <a:avLst/>
          </a:prstGeom>
          <a:noFill/>
          <a:ln w="9525">
            <a:noFill/>
            <a:miter lim="800000"/>
            <a:headEnd/>
            <a:tailEnd/>
          </a:ln>
        </p:spPr>
      </p:pic>
      <p:pic>
        <p:nvPicPr>
          <p:cNvPr id="50" name="Picture 32" descr="热流传感器">
            <a:hlinkClick r:id="rId12"/>
          </p:cNvPr>
          <p:cNvPicPr>
            <a:picLocks noChangeAspect="1" noChangeArrowheads="1"/>
          </p:cNvPicPr>
          <p:nvPr/>
        </p:nvPicPr>
        <p:blipFill>
          <a:blip r:embed="rId13"/>
          <a:srcRect/>
          <a:stretch>
            <a:fillRect/>
          </a:stretch>
        </p:blipFill>
        <p:spPr bwMode="auto">
          <a:xfrm>
            <a:off x="4497042" y="806658"/>
            <a:ext cx="873125" cy="1162050"/>
          </a:xfrm>
          <a:prstGeom prst="rect">
            <a:avLst/>
          </a:prstGeom>
          <a:noFill/>
          <a:ln w="9525">
            <a:noFill/>
            <a:miter lim="800000"/>
            <a:headEnd/>
            <a:tailEnd/>
          </a:ln>
        </p:spPr>
      </p:pic>
      <p:pic>
        <p:nvPicPr>
          <p:cNvPr id="51" name="Picture 33" descr="2008101020481933978"/>
          <p:cNvPicPr>
            <a:picLocks noChangeAspect="1" noChangeArrowheads="1"/>
          </p:cNvPicPr>
          <p:nvPr/>
        </p:nvPicPr>
        <p:blipFill>
          <a:blip r:embed="rId14"/>
          <a:srcRect/>
          <a:stretch>
            <a:fillRect/>
          </a:stretch>
        </p:blipFill>
        <p:spPr bwMode="auto">
          <a:xfrm>
            <a:off x="6586192" y="806658"/>
            <a:ext cx="1366838" cy="1012825"/>
          </a:xfrm>
          <a:prstGeom prst="rect">
            <a:avLst/>
          </a:prstGeom>
          <a:noFill/>
          <a:ln w="9525">
            <a:noFill/>
            <a:miter lim="800000"/>
            <a:headEnd/>
            <a:tailEnd/>
          </a:ln>
        </p:spPr>
      </p:pic>
      <p:pic>
        <p:nvPicPr>
          <p:cNvPr id="52" name="Picture 35" descr="01300000246619122675606773728"/>
          <p:cNvPicPr>
            <a:picLocks noChangeAspect="1" noChangeArrowheads="1"/>
          </p:cNvPicPr>
          <p:nvPr/>
        </p:nvPicPr>
        <p:blipFill>
          <a:blip r:embed="rId15"/>
          <a:srcRect/>
          <a:stretch>
            <a:fillRect/>
          </a:stretch>
        </p:blipFill>
        <p:spPr bwMode="auto">
          <a:xfrm>
            <a:off x="7891117" y="3875295"/>
            <a:ext cx="1511300" cy="1320800"/>
          </a:xfrm>
          <a:prstGeom prst="rect">
            <a:avLst/>
          </a:prstGeom>
          <a:noFill/>
          <a:ln w="9525">
            <a:noFill/>
            <a:miter lim="800000"/>
            <a:headEnd/>
            <a:tailEnd/>
          </a:ln>
        </p:spPr>
      </p:pic>
      <p:sp>
        <p:nvSpPr>
          <p:cNvPr id="53" name="Text Box 37"/>
          <p:cNvSpPr txBox="1">
            <a:spLocks noChangeArrowheads="1"/>
          </p:cNvSpPr>
          <p:nvPr/>
        </p:nvSpPr>
        <p:spPr bwMode="auto">
          <a:xfrm>
            <a:off x="4281142" y="2651333"/>
            <a:ext cx="798513" cy="703262"/>
          </a:xfrm>
          <a:prstGeom prst="rect">
            <a:avLst/>
          </a:prstGeom>
          <a:noFill/>
          <a:ln w="9525">
            <a:noFill/>
            <a:miter lim="800000"/>
            <a:headEnd/>
            <a:tailEnd/>
          </a:ln>
        </p:spPr>
        <p:txBody>
          <a:bodyPr wrap="none">
            <a:spAutoFit/>
          </a:bodyPr>
          <a:lstStyle/>
          <a:p>
            <a:pPr algn="ctr" eaLnBrk="0" hangingPunct="0">
              <a:spcBef>
                <a:spcPct val="50000"/>
              </a:spcBef>
            </a:pPr>
            <a:r>
              <a:rPr lang="zh-CN" altLang="en-US" sz="1600" b="1">
                <a:solidFill>
                  <a:srgbClr val="FF0000"/>
                </a:solidFill>
                <a:latin typeface="Times New Roman" pitchFamily="18" charset="0"/>
                <a:ea typeface="楷体_GB2312" pitchFamily="49" charset="-122"/>
              </a:rPr>
              <a:t>温湿度</a:t>
            </a:r>
          </a:p>
          <a:p>
            <a:pPr algn="ctr" eaLnBrk="0" hangingPunct="0">
              <a:spcBef>
                <a:spcPct val="50000"/>
              </a:spcBef>
            </a:pPr>
            <a:r>
              <a:rPr lang="zh-CN" altLang="en-US" sz="1600" b="1">
                <a:solidFill>
                  <a:srgbClr val="FF0000"/>
                </a:solidFill>
                <a:latin typeface="Times New Roman" pitchFamily="18" charset="0"/>
                <a:ea typeface="楷体_GB2312" pitchFamily="49" charset="-122"/>
              </a:rPr>
              <a:t>传感器</a:t>
            </a:r>
          </a:p>
        </p:txBody>
      </p:sp>
      <p:sp>
        <p:nvSpPr>
          <p:cNvPr id="54" name="Text Box 38"/>
          <p:cNvSpPr txBox="1">
            <a:spLocks noChangeArrowheads="1"/>
          </p:cNvSpPr>
          <p:nvPr/>
        </p:nvSpPr>
        <p:spPr bwMode="auto">
          <a:xfrm>
            <a:off x="6152805" y="2030620"/>
            <a:ext cx="798512" cy="703263"/>
          </a:xfrm>
          <a:prstGeom prst="rect">
            <a:avLst/>
          </a:prstGeom>
          <a:noFill/>
          <a:ln w="9525">
            <a:noFill/>
            <a:miter lim="800000"/>
            <a:headEnd/>
            <a:tailEnd/>
          </a:ln>
        </p:spPr>
        <p:txBody>
          <a:bodyPr wrap="none">
            <a:spAutoFit/>
          </a:bodyPr>
          <a:lstStyle/>
          <a:p>
            <a:pPr algn="ctr" eaLnBrk="0" hangingPunct="0">
              <a:spcBef>
                <a:spcPct val="50000"/>
              </a:spcBef>
            </a:pPr>
            <a:r>
              <a:rPr lang="zh-CN" altLang="en-US" sz="1600" b="1">
                <a:solidFill>
                  <a:srgbClr val="FF0000"/>
                </a:solidFill>
                <a:latin typeface="Times New Roman" pitchFamily="18" charset="0"/>
                <a:ea typeface="楷体_GB2312" pitchFamily="49" charset="-122"/>
              </a:rPr>
              <a:t>振动</a:t>
            </a:r>
          </a:p>
          <a:p>
            <a:pPr algn="ctr" eaLnBrk="0" hangingPunct="0">
              <a:spcBef>
                <a:spcPct val="50000"/>
              </a:spcBef>
            </a:pPr>
            <a:r>
              <a:rPr lang="zh-CN" altLang="en-US" sz="1600" b="1">
                <a:solidFill>
                  <a:srgbClr val="FF0000"/>
                </a:solidFill>
                <a:latin typeface="Times New Roman" pitchFamily="18" charset="0"/>
                <a:ea typeface="楷体_GB2312" pitchFamily="49" charset="-122"/>
              </a:rPr>
              <a:t>传感器</a:t>
            </a:r>
          </a:p>
        </p:txBody>
      </p:sp>
      <p:sp>
        <p:nvSpPr>
          <p:cNvPr id="55" name="Text Box 39"/>
          <p:cNvSpPr txBox="1">
            <a:spLocks noChangeArrowheads="1"/>
          </p:cNvSpPr>
          <p:nvPr/>
        </p:nvSpPr>
        <p:spPr bwMode="auto">
          <a:xfrm>
            <a:off x="5936905" y="4594433"/>
            <a:ext cx="798512" cy="703262"/>
          </a:xfrm>
          <a:prstGeom prst="rect">
            <a:avLst/>
          </a:prstGeom>
          <a:noFill/>
          <a:ln w="9525">
            <a:noFill/>
            <a:miter lim="800000"/>
            <a:headEnd/>
            <a:tailEnd/>
          </a:ln>
        </p:spPr>
        <p:txBody>
          <a:bodyPr wrap="none">
            <a:spAutoFit/>
          </a:bodyPr>
          <a:lstStyle/>
          <a:p>
            <a:pPr algn="ctr" eaLnBrk="0" hangingPunct="0">
              <a:spcBef>
                <a:spcPct val="50000"/>
              </a:spcBef>
            </a:pPr>
            <a:r>
              <a:rPr lang="zh-CN" altLang="en-US" sz="1600" b="1">
                <a:solidFill>
                  <a:srgbClr val="FF0000"/>
                </a:solidFill>
                <a:latin typeface="Times New Roman" pitchFamily="18" charset="0"/>
                <a:ea typeface="楷体_GB2312" pitchFamily="49" charset="-122"/>
              </a:rPr>
              <a:t>位置</a:t>
            </a:r>
          </a:p>
          <a:p>
            <a:pPr algn="ctr" eaLnBrk="0" hangingPunct="0">
              <a:spcBef>
                <a:spcPct val="50000"/>
              </a:spcBef>
            </a:pPr>
            <a:r>
              <a:rPr lang="zh-CN" altLang="en-US" sz="1600" b="1">
                <a:solidFill>
                  <a:srgbClr val="FF0000"/>
                </a:solidFill>
                <a:latin typeface="Times New Roman" pitchFamily="18" charset="0"/>
                <a:ea typeface="楷体_GB2312" pitchFamily="49" charset="-122"/>
              </a:rPr>
              <a:t>传感器</a:t>
            </a:r>
          </a:p>
        </p:txBody>
      </p:sp>
      <p:sp>
        <p:nvSpPr>
          <p:cNvPr id="56" name="Text Box 40"/>
          <p:cNvSpPr txBox="1">
            <a:spLocks noChangeArrowheads="1"/>
          </p:cNvSpPr>
          <p:nvPr/>
        </p:nvSpPr>
        <p:spPr bwMode="auto">
          <a:xfrm>
            <a:off x="6873530" y="2894220"/>
            <a:ext cx="798512" cy="703263"/>
          </a:xfrm>
          <a:prstGeom prst="rect">
            <a:avLst/>
          </a:prstGeom>
          <a:noFill/>
          <a:ln w="9525">
            <a:noFill/>
            <a:miter lim="800000"/>
            <a:headEnd/>
            <a:tailEnd/>
          </a:ln>
        </p:spPr>
        <p:txBody>
          <a:bodyPr wrap="none">
            <a:spAutoFit/>
          </a:bodyPr>
          <a:lstStyle/>
          <a:p>
            <a:pPr algn="ctr" eaLnBrk="0" hangingPunct="0">
              <a:spcBef>
                <a:spcPct val="50000"/>
              </a:spcBef>
            </a:pPr>
            <a:r>
              <a:rPr lang="zh-CN" altLang="en-US" sz="1600" b="1">
                <a:solidFill>
                  <a:srgbClr val="FF0000"/>
                </a:solidFill>
                <a:latin typeface="Times New Roman" pitchFamily="18" charset="0"/>
                <a:ea typeface="楷体_GB2312" pitchFamily="49" charset="-122"/>
              </a:rPr>
              <a:t>人体</a:t>
            </a:r>
          </a:p>
          <a:p>
            <a:pPr algn="ctr" eaLnBrk="0" hangingPunct="0">
              <a:spcBef>
                <a:spcPct val="50000"/>
              </a:spcBef>
            </a:pPr>
            <a:r>
              <a:rPr lang="zh-CN" altLang="en-US" sz="1600" b="1">
                <a:solidFill>
                  <a:srgbClr val="FF0000"/>
                </a:solidFill>
                <a:latin typeface="Times New Roman" pitchFamily="18" charset="0"/>
                <a:ea typeface="楷体_GB2312" pitchFamily="49" charset="-122"/>
              </a:rPr>
              <a:t>传感器</a:t>
            </a:r>
          </a:p>
        </p:txBody>
      </p:sp>
      <p:sp>
        <p:nvSpPr>
          <p:cNvPr id="57" name="Text Box 41"/>
          <p:cNvSpPr txBox="1">
            <a:spLocks noChangeArrowheads="1"/>
          </p:cNvSpPr>
          <p:nvPr/>
        </p:nvSpPr>
        <p:spPr bwMode="auto">
          <a:xfrm>
            <a:off x="6802092" y="3902283"/>
            <a:ext cx="798513" cy="703262"/>
          </a:xfrm>
          <a:prstGeom prst="rect">
            <a:avLst/>
          </a:prstGeom>
          <a:noFill/>
          <a:ln w="9525">
            <a:noFill/>
            <a:miter lim="800000"/>
            <a:headEnd/>
            <a:tailEnd/>
          </a:ln>
        </p:spPr>
        <p:txBody>
          <a:bodyPr wrap="none">
            <a:spAutoFit/>
          </a:bodyPr>
          <a:lstStyle/>
          <a:p>
            <a:pPr algn="ctr" eaLnBrk="0" hangingPunct="0">
              <a:spcBef>
                <a:spcPct val="50000"/>
              </a:spcBef>
            </a:pPr>
            <a:r>
              <a:rPr lang="zh-CN" altLang="en-US" sz="1600" b="1">
                <a:solidFill>
                  <a:srgbClr val="FF0000"/>
                </a:solidFill>
                <a:latin typeface="Times New Roman" pitchFamily="18" charset="0"/>
                <a:ea typeface="楷体_GB2312" pitchFamily="49" charset="-122"/>
              </a:rPr>
              <a:t>图像</a:t>
            </a:r>
          </a:p>
          <a:p>
            <a:pPr algn="ctr" eaLnBrk="0" hangingPunct="0">
              <a:spcBef>
                <a:spcPct val="50000"/>
              </a:spcBef>
            </a:pPr>
            <a:r>
              <a:rPr lang="zh-CN" altLang="en-US" sz="1600" b="1">
                <a:solidFill>
                  <a:srgbClr val="FF0000"/>
                </a:solidFill>
                <a:latin typeface="Times New Roman" pitchFamily="18" charset="0"/>
                <a:ea typeface="楷体_GB2312" pitchFamily="49" charset="-122"/>
              </a:rPr>
              <a:t>传感器</a:t>
            </a:r>
          </a:p>
        </p:txBody>
      </p:sp>
      <p:sp>
        <p:nvSpPr>
          <p:cNvPr id="58" name="Text Box 42"/>
          <p:cNvSpPr txBox="1">
            <a:spLocks noChangeArrowheads="1"/>
          </p:cNvSpPr>
          <p:nvPr/>
        </p:nvSpPr>
        <p:spPr bwMode="auto">
          <a:xfrm>
            <a:off x="5144742" y="1930608"/>
            <a:ext cx="798513" cy="703262"/>
          </a:xfrm>
          <a:prstGeom prst="rect">
            <a:avLst/>
          </a:prstGeom>
          <a:noFill/>
          <a:ln w="9525">
            <a:noFill/>
            <a:miter lim="800000"/>
            <a:headEnd/>
            <a:tailEnd/>
          </a:ln>
        </p:spPr>
        <p:txBody>
          <a:bodyPr wrap="none">
            <a:spAutoFit/>
          </a:bodyPr>
          <a:lstStyle/>
          <a:p>
            <a:pPr algn="ctr" eaLnBrk="0" hangingPunct="0">
              <a:spcBef>
                <a:spcPct val="50000"/>
              </a:spcBef>
            </a:pPr>
            <a:r>
              <a:rPr lang="zh-CN" altLang="en-US" sz="1600" b="1">
                <a:solidFill>
                  <a:srgbClr val="FF0000"/>
                </a:solidFill>
                <a:latin typeface="Times New Roman" pitchFamily="18" charset="0"/>
                <a:ea typeface="楷体_GB2312" pitchFamily="49" charset="-122"/>
              </a:rPr>
              <a:t>气体</a:t>
            </a:r>
          </a:p>
          <a:p>
            <a:pPr algn="ctr" eaLnBrk="0" hangingPunct="0">
              <a:spcBef>
                <a:spcPct val="50000"/>
              </a:spcBef>
            </a:pPr>
            <a:r>
              <a:rPr lang="zh-CN" altLang="en-US" sz="1600" b="1">
                <a:solidFill>
                  <a:srgbClr val="FF0000"/>
                </a:solidFill>
                <a:latin typeface="Times New Roman" pitchFamily="18" charset="0"/>
                <a:ea typeface="楷体_GB2312" pitchFamily="49" charset="-122"/>
              </a:rPr>
              <a:t>传感器</a:t>
            </a:r>
          </a:p>
        </p:txBody>
      </p:sp>
      <p:sp>
        <p:nvSpPr>
          <p:cNvPr id="59" name="Text Box 43"/>
          <p:cNvSpPr txBox="1">
            <a:spLocks noChangeArrowheads="1"/>
          </p:cNvSpPr>
          <p:nvPr/>
        </p:nvSpPr>
        <p:spPr bwMode="auto">
          <a:xfrm>
            <a:off x="4857405" y="4594433"/>
            <a:ext cx="798512" cy="703262"/>
          </a:xfrm>
          <a:prstGeom prst="rect">
            <a:avLst/>
          </a:prstGeom>
          <a:noFill/>
          <a:ln w="9525">
            <a:noFill/>
            <a:miter lim="800000"/>
            <a:headEnd/>
            <a:tailEnd/>
          </a:ln>
        </p:spPr>
        <p:txBody>
          <a:bodyPr wrap="none">
            <a:spAutoFit/>
          </a:bodyPr>
          <a:lstStyle/>
          <a:p>
            <a:pPr algn="ctr" eaLnBrk="0" hangingPunct="0">
              <a:spcBef>
                <a:spcPct val="50000"/>
              </a:spcBef>
            </a:pPr>
            <a:r>
              <a:rPr lang="zh-CN" altLang="en-US" sz="1600" b="1">
                <a:solidFill>
                  <a:srgbClr val="FF0000"/>
                </a:solidFill>
                <a:latin typeface="Times New Roman" pitchFamily="18" charset="0"/>
                <a:ea typeface="楷体_GB2312" pitchFamily="49" charset="-122"/>
              </a:rPr>
              <a:t>位移</a:t>
            </a:r>
          </a:p>
          <a:p>
            <a:pPr algn="ctr" eaLnBrk="0" hangingPunct="0">
              <a:spcBef>
                <a:spcPct val="50000"/>
              </a:spcBef>
            </a:pPr>
            <a:r>
              <a:rPr lang="zh-CN" altLang="en-US" sz="1600" b="1">
                <a:solidFill>
                  <a:srgbClr val="FF0000"/>
                </a:solidFill>
                <a:latin typeface="Times New Roman" pitchFamily="18" charset="0"/>
                <a:ea typeface="楷体_GB2312" pitchFamily="49" charset="-122"/>
              </a:rPr>
              <a:t>传感器</a:t>
            </a:r>
          </a:p>
        </p:txBody>
      </p:sp>
      <p:sp>
        <p:nvSpPr>
          <p:cNvPr id="60" name="Text Box 44"/>
          <p:cNvSpPr txBox="1">
            <a:spLocks noChangeArrowheads="1"/>
          </p:cNvSpPr>
          <p:nvPr/>
        </p:nvSpPr>
        <p:spPr bwMode="auto">
          <a:xfrm>
            <a:off x="4136680" y="3686383"/>
            <a:ext cx="798512" cy="703262"/>
          </a:xfrm>
          <a:prstGeom prst="rect">
            <a:avLst/>
          </a:prstGeom>
          <a:noFill/>
          <a:ln w="9525">
            <a:noFill/>
            <a:miter lim="800000"/>
            <a:headEnd/>
            <a:tailEnd/>
          </a:ln>
        </p:spPr>
        <p:txBody>
          <a:bodyPr wrap="none">
            <a:spAutoFit/>
          </a:bodyPr>
          <a:lstStyle/>
          <a:p>
            <a:pPr algn="ctr" eaLnBrk="0" hangingPunct="0">
              <a:spcBef>
                <a:spcPct val="50000"/>
              </a:spcBef>
            </a:pPr>
            <a:r>
              <a:rPr lang="zh-CN" altLang="en-US" sz="1600" b="1">
                <a:solidFill>
                  <a:srgbClr val="FF0000"/>
                </a:solidFill>
                <a:latin typeface="Times New Roman" pitchFamily="18" charset="0"/>
                <a:ea typeface="楷体_GB2312" pitchFamily="49" charset="-122"/>
              </a:rPr>
              <a:t>压力</a:t>
            </a:r>
          </a:p>
          <a:p>
            <a:pPr algn="ctr" eaLnBrk="0" hangingPunct="0">
              <a:spcBef>
                <a:spcPct val="50000"/>
              </a:spcBef>
            </a:pPr>
            <a:r>
              <a:rPr lang="zh-CN" altLang="en-US" sz="1600" b="1">
                <a:solidFill>
                  <a:srgbClr val="FF0000"/>
                </a:solidFill>
                <a:latin typeface="Times New Roman" pitchFamily="18" charset="0"/>
                <a:ea typeface="楷体_GB2312" pitchFamily="49" charset="-122"/>
              </a:rPr>
              <a:t>传感器</a:t>
            </a:r>
          </a:p>
        </p:txBody>
      </p:sp>
      <p:pic>
        <p:nvPicPr>
          <p:cNvPr id="61" name="Picture 4" descr="12"/>
          <p:cNvPicPr>
            <a:picLocks noChangeAspect="1" noChangeArrowheads="1"/>
          </p:cNvPicPr>
          <p:nvPr/>
        </p:nvPicPr>
        <p:blipFill>
          <a:blip r:embed="rId16"/>
          <a:srcRect/>
          <a:stretch>
            <a:fillRect/>
          </a:stretch>
        </p:blipFill>
        <p:spPr bwMode="auto">
          <a:xfrm>
            <a:off x="7881592" y="2173495"/>
            <a:ext cx="912813" cy="1349375"/>
          </a:xfrm>
          <a:prstGeom prst="rect">
            <a:avLst/>
          </a:prstGeom>
          <a:noFill/>
          <a:ln w="9525">
            <a:noFill/>
            <a:miter lim="800000"/>
            <a:headEnd/>
            <a:tailEnd/>
          </a:ln>
        </p:spPr>
      </p:pic>
      <p:sp>
        <p:nvSpPr>
          <p:cNvPr id="62" name="TextBox 40"/>
          <p:cNvSpPr txBox="1">
            <a:spLocks noChangeArrowheads="1"/>
          </p:cNvSpPr>
          <p:nvPr/>
        </p:nvSpPr>
        <p:spPr bwMode="auto">
          <a:xfrm>
            <a:off x="8827742" y="2462420"/>
            <a:ext cx="1403350" cy="336550"/>
          </a:xfrm>
          <a:prstGeom prst="rect">
            <a:avLst/>
          </a:prstGeom>
          <a:noFill/>
          <a:ln w="9525">
            <a:noFill/>
            <a:miter lim="800000"/>
            <a:headEnd/>
            <a:tailEnd/>
          </a:ln>
        </p:spPr>
        <p:txBody>
          <a:bodyPr wrap="none">
            <a:spAutoFit/>
          </a:bodyPr>
          <a:lstStyle/>
          <a:p>
            <a:pPr algn="ctr" eaLnBrk="0" hangingPunct="0">
              <a:spcBef>
                <a:spcPct val="50000"/>
              </a:spcBef>
            </a:pPr>
            <a:r>
              <a:rPr lang="zh-CN" altLang="en-US" sz="1600" b="1">
                <a:solidFill>
                  <a:srgbClr val="FF0000"/>
                </a:solidFill>
                <a:latin typeface="华文楷体" pitchFamily="2" charset="-122"/>
                <a:ea typeface="华文楷体" pitchFamily="2" charset="-122"/>
              </a:rPr>
              <a:t>驾驶人员状态</a:t>
            </a:r>
          </a:p>
        </p:txBody>
      </p:sp>
      <p:sp>
        <p:nvSpPr>
          <p:cNvPr id="63" name="TextBox 41"/>
          <p:cNvSpPr txBox="1">
            <a:spLocks noChangeArrowheads="1"/>
          </p:cNvSpPr>
          <p:nvPr/>
        </p:nvSpPr>
        <p:spPr bwMode="auto">
          <a:xfrm>
            <a:off x="7891117" y="5243720"/>
            <a:ext cx="1606550" cy="336550"/>
          </a:xfrm>
          <a:prstGeom prst="rect">
            <a:avLst/>
          </a:prstGeom>
          <a:noFill/>
          <a:ln w="9525">
            <a:noFill/>
            <a:miter lim="800000"/>
            <a:headEnd/>
            <a:tailEnd/>
          </a:ln>
        </p:spPr>
        <p:txBody>
          <a:bodyPr wrap="none">
            <a:spAutoFit/>
          </a:bodyPr>
          <a:lstStyle/>
          <a:p>
            <a:pPr algn="ctr" eaLnBrk="0" hangingPunct="0">
              <a:spcBef>
                <a:spcPct val="50000"/>
              </a:spcBef>
            </a:pPr>
            <a:r>
              <a:rPr lang="zh-CN" altLang="en-US" sz="1600" b="1">
                <a:solidFill>
                  <a:srgbClr val="FF0000"/>
                </a:solidFill>
                <a:latin typeface="华文楷体" pitchFamily="2" charset="-122"/>
                <a:ea typeface="华文楷体" pitchFamily="2" charset="-122"/>
              </a:rPr>
              <a:t>人员和物流监控</a:t>
            </a:r>
          </a:p>
        </p:txBody>
      </p:sp>
      <p:sp>
        <p:nvSpPr>
          <p:cNvPr id="64" name="TextBox 43"/>
          <p:cNvSpPr txBox="1">
            <a:spLocks noChangeArrowheads="1"/>
          </p:cNvSpPr>
          <p:nvPr/>
        </p:nvSpPr>
        <p:spPr bwMode="auto">
          <a:xfrm>
            <a:off x="2779367" y="1670258"/>
            <a:ext cx="1403350" cy="336550"/>
          </a:xfrm>
          <a:prstGeom prst="rect">
            <a:avLst/>
          </a:prstGeom>
          <a:noFill/>
          <a:ln w="9525">
            <a:noFill/>
            <a:miter lim="800000"/>
            <a:headEnd/>
            <a:tailEnd/>
          </a:ln>
        </p:spPr>
        <p:txBody>
          <a:bodyPr wrap="none">
            <a:spAutoFit/>
          </a:bodyPr>
          <a:lstStyle/>
          <a:p>
            <a:pPr algn="ctr" eaLnBrk="0" hangingPunct="0">
              <a:spcBef>
                <a:spcPct val="50000"/>
              </a:spcBef>
            </a:pPr>
            <a:r>
              <a:rPr lang="zh-CN" altLang="en-US" sz="1600" b="1">
                <a:solidFill>
                  <a:srgbClr val="FF0000"/>
                </a:solidFill>
                <a:latin typeface="华文楷体" pitchFamily="2" charset="-122"/>
                <a:ea typeface="华文楷体" pitchFamily="2" charset="-122"/>
              </a:rPr>
              <a:t>物流状态管理</a:t>
            </a:r>
          </a:p>
        </p:txBody>
      </p:sp>
      <p:sp>
        <p:nvSpPr>
          <p:cNvPr id="65" name="TextBox 44"/>
          <p:cNvSpPr txBox="1">
            <a:spLocks noChangeArrowheads="1"/>
          </p:cNvSpPr>
          <p:nvPr/>
        </p:nvSpPr>
        <p:spPr bwMode="auto">
          <a:xfrm>
            <a:off x="2985742" y="5602495"/>
            <a:ext cx="1403350" cy="336550"/>
          </a:xfrm>
          <a:prstGeom prst="rect">
            <a:avLst/>
          </a:prstGeom>
          <a:noFill/>
          <a:ln w="9525">
            <a:noFill/>
            <a:miter lim="800000"/>
            <a:headEnd/>
            <a:tailEnd/>
          </a:ln>
        </p:spPr>
        <p:txBody>
          <a:bodyPr wrap="none">
            <a:spAutoFit/>
          </a:bodyPr>
          <a:lstStyle/>
          <a:p>
            <a:pPr algn="ctr" eaLnBrk="0" hangingPunct="0">
              <a:spcBef>
                <a:spcPct val="50000"/>
              </a:spcBef>
            </a:pPr>
            <a:r>
              <a:rPr lang="zh-CN" altLang="en-US" sz="1600" b="1">
                <a:solidFill>
                  <a:srgbClr val="FF0000"/>
                </a:solidFill>
                <a:latin typeface="华文楷体" pitchFamily="2" charset="-122"/>
                <a:ea typeface="华文楷体" pitchFamily="2" charset="-122"/>
              </a:rPr>
              <a:t>车辆行驶监控</a:t>
            </a:r>
          </a:p>
        </p:txBody>
      </p:sp>
      <p:sp>
        <p:nvSpPr>
          <p:cNvPr id="66" name="Text Box 46"/>
          <p:cNvSpPr txBox="1">
            <a:spLocks noChangeArrowheads="1"/>
          </p:cNvSpPr>
          <p:nvPr/>
        </p:nvSpPr>
        <p:spPr bwMode="auto">
          <a:xfrm>
            <a:off x="10589981" y="1003369"/>
            <a:ext cx="923330" cy="5113337"/>
          </a:xfrm>
          <a:prstGeom prst="rect">
            <a:avLst/>
          </a:prstGeom>
          <a:noFill/>
          <a:ln w="9525">
            <a:noFill/>
            <a:miter lim="800000"/>
            <a:headEnd/>
            <a:tailEnd/>
          </a:ln>
          <a:effectLst/>
        </p:spPr>
        <p:txBody>
          <a:bodyPr vert="eaVert">
            <a:spAutoFit/>
          </a:bodyPr>
          <a:lstStyle/>
          <a:p>
            <a:r>
              <a:rPr lang="en-US" altLang="zh-CN" sz="2400" b="1" dirty="0">
                <a:solidFill>
                  <a:srgbClr val="FF0000"/>
                </a:solidFill>
              </a:rPr>
              <a:t> </a:t>
            </a:r>
            <a:r>
              <a:rPr lang="zh-CN" altLang="en-US" sz="2400" b="1" dirty="0">
                <a:solidFill>
                  <a:srgbClr val="FF0000"/>
                </a:solidFill>
                <a:latin typeface="楷体_GB2312" pitchFamily="49" charset="-122"/>
                <a:ea typeface="楷体_GB2312" pitchFamily="49" charset="-122"/>
              </a:rPr>
              <a:t>例一： 车联网中多传感器集成应用</a:t>
            </a:r>
          </a:p>
          <a:p>
            <a:r>
              <a:rPr lang="zh-CN" altLang="en-US" sz="2400" b="1" dirty="0">
                <a:solidFill>
                  <a:srgbClr val="FF0000"/>
                </a:solidFill>
                <a:latin typeface="楷体_GB2312" pitchFamily="49" charset="-122"/>
                <a:ea typeface="楷体_GB2312" pitchFamily="49" charset="-122"/>
              </a:rPr>
              <a:t>           和数据融合</a:t>
            </a:r>
          </a:p>
        </p:txBody>
      </p:sp>
      <p:sp>
        <p:nvSpPr>
          <p:cNvPr id="67" name="Text Box 47"/>
          <p:cNvSpPr txBox="1">
            <a:spLocks noChangeArrowheads="1"/>
          </p:cNvSpPr>
          <p:nvPr/>
        </p:nvSpPr>
        <p:spPr bwMode="auto">
          <a:xfrm>
            <a:off x="7675217" y="6010483"/>
            <a:ext cx="1695450" cy="366712"/>
          </a:xfrm>
          <a:prstGeom prst="rect">
            <a:avLst/>
          </a:prstGeom>
          <a:noFill/>
          <a:ln w="9525">
            <a:noFill/>
            <a:miter lim="800000"/>
            <a:headEnd/>
            <a:tailEnd/>
          </a:ln>
          <a:effectLst/>
        </p:spPr>
        <p:txBody>
          <a:bodyPr wrap="none">
            <a:spAutoFit/>
          </a:bodyPr>
          <a:lstStyle/>
          <a:p>
            <a:r>
              <a:rPr lang="zh-CN" altLang="en-US" b="1">
                <a:solidFill>
                  <a:srgbClr val="FF0000"/>
                </a:solidFill>
              </a:rPr>
              <a:t>汽车电子罗盘</a:t>
            </a:r>
            <a:r>
              <a:rPr lang="en-US" altLang="zh-CN" b="1">
                <a:solidFill>
                  <a:srgbClr val="FF0000"/>
                </a:solidFill>
              </a:rPr>
              <a:t>?</a:t>
            </a:r>
          </a:p>
        </p:txBody>
      </p:sp>
    </p:spTree>
  </p:cSld>
  <p:clrMapOvr>
    <a:masterClrMapping/>
  </p:clrMapOvr>
  <p:transition spd="slow" advTm="300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a:xfrm>
            <a:off x="185530" y="832678"/>
            <a:ext cx="6294783" cy="1141896"/>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涉及的传感器</a:t>
            </a:r>
            <a:r>
              <a:rPr kumimoji="0" lang="zh-CN" altLang="en-US" sz="2400" b="0" i="0" u="none" strike="noStrike" kern="1200" cap="none" spc="0" normalizeH="0" baseline="0" noProof="0" dirty="0" smtClean="0">
                <a:ln>
                  <a:noFill/>
                </a:ln>
                <a:solidFill>
                  <a:schemeClr val="tx1"/>
                </a:solidFill>
                <a:effectLst/>
                <a:uLnTx/>
                <a:uFillTx/>
                <a:latin typeface="+mn-lt"/>
                <a:ea typeface="楷体_GB2312" pitchFamily="49" charset="-122"/>
                <a:cs typeface="+mn-cs"/>
              </a:rPr>
              <a:t>：</a:t>
            </a:r>
          </a:p>
          <a:p>
            <a:pPr marL="216535" marR="0" lvl="0" indent="-216535" algn="l" defTabSz="866775" rtl="0" eaLnBrk="1" fontAlgn="auto" latinLnBrk="0" hangingPunct="1">
              <a:lnSpc>
                <a:spcPct val="90000"/>
              </a:lnSpc>
              <a:spcBef>
                <a:spcPts val="950"/>
              </a:spcBef>
              <a:spcAft>
                <a:spcPts val="0"/>
              </a:spcAft>
              <a:buClrTx/>
              <a:buSzTx/>
              <a:buFontTx/>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楷体_GB2312" pitchFamily="49" charset="-122"/>
                <a:cs typeface="+mn-cs"/>
              </a:rPr>
              <a:t>雷达、激光测距、红外探测、立体视觉、全球定位和惯导、车轮角度、力矩</a:t>
            </a:r>
            <a:r>
              <a:rPr kumimoji="0" lang="en-US" altLang="zh-CN" sz="2400" b="0" i="0" u="none" strike="noStrike" kern="1200" cap="none" spc="0" normalizeH="0" baseline="0" noProof="0" dirty="0" smtClean="0">
                <a:ln>
                  <a:noFill/>
                </a:ln>
                <a:solidFill>
                  <a:schemeClr val="tx1"/>
                </a:solidFill>
                <a:effectLst/>
                <a:uLnTx/>
                <a:uFillTx/>
                <a:latin typeface="+mn-lt"/>
                <a:ea typeface="楷体_GB2312" pitchFamily="49" charset="-122"/>
                <a:cs typeface="+mn-cs"/>
              </a:rPr>
              <a:t>……</a:t>
            </a:r>
            <a:endParaRPr kumimoji="0" lang="zh-CN" altLang="en-US" sz="2400" b="0" i="0" u="none" strike="noStrike" kern="1200" cap="none" spc="0" normalizeH="0" baseline="0" noProof="0" dirty="0">
              <a:ln>
                <a:noFill/>
              </a:ln>
              <a:solidFill>
                <a:schemeClr val="tx1"/>
              </a:solidFill>
              <a:effectLst/>
              <a:uLnTx/>
              <a:uFillTx/>
              <a:latin typeface="+mn-lt"/>
              <a:ea typeface="楷体_GB2312" pitchFamily="49" charset="-122"/>
              <a:cs typeface="+mn-cs"/>
            </a:endParaRPr>
          </a:p>
        </p:txBody>
      </p:sp>
      <p:pic>
        <p:nvPicPr>
          <p:cNvPr id="20" name="Picture 4" descr="96310182"/>
          <p:cNvPicPr>
            <a:picLocks noChangeAspect="1" noChangeArrowheads="1"/>
          </p:cNvPicPr>
          <p:nvPr/>
        </p:nvPicPr>
        <p:blipFill>
          <a:blip r:embed="rId3"/>
          <a:srcRect/>
          <a:stretch>
            <a:fillRect/>
          </a:stretch>
        </p:blipFill>
        <p:spPr bwMode="auto">
          <a:xfrm>
            <a:off x="7728226" y="832262"/>
            <a:ext cx="3045791" cy="1569834"/>
          </a:xfrm>
          <a:prstGeom prst="rect">
            <a:avLst/>
          </a:prstGeom>
          <a:noFill/>
        </p:spPr>
      </p:pic>
      <p:pic>
        <p:nvPicPr>
          <p:cNvPr id="21" name="Picture 5" descr="b999a9014c086e064e2dc6af02087bf40bd1cb49"/>
          <p:cNvPicPr>
            <a:picLocks noChangeAspect="1" noChangeArrowheads="1"/>
          </p:cNvPicPr>
          <p:nvPr/>
        </p:nvPicPr>
        <p:blipFill>
          <a:blip r:embed="rId4"/>
          <a:srcRect/>
          <a:stretch>
            <a:fillRect/>
          </a:stretch>
        </p:blipFill>
        <p:spPr bwMode="auto">
          <a:xfrm>
            <a:off x="197747" y="2425235"/>
            <a:ext cx="8482427" cy="4077053"/>
          </a:xfrm>
          <a:prstGeom prst="rect">
            <a:avLst/>
          </a:prstGeom>
          <a:noFill/>
        </p:spPr>
      </p:pic>
    </p:spTree>
  </p:cSld>
  <p:clrMapOvr>
    <a:masterClrMapping/>
  </p:clrMapOvr>
  <p:transition spd="slow" advTm="300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descr="南京物联传感技术有限公司智能家居解决方案"/>
          <p:cNvPicPr>
            <a:picLocks noChangeAspect="1" noChangeArrowheads="1"/>
          </p:cNvPicPr>
          <p:nvPr/>
        </p:nvPicPr>
        <p:blipFill>
          <a:blip r:embed="rId3"/>
          <a:srcRect l="1926" t="3401" r="1947" b="2893"/>
          <a:stretch>
            <a:fillRect/>
          </a:stretch>
        </p:blipFill>
        <p:spPr bwMode="auto">
          <a:xfrm>
            <a:off x="529051" y="870847"/>
            <a:ext cx="8565704" cy="5622718"/>
          </a:xfrm>
          <a:prstGeom prst="rect">
            <a:avLst/>
          </a:prstGeom>
          <a:noFill/>
          <a:ln w="9525">
            <a:noFill/>
            <a:miter lim="800000"/>
            <a:headEnd/>
            <a:tailEnd/>
          </a:ln>
        </p:spPr>
      </p:pic>
      <p:sp>
        <p:nvSpPr>
          <p:cNvPr id="20" name="Text Box 5"/>
          <p:cNvSpPr txBox="1">
            <a:spLocks noChangeArrowheads="1"/>
          </p:cNvSpPr>
          <p:nvPr/>
        </p:nvSpPr>
        <p:spPr bwMode="auto">
          <a:xfrm>
            <a:off x="7985399" y="942767"/>
            <a:ext cx="4206601" cy="830997"/>
          </a:xfrm>
          <a:prstGeom prst="rect">
            <a:avLst/>
          </a:prstGeom>
          <a:noFill/>
          <a:ln w="9525">
            <a:noFill/>
            <a:miter lim="800000"/>
            <a:headEnd/>
            <a:tailEnd/>
          </a:ln>
          <a:effectLst/>
        </p:spPr>
        <p:txBody>
          <a:bodyPr wrap="none">
            <a:spAutoFit/>
          </a:bodyPr>
          <a:lstStyle/>
          <a:p>
            <a:r>
              <a:rPr lang="zh-CN" altLang="en-US" sz="2400" b="1" dirty="0">
                <a:ea typeface="楷体_GB2312" pitchFamily="49" charset="-122"/>
              </a:rPr>
              <a:t>示例</a:t>
            </a:r>
            <a:r>
              <a:rPr lang="en-US" altLang="zh-CN" sz="2400" b="1" dirty="0">
                <a:ea typeface="楷体_GB2312" pitchFamily="49" charset="-122"/>
              </a:rPr>
              <a:t>2</a:t>
            </a:r>
            <a:r>
              <a:rPr lang="zh-CN" altLang="en-US" sz="2400" b="1" dirty="0" smtClean="0">
                <a:ea typeface="楷体_GB2312" pitchFamily="49" charset="-122"/>
              </a:rPr>
              <a:t>：</a:t>
            </a:r>
            <a:endParaRPr lang="en-US" altLang="zh-CN" sz="2400" b="1" dirty="0" smtClean="0">
              <a:ea typeface="楷体_GB2312" pitchFamily="49" charset="-122"/>
            </a:endParaRPr>
          </a:p>
          <a:p>
            <a:r>
              <a:rPr lang="zh-CN" altLang="en-US" sz="2400" b="1" dirty="0" smtClean="0">
                <a:ea typeface="楷体_GB2312" pitchFamily="49" charset="-122"/>
              </a:rPr>
              <a:t>智能</a:t>
            </a:r>
            <a:r>
              <a:rPr lang="zh-CN" altLang="en-US" sz="2400" b="1" dirty="0">
                <a:ea typeface="楷体_GB2312" pitchFamily="49" charset="-122"/>
              </a:rPr>
              <a:t>家居中的传感器应用需求</a:t>
            </a:r>
          </a:p>
        </p:txBody>
      </p:sp>
    </p:spTree>
  </p:cSld>
  <p:clrMapOvr>
    <a:masterClrMapping/>
  </p:clrMapOvr>
  <p:transition spd="slow" advTm="300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descr="南京物联传感智慧农业解决方案"/>
          <p:cNvPicPr>
            <a:picLocks noChangeAspect="1" noChangeArrowheads="1"/>
          </p:cNvPicPr>
          <p:nvPr/>
        </p:nvPicPr>
        <p:blipFill>
          <a:blip r:embed="rId3"/>
          <a:srcRect t="2318" b="2567"/>
          <a:stretch>
            <a:fillRect/>
          </a:stretch>
        </p:blipFill>
        <p:spPr bwMode="auto">
          <a:xfrm>
            <a:off x="1645754" y="861529"/>
            <a:ext cx="7803046" cy="5699078"/>
          </a:xfrm>
          <a:prstGeom prst="rect">
            <a:avLst/>
          </a:prstGeom>
          <a:noFill/>
          <a:ln w="9525">
            <a:noFill/>
            <a:miter lim="800000"/>
            <a:headEnd/>
            <a:tailEnd/>
          </a:ln>
        </p:spPr>
      </p:pic>
      <p:sp>
        <p:nvSpPr>
          <p:cNvPr id="22" name="Text Box 5"/>
          <p:cNvSpPr txBox="1">
            <a:spLocks noChangeArrowheads="1"/>
          </p:cNvSpPr>
          <p:nvPr/>
        </p:nvSpPr>
        <p:spPr bwMode="auto">
          <a:xfrm>
            <a:off x="10925589" y="1069630"/>
            <a:ext cx="549275" cy="4786312"/>
          </a:xfrm>
          <a:prstGeom prst="rect">
            <a:avLst/>
          </a:prstGeom>
          <a:noFill/>
          <a:ln w="9525">
            <a:noFill/>
            <a:miter lim="800000"/>
            <a:headEnd/>
            <a:tailEnd/>
          </a:ln>
          <a:effectLst/>
        </p:spPr>
        <p:txBody>
          <a:bodyPr vert="eaVert" wrap="none">
            <a:spAutoFit/>
          </a:bodyPr>
          <a:lstStyle/>
          <a:p>
            <a:r>
              <a:rPr lang="zh-CN" altLang="en-US" sz="2400" b="1" dirty="0">
                <a:ea typeface="楷体_GB2312" pitchFamily="49" charset="-122"/>
              </a:rPr>
              <a:t>例</a:t>
            </a:r>
            <a:r>
              <a:rPr lang="en-US" altLang="zh-CN" sz="2400" b="1" dirty="0">
                <a:ea typeface="楷体_GB2312" pitchFamily="49" charset="-122"/>
              </a:rPr>
              <a:t>3</a:t>
            </a:r>
            <a:r>
              <a:rPr lang="zh-CN" altLang="en-US" sz="2400" b="1" dirty="0">
                <a:ea typeface="楷体_GB2312" pitchFamily="49" charset="-122"/>
              </a:rPr>
              <a:t>：智慧农业中的传感器应用需求</a:t>
            </a:r>
          </a:p>
        </p:txBody>
      </p:sp>
    </p:spTree>
  </p:cSld>
  <p:clrMapOvr>
    <a:masterClrMapping/>
  </p:clrMapOvr>
  <p:transition spd="slow" advTm="300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txBox="1">
            <a:spLocks noChangeArrowheads="1"/>
          </p:cNvSpPr>
          <p:nvPr/>
        </p:nvSpPr>
        <p:spPr>
          <a:xfrm>
            <a:off x="179388" y="896724"/>
            <a:ext cx="5607263" cy="522643"/>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例</a:t>
            </a:r>
            <a:r>
              <a:rPr kumimoji="0" lang="en-US" altLang="zh-CN" sz="28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4</a:t>
            </a:r>
            <a:r>
              <a:rPr kumimoji="0" lang="zh-CN" altLang="en-US" sz="28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：目前可穿戴设备的产品分布</a:t>
            </a:r>
            <a:endParaRPr kumimoji="0" lang="zh-CN" altLang="en-US"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endParaRPr>
          </a:p>
        </p:txBody>
      </p:sp>
      <p:pic>
        <p:nvPicPr>
          <p:cNvPr id="22" name="Picture 3" descr="可穿戴下的危机与Bluetooth LE芯片浅析"/>
          <p:cNvPicPr>
            <a:picLocks noChangeAspect="1" noChangeArrowheads="1"/>
          </p:cNvPicPr>
          <p:nvPr/>
        </p:nvPicPr>
        <p:blipFill>
          <a:blip r:embed="rId3"/>
          <a:srcRect/>
          <a:stretch>
            <a:fillRect/>
          </a:stretch>
        </p:blipFill>
        <p:spPr bwMode="auto">
          <a:xfrm>
            <a:off x="6602460" y="1208894"/>
            <a:ext cx="4248150" cy="2662237"/>
          </a:xfrm>
          <a:prstGeom prst="rect">
            <a:avLst/>
          </a:prstGeom>
          <a:noFill/>
          <a:ln w="9525">
            <a:noFill/>
            <a:miter lim="800000"/>
            <a:headEnd/>
            <a:tailEnd/>
          </a:ln>
        </p:spPr>
      </p:pic>
      <p:pic>
        <p:nvPicPr>
          <p:cNvPr id="27" name="Picture 4" descr="(电子工程专辑)"/>
          <p:cNvPicPr>
            <a:picLocks noChangeAspect="1" noChangeArrowheads="1"/>
          </p:cNvPicPr>
          <p:nvPr/>
        </p:nvPicPr>
        <p:blipFill>
          <a:blip r:embed="rId4"/>
          <a:srcRect l="28151" t="7991" r="26439" b="6764"/>
          <a:stretch>
            <a:fillRect/>
          </a:stretch>
        </p:blipFill>
        <p:spPr bwMode="auto">
          <a:xfrm>
            <a:off x="1105469" y="2000464"/>
            <a:ext cx="3348038" cy="3248025"/>
          </a:xfrm>
          <a:prstGeom prst="rect">
            <a:avLst/>
          </a:prstGeom>
          <a:noFill/>
          <a:ln w="9525">
            <a:noFill/>
            <a:miter lim="800000"/>
            <a:headEnd/>
            <a:tailEnd/>
          </a:ln>
        </p:spPr>
      </p:pic>
      <p:pic>
        <p:nvPicPr>
          <p:cNvPr id="29" name="Picture 6" descr="图1 系统的总体框图"/>
          <p:cNvPicPr>
            <a:picLocks noChangeAspect="1" noChangeArrowheads="1"/>
          </p:cNvPicPr>
          <p:nvPr/>
        </p:nvPicPr>
        <p:blipFill>
          <a:blip r:embed="rId5"/>
          <a:srcRect/>
          <a:stretch>
            <a:fillRect/>
          </a:stretch>
        </p:blipFill>
        <p:spPr bwMode="auto">
          <a:xfrm>
            <a:off x="5484481" y="3995855"/>
            <a:ext cx="6443662" cy="2520950"/>
          </a:xfrm>
          <a:prstGeom prst="rect">
            <a:avLst/>
          </a:prstGeom>
          <a:noFill/>
          <a:ln w="9525">
            <a:noFill/>
            <a:miter lim="800000"/>
            <a:headEnd/>
            <a:tailEnd/>
          </a:ln>
        </p:spPr>
      </p:pic>
    </p:spTree>
  </p:cSld>
  <p:clrMapOvr>
    <a:masterClrMapping/>
  </p:clrMapOvr>
  <p:transition spd="slow" advTm="300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p:cNvSpPr txBox="1">
            <a:spLocks noChangeArrowheads="1"/>
          </p:cNvSpPr>
          <p:nvPr/>
        </p:nvSpPr>
        <p:spPr>
          <a:xfrm>
            <a:off x="0" y="861445"/>
            <a:ext cx="6782937" cy="489684"/>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例</a:t>
            </a:r>
            <a:r>
              <a:rPr kumimoji="0" lang="en-US" altLang="zh-CN" sz="28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4</a:t>
            </a:r>
            <a:r>
              <a:rPr kumimoji="0" lang="zh-CN" altLang="en-US" sz="28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：目前可穿戴设备的产品分布</a:t>
            </a:r>
            <a:r>
              <a:rPr kumimoji="0" lang="en-US" altLang="zh-CN" sz="28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 </a:t>
            </a:r>
            <a:r>
              <a:rPr kumimoji="0" lang="zh-CN" altLang="en-US" sz="28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新例</a:t>
            </a:r>
            <a:endParaRPr kumimoji="0" lang="zh-CN" altLang="en-US"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endParaRPr>
          </a:p>
        </p:txBody>
      </p:sp>
      <p:pic>
        <p:nvPicPr>
          <p:cNvPr id="29" name="Picture 4" descr="图1：带有生命体征监测功能的智能手表。"/>
          <p:cNvPicPr>
            <a:picLocks noChangeAspect="1" noChangeArrowheads="1"/>
          </p:cNvPicPr>
          <p:nvPr/>
        </p:nvPicPr>
        <p:blipFill>
          <a:blip r:embed="rId3"/>
          <a:srcRect/>
          <a:stretch>
            <a:fillRect/>
          </a:stretch>
        </p:blipFill>
        <p:spPr bwMode="auto">
          <a:xfrm>
            <a:off x="5538511" y="1429992"/>
            <a:ext cx="5435600" cy="2185988"/>
          </a:xfrm>
          <a:prstGeom prst="rect">
            <a:avLst/>
          </a:prstGeom>
          <a:noFill/>
          <a:ln w="9525">
            <a:noFill/>
            <a:miter lim="800000"/>
            <a:headEnd/>
            <a:tailEnd/>
          </a:ln>
        </p:spPr>
      </p:pic>
      <p:sp>
        <p:nvSpPr>
          <p:cNvPr id="30" name="Text Box 5"/>
          <p:cNvSpPr txBox="1">
            <a:spLocks noChangeArrowheads="1"/>
          </p:cNvSpPr>
          <p:nvPr/>
        </p:nvSpPr>
        <p:spPr bwMode="auto">
          <a:xfrm>
            <a:off x="7218569" y="3762859"/>
            <a:ext cx="2740025" cy="396875"/>
          </a:xfrm>
          <a:prstGeom prst="rect">
            <a:avLst/>
          </a:prstGeom>
          <a:noFill/>
          <a:ln w="9525">
            <a:noFill/>
            <a:miter lim="800000"/>
            <a:headEnd/>
            <a:tailEnd/>
          </a:ln>
          <a:effectLst/>
        </p:spPr>
        <p:txBody>
          <a:bodyPr wrap="none">
            <a:spAutoFit/>
          </a:bodyPr>
          <a:lstStyle/>
          <a:p>
            <a:r>
              <a:rPr lang="zh-CN" altLang="en-US" sz="2000" b="1" dirty="0">
                <a:latin typeface="楷体_GB2312" pitchFamily="49" charset="-122"/>
                <a:ea typeface="楷体_GB2312" pitchFamily="49" charset="-122"/>
              </a:rPr>
              <a:t>带有生命体征监测功能</a:t>
            </a:r>
          </a:p>
        </p:txBody>
      </p:sp>
      <p:pic>
        <p:nvPicPr>
          <p:cNvPr id="31" name="Picture 6" descr="《国际电子商情》"/>
          <p:cNvPicPr>
            <a:picLocks noChangeAspect="1" noChangeArrowheads="1"/>
          </p:cNvPicPr>
          <p:nvPr/>
        </p:nvPicPr>
        <p:blipFill>
          <a:blip r:embed="rId4"/>
          <a:srcRect t="2386" r="2335" b="8200"/>
          <a:stretch>
            <a:fillRect/>
          </a:stretch>
        </p:blipFill>
        <p:spPr bwMode="auto">
          <a:xfrm>
            <a:off x="850072" y="1628775"/>
            <a:ext cx="2987675" cy="2735263"/>
          </a:xfrm>
          <a:prstGeom prst="rect">
            <a:avLst/>
          </a:prstGeom>
          <a:noFill/>
          <a:ln w="9525">
            <a:noFill/>
            <a:miter lim="800000"/>
            <a:headEnd/>
            <a:tailEnd/>
          </a:ln>
        </p:spPr>
      </p:pic>
      <p:pic>
        <p:nvPicPr>
          <p:cNvPr id="32" name="Picture 7" descr="《国际电子商情》"/>
          <p:cNvPicPr>
            <a:picLocks noChangeAspect="1" noChangeArrowheads="1"/>
          </p:cNvPicPr>
          <p:nvPr/>
        </p:nvPicPr>
        <p:blipFill>
          <a:blip r:embed="rId5"/>
          <a:srcRect l="6664"/>
          <a:stretch>
            <a:fillRect/>
          </a:stretch>
        </p:blipFill>
        <p:spPr bwMode="auto">
          <a:xfrm>
            <a:off x="2625864" y="4292600"/>
            <a:ext cx="2987675" cy="1704975"/>
          </a:xfrm>
          <a:prstGeom prst="rect">
            <a:avLst/>
          </a:prstGeom>
          <a:noFill/>
          <a:ln w="9525">
            <a:noFill/>
            <a:miter lim="800000"/>
            <a:headEnd/>
            <a:tailEnd/>
          </a:ln>
        </p:spPr>
      </p:pic>
      <p:sp>
        <p:nvSpPr>
          <p:cNvPr id="33" name="Text Box 8"/>
          <p:cNvSpPr txBox="1">
            <a:spLocks noChangeArrowheads="1"/>
          </p:cNvSpPr>
          <p:nvPr/>
        </p:nvSpPr>
        <p:spPr bwMode="auto">
          <a:xfrm>
            <a:off x="1722783" y="5994884"/>
            <a:ext cx="4429418" cy="400110"/>
          </a:xfrm>
          <a:prstGeom prst="rect">
            <a:avLst/>
          </a:prstGeom>
          <a:noFill/>
          <a:ln w="9525">
            <a:noFill/>
            <a:miter lim="800000"/>
            <a:headEnd/>
            <a:tailEnd/>
          </a:ln>
          <a:effectLst/>
        </p:spPr>
        <p:txBody>
          <a:bodyPr wrap="none">
            <a:spAutoFit/>
          </a:bodyPr>
          <a:lstStyle/>
          <a:p>
            <a:r>
              <a:rPr lang="zh-CN" altLang="en-US" sz="2000" b="1" dirty="0">
                <a:latin typeface="楷体_GB2312" pitchFamily="49" charset="-122"/>
                <a:ea typeface="楷体_GB2312" pitchFamily="49" charset="-122"/>
              </a:rPr>
              <a:t>可追踪游泳用户或潜水用户运动数据</a:t>
            </a:r>
            <a:r>
              <a:rPr lang="zh-CN" altLang="en-US" dirty="0">
                <a:latin typeface="楷体_GB2312" pitchFamily="49" charset="-122"/>
                <a:ea typeface="楷体_GB2312" pitchFamily="49" charset="-122"/>
              </a:rPr>
              <a:t> </a:t>
            </a:r>
          </a:p>
        </p:txBody>
      </p:sp>
      <p:pic>
        <p:nvPicPr>
          <p:cNvPr id="34" name="Picture 9" descr="虚拟游戏，HoloLens带你装逼带你嗨。"/>
          <p:cNvPicPr>
            <a:picLocks noChangeAspect="1" noChangeArrowheads="1"/>
          </p:cNvPicPr>
          <p:nvPr/>
        </p:nvPicPr>
        <p:blipFill>
          <a:blip r:embed="rId6"/>
          <a:srcRect t="17276"/>
          <a:stretch>
            <a:fillRect/>
          </a:stretch>
        </p:blipFill>
        <p:spPr bwMode="auto">
          <a:xfrm>
            <a:off x="6542708" y="4207911"/>
            <a:ext cx="4175125" cy="1965325"/>
          </a:xfrm>
          <a:prstGeom prst="rect">
            <a:avLst/>
          </a:prstGeom>
          <a:noFill/>
          <a:ln w="9525">
            <a:noFill/>
            <a:miter lim="800000"/>
            <a:headEnd/>
            <a:tailEnd/>
          </a:ln>
        </p:spPr>
      </p:pic>
      <p:sp>
        <p:nvSpPr>
          <p:cNvPr id="35" name="Text Box 11"/>
          <p:cNvSpPr txBox="1">
            <a:spLocks noChangeArrowheads="1"/>
          </p:cNvSpPr>
          <p:nvPr/>
        </p:nvSpPr>
        <p:spPr bwMode="auto">
          <a:xfrm>
            <a:off x="6186212" y="6214027"/>
            <a:ext cx="5211683" cy="400110"/>
          </a:xfrm>
          <a:prstGeom prst="rect">
            <a:avLst/>
          </a:prstGeom>
          <a:noFill/>
          <a:ln w="9525">
            <a:noFill/>
            <a:miter lim="800000"/>
            <a:headEnd/>
            <a:tailEnd/>
          </a:ln>
          <a:effectLst/>
        </p:spPr>
        <p:txBody>
          <a:bodyPr wrap="none">
            <a:spAutoFit/>
          </a:bodyPr>
          <a:lstStyle/>
          <a:p>
            <a:r>
              <a:rPr lang="zh-CN" altLang="en-US" sz="2000" b="1" dirty="0">
                <a:latin typeface="楷体_GB2312" pitchFamily="49" charset="-122"/>
                <a:ea typeface="楷体_GB2312" pitchFamily="49" charset="-122"/>
              </a:rPr>
              <a:t>扩增现实头戴设备</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全息眼镜</a:t>
            </a:r>
            <a:r>
              <a:rPr lang="en-US" altLang="zh-CN" sz="2000" b="1" dirty="0" err="1">
                <a:latin typeface="楷体_GB2312" pitchFamily="49" charset="-122"/>
                <a:ea typeface="楷体_GB2312" pitchFamily="49" charset="-122"/>
                <a:hlinkClick r:id="rId7"/>
              </a:rPr>
              <a:t>HoloLens</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微软</a:t>
            </a:r>
            <a:r>
              <a:rPr lang="zh-CN" altLang="en-US" dirty="0">
                <a:latin typeface="楷体_GB2312" pitchFamily="49" charset="-122"/>
                <a:ea typeface="楷体_GB2312" pitchFamily="49" charset="-122"/>
              </a:rPr>
              <a:t> </a:t>
            </a:r>
          </a:p>
        </p:txBody>
      </p:sp>
    </p:spTree>
  </p:cSld>
  <p:clrMapOvr>
    <a:masterClrMapping/>
  </p:clrMapOvr>
  <p:transition spd="slow" advTm="300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txBox="1">
            <a:spLocks noChangeArrowheads="1"/>
          </p:cNvSpPr>
          <p:nvPr/>
        </p:nvSpPr>
        <p:spPr>
          <a:xfrm>
            <a:off x="206683" y="968992"/>
            <a:ext cx="11544039" cy="3805522"/>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buFont typeface="Arial" panose="020B0604020202020204" pitchFamily="34" charset="0"/>
              <a:buChar char="•"/>
              <a:tabLst/>
              <a:defRPr/>
            </a:pPr>
            <a:r>
              <a:rPr kumimoji="0" lang="en-US" altLang="zh-CN" sz="28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ICInsights</a:t>
            </a:r>
            <a:r>
              <a:rPr kumimoji="0" lang="zh-CN" altLang="en-US" sz="28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最新报告：</a:t>
            </a:r>
            <a:r>
              <a:rPr kumimoji="0" lang="en-US" altLang="zh-CN" sz="28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2014</a:t>
            </a:r>
            <a:r>
              <a:rPr kumimoji="0" lang="zh-CN" altLang="en-US" sz="28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年至</a:t>
            </a:r>
            <a:r>
              <a:rPr kumimoji="0" lang="en-US" altLang="zh-CN" sz="28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2019</a:t>
            </a:r>
            <a:r>
              <a:rPr kumimoji="0" lang="zh-CN" altLang="en-US" sz="28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年，传感器增长强劲，出货量年复合增长率高达</a:t>
            </a:r>
            <a:r>
              <a:rPr kumimoji="0" lang="en-US" altLang="zh-CN" sz="28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11.4%</a:t>
            </a:r>
            <a:r>
              <a:rPr kumimoji="0" lang="zh-CN" altLang="en-US" sz="28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，五年内全球出货量达到</a:t>
            </a:r>
            <a:r>
              <a:rPr kumimoji="0" lang="en-US" altLang="zh-CN" sz="28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191</a:t>
            </a:r>
            <a:r>
              <a:rPr kumimoji="0" lang="zh-CN" altLang="en-US" sz="28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亿颗。</a:t>
            </a:r>
          </a:p>
          <a:p>
            <a:pPr marL="216535" marR="0" lvl="0" indent="-216535" algn="l" defTabSz="866775" rtl="0" eaLnBrk="1" fontAlgn="auto" latinLnBrk="0" hangingPunct="1">
              <a:lnSpc>
                <a:spcPct val="90000"/>
              </a:lnSpc>
              <a:spcBef>
                <a:spcPts val="95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传感器遍布生活，正在走向万物智能：</a:t>
            </a:r>
          </a:p>
          <a:p>
            <a:pPr marL="216535" marR="0" lvl="0" indent="-216535" algn="l" defTabSz="866775" rtl="0" eaLnBrk="1" fontAlgn="auto" latinLnBrk="0" hangingPunct="1">
              <a:lnSpc>
                <a:spcPct val="90000"/>
              </a:lnSpc>
              <a:spcBef>
                <a:spcPts val="950"/>
              </a:spcBef>
              <a:spcAft>
                <a:spcPts val="0"/>
              </a:spcAft>
              <a:buClrTx/>
              <a:buSzTx/>
              <a:buFontTx/>
              <a:buNone/>
              <a:tabLst/>
              <a:defRPr/>
            </a:pPr>
            <a:r>
              <a:rPr kumimoji="0" lang="zh-CN" altLang="en-US"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     </a:t>
            </a:r>
            <a:r>
              <a:rPr kumimoji="0" lang="en-US" altLang="zh-CN"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2014</a:t>
            </a:r>
            <a:r>
              <a:rPr kumimoji="0" lang="zh-CN" altLang="en-US"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年</a:t>
            </a:r>
            <a:r>
              <a:rPr kumimoji="0" lang="en-US" altLang="zh-CN"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10</a:t>
            </a:r>
            <a:r>
              <a:rPr kumimoji="0" lang="zh-CN" altLang="en-US"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月上市的</a:t>
            </a:r>
            <a:r>
              <a:rPr kumimoji="0" lang="en-US" altLang="zh-CN"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iPhone 6:</a:t>
            </a:r>
            <a:r>
              <a:rPr kumimoji="0" lang="zh-CN" altLang="en-US"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加速度计、陀螺仪、电子罗盘、 气压计、指纹传感器、接近与环境光传感器（</a:t>
            </a:r>
            <a:r>
              <a:rPr kumimoji="0" lang="en-US" altLang="zh-CN"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NFC</a:t>
            </a:r>
            <a:r>
              <a:rPr kumimoji="0" lang="zh-CN" altLang="en-US"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）、麦克风和成像传感器。其中，两颗惯性传感器：一颗是</a:t>
            </a:r>
            <a:r>
              <a:rPr kumimoji="0" lang="en-US" altLang="zh-CN"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6</a:t>
            </a:r>
            <a:r>
              <a:rPr kumimoji="0" lang="zh-CN" altLang="en-US"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轴加速度计与陀螺仪，另一 颗是</a:t>
            </a:r>
            <a:r>
              <a:rPr kumimoji="0" lang="en-US" altLang="zh-CN"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3</a:t>
            </a:r>
            <a:r>
              <a:rPr kumimoji="0" lang="zh-CN" altLang="en-US"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轴加速度计，还有</a:t>
            </a:r>
            <a:r>
              <a:rPr kumimoji="0" lang="en-US" altLang="zh-CN"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3</a:t>
            </a:r>
            <a:r>
              <a:rPr kumimoji="0" lang="zh-CN" altLang="en-US"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个麦克风。</a:t>
            </a:r>
          </a:p>
          <a:p>
            <a:pPr marL="216535" marR="0" lvl="0" indent="-216535" algn="l" defTabSz="866775" rtl="0" eaLnBrk="1" fontAlgn="auto" latinLnBrk="0" hangingPunct="1">
              <a:lnSpc>
                <a:spcPct val="90000"/>
              </a:lnSpc>
              <a:spcBef>
                <a:spcPts val="950"/>
              </a:spcBef>
              <a:spcAft>
                <a:spcPts val="0"/>
              </a:spcAft>
              <a:buClrTx/>
              <a:buSzTx/>
              <a:buFontTx/>
              <a:buNone/>
              <a:tabLst/>
              <a:defRPr/>
            </a:pPr>
            <a:r>
              <a:rPr kumimoji="0" lang="zh-CN" altLang="en-US"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     </a:t>
            </a:r>
            <a:r>
              <a:rPr kumimoji="0" lang="en-US" altLang="zh-CN"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2015</a:t>
            </a:r>
            <a:r>
              <a:rPr kumimoji="0" lang="zh-CN" altLang="en-US"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年</a:t>
            </a:r>
            <a:r>
              <a:rPr kumimoji="0" lang="en-US" altLang="zh-CN"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4</a:t>
            </a:r>
            <a:r>
              <a:rPr kumimoji="0" lang="zh-CN" altLang="en-US"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月上市的</a:t>
            </a:r>
            <a:r>
              <a:rPr kumimoji="0" lang="en-US" altLang="zh-CN"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Apple Watch</a:t>
            </a:r>
            <a:r>
              <a:rPr kumimoji="0" lang="zh-CN" altLang="en-US"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使用了</a:t>
            </a:r>
            <a:r>
              <a:rPr kumimoji="0" lang="en-US" altLang="zh-CN"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Force Touch</a:t>
            </a:r>
            <a:r>
              <a:rPr kumimoji="0" lang="zh-CN" altLang="en-US"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压感触控、心率传感器、</a:t>
            </a:r>
            <a:r>
              <a:rPr kumimoji="0" lang="en-US" altLang="zh-CN"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ST</a:t>
            </a:r>
            <a:r>
              <a:rPr kumimoji="0" lang="zh-CN" altLang="en-US"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的</a:t>
            </a:r>
            <a:r>
              <a:rPr kumimoji="0" lang="en-US" altLang="zh-CN"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6</a:t>
            </a:r>
            <a:r>
              <a:rPr kumimoji="0" lang="zh-CN" altLang="en-US"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轴惯性组合传感器、楼氏电子的</a:t>
            </a:r>
            <a:r>
              <a:rPr kumimoji="0" lang="en-US" altLang="zh-CN"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MEMS</a:t>
            </a:r>
            <a:r>
              <a:rPr kumimoji="0" lang="zh-CN" altLang="en-US"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麦克风、</a:t>
            </a:r>
            <a:r>
              <a:rPr kumimoji="0" lang="en-US" altLang="zh-CN"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AMS</a:t>
            </a:r>
            <a:r>
              <a:rPr kumimoji="0" lang="zh-CN" altLang="en-US" sz="24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rPr>
              <a:t>的环境光传感器。</a:t>
            </a:r>
            <a:endParaRPr kumimoji="0"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endParaRPr>
          </a:p>
        </p:txBody>
      </p:sp>
    </p:spTree>
  </p:cSld>
  <p:clrMapOvr>
    <a:masterClrMapping/>
  </p:clrMapOvr>
  <p:transition spd="slow" advTm="300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pattFill prst="wdUpDiag">
            <a:fgClr>
              <a:schemeClr val="bg1">
                <a:lumMod val="95000"/>
              </a:schemeClr>
            </a:fgClr>
            <a:bgClr>
              <a:schemeClr val="bg1"/>
            </a:bgClr>
          </a:patt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 name="文本框 6"/>
          <p:cNvSpPr txBox="1"/>
          <p:nvPr/>
        </p:nvSpPr>
        <p:spPr>
          <a:xfrm>
            <a:off x="59409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8" name="文本框 7"/>
          <p:cNvSpPr txBox="1"/>
          <p:nvPr/>
        </p:nvSpPr>
        <p:spPr>
          <a:xfrm>
            <a:off x="8655288" y="6583649"/>
            <a:ext cx="2967479"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a:off x="1558171" y="2105561"/>
            <a:ext cx="2214068" cy="264687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600" b="0" i="0" u="none" strike="noStrike" kern="1200" cap="none" spc="300" normalizeH="0" baseline="0" noProof="0" dirty="0" smtClean="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01</a:t>
            </a:r>
            <a:endParaRPr kumimoji="0" lang="zh-CN" altLang="en-US" sz="166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cxnSp>
        <p:nvCxnSpPr>
          <p:cNvPr id="15" name="直接连接符 14"/>
          <p:cNvCxnSpPr/>
          <p:nvPr/>
        </p:nvCxnSpPr>
        <p:spPr>
          <a:xfrm>
            <a:off x="4619693" y="2143125"/>
            <a:ext cx="0" cy="2571750"/>
          </a:xfrm>
          <a:prstGeom prst="line">
            <a:avLst/>
          </a:prstGeom>
          <a:noFill/>
          <a:ln w="12700" cap="flat" cmpd="sng" algn="ctr">
            <a:solidFill>
              <a:sysClr val="window" lastClr="FFFFFF">
                <a:lumMod val="50000"/>
              </a:sysClr>
            </a:solidFill>
            <a:prstDash val="dashDot"/>
            <a:miter lim="800000"/>
          </a:ln>
          <a:effectLst/>
        </p:spPr>
      </p:cxnSp>
      <p:sp>
        <p:nvSpPr>
          <p:cNvPr id="17" name="任意多边形: 形状 16"/>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107837" y="136675"/>
            <a:ext cx="1663415" cy="487234"/>
          </a:xfrm>
          <a:prstGeom prst="rect">
            <a:avLst/>
          </a:prstGeom>
        </p:spPr>
      </p:pic>
      <p:sp>
        <p:nvSpPr>
          <p:cNvPr id="20" name="矩形 19"/>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1" name="文本框 20"/>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椭圆 22"/>
          <p:cNvSpPr/>
          <p:nvPr/>
        </p:nvSpPr>
        <p:spPr>
          <a:xfrm>
            <a:off x="8917027" y="597107"/>
            <a:ext cx="6452568" cy="5936919"/>
          </a:xfrm>
          <a:prstGeom prst="ellipse">
            <a:avLst/>
          </a:prstGeom>
          <a:blipFill dpi="0" rotWithShape="1">
            <a:blip r:embed="rId4">
              <a:alphaModFix amt="1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defTabSz="963930" fontAlgn="auto">
              <a:spcBef>
                <a:spcPts val="0"/>
              </a:spcBef>
              <a:spcAft>
                <a:spcPts val="0"/>
              </a:spcAft>
            </a:pPr>
            <a:endParaRPr lang="zh-CN" altLang="en-US" sz="1900" dirty="0">
              <a:solidFill>
                <a:prstClr val="white"/>
              </a:solidFill>
              <a:latin typeface="Calibri" panose="020F0502020204030204"/>
              <a:ea typeface="宋体" panose="02010600030101010101" pitchFamily="2" charset="-122"/>
            </a:endParaRPr>
          </a:p>
        </p:txBody>
      </p:sp>
      <p:sp>
        <p:nvSpPr>
          <p:cNvPr id="16" name="文本框 11"/>
          <p:cNvSpPr txBox="1"/>
          <p:nvPr/>
        </p:nvSpPr>
        <p:spPr>
          <a:xfrm>
            <a:off x="5082421" y="2619911"/>
            <a:ext cx="2723823"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9600" b="1"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绪论</a:t>
            </a:r>
            <a:endParaRPr kumimoji="0" lang="zh-CN" altLang="en-US" sz="9600" b="1"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19" name="文本框 27" descr="e7d195523061f1c0c2f62a462c137ed84525df6b37b0ae651C8AF6AA81A55C55CF23A04F4B86D40374572BE14832D62EF89AD4D296109FC34294EFF06868D8F0024BB33B38E9F61C75267445B83ADF22667B301D1225CF9A283D9BCF4FB6A4AD3C8FEE43DE518F5EA43E61F0A70F9BC2F57CA417BB6B17B4BEE8C1A49685DA9B6AA913F36B2CCCA5B05A7FC25A68E9FC">
            <a:extLst>
              <a:ext uri="{FF2B5EF4-FFF2-40B4-BE49-F238E27FC236}">
                <a16:creationId xmlns:a16="http://schemas.microsoft.com/office/drawing/2014/main" xmlns="" id="{CF3ED966-9086-4736-B4C4-C0F03B2A471B}"/>
              </a:ext>
            </a:extLst>
          </p:cNvPr>
          <p:cNvSpPr txBox="1"/>
          <p:nvPr/>
        </p:nvSpPr>
        <p:spPr>
          <a:xfrm>
            <a:off x="10668000" y="6599583"/>
            <a:ext cx="1540153" cy="307777"/>
          </a:xfrm>
          <a:prstGeom prst="rect">
            <a:avLst/>
          </a:prstGeom>
          <a:noFill/>
          <a:effectLst>
            <a:glow rad="63500">
              <a:schemeClr val="accent1">
                <a:satMod val="175000"/>
                <a:alpha val="40000"/>
              </a:schemeClr>
            </a:glow>
            <a:outerShdw blurRad="63500" dist="254000" sx="112000" sy="112000" algn="ctr" rotWithShape="0">
              <a:prstClr val="black">
                <a:alpha val="40000"/>
              </a:prstClr>
            </a:outerShdw>
          </a:effectLst>
        </p:spPr>
        <p:txBody>
          <a:bodyPr wrap="square" rtlCol="0">
            <a:spAutoFit/>
          </a:bodyPr>
          <a:lstStyle/>
          <a:p>
            <a:r>
              <a:rPr lang="zh-CN" altLang="en-US" sz="1400" b="1" kern="800" spc="300" dirty="0" smtClean="0">
                <a:solidFill>
                  <a:schemeClr val="bg1"/>
                </a:solidFill>
                <a:latin typeface="宋体" pitchFamily="2" charset="-122"/>
                <a:ea typeface="宋体" pitchFamily="2" charset="-122"/>
                <a:cs typeface="Times New Roman" panose="02020603050405020304" pitchFamily="18" charset="0"/>
              </a:rPr>
              <a:t>计算机学院</a:t>
            </a:r>
            <a:endParaRPr lang="zh-CN" altLang="en-US" sz="1400" b="1" kern="800" spc="300" dirty="0">
              <a:solidFill>
                <a:schemeClr val="bg1"/>
              </a:solidFill>
              <a:latin typeface="宋体" pitchFamily="2" charset="-122"/>
              <a:ea typeface="宋体" pitchFamily="2" charset="-122"/>
              <a:cs typeface="Times New Roman" panose="02020603050405020304" pitchFamily="18" charset="0"/>
            </a:endParaRPr>
          </a:p>
        </p:txBody>
      </p:sp>
    </p:spTree>
  </p:cSld>
  <p:clrMapOvr>
    <a:masterClrMapping/>
  </p:clrMapOvr>
  <p:transition spd="slow" advTm="300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a:xfrm>
            <a:off x="179388" y="1268413"/>
            <a:ext cx="11296995" cy="5184775"/>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传感器遍布生活，正在走向万物智能：</a:t>
            </a:r>
          </a:p>
          <a:p>
            <a:pPr marL="216535" marR="0" lvl="0" indent="-216535" algn="l" defTabSz="866775" rtl="0" eaLnBrk="1" fontAlgn="auto" latinLnBrk="0" hangingPunct="1">
              <a:lnSpc>
                <a:spcPct val="110000"/>
              </a:lnSpc>
              <a:spcBef>
                <a:spcPts val="950"/>
              </a:spcBef>
              <a:spcAft>
                <a:spcPts val="0"/>
              </a:spcAft>
              <a:buClrTx/>
              <a:buSzTx/>
              <a:buFontTx/>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    在可穿戴领域，</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Oculus Rift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虚拟现实显示器、</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Misfit Shine</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智能手环、</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Nest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智能恒温器也是传感器的用量大户；</a:t>
            </a:r>
          </a:p>
          <a:p>
            <a:pPr marL="216535" marR="0" lvl="0" indent="-216535" algn="l" defTabSz="866775" rtl="0" eaLnBrk="1" fontAlgn="auto" latinLnBrk="0" hangingPunct="1">
              <a:lnSpc>
                <a:spcPct val="110000"/>
              </a:lnSpc>
              <a:spcBef>
                <a:spcPts val="950"/>
              </a:spcBef>
              <a:spcAft>
                <a:spcPts val="0"/>
              </a:spcAft>
              <a:buClrTx/>
              <a:buSzTx/>
              <a:buFontTx/>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       在智能家居领域，</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Nest Protect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烟雾探测器、</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Homeboy</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家用安全摄像头、</a:t>
            </a:r>
            <a:r>
              <a:rPr kumimoji="0" lang="en-US" altLang="zh-CN" sz="2400" b="1" i="0" u="none" strike="noStrike" kern="1200" cap="none" spc="0" normalizeH="0" baseline="0" noProof="0" dirty="0" err="1" smtClean="0">
                <a:ln>
                  <a:noFill/>
                </a:ln>
                <a:solidFill>
                  <a:schemeClr val="tx1"/>
                </a:solidFill>
                <a:effectLst/>
                <a:uLnTx/>
                <a:uFillTx/>
                <a:latin typeface="楷体_GB2312" pitchFamily="49" charset="-122"/>
                <a:ea typeface="楷体_GB2312" pitchFamily="49" charset="-122"/>
              </a:rPr>
              <a:t>BloomSky</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智能天气监测摄像头、智能门把手、空气净化器等也是大有市场，红外安全探测设备以及指纹密码锁也让家庭更安全。</a:t>
            </a:r>
          </a:p>
          <a:p>
            <a:pPr marL="216535" marR="0" lvl="0" indent="-216535" algn="l" defTabSz="866775" rtl="0" eaLnBrk="1" fontAlgn="auto" latinLnBrk="0" hangingPunct="1">
              <a:lnSpc>
                <a:spcPct val="110000"/>
              </a:lnSpc>
              <a:spcBef>
                <a:spcPts val="950"/>
              </a:spcBef>
              <a:spcAft>
                <a:spcPts val="0"/>
              </a:spcAft>
              <a:buClrTx/>
              <a:buSzTx/>
              <a:buFontTx/>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        家庭游戏机搭载能想象到的所有传感器，除了控制运动的加速度计、陀螺仪、磁传感器之外，还有前摄像头、麦克风等。</a:t>
            </a:r>
          </a:p>
          <a:p>
            <a:pPr marL="216535" marR="0" lvl="0" indent="-216535" algn="l" defTabSz="866775" rtl="0" eaLnBrk="1" fontAlgn="auto" latinLnBrk="0" hangingPunct="1">
              <a:lnSpc>
                <a:spcPct val="110000"/>
              </a:lnSpc>
              <a:spcBef>
                <a:spcPts val="950"/>
              </a:spcBef>
              <a:spcAft>
                <a:spcPts val="0"/>
              </a:spcAft>
              <a:buClrTx/>
              <a:buSzTx/>
              <a:buFontTx/>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        汽车辅助驾驶技术包括行人监测、路牌扫描、防刮蹭等。</a:t>
            </a:r>
          </a:p>
          <a:p>
            <a:pPr marL="216535" marR="0" lvl="0" indent="-216535" algn="l" defTabSz="866775" rtl="0" eaLnBrk="1" fontAlgn="auto" latinLnBrk="0" hangingPunct="1">
              <a:lnSpc>
                <a:spcPct val="110000"/>
              </a:lnSpc>
              <a:spcBef>
                <a:spcPts val="950"/>
              </a:spcBef>
              <a:spcAft>
                <a:spcPts val="0"/>
              </a:spcAft>
              <a:buClrTx/>
              <a:buSzTx/>
              <a:buFont typeface="Wingdings" pitchFamily="2" charset="2"/>
              <a:buChar char="l"/>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无人商店 ？  </a:t>
            </a:r>
            <a:endParaRPr kumimoji="0"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endParaRPr>
          </a:p>
        </p:txBody>
      </p:sp>
    </p:spTree>
  </p:cSld>
  <p:clrMapOvr>
    <a:masterClrMapping/>
  </p:clrMapOvr>
  <p:transition spd="slow" advTm="300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a:xfrm>
            <a:off x="179388" y="1312863"/>
            <a:ext cx="11230734" cy="5140325"/>
          </a:xfrm>
          <a:prstGeom prst="rect">
            <a:avLst/>
          </a:prstGeom>
        </p:spPr>
        <p:txBody>
          <a:bodyPr/>
          <a:lstStyle/>
          <a:p>
            <a:pPr marL="216535" marR="0" lvl="0" indent="-216535" algn="l" defTabSz="866775" rtl="0" eaLnBrk="1" fontAlgn="auto" latinLnBrk="0" hangingPunct="1">
              <a:lnSpc>
                <a:spcPct val="110000"/>
              </a:lnSpc>
              <a:spcBef>
                <a:spcPts val="95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深圳路边临时停车收费管理系统</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宜停车”采用了</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PNI</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的磁传感器</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(PNI: PDR+GPS )</a:t>
            </a:r>
          </a:p>
          <a:p>
            <a:pPr marL="216535" marR="0" lvl="0" indent="-216535" algn="l" defTabSz="866775" rtl="0" eaLnBrk="1" fontAlgn="auto" latinLnBrk="0" hangingPunct="1">
              <a:lnSpc>
                <a:spcPct val="110000"/>
              </a:lnSpc>
              <a:spcBef>
                <a:spcPts val="950"/>
              </a:spcBef>
              <a:spcAft>
                <a:spcPts val="0"/>
              </a:spcAft>
              <a:buClrTx/>
              <a:buSzTx/>
              <a:buFont typeface="Arial" panose="020B0604020202020204" pitchFamily="34" charset="0"/>
              <a:buChar char="•"/>
              <a:tabLst/>
              <a:defRPr/>
            </a:pP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Bosch </a:t>
            </a:r>
            <a:r>
              <a:rPr kumimoji="0" lang="en-US" altLang="zh-CN" sz="2400" b="1" i="0" u="none" strike="noStrike" kern="1200" cap="none" spc="0" normalizeH="0" baseline="0" noProof="0" dirty="0" err="1" smtClean="0">
                <a:ln>
                  <a:noFill/>
                </a:ln>
                <a:solidFill>
                  <a:schemeClr val="tx1"/>
                </a:solidFill>
                <a:effectLst/>
                <a:uLnTx/>
                <a:uFillTx/>
                <a:latin typeface="楷体_GB2312" pitchFamily="49" charset="-122"/>
                <a:ea typeface="楷体_GB2312" pitchFamily="49" charset="-122"/>
              </a:rPr>
              <a:t>Sensortec</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 </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亚太区总裁</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Leopold Beer</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：物联网时代正悄然到来，对消费类</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MEMS</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及传感器提出了新要求。应用领域的多样性决定了产业将面临新的技术挑战，同时也为现有及新型传感器的应用提供了大量的机会。</a:t>
            </a:r>
          </a:p>
          <a:p>
            <a:pPr marL="216535" marR="0" lvl="0" indent="-216535" algn="l" defTabSz="866775" rtl="0" eaLnBrk="1" fontAlgn="auto" latinLnBrk="0" hangingPunct="1">
              <a:lnSpc>
                <a:spcPct val="110000"/>
              </a:lnSpc>
              <a:spcBef>
                <a:spcPts val="95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飞思卡尔半导体传感器解决方案部</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Ian Chen</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：随着物联网的兴起，传感器及其配套互联设备呈爆炸式增长态势。</a:t>
            </a:r>
          </a:p>
          <a:p>
            <a:pPr marL="216535" marR="0" lvl="0" indent="-216535" algn="l" defTabSz="866775" rtl="0" eaLnBrk="1" fontAlgn="auto" latinLnBrk="0" hangingPunct="1">
              <a:lnSpc>
                <a:spcPct val="110000"/>
              </a:lnSpc>
              <a:spcBef>
                <a:spcPts val="950"/>
              </a:spcBef>
              <a:spcAft>
                <a:spcPts val="0"/>
              </a:spcAft>
              <a:buClrTx/>
              <a:buSzTx/>
              <a:buFont typeface="Arial" panose="020B0604020202020204" pitchFamily="34" charset="0"/>
              <a:buChar char="•"/>
              <a:tabLst/>
              <a:defRPr/>
            </a:pP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ST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执行副总裁</a:t>
            </a:r>
            <a:r>
              <a:rPr kumimoji="0" lang="en-US" altLang="zh-CN" sz="2400" b="1" i="0" u="none" strike="noStrike" kern="1200" cap="none" spc="0" normalizeH="0" baseline="0" noProof="0" dirty="0" err="1" smtClean="0">
                <a:ln>
                  <a:noFill/>
                </a:ln>
                <a:solidFill>
                  <a:schemeClr val="tx1"/>
                </a:solidFill>
                <a:effectLst/>
                <a:uLnTx/>
                <a:uFillTx/>
                <a:latin typeface="楷体_GB2312" pitchFamily="49" charset="-122"/>
                <a:ea typeface="楷体_GB2312" pitchFamily="49" charset="-122"/>
              </a:rPr>
              <a:t>Benedetto</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 </a:t>
            </a:r>
            <a:r>
              <a:rPr kumimoji="0" lang="en-US" altLang="zh-CN" sz="2400" b="1" i="0" u="none" strike="noStrike" kern="1200" cap="none" spc="0" normalizeH="0" baseline="0" noProof="0" dirty="0" err="1" smtClean="0">
                <a:ln>
                  <a:noFill/>
                </a:ln>
                <a:solidFill>
                  <a:schemeClr val="tx1"/>
                </a:solidFill>
                <a:effectLst/>
                <a:uLnTx/>
                <a:uFillTx/>
                <a:latin typeface="楷体_GB2312" pitchFamily="49" charset="-122"/>
                <a:ea typeface="楷体_GB2312" pitchFamily="49" charset="-122"/>
              </a:rPr>
              <a:t>Vigna</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 </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：下一波</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MEMS </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发展的浪潮正持续袭来。近年来优秀的传感器产品不断出现，并逐渐融入物联网的应用中。</a:t>
            </a:r>
            <a:r>
              <a:rPr kumimoji="0" lang="zh-CN" altLang="en-US" sz="28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 </a:t>
            </a:r>
            <a:endPar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endParaRPr>
          </a:p>
        </p:txBody>
      </p:sp>
    </p:spTree>
  </p:cSld>
  <p:clrMapOvr>
    <a:masterClrMapping/>
  </p:clrMapOvr>
  <p:transition spd="slow" advTm="300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962247" y="797503"/>
            <a:ext cx="9679248" cy="5682508"/>
          </a:xfrm>
          <a:prstGeom prst="rect">
            <a:avLst/>
          </a:prstGeom>
          <a:noFill/>
          <a:ln w="9525">
            <a:noFill/>
            <a:miter lim="800000"/>
            <a:headEnd/>
            <a:tailEnd/>
          </a:ln>
          <a:effectLst/>
        </p:spPr>
      </p:pic>
    </p:spTree>
  </p:cSld>
  <p:clrMapOvr>
    <a:masterClrMapping/>
  </p:clrMapOvr>
  <p:transition spd="slow" advTm="300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1085022" y="921026"/>
            <a:ext cx="10477438" cy="5493026"/>
          </a:xfrm>
          <a:prstGeom prst="rect">
            <a:avLst/>
          </a:prstGeom>
          <a:noFill/>
          <a:ln w="9525">
            <a:noFill/>
            <a:miter lim="800000"/>
            <a:headEnd/>
            <a:tailEnd/>
          </a:ln>
          <a:effectLst/>
        </p:spPr>
      </p:pic>
    </p:spTree>
  </p:cSld>
  <p:clrMapOvr>
    <a:masterClrMapping/>
  </p:clrMapOvr>
  <p:transition spd="slow" advTm="300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1216094" y="868639"/>
            <a:ext cx="9724292" cy="5545413"/>
          </a:xfrm>
          <a:prstGeom prst="rect">
            <a:avLst/>
          </a:prstGeom>
          <a:noFill/>
          <a:ln w="9525">
            <a:noFill/>
            <a:miter lim="800000"/>
            <a:headEnd/>
            <a:tailEnd/>
          </a:ln>
          <a:effectLst/>
        </p:spPr>
      </p:pic>
    </p:spTree>
  </p:cSld>
  <p:clrMapOvr>
    <a:masterClrMapping/>
  </p:clrMapOvr>
  <p:transition spd="slow" advTm="300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2608" y="1566496"/>
            <a:ext cx="6096000" cy="4154984"/>
          </a:xfrm>
          <a:prstGeom prst="rect">
            <a:avLst/>
          </a:prstGeom>
        </p:spPr>
        <p:txBody>
          <a:bodyPr>
            <a:spAutoFit/>
          </a:bodyPr>
          <a:lstStyle/>
          <a:p>
            <a:r>
              <a:rPr lang="zh-CN" altLang="en-US" sz="2400" dirty="0" smtClean="0"/>
              <a:t>竞争格局</a:t>
            </a:r>
          </a:p>
          <a:p>
            <a:r>
              <a:rPr lang="zh-CN" altLang="en-US" sz="2400" dirty="0" smtClean="0"/>
              <a:t>    美、日、德主导全球传感器市场，国内企业竞争力弱。传感器属于技术密集型产业，需要多年的研发积累。由于美、日、德传感器技术开发较早，目前占据全球传感器主导地位，市场份额合计达 </a:t>
            </a:r>
            <a:r>
              <a:rPr lang="en-US" altLang="zh-CN" sz="2400" dirty="0" smtClean="0"/>
              <a:t>69%</a:t>
            </a:r>
            <a:r>
              <a:rPr lang="zh-CN" altLang="en-US" sz="2400" dirty="0" smtClean="0"/>
              <a:t>。与美日德相比，我国传感器制造行业起步较晚，直到 </a:t>
            </a:r>
            <a:r>
              <a:rPr lang="en-US" altLang="zh-CN" sz="2400" dirty="0" smtClean="0"/>
              <a:t>1972 </a:t>
            </a:r>
            <a:r>
              <a:rPr lang="zh-CN" altLang="en-US" sz="2400" dirty="0" smtClean="0"/>
              <a:t>年才组建成立中国第一批压阻传感器研制生产单位，这导致中国传感器技术与世界水平存在很大差距，国内企业在全球传感器市场上的竞争力较弱。</a:t>
            </a:r>
            <a:endParaRPr lang="zh-CN" altLang="en-US" sz="2400" dirty="0"/>
          </a:p>
        </p:txBody>
      </p:sp>
      <p:pic>
        <p:nvPicPr>
          <p:cNvPr id="4098" name="Picture 2"/>
          <p:cNvPicPr>
            <a:picLocks noChangeAspect="1" noChangeArrowheads="1"/>
          </p:cNvPicPr>
          <p:nvPr/>
        </p:nvPicPr>
        <p:blipFill>
          <a:blip r:embed="rId3"/>
          <a:srcRect/>
          <a:stretch>
            <a:fillRect/>
          </a:stretch>
        </p:blipFill>
        <p:spPr bwMode="auto">
          <a:xfrm>
            <a:off x="7103164" y="1950763"/>
            <a:ext cx="4654747" cy="3098316"/>
          </a:xfrm>
          <a:prstGeom prst="rect">
            <a:avLst/>
          </a:prstGeom>
          <a:noFill/>
          <a:ln w="9525">
            <a:noFill/>
            <a:miter lim="800000"/>
            <a:headEnd/>
            <a:tailEnd/>
          </a:ln>
          <a:effectLst/>
        </p:spPr>
      </p:pic>
    </p:spTree>
  </p:cSld>
  <p:clrMapOvr>
    <a:masterClrMapping/>
  </p:clrMapOvr>
  <p:transition spd="slow" advTm="3000">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8052" y="1115922"/>
            <a:ext cx="6096000" cy="4524315"/>
          </a:xfrm>
          <a:prstGeom prst="rect">
            <a:avLst/>
          </a:prstGeom>
        </p:spPr>
        <p:txBody>
          <a:bodyPr>
            <a:spAutoFit/>
          </a:bodyPr>
          <a:lstStyle/>
          <a:p>
            <a:r>
              <a:rPr lang="zh-CN" altLang="en-US" sz="2400" dirty="0" smtClean="0"/>
              <a:t>    传感器行业和集成电路行业一样，属于竞争壁垒较高，行业空间较大的一个半导体细分赛道，目前我国传感器市场空间巨大，而且每年还在以</a:t>
            </a:r>
            <a:r>
              <a:rPr lang="en-US" altLang="zh-CN" sz="2400" dirty="0" smtClean="0"/>
              <a:t>14%</a:t>
            </a:r>
            <a:r>
              <a:rPr lang="zh-CN" altLang="en-US" sz="2400" dirty="0" smtClean="0"/>
              <a:t>的增速快速增长。传感器种类繁多，大致可以细分为流量传感器、压力传感器、温度传感器和其它。传感器行业属于技术密集型产业，需要多年的研发积累，由于国内起步较晚，目前该赛道主要被国际玩家垄断，国内目前全球市场份额只有约</a:t>
            </a:r>
            <a:r>
              <a:rPr lang="en-US" altLang="zh-CN" sz="2400" dirty="0" smtClean="0"/>
              <a:t>10%</a:t>
            </a:r>
            <a:r>
              <a:rPr lang="zh-CN" altLang="en-US" sz="2400" dirty="0" smtClean="0"/>
              <a:t>，主要集中在低端产品，高端产品完全依赖进口，整体进口率目前依然维持在</a:t>
            </a:r>
            <a:r>
              <a:rPr lang="en-US" altLang="zh-CN" sz="2400" dirty="0" smtClean="0"/>
              <a:t>80%</a:t>
            </a:r>
            <a:r>
              <a:rPr lang="zh-CN" altLang="en-US" sz="2400" dirty="0" smtClean="0"/>
              <a:t>高位，核心技术自主可控也是迫在眉睫。</a:t>
            </a:r>
            <a:endParaRPr lang="zh-CN" altLang="en-US" sz="2400" dirty="0"/>
          </a:p>
        </p:txBody>
      </p:sp>
      <p:pic>
        <p:nvPicPr>
          <p:cNvPr id="5122" name="Picture 2"/>
          <p:cNvPicPr>
            <a:picLocks noChangeAspect="1" noChangeArrowheads="1"/>
          </p:cNvPicPr>
          <p:nvPr/>
        </p:nvPicPr>
        <p:blipFill>
          <a:blip r:embed="rId3"/>
          <a:srcRect/>
          <a:stretch>
            <a:fillRect/>
          </a:stretch>
        </p:blipFill>
        <p:spPr bwMode="auto">
          <a:xfrm>
            <a:off x="6308430" y="1715327"/>
            <a:ext cx="5883570" cy="3015699"/>
          </a:xfrm>
          <a:prstGeom prst="rect">
            <a:avLst/>
          </a:prstGeom>
          <a:noFill/>
          <a:ln w="9525">
            <a:noFill/>
            <a:miter lim="800000"/>
            <a:headEnd/>
            <a:tailEnd/>
          </a:ln>
          <a:effectLst/>
        </p:spPr>
      </p:pic>
    </p:spTree>
  </p:cSld>
  <p:clrMapOvr>
    <a:masterClrMapping/>
  </p:clrMapOvr>
  <p:transition spd="slow" advTm="3000">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1643977" y="1122877"/>
            <a:ext cx="9107488" cy="757130"/>
          </a:xfrm>
          <a:prstGeom prst="rect">
            <a:avLst/>
          </a:prstGeom>
          <a:noFill/>
          <a:ln w="9525">
            <a:noFill/>
            <a:miter lim="800000"/>
            <a:headEnd/>
            <a:tailEnd/>
          </a:ln>
        </p:spPr>
        <p:txBody>
          <a:bodyPr>
            <a:spAutoFit/>
          </a:bodyPr>
          <a:lstStyle/>
          <a:p>
            <a:pPr algn="ctr" eaLnBrk="1" hangingPunct="1">
              <a:lnSpc>
                <a:spcPct val="90000"/>
              </a:lnSpc>
              <a:spcBef>
                <a:spcPct val="20000"/>
              </a:spcBef>
              <a:buClr>
                <a:schemeClr val="folHlink"/>
              </a:buClr>
              <a:buSzPct val="60000"/>
              <a:buFont typeface="Wingdings" pitchFamily="2" charset="2"/>
              <a:buNone/>
            </a:pPr>
            <a:r>
              <a:rPr lang="zh-CN" altLang="en-US" sz="4800" b="1" dirty="0" smtClean="0">
                <a:solidFill>
                  <a:srgbClr val="FF0000"/>
                </a:solidFill>
                <a:latin typeface="楷体_GB2312" pitchFamily="49" charset="-122"/>
                <a:ea typeface="楷体_GB2312" pitchFamily="49" charset="-122"/>
              </a:rPr>
              <a:t>传感器技术</a:t>
            </a:r>
            <a:endParaRPr lang="zh-CN" altLang="en-US" sz="4800" b="1" dirty="0">
              <a:solidFill>
                <a:srgbClr val="FF0000"/>
              </a:solidFill>
              <a:latin typeface="楷体_GB2312" pitchFamily="49" charset="-122"/>
              <a:ea typeface="楷体_GB2312" pitchFamily="49" charset="-122"/>
            </a:endParaRPr>
          </a:p>
        </p:txBody>
      </p:sp>
      <p:sp>
        <p:nvSpPr>
          <p:cNvPr id="3" name="Rectangle 8"/>
          <p:cNvSpPr>
            <a:spLocks noChangeArrowheads="1"/>
          </p:cNvSpPr>
          <p:nvPr/>
        </p:nvSpPr>
        <p:spPr bwMode="auto">
          <a:xfrm>
            <a:off x="1700842" y="2380744"/>
            <a:ext cx="9107488" cy="757130"/>
          </a:xfrm>
          <a:prstGeom prst="rect">
            <a:avLst/>
          </a:prstGeom>
          <a:noFill/>
          <a:ln w="9525">
            <a:noFill/>
            <a:miter lim="800000"/>
            <a:headEnd/>
            <a:tailEnd/>
          </a:ln>
        </p:spPr>
        <p:txBody>
          <a:bodyPr>
            <a:spAutoFit/>
          </a:bodyPr>
          <a:lstStyle/>
          <a:p>
            <a:pPr algn="ctr" eaLnBrk="1" hangingPunct="1">
              <a:lnSpc>
                <a:spcPct val="90000"/>
              </a:lnSpc>
              <a:spcBef>
                <a:spcPct val="20000"/>
              </a:spcBef>
              <a:buClr>
                <a:schemeClr val="folHlink"/>
              </a:buClr>
              <a:buSzPct val="60000"/>
              <a:buFont typeface="Wingdings" pitchFamily="2" charset="2"/>
              <a:buNone/>
            </a:pPr>
            <a:r>
              <a:rPr lang="zh-CN" altLang="en-US" sz="4800" b="1" dirty="0" smtClean="0">
                <a:solidFill>
                  <a:srgbClr val="FF0000"/>
                </a:solidFill>
                <a:latin typeface="楷体_GB2312" pitchFamily="49" charset="-122"/>
                <a:ea typeface="楷体_GB2312" pitchFamily="49" charset="-122"/>
              </a:rPr>
              <a:t>是一门非常重要的技术！</a:t>
            </a:r>
            <a:endParaRPr lang="zh-CN" altLang="en-US" sz="4800" b="1" dirty="0">
              <a:solidFill>
                <a:srgbClr val="FF0000"/>
              </a:solidFill>
              <a:latin typeface="楷体_GB2312" pitchFamily="49" charset="-122"/>
              <a:ea typeface="楷体_GB2312" pitchFamily="49" charset="-122"/>
            </a:endParaRPr>
          </a:p>
        </p:txBody>
      </p:sp>
      <p:sp>
        <p:nvSpPr>
          <p:cNvPr id="5" name="Rectangle 8"/>
          <p:cNvSpPr>
            <a:spLocks noChangeArrowheads="1"/>
          </p:cNvSpPr>
          <p:nvPr/>
        </p:nvSpPr>
        <p:spPr bwMode="auto">
          <a:xfrm>
            <a:off x="1853242" y="3802385"/>
            <a:ext cx="9107488" cy="757130"/>
          </a:xfrm>
          <a:prstGeom prst="rect">
            <a:avLst/>
          </a:prstGeom>
          <a:noFill/>
          <a:ln w="9525">
            <a:noFill/>
            <a:miter lim="800000"/>
            <a:headEnd/>
            <a:tailEnd/>
          </a:ln>
        </p:spPr>
        <p:txBody>
          <a:bodyPr>
            <a:spAutoFit/>
          </a:bodyPr>
          <a:lstStyle/>
          <a:p>
            <a:pPr algn="ctr" eaLnBrk="1" hangingPunct="1">
              <a:lnSpc>
                <a:spcPct val="90000"/>
              </a:lnSpc>
              <a:spcBef>
                <a:spcPct val="20000"/>
              </a:spcBef>
              <a:buClr>
                <a:schemeClr val="folHlink"/>
              </a:buClr>
              <a:buSzPct val="60000"/>
              <a:buFont typeface="Wingdings" pitchFamily="2" charset="2"/>
              <a:buNone/>
            </a:pPr>
            <a:r>
              <a:rPr lang="zh-CN" altLang="en-US" sz="4800" b="1" dirty="0" smtClean="0">
                <a:solidFill>
                  <a:srgbClr val="FF0000"/>
                </a:solidFill>
                <a:latin typeface="楷体_GB2312" pitchFamily="49" charset="-122"/>
                <a:ea typeface="楷体_GB2312" pitchFamily="49" charset="-122"/>
              </a:rPr>
              <a:t>大有可为！</a:t>
            </a:r>
            <a:endParaRPr lang="zh-CN" altLang="en-US" sz="4800" b="1" dirty="0">
              <a:solidFill>
                <a:srgbClr val="FF0000"/>
              </a:solidFill>
              <a:latin typeface="楷体_GB2312" pitchFamily="49" charset="-122"/>
              <a:ea typeface="楷体_GB2312" pitchFamily="49"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p:cNvSpPr txBox="1">
            <a:spLocks noChangeArrowheads="1"/>
          </p:cNvSpPr>
          <p:nvPr/>
        </p:nvSpPr>
        <p:spPr>
          <a:xfrm>
            <a:off x="778772" y="1991139"/>
            <a:ext cx="8001000" cy="8748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rgbClr val="FF3300"/>
                </a:solidFill>
                <a:effectLst>
                  <a:outerShdw blurRad="38100" dist="38100" dir="2700000" algn="tl">
                    <a:srgbClr val="C0C0C0"/>
                  </a:outerShdw>
                </a:effectLst>
                <a:uLnTx/>
                <a:uFillTx/>
                <a:latin typeface="楷体_GB2312" pitchFamily="49" charset="-122"/>
                <a:ea typeface="楷体_GB2312" pitchFamily="49" charset="-122"/>
                <a:cs typeface="+mn-cs"/>
              </a:rPr>
              <a:t>电子技术</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（包括电路原理、模拟电子技术、数字电子技术等）</a:t>
            </a:r>
          </a:p>
        </p:txBody>
      </p:sp>
      <p:sp>
        <p:nvSpPr>
          <p:cNvPr id="30" name="文本框 10">
            <a:extLst>
              <a:ext uri="{FF2B5EF4-FFF2-40B4-BE49-F238E27FC236}">
                <a16:creationId xmlns:a16="http://schemas.microsoft.com/office/drawing/2014/main" xmlns="" id="{3F12C777-C75C-4F2D-8A7D-3BD47007809D}"/>
              </a:ext>
            </a:extLst>
          </p:cNvPr>
          <p:cNvSpPr txBox="1"/>
          <p:nvPr/>
        </p:nvSpPr>
        <p:spPr>
          <a:xfrm>
            <a:off x="789956" y="1160970"/>
            <a:ext cx="4654357" cy="492443"/>
          </a:xfrm>
          <a:prstGeom prst="rect">
            <a:avLst/>
          </a:prstGeom>
          <a:noFill/>
        </p:spPr>
        <p:txBody>
          <a:bodyPr wrap="square" rtlCol="0">
            <a:spAutoFit/>
          </a:bodyPr>
          <a:lstStyle/>
          <a:p>
            <a:pPr lvl="0">
              <a:defRPr/>
            </a:pPr>
            <a:r>
              <a:rPr lang="zh-CN" altLang="en-US" sz="2600" b="1" dirty="0" smtClean="0">
                <a:solidFill>
                  <a:sysClr val="windowText" lastClr="000000"/>
                </a:solidFill>
                <a:latin typeface="Arial" panose="020B0604020202020204"/>
                <a:ea typeface="微软雅黑" panose="020B0503020204020204" pitchFamily="34" charset="-122"/>
                <a:cs typeface="+mj-cs"/>
              </a:rPr>
              <a:t>本课程所涵盖的相关基础知识</a:t>
            </a:r>
            <a:endParaRPr lang="zh-CN" altLang="en-US" sz="2600" b="1" dirty="0">
              <a:solidFill>
                <a:sysClr val="windowText" lastClr="000000"/>
              </a:solidFill>
              <a:latin typeface="Arial" panose="020B0604020202020204"/>
              <a:ea typeface="微软雅黑" panose="020B0503020204020204" pitchFamily="34" charset="-122"/>
              <a:cs typeface="+mj-cs"/>
            </a:endParaRPr>
          </a:p>
        </p:txBody>
      </p:sp>
      <p:sp>
        <p:nvSpPr>
          <p:cNvPr id="19" name="Rectangle 3"/>
          <p:cNvSpPr txBox="1">
            <a:spLocks noChangeArrowheads="1"/>
          </p:cNvSpPr>
          <p:nvPr/>
        </p:nvSpPr>
        <p:spPr>
          <a:xfrm>
            <a:off x="778772" y="2920621"/>
            <a:ext cx="8001000" cy="887104"/>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rgbClr val="FF3300"/>
                </a:solidFill>
                <a:effectLst>
                  <a:outerShdw blurRad="38100" dist="38100" dir="2700000" algn="tl">
                    <a:srgbClr val="C0C0C0"/>
                  </a:outerShdw>
                </a:effectLst>
                <a:uLnTx/>
                <a:uFillTx/>
                <a:latin typeface="楷体_GB2312" pitchFamily="49" charset="-122"/>
                <a:ea typeface="楷体_GB2312" pitchFamily="49" charset="-122"/>
                <a:cs typeface="+mn-cs"/>
              </a:rPr>
              <a:t>自动控制理论</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（包括系统建模、控制理论、仿真等）</a:t>
            </a:r>
          </a:p>
        </p:txBody>
      </p:sp>
      <p:sp>
        <p:nvSpPr>
          <p:cNvPr id="21" name="Rectangle 3"/>
          <p:cNvSpPr txBox="1">
            <a:spLocks noChangeArrowheads="1"/>
          </p:cNvSpPr>
          <p:nvPr/>
        </p:nvSpPr>
        <p:spPr>
          <a:xfrm>
            <a:off x="778772" y="3807725"/>
            <a:ext cx="8001000" cy="464024"/>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rgbClr val="FF3300"/>
                </a:solidFill>
                <a:effectLst>
                  <a:outerShdw blurRad="38100" dist="38100" dir="2700000" algn="tl">
                    <a:srgbClr val="C0C0C0"/>
                  </a:outerShdw>
                </a:effectLst>
                <a:uLnTx/>
                <a:uFillTx/>
                <a:latin typeface="楷体_GB2312" pitchFamily="49" charset="-122"/>
                <a:ea typeface="楷体_GB2312" pitchFamily="49" charset="-122"/>
                <a:cs typeface="+mn-cs"/>
              </a:rPr>
              <a:t>物理学</a:t>
            </a:r>
            <a:endPar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22" name="Rectangle 3"/>
          <p:cNvSpPr txBox="1">
            <a:spLocks noChangeArrowheads="1"/>
          </p:cNvSpPr>
          <p:nvPr/>
        </p:nvSpPr>
        <p:spPr>
          <a:xfrm>
            <a:off x="778772" y="4312693"/>
            <a:ext cx="8001000" cy="928047"/>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rgbClr val="FF3300"/>
                </a:solidFill>
                <a:effectLst>
                  <a:outerShdw blurRad="38100" dist="38100" dir="2700000" algn="tl">
                    <a:srgbClr val="C0C0C0"/>
                  </a:outerShdw>
                </a:effectLst>
                <a:uLnTx/>
                <a:uFillTx/>
                <a:latin typeface="楷体_GB2312" pitchFamily="49" charset="-122"/>
                <a:ea typeface="楷体_GB2312" pitchFamily="49" charset="-122"/>
                <a:cs typeface="+mn-cs"/>
              </a:rPr>
              <a:t>工程技术</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（包括对象背景知识、工程设计与实施等）</a:t>
            </a:r>
            <a:endPar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9" grpId="0"/>
      <p:bldP spid="21"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xmlns="" id="{3F12C777-C75C-4F2D-8A7D-3BD47007809D}"/>
              </a:ext>
            </a:extLst>
          </p:cNvPr>
          <p:cNvSpPr txBox="1"/>
          <p:nvPr/>
        </p:nvSpPr>
        <p:spPr>
          <a:xfrm>
            <a:off x="7765576" y="873279"/>
            <a:ext cx="3918039" cy="892552"/>
          </a:xfrm>
          <a:prstGeom prst="rect">
            <a:avLst/>
          </a:prstGeom>
          <a:noFill/>
        </p:spPr>
        <p:txBody>
          <a:bodyPr wrap="square" rtlCol="0">
            <a:spAutoFit/>
          </a:bodyPr>
          <a:lstStyle/>
          <a:p>
            <a:pPr lvl="0" algn="ctr">
              <a:defRPr/>
            </a:pPr>
            <a:r>
              <a:rPr lang="zh-CN" altLang="en-US" sz="2600" b="1" dirty="0" smtClean="0">
                <a:solidFill>
                  <a:srgbClr val="FF0000"/>
                </a:solidFill>
                <a:latin typeface="Arial" panose="020B0604020202020204"/>
                <a:ea typeface="微软雅黑" panose="020B0503020204020204" pitchFamily="34" charset="-122"/>
                <a:cs typeface="+mj-cs"/>
              </a:rPr>
              <a:t>课时安排</a:t>
            </a:r>
            <a:endParaRPr lang="en-US" altLang="zh-CN" sz="2600" b="1" dirty="0" smtClean="0">
              <a:solidFill>
                <a:srgbClr val="FF0000"/>
              </a:solidFill>
              <a:latin typeface="Arial" panose="020B0604020202020204"/>
              <a:ea typeface="微软雅黑" panose="020B0503020204020204" pitchFamily="34" charset="-122"/>
              <a:cs typeface="+mj-cs"/>
            </a:endParaRPr>
          </a:p>
          <a:p>
            <a:pPr lvl="0" algn="ctr">
              <a:defRPr/>
            </a:pPr>
            <a:r>
              <a:rPr lang="en-US" altLang="zh-CN" sz="2600" b="1" dirty="0" smtClean="0">
                <a:solidFill>
                  <a:srgbClr val="FF0000"/>
                </a:solidFill>
                <a:latin typeface="Arial" panose="020B0604020202020204"/>
                <a:ea typeface="微软雅黑" panose="020B0503020204020204" pitchFamily="34" charset="-122"/>
                <a:cs typeface="+mj-cs"/>
              </a:rPr>
              <a:t>48h=38h</a:t>
            </a:r>
            <a:r>
              <a:rPr lang="zh-CN" altLang="en-US" sz="2600" b="1" dirty="0" smtClean="0">
                <a:solidFill>
                  <a:srgbClr val="FF0000"/>
                </a:solidFill>
                <a:latin typeface="Arial" panose="020B0604020202020204"/>
                <a:ea typeface="微软雅黑" panose="020B0503020204020204" pitchFamily="34" charset="-122"/>
                <a:cs typeface="+mj-cs"/>
              </a:rPr>
              <a:t>授课</a:t>
            </a:r>
            <a:r>
              <a:rPr lang="en-US" altLang="zh-CN" sz="2600" b="1" dirty="0" smtClean="0">
                <a:solidFill>
                  <a:srgbClr val="FF0000"/>
                </a:solidFill>
                <a:latin typeface="Arial" panose="020B0604020202020204"/>
                <a:ea typeface="微软雅黑" panose="020B0503020204020204" pitchFamily="34" charset="-122"/>
                <a:cs typeface="+mj-cs"/>
              </a:rPr>
              <a:t>+10h</a:t>
            </a:r>
            <a:r>
              <a:rPr lang="zh-CN" altLang="en-US" sz="2600" b="1" dirty="0" smtClean="0">
                <a:solidFill>
                  <a:srgbClr val="FF0000"/>
                </a:solidFill>
                <a:latin typeface="Arial" panose="020B0604020202020204"/>
                <a:ea typeface="微软雅黑" panose="020B0503020204020204" pitchFamily="34" charset="-122"/>
                <a:cs typeface="+mj-cs"/>
              </a:rPr>
              <a:t>实验</a:t>
            </a:r>
            <a:endParaRPr lang="zh-CN" altLang="en-US" sz="2600" b="1" dirty="0">
              <a:solidFill>
                <a:srgbClr val="FF0000"/>
              </a:solidFill>
              <a:latin typeface="Arial" panose="020B0604020202020204"/>
              <a:ea typeface="微软雅黑" panose="020B0503020204020204" pitchFamily="34" charset="-122"/>
              <a:cs typeface="+mj-cs"/>
            </a:endParaRPr>
          </a:p>
        </p:txBody>
      </p:sp>
      <p:sp>
        <p:nvSpPr>
          <p:cNvPr id="17" name="Rectangle 3"/>
          <p:cNvSpPr txBox="1">
            <a:spLocks noChangeArrowheads="1"/>
          </p:cNvSpPr>
          <p:nvPr/>
        </p:nvSpPr>
        <p:spPr>
          <a:xfrm>
            <a:off x="395784" y="755374"/>
            <a:ext cx="8925637" cy="5720489"/>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6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第一篇 传感器基础理论</a:t>
            </a:r>
            <a:endParaRPr kumimoji="0" lang="en-US" altLang="zh-CN" sz="26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6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1</a:t>
            </a:r>
            <a:r>
              <a:rPr kumimoji="0" lang="zh-CN" altLang="en-US" sz="26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、绪论</a:t>
            </a:r>
            <a:endParaRPr kumimoji="0" lang="zh-CN" altLang="en-US" sz="26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cs typeface="+mn-cs"/>
            </a:endParaRPr>
          </a:p>
          <a:p>
            <a:pPr marL="228600" lvl="0" indent="-228600">
              <a:lnSpc>
                <a:spcPct val="90000"/>
              </a:lnSpc>
              <a:spcBef>
                <a:spcPts val="1000"/>
              </a:spcBef>
              <a:buFont typeface="Arial" panose="020B0604020202020204" pitchFamily="34" charset="0"/>
              <a:buChar char="•"/>
              <a:defRPr/>
            </a:pPr>
            <a:r>
              <a:rPr lang="en-US" altLang="zh-CN" sz="2600" dirty="0" smtClean="0">
                <a:effectLst>
                  <a:outerShdw blurRad="38100" dist="38100" dir="2700000" algn="tl">
                    <a:srgbClr val="C0C0C0"/>
                  </a:outerShdw>
                </a:effectLst>
                <a:ea typeface="楷体_GB2312" pitchFamily="49" charset="-122"/>
              </a:rPr>
              <a:t>2</a:t>
            </a:r>
            <a:r>
              <a:rPr lang="zh-CN" altLang="en-US" sz="2600" dirty="0" smtClean="0">
                <a:effectLst>
                  <a:outerShdw blurRad="38100" dist="38100" dir="2700000" algn="tl">
                    <a:srgbClr val="C0C0C0"/>
                  </a:outerShdw>
                </a:effectLst>
                <a:ea typeface="楷体_GB2312" pitchFamily="49" charset="-122"/>
              </a:rPr>
              <a:t>、传感器的性能与评价 </a:t>
            </a:r>
          </a:p>
          <a:p>
            <a:pPr marL="228600" lvl="0" indent="-228600">
              <a:lnSpc>
                <a:spcPct val="90000"/>
              </a:lnSpc>
              <a:spcBef>
                <a:spcPts val="1000"/>
              </a:spcBef>
              <a:buFont typeface="Arial" panose="020B0604020202020204" pitchFamily="34" charset="0"/>
              <a:buChar char="•"/>
              <a:defRPr/>
            </a:pPr>
            <a:r>
              <a:rPr lang="en-US" altLang="zh-CN" sz="2600" dirty="0" smtClean="0">
                <a:effectLst>
                  <a:outerShdw blurRad="38100" dist="38100" dir="2700000" algn="tl">
                    <a:srgbClr val="C0C0C0"/>
                  </a:outerShdw>
                </a:effectLst>
                <a:ea typeface="楷体_GB2312" pitchFamily="49" charset="-122"/>
              </a:rPr>
              <a:t>3</a:t>
            </a:r>
            <a:r>
              <a:rPr lang="zh-CN" altLang="en-US" sz="2600" dirty="0" smtClean="0">
                <a:effectLst>
                  <a:outerShdw blurRad="38100" dist="38100" dir="2700000" algn="tl">
                    <a:srgbClr val="C0C0C0"/>
                  </a:outerShdw>
                </a:effectLst>
                <a:ea typeface="楷体_GB2312" pitchFamily="49" charset="-122"/>
              </a:rPr>
              <a:t>、电阻、电容和电感的传感原理与测量方法</a:t>
            </a:r>
          </a:p>
          <a:p>
            <a:pPr marL="228600" lvl="0" indent="-228600">
              <a:lnSpc>
                <a:spcPct val="90000"/>
              </a:lnSpc>
              <a:spcBef>
                <a:spcPts val="1000"/>
              </a:spcBef>
              <a:buFont typeface="Arial" panose="020B0604020202020204" pitchFamily="34" charset="0"/>
              <a:buChar char="•"/>
              <a:defRPr/>
            </a:pPr>
            <a:r>
              <a:rPr lang="en-US" altLang="zh-CN" sz="2600" dirty="0" smtClean="0">
                <a:effectLst>
                  <a:outerShdw blurRad="38100" dist="38100" dir="2700000" algn="tl">
                    <a:srgbClr val="C0C0C0"/>
                  </a:outerShdw>
                </a:effectLst>
                <a:ea typeface="楷体_GB2312" pitchFamily="49" charset="-122"/>
              </a:rPr>
              <a:t>4</a:t>
            </a:r>
            <a:r>
              <a:rPr lang="zh-CN" altLang="en-US" sz="2600" dirty="0" smtClean="0">
                <a:effectLst>
                  <a:outerShdw blurRad="38100" dist="38100" dir="2700000" algn="tl">
                    <a:srgbClr val="C0C0C0"/>
                  </a:outerShdw>
                </a:effectLst>
                <a:ea typeface="楷体_GB2312" pitchFamily="49" charset="-122"/>
              </a:rPr>
              <a:t>、传感器中常用的物理效应与器件</a:t>
            </a:r>
          </a:p>
          <a:p>
            <a:pPr marL="228600" lvl="0" indent="-228600">
              <a:lnSpc>
                <a:spcPct val="90000"/>
              </a:lnSpc>
              <a:spcBef>
                <a:spcPts val="1000"/>
              </a:spcBef>
              <a:defRPr/>
            </a:pPr>
            <a:r>
              <a:rPr lang="en-US" altLang="zh-CN" sz="2600" dirty="0" smtClean="0">
                <a:effectLst>
                  <a:outerShdw blurRad="38100" dist="38100" dir="2700000" algn="tl">
                    <a:srgbClr val="C0C0C0"/>
                  </a:outerShdw>
                </a:effectLst>
                <a:ea typeface="楷体_GB2312" pitchFamily="49" charset="-122"/>
              </a:rPr>
              <a:t>		-</a:t>
            </a:r>
            <a:r>
              <a:rPr lang="zh-CN" altLang="en-US" sz="2600" dirty="0" smtClean="0">
                <a:effectLst>
                  <a:outerShdw blurRad="38100" dist="38100" dir="2700000" algn="tl">
                    <a:srgbClr val="C0C0C0"/>
                  </a:outerShdw>
                </a:effectLst>
                <a:ea typeface="楷体_GB2312" pitchFamily="49" charset="-122"/>
              </a:rPr>
              <a:t>弹性效应与元件特性</a:t>
            </a:r>
          </a:p>
          <a:p>
            <a:pPr marL="228600" lvl="0" indent="-228600">
              <a:lnSpc>
                <a:spcPct val="90000"/>
              </a:lnSpc>
              <a:spcBef>
                <a:spcPts val="1000"/>
              </a:spcBef>
              <a:defRPr/>
            </a:pPr>
            <a:r>
              <a:rPr lang="en-US" altLang="zh-CN" sz="2600" dirty="0" smtClean="0">
                <a:effectLst>
                  <a:outerShdw blurRad="38100" dist="38100" dir="2700000" algn="tl">
                    <a:srgbClr val="C0C0C0"/>
                  </a:outerShdw>
                </a:effectLst>
                <a:ea typeface="楷体_GB2312" pitchFamily="49" charset="-122"/>
              </a:rPr>
              <a:t>		-</a:t>
            </a:r>
            <a:r>
              <a:rPr lang="zh-CN" altLang="en-US" sz="2600" dirty="0" smtClean="0">
                <a:effectLst>
                  <a:outerShdw blurRad="38100" dist="38100" dir="2700000" algn="tl">
                    <a:srgbClr val="C0C0C0"/>
                  </a:outerShdw>
                </a:effectLst>
                <a:ea typeface="楷体_GB2312" pitchFamily="49" charset="-122"/>
              </a:rPr>
              <a:t>电阻应变效应与器件</a:t>
            </a:r>
          </a:p>
          <a:p>
            <a:pPr marL="228600" lvl="0" indent="-228600">
              <a:lnSpc>
                <a:spcPct val="90000"/>
              </a:lnSpc>
              <a:spcBef>
                <a:spcPts val="1000"/>
              </a:spcBef>
              <a:defRPr/>
            </a:pPr>
            <a:r>
              <a:rPr lang="en-US" altLang="zh-CN" sz="2600" dirty="0" smtClean="0">
                <a:effectLst>
                  <a:outerShdw blurRad="38100" dist="38100" dir="2700000" algn="tl">
                    <a:srgbClr val="C0C0C0"/>
                  </a:outerShdw>
                </a:effectLst>
                <a:ea typeface="楷体_GB2312" pitchFamily="49" charset="-122"/>
              </a:rPr>
              <a:t>		-</a:t>
            </a:r>
            <a:r>
              <a:rPr lang="zh-CN" altLang="en-US" sz="2600" dirty="0" smtClean="0">
                <a:effectLst>
                  <a:outerShdw blurRad="38100" dist="38100" dir="2700000" algn="tl">
                    <a:srgbClr val="C0C0C0"/>
                  </a:outerShdw>
                </a:effectLst>
                <a:ea typeface="楷体_GB2312" pitchFamily="49" charset="-122"/>
              </a:rPr>
              <a:t>压电效应与器件</a:t>
            </a:r>
          </a:p>
          <a:p>
            <a:pPr marL="228600" lvl="0" indent="-228600">
              <a:lnSpc>
                <a:spcPct val="90000"/>
              </a:lnSpc>
              <a:spcBef>
                <a:spcPts val="1000"/>
              </a:spcBef>
              <a:defRPr/>
            </a:pPr>
            <a:r>
              <a:rPr lang="en-US" altLang="zh-CN" sz="2600" dirty="0" smtClean="0">
                <a:effectLst>
                  <a:outerShdw blurRad="38100" dist="38100" dir="2700000" algn="tl">
                    <a:srgbClr val="C0C0C0"/>
                  </a:outerShdw>
                </a:effectLst>
                <a:ea typeface="楷体_GB2312" pitchFamily="49" charset="-122"/>
              </a:rPr>
              <a:t>		-</a:t>
            </a:r>
            <a:r>
              <a:rPr lang="zh-CN" altLang="en-US" sz="2600" dirty="0" smtClean="0">
                <a:effectLst>
                  <a:outerShdw blurRad="38100" dist="38100" dir="2700000" algn="tl">
                    <a:srgbClr val="C0C0C0"/>
                  </a:outerShdw>
                </a:effectLst>
                <a:ea typeface="楷体_GB2312" pitchFamily="49" charset="-122"/>
              </a:rPr>
              <a:t>光电效应与器件</a:t>
            </a:r>
          </a:p>
          <a:p>
            <a:pPr marL="228600" lvl="0" indent="-228600">
              <a:lnSpc>
                <a:spcPct val="90000"/>
              </a:lnSpc>
              <a:spcBef>
                <a:spcPts val="1000"/>
              </a:spcBef>
              <a:defRPr/>
            </a:pPr>
            <a:r>
              <a:rPr lang="en-US" altLang="zh-CN" sz="2600" dirty="0" smtClean="0">
                <a:effectLst>
                  <a:outerShdw blurRad="38100" dist="38100" dir="2700000" algn="tl">
                    <a:srgbClr val="C0C0C0"/>
                  </a:outerShdw>
                </a:effectLst>
                <a:ea typeface="楷体_GB2312" pitchFamily="49" charset="-122"/>
              </a:rPr>
              <a:t>		-</a:t>
            </a:r>
            <a:r>
              <a:rPr lang="zh-CN" altLang="en-US" sz="2600" dirty="0" smtClean="0">
                <a:effectLst>
                  <a:outerShdw blurRad="38100" dist="38100" dir="2700000" algn="tl">
                    <a:srgbClr val="C0C0C0"/>
                  </a:outerShdw>
                </a:effectLst>
                <a:ea typeface="楷体_GB2312" pitchFamily="49" charset="-122"/>
              </a:rPr>
              <a:t>磁相关的效应与器件</a:t>
            </a:r>
          </a:p>
          <a:p>
            <a:pPr marL="228600" lvl="0" indent="-228600">
              <a:lnSpc>
                <a:spcPct val="90000"/>
              </a:lnSpc>
              <a:spcBef>
                <a:spcPts val="1000"/>
              </a:spcBef>
              <a:defRPr/>
            </a:pPr>
            <a:r>
              <a:rPr lang="en-US" altLang="zh-CN" sz="2600" dirty="0" smtClean="0">
                <a:effectLst>
                  <a:outerShdw blurRad="38100" dist="38100" dir="2700000" algn="tl">
                    <a:srgbClr val="C0C0C0"/>
                  </a:outerShdw>
                </a:effectLst>
                <a:ea typeface="楷体_GB2312" pitchFamily="49" charset="-122"/>
              </a:rPr>
              <a:t>		-</a:t>
            </a:r>
            <a:r>
              <a:rPr lang="zh-CN" altLang="en-US" sz="2600" dirty="0" smtClean="0">
                <a:effectLst>
                  <a:outerShdw blurRad="38100" dist="38100" dir="2700000" algn="tl">
                    <a:srgbClr val="C0C0C0"/>
                  </a:outerShdw>
                </a:effectLst>
                <a:ea typeface="楷体_GB2312" pitchFamily="49" charset="-122"/>
              </a:rPr>
              <a:t>热阻、热电和热释电效应与器件</a:t>
            </a:r>
          </a:p>
          <a:p>
            <a:pPr marL="228600" lvl="0" indent="-228600">
              <a:lnSpc>
                <a:spcPct val="90000"/>
              </a:lnSpc>
              <a:spcBef>
                <a:spcPts val="1000"/>
              </a:spcBef>
              <a:defRPr/>
            </a:pPr>
            <a:r>
              <a:rPr lang="en-US" altLang="zh-CN" sz="2600" dirty="0" smtClean="0">
                <a:effectLst>
                  <a:outerShdw blurRad="38100" dist="38100" dir="2700000" algn="tl">
                    <a:srgbClr val="C0C0C0"/>
                  </a:outerShdw>
                </a:effectLst>
                <a:ea typeface="楷体_GB2312" pitchFamily="49" charset="-122"/>
              </a:rPr>
              <a:t>		-</a:t>
            </a:r>
            <a:r>
              <a:rPr lang="zh-CN" altLang="en-US" sz="2600" dirty="0" smtClean="0">
                <a:effectLst>
                  <a:outerShdw blurRad="38100" dist="38100" dir="2700000" algn="tl">
                    <a:srgbClr val="C0C0C0"/>
                  </a:outerShdw>
                </a:effectLst>
                <a:ea typeface="楷体_GB2312" pitchFamily="49" charset="-122"/>
              </a:rPr>
              <a:t>其他效应与器件          </a:t>
            </a:r>
          </a:p>
        </p:txBody>
      </p:sp>
    </p:spTree>
  </p:cSld>
  <p:clrMapOvr>
    <a:masterClrMapping/>
  </p:clrMapOvr>
  <p:transition spd="slow" advTm="3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pattFill prst="wdUpDiag">
            <a:fgClr>
              <a:schemeClr val="bg1">
                <a:lumMod val="95000"/>
              </a:schemeClr>
            </a:fgClr>
            <a:bgClr>
              <a:schemeClr val="bg1"/>
            </a:bgClr>
          </a:patt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 name="文本框 6"/>
          <p:cNvSpPr txBox="1"/>
          <p:nvPr/>
        </p:nvSpPr>
        <p:spPr>
          <a:xfrm>
            <a:off x="59409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8" name="文本框 7"/>
          <p:cNvSpPr txBox="1"/>
          <p:nvPr/>
        </p:nvSpPr>
        <p:spPr>
          <a:xfrm>
            <a:off x="8655288" y="6583649"/>
            <a:ext cx="2967479"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7" name="任意多边形: 形状 16"/>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107837" y="136675"/>
            <a:ext cx="1663415" cy="487234"/>
          </a:xfrm>
          <a:prstGeom prst="rect">
            <a:avLst/>
          </a:prstGeom>
        </p:spPr>
      </p:pic>
      <p:sp>
        <p:nvSpPr>
          <p:cNvPr id="20" name="矩形 19"/>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1" name="文本框 20"/>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椭圆 22"/>
          <p:cNvSpPr/>
          <p:nvPr/>
        </p:nvSpPr>
        <p:spPr>
          <a:xfrm>
            <a:off x="8917027" y="597107"/>
            <a:ext cx="6452568" cy="5936919"/>
          </a:xfrm>
          <a:prstGeom prst="ellipse">
            <a:avLst/>
          </a:prstGeom>
          <a:blipFill dpi="0" rotWithShape="1">
            <a:blip r:embed="rId4">
              <a:alphaModFix amt="1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defTabSz="963930" fontAlgn="auto">
              <a:spcBef>
                <a:spcPts val="0"/>
              </a:spcBef>
              <a:spcAft>
                <a:spcPts val="0"/>
              </a:spcAft>
            </a:pPr>
            <a:endParaRPr lang="zh-CN" altLang="en-US" sz="1900" dirty="0">
              <a:solidFill>
                <a:prstClr val="white"/>
              </a:solidFill>
              <a:latin typeface="Calibri" panose="020F0502020204030204"/>
              <a:ea typeface="宋体" panose="02010600030101010101" pitchFamily="2" charset="-122"/>
            </a:endParaRPr>
          </a:p>
        </p:txBody>
      </p:sp>
      <p:sp>
        <p:nvSpPr>
          <p:cNvPr id="19" name="文本框 27" descr="e7d195523061f1c0c2f62a462c137ed84525df6b37b0ae651C8AF6AA81A55C55CF23A04F4B86D40374572BE14832D62EF89AD4D296109FC34294EFF06868D8F0024BB33B38E9F61C75267445B83ADF22667B301D1225CF9A283D9BCF4FB6A4AD3C8FEE43DE518F5EA43E61F0A70F9BC2F57CA417BB6B17B4BEE8C1A49685DA9B6AA913F36B2CCCA5B05A7FC25A68E9FC">
            <a:extLst>
              <a:ext uri="{FF2B5EF4-FFF2-40B4-BE49-F238E27FC236}">
                <a16:creationId xmlns:a16="http://schemas.microsoft.com/office/drawing/2014/main" xmlns="" id="{CF3ED966-9086-4736-B4C4-C0F03B2A471B}"/>
              </a:ext>
            </a:extLst>
          </p:cNvPr>
          <p:cNvSpPr txBox="1"/>
          <p:nvPr/>
        </p:nvSpPr>
        <p:spPr>
          <a:xfrm>
            <a:off x="10668000" y="6599583"/>
            <a:ext cx="1540153" cy="307777"/>
          </a:xfrm>
          <a:prstGeom prst="rect">
            <a:avLst/>
          </a:prstGeom>
          <a:noFill/>
          <a:effectLst>
            <a:glow rad="63500">
              <a:schemeClr val="accent1">
                <a:satMod val="175000"/>
                <a:alpha val="40000"/>
              </a:schemeClr>
            </a:glow>
            <a:outerShdw blurRad="63500" dist="254000" sx="112000" sy="112000" algn="ctr" rotWithShape="0">
              <a:prstClr val="black">
                <a:alpha val="40000"/>
              </a:prstClr>
            </a:outerShdw>
          </a:effectLst>
        </p:spPr>
        <p:txBody>
          <a:bodyPr wrap="square" rtlCol="0">
            <a:spAutoFit/>
          </a:bodyPr>
          <a:lstStyle/>
          <a:p>
            <a:r>
              <a:rPr lang="zh-CN" altLang="en-US" sz="1400" b="1" kern="800" spc="300" dirty="0" smtClean="0">
                <a:solidFill>
                  <a:schemeClr val="bg1"/>
                </a:solidFill>
                <a:latin typeface="宋体" pitchFamily="2" charset="-122"/>
                <a:ea typeface="宋体" pitchFamily="2" charset="-122"/>
                <a:cs typeface="Times New Roman" panose="02020603050405020304" pitchFamily="18" charset="0"/>
              </a:rPr>
              <a:t>计算机学院</a:t>
            </a:r>
            <a:endParaRPr lang="zh-CN" altLang="en-US" sz="1400" b="1" kern="800" spc="300" dirty="0">
              <a:solidFill>
                <a:schemeClr val="bg1"/>
              </a:solidFill>
              <a:latin typeface="宋体" pitchFamily="2" charset="-122"/>
              <a:ea typeface="宋体" pitchFamily="2" charset="-122"/>
              <a:cs typeface="Times New Roman" panose="02020603050405020304" pitchFamily="18" charset="0"/>
            </a:endParaRPr>
          </a:p>
        </p:txBody>
      </p:sp>
      <p:sp>
        <p:nvSpPr>
          <p:cNvPr id="14" name="文本框 11"/>
          <p:cNvSpPr txBox="1"/>
          <p:nvPr/>
        </p:nvSpPr>
        <p:spPr>
          <a:xfrm>
            <a:off x="943808" y="2106049"/>
            <a:ext cx="1467068" cy="1569660"/>
          </a:xfrm>
          <a:prstGeom prst="rect">
            <a:avLst/>
          </a:prstGeom>
          <a:noFill/>
        </p:spPr>
        <p:txBody>
          <a:bodyPr wrap="none">
            <a:spAutoFit/>
          </a:bodyPr>
          <a:lstStyle/>
          <a:p>
            <a:pPr fontAlgn="auto">
              <a:spcBef>
                <a:spcPts val="0"/>
              </a:spcBef>
              <a:spcAft>
                <a:spcPts val="0"/>
              </a:spcAft>
              <a:defRPr/>
            </a:pPr>
            <a:r>
              <a:rPr lang="en-US" altLang="zh-CN" sz="9600"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1.1</a:t>
            </a:r>
            <a:endParaRPr lang="zh-CN" altLang="en-US" sz="9600" spc="300" dirty="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endParaRPr>
          </a:p>
        </p:txBody>
      </p:sp>
      <p:cxnSp>
        <p:nvCxnSpPr>
          <p:cNvPr id="22" name="直接连接符 29"/>
          <p:cNvCxnSpPr>
            <a:cxnSpLocks noChangeShapeType="1"/>
          </p:cNvCxnSpPr>
          <p:nvPr/>
        </p:nvCxnSpPr>
        <p:spPr bwMode="auto">
          <a:xfrm>
            <a:off x="2681490" y="1652588"/>
            <a:ext cx="0" cy="2571750"/>
          </a:xfrm>
          <a:prstGeom prst="line">
            <a:avLst/>
          </a:prstGeom>
          <a:noFill/>
          <a:ln w="12700" algn="ctr">
            <a:solidFill>
              <a:srgbClr val="7F7F7F"/>
            </a:solidFill>
            <a:prstDash val="dashDot"/>
            <a:miter lim="800000"/>
            <a:headEnd/>
            <a:tailEnd/>
          </a:ln>
        </p:spPr>
      </p:cxnSp>
      <p:sp>
        <p:nvSpPr>
          <p:cNvPr id="24" name="文本框 11"/>
          <p:cNvSpPr txBox="1"/>
          <p:nvPr/>
        </p:nvSpPr>
        <p:spPr>
          <a:xfrm>
            <a:off x="2980186" y="2292896"/>
            <a:ext cx="9211814" cy="1200329"/>
          </a:xfrm>
          <a:prstGeom prst="rect">
            <a:avLst/>
          </a:prstGeom>
          <a:noFill/>
        </p:spPr>
        <p:txBody>
          <a:bodyPr wrap="square">
            <a:spAutoFit/>
          </a:bodyPr>
          <a:lstStyle/>
          <a:p>
            <a:pPr fontAlgn="auto">
              <a:spcBef>
                <a:spcPts val="0"/>
              </a:spcBef>
              <a:spcAft>
                <a:spcPts val="0"/>
              </a:spcAft>
              <a:defRPr/>
            </a:pPr>
            <a:r>
              <a:rPr lang="zh-CN" altLang="en-US" sz="7200" b="1" spc="300" dirty="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传感器</a:t>
            </a:r>
            <a:r>
              <a:rPr lang="zh-CN" altLang="en-US" sz="7200" b="1"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的</a:t>
            </a:r>
            <a:r>
              <a:rPr lang="zh-CN" altLang="en-US" sz="7200" b="1"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地位和作用</a:t>
            </a:r>
            <a:endParaRPr lang="zh-CN" altLang="en-US" sz="7200" b="1" spc="300" dirty="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endParaRPr>
          </a:p>
        </p:txBody>
      </p:sp>
    </p:spTree>
  </p:cSld>
  <p:clrMapOvr>
    <a:masterClrMapping/>
  </p:clrMapOvr>
  <p:transition spd="slow" advTm="300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a:xfrm>
            <a:off x="382136" y="781878"/>
            <a:ext cx="8939285" cy="4881151"/>
          </a:xfrm>
          <a:prstGeom prst="rect">
            <a:avLst/>
          </a:prstGeom>
        </p:spPr>
        <p:txBody>
          <a:bodyPr/>
          <a:lstStyle/>
          <a:p>
            <a:pPr marL="228600" lvl="0" indent="-228600">
              <a:lnSpc>
                <a:spcPct val="90000"/>
              </a:lnSpc>
              <a:spcBef>
                <a:spcPts val="1000"/>
              </a:spcBef>
              <a:buFont typeface="Arial" panose="020B0604020202020204" pitchFamily="34" charset="0"/>
              <a:buChar char="•"/>
              <a:defRPr/>
            </a:pPr>
            <a:r>
              <a:rPr lang="zh-CN" altLang="en-US" sz="2800" dirty="0" smtClean="0">
                <a:effectLst>
                  <a:outerShdw blurRad="38100" dist="38100" dir="2700000" algn="tl">
                    <a:srgbClr val="C0C0C0"/>
                  </a:outerShdw>
                </a:effectLst>
                <a:ea typeface="楷体_GB2312" pitchFamily="49" charset="-122"/>
              </a:rPr>
              <a:t>第二篇  常见参量测量与传感器</a:t>
            </a:r>
          </a:p>
          <a:p>
            <a:pPr marL="228600" lvl="0" indent="-228600">
              <a:lnSpc>
                <a:spcPct val="90000"/>
              </a:lnSpc>
              <a:spcBef>
                <a:spcPts val="1000"/>
              </a:spcBef>
              <a:buFont typeface="Arial" panose="020B0604020202020204" pitchFamily="34" charset="0"/>
              <a:buChar char="•"/>
              <a:defRPr/>
            </a:pPr>
            <a:r>
              <a:rPr lang="en-US" altLang="zh-CN" sz="2800" dirty="0" smtClean="0">
                <a:effectLst>
                  <a:outerShdw blurRad="38100" dist="38100" dir="2700000" algn="tl">
                    <a:srgbClr val="C0C0C0"/>
                  </a:outerShdw>
                </a:effectLst>
                <a:ea typeface="楷体_GB2312" pitchFamily="49" charset="-122"/>
              </a:rPr>
              <a:t>5. </a:t>
            </a:r>
            <a:r>
              <a:rPr lang="zh-CN" altLang="en-US" sz="2800" dirty="0" smtClean="0">
                <a:effectLst>
                  <a:outerShdw blurRad="38100" dist="38100" dir="2700000" algn="tl">
                    <a:srgbClr val="C0C0C0"/>
                  </a:outerShdw>
                </a:effectLst>
                <a:ea typeface="楷体_GB2312" pitchFamily="49" charset="-122"/>
              </a:rPr>
              <a:t>机械量传感器</a:t>
            </a:r>
          </a:p>
          <a:p>
            <a:pPr marL="228600" lvl="0" indent="-228600">
              <a:lnSpc>
                <a:spcPct val="90000"/>
              </a:lnSpc>
              <a:spcBef>
                <a:spcPts val="1000"/>
              </a:spcBef>
              <a:buFont typeface="Arial" panose="020B0604020202020204" pitchFamily="34" charset="0"/>
              <a:buChar char="•"/>
              <a:defRPr/>
            </a:pPr>
            <a:r>
              <a:rPr lang="en-US" altLang="zh-CN" sz="2800" dirty="0" smtClean="0">
                <a:effectLst>
                  <a:outerShdw blurRad="38100" dist="38100" dir="2700000" algn="tl">
                    <a:srgbClr val="C0C0C0"/>
                  </a:outerShdw>
                </a:effectLst>
                <a:ea typeface="楷体_GB2312" pitchFamily="49" charset="-122"/>
              </a:rPr>
              <a:t>6. </a:t>
            </a:r>
            <a:r>
              <a:rPr lang="zh-CN" altLang="en-US" sz="2800" dirty="0" smtClean="0">
                <a:effectLst>
                  <a:outerShdw blurRad="38100" dist="38100" dir="2700000" algn="tl">
                    <a:srgbClr val="C0C0C0"/>
                  </a:outerShdw>
                </a:effectLst>
                <a:ea typeface="楷体_GB2312" pitchFamily="49" charset="-122"/>
              </a:rPr>
              <a:t>温度</a:t>
            </a:r>
            <a:r>
              <a:rPr lang="en-US" altLang="zh-CN" sz="2800" dirty="0" smtClean="0">
                <a:effectLst>
                  <a:outerShdw blurRad="38100" dist="38100" dir="2700000" algn="tl">
                    <a:srgbClr val="C0C0C0"/>
                  </a:outerShdw>
                </a:effectLst>
                <a:ea typeface="楷体_GB2312" pitchFamily="49" charset="-122"/>
              </a:rPr>
              <a:t>(</a:t>
            </a:r>
            <a:r>
              <a:rPr lang="zh-CN" altLang="en-US" sz="2800" dirty="0" smtClean="0">
                <a:effectLst>
                  <a:outerShdw blurRad="38100" dist="38100" dir="2700000" algn="tl">
                    <a:srgbClr val="C0C0C0"/>
                  </a:outerShdw>
                </a:effectLst>
                <a:ea typeface="楷体_GB2312" pitchFamily="49" charset="-122"/>
              </a:rPr>
              <a:t>热学量</a:t>
            </a:r>
            <a:r>
              <a:rPr lang="en-US" altLang="zh-CN" sz="2800" dirty="0" smtClean="0">
                <a:effectLst>
                  <a:outerShdw blurRad="38100" dist="38100" dir="2700000" algn="tl">
                    <a:srgbClr val="C0C0C0"/>
                  </a:outerShdw>
                </a:effectLst>
                <a:ea typeface="楷体_GB2312" pitchFamily="49" charset="-122"/>
              </a:rPr>
              <a:t>)</a:t>
            </a:r>
            <a:r>
              <a:rPr lang="zh-CN" altLang="en-US" sz="2800" dirty="0" smtClean="0">
                <a:effectLst>
                  <a:outerShdw blurRad="38100" dist="38100" dir="2700000" algn="tl">
                    <a:srgbClr val="C0C0C0"/>
                  </a:outerShdw>
                </a:effectLst>
                <a:ea typeface="楷体_GB2312" pitchFamily="49" charset="-122"/>
              </a:rPr>
              <a:t>传感器</a:t>
            </a:r>
          </a:p>
          <a:p>
            <a:pPr marL="228600" lvl="0" indent="-228600">
              <a:lnSpc>
                <a:spcPct val="90000"/>
              </a:lnSpc>
              <a:spcBef>
                <a:spcPts val="1000"/>
              </a:spcBef>
              <a:buFont typeface="Arial" panose="020B0604020202020204" pitchFamily="34" charset="0"/>
              <a:buChar char="•"/>
              <a:defRPr/>
            </a:pPr>
            <a:r>
              <a:rPr lang="en-US" altLang="zh-CN" sz="2800" dirty="0" smtClean="0">
                <a:effectLst>
                  <a:outerShdw blurRad="38100" dist="38100" dir="2700000" algn="tl">
                    <a:srgbClr val="C0C0C0"/>
                  </a:outerShdw>
                </a:effectLst>
                <a:ea typeface="楷体_GB2312" pitchFamily="49" charset="-122"/>
              </a:rPr>
              <a:t>7. </a:t>
            </a:r>
            <a:r>
              <a:rPr lang="zh-CN" altLang="en-US" sz="2800" dirty="0" smtClean="0">
                <a:effectLst>
                  <a:outerShdw blurRad="38100" dist="38100" dir="2700000" algn="tl">
                    <a:srgbClr val="C0C0C0"/>
                  </a:outerShdw>
                </a:effectLst>
                <a:ea typeface="楷体_GB2312" pitchFamily="49" charset="-122"/>
              </a:rPr>
              <a:t>光、电参量</a:t>
            </a:r>
            <a:r>
              <a:rPr lang="en-US" altLang="zh-CN" sz="2800" dirty="0" smtClean="0">
                <a:effectLst>
                  <a:outerShdw blurRad="38100" dist="38100" dir="2700000" algn="tl">
                    <a:srgbClr val="C0C0C0"/>
                  </a:outerShdw>
                </a:effectLst>
                <a:ea typeface="楷体_GB2312" pitchFamily="49" charset="-122"/>
              </a:rPr>
              <a:t>(</a:t>
            </a:r>
            <a:r>
              <a:rPr lang="zh-CN" altLang="en-US" sz="2800" dirty="0" smtClean="0">
                <a:effectLst>
                  <a:outerShdw blurRad="38100" dist="38100" dir="2700000" algn="tl">
                    <a:srgbClr val="C0C0C0"/>
                  </a:outerShdw>
                </a:effectLst>
                <a:ea typeface="楷体_GB2312" pitchFamily="49" charset="-122"/>
              </a:rPr>
              <a:t>其他物理量</a:t>
            </a:r>
            <a:r>
              <a:rPr lang="en-US" altLang="zh-CN" sz="2800" dirty="0" smtClean="0">
                <a:effectLst>
                  <a:outerShdw blurRad="38100" dist="38100" dir="2700000" algn="tl">
                    <a:srgbClr val="C0C0C0"/>
                  </a:outerShdw>
                </a:effectLst>
                <a:ea typeface="楷体_GB2312" pitchFamily="49" charset="-122"/>
              </a:rPr>
              <a:t>)</a:t>
            </a:r>
            <a:r>
              <a:rPr lang="zh-CN" altLang="en-US" sz="2800" dirty="0" smtClean="0">
                <a:effectLst>
                  <a:outerShdw blurRad="38100" dist="38100" dir="2700000" algn="tl">
                    <a:srgbClr val="C0C0C0"/>
                  </a:outerShdw>
                </a:effectLst>
                <a:ea typeface="楷体_GB2312" pitchFamily="49" charset="-122"/>
              </a:rPr>
              <a:t>传感器</a:t>
            </a:r>
          </a:p>
          <a:p>
            <a:pPr marL="228600" lvl="0" indent="-228600">
              <a:lnSpc>
                <a:spcPct val="90000"/>
              </a:lnSpc>
              <a:spcBef>
                <a:spcPts val="1000"/>
              </a:spcBef>
              <a:buFont typeface="Arial" panose="020B0604020202020204" pitchFamily="34" charset="0"/>
              <a:buChar char="•"/>
              <a:defRPr/>
            </a:pPr>
            <a:r>
              <a:rPr lang="en-US" altLang="zh-CN" sz="2800" dirty="0" smtClean="0">
                <a:effectLst>
                  <a:outerShdw blurRad="38100" dist="38100" dir="2700000" algn="tl">
                    <a:srgbClr val="C0C0C0"/>
                  </a:outerShdw>
                </a:effectLst>
                <a:ea typeface="楷体_GB2312" pitchFamily="49" charset="-122"/>
              </a:rPr>
              <a:t>8. </a:t>
            </a:r>
            <a:r>
              <a:rPr lang="zh-CN" altLang="en-US" sz="2800" dirty="0" smtClean="0">
                <a:effectLst>
                  <a:outerShdw blurRad="38100" dist="38100" dir="2700000" algn="tl">
                    <a:srgbClr val="C0C0C0"/>
                  </a:outerShdw>
                </a:effectLst>
                <a:ea typeface="楷体_GB2312" pitchFamily="49" charset="-122"/>
              </a:rPr>
              <a:t>化学量传感器</a:t>
            </a:r>
          </a:p>
          <a:p>
            <a:pPr marL="228600" lvl="0" indent="-228600">
              <a:lnSpc>
                <a:spcPct val="90000"/>
              </a:lnSpc>
              <a:spcBef>
                <a:spcPts val="1000"/>
              </a:spcBef>
              <a:buFont typeface="Arial" panose="020B0604020202020204" pitchFamily="34" charset="0"/>
              <a:buChar char="•"/>
              <a:defRPr/>
            </a:pPr>
            <a:r>
              <a:rPr lang="zh-CN" altLang="en-US" sz="2800" dirty="0" smtClean="0">
                <a:effectLst>
                  <a:outerShdw blurRad="38100" dist="38100" dir="2700000" algn="tl">
                    <a:srgbClr val="C0C0C0"/>
                  </a:outerShdw>
                </a:effectLst>
                <a:ea typeface="楷体_GB2312" pitchFamily="49" charset="-122"/>
              </a:rPr>
              <a:t>第三篇  发展中的传感器技术</a:t>
            </a:r>
          </a:p>
          <a:p>
            <a:pPr marL="228600" lvl="0" indent="-228600">
              <a:lnSpc>
                <a:spcPct val="90000"/>
              </a:lnSpc>
              <a:spcBef>
                <a:spcPts val="1000"/>
              </a:spcBef>
              <a:buFont typeface="Arial" panose="020B0604020202020204" pitchFamily="34" charset="0"/>
              <a:buChar char="•"/>
              <a:defRPr/>
            </a:pPr>
            <a:r>
              <a:rPr lang="en-US" altLang="zh-CN" sz="2800" dirty="0" smtClean="0">
                <a:effectLst>
                  <a:outerShdw blurRad="38100" dist="38100" dir="2700000" algn="tl">
                    <a:srgbClr val="C0C0C0"/>
                  </a:outerShdw>
                </a:effectLst>
                <a:ea typeface="楷体_GB2312" pitchFamily="49" charset="-122"/>
              </a:rPr>
              <a:t>9. </a:t>
            </a:r>
            <a:r>
              <a:rPr lang="zh-CN" altLang="en-US" sz="2800" dirty="0" smtClean="0">
                <a:effectLst>
                  <a:outerShdw blurRad="38100" dist="38100" dir="2700000" algn="tl">
                    <a:srgbClr val="C0C0C0"/>
                  </a:outerShdw>
                </a:effectLst>
                <a:ea typeface="楷体_GB2312" pitchFamily="49" charset="-122"/>
              </a:rPr>
              <a:t>集成化和微型传感器</a:t>
            </a:r>
          </a:p>
          <a:p>
            <a:pPr marL="228600" lvl="0" indent="-228600">
              <a:lnSpc>
                <a:spcPct val="90000"/>
              </a:lnSpc>
              <a:spcBef>
                <a:spcPts val="1000"/>
              </a:spcBef>
              <a:buFont typeface="Arial" panose="020B0604020202020204" pitchFamily="34" charset="0"/>
              <a:buChar char="•"/>
              <a:defRPr/>
            </a:pPr>
            <a:r>
              <a:rPr lang="en-US" altLang="zh-CN" sz="2800" dirty="0" smtClean="0">
                <a:effectLst>
                  <a:outerShdw blurRad="38100" dist="38100" dir="2700000" algn="tl">
                    <a:srgbClr val="C0C0C0"/>
                  </a:outerShdw>
                </a:effectLst>
                <a:ea typeface="楷体_GB2312" pitchFamily="49" charset="-122"/>
              </a:rPr>
              <a:t>10. </a:t>
            </a:r>
            <a:r>
              <a:rPr lang="zh-CN" altLang="en-US" sz="2800" dirty="0" smtClean="0">
                <a:effectLst>
                  <a:outerShdw blurRad="38100" dist="38100" dir="2700000" algn="tl">
                    <a:srgbClr val="C0C0C0"/>
                  </a:outerShdw>
                </a:effectLst>
                <a:ea typeface="楷体_GB2312" pitchFamily="49" charset="-122"/>
              </a:rPr>
              <a:t>智能传感器技术</a:t>
            </a:r>
          </a:p>
          <a:p>
            <a:pPr marL="228600" lvl="0" indent="-228600">
              <a:lnSpc>
                <a:spcPct val="90000"/>
              </a:lnSpc>
              <a:spcBef>
                <a:spcPts val="1000"/>
              </a:spcBef>
              <a:buFont typeface="Arial" panose="020B0604020202020204" pitchFamily="34" charset="0"/>
              <a:buChar char="•"/>
              <a:defRPr/>
            </a:pPr>
            <a:r>
              <a:rPr lang="en-US" altLang="zh-CN" sz="2800" dirty="0" smtClean="0">
                <a:effectLst>
                  <a:outerShdw blurRad="38100" dist="38100" dir="2700000" algn="tl">
                    <a:srgbClr val="C0C0C0"/>
                  </a:outerShdw>
                </a:effectLst>
                <a:ea typeface="楷体_GB2312" pitchFamily="49" charset="-122"/>
              </a:rPr>
              <a:t>11. </a:t>
            </a:r>
            <a:r>
              <a:rPr lang="zh-CN" altLang="en-US" sz="2800" dirty="0" smtClean="0">
                <a:effectLst>
                  <a:outerShdw blurRad="38100" dist="38100" dir="2700000" algn="tl">
                    <a:srgbClr val="C0C0C0"/>
                  </a:outerShdw>
                </a:effectLst>
                <a:ea typeface="楷体_GB2312" pitchFamily="49" charset="-122"/>
              </a:rPr>
              <a:t>低功耗的传感器电路和数据获取技术   </a:t>
            </a:r>
          </a:p>
          <a:p>
            <a:pPr marL="228600" lvl="0" indent="-228600">
              <a:lnSpc>
                <a:spcPct val="90000"/>
              </a:lnSpc>
              <a:spcBef>
                <a:spcPts val="1000"/>
              </a:spcBef>
              <a:buFont typeface="Arial" panose="020B0604020202020204" pitchFamily="34" charset="0"/>
              <a:buChar char="•"/>
              <a:defRPr/>
            </a:pPr>
            <a:r>
              <a:rPr lang="zh-CN" altLang="en-US" sz="2800" dirty="0" smtClean="0">
                <a:effectLst>
                  <a:outerShdw blurRad="38100" dist="38100" dir="2700000" algn="tl">
                    <a:srgbClr val="C0C0C0"/>
                  </a:outerShdw>
                </a:effectLst>
                <a:ea typeface="楷体_GB2312" pitchFamily="49" charset="-122"/>
              </a:rPr>
              <a:t>第四篇  物联网应用的传感器和典型方案</a:t>
            </a:r>
          </a:p>
          <a:p>
            <a:pPr marL="228600" lvl="0" indent="-228600">
              <a:lnSpc>
                <a:spcPct val="90000"/>
              </a:lnSpc>
              <a:spcBef>
                <a:spcPts val="1000"/>
              </a:spcBef>
              <a:buFont typeface="Arial" panose="020B0604020202020204" pitchFamily="34" charset="0"/>
              <a:buChar char="•"/>
              <a:defRPr/>
            </a:pPr>
            <a:r>
              <a:rPr lang="en-US" altLang="zh-CN" sz="2800" dirty="0" smtClean="0">
                <a:effectLst>
                  <a:outerShdw blurRad="38100" dist="38100" dir="2700000" algn="tl">
                    <a:srgbClr val="C0C0C0"/>
                  </a:outerShdw>
                </a:effectLst>
                <a:ea typeface="楷体_GB2312" pitchFamily="49" charset="-122"/>
              </a:rPr>
              <a:t>12. </a:t>
            </a:r>
            <a:r>
              <a:rPr lang="zh-CN" altLang="en-US" sz="2800" dirty="0" smtClean="0">
                <a:effectLst>
                  <a:outerShdw blurRad="38100" dist="38100" dir="2700000" algn="tl">
                    <a:srgbClr val="C0C0C0"/>
                  </a:outerShdw>
                </a:effectLst>
                <a:ea typeface="楷体_GB2312" pitchFamily="49" charset="-122"/>
              </a:rPr>
              <a:t>物联网典型应用中的传感器和典型方案 </a:t>
            </a:r>
            <a:endPar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endParaRPr>
          </a:p>
        </p:txBody>
      </p:sp>
      <p:sp>
        <p:nvSpPr>
          <p:cNvPr id="21" name="文本框 10">
            <a:extLst>
              <a:ext uri="{FF2B5EF4-FFF2-40B4-BE49-F238E27FC236}">
                <a16:creationId xmlns:a16="http://schemas.microsoft.com/office/drawing/2014/main" xmlns="" id="{3F12C777-C75C-4F2D-8A7D-3BD47007809D}"/>
              </a:ext>
            </a:extLst>
          </p:cNvPr>
          <p:cNvSpPr txBox="1"/>
          <p:nvPr/>
        </p:nvSpPr>
        <p:spPr>
          <a:xfrm>
            <a:off x="7765576" y="873279"/>
            <a:ext cx="3918039" cy="892552"/>
          </a:xfrm>
          <a:prstGeom prst="rect">
            <a:avLst/>
          </a:prstGeom>
          <a:noFill/>
        </p:spPr>
        <p:txBody>
          <a:bodyPr wrap="square" rtlCol="0">
            <a:spAutoFit/>
          </a:bodyPr>
          <a:lstStyle/>
          <a:p>
            <a:pPr lvl="0" algn="ctr">
              <a:defRPr/>
            </a:pPr>
            <a:r>
              <a:rPr lang="zh-CN" altLang="en-US" sz="2600" b="1" dirty="0" smtClean="0">
                <a:solidFill>
                  <a:srgbClr val="FF0000"/>
                </a:solidFill>
                <a:latin typeface="Arial" panose="020B0604020202020204"/>
                <a:ea typeface="微软雅黑" panose="020B0503020204020204" pitchFamily="34" charset="-122"/>
                <a:cs typeface="+mj-cs"/>
              </a:rPr>
              <a:t>课时安排</a:t>
            </a:r>
            <a:endParaRPr lang="en-US" altLang="zh-CN" sz="2600" b="1" dirty="0" smtClean="0">
              <a:solidFill>
                <a:srgbClr val="FF0000"/>
              </a:solidFill>
              <a:latin typeface="Arial" panose="020B0604020202020204"/>
              <a:ea typeface="微软雅黑" panose="020B0503020204020204" pitchFamily="34" charset="-122"/>
              <a:cs typeface="+mj-cs"/>
            </a:endParaRPr>
          </a:p>
          <a:p>
            <a:pPr lvl="0" algn="ctr">
              <a:defRPr/>
            </a:pPr>
            <a:r>
              <a:rPr lang="en-US" altLang="zh-CN" sz="2600" b="1" dirty="0" smtClean="0">
                <a:solidFill>
                  <a:srgbClr val="FF0000"/>
                </a:solidFill>
                <a:latin typeface="Arial" panose="020B0604020202020204"/>
                <a:ea typeface="微软雅黑" panose="020B0503020204020204" pitchFamily="34" charset="-122"/>
                <a:cs typeface="+mj-cs"/>
              </a:rPr>
              <a:t>48h=38h</a:t>
            </a:r>
            <a:r>
              <a:rPr lang="zh-CN" altLang="en-US" sz="2600" b="1" dirty="0" smtClean="0">
                <a:solidFill>
                  <a:srgbClr val="FF0000"/>
                </a:solidFill>
                <a:latin typeface="Arial" panose="020B0604020202020204"/>
                <a:ea typeface="微软雅黑" panose="020B0503020204020204" pitchFamily="34" charset="-122"/>
                <a:cs typeface="+mj-cs"/>
              </a:rPr>
              <a:t>授课</a:t>
            </a:r>
            <a:r>
              <a:rPr lang="en-US" altLang="zh-CN" sz="2600" b="1" dirty="0" smtClean="0">
                <a:solidFill>
                  <a:srgbClr val="FF0000"/>
                </a:solidFill>
                <a:latin typeface="Arial" panose="020B0604020202020204"/>
                <a:ea typeface="微软雅黑" panose="020B0503020204020204" pitchFamily="34" charset="-122"/>
                <a:cs typeface="+mj-cs"/>
              </a:rPr>
              <a:t>+10h</a:t>
            </a:r>
            <a:r>
              <a:rPr lang="zh-CN" altLang="en-US" sz="2600" b="1" dirty="0" smtClean="0">
                <a:solidFill>
                  <a:srgbClr val="FF0000"/>
                </a:solidFill>
                <a:latin typeface="Arial" panose="020B0604020202020204"/>
                <a:ea typeface="微软雅黑" panose="020B0503020204020204" pitchFamily="34" charset="-122"/>
                <a:cs typeface="+mj-cs"/>
              </a:rPr>
              <a:t>实验</a:t>
            </a:r>
            <a:endParaRPr lang="zh-CN" altLang="en-US" sz="2600" b="1" dirty="0">
              <a:solidFill>
                <a:srgbClr val="FF0000"/>
              </a:solidFill>
              <a:latin typeface="Arial" panose="020B0604020202020204"/>
              <a:ea typeface="微软雅黑" panose="020B0503020204020204" pitchFamily="34" charset="-122"/>
              <a:cs typeface="+mj-cs"/>
            </a:endParaRPr>
          </a:p>
        </p:txBody>
      </p:sp>
    </p:spTree>
  </p:cSld>
  <p:clrMapOvr>
    <a:masterClrMapping/>
  </p:clrMapOvr>
  <p:transition spd="slow" advTm="3000">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xmlns="" id="{3F12C777-C75C-4F2D-8A7D-3BD47007809D}"/>
              </a:ext>
            </a:extLst>
          </p:cNvPr>
          <p:cNvSpPr txBox="1"/>
          <p:nvPr/>
        </p:nvSpPr>
        <p:spPr>
          <a:xfrm>
            <a:off x="1260804" y="965252"/>
            <a:ext cx="4654357" cy="492443"/>
          </a:xfrm>
          <a:prstGeom prst="rect">
            <a:avLst/>
          </a:prstGeom>
          <a:noFill/>
        </p:spPr>
        <p:txBody>
          <a:bodyPr wrap="square" rtlCol="0">
            <a:spAutoFit/>
          </a:bodyPr>
          <a:lstStyle/>
          <a:p>
            <a:pPr lvl="0">
              <a:defRPr/>
            </a:pPr>
            <a:r>
              <a:rPr lang="zh-CN" altLang="en-US" sz="2600" b="1" dirty="0" smtClean="0">
                <a:solidFill>
                  <a:sysClr val="windowText" lastClr="000000"/>
                </a:solidFill>
                <a:latin typeface="Arial" panose="020B0604020202020204"/>
                <a:ea typeface="微软雅黑" panose="020B0503020204020204" pitchFamily="34" charset="-122"/>
                <a:cs typeface="+mj-cs"/>
              </a:rPr>
              <a:t>主要参考资料来源</a:t>
            </a:r>
            <a:endParaRPr lang="zh-CN" altLang="en-US" sz="2600" b="1" dirty="0">
              <a:solidFill>
                <a:sysClr val="windowText" lastClr="000000"/>
              </a:solidFill>
              <a:latin typeface="Arial" panose="020B0604020202020204"/>
              <a:ea typeface="微软雅黑" panose="020B0503020204020204" pitchFamily="34" charset="-122"/>
              <a:cs typeface="+mj-cs"/>
            </a:endParaRPr>
          </a:p>
        </p:txBody>
      </p:sp>
      <p:sp>
        <p:nvSpPr>
          <p:cNvPr id="17" name="Rectangle 3"/>
          <p:cNvSpPr txBox="1">
            <a:spLocks noChangeArrowheads="1"/>
          </p:cNvSpPr>
          <p:nvPr/>
        </p:nvSpPr>
        <p:spPr>
          <a:xfrm>
            <a:off x="1560049" y="2752200"/>
            <a:ext cx="7834313" cy="8371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有关书籍</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比较慢，但理论相对上系统与成熟一些</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20" name="Rectangle 3"/>
          <p:cNvSpPr txBox="1">
            <a:spLocks noChangeArrowheads="1"/>
          </p:cNvSpPr>
          <p:nvPr/>
        </p:nvSpPr>
        <p:spPr>
          <a:xfrm>
            <a:off x="1560049" y="3603008"/>
            <a:ext cx="7834313" cy="832515"/>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有关会议论文集</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快，新思想与新方法多，但较为粗糙</a:t>
            </a:r>
            <a:endPar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21" name="Rectangle 3"/>
          <p:cNvSpPr txBox="1">
            <a:spLocks noChangeArrowheads="1"/>
          </p:cNvSpPr>
          <p:nvPr/>
        </p:nvSpPr>
        <p:spPr>
          <a:xfrm>
            <a:off x="1560049" y="4490114"/>
            <a:ext cx="7834313" cy="859809"/>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有关期刊、报纸</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期刊要慢一些</a:t>
            </a:r>
            <a:r>
              <a:rPr kumimoji="0" lang="en-US" altLang="zh-CN" sz="24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报纸快</a:t>
            </a:r>
            <a:r>
              <a:rPr kumimoji="0" lang="en-US" altLang="zh-CN" sz="24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a:t>
            </a:r>
            <a:r>
              <a:rPr kumimoji="0" lang="zh-CN" altLang="en-US" sz="24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但不易保存</a:t>
            </a:r>
            <a:endPar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22" name="Rectangle 3"/>
          <p:cNvSpPr txBox="1">
            <a:spLocks noChangeArrowheads="1"/>
          </p:cNvSpPr>
          <p:nvPr/>
        </p:nvSpPr>
        <p:spPr>
          <a:xfrm>
            <a:off x="1560049" y="5349922"/>
            <a:ext cx="7834313" cy="887105"/>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有关网站</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信息量大，检索查询容易，但垃圾信息较多</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27" name="Rectangle 3"/>
          <p:cNvSpPr txBox="1">
            <a:spLocks noChangeArrowheads="1"/>
          </p:cNvSpPr>
          <p:nvPr/>
        </p:nvSpPr>
        <p:spPr>
          <a:xfrm>
            <a:off x="1575969" y="1539822"/>
            <a:ext cx="10229344" cy="8371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教材</a:t>
            </a:r>
          </a:p>
          <a:p>
            <a:pPr>
              <a:lnSpc>
                <a:spcPct val="90000"/>
              </a:lnSpc>
              <a:buFontTx/>
              <a:buNone/>
            </a:pPr>
            <a:r>
              <a:rPr lang="zh-CN" altLang="en-US" sz="2400" b="1" dirty="0" smtClean="0">
                <a:latin typeface="楷体_GB2312" pitchFamily="49" charset="-122"/>
                <a:ea typeface="楷体_GB2312" pitchFamily="49" charset="-122"/>
              </a:rPr>
              <a:t>现代传感器技术</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面向物联网应用，刘少强 张靖</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电子工业版</a:t>
            </a:r>
            <a:endParaRPr lang="zh-CN" altLang="en-US" sz="2400" b="1" dirty="0" smtClean="0"/>
          </a:p>
          <a:p>
            <a:pPr>
              <a:lnSpc>
                <a:spcPct val="90000"/>
              </a:lnSpc>
              <a:buFontTx/>
              <a:buNone/>
            </a:pPr>
            <a:r>
              <a:rPr lang="zh-CN" altLang="en-US" sz="2400" b="1" dirty="0" smtClean="0">
                <a:latin typeface="楷体_GB2312" pitchFamily="49" charset="-122"/>
                <a:ea typeface="楷体_GB2312" pitchFamily="49" charset="-122"/>
              </a:rPr>
              <a:t>物联网用传感器</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吴亚林，电子工业出版社</a:t>
            </a:r>
            <a:endParaRPr lang="zh-CN" altLang="en-US" sz="2800" b="1" dirty="0" smtClean="0"/>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1" grpId="0"/>
      <p:bldP spid="22"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xmlns="" id="{3F12C777-C75C-4F2D-8A7D-3BD47007809D}"/>
              </a:ext>
            </a:extLst>
          </p:cNvPr>
          <p:cNvSpPr txBox="1"/>
          <p:nvPr/>
        </p:nvSpPr>
        <p:spPr>
          <a:xfrm>
            <a:off x="955608" y="836291"/>
            <a:ext cx="4654357" cy="492443"/>
          </a:xfrm>
          <a:prstGeom prst="rect">
            <a:avLst/>
          </a:prstGeom>
          <a:noFill/>
        </p:spPr>
        <p:txBody>
          <a:bodyPr wrap="square" rtlCol="0">
            <a:spAutoFit/>
          </a:bodyPr>
          <a:lstStyle/>
          <a:p>
            <a:pPr lvl="0">
              <a:defRPr/>
            </a:pPr>
            <a:r>
              <a:rPr lang="zh-CN" altLang="en-US" sz="2600" b="1" dirty="0" smtClean="0">
                <a:solidFill>
                  <a:sysClr val="windowText" lastClr="000000"/>
                </a:solidFill>
                <a:latin typeface="Arial" panose="020B0604020202020204"/>
                <a:ea typeface="微软雅黑" panose="020B0503020204020204" pitchFamily="34" charset="-122"/>
                <a:cs typeface="+mj-cs"/>
              </a:rPr>
              <a:t>国内主要自动化类杂志</a:t>
            </a:r>
            <a:endParaRPr lang="zh-CN" altLang="en-US" sz="2600" b="1" dirty="0">
              <a:solidFill>
                <a:sysClr val="windowText" lastClr="000000"/>
              </a:solidFill>
              <a:latin typeface="Arial" panose="020B0604020202020204"/>
              <a:ea typeface="微软雅黑" panose="020B0503020204020204" pitchFamily="34" charset="-122"/>
              <a:cs typeface="+mj-cs"/>
            </a:endParaRPr>
          </a:p>
        </p:txBody>
      </p:sp>
      <p:sp>
        <p:nvSpPr>
          <p:cNvPr id="14" name="Rectangle 2"/>
          <p:cNvSpPr txBox="1">
            <a:spLocks noChangeArrowheads="1"/>
          </p:cNvSpPr>
          <p:nvPr/>
        </p:nvSpPr>
        <p:spPr>
          <a:xfrm>
            <a:off x="1413082" y="1455187"/>
            <a:ext cx="8153400" cy="1997698"/>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6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cs typeface="+mn-cs"/>
              </a:rPr>
              <a:t>核心期刊</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6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cs typeface="+mn-cs"/>
              </a:rPr>
              <a:t>    自动化学报、控制理论与应用、控制与决策、信息与控制、系统仿真学报、电力系统自动化 、电力系统及其自动化学报、仪器仪表学报、模式识别与人工智能、电子学报等。</a:t>
            </a:r>
            <a:endParaRPr kumimoji="0" lang="zh-CN" altLang="en-US"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endParaRPr>
          </a:p>
        </p:txBody>
      </p:sp>
      <p:sp>
        <p:nvSpPr>
          <p:cNvPr id="17" name="Rectangle 2"/>
          <p:cNvSpPr txBox="1">
            <a:spLocks noChangeArrowheads="1"/>
          </p:cNvSpPr>
          <p:nvPr/>
        </p:nvSpPr>
        <p:spPr>
          <a:xfrm>
            <a:off x="1413082" y="3807725"/>
            <a:ext cx="8153400" cy="2375036"/>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6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cs typeface="+mn-cs"/>
              </a:rPr>
              <a:t>普通期刊</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6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楷体_GB2312" pitchFamily="49" charset="-122"/>
                <a:cs typeface="+mn-cs"/>
              </a:rPr>
              <a:t>    自动化技术与应用 、自动化仪表、化工自动化及仪表、自动化与仪器仪表、冶金自动化、工业控制计算机、电子与自动化、工业仪表与自动化装置 、计算技术与自动化、制造业自动化、基础自动化、石油化工自动化 、自动化博览等</a:t>
            </a:r>
            <a:r>
              <a:rPr kumimoji="0" lang="zh-CN" altLang="en-US" sz="26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Courier New" pitchFamily="49" charset="0"/>
                <a:ea typeface="+mn-ea"/>
                <a:cs typeface="Courier New" pitchFamily="49" charset="0"/>
              </a:rPr>
              <a:t> </a:t>
            </a:r>
            <a:endParaRPr kumimoji="0" lang="zh-CN" altLang="en-US"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pattFill prst="wdUpDiag">
            <a:fgClr>
              <a:schemeClr val="bg1">
                <a:lumMod val="95000"/>
              </a:schemeClr>
            </a:fgClr>
            <a:bgClr>
              <a:schemeClr val="bg1"/>
            </a:bgClr>
          </a:patt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 name="文本框 6"/>
          <p:cNvSpPr txBox="1"/>
          <p:nvPr/>
        </p:nvSpPr>
        <p:spPr>
          <a:xfrm>
            <a:off x="59409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8" name="文本框 7"/>
          <p:cNvSpPr txBox="1"/>
          <p:nvPr/>
        </p:nvSpPr>
        <p:spPr>
          <a:xfrm>
            <a:off x="8655288" y="6583649"/>
            <a:ext cx="2967479"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7" name="任意多边形: 形状 16"/>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107837" y="136675"/>
            <a:ext cx="1663415" cy="487234"/>
          </a:xfrm>
          <a:prstGeom prst="rect">
            <a:avLst/>
          </a:prstGeom>
        </p:spPr>
      </p:pic>
      <p:sp>
        <p:nvSpPr>
          <p:cNvPr id="20" name="矩形 19"/>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1" name="文本框 20"/>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椭圆 22"/>
          <p:cNvSpPr/>
          <p:nvPr/>
        </p:nvSpPr>
        <p:spPr>
          <a:xfrm>
            <a:off x="8917027" y="597107"/>
            <a:ext cx="6452568" cy="5936919"/>
          </a:xfrm>
          <a:prstGeom prst="ellipse">
            <a:avLst/>
          </a:prstGeom>
          <a:blipFill dpi="0" rotWithShape="1">
            <a:blip r:embed="rId4">
              <a:alphaModFix amt="1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defTabSz="963930" fontAlgn="auto">
              <a:spcBef>
                <a:spcPts val="0"/>
              </a:spcBef>
              <a:spcAft>
                <a:spcPts val="0"/>
              </a:spcAft>
            </a:pPr>
            <a:endParaRPr lang="zh-CN" altLang="en-US" sz="1900" dirty="0">
              <a:solidFill>
                <a:prstClr val="white"/>
              </a:solidFill>
              <a:latin typeface="Calibri" panose="020F0502020204030204"/>
              <a:ea typeface="宋体" panose="02010600030101010101" pitchFamily="2" charset="-122"/>
            </a:endParaRPr>
          </a:p>
        </p:txBody>
      </p:sp>
      <p:sp>
        <p:nvSpPr>
          <p:cNvPr id="19" name="文本框 27" descr="e7d195523061f1c0c2f62a462c137ed84525df6b37b0ae651C8AF6AA81A55C55CF23A04F4B86D40374572BE14832D62EF89AD4D296109FC34294EFF06868D8F0024BB33B38E9F61C75267445B83ADF22667B301D1225CF9A283D9BCF4FB6A4AD3C8FEE43DE518F5EA43E61F0A70F9BC2F57CA417BB6B17B4BEE8C1A49685DA9B6AA913F36B2CCCA5B05A7FC25A68E9FC">
            <a:extLst>
              <a:ext uri="{FF2B5EF4-FFF2-40B4-BE49-F238E27FC236}">
                <a16:creationId xmlns:a16="http://schemas.microsoft.com/office/drawing/2014/main" xmlns="" id="{CF3ED966-9086-4736-B4C4-C0F03B2A471B}"/>
              </a:ext>
            </a:extLst>
          </p:cNvPr>
          <p:cNvSpPr txBox="1"/>
          <p:nvPr/>
        </p:nvSpPr>
        <p:spPr>
          <a:xfrm>
            <a:off x="10668000" y="6599583"/>
            <a:ext cx="1540153" cy="307777"/>
          </a:xfrm>
          <a:prstGeom prst="rect">
            <a:avLst/>
          </a:prstGeom>
          <a:noFill/>
          <a:effectLst>
            <a:glow rad="63500">
              <a:schemeClr val="accent1">
                <a:satMod val="175000"/>
                <a:alpha val="40000"/>
              </a:schemeClr>
            </a:glow>
            <a:outerShdw blurRad="63500" dist="254000" sx="112000" sy="112000" algn="ctr" rotWithShape="0">
              <a:prstClr val="black">
                <a:alpha val="40000"/>
              </a:prstClr>
            </a:outerShdw>
          </a:effectLst>
        </p:spPr>
        <p:txBody>
          <a:bodyPr wrap="square" rtlCol="0">
            <a:spAutoFit/>
          </a:bodyPr>
          <a:lstStyle/>
          <a:p>
            <a:r>
              <a:rPr lang="zh-CN" altLang="en-US" sz="1400" b="1" kern="800" spc="300" dirty="0" smtClean="0">
                <a:solidFill>
                  <a:schemeClr val="bg1"/>
                </a:solidFill>
                <a:latin typeface="宋体" pitchFamily="2" charset="-122"/>
                <a:ea typeface="宋体" pitchFamily="2" charset="-122"/>
                <a:cs typeface="Times New Roman" panose="02020603050405020304" pitchFamily="18" charset="0"/>
              </a:rPr>
              <a:t>计算机学院</a:t>
            </a:r>
            <a:endParaRPr lang="zh-CN" altLang="en-US" sz="1400" b="1" kern="800" spc="300" dirty="0">
              <a:solidFill>
                <a:schemeClr val="bg1"/>
              </a:solidFill>
              <a:latin typeface="宋体" pitchFamily="2" charset="-122"/>
              <a:ea typeface="宋体" pitchFamily="2" charset="-122"/>
              <a:cs typeface="Times New Roman" panose="02020603050405020304" pitchFamily="18" charset="0"/>
            </a:endParaRPr>
          </a:p>
        </p:txBody>
      </p:sp>
      <p:sp>
        <p:nvSpPr>
          <p:cNvPr id="14" name="文本框 11"/>
          <p:cNvSpPr txBox="1"/>
          <p:nvPr/>
        </p:nvSpPr>
        <p:spPr>
          <a:xfrm>
            <a:off x="943808" y="2106049"/>
            <a:ext cx="1616148" cy="1569660"/>
          </a:xfrm>
          <a:prstGeom prst="rect">
            <a:avLst/>
          </a:prstGeom>
          <a:noFill/>
        </p:spPr>
        <p:txBody>
          <a:bodyPr wrap="none">
            <a:spAutoFit/>
          </a:bodyPr>
          <a:lstStyle/>
          <a:p>
            <a:pPr fontAlgn="auto">
              <a:spcBef>
                <a:spcPts val="0"/>
              </a:spcBef>
              <a:spcAft>
                <a:spcPts val="0"/>
              </a:spcAft>
              <a:defRPr/>
            </a:pPr>
            <a:r>
              <a:rPr lang="en-US" altLang="zh-CN" sz="9600"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1.2</a:t>
            </a:r>
            <a:endParaRPr lang="zh-CN" altLang="en-US" sz="9600" spc="300" dirty="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endParaRPr>
          </a:p>
        </p:txBody>
      </p:sp>
      <p:cxnSp>
        <p:nvCxnSpPr>
          <p:cNvPr id="22" name="直接连接符 29"/>
          <p:cNvCxnSpPr>
            <a:cxnSpLocks noChangeShapeType="1"/>
          </p:cNvCxnSpPr>
          <p:nvPr/>
        </p:nvCxnSpPr>
        <p:spPr bwMode="auto">
          <a:xfrm>
            <a:off x="2681490" y="1652588"/>
            <a:ext cx="0" cy="2571750"/>
          </a:xfrm>
          <a:prstGeom prst="line">
            <a:avLst/>
          </a:prstGeom>
          <a:noFill/>
          <a:ln w="12700" algn="ctr">
            <a:solidFill>
              <a:srgbClr val="7F7F7F"/>
            </a:solidFill>
            <a:prstDash val="dashDot"/>
            <a:miter lim="800000"/>
            <a:headEnd/>
            <a:tailEnd/>
          </a:ln>
        </p:spPr>
      </p:cxnSp>
      <p:sp>
        <p:nvSpPr>
          <p:cNvPr id="24" name="文本框 11"/>
          <p:cNvSpPr txBox="1"/>
          <p:nvPr/>
        </p:nvSpPr>
        <p:spPr>
          <a:xfrm>
            <a:off x="2980186" y="2292896"/>
            <a:ext cx="9211814" cy="2308324"/>
          </a:xfrm>
          <a:prstGeom prst="rect">
            <a:avLst/>
          </a:prstGeom>
          <a:noFill/>
        </p:spPr>
        <p:txBody>
          <a:bodyPr wrap="square">
            <a:spAutoFit/>
          </a:bodyPr>
          <a:lstStyle/>
          <a:p>
            <a:pPr fontAlgn="auto">
              <a:spcBef>
                <a:spcPts val="0"/>
              </a:spcBef>
              <a:spcAft>
                <a:spcPts val="0"/>
              </a:spcAft>
              <a:defRPr/>
            </a:pPr>
            <a:r>
              <a:rPr lang="zh-CN" altLang="en-US" sz="7200" b="1"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传感器的</a:t>
            </a:r>
            <a:r>
              <a:rPr lang="zh-CN" altLang="en-US" sz="7200" b="1"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概念</a:t>
            </a:r>
            <a:endParaRPr lang="en-US" altLang="zh-CN" sz="7200" b="1"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endParaRPr>
          </a:p>
          <a:p>
            <a:pPr fontAlgn="auto">
              <a:spcBef>
                <a:spcPts val="0"/>
              </a:spcBef>
              <a:spcAft>
                <a:spcPts val="0"/>
              </a:spcAft>
              <a:defRPr/>
            </a:pPr>
            <a:r>
              <a:rPr lang="en-US" altLang="zh-CN" sz="7200" b="1"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 </a:t>
            </a:r>
            <a:r>
              <a:rPr lang="en-US" altLang="zh-CN" sz="7200" b="1"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                   </a:t>
            </a:r>
            <a:r>
              <a:rPr lang="zh-CN" altLang="en-US" sz="7200" b="1"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与</a:t>
            </a:r>
            <a:r>
              <a:rPr lang="zh-CN" altLang="en-US" sz="7200" b="1"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一般构成</a:t>
            </a:r>
            <a:endParaRPr lang="zh-CN" altLang="en-US" sz="7200" b="1" spc="300" dirty="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endParaRPr>
          </a:p>
        </p:txBody>
      </p:sp>
    </p:spTree>
  </p:cSld>
  <p:clrMapOvr>
    <a:masterClrMapping/>
  </p:clrMapOvr>
  <p:transition spd="slow" advTm="3000">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7"/>
          <p:cNvSpPr txBox="1">
            <a:spLocks noChangeArrowheads="1"/>
          </p:cNvSpPr>
          <p:nvPr/>
        </p:nvSpPr>
        <p:spPr bwMode="auto">
          <a:xfrm>
            <a:off x="762948" y="852109"/>
            <a:ext cx="4110038" cy="650947"/>
          </a:xfrm>
          <a:prstGeom prst="rect">
            <a:avLst/>
          </a:prstGeom>
          <a:solidFill>
            <a:srgbClr val="FFFF00"/>
          </a:solidFill>
          <a:ln>
            <a:noFill/>
          </a:ln>
          <a:effectLst/>
          <a:extLst/>
        </p:spPr>
        <p:txBody>
          <a:bodyPr>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defRPr/>
            </a:pPr>
            <a:r>
              <a:rPr lang="en-US" altLang="zh-CN" sz="3300" b="1" dirty="0" smtClean="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1.2.1 </a:t>
            </a:r>
            <a:r>
              <a:rPr lang="zh-CN" altLang="en-US" sz="3300" b="1" dirty="0" smtClean="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传感器</a:t>
            </a:r>
            <a:r>
              <a:rPr lang="zh-CN" altLang="en-US" sz="3300" b="1" dirty="0" smtClean="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的定义</a:t>
            </a:r>
          </a:p>
        </p:txBody>
      </p:sp>
      <p:sp>
        <p:nvSpPr>
          <p:cNvPr id="21" name="Text Box 3"/>
          <p:cNvSpPr txBox="1">
            <a:spLocks noChangeArrowheads="1"/>
          </p:cNvSpPr>
          <p:nvPr/>
        </p:nvSpPr>
        <p:spPr bwMode="auto">
          <a:xfrm>
            <a:off x="356808" y="1416643"/>
            <a:ext cx="11584983" cy="6377130"/>
          </a:xfrm>
          <a:prstGeom prst="rect">
            <a:avLst/>
          </a:prstGeom>
          <a:noFill/>
          <a:ln w="12700" cap="sq">
            <a:noFill/>
            <a:miter lim="800000"/>
            <a:headEnd type="none" w="sm" len="sm"/>
            <a:tailEnd type="none" w="sm" len="sm"/>
          </a:ln>
        </p:spPr>
        <p:txBody>
          <a:bodyPr wrap="square">
            <a:spAutoFit/>
          </a:bodyPr>
          <a:lstStyle/>
          <a:p>
            <a:pPr marL="457200" indent="-457200" eaLnBrk="1" hangingPunct="1">
              <a:lnSpc>
                <a:spcPct val="120000"/>
              </a:lnSpc>
              <a:spcBef>
                <a:spcPct val="50000"/>
              </a:spcBef>
            </a:pPr>
            <a:r>
              <a:rPr lang="en-US" altLang="zh-CN" sz="2000" b="1" dirty="0">
                <a:solidFill>
                  <a:srgbClr val="003300"/>
                </a:solidFill>
              </a:rPr>
              <a:t>    </a:t>
            </a:r>
            <a:r>
              <a:rPr lang="en-US" altLang="zh-CN" sz="2000" b="1" dirty="0" smtClean="0">
                <a:solidFill>
                  <a:srgbClr val="003300"/>
                </a:solidFill>
              </a:rPr>
              <a:t>    </a:t>
            </a:r>
            <a:r>
              <a:rPr lang="zh-CN" altLang="en-US" sz="2400" b="1" dirty="0" smtClean="0">
                <a:solidFill>
                  <a:srgbClr val="003300"/>
                </a:solidFill>
                <a:latin typeface="楷体_GB2312" pitchFamily="49" charset="-122"/>
                <a:ea typeface="楷体_GB2312" pitchFamily="49" charset="-122"/>
              </a:rPr>
              <a:t>中华人民共和国</a:t>
            </a:r>
            <a:r>
              <a:rPr lang="zh-CN" altLang="en-US" sz="2400" b="1" dirty="0">
                <a:solidFill>
                  <a:srgbClr val="003300"/>
                </a:solidFill>
                <a:latin typeface="楷体_GB2312" pitchFamily="49" charset="-122"/>
                <a:ea typeface="楷体_GB2312" pitchFamily="49" charset="-122"/>
              </a:rPr>
              <a:t>国家标准</a:t>
            </a:r>
            <a:r>
              <a:rPr lang="en-US" altLang="zh-CN" sz="2400" b="1" dirty="0">
                <a:solidFill>
                  <a:srgbClr val="003300"/>
                </a:solidFill>
                <a:latin typeface="楷体_GB2312" pitchFamily="49" charset="-122"/>
                <a:ea typeface="楷体_GB2312" pitchFamily="49" charset="-122"/>
              </a:rPr>
              <a:t>GB7665</a:t>
            </a:r>
            <a:r>
              <a:rPr lang="zh-CN" altLang="en-US" sz="2400" b="1" dirty="0">
                <a:solidFill>
                  <a:srgbClr val="003300"/>
                </a:solidFill>
                <a:latin typeface="楷体_GB2312" pitchFamily="49" charset="-122"/>
                <a:ea typeface="楷体_GB2312" pitchFamily="49" charset="-122"/>
              </a:rPr>
              <a:t>－</a:t>
            </a:r>
            <a:r>
              <a:rPr lang="en-US" altLang="zh-CN" sz="2400" b="1" dirty="0">
                <a:solidFill>
                  <a:srgbClr val="003300"/>
                </a:solidFill>
                <a:latin typeface="楷体_GB2312" pitchFamily="49" charset="-122"/>
                <a:ea typeface="楷体_GB2312" pitchFamily="49" charset="-122"/>
              </a:rPr>
              <a:t>2005</a:t>
            </a:r>
            <a:r>
              <a:rPr lang="zh-CN" altLang="en-US" sz="2400" b="1" dirty="0">
                <a:solidFill>
                  <a:srgbClr val="003300"/>
                </a:solidFill>
                <a:latin typeface="楷体_GB2312" pitchFamily="49" charset="-122"/>
                <a:ea typeface="楷体_GB2312" pitchFamily="49" charset="-122"/>
              </a:rPr>
              <a:t>，对传感器（</a:t>
            </a:r>
            <a:r>
              <a:rPr lang="en-US" altLang="zh-CN" sz="2400" b="1" dirty="0">
                <a:solidFill>
                  <a:srgbClr val="003300"/>
                </a:solidFill>
                <a:latin typeface="楷体_GB2312" pitchFamily="49" charset="-122"/>
                <a:ea typeface="楷体_GB2312" pitchFamily="49" charset="-122"/>
              </a:rPr>
              <a:t>Transducer/Sensor</a:t>
            </a:r>
            <a:r>
              <a:rPr lang="zh-CN" altLang="en-US" sz="2400" b="1" dirty="0">
                <a:solidFill>
                  <a:srgbClr val="003300"/>
                </a:solidFill>
                <a:latin typeface="楷体_GB2312" pitchFamily="49" charset="-122"/>
                <a:ea typeface="楷体_GB2312" pitchFamily="49" charset="-122"/>
              </a:rPr>
              <a:t>）的定义是：能感受</a:t>
            </a:r>
            <a:r>
              <a:rPr lang="zh-CN" altLang="en-US" sz="2400" b="1" dirty="0">
                <a:solidFill>
                  <a:srgbClr val="FF0000"/>
                </a:solidFill>
                <a:latin typeface="楷体_GB2312" pitchFamily="49" charset="-122"/>
                <a:ea typeface="楷体_GB2312" pitchFamily="49" charset="-122"/>
              </a:rPr>
              <a:t>被测量</a:t>
            </a:r>
            <a:r>
              <a:rPr lang="zh-CN" altLang="en-US" sz="2400" b="1" dirty="0">
                <a:solidFill>
                  <a:srgbClr val="003300"/>
                </a:solidFill>
                <a:latin typeface="楷体_GB2312" pitchFamily="49" charset="-122"/>
                <a:ea typeface="楷体_GB2312" pitchFamily="49" charset="-122"/>
              </a:rPr>
              <a:t>并按一定规律转换成</a:t>
            </a:r>
            <a:r>
              <a:rPr lang="zh-CN" altLang="en-US" sz="2400" b="1" dirty="0">
                <a:solidFill>
                  <a:srgbClr val="FF0000"/>
                </a:solidFill>
                <a:latin typeface="楷体_GB2312" pitchFamily="49" charset="-122"/>
                <a:ea typeface="楷体_GB2312" pitchFamily="49" charset="-122"/>
              </a:rPr>
              <a:t>可用输出信号</a:t>
            </a:r>
            <a:r>
              <a:rPr lang="zh-CN" altLang="en-US" sz="2400" b="1" dirty="0">
                <a:solidFill>
                  <a:srgbClr val="003300"/>
                </a:solidFill>
                <a:latin typeface="楷体_GB2312" pitchFamily="49" charset="-122"/>
                <a:ea typeface="楷体_GB2312" pitchFamily="49" charset="-122"/>
              </a:rPr>
              <a:t>的器件或装置，通常由敏感元件和转换元件组成</a:t>
            </a:r>
            <a:r>
              <a:rPr lang="zh-CN" altLang="en-US" sz="2400" b="1" dirty="0" smtClean="0">
                <a:solidFill>
                  <a:srgbClr val="003300"/>
                </a:solidFill>
                <a:latin typeface="楷体_GB2312" pitchFamily="49" charset="-122"/>
                <a:ea typeface="楷体_GB2312" pitchFamily="49" charset="-122"/>
              </a:rPr>
              <a:t>。</a:t>
            </a:r>
            <a:endParaRPr lang="en-US" altLang="zh-CN" sz="2400" b="1" dirty="0" smtClean="0">
              <a:solidFill>
                <a:srgbClr val="003300"/>
              </a:solidFill>
              <a:latin typeface="楷体_GB2312" pitchFamily="49" charset="-122"/>
              <a:ea typeface="楷体_GB2312" pitchFamily="49" charset="-122"/>
            </a:endParaRPr>
          </a:p>
          <a:p>
            <a:pPr marL="457200" indent="-457200" eaLnBrk="1" hangingPunct="1">
              <a:lnSpc>
                <a:spcPct val="120000"/>
              </a:lnSpc>
              <a:spcBef>
                <a:spcPct val="50000"/>
              </a:spcBef>
            </a:pPr>
            <a:r>
              <a:rPr lang="en-US" altLang="zh-CN" sz="2400" b="1" dirty="0" smtClean="0">
                <a:solidFill>
                  <a:srgbClr val="FF0000"/>
                </a:solidFill>
                <a:latin typeface="楷体_GB2312" pitchFamily="49" charset="-122"/>
                <a:ea typeface="楷体_GB2312" pitchFamily="49" charset="-122"/>
              </a:rPr>
              <a:t>	</a:t>
            </a:r>
            <a:r>
              <a:rPr lang="zh-CN" altLang="en-US" sz="2400" b="1" dirty="0" smtClean="0">
                <a:solidFill>
                  <a:srgbClr val="FF0000"/>
                </a:solidFill>
                <a:latin typeface="楷体_GB2312" pitchFamily="49" charset="-122"/>
                <a:ea typeface="楷体_GB2312" pitchFamily="49" charset="-122"/>
              </a:rPr>
              <a:t>敏感元件</a:t>
            </a:r>
            <a:r>
              <a:rPr lang="zh-CN" altLang="en-US" sz="2400" b="1" dirty="0">
                <a:solidFill>
                  <a:srgbClr val="003300"/>
                </a:solidFill>
                <a:latin typeface="楷体_GB2312" pitchFamily="49" charset="-122"/>
                <a:ea typeface="楷体_GB2312" pitchFamily="49" charset="-122"/>
              </a:rPr>
              <a:t>（</a:t>
            </a:r>
            <a:r>
              <a:rPr lang="en-US" altLang="zh-CN" sz="2400" b="1" dirty="0">
                <a:solidFill>
                  <a:srgbClr val="003300"/>
                </a:solidFill>
                <a:latin typeface="楷体_GB2312" pitchFamily="49" charset="-122"/>
                <a:ea typeface="楷体_GB2312" pitchFamily="49" charset="-122"/>
              </a:rPr>
              <a:t>Sensing element</a:t>
            </a:r>
            <a:r>
              <a:rPr lang="zh-CN" altLang="en-US" sz="2400" b="1" dirty="0">
                <a:solidFill>
                  <a:srgbClr val="003300"/>
                </a:solidFill>
                <a:latin typeface="楷体_GB2312" pitchFamily="49" charset="-122"/>
                <a:ea typeface="楷体_GB2312" pitchFamily="49" charset="-122"/>
              </a:rPr>
              <a:t>）是指传感器中能直接感受或响应被测量的部分</a:t>
            </a:r>
            <a:r>
              <a:rPr lang="zh-CN" altLang="en-US" sz="2400" b="1" dirty="0" smtClean="0">
                <a:solidFill>
                  <a:srgbClr val="003300"/>
                </a:solidFill>
                <a:latin typeface="楷体_GB2312" pitchFamily="49" charset="-122"/>
                <a:ea typeface="楷体_GB2312" pitchFamily="49" charset="-122"/>
              </a:rPr>
              <a:t>；</a:t>
            </a:r>
            <a:endParaRPr lang="en-US" altLang="zh-CN" sz="2400" b="1" dirty="0" smtClean="0">
              <a:solidFill>
                <a:srgbClr val="003300"/>
              </a:solidFill>
              <a:latin typeface="楷体_GB2312" pitchFamily="49" charset="-122"/>
              <a:ea typeface="楷体_GB2312" pitchFamily="49" charset="-122"/>
            </a:endParaRPr>
          </a:p>
          <a:p>
            <a:pPr marL="457200" indent="-457200" eaLnBrk="1" hangingPunct="1">
              <a:lnSpc>
                <a:spcPct val="120000"/>
              </a:lnSpc>
              <a:spcBef>
                <a:spcPct val="50000"/>
              </a:spcBef>
            </a:pPr>
            <a:r>
              <a:rPr lang="en-US" altLang="zh-CN" sz="2400" b="1" dirty="0" smtClean="0">
                <a:solidFill>
                  <a:srgbClr val="003300"/>
                </a:solidFill>
                <a:latin typeface="楷体_GB2312" pitchFamily="49" charset="-122"/>
                <a:ea typeface="楷体_GB2312" pitchFamily="49" charset="-122"/>
              </a:rPr>
              <a:t>	</a:t>
            </a:r>
            <a:r>
              <a:rPr lang="zh-CN" altLang="en-US" sz="2400" b="1" dirty="0" smtClean="0">
                <a:solidFill>
                  <a:srgbClr val="FF0000"/>
                </a:solidFill>
                <a:latin typeface="楷体_GB2312" pitchFamily="49" charset="-122"/>
                <a:ea typeface="楷体_GB2312" pitchFamily="49" charset="-122"/>
              </a:rPr>
              <a:t>转换</a:t>
            </a:r>
            <a:r>
              <a:rPr lang="zh-CN" altLang="en-US" sz="2400" b="1" dirty="0">
                <a:solidFill>
                  <a:srgbClr val="FF0000"/>
                </a:solidFill>
                <a:latin typeface="楷体_GB2312" pitchFamily="49" charset="-122"/>
                <a:ea typeface="楷体_GB2312" pitchFamily="49" charset="-122"/>
              </a:rPr>
              <a:t>元件</a:t>
            </a:r>
            <a:r>
              <a:rPr lang="zh-CN" altLang="en-US" sz="2400" b="1" dirty="0">
                <a:solidFill>
                  <a:srgbClr val="003300"/>
                </a:solidFill>
                <a:latin typeface="楷体_GB2312" pitchFamily="49" charset="-122"/>
                <a:ea typeface="楷体_GB2312" pitchFamily="49" charset="-122"/>
              </a:rPr>
              <a:t>（</a:t>
            </a:r>
            <a:r>
              <a:rPr lang="en-US" altLang="zh-CN" sz="2400" b="1" dirty="0" err="1">
                <a:solidFill>
                  <a:srgbClr val="003300"/>
                </a:solidFill>
                <a:latin typeface="楷体_GB2312" pitchFamily="49" charset="-122"/>
                <a:ea typeface="楷体_GB2312" pitchFamily="49" charset="-122"/>
              </a:rPr>
              <a:t>Transducing</a:t>
            </a:r>
            <a:r>
              <a:rPr lang="en-US" altLang="zh-CN" sz="2400" b="1" dirty="0">
                <a:solidFill>
                  <a:srgbClr val="003300"/>
                </a:solidFill>
                <a:latin typeface="楷体_GB2312" pitchFamily="49" charset="-122"/>
                <a:ea typeface="楷体_GB2312" pitchFamily="49" charset="-122"/>
              </a:rPr>
              <a:t> element</a:t>
            </a:r>
            <a:r>
              <a:rPr lang="zh-CN" altLang="en-US" sz="2400" b="1" dirty="0">
                <a:solidFill>
                  <a:srgbClr val="003300"/>
                </a:solidFill>
                <a:latin typeface="楷体_GB2312" pitchFamily="49" charset="-122"/>
                <a:ea typeface="楷体_GB2312" pitchFamily="49" charset="-122"/>
              </a:rPr>
              <a:t>）是指传感器中能将敏感元件感受或响应的被测量转换成适于传输或测量的</a:t>
            </a:r>
            <a:r>
              <a:rPr lang="zh-CN" altLang="en-US" sz="2400" b="1" dirty="0">
                <a:latin typeface="楷体_GB2312" pitchFamily="49" charset="-122"/>
                <a:ea typeface="楷体_GB2312" pitchFamily="49" charset="-122"/>
              </a:rPr>
              <a:t>电信号</a:t>
            </a:r>
            <a:r>
              <a:rPr lang="zh-CN" altLang="en-US" sz="2400" b="1" dirty="0">
                <a:solidFill>
                  <a:srgbClr val="003300"/>
                </a:solidFill>
                <a:latin typeface="楷体_GB2312" pitchFamily="49" charset="-122"/>
                <a:ea typeface="楷体_GB2312" pitchFamily="49" charset="-122"/>
              </a:rPr>
              <a:t>部分</a:t>
            </a:r>
            <a:r>
              <a:rPr lang="zh-CN" altLang="en-US" sz="2400" b="1" dirty="0" smtClean="0">
                <a:solidFill>
                  <a:srgbClr val="003300"/>
                </a:solidFill>
                <a:latin typeface="楷体_GB2312" pitchFamily="49" charset="-122"/>
                <a:ea typeface="楷体_GB2312" pitchFamily="49" charset="-122"/>
              </a:rPr>
              <a:t>。</a:t>
            </a:r>
            <a:endParaRPr lang="en-US" altLang="zh-CN" sz="2400" b="1" dirty="0" smtClean="0">
              <a:solidFill>
                <a:srgbClr val="003300"/>
              </a:solidFill>
              <a:latin typeface="楷体_GB2312" pitchFamily="49" charset="-122"/>
              <a:ea typeface="楷体_GB2312" pitchFamily="49" charset="-122"/>
            </a:endParaRPr>
          </a:p>
          <a:p>
            <a:pPr marL="457200" indent="-457200" eaLnBrk="1" hangingPunct="1">
              <a:lnSpc>
                <a:spcPct val="120000"/>
              </a:lnSpc>
              <a:spcBef>
                <a:spcPct val="50000"/>
              </a:spcBef>
            </a:pPr>
            <a:r>
              <a:rPr lang="en-US" altLang="zh-CN" sz="2400" b="1" dirty="0" smtClean="0">
                <a:solidFill>
                  <a:srgbClr val="003300"/>
                </a:solidFill>
                <a:latin typeface="楷体_GB2312" pitchFamily="49" charset="-122"/>
                <a:ea typeface="楷体_GB2312" pitchFamily="49" charset="-122"/>
              </a:rPr>
              <a:t>    </a:t>
            </a:r>
            <a:r>
              <a:rPr lang="zh-CN" altLang="en-US" sz="2400" b="1" dirty="0" smtClean="0">
                <a:solidFill>
                  <a:srgbClr val="003300"/>
                </a:solidFill>
                <a:latin typeface="楷体_GB2312" pitchFamily="49" charset="-122"/>
                <a:ea typeface="楷体_GB2312" pitchFamily="49" charset="-122"/>
              </a:rPr>
              <a:t>内涵：</a:t>
            </a:r>
            <a:endParaRPr lang="en-US" altLang="zh-CN" sz="2400" b="1" dirty="0" smtClean="0">
              <a:solidFill>
                <a:srgbClr val="003300"/>
              </a:solidFill>
              <a:latin typeface="楷体_GB2312" pitchFamily="49" charset="-122"/>
              <a:ea typeface="楷体_GB2312" pitchFamily="49" charset="-122"/>
            </a:endParaRPr>
          </a:p>
          <a:p>
            <a:pPr marL="812800" lvl="1" indent="-277813">
              <a:buFont typeface="Tahoma" pitchFamily="34" charset="0"/>
              <a:buNone/>
            </a:pPr>
            <a:r>
              <a:rPr lang="zh-CN" altLang="en-US" sz="2400" b="1" dirty="0" smtClean="0">
                <a:latin typeface="楷体_GB2312" pitchFamily="49" charset="-122"/>
                <a:ea typeface="楷体_GB2312" pitchFamily="49" charset="-122"/>
              </a:rPr>
              <a:t>①传感器是测量装置，能完成检测任务；</a:t>
            </a:r>
          </a:p>
          <a:p>
            <a:pPr marL="812800" lvl="1" indent="-277813">
              <a:buFont typeface="Tahoma" pitchFamily="34" charset="0"/>
              <a:buNone/>
            </a:pPr>
            <a:r>
              <a:rPr lang="zh-CN" altLang="en-US" sz="2400" b="1" dirty="0" smtClean="0">
                <a:latin typeface="楷体_GB2312" pitchFamily="49" charset="-122"/>
                <a:ea typeface="楷体_GB2312" pitchFamily="49" charset="-122"/>
              </a:rPr>
              <a:t>②其输入是某种被测量，可能是物理量或化学量、生物量等；</a:t>
            </a:r>
          </a:p>
          <a:p>
            <a:pPr marL="812800" lvl="1" indent="-277813">
              <a:buFont typeface="Tahoma" pitchFamily="34" charset="0"/>
              <a:buNone/>
            </a:pPr>
            <a:r>
              <a:rPr lang="zh-CN" altLang="en-US" sz="2400" b="1" dirty="0" smtClean="0">
                <a:latin typeface="楷体_GB2312" pitchFamily="49" charset="-122"/>
                <a:ea typeface="楷体_GB2312" pitchFamily="49" charset="-122"/>
              </a:rPr>
              <a:t>③其输出是某种便于传输、转换、处理和显示的电信号；</a:t>
            </a:r>
          </a:p>
          <a:p>
            <a:pPr marL="812800" lvl="1" indent="-277813">
              <a:buFont typeface="Tahoma" pitchFamily="34" charset="0"/>
              <a:buNone/>
            </a:pPr>
            <a:r>
              <a:rPr lang="zh-CN" altLang="en-US" sz="2400" b="1" dirty="0" smtClean="0">
                <a:latin typeface="楷体_GB2312" pitchFamily="49" charset="-122"/>
                <a:ea typeface="楷体_GB2312" pitchFamily="49" charset="-122"/>
              </a:rPr>
              <a:t>④输出量与输入量有单值确定的对应关系且有一定精确度。</a:t>
            </a:r>
            <a:endParaRPr lang="en-US" altLang="zh-CN" sz="2400" b="1" dirty="0" smtClean="0">
              <a:latin typeface="楷体_GB2312" pitchFamily="49" charset="-122"/>
              <a:ea typeface="楷体_GB2312" pitchFamily="49" charset="-122"/>
            </a:endParaRPr>
          </a:p>
          <a:p>
            <a:pPr marL="457200" indent="-457200" eaLnBrk="1" hangingPunct="1">
              <a:lnSpc>
                <a:spcPct val="120000"/>
              </a:lnSpc>
              <a:spcBef>
                <a:spcPct val="50000"/>
              </a:spcBef>
            </a:pPr>
            <a:endParaRPr lang="zh-CN" altLang="en-US" sz="4400" b="1" dirty="0">
              <a:solidFill>
                <a:schemeClr val="folHlink"/>
              </a:solidFill>
              <a:latin typeface="楷体_GB2312" pitchFamily="49" charset="-122"/>
              <a:ea typeface="楷体_GB2312" pitchFamily="49"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 calcmode="lin" valueType="num">
                                      <p:cBhvr additive="base">
                                        <p:cTn id="1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1">
                                            <p:txEl>
                                              <p:pRg st="1" end="1"/>
                                            </p:txEl>
                                          </p:spTgt>
                                        </p:tgtEl>
                                        <p:attrNameLst>
                                          <p:attrName>style.visibility</p:attrName>
                                        </p:attrNameLst>
                                      </p:cBhvr>
                                      <p:to>
                                        <p:strVal val="visible"/>
                                      </p:to>
                                    </p:set>
                                    <p:anim calcmode="lin" valueType="num">
                                      <p:cBhvr additive="base">
                                        <p:cTn id="18"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1">
                                            <p:txEl>
                                              <p:pRg st="2" end="2"/>
                                            </p:txEl>
                                          </p:spTgt>
                                        </p:tgtEl>
                                        <p:attrNameLst>
                                          <p:attrName>style.visibility</p:attrName>
                                        </p:attrNameLst>
                                      </p:cBhvr>
                                      <p:to>
                                        <p:strVal val="visible"/>
                                      </p:to>
                                    </p:set>
                                    <p:anim calcmode="lin" valueType="num">
                                      <p:cBhvr additive="base">
                                        <p:cTn id="24"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1">
                                            <p:txEl>
                                              <p:pRg st="3" end="3"/>
                                            </p:txEl>
                                          </p:spTgt>
                                        </p:tgtEl>
                                        <p:attrNameLst>
                                          <p:attrName>style.visibility</p:attrName>
                                        </p:attrNameLst>
                                      </p:cBhvr>
                                      <p:to>
                                        <p:strVal val="visible"/>
                                      </p:to>
                                    </p:set>
                                    <p:animEffect transition="in" filter="blinds(horizontal)">
                                      <p:cBhvr>
                                        <p:cTn id="30" dur="500"/>
                                        <p:tgtEl>
                                          <p:spTgt spid="2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1">
                                            <p:txEl>
                                              <p:pRg st="4" end="4"/>
                                            </p:txEl>
                                          </p:spTgt>
                                        </p:tgtEl>
                                        <p:attrNameLst>
                                          <p:attrName>style.visibility</p:attrName>
                                        </p:attrNameLst>
                                      </p:cBhvr>
                                      <p:to>
                                        <p:strVal val="visible"/>
                                      </p:to>
                                    </p:set>
                                    <p:anim calcmode="lin" valueType="num">
                                      <p:cBhvr additive="base">
                                        <p:cTn id="35"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1">
                                            <p:txEl>
                                              <p:pRg st="5" end="5"/>
                                            </p:txEl>
                                          </p:spTgt>
                                        </p:tgtEl>
                                        <p:attrNameLst>
                                          <p:attrName>style.visibility</p:attrName>
                                        </p:attrNameLst>
                                      </p:cBhvr>
                                      <p:to>
                                        <p:strVal val="visible"/>
                                      </p:to>
                                    </p:set>
                                    <p:anim calcmode="lin" valueType="num">
                                      <p:cBhvr additive="base">
                                        <p:cTn id="41"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1">
                                            <p:txEl>
                                              <p:pRg st="6" end="6"/>
                                            </p:txEl>
                                          </p:spTgt>
                                        </p:tgtEl>
                                        <p:attrNameLst>
                                          <p:attrName>style.visibility</p:attrName>
                                        </p:attrNameLst>
                                      </p:cBhvr>
                                      <p:to>
                                        <p:strVal val="visible"/>
                                      </p:to>
                                    </p:set>
                                    <p:anim calcmode="lin" valueType="num">
                                      <p:cBhvr additive="base">
                                        <p:cTn id="47" dur="500" fill="hold"/>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xEl>
                                              <p:pRg st="7" end="7"/>
                                            </p:txEl>
                                          </p:spTgt>
                                        </p:tgtEl>
                                        <p:attrNameLst>
                                          <p:attrName>style.visibility</p:attrName>
                                        </p:attrNameLst>
                                      </p:cBhvr>
                                      <p:to>
                                        <p:strVal val="visible"/>
                                      </p:to>
                                    </p:set>
                                    <p:anim calcmode="lin" valueType="num">
                                      <p:cBhvr additive="base">
                                        <p:cTn id="53" dur="500" fill="hold"/>
                                        <p:tgtEl>
                                          <p:spTgt spid="21">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3"/>
          <p:cNvSpPr txBox="1">
            <a:spLocks noChangeArrowheads="1"/>
          </p:cNvSpPr>
          <p:nvPr/>
        </p:nvSpPr>
        <p:spPr>
          <a:xfrm>
            <a:off x="250825" y="1052513"/>
            <a:ext cx="8785225" cy="4968875"/>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tabLst/>
              <a:defRPr/>
            </a:pPr>
            <a:r>
              <a:rPr lang="en-US" altLang="zh-CN" sz="2400" b="1" dirty="0" smtClean="0"/>
              <a:t>1.2.2 </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传感器</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的分类</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具体分类依据与类别</a:t>
            </a:r>
          </a:p>
          <a:p>
            <a:pPr marL="650240" marR="0" lvl="1" indent="-216535" algn="l" defTabSz="866775" rtl="0" eaLnBrk="1" fontAlgn="auto" latinLnBrk="0" hangingPunct="1">
              <a:lnSpc>
                <a:spcPct val="11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按对外界能源的需要 </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-&gt;</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无源型、有源型</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650240" marR="0" lvl="1" indent="-216535" algn="l" defTabSz="866775" rtl="0" eaLnBrk="1" fontAlgn="auto" latinLnBrk="0" hangingPunct="1">
              <a:lnSpc>
                <a:spcPct val="11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按输出信号类型</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-&gt;</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模拟式、数字式</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p>
          <a:p>
            <a:pPr marL="650240" marR="0" lvl="1" indent="-216535" algn="l" defTabSz="866775" rtl="0" eaLnBrk="1" fontAlgn="auto" latinLnBrk="0" hangingPunct="1">
              <a:lnSpc>
                <a:spcPct val="11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按测量工作方式</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-&gt;</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偏转型、零示型</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p>
          <a:p>
            <a:pPr marL="650240" marR="0" lvl="1" indent="-216535" algn="l" defTabSz="866775" rtl="0" eaLnBrk="1" fontAlgn="auto" latinLnBrk="0" hangingPunct="1">
              <a:lnSpc>
                <a:spcPct val="11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按被测对象和敏感原理</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-&gt; </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具体被测量的传感器</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p>
          <a:p>
            <a:pPr marL="650240" marR="0" lvl="1" indent="-216535" algn="l" defTabSz="866775" rtl="0" eaLnBrk="1" fontAlgn="auto" latinLnBrk="0" hangingPunct="1">
              <a:lnSpc>
                <a:spcPct val="11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具体原理的传感器类别细分</a:t>
            </a:r>
          </a:p>
          <a:p>
            <a:pPr marL="650240" marR="0" lvl="1" indent="-216535" algn="l" defTabSz="866775" rtl="0" eaLnBrk="1" fontAlgn="auto" latinLnBrk="0" hangingPunct="1">
              <a:lnSpc>
                <a:spcPct val="11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宋体" pitchFamily="2" charset="-122"/>
                <a:ea typeface="+mn-ea"/>
                <a:cs typeface="+mn-cs"/>
              </a:rPr>
              <a:t>按其他依据分类</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-&gt;</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材料、工艺、用途</a:t>
            </a:r>
            <a:r>
              <a:rPr kumimoji="0" lang="en-US" altLang="zh-CN" sz="2400" b="1" i="0" u="none" strike="noStrike" kern="1200" cap="none" spc="0" normalizeH="0" baseline="0" noProof="0" dirty="0" smtClean="0">
                <a:ln>
                  <a:noFill/>
                </a:ln>
                <a:solidFill>
                  <a:schemeClr val="tx1"/>
                </a:solidFill>
                <a:effectLst/>
                <a:uLnTx/>
                <a:uFillTx/>
                <a:latin typeface="Arial"/>
                <a:ea typeface="+mn-ea"/>
                <a:cs typeface="+mn-cs"/>
              </a:rPr>
              <a:t>…</a:t>
            </a:r>
            <a:endParaRPr kumimoji="0" lang="en-US" altLang="zh-CN" sz="2275" b="1" i="0" u="none" strike="noStrike" kern="1200" cap="none" spc="0" normalizeH="0" baseline="0" noProof="0" dirty="0">
              <a:ln>
                <a:noFill/>
              </a:ln>
              <a:solidFill>
                <a:schemeClr val="tx1"/>
              </a:solidFill>
              <a:effectLst/>
              <a:uLnTx/>
              <a:uFillTx/>
              <a:latin typeface="+mn-lt"/>
              <a:ea typeface="+mn-ea"/>
              <a:cs typeface="+mn-cs"/>
            </a:endParaRPr>
          </a:p>
        </p:txBody>
      </p:sp>
      <p:sp>
        <p:nvSpPr>
          <p:cNvPr id="22" name="Text Box 4"/>
          <p:cNvSpPr txBox="1">
            <a:spLocks noChangeArrowheads="1"/>
          </p:cNvSpPr>
          <p:nvPr/>
        </p:nvSpPr>
        <p:spPr bwMode="auto">
          <a:xfrm>
            <a:off x="1331913" y="6021388"/>
            <a:ext cx="6192837" cy="457200"/>
          </a:xfrm>
          <a:prstGeom prst="rect">
            <a:avLst/>
          </a:prstGeom>
          <a:noFill/>
          <a:ln w="9525">
            <a:noFill/>
            <a:miter lim="800000"/>
            <a:headEnd/>
            <a:tailEnd/>
          </a:ln>
          <a:effectLst/>
        </p:spPr>
        <p:txBody>
          <a:bodyPr>
            <a:spAutoFit/>
          </a:bodyPr>
          <a:lstStyle/>
          <a:p>
            <a:r>
              <a:rPr lang="zh-CN" altLang="en-US" sz="2400" b="1">
                <a:effectLst>
                  <a:outerShdw blurRad="38100" dist="38100" dir="2700000" algn="tl">
                    <a:srgbClr val="000000"/>
                  </a:outerShdw>
                </a:effectLst>
                <a:latin typeface="仿宋_GB2312" pitchFamily="49" charset="-122"/>
                <a:ea typeface="仿宋_GB2312" pitchFamily="49" charset="-122"/>
              </a:rPr>
              <a:t>哪些类的传感器相对而言有利于</a:t>
            </a:r>
            <a:r>
              <a:rPr lang="en-US" altLang="zh-CN" sz="2400" b="1">
                <a:effectLst>
                  <a:outerShdw blurRad="38100" dist="38100" dir="2700000" algn="tl">
                    <a:srgbClr val="000000"/>
                  </a:outerShdw>
                </a:effectLst>
                <a:latin typeface="仿宋_GB2312" pitchFamily="49" charset="-122"/>
                <a:ea typeface="仿宋_GB2312" pitchFamily="49" charset="-122"/>
              </a:rPr>
              <a:t>IoT</a:t>
            </a:r>
            <a:r>
              <a:rPr lang="zh-CN" altLang="en-US" sz="2400" b="1">
                <a:effectLst>
                  <a:outerShdw blurRad="38100" dist="38100" dir="2700000" algn="tl">
                    <a:srgbClr val="000000"/>
                  </a:outerShdw>
                </a:effectLst>
                <a:latin typeface="仿宋_GB2312" pitchFamily="49" charset="-122"/>
                <a:ea typeface="仿宋_GB2312" pitchFamily="49" charset="-122"/>
              </a:rPr>
              <a:t>的应用？</a:t>
            </a:r>
          </a:p>
        </p:txBody>
      </p:sp>
    </p:spTree>
  </p:cSld>
  <p:clrMapOvr>
    <a:masterClrMapping/>
  </p:clrMapOvr>
  <p:transition spd="slow" advTm="3000">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p:cNvSpPr txBox="1">
            <a:spLocks noChangeArrowheads="1"/>
          </p:cNvSpPr>
          <p:nvPr/>
        </p:nvSpPr>
        <p:spPr>
          <a:xfrm>
            <a:off x="179388" y="765175"/>
            <a:ext cx="11562038" cy="5595868"/>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tabLst/>
              <a:defRPr/>
            </a:pPr>
            <a:r>
              <a:rPr lang="en-US" altLang="zh-CN" sz="2655" b="1" dirty="0" smtClean="0">
                <a:latin typeface="Times New Roman" pitchFamily="18" charset="0"/>
              </a:rPr>
              <a:t>1.2.3 </a:t>
            </a:r>
            <a:r>
              <a:rPr kumimoji="0" lang="zh-CN" altLang="en-US" sz="2655" b="1" i="0" u="none" strike="noStrike" kern="1200" cap="none" spc="0" normalizeH="0" baseline="0" noProof="0" dirty="0" smtClean="0">
                <a:ln>
                  <a:noFill/>
                </a:ln>
                <a:solidFill>
                  <a:schemeClr val="tx1"/>
                </a:solidFill>
                <a:effectLst/>
                <a:uLnTx/>
                <a:uFillTx/>
                <a:latin typeface="+mn-lt"/>
                <a:ea typeface="+mn-ea"/>
                <a:cs typeface="+mn-cs"/>
              </a:rPr>
              <a:t>传感器</a:t>
            </a:r>
            <a:r>
              <a:rPr kumimoji="0" lang="zh-CN" altLang="en-US" sz="2655" b="1" i="0" u="none" strike="noStrike" kern="1200" cap="none" spc="0" normalizeH="0" baseline="0" noProof="0" dirty="0" smtClean="0">
                <a:ln>
                  <a:noFill/>
                </a:ln>
                <a:solidFill>
                  <a:schemeClr val="tx1"/>
                </a:solidFill>
                <a:effectLst/>
                <a:uLnTx/>
                <a:uFillTx/>
                <a:latin typeface="+mn-lt"/>
                <a:ea typeface="+mn-ea"/>
                <a:cs typeface="+mn-cs"/>
              </a:rPr>
              <a:t>的一般构成</a:t>
            </a:r>
          </a:p>
          <a:p>
            <a:pPr marL="650240" marR="0" lvl="1" indent="-216535" algn="l" defTabSz="866775" rtl="0" eaLnBrk="1" fontAlgn="auto" latinLnBrk="0" hangingPunct="1">
              <a:lnSpc>
                <a:spcPct val="110000"/>
              </a:lnSpc>
              <a:spcBef>
                <a:spcPct val="30000"/>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一般组成结构</a:t>
            </a:r>
            <a:endPar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650240" marR="0" lvl="1" indent="-216535" algn="l" defTabSz="866775" rtl="0" eaLnBrk="1" fontAlgn="auto" latinLnBrk="0" hangingPunct="1">
              <a:lnSpc>
                <a:spcPct val="110000"/>
              </a:lnSpc>
              <a:spcBef>
                <a:spcPct val="30000"/>
              </a:spcBef>
              <a:spcAft>
                <a:spcPts val="0"/>
              </a:spcAft>
              <a:buClrTx/>
              <a:buSzTx/>
              <a:buFont typeface="Tahoma" pitchFamily="34" charset="0"/>
              <a:buNone/>
              <a:tabLst/>
              <a:defRPr/>
            </a:pPr>
            <a:endParaRPr kumimoji="0" lang="zh-CN" altLang="en-US" sz="18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650240" marR="0" lvl="1" indent="-216535" algn="l" defTabSz="866775" rtl="0" eaLnBrk="1" fontAlgn="auto" latinLnBrk="0" hangingPunct="1">
              <a:lnSpc>
                <a:spcPct val="110000"/>
              </a:lnSpc>
              <a:spcBef>
                <a:spcPct val="30000"/>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功能与作用</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敏感元件：感受</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输出</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转换元件：参量</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类型</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变换</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转换电路：产生有用信号输出</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辅助电源：工作条件、激励</a:t>
            </a:r>
          </a:p>
          <a:p>
            <a:pPr marL="650240" marR="0" lvl="1" indent="-216535" algn="l" defTabSz="866775" rtl="0" eaLnBrk="1" fontAlgn="auto" latinLnBrk="0" hangingPunct="1">
              <a:lnSpc>
                <a:spcPct val="110000"/>
              </a:lnSpc>
              <a:spcBef>
                <a:spcPts val="475"/>
              </a:spcBef>
              <a:spcAft>
                <a:spcPts val="0"/>
              </a:spcAft>
              <a:buClrTx/>
              <a:buSzTx/>
              <a:buFont typeface="Tahoma" pitchFamily="34" charset="0"/>
              <a:buNone/>
              <a:tabLst/>
              <a:defRPr/>
            </a:pPr>
            <a:r>
              <a:rPr kumimoji="0" lang="zh-CN" altLang="en-US" sz="2275"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宋体" pitchFamily="2" charset="-122"/>
                <a:ea typeface="+mn-ea"/>
                <a:cs typeface="+mn-cs"/>
              </a:rPr>
              <a:t>最基本的环节：</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敏感 </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转换     </a:t>
            </a:r>
            <a:endParaRPr kumimoji="0" lang="zh-CN" altLang="en-US" sz="2275" b="1"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650240" marR="0" lvl="1" indent="-216535" algn="l" defTabSz="866775" rtl="0" eaLnBrk="1" fontAlgn="auto" latinLnBrk="0" hangingPunct="1">
              <a:lnSpc>
                <a:spcPct val="11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实际构成的差异：</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同一元件可有不同的功能作用，有些部件并非都必须。</a:t>
            </a:r>
            <a:endParaRPr kumimoji="0" lang="en-US" altLang="zh-CN" sz="2400" b="1" i="0" u="none" strike="noStrike" kern="1200" cap="none" spc="0" normalizeH="0" baseline="0" noProof="0" dirty="0" smtClean="0">
              <a:ln>
                <a:noFill/>
              </a:ln>
              <a:solidFill>
                <a:schemeClr val="tx1"/>
              </a:solidFill>
              <a:effectLst/>
              <a:uLnTx/>
              <a:uFillTx/>
              <a:latin typeface="+mn-lt"/>
              <a:ea typeface="楷体_GB2312" pitchFamily="49" charset="-122"/>
              <a:cs typeface="+mn-cs"/>
            </a:endParaRPr>
          </a:p>
          <a:p>
            <a:pPr marL="650240" marR="0" lvl="1" indent="-216535" algn="l" defTabSz="866775" rtl="0" eaLnBrk="1" fontAlgn="auto" latinLnBrk="0" hangingPunct="1">
              <a:lnSpc>
                <a:spcPct val="11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Times New Roman" pitchFamily="18" charset="0"/>
                <a:ea typeface="楷体_GB2312" pitchFamily="49" charset="-122"/>
                <a:cs typeface="+mn-cs"/>
              </a:rPr>
              <a:t>例</a:t>
            </a:r>
            <a:r>
              <a:rPr kumimoji="0" lang="en-US" altLang="zh-CN" sz="2400" b="1" i="0" u="none" strike="noStrike" kern="1200" cap="none" spc="0" normalizeH="0" baseline="0" noProof="0" dirty="0" smtClean="0">
                <a:ln>
                  <a:noFill/>
                </a:ln>
                <a:solidFill>
                  <a:schemeClr val="tx1"/>
                </a:solidFill>
                <a:effectLst/>
                <a:uLnTx/>
                <a:uFillTx/>
                <a:latin typeface="Times New Roman" pitchFamily="18" charset="0"/>
                <a:ea typeface="楷体_GB2312" pitchFamily="49" charset="-122"/>
                <a:cs typeface="+mn-cs"/>
              </a:rPr>
              <a:t>1: </a:t>
            </a:r>
            <a:r>
              <a:rPr kumimoji="0" lang="zh-CN" altLang="en-US" sz="2400" b="1" i="0" u="none" strike="noStrike" kern="1200" cap="none" spc="0" normalizeH="0" baseline="0" noProof="0" dirty="0" smtClean="0">
                <a:ln>
                  <a:noFill/>
                </a:ln>
                <a:solidFill>
                  <a:schemeClr val="tx1"/>
                </a:solidFill>
                <a:effectLst/>
                <a:uLnTx/>
                <a:uFillTx/>
                <a:latin typeface="Times New Roman" pitchFamily="18" charset="0"/>
                <a:ea typeface="楷体_GB2312" pitchFamily="49" charset="-122"/>
                <a:cs typeface="+mn-cs"/>
              </a:rPr>
              <a:t>，例</a:t>
            </a:r>
            <a:r>
              <a:rPr kumimoji="0" lang="en-US" altLang="zh-CN" sz="2400" b="1" i="0" u="none" strike="noStrike" kern="1200" cap="none" spc="0" normalizeH="0" baseline="0" noProof="0" dirty="0" smtClean="0">
                <a:ln>
                  <a:noFill/>
                </a:ln>
                <a:solidFill>
                  <a:schemeClr val="tx1"/>
                </a:solidFill>
                <a:effectLst/>
                <a:uLnTx/>
                <a:uFillTx/>
                <a:latin typeface="Times New Roman" pitchFamily="18" charset="0"/>
                <a:ea typeface="楷体_GB2312" pitchFamily="49" charset="-122"/>
                <a:cs typeface="+mn-cs"/>
              </a:rPr>
              <a:t>2</a:t>
            </a:r>
            <a:r>
              <a:rPr kumimoji="0" lang="zh-CN" altLang="en-US" sz="2400" b="1" i="0" u="none" strike="noStrike" kern="1200" cap="none" spc="0" normalizeH="0" baseline="0" noProof="0" dirty="0" smtClean="0">
                <a:ln>
                  <a:noFill/>
                </a:ln>
                <a:solidFill>
                  <a:schemeClr val="tx1"/>
                </a:solidFill>
                <a:effectLst/>
                <a:uLnTx/>
                <a:uFillTx/>
                <a:latin typeface="Times New Roman" pitchFamily="18" charset="0"/>
                <a:ea typeface="楷体_GB2312" pitchFamily="49" charset="-122"/>
                <a:cs typeface="+mn-cs"/>
              </a:rPr>
              <a:t>：</a:t>
            </a:r>
          </a:p>
          <a:p>
            <a:pPr marL="650240" marR="0" lvl="1" indent="-216535" algn="l" defTabSz="866775" rtl="0" eaLnBrk="1" fontAlgn="auto" latinLnBrk="0" hangingPunct="1">
              <a:lnSpc>
                <a:spcPct val="11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适用于中间变换的常用物理参量：</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位移、光、热。。。？</a:t>
            </a:r>
            <a:endPar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endParaRPr>
          </a:p>
        </p:txBody>
      </p:sp>
      <p:pic>
        <p:nvPicPr>
          <p:cNvPr id="30" name="Picture 4" descr="图像-000_317-1"/>
          <p:cNvPicPr>
            <a:picLocks noChangeAspect="1" noChangeArrowheads="1"/>
          </p:cNvPicPr>
          <p:nvPr/>
        </p:nvPicPr>
        <p:blipFill>
          <a:blip r:embed="rId3"/>
          <a:srcRect/>
          <a:stretch>
            <a:fillRect/>
          </a:stretch>
        </p:blipFill>
        <p:spPr bwMode="auto">
          <a:xfrm>
            <a:off x="4451832" y="922545"/>
            <a:ext cx="6998045" cy="1690241"/>
          </a:xfrm>
          <a:prstGeom prst="rect">
            <a:avLst/>
          </a:prstGeom>
          <a:noFill/>
          <a:ln w="9525">
            <a:noFill/>
            <a:miter lim="800000"/>
            <a:headEnd/>
            <a:tailEnd/>
          </a:ln>
        </p:spPr>
      </p:pic>
    </p:spTree>
  </p:cSld>
  <p:clrMapOvr>
    <a:masterClrMapping/>
  </p:clrMapOvr>
  <p:transition spd="slow" advTm="3000">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txBox="1">
            <a:spLocks noChangeArrowheads="1"/>
          </p:cNvSpPr>
          <p:nvPr/>
        </p:nvSpPr>
        <p:spPr>
          <a:xfrm>
            <a:off x="179388" y="981075"/>
            <a:ext cx="11350003" cy="5400675"/>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tabLst/>
              <a:defRPr/>
            </a:pPr>
            <a:r>
              <a:rPr lang="en-US" altLang="zh-CN" sz="2655" b="1" dirty="0" smtClean="0">
                <a:latin typeface="Times New Roman" pitchFamily="18" charset="0"/>
              </a:rPr>
              <a:t>1.2.4 </a:t>
            </a:r>
            <a:r>
              <a:rPr kumimoji="0" lang="zh-CN" altLang="en-US" sz="2655" b="1" i="0" u="none" strike="noStrike" kern="1200" cap="none" spc="0" normalizeH="0" baseline="0" noProof="0" dirty="0" smtClean="0">
                <a:ln>
                  <a:noFill/>
                </a:ln>
                <a:solidFill>
                  <a:schemeClr val="tx1"/>
                </a:solidFill>
                <a:effectLst/>
                <a:uLnTx/>
                <a:uFillTx/>
                <a:latin typeface="+mn-lt"/>
                <a:ea typeface="+mn-ea"/>
                <a:cs typeface="+mn-cs"/>
              </a:rPr>
              <a:t>传感器</a:t>
            </a:r>
            <a:r>
              <a:rPr kumimoji="0" lang="zh-CN" altLang="en-US" sz="2655" b="1" i="0" u="none" strike="noStrike" kern="1200" cap="none" spc="0" normalizeH="0" baseline="0" noProof="0" dirty="0" smtClean="0">
                <a:ln>
                  <a:noFill/>
                </a:ln>
                <a:solidFill>
                  <a:schemeClr val="tx1"/>
                </a:solidFill>
                <a:effectLst/>
                <a:uLnTx/>
                <a:uFillTx/>
                <a:latin typeface="+mn-lt"/>
                <a:ea typeface="+mn-ea"/>
                <a:cs typeface="+mn-cs"/>
              </a:rPr>
              <a:t>的信号调理与接口</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）信号调理及实现方式</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作用与位置</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黑体" pitchFamily="2" charset="-122"/>
                <a:cs typeface="+mn-cs"/>
              </a:rPr>
              <a:t>作用</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调理敏感</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转换元件或者传感器的输出信号，使其更好地满足后续信号传输、处理或显示的要求</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黑体" pitchFamily="2" charset="-122"/>
                <a:cs typeface="+mn-cs"/>
              </a:rPr>
              <a:t>位置</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275"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650240" marR="0" lvl="1" indent="-216535" algn="l" defTabSz="866775" rtl="0" eaLnBrk="1" fontAlgn="auto" latinLnBrk="0" hangingPunct="1">
              <a:lnSpc>
                <a:spcPct val="110000"/>
              </a:lnSpc>
              <a:spcBef>
                <a:spcPct val="30000"/>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主要类型</a:t>
            </a:r>
          </a:p>
          <a:p>
            <a:pPr marL="650240" marR="0" lvl="1" indent="-216535" algn="l" defTabSz="866775" rtl="0" eaLnBrk="1" fontAlgn="auto" latinLnBrk="0" hangingPunct="1">
              <a:lnSpc>
                <a:spcPct val="110000"/>
              </a:lnSpc>
              <a:spcBef>
                <a:spcPct val="30000"/>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电平调整、线性化、信号形式变换、滤波及阻抗匹配等</a:t>
            </a:r>
          </a:p>
          <a:p>
            <a:pPr marL="650240" marR="0" lvl="1" indent="-216535" algn="l" defTabSz="866775" rtl="0" eaLnBrk="1" fontAlgn="auto" latinLnBrk="0" hangingPunct="1">
              <a:lnSpc>
                <a:spcPct val="110000"/>
              </a:lnSpc>
              <a:spcBef>
                <a:spcPct val="30000"/>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主要实现方式：模拟电路</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模数混合电路 </a:t>
            </a:r>
            <a:r>
              <a:rPr kumimoji="0" lang="zh-CN" altLang="en-US" sz="2400" b="1" i="0" u="none" strike="noStrike" kern="1200" cap="none" spc="0" normalizeH="0" baseline="0" noProof="0" dirty="0" smtClean="0">
                <a:ln>
                  <a:noFill/>
                </a:ln>
                <a:solidFill>
                  <a:schemeClr val="hlink"/>
                </a:solidFill>
                <a:effectLst/>
                <a:uLnTx/>
                <a:uFillTx/>
                <a:latin typeface="+mn-lt"/>
                <a:ea typeface="+mn-ea"/>
                <a:cs typeface="+mn-cs"/>
              </a:rPr>
              <a:t>（集成器件！）</a:t>
            </a:r>
            <a:endParaRPr kumimoji="0" lang="zh-CN" altLang="en-US" sz="2400" b="1" i="0" u="none" strike="noStrike" kern="1200" cap="none" spc="0" normalizeH="0" baseline="0" noProof="0" dirty="0">
              <a:ln>
                <a:noFill/>
              </a:ln>
              <a:solidFill>
                <a:schemeClr val="hlink"/>
              </a:solidFill>
              <a:effectLst/>
              <a:uLnTx/>
              <a:uFillTx/>
              <a:latin typeface="+mn-lt"/>
              <a:ea typeface="+mn-ea"/>
              <a:cs typeface="+mn-cs"/>
            </a:endParaRPr>
          </a:p>
        </p:txBody>
      </p:sp>
      <p:pic>
        <p:nvPicPr>
          <p:cNvPr id="21" name="Picture 4" descr="图像-001_45-1"/>
          <p:cNvPicPr>
            <a:picLocks noChangeAspect="1" noChangeArrowheads="1"/>
          </p:cNvPicPr>
          <p:nvPr/>
        </p:nvPicPr>
        <p:blipFill>
          <a:blip r:embed="rId3"/>
          <a:srcRect/>
          <a:stretch>
            <a:fillRect/>
          </a:stretch>
        </p:blipFill>
        <p:spPr bwMode="auto">
          <a:xfrm>
            <a:off x="3013678" y="3034368"/>
            <a:ext cx="7464066" cy="795510"/>
          </a:xfrm>
          <a:prstGeom prst="rect">
            <a:avLst/>
          </a:prstGeom>
          <a:noFill/>
          <a:ln w="9525">
            <a:noFill/>
            <a:miter lim="800000"/>
            <a:headEnd/>
            <a:tailEnd/>
          </a:ln>
        </p:spPr>
      </p:pic>
      <p:sp>
        <p:nvSpPr>
          <p:cNvPr id="22" name="Text Box 6"/>
          <p:cNvSpPr txBox="1">
            <a:spLocks noChangeArrowheads="1"/>
          </p:cNvSpPr>
          <p:nvPr/>
        </p:nvSpPr>
        <p:spPr bwMode="auto">
          <a:xfrm>
            <a:off x="1237444" y="5576674"/>
            <a:ext cx="10225686" cy="400110"/>
          </a:xfrm>
          <a:prstGeom prst="rect">
            <a:avLst/>
          </a:prstGeom>
          <a:noFill/>
          <a:ln w="9525">
            <a:noFill/>
            <a:miter lim="800000"/>
            <a:headEnd/>
            <a:tailEnd/>
          </a:ln>
          <a:effectLst/>
        </p:spPr>
        <p:txBody>
          <a:bodyPr wrap="square">
            <a:spAutoFit/>
          </a:bodyPr>
          <a:lstStyle/>
          <a:p>
            <a:r>
              <a:rPr lang="zh-CN" altLang="en-US" sz="2000" b="1" dirty="0"/>
              <a:t>注：转换电路、检测电路、信号调理电路之间的界限并不很明确，但</a:t>
            </a:r>
            <a:r>
              <a:rPr lang="zh-CN" altLang="en-US" sz="2000" b="1" dirty="0" smtClean="0"/>
              <a:t>功能作用明确。</a:t>
            </a:r>
            <a:endParaRPr lang="zh-CN" altLang="en-US" sz="2000" b="1" dirty="0"/>
          </a:p>
        </p:txBody>
      </p:sp>
    </p:spTree>
  </p:cSld>
  <p:clrMapOvr>
    <a:masterClrMapping/>
  </p:clrMapOvr>
  <p:transition spd="slow" advTm="3000">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txBox="1">
            <a:spLocks noChangeArrowheads="1"/>
          </p:cNvSpPr>
          <p:nvPr/>
        </p:nvSpPr>
        <p:spPr>
          <a:xfrm>
            <a:off x="179388" y="1052513"/>
            <a:ext cx="11243986" cy="5805487"/>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tabLst/>
              <a:defRPr/>
            </a:pPr>
            <a:r>
              <a:rPr lang="en-US" altLang="zh-CN" sz="2655" b="1" dirty="0" smtClean="0"/>
              <a:t>1.2.4</a:t>
            </a:r>
            <a:r>
              <a:rPr kumimoji="0" lang="en-US" altLang="zh-CN" sz="2655" b="1" i="0" u="none" strike="noStrike" kern="1200" cap="none" spc="0" normalizeH="0" noProof="0" dirty="0" smtClean="0">
                <a:ln>
                  <a:noFill/>
                </a:ln>
                <a:solidFill>
                  <a:schemeClr val="tx1"/>
                </a:solidFill>
                <a:effectLst/>
                <a:uLnTx/>
                <a:uFillTx/>
                <a:latin typeface="+mn-lt"/>
                <a:ea typeface="+mn-ea"/>
                <a:cs typeface="+mn-cs"/>
              </a:rPr>
              <a:t> </a:t>
            </a:r>
            <a:r>
              <a:rPr kumimoji="0" lang="zh-CN" altLang="en-US" sz="2655" b="1" i="0" u="none" strike="noStrike" kern="1200" cap="none" spc="0" normalizeH="0" baseline="0" noProof="0" dirty="0" smtClean="0">
                <a:ln>
                  <a:noFill/>
                </a:ln>
                <a:solidFill>
                  <a:schemeClr val="tx1"/>
                </a:solidFill>
                <a:effectLst/>
                <a:uLnTx/>
                <a:uFillTx/>
                <a:latin typeface="+mn-lt"/>
                <a:ea typeface="+mn-ea"/>
                <a:cs typeface="+mn-cs"/>
              </a:rPr>
              <a:t>传感器</a:t>
            </a:r>
            <a:r>
              <a:rPr kumimoji="0" lang="zh-CN" altLang="en-US" sz="2655" b="1" i="0" u="none" strike="noStrike" kern="1200" cap="none" spc="0" normalizeH="0" baseline="0" noProof="0" dirty="0" smtClean="0">
                <a:ln>
                  <a:noFill/>
                </a:ln>
                <a:solidFill>
                  <a:schemeClr val="tx1"/>
                </a:solidFill>
                <a:effectLst/>
                <a:uLnTx/>
                <a:uFillTx/>
                <a:latin typeface="+mn-lt"/>
                <a:ea typeface="+mn-ea"/>
                <a:cs typeface="+mn-cs"/>
              </a:rPr>
              <a:t>的信号调理与接口</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）接口与数域</a:t>
            </a:r>
          </a:p>
          <a:p>
            <a:pPr marL="650240" marR="0" lvl="1" indent="-216535" algn="l" defTabSz="866775" rtl="0" eaLnBrk="1" fontAlgn="auto" latinLnBrk="0" hangingPunct="1">
              <a:lnSpc>
                <a:spcPct val="11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黑体" pitchFamily="2" charset="-122"/>
                <a:cs typeface="+mn-cs"/>
              </a:rPr>
              <a:t>接口</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uLnTx/>
                <a:uFillTx/>
                <a:latin typeface="Times New Roman" pitchFamily="18" charset="0"/>
                <a:ea typeface="楷体_GB2312" pitchFamily="49" charset="-122"/>
                <a:cs typeface="+mn-cs"/>
              </a:rPr>
              <a:t>实现两功能模块间电气参数连接的部分，</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接口电路可工作在同一电气参数范围，如将传感器输出的模拟信号调理成标准输出信号；也可将信号从一个数域变换到另一数域，如</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A/D</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转换电路。</a:t>
            </a:r>
          </a:p>
          <a:p>
            <a:pPr marL="650240" marR="0" lvl="1" indent="-216535" algn="l" defTabSz="866775" rtl="0" eaLnBrk="1" fontAlgn="auto" latinLnBrk="0" hangingPunct="1">
              <a:lnSpc>
                <a:spcPct val="11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rgbClr val="FFFF00"/>
                </a:solidFill>
                <a:effectLst/>
                <a:uLnTx/>
                <a:uFillTx/>
                <a:latin typeface="楷体_GB2312" pitchFamily="49" charset="-122"/>
                <a:ea typeface="楷体_GB2312" pitchFamily="49" charset="-122"/>
                <a:cs typeface="+mn-cs"/>
              </a:rPr>
              <a:t>  </a:t>
            </a:r>
            <a:r>
              <a:rPr kumimoji="0" lang="zh-CN" altLang="en-US" sz="2600" b="1" i="0" u="none" strike="noStrike" kern="1200" cap="none" spc="0" normalizeH="0" baseline="0" noProof="0" dirty="0" smtClean="0">
                <a:ln>
                  <a:noFill/>
                </a:ln>
                <a:solidFill>
                  <a:srgbClr val="FF0000"/>
                </a:solidFill>
                <a:effectLst/>
                <a:uLnTx/>
                <a:uFillTx/>
                <a:latin typeface="华文新魏" pitchFamily="2" charset="-122"/>
                <a:ea typeface="华文新魏" pitchFamily="2" charset="-122"/>
                <a:cs typeface="+mn-cs"/>
              </a:rPr>
              <a:t>其另一项关键作用是实现标准化！</a:t>
            </a:r>
          </a:p>
          <a:p>
            <a:pPr marL="650240" marR="0" lvl="1" indent="-216535" algn="l" defTabSz="866775" rtl="0" eaLnBrk="1" fontAlgn="auto" latinLnBrk="0" hangingPunct="1">
              <a:lnSpc>
                <a:spcPct val="11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黑体" pitchFamily="2" charset="-122"/>
                <a:cs typeface="+mn-cs"/>
              </a:rPr>
              <a:t>数域</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用来表示或传输信息的某种参量的名称</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p>
          <a:p>
            <a:pPr marL="650240" marR="0" lvl="1" indent="-216535" algn="l" defTabSz="866775" rtl="0" eaLnBrk="1" fontAlgn="auto" latinLnBrk="0" hangingPunct="1">
              <a:lnSpc>
                <a:spcPct val="11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模拟数域</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的信息由信号幅度</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如电压、电流</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携载；</a:t>
            </a:r>
          </a:p>
          <a:p>
            <a:pPr marL="650240" marR="0" lvl="1" indent="-216535" algn="l" defTabSz="866775" rtl="0" eaLnBrk="1" fontAlgn="auto" latinLnBrk="0" hangingPunct="1">
              <a:lnSpc>
                <a:spcPct val="11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时间数域</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的信息由时间关系</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周期</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频率、脉宽或相位</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携载</a:t>
            </a:r>
          </a:p>
          <a:p>
            <a:pPr marL="650240" marR="0" lvl="1" indent="-216535" algn="l" defTabSz="866775" rtl="0" eaLnBrk="1" fontAlgn="auto" latinLnBrk="0" hangingPunct="1">
              <a:lnSpc>
                <a:spcPct val="11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数字数域</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的信号由脉冲数或 </a:t>
            </a:r>
            <a:r>
              <a:rPr kumimoji="0" lang="zh-CN" altLang="en-US" sz="2400" b="1" i="0" u="none" strike="noStrike" kern="1200" cap="none" spc="0" normalizeH="0" baseline="0" noProof="0" dirty="0" smtClean="0">
                <a:ln>
                  <a:noFill/>
                </a:ln>
                <a:solidFill>
                  <a:schemeClr val="tx1"/>
                </a:solidFill>
                <a:effectLst/>
                <a:uLnTx/>
                <a:uFillTx/>
                <a:latin typeface="Arial"/>
                <a:ea typeface="楷体_GB2312" pitchFamily="49"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0</a:t>
            </a:r>
            <a:r>
              <a:rPr kumimoji="0" lang="en-US" altLang="zh-CN" sz="2400" b="1" i="0" u="none" strike="noStrike" kern="1200" cap="none" spc="0" normalizeH="0" baseline="0" noProof="0" dirty="0" smtClean="0">
                <a:ln>
                  <a:noFill/>
                </a:ln>
                <a:solidFill>
                  <a:schemeClr val="tx1"/>
                </a:solidFill>
                <a:effectLst/>
                <a:uLnTx/>
                <a:uFillTx/>
                <a:latin typeface="Arial"/>
                <a:ea typeface="楷体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和</a:t>
            </a:r>
            <a:r>
              <a:rPr kumimoji="0" lang="zh-CN" altLang="en-US" sz="2400" b="1" i="0" u="none" strike="noStrike" kern="1200" cap="none" spc="0" normalizeH="0" baseline="0" noProof="0" dirty="0" smtClean="0">
                <a:ln>
                  <a:noFill/>
                </a:ln>
                <a:solidFill>
                  <a:schemeClr val="tx1"/>
                </a:solidFill>
                <a:effectLst/>
                <a:uLnTx/>
                <a:uFillTx/>
                <a:latin typeface="Arial"/>
                <a:ea typeface="楷体_GB2312" pitchFamily="49"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1</a:t>
            </a:r>
            <a:r>
              <a:rPr kumimoji="0" lang="en-US" altLang="zh-CN" sz="2400" b="1" i="0" u="none" strike="noStrike" kern="1200" cap="none" spc="0" normalizeH="0" baseline="0" noProof="0" dirty="0" smtClean="0">
                <a:ln>
                  <a:noFill/>
                </a:ln>
                <a:solidFill>
                  <a:schemeClr val="tx1"/>
                </a:solidFill>
                <a:effectLst/>
                <a:uLnTx/>
                <a:uFillTx/>
                <a:latin typeface="Arial"/>
                <a:ea typeface="楷体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的编码串携载。</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advTm="3000">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a:xfrm>
            <a:off x="179388" y="908050"/>
            <a:ext cx="11310247" cy="5805488"/>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tabLst/>
              <a:defRPr/>
            </a:pPr>
            <a:r>
              <a:rPr lang="en-US" altLang="zh-CN" sz="2655" b="1" dirty="0" smtClean="0"/>
              <a:t>1.2.4 </a:t>
            </a:r>
            <a:r>
              <a:rPr kumimoji="0" lang="zh-CN" altLang="en-US" sz="2655" b="1" i="0" u="none" strike="noStrike" kern="1200" cap="none" spc="0" normalizeH="0" baseline="0" noProof="0" dirty="0" smtClean="0">
                <a:ln>
                  <a:noFill/>
                </a:ln>
                <a:solidFill>
                  <a:schemeClr val="tx1"/>
                </a:solidFill>
                <a:effectLst/>
                <a:uLnTx/>
                <a:uFillTx/>
                <a:latin typeface="+mn-lt"/>
                <a:ea typeface="+mn-ea"/>
                <a:cs typeface="+mn-cs"/>
              </a:rPr>
              <a:t>传感器</a:t>
            </a:r>
            <a:r>
              <a:rPr kumimoji="0" lang="zh-CN" altLang="en-US" sz="2655" b="1" i="0" u="none" strike="noStrike" kern="1200" cap="none" spc="0" normalizeH="0" baseline="0" noProof="0" dirty="0" smtClean="0">
                <a:ln>
                  <a:noFill/>
                </a:ln>
                <a:solidFill>
                  <a:schemeClr val="tx1"/>
                </a:solidFill>
                <a:effectLst/>
                <a:uLnTx/>
                <a:uFillTx/>
                <a:latin typeface="+mn-lt"/>
                <a:ea typeface="+mn-ea"/>
                <a:cs typeface="+mn-cs"/>
              </a:rPr>
              <a:t>的信号调理与接口</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）接口与数域</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系统模块化和输出标准化的意义</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作用和益处</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a:t>
            </a:r>
          </a:p>
          <a:p>
            <a:pPr marL="650240" marR="0" lvl="1" indent="-216535" algn="l" defTabSz="866775" rtl="0" eaLnBrk="1" fontAlgn="auto" latinLnBrk="0" hangingPunct="1">
              <a:lnSpc>
                <a:spcPct val="110000"/>
              </a:lnSpc>
              <a:spcBef>
                <a:spcPts val="475"/>
              </a:spcBef>
              <a:spcAft>
                <a:spcPts val="0"/>
              </a:spcAft>
              <a:buClrTx/>
              <a:buSzTx/>
              <a:buFont typeface="Tahoma" pitchFamily="34" charset="0"/>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实际的测量系统虽是多环节的有机组合，但不必深入了解各功能模块内部原理及结构，就可对整个系统进行设计、实现，且便于维护</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p>
          <a:p>
            <a:pPr marL="650240" marR="0" lvl="1" indent="-216535" algn="l" defTabSz="866775" rtl="0" eaLnBrk="1" fontAlgn="auto" latinLnBrk="0" hangingPunct="1">
              <a:lnSpc>
                <a:spcPct val="90000"/>
              </a:lnSpc>
              <a:spcBef>
                <a:spcPct val="35000"/>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模块化的测量系统</a:t>
            </a:r>
            <a:r>
              <a:rPr kumimoji="0" lang="en-US" altLang="zh-CN" sz="2400" b="1" i="0" u="none" strike="noStrike" kern="1200" cap="none" spc="0" normalizeH="0" baseline="0" noProof="0" dirty="0" smtClean="0">
                <a:ln>
                  <a:noFill/>
                </a:ln>
                <a:solidFill>
                  <a:schemeClr val="tx1"/>
                </a:solidFill>
                <a:effectLst/>
                <a:uLnTx/>
                <a:uFillTx/>
                <a:latin typeface="Arial"/>
                <a:ea typeface="+mn-ea"/>
                <a:cs typeface="+mn-cs"/>
              </a:rPr>
              <a:t>—</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结构</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说明：</a:t>
            </a:r>
            <a:r>
              <a:rPr kumimoji="0" lang="zh-CN"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实用中具体的功能</a:t>
            </a:r>
            <a:endPar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模块并不总是被分成截然</a:t>
            </a:r>
            <a:endPar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不同的部分，但最终利用</a:t>
            </a:r>
            <a:endPar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传感器的输出信号之前，</a:t>
            </a:r>
            <a:endPar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一般都对其进行某种处理</a:t>
            </a:r>
            <a:r>
              <a:rPr kumimoji="0" lang="zh-CN" altLang="zh-CN" sz="2400" b="1"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29" name="Picture 4" descr="图像-001_46-1"/>
          <p:cNvPicPr>
            <a:picLocks noChangeAspect="1" noChangeArrowheads="1"/>
          </p:cNvPicPr>
          <p:nvPr/>
        </p:nvPicPr>
        <p:blipFill>
          <a:blip r:embed="rId3"/>
          <a:srcRect/>
          <a:stretch>
            <a:fillRect/>
          </a:stretch>
        </p:blipFill>
        <p:spPr bwMode="auto">
          <a:xfrm>
            <a:off x="5889142" y="3193016"/>
            <a:ext cx="4356100" cy="2519362"/>
          </a:xfrm>
          <a:prstGeom prst="rect">
            <a:avLst/>
          </a:prstGeom>
          <a:noFill/>
          <a:ln w="9525">
            <a:noFill/>
            <a:miter lim="800000"/>
            <a:headEnd/>
            <a:tailEnd/>
          </a:ln>
        </p:spPr>
      </p:pic>
    </p:spTree>
  </p:cSld>
  <p:clrMapOvr>
    <a:masterClrMapping/>
  </p:clrMapOvr>
  <p:transition spd="slow" advTm="300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2"/>
          <p:cNvSpPr txBox="1">
            <a:spLocks noChangeArrowheads="1"/>
          </p:cNvSpPr>
          <p:nvPr/>
        </p:nvSpPr>
        <p:spPr bwMode="auto">
          <a:xfrm>
            <a:off x="4572000" y="1268413"/>
            <a:ext cx="2690191" cy="823912"/>
          </a:xfrm>
          <a:prstGeom prst="rect">
            <a:avLst/>
          </a:prstGeom>
          <a:noFill/>
          <a:ln>
            <a:noFill/>
          </a:ln>
          <a:effectLst/>
          <a:extLst/>
        </p:spPr>
        <p:txBody>
          <a:bodyPr wrap="square">
            <a:spAutoFit/>
          </a:bodyPr>
          <a:lstStyle/>
          <a:p>
            <a:pPr algn="ctr" eaLnBrk="1" hangingPunct="1">
              <a:spcBef>
                <a:spcPct val="50000"/>
              </a:spcBef>
              <a:defRPr/>
            </a:pPr>
            <a:r>
              <a:rPr lang="zh-CN" altLang="en-US" sz="4800" b="1" dirty="0" smtClean="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rPr>
              <a:t>物联网</a:t>
            </a:r>
            <a:endParaRPr lang="zh-CN" altLang="en-US" sz="4800" b="1" dirty="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34" name="Rectangle 8"/>
          <p:cNvSpPr>
            <a:spLocks noChangeArrowheads="1"/>
          </p:cNvSpPr>
          <p:nvPr/>
        </p:nvSpPr>
        <p:spPr bwMode="auto">
          <a:xfrm>
            <a:off x="1452908" y="3634064"/>
            <a:ext cx="9107488" cy="750887"/>
          </a:xfrm>
          <a:prstGeom prst="rect">
            <a:avLst/>
          </a:prstGeom>
          <a:noFill/>
          <a:ln w="9525">
            <a:noFill/>
            <a:miter lim="800000"/>
            <a:headEnd/>
            <a:tailEnd/>
          </a:ln>
        </p:spPr>
        <p:txBody>
          <a:bodyPr>
            <a:spAutoFit/>
          </a:bodyPr>
          <a:lstStyle/>
          <a:p>
            <a:pPr algn="ctr" eaLnBrk="1" hangingPunct="1">
              <a:lnSpc>
                <a:spcPct val="90000"/>
              </a:lnSpc>
              <a:spcBef>
                <a:spcPct val="20000"/>
              </a:spcBef>
              <a:buClr>
                <a:schemeClr val="folHlink"/>
              </a:buClr>
              <a:buSzPct val="60000"/>
              <a:buFont typeface="Wingdings" pitchFamily="2" charset="2"/>
              <a:buNone/>
            </a:pPr>
            <a:r>
              <a:rPr lang="zh-CN" altLang="en-US" sz="4800" b="1" dirty="0" smtClean="0">
                <a:solidFill>
                  <a:srgbClr val="000066"/>
                </a:solidFill>
                <a:latin typeface="楷体_GB2312" pitchFamily="49" charset="-122"/>
                <a:ea typeface="楷体_GB2312" pitchFamily="49" charset="-122"/>
              </a:rPr>
              <a:t>信息感知→</a:t>
            </a:r>
            <a:r>
              <a:rPr lang="zh-CN" altLang="en-US" sz="4800" b="1" dirty="0">
                <a:solidFill>
                  <a:srgbClr val="000066"/>
                </a:solidFill>
                <a:latin typeface="楷体_GB2312" pitchFamily="49" charset="-122"/>
                <a:ea typeface="楷体_GB2312" pitchFamily="49" charset="-122"/>
              </a:rPr>
              <a:t>信息传输→信息处理</a:t>
            </a:r>
          </a:p>
        </p:txBody>
      </p:sp>
      <p:sp>
        <p:nvSpPr>
          <p:cNvPr id="37" name="Rectangle 3"/>
          <p:cNvSpPr>
            <a:spLocks noChangeArrowheads="1"/>
          </p:cNvSpPr>
          <p:nvPr/>
        </p:nvSpPr>
        <p:spPr bwMode="auto">
          <a:xfrm>
            <a:off x="5002005" y="2113585"/>
            <a:ext cx="1871663" cy="144463"/>
          </a:xfrm>
          <a:prstGeom prst="rect">
            <a:avLst/>
          </a:prstGeom>
          <a:solidFill>
            <a:srgbClr val="FF0000"/>
          </a:solidFill>
          <a:ln w="9525">
            <a:solidFill>
              <a:srgbClr val="FF0000"/>
            </a:solidFill>
            <a:miter lim="800000"/>
            <a:headEnd/>
            <a:tailEnd/>
          </a:ln>
        </p:spPr>
        <p:txBody>
          <a:bodyPr wrap="none" anchor="ctr"/>
          <a:lstStyle/>
          <a:p>
            <a:pPr>
              <a:lnSpc>
                <a:spcPct val="130000"/>
              </a:lnSpc>
              <a:spcBef>
                <a:spcPct val="20000"/>
              </a:spcBef>
              <a:buClr>
                <a:schemeClr val="folHlink"/>
              </a:buClr>
              <a:buSzPct val="60000"/>
              <a:buFont typeface="Wingdings" pitchFamily="2" charset="2"/>
              <a:buChar char="Ø"/>
            </a:pPr>
            <a:endParaRPr lang="zh-CN" altLang="en-US" dirty="0"/>
          </a:p>
        </p:txBody>
      </p:sp>
      <p:sp>
        <p:nvSpPr>
          <p:cNvPr id="38" name="Oval 10"/>
          <p:cNvSpPr>
            <a:spLocks noChangeArrowheads="1"/>
          </p:cNvSpPr>
          <p:nvPr/>
        </p:nvSpPr>
        <p:spPr bwMode="auto">
          <a:xfrm>
            <a:off x="1325217" y="3318704"/>
            <a:ext cx="3132138" cy="1439863"/>
          </a:xfrm>
          <a:prstGeom prst="ellipse">
            <a:avLst/>
          </a:prstGeom>
          <a:noFill/>
          <a:ln w="76200">
            <a:solidFill>
              <a:srgbClr val="FF0000"/>
            </a:solidFill>
            <a:round/>
            <a:headEnd/>
            <a:tailEnd/>
          </a:ln>
        </p:spPr>
        <p:txBody>
          <a:bodyPr wrap="none" anchor="ctr"/>
          <a:lstStyle/>
          <a:p>
            <a:pPr algn="ctr" eaLnBrk="1" hangingPunct="1">
              <a:lnSpc>
                <a:spcPct val="130000"/>
              </a:lnSpc>
              <a:spcBef>
                <a:spcPct val="20000"/>
              </a:spcBef>
              <a:buClr>
                <a:schemeClr val="folHlink"/>
              </a:buClr>
              <a:buSzPct val="60000"/>
              <a:buFont typeface="Wingdings" pitchFamily="2" charset="2"/>
              <a:buChar char="Ø"/>
            </a:pPr>
            <a:endParaRPr lang="zh-CN" altLang="en-US" dirty="0"/>
          </a:p>
        </p:txBody>
      </p:sp>
      <p:sp>
        <p:nvSpPr>
          <p:cNvPr id="39" name="AutoShape 11"/>
          <p:cNvSpPr>
            <a:spLocks noChangeArrowheads="1"/>
          </p:cNvSpPr>
          <p:nvPr/>
        </p:nvSpPr>
        <p:spPr bwMode="auto">
          <a:xfrm rot="8515389">
            <a:off x="3341895" y="2567213"/>
            <a:ext cx="1737735" cy="347211"/>
          </a:xfrm>
          <a:custGeom>
            <a:avLst/>
            <a:gdLst>
              <a:gd name="T0" fmla="*/ 2147483647 w 21600"/>
              <a:gd name="T1" fmla="*/ 0 h 21600"/>
              <a:gd name="T2" fmla="*/ 0 w 21600"/>
              <a:gd name="T3" fmla="*/ 136578604 h 21600"/>
              <a:gd name="T4" fmla="*/ 2147483647 w 21600"/>
              <a:gd name="T5" fmla="*/ 273157208 h 21600"/>
              <a:gd name="T6" fmla="*/ 2147483647 w 21600"/>
              <a:gd name="T7" fmla="*/ 136578604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9525">
            <a:solidFill>
              <a:srgbClr val="FF0000"/>
            </a:solidFill>
            <a:miter lim="800000"/>
            <a:headEnd/>
            <a:tailEnd/>
          </a:ln>
        </p:spPr>
        <p:txBody>
          <a:bodyPr wrap="none" anchor="ctr"/>
          <a:lstStyle/>
          <a:p>
            <a:endParaRPr lang="zh-CN" altLang="en-US"/>
          </a:p>
        </p:txBody>
      </p:sp>
      <p:sp>
        <p:nvSpPr>
          <p:cNvPr id="40" name="Text Box 2"/>
          <p:cNvSpPr txBox="1">
            <a:spLocks noChangeArrowheads="1"/>
          </p:cNvSpPr>
          <p:nvPr/>
        </p:nvSpPr>
        <p:spPr bwMode="auto">
          <a:xfrm>
            <a:off x="6858000" y="1261788"/>
            <a:ext cx="2690191" cy="823912"/>
          </a:xfrm>
          <a:prstGeom prst="rect">
            <a:avLst/>
          </a:prstGeom>
          <a:noFill/>
          <a:ln>
            <a:noFill/>
          </a:ln>
          <a:effectLst/>
          <a:extLst/>
        </p:spPr>
        <p:txBody>
          <a:bodyPr wrap="square">
            <a:spAutoFit/>
          </a:bodyPr>
          <a:lstStyle/>
          <a:p>
            <a:pPr algn="ctr" eaLnBrk="1" hangingPunct="1">
              <a:spcBef>
                <a:spcPct val="50000"/>
              </a:spcBef>
              <a:defRPr/>
            </a:pPr>
            <a:r>
              <a:rPr lang="zh-CN" altLang="en-US" sz="4800" b="1" dirty="0" smtClean="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rPr>
              <a:t>基本特征</a:t>
            </a:r>
            <a:endParaRPr lang="zh-CN" altLang="en-US" sz="4800" b="1" dirty="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41" name="Text Box 2"/>
          <p:cNvSpPr txBox="1">
            <a:spLocks noChangeArrowheads="1"/>
          </p:cNvSpPr>
          <p:nvPr/>
        </p:nvSpPr>
        <p:spPr bwMode="auto">
          <a:xfrm>
            <a:off x="4089779" y="5372039"/>
            <a:ext cx="3880513" cy="830997"/>
          </a:xfrm>
          <a:prstGeom prst="rect">
            <a:avLst/>
          </a:prstGeom>
          <a:noFill/>
          <a:ln>
            <a:noFill/>
          </a:ln>
          <a:effectLst/>
          <a:extLst/>
        </p:spPr>
        <p:txBody>
          <a:bodyPr wrap="square">
            <a:spAutoFit/>
          </a:bodyPr>
          <a:lstStyle/>
          <a:p>
            <a:pPr algn="ctr" eaLnBrk="1" hangingPunct="1">
              <a:spcBef>
                <a:spcPct val="50000"/>
              </a:spcBef>
              <a:defRPr/>
            </a:pPr>
            <a:r>
              <a:rPr lang="zh-CN" altLang="en-US" sz="4800" b="1" dirty="0" smtClean="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rPr>
              <a:t>传感器技术</a:t>
            </a:r>
            <a:endParaRPr lang="zh-CN" altLang="en-US" sz="4800" b="1" dirty="0">
              <a:solidFill>
                <a:srgbClr val="000066"/>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42" name="Rectangle 3"/>
          <p:cNvSpPr>
            <a:spLocks noChangeArrowheads="1"/>
          </p:cNvSpPr>
          <p:nvPr/>
        </p:nvSpPr>
        <p:spPr bwMode="auto">
          <a:xfrm>
            <a:off x="4472019" y="6223835"/>
            <a:ext cx="3061546" cy="163317"/>
          </a:xfrm>
          <a:prstGeom prst="rect">
            <a:avLst/>
          </a:prstGeom>
          <a:solidFill>
            <a:srgbClr val="FF0000"/>
          </a:solidFill>
          <a:ln w="9525">
            <a:solidFill>
              <a:srgbClr val="FF0000"/>
            </a:solidFill>
            <a:miter lim="800000"/>
            <a:headEnd/>
            <a:tailEnd/>
          </a:ln>
        </p:spPr>
        <p:txBody>
          <a:bodyPr wrap="none" anchor="ctr"/>
          <a:lstStyle/>
          <a:p>
            <a:pPr>
              <a:lnSpc>
                <a:spcPct val="130000"/>
              </a:lnSpc>
              <a:spcBef>
                <a:spcPct val="20000"/>
              </a:spcBef>
              <a:buClr>
                <a:schemeClr val="folHlink"/>
              </a:buClr>
              <a:buSzPct val="60000"/>
              <a:buFont typeface="Wingdings" pitchFamily="2" charset="2"/>
              <a:buChar char="Ø"/>
            </a:pPr>
            <a:endParaRPr lang="zh-CN" altLang="en-US" dirty="0"/>
          </a:p>
        </p:txBody>
      </p:sp>
      <p:sp>
        <p:nvSpPr>
          <p:cNvPr id="43" name="AutoShape 11"/>
          <p:cNvSpPr>
            <a:spLocks noChangeArrowheads="1"/>
          </p:cNvSpPr>
          <p:nvPr/>
        </p:nvSpPr>
        <p:spPr bwMode="auto">
          <a:xfrm rot="2602248">
            <a:off x="4137805" y="4811017"/>
            <a:ext cx="1133429" cy="347211"/>
          </a:xfrm>
          <a:custGeom>
            <a:avLst/>
            <a:gdLst>
              <a:gd name="T0" fmla="*/ 2147483647 w 21600"/>
              <a:gd name="T1" fmla="*/ 0 h 21600"/>
              <a:gd name="T2" fmla="*/ 0 w 21600"/>
              <a:gd name="T3" fmla="*/ 136578604 h 21600"/>
              <a:gd name="T4" fmla="*/ 2147483647 w 21600"/>
              <a:gd name="T5" fmla="*/ 273157208 h 21600"/>
              <a:gd name="T6" fmla="*/ 2147483647 w 21600"/>
              <a:gd name="T7" fmla="*/ 136578604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9525">
            <a:solidFill>
              <a:srgbClr val="FF0000"/>
            </a:solidFill>
            <a:miter lim="800000"/>
            <a:headEnd/>
            <a:tailEnd/>
          </a:ln>
        </p:spPr>
        <p:txBody>
          <a:bodyPr wrap="none" anchor="ctr"/>
          <a:lstStyle/>
          <a:p>
            <a:endParaRPr lang="zh-CN" altLang="en-US"/>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blinds(horizontal)">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1"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blinds(horizontal)">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blinds(horizontal)">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linds(horizontal)">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1">
                                            <p:txEl>
                                              <p:pRg st="0" end="0"/>
                                            </p:txEl>
                                          </p:spTgt>
                                        </p:tgtEl>
                                        <p:attrNameLst>
                                          <p:attrName>style.visibility</p:attrName>
                                        </p:attrNameLst>
                                      </p:cBhvr>
                                      <p:to>
                                        <p:strVal val="visible"/>
                                      </p:to>
                                    </p:set>
                                    <p:animEffect transition="in" filter="blinds(horizontal)">
                                      <p:cBhvr>
                                        <p:cTn id="36" dur="500"/>
                                        <p:tgtEl>
                                          <p:spTgt spid="41">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blinds(horizontal)">
                                      <p:cBhvr>
                                        <p:cTn id="41" dur="500"/>
                                        <p:tgtEl>
                                          <p:spTgt spid="4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blinds(horizontal)">
                                      <p:cBhvr>
                                        <p:cTn id="4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7" grpId="0" animBg="1"/>
      <p:bldP spid="38" grpId="0" animBg="1"/>
      <p:bldP spid="39" grpId="0" animBg="1"/>
      <p:bldP spid="42" grpId="0" animBg="1"/>
      <p:bldP spid="4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a:xfrm>
            <a:off x="179388" y="1052513"/>
            <a:ext cx="11336751" cy="5400675"/>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tabLst/>
              <a:defRPr/>
            </a:pPr>
            <a:r>
              <a:rPr lang="en-US" altLang="zh-CN" sz="2655" b="1" dirty="0" smtClean="0">
                <a:latin typeface="Times New Roman" pitchFamily="18" charset="0"/>
              </a:rPr>
              <a:t>1.2.4 </a:t>
            </a:r>
            <a:r>
              <a:rPr kumimoji="0" lang="zh-CN" altLang="en-US" sz="2655" b="1" i="0" u="none" strike="noStrike" kern="1200" cap="none" spc="0" normalizeH="0" baseline="0" noProof="0" dirty="0" smtClean="0">
                <a:ln>
                  <a:noFill/>
                </a:ln>
                <a:solidFill>
                  <a:schemeClr val="tx1"/>
                </a:solidFill>
                <a:effectLst/>
                <a:uLnTx/>
                <a:uFillTx/>
                <a:latin typeface="+mn-lt"/>
                <a:ea typeface="+mn-ea"/>
                <a:cs typeface="+mn-cs"/>
              </a:rPr>
              <a:t>传感器</a:t>
            </a:r>
            <a:r>
              <a:rPr kumimoji="0" lang="zh-CN" altLang="en-US" sz="2655" b="1" i="0" u="none" strike="noStrike" kern="1200" cap="none" spc="0" normalizeH="0" baseline="0" noProof="0" dirty="0" smtClean="0">
                <a:ln>
                  <a:noFill/>
                </a:ln>
                <a:solidFill>
                  <a:schemeClr val="tx1"/>
                </a:solidFill>
                <a:effectLst/>
                <a:uLnTx/>
                <a:uFillTx/>
                <a:latin typeface="+mn-lt"/>
                <a:ea typeface="+mn-ea"/>
                <a:cs typeface="+mn-cs"/>
              </a:rPr>
              <a:t>的信号调理与接口</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）接口与数域</a:t>
            </a:r>
          </a:p>
          <a:p>
            <a:pPr marL="650240" lvl="1" indent="-216535" defTabSz="866775">
              <a:lnSpc>
                <a:spcPct val="90000"/>
              </a:lnSpc>
              <a:spcBef>
                <a:spcPts val="475"/>
              </a:spcBef>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 </a:t>
            </a:r>
            <a:r>
              <a:rPr lang="zh-CN" altLang="en-US" sz="2400" b="1" dirty="0" smtClean="0"/>
              <a:t>测量系统可能涉及的数</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域</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依据测量方法的直接属</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性或间接属性，借助数</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域变化或变换可表示测</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量系统的结构</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例：谐振式电容传感器，其输出信号属于时间数域，为准数字信号，这种传感器称为数字量传感器。</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9" name="Picture 4" descr="图像-001_47-1"/>
          <p:cNvPicPr>
            <a:picLocks noChangeAspect="1" noChangeArrowheads="1"/>
          </p:cNvPicPr>
          <p:nvPr/>
        </p:nvPicPr>
        <p:blipFill>
          <a:blip r:embed="rId3"/>
          <a:srcRect/>
          <a:stretch>
            <a:fillRect/>
          </a:stretch>
        </p:blipFill>
        <p:spPr bwMode="auto">
          <a:xfrm>
            <a:off x="6118639" y="926410"/>
            <a:ext cx="4858604" cy="3619086"/>
          </a:xfrm>
          <a:prstGeom prst="rect">
            <a:avLst/>
          </a:prstGeom>
          <a:noFill/>
          <a:ln w="9525">
            <a:noFill/>
            <a:miter lim="800000"/>
            <a:headEnd/>
            <a:tailEnd/>
          </a:ln>
        </p:spPr>
      </p:pic>
      <p:sp>
        <p:nvSpPr>
          <p:cNvPr id="20" name="Text Box 5"/>
          <p:cNvSpPr txBox="1">
            <a:spLocks noChangeArrowheads="1"/>
          </p:cNvSpPr>
          <p:nvPr/>
        </p:nvSpPr>
        <p:spPr bwMode="auto">
          <a:xfrm>
            <a:off x="10937945" y="771249"/>
            <a:ext cx="488950" cy="2922588"/>
          </a:xfrm>
          <a:prstGeom prst="rect">
            <a:avLst/>
          </a:prstGeom>
          <a:noFill/>
          <a:ln w="9525">
            <a:noFill/>
            <a:miter lim="800000"/>
            <a:headEnd/>
            <a:tailEnd/>
          </a:ln>
          <a:effectLst/>
        </p:spPr>
        <p:txBody>
          <a:bodyPr vert="eaVert" wrap="none">
            <a:spAutoFit/>
          </a:bodyPr>
          <a:lstStyle/>
          <a:p>
            <a:r>
              <a:rPr lang="zh-CN" altLang="en-US" sz="2000" b="1" dirty="0"/>
              <a:t>测量系统可能涉及的数域</a:t>
            </a:r>
            <a:r>
              <a:rPr lang="zh-CN" altLang="en-US" dirty="0"/>
              <a:t> </a:t>
            </a:r>
          </a:p>
        </p:txBody>
      </p:sp>
    </p:spTree>
  </p:cSld>
  <p:clrMapOvr>
    <a:masterClrMapping/>
  </p:clrMapOvr>
  <p:transition spd="slow" advTm="3000">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pattFill prst="wdUpDiag">
            <a:fgClr>
              <a:schemeClr val="bg1">
                <a:lumMod val="95000"/>
              </a:schemeClr>
            </a:fgClr>
            <a:bgClr>
              <a:schemeClr val="bg1"/>
            </a:bgClr>
          </a:patt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 name="文本框 6"/>
          <p:cNvSpPr txBox="1"/>
          <p:nvPr/>
        </p:nvSpPr>
        <p:spPr>
          <a:xfrm>
            <a:off x="59409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8" name="文本框 7"/>
          <p:cNvSpPr txBox="1"/>
          <p:nvPr/>
        </p:nvSpPr>
        <p:spPr>
          <a:xfrm>
            <a:off x="8655288" y="6583649"/>
            <a:ext cx="2967479"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7" name="任意多边形: 形状 16"/>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107837" y="136675"/>
            <a:ext cx="1663415" cy="487234"/>
          </a:xfrm>
          <a:prstGeom prst="rect">
            <a:avLst/>
          </a:prstGeom>
        </p:spPr>
      </p:pic>
      <p:sp>
        <p:nvSpPr>
          <p:cNvPr id="20" name="矩形 19"/>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1" name="文本框 20"/>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椭圆 22"/>
          <p:cNvSpPr/>
          <p:nvPr/>
        </p:nvSpPr>
        <p:spPr>
          <a:xfrm>
            <a:off x="8917027" y="597107"/>
            <a:ext cx="6452568" cy="5936919"/>
          </a:xfrm>
          <a:prstGeom prst="ellipse">
            <a:avLst/>
          </a:prstGeom>
          <a:blipFill dpi="0" rotWithShape="1">
            <a:blip r:embed="rId4">
              <a:alphaModFix amt="1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defTabSz="963930" fontAlgn="auto">
              <a:spcBef>
                <a:spcPts val="0"/>
              </a:spcBef>
              <a:spcAft>
                <a:spcPts val="0"/>
              </a:spcAft>
            </a:pPr>
            <a:endParaRPr lang="zh-CN" altLang="en-US" sz="1900" dirty="0">
              <a:solidFill>
                <a:prstClr val="white"/>
              </a:solidFill>
              <a:latin typeface="Calibri" panose="020F0502020204030204"/>
              <a:ea typeface="宋体" panose="02010600030101010101" pitchFamily="2" charset="-122"/>
            </a:endParaRPr>
          </a:p>
        </p:txBody>
      </p:sp>
      <p:sp>
        <p:nvSpPr>
          <p:cNvPr id="19" name="文本框 27" descr="e7d195523061f1c0c2f62a462c137ed84525df6b37b0ae651C8AF6AA81A55C55CF23A04F4B86D40374572BE14832D62EF89AD4D296109FC34294EFF06868D8F0024BB33B38E9F61C75267445B83ADF22667B301D1225CF9A283D9BCF4FB6A4AD3C8FEE43DE518F5EA43E61F0A70F9BC2F57CA417BB6B17B4BEE8C1A49685DA9B6AA913F36B2CCCA5B05A7FC25A68E9FC">
            <a:extLst>
              <a:ext uri="{FF2B5EF4-FFF2-40B4-BE49-F238E27FC236}">
                <a16:creationId xmlns:a16="http://schemas.microsoft.com/office/drawing/2014/main" xmlns="" id="{CF3ED966-9086-4736-B4C4-C0F03B2A471B}"/>
              </a:ext>
            </a:extLst>
          </p:cNvPr>
          <p:cNvSpPr txBox="1"/>
          <p:nvPr/>
        </p:nvSpPr>
        <p:spPr>
          <a:xfrm>
            <a:off x="10668000" y="6599583"/>
            <a:ext cx="1540153" cy="307777"/>
          </a:xfrm>
          <a:prstGeom prst="rect">
            <a:avLst/>
          </a:prstGeom>
          <a:noFill/>
          <a:effectLst>
            <a:glow rad="63500">
              <a:schemeClr val="accent1">
                <a:satMod val="175000"/>
                <a:alpha val="40000"/>
              </a:schemeClr>
            </a:glow>
            <a:outerShdw blurRad="63500" dist="254000" sx="112000" sy="112000" algn="ctr" rotWithShape="0">
              <a:prstClr val="black">
                <a:alpha val="40000"/>
              </a:prstClr>
            </a:outerShdw>
          </a:effectLst>
        </p:spPr>
        <p:txBody>
          <a:bodyPr wrap="square" rtlCol="0">
            <a:spAutoFit/>
          </a:bodyPr>
          <a:lstStyle/>
          <a:p>
            <a:r>
              <a:rPr lang="zh-CN" altLang="en-US" sz="1400" b="1" kern="800" spc="300" dirty="0" smtClean="0">
                <a:solidFill>
                  <a:schemeClr val="bg1"/>
                </a:solidFill>
                <a:latin typeface="宋体" pitchFamily="2" charset="-122"/>
                <a:ea typeface="宋体" pitchFamily="2" charset="-122"/>
                <a:cs typeface="Times New Roman" panose="02020603050405020304" pitchFamily="18" charset="0"/>
              </a:rPr>
              <a:t>计算机学院</a:t>
            </a:r>
            <a:endParaRPr lang="zh-CN" altLang="en-US" sz="1400" b="1" kern="800" spc="300" dirty="0">
              <a:solidFill>
                <a:schemeClr val="bg1"/>
              </a:solidFill>
              <a:latin typeface="宋体" pitchFamily="2" charset="-122"/>
              <a:ea typeface="宋体" pitchFamily="2" charset="-122"/>
              <a:cs typeface="Times New Roman" panose="02020603050405020304" pitchFamily="18" charset="0"/>
            </a:endParaRPr>
          </a:p>
        </p:txBody>
      </p:sp>
      <p:sp>
        <p:nvSpPr>
          <p:cNvPr id="14" name="文本框 11"/>
          <p:cNvSpPr txBox="1"/>
          <p:nvPr/>
        </p:nvSpPr>
        <p:spPr>
          <a:xfrm>
            <a:off x="943808" y="2106049"/>
            <a:ext cx="1649811" cy="1569660"/>
          </a:xfrm>
          <a:prstGeom prst="rect">
            <a:avLst/>
          </a:prstGeom>
          <a:noFill/>
        </p:spPr>
        <p:txBody>
          <a:bodyPr wrap="none">
            <a:spAutoFit/>
          </a:bodyPr>
          <a:lstStyle/>
          <a:p>
            <a:pPr fontAlgn="auto">
              <a:spcBef>
                <a:spcPts val="0"/>
              </a:spcBef>
              <a:spcAft>
                <a:spcPts val="0"/>
              </a:spcAft>
              <a:defRPr/>
            </a:pPr>
            <a:r>
              <a:rPr lang="en-US" altLang="zh-CN" sz="9600"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1.3</a:t>
            </a:r>
            <a:endParaRPr lang="zh-CN" altLang="en-US" sz="9600" spc="300" dirty="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endParaRPr>
          </a:p>
        </p:txBody>
      </p:sp>
      <p:cxnSp>
        <p:nvCxnSpPr>
          <p:cNvPr id="22" name="直接连接符 29"/>
          <p:cNvCxnSpPr>
            <a:cxnSpLocks noChangeShapeType="1"/>
          </p:cNvCxnSpPr>
          <p:nvPr/>
        </p:nvCxnSpPr>
        <p:spPr bwMode="auto">
          <a:xfrm>
            <a:off x="2681490" y="1652588"/>
            <a:ext cx="0" cy="2571750"/>
          </a:xfrm>
          <a:prstGeom prst="line">
            <a:avLst/>
          </a:prstGeom>
          <a:noFill/>
          <a:ln w="12700" algn="ctr">
            <a:solidFill>
              <a:srgbClr val="7F7F7F"/>
            </a:solidFill>
            <a:prstDash val="dashDot"/>
            <a:miter lim="800000"/>
            <a:headEnd/>
            <a:tailEnd/>
          </a:ln>
        </p:spPr>
      </p:cxnSp>
      <p:sp>
        <p:nvSpPr>
          <p:cNvPr id="24" name="文本框 11"/>
          <p:cNvSpPr txBox="1"/>
          <p:nvPr/>
        </p:nvSpPr>
        <p:spPr>
          <a:xfrm>
            <a:off x="2980186" y="2292896"/>
            <a:ext cx="9211814" cy="2308324"/>
          </a:xfrm>
          <a:prstGeom prst="rect">
            <a:avLst/>
          </a:prstGeom>
          <a:noFill/>
        </p:spPr>
        <p:txBody>
          <a:bodyPr wrap="square">
            <a:spAutoFit/>
          </a:bodyPr>
          <a:lstStyle/>
          <a:p>
            <a:pPr fontAlgn="auto">
              <a:spcBef>
                <a:spcPts val="0"/>
              </a:spcBef>
              <a:spcAft>
                <a:spcPts val="0"/>
              </a:spcAft>
              <a:defRPr/>
            </a:pPr>
            <a:r>
              <a:rPr lang="zh-CN" altLang="en-US" sz="7200" b="1"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物联网用传感器</a:t>
            </a:r>
            <a:r>
              <a:rPr lang="zh-CN" altLang="en-US" sz="7200" b="1"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的</a:t>
            </a:r>
            <a:endParaRPr lang="en-US" altLang="zh-CN" sz="7200" b="1"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endParaRPr>
          </a:p>
          <a:p>
            <a:pPr fontAlgn="auto">
              <a:spcBef>
                <a:spcPts val="0"/>
              </a:spcBef>
              <a:spcAft>
                <a:spcPts val="0"/>
              </a:spcAft>
              <a:defRPr/>
            </a:pPr>
            <a:r>
              <a:rPr lang="en-US" altLang="zh-CN" sz="7200" b="1"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 </a:t>
            </a:r>
            <a:r>
              <a:rPr lang="en-US" altLang="zh-CN" sz="7200" b="1"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         </a:t>
            </a:r>
            <a:r>
              <a:rPr lang="zh-CN" altLang="en-US" sz="7200" b="1"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特点</a:t>
            </a:r>
            <a:r>
              <a:rPr lang="zh-CN" altLang="en-US" sz="7200" b="1" spc="300" dirty="0" smtClean="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rPr>
              <a:t>和发展趋势</a:t>
            </a:r>
            <a:endParaRPr lang="zh-CN" altLang="en-US" sz="7200" b="1" spc="300" dirty="0">
              <a:gradFill>
                <a:gsLst>
                  <a:gs pos="98052">
                    <a:schemeClr val="bg1"/>
                  </a:gs>
                  <a:gs pos="0">
                    <a:srgbClr val="1C6299"/>
                  </a:gs>
                  <a:gs pos="100000">
                    <a:schemeClr val="bg1"/>
                  </a:gs>
                </a:gsLst>
                <a:lin ang="5400000" scaled="1"/>
              </a:gradFill>
              <a:latin typeface="Impact" panose="020B0806030902050204" pitchFamily="34" charset="0"/>
              <a:ea typeface="微软雅黑" panose="020B0503020204020204" pitchFamily="34" charset="-122"/>
            </a:endParaRPr>
          </a:p>
        </p:txBody>
      </p:sp>
    </p:spTree>
  </p:cSld>
  <p:clrMapOvr>
    <a:masterClrMapping/>
  </p:clrMapOvr>
  <p:transition spd="slow" advTm="3000">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txBox="1">
            <a:spLocks noChangeArrowheads="1"/>
          </p:cNvSpPr>
          <p:nvPr/>
        </p:nvSpPr>
        <p:spPr>
          <a:xfrm>
            <a:off x="179388" y="1052513"/>
            <a:ext cx="11243986" cy="5184775"/>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tabLst/>
              <a:defRPr/>
            </a:pPr>
            <a:r>
              <a:rPr lang="en-US" altLang="zh-CN" sz="2655" b="1" noProof="0" dirty="0" smtClean="0">
                <a:latin typeface="Times New Roman" pitchFamily="18" charset="0"/>
              </a:rPr>
              <a:t>1.3.1 </a:t>
            </a:r>
            <a:r>
              <a:rPr kumimoji="0" lang="zh-CN" altLang="en-US" sz="2655" b="1" i="0" u="none" strike="noStrike" kern="1200" cap="none" spc="0" normalizeH="0" baseline="0" noProof="0" dirty="0" smtClean="0">
                <a:ln>
                  <a:noFill/>
                </a:ln>
                <a:solidFill>
                  <a:schemeClr val="tx1"/>
                </a:solidFill>
                <a:effectLst/>
                <a:uLnTx/>
                <a:uFillTx/>
                <a:latin typeface="+mn-lt"/>
                <a:ea typeface="+mn-ea"/>
                <a:cs typeface="+mn-cs"/>
              </a:rPr>
              <a:t>传感器</a:t>
            </a:r>
            <a:r>
              <a:rPr kumimoji="0" lang="zh-CN" altLang="en-US" sz="2655" b="1" i="0" u="none" strike="noStrike" kern="1200" cap="none" spc="0" normalizeH="0" baseline="0" noProof="0" dirty="0" smtClean="0">
                <a:ln>
                  <a:noFill/>
                </a:ln>
                <a:solidFill>
                  <a:schemeClr val="tx1"/>
                </a:solidFill>
                <a:effectLst/>
                <a:uLnTx/>
                <a:uFillTx/>
                <a:latin typeface="+mn-lt"/>
                <a:ea typeface="+mn-ea"/>
                <a:cs typeface="+mn-cs"/>
              </a:rPr>
              <a:t>技术的特点与发展趋势</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）传感器技术是有关传感器的机理研究与分析、设计与研制、性能评估与应用等的综合性技术。</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现代传感器技术特点</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1</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a:t>
            </a:r>
            <a:r>
              <a:rPr kumimoji="0" lang="zh-CN" altLang="zh-CN"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内容广而散、知识密集度高、边缘学科色彩浓，</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2</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a:t>
            </a:r>
            <a:r>
              <a:rPr kumimoji="0" lang="zh-CN" altLang="zh-CN"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技术复杂、工艺要求高，</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3</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a:t>
            </a:r>
            <a:r>
              <a:rPr kumimoji="0" lang="zh-CN" altLang="zh-CN"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功能优、性能好，</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4</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a:t>
            </a:r>
            <a:r>
              <a:rPr kumimoji="0" lang="zh-CN" altLang="zh-CN"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品种多、应用广、要求差别大，</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5</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a:t>
            </a:r>
            <a:r>
              <a:rPr kumimoji="0" lang="zh-CN" altLang="zh-CN"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新技术、新应用、新要求不断，</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6</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a:t>
            </a:r>
            <a:r>
              <a:rPr kumimoji="0" lang="zh-CN" altLang="zh-CN"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发展缓慢而生命周期长</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a:t>
            </a:r>
            <a:r>
              <a:rPr kumimoji="0" lang="zh-CN" altLang="en-US" sz="2275"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275"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advTm="3000">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txBox="1">
            <a:spLocks noChangeArrowheads="1"/>
          </p:cNvSpPr>
          <p:nvPr/>
        </p:nvSpPr>
        <p:spPr>
          <a:xfrm>
            <a:off x="179388" y="1052513"/>
            <a:ext cx="11296995" cy="5400675"/>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tabLst/>
              <a:defRPr/>
            </a:pPr>
            <a:r>
              <a:rPr lang="en-US" altLang="zh-CN" sz="2655" b="1" dirty="0" smtClean="0"/>
              <a:t>1.3.1 </a:t>
            </a:r>
            <a:r>
              <a:rPr kumimoji="0" lang="zh-CN" altLang="en-US" sz="2655" b="1" i="0" u="none" strike="noStrike" kern="1200" cap="none" spc="0" normalizeH="0" baseline="0" noProof="0" dirty="0" smtClean="0">
                <a:ln>
                  <a:noFill/>
                </a:ln>
                <a:solidFill>
                  <a:schemeClr val="tx1"/>
                </a:solidFill>
                <a:effectLst/>
                <a:uLnTx/>
                <a:uFillTx/>
                <a:latin typeface="+mn-lt"/>
                <a:ea typeface="+mn-ea"/>
                <a:cs typeface="+mn-cs"/>
              </a:rPr>
              <a:t>传感器</a:t>
            </a:r>
            <a:r>
              <a:rPr kumimoji="0" lang="zh-CN" altLang="en-US" sz="2655" b="1" i="0" u="none" strike="noStrike" kern="1200" cap="none" spc="0" normalizeH="0" baseline="0" noProof="0" dirty="0" smtClean="0">
                <a:ln>
                  <a:noFill/>
                </a:ln>
                <a:solidFill>
                  <a:schemeClr val="tx1"/>
                </a:solidFill>
                <a:effectLst/>
                <a:uLnTx/>
                <a:uFillTx/>
                <a:latin typeface="+mn-lt"/>
                <a:ea typeface="+mn-ea"/>
                <a:cs typeface="+mn-cs"/>
              </a:rPr>
              <a:t>技术的特点与发展趋势</a:t>
            </a:r>
          </a:p>
          <a:p>
            <a:pPr marL="650240" marR="0" lvl="1" indent="-216535" algn="l" defTabSz="866775" rtl="0" eaLnBrk="1" fontAlgn="auto" latinLnBrk="0" hangingPunct="1">
              <a:lnSpc>
                <a:spcPct val="115000"/>
              </a:lnSpc>
              <a:spcBef>
                <a:spcPct val="25000"/>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）传感器技术发展趋势</a:t>
            </a:r>
          </a:p>
          <a:p>
            <a:pPr marL="650240" marR="0" lvl="1" indent="-216535" algn="l" defTabSz="866775" rtl="0" eaLnBrk="1" fontAlgn="auto" latinLnBrk="0" hangingPunct="1">
              <a:lnSpc>
                <a:spcPct val="115000"/>
              </a:lnSpc>
              <a:spcBef>
                <a:spcPct val="25000"/>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两个主要方面</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：传感器本身研发、传感器系统研发；</a:t>
            </a:r>
          </a:p>
          <a:p>
            <a:pPr marL="650240" marR="0" lvl="1" indent="-216535" algn="l" defTabSz="866775" rtl="0" eaLnBrk="1" fontAlgn="auto" latinLnBrk="0" hangingPunct="1">
              <a:lnSpc>
                <a:spcPct val="115000"/>
              </a:lnSpc>
              <a:spcBef>
                <a:spcPct val="25000"/>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三个依赖方面</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：新原理、新材料、新工艺； </a:t>
            </a:r>
          </a:p>
          <a:p>
            <a:pPr marL="650240" marR="0" lvl="1" indent="-216535" algn="l" defTabSz="866775" rtl="0" eaLnBrk="1" fontAlgn="auto" latinLnBrk="0" hangingPunct="1">
              <a:lnSpc>
                <a:spcPct val="115000"/>
              </a:lnSpc>
              <a:spcBef>
                <a:spcPct val="25000"/>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永久的要求</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性能更好、功能更强</a:t>
            </a:r>
          </a:p>
          <a:p>
            <a:pPr marL="650240" marR="0" lvl="1" indent="-216535" algn="l" defTabSz="866775" rtl="0" eaLnBrk="1" fontAlgn="auto" latinLnBrk="0" hangingPunct="1">
              <a:lnSpc>
                <a:spcPct val="115000"/>
              </a:lnSpc>
              <a:spcBef>
                <a:spcPct val="25000"/>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目前主要趋势</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：微型化、集成化、多功能化、智能化、网络化</a:t>
            </a:r>
            <a:r>
              <a:rPr kumimoji="0" lang="zh-CN" altLang="en-US" sz="2275"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a:p>
            <a:pPr marL="216535" marR="0" lvl="0" indent="-216535" algn="l" defTabSz="866775" rtl="0" eaLnBrk="1" fontAlgn="auto" latinLnBrk="0" hangingPunct="1">
              <a:lnSpc>
                <a:spcPct val="90000"/>
              </a:lnSpc>
              <a:spcBef>
                <a:spcPts val="950"/>
              </a:spcBef>
              <a:spcAft>
                <a:spcPts val="0"/>
              </a:spcAft>
              <a:buClrTx/>
              <a:buSzTx/>
              <a:buFont typeface="Arial" panose="020B0604020202020204" pitchFamily="34" charset="0"/>
              <a:buChar char="•"/>
              <a:tabLst/>
              <a:defRPr/>
            </a:pPr>
            <a:endParaRPr kumimoji="0" lang="en-US" altLang="zh-CN" sz="2655"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advTm="3000">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txBox="1">
            <a:spLocks noChangeArrowheads="1"/>
          </p:cNvSpPr>
          <p:nvPr/>
        </p:nvSpPr>
        <p:spPr>
          <a:xfrm>
            <a:off x="179388" y="836613"/>
            <a:ext cx="11363255" cy="6021387"/>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tabLst/>
              <a:defRPr/>
            </a:pPr>
            <a:r>
              <a:rPr lang="en-US" altLang="zh-CN" sz="2655" b="1" dirty="0" smtClean="0"/>
              <a:t>1.3.2 </a:t>
            </a:r>
            <a:r>
              <a:rPr kumimoji="0" lang="zh-CN" altLang="en-US" sz="2655" b="1" i="0" u="none" strike="noStrike" kern="1200" cap="none" spc="0" normalizeH="0" baseline="0" noProof="0" dirty="0" smtClean="0">
                <a:ln>
                  <a:noFill/>
                </a:ln>
                <a:solidFill>
                  <a:schemeClr val="tx1"/>
                </a:solidFill>
                <a:effectLst/>
                <a:uLnTx/>
                <a:uFillTx/>
                <a:latin typeface="Times New Roman" pitchFamily="18" charset="0"/>
                <a:ea typeface="+mn-ea"/>
                <a:cs typeface="+mn-cs"/>
              </a:rPr>
              <a:t>物</a:t>
            </a:r>
            <a:r>
              <a:rPr kumimoji="0" lang="zh-CN" altLang="en-US" sz="2655" b="1" i="0" u="none" strike="noStrike" kern="1200" cap="none" spc="0" normalizeH="0" baseline="0" noProof="0" dirty="0" smtClean="0">
                <a:ln>
                  <a:noFill/>
                </a:ln>
                <a:solidFill>
                  <a:schemeClr val="tx1"/>
                </a:solidFill>
                <a:effectLst/>
                <a:uLnTx/>
                <a:uFillTx/>
                <a:latin typeface="Times New Roman" pitchFamily="18" charset="0"/>
                <a:ea typeface="+mn-ea"/>
                <a:cs typeface="+mn-cs"/>
              </a:rPr>
              <a:t>联网用</a:t>
            </a:r>
            <a:r>
              <a:rPr kumimoji="0" lang="zh-CN" altLang="en-US" sz="2655" b="1" i="0" u="none" strike="noStrike" kern="1200" cap="none" spc="0" normalizeH="0" baseline="0" noProof="0" dirty="0" smtClean="0">
                <a:ln>
                  <a:noFill/>
                </a:ln>
                <a:solidFill>
                  <a:schemeClr val="tx1"/>
                </a:solidFill>
                <a:effectLst/>
                <a:uLnTx/>
                <a:uFillTx/>
                <a:latin typeface="+mn-lt"/>
                <a:ea typeface="+mn-ea"/>
                <a:cs typeface="+mn-cs"/>
              </a:rPr>
              <a:t>传感器的特点与发展趋势</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）三大应用领域</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公共管理、细分行业、大众市场</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）基本能力要求</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提供可分析处理和应用的实时数据，应准确、可靠、实时，能转化、处理、传输</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）共性和个性要求</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黑体" pitchFamily="2" charset="-122"/>
                <a:cs typeface="+mn-cs"/>
              </a:rPr>
              <a:t>共性</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低功耗、微型化、智能化、输出接口标准化等；</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黑体" pitchFamily="2" charset="-122"/>
                <a:cs typeface="+mn-cs"/>
              </a:rPr>
              <a:t>个性</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：面向不同领域和场合有不同要求或侧重，例如：</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数量多，则强调成本低、性价比高；</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环境恶劣，则强调可靠、抗干扰能力强；</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资源有限，则强调节能、传送数据量小；</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其他与具体领域和应用相关的特点如安全性等。</a:t>
            </a: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transition spd="slow" advTm="3000">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txBox="1">
            <a:spLocks noChangeArrowheads="1"/>
          </p:cNvSpPr>
          <p:nvPr/>
        </p:nvSpPr>
        <p:spPr>
          <a:xfrm>
            <a:off x="179388" y="981075"/>
            <a:ext cx="11283742" cy="5805488"/>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tabLst/>
              <a:defRPr/>
            </a:pPr>
            <a:r>
              <a:rPr lang="en-US" altLang="zh-CN" sz="2655" b="1" dirty="0" smtClean="0">
                <a:latin typeface="Times New Roman" pitchFamily="18" charset="0"/>
              </a:rPr>
              <a:t>1.3.2 </a:t>
            </a:r>
            <a:r>
              <a:rPr kumimoji="0" lang="zh-CN" altLang="en-US" sz="2655" b="1" i="0" u="none" strike="noStrike" kern="1200" cap="none" spc="0" normalizeH="0" baseline="0" noProof="0" dirty="0" smtClean="0">
                <a:ln>
                  <a:noFill/>
                </a:ln>
                <a:solidFill>
                  <a:srgbClr val="FF0000"/>
                </a:solidFill>
                <a:effectLst/>
                <a:uLnTx/>
                <a:uFillTx/>
                <a:latin typeface="Times New Roman" pitchFamily="18" charset="0"/>
                <a:ea typeface="+mn-ea"/>
                <a:cs typeface="+mn-cs"/>
              </a:rPr>
              <a:t>物</a:t>
            </a:r>
            <a:r>
              <a:rPr kumimoji="0" lang="zh-CN" altLang="en-US" sz="2655" b="1" i="0" u="none" strike="noStrike" kern="1200" cap="none" spc="0" normalizeH="0" baseline="0" noProof="0" dirty="0" smtClean="0">
                <a:ln>
                  <a:noFill/>
                </a:ln>
                <a:solidFill>
                  <a:srgbClr val="FF0000"/>
                </a:solidFill>
                <a:effectLst/>
                <a:uLnTx/>
                <a:uFillTx/>
                <a:latin typeface="Times New Roman" pitchFamily="18" charset="0"/>
                <a:ea typeface="+mn-ea"/>
                <a:cs typeface="+mn-cs"/>
              </a:rPr>
              <a:t>联网用</a:t>
            </a:r>
            <a:r>
              <a:rPr kumimoji="0" lang="zh-CN" altLang="en-US" sz="2655" b="1" i="0" u="none" strike="noStrike" kern="1200" cap="none" spc="0" normalizeH="0" baseline="0" noProof="0" dirty="0" smtClean="0">
                <a:ln>
                  <a:noFill/>
                </a:ln>
                <a:solidFill>
                  <a:srgbClr val="FF0000"/>
                </a:solidFill>
                <a:effectLst/>
                <a:uLnTx/>
                <a:uFillTx/>
                <a:latin typeface="+mn-lt"/>
                <a:ea typeface="+mn-ea"/>
                <a:cs typeface="+mn-cs"/>
              </a:rPr>
              <a:t>传感器</a:t>
            </a:r>
            <a:r>
              <a:rPr kumimoji="0" lang="zh-CN" altLang="en-US" sz="2655" b="1" i="0" u="none" strike="noStrike" kern="1200" cap="none" spc="0" normalizeH="0" baseline="0" noProof="0" dirty="0" smtClean="0">
                <a:ln>
                  <a:noFill/>
                </a:ln>
                <a:solidFill>
                  <a:schemeClr val="tx1"/>
                </a:solidFill>
                <a:effectLst/>
                <a:uLnTx/>
                <a:uFillTx/>
                <a:latin typeface="+mn-lt"/>
                <a:ea typeface="+mn-ea"/>
                <a:cs typeface="+mn-cs"/>
              </a:rPr>
              <a:t>的特点与发展趋势</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4</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）特点与趋势</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黑体" pitchFamily="2" charset="-122"/>
                <a:cs typeface="+mn-cs"/>
              </a:rPr>
              <a:t>特点</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uLnTx/>
                <a:uFillTx/>
                <a:latin typeface="Times New Roman" pitchFamily="18" charset="0"/>
                <a:ea typeface="楷体_GB2312" pitchFamily="49" charset="-122"/>
                <a:cs typeface="+mn-cs"/>
              </a:rPr>
              <a:t>须具有网络化接口和智能化工作方式，支持或符合特定接口标准；</a:t>
            </a:r>
            <a:r>
              <a:rPr kumimoji="0" lang="zh-CN" altLang="en-US" sz="2400" b="1" i="0" u="none" strike="noStrike" kern="1200" cap="none" spc="0" normalizeH="0" baseline="0" noProof="0" dirty="0" smtClean="0">
                <a:ln>
                  <a:noFill/>
                </a:ln>
                <a:solidFill>
                  <a:srgbClr val="FF0000"/>
                </a:solidFill>
                <a:effectLst/>
                <a:uLnTx/>
                <a:uFillTx/>
                <a:latin typeface="Times New Roman" pitchFamily="18" charset="0"/>
                <a:ea typeface="楷体_GB2312" pitchFamily="49" charset="-122"/>
                <a:cs typeface="+mn-cs"/>
              </a:rPr>
              <a:t>成本和寿命</a:t>
            </a:r>
            <a:r>
              <a:rPr kumimoji="0" lang="zh-CN" altLang="en-US" sz="2400" b="1" i="0" u="none" strike="noStrike" kern="1200" cap="none" spc="0" normalizeH="0" baseline="0" noProof="0" dirty="0" smtClean="0">
                <a:ln>
                  <a:noFill/>
                </a:ln>
                <a:solidFill>
                  <a:schemeClr val="tx1"/>
                </a:solidFill>
                <a:effectLst/>
                <a:uLnTx/>
                <a:uFillTx/>
                <a:latin typeface="Times New Roman" pitchFamily="18" charset="0"/>
                <a:ea typeface="楷体_GB2312" pitchFamily="49" charset="-122"/>
                <a:cs typeface="+mn-cs"/>
              </a:rPr>
              <a:t>因素使精度与可靠性要求可能高于</a:t>
            </a:r>
            <a:r>
              <a:rPr kumimoji="0" lang="en-US" altLang="zh-CN" sz="2400" b="1" i="0" u="none" strike="noStrike" kern="1200" cap="none" spc="0" normalizeH="0" baseline="0" noProof="0" dirty="0" smtClean="0">
                <a:ln>
                  <a:noFill/>
                </a:ln>
                <a:solidFill>
                  <a:schemeClr val="tx1"/>
                </a:solidFill>
                <a:effectLst/>
                <a:uLnTx/>
                <a:uFillTx/>
                <a:latin typeface="Times New Roman" pitchFamily="18" charset="0"/>
                <a:ea typeface="楷体_GB2312" pitchFamily="49" charset="-122"/>
                <a:cs typeface="+mn-cs"/>
              </a:rPr>
              <a:t>WSN</a:t>
            </a:r>
            <a:r>
              <a:rPr kumimoji="0" lang="zh-CN" altLang="en-US" sz="2400" b="1" i="0" u="none" strike="noStrike" kern="1200" cap="none" spc="0" normalizeH="0" baseline="0" noProof="0" dirty="0" smtClean="0">
                <a:ln>
                  <a:noFill/>
                </a:ln>
                <a:solidFill>
                  <a:schemeClr val="tx1"/>
                </a:solidFill>
                <a:effectLst/>
                <a:uLnTx/>
                <a:uFillTx/>
                <a:latin typeface="Times New Roman" pitchFamily="18" charset="0"/>
                <a:ea typeface="楷体_GB2312" pitchFamily="49" charset="-122"/>
                <a:cs typeface="+mn-cs"/>
              </a:rPr>
              <a:t>；但</a:t>
            </a:r>
            <a:r>
              <a:rPr kumimoji="0" lang="zh-CN" altLang="en-US" sz="2400" b="1" i="0" u="none" strike="noStrike" kern="1200" cap="none" spc="0" normalizeH="0" baseline="0" noProof="0" dirty="0" smtClean="0">
                <a:ln>
                  <a:noFill/>
                </a:ln>
                <a:solidFill>
                  <a:srgbClr val="FF0000"/>
                </a:solidFill>
                <a:effectLst/>
                <a:uLnTx/>
                <a:uFillTx/>
                <a:latin typeface="Times New Roman" pitchFamily="18" charset="0"/>
                <a:ea typeface="楷体_GB2312" pitchFamily="49" charset="-122"/>
                <a:cs typeface="+mn-cs"/>
              </a:rPr>
              <a:t>本身与其他领域的传感器无本质区别</a:t>
            </a:r>
            <a:r>
              <a:rPr kumimoji="0" lang="zh-CN" altLang="en-US" sz="2400" b="0" i="0" u="none" strike="noStrike" kern="1200" cap="none" spc="0" normalizeH="0" baseline="0" noProof="0" dirty="0" smtClean="0">
                <a:ln>
                  <a:noFill/>
                </a:ln>
                <a:solidFill>
                  <a:srgbClr val="FF0000"/>
                </a:solidFill>
                <a:effectLst/>
                <a:uLnTx/>
                <a:uFillTx/>
                <a:latin typeface="Times New Roman" pitchFamily="18" charset="0"/>
                <a:ea typeface="楷体_GB2312" pitchFamily="49" charset="-122"/>
                <a:cs typeface="+mn-cs"/>
              </a:rPr>
              <a:t>。</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黑体" pitchFamily="2" charset="-122"/>
                <a:cs typeface="+mn-cs"/>
              </a:rPr>
              <a:t>特殊性认识*</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只是一类符合物联网应用方式与技术要求，由用户或设计者依据具体需求所选定</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确定的基于某种或某些具体工作原理和构成方式的具体传感器；</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几乎所有原理的传感器都可能成为物联网用传感器，但所有原理的传感器并非都因物联网而生或者要改变；</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物联网用传感器也并非都一定符合非物联网应用的要求。</a:t>
            </a:r>
          </a:p>
          <a:p>
            <a:pPr marL="650240" marR="0" lvl="1" indent="-216535" algn="l" defTabSz="866775" rtl="0" eaLnBrk="1" fontAlgn="auto" latinLnBrk="0" hangingPunct="1">
              <a:lnSpc>
                <a:spcPct val="90000"/>
              </a:lnSpc>
              <a:spcBef>
                <a:spcPct val="40000"/>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endPar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a:p>
            <a:pPr marL="650240" marR="0" lvl="1" indent="-216535" algn="l" defTabSz="866775" rtl="0" eaLnBrk="1" fontAlgn="auto" latinLnBrk="0" hangingPunct="1">
              <a:lnSpc>
                <a:spcPct val="90000"/>
              </a:lnSpc>
              <a:spcBef>
                <a:spcPct val="40000"/>
              </a:spcBef>
              <a:spcAft>
                <a:spcPts val="0"/>
              </a:spcAft>
              <a:buClrTx/>
              <a:buSzTx/>
              <a:buFont typeface="Tahoma" pitchFamily="34" charset="0"/>
              <a:buNone/>
              <a:tabLst/>
              <a:defRPr/>
            </a:pPr>
            <a:r>
              <a:rPr lang="en-US" altLang="zh-CN" sz="2400" b="1" dirty="0" smtClean="0">
                <a:latin typeface="楷体_GB2312" pitchFamily="49" charset="-122"/>
                <a:ea typeface="楷体_GB2312" pitchFamily="49" charset="-122"/>
              </a:rPr>
              <a:t>     </a:t>
            </a:r>
            <a:r>
              <a:rPr kumimoji="0" lang="zh-CN" altLang="en-US" sz="2400" b="1" i="0" u="none" strike="noStrike" kern="1200" cap="none" spc="0" normalizeH="0" baseline="0" noProof="0" dirty="0" smtClean="0">
                <a:ln>
                  <a:noFill/>
                </a:ln>
                <a:solidFill>
                  <a:schemeClr val="tx1"/>
                </a:solidFill>
                <a:effectLst/>
                <a:uLnTx/>
                <a:uFillTx/>
                <a:latin typeface="Arial"/>
                <a:ea typeface="华文新魏" pitchFamily="2"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mn-cs"/>
              </a:rPr>
              <a:t>在满足要求的前提下越简单越好！</a:t>
            </a:r>
            <a:r>
              <a:rPr kumimoji="0" lang="zh-CN" altLang="en-US" sz="2400" b="1" i="0" u="none" strike="noStrike" kern="1200" cap="none" spc="0" normalizeH="0" baseline="0" noProof="0" dirty="0" smtClean="0">
                <a:ln>
                  <a:noFill/>
                </a:ln>
                <a:solidFill>
                  <a:schemeClr val="tx1"/>
                </a:solidFill>
                <a:effectLst/>
                <a:uLnTx/>
                <a:uFillTx/>
                <a:latin typeface="Arial"/>
                <a:ea typeface="华文新魏"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Arial"/>
                <a:ea typeface="华文新魏" pitchFamily="2"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mn-cs"/>
              </a:rPr>
              <a:t>实用性原则</a:t>
            </a:r>
            <a:r>
              <a:rPr kumimoji="0" lang="zh-CN" altLang="en-US" sz="2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   </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transition spd="slow" advTm="3000">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txBox="1">
            <a:spLocks noChangeArrowheads="1"/>
          </p:cNvSpPr>
          <p:nvPr/>
        </p:nvSpPr>
        <p:spPr>
          <a:xfrm>
            <a:off x="179388" y="1052513"/>
            <a:ext cx="11296995" cy="5400675"/>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tabLst/>
              <a:defRPr/>
            </a:pPr>
            <a:r>
              <a:rPr kumimoji="0" lang="en-US" altLang="zh-CN" sz="2655" b="1" i="0" u="none" strike="noStrike" kern="1200" cap="none" spc="0" normalizeH="0" baseline="0" noProof="0" dirty="0" smtClean="0">
                <a:ln>
                  <a:noFill/>
                </a:ln>
                <a:solidFill>
                  <a:schemeClr val="tx1"/>
                </a:solidFill>
                <a:effectLst/>
                <a:uLnTx/>
                <a:uFillTx/>
                <a:latin typeface="Times New Roman" pitchFamily="18" charset="0"/>
                <a:ea typeface="+mn-ea"/>
                <a:cs typeface="+mn-cs"/>
              </a:rPr>
              <a:t>1.3.2</a:t>
            </a:r>
            <a:r>
              <a:rPr kumimoji="0" lang="en-US" altLang="zh-CN" sz="2655" b="1" i="0" u="none" strike="noStrike" kern="1200" cap="none" spc="0" normalizeH="0" noProof="0" dirty="0" smtClean="0">
                <a:ln>
                  <a:noFill/>
                </a:ln>
                <a:solidFill>
                  <a:schemeClr val="tx1"/>
                </a:solidFill>
                <a:effectLst/>
                <a:uLnTx/>
                <a:uFillTx/>
                <a:latin typeface="Times New Roman" pitchFamily="18" charset="0"/>
                <a:ea typeface="+mn-ea"/>
                <a:cs typeface="+mn-cs"/>
              </a:rPr>
              <a:t> </a:t>
            </a:r>
            <a:r>
              <a:rPr kumimoji="0" lang="zh-CN" altLang="en-US" sz="2655" b="1" i="0" u="none" strike="noStrike" kern="1200" cap="none" spc="0" normalizeH="0" baseline="0" noProof="0" dirty="0" smtClean="0">
                <a:ln>
                  <a:noFill/>
                </a:ln>
                <a:solidFill>
                  <a:schemeClr val="tx1"/>
                </a:solidFill>
                <a:effectLst/>
                <a:uLnTx/>
                <a:uFillTx/>
                <a:latin typeface="Times New Roman" pitchFamily="18" charset="0"/>
                <a:ea typeface="+mn-ea"/>
                <a:cs typeface="+mn-cs"/>
              </a:rPr>
              <a:t>物</a:t>
            </a:r>
            <a:r>
              <a:rPr kumimoji="0" lang="zh-CN" altLang="en-US" sz="2655" b="1" i="0" u="none" strike="noStrike" kern="1200" cap="none" spc="0" normalizeH="0" baseline="0" noProof="0" dirty="0" smtClean="0">
                <a:ln>
                  <a:noFill/>
                </a:ln>
                <a:solidFill>
                  <a:schemeClr val="tx1"/>
                </a:solidFill>
                <a:effectLst/>
                <a:uLnTx/>
                <a:uFillTx/>
                <a:latin typeface="Times New Roman" pitchFamily="18" charset="0"/>
                <a:ea typeface="+mn-ea"/>
                <a:cs typeface="+mn-cs"/>
              </a:rPr>
              <a:t>联网用</a:t>
            </a:r>
            <a:r>
              <a:rPr kumimoji="0" lang="zh-CN" altLang="en-US" sz="2655" b="1" i="0" u="none" strike="noStrike" kern="1200" cap="none" spc="0" normalizeH="0" baseline="0" noProof="0" dirty="0" smtClean="0">
                <a:ln>
                  <a:noFill/>
                </a:ln>
                <a:solidFill>
                  <a:schemeClr val="tx1"/>
                </a:solidFill>
                <a:effectLst/>
                <a:uLnTx/>
                <a:uFillTx/>
                <a:latin typeface="+mn-lt"/>
                <a:ea typeface="+mn-ea"/>
                <a:cs typeface="+mn-cs"/>
              </a:rPr>
              <a:t>传感器的特点与发展趋势</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4</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）特点与趋势</a:t>
            </a:r>
          </a:p>
          <a:p>
            <a:pPr marL="650240" marR="0" lvl="1" indent="-216535" algn="l" defTabSz="866775" rtl="0" eaLnBrk="1" fontAlgn="auto" latinLnBrk="0" hangingPunct="1">
              <a:lnSpc>
                <a:spcPct val="90000"/>
              </a:lnSpc>
              <a:spcBef>
                <a:spcPts val="475"/>
              </a:spcBef>
              <a:spcAft>
                <a:spcPts val="0"/>
              </a:spcAft>
              <a:buClrTx/>
              <a:buSzTx/>
              <a:buFont typeface="Tahoma" pitchFamily="34" charset="0"/>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黑体" pitchFamily="2" charset="-122"/>
                <a:cs typeface="+mn-cs"/>
              </a:rPr>
              <a:t>技术趋势</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以集成化智能传感器系统为主要目标，与其他技术融合发展</a:t>
            </a:r>
            <a:r>
              <a:rPr kumimoji="0"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-&gt;</a:t>
            </a:r>
            <a:r>
              <a:rPr kumimoji="0" lang="zh-CN" altLang="en-US"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例如纳米传感技术与光、电、物和材料等技术融合的新兴传感技术。</a:t>
            </a:r>
          </a:p>
          <a:p>
            <a:pPr marL="650240" marR="0" lvl="1" indent="-216535" algn="l" defTabSz="866775" rtl="0" eaLnBrk="1" fontAlgn="auto" latinLnBrk="0" hangingPunct="1">
              <a:lnSpc>
                <a:spcPct val="90000"/>
              </a:lnSpc>
              <a:spcBef>
                <a:spcPct val="40000"/>
              </a:spcBef>
              <a:spcAft>
                <a:spcPts val="0"/>
              </a:spcAft>
              <a:buClrTx/>
              <a:buSzTx/>
              <a:buFont typeface="Tahoma"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tx1"/>
                </a:solidFill>
                <a:effectLst/>
                <a:uLnTx/>
                <a:uFillTx/>
                <a:latin typeface="+mn-lt"/>
                <a:ea typeface="黑体" pitchFamily="2" charset="-122"/>
                <a:cs typeface="+mn-cs"/>
              </a:rPr>
              <a:t>应用趋势</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1" i="0" u="none" strike="noStrike" kern="1200" cap="none" spc="0" normalizeH="0" baseline="0" noProof="0" dirty="0" smtClean="0">
                <a:ln>
                  <a:noFill/>
                </a:ln>
                <a:solidFill>
                  <a:schemeClr val="tx1"/>
                </a:solidFill>
                <a:effectLst/>
                <a:uLnTx/>
                <a:uFillTx/>
                <a:latin typeface="+mn-lt"/>
                <a:ea typeface="楷体_GB2312" pitchFamily="49" charset="-122"/>
                <a:cs typeface="+mn-cs"/>
              </a:rPr>
              <a:t>有网络通信能力的传感节点，作为通用品进入传感网络系统、作为内部组件嵌入智能物件。</a:t>
            </a:r>
            <a:endParaRPr kumimoji="0" lang="zh-CN" altLang="en-US" sz="2400" b="1" i="0" u="none" strike="noStrike" kern="1200" cap="none" spc="0" normalizeH="0" baseline="0" noProof="0" dirty="0">
              <a:ln>
                <a:noFill/>
              </a:ln>
              <a:solidFill>
                <a:schemeClr val="tx1"/>
              </a:solidFill>
              <a:effectLst/>
              <a:uLnTx/>
              <a:uFillTx/>
              <a:latin typeface="+mn-lt"/>
              <a:ea typeface="楷体_GB2312" pitchFamily="49" charset="-122"/>
              <a:cs typeface="+mn-cs"/>
            </a:endParaRPr>
          </a:p>
        </p:txBody>
      </p:sp>
    </p:spTree>
  </p:cSld>
  <p:clrMapOvr>
    <a:masterClrMapping/>
  </p:clrMapOvr>
  <p:transition spd="slow" advTm="3000">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txBox="1">
            <a:spLocks noChangeArrowheads="1"/>
          </p:cNvSpPr>
          <p:nvPr/>
        </p:nvSpPr>
        <p:spPr>
          <a:xfrm>
            <a:off x="179388" y="1052513"/>
            <a:ext cx="11283742" cy="5400675"/>
          </a:xfrm>
          <a:prstGeom prst="rect">
            <a:avLst/>
          </a:prstGeom>
        </p:spPr>
        <p:txBody>
          <a:bodyPr/>
          <a:lstStyle/>
          <a:p>
            <a:pPr marL="216535" marR="0" lvl="0" indent="-216535" algn="l" defTabSz="866775" rtl="0" eaLnBrk="1" fontAlgn="auto" latinLnBrk="0" hangingPunct="1">
              <a:lnSpc>
                <a:spcPct val="90000"/>
              </a:lnSpc>
              <a:spcBef>
                <a:spcPts val="950"/>
              </a:spcBef>
              <a:spcAft>
                <a:spcPts val="0"/>
              </a:spcAft>
              <a:buClrTx/>
              <a:buSzTx/>
              <a:buFont typeface="Arial" panose="020B0604020202020204" pitchFamily="34" charset="0"/>
              <a:buChar char="•"/>
              <a:tabLst/>
              <a:defRPr/>
            </a:pPr>
            <a:r>
              <a:rPr kumimoji="0" lang="zh-CN" altLang="en-US" sz="2655"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课外思考题：</a:t>
            </a:r>
          </a:p>
          <a:p>
            <a:pPr marL="216535" marR="0" lvl="0" indent="-216535" algn="l" defTabSz="866775" rtl="0" eaLnBrk="1" fontAlgn="auto" latinLnBrk="0" hangingPunct="1">
              <a:lnSpc>
                <a:spcPct val="90000"/>
              </a:lnSpc>
              <a:spcBef>
                <a:spcPts val="950"/>
              </a:spcBef>
              <a:spcAft>
                <a:spcPts val="0"/>
              </a:spcAft>
              <a:buClrTx/>
              <a:buSzTx/>
              <a:buFontTx/>
              <a:buNone/>
              <a:tabLst/>
              <a:defRPr/>
            </a:pPr>
            <a:r>
              <a:rPr kumimoji="0" lang="zh-CN" altLang="en-US" sz="2655"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   选择</a:t>
            </a:r>
            <a:r>
              <a:rPr kumimoji="0" lang="en-US" altLang="zh-CN" sz="2655"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1-2</a:t>
            </a:r>
            <a:r>
              <a:rPr kumimoji="0" lang="zh-CN" altLang="en-US" sz="2655"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rPr>
              <a:t>类新兴领域（物联网、自动驾驶汽车、可穿戴设备、智慧城市等），了解其中最新的传感器应用情况。</a:t>
            </a:r>
            <a:endParaRPr kumimoji="0" lang="zh-CN" altLang="en-US" sz="2655" b="0" i="0" u="none" strike="noStrike" kern="1200" cap="none" spc="0" normalizeH="0" baseline="0" noProof="0" dirty="0">
              <a:ln>
                <a:noFill/>
              </a:ln>
              <a:solidFill>
                <a:schemeClr val="tx1"/>
              </a:solidFill>
              <a:effectLst/>
              <a:uLnTx/>
              <a:uFillTx/>
              <a:latin typeface="楷体_GB2312" pitchFamily="49" charset="-122"/>
              <a:ea typeface="楷体_GB2312" pitchFamily="49" charset="-122"/>
            </a:endParaRPr>
          </a:p>
        </p:txBody>
      </p:sp>
    </p:spTree>
  </p:cSld>
  <p:clrMapOvr>
    <a:masterClrMapping/>
  </p:clrMapOvr>
  <p:transition spd="slow" advTm="3000">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pattFill prst="wdUpDiag">
            <a:fgClr>
              <a:schemeClr val="bg1">
                <a:lumMod val="95000"/>
              </a:schemeClr>
            </a:fgClr>
            <a:bgClr>
              <a:schemeClr val="bg1"/>
            </a:bgClr>
          </a:patt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 name="文本框 6"/>
          <p:cNvSpPr txBox="1"/>
          <p:nvPr/>
        </p:nvSpPr>
        <p:spPr>
          <a:xfrm>
            <a:off x="59409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8" name="文本框 7"/>
          <p:cNvSpPr txBox="1"/>
          <p:nvPr/>
        </p:nvSpPr>
        <p:spPr>
          <a:xfrm>
            <a:off x="8655288" y="6583649"/>
            <a:ext cx="2967479"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a:off x="1558171" y="2105561"/>
            <a:ext cx="2214068" cy="264687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600" b="0" i="0" u="none" strike="noStrike" kern="1200" cap="none" spc="300" normalizeH="0" baseline="0" noProof="0" dirty="0" smtClean="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01</a:t>
            </a:r>
            <a:endParaRPr kumimoji="0" lang="zh-CN" altLang="en-US" sz="166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cxnSp>
        <p:nvCxnSpPr>
          <p:cNvPr id="15" name="直接连接符 14"/>
          <p:cNvCxnSpPr/>
          <p:nvPr/>
        </p:nvCxnSpPr>
        <p:spPr>
          <a:xfrm>
            <a:off x="4619693" y="2143125"/>
            <a:ext cx="0" cy="2571750"/>
          </a:xfrm>
          <a:prstGeom prst="line">
            <a:avLst/>
          </a:prstGeom>
          <a:noFill/>
          <a:ln w="12700" cap="flat" cmpd="sng" algn="ctr">
            <a:solidFill>
              <a:sysClr val="window" lastClr="FFFFFF">
                <a:lumMod val="50000"/>
              </a:sysClr>
            </a:solidFill>
            <a:prstDash val="dashDot"/>
            <a:miter lim="800000"/>
          </a:ln>
          <a:effectLst/>
        </p:spPr>
      </p:cxnSp>
      <p:sp>
        <p:nvSpPr>
          <p:cNvPr id="17" name="任意多边形: 形状 16"/>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107837" y="136675"/>
            <a:ext cx="1663415" cy="487234"/>
          </a:xfrm>
          <a:prstGeom prst="rect">
            <a:avLst/>
          </a:prstGeom>
        </p:spPr>
      </p:pic>
      <p:sp>
        <p:nvSpPr>
          <p:cNvPr id="20" name="矩形 19"/>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1" name="文本框 20"/>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3" name="椭圆 22"/>
          <p:cNvSpPr/>
          <p:nvPr/>
        </p:nvSpPr>
        <p:spPr>
          <a:xfrm>
            <a:off x="8917027" y="597107"/>
            <a:ext cx="6452568" cy="5936919"/>
          </a:xfrm>
          <a:prstGeom prst="ellipse">
            <a:avLst/>
          </a:prstGeom>
          <a:blipFill dpi="0" rotWithShape="1">
            <a:blip r:embed="rId4">
              <a:alphaModFix amt="1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defTabSz="963930" fontAlgn="auto">
              <a:spcBef>
                <a:spcPts val="0"/>
              </a:spcBef>
              <a:spcAft>
                <a:spcPts val="0"/>
              </a:spcAft>
            </a:pPr>
            <a:endParaRPr lang="zh-CN" altLang="en-US" sz="1900" dirty="0">
              <a:solidFill>
                <a:prstClr val="white"/>
              </a:solidFill>
              <a:latin typeface="Calibri" panose="020F0502020204030204"/>
              <a:ea typeface="宋体" panose="02010600030101010101" pitchFamily="2" charset="-122"/>
            </a:endParaRPr>
          </a:p>
        </p:txBody>
      </p:sp>
      <p:sp>
        <p:nvSpPr>
          <p:cNvPr id="14" name="文本框 13" descr="e7d195523061f1c0c2f62a462c137ed84525df6b37b0ae651C8AF6AA81A55C55CF23A04F4B86D40374572BE14832D62EF89AD4D296109FC34294EFF06868D8F0024BB33B38E9F61C75267445B83ADF22667B301D1225CF9A283D9BCF4FB6A4AD3C8FEE43DE518F5EA43E61F0A70F9BC2F57CA417BB6B17B4BEE8C1A49685DA9B6AA913F36B2CCCA5B05A7FC25A68E9FC">
            <a:extLst>
              <a:ext uri="{FF2B5EF4-FFF2-40B4-BE49-F238E27FC236}">
                <a16:creationId xmlns:a16="http://schemas.microsoft.com/office/drawing/2014/main" xmlns="" id="{BB7AF178-CF7F-4030-BE3D-3F60051960FF}"/>
              </a:ext>
            </a:extLst>
          </p:cNvPr>
          <p:cNvSpPr txBox="1"/>
          <p:nvPr/>
        </p:nvSpPr>
        <p:spPr>
          <a:xfrm>
            <a:off x="10590663" y="6605516"/>
            <a:ext cx="1617490" cy="307777"/>
          </a:xfrm>
          <a:prstGeom prst="rect">
            <a:avLst/>
          </a:prstGeom>
          <a:noFill/>
          <a:effectLst>
            <a:glow rad="63500">
              <a:schemeClr val="accent1">
                <a:satMod val="175000"/>
                <a:alpha val="40000"/>
              </a:schemeClr>
            </a:glow>
            <a:outerShdw blurRad="63500" dist="254000" sx="112000" sy="112000" algn="ctr" rotWithShape="0">
              <a:prstClr val="black">
                <a:alpha val="40000"/>
              </a:prstClr>
            </a:outerShdw>
          </a:effectLst>
        </p:spPr>
        <p:txBody>
          <a:bodyPr wrap="square" rtlCol="0">
            <a:spAutoFit/>
          </a:bodyPr>
          <a:lstStyle/>
          <a:p>
            <a:r>
              <a:rPr lang="zh-CN" altLang="en-US" sz="1400" b="1" kern="800" spc="300" dirty="0" smtClean="0">
                <a:solidFill>
                  <a:schemeClr val="bg1"/>
                </a:solidFill>
                <a:latin typeface="宋体" pitchFamily="2" charset="-122"/>
                <a:ea typeface="宋体" pitchFamily="2" charset="-122"/>
                <a:cs typeface="Times New Roman" panose="02020603050405020304" pitchFamily="18" charset="0"/>
              </a:rPr>
              <a:t>计算机学院</a:t>
            </a:r>
            <a:endParaRPr lang="zh-CN" altLang="en-US" sz="1400" b="1" kern="800" spc="300" dirty="0">
              <a:solidFill>
                <a:schemeClr val="bg1"/>
              </a:solidFill>
              <a:latin typeface="宋体" pitchFamily="2" charset="-122"/>
              <a:ea typeface="宋体" pitchFamily="2" charset="-122"/>
              <a:cs typeface="Times New Roman" panose="02020603050405020304" pitchFamily="18" charset="0"/>
            </a:endParaRPr>
          </a:p>
        </p:txBody>
      </p:sp>
      <p:sp>
        <p:nvSpPr>
          <p:cNvPr id="16" name="文本框 11"/>
          <p:cNvSpPr txBox="1"/>
          <p:nvPr/>
        </p:nvSpPr>
        <p:spPr>
          <a:xfrm>
            <a:off x="5501521" y="2181761"/>
            <a:ext cx="3514104" cy="264687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600" b="0" i="0" u="none" strike="noStrike" kern="1200" cap="none" spc="300" normalizeH="0" baseline="0" noProof="0" dirty="0" smtClean="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END</a:t>
            </a:r>
            <a:endParaRPr kumimoji="0" lang="zh-CN" altLang="en-US" sz="166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Tree>
    <p:extLst>
      <p:ext uri="{BB962C8B-B14F-4D97-AF65-F5344CB8AC3E}">
        <p14:creationId xmlns:p14="http://schemas.microsoft.com/office/powerpoint/2010/main" xmlns="" val="641617915"/>
      </p:ext>
    </p:extLst>
  </p:cSld>
  <p:clrMapOvr>
    <a:masterClrMapping/>
  </p:clrMapOvr>
  <p:transition spd="slow" advTm="3000">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271" y="1951493"/>
            <a:ext cx="1222027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sp>
        <p:nvSpPr>
          <p:cNvPr id="12" name="椭圆 11"/>
          <p:cNvSpPr/>
          <p:nvPr/>
        </p:nvSpPr>
        <p:spPr>
          <a:xfrm>
            <a:off x="1524353" y="155864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66181" y="1418982"/>
            <a:ext cx="3140616" cy="2903588"/>
          </a:xfrm>
          <a:prstGeom prst="rect">
            <a:avLst/>
          </a:prstGeom>
        </p:spPr>
      </p:pic>
      <p:sp>
        <p:nvSpPr>
          <p:cNvPr id="10" name="文本框 9">
            <a:extLst>
              <a:ext uri="{FF2B5EF4-FFF2-40B4-BE49-F238E27FC236}">
                <a16:creationId xmlns:a16="http://schemas.microsoft.com/office/drawing/2014/main" xmlns="" id="{E93EDC4B-E2D5-48EC-B1C2-BE9B56F9EC3E}"/>
              </a:ext>
            </a:extLst>
          </p:cNvPr>
          <p:cNvSpPr txBox="1"/>
          <p:nvPr/>
        </p:nvSpPr>
        <p:spPr>
          <a:xfrm>
            <a:off x="8633845" y="897508"/>
            <a:ext cx="3007555" cy="923330"/>
          </a:xfrm>
          <a:prstGeom prst="rect">
            <a:avLst/>
          </a:prstGeom>
          <a:noFill/>
        </p:spPr>
        <p:txBody>
          <a:bodyPr wrap="none" rtlCol="0">
            <a:spAutoFit/>
          </a:bodyPr>
          <a:lstStyle/>
          <a:p>
            <a:pPr defTabSz="913765">
              <a:defRPr/>
            </a:pPr>
            <a:r>
              <a:rPr lang="en-US" altLang="zh-CN" sz="5400" b="1" dirty="0" smtClean="0">
                <a:solidFill>
                  <a:schemeClr val="accent1">
                    <a:lumMod val="75000"/>
                  </a:schemeClr>
                </a:solidFill>
                <a:latin typeface="微软雅黑" panose="020B0503020204020204" pitchFamily="34" charset="-122"/>
                <a:ea typeface="微软雅黑" panose="020B0503020204020204" pitchFamily="34" charset="-122"/>
              </a:rPr>
              <a:t>THANKS</a:t>
            </a:r>
            <a:endParaRPr lang="zh-CN" altLang="en-US" sz="5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文本框 7"/>
          <p:cNvSpPr txBox="1"/>
          <p:nvPr/>
        </p:nvSpPr>
        <p:spPr>
          <a:xfrm>
            <a:off x="4618832" y="2540682"/>
            <a:ext cx="3775393" cy="707886"/>
          </a:xfrm>
          <a:prstGeom prst="rect">
            <a:avLst/>
          </a:prstGeom>
          <a:noFill/>
        </p:spPr>
        <p:txBody>
          <a:bodyPr wrap="none" rtlCol="0">
            <a:spAutoFit/>
          </a:bodyPr>
          <a:lstStyle/>
          <a:p>
            <a:pPr defTabSz="913765">
              <a:defRPr/>
            </a:pPr>
            <a:r>
              <a:rPr lang="en-US" altLang="zh-CN" sz="4000" b="1" dirty="0" smtClean="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000" b="1" dirty="0" smtClean="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传感器技术</a:t>
            </a:r>
            <a:r>
              <a:rPr lang="en-US" altLang="zh-CN" sz="4000" b="1" dirty="0" smtClean="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40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7"/>
          <p:cNvSpPr txBox="1"/>
          <p:nvPr/>
        </p:nvSpPr>
        <p:spPr>
          <a:xfrm>
            <a:off x="6759058" y="4800177"/>
            <a:ext cx="3262432" cy="707886"/>
          </a:xfrm>
          <a:prstGeom prst="rect">
            <a:avLst/>
          </a:prstGeom>
          <a:noFill/>
        </p:spPr>
        <p:txBody>
          <a:bodyPr wrap="none" rtlCol="0">
            <a:spAutoFit/>
          </a:bodyPr>
          <a:lstStyle/>
          <a:p>
            <a:pPr algn="l" defTabSz="913765">
              <a:defRPr/>
            </a:pPr>
            <a:r>
              <a:rPr lang="zh-CN" altLang="en-US" sz="4000" b="1" dirty="0" smtClean="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主讲人：李刚</a:t>
            </a:r>
            <a:endParaRPr lang="en-US" altLang="zh-CN" sz="4000" b="1"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advClick="0" advTm="1000">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a:extLst>
              <a:ext uri="{FF2B5EF4-FFF2-40B4-BE49-F238E27FC236}">
                <a16:creationId xmlns:a16="http://schemas.microsoft.com/office/drawing/2014/main" xmlns="" id="{697E9BD9-DCC0-40FA-8D83-56AC41408D9E}"/>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2" name="组合 19">
            <a:extLst>
              <a:ext uri="{FF2B5EF4-FFF2-40B4-BE49-F238E27FC236}">
                <a16:creationId xmlns:a16="http://schemas.microsoft.com/office/drawing/2014/main" xmlns="" id="{B9184EFC-9B94-4E9C-895A-FBAAD18B97D2}"/>
              </a:ext>
            </a:extLst>
          </p:cNvPr>
          <p:cNvGrpSpPr/>
          <p:nvPr/>
        </p:nvGrpSpPr>
        <p:grpSpPr>
          <a:xfrm>
            <a:off x="203760" y="159728"/>
            <a:ext cx="725344" cy="619478"/>
            <a:chOff x="178632" y="159728"/>
            <a:chExt cx="725344" cy="619478"/>
          </a:xfrm>
        </p:grpSpPr>
        <p:sp>
          <p:nvSpPr>
            <p:cNvPr id="23" name="椭圆 22">
              <a:extLst>
                <a:ext uri="{FF2B5EF4-FFF2-40B4-BE49-F238E27FC236}">
                  <a16:creationId xmlns:a16="http://schemas.microsoft.com/office/drawing/2014/main" xmlns="" id="{FB123699-27D6-41C7-8DA0-AECA9329664D}"/>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4" name="文本框 23">
              <a:extLst>
                <a:ext uri="{FF2B5EF4-FFF2-40B4-BE49-F238E27FC236}">
                  <a16:creationId xmlns:a16="http://schemas.microsoft.com/office/drawing/2014/main" xmlns="" id="{9426F80A-F66A-45F6-B771-3AB78A37697B}"/>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5" name="椭圆 24">
              <a:extLst>
                <a:ext uri="{FF2B5EF4-FFF2-40B4-BE49-F238E27FC236}">
                  <a16:creationId xmlns:a16="http://schemas.microsoft.com/office/drawing/2014/main" xmlns="" id="{47B031DA-B631-4F88-BF0F-6F392452680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26" name="图片 25">
            <a:extLst>
              <a:ext uri="{FF2B5EF4-FFF2-40B4-BE49-F238E27FC236}">
                <a16:creationId xmlns:a16="http://schemas.microsoft.com/office/drawing/2014/main" xmlns="" id="{51E7C279-BF01-425D-8968-F9D1AFE680C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724913" y="176378"/>
            <a:ext cx="1897854" cy="555905"/>
          </a:xfrm>
          <a:prstGeom prst="rect">
            <a:avLst/>
          </a:prstGeom>
        </p:spPr>
      </p:pic>
      <p:sp>
        <p:nvSpPr>
          <p:cNvPr id="30" name="文本框 10">
            <a:extLst>
              <a:ext uri="{FF2B5EF4-FFF2-40B4-BE49-F238E27FC236}">
                <a16:creationId xmlns:a16="http://schemas.microsoft.com/office/drawing/2014/main" xmlns="" id="{3F12C777-C75C-4F2D-8A7D-3BD47007809D}"/>
              </a:ext>
            </a:extLst>
          </p:cNvPr>
          <p:cNvSpPr txBox="1"/>
          <p:nvPr/>
        </p:nvSpPr>
        <p:spPr>
          <a:xfrm>
            <a:off x="789956" y="1160970"/>
            <a:ext cx="4996695" cy="492443"/>
          </a:xfrm>
          <a:prstGeom prst="rect">
            <a:avLst/>
          </a:prstGeom>
          <a:noFill/>
        </p:spPr>
        <p:txBody>
          <a:bodyPr wrap="square" rtlCol="0">
            <a:spAutoFit/>
          </a:bodyPr>
          <a:lstStyle/>
          <a:p>
            <a:pPr lvl="0">
              <a:defRPr/>
            </a:pPr>
            <a:r>
              <a:rPr lang="zh-CN" altLang="en-US" sz="2600" b="1" dirty="0" smtClean="0">
                <a:solidFill>
                  <a:sysClr val="windowText" lastClr="000000"/>
                </a:solidFill>
                <a:latin typeface="Arial" panose="020B0604020202020204"/>
                <a:ea typeface="微软雅黑" panose="020B0503020204020204" pitchFamily="34" charset="-122"/>
                <a:cs typeface="+mj-cs"/>
              </a:rPr>
              <a:t>传感器技术在信息技术中的地位</a:t>
            </a:r>
            <a:endParaRPr lang="zh-CN" altLang="en-US" sz="2600" b="1" dirty="0">
              <a:solidFill>
                <a:sysClr val="windowText" lastClr="000000"/>
              </a:solidFill>
              <a:latin typeface="Arial" panose="020B0604020202020204"/>
              <a:ea typeface="微软雅黑" panose="020B0503020204020204" pitchFamily="34" charset="-122"/>
              <a:cs typeface="+mj-cs"/>
            </a:endParaRPr>
          </a:p>
        </p:txBody>
      </p:sp>
      <p:sp>
        <p:nvSpPr>
          <p:cNvPr id="20" name="矩形 19"/>
          <p:cNvSpPr/>
          <p:nvPr/>
        </p:nvSpPr>
        <p:spPr>
          <a:xfrm>
            <a:off x="880180" y="1740223"/>
            <a:ext cx="4314671" cy="2246769"/>
          </a:xfrm>
          <a:prstGeom prst="rect">
            <a:avLst/>
          </a:prstGeom>
        </p:spPr>
        <p:txBody>
          <a:bodyPr wrap="square">
            <a:spAutoFit/>
          </a:bodyPr>
          <a:lstStyle/>
          <a:p>
            <a:r>
              <a:rPr lang="zh-CN" altLang="en-US" sz="2800" dirty="0" smtClean="0">
                <a:latin typeface="楷体_GB2312" pitchFamily="49" charset="-122"/>
                <a:ea typeface="楷体_GB2312" pitchFamily="49" charset="-122"/>
              </a:rPr>
              <a:t>人类获取信息</a:t>
            </a:r>
            <a:r>
              <a:rPr lang="en-US" altLang="zh-CN" sz="2800" dirty="0" smtClean="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五官感觉：视、听、嗅、味、力</a:t>
            </a:r>
            <a:r>
              <a:rPr lang="en-US" altLang="zh-CN" sz="2800" dirty="0" smtClean="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触</a:t>
            </a:r>
          </a:p>
          <a:p>
            <a:endParaRPr lang="en-US" altLang="zh-CN" sz="2800" dirty="0" smtClean="0">
              <a:latin typeface="楷体_GB2312" pitchFamily="49" charset="-122"/>
              <a:ea typeface="楷体_GB2312" pitchFamily="49" charset="-122"/>
            </a:endParaRPr>
          </a:p>
          <a:p>
            <a:r>
              <a:rPr lang="zh-CN" altLang="en-US" sz="2800" dirty="0" smtClean="0">
                <a:latin typeface="楷体_GB2312" pitchFamily="49" charset="-122"/>
                <a:ea typeface="楷体_GB2312" pitchFamily="49" charset="-122"/>
              </a:rPr>
              <a:t>传感器</a:t>
            </a:r>
            <a:r>
              <a:rPr lang="en-US" altLang="zh-CN" sz="2800" dirty="0" smtClean="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机器的“五官”、作为工具的功能要求</a:t>
            </a:r>
            <a:endParaRPr lang="zh-CN" altLang="en-US" sz="2800" dirty="0">
              <a:latin typeface="楷体_GB2312" pitchFamily="49" charset="-122"/>
              <a:ea typeface="楷体_GB2312" pitchFamily="49" charset="-122"/>
            </a:endParaRPr>
          </a:p>
        </p:txBody>
      </p:sp>
      <p:sp>
        <p:nvSpPr>
          <p:cNvPr id="31" name="Text Box 6"/>
          <p:cNvSpPr txBox="1">
            <a:spLocks noChangeArrowheads="1"/>
          </p:cNvSpPr>
          <p:nvPr/>
        </p:nvSpPr>
        <p:spPr bwMode="auto">
          <a:xfrm>
            <a:off x="773815" y="4705629"/>
            <a:ext cx="4089734" cy="1200329"/>
          </a:xfrm>
          <a:prstGeom prst="rect">
            <a:avLst/>
          </a:prstGeom>
          <a:noFill/>
          <a:ln w="9525">
            <a:noFill/>
            <a:miter lim="800000"/>
            <a:headEnd/>
            <a:tailEnd/>
          </a:ln>
          <a:effectLst/>
        </p:spPr>
        <p:txBody>
          <a:bodyPr wrap="square">
            <a:spAutoFit/>
          </a:bodyPr>
          <a:lstStyle/>
          <a:p>
            <a:r>
              <a:rPr kumimoji="1" lang="zh-CN" altLang="en-US" sz="2400" b="1" dirty="0" smtClean="0">
                <a:solidFill>
                  <a:srgbClr val="FF0000"/>
                </a:solidFill>
                <a:latin typeface="楷体_GB2312" pitchFamily="49" charset="-122"/>
                <a:ea typeface="楷体_GB2312" pitchFamily="49" charset="-122"/>
              </a:rPr>
              <a:t>没有传感器，不能实现测量；</a:t>
            </a:r>
          </a:p>
          <a:p>
            <a:r>
              <a:rPr kumimoji="1" lang="zh-CN" altLang="en-US" sz="2400" b="1" dirty="0" smtClean="0">
                <a:solidFill>
                  <a:srgbClr val="FF0000"/>
                </a:solidFill>
                <a:latin typeface="楷体_GB2312" pitchFamily="49" charset="-122"/>
                <a:ea typeface="楷体_GB2312" pitchFamily="49" charset="-122"/>
              </a:rPr>
              <a:t>没有测量，就没有科学，就没有技术！</a:t>
            </a:r>
            <a:endParaRPr kumimoji="1" lang="zh-CN" altLang="en-US" sz="2400" b="1" dirty="0">
              <a:solidFill>
                <a:srgbClr val="FF0000"/>
              </a:solidFill>
              <a:latin typeface="楷体_GB2312" pitchFamily="49" charset="-122"/>
              <a:ea typeface="楷体_GB2312" pitchFamily="49" charset="-122"/>
            </a:endParaRPr>
          </a:p>
        </p:txBody>
      </p:sp>
      <p:pic>
        <p:nvPicPr>
          <p:cNvPr id="32" name="Picture 4"/>
          <p:cNvPicPr>
            <a:picLocks noChangeAspect="1" noChangeArrowheads="1"/>
          </p:cNvPicPr>
          <p:nvPr/>
        </p:nvPicPr>
        <p:blipFill>
          <a:blip r:embed="rId4"/>
          <a:srcRect/>
          <a:stretch>
            <a:fillRect/>
          </a:stretch>
        </p:blipFill>
        <p:spPr bwMode="auto">
          <a:xfrm>
            <a:off x="5115594" y="1722783"/>
            <a:ext cx="7076405" cy="4638261"/>
          </a:xfrm>
          <a:prstGeom prst="rect">
            <a:avLst/>
          </a:prstGeom>
          <a:noFill/>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217627" y="872987"/>
            <a:ext cx="7071069" cy="3197684"/>
          </a:xfrm>
          <a:prstGeom prst="rect">
            <a:avLst/>
          </a:prstGeom>
          <a:noFill/>
          <a:ln w="9525">
            <a:noFill/>
            <a:miter lim="800000"/>
            <a:headEnd/>
            <a:tailEnd/>
          </a:ln>
          <a:effectLst/>
        </p:spPr>
      </p:pic>
      <p:sp>
        <p:nvSpPr>
          <p:cNvPr id="7" name="Rectangle 8"/>
          <p:cNvSpPr>
            <a:spLocks noChangeArrowheads="1"/>
          </p:cNvSpPr>
          <p:nvPr/>
        </p:nvSpPr>
        <p:spPr bwMode="auto">
          <a:xfrm>
            <a:off x="8013135" y="1762143"/>
            <a:ext cx="3343187" cy="757130"/>
          </a:xfrm>
          <a:prstGeom prst="rect">
            <a:avLst/>
          </a:prstGeom>
          <a:noFill/>
          <a:ln w="9525">
            <a:noFill/>
            <a:miter lim="800000"/>
            <a:headEnd/>
            <a:tailEnd/>
          </a:ln>
        </p:spPr>
        <p:txBody>
          <a:bodyPr wrap="square">
            <a:spAutoFit/>
          </a:bodyPr>
          <a:lstStyle/>
          <a:p>
            <a:pPr algn="ctr" eaLnBrk="1" hangingPunct="1">
              <a:lnSpc>
                <a:spcPct val="90000"/>
              </a:lnSpc>
              <a:spcBef>
                <a:spcPct val="20000"/>
              </a:spcBef>
              <a:buClr>
                <a:schemeClr val="folHlink"/>
              </a:buClr>
              <a:buSzPct val="60000"/>
              <a:buFont typeface="Wingdings" pitchFamily="2" charset="2"/>
              <a:buNone/>
            </a:pPr>
            <a:r>
              <a:rPr lang="zh-CN" altLang="en-US" sz="4800" b="1" dirty="0" smtClean="0">
                <a:solidFill>
                  <a:srgbClr val="000066"/>
                </a:solidFill>
                <a:latin typeface="楷体_GB2312" pitchFamily="49" charset="-122"/>
                <a:ea typeface="楷体_GB2312" pitchFamily="49" charset="-122"/>
              </a:rPr>
              <a:t>民航客机</a:t>
            </a:r>
            <a:endParaRPr lang="zh-CN" altLang="en-US" sz="4800" b="1" dirty="0">
              <a:solidFill>
                <a:srgbClr val="000066"/>
              </a:solidFill>
              <a:latin typeface="楷体_GB2312" pitchFamily="49" charset="-122"/>
              <a:ea typeface="楷体_GB2312" pitchFamily="49" charset="-122"/>
            </a:endParaRPr>
          </a:p>
        </p:txBody>
      </p:sp>
      <p:sp>
        <p:nvSpPr>
          <p:cNvPr id="8" name="矩形 7"/>
          <p:cNvSpPr/>
          <p:nvPr/>
        </p:nvSpPr>
        <p:spPr>
          <a:xfrm>
            <a:off x="7683689" y="2640976"/>
            <a:ext cx="3766189" cy="1077218"/>
          </a:xfrm>
          <a:prstGeom prst="rect">
            <a:avLst/>
          </a:prstGeom>
        </p:spPr>
        <p:txBody>
          <a:bodyPr wrap="square">
            <a:spAutoFit/>
          </a:bodyPr>
          <a:lstStyle/>
          <a:p>
            <a:r>
              <a:rPr lang="zh-CN" altLang="en-US" sz="3200" dirty="0" smtClean="0"/>
              <a:t>一架飞机上大约有</a:t>
            </a:r>
            <a:endParaRPr lang="en-US" altLang="zh-CN" sz="3200" dirty="0" smtClean="0"/>
          </a:p>
          <a:p>
            <a:r>
              <a:rPr lang="zh-CN" altLang="en-US" sz="3200" dirty="0" smtClean="0"/>
              <a:t>多少个传感器？</a:t>
            </a:r>
            <a:endParaRPr lang="en-US" altLang="zh-CN" sz="3200" dirty="0" smtClean="0"/>
          </a:p>
        </p:txBody>
      </p:sp>
      <p:sp>
        <p:nvSpPr>
          <p:cNvPr id="9" name="矩形 8"/>
          <p:cNvSpPr/>
          <p:nvPr/>
        </p:nvSpPr>
        <p:spPr>
          <a:xfrm>
            <a:off x="323589" y="4499129"/>
            <a:ext cx="11413485" cy="1938992"/>
          </a:xfrm>
          <a:prstGeom prst="rect">
            <a:avLst/>
          </a:prstGeom>
        </p:spPr>
        <p:txBody>
          <a:bodyPr wrap="square">
            <a:spAutoFit/>
          </a:bodyPr>
          <a:lstStyle/>
          <a:p>
            <a:r>
              <a:rPr lang="zh-CN" altLang="en-US" sz="2400" dirty="0" smtClean="0"/>
              <a:t>☞</a:t>
            </a:r>
            <a:r>
              <a:rPr lang="zh-CN" altLang="en-US" sz="2400" dirty="0" smtClean="0">
                <a:solidFill>
                  <a:srgbClr val="FF0000"/>
                </a:solidFill>
              </a:rPr>
              <a:t>飞行参数</a:t>
            </a:r>
            <a:r>
              <a:rPr lang="zh-CN" altLang="en-US" sz="2400" dirty="0" smtClean="0"/>
              <a:t>传感器：飞行高度、速度、加速度、姿态角和姿态角速度等；</a:t>
            </a:r>
          </a:p>
          <a:p>
            <a:r>
              <a:rPr lang="zh-CN" altLang="en-US" sz="2400" dirty="0" smtClean="0"/>
              <a:t>☞</a:t>
            </a:r>
            <a:r>
              <a:rPr lang="zh-CN" altLang="en-US" sz="2400" dirty="0" smtClean="0">
                <a:solidFill>
                  <a:srgbClr val="FF0000"/>
                </a:solidFill>
              </a:rPr>
              <a:t>动力参数</a:t>
            </a:r>
            <a:r>
              <a:rPr lang="zh-CN" altLang="en-US" sz="2400" dirty="0" smtClean="0"/>
              <a:t>传感器：发动机转速、温度、燃油量、进气压力、燃油压力等；</a:t>
            </a:r>
          </a:p>
          <a:p>
            <a:r>
              <a:rPr lang="zh-CN" altLang="en-US" sz="2400" dirty="0" smtClean="0"/>
              <a:t>☞</a:t>
            </a:r>
            <a:r>
              <a:rPr lang="zh-CN" altLang="en-US" sz="2400" dirty="0" smtClean="0">
                <a:solidFill>
                  <a:srgbClr val="FF0000"/>
                </a:solidFill>
              </a:rPr>
              <a:t>导航参数</a:t>
            </a:r>
            <a:r>
              <a:rPr lang="zh-CN" altLang="en-US" sz="2400" dirty="0" smtClean="0"/>
              <a:t>传感器：位置、航向、高度、速度、距离等；</a:t>
            </a:r>
          </a:p>
          <a:p>
            <a:r>
              <a:rPr lang="zh-CN" altLang="en-US" sz="2400" dirty="0" smtClean="0"/>
              <a:t>☞</a:t>
            </a:r>
            <a:r>
              <a:rPr lang="zh-CN" altLang="en-US" sz="2400" dirty="0" smtClean="0">
                <a:solidFill>
                  <a:srgbClr val="FF0000"/>
                </a:solidFill>
              </a:rPr>
              <a:t>其他系统参数</a:t>
            </a:r>
            <a:r>
              <a:rPr lang="zh-CN" altLang="en-US" sz="2400" dirty="0" smtClean="0"/>
              <a:t>：生命保障系统参数、飞行员生理参数、电源系统参数、设备完好程度、结构损坏程度等；</a:t>
            </a:r>
            <a:endParaRPr lang="zh-CN" altLang="en-US" sz="2400" dirty="0"/>
          </a:p>
        </p:txBody>
      </p:sp>
      <p:sp>
        <p:nvSpPr>
          <p:cNvPr id="10" name="Rectangle 8"/>
          <p:cNvSpPr>
            <a:spLocks noChangeArrowheads="1"/>
          </p:cNvSpPr>
          <p:nvPr/>
        </p:nvSpPr>
        <p:spPr bwMode="auto">
          <a:xfrm>
            <a:off x="8097296" y="918257"/>
            <a:ext cx="3343187" cy="757130"/>
          </a:xfrm>
          <a:prstGeom prst="rect">
            <a:avLst/>
          </a:prstGeom>
          <a:noFill/>
          <a:ln w="9525">
            <a:noFill/>
            <a:miter lim="800000"/>
            <a:headEnd/>
            <a:tailEnd/>
          </a:ln>
        </p:spPr>
        <p:txBody>
          <a:bodyPr wrap="square">
            <a:spAutoFit/>
          </a:bodyPr>
          <a:lstStyle/>
          <a:p>
            <a:pPr algn="ctr" eaLnBrk="1" hangingPunct="1">
              <a:lnSpc>
                <a:spcPct val="90000"/>
              </a:lnSpc>
              <a:spcBef>
                <a:spcPct val="20000"/>
              </a:spcBef>
              <a:buClr>
                <a:schemeClr val="folHlink"/>
              </a:buClr>
              <a:buSzPct val="60000"/>
              <a:buFont typeface="Wingdings" pitchFamily="2" charset="2"/>
              <a:buNone/>
            </a:pPr>
            <a:r>
              <a:rPr lang="zh-CN" altLang="en-US" sz="4800" b="1" dirty="0" smtClean="0">
                <a:solidFill>
                  <a:srgbClr val="FF0000"/>
                </a:solidFill>
                <a:latin typeface="楷体_GB2312" pitchFamily="49" charset="-122"/>
                <a:ea typeface="楷体_GB2312" pitchFamily="49" charset="-122"/>
              </a:rPr>
              <a:t>波音</a:t>
            </a:r>
            <a:r>
              <a:rPr lang="en-US" altLang="zh-CN" sz="4800" b="1" dirty="0" smtClean="0">
                <a:solidFill>
                  <a:srgbClr val="FF0000"/>
                </a:solidFill>
                <a:latin typeface="楷体_GB2312" pitchFamily="49" charset="-122"/>
                <a:ea typeface="楷体_GB2312" pitchFamily="49" charset="-122"/>
              </a:rPr>
              <a:t>737MAX </a:t>
            </a:r>
          </a:p>
        </p:txBody>
      </p:sp>
      <p:sp>
        <p:nvSpPr>
          <p:cNvPr id="11" name="矩形 10"/>
          <p:cNvSpPr/>
          <p:nvPr/>
        </p:nvSpPr>
        <p:spPr>
          <a:xfrm>
            <a:off x="8341057" y="3666834"/>
            <a:ext cx="2631744" cy="584775"/>
          </a:xfrm>
          <a:prstGeom prst="rect">
            <a:avLst/>
          </a:prstGeom>
        </p:spPr>
        <p:txBody>
          <a:bodyPr wrap="square">
            <a:spAutoFit/>
          </a:bodyPr>
          <a:lstStyle/>
          <a:p>
            <a:r>
              <a:rPr lang="en-US" altLang="zh-CN" sz="3200" dirty="0" smtClean="0">
                <a:solidFill>
                  <a:srgbClr val="FF0000"/>
                </a:solidFill>
              </a:rPr>
              <a:t>2000~4000</a:t>
            </a:r>
            <a:r>
              <a:rPr lang="zh-CN" altLang="en-US" sz="3200" dirty="0" smtClean="0">
                <a:solidFill>
                  <a:srgbClr val="FF0000"/>
                </a:solidFill>
              </a:rPr>
              <a:t>个</a:t>
            </a:r>
            <a:endParaRPr lang="en-US" altLang="zh-CN" sz="3200" dirty="0" smtClean="0"/>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linds(horizontal)">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blinds(horizontal)">
                                      <p:cBhvr>
                                        <p:cTn id="20" dur="500"/>
                                        <p:tgtEl>
                                          <p:spTgt spid="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checkerboard(across)">
                                      <p:cBhvr>
                                        <p:cTn id="4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6729" y="900752"/>
            <a:ext cx="11298369" cy="2862322"/>
          </a:xfrm>
          <a:prstGeom prst="rect">
            <a:avLst/>
          </a:prstGeom>
        </p:spPr>
        <p:txBody>
          <a:bodyPr wrap="square">
            <a:spAutoFit/>
          </a:bodyPr>
          <a:lstStyle/>
          <a:p>
            <a:r>
              <a:rPr lang="en-US" altLang="zh-CN" sz="2000" dirty="0" smtClean="0"/>
              <a:t>    2018</a:t>
            </a:r>
            <a:r>
              <a:rPr lang="zh-CN" altLang="en-US" sz="2000" dirty="0" smtClean="0"/>
              <a:t>年</a:t>
            </a:r>
            <a:r>
              <a:rPr lang="en-US" altLang="zh-CN" sz="2000" dirty="0" smtClean="0"/>
              <a:t>10</a:t>
            </a:r>
            <a:r>
              <a:rPr lang="zh-CN" altLang="en-US" sz="2000" dirty="0" smtClean="0"/>
              <a:t>月</a:t>
            </a:r>
            <a:r>
              <a:rPr lang="en-US" altLang="zh-CN" sz="2000" dirty="0" smtClean="0"/>
              <a:t>29</a:t>
            </a:r>
            <a:r>
              <a:rPr lang="zh-CN" altLang="en-US" sz="2000" dirty="0" smtClean="0"/>
              <a:t>日早晨，一架由雅加达飞往邦加槟港的印尼狮航（</a:t>
            </a:r>
            <a:r>
              <a:rPr lang="en-US" altLang="zh-CN" sz="2000" dirty="0" smtClean="0"/>
              <a:t>Lion Air</a:t>
            </a:r>
            <a:r>
              <a:rPr lang="zh-CN" altLang="en-US" sz="2000" dirty="0" smtClean="0"/>
              <a:t>）飞机</a:t>
            </a:r>
            <a:r>
              <a:rPr lang="en-US" altLang="zh-CN" sz="2000" dirty="0" smtClean="0"/>
              <a:t>JT610</a:t>
            </a:r>
            <a:r>
              <a:rPr lang="zh-CN" altLang="en-US" sz="2000" dirty="0" smtClean="0"/>
              <a:t>顺利起飞，原定会于今天早上</a:t>
            </a:r>
            <a:r>
              <a:rPr lang="en-US" altLang="zh-CN" sz="2000" dirty="0" smtClean="0"/>
              <a:t>7</a:t>
            </a:r>
            <a:r>
              <a:rPr lang="zh-CN" altLang="en-US" sz="2000" dirty="0" smtClean="0"/>
              <a:t>点</a:t>
            </a:r>
            <a:r>
              <a:rPr lang="en-US" altLang="zh-CN" sz="2000" dirty="0" smtClean="0"/>
              <a:t>20</a:t>
            </a:r>
            <a:r>
              <a:rPr lang="zh-CN" altLang="en-US" sz="2000" dirty="0" smtClean="0"/>
              <a:t>分在苏门答腊岛外的槟岛降落。机上共有</a:t>
            </a:r>
            <a:r>
              <a:rPr lang="en-US" altLang="zh-CN" sz="2000" dirty="0" smtClean="0"/>
              <a:t>189</a:t>
            </a:r>
            <a:r>
              <a:rPr lang="zh-CN" altLang="en-US" sz="2000" dirty="0" smtClean="0"/>
              <a:t>人，其中包括一名儿童及两名婴儿，还有</a:t>
            </a:r>
            <a:r>
              <a:rPr lang="en-US" altLang="zh-CN" sz="2000" dirty="0" smtClean="0"/>
              <a:t>23</a:t>
            </a:r>
            <a:r>
              <a:rPr lang="zh-CN" altLang="en-US" sz="2000" dirty="0" smtClean="0"/>
              <a:t>名印尼政府官员。然而，没过几分钟，地面的航空管制塔台却发现了异常！这架飞机无论在航班的高度、速度和爬升率都存在明显异常！</a:t>
            </a:r>
          </a:p>
          <a:p>
            <a:r>
              <a:rPr lang="zh-CN" altLang="en-US" sz="2000" dirty="0" smtClean="0"/>
              <a:t>    在短短的</a:t>
            </a:r>
            <a:r>
              <a:rPr lang="en-US" altLang="zh-CN" sz="2000" dirty="0" smtClean="0"/>
              <a:t>13</a:t>
            </a:r>
            <a:r>
              <a:rPr lang="zh-CN" altLang="en-US" sz="2000" dirty="0" smtClean="0"/>
              <a:t>分钟内，飞机虽然经历多次爬升和下降，颠簸异常，但高度反常地维持在了</a:t>
            </a:r>
            <a:r>
              <a:rPr lang="en-US" altLang="zh-CN" sz="2000" dirty="0" smtClean="0"/>
              <a:t>5000</a:t>
            </a:r>
            <a:r>
              <a:rPr lang="zh-CN" altLang="en-US" sz="2000" dirty="0" smtClean="0"/>
              <a:t>英尺左右。根据前几日正常条件下的飞行记录，在飞抵失联点附近时飞机的飞行高度实际上应超过</a:t>
            </a:r>
            <a:r>
              <a:rPr lang="en-US" altLang="zh-CN" sz="2000" dirty="0" smtClean="0"/>
              <a:t>10000</a:t>
            </a:r>
            <a:r>
              <a:rPr lang="zh-CN" altLang="en-US" sz="2000" dirty="0" smtClean="0"/>
              <a:t>英尺（约</a:t>
            </a:r>
            <a:r>
              <a:rPr lang="en-US" altLang="zh-CN" sz="2000" dirty="0" smtClean="0"/>
              <a:t>3048</a:t>
            </a:r>
            <a:r>
              <a:rPr lang="zh-CN" altLang="en-US" sz="2000" dirty="0" smtClean="0"/>
              <a:t>米）。 </a:t>
            </a:r>
            <a:endParaRPr lang="en-US" altLang="zh-CN" sz="2000" dirty="0" smtClean="0"/>
          </a:p>
          <a:p>
            <a:r>
              <a:rPr lang="zh-CN" altLang="en-US" sz="2000" dirty="0" smtClean="0"/>
              <a:t>    狮航飞行员在空中进行了</a:t>
            </a:r>
            <a:r>
              <a:rPr lang="en-US" altLang="zh-CN" sz="2000" dirty="0" smtClean="0"/>
              <a:t>12</a:t>
            </a:r>
            <a:r>
              <a:rPr lang="zh-CN" altLang="en-US" sz="2000" dirty="0" smtClean="0"/>
              <a:t>分钟的“拉锯战”，飞控系统反复将机头下压，飞行员则不断将其重新抬起，最终导致飞机失控跌入爪哇海。随即在爪哇海坠机，造成</a:t>
            </a:r>
            <a:r>
              <a:rPr lang="en-US" altLang="zh-CN" sz="2000" dirty="0" smtClean="0"/>
              <a:t>189</a:t>
            </a:r>
            <a:r>
              <a:rPr lang="zh-CN" altLang="en-US" sz="2000" dirty="0" smtClean="0"/>
              <a:t>名乘客及机组人员全部丧命。</a:t>
            </a:r>
            <a:endParaRPr lang="en-US" altLang="zh-CN" sz="2000" dirty="0" smtClean="0"/>
          </a:p>
        </p:txBody>
      </p:sp>
      <p:pic>
        <p:nvPicPr>
          <p:cNvPr id="4098" name="Picture 2"/>
          <p:cNvPicPr>
            <a:picLocks noChangeAspect="1" noChangeArrowheads="1"/>
          </p:cNvPicPr>
          <p:nvPr/>
        </p:nvPicPr>
        <p:blipFill>
          <a:blip r:embed="rId3"/>
          <a:srcRect/>
          <a:stretch>
            <a:fillRect/>
          </a:stretch>
        </p:blipFill>
        <p:spPr bwMode="auto">
          <a:xfrm>
            <a:off x="1231284" y="3800902"/>
            <a:ext cx="9596526" cy="2381534"/>
          </a:xfrm>
          <a:prstGeom prst="rect">
            <a:avLst/>
          </a:prstGeom>
          <a:noFill/>
          <a:ln w="9525">
            <a:noFill/>
            <a:miter lim="800000"/>
            <a:headEnd/>
            <a:tailEnd/>
          </a:ln>
          <a:effectLst/>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blinds(horizontal)">
                                      <p:cBhvr>
                                        <p:cTn id="2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1445" y="887104"/>
            <a:ext cx="10877265" cy="830997"/>
          </a:xfrm>
          <a:prstGeom prst="rect">
            <a:avLst/>
          </a:prstGeom>
        </p:spPr>
        <p:txBody>
          <a:bodyPr wrap="square">
            <a:spAutoFit/>
          </a:bodyPr>
          <a:lstStyle/>
          <a:p>
            <a:r>
              <a:rPr lang="zh-CN" altLang="en-US" sz="2400" dirty="0" smtClean="0"/>
              <a:t>    几个月后，埃航公司</a:t>
            </a:r>
            <a:r>
              <a:rPr lang="en-US" altLang="zh-CN" sz="2400" dirty="0" smtClean="0"/>
              <a:t>(Ethiopian Airlines)</a:t>
            </a:r>
            <a:r>
              <a:rPr lang="zh-CN" altLang="en-US" sz="2400" dirty="0" smtClean="0"/>
              <a:t>波音</a:t>
            </a:r>
            <a:r>
              <a:rPr lang="en-US" altLang="zh-CN" sz="2400" dirty="0" smtClean="0"/>
              <a:t>737 MAX</a:t>
            </a:r>
            <a:r>
              <a:rPr lang="zh-CN" altLang="en-US" sz="2400" dirty="0" smtClean="0"/>
              <a:t>也坠毁，导致机上</a:t>
            </a:r>
            <a:r>
              <a:rPr lang="en-US" altLang="zh-CN" sz="2400" dirty="0" smtClean="0"/>
              <a:t>157</a:t>
            </a:r>
            <a:r>
              <a:rPr lang="zh-CN" altLang="en-US" sz="2400" dirty="0" smtClean="0"/>
              <a:t>人罹难，使这款机型在全球遭禁飞。</a:t>
            </a:r>
            <a:endParaRPr lang="zh-CN" altLang="en-US" sz="2400" dirty="0"/>
          </a:p>
        </p:txBody>
      </p:sp>
      <p:pic>
        <p:nvPicPr>
          <p:cNvPr id="5122" name="Picture 2"/>
          <p:cNvPicPr>
            <a:picLocks noChangeAspect="1" noChangeArrowheads="1"/>
          </p:cNvPicPr>
          <p:nvPr/>
        </p:nvPicPr>
        <p:blipFill>
          <a:blip r:embed="rId3"/>
          <a:srcRect/>
          <a:stretch>
            <a:fillRect/>
          </a:stretch>
        </p:blipFill>
        <p:spPr bwMode="auto">
          <a:xfrm>
            <a:off x="286746" y="1802003"/>
            <a:ext cx="7715250" cy="21621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5588048" y="3148154"/>
            <a:ext cx="6229350" cy="3400425"/>
          </a:xfrm>
          <a:prstGeom prst="rect">
            <a:avLst/>
          </a:prstGeom>
          <a:noFill/>
          <a:ln w="9525">
            <a:noFill/>
            <a:miter lim="800000"/>
            <a:headEnd/>
            <a:tailEnd/>
          </a:ln>
          <a:effectLst/>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 calcmode="lin" valueType="num">
                                      <p:cBhvr additive="base">
                                        <p:cTn id="17" dur="500" fill="hold"/>
                                        <p:tgtEl>
                                          <p:spTgt spid="5123"/>
                                        </p:tgtEl>
                                        <p:attrNameLst>
                                          <p:attrName>ppt_x</p:attrName>
                                        </p:attrNameLst>
                                      </p:cBhvr>
                                      <p:tavLst>
                                        <p:tav tm="0">
                                          <p:val>
                                            <p:strVal val="#ppt_x"/>
                                          </p:val>
                                        </p:tav>
                                        <p:tav tm="100000">
                                          <p:val>
                                            <p:strVal val="#ppt_x"/>
                                          </p:val>
                                        </p:tav>
                                      </p:tavLst>
                                    </p:anim>
                                    <p:anim calcmode="lin" valueType="num">
                                      <p:cBhvr additive="base">
                                        <p:cTn id="18"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4915" y="867233"/>
            <a:ext cx="10870147" cy="1569660"/>
          </a:xfrm>
          <a:prstGeom prst="rect">
            <a:avLst/>
          </a:prstGeom>
        </p:spPr>
        <p:txBody>
          <a:bodyPr wrap="square">
            <a:spAutoFit/>
          </a:bodyPr>
          <a:lstStyle/>
          <a:p>
            <a:r>
              <a:rPr lang="zh-CN" altLang="en-US" sz="2400" dirty="0" smtClean="0"/>
              <a:t>    波音</a:t>
            </a:r>
            <a:r>
              <a:rPr lang="en-US" altLang="zh-CN" sz="2400" dirty="0" smtClean="0"/>
              <a:t>737MAX-8</a:t>
            </a:r>
            <a:r>
              <a:rPr lang="zh-CN" altLang="en-US" sz="2400" dirty="0" smtClean="0"/>
              <a:t>配备了自动防失速系统，即“</a:t>
            </a:r>
            <a:r>
              <a:rPr lang="zh-CN" altLang="en-US" sz="2400" dirty="0" smtClean="0">
                <a:solidFill>
                  <a:srgbClr val="FF0000"/>
                </a:solidFill>
              </a:rPr>
              <a:t>机动特性增强系统（</a:t>
            </a:r>
            <a:r>
              <a:rPr lang="en-US" altLang="zh-CN" sz="2400" dirty="0" smtClean="0">
                <a:solidFill>
                  <a:srgbClr val="FF0000"/>
                </a:solidFill>
              </a:rPr>
              <a:t>MCAS</a:t>
            </a:r>
            <a:r>
              <a:rPr lang="zh-CN" altLang="en-US" sz="2400" dirty="0" smtClean="0">
                <a:solidFill>
                  <a:srgbClr val="FF0000"/>
                </a:solidFill>
              </a:rPr>
              <a:t>）</a:t>
            </a:r>
            <a:r>
              <a:rPr lang="zh-CN" altLang="en-US" sz="2400" dirty="0" smtClean="0"/>
              <a:t>”。飞机飞行时机头越高，</a:t>
            </a:r>
            <a:r>
              <a:rPr lang="zh-CN" altLang="en-US" sz="2400" dirty="0" smtClean="0">
                <a:solidFill>
                  <a:srgbClr val="FF0000"/>
                </a:solidFill>
              </a:rPr>
              <a:t>攻角</a:t>
            </a:r>
            <a:r>
              <a:rPr lang="zh-CN" altLang="en-US" sz="2400" dirty="0" smtClean="0"/>
              <a:t>越大，当攻角超出一定范围时，飞机面临失速风险。</a:t>
            </a:r>
            <a:r>
              <a:rPr lang="en-US" altLang="zh-CN" sz="2400" dirty="0" smtClean="0"/>
              <a:t>737MAX-8</a:t>
            </a:r>
            <a:r>
              <a:rPr lang="zh-CN" altLang="en-US" sz="2400" dirty="0" smtClean="0"/>
              <a:t>配备的自动防失速系统一旦判断飞机失速，可以无需飞行员介入即接管飞机控制，并使飞机低头飞行，以改出失速。</a:t>
            </a:r>
            <a:endParaRPr lang="zh-CN" altLang="en-US" sz="2400" dirty="0"/>
          </a:p>
        </p:txBody>
      </p:sp>
      <p:pic>
        <p:nvPicPr>
          <p:cNvPr id="2050" name="Picture 2"/>
          <p:cNvPicPr>
            <a:picLocks noChangeAspect="1" noChangeArrowheads="1"/>
          </p:cNvPicPr>
          <p:nvPr/>
        </p:nvPicPr>
        <p:blipFill>
          <a:blip r:embed="rId3"/>
          <a:srcRect/>
          <a:stretch>
            <a:fillRect/>
          </a:stretch>
        </p:blipFill>
        <p:spPr bwMode="auto">
          <a:xfrm>
            <a:off x="522953" y="2387435"/>
            <a:ext cx="5768665" cy="3038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7023837" y="2175591"/>
            <a:ext cx="4140034" cy="2801792"/>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srcRect/>
          <a:stretch>
            <a:fillRect/>
          </a:stretch>
        </p:blipFill>
        <p:spPr bwMode="auto">
          <a:xfrm>
            <a:off x="467082" y="4872251"/>
            <a:ext cx="2589243" cy="1589964"/>
          </a:xfrm>
          <a:prstGeom prst="rect">
            <a:avLst/>
          </a:prstGeom>
          <a:noFill/>
          <a:ln w="9525">
            <a:noFill/>
            <a:miter lim="800000"/>
            <a:headEnd/>
            <a:tailEnd/>
          </a:ln>
          <a:effectLst/>
        </p:spPr>
      </p:pic>
      <p:pic>
        <p:nvPicPr>
          <p:cNvPr id="3076" name="Picture 4"/>
          <p:cNvPicPr>
            <a:picLocks noChangeAspect="1" noChangeArrowheads="1"/>
          </p:cNvPicPr>
          <p:nvPr/>
        </p:nvPicPr>
        <p:blipFill>
          <a:blip r:embed="rId6"/>
          <a:srcRect/>
          <a:stretch>
            <a:fillRect/>
          </a:stretch>
        </p:blipFill>
        <p:spPr bwMode="auto">
          <a:xfrm>
            <a:off x="3106145" y="4856408"/>
            <a:ext cx="3158177" cy="1689257"/>
          </a:xfrm>
          <a:prstGeom prst="rect">
            <a:avLst/>
          </a:prstGeom>
          <a:noFill/>
          <a:ln w="9525">
            <a:noFill/>
            <a:miter lim="800000"/>
            <a:headEnd/>
            <a:tailEnd/>
          </a:ln>
          <a:effectLst/>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blinds(horizontal)">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blinds(horizontal)">
                                      <p:cBhvr>
                                        <p:cTn id="18" dur="500"/>
                                        <p:tgtEl>
                                          <p:spTgt spid="307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anim calcmode="lin" valueType="num">
                                      <p:cBhvr additive="base">
                                        <p:cTn id="23" dur="500" fill="hold"/>
                                        <p:tgtEl>
                                          <p:spTgt spid="3075"/>
                                        </p:tgtEl>
                                        <p:attrNameLst>
                                          <p:attrName>ppt_x</p:attrName>
                                        </p:attrNameLst>
                                      </p:cBhvr>
                                      <p:tavLst>
                                        <p:tav tm="0">
                                          <p:val>
                                            <p:strVal val="#ppt_x"/>
                                          </p:val>
                                        </p:tav>
                                        <p:tav tm="100000">
                                          <p:val>
                                            <p:strVal val="#ppt_x"/>
                                          </p:val>
                                        </p:tav>
                                      </p:tavLst>
                                    </p:anim>
                                    <p:anim calcmode="lin" valueType="num">
                                      <p:cBhvr additive="base">
                                        <p:cTn id="24"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76"/>
                                        </p:tgtEl>
                                        <p:attrNameLst>
                                          <p:attrName>style.visibility</p:attrName>
                                        </p:attrNameLst>
                                      </p:cBhvr>
                                      <p:to>
                                        <p:strVal val="visible"/>
                                      </p:to>
                                    </p:set>
                                    <p:anim calcmode="lin" valueType="num">
                                      <p:cBhvr additive="base">
                                        <p:cTn id="29" dur="500" fill="hold"/>
                                        <p:tgtEl>
                                          <p:spTgt spid="3076"/>
                                        </p:tgtEl>
                                        <p:attrNameLst>
                                          <p:attrName>ppt_x</p:attrName>
                                        </p:attrNameLst>
                                      </p:cBhvr>
                                      <p:tavLst>
                                        <p:tav tm="0">
                                          <p:val>
                                            <p:strVal val="#ppt_x"/>
                                          </p:val>
                                        </p:tav>
                                        <p:tav tm="100000">
                                          <p:val>
                                            <p:strVal val="#ppt_x"/>
                                          </p:val>
                                        </p:tav>
                                      </p:tavLst>
                                    </p:anim>
                                    <p:anim calcmode="lin" valueType="num">
                                      <p:cBhvr additive="base">
                                        <p:cTn id="30"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9425</TotalTime>
  <Words>3348</Words>
  <Application>Microsoft Office PowerPoint</Application>
  <PresentationFormat>自定义</PresentationFormat>
  <Paragraphs>330</Paragraphs>
  <Slides>49</Slides>
  <Notes>47</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1_自定义设计方案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lg</cp:lastModifiedBy>
  <cp:revision>633</cp:revision>
  <dcterms:created xsi:type="dcterms:W3CDTF">2019-03-09T08:01:00Z</dcterms:created>
  <dcterms:modified xsi:type="dcterms:W3CDTF">2020-01-03T12:22:52Z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