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2790"/>
  </p:normalViewPr>
  <p:slideViewPr>
    <p:cSldViewPr snapToGrid="0" snapToObjects="1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147DB-9791-D84A-8E74-0EA498F6C08C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F3F58-D7CF-644A-B716-22E6FDD1F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3F58-D7CF-644A-B716-22E6FDD1F62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86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0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8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5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6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6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6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0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2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13B3-324E-DE4C-9196-D0F030BE636F}" type="datetimeFigureOut">
              <a:rPr kumimoji="1" lang="zh-CN" altLang="en-US" smtClean="0"/>
              <a:t>2020/1/27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EBCB-17BE-C94A-8ECA-4BC29B8B36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0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数据处理基础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条件语句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7076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r>
              <a:rPr lang="en-US" altLang="zh-CN" dirty="0" smtClean="0"/>
              <a:t>and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同时检查应用程序是否都是免费的并且属于游戏类型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3960" y="2690336"/>
            <a:ext cx="79400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app1_price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app1_genre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'Games’</a:t>
            </a:r>
          </a:p>
          <a:p>
            <a:pPr algn="just"/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app1_price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app1_genre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'Games'</a:t>
            </a:r>
            <a:r>
              <a:rPr lang="zh-CN" altLang="en-US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：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	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'This is a free game!'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</a:p>
          <a:p>
            <a:pPr algn="just"/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app1_price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app1_genre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'Games'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社交网络应用和游戏通常很受欢迎且令人</a:t>
            </a:r>
            <a:r>
              <a:rPr lang="zh-CN" altLang="en-US" dirty="0" smtClean="0"/>
              <a:t>上瘾</a:t>
            </a:r>
            <a:endParaRPr lang="en-US" altLang="zh-CN" dirty="0" smtClean="0"/>
          </a:p>
          <a:p>
            <a:r>
              <a:rPr lang="zh-CN" altLang="en-US" dirty="0" smtClean="0"/>
              <a:t>如果需要进一步</a:t>
            </a:r>
            <a:r>
              <a:rPr lang="zh-CN" altLang="en-US" dirty="0"/>
              <a:t>调查这两个</a:t>
            </a:r>
            <a:r>
              <a:rPr lang="zh-CN" altLang="en-US" dirty="0" smtClean="0"/>
              <a:t>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</a:t>
            </a:r>
            <a:r>
              <a:rPr lang="zh-CN" altLang="en-US" dirty="0"/>
              <a:t>想要了解的一件事是这两个类别的平均</a:t>
            </a:r>
            <a:r>
              <a:rPr lang="zh-CN" altLang="en-US" dirty="0" smtClean="0"/>
              <a:t>评级</a:t>
            </a:r>
            <a:endParaRPr lang="zh-CN" altLang="en-US" dirty="0"/>
          </a:p>
          <a:p>
            <a:r>
              <a:rPr lang="zh-CN" altLang="en-US" dirty="0"/>
              <a:t>为此</a:t>
            </a:r>
            <a:r>
              <a:rPr lang="zh-CN" altLang="en-US" dirty="0" smtClean="0"/>
              <a:t>，首先</a:t>
            </a:r>
            <a:r>
              <a:rPr lang="zh-CN" altLang="en-US" dirty="0"/>
              <a:t>需要</a:t>
            </a:r>
            <a:r>
              <a:rPr lang="zh-CN" altLang="en-US" dirty="0" smtClean="0"/>
              <a:t>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r>
              <a:rPr lang="zh-CN" altLang="en-US" dirty="0"/>
              <a:t>为“社交网络”或“游戏”的所有应用的评级隔离到单独的列表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然后，可用已知</a:t>
            </a:r>
            <a:r>
              <a:rPr lang="zh-CN" altLang="en-US" dirty="0"/>
              <a:t>的技术计算平均值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r>
              <a:rPr lang="en-US" altLang="zh-CN" dirty="0" smtClean="0"/>
              <a:t>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2274838"/>
            <a:ext cx="8046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games_social_ratings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genre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'Social Networking'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genre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'Games'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games_social_ratings</a:t>
            </a:r>
            <a:r>
              <a:rPr lang="en-US" altLang="zh-CN" sz="28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games_social_ratings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[: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len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games_social_ratings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多个逻辑运算符结合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考虑以下问题：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类型既不是“社交网络”也不是“游戏”</a:t>
            </a:r>
            <a:r>
              <a:rPr lang="zh-CN" altLang="en-US" dirty="0" smtClean="0"/>
              <a:t>的免费应用的平均</a:t>
            </a:r>
            <a:r>
              <a:rPr lang="zh-CN" altLang="en-US" dirty="0"/>
              <a:t>评分是多少？</a:t>
            </a:r>
          </a:p>
          <a:p>
            <a:pPr lvl="1"/>
            <a:r>
              <a:rPr lang="zh-CN" altLang="en-US" dirty="0"/>
              <a:t>付费应用中类型既不是“社交网络”也不是“游戏”的平均评分是多少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要回答第一个问题</a:t>
            </a:r>
            <a:r>
              <a:rPr lang="zh-CN" altLang="en-US" dirty="0" smtClean="0"/>
              <a:t>，需要分隔以下</a:t>
            </a:r>
            <a:r>
              <a:rPr lang="zh-CN" altLang="en-US" dirty="0"/>
              <a:t>应用：</a:t>
            </a:r>
          </a:p>
          <a:p>
            <a:pPr lvl="1"/>
            <a:r>
              <a:rPr lang="zh-CN" altLang="en-US" dirty="0"/>
              <a:t>既不是“社交网络”也不是“游戏”类型</a:t>
            </a:r>
          </a:p>
          <a:p>
            <a:pPr lvl="1"/>
            <a:r>
              <a:rPr lang="zh-CN" altLang="en-US" dirty="0"/>
              <a:t>价格为</a:t>
            </a:r>
            <a:r>
              <a:rPr lang="en-US" altLang="zh-CN" dirty="0"/>
              <a:t>0.0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多个逻辑运算符结合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235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free_games_social_ratings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4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'Social Networking'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or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genre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'Games'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free_games_social_ratings</a:t>
            </a:r>
            <a:r>
              <a:rPr lang="en-US" altLang="zh-CN" sz="28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1880394"/>
            <a:ext cx="5156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这些新的比较运算</a:t>
            </a:r>
            <a:r>
              <a:rPr lang="zh-CN" altLang="en-US" dirty="0" smtClean="0"/>
              <a:t>符能回答</a:t>
            </a:r>
            <a:r>
              <a:rPr lang="zh-CN" altLang="en-US" dirty="0"/>
              <a:t>有关数据集的更细微的问题：</a:t>
            </a:r>
          </a:p>
          <a:p>
            <a:pPr lvl="1"/>
            <a:r>
              <a:rPr lang="zh-CN" altLang="en-US" dirty="0"/>
              <a:t>有多少应用的评分为</a:t>
            </a:r>
            <a:r>
              <a:rPr lang="en-US" altLang="zh-CN" dirty="0"/>
              <a:t>4.0</a:t>
            </a:r>
            <a:r>
              <a:rPr lang="zh-CN" altLang="en-US" dirty="0"/>
              <a:t>或更高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超过</a:t>
            </a:r>
            <a:r>
              <a:rPr lang="en-US" altLang="zh-CN" dirty="0"/>
              <a:t>9</a:t>
            </a:r>
            <a:r>
              <a:rPr lang="zh-CN" altLang="en-US" dirty="0"/>
              <a:t>美元的应用的平均评分是多少？</a:t>
            </a:r>
          </a:p>
          <a:p>
            <a:pPr lvl="1"/>
            <a:r>
              <a:rPr lang="zh-CN" altLang="en-US" dirty="0"/>
              <a:t>有多少应用的价格超过</a:t>
            </a:r>
            <a:r>
              <a:rPr lang="en-US" altLang="zh-CN" dirty="0"/>
              <a:t>9</a:t>
            </a:r>
            <a:r>
              <a:rPr lang="zh-CN" altLang="en-US" dirty="0"/>
              <a:t>美元？</a:t>
            </a:r>
          </a:p>
          <a:p>
            <a:pPr lvl="1"/>
            <a:r>
              <a:rPr lang="zh-CN" altLang="en-US" dirty="0"/>
              <a:t>有多少应用的价格小于或等于</a:t>
            </a:r>
            <a:r>
              <a:rPr lang="en-US" altLang="zh-CN" dirty="0"/>
              <a:t>9</a:t>
            </a:r>
            <a:r>
              <a:rPr lang="zh-CN" altLang="en-US" dirty="0"/>
              <a:t>美元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至少两种方式回答第一个问题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2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0972"/>
          </a:xfrm>
        </p:spPr>
        <p:txBody>
          <a:bodyPr/>
          <a:lstStyle/>
          <a:p>
            <a:r>
              <a:rPr lang="zh-CN" altLang="en-US" smtClean="0"/>
              <a:t>至少两种方式回答第一个问题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253659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app_4 _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or_greater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4.0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apps_4_or_greater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len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apps_4_or_greater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0800" y="2586851"/>
            <a:ext cx="5379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n_of_apps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4.0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n_of_apps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n_of_apps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+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n_of_apps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</a:t>
            </a:r>
            <a:r>
              <a:rPr lang="zh-CN" altLang="en-US" dirty="0" smtClean="0"/>
              <a:t>子句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656320" cy="562967"/>
          </a:xfrm>
        </p:spPr>
        <p:txBody>
          <a:bodyPr/>
          <a:lstStyle/>
          <a:p>
            <a:r>
              <a:rPr lang="zh-CN" altLang="en-US" dirty="0" smtClean="0"/>
              <a:t>假设需将</a:t>
            </a:r>
            <a:r>
              <a:rPr lang="zh-CN" altLang="en-US" dirty="0"/>
              <a:t>每个应用标记为“免费”或“付费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2388592"/>
            <a:ext cx="5364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'Call of Duty: Zombies'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'Facebook'</a:t>
            </a:r>
            <a:r>
              <a:rPr lang="zh-CN" altLang="en-US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，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'Instagram'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'Temple Run'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'free'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!=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'non-free'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238859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'Call of Duty: Zombies'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'Facebook'</a:t>
            </a:r>
            <a:r>
              <a:rPr lang="zh-CN" altLang="en-US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，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'Instagram'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'Temple Run'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'free'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else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'non-free'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elif</a:t>
            </a:r>
            <a:r>
              <a:rPr kumimoji="1" lang="zh-CN" altLang="en-US" dirty="0" smtClean="0"/>
              <a:t>子句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055"/>
          </a:xfrm>
        </p:spPr>
        <p:txBody>
          <a:bodyPr/>
          <a:lstStyle/>
          <a:p>
            <a:r>
              <a:rPr lang="zh-CN" altLang="en-US" dirty="0" smtClean="0"/>
              <a:t>假设需做</a:t>
            </a:r>
            <a:r>
              <a:rPr lang="zh-CN" altLang="en-US" dirty="0"/>
              <a:t>一个更细节的标签，而不仅仅是使用“免费”和“付费”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2502694"/>
            <a:ext cx="2819400" cy="299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33800" y="2270939"/>
            <a:ext cx="7620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[[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‘Facebook’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  <a:r>
              <a:rPr lang="zh-CN" altLang="en-US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       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'Notion'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14.99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000" dirty="0">
                <a:solidFill>
                  <a:srgbClr val="666600"/>
                </a:solidFill>
                <a:latin typeface="YaHei Consolas Hybrid" charset="0"/>
              </a:rPr>
              <a:t>	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‘</a:t>
            </a:r>
            <a:r>
              <a:rPr lang="en-US" altLang="zh-CN" sz="2000" b="0" i="0" u="none" strike="noStrike" dirty="0" err="1" smtClean="0">
                <a:solidFill>
                  <a:srgbClr val="008800"/>
                </a:solidFill>
                <a:effectLst/>
                <a:latin typeface="YaHei Consolas Hybrid" charset="0"/>
              </a:rPr>
              <a:t>Astropad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 Standard’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29.99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  <a:r>
              <a:rPr lang="zh-CN" altLang="en-US" sz="2000" dirty="0" smtClean="0">
                <a:solidFill>
                  <a:srgbClr val="666600"/>
                </a:solidFill>
                <a:latin typeface="YaHei Consolas Hybrid" charset="0"/>
              </a:rPr>
              <a:t>    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'NAVIGON Europe'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74.99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]]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 </a:t>
            </a:r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0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'free'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&lt;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20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0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'affordable'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20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&lt;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50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0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'expensive'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0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0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50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0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0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'very expensive'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0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0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0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0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0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在之前用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循环来</a:t>
            </a:r>
            <a:r>
              <a:rPr lang="zh-CN" altLang="en-US" dirty="0" smtClean="0"/>
              <a:t>计算移动</a:t>
            </a:r>
            <a:r>
              <a:rPr lang="zh-CN" altLang="en-US" dirty="0"/>
              <a:t>应用程序的平均</a:t>
            </a:r>
            <a:r>
              <a:rPr lang="zh-CN" altLang="en-US" dirty="0" smtClean="0"/>
              <a:t>评分的基础上，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假如现在需要回答</a:t>
            </a:r>
            <a:r>
              <a:rPr lang="zh-CN" altLang="en-US" dirty="0"/>
              <a:t>一些更加细节的</a:t>
            </a:r>
            <a:r>
              <a:rPr lang="zh-CN" altLang="en-US" dirty="0" smtClean="0"/>
              <a:t>问题</a:t>
            </a:r>
            <a:endParaRPr lang="zh-CN" altLang="en-US" dirty="0"/>
          </a:p>
          <a:p>
            <a:pPr lvl="2"/>
            <a:r>
              <a:rPr lang="zh-CN" altLang="en-US" dirty="0" smtClean="0"/>
              <a:t>付费</a:t>
            </a:r>
            <a:r>
              <a:rPr lang="zh-CN" altLang="en-US" dirty="0"/>
              <a:t>应用程序的平均评分是多少？</a:t>
            </a:r>
          </a:p>
          <a:p>
            <a:pPr lvl="2"/>
            <a:r>
              <a:rPr lang="zh-CN" altLang="en-US" dirty="0" smtClean="0"/>
              <a:t>免费</a:t>
            </a:r>
            <a:r>
              <a:rPr lang="zh-CN" altLang="en-US" dirty="0"/>
              <a:t>应用程序的平均评分是多少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这需要用到条件语句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具体而言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通过条件语句分离免费与付费应用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可用</a:t>
            </a:r>
            <a:r>
              <a:rPr lang="zh-CN" altLang="en-US" dirty="0" smtClean="0"/>
              <a:t>单独的列表分别存储免费和付费应用</a:t>
            </a:r>
            <a:endParaRPr lang="en-US" altLang="zh-CN" dirty="0" smtClean="0"/>
          </a:p>
          <a:p>
            <a:pPr lvl="2"/>
            <a:r>
              <a:rPr lang="zh-CN" altLang="en-US" dirty="0"/>
              <a:t>计算每个列表的平均</a:t>
            </a:r>
            <a:r>
              <a:rPr lang="zh-CN" altLang="en-US" dirty="0" smtClean="0"/>
              <a:t>评分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elif</a:t>
            </a:r>
            <a:r>
              <a:rPr kumimoji="1" lang="zh-CN" altLang="en-US" dirty="0" smtClean="0"/>
              <a:t>子句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80" y="1690688"/>
            <a:ext cx="114452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‘Facebook’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  <a:r>
              <a:rPr lang="zh-CN" altLang="en-US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   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'Notion'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14.99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		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‘</a:t>
            </a:r>
            <a:r>
              <a:rPr lang="en-US" altLang="zh-CN" sz="2400" b="0" i="0" u="none" strike="noStrike" dirty="0" err="1" smtClean="0">
                <a:solidFill>
                  <a:srgbClr val="008800"/>
                </a:solidFill>
                <a:effectLst/>
                <a:latin typeface="YaHei Consolas Hybrid" charset="0"/>
              </a:rPr>
              <a:t>Astropad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 Standard’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29.99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  <a:r>
              <a:rPr lang="zh-CN" altLang="en-US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  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'NAVIGON Europe'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74.99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'free'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err="1" smtClean="0">
                <a:solidFill>
                  <a:srgbClr val="000088"/>
                </a:solidFill>
                <a:effectLst/>
                <a:latin typeface="YaHei Consolas Hybrid" charset="0"/>
              </a:rPr>
              <a:t>elif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&lt;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'affordable'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err="1" smtClean="0">
                <a:solidFill>
                  <a:srgbClr val="000088"/>
                </a:solidFill>
                <a:effectLst/>
                <a:latin typeface="YaHei Consolas Hybrid" charset="0"/>
              </a:rPr>
              <a:t>elif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20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&lt;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'expensive'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err="1" smtClean="0">
                <a:solidFill>
                  <a:srgbClr val="000088"/>
                </a:solidFill>
                <a:effectLst/>
                <a:latin typeface="YaHei Consolas Hybrid" charset="0"/>
              </a:rPr>
              <a:t>elif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'very expensive'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777422" y="5197644"/>
            <a:ext cx="4244658" cy="411460"/>
          </a:xfrm>
          <a:prstGeom prst="wedgeRoundRectCallout">
            <a:avLst>
              <a:gd name="adj1" fmla="val -131799"/>
              <a:gd name="adj2" fmla="val 56866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90170" tIns="46990" rIns="90170" bIns="46990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zh-CN" altLang="en-US" sz="1800" smtClean="0"/>
              <a:t>可用</a:t>
            </a:r>
            <a:r>
              <a:rPr lang="en-US" altLang="zh-CN" sz="1800" dirty="0"/>
              <a:t>else</a:t>
            </a:r>
            <a:r>
              <a:rPr lang="zh-CN" altLang="en-US" sz="1800" dirty="0"/>
              <a:t>子句替换最后一个</a:t>
            </a:r>
            <a:r>
              <a:rPr lang="en-US" altLang="zh-CN" sz="1800" dirty="0" err="1"/>
              <a:t>elif</a:t>
            </a:r>
            <a:r>
              <a:rPr lang="zh-CN" altLang="en-US" sz="1800" dirty="0"/>
              <a:t>子句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86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elif</a:t>
            </a:r>
            <a:r>
              <a:rPr kumimoji="1" lang="zh-CN" altLang="en-US" dirty="0" smtClean="0"/>
              <a:t>子句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82341"/>
            <a:ext cx="95097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‘Facebook’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  <a:r>
              <a:rPr lang="zh-CN" altLang="en-US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        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'Notion'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14.99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</a:p>
          <a:p>
            <a:pPr algn="just"/>
            <a:r>
              <a:rPr lang="zh-CN" altLang="en-US" sz="2400" dirty="0">
                <a:solidFill>
                  <a:srgbClr val="666600"/>
                </a:solidFill>
                <a:latin typeface="YaHei Consolas Hybrid" charset="0"/>
              </a:rPr>
              <a:t> </a:t>
            </a:r>
            <a:r>
              <a:rPr lang="zh-CN" altLang="en-US" sz="2400" dirty="0" smtClean="0">
                <a:solidFill>
                  <a:srgbClr val="666600"/>
                </a:solidFill>
                <a:latin typeface="YaHei Consolas Hybrid" charset="0"/>
              </a:rPr>
              <a:t>          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‘</a:t>
            </a:r>
            <a:r>
              <a:rPr lang="en-US" altLang="zh-CN" sz="2400" b="0" i="0" u="none" strike="noStrike" dirty="0" err="1" smtClean="0">
                <a:solidFill>
                  <a:srgbClr val="008800"/>
                </a:solidFill>
                <a:effectLst/>
                <a:latin typeface="YaHei Consolas Hybrid" charset="0"/>
              </a:rPr>
              <a:t>Astropad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 Standard’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29.99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],</a:t>
            </a:r>
            <a:r>
              <a:rPr lang="zh-CN" altLang="en-US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       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'NAVIGON Europe'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,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74.99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app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'free'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err="1" smtClean="0">
                <a:solidFill>
                  <a:srgbClr val="000088"/>
                </a:solidFill>
                <a:effectLst/>
                <a:latin typeface="YaHei Consolas Hybrid" charset="0"/>
              </a:rPr>
              <a:t>elif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&lt;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'affordable'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err="1" smtClean="0">
                <a:solidFill>
                  <a:srgbClr val="000088"/>
                </a:solidFill>
                <a:effectLst/>
                <a:latin typeface="YaHei Consolas Hybrid" charset="0"/>
              </a:rPr>
              <a:t>elif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20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and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&lt;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'expensive'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else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&gt;=</a:t>
            </a:r>
            <a:r>
              <a:rPr lang="en-US" altLang="zh-CN" sz="24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4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50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</a:t>
            </a:r>
            <a:r>
              <a:rPr lang="en-US" altLang="zh-CN" sz="24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'very expensive'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4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4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4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4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前情回顾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提取列表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使用</a:t>
            </a:r>
            <a:r>
              <a:rPr lang="en-US" altLang="zh-CN" dirty="0" err="1" smtClean="0"/>
              <a:t>list_name.append</a:t>
            </a:r>
            <a:r>
              <a:rPr lang="en-US" altLang="zh-CN" dirty="0" smtClean="0"/>
              <a:t>()</a:t>
            </a:r>
            <a:r>
              <a:rPr lang="zh-CN" altLang="en-US" dirty="0"/>
              <a:t>命令将评级提取到单独的列表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/>
              <a:t>首先将</a:t>
            </a:r>
            <a:r>
              <a:rPr lang="en-US" altLang="zh-CN" dirty="0" err="1"/>
              <a:t>AppleStore.csv</a:t>
            </a:r>
            <a:r>
              <a:rPr lang="zh-CN" altLang="en-US" dirty="0"/>
              <a:t>文件转换为二维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zh-CN" altLang="en-US" dirty="0"/>
              <a:t>将该二维列表分配给名为</a:t>
            </a:r>
            <a:r>
              <a:rPr lang="en-US" altLang="zh-CN" dirty="0" err="1"/>
              <a:t>apps_data</a:t>
            </a:r>
            <a:r>
              <a:rPr lang="zh-CN" altLang="en-US" dirty="0"/>
              <a:t>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一个名为</a:t>
            </a:r>
            <a:r>
              <a:rPr lang="en-US" altLang="zh-CN" dirty="0"/>
              <a:t>ratings</a:t>
            </a:r>
            <a:r>
              <a:rPr lang="zh-CN" altLang="en-US" dirty="0"/>
              <a:t>的空列表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</a:t>
            </a:r>
            <a:r>
              <a:rPr lang="zh-CN" altLang="en-US" dirty="0"/>
              <a:t>代</a:t>
            </a:r>
            <a:r>
              <a:rPr lang="en-US" altLang="zh-CN" dirty="0" err="1"/>
              <a:t>apps_data</a:t>
            </a:r>
            <a:r>
              <a:rPr lang="en-US" altLang="zh-CN" dirty="0"/>
              <a:t> [1</a:t>
            </a:r>
            <a:r>
              <a:rPr lang="zh-CN" altLang="en-US" dirty="0"/>
              <a:t>：</a:t>
            </a:r>
            <a:r>
              <a:rPr lang="en-US" altLang="zh-CN" dirty="0"/>
              <a:t>]</a:t>
            </a:r>
            <a:r>
              <a:rPr lang="zh-CN" altLang="en-US" dirty="0"/>
              <a:t>（排除标题行</a:t>
            </a:r>
            <a:r>
              <a:rPr lang="zh-CN" altLang="en-US" dirty="0" smtClean="0"/>
              <a:t>），对于</a:t>
            </a:r>
            <a:r>
              <a:rPr lang="zh-CN" altLang="en-US" dirty="0"/>
              <a:t>每次迭代（行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提取</a:t>
            </a:r>
            <a:r>
              <a:rPr lang="zh-CN" altLang="en-US" dirty="0"/>
              <a:t>评级并使用</a:t>
            </a:r>
            <a:r>
              <a:rPr lang="en-US" altLang="zh-CN" dirty="0"/>
              <a:t>float</a:t>
            </a:r>
            <a:r>
              <a:rPr lang="zh-CN" altLang="en-US" dirty="0"/>
              <a:t>将其转换为浮点数（行</a:t>
            </a:r>
            <a:r>
              <a:rPr lang="en-US" altLang="zh-CN" dirty="0"/>
              <a:t>[7]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3"/>
            <a:r>
              <a:rPr lang="zh-CN" altLang="en-US" dirty="0" smtClean="0"/>
              <a:t>评级的索引号为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，并以字符串形式出现，因此我们需要将其转换为浮点数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评级分配给名为</a:t>
            </a:r>
            <a:r>
              <a:rPr lang="en-US" altLang="zh-CN" dirty="0"/>
              <a:t>rating</a:t>
            </a:r>
            <a:r>
              <a:rPr lang="zh-CN" altLang="en-US" dirty="0"/>
              <a:t>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/>
              <a:t>ratings.append</a:t>
            </a:r>
            <a:r>
              <a:rPr lang="en-US" altLang="zh-CN" dirty="0"/>
              <a:t>(rating)</a:t>
            </a:r>
            <a:r>
              <a:rPr lang="zh-CN" altLang="en-US" dirty="0"/>
              <a:t>命令将</a:t>
            </a:r>
            <a:r>
              <a:rPr lang="en-US" altLang="zh-CN" dirty="0"/>
              <a:t>rating</a:t>
            </a:r>
            <a:r>
              <a:rPr lang="zh-CN" altLang="en-US" dirty="0"/>
              <a:t>附加</a:t>
            </a:r>
            <a:r>
              <a:rPr lang="zh-CN" altLang="en-US" dirty="0" smtClean="0"/>
              <a:t>到在</a:t>
            </a:r>
            <a:r>
              <a:rPr lang="zh-CN" altLang="en-US" dirty="0"/>
              <a:t>循环外创建的</a:t>
            </a:r>
            <a:r>
              <a:rPr lang="en-US" altLang="zh-CN" dirty="0"/>
              <a:t>ratings</a:t>
            </a:r>
            <a:r>
              <a:rPr lang="zh-CN" altLang="en-US" dirty="0"/>
              <a:t>列表中。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3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前情回顾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提取列表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000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opened_file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open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</a:t>
            </a:r>
            <a:r>
              <a:rPr lang="en-US" altLang="zh-CN" sz="2800" b="0" i="0" u="none" strike="noStrike" dirty="0" err="1" smtClean="0">
                <a:solidFill>
                  <a:srgbClr val="008800"/>
                </a:solidFill>
                <a:effectLst/>
                <a:latin typeface="YaHei Consolas Hybrid" charset="0"/>
              </a:rPr>
              <a:t>AppleStore.csv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from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csv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import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reader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read_file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reader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opened_file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liast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read_file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[: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0400" y="2861995"/>
            <a:ext cx="4023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 smtClean="0">
                <a:solidFill>
                  <a:srgbClr val="333333"/>
                </a:solidFill>
                <a:effectLst/>
                <a:latin typeface="微软雅黑" charset="-122"/>
              </a:rPr>
              <a:t>为了仅分割免费应用的评分，需要在代码中添加一个条件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5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</a:t>
            </a:r>
            <a:r>
              <a:rPr lang="zh-CN" altLang="en-US" dirty="0" smtClean="0"/>
              <a:t>免费应用程序的平均评分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只需在</a:t>
            </a:r>
            <a:r>
              <a:rPr lang="zh-CN" altLang="en-US" dirty="0"/>
              <a:t>价格等于</a:t>
            </a:r>
            <a:r>
              <a:rPr lang="en-US" altLang="zh-CN" dirty="0" smtClean="0"/>
              <a:t>0.0</a:t>
            </a:r>
            <a:r>
              <a:rPr lang="zh-CN" altLang="en-US" dirty="0"/>
              <a:t>时向</a:t>
            </a:r>
            <a:r>
              <a:rPr lang="en-US" altLang="zh-CN" dirty="0" smtClean="0"/>
              <a:t>ratings</a:t>
            </a:r>
            <a:r>
              <a:rPr lang="zh-CN" altLang="en-US" dirty="0"/>
              <a:t>列表添加</a:t>
            </a:r>
            <a:r>
              <a:rPr lang="zh-CN" altLang="en-US" dirty="0" smtClean="0"/>
              <a:t>评分：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9080" y="24778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zh-CN" altLang="en-US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如果价格等于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</a:t>
            </a:r>
            <a:r>
              <a:rPr lang="zh-CN" altLang="en-US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，接下来：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[: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88918" y="3287494"/>
            <a:ext cx="1093923" cy="713800"/>
            <a:chOff x="4588918" y="3287494"/>
            <a:chExt cx="1093923" cy="713800"/>
          </a:xfrm>
        </p:grpSpPr>
        <p:sp>
          <p:nvSpPr>
            <p:cNvPr id="5" name="矩形 4"/>
            <p:cNvSpPr/>
            <p:nvPr/>
          </p:nvSpPr>
          <p:spPr>
            <a:xfrm>
              <a:off x="4588918" y="3287494"/>
              <a:ext cx="10939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0" i="0" u="none" strike="noStrike" dirty="0" smtClean="0">
                  <a:solidFill>
                    <a:srgbClr val="333333"/>
                  </a:solidFill>
                  <a:effectLst/>
                  <a:latin typeface="微软雅黑" charset="-122"/>
                </a:rPr>
                <a:t>可以使用</a:t>
              </a:r>
              <a:r>
                <a:rPr lang="en-US" altLang="zh-CN" dirty="0" smtClean="0"/>
                <a:t>if</a:t>
              </a:r>
              <a:r>
                <a:rPr lang="zh-CN" altLang="en-US" b="0" i="0" u="none" strike="noStrike" dirty="0" smtClean="0">
                  <a:solidFill>
                    <a:srgbClr val="333333"/>
                  </a:solidFill>
                  <a:effectLst/>
                  <a:latin typeface="微软雅黑" charset="-122"/>
                </a:rPr>
                <a:t>语句</a:t>
              </a:r>
              <a:endParaRPr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4815840" y="4001294"/>
              <a:ext cx="640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5989320" y="24778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if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0.0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2"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zh-CN" altLang="en-US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）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[: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编程任务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计算免费</a:t>
            </a:r>
            <a:r>
              <a:rPr lang="zh-CN" altLang="en-US" b="1" dirty="0"/>
              <a:t>应用程序的平均</a:t>
            </a:r>
            <a:r>
              <a:rPr lang="zh-CN" altLang="en-US" b="1" dirty="0" smtClean="0"/>
              <a:t>评分</a:t>
            </a:r>
            <a:endParaRPr lang="en-US" altLang="zh-CN" b="1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for</a:t>
            </a:r>
            <a:r>
              <a:rPr lang="zh-CN" altLang="en-US" dirty="0"/>
              <a:t>循环中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应用程序的价格作为浮点数分配给名为</a:t>
            </a:r>
            <a:r>
              <a:rPr lang="en-US" altLang="zh-CN" dirty="0"/>
              <a:t>price</a:t>
            </a:r>
            <a:r>
              <a:rPr lang="zh-CN" altLang="en-US" dirty="0"/>
              <a:t>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 </a:t>
            </a:r>
            <a:r>
              <a:rPr lang="zh-CN" altLang="en-US" dirty="0"/>
              <a:t>价格是每行中的第五个元素</a:t>
            </a:r>
            <a:r>
              <a:rPr lang="zh-CN" altLang="en-US" dirty="0" smtClean="0"/>
              <a:t>（索引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 </a:t>
            </a:r>
            <a:r>
              <a:rPr lang="en-US" altLang="zh-CN" dirty="0"/>
              <a:t>== 0.0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则</a:t>
            </a:r>
            <a:r>
              <a:rPr lang="zh-CN" altLang="en-US" dirty="0"/>
              <a:t>使用</a:t>
            </a:r>
            <a:r>
              <a:rPr lang="en-US" altLang="zh-CN" dirty="0" err="1"/>
              <a:t>list_name.append</a:t>
            </a:r>
            <a:r>
              <a:rPr lang="en-US" altLang="zh-CN" dirty="0"/>
              <a:t>()</a:t>
            </a:r>
            <a:r>
              <a:rPr lang="zh-CN" altLang="en-US" dirty="0"/>
              <a:t>命令将存储在</a:t>
            </a:r>
            <a:r>
              <a:rPr lang="en-US" altLang="zh-CN" dirty="0"/>
              <a:t>rating</a:t>
            </a:r>
            <a:r>
              <a:rPr lang="zh-CN" altLang="en-US" dirty="0"/>
              <a:t>中的值附加到</a:t>
            </a:r>
            <a:r>
              <a:rPr lang="en-US" altLang="zh-CN" dirty="0" err="1"/>
              <a:t>free_apps_ratings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请</a:t>
            </a:r>
            <a:r>
              <a:rPr lang="zh-CN" altLang="en-US" dirty="0"/>
              <a:t>注意，</a:t>
            </a:r>
            <a:r>
              <a:rPr lang="en-US" altLang="zh-CN" dirty="0" err="1"/>
              <a:t>free_apps_ratings</a:t>
            </a:r>
            <a:r>
              <a:rPr lang="zh-CN" altLang="en-US" dirty="0"/>
              <a:t>已在代码编辑器中</a:t>
            </a:r>
            <a:r>
              <a:rPr lang="zh-CN" altLang="en-US" dirty="0" smtClean="0"/>
              <a:t>定义</a:t>
            </a:r>
            <a:r>
              <a:rPr lang="zh-CN" altLang="en-US" dirty="0"/>
              <a:t>。</a:t>
            </a:r>
            <a:r>
              <a:rPr lang="en-US" altLang="zh-CN" dirty="0" smtClean="0"/>
              <a:t> </a:t>
            </a:r>
            <a:r>
              <a:rPr lang="zh-CN" altLang="en-US" dirty="0"/>
              <a:t>注意</a:t>
            </a:r>
            <a:r>
              <a:rPr lang="zh-CN" altLang="en-US" dirty="0" smtClean="0"/>
              <a:t>缩进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for</a:t>
            </a:r>
            <a:r>
              <a:rPr lang="zh-CN" altLang="en-US" dirty="0"/>
              <a:t>循环体</a:t>
            </a:r>
            <a:r>
              <a:rPr lang="zh-CN" altLang="en-US" dirty="0" smtClean="0"/>
              <a:t>之外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</a:t>
            </a:r>
            <a:r>
              <a:rPr lang="zh-CN" altLang="en-US" dirty="0"/>
              <a:t>免费应用程序的平均评级。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结果分配给名为</a:t>
            </a:r>
            <a:r>
              <a:rPr lang="en-US" altLang="zh-CN" dirty="0" err="1"/>
              <a:t>avg_rating_free</a:t>
            </a:r>
            <a:r>
              <a:rPr lang="zh-CN" altLang="en-US" dirty="0"/>
              <a:t>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打印输出 </a:t>
            </a:r>
            <a:r>
              <a:rPr lang="en-US" altLang="zh-CN" dirty="0" err="1" smtClean="0"/>
              <a:t>avg_rating_free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1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付费</a:t>
            </a:r>
            <a:r>
              <a:rPr lang="en-US" altLang="zh-CN" dirty="0"/>
              <a:t>app</a:t>
            </a:r>
            <a:r>
              <a:rPr lang="zh-CN" altLang="en-US" dirty="0"/>
              <a:t>的平均</a:t>
            </a:r>
            <a:r>
              <a:rPr lang="zh-CN" altLang="en-US" dirty="0" smtClean="0"/>
              <a:t>评分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6720" y="169068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opened_file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open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</a:t>
            </a:r>
            <a:r>
              <a:rPr lang="en-US" altLang="zh-CN" sz="2800" b="0" i="0" u="none" strike="noStrike" dirty="0" err="1" smtClean="0">
                <a:solidFill>
                  <a:srgbClr val="008800"/>
                </a:solidFill>
                <a:effectLst/>
                <a:latin typeface="YaHei Consolas Hybrid" charset="0"/>
              </a:rPr>
              <a:t>AppleStore.csv</a:t>
            </a:r>
            <a:r>
              <a:rPr lang="en-US" altLang="zh-CN" sz="2800" b="0" i="0" u="none" strike="noStrike" dirty="0" smtClean="0">
                <a:solidFill>
                  <a:srgbClr val="008800"/>
                </a:solidFill>
                <a:effectLst/>
                <a:latin typeface="YaHei Consolas Hybrid" charset="0"/>
              </a:rPr>
              <a:t>'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from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csv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import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reader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read_file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reader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opened_file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liast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read_file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[]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for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row </a:t>
            </a:r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in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apps_data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1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:]:</a:t>
            </a:r>
          </a:p>
          <a:p>
            <a:pPr marL="0" lvl="1" algn="just"/>
            <a:r>
              <a:rPr lang="zh-CN" altLang="en-US" sz="2800" dirty="0" smtClean="0">
                <a:solidFill>
                  <a:srgbClr val="666600"/>
                </a:solidFill>
                <a:latin typeface="YaHei Consolas Hybrid" charset="0"/>
              </a:rPr>
              <a:t>     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price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dirty="0">
                <a:solidFill>
                  <a:srgbClr val="006666"/>
                </a:solidFill>
                <a:latin typeface="YaHei Consolas Hybrid" charset="0"/>
              </a:rPr>
              <a:t>4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 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=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 float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row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7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</a:p>
          <a:p>
            <a:pPr lvl="1" algn="just"/>
            <a:r>
              <a:rPr lang="en-US" altLang="zh-CN" sz="2800" dirty="0">
                <a:solidFill>
                  <a:srgbClr val="666600"/>
                </a:solidFill>
                <a:latin typeface="YaHei Consolas Hybrid" charset="0"/>
              </a:rPr>
              <a:t>i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f</a:t>
            </a:r>
            <a:r>
              <a:rPr lang="zh-CN" altLang="en-US" sz="2800" dirty="0" smtClean="0">
                <a:solidFill>
                  <a:srgbClr val="6666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price</a:t>
            </a:r>
            <a:r>
              <a:rPr lang="zh-CN" altLang="en-US" sz="2800" dirty="0" smtClean="0">
                <a:solidFill>
                  <a:srgbClr val="6666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==</a:t>
            </a:r>
            <a:r>
              <a:rPr lang="zh-CN" altLang="en-US" sz="2800" dirty="0" smtClean="0">
                <a:solidFill>
                  <a:srgbClr val="666600"/>
                </a:solidFill>
                <a:latin typeface="YaHei Consolas Hybrid" charset="0"/>
              </a:rPr>
              <a:t> </a:t>
            </a:r>
            <a:r>
              <a:rPr lang="en-US" altLang="zh-CN" sz="2800" dirty="0" smtClean="0">
                <a:solidFill>
                  <a:srgbClr val="666600"/>
                </a:solidFill>
                <a:latin typeface="YaHei Consolas Hybrid" charset="0"/>
              </a:rPr>
              <a:t>0: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lvl="1" algn="just"/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	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err="1" smtClean="0">
                <a:solidFill>
                  <a:srgbClr val="666600"/>
                </a:solidFill>
                <a:effectLst/>
                <a:latin typeface="YaHei Consolas Hybrid" charset="0"/>
              </a:rPr>
              <a:t>.</a:t>
            </a:r>
            <a:r>
              <a:rPr lang="en-US" altLang="zh-CN" sz="2800" b="0" i="0" u="none" strike="noStrike" dirty="0" err="1" smtClean="0">
                <a:solidFill>
                  <a:srgbClr val="000000"/>
                </a:solidFill>
                <a:effectLst/>
                <a:latin typeface="YaHei Consolas Hybrid" charset="0"/>
              </a:rPr>
              <a:t>append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)</a:t>
            </a:r>
            <a:endParaRPr lang="en-US" altLang="zh-CN" sz="2800" b="0" i="0" u="none" strike="noStrike" dirty="0" smtClean="0">
              <a:solidFill>
                <a:srgbClr val="999999"/>
              </a:solidFill>
              <a:effectLst/>
              <a:latin typeface="YaHei Consolas Hybrid" charset="0"/>
            </a:endParaRPr>
          </a:p>
          <a:p>
            <a:pPr algn="just"/>
            <a:r>
              <a:rPr lang="en-US" altLang="zh-CN" sz="2800" b="0" i="0" u="none" strike="noStrike" dirty="0" smtClean="0">
                <a:solidFill>
                  <a:srgbClr val="000088"/>
                </a:solidFill>
                <a:effectLst/>
                <a:latin typeface="YaHei Consolas Hybrid" charset="0"/>
              </a:rPr>
              <a:t>print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(</a:t>
            </a:r>
            <a:r>
              <a:rPr lang="en-US" altLang="zh-CN" sz="2800" b="0" i="0" u="none" strike="noStrike" dirty="0" smtClean="0">
                <a:solidFill>
                  <a:srgbClr val="000000"/>
                </a:solidFill>
                <a:effectLst/>
                <a:latin typeface="YaHei Consolas Hybrid" charset="0"/>
              </a:rPr>
              <a:t>ratings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[:</a:t>
            </a:r>
            <a:r>
              <a:rPr lang="en-US" altLang="zh-CN" sz="2800" b="0" i="0" u="none" strike="noStrike" dirty="0" smtClean="0">
                <a:solidFill>
                  <a:srgbClr val="006666"/>
                </a:solidFill>
                <a:effectLst/>
                <a:latin typeface="YaHei Consolas Hybrid" charset="0"/>
              </a:rPr>
              <a:t>5</a:t>
            </a:r>
            <a:r>
              <a:rPr lang="en-US" altLang="zh-CN" sz="2800" b="0" i="0" u="none" strike="noStrike" dirty="0" smtClean="0">
                <a:solidFill>
                  <a:srgbClr val="666600"/>
                </a:solidFill>
                <a:effectLst/>
                <a:latin typeface="YaHei Consolas Hybrid" charset="0"/>
              </a:rPr>
              <a:t>])</a:t>
            </a:r>
            <a:endParaRPr lang="en-US" altLang="zh-CN" sz="2800" b="0" i="0" u="none" strike="noStrike" dirty="0">
              <a:solidFill>
                <a:srgbClr val="999999"/>
              </a:solidFill>
              <a:effectLst/>
              <a:latin typeface="YaHei Consolas Hybrid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5547361" y="4800600"/>
            <a:ext cx="640080" cy="369332"/>
            <a:chOff x="4587241" y="3322320"/>
            <a:chExt cx="640080" cy="369332"/>
          </a:xfrm>
        </p:grpSpPr>
        <p:sp>
          <p:nvSpPr>
            <p:cNvPr id="7" name="矩形 6"/>
            <p:cNvSpPr/>
            <p:nvPr/>
          </p:nvSpPr>
          <p:spPr>
            <a:xfrm>
              <a:off x="4815841" y="3322320"/>
              <a:ext cx="411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0" i="0" u="none" strike="noStrike" smtClean="0">
                  <a:solidFill>
                    <a:srgbClr val="333333"/>
                  </a:solidFill>
                  <a:effectLst/>
                  <a:latin typeface="微软雅黑" charset="-122"/>
                </a:rPr>
                <a:t>?</a:t>
              </a:r>
              <a:endParaRPr lang="zh-CN" altLang="en-US" dirty="0"/>
            </a:p>
          </p:txBody>
        </p:sp>
        <p:cxnSp>
          <p:nvCxnSpPr>
            <p:cNvPr id="8" name="直线箭头连接符 7"/>
            <p:cNvCxnSpPr/>
            <p:nvPr/>
          </p:nvCxnSpPr>
          <p:spPr>
            <a:xfrm>
              <a:off x="4587241" y="3688398"/>
              <a:ext cx="640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5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计算游戏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的平均评分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==</a:t>
            </a:r>
            <a:r>
              <a:rPr lang="en-US" altLang="zh-CN" dirty="0"/>
              <a:t> </a:t>
            </a:r>
            <a:r>
              <a:rPr lang="zh-CN" altLang="en-US" dirty="0" smtClean="0"/>
              <a:t>和</a:t>
            </a:r>
            <a:r>
              <a:rPr lang="en-US" altLang="zh-CN" dirty="0"/>
              <a:t> </a:t>
            </a:r>
            <a:r>
              <a:rPr lang="en-US" altLang="zh-CN" dirty="0" smtClean="0"/>
              <a:t>!=</a:t>
            </a:r>
            <a:r>
              <a:rPr lang="en-US" altLang="zh-CN" dirty="0"/>
              <a:t> </a:t>
            </a:r>
            <a:r>
              <a:rPr lang="zh-CN" altLang="en-US" dirty="0" smtClean="0"/>
              <a:t>操作符也可用于字符串比较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39" y="2400300"/>
            <a:ext cx="7547939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and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到目前为止</a:t>
            </a:r>
            <a:r>
              <a:rPr lang="zh-CN" altLang="en-US" dirty="0" smtClean="0"/>
              <a:t>，只使用了单一条件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价格等于</a:t>
            </a:r>
            <a:r>
              <a:rPr lang="en-US" altLang="zh-CN" dirty="0"/>
              <a:t>0.0</a:t>
            </a:r>
            <a:r>
              <a:rPr lang="zh-CN" altLang="en-US" dirty="0"/>
              <a:t>（</a:t>
            </a:r>
            <a:r>
              <a:rPr lang="en-US" altLang="zh-CN" dirty="0"/>
              <a:t>if price ==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如果类别等于“游戏”（</a:t>
            </a:r>
            <a:r>
              <a:rPr lang="en-US" altLang="zh-CN" dirty="0" smtClean="0"/>
              <a:t>if genre == 'Games'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单一的条件不允许我们回答更细微的问题，例如：</a:t>
            </a:r>
          </a:p>
          <a:p>
            <a:pPr lvl="1"/>
            <a:r>
              <a:rPr lang="zh-CN" altLang="en-US" dirty="0"/>
              <a:t>免费游戏应用的平均评分是多少？</a:t>
            </a:r>
          </a:p>
          <a:p>
            <a:pPr lvl="1"/>
            <a:r>
              <a:rPr lang="zh-CN" altLang="en-US" dirty="0"/>
              <a:t>非免费游戏应用的平均评分是多少？</a:t>
            </a:r>
          </a:p>
          <a:p>
            <a:pPr lvl="1"/>
            <a:r>
              <a:rPr lang="zh-CN" altLang="en-US" dirty="0"/>
              <a:t>免费非游戏应用程序的平均评分是多少？</a:t>
            </a:r>
          </a:p>
          <a:p>
            <a:pPr lvl="1"/>
            <a:r>
              <a:rPr lang="zh-CN" altLang="en-US" dirty="0"/>
              <a:t>非免费非游戏应用的平均评分是多少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可用</a:t>
            </a:r>
            <a:r>
              <a:rPr lang="en-US" altLang="zh-CN" dirty="0" smtClean="0"/>
              <a:t>and</a:t>
            </a:r>
            <a:r>
              <a:rPr lang="zh-CN" altLang="en-US" dirty="0"/>
              <a:t>关键字将两个或多个条件组合成一个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1217</Words>
  <Application>Microsoft Macintosh PowerPoint</Application>
  <PresentationFormat>宽屏</PresentationFormat>
  <Paragraphs>220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DengXian</vt:lpstr>
      <vt:lpstr>DengXian Light</vt:lpstr>
      <vt:lpstr>YaHei Consolas Hybrid</vt:lpstr>
      <vt:lpstr>微软雅黑</vt:lpstr>
      <vt:lpstr>Arial</vt:lpstr>
      <vt:lpstr>Office 主题</vt:lpstr>
      <vt:lpstr>Python数据处理基础</vt:lpstr>
      <vt:lpstr>if语句</vt:lpstr>
      <vt:lpstr>前情回顾—通过append提取列表</vt:lpstr>
      <vt:lpstr>前情回顾—通过append提取列表</vt:lpstr>
      <vt:lpstr>计算免费应用程序的平均评分</vt:lpstr>
      <vt:lpstr>编程任务</vt:lpstr>
      <vt:lpstr>计算付费app的平均评分</vt:lpstr>
      <vt:lpstr>计算游戏App的平均评分</vt:lpstr>
      <vt:lpstr>运算符and</vt:lpstr>
      <vt:lpstr>运算符and</vt:lpstr>
      <vt:lpstr>运算符or</vt:lpstr>
      <vt:lpstr>运算符or</vt:lpstr>
      <vt:lpstr>多个逻辑运算符结合</vt:lpstr>
      <vt:lpstr>多个逻辑运算符结合</vt:lpstr>
      <vt:lpstr>比较运算符</vt:lpstr>
      <vt:lpstr>比较运算符</vt:lpstr>
      <vt:lpstr>比较运算符</vt:lpstr>
      <vt:lpstr>else子句</vt:lpstr>
      <vt:lpstr>elif子句</vt:lpstr>
      <vt:lpstr>elif子句</vt:lpstr>
      <vt:lpstr>elif子句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Python数据处理基础</dc:title>
  <dc:creator>Microsoft Office 用户</dc:creator>
  <cp:lastModifiedBy>Microsoft Office 用户</cp:lastModifiedBy>
  <cp:revision>55</cp:revision>
  <dcterms:created xsi:type="dcterms:W3CDTF">2020-01-27T04:54:09Z</dcterms:created>
  <dcterms:modified xsi:type="dcterms:W3CDTF">2020-01-28T01:00:05Z</dcterms:modified>
</cp:coreProperties>
</file>