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2790"/>
  </p:normalViewPr>
  <p:slideViewPr>
    <p:cSldViewPr snapToGrid="0" snapToObjects="1">
      <p:cViewPr varScale="1">
        <p:scale>
          <a:sx n="84" d="100"/>
          <a:sy n="84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147DB-9791-D84A-8E74-0EA498F6C08C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F3F58-D7CF-644A-B716-22E6FDD1F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使用第一个函数，我们可以提取单独列表中任何列的值。然后，我们可以将结果列表作为参数传递给第二个函数，第二个函数将输出该列表的频率表。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F3F58-D7CF-644A-B716-22E6FDD1F6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4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当我们使用关键字参数时，传入参数的顺序没有任何区别。当我们使用</a:t>
            </a:r>
            <a:r>
              <a:rPr lang="en-US" altLang="zh-CN" dirty="0" smtClean="0"/>
              <a:t>subtract(10, 7)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dirty="0" smtClean="0"/>
              <a:t>subtract(7,10)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时，我们并不清楚哪些参数对应哪些参数。为了解决这种模糊性，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按位置将参数映射为参数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第一个参数将映射到第一个参数，第二个参数将映射到第二个参数。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F3F58-D7CF-644A-B716-22E6FDD1F62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53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F3F58-D7CF-644A-B716-22E6FDD1F62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35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0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8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5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7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6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69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4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62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0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2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4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13B3-324E-DE4C-9196-D0F030BE636F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0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数据处理基础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函数基础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707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编写一个名为</a:t>
            </a:r>
            <a:r>
              <a:rPr lang="en-US" altLang="zh-CN" dirty="0" err="1" smtClean="0"/>
              <a:t>freq_table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的函数。</a:t>
            </a:r>
            <a:endParaRPr lang="zh-CN" altLang="en-US" dirty="0"/>
          </a:p>
          <a:p>
            <a:pPr lvl="1"/>
            <a:r>
              <a:rPr lang="zh-CN" altLang="en-US" dirty="0" smtClean="0"/>
              <a:t>该函数接受</a:t>
            </a:r>
            <a:r>
              <a:rPr lang="zh-CN" altLang="en-US" dirty="0"/>
              <a:t>两个输入</a:t>
            </a:r>
            <a:r>
              <a:rPr lang="en-US" altLang="zh-CN" dirty="0"/>
              <a:t>:</a:t>
            </a:r>
            <a:r>
              <a:rPr lang="zh-CN" altLang="en-US" dirty="0"/>
              <a:t>一个数据集和一个列的</a:t>
            </a:r>
            <a:r>
              <a:rPr lang="zh-CN" altLang="en-US" dirty="0" smtClean="0"/>
              <a:t>索引。</a:t>
            </a:r>
            <a:endParaRPr lang="zh-CN" altLang="en-US" dirty="0"/>
          </a:p>
          <a:p>
            <a:r>
              <a:rPr lang="zh-CN" altLang="en-US" dirty="0"/>
              <a:t>在函数的内部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使用预期为数据集的参数</a:t>
            </a:r>
            <a:r>
              <a:rPr lang="en-US" altLang="zh-CN" dirty="0"/>
              <a:t>(</a:t>
            </a:r>
            <a:r>
              <a:rPr lang="zh-CN" altLang="en-US" dirty="0"/>
              <a:t>一个二维列表</a:t>
            </a:r>
            <a:r>
              <a:rPr lang="en-US" altLang="zh-CN" dirty="0"/>
              <a:t>)</a:t>
            </a:r>
            <a:r>
              <a:rPr lang="zh-CN" altLang="en-US" dirty="0"/>
              <a:t>遍历数据集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每个迭代，使用预期为索引号的参数选择所需的值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频率表构建为字典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应该以字典的形式返回频率表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更新后的</a:t>
            </a:r>
            <a:r>
              <a:rPr lang="en-US" altLang="zh-CN" dirty="0" err="1"/>
              <a:t>freq_table</a:t>
            </a:r>
            <a:r>
              <a:rPr lang="en-US" altLang="zh-CN" dirty="0"/>
              <a:t>()</a:t>
            </a:r>
            <a:r>
              <a:rPr lang="zh-CN" altLang="en-US" dirty="0"/>
              <a:t>函数为</a:t>
            </a:r>
            <a:r>
              <a:rPr lang="en-US" altLang="zh-CN" dirty="0" err="1"/>
              <a:t>user_rating</a:t>
            </a:r>
            <a:r>
              <a:rPr lang="zh-CN" altLang="en-US" dirty="0"/>
              <a:t>列生成一个频率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</a:t>
            </a:r>
            <a:r>
              <a:rPr lang="zh-CN" altLang="en-US" dirty="0"/>
              <a:t>列的索引号为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表存储在名为</a:t>
            </a:r>
            <a:r>
              <a:rPr lang="en-US" altLang="zh-CN" dirty="0" err="1"/>
              <a:t>ratings_ft</a:t>
            </a:r>
            <a:r>
              <a:rPr lang="zh-CN" altLang="en-US" dirty="0"/>
              <a:t>的变量中，并输出该结果。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80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关键字和位置参数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9061"/>
          </a:xfrm>
        </p:spPr>
        <p:txBody>
          <a:bodyPr/>
          <a:lstStyle/>
          <a:p>
            <a:r>
              <a:rPr lang="zh-CN" altLang="en-US" dirty="0"/>
              <a:t>当一个函数有多个参数时，传递参数的方法不止一种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，考虑一个名为</a:t>
            </a:r>
            <a:r>
              <a:rPr lang="en-US" altLang="zh-CN" dirty="0"/>
              <a:t>subtract(a, b)</a:t>
            </a:r>
            <a:r>
              <a:rPr lang="zh-CN" altLang="en-US" dirty="0"/>
              <a:t>的函数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接受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作为输入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</a:t>
            </a:r>
            <a:r>
              <a:rPr lang="zh-CN" altLang="en-US" dirty="0"/>
              <a:t>返回减法</a:t>
            </a:r>
            <a:r>
              <a:rPr lang="en-US" altLang="zh-CN" dirty="0"/>
              <a:t>a - b</a:t>
            </a:r>
            <a:r>
              <a:rPr lang="zh-CN" altLang="en-US" dirty="0"/>
              <a:t>的结果。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38514" y="3585029"/>
            <a:ext cx="74893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subtract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a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zh-CN" altLang="en-US" sz="2800" dirty="0" smtClean="0">
                <a:solidFill>
                  <a:srgbClr val="000088"/>
                </a:solidFill>
                <a:latin typeface="YaHei Consolas Hybrid" charset="0"/>
              </a:rPr>
              <a:t>     </a:t>
            </a:r>
            <a:r>
              <a:rPr lang="en-US" altLang="zh-CN" sz="2800" dirty="0" smtClean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a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endParaRPr lang="en-US" altLang="zh-CN" sz="2800" dirty="0" smtClean="0">
              <a:solidFill>
                <a:srgbClr val="000088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smtClean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subtract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a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7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subtract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b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7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subtract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7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subtract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7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6430491" y="4727840"/>
            <a:ext cx="1440993" cy="411460"/>
          </a:xfrm>
          <a:prstGeom prst="wedgeRoundRectCallout">
            <a:avLst>
              <a:gd name="adj1" fmla="val -58516"/>
              <a:gd name="adj2" fmla="val 90385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90170" tIns="46990" rIns="90170" bIns="46990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zh-CN" altLang="en-US" sz="1800" dirty="0" smtClean="0"/>
              <a:t>关键字参数</a:t>
            </a:r>
            <a:endParaRPr kumimoji="1" lang="zh-CN" altLang="en-US" sz="1800" dirty="0"/>
          </a:p>
        </p:txBody>
      </p:sp>
      <p:sp>
        <p:nvSpPr>
          <p:cNvPr id="7" name="右大括号 6"/>
          <p:cNvSpPr/>
          <p:nvPr/>
        </p:nvSpPr>
        <p:spPr>
          <a:xfrm>
            <a:off x="5943120" y="5036900"/>
            <a:ext cx="305760" cy="61626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4774720" y="5883566"/>
            <a:ext cx="305760" cy="61626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522942" y="5967636"/>
            <a:ext cx="1250392" cy="411460"/>
          </a:xfrm>
          <a:prstGeom prst="wedgeRoundRectCallout">
            <a:avLst>
              <a:gd name="adj1" fmla="val -83093"/>
              <a:gd name="adj2" fmla="val 8077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90170" tIns="46990" rIns="90170" bIns="46990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zh-CN" altLang="en-US" sz="1800" smtClean="0"/>
              <a:t>位置参数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94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在函数中调用函数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编写一个名为</a:t>
            </a:r>
            <a:r>
              <a:rPr lang="en-US" altLang="zh-CN" dirty="0"/>
              <a:t>mean()</a:t>
            </a:r>
            <a:r>
              <a:rPr lang="zh-CN" altLang="en-US" dirty="0"/>
              <a:t>的函数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接受一个数字列表并返回该列表的平均值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得到一个列表的平均值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需要计算它的和，然后用结果除以这个列表的长度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zh-CN" altLang="en-US" dirty="0"/>
              <a:t>两个</a:t>
            </a:r>
            <a:r>
              <a:rPr lang="zh-CN" altLang="en-US" dirty="0" smtClean="0"/>
              <a:t>函数，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个用于计算列表的和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</a:t>
            </a:r>
            <a:r>
              <a:rPr lang="zh-CN" altLang="en-US" dirty="0"/>
              <a:t>一个用于计算长度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 smtClean="0"/>
              <a:t>再编写</a:t>
            </a:r>
            <a:r>
              <a:rPr kumimoji="1" lang="en-US" altLang="zh-CN" dirty="0" smtClean="0"/>
              <a:t>mean</a:t>
            </a:r>
            <a:r>
              <a:rPr kumimoji="1" lang="zh-CN" altLang="en-US" dirty="0" smtClean="0"/>
              <a:t>（）函数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33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在函数中调用函数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1066" y="1690688"/>
            <a:ext cx="41825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find_sum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0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for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element </a:t>
            </a:r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2"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+=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element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a_sum</a:t>
            </a:r>
            <a:endParaRPr lang="en-US" altLang="zh-CN" sz="2800" dirty="0" smtClean="0">
              <a:solidFill>
                <a:srgbClr val="000000"/>
              </a:solidFill>
              <a:latin typeface="YaHei Consolas Hybrid" charset="0"/>
            </a:endParaRPr>
          </a:p>
          <a:p>
            <a:pPr lvl="1" algn="just"/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find_length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length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0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for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element </a:t>
            </a:r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2" algn="just"/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length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+=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length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4934" y="1961621"/>
            <a:ext cx="65870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mean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a_list_of_numbers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sum_list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find_sum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a_list_of_numbers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len_list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find_length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a_list_of_numbers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mean_list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sum_list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/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len_list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mean_list</a:t>
            </a:r>
            <a:endParaRPr lang="en-US" altLang="zh-CN" sz="2800" dirty="0" smtClean="0">
              <a:solidFill>
                <a:srgbClr val="000000"/>
              </a:solidFill>
              <a:latin typeface="YaHei Consolas Hybrid" charset="0"/>
            </a:endParaRPr>
          </a:p>
          <a:p>
            <a:pPr algn="just"/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list_1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15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mean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list_1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自定义函数对内</a:t>
            </a:r>
            <a:r>
              <a:rPr lang="zh-CN" altLang="en-US" dirty="0"/>
              <a:t>置函数的干扰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40682" cy="4351338"/>
          </a:xfrm>
        </p:spPr>
        <p:txBody>
          <a:bodyPr/>
          <a:lstStyle/>
          <a:p>
            <a:r>
              <a:rPr lang="zh-CN" altLang="en-US" dirty="0"/>
              <a:t>使用内置函数的名称来</a:t>
            </a:r>
            <a:r>
              <a:rPr lang="zh-CN" altLang="en-US" dirty="0" smtClean="0"/>
              <a:t>命名自定义函数</a:t>
            </a:r>
            <a:r>
              <a:rPr lang="zh-CN" altLang="en-US" dirty="0"/>
              <a:t>是非常不好的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它可能导致异常的函数行为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并且</a:t>
            </a:r>
            <a:r>
              <a:rPr lang="zh-CN" altLang="en-US" dirty="0"/>
              <a:t>当别人读我们的代码时会造成混淆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04559" y="1825625"/>
            <a:ext cx="58705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sum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a_string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"</a:t>
            </a:r>
            <a:r>
              <a:rPr lang="zh-CN" altLang="mr-IN" sz="2800" dirty="0">
                <a:solidFill>
                  <a:srgbClr val="008800"/>
                </a:solidFill>
                <a:latin typeface="YaHei Consolas Hybrid" charset="0"/>
              </a:rPr>
              <a:t>此函数并不返回总和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"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a_string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list_1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15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sum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list_1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mr-IN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1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变量名对内置函数的</a:t>
            </a:r>
            <a:r>
              <a:rPr lang="zh-CN" altLang="en-US" b="1" dirty="0" smtClean="0"/>
              <a:t>干扰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3838" y="2128092"/>
            <a:ext cx="1742162" cy="47916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输出结果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12809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sum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+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12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list_1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15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sum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list_1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mr-IN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3459" y="2635923"/>
            <a:ext cx="5396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333333"/>
                </a:solidFill>
                <a:latin typeface="YaHei Consolas Hybrid" charset="0"/>
              </a:rPr>
              <a:t>TypeError</a:t>
            </a:r>
            <a:r>
              <a:rPr lang="en-US" altLang="zh-CN" sz="2800" dirty="0">
                <a:solidFill>
                  <a:srgbClr val="333333"/>
                </a:solidFill>
                <a:latin typeface="YaHei Consolas Hybrid" charset="0"/>
              </a:rPr>
              <a:t>: '</a:t>
            </a:r>
            <a:r>
              <a:rPr lang="en-US" altLang="zh-CN" sz="2800" dirty="0" err="1">
                <a:solidFill>
                  <a:srgbClr val="333333"/>
                </a:solidFill>
                <a:latin typeface="YaHei Consolas Hybrid" charset="0"/>
              </a:rPr>
              <a:t>int</a:t>
            </a:r>
            <a:r>
              <a:rPr lang="en-US" altLang="zh-CN" sz="2800" dirty="0">
                <a:solidFill>
                  <a:srgbClr val="333333"/>
                </a:solidFill>
                <a:latin typeface="YaHei Consolas Hybrid" charset="0"/>
              </a:rPr>
              <a:t>' object is not callable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626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参数设置默认值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237297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add_value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x</a:t>
            </a:r>
            <a:r>
              <a:rPr lang="en-US" altLang="zh-CN" sz="2800" dirty="0" err="1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constant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x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constant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add_value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8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编程任务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编程要求</a:t>
            </a:r>
          </a:p>
          <a:p>
            <a:pPr lvl="1"/>
            <a:r>
              <a:rPr lang="zh-CN" altLang="en-US" dirty="0"/>
              <a:t>编辑</a:t>
            </a:r>
            <a:r>
              <a:rPr lang="en-US" altLang="zh-CN" dirty="0" err="1"/>
              <a:t>open_dataset</a:t>
            </a:r>
            <a:r>
              <a:rPr lang="en-US" altLang="zh-CN" dirty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</a:t>
            </a:r>
            <a:r>
              <a:rPr lang="zh-CN" altLang="en-US" dirty="0"/>
              <a:t>添加</a:t>
            </a:r>
            <a:r>
              <a:rPr lang="en-US" altLang="zh-CN" dirty="0"/>
              <a:t>iOS apps</a:t>
            </a:r>
            <a:r>
              <a:rPr lang="zh-CN" altLang="en-US" dirty="0"/>
              <a:t>数据集</a:t>
            </a:r>
            <a:r>
              <a:rPr lang="en-US" altLang="zh-CN" dirty="0"/>
              <a:t>('</a:t>
            </a:r>
            <a:r>
              <a:rPr lang="en-US" altLang="zh-CN" dirty="0" err="1"/>
              <a:t>AppleStore.csv</a:t>
            </a:r>
            <a:r>
              <a:rPr lang="en-US" altLang="zh-CN" dirty="0"/>
              <a:t>')</a:t>
            </a:r>
            <a:r>
              <a:rPr lang="zh-CN" altLang="en-US" dirty="0"/>
              <a:t>的名称作为</a:t>
            </a:r>
            <a:r>
              <a:rPr lang="en-US" altLang="zh-CN" dirty="0" err="1"/>
              <a:t>file_name</a:t>
            </a:r>
            <a:r>
              <a:rPr lang="zh-CN" altLang="en-US" dirty="0"/>
              <a:t>参数的默认参数。</a:t>
            </a:r>
          </a:p>
          <a:p>
            <a:pPr lvl="1"/>
            <a:r>
              <a:rPr lang="zh-CN" altLang="en-US" dirty="0"/>
              <a:t>如果不传入任何参数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/>
              <a:t>open_dataset</a:t>
            </a:r>
            <a:r>
              <a:rPr lang="en-US" altLang="zh-CN" dirty="0"/>
              <a:t>()</a:t>
            </a:r>
            <a:r>
              <a:rPr lang="zh-CN" altLang="en-US" dirty="0"/>
              <a:t>函数打开</a:t>
            </a:r>
            <a:r>
              <a:rPr lang="en-US" altLang="zh-CN" dirty="0" err="1"/>
              <a:t>AppleStore.csv</a:t>
            </a:r>
            <a:r>
              <a:rPr lang="zh-CN" altLang="en-US" dirty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/>
              <a:t>将数据集分配给名为</a:t>
            </a:r>
            <a:r>
              <a:rPr lang="en-US" altLang="zh-CN" dirty="0" err="1"/>
              <a:t>apps_data</a:t>
            </a:r>
            <a:r>
              <a:rPr lang="zh-CN" altLang="en-US" dirty="0"/>
              <a:t>的变量。</a:t>
            </a:r>
          </a:p>
          <a:p>
            <a:pPr lvl="1"/>
            <a:r>
              <a:rPr lang="zh-CN" altLang="en-US" dirty="0"/>
              <a:t>运行代码后检查</a:t>
            </a:r>
            <a:r>
              <a:rPr lang="en-US" altLang="zh-CN" dirty="0" err="1"/>
              <a:t>apps_data</a:t>
            </a:r>
            <a:r>
              <a:rPr lang="zh-CN" altLang="en-US" dirty="0"/>
              <a:t>数据集以确认一切都按预期进行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</a:t>
            </a:r>
            <a:r>
              <a:rPr lang="zh-CN" altLang="en-US" dirty="0"/>
              <a:t>尝试打印前几行或只使用代码编辑器的变量检查器。</a:t>
            </a:r>
          </a:p>
          <a:p>
            <a:pPr lvl="1"/>
            <a:r>
              <a:rPr lang="zh-CN" altLang="en-US" dirty="0"/>
              <a:t>打印</a:t>
            </a:r>
            <a:r>
              <a:rPr lang="en-US" altLang="zh-CN" dirty="0" err="1"/>
              <a:t>apps_data</a:t>
            </a:r>
            <a:r>
              <a:rPr lang="en-US" altLang="zh-CN" dirty="0"/>
              <a:t>[0]</a:t>
            </a:r>
            <a:r>
              <a:rPr lang="zh-CN" altLang="en-US" dirty="0"/>
              <a:t>以验证结果。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多种返回情况的函数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535"/>
          </a:xfrm>
        </p:spPr>
        <p:txBody>
          <a:bodyPr/>
          <a:lstStyle/>
          <a:p>
            <a:r>
              <a:rPr lang="zh-CN" altLang="en-US" dirty="0" smtClean="0"/>
              <a:t>例子：选择返回和或差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0600" y="2413338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sum_or_difference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a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do_sum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2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else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2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mr-IN" altLang="zh-CN" sz="2800" dirty="0" smtClean="0">
                <a:solidFill>
                  <a:srgbClr val="666600"/>
                </a:solidFill>
                <a:latin typeface="YaHei Consolas Hybrid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 b</a:t>
            </a:r>
          </a:p>
          <a:p>
            <a:pPr lvl="2" algn="just"/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sum_or_difference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do_sum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True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sum_or_difference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do_sum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False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编程要求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open_dataset</a:t>
            </a:r>
            <a:r>
              <a:rPr lang="en-US" altLang="zh-CN" dirty="0"/>
              <a:t>()</a:t>
            </a:r>
            <a:r>
              <a:rPr lang="zh-CN" altLang="en-US" dirty="0"/>
              <a:t>函数中添加一个额外的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这样</a:t>
            </a:r>
            <a:r>
              <a:rPr lang="zh-CN" altLang="en-US" dirty="0"/>
              <a:t>它只返回没有标题行的数据集。</a:t>
            </a:r>
          </a:p>
          <a:p>
            <a:pPr lvl="2"/>
            <a:r>
              <a:rPr lang="zh-CN" altLang="en-US" dirty="0"/>
              <a:t>如果数据集具有标题行，则该函数会在返回数据集之前删除标题行。</a:t>
            </a:r>
          </a:p>
          <a:p>
            <a:pPr lvl="2"/>
            <a:r>
              <a:rPr lang="zh-CN" altLang="en-US" dirty="0" smtClean="0"/>
              <a:t>否则，</a:t>
            </a:r>
            <a:r>
              <a:rPr lang="zh-CN" altLang="en-US" dirty="0"/>
              <a:t>该函数按原样返回数据集。</a:t>
            </a:r>
          </a:p>
          <a:p>
            <a:pPr lvl="1"/>
            <a:r>
              <a:rPr lang="zh-CN" altLang="en-US" dirty="0"/>
              <a:t>使用更新的</a:t>
            </a:r>
            <a:r>
              <a:rPr lang="en-US" altLang="zh-CN" dirty="0" err="1"/>
              <a:t>open_dataset</a:t>
            </a:r>
            <a:r>
              <a:rPr lang="en-US" altLang="zh-CN" dirty="0"/>
              <a:t>()</a:t>
            </a:r>
            <a:r>
              <a:rPr lang="zh-CN" altLang="en-US" dirty="0"/>
              <a:t>函数打开</a:t>
            </a:r>
            <a:r>
              <a:rPr lang="en-US" altLang="zh-CN" dirty="0" err="1"/>
              <a:t>AppleStore.csv</a:t>
            </a:r>
            <a:r>
              <a:rPr lang="zh-CN" altLang="en-US" dirty="0"/>
              <a:t>文件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/>
              <a:t>回想一下</a:t>
            </a:r>
            <a:r>
              <a:rPr lang="en-US" altLang="zh-CN" dirty="0" err="1"/>
              <a:t>AppleStore.csv</a:t>
            </a:r>
            <a:r>
              <a:rPr lang="zh-CN" altLang="en-US" dirty="0"/>
              <a:t>数据集有一个标题行。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数据集分配给名为</a:t>
            </a:r>
            <a:r>
              <a:rPr lang="en-US" altLang="zh-CN" dirty="0" err="1"/>
              <a:t>apps_data</a:t>
            </a:r>
            <a:r>
              <a:rPr lang="zh-CN" altLang="en-US" dirty="0"/>
              <a:t>的变量。</a:t>
            </a:r>
          </a:p>
          <a:p>
            <a:pPr lvl="1"/>
            <a:r>
              <a:rPr lang="zh-CN" altLang="en-US" dirty="0"/>
              <a:t>打印</a:t>
            </a:r>
            <a:r>
              <a:rPr lang="en-US" altLang="zh-CN" dirty="0" err="1"/>
              <a:t>apps_data</a:t>
            </a:r>
            <a:r>
              <a:rPr lang="en-US" altLang="zh-CN" dirty="0"/>
              <a:t>[0]</a:t>
            </a:r>
            <a:r>
              <a:rPr lang="zh-CN" altLang="en-US" dirty="0"/>
              <a:t>验证结果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9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初识函数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4718"/>
          </a:xfrm>
        </p:spPr>
        <p:txBody>
          <a:bodyPr/>
          <a:lstStyle/>
          <a:p>
            <a:r>
              <a:rPr kumimoji="1" lang="zh-CN" altLang="en-US" smtClean="0"/>
              <a:t>函数的结构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5" y="2616880"/>
            <a:ext cx="10587013" cy="225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返回多个变量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015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 smtClean="0"/>
              <a:t>允许构建</a:t>
            </a:r>
            <a:r>
              <a:rPr lang="zh-CN" altLang="en-US" dirty="0"/>
              <a:t>返回多个变量的函数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240" y="245364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32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sum_or_difference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a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b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+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difference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-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32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 err="1" smtClean="0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YaHei Consolas Hybrid" charset="0"/>
              </a:rPr>
              <a:t>difference</a:t>
            </a:r>
          </a:p>
          <a:p>
            <a:pPr lvl="1" algn="just"/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sum_diff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sum_or_difference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3200" dirty="0">
                <a:solidFill>
                  <a:srgbClr val="006666"/>
                </a:solidFill>
                <a:latin typeface="YaHei Consolas Hybrid" charset="0"/>
              </a:rPr>
              <a:t>15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32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sum_diff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32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65518" y="2588577"/>
            <a:ext cx="1742162" cy="47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dirty="0" smtClean="0"/>
              <a:t>输出结果：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70231" y="2544521"/>
            <a:ext cx="13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800" dirty="0">
                <a:solidFill>
                  <a:srgbClr val="333333"/>
                </a:solidFill>
                <a:latin typeface="YaHei Consolas Hybrid" charset="0"/>
              </a:rPr>
              <a:t>(20, 10)</a:t>
            </a:r>
            <a:endParaRPr lang="zh-CN" altLang="en-US" sz="2800" dirty="0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9893029" y="2087621"/>
            <a:ext cx="781050" cy="411460"/>
          </a:xfrm>
          <a:prstGeom prst="wedgeRoundRectCallout">
            <a:avLst>
              <a:gd name="adj1" fmla="val -58516"/>
              <a:gd name="adj2" fmla="val 90385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90170" tIns="46990" rIns="90170" bIns="46990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zh-CN" altLang="en-US" sz="1800" smtClean="0"/>
              <a:t>元组</a:t>
            </a:r>
            <a:endParaRPr kumimoji="1"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6362072" y="330962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sum_diff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sum_and_difference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smtClean="0">
                <a:solidFill>
                  <a:srgbClr val="006666"/>
                </a:solidFill>
                <a:latin typeface="YaHei Consolas Hybrid" charset="0"/>
              </a:rPr>
              <a:t>15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smtClean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 smtClean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smtClean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type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sum_diff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365518" y="4409656"/>
            <a:ext cx="1742162" cy="47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dirty="0" smtClean="0"/>
              <a:t>输出结果：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08025" y="4343572"/>
            <a:ext cx="1476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YaHei Consolas Hybrid" charset="0"/>
              </a:rPr>
              <a:t>tuple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2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ldLvl="0" animBg="1"/>
      <p:bldP spid="10" grpId="0"/>
      <p:bldP spid="11" grpId="0" build="p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返回多个</a:t>
            </a:r>
            <a:r>
              <a:rPr kumimoji="1" lang="zh-CN" altLang="en-US" dirty="0" smtClean="0"/>
              <a:t>变量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元组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3815"/>
          </a:xfrm>
        </p:spPr>
        <p:txBody>
          <a:bodyPr/>
          <a:lstStyle/>
          <a:p>
            <a:r>
              <a:rPr kumimoji="1" lang="zh-CN" altLang="en-US" dirty="0" smtClean="0"/>
              <a:t>元组：类似</a:t>
            </a:r>
            <a:r>
              <a:rPr lang="zh-CN" altLang="en-US" dirty="0" smtClean="0"/>
              <a:t>列表，</a:t>
            </a:r>
            <a:r>
              <a:rPr lang="zh-CN" altLang="en-US" dirty="0"/>
              <a:t>常用于存储多个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创建元组类似于创建列表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但需要</a:t>
            </a:r>
            <a:r>
              <a:rPr lang="zh-CN" altLang="en-US" dirty="0"/>
              <a:t>使用小括号而不是中括号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274377"/>
            <a:ext cx="42062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 err="1">
                <a:solidFill>
                  <a:srgbClr val="008800"/>
                </a:solidFill>
                <a:latin typeface="YaHei Consolas Hybrid" charset="0"/>
              </a:rPr>
              <a:t>a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10.5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 err="1">
                <a:solidFill>
                  <a:srgbClr val="008800"/>
                </a:solidFill>
                <a:latin typeface="YaHei Consolas Hybrid" charset="0"/>
              </a:rPr>
              <a:t>a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10.5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type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mr-IN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05606" y="3228211"/>
            <a:ext cx="18790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2800" dirty="0">
                <a:solidFill>
                  <a:srgbClr val="333333"/>
                </a:solidFill>
                <a:latin typeface="YaHei Consolas Hybrid" charset="0"/>
              </a:rPr>
              <a:t>(1, 'a', 10.5</a:t>
            </a:r>
            <a:r>
              <a:rPr lang="nl-NL" altLang="zh-CN" sz="2800" dirty="0" smtClean="0">
                <a:solidFill>
                  <a:srgbClr val="333333"/>
                </a:solidFill>
                <a:latin typeface="YaHei Consolas Hybrid" charset="0"/>
              </a:rPr>
              <a:t>)</a:t>
            </a:r>
          </a:p>
          <a:p>
            <a:r>
              <a:rPr lang="nl-NL" altLang="zh-CN" sz="2800" dirty="0" err="1"/>
              <a:t>tuple</a:t>
            </a:r>
            <a:endParaRPr lang="zh-CN" altLang="en-US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755918" y="3274377"/>
            <a:ext cx="1742162" cy="47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dirty="0" smtClean="0"/>
              <a:t>输出结果：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0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返回多个变量</a:t>
            </a:r>
            <a:r>
              <a:rPr kumimoji="1" lang="en-US" altLang="zh-CN" dirty="0"/>
              <a:t>-</a:t>
            </a:r>
            <a:r>
              <a:rPr kumimoji="1" lang="zh-CN" altLang="en-US" dirty="0"/>
              <a:t>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535"/>
          </a:xfrm>
        </p:spPr>
        <p:txBody>
          <a:bodyPr/>
          <a:lstStyle/>
          <a:p>
            <a:r>
              <a:rPr lang="zh-CN" altLang="en-US" dirty="0" smtClean="0"/>
              <a:t>类似列表，</a:t>
            </a:r>
            <a:r>
              <a:rPr lang="zh-CN" altLang="en-US" dirty="0"/>
              <a:t>元组支持正向和负向索引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558097"/>
            <a:ext cx="403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 err="1">
                <a:solidFill>
                  <a:srgbClr val="008800"/>
                </a:solidFill>
                <a:latin typeface="YaHei Consolas Hybrid" charset="0"/>
              </a:rPr>
              <a:t>a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10.5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 err="1">
                <a:solidFill>
                  <a:srgbClr val="008800"/>
                </a:solidFill>
                <a:latin typeface="YaHei Consolas Hybrid" charset="0"/>
              </a:rPr>
              <a:t>a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10.5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0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])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0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])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[-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])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[-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])</a:t>
            </a:r>
            <a:endParaRPr lang="mr-IN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557798" y="2558097"/>
            <a:ext cx="1742162" cy="47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dirty="0" smtClean="0"/>
              <a:t>输出结果：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04760" y="2558097"/>
            <a:ext cx="1615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b-NO" altLang="zh-CN" sz="2800" dirty="0">
                <a:solidFill>
                  <a:srgbClr val="333333"/>
                </a:solidFill>
                <a:latin typeface="微软雅黑" charset="-122"/>
              </a:rPr>
              <a:t>1</a:t>
            </a:r>
          </a:p>
          <a:p>
            <a:pPr algn="just"/>
            <a:r>
              <a:rPr lang="nb-NO" altLang="zh-CN" sz="2800" dirty="0">
                <a:solidFill>
                  <a:srgbClr val="333333"/>
                </a:solidFill>
                <a:latin typeface="微软雅黑" charset="-122"/>
              </a:rPr>
              <a:t>1</a:t>
            </a:r>
          </a:p>
          <a:p>
            <a:pPr algn="just"/>
            <a:r>
              <a:rPr lang="nb-NO" altLang="zh-CN" sz="2800" dirty="0">
                <a:solidFill>
                  <a:srgbClr val="333333"/>
                </a:solidFill>
                <a:latin typeface="微软雅黑" charset="-122"/>
              </a:rPr>
              <a:t>10.5</a:t>
            </a:r>
          </a:p>
          <a:p>
            <a:pPr algn="just"/>
            <a:r>
              <a:rPr lang="nb-NO" altLang="zh-CN" sz="2800" dirty="0">
                <a:solidFill>
                  <a:srgbClr val="333333"/>
                </a:solidFill>
                <a:latin typeface="微软雅黑" charset="-122"/>
              </a:rPr>
              <a:t>10.5</a:t>
            </a:r>
            <a:endParaRPr lang="nb-NO" altLang="zh-CN" sz="2800" b="0" i="0" u="none" strike="noStrike" dirty="0">
              <a:solidFill>
                <a:srgbClr val="333333"/>
              </a:solidFill>
              <a:effectLst/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1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返回多个变量</a:t>
            </a:r>
            <a:r>
              <a:rPr kumimoji="1" lang="en-US" altLang="zh-CN" dirty="0"/>
              <a:t>-</a:t>
            </a:r>
            <a:r>
              <a:rPr kumimoji="1" lang="zh-CN" altLang="en-US" dirty="0"/>
              <a:t>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5"/>
          </a:xfrm>
        </p:spPr>
        <p:txBody>
          <a:bodyPr/>
          <a:lstStyle/>
          <a:p>
            <a:r>
              <a:rPr lang="zh-CN" altLang="en-US" dirty="0"/>
              <a:t>元组和列表之间的主要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</a:t>
            </a:r>
            <a:r>
              <a:rPr lang="zh-CN" altLang="en-US" dirty="0"/>
              <a:t>可以修改现有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2"/>
            <a:r>
              <a:rPr lang="zh-CN" altLang="en-US" dirty="0" smtClean="0"/>
              <a:t>元组不</a:t>
            </a:r>
            <a:r>
              <a:rPr lang="zh-CN" altLang="en-US" dirty="0"/>
              <a:t>能修改现有的值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而</a:t>
            </a:r>
            <a:r>
              <a:rPr lang="zh-CN" altLang="en-US" dirty="0"/>
              <a:t>列表的</a:t>
            </a:r>
            <a:r>
              <a:rPr lang="zh-CN" altLang="en-US" dirty="0" smtClean="0"/>
              <a:t>话可以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8240" y="3505200"/>
            <a:ext cx="4175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 err="1">
                <a:solidFill>
                  <a:srgbClr val="008800"/>
                </a:solidFill>
                <a:latin typeface="YaHei Consolas Hybrid" charset="0"/>
              </a:rPr>
              <a:t>a</a:t>
            </a:r>
            <a:r>
              <a:rPr lang="mr-IN" altLang="zh-CN" sz="28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10.5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0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mr-IN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mr-IN" altLang="zh-CN" sz="2800" dirty="0">
                <a:solidFill>
                  <a:srgbClr val="006666"/>
                </a:solidFill>
                <a:latin typeface="YaHei Consolas Hybrid" charset="0"/>
              </a:rPr>
              <a:t>99</a:t>
            </a:r>
            <a:endParaRPr lang="mr-IN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mr-IN" altLang="zh-CN" sz="2800" dirty="0" err="1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mr-IN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mr-IN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mr-IN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58240" y="5184775"/>
            <a:ext cx="1742162" cy="47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dirty="0" smtClean="0"/>
              <a:t>输出结果：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8240" y="5866758"/>
            <a:ext cx="8546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333333"/>
                </a:solidFill>
                <a:latin typeface="YaHei Consolas Hybrid" charset="0"/>
              </a:rPr>
              <a:t>TypeError</a:t>
            </a:r>
            <a:r>
              <a:rPr lang="en-US" altLang="zh-CN" sz="2800" dirty="0">
                <a:solidFill>
                  <a:srgbClr val="333333"/>
                </a:solidFill>
                <a:latin typeface="YaHei Consolas Hybrid" charset="0"/>
              </a:rPr>
              <a:t>: 'tuple' object does not support item assignment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415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返回多个变量</a:t>
            </a:r>
            <a:r>
              <a:rPr kumimoji="1" lang="en-US" altLang="zh-CN" dirty="0"/>
              <a:t>-</a:t>
            </a:r>
            <a:r>
              <a:rPr kumimoji="1" lang="zh-CN" altLang="en-US" dirty="0"/>
              <a:t>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元组称为不可变数据类型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我们无法在创建后更改其状态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相反</a:t>
            </a:r>
            <a:r>
              <a:rPr lang="zh-CN" altLang="en-US" dirty="0"/>
              <a:t>，列表是可变数据类型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它们的状态可以在创建后更改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zh-CN" altLang="en-US" dirty="0"/>
              <a:t>元组和一般不可变数据类型的唯一方法是重新创建它们。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7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编程任务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编程要求</a:t>
            </a:r>
          </a:p>
          <a:p>
            <a:pPr lvl="1"/>
            <a:r>
              <a:rPr lang="zh-CN" altLang="en-US" dirty="0"/>
              <a:t>编辑</a:t>
            </a:r>
            <a:r>
              <a:rPr lang="en-US" altLang="zh-CN" dirty="0" err="1"/>
              <a:t>open_dataset</a:t>
            </a:r>
            <a:r>
              <a:rPr lang="en-US" altLang="zh-CN" dirty="0"/>
              <a:t>()</a:t>
            </a:r>
            <a:r>
              <a:rPr lang="zh-CN" altLang="en-US" dirty="0" smtClean="0"/>
              <a:t>函数，</a:t>
            </a:r>
            <a:r>
              <a:rPr lang="zh-CN" altLang="en-US" dirty="0"/>
              <a:t>以便：</a:t>
            </a:r>
          </a:p>
          <a:p>
            <a:pPr lvl="2"/>
            <a:r>
              <a:rPr lang="zh-CN" altLang="en-US" dirty="0"/>
              <a:t>如果数据集有标题，则该函数分别返回标题和数据集的其余部分。</a:t>
            </a:r>
          </a:p>
          <a:p>
            <a:pPr lvl="2"/>
            <a:r>
              <a:rPr lang="zh-CN" altLang="en-US" dirty="0"/>
              <a:t>否则（如果没有标题），该函数返回整个数据集。</a:t>
            </a:r>
          </a:p>
          <a:p>
            <a:pPr lvl="1"/>
            <a:r>
              <a:rPr lang="zh-CN" altLang="en-US" dirty="0"/>
              <a:t>使用更新的</a:t>
            </a:r>
            <a:r>
              <a:rPr lang="en-US" altLang="zh-CN" dirty="0" err="1"/>
              <a:t>open_dataset</a:t>
            </a:r>
            <a:r>
              <a:rPr lang="en-US" altLang="zh-CN" dirty="0"/>
              <a:t>()</a:t>
            </a:r>
            <a:r>
              <a:rPr lang="zh-CN" altLang="en-US" dirty="0"/>
              <a:t>函数打开</a:t>
            </a:r>
            <a:r>
              <a:rPr lang="en-US" altLang="zh-CN" dirty="0" err="1"/>
              <a:t>AppleStore.csv</a:t>
            </a:r>
            <a:r>
              <a:rPr lang="zh-CN" altLang="en-US" dirty="0"/>
              <a:t>文件，该文件有一个标题行。</a:t>
            </a:r>
          </a:p>
          <a:p>
            <a:pPr lvl="2"/>
            <a:r>
              <a:rPr lang="zh-CN" altLang="en-US" dirty="0"/>
              <a:t>将结果分配给名为</a:t>
            </a:r>
            <a:r>
              <a:rPr lang="en-US" altLang="zh-CN" dirty="0" err="1"/>
              <a:t>all_data</a:t>
            </a:r>
            <a:r>
              <a:rPr lang="zh-CN" altLang="en-US" dirty="0"/>
              <a:t>的变量。</a:t>
            </a:r>
          </a:p>
          <a:p>
            <a:pPr lvl="2"/>
            <a:r>
              <a:rPr lang="zh-CN" altLang="en-US" dirty="0"/>
              <a:t>使用元组索引从</a:t>
            </a:r>
            <a:r>
              <a:rPr lang="en-US" altLang="zh-CN" dirty="0" err="1"/>
              <a:t>all_data</a:t>
            </a:r>
            <a:r>
              <a:rPr lang="zh-CN" altLang="en-US" dirty="0"/>
              <a:t>元组中提取标题和其余数据集。</a:t>
            </a:r>
          </a:p>
          <a:p>
            <a:pPr lvl="2"/>
            <a:r>
              <a:rPr lang="zh-CN" altLang="en-US" dirty="0"/>
              <a:t>将标头分配给名为</a:t>
            </a:r>
            <a:r>
              <a:rPr lang="en-US" altLang="zh-CN" dirty="0"/>
              <a:t>header</a:t>
            </a:r>
            <a:r>
              <a:rPr lang="zh-CN" altLang="en-US" dirty="0"/>
              <a:t>的变量。</a:t>
            </a:r>
          </a:p>
          <a:p>
            <a:pPr lvl="2"/>
            <a:r>
              <a:rPr lang="zh-CN" altLang="en-US" dirty="0"/>
              <a:t>将其余数据集分配给名为</a:t>
            </a:r>
            <a:r>
              <a:rPr lang="en-US" altLang="zh-CN" dirty="0" err="1"/>
              <a:t>apps_data</a:t>
            </a:r>
            <a:r>
              <a:rPr lang="zh-CN" altLang="en-US" dirty="0"/>
              <a:t>的变量。</a:t>
            </a:r>
          </a:p>
          <a:p>
            <a:pPr lvl="2"/>
            <a:r>
              <a:rPr lang="zh-CN" altLang="en-US" dirty="0"/>
              <a:t>分别输出</a:t>
            </a:r>
            <a:r>
              <a:rPr lang="en-US" altLang="zh-CN" dirty="0"/>
              <a:t>header</a:t>
            </a:r>
            <a:r>
              <a:rPr lang="zh-CN" altLang="en-US" dirty="0"/>
              <a:t>与</a:t>
            </a:r>
            <a:r>
              <a:rPr lang="en-US" altLang="zh-CN" dirty="0" err="1"/>
              <a:t>apps_data</a:t>
            </a:r>
            <a:r>
              <a:rPr lang="en-US" altLang="zh-CN" dirty="0"/>
              <a:t>[0]</a:t>
            </a:r>
            <a:r>
              <a:rPr lang="zh-CN" altLang="en-US" dirty="0"/>
              <a:t>以验证结果。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关于元组的更多认识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/>
          <a:lstStyle/>
          <a:p>
            <a:r>
              <a:rPr lang="zh-CN" altLang="en-US" dirty="0" smtClean="0"/>
              <a:t>当创建</a:t>
            </a:r>
            <a:r>
              <a:rPr lang="zh-CN" altLang="en-US" dirty="0"/>
              <a:t>一个元组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</a:t>
            </a:r>
            <a:r>
              <a:rPr lang="zh-CN" altLang="en-US" dirty="0"/>
              <a:t>用括号括起值是可选的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逗号分隔多个值就足够了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400" y="3333114"/>
            <a:ext cx="5242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8800"/>
                </a:solidFill>
                <a:latin typeface="YaHei Consolas Hybrid" charset="0"/>
              </a:rPr>
              <a:t>'a'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type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99760" y="3335337"/>
            <a:ext cx="335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8800"/>
                </a:solidFill>
                <a:latin typeface="YaHei Consolas Hybrid" charset="0"/>
              </a:rPr>
              <a:t>'a'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type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95400" y="5078095"/>
            <a:ext cx="2758440" cy="47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mtClean="0"/>
              <a:t>输出结果均为：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28160" y="5078095"/>
            <a:ext cx="150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r-IN" altLang="zh-CN" sz="2800" dirty="0">
                <a:solidFill>
                  <a:srgbClr val="333333"/>
                </a:solidFill>
                <a:latin typeface="微软雅黑" charset="-122"/>
              </a:rPr>
              <a:t>(1, '</a:t>
            </a:r>
            <a:r>
              <a:rPr lang="mr-IN" altLang="zh-CN" sz="2800" dirty="0" err="1">
                <a:solidFill>
                  <a:srgbClr val="333333"/>
                </a:solidFill>
                <a:latin typeface="微软雅黑" charset="-122"/>
              </a:rPr>
              <a:t>a</a:t>
            </a:r>
            <a:r>
              <a:rPr lang="mr-IN" altLang="zh-CN" sz="2800" dirty="0">
                <a:solidFill>
                  <a:srgbClr val="333333"/>
                </a:solidFill>
                <a:latin typeface="微软雅黑" charset="-122"/>
              </a:rPr>
              <a:t>')</a:t>
            </a:r>
          </a:p>
          <a:p>
            <a:pPr algn="just"/>
            <a:r>
              <a:rPr lang="mr-IN" altLang="zh-CN" sz="2800" dirty="0" err="1">
                <a:solidFill>
                  <a:srgbClr val="333333"/>
                </a:solidFill>
                <a:latin typeface="微软雅黑" charset="-122"/>
              </a:rPr>
              <a:t>tuple</a:t>
            </a:r>
            <a:endParaRPr lang="mr-IN" altLang="zh-CN" sz="2800" b="0" i="0" u="none" strike="noStrike" dirty="0">
              <a:solidFill>
                <a:srgbClr val="333333"/>
              </a:solidFill>
              <a:effectLst/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8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关于元组的更多认识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9455"/>
          </a:xfrm>
        </p:spPr>
        <p:txBody>
          <a:bodyPr/>
          <a:lstStyle/>
          <a:p>
            <a:r>
              <a:rPr kumimoji="1" lang="zh-CN" altLang="en-US" dirty="0" smtClean="0"/>
              <a:t>回顾之前</a:t>
            </a:r>
            <a:r>
              <a:rPr lang="en-US" altLang="zh-CN" dirty="0" smtClean="0"/>
              <a:t>return</a:t>
            </a:r>
            <a:r>
              <a:rPr lang="zh-CN" altLang="en-US" dirty="0"/>
              <a:t>语句中使用的语法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240" y="245364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32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sum_or_difference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a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b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+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difference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-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32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 err="1" smtClean="0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YaHei Consolas Hybrid" charset="0"/>
              </a:rPr>
              <a:t>difference</a:t>
            </a:r>
          </a:p>
          <a:p>
            <a:pPr lvl="1" algn="just"/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sum_diff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sum_or_difference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3200" dirty="0">
                <a:solidFill>
                  <a:srgbClr val="006666"/>
                </a:solidFill>
                <a:latin typeface="YaHei Consolas Hybrid" charset="0"/>
              </a:rPr>
              <a:t>15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32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32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32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32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YaHei Consolas Hybrid" charset="0"/>
              </a:rPr>
              <a:t>sum_diff</a:t>
            </a:r>
            <a:r>
              <a:rPr lang="en-US" altLang="zh-CN" sz="32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32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65518" y="2588577"/>
            <a:ext cx="1742162" cy="47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dirty="0" smtClean="0"/>
              <a:t>输出结果：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70231" y="2544521"/>
            <a:ext cx="13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800" dirty="0">
                <a:solidFill>
                  <a:srgbClr val="333333"/>
                </a:solidFill>
                <a:latin typeface="YaHei Consolas Hybrid" charset="0"/>
              </a:rPr>
              <a:t>(20, 10)</a:t>
            </a:r>
            <a:endParaRPr lang="zh-CN" altLang="en-US" sz="2800" dirty="0"/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5122181" y="3336792"/>
            <a:ext cx="3448050" cy="717927"/>
          </a:xfrm>
          <a:prstGeom prst="wedgeRoundRectCallout">
            <a:avLst>
              <a:gd name="adj1" fmla="val -63378"/>
              <a:gd name="adj2" fmla="val 56421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90170" tIns="46990" rIns="90170" bIns="46990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zh-CN" sz="1800" dirty="0"/>
              <a:t>Python</a:t>
            </a:r>
            <a:r>
              <a:rPr lang="zh-CN" altLang="en-US" sz="1800" dirty="0" smtClean="0"/>
              <a:t>认为要</a:t>
            </a:r>
            <a:r>
              <a:rPr lang="zh-CN" altLang="en-US" sz="1800" dirty="0"/>
              <a:t>返回元</a:t>
            </a:r>
            <a:r>
              <a:rPr lang="zh-CN" altLang="en-US" sz="1800" dirty="0" smtClean="0"/>
              <a:t>组（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a_sum</a:t>
            </a:r>
            <a:r>
              <a:rPr lang="en-US" altLang="zh-CN" sz="1800" dirty="0"/>
              <a:t>, difference </a:t>
            </a:r>
            <a:r>
              <a:rPr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370195" y="4170070"/>
            <a:ext cx="2737485" cy="717927"/>
          </a:xfrm>
          <a:prstGeom prst="wedgeRoundRectCallout">
            <a:avLst>
              <a:gd name="adj1" fmla="val -67521"/>
              <a:gd name="adj2" fmla="val -30613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90170" tIns="46990" rIns="90170" bIns="46990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zh-CN" altLang="en-US" sz="1800" dirty="0"/>
              <a:t>这就是为什么多个变量作为元组返回的原因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58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ldLvl="0" animBg="1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关于元组的更多认识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2295"/>
          </a:xfrm>
        </p:spPr>
        <p:txBody>
          <a:bodyPr/>
          <a:lstStyle/>
          <a:p>
            <a:r>
              <a:rPr lang="zh-CN" altLang="en-US" dirty="0"/>
              <a:t>想要返回一个列表而不是一个元组</a:t>
            </a:r>
            <a:r>
              <a:rPr lang="zh-CN" altLang="en-US" dirty="0" smtClean="0"/>
              <a:t>，要</a:t>
            </a:r>
            <a:r>
              <a:rPr lang="zh-CN" altLang="en-US" dirty="0"/>
              <a:t>使用括号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4440" y="254285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sum_and_difference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a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difference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difference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sum_diff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sum_and_difference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15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sum_diff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typle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sum_diff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2255520" y="4328160"/>
            <a:ext cx="2834640" cy="15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7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关于元组的更多认识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5695"/>
          </a:xfrm>
        </p:spPr>
        <p:txBody>
          <a:bodyPr/>
          <a:lstStyle/>
          <a:p>
            <a:r>
              <a:rPr lang="zh-CN" altLang="en-US" dirty="0" smtClean="0"/>
              <a:t>当使用</a:t>
            </a:r>
            <a:r>
              <a:rPr lang="zh-CN" altLang="en-US" dirty="0"/>
              <a:t>元组时</a:t>
            </a:r>
            <a:r>
              <a:rPr lang="zh-CN" altLang="en-US" dirty="0" smtClean="0"/>
              <a:t>，可将</a:t>
            </a:r>
            <a:r>
              <a:rPr lang="zh-CN" altLang="en-US" dirty="0"/>
              <a:t>它们各自分配给一个个单独的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kumimoji="1" lang="zh-CN" altLang="en-US" dirty="0" smtClean="0"/>
              <a:t>以下两种形式均可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2941320"/>
            <a:ext cx="4450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smtClean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2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first_element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0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second_element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first_element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second_element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62600" y="3076257"/>
            <a:ext cx="6294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2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first_element</a:t>
            </a:r>
            <a:r>
              <a:rPr lang="zh-CN" altLang="en-US" sz="2800" dirty="0">
                <a:solidFill>
                  <a:srgbClr val="666600"/>
                </a:solidFill>
                <a:latin typeface="YaHei Consolas Hybrid" charset="0"/>
              </a:rPr>
              <a:t>，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second_element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a_tuple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first_element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second_element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556760" y="3550920"/>
            <a:ext cx="198120" cy="6705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754880" y="3794760"/>
            <a:ext cx="807720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4400" dirty="0" smtClean="0"/>
              <a:t>生成任何列的频率表</a:t>
            </a:r>
            <a:endParaRPr lang="en-US" altLang="zh-CN" sz="4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/>
              <a:t>iOS</a:t>
            </a:r>
            <a:r>
              <a:rPr lang="zh-CN" altLang="en-US" dirty="0"/>
              <a:t>应用程序数据集</a:t>
            </a:r>
            <a:r>
              <a:rPr lang="zh-CN" altLang="en-US" dirty="0" smtClean="0"/>
              <a:t>生成想</a:t>
            </a:r>
            <a:r>
              <a:rPr lang="zh-CN" altLang="en-US" dirty="0"/>
              <a:t>要的任何列的频率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数据集结构为二维</a:t>
            </a:r>
            <a:r>
              <a:rPr lang="zh-CN" altLang="en-US" dirty="0" smtClean="0"/>
              <a:t>列表</a:t>
            </a:r>
            <a:endParaRPr lang="en-US" altLang="zh-CN" dirty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生成某一列的频率表</a:t>
            </a:r>
            <a:r>
              <a:rPr lang="zh-CN" altLang="en-US" dirty="0" smtClean="0"/>
              <a:t>，可以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一个单独的列表中提取列的值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2"/>
            <a:r>
              <a:rPr lang="zh-CN" altLang="en-US" dirty="0" smtClean="0"/>
              <a:t>为</a:t>
            </a:r>
            <a:r>
              <a:rPr lang="zh-CN" altLang="en-US" dirty="0"/>
              <a:t>该列表的元素生成一个频率表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可尝试</a:t>
            </a:r>
            <a:r>
              <a:rPr lang="zh-CN" altLang="en-US" dirty="0"/>
              <a:t>为这两个任务分别创建一个函数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能提取单独列表中的任何列的值的函数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为列表生成频率表的函数。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4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关于元组的更多认识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9015"/>
          </a:xfrm>
        </p:spPr>
        <p:txBody>
          <a:bodyPr/>
          <a:lstStyle/>
          <a:p>
            <a:r>
              <a:rPr lang="zh-CN" altLang="en-US" dirty="0"/>
              <a:t>可以对列表执行相同的操作 </a:t>
            </a:r>
            <a:endParaRPr lang="en-US" altLang="zh-CN" dirty="0"/>
          </a:p>
          <a:p>
            <a:pPr lvl="1"/>
            <a:r>
              <a:rPr lang="zh-CN" altLang="en-US" dirty="0" smtClean="0"/>
              <a:t>可将</a:t>
            </a:r>
            <a:r>
              <a:rPr lang="zh-CN" altLang="en-US" dirty="0"/>
              <a:t>它们各自分配给一个个单独的变量。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4800" y="2941320"/>
            <a:ext cx="4450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3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4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first_element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800" dirty="0" smtClean="0">
                <a:solidFill>
                  <a:srgbClr val="006666"/>
                </a:solidFill>
                <a:latin typeface="YaHei Consolas Hybrid" charset="0"/>
              </a:rPr>
              <a:t>0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second_element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800" dirty="0" smtClean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first_element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second_element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62600" y="3076257"/>
            <a:ext cx="6294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a_list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3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4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first_element</a:t>
            </a:r>
            <a:r>
              <a:rPr lang="zh-CN" altLang="en-US" sz="2800" dirty="0">
                <a:solidFill>
                  <a:srgbClr val="666600"/>
                </a:solidFill>
                <a:latin typeface="YaHei Consolas Hybrid" charset="0"/>
              </a:rPr>
              <a:t>，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second_element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YaHei Consolas Hybrid" charset="0"/>
              </a:rPr>
              <a:t>a_list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first_element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second_element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4556760" y="3550920"/>
            <a:ext cx="198120" cy="6705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4754880" y="3794760"/>
            <a:ext cx="807720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关于元组的更多认识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zh-CN" altLang="en-US"/>
              <a:t>可以将此变量赋值技术与返回多个变量的函数一起使用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71600" y="2413338"/>
            <a:ext cx="777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000088"/>
                </a:solidFill>
                <a:latin typeface="YaHei Consolas Hybrid" charset="0"/>
              </a:rPr>
              <a:t>def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sum_and_difference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a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):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difference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a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b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YaHei Consolas Hybrid" charset="0"/>
              </a:rPr>
              <a:t>difference</a:t>
            </a:r>
          </a:p>
          <a:p>
            <a:pPr lvl="1" algn="just"/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diff 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sum_and_difference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15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5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a_sum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800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YaHei Consolas Hybrid" charset="0"/>
              </a:rPr>
              <a:t>a_diff</a:t>
            </a:r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编程任务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编程要求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open_dataset</a:t>
            </a:r>
            <a:r>
              <a:rPr lang="en-US" altLang="zh-CN" dirty="0"/>
              <a:t>()</a:t>
            </a:r>
            <a:r>
              <a:rPr lang="zh-CN" altLang="en-US" dirty="0"/>
              <a:t>函数打开</a:t>
            </a:r>
            <a:r>
              <a:rPr lang="en-US" altLang="zh-CN" dirty="0" err="1"/>
              <a:t>AppleStore.csv</a:t>
            </a:r>
            <a:r>
              <a:rPr lang="zh-CN" altLang="en-US" dirty="0"/>
              <a:t>文件，该文件有一个标题行。</a:t>
            </a:r>
          </a:p>
          <a:p>
            <a:pPr lvl="1"/>
            <a:r>
              <a:rPr lang="zh-CN" altLang="en-US" dirty="0"/>
              <a:t>在一行代码中执行变量赋值步骤。</a:t>
            </a:r>
          </a:p>
          <a:p>
            <a:pPr lvl="2"/>
            <a:r>
              <a:rPr lang="zh-CN" altLang="en-US" dirty="0"/>
              <a:t>将标头分配给名为</a:t>
            </a:r>
            <a:r>
              <a:rPr lang="en-US" altLang="zh-CN" dirty="0"/>
              <a:t>header</a:t>
            </a:r>
            <a:r>
              <a:rPr lang="zh-CN" altLang="en-US" dirty="0"/>
              <a:t>的变量。</a:t>
            </a:r>
          </a:p>
          <a:p>
            <a:pPr lvl="2"/>
            <a:r>
              <a:rPr lang="zh-CN" altLang="en-US" dirty="0"/>
              <a:t>将其余数据集分配给名为</a:t>
            </a:r>
            <a:r>
              <a:rPr lang="en-US" altLang="zh-CN" dirty="0" err="1"/>
              <a:t>apps_data</a:t>
            </a:r>
            <a:r>
              <a:rPr lang="zh-CN" altLang="en-US" dirty="0"/>
              <a:t>的变量。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从任何列中提取值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4204"/>
          </a:xfrm>
        </p:spPr>
        <p:txBody>
          <a:bodyPr/>
          <a:lstStyle/>
          <a:p>
            <a:r>
              <a:rPr lang="en-US" altLang="zh-CN" dirty="0" err="1"/>
              <a:t>apps_data</a:t>
            </a:r>
            <a:r>
              <a:rPr lang="zh-CN" altLang="en-US" dirty="0"/>
              <a:t>数据集中</a:t>
            </a:r>
            <a:r>
              <a:rPr lang="zh-CN" altLang="en-US" dirty="0" smtClean="0"/>
              <a:t>提取想</a:t>
            </a:r>
            <a:r>
              <a:rPr lang="zh-CN" altLang="en-US" dirty="0"/>
              <a:t>要的任何列的值</a:t>
            </a:r>
            <a:r>
              <a:rPr lang="zh-CN" altLang="en-US" dirty="0" smtClean="0"/>
              <a:t>，需要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创建一个空列表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遍历</a:t>
            </a:r>
            <a:r>
              <a:rPr lang="en-US" altLang="zh-CN" dirty="0" err="1"/>
              <a:t>apps_data</a:t>
            </a:r>
            <a:r>
              <a:rPr lang="zh-CN" altLang="en-US" dirty="0"/>
              <a:t>数据</a:t>
            </a:r>
            <a:r>
              <a:rPr lang="zh-CN" altLang="en-US" dirty="0" smtClean="0"/>
              <a:t>集，</a:t>
            </a:r>
            <a:r>
              <a:rPr lang="zh-CN" altLang="en-US" dirty="0"/>
              <a:t>每次迭代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将想</a:t>
            </a:r>
            <a:r>
              <a:rPr lang="zh-CN" altLang="en-US" dirty="0"/>
              <a:t>要的列中的值存储在变量中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该值追加</a:t>
            </a:r>
            <a:r>
              <a:rPr lang="zh-CN" altLang="en-US" dirty="0" smtClean="0"/>
              <a:t>到在</a:t>
            </a:r>
            <a:r>
              <a:rPr lang="en-US" altLang="zh-CN" dirty="0"/>
              <a:t>for</a:t>
            </a:r>
            <a:r>
              <a:rPr lang="zh-CN" altLang="en-US" dirty="0"/>
              <a:t>循环外部创建的空列表中。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04571" y="3811012"/>
            <a:ext cx="66765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opened_file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open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4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en-US" altLang="zh-CN" sz="2400" dirty="0" err="1">
                <a:solidFill>
                  <a:srgbClr val="008800"/>
                </a:solidFill>
                <a:latin typeface="YaHei Consolas Hybrid" charset="0"/>
              </a:rPr>
              <a:t>AppleStore.csv</a:t>
            </a:r>
            <a:r>
              <a:rPr lang="en-US" altLang="zh-CN" sz="2400" dirty="0">
                <a:solidFill>
                  <a:srgbClr val="008800"/>
                </a:solidFill>
                <a:latin typeface="YaHei Consolas Hybrid" charset="0"/>
              </a:rPr>
              <a:t>'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4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400" dirty="0">
                <a:solidFill>
                  <a:srgbClr val="000088"/>
                </a:solidFill>
                <a:latin typeface="YaHei Consolas Hybrid" charset="0"/>
              </a:rPr>
              <a:t>from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csv </a:t>
            </a:r>
            <a:r>
              <a:rPr lang="en-US" altLang="zh-CN" sz="2400" dirty="0">
                <a:solidFill>
                  <a:srgbClr val="000088"/>
                </a:solidFill>
                <a:latin typeface="YaHei Consolas Hybrid" charset="0"/>
              </a:rPr>
              <a:t>import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reader</a:t>
            </a:r>
            <a:endParaRPr lang="en-US" altLang="zh-CN" sz="24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read_file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reader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opened_file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4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apps_data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list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read_file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4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[];</a:t>
            </a:r>
            <a:endParaRPr lang="en-US" altLang="zh-CN" sz="2400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sz="2400" dirty="0">
                <a:solidFill>
                  <a:srgbClr val="000088"/>
                </a:solidFill>
                <a:latin typeface="YaHei Consolas Hybrid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row </a:t>
            </a:r>
            <a:r>
              <a:rPr lang="en-US" altLang="zh-CN" sz="2400" dirty="0">
                <a:solidFill>
                  <a:srgbClr val="000088"/>
                </a:solidFill>
                <a:latin typeface="YaHei Consolas Hybrid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apps_data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400" dirty="0">
                <a:solidFill>
                  <a:srgbClr val="006666"/>
                </a:solidFill>
                <a:latin typeface="YaHei Consolas Hybrid" charset="0"/>
              </a:rPr>
              <a:t>1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:]:</a:t>
            </a:r>
            <a:endParaRPr lang="en-US" altLang="zh-CN" sz="24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content_rating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YaHei Consolas Hybrid" charset="0"/>
              </a:rPr>
              <a:t> row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sz="2400" dirty="0">
                <a:solidFill>
                  <a:srgbClr val="006666"/>
                </a:solidFill>
                <a:latin typeface="YaHei Consolas Hybrid" charset="0"/>
              </a:rPr>
              <a:t>10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sz="2400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content_rating</a:t>
            </a:r>
            <a:r>
              <a:rPr lang="en-US" altLang="zh-CN" sz="2400" dirty="0" err="1">
                <a:solidFill>
                  <a:srgbClr val="666600"/>
                </a:solidFill>
                <a:latin typeface="YaHei Consolas Hybrid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append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YaHei Consolas Hybrid" charset="0"/>
              </a:rPr>
              <a:t>content_rating</a:t>
            </a:r>
            <a:r>
              <a:rPr lang="en-US" altLang="zh-CN" sz="2400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sz="24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编程任务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编写一个名为</a:t>
            </a:r>
            <a:r>
              <a:rPr lang="en-US" altLang="zh-CN" dirty="0"/>
              <a:t>extract()</a:t>
            </a:r>
            <a:r>
              <a:rPr lang="zh-CN" altLang="en-US" dirty="0"/>
              <a:t>的函数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从</a:t>
            </a:r>
            <a:r>
              <a:rPr lang="en-US" altLang="zh-CN" dirty="0" err="1"/>
              <a:t>apps_data</a:t>
            </a:r>
            <a:r>
              <a:rPr lang="zh-CN" altLang="en-US" dirty="0"/>
              <a:t>数据集中提取您想要的任何列。</a:t>
            </a:r>
          </a:p>
          <a:p>
            <a:r>
              <a:rPr lang="zh-CN" altLang="en-US" dirty="0"/>
              <a:t>函数应该接受列的索引号作为输入</a:t>
            </a:r>
            <a:r>
              <a:rPr lang="en-US" altLang="zh-CN" dirty="0"/>
              <a:t>(</a:t>
            </a:r>
            <a:r>
              <a:rPr lang="zh-CN" altLang="en-US" dirty="0"/>
              <a:t>根据需要命名参数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定义内部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/>
              <a:t>一个空列表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遍历</a:t>
            </a:r>
            <a:r>
              <a:rPr lang="en-US" altLang="zh-CN" dirty="0" err="1"/>
              <a:t>apps_data</a:t>
            </a:r>
            <a:r>
              <a:rPr lang="zh-CN" altLang="en-US" dirty="0"/>
              <a:t>数据</a:t>
            </a:r>
            <a:r>
              <a:rPr lang="zh-CN" altLang="en-US" dirty="0" smtClean="0"/>
              <a:t>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zh-CN" altLang="en-US" dirty="0"/>
              <a:t>使用参数</a:t>
            </a:r>
            <a:r>
              <a:rPr lang="en-US" altLang="zh-CN" dirty="0"/>
              <a:t>(</a:t>
            </a:r>
            <a:r>
              <a:rPr lang="zh-CN" altLang="en-US" dirty="0"/>
              <a:t>预期为索引号</a:t>
            </a:r>
            <a:r>
              <a:rPr lang="en-US" altLang="zh-CN" dirty="0"/>
              <a:t>)</a:t>
            </a:r>
            <a:r>
              <a:rPr lang="zh-CN" altLang="en-US" dirty="0"/>
              <a:t>只提取</a:t>
            </a:r>
            <a:r>
              <a:rPr lang="zh-CN" altLang="en-US" dirty="0" smtClean="0"/>
              <a:t>您要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该值追加到空列表。</a:t>
            </a:r>
          </a:p>
          <a:p>
            <a:pPr lvl="1"/>
            <a:r>
              <a:rPr lang="zh-CN" altLang="en-US" dirty="0"/>
              <a:t>返回包含列值的列表。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extract()</a:t>
            </a:r>
            <a:r>
              <a:rPr lang="zh-CN" altLang="en-US" dirty="0"/>
              <a:t>函数提取</a:t>
            </a:r>
            <a:r>
              <a:rPr lang="en-US" altLang="zh-CN" dirty="0" err="1"/>
              <a:t>prime_genre</a:t>
            </a:r>
            <a:r>
              <a:rPr lang="zh-CN" altLang="en-US" dirty="0"/>
              <a:t>列中的值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它们存储在一个名为</a:t>
            </a:r>
            <a:r>
              <a:rPr lang="en-US" altLang="zh-CN" dirty="0"/>
              <a:t>genre</a:t>
            </a:r>
            <a:r>
              <a:rPr lang="zh-CN" altLang="en-US" dirty="0"/>
              <a:t>的变量中。这一列的索引号是</a:t>
            </a:r>
            <a:r>
              <a:rPr lang="en-US" altLang="zh-CN" dirty="0"/>
              <a:t>11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并且</a:t>
            </a:r>
            <a:r>
              <a:rPr lang="zh-CN" altLang="en-US" dirty="0"/>
              <a:t>输出前</a:t>
            </a:r>
            <a:r>
              <a:rPr lang="en-US" altLang="zh-CN" dirty="0"/>
              <a:t>7</a:t>
            </a:r>
            <a:r>
              <a:rPr lang="zh-CN" altLang="en-US" dirty="0"/>
              <a:t>项。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2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创建频率表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为列表中的元素创建频率表</a:t>
            </a:r>
            <a:r>
              <a:rPr lang="zh-CN" altLang="en-US" dirty="0" smtClean="0"/>
              <a:t>，需要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创建一个空字典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zh-CN" altLang="en-US" dirty="0"/>
              <a:t>遍历该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</a:t>
            </a:r>
            <a:r>
              <a:rPr lang="zh-CN" altLang="en-US" dirty="0"/>
              <a:t>检查每个迭代中迭代变量是否作为创建的字典中的键存在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存在，则将该键处的字典值增加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否则</a:t>
            </a:r>
            <a:r>
              <a:rPr lang="en-US" altLang="zh-CN" dirty="0"/>
              <a:t>(</a:t>
            </a:r>
            <a:r>
              <a:rPr lang="zh-CN" altLang="en-US" dirty="0"/>
              <a:t>如果不存在</a:t>
            </a:r>
            <a:r>
              <a:rPr lang="en-US" altLang="zh-CN" dirty="0"/>
              <a:t>)</a:t>
            </a:r>
            <a:r>
              <a:rPr lang="zh-CN" altLang="en-US" dirty="0"/>
              <a:t>，在</a:t>
            </a:r>
            <a:r>
              <a:rPr lang="en-US" altLang="zh-CN" dirty="0"/>
              <a:t>dictionary</a:t>
            </a:r>
            <a:r>
              <a:rPr lang="zh-CN" altLang="en-US" dirty="0"/>
              <a:t>中创建一个新的键</a:t>
            </a:r>
            <a:r>
              <a:rPr lang="en-US" altLang="zh-CN" dirty="0"/>
              <a:t>-</a:t>
            </a:r>
            <a:r>
              <a:rPr lang="zh-CN" altLang="en-US" dirty="0"/>
              <a:t>值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其中</a:t>
            </a:r>
            <a:r>
              <a:rPr lang="en-US" altLang="zh-CN" dirty="0"/>
              <a:t>dictionary</a:t>
            </a:r>
            <a:r>
              <a:rPr lang="zh-CN" altLang="en-US" dirty="0"/>
              <a:t>键是迭代变量，</a:t>
            </a:r>
            <a:r>
              <a:rPr lang="en-US" altLang="zh-CN" dirty="0"/>
              <a:t>dictionary</a:t>
            </a:r>
            <a:r>
              <a:rPr lang="zh-CN" altLang="en-US" dirty="0"/>
              <a:t>值是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8686" y="43503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ratings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'4+'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'4+'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'4+'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'9+'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'9+'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'12+'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'17+'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{}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c_rating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c_rating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lvl="2" algn="just"/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c_rating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+=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6666"/>
                </a:solidFill>
                <a:latin typeface="YaHei Consolas Hybrid" charset="0"/>
              </a:rPr>
              <a:t>1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else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lvl="2" algn="just"/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c_rating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6666"/>
                </a:solidFill>
                <a:latin typeface="YaHei Consolas Hybrid" charset="0"/>
              </a:rPr>
              <a:t>1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编程任务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编写一个名为</a:t>
            </a:r>
            <a:r>
              <a:rPr lang="en-US" altLang="zh-CN" dirty="0" err="1"/>
              <a:t>freq_table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</a:t>
            </a:r>
            <a:r>
              <a:rPr lang="zh-CN" altLang="en-US" dirty="0"/>
              <a:t>函数为任何列表生成一个频率表。</a:t>
            </a:r>
          </a:p>
          <a:p>
            <a:r>
              <a:rPr lang="zh-CN" altLang="en-US" dirty="0"/>
              <a:t>函数应该接受一个列表作为输入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函数体内部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zh-CN" altLang="en-US" dirty="0"/>
              <a:t>代码为该列表生成一个频率表，并将该表存储在字典中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频率表作为字典返回。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genre</a:t>
            </a:r>
            <a:r>
              <a:rPr lang="zh-CN" altLang="en-US" dirty="0"/>
              <a:t>列表上的</a:t>
            </a:r>
            <a:r>
              <a:rPr lang="en-US" altLang="zh-CN" dirty="0" err="1"/>
              <a:t>freq_table</a:t>
            </a:r>
            <a:r>
              <a:rPr lang="en-US" altLang="zh-CN" dirty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err="1"/>
              <a:t>prime_genre</a:t>
            </a:r>
            <a:r>
              <a:rPr lang="zh-CN" altLang="en-US" dirty="0"/>
              <a:t>列生成频率表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频率表存储到一个名为</a:t>
            </a:r>
            <a:r>
              <a:rPr lang="en-US" altLang="zh-CN" dirty="0" err="1"/>
              <a:t>genres_ft</a:t>
            </a:r>
            <a:r>
              <a:rPr lang="zh-CN" altLang="en-US" dirty="0"/>
              <a:t>的变量中。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6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前期回顾</a:t>
            </a:r>
            <a:r>
              <a:rPr lang="en-US" altLang="zh-CN" dirty="0" smtClean="0"/>
              <a:t>--</a:t>
            </a:r>
            <a:r>
              <a:rPr lang="zh-CN" altLang="en-US" dirty="0" smtClean="0"/>
              <a:t>创建</a:t>
            </a:r>
            <a:r>
              <a:rPr lang="zh-CN" altLang="en-US" dirty="0"/>
              <a:t>频率表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为列表中的元素创建频率表</a:t>
            </a:r>
            <a:r>
              <a:rPr lang="zh-CN" altLang="en-US" dirty="0" smtClean="0"/>
              <a:t>，需要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创建一个空字典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zh-CN" altLang="en-US" dirty="0"/>
              <a:t>遍历该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</a:t>
            </a:r>
            <a:r>
              <a:rPr lang="zh-CN" altLang="en-US" dirty="0"/>
              <a:t>检查每个迭代中迭代变量是否作为创建的字典中的键存在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存在，则将该键处的字典值增加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否则</a:t>
            </a:r>
            <a:r>
              <a:rPr lang="en-US" altLang="zh-CN" dirty="0"/>
              <a:t>(</a:t>
            </a:r>
            <a:r>
              <a:rPr lang="zh-CN" altLang="en-US" dirty="0"/>
              <a:t>如果不存在</a:t>
            </a:r>
            <a:r>
              <a:rPr lang="en-US" altLang="zh-CN" dirty="0"/>
              <a:t>)</a:t>
            </a:r>
            <a:r>
              <a:rPr lang="zh-CN" altLang="en-US" dirty="0"/>
              <a:t>，在</a:t>
            </a:r>
            <a:r>
              <a:rPr lang="en-US" altLang="zh-CN" dirty="0"/>
              <a:t>dictionary</a:t>
            </a:r>
            <a:r>
              <a:rPr lang="zh-CN" altLang="en-US" dirty="0"/>
              <a:t>中创建一个新的键</a:t>
            </a:r>
            <a:r>
              <a:rPr lang="en-US" altLang="zh-CN" dirty="0"/>
              <a:t>-</a:t>
            </a:r>
            <a:r>
              <a:rPr lang="zh-CN" altLang="en-US" dirty="0"/>
              <a:t>值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其中</a:t>
            </a:r>
            <a:r>
              <a:rPr lang="en-US" altLang="zh-CN" dirty="0"/>
              <a:t>dictionary</a:t>
            </a:r>
            <a:r>
              <a:rPr lang="zh-CN" altLang="en-US" dirty="0"/>
              <a:t>键是迭代变量，</a:t>
            </a:r>
            <a:r>
              <a:rPr lang="en-US" altLang="zh-CN" dirty="0"/>
              <a:t>dictionary</a:t>
            </a:r>
            <a:r>
              <a:rPr lang="zh-CN" altLang="en-US" dirty="0"/>
              <a:t>值是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8686" y="43503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ratings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'4+'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'4+'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'4+'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'9+'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'9+'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'12+'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8800"/>
                </a:solidFill>
                <a:latin typeface="YaHei Consolas Hybrid" charset="0"/>
              </a:rPr>
              <a:t>'17+'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]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{}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c_rating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c_rating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lvl="2" algn="just"/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c_rating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+=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6666"/>
                </a:solidFill>
                <a:latin typeface="YaHei Consolas Hybrid" charset="0"/>
              </a:rPr>
              <a:t>1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lvl="1" algn="just"/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else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: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lvl="2" algn="just"/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c_rating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YaHei Consolas Hybrid" charset="0"/>
              </a:rPr>
              <a:t> </a:t>
            </a:r>
            <a:r>
              <a:rPr lang="en-US" altLang="zh-CN" dirty="0">
                <a:solidFill>
                  <a:srgbClr val="006666"/>
                </a:solidFill>
                <a:latin typeface="YaHei Consolas Hybrid" charset="0"/>
              </a:rPr>
              <a:t>1</a:t>
            </a:r>
            <a:endParaRPr lang="en-US" altLang="zh-CN" dirty="0">
              <a:solidFill>
                <a:srgbClr val="999999"/>
              </a:solidFill>
              <a:latin typeface="YaHei Consolas Hybrid" charset="0"/>
            </a:endParaRPr>
          </a:p>
          <a:p>
            <a:pPr algn="just"/>
            <a:r>
              <a:rPr lang="en-US" altLang="zh-CN" dirty="0">
                <a:solidFill>
                  <a:srgbClr val="000088"/>
                </a:solidFill>
                <a:latin typeface="YaHei Consolas Hybrid" charset="0"/>
              </a:rPr>
              <a:t>print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YaHei Consolas Hybrid" charset="0"/>
              </a:rPr>
              <a:t>content_ratings</a:t>
            </a:r>
            <a:r>
              <a:rPr lang="en-US" altLang="zh-CN" dirty="0">
                <a:solidFill>
                  <a:srgbClr val="666600"/>
                </a:solidFill>
                <a:latin typeface="YaHei Consolas Hybrid" charset="0"/>
              </a:rPr>
              <a:t>)</a:t>
            </a:r>
            <a:endParaRPr lang="en-US" altLang="zh-CN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3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编程任务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编写一个名为</a:t>
            </a:r>
            <a:r>
              <a:rPr lang="en-US" altLang="zh-CN" dirty="0" err="1"/>
              <a:t>freq_table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</a:t>
            </a:r>
            <a:r>
              <a:rPr lang="zh-CN" altLang="en-US" dirty="0"/>
              <a:t>函数</a:t>
            </a:r>
            <a:r>
              <a:rPr lang="zh-CN" altLang="en-US" dirty="0" smtClean="0"/>
              <a:t>为</a:t>
            </a:r>
            <a:r>
              <a:rPr lang="en-US" altLang="zh-CN" dirty="0"/>
              <a:t>iOS</a:t>
            </a:r>
            <a:r>
              <a:rPr lang="zh-CN" altLang="en-US" dirty="0"/>
              <a:t>应用程序数据集中的任何列</a:t>
            </a:r>
            <a:r>
              <a:rPr lang="zh-CN" altLang="en-US" dirty="0" smtClean="0"/>
              <a:t>生成</a:t>
            </a:r>
            <a:r>
              <a:rPr lang="zh-CN" altLang="en-US" dirty="0"/>
              <a:t>一个频率表。</a:t>
            </a:r>
          </a:p>
          <a:p>
            <a:r>
              <a:rPr lang="zh-CN" altLang="en-US" dirty="0"/>
              <a:t>函数</a:t>
            </a:r>
            <a:r>
              <a:rPr lang="zh-CN" altLang="en-US" dirty="0" smtClean="0"/>
              <a:t>应该</a:t>
            </a:r>
            <a:r>
              <a:rPr lang="zh-CN" altLang="en-US" dirty="0"/>
              <a:t>将列的索引号作为</a:t>
            </a:r>
            <a:r>
              <a:rPr lang="zh-CN" altLang="en-US" dirty="0" smtClean="0"/>
              <a:t>输入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函数体内部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/>
              <a:t>循环遍历</a:t>
            </a:r>
            <a:r>
              <a:rPr lang="en-US" altLang="zh-CN" dirty="0" err="1"/>
              <a:t>apps_data</a:t>
            </a:r>
            <a:r>
              <a:rPr lang="zh-CN" altLang="en-US" dirty="0"/>
              <a:t>数据集</a:t>
            </a:r>
            <a:r>
              <a:rPr lang="en-US" altLang="zh-CN" dirty="0"/>
              <a:t>(</a:t>
            </a:r>
            <a:r>
              <a:rPr lang="zh-CN" altLang="en-US" dirty="0"/>
              <a:t>不包括头行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</a:t>
            </a:r>
            <a:r>
              <a:rPr lang="zh-CN" altLang="en-US" dirty="0"/>
              <a:t>使用参数</a:t>
            </a:r>
            <a:r>
              <a:rPr lang="en-US" altLang="zh-CN" dirty="0"/>
              <a:t>(</a:t>
            </a:r>
            <a:r>
              <a:rPr lang="zh-CN" altLang="en-US" dirty="0"/>
              <a:t>预期为索引号</a:t>
            </a:r>
            <a:r>
              <a:rPr lang="en-US" altLang="zh-CN" dirty="0"/>
              <a:t>)</a:t>
            </a:r>
            <a:r>
              <a:rPr lang="zh-CN" altLang="en-US" dirty="0"/>
              <a:t>提取所需的值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频率</a:t>
            </a:r>
            <a:r>
              <a:rPr lang="zh-CN" altLang="en-US" dirty="0" smtClean="0"/>
              <a:t>表构建</a:t>
            </a:r>
            <a:r>
              <a:rPr lang="zh-CN" altLang="en-US" dirty="0"/>
              <a:t>为字典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函数应该以字典的形式返回频率表</a:t>
            </a:r>
            <a:r>
              <a:rPr lang="en-US" altLang="zh-CN" dirty="0" smtClean="0"/>
              <a:t>	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freq_table</a:t>
            </a:r>
            <a:r>
              <a:rPr lang="en-US" altLang="zh-CN" dirty="0"/>
              <a:t>()</a:t>
            </a:r>
            <a:r>
              <a:rPr lang="zh-CN" altLang="en-US" dirty="0" smtClean="0"/>
              <a:t>函数为</a:t>
            </a:r>
            <a:r>
              <a:rPr lang="en-US" altLang="zh-CN" dirty="0" err="1" smtClean="0"/>
              <a:t>user_rating</a:t>
            </a:r>
            <a:r>
              <a:rPr lang="zh-CN" altLang="en-US" dirty="0"/>
              <a:t>列生成一个频率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</a:t>
            </a:r>
            <a:r>
              <a:rPr lang="zh-CN" altLang="en-US" dirty="0"/>
              <a:t>列的索引号为</a:t>
            </a:r>
            <a:r>
              <a:rPr lang="en-US" altLang="zh-CN" dirty="0" smtClean="0"/>
              <a:t>7</a:t>
            </a:r>
          </a:p>
          <a:p>
            <a:pPr lvl="1"/>
            <a:r>
              <a:rPr lang="zh-CN" altLang="en-US" dirty="0" smtClean="0"/>
              <a:t>并输出结果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9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2446</Words>
  <Application>Microsoft Macintosh PowerPoint</Application>
  <PresentationFormat>宽屏</PresentationFormat>
  <Paragraphs>345</Paragraphs>
  <Slides>32</Slides>
  <Notes>3</Notes>
  <HiddenSlides>7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DengXian</vt:lpstr>
      <vt:lpstr>DengXian Light</vt:lpstr>
      <vt:lpstr>Mangal</vt:lpstr>
      <vt:lpstr>YaHei Consolas Hybrid</vt:lpstr>
      <vt:lpstr>微软雅黑</vt:lpstr>
      <vt:lpstr>Arial</vt:lpstr>
      <vt:lpstr>Office 主题</vt:lpstr>
      <vt:lpstr>Python数据处理基础</vt:lpstr>
      <vt:lpstr>初识函数</vt:lpstr>
      <vt:lpstr>生成任何列的频率表</vt:lpstr>
      <vt:lpstr>从任何列中提取值</vt:lpstr>
      <vt:lpstr>编程任务</vt:lpstr>
      <vt:lpstr>创建频率表</vt:lpstr>
      <vt:lpstr>编程任务</vt:lpstr>
      <vt:lpstr>前期回顾--创建频率表</vt:lpstr>
      <vt:lpstr>编程任务</vt:lpstr>
      <vt:lpstr>编程任务</vt:lpstr>
      <vt:lpstr>关键字和位置参数</vt:lpstr>
      <vt:lpstr>在函数中调用函数</vt:lpstr>
      <vt:lpstr>在函数中调用函数</vt:lpstr>
      <vt:lpstr>自定义函数对内置函数的干扰</vt:lpstr>
      <vt:lpstr>变量名对内置函数的干扰</vt:lpstr>
      <vt:lpstr>参数设置默认值</vt:lpstr>
      <vt:lpstr>编程任务</vt:lpstr>
      <vt:lpstr>多种返回情况的函数</vt:lpstr>
      <vt:lpstr>编程任务</vt:lpstr>
      <vt:lpstr>返回多个变量</vt:lpstr>
      <vt:lpstr>返回多个变量-元组</vt:lpstr>
      <vt:lpstr>返回多个变量-元组</vt:lpstr>
      <vt:lpstr>返回多个变量-元组</vt:lpstr>
      <vt:lpstr>返回多个变量-元组</vt:lpstr>
      <vt:lpstr>编程任务</vt:lpstr>
      <vt:lpstr>关于元组的更多认识</vt:lpstr>
      <vt:lpstr>关于元组的更多认识</vt:lpstr>
      <vt:lpstr>关于元组的更多认识</vt:lpstr>
      <vt:lpstr>关于元组的更多认识</vt:lpstr>
      <vt:lpstr>关于元组的更多认识</vt:lpstr>
      <vt:lpstr>关于元组的更多认识</vt:lpstr>
      <vt:lpstr>编程任务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Python数据处理基础</dc:title>
  <dc:creator>Microsoft Office 用户</dc:creator>
  <cp:lastModifiedBy>Microsoft Office 用户</cp:lastModifiedBy>
  <cp:revision>313</cp:revision>
  <dcterms:created xsi:type="dcterms:W3CDTF">2020-01-27T04:54:09Z</dcterms:created>
  <dcterms:modified xsi:type="dcterms:W3CDTF">2020-01-31T02:25:44Z</dcterms:modified>
</cp:coreProperties>
</file>