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8.xml" ContentType="application/vnd.openxmlformats-officedocument.presentationml.tags+xml"/>
  <Override PartName="/ppt/charts/chart1.xml" ContentType="application/vnd.openxmlformats-officedocument.drawingml.chart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4"/>
    <p:sldMasterId id="2147483881" r:id="rId5"/>
  </p:sldMasterIdLst>
  <p:notesMasterIdLst>
    <p:notesMasterId r:id="rId31"/>
  </p:notesMasterIdLst>
  <p:handoutMasterIdLst>
    <p:handoutMasterId r:id="rId32"/>
  </p:handoutMasterIdLst>
  <p:sldIdLst>
    <p:sldId id="388" r:id="rId6"/>
    <p:sldId id="394" r:id="rId7"/>
    <p:sldId id="395" r:id="rId8"/>
    <p:sldId id="396" r:id="rId9"/>
    <p:sldId id="422" r:id="rId10"/>
    <p:sldId id="397" r:id="rId11"/>
    <p:sldId id="398" r:id="rId12"/>
    <p:sldId id="399" r:id="rId13"/>
    <p:sldId id="421" r:id="rId14"/>
    <p:sldId id="401" r:id="rId15"/>
    <p:sldId id="400" r:id="rId16"/>
    <p:sldId id="403" r:id="rId17"/>
    <p:sldId id="404" r:id="rId18"/>
    <p:sldId id="405" r:id="rId19"/>
    <p:sldId id="406" r:id="rId20"/>
    <p:sldId id="408" r:id="rId21"/>
    <p:sldId id="410" r:id="rId22"/>
    <p:sldId id="411" r:id="rId23"/>
    <p:sldId id="412" r:id="rId24"/>
    <p:sldId id="413" r:id="rId25"/>
    <p:sldId id="414" r:id="rId26"/>
    <p:sldId id="415" r:id="rId27"/>
    <p:sldId id="416" r:id="rId28"/>
    <p:sldId id="417" r:id="rId29"/>
    <p:sldId id="419" r:id="rId30"/>
  </p:sldIdLst>
  <p:sldSz cx="12188825" cy="6858000"/>
  <p:notesSz cx="6797675" cy="9928225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93">
          <p15:clr>
            <a:srgbClr val="A4A3A4"/>
          </p15:clr>
        </p15:guide>
        <p15:guide id="2" orient="horz" pos="3843">
          <p15:clr>
            <a:srgbClr val="A4A3A4"/>
          </p15:clr>
        </p15:guide>
        <p15:guide id="3" pos="7237">
          <p15:clr>
            <a:srgbClr val="A4A3A4"/>
          </p15:clr>
        </p15:guide>
        <p15:guide id="4" pos="3839">
          <p15:clr>
            <a:srgbClr val="A4A3A4"/>
          </p15:clr>
        </p15:guide>
        <p15:guide id="5" pos="4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CC"/>
    <a:srgbClr val="E8E8E8"/>
    <a:srgbClr val="E4E4E4"/>
    <a:srgbClr val="ABABAB"/>
    <a:srgbClr val="717171"/>
    <a:srgbClr val="4F4F4F"/>
    <a:srgbClr val="008986"/>
    <a:srgbClr val="008080"/>
    <a:srgbClr val="00AB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9314" autoAdjust="0"/>
  </p:normalViewPr>
  <p:slideViewPr>
    <p:cSldViewPr snapToGrid="0">
      <p:cViewPr varScale="1">
        <p:scale>
          <a:sx n="74" d="100"/>
          <a:sy n="74" d="100"/>
        </p:scale>
        <p:origin x="522" y="54"/>
      </p:cViewPr>
      <p:guideLst>
        <p:guide orient="horz" pos="293"/>
        <p:guide orient="horz" pos="3843"/>
        <p:guide pos="7237"/>
        <p:guide pos="3839"/>
        <p:guide pos="4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n002024\ATOC\2013\Long%20Tail\from%20Stella\APAC%20Country%20Sales%202012%20-%20Q4%20130113F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557840912167572E-2"/>
          <c:y val="2.4524637103587179E-2"/>
          <c:w val="0.89118587663929316"/>
          <c:h val="0.85998501428819341"/>
        </c:manualLayout>
      </c:layout>
      <c:lineChart>
        <c:grouping val="standard"/>
        <c:varyColors val="0"/>
        <c:ser>
          <c:idx val="0"/>
          <c:order val="0"/>
          <c:spPr>
            <a:ln w="38100"/>
          </c:spPr>
          <c:marker>
            <c:symbol val="none"/>
          </c:marker>
          <c:val>
            <c:numRef>
              <c:f>'CHK 08-12'!$K$3:$K$428</c:f>
              <c:numCache>
                <c:formatCode>General</c:formatCode>
                <c:ptCount val="426"/>
                <c:pt idx="0">
                  <c:v>26834700.550000001</c:v>
                </c:pt>
                <c:pt idx="1">
                  <c:v>26751875.030000001</c:v>
                </c:pt>
                <c:pt idx="2">
                  <c:v>17895936.059999999</c:v>
                </c:pt>
                <c:pt idx="3">
                  <c:v>16699098.76</c:v>
                </c:pt>
                <c:pt idx="4">
                  <c:v>16186659.09</c:v>
                </c:pt>
                <c:pt idx="5">
                  <c:v>15347574.470000004</c:v>
                </c:pt>
                <c:pt idx="6">
                  <c:v>12985434.08</c:v>
                </c:pt>
                <c:pt idx="7">
                  <c:v>12741970.16</c:v>
                </c:pt>
                <c:pt idx="8">
                  <c:v>11608776.17</c:v>
                </c:pt>
                <c:pt idx="9">
                  <c:v>11436367.859999999</c:v>
                </c:pt>
                <c:pt idx="10">
                  <c:v>10949660.800000004</c:v>
                </c:pt>
                <c:pt idx="11">
                  <c:v>10801703.310000002</c:v>
                </c:pt>
                <c:pt idx="12">
                  <c:v>10466829.32</c:v>
                </c:pt>
                <c:pt idx="13">
                  <c:v>10087163.460000006</c:v>
                </c:pt>
                <c:pt idx="14">
                  <c:v>9541260.439999979</c:v>
                </c:pt>
                <c:pt idx="15">
                  <c:v>8410849.8699999992</c:v>
                </c:pt>
                <c:pt idx="16">
                  <c:v>7487805.2700000014</c:v>
                </c:pt>
                <c:pt idx="17">
                  <c:v>6457368.8199999994</c:v>
                </c:pt>
                <c:pt idx="18">
                  <c:v>6315756.3900000006</c:v>
                </c:pt>
                <c:pt idx="19">
                  <c:v>6041798.5900000008</c:v>
                </c:pt>
                <c:pt idx="20">
                  <c:v>5953883.6800000006</c:v>
                </c:pt>
                <c:pt idx="21">
                  <c:v>5884466.21</c:v>
                </c:pt>
                <c:pt idx="22">
                  <c:v>5740879.5</c:v>
                </c:pt>
                <c:pt idx="23">
                  <c:v>5415393.5800000001</c:v>
                </c:pt>
                <c:pt idx="24">
                  <c:v>5374833.4700000044</c:v>
                </c:pt>
                <c:pt idx="25">
                  <c:v>5339737.8599999994</c:v>
                </c:pt>
                <c:pt idx="26">
                  <c:v>5216024.1900000004</c:v>
                </c:pt>
                <c:pt idx="27">
                  <c:v>5074606.13</c:v>
                </c:pt>
                <c:pt idx="28">
                  <c:v>5046170.1599999992</c:v>
                </c:pt>
                <c:pt idx="29">
                  <c:v>5029525.03</c:v>
                </c:pt>
                <c:pt idx="30">
                  <c:v>4911195.9700000044</c:v>
                </c:pt>
                <c:pt idx="31">
                  <c:v>4833805.24</c:v>
                </c:pt>
                <c:pt idx="32">
                  <c:v>4671566.8500000006</c:v>
                </c:pt>
                <c:pt idx="33">
                  <c:v>4624054.17</c:v>
                </c:pt>
                <c:pt idx="34">
                  <c:v>4313312.13</c:v>
                </c:pt>
                <c:pt idx="35">
                  <c:v>4041720.2</c:v>
                </c:pt>
                <c:pt idx="36">
                  <c:v>4013543.07</c:v>
                </c:pt>
                <c:pt idx="37">
                  <c:v>3878772.24</c:v>
                </c:pt>
                <c:pt idx="38">
                  <c:v>3851167.82</c:v>
                </c:pt>
                <c:pt idx="39">
                  <c:v>3849021.71</c:v>
                </c:pt>
                <c:pt idx="40">
                  <c:v>3832713.18</c:v>
                </c:pt>
                <c:pt idx="41">
                  <c:v>3660371.27</c:v>
                </c:pt>
                <c:pt idx="42">
                  <c:v>3642540.44</c:v>
                </c:pt>
                <c:pt idx="43">
                  <c:v>3576116.52</c:v>
                </c:pt>
                <c:pt idx="44">
                  <c:v>3375861.4899999998</c:v>
                </c:pt>
                <c:pt idx="45">
                  <c:v>3210159.8299999987</c:v>
                </c:pt>
                <c:pt idx="46">
                  <c:v>3126690.2600000002</c:v>
                </c:pt>
                <c:pt idx="47">
                  <c:v>3122065.32</c:v>
                </c:pt>
                <c:pt idx="48">
                  <c:v>3113349.16</c:v>
                </c:pt>
                <c:pt idx="49">
                  <c:v>3096860.82</c:v>
                </c:pt>
                <c:pt idx="50">
                  <c:v>3065259.18</c:v>
                </c:pt>
                <c:pt idx="51">
                  <c:v>3020425.48</c:v>
                </c:pt>
                <c:pt idx="52">
                  <c:v>2973892.34</c:v>
                </c:pt>
                <c:pt idx="53">
                  <c:v>2957016.96</c:v>
                </c:pt>
                <c:pt idx="54">
                  <c:v>2892780.21</c:v>
                </c:pt>
                <c:pt idx="55">
                  <c:v>2849064.13</c:v>
                </c:pt>
                <c:pt idx="56">
                  <c:v>2824123.68</c:v>
                </c:pt>
                <c:pt idx="57">
                  <c:v>2787953.11</c:v>
                </c:pt>
                <c:pt idx="58">
                  <c:v>2698931.73</c:v>
                </c:pt>
                <c:pt idx="59">
                  <c:v>2659503.96</c:v>
                </c:pt>
                <c:pt idx="60">
                  <c:v>2641426.0499999998</c:v>
                </c:pt>
                <c:pt idx="61">
                  <c:v>2628039.2000000002</c:v>
                </c:pt>
                <c:pt idx="62">
                  <c:v>2612239.7000000002</c:v>
                </c:pt>
                <c:pt idx="63">
                  <c:v>2512994.1</c:v>
                </c:pt>
                <c:pt idx="64">
                  <c:v>2471891.3099999987</c:v>
                </c:pt>
                <c:pt idx="65">
                  <c:v>2443188.9</c:v>
                </c:pt>
                <c:pt idx="66">
                  <c:v>2356801.5499999998</c:v>
                </c:pt>
                <c:pt idx="67">
                  <c:v>2311906.15</c:v>
                </c:pt>
                <c:pt idx="68">
                  <c:v>2295535.2400000002</c:v>
                </c:pt>
                <c:pt idx="69">
                  <c:v>2251094.4099999997</c:v>
                </c:pt>
                <c:pt idx="70">
                  <c:v>2143842.7599999998</c:v>
                </c:pt>
                <c:pt idx="71">
                  <c:v>2119399.36</c:v>
                </c:pt>
                <c:pt idx="72">
                  <c:v>2084961.77</c:v>
                </c:pt>
                <c:pt idx="73">
                  <c:v>2080068.09</c:v>
                </c:pt>
                <c:pt idx="74">
                  <c:v>2045826.3</c:v>
                </c:pt>
                <c:pt idx="75">
                  <c:v>2043436.5</c:v>
                </c:pt>
                <c:pt idx="76">
                  <c:v>2038054.12</c:v>
                </c:pt>
                <c:pt idx="77">
                  <c:v>2028014.83</c:v>
                </c:pt>
                <c:pt idx="78">
                  <c:v>2024151.77</c:v>
                </c:pt>
                <c:pt idx="79">
                  <c:v>2004470.2</c:v>
                </c:pt>
                <c:pt idx="80">
                  <c:v>1996953.21</c:v>
                </c:pt>
                <c:pt idx="81">
                  <c:v>1915573.02</c:v>
                </c:pt>
                <c:pt idx="82">
                  <c:v>1914422.09</c:v>
                </c:pt>
                <c:pt idx="83">
                  <c:v>1802842.55</c:v>
                </c:pt>
                <c:pt idx="84">
                  <c:v>1781015.02</c:v>
                </c:pt>
                <c:pt idx="85">
                  <c:v>1778936.28</c:v>
                </c:pt>
                <c:pt idx="86">
                  <c:v>1776817.04</c:v>
                </c:pt>
                <c:pt idx="87">
                  <c:v>1768479.71</c:v>
                </c:pt>
                <c:pt idx="88">
                  <c:v>1666328.83</c:v>
                </c:pt>
                <c:pt idx="89">
                  <c:v>1652140.82</c:v>
                </c:pt>
                <c:pt idx="90">
                  <c:v>1650371.23</c:v>
                </c:pt>
                <c:pt idx="91">
                  <c:v>1606917.49</c:v>
                </c:pt>
                <c:pt idx="92">
                  <c:v>1544243.79</c:v>
                </c:pt>
                <c:pt idx="93">
                  <c:v>1487269.05</c:v>
                </c:pt>
                <c:pt idx="94">
                  <c:v>1422771.22</c:v>
                </c:pt>
                <c:pt idx="95">
                  <c:v>1416952.58</c:v>
                </c:pt>
                <c:pt idx="96">
                  <c:v>1372028.71</c:v>
                </c:pt>
                <c:pt idx="97">
                  <c:v>1320067.94</c:v>
                </c:pt>
                <c:pt idx="98">
                  <c:v>1317985.77</c:v>
                </c:pt>
                <c:pt idx="99">
                  <c:v>1312204.1000000001</c:v>
                </c:pt>
                <c:pt idx="100">
                  <c:v>1298499.9000000004</c:v>
                </c:pt>
                <c:pt idx="101">
                  <c:v>1277905.44</c:v>
                </c:pt>
                <c:pt idx="102">
                  <c:v>1256995.1300000008</c:v>
                </c:pt>
                <c:pt idx="103">
                  <c:v>1222720.8400000001</c:v>
                </c:pt>
                <c:pt idx="104">
                  <c:v>1216351.58</c:v>
                </c:pt>
                <c:pt idx="105">
                  <c:v>1149928.9099999999</c:v>
                </c:pt>
                <c:pt idx="106">
                  <c:v>1148835.24</c:v>
                </c:pt>
                <c:pt idx="107">
                  <c:v>1139568.48</c:v>
                </c:pt>
                <c:pt idx="108">
                  <c:v>1130385.9200000002</c:v>
                </c:pt>
                <c:pt idx="109">
                  <c:v>1112997.1700000011</c:v>
                </c:pt>
                <c:pt idx="110">
                  <c:v>1094070.28</c:v>
                </c:pt>
                <c:pt idx="111">
                  <c:v>1083790.1500000008</c:v>
                </c:pt>
                <c:pt idx="112">
                  <c:v>1067895.47</c:v>
                </c:pt>
                <c:pt idx="113">
                  <c:v>1020668.3200000004</c:v>
                </c:pt>
                <c:pt idx="114">
                  <c:v>1016824.12</c:v>
                </c:pt>
                <c:pt idx="115">
                  <c:v>1012425.37</c:v>
                </c:pt>
                <c:pt idx="116">
                  <c:v>970808.25</c:v>
                </c:pt>
                <c:pt idx="117">
                  <c:v>963485.66</c:v>
                </c:pt>
                <c:pt idx="118">
                  <c:v>962053.01</c:v>
                </c:pt>
                <c:pt idx="119">
                  <c:v>932460.25</c:v>
                </c:pt>
                <c:pt idx="120">
                  <c:v>930019.51</c:v>
                </c:pt>
                <c:pt idx="121">
                  <c:v>905928.66</c:v>
                </c:pt>
                <c:pt idx="122">
                  <c:v>903468.2</c:v>
                </c:pt>
                <c:pt idx="123">
                  <c:v>890305.71</c:v>
                </c:pt>
                <c:pt idx="124">
                  <c:v>873355.7</c:v>
                </c:pt>
                <c:pt idx="125">
                  <c:v>871908.66999999899</c:v>
                </c:pt>
                <c:pt idx="126">
                  <c:v>864674.28999999666</c:v>
                </c:pt>
                <c:pt idx="127">
                  <c:v>858782.21</c:v>
                </c:pt>
                <c:pt idx="128">
                  <c:v>836586.62</c:v>
                </c:pt>
                <c:pt idx="129">
                  <c:v>830450.96000000043</c:v>
                </c:pt>
                <c:pt idx="130">
                  <c:v>825567.69</c:v>
                </c:pt>
                <c:pt idx="131">
                  <c:v>819724.66999999899</c:v>
                </c:pt>
                <c:pt idx="132">
                  <c:v>794377.04</c:v>
                </c:pt>
                <c:pt idx="133">
                  <c:v>779045.39</c:v>
                </c:pt>
                <c:pt idx="134">
                  <c:v>757238.63</c:v>
                </c:pt>
                <c:pt idx="135">
                  <c:v>744126.42</c:v>
                </c:pt>
                <c:pt idx="136">
                  <c:v>733887.55</c:v>
                </c:pt>
                <c:pt idx="137">
                  <c:v>732294.67999999679</c:v>
                </c:pt>
                <c:pt idx="138">
                  <c:v>731784.51</c:v>
                </c:pt>
                <c:pt idx="139">
                  <c:v>729745.28999999666</c:v>
                </c:pt>
                <c:pt idx="140">
                  <c:v>723594.39</c:v>
                </c:pt>
                <c:pt idx="141">
                  <c:v>713862</c:v>
                </c:pt>
                <c:pt idx="142">
                  <c:v>701731.2</c:v>
                </c:pt>
                <c:pt idx="143">
                  <c:v>697381.04</c:v>
                </c:pt>
                <c:pt idx="144">
                  <c:v>697249.64</c:v>
                </c:pt>
                <c:pt idx="145">
                  <c:v>697024.46000000043</c:v>
                </c:pt>
                <c:pt idx="146">
                  <c:v>686713.84000000043</c:v>
                </c:pt>
                <c:pt idx="147">
                  <c:v>682978.16999999899</c:v>
                </c:pt>
                <c:pt idx="148">
                  <c:v>681636.99</c:v>
                </c:pt>
                <c:pt idx="149">
                  <c:v>678265.54</c:v>
                </c:pt>
                <c:pt idx="150">
                  <c:v>661382.81000000041</c:v>
                </c:pt>
                <c:pt idx="151">
                  <c:v>647997.23</c:v>
                </c:pt>
                <c:pt idx="152">
                  <c:v>641257.46000000043</c:v>
                </c:pt>
                <c:pt idx="153">
                  <c:v>637690.54</c:v>
                </c:pt>
                <c:pt idx="154">
                  <c:v>635118.15</c:v>
                </c:pt>
                <c:pt idx="155">
                  <c:v>628363.94999999937</c:v>
                </c:pt>
                <c:pt idx="156">
                  <c:v>626131.06999999937</c:v>
                </c:pt>
                <c:pt idx="157">
                  <c:v>618111.81000000041</c:v>
                </c:pt>
                <c:pt idx="158">
                  <c:v>609327.96000000043</c:v>
                </c:pt>
                <c:pt idx="159">
                  <c:v>590900</c:v>
                </c:pt>
                <c:pt idx="160">
                  <c:v>579873.19999999681</c:v>
                </c:pt>
                <c:pt idx="161">
                  <c:v>579330.87</c:v>
                </c:pt>
                <c:pt idx="162">
                  <c:v>578434.09</c:v>
                </c:pt>
                <c:pt idx="163">
                  <c:v>576647.99</c:v>
                </c:pt>
                <c:pt idx="164">
                  <c:v>569350.56999999937</c:v>
                </c:pt>
                <c:pt idx="165">
                  <c:v>565995.24</c:v>
                </c:pt>
                <c:pt idx="166">
                  <c:v>563343.80000000005</c:v>
                </c:pt>
                <c:pt idx="167">
                  <c:v>561460.54</c:v>
                </c:pt>
                <c:pt idx="168">
                  <c:v>549228.89</c:v>
                </c:pt>
                <c:pt idx="169">
                  <c:v>545730.41</c:v>
                </c:pt>
                <c:pt idx="170">
                  <c:v>541984.91</c:v>
                </c:pt>
                <c:pt idx="171">
                  <c:v>532585.66</c:v>
                </c:pt>
                <c:pt idx="172">
                  <c:v>531234.53</c:v>
                </c:pt>
                <c:pt idx="173">
                  <c:v>525056.14</c:v>
                </c:pt>
                <c:pt idx="174">
                  <c:v>519786.19</c:v>
                </c:pt>
                <c:pt idx="175">
                  <c:v>515631.69</c:v>
                </c:pt>
                <c:pt idx="176">
                  <c:v>510284.13</c:v>
                </c:pt>
                <c:pt idx="177">
                  <c:v>504428.11</c:v>
                </c:pt>
                <c:pt idx="178">
                  <c:v>486887.7</c:v>
                </c:pt>
                <c:pt idx="179">
                  <c:v>477377.45</c:v>
                </c:pt>
                <c:pt idx="180">
                  <c:v>466613.8</c:v>
                </c:pt>
                <c:pt idx="181">
                  <c:v>465797.32</c:v>
                </c:pt>
                <c:pt idx="182">
                  <c:v>465325.24</c:v>
                </c:pt>
                <c:pt idx="183">
                  <c:v>454115.8</c:v>
                </c:pt>
                <c:pt idx="184">
                  <c:v>451759.4</c:v>
                </c:pt>
                <c:pt idx="185">
                  <c:v>450330.42000000022</c:v>
                </c:pt>
                <c:pt idx="186">
                  <c:v>449308.38</c:v>
                </c:pt>
                <c:pt idx="187">
                  <c:v>448947.68</c:v>
                </c:pt>
                <c:pt idx="188">
                  <c:v>445237.78</c:v>
                </c:pt>
                <c:pt idx="189">
                  <c:v>427728.5</c:v>
                </c:pt>
                <c:pt idx="190">
                  <c:v>411715.88</c:v>
                </c:pt>
                <c:pt idx="191">
                  <c:v>390256.21</c:v>
                </c:pt>
                <c:pt idx="192">
                  <c:v>386322.96</c:v>
                </c:pt>
                <c:pt idx="193">
                  <c:v>384248.36</c:v>
                </c:pt>
                <c:pt idx="194">
                  <c:v>383806.28</c:v>
                </c:pt>
                <c:pt idx="195">
                  <c:v>369351.5</c:v>
                </c:pt>
                <c:pt idx="196">
                  <c:v>369124.92000000022</c:v>
                </c:pt>
                <c:pt idx="197">
                  <c:v>361008.69</c:v>
                </c:pt>
                <c:pt idx="198">
                  <c:v>354753.42000000022</c:v>
                </c:pt>
                <c:pt idx="199">
                  <c:v>352328.88</c:v>
                </c:pt>
                <c:pt idx="200">
                  <c:v>347764.33</c:v>
                </c:pt>
                <c:pt idx="201">
                  <c:v>346032.1</c:v>
                </c:pt>
                <c:pt idx="202">
                  <c:v>341636.02</c:v>
                </c:pt>
                <c:pt idx="203">
                  <c:v>338678.95</c:v>
                </c:pt>
                <c:pt idx="204">
                  <c:v>337443.76</c:v>
                </c:pt>
                <c:pt idx="205">
                  <c:v>334943.57</c:v>
                </c:pt>
                <c:pt idx="206">
                  <c:v>326620.40999999997</c:v>
                </c:pt>
                <c:pt idx="207">
                  <c:v>316211.42000000022</c:v>
                </c:pt>
                <c:pt idx="208">
                  <c:v>314040.52</c:v>
                </c:pt>
                <c:pt idx="209">
                  <c:v>312611.86</c:v>
                </c:pt>
                <c:pt idx="210">
                  <c:v>312139.81</c:v>
                </c:pt>
                <c:pt idx="211">
                  <c:v>309087.73000000021</c:v>
                </c:pt>
                <c:pt idx="212">
                  <c:v>307695.19</c:v>
                </c:pt>
                <c:pt idx="213">
                  <c:v>303023.5</c:v>
                </c:pt>
                <c:pt idx="214">
                  <c:v>300395.99000000022</c:v>
                </c:pt>
                <c:pt idx="215">
                  <c:v>296683.69</c:v>
                </c:pt>
                <c:pt idx="216">
                  <c:v>294851.23000000021</c:v>
                </c:pt>
                <c:pt idx="217">
                  <c:v>294568.65999999986</c:v>
                </c:pt>
                <c:pt idx="218">
                  <c:v>293191.14999999985</c:v>
                </c:pt>
                <c:pt idx="219">
                  <c:v>288055.31</c:v>
                </c:pt>
                <c:pt idx="220">
                  <c:v>287789.90000000002</c:v>
                </c:pt>
                <c:pt idx="221">
                  <c:v>287381.56</c:v>
                </c:pt>
                <c:pt idx="222">
                  <c:v>286668.64999999985</c:v>
                </c:pt>
                <c:pt idx="223">
                  <c:v>285061.55</c:v>
                </c:pt>
                <c:pt idx="224">
                  <c:v>279276.84999999986</c:v>
                </c:pt>
                <c:pt idx="225">
                  <c:v>275158.92000000022</c:v>
                </c:pt>
                <c:pt idx="226">
                  <c:v>274841.99000000022</c:v>
                </c:pt>
                <c:pt idx="227">
                  <c:v>274237.37</c:v>
                </c:pt>
                <c:pt idx="228">
                  <c:v>258190</c:v>
                </c:pt>
                <c:pt idx="229">
                  <c:v>256963.93</c:v>
                </c:pt>
                <c:pt idx="230">
                  <c:v>251322.29</c:v>
                </c:pt>
                <c:pt idx="231">
                  <c:v>247758.16</c:v>
                </c:pt>
                <c:pt idx="232">
                  <c:v>247660.93</c:v>
                </c:pt>
                <c:pt idx="233">
                  <c:v>240384.13</c:v>
                </c:pt>
                <c:pt idx="234">
                  <c:v>235640.51</c:v>
                </c:pt>
                <c:pt idx="235">
                  <c:v>232198.46</c:v>
                </c:pt>
                <c:pt idx="236">
                  <c:v>223064.05</c:v>
                </c:pt>
                <c:pt idx="237">
                  <c:v>221220.28</c:v>
                </c:pt>
                <c:pt idx="238">
                  <c:v>218652</c:v>
                </c:pt>
                <c:pt idx="239">
                  <c:v>217278.01</c:v>
                </c:pt>
                <c:pt idx="240">
                  <c:v>216364.78</c:v>
                </c:pt>
                <c:pt idx="241">
                  <c:v>214109.72</c:v>
                </c:pt>
                <c:pt idx="242">
                  <c:v>207879.05</c:v>
                </c:pt>
                <c:pt idx="243">
                  <c:v>202060.24000000011</c:v>
                </c:pt>
                <c:pt idx="244">
                  <c:v>200733.99</c:v>
                </c:pt>
                <c:pt idx="245">
                  <c:v>199829.34999999998</c:v>
                </c:pt>
                <c:pt idx="246">
                  <c:v>199227.05</c:v>
                </c:pt>
                <c:pt idx="247">
                  <c:v>180844.31999999998</c:v>
                </c:pt>
                <c:pt idx="248">
                  <c:v>179754.63</c:v>
                </c:pt>
                <c:pt idx="249">
                  <c:v>179736</c:v>
                </c:pt>
                <c:pt idx="250">
                  <c:v>179136</c:v>
                </c:pt>
                <c:pt idx="251">
                  <c:v>175151.47</c:v>
                </c:pt>
                <c:pt idx="252">
                  <c:v>174773.91</c:v>
                </c:pt>
                <c:pt idx="253">
                  <c:v>172621.1</c:v>
                </c:pt>
                <c:pt idx="254">
                  <c:v>168677.36</c:v>
                </c:pt>
                <c:pt idx="255">
                  <c:v>166077.16</c:v>
                </c:pt>
                <c:pt idx="256">
                  <c:v>155713.3599999994</c:v>
                </c:pt>
                <c:pt idx="257">
                  <c:v>155091.97</c:v>
                </c:pt>
                <c:pt idx="258">
                  <c:v>154403.97</c:v>
                </c:pt>
                <c:pt idx="259">
                  <c:v>152692.81</c:v>
                </c:pt>
                <c:pt idx="260">
                  <c:v>147200.51</c:v>
                </c:pt>
                <c:pt idx="261">
                  <c:v>142279.09</c:v>
                </c:pt>
                <c:pt idx="262">
                  <c:v>139158.67000000001</c:v>
                </c:pt>
                <c:pt idx="263">
                  <c:v>137764.07999999999</c:v>
                </c:pt>
                <c:pt idx="264">
                  <c:v>135276.37</c:v>
                </c:pt>
                <c:pt idx="265">
                  <c:v>134028.5</c:v>
                </c:pt>
                <c:pt idx="266">
                  <c:v>133455.41</c:v>
                </c:pt>
                <c:pt idx="267">
                  <c:v>133192.3599999994</c:v>
                </c:pt>
                <c:pt idx="268">
                  <c:v>132613.44</c:v>
                </c:pt>
                <c:pt idx="269">
                  <c:v>132613.01</c:v>
                </c:pt>
                <c:pt idx="270">
                  <c:v>129432.22</c:v>
                </c:pt>
                <c:pt idx="271">
                  <c:v>129361.47</c:v>
                </c:pt>
                <c:pt idx="272">
                  <c:v>125315</c:v>
                </c:pt>
                <c:pt idx="273">
                  <c:v>123574.51</c:v>
                </c:pt>
                <c:pt idx="274">
                  <c:v>121382.13</c:v>
                </c:pt>
                <c:pt idx="275">
                  <c:v>119828.16</c:v>
                </c:pt>
                <c:pt idx="276">
                  <c:v>116306.28</c:v>
                </c:pt>
                <c:pt idx="277">
                  <c:v>115176.35</c:v>
                </c:pt>
                <c:pt idx="278">
                  <c:v>114901.29</c:v>
                </c:pt>
                <c:pt idx="279">
                  <c:v>113267.58</c:v>
                </c:pt>
                <c:pt idx="280">
                  <c:v>111271.61</c:v>
                </c:pt>
                <c:pt idx="281">
                  <c:v>109660.4</c:v>
                </c:pt>
                <c:pt idx="282">
                  <c:v>109592.62000000002</c:v>
                </c:pt>
                <c:pt idx="283">
                  <c:v>108800.54</c:v>
                </c:pt>
                <c:pt idx="284">
                  <c:v>104269.02</c:v>
                </c:pt>
                <c:pt idx="285">
                  <c:v>102208.70999999999</c:v>
                </c:pt>
                <c:pt idx="286">
                  <c:v>100978.84</c:v>
                </c:pt>
                <c:pt idx="287">
                  <c:v>92624.58</c:v>
                </c:pt>
                <c:pt idx="288">
                  <c:v>90599.81</c:v>
                </c:pt>
                <c:pt idx="289">
                  <c:v>90517.409999999989</c:v>
                </c:pt>
                <c:pt idx="290">
                  <c:v>89552.83</c:v>
                </c:pt>
                <c:pt idx="291">
                  <c:v>89180.170000000027</c:v>
                </c:pt>
                <c:pt idx="292">
                  <c:v>82585.439999999988</c:v>
                </c:pt>
                <c:pt idx="293">
                  <c:v>82255.149999999994</c:v>
                </c:pt>
                <c:pt idx="294">
                  <c:v>82083.86</c:v>
                </c:pt>
                <c:pt idx="295">
                  <c:v>81920</c:v>
                </c:pt>
                <c:pt idx="296">
                  <c:v>81696.38</c:v>
                </c:pt>
                <c:pt idx="297">
                  <c:v>78164.39</c:v>
                </c:pt>
                <c:pt idx="298">
                  <c:v>77112.539999999994</c:v>
                </c:pt>
                <c:pt idx="299">
                  <c:v>77023.88</c:v>
                </c:pt>
                <c:pt idx="300">
                  <c:v>75943.899999999994</c:v>
                </c:pt>
                <c:pt idx="301">
                  <c:v>74266.170000000027</c:v>
                </c:pt>
                <c:pt idx="302">
                  <c:v>73454.600000000006</c:v>
                </c:pt>
                <c:pt idx="303">
                  <c:v>73206.670000000027</c:v>
                </c:pt>
                <c:pt idx="304">
                  <c:v>69901.959999999992</c:v>
                </c:pt>
                <c:pt idx="305">
                  <c:v>69582.120000000024</c:v>
                </c:pt>
                <c:pt idx="306">
                  <c:v>68703.120000000024</c:v>
                </c:pt>
                <c:pt idx="307">
                  <c:v>66811.209999999992</c:v>
                </c:pt>
                <c:pt idx="308">
                  <c:v>66415.92</c:v>
                </c:pt>
                <c:pt idx="309">
                  <c:v>64606.5</c:v>
                </c:pt>
                <c:pt idx="310">
                  <c:v>63686.74</c:v>
                </c:pt>
                <c:pt idx="311">
                  <c:v>63416.51</c:v>
                </c:pt>
                <c:pt idx="312">
                  <c:v>60138.350000000013</c:v>
                </c:pt>
                <c:pt idx="313">
                  <c:v>58591.880000000012</c:v>
                </c:pt>
                <c:pt idx="314">
                  <c:v>56577.01</c:v>
                </c:pt>
                <c:pt idx="315">
                  <c:v>55650.840000000011</c:v>
                </c:pt>
                <c:pt idx="316">
                  <c:v>55421.54</c:v>
                </c:pt>
                <c:pt idx="317">
                  <c:v>54967.729999999996</c:v>
                </c:pt>
                <c:pt idx="318">
                  <c:v>53103.18</c:v>
                </c:pt>
                <c:pt idx="319">
                  <c:v>53051.98</c:v>
                </c:pt>
                <c:pt idx="320">
                  <c:v>51963.28</c:v>
                </c:pt>
                <c:pt idx="321">
                  <c:v>51761.67</c:v>
                </c:pt>
                <c:pt idx="322">
                  <c:v>50747.93</c:v>
                </c:pt>
                <c:pt idx="323">
                  <c:v>50202.7</c:v>
                </c:pt>
                <c:pt idx="324">
                  <c:v>50162.93</c:v>
                </c:pt>
                <c:pt idx="325">
                  <c:v>48933.02</c:v>
                </c:pt>
                <c:pt idx="326">
                  <c:v>43742.32</c:v>
                </c:pt>
                <c:pt idx="327">
                  <c:v>43468.91</c:v>
                </c:pt>
                <c:pt idx="328">
                  <c:v>42924.810000000012</c:v>
                </c:pt>
                <c:pt idx="329">
                  <c:v>42898.82</c:v>
                </c:pt>
                <c:pt idx="330">
                  <c:v>42593.83</c:v>
                </c:pt>
                <c:pt idx="331">
                  <c:v>41890.800000000003</c:v>
                </c:pt>
                <c:pt idx="332">
                  <c:v>41361.71</c:v>
                </c:pt>
                <c:pt idx="333">
                  <c:v>40211.300000000003</c:v>
                </c:pt>
                <c:pt idx="334">
                  <c:v>39759.18</c:v>
                </c:pt>
                <c:pt idx="335">
                  <c:v>39357.870000000003</c:v>
                </c:pt>
                <c:pt idx="336">
                  <c:v>38461.1</c:v>
                </c:pt>
                <c:pt idx="337">
                  <c:v>36376.68</c:v>
                </c:pt>
                <c:pt idx="338">
                  <c:v>34358.639999999999</c:v>
                </c:pt>
                <c:pt idx="339">
                  <c:v>32705.86</c:v>
                </c:pt>
                <c:pt idx="340">
                  <c:v>32662.14</c:v>
                </c:pt>
                <c:pt idx="341">
                  <c:v>32330.34</c:v>
                </c:pt>
                <c:pt idx="342">
                  <c:v>31223.49</c:v>
                </c:pt>
                <c:pt idx="343">
                  <c:v>30405.35</c:v>
                </c:pt>
                <c:pt idx="344">
                  <c:v>30389.52</c:v>
                </c:pt>
                <c:pt idx="345">
                  <c:v>26779.940000000021</c:v>
                </c:pt>
                <c:pt idx="346">
                  <c:v>25617.53</c:v>
                </c:pt>
                <c:pt idx="347">
                  <c:v>25258.99</c:v>
                </c:pt>
                <c:pt idx="348">
                  <c:v>24858.47</c:v>
                </c:pt>
                <c:pt idx="349">
                  <c:v>23453.260000000009</c:v>
                </c:pt>
                <c:pt idx="350">
                  <c:v>23289.18</c:v>
                </c:pt>
                <c:pt idx="351">
                  <c:v>21904.91</c:v>
                </c:pt>
                <c:pt idx="352">
                  <c:v>21650.97</c:v>
                </c:pt>
                <c:pt idx="353">
                  <c:v>21234.35</c:v>
                </c:pt>
                <c:pt idx="354">
                  <c:v>19848.03</c:v>
                </c:pt>
                <c:pt idx="355">
                  <c:v>18979.490000000005</c:v>
                </c:pt>
                <c:pt idx="356">
                  <c:v>18834.830000000002</c:v>
                </c:pt>
                <c:pt idx="357">
                  <c:v>18511.75</c:v>
                </c:pt>
                <c:pt idx="358">
                  <c:v>18207.490000000005</c:v>
                </c:pt>
                <c:pt idx="359">
                  <c:v>17485.599999999929</c:v>
                </c:pt>
                <c:pt idx="360">
                  <c:v>16814.18</c:v>
                </c:pt>
                <c:pt idx="361">
                  <c:v>16394.3</c:v>
                </c:pt>
                <c:pt idx="362">
                  <c:v>14711.93</c:v>
                </c:pt>
                <c:pt idx="363">
                  <c:v>14422.849999999968</c:v>
                </c:pt>
                <c:pt idx="364">
                  <c:v>13759.240000000014</c:v>
                </c:pt>
                <c:pt idx="365">
                  <c:v>13716.41</c:v>
                </c:pt>
                <c:pt idx="366">
                  <c:v>13233.32</c:v>
                </c:pt>
                <c:pt idx="367">
                  <c:v>13054.949999999983</c:v>
                </c:pt>
                <c:pt idx="368">
                  <c:v>13007.29</c:v>
                </c:pt>
                <c:pt idx="369">
                  <c:v>11917.62</c:v>
                </c:pt>
                <c:pt idx="370">
                  <c:v>11860.17</c:v>
                </c:pt>
                <c:pt idx="371">
                  <c:v>11151.27</c:v>
                </c:pt>
                <c:pt idx="372">
                  <c:v>9425.44</c:v>
                </c:pt>
                <c:pt idx="373">
                  <c:v>7855.57</c:v>
                </c:pt>
                <c:pt idx="374">
                  <c:v>7820.39</c:v>
                </c:pt>
                <c:pt idx="375">
                  <c:v>6278.77</c:v>
                </c:pt>
                <c:pt idx="376">
                  <c:v>4593.84</c:v>
                </c:pt>
                <c:pt idx="377">
                  <c:v>3740.67</c:v>
                </c:pt>
                <c:pt idx="378">
                  <c:v>3310.3500000000022</c:v>
                </c:pt>
                <c:pt idx="379">
                  <c:v>3089.3300000000022</c:v>
                </c:pt>
                <c:pt idx="380">
                  <c:v>64.209999999999994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-163.93</c:v>
                </c:pt>
                <c:pt idx="425">
                  <c:v>-33663.880000000012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7963992"/>
        <c:axId val="727964384"/>
      </c:lineChart>
      <c:catAx>
        <c:axId val="727963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727964384"/>
        <c:crosses val="autoZero"/>
        <c:auto val="1"/>
        <c:lblAlgn val="ctr"/>
        <c:lblOffset val="100"/>
        <c:noMultiLvlLbl val="0"/>
      </c:catAx>
      <c:valAx>
        <c:axId val="727964384"/>
        <c:scaling>
          <c:orientation val="minMax"/>
          <c:min val="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727963992"/>
        <c:crosses val="autoZero"/>
        <c:crossBetween val="between"/>
        <c:dispUnits>
          <c:builtInUnit val="millions"/>
          <c:dispUnitsLbl>
            <c:layout/>
          </c:dispUnitsLbl>
        </c:dispUnits>
      </c:valAx>
    </c:plotArea>
    <c:plotVisOnly val="1"/>
    <c:dispBlanksAs val="gap"/>
    <c:showDLblsOverMax val="0"/>
  </c:chart>
  <c:txPr>
    <a:bodyPr/>
    <a:lstStyle/>
    <a:p>
      <a:pPr>
        <a:defRPr sz="1600">
          <a:latin typeface="Arial Narrow" pitchFamily="34" charset="0"/>
        </a:defRPr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5126AB-6C7D-44AF-BD5E-AF3902BA36B4}" type="doc">
      <dgm:prSet loTypeId="urn:microsoft.com/office/officeart/2005/8/layout/radial6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94996DBC-4292-447E-AF88-DCF5C9C3D769}">
      <dgm:prSet phldrT="[Text]" custT="1"/>
      <dgm:spPr>
        <a:ln w="3175"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altLang="zh-CN" sz="3600" dirty="0" smtClean="0"/>
            <a:t>XX</a:t>
          </a:r>
          <a:endParaRPr lang="zh-CN" altLang="en-US" sz="3600" dirty="0"/>
        </a:p>
      </dgm:t>
    </dgm:pt>
    <dgm:pt modelId="{11303F21-2FA0-47CD-A50F-37E406E2ED39}" type="parTrans" cxnId="{F9B86A87-A5EB-4168-8EBA-BE2E7ED89B16}">
      <dgm:prSet/>
      <dgm:spPr/>
      <dgm:t>
        <a:bodyPr/>
        <a:lstStyle/>
        <a:p>
          <a:endParaRPr lang="zh-CN" altLang="en-US"/>
        </a:p>
      </dgm:t>
    </dgm:pt>
    <dgm:pt modelId="{263C9ED6-1A7F-4EB5-93DF-99DFCF1660C6}" type="sibTrans" cxnId="{F9B86A87-A5EB-4168-8EBA-BE2E7ED89B16}">
      <dgm:prSet/>
      <dgm:spPr/>
      <dgm:t>
        <a:bodyPr/>
        <a:lstStyle/>
        <a:p>
          <a:endParaRPr lang="zh-CN" altLang="en-US"/>
        </a:p>
      </dgm:t>
    </dgm:pt>
    <dgm:pt modelId="{C130EC96-8C11-4B48-8DA8-FE5BB3B8F589}">
      <dgm:prSet phldrT="[Text]"/>
      <dgm:spPr>
        <a:solidFill>
          <a:srgbClr val="92D050"/>
        </a:solidFill>
        <a:ln>
          <a:noFill/>
        </a:ln>
      </dgm:spPr>
      <dgm:t>
        <a:bodyPr/>
        <a:lstStyle/>
        <a:p>
          <a:r>
            <a:rPr lang="en-US" altLang="zh-CN" dirty="0" smtClean="0"/>
            <a:t>XXX</a:t>
          </a:r>
          <a:endParaRPr lang="zh-CN" altLang="en-US" dirty="0"/>
        </a:p>
      </dgm:t>
    </dgm:pt>
    <dgm:pt modelId="{79CC87D1-C001-4965-93AC-F10C8BE23704}" type="parTrans" cxnId="{B37B265B-8B54-47F9-B00F-4103D7CC02E3}">
      <dgm:prSet/>
      <dgm:spPr/>
      <dgm:t>
        <a:bodyPr/>
        <a:lstStyle/>
        <a:p>
          <a:endParaRPr lang="zh-CN" altLang="en-US"/>
        </a:p>
      </dgm:t>
    </dgm:pt>
    <dgm:pt modelId="{B90EC5EB-01EF-4C84-A29D-C0582758EBF1}" type="sibTrans" cxnId="{B37B265B-8B54-47F9-B00F-4103D7CC02E3}">
      <dgm:prSet/>
      <dgm:spPr/>
      <dgm:t>
        <a:bodyPr/>
        <a:lstStyle/>
        <a:p>
          <a:endParaRPr lang="zh-CN" altLang="en-US"/>
        </a:p>
      </dgm:t>
    </dgm:pt>
    <dgm:pt modelId="{BF507A68-7AEF-48B2-B830-3FE68F2D34D3}">
      <dgm:prSet phldrT="[Text]"/>
      <dgm:spPr>
        <a:solidFill>
          <a:srgbClr val="FF6600"/>
        </a:solidFill>
        <a:ln>
          <a:noFill/>
        </a:ln>
      </dgm:spPr>
      <dgm:t>
        <a:bodyPr/>
        <a:lstStyle/>
        <a:p>
          <a:r>
            <a:rPr lang="en-US" altLang="zh-CN" dirty="0" smtClean="0">
              <a:latin typeface="+mn-lt"/>
              <a:ea typeface="+mn-ea"/>
              <a:cs typeface="+mn-cs"/>
            </a:rPr>
            <a:t>XXX</a:t>
          </a:r>
          <a:endParaRPr lang="zh-CN" altLang="en-US" dirty="0"/>
        </a:p>
      </dgm:t>
    </dgm:pt>
    <dgm:pt modelId="{F65A8957-6DFB-4DEC-9258-57B5FC166F2D}" type="parTrans" cxnId="{6FE43A23-2387-497E-82FF-4B19CF7C9DC5}">
      <dgm:prSet/>
      <dgm:spPr/>
      <dgm:t>
        <a:bodyPr/>
        <a:lstStyle/>
        <a:p>
          <a:endParaRPr lang="zh-CN" altLang="en-US"/>
        </a:p>
      </dgm:t>
    </dgm:pt>
    <dgm:pt modelId="{795E292D-8FCB-48B8-9FC7-4440D8607189}" type="sibTrans" cxnId="{6FE43A23-2387-497E-82FF-4B19CF7C9DC5}">
      <dgm:prSet/>
      <dgm:spPr/>
      <dgm:t>
        <a:bodyPr/>
        <a:lstStyle/>
        <a:p>
          <a:endParaRPr lang="zh-CN" altLang="en-US"/>
        </a:p>
      </dgm:t>
    </dgm:pt>
    <dgm:pt modelId="{58FFB1EB-2FD2-4E0C-9728-88EB6B669182}">
      <dgm:prSet phldrT="[Text]"/>
      <dgm:spPr>
        <a:solidFill>
          <a:schemeClr val="accent6">
            <a:lumMod val="7500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>
              <a:latin typeface="+mn-lt"/>
              <a:ea typeface="+mn-ea"/>
              <a:cs typeface="+mn-cs"/>
            </a:rPr>
            <a:t>XXX</a:t>
          </a:r>
          <a:endParaRPr lang="zh-CN" altLang="en-US" dirty="0"/>
        </a:p>
      </dgm:t>
    </dgm:pt>
    <dgm:pt modelId="{B48CF687-AE5F-44B6-A89F-FF5A0E8D130A}" type="parTrans" cxnId="{313E2C43-6E35-4629-82AC-D0D7ED5F3C93}">
      <dgm:prSet/>
      <dgm:spPr/>
      <dgm:t>
        <a:bodyPr/>
        <a:lstStyle/>
        <a:p>
          <a:endParaRPr lang="zh-CN" altLang="en-US"/>
        </a:p>
      </dgm:t>
    </dgm:pt>
    <dgm:pt modelId="{C49B2E27-A9AC-4CC4-A883-7C9EAC280700}" type="sibTrans" cxnId="{313E2C43-6E35-4629-82AC-D0D7ED5F3C93}">
      <dgm:prSet/>
      <dgm:spPr/>
      <dgm:t>
        <a:bodyPr/>
        <a:lstStyle/>
        <a:p>
          <a:endParaRPr lang="zh-CN" altLang="en-US"/>
        </a:p>
      </dgm:t>
    </dgm:pt>
    <dgm:pt modelId="{F5126592-1DCC-4C20-BF82-6828F60836D3}">
      <dgm:prSet phldrT="[Text]"/>
      <dgm:spPr>
        <a:solidFill>
          <a:srgbClr val="FFFF66"/>
        </a:solidFill>
        <a:ln>
          <a:solidFill>
            <a:srgbClr val="FFFF66"/>
          </a:solidFill>
        </a:ln>
      </dgm:spPr>
      <dgm:t>
        <a:bodyPr/>
        <a:lstStyle/>
        <a:p>
          <a:r>
            <a:rPr lang="en-US" altLang="zh-CN" dirty="0" smtClean="0">
              <a:latin typeface="+mn-lt"/>
              <a:ea typeface="+mn-ea"/>
              <a:cs typeface="+mn-cs"/>
            </a:rPr>
            <a:t>XXX</a:t>
          </a:r>
          <a:endParaRPr lang="zh-CN" altLang="en-US" dirty="0"/>
        </a:p>
      </dgm:t>
    </dgm:pt>
    <dgm:pt modelId="{EF8FFC53-3376-4EE5-B70B-4F8CD6488E5E}" type="parTrans" cxnId="{5B26C4E2-C63A-44F7-A368-8FEEF14A31C7}">
      <dgm:prSet/>
      <dgm:spPr/>
      <dgm:t>
        <a:bodyPr/>
        <a:lstStyle/>
        <a:p>
          <a:endParaRPr lang="zh-CN" altLang="en-US"/>
        </a:p>
      </dgm:t>
    </dgm:pt>
    <dgm:pt modelId="{0868393D-E986-4C46-BC1E-09F95B174745}" type="sibTrans" cxnId="{5B26C4E2-C63A-44F7-A368-8FEEF14A31C7}">
      <dgm:prSet/>
      <dgm:spPr/>
      <dgm:t>
        <a:bodyPr/>
        <a:lstStyle/>
        <a:p>
          <a:endParaRPr lang="zh-CN" altLang="en-US"/>
        </a:p>
      </dgm:t>
    </dgm:pt>
    <dgm:pt modelId="{31ABA654-2D2E-4738-9608-CDA99BF1B8C3}">
      <dgm:prSet phldrT="[Text]"/>
      <dgm:spPr>
        <a:solidFill>
          <a:schemeClr val="accent3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>
              <a:latin typeface="+mn-lt"/>
              <a:ea typeface="+mn-ea"/>
              <a:cs typeface="+mn-cs"/>
            </a:rPr>
            <a:t>XXX</a:t>
          </a:r>
          <a:endParaRPr lang="zh-CN" altLang="en-US" dirty="0"/>
        </a:p>
      </dgm:t>
    </dgm:pt>
    <dgm:pt modelId="{6E46D38D-C078-4CD2-820E-A92E08E1F5A4}" type="parTrans" cxnId="{F17E9252-6FBE-4378-BD75-A6099E918861}">
      <dgm:prSet/>
      <dgm:spPr/>
      <dgm:t>
        <a:bodyPr/>
        <a:lstStyle/>
        <a:p>
          <a:endParaRPr lang="zh-CN" altLang="en-US"/>
        </a:p>
      </dgm:t>
    </dgm:pt>
    <dgm:pt modelId="{71B17D47-E153-4D31-A4F9-2044BDDBD78A}" type="sibTrans" cxnId="{F17E9252-6FBE-4378-BD75-A6099E918861}">
      <dgm:prSet/>
      <dgm:spPr/>
      <dgm:t>
        <a:bodyPr/>
        <a:lstStyle/>
        <a:p>
          <a:endParaRPr lang="zh-CN" altLang="en-US"/>
        </a:p>
      </dgm:t>
    </dgm:pt>
    <dgm:pt modelId="{88AAAC1D-9B26-442D-8C56-59CC1CA088AB}" type="pres">
      <dgm:prSet presAssocID="{1B5126AB-6C7D-44AF-BD5E-AF3902BA36B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0ACADA9-7E1E-40F2-9AD3-43D3643FA4BF}" type="pres">
      <dgm:prSet presAssocID="{94996DBC-4292-447E-AF88-DCF5C9C3D769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08CFC3B4-0D71-426A-8B46-FA252CF75866}" type="pres">
      <dgm:prSet presAssocID="{C130EC96-8C11-4B48-8DA8-FE5BB3B8F58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810BB7-461B-4BD8-849A-BE86FD346B5A}" type="pres">
      <dgm:prSet presAssocID="{C130EC96-8C11-4B48-8DA8-FE5BB3B8F589}" presName="dummy" presStyleCnt="0"/>
      <dgm:spPr/>
    </dgm:pt>
    <dgm:pt modelId="{E62BD585-FB35-4844-A4C4-C9EACDF8264D}" type="pres">
      <dgm:prSet presAssocID="{B90EC5EB-01EF-4C84-A29D-C0582758EBF1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9307445E-AAB5-4DFC-B3D0-5C8AFAA67FF5}" type="pres">
      <dgm:prSet presAssocID="{BF507A68-7AEF-48B2-B830-3FE68F2D34D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4180CD-92E3-4B1E-BACA-75EF61BFD95B}" type="pres">
      <dgm:prSet presAssocID="{BF507A68-7AEF-48B2-B830-3FE68F2D34D3}" presName="dummy" presStyleCnt="0"/>
      <dgm:spPr/>
    </dgm:pt>
    <dgm:pt modelId="{B20C3C6F-5A78-473A-BA1E-5C09790FFB4C}" type="pres">
      <dgm:prSet presAssocID="{795E292D-8FCB-48B8-9FC7-4440D8607189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F1A7130F-75E5-446F-94BA-4EBDBE9FFDBC}" type="pres">
      <dgm:prSet presAssocID="{31ABA654-2D2E-4738-9608-CDA99BF1B8C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987C19-ABEF-4E9E-ABC7-985471999DED}" type="pres">
      <dgm:prSet presAssocID="{31ABA654-2D2E-4738-9608-CDA99BF1B8C3}" presName="dummy" presStyleCnt="0"/>
      <dgm:spPr/>
    </dgm:pt>
    <dgm:pt modelId="{9BAB96AA-75A0-43BF-81F5-FE3D67055E17}" type="pres">
      <dgm:prSet presAssocID="{71B17D47-E153-4D31-A4F9-2044BDDBD78A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6E999DE0-A501-4E98-A7FB-3F1EF6B30BEC}" type="pres">
      <dgm:prSet presAssocID="{58FFB1EB-2FD2-4E0C-9728-88EB6B66918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D4603C-B62C-42D8-B738-CDDC0D1FF407}" type="pres">
      <dgm:prSet presAssocID="{58FFB1EB-2FD2-4E0C-9728-88EB6B669182}" presName="dummy" presStyleCnt="0"/>
      <dgm:spPr/>
    </dgm:pt>
    <dgm:pt modelId="{52C5BA9C-A323-46FF-ACBB-834877A6B9F0}" type="pres">
      <dgm:prSet presAssocID="{C49B2E27-A9AC-4CC4-A883-7C9EAC280700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E9EA0D9C-AAE1-43FD-A5F4-BF4DB75C73C4}" type="pres">
      <dgm:prSet presAssocID="{F5126592-1DCC-4C20-BF82-6828F60836D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C67181-A539-4893-B593-41D06AE2F5C1}" type="pres">
      <dgm:prSet presAssocID="{F5126592-1DCC-4C20-BF82-6828F60836D3}" presName="dummy" presStyleCnt="0"/>
      <dgm:spPr/>
    </dgm:pt>
    <dgm:pt modelId="{2C2C433C-125D-4136-B461-F2368E2409A5}" type="pres">
      <dgm:prSet presAssocID="{0868393D-E986-4C46-BC1E-09F95B174745}" presName="sibTrans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C3C3834D-7916-466D-9E2A-694680369C2C}" type="presOf" srcId="{94996DBC-4292-447E-AF88-DCF5C9C3D769}" destId="{60ACADA9-7E1E-40F2-9AD3-43D3643FA4BF}" srcOrd="0" destOrd="0" presId="urn:microsoft.com/office/officeart/2005/8/layout/radial6"/>
    <dgm:cxn modelId="{00A2D345-9277-4176-9056-C5AE3B3C677A}" type="presOf" srcId="{B90EC5EB-01EF-4C84-A29D-C0582758EBF1}" destId="{E62BD585-FB35-4844-A4C4-C9EACDF8264D}" srcOrd="0" destOrd="0" presId="urn:microsoft.com/office/officeart/2005/8/layout/radial6"/>
    <dgm:cxn modelId="{B37B265B-8B54-47F9-B00F-4103D7CC02E3}" srcId="{94996DBC-4292-447E-AF88-DCF5C9C3D769}" destId="{C130EC96-8C11-4B48-8DA8-FE5BB3B8F589}" srcOrd="0" destOrd="0" parTransId="{79CC87D1-C001-4965-93AC-F10C8BE23704}" sibTransId="{B90EC5EB-01EF-4C84-A29D-C0582758EBF1}"/>
    <dgm:cxn modelId="{DB3DFE7E-4A95-4CFB-9A6F-40ACF9B9F0F3}" type="presOf" srcId="{C130EC96-8C11-4B48-8DA8-FE5BB3B8F589}" destId="{08CFC3B4-0D71-426A-8B46-FA252CF75866}" srcOrd="0" destOrd="0" presId="urn:microsoft.com/office/officeart/2005/8/layout/radial6"/>
    <dgm:cxn modelId="{938757C3-27BC-486E-BBF3-7D2674206EBD}" type="presOf" srcId="{71B17D47-E153-4D31-A4F9-2044BDDBD78A}" destId="{9BAB96AA-75A0-43BF-81F5-FE3D67055E17}" srcOrd="0" destOrd="0" presId="urn:microsoft.com/office/officeart/2005/8/layout/radial6"/>
    <dgm:cxn modelId="{467B6895-63F3-4006-AF16-87537E4CF5D8}" type="presOf" srcId="{31ABA654-2D2E-4738-9608-CDA99BF1B8C3}" destId="{F1A7130F-75E5-446F-94BA-4EBDBE9FFDBC}" srcOrd="0" destOrd="0" presId="urn:microsoft.com/office/officeart/2005/8/layout/radial6"/>
    <dgm:cxn modelId="{88763CCC-E164-4C07-9673-9BCA67A9EC3E}" type="presOf" srcId="{BF507A68-7AEF-48B2-B830-3FE68F2D34D3}" destId="{9307445E-AAB5-4DFC-B3D0-5C8AFAA67FF5}" srcOrd="0" destOrd="0" presId="urn:microsoft.com/office/officeart/2005/8/layout/radial6"/>
    <dgm:cxn modelId="{5B26C4E2-C63A-44F7-A368-8FEEF14A31C7}" srcId="{94996DBC-4292-447E-AF88-DCF5C9C3D769}" destId="{F5126592-1DCC-4C20-BF82-6828F60836D3}" srcOrd="4" destOrd="0" parTransId="{EF8FFC53-3376-4EE5-B70B-4F8CD6488E5E}" sibTransId="{0868393D-E986-4C46-BC1E-09F95B174745}"/>
    <dgm:cxn modelId="{F17E9252-6FBE-4378-BD75-A6099E918861}" srcId="{94996DBC-4292-447E-AF88-DCF5C9C3D769}" destId="{31ABA654-2D2E-4738-9608-CDA99BF1B8C3}" srcOrd="2" destOrd="0" parTransId="{6E46D38D-C078-4CD2-820E-A92E08E1F5A4}" sibTransId="{71B17D47-E153-4D31-A4F9-2044BDDBD78A}"/>
    <dgm:cxn modelId="{18CC0D36-C39B-43A3-91A3-0E6A51D9A3BC}" type="presOf" srcId="{1B5126AB-6C7D-44AF-BD5E-AF3902BA36B4}" destId="{88AAAC1D-9B26-442D-8C56-59CC1CA088AB}" srcOrd="0" destOrd="0" presId="urn:microsoft.com/office/officeart/2005/8/layout/radial6"/>
    <dgm:cxn modelId="{6FE43A23-2387-497E-82FF-4B19CF7C9DC5}" srcId="{94996DBC-4292-447E-AF88-DCF5C9C3D769}" destId="{BF507A68-7AEF-48B2-B830-3FE68F2D34D3}" srcOrd="1" destOrd="0" parTransId="{F65A8957-6DFB-4DEC-9258-57B5FC166F2D}" sibTransId="{795E292D-8FCB-48B8-9FC7-4440D8607189}"/>
    <dgm:cxn modelId="{FEA6B615-A2AA-49A0-92DB-7946C5C18113}" type="presOf" srcId="{F5126592-1DCC-4C20-BF82-6828F60836D3}" destId="{E9EA0D9C-AAE1-43FD-A5F4-BF4DB75C73C4}" srcOrd="0" destOrd="0" presId="urn:microsoft.com/office/officeart/2005/8/layout/radial6"/>
    <dgm:cxn modelId="{68A7A983-9B4E-4951-BA7E-D6D239103752}" type="presOf" srcId="{795E292D-8FCB-48B8-9FC7-4440D8607189}" destId="{B20C3C6F-5A78-473A-BA1E-5C09790FFB4C}" srcOrd="0" destOrd="0" presId="urn:microsoft.com/office/officeart/2005/8/layout/radial6"/>
    <dgm:cxn modelId="{313E2C43-6E35-4629-82AC-D0D7ED5F3C93}" srcId="{94996DBC-4292-447E-AF88-DCF5C9C3D769}" destId="{58FFB1EB-2FD2-4E0C-9728-88EB6B669182}" srcOrd="3" destOrd="0" parTransId="{B48CF687-AE5F-44B6-A89F-FF5A0E8D130A}" sibTransId="{C49B2E27-A9AC-4CC4-A883-7C9EAC280700}"/>
    <dgm:cxn modelId="{B584CD48-EE3C-4400-B8B7-A3E0E7235F6C}" type="presOf" srcId="{58FFB1EB-2FD2-4E0C-9728-88EB6B669182}" destId="{6E999DE0-A501-4E98-A7FB-3F1EF6B30BEC}" srcOrd="0" destOrd="0" presId="urn:microsoft.com/office/officeart/2005/8/layout/radial6"/>
    <dgm:cxn modelId="{F9B86A87-A5EB-4168-8EBA-BE2E7ED89B16}" srcId="{1B5126AB-6C7D-44AF-BD5E-AF3902BA36B4}" destId="{94996DBC-4292-447E-AF88-DCF5C9C3D769}" srcOrd="0" destOrd="0" parTransId="{11303F21-2FA0-47CD-A50F-37E406E2ED39}" sibTransId="{263C9ED6-1A7F-4EB5-93DF-99DFCF1660C6}"/>
    <dgm:cxn modelId="{A3F1171A-E52A-48BA-B571-31ED97E62861}" type="presOf" srcId="{C49B2E27-A9AC-4CC4-A883-7C9EAC280700}" destId="{52C5BA9C-A323-46FF-ACBB-834877A6B9F0}" srcOrd="0" destOrd="0" presId="urn:microsoft.com/office/officeart/2005/8/layout/radial6"/>
    <dgm:cxn modelId="{48F90588-8706-41EB-AF49-3B3CA0CD0580}" type="presOf" srcId="{0868393D-E986-4C46-BC1E-09F95B174745}" destId="{2C2C433C-125D-4136-B461-F2368E2409A5}" srcOrd="0" destOrd="0" presId="urn:microsoft.com/office/officeart/2005/8/layout/radial6"/>
    <dgm:cxn modelId="{04891D7A-E804-4E36-B4F0-9031CE314D83}" type="presParOf" srcId="{88AAAC1D-9B26-442D-8C56-59CC1CA088AB}" destId="{60ACADA9-7E1E-40F2-9AD3-43D3643FA4BF}" srcOrd="0" destOrd="0" presId="urn:microsoft.com/office/officeart/2005/8/layout/radial6"/>
    <dgm:cxn modelId="{456DA5F8-4959-457A-860E-91B76995B6D2}" type="presParOf" srcId="{88AAAC1D-9B26-442D-8C56-59CC1CA088AB}" destId="{08CFC3B4-0D71-426A-8B46-FA252CF75866}" srcOrd="1" destOrd="0" presId="urn:microsoft.com/office/officeart/2005/8/layout/radial6"/>
    <dgm:cxn modelId="{B9F1B51E-1FA0-4CFF-B2C5-002984860F3F}" type="presParOf" srcId="{88AAAC1D-9B26-442D-8C56-59CC1CA088AB}" destId="{8B810BB7-461B-4BD8-849A-BE86FD346B5A}" srcOrd="2" destOrd="0" presId="urn:microsoft.com/office/officeart/2005/8/layout/radial6"/>
    <dgm:cxn modelId="{C05C5715-0BD9-4658-9B75-9341C86C7B19}" type="presParOf" srcId="{88AAAC1D-9B26-442D-8C56-59CC1CA088AB}" destId="{E62BD585-FB35-4844-A4C4-C9EACDF8264D}" srcOrd="3" destOrd="0" presId="urn:microsoft.com/office/officeart/2005/8/layout/radial6"/>
    <dgm:cxn modelId="{E1AAF6D4-E481-40DA-B96D-03FAA535AF2E}" type="presParOf" srcId="{88AAAC1D-9B26-442D-8C56-59CC1CA088AB}" destId="{9307445E-AAB5-4DFC-B3D0-5C8AFAA67FF5}" srcOrd="4" destOrd="0" presId="urn:microsoft.com/office/officeart/2005/8/layout/radial6"/>
    <dgm:cxn modelId="{06402682-54E6-44AA-BCFA-641C6A0F3819}" type="presParOf" srcId="{88AAAC1D-9B26-442D-8C56-59CC1CA088AB}" destId="{224180CD-92E3-4B1E-BACA-75EF61BFD95B}" srcOrd="5" destOrd="0" presId="urn:microsoft.com/office/officeart/2005/8/layout/radial6"/>
    <dgm:cxn modelId="{C53A7FED-BCA2-4D43-B0A7-5AE082E18CB6}" type="presParOf" srcId="{88AAAC1D-9B26-442D-8C56-59CC1CA088AB}" destId="{B20C3C6F-5A78-473A-BA1E-5C09790FFB4C}" srcOrd="6" destOrd="0" presId="urn:microsoft.com/office/officeart/2005/8/layout/radial6"/>
    <dgm:cxn modelId="{0B8559B8-4200-42B1-94A0-8F627C649DC2}" type="presParOf" srcId="{88AAAC1D-9B26-442D-8C56-59CC1CA088AB}" destId="{F1A7130F-75E5-446F-94BA-4EBDBE9FFDBC}" srcOrd="7" destOrd="0" presId="urn:microsoft.com/office/officeart/2005/8/layout/radial6"/>
    <dgm:cxn modelId="{004BD063-0EC1-4AA9-AD10-5B7122178D4E}" type="presParOf" srcId="{88AAAC1D-9B26-442D-8C56-59CC1CA088AB}" destId="{5A987C19-ABEF-4E9E-ABC7-985471999DED}" srcOrd="8" destOrd="0" presId="urn:microsoft.com/office/officeart/2005/8/layout/radial6"/>
    <dgm:cxn modelId="{E2A383C3-4266-4D39-8632-81533A95CBD6}" type="presParOf" srcId="{88AAAC1D-9B26-442D-8C56-59CC1CA088AB}" destId="{9BAB96AA-75A0-43BF-81F5-FE3D67055E17}" srcOrd="9" destOrd="0" presId="urn:microsoft.com/office/officeart/2005/8/layout/radial6"/>
    <dgm:cxn modelId="{F27DAB74-549A-4BAC-A430-0C5080974C05}" type="presParOf" srcId="{88AAAC1D-9B26-442D-8C56-59CC1CA088AB}" destId="{6E999DE0-A501-4E98-A7FB-3F1EF6B30BEC}" srcOrd="10" destOrd="0" presId="urn:microsoft.com/office/officeart/2005/8/layout/radial6"/>
    <dgm:cxn modelId="{7AC508FF-DC30-4A8A-A57C-9CA4F869E79A}" type="presParOf" srcId="{88AAAC1D-9B26-442D-8C56-59CC1CA088AB}" destId="{FCD4603C-B62C-42D8-B738-CDDC0D1FF407}" srcOrd="11" destOrd="0" presId="urn:microsoft.com/office/officeart/2005/8/layout/radial6"/>
    <dgm:cxn modelId="{895AAF3D-E5A9-4359-B3CF-12F1D8E2667B}" type="presParOf" srcId="{88AAAC1D-9B26-442D-8C56-59CC1CA088AB}" destId="{52C5BA9C-A323-46FF-ACBB-834877A6B9F0}" srcOrd="12" destOrd="0" presId="urn:microsoft.com/office/officeart/2005/8/layout/radial6"/>
    <dgm:cxn modelId="{BEE219D1-D6F1-444E-A6BA-9AC28AB3BD18}" type="presParOf" srcId="{88AAAC1D-9B26-442D-8C56-59CC1CA088AB}" destId="{E9EA0D9C-AAE1-43FD-A5F4-BF4DB75C73C4}" srcOrd="13" destOrd="0" presId="urn:microsoft.com/office/officeart/2005/8/layout/radial6"/>
    <dgm:cxn modelId="{EFA5416D-9432-439F-A2F7-93DDED8D712B}" type="presParOf" srcId="{88AAAC1D-9B26-442D-8C56-59CC1CA088AB}" destId="{28C67181-A539-4893-B593-41D06AE2F5C1}" srcOrd="14" destOrd="0" presId="urn:microsoft.com/office/officeart/2005/8/layout/radial6"/>
    <dgm:cxn modelId="{F70F725B-1004-45EB-8C40-5BBDCBFE9F9B}" type="presParOf" srcId="{88AAAC1D-9B26-442D-8C56-59CC1CA088AB}" destId="{2C2C433C-125D-4136-B461-F2368E2409A5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3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2C433C-125D-4136-B461-F2368E2409A5}">
      <dsp:nvSpPr>
        <dsp:cNvPr id="0" name=""/>
        <dsp:cNvSpPr/>
      </dsp:nvSpPr>
      <dsp:spPr>
        <a:xfrm>
          <a:off x="601091" y="338205"/>
          <a:ext cx="2254200" cy="2254200"/>
        </a:xfrm>
        <a:prstGeom prst="blockArc">
          <a:avLst>
            <a:gd name="adj1" fmla="val 11880000"/>
            <a:gd name="adj2" fmla="val 16200000"/>
            <a:gd name="adj3" fmla="val 464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5BA9C-A323-46FF-ACBB-834877A6B9F0}">
      <dsp:nvSpPr>
        <dsp:cNvPr id="0" name=""/>
        <dsp:cNvSpPr/>
      </dsp:nvSpPr>
      <dsp:spPr>
        <a:xfrm>
          <a:off x="601091" y="338205"/>
          <a:ext cx="2254200" cy="2254200"/>
        </a:xfrm>
        <a:prstGeom prst="blockArc">
          <a:avLst>
            <a:gd name="adj1" fmla="val 7560000"/>
            <a:gd name="adj2" fmla="val 11880000"/>
            <a:gd name="adj3" fmla="val 464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B96AA-75A0-43BF-81F5-FE3D67055E17}">
      <dsp:nvSpPr>
        <dsp:cNvPr id="0" name=""/>
        <dsp:cNvSpPr/>
      </dsp:nvSpPr>
      <dsp:spPr>
        <a:xfrm>
          <a:off x="601091" y="338205"/>
          <a:ext cx="2254200" cy="2254200"/>
        </a:xfrm>
        <a:prstGeom prst="blockArc">
          <a:avLst>
            <a:gd name="adj1" fmla="val 3240000"/>
            <a:gd name="adj2" fmla="val 7560000"/>
            <a:gd name="adj3" fmla="val 464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C3C6F-5A78-473A-BA1E-5C09790FFB4C}">
      <dsp:nvSpPr>
        <dsp:cNvPr id="0" name=""/>
        <dsp:cNvSpPr/>
      </dsp:nvSpPr>
      <dsp:spPr>
        <a:xfrm>
          <a:off x="601091" y="338205"/>
          <a:ext cx="2254200" cy="2254200"/>
        </a:xfrm>
        <a:prstGeom prst="blockArc">
          <a:avLst>
            <a:gd name="adj1" fmla="val 20520000"/>
            <a:gd name="adj2" fmla="val 3240000"/>
            <a:gd name="adj3" fmla="val 464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BD585-FB35-4844-A4C4-C9EACDF8264D}">
      <dsp:nvSpPr>
        <dsp:cNvPr id="0" name=""/>
        <dsp:cNvSpPr/>
      </dsp:nvSpPr>
      <dsp:spPr>
        <a:xfrm>
          <a:off x="601091" y="338205"/>
          <a:ext cx="2254200" cy="2254200"/>
        </a:xfrm>
        <a:prstGeom prst="blockArc">
          <a:avLst>
            <a:gd name="adj1" fmla="val 16200000"/>
            <a:gd name="adj2" fmla="val 20520000"/>
            <a:gd name="adj3" fmla="val 464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CADA9-7E1E-40F2-9AD3-43D3643FA4BF}">
      <dsp:nvSpPr>
        <dsp:cNvPr id="0" name=""/>
        <dsp:cNvSpPr/>
      </dsp:nvSpPr>
      <dsp:spPr>
        <a:xfrm>
          <a:off x="1209228" y="946342"/>
          <a:ext cx="1037927" cy="10379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XX</a:t>
          </a:r>
          <a:endParaRPr lang="zh-CN" altLang="en-US" sz="3600" kern="1200" dirty="0"/>
        </a:p>
      </dsp:txBody>
      <dsp:txXfrm>
        <a:off x="1361229" y="1098343"/>
        <a:ext cx="733925" cy="733925"/>
      </dsp:txXfrm>
    </dsp:sp>
    <dsp:sp modelId="{08CFC3B4-0D71-426A-8B46-FA252CF75866}">
      <dsp:nvSpPr>
        <dsp:cNvPr id="0" name=""/>
        <dsp:cNvSpPr/>
      </dsp:nvSpPr>
      <dsp:spPr>
        <a:xfrm>
          <a:off x="1364917" y="1086"/>
          <a:ext cx="726549" cy="726549"/>
        </a:xfrm>
        <a:prstGeom prst="ellipse">
          <a:avLst/>
        </a:prstGeom>
        <a:solidFill>
          <a:srgbClr val="92D05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XXX</a:t>
          </a:r>
          <a:endParaRPr lang="zh-CN" altLang="en-US" sz="2100" kern="1200" dirty="0"/>
        </a:p>
      </dsp:txBody>
      <dsp:txXfrm>
        <a:off x="1471318" y="107487"/>
        <a:ext cx="513747" cy="513747"/>
      </dsp:txXfrm>
    </dsp:sp>
    <dsp:sp modelId="{9307445E-AAB5-4DFC-B3D0-5C8AFAA67FF5}">
      <dsp:nvSpPr>
        <dsp:cNvPr id="0" name=""/>
        <dsp:cNvSpPr/>
      </dsp:nvSpPr>
      <dsp:spPr>
        <a:xfrm>
          <a:off x="2411977" y="761820"/>
          <a:ext cx="726549" cy="726549"/>
        </a:xfrm>
        <a:prstGeom prst="ellipse">
          <a:avLst/>
        </a:prstGeom>
        <a:solidFill>
          <a:srgbClr val="FF660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+mn-lt"/>
              <a:ea typeface="+mn-ea"/>
              <a:cs typeface="+mn-cs"/>
            </a:rPr>
            <a:t>XXX</a:t>
          </a:r>
          <a:endParaRPr lang="zh-CN" altLang="en-US" sz="2100" kern="1200" dirty="0"/>
        </a:p>
      </dsp:txBody>
      <dsp:txXfrm>
        <a:off x="2518378" y="868221"/>
        <a:ext cx="513747" cy="513747"/>
      </dsp:txXfrm>
    </dsp:sp>
    <dsp:sp modelId="{F1A7130F-75E5-446F-94BA-4EBDBE9FFDBC}">
      <dsp:nvSpPr>
        <dsp:cNvPr id="0" name=""/>
        <dsp:cNvSpPr/>
      </dsp:nvSpPr>
      <dsp:spPr>
        <a:xfrm>
          <a:off x="2012036" y="1992714"/>
          <a:ext cx="726549" cy="726549"/>
        </a:xfrm>
        <a:prstGeom prst="ellipse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+mn-lt"/>
              <a:ea typeface="+mn-ea"/>
              <a:cs typeface="+mn-cs"/>
            </a:rPr>
            <a:t>XXX</a:t>
          </a:r>
          <a:endParaRPr lang="zh-CN" altLang="en-US" sz="2100" kern="1200" dirty="0"/>
        </a:p>
      </dsp:txBody>
      <dsp:txXfrm>
        <a:off x="2118437" y="2099115"/>
        <a:ext cx="513747" cy="513747"/>
      </dsp:txXfrm>
    </dsp:sp>
    <dsp:sp modelId="{6E999DE0-A501-4E98-A7FB-3F1EF6B30BEC}">
      <dsp:nvSpPr>
        <dsp:cNvPr id="0" name=""/>
        <dsp:cNvSpPr/>
      </dsp:nvSpPr>
      <dsp:spPr>
        <a:xfrm>
          <a:off x="717798" y="1992714"/>
          <a:ext cx="726549" cy="726549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+mn-lt"/>
              <a:ea typeface="+mn-ea"/>
              <a:cs typeface="+mn-cs"/>
            </a:rPr>
            <a:t>XXX</a:t>
          </a:r>
          <a:endParaRPr lang="zh-CN" altLang="en-US" sz="2100" kern="1200" dirty="0"/>
        </a:p>
      </dsp:txBody>
      <dsp:txXfrm>
        <a:off x="824199" y="2099115"/>
        <a:ext cx="513747" cy="513747"/>
      </dsp:txXfrm>
    </dsp:sp>
    <dsp:sp modelId="{E9EA0D9C-AAE1-43FD-A5F4-BF4DB75C73C4}">
      <dsp:nvSpPr>
        <dsp:cNvPr id="0" name=""/>
        <dsp:cNvSpPr/>
      </dsp:nvSpPr>
      <dsp:spPr>
        <a:xfrm>
          <a:off x="317856" y="761820"/>
          <a:ext cx="726549" cy="726549"/>
        </a:xfrm>
        <a:prstGeom prst="ellipse">
          <a:avLst/>
        </a:prstGeom>
        <a:solidFill>
          <a:srgbClr val="FFFF66"/>
        </a:solidFill>
        <a:ln w="25400" cap="flat" cmpd="sng" algn="ctr">
          <a:solidFill>
            <a:srgbClr val="FFFF6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+mn-lt"/>
              <a:ea typeface="+mn-ea"/>
              <a:cs typeface="+mn-cs"/>
            </a:rPr>
            <a:t>XXX</a:t>
          </a:r>
          <a:endParaRPr lang="zh-CN" altLang="en-US" sz="2100" kern="1200" dirty="0"/>
        </a:p>
      </dsp:txBody>
      <dsp:txXfrm>
        <a:off x="424257" y="868221"/>
        <a:ext cx="513747" cy="513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604" cy="49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7" tIns="48287" rIns="96577" bIns="48287" numCol="1" anchor="t" anchorCtr="0" compatLnSpc="1">
            <a:prstTxWarp prst="textNoShape">
              <a:avLst/>
            </a:prstTxWarp>
          </a:bodyPr>
          <a:lstStyle>
            <a:lvl1pPr defTabSz="964978" eaLnBrk="0" hangingPunct="0">
              <a:defRPr sz="1200">
                <a:latin typeface="Times New Roman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072" y="0"/>
            <a:ext cx="2911603" cy="49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7" tIns="48287" rIns="96577" bIns="48287" numCol="1" anchor="t" anchorCtr="0" compatLnSpc="1">
            <a:prstTxWarp prst="textNoShape">
              <a:avLst/>
            </a:prstTxWarp>
          </a:bodyPr>
          <a:lstStyle>
            <a:lvl1pPr algn="r" defTabSz="964978" eaLnBrk="0" hangingPunct="0">
              <a:defRPr sz="1200">
                <a:latin typeface="Times New Roman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4882"/>
            <a:ext cx="2911604" cy="499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7" tIns="48287" rIns="96577" bIns="48287" numCol="1" anchor="b" anchorCtr="0" compatLnSpc="1">
            <a:prstTxWarp prst="textNoShape">
              <a:avLst/>
            </a:prstTxWarp>
          </a:bodyPr>
          <a:lstStyle>
            <a:lvl1pPr defTabSz="964978" eaLnBrk="0" hangingPunct="0">
              <a:defRPr sz="1200">
                <a:latin typeface="Times New Roman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072" y="9414882"/>
            <a:ext cx="2911603" cy="499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7" tIns="48287" rIns="96577" bIns="48287" numCol="1" anchor="b" anchorCtr="0" compatLnSpc="1">
            <a:prstTxWarp prst="textNoShape">
              <a:avLst/>
            </a:prstTxWarp>
          </a:bodyPr>
          <a:lstStyle>
            <a:lvl1pPr algn="r" defTabSz="963613" eaLnBrk="0" hangingPunct="0">
              <a:defRPr sz="1200" smtClean="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8858B6C3-E9D7-AA40-9AC8-C531F586B8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84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604" cy="49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7" tIns="48287" rIns="96577" bIns="48287" numCol="1" anchor="t" anchorCtr="0" compatLnSpc="1">
            <a:prstTxWarp prst="textNoShape">
              <a:avLst/>
            </a:prstTxWarp>
          </a:bodyPr>
          <a:lstStyle>
            <a:lvl1pPr defTabSz="964978" eaLnBrk="0" hangingPunct="0">
              <a:defRPr sz="1200">
                <a:latin typeface="Times New Roman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072" y="0"/>
            <a:ext cx="2911603" cy="49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7" tIns="48287" rIns="96577" bIns="48287" numCol="1" anchor="t" anchorCtr="0" compatLnSpc="1">
            <a:prstTxWarp prst="textNoShape">
              <a:avLst/>
            </a:prstTxWarp>
          </a:bodyPr>
          <a:lstStyle>
            <a:lvl1pPr algn="r" defTabSz="964978" eaLnBrk="0" hangingPunct="0">
              <a:defRPr sz="1200">
                <a:latin typeface="Times New Roman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6675" y="749300"/>
            <a:ext cx="6664325" cy="374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231" y="4749099"/>
            <a:ext cx="5007216" cy="441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7" tIns="48287" rIns="96577" bIns="482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4882"/>
            <a:ext cx="2911604" cy="499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7" tIns="48287" rIns="96577" bIns="48287" numCol="1" anchor="b" anchorCtr="0" compatLnSpc="1">
            <a:prstTxWarp prst="textNoShape">
              <a:avLst/>
            </a:prstTxWarp>
          </a:bodyPr>
          <a:lstStyle>
            <a:lvl1pPr defTabSz="964978" eaLnBrk="0" hangingPunct="0">
              <a:defRPr sz="1200">
                <a:latin typeface="Times New Roman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072" y="9414882"/>
            <a:ext cx="2911603" cy="499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7" tIns="48287" rIns="96577" bIns="48287" numCol="1" anchor="b" anchorCtr="0" compatLnSpc="1">
            <a:prstTxWarp prst="textNoShape">
              <a:avLst/>
            </a:prstTxWarp>
          </a:bodyPr>
          <a:lstStyle>
            <a:lvl1pPr algn="r" defTabSz="963613" eaLnBrk="0" hangingPunct="0">
              <a:defRPr sz="1200" smtClean="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9DB949BE-FBD7-B344-B7C9-530D8C388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05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5EAD-753B-4544-88AC-6251A54F9A5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141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E4857-E56E-45CF-9BEE-F63EF100BBCE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817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817155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 lIns="91435" tIns="45718" rIns="91435" bIns="45718"/>
          <a:lstStyle/>
          <a:p>
            <a:endParaRPr lang="zh-CN" altLang="en-US"/>
          </a:p>
        </p:txBody>
      </p:sp>
      <p:sp>
        <p:nvSpPr>
          <p:cNvPr id="817156" name="Slide Number Placeholder 3"/>
          <p:cNvSpPr txBox="1">
            <a:spLocks noGrp="1"/>
          </p:cNvSpPr>
          <p:nvPr/>
        </p:nvSpPr>
        <p:spPr bwMode="auto">
          <a:xfrm>
            <a:off x="3884027" y="8684926"/>
            <a:ext cx="2972421" cy="4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 defTabSz="914437"/>
            <a:fld id="{876804C4-7D5D-4863-902E-1DEC591C880C}" type="slidenum">
              <a:rPr lang="zh-CN" altLang="en-US" sz="1200"/>
              <a:pPr algn="r" defTabSz="914437"/>
              <a:t>10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385425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稻盛和夫 </a:t>
            </a:r>
            <a:r>
              <a:rPr lang="en-US" altLang="zh-CN" dirty="0" smtClean="0"/>
              <a:t>INAMORI KAZUO</a:t>
            </a:r>
          </a:p>
          <a:p>
            <a:r>
              <a:rPr lang="en-US" altLang="zh-CN" dirty="0" smtClean="0"/>
              <a:t>http://baike.baidu.com/view/1892988.htm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4AA5-FB41-4F31-9F1D-17C78019D4B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021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0"/>
            <a:ext cx="12188825" cy="1746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>
              <a:latin typeface="Arial Narrow" charset="0"/>
            </a:endParaRP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20663" y="6502400"/>
            <a:ext cx="406400" cy="236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7611" y="457200"/>
            <a:ext cx="10789920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87611" y="914400"/>
            <a:ext cx="10789920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65987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10789920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7611" y="914400"/>
            <a:ext cx="10789920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0"/>
          </p:nvPr>
        </p:nvSpPr>
        <p:spPr>
          <a:xfrm>
            <a:off x="685800" y="1280160"/>
            <a:ext cx="3474720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2"/>
          <p:cNvSpPr>
            <a:spLocks noGrp="1"/>
          </p:cNvSpPr>
          <p:nvPr>
            <p:ph sz="quarter" idx="11"/>
          </p:nvPr>
        </p:nvSpPr>
        <p:spPr>
          <a:xfrm>
            <a:off x="4343400" y="1280160"/>
            <a:ext cx="3474720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2"/>
          <p:cNvSpPr>
            <a:spLocks noGrp="1"/>
          </p:cNvSpPr>
          <p:nvPr>
            <p:ph sz="quarter" idx="12"/>
          </p:nvPr>
        </p:nvSpPr>
        <p:spPr>
          <a:xfrm>
            <a:off x="8001000" y="1280160"/>
            <a:ext cx="3474720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747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10789920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2"/>
          <p:cNvSpPr>
            <a:spLocks noGrp="1"/>
          </p:cNvSpPr>
          <p:nvPr>
            <p:ph sz="quarter" idx="10"/>
          </p:nvPr>
        </p:nvSpPr>
        <p:spPr>
          <a:xfrm>
            <a:off x="685800" y="1280160"/>
            <a:ext cx="525780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2"/>
          <p:cNvSpPr>
            <a:spLocks noGrp="1"/>
          </p:cNvSpPr>
          <p:nvPr>
            <p:ph sz="quarter" idx="12"/>
          </p:nvPr>
        </p:nvSpPr>
        <p:spPr>
          <a:xfrm>
            <a:off x="6217920" y="1280160"/>
            <a:ext cx="525780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2"/>
          <p:cNvSpPr>
            <a:spLocks noGrp="1"/>
          </p:cNvSpPr>
          <p:nvPr>
            <p:ph sz="quarter" idx="13"/>
          </p:nvPr>
        </p:nvSpPr>
        <p:spPr>
          <a:xfrm>
            <a:off x="685800" y="3611880"/>
            <a:ext cx="525780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2"/>
          <p:cNvSpPr>
            <a:spLocks noGrp="1"/>
          </p:cNvSpPr>
          <p:nvPr>
            <p:ph sz="quarter" idx="14"/>
          </p:nvPr>
        </p:nvSpPr>
        <p:spPr>
          <a:xfrm>
            <a:off x="6217920" y="3611880"/>
            <a:ext cx="525780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9418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4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10789920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87611" y="914400"/>
            <a:ext cx="10789920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0"/>
          </p:nvPr>
        </p:nvSpPr>
        <p:spPr>
          <a:xfrm>
            <a:off x="685800" y="1280160"/>
            <a:ext cx="525780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22"/>
          <p:cNvSpPr>
            <a:spLocks noGrp="1"/>
          </p:cNvSpPr>
          <p:nvPr>
            <p:ph sz="quarter" idx="12"/>
          </p:nvPr>
        </p:nvSpPr>
        <p:spPr>
          <a:xfrm>
            <a:off x="6217920" y="1280160"/>
            <a:ext cx="525780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Content Placeholder 22"/>
          <p:cNvSpPr>
            <a:spLocks noGrp="1"/>
          </p:cNvSpPr>
          <p:nvPr>
            <p:ph sz="quarter" idx="13"/>
          </p:nvPr>
        </p:nvSpPr>
        <p:spPr>
          <a:xfrm>
            <a:off x="685800" y="3611880"/>
            <a:ext cx="525780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22"/>
          <p:cNvSpPr>
            <a:spLocks noGrp="1"/>
          </p:cNvSpPr>
          <p:nvPr>
            <p:ph sz="quarter" idx="14"/>
          </p:nvPr>
        </p:nvSpPr>
        <p:spPr>
          <a:xfrm>
            <a:off x="6217920" y="3611880"/>
            <a:ext cx="525780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6823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5943600"/>
            <a:ext cx="12188825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280160" y="2551897"/>
            <a:ext cx="9601200" cy="640080"/>
          </a:xfrm>
          <a:prstGeom prst="rect">
            <a:avLst/>
          </a:prstGeom>
        </p:spPr>
        <p:txBody>
          <a:bodyPr lIns="0" tIns="0" rIns="0" bIns="0"/>
          <a:lstStyle>
            <a:lvl1pPr>
              <a:defRPr sz="60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280160" y="3331480"/>
            <a:ext cx="9601200" cy="91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36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289608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5943600"/>
            <a:ext cx="12188825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280160" y="2551897"/>
            <a:ext cx="9601200" cy="640080"/>
          </a:xfrm>
          <a:prstGeom prst="rect">
            <a:avLst/>
          </a:prstGeom>
        </p:spPr>
        <p:txBody>
          <a:bodyPr lIns="0" tIns="0" rIns="0" bIns="0"/>
          <a:lstStyle>
            <a:lvl1pPr>
              <a:defRPr sz="60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280160" y="3331480"/>
            <a:ext cx="9601200" cy="91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36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289608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626970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0233" y="361993"/>
            <a:ext cx="11427023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85000"/>
              </a:lnSpc>
              <a:spcAft>
                <a:spcPts val="357"/>
              </a:spcAft>
              <a:defRPr sz="31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0"/>
          </p:nvPr>
        </p:nvSpPr>
        <p:spPr>
          <a:xfrm>
            <a:off x="2304737" y="809138"/>
            <a:ext cx="7618016" cy="327475"/>
          </a:xfrm>
          <a:prstGeom prst="rect">
            <a:avLst/>
          </a:prstGeom>
        </p:spPr>
        <p:txBody>
          <a:bodyPr lIns="0" tIns="0" rIns="0" bIns="0"/>
          <a:lstStyle>
            <a:lvl1pPr algn="ctr">
              <a:buFontTx/>
              <a:buNone/>
              <a:defRPr sz="1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376" y="322263"/>
            <a:ext cx="11015663" cy="488950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spcAft>
                <a:spcPts val="300"/>
              </a:spcAft>
              <a:defRPr sz="3199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07380" y="6624637"/>
            <a:ext cx="569236" cy="20320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211C62D5-81E4-408C-8151-0909B685FA1A}" type="slidenum">
              <a:rPr lang="en-US" sz="900" kern="0">
                <a:solidFill>
                  <a:srgbClr val="666666"/>
                </a:solidFill>
                <a:latin typeface="Arial Narrow" pitchFamily="34" charset="0"/>
                <a:cs typeface="Arial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kern="0" dirty="0">
              <a:solidFill>
                <a:srgbClr val="666666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9851980" y="6624637"/>
            <a:ext cx="2336845" cy="145117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 sz="800">
                <a:solidFill>
                  <a:schemeClr val="bg2"/>
                </a:solidFill>
                <a:latin typeface="+mn-lt"/>
              </a:defRPr>
            </a:lvl1pPr>
          </a:lstStyle>
          <a:p>
            <a:pPr defTabSz="1218645">
              <a:defRPr/>
            </a:pPr>
            <a:r>
              <a:rPr lang="en-US" sz="900" kern="0" dirty="0" smtClean="0">
                <a:solidFill>
                  <a:srgbClr val="7F7F7F"/>
                </a:solidFill>
                <a:latin typeface="Arial Narrow"/>
                <a:ea typeface="Arial" charset="0"/>
                <a:cs typeface="Arial" charset="0"/>
              </a:rPr>
              <a:t>© 2014 3M. All Rights Reserved.</a:t>
            </a:r>
            <a:endParaRPr lang="en-US" sz="900" kern="0" dirty="0">
              <a:solidFill>
                <a:srgbClr val="7F7F7F"/>
              </a:solidFill>
              <a:latin typeface="Arial Narrow"/>
              <a:ea typeface="Arial" charset="0"/>
              <a:cs typeface="Arial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737161" y="6624637"/>
            <a:ext cx="2336845" cy="145117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 sz="800">
                <a:solidFill>
                  <a:schemeClr val="bg2"/>
                </a:solidFill>
                <a:latin typeface="+mn-lt"/>
              </a:defRPr>
            </a:lvl1pPr>
          </a:lstStyle>
          <a:p>
            <a:pPr defTabSz="1218645">
              <a:defRPr/>
            </a:pPr>
            <a:r>
              <a:rPr lang="en-US" sz="900" kern="0" dirty="0" smtClean="0">
                <a:solidFill>
                  <a:srgbClr val="7F7F7F"/>
                </a:solidFill>
                <a:latin typeface="Arial Narrow"/>
                <a:ea typeface="Arial" charset="0"/>
                <a:cs typeface="Arial" charset="0"/>
              </a:rPr>
              <a:t>Strictly</a:t>
            </a:r>
            <a:r>
              <a:rPr lang="en-US" sz="900" kern="0" baseline="0" dirty="0" smtClean="0">
                <a:solidFill>
                  <a:srgbClr val="7F7F7F"/>
                </a:solidFill>
                <a:latin typeface="Arial Narrow"/>
                <a:ea typeface="Arial" charset="0"/>
                <a:cs typeface="Arial" charset="0"/>
              </a:rPr>
              <a:t> Confidential</a:t>
            </a:r>
            <a:endParaRPr lang="en-US" sz="900" kern="0" dirty="0">
              <a:solidFill>
                <a:srgbClr val="7F7F7F"/>
              </a:solidFill>
              <a:latin typeface="Arial Narrow"/>
              <a:ea typeface="Arial" charset="0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772" y="6126165"/>
            <a:ext cx="1945347" cy="71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71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376" y="322263"/>
            <a:ext cx="11015663" cy="488950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spcAft>
                <a:spcPts val="300"/>
              </a:spcAft>
              <a:defRPr sz="3199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07380" y="6624637"/>
            <a:ext cx="569236" cy="20320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211C62D5-81E4-408C-8151-0909B685FA1A}" type="slidenum">
              <a:rPr lang="en-US" sz="900" kern="0">
                <a:solidFill>
                  <a:srgbClr val="666666"/>
                </a:solidFill>
                <a:latin typeface="Arial Narrow" pitchFamily="34" charset="0"/>
                <a:cs typeface="Arial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kern="0" dirty="0">
              <a:solidFill>
                <a:srgbClr val="666666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9851980" y="6624637"/>
            <a:ext cx="2336845" cy="145117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 sz="800">
                <a:solidFill>
                  <a:schemeClr val="bg2"/>
                </a:solidFill>
                <a:latin typeface="+mn-lt"/>
              </a:defRPr>
            </a:lvl1pPr>
          </a:lstStyle>
          <a:p>
            <a:pPr defTabSz="1218645">
              <a:defRPr/>
            </a:pPr>
            <a:r>
              <a:rPr lang="en-US" sz="900" kern="0" dirty="0" smtClean="0">
                <a:solidFill>
                  <a:srgbClr val="7F7F7F"/>
                </a:solidFill>
                <a:latin typeface="Arial Narrow"/>
                <a:ea typeface="Arial" charset="0"/>
                <a:cs typeface="Arial" charset="0"/>
              </a:rPr>
              <a:t>© 2014 3M. All Rights Reserved.</a:t>
            </a:r>
            <a:endParaRPr lang="en-US" sz="900" kern="0" dirty="0">
              <a:solidFill>
                <a:srgbClr val="7F7F7F"/>
              </a:solidFill>
              <a:latin typeface="Arial Narrow"/>
              <a:ea typeface="Arial" charset="0"/>
              <a:cs typeface="Arial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737161" y="6624637"/>
            <a:ext cx="2336845" cy="145117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 sz="800">
                <a:solidFill>
                  <a:schemeClr val="bg2"/>
                </a:solidFill>
                <a:latin typeface="+mn-lt"/>
              </a:defRPr>
            </a:lvl1pPr>
          </a:lstStyle>
          <a:p>
            <a:pPr defTabSz="1218645">
              <a:defRPr/>
            </a:pPr>
            <a:r>
              <a:rPr lang="en-US" sz="900" kern="0" dirty="0" smtClean="0">
                <a:solidFill>
                  <a:srgbClr val="7F7F7F"/>
                </a:solidFill>
                <a:latin typeface="Arial Narrow"/>
                <a:ea typeface="Arial" charset="0"/>
                <a:cs typeface="Arial" charset="0"/>
              </a:rPr>
              <a:t>Strictly</a:t>
            </a:r>
            <a:r>
              <a:rPr lang="en-US" sz="900" kern="0" baseline="0" dirty="0" smtClean="0">
                <a:solidFill>
                  <a:srgbClr val="7F7F7F"/>
                </a:solidFill>
                <a:latin typeface="Arial Narrow"/>
                <a:ea typeface="Arial" charset="0"/>
                <a:cs typeface="Arial" charset="0"/>
              </a:rPr>
              <a:t> Confidential</a:t>
            </a:r>
            <a:endParaRPr lang="en-US" sz="900" kern="0" dirty="0">
              <a:solidFill>
                <a:srgbClr val="7F7F7F"/>
              </a:solidFill>
              <a:latin typeface="Arial Narrow"/>
              <a:ea typeface="Arial" charset="0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772" y="6126165"/>
            <a:ext cx="1945347" cy="71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82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324" y="162000"/>
            <a:ext cx="11030731" cy="8316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0324" y="1508760"/>
            <a:ext cx="11026161" cy="46177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77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2"/>
          <p:cNvSpPr>
            <a:spLocks noGrp="1"/>
          </p:cNvSpPr>
          <p:nvPr>
            <p:ph sz="quarter" idx="10"/>
          </p:nvPr>
        </p:nvSpPr>
        <p:spPr>
          <a:xfrm>
            <a:off x="685800" y="1280160"/>
            <a:ext cx="10789920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10789920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60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52401"/>
            <a:ext cx="10969943" cy="86836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143000"/>
            <a:ext cx="5383398" cy="5257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143000"/>
            <a:ext cx="5383398" cy="5257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3873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593" y="622301"/>
            <a:ext cx="10563648" cy="4937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49594" y="1330325"/>
            <a:ext cx="9611396" cy="42164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36409041"/>
      </p:ext>
    </p:extLst>
  </p:cSld>
  <p:clrMapOvr>
    <a:masterClrMapping/>
  </p:clrMapOvr>
  <p:transition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MM 2012 Title + Subhead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87553" y="365760"/>
            <a:ext cx="9903420" cy="381000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/>
          </p:nvPr>
        </p:nvSpPr>
        <p:spPr>
          <a:xfrm>
            <a:off x="914162" y="1508760"/>
            <a:ext cx="9903420" cy="466344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3"/>
              </a:buClr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700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SzPct val="100000"/>
              <a:defRPr lang="en-US" sz="1400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3090" indent="-234938">
              <a:defRPr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0881" indent="-177791">
              <a:defRPr lang="en-US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65577" lvl="0" indent="-165577" algn="l" rtl="0" eaLnBrk="0" fontAlgn="base" hangingPunct="0">
              <a:spcBef>
                <a:spcPct val="20000"/>
              </a:spcBef>
              <a:spcAft>
                <a:spcPts val="353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402273" lvl="1" indent="-236697" algn="l" rtl="0" eaLnBrk="0" fontAlgn="base" hangingPunct="0">
              <a:spcBef>
                <a:spcPts val="420"/>
              </a:spcBef>
              <a:spcAft>
                <a:spcPts val="42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 Narrow" pitchFamily="34" charset="0"/>
              <a:buChar char="―"/>
            </a:pPr>
            <a:r>
              <a:rPr lang="en-US" smtClean="0"/>
              <a:t>Second level</a:t>
            </a:r>
          </a:p>
          <a:p>
            <a:pPr marL="516732" lvl="2" indent="-114459" algn="l" rtl="0" eaLnBrk="0" fontAlgn="base" hangingPunct="0">
              <a:spcBef>
                <a:spcPts val="420"/>
              </a:spcBef>
              <a:spcAft>
                <a:spcPts val="42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mtClean="0"/>
              <a:t>Third level</a:t>
            </a:r>
          </a:p>
          <a:p>
            <a:pPr marL="681197" lvl="3" indent="-164465" algn="l" rtl="0" eaLnBrk="0" fontAlgn="base" hangingPunct="0">
              <a:spcBef>
                <a:spcPts val="420"/>
              </a:spcBef>
              <a:spcAft>
                <a:spcPts val="42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 Narrow" pitchFamily="34" charset="0"/>
              <a:buChar char="–"/>
            </a:pPr>
            <a:r>
              <a:rPr lang="en-US" smtClean="0"/>
              <a:t>Fourth level</a:t>
            </a:r>
          </a:p>
          <a:p>
            <a:pPr marL="805657" lvl="4" indent="-124460" algn="l" rtl="0" eaLnBrk="0" fontAlgn="base" hangingPunct="0">
              <a:spcBef>
                <a:spcPts val="420"/>
              </a:spcBef>
              <a:spcAft>
                <a:spcPts val="42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914162" y="865409"/>
            <a:ext cx="7281554" cy="327475"/>
          </a:xfrm>
          <a:prstGeom prst="rect">
            <a:avLst/>
          </a:prstGeom>
        </p:spPr>
        <p:txBody>
          <a:bodyPr lIns="0" tIns="0" rIns="0" bIns="0"/>
          <a:lstStyle>
            <a:lvl1pPr>
              <a:buFontTx/>
              <a:buNone/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080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876072" y="6572251"/>
            <a:ext cx="2844059" cy="20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/>
                </a:solidFill>
                <a:latin typeface="Arial" charset="0"/>
                <a:cs typeface="Arial" charset="0"/>
              </a:rPr>
              <a:t>© 3M 2012.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0977179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52401"/>
            <a:ext cx="10969943" cy="8683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97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939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132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8"/>
          <p:cNvSpPr>
            <a:spLocks noGrp="1"/>
          </p:cNvSpPr>
          <p:nvPr>
            <p:ph type="title"/>
          </p:nvPr>
        </p:nvSpPr>
        <p:spPr>
          <a:xfrm>
            <a:off x="914162" y="490198"/>
            <a:ext cx="9903420" cy="381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85132"/>
      </p:ext>
    </p:extLst>
  </p:cSld>
  <p:clrMapOvr>
    <a:masterClrMapping/>
  </p:clrMapOvr>
  <p:transition advClick="0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MM 2013_16: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701676" y="603084"/>
            <a:ext cx="11014075" cy="628136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921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MM 2013_16:9_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701677" y="595979"/>
            <a:ext cx="11012486" cy="628136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/>
          </p:nvPr>
        </p:nvSpPr>
        <p:spPr>
          <a:xfrm>
            <a:off x="701674" y="1508760"/>
            <a:ext cx="7955280" cy="4660028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31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10789920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7611" y="914400"/>
            <a:ext cx="10789920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22"/>
          <p:cNvSpPr>
            <a:spLocks noGrp="1"/>
          </p:cNvSpPr>
          <p:nvPr>
            <p:ph sz="quarter" idx="10"/>
          </p:nvPr>
        </p:nvSpPr>
        <p:spPr>
          <a:xfrm>
            <a:off x="685800" y="1280160"/>
            <a:ext cx="10789920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316943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17595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774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MM 2012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609441" y="152401"/>
            <a:ext cx="10969943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800" b="1"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67203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876072" y="6572251"/>
            <a:ext cx="2844059" cy="20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z="1800">
                <a:solidFill>
                  <a:prstClr val="black"/>
                </a:solidFill>
                <a:ea typeface="+mn-ea"/>
                <a:cs typeface="Arial" charset="0"/>
              </a:rPr>
              <a:t>© 3M 2012.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1355245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77157" y="444500"/>
            <a:ext cx="10563648" cy="117579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1269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868" y="274321"/>
            <a:ext cx="11274663" cy="493713"/>
          </a:xfrm>
        </p:spPr>
        <p:txBody>
          <a:bodyPr/>
          <a:lstStyle>
            <a:lvl1pPr>
              <a:lnSpc>
                <a:spcPct val="85000"/>
              </a:lnSpc>
              <a:spcAft>
                <a:spcPts val="300"/>
              </a:spcAft>
              <a:defRPr b="0"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6492876"/>
            <a:ext cx="812588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fld id="{D01D81D5-1C67-4D49-BDDA-B10F4D4FE0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2447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10789920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7804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2"/>
          <p:cNvSpPr>
            <a:spLocks noGrp="1"/>
          </p:cNvSpPr>
          <p:nvPr>
            <p:ph sz="quarter" idx="10"/>
          </p:nvPr>
        </p:nvSpPr>
        <p:spPr>
          <a:xfrm>
            <a:off x="685799" y="1280160"/>
            <a:ext cx="7315200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10789920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275320" y="1280160"/>
            <a:ext cx="3200400" cy="45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0485704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10789920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7611" y="914400"/>
            <a:ext cx="10789920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22"/>
          <p:cNvSpPr>
            <a:spLocks noGrp="1"/>
          </p:cNvSpPr>
          <p:nvPr>
            <p:ph sz="quarter" idx="10"/>
          </p:nvPr>
        </p:nvSpPr>
        <p:spPr>
          <a:xfrm>
            <a:off x="685800" y="1280160"/>
            <a:ext cx="7315200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275320" y="1280160"/>
            <a:ext cx="3200400" cy="45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309097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/>
          <p:cNvSpPr>
            <a:spLocks noGrp="1"/>
          </p:cNvSpPr>
          <p:nvPr>
            <p:ph sz="quarter" idx="10"/>
          </p:nvPr>
        </p:nvSpPr>
        <p:spPr>
          <a:xfrm>
            <a:off x="685800" y="1280160"/>
            <a:ext cx="5257800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2"/>
          <p:cNvSpPr>
            <a:spLocks noGrp="1"/>
          </p:cNvSpPr>
          <p:nvPr>
            <p:ph sz="quarter" idx="11"/>
          </p:nvPr>
        </p:nvSpPr>
        <p:spPr>
          <a:xfrm>
            <a:off x="6217920" y="1280160"/>
            <a:ext cx="5257800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10789920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4062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10789920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7611" y="914400"/>
            <a:ext cx="10789920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0"/>
          </p:nvPr>
        </p:nvSpPr>
        <p:spPr>
          <a:xfrm>
            <a:off x="685800" y="1280160"/>
            <a:ext cx="5257800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2"/>
          <p:cNvSpPr>
            <a:spLocks noGrp="1"/>
          </p:cNvSpPr>
          <p:nvPr>
            <p:ph sz="quarter" idx="11"/>
          </p:nvPr>
        </p:nvSpPr>
        <p:spPr>
          <a:xfrm>
            <a:off x="6217920" y="1280160"/>
            <a:ext cx="5257800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539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10789920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0"/>
          </p:nvPr>
        </p:nvSpPr>
        <p:spPr>
          <a:xfrm>
            <a:off x="685800" y="1280160"/>
            <a:ext cx="3474720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2"/>
          <p:cNvSpPr>
            <a:spLocks noGrp="1"/>
          </p:cNvSpPr>
          <p:nvPr>
            <p:ph sz="quarter" idx="11"/>
          </p:nvPr>
        </p:nvSpPr>
        <p:spPr>
          <a:xfrm>
            <a:off x="4343400" y="1280160"/>
            <a:ext cx="3474720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2"/>
          <p:cNvSpPr>
            <a:spLocks noGrp="1"/>
          </p:cNvSpPr>
          <p:nvPr>
            <p:ph sz="quarter" idx="12"/>
          </p:nvPr>
        </p:nvSpPr>
        <p:spPr>
          <a:xfrm>
            <a:off x="8001000" y="1280160"/>
            <a:ext cx="3474720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17672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vmlDrawing" Target="../drawings/vmlDrawing4.v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oleObject" Target="../embeddings/oleObject4.bin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7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1" name="think-cell Slide" r:id="rId28" imgW="360" imgH="360" progId="TCLayout.ActiveDocument.1">
                  <p:embed/>
                </p:oleObj>
              </mc:Choice>
              <mc:Fallback>
                <p:oleObj name="think-cell Slide" r:id="rId28" imgW="360" imgH="360" progId="TCLayout.ActiveDocument.1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Footer Placeholder 3"/>
          <p:cNvSpPr txBox="1">
            <a:spLocks/>
          </p:cNvSpPr>
          <p:nvPr/>
        </p:nvSpPr>
        <p:spPr bwMode="auto">
          <a:xfrm>
            <a:off x="685800" y="6573838"/>
            <a:ext cx="45720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dirty="0" err="1" smtClean="0">
                <a:solidFill>
                  <a:srgbClr val="7F7F7F"/>
                </a:solidFill>
                <a:latin typeface="Arial Narrow" charset="0"/>
              </a:rPr>
              <a:t>Pointhinker</a:t>
            </a:r>
            <a:r>
              <a:rPr lang="en-US" sz="900" dirty="0" smtClean="0">
                <a:solidFill>
                  <a:srgbClr val="7F7F7F"/>
                </a:solidFill>
                <a:latin typeface="Arial Narrow" charset="0"/>
              </a:rPr>
              <a:t> Confidential.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273050" y="6567488"/>
            <a:ext cx="3619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fld id="{5B3D3105-9E8F-3844-B818-3C96035AF173}" type="slidenum">
              <a:rPr lang="en-US" sz="1000">
                <a:solidFill>
                  <a:srgbClr val="7F7F7F"/>
                </a:solidFill>
                <a:latin typeface="Arial Narrow" charset="0"/>
              </a:rPr>
              <a:pPr/>
              <a:t>‹#›</a:t>
            </a:fld>
            <a:endParaRPr lang="en-US" sz="900">
              <a:solidFill>
                <a:srgbClr val="7F7F7F"/>
              </a:solidFill>
              <a:latin typeface="Arial Black" charset="0"/>
            </a:endParaRPr>
          </a:p>
        </p:txBody>
      </p:sp>
      <p:sp>
        <p:nvSpPr>
          <p:cNvPr id="1030" name="TextBox 12"/>
          <p:cNvSpPr txBox="1">
            <a:spLocks noChangeArrowheads="1"/>
          </p:cNvSpPr>
          <p:nvPr/>
        </p:nvSpPr>
        <p:spPr bwMode="auto">
          <a:xfrm>
            <a:off x="5387975" y="3074988"/>
            <a:ext cx="1379538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 smtClean="0">
              <a:latin typeface="Arial Narrow" charset="0"/>
            </a:endParaRPr>
          </a:p>
        </p:txBody>
      </p:sp>
      <p:grpSp>
        <p:nvGrpSpPr>
          <p:cNvPr id="1031" name="Group 22"/>
          <p:cNvGrpSpPr>
            <a:grpSpLocks/>
          </p:cNvGrpSpPr>
          <p:nvPr/>
        </p:nvGrpSpPr>
        <p:grpSpPr bwMode="auto">
          <a:xfrm>
            <a:off x="6921500" y="6573838"/>
            <a:ext cx="4572000" cy="184150"/>
            <a:chOff x="6949440" y="6574536"/>
            <a:chExt cx="4572000" cy="182880"/>
          </a:xfrm>
        </p:grpSpPr>
        <p:grpSp>
          <p:nvGrpSpPr>
            <p:cNvPr id="1033" name="Group 8"/>
            <p:cNvGrpSpPr>
              <a:grpSpLocks/>
            </p:cNvGrpSpPr>
            <p:nvPr/>
          </p:nvGrpSpPr>
          <p:grpSpPr bwMode="auto">
            <a:xfrm>
              <a:off x="6949440" y="6574536"/>
              <a:ext cx="4572000" cy="182880"/>
              <a:chOff x="6953905" y="6574536"/>
              <a:chExt cx="4572000" cy="182880"/>
            </a:xfrm>
          </p:grpSpPr>
          <p:sp>
            <p:nvSpPr>
              <p:cNvPr id="1035" name="TextBox 25"/>
              <p:cNvSpPr txBox="1">
                <a:spLocks noChangeArrowheads="1"/>
              </p:cNvSpPr>
              <p:nvPr/>
            </p:nvSpPr>
            <p:spPr bwMode="auto">
              <a:xfrm>
                <a:off x="9458980" y="6574536"/>
                <a:ext cx="1177925" cy="18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defTabSz="912813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defTabSz="912813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defTabSz="912813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defTabSz="912813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defTabSz="912813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 eaLnBrk="1" hangingPunct="1">
                  <a:defRPr/>
                </a:pPr>
                <a:fld id="{75980DF0-75D0-FD4C-983E-614B6986212F}" type="datetime3">
                  <a:rPr lang="en-US" sz="900" smtClean="0">
                    <a:solidFill>
                      <a:srgbClr val="7F7F7F"/>
                    </a:solidFill>
                    <a:latin typeface="Arial Narrow" charset="0"/>
                  </a:rPr>
                  <a:pPr algn="r" eaLnBrk="1" hangingPunct="1">
                    <a:defRPr/>
                  </a:pPr>
                  <a:t>13 June 2015</a:t>
                </a:fld>
                <a:endParaRPr lang="en-US" sz="900" smtClean="0">
                  <a:solidFill>
                    <a:srgbClr val="7F7F7F"/>
                  </a:solidFill>
                  <a:latin typeface="Arial Narrow" charset="0"/>
                </a:endParaRPr>
              </a:p>
            </p:txBody>
          </p:sp>
          <p:sp>
            <p:nvSpPr>
              <p:cNvPr id="1036" name="Rectangle 26"/>
              <p:cNvSpPr>
                <a:spLocks noChangeArrowheads="1"/>
              </p:cNvSpPr>
              <p:nvPr/>
            </p:nvSpPr>
            <p:spPr bwMode="auto">
              <a:xfrm>
                <a:off x="9260545" y="6589264"/>
                <a:ext cx="1163039" cy="1534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2813"/>
                <a:endParaRPr lang="en-US" sz="1800"/>
              </a:p>
            </p:txBody>
          </p:sp>
          <p:sp>
            <p:nvSpPr>
              <p:cNvPr id="1037" name="Footer Placeholder 3"/>
              <p:cNvSpPr txBox="1">
                <a:spLocks/>
              </p:cNvSpPr>
              <p:nvPr/>
            </p:nvSpPr>
            <p:spPr bwMode="auto">
              <a:xfrm>
                <a:off x="6953905" y="6574536"/>
                <a:ext cx="4572000" cy="18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 defTabSz="912813" eaLnBrk="0" hangingPunct="0"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defTabSz="912813" eaLnBrk="0" hangingPunct="0"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defTabSz="912813" eaLnBrk="0" hangingPunct="0"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defTabSz="912813" eaLnBrk="0" hangingPunct="0"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defTabSz="912813" eaLnBrk="0" hangingPunct="0"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 eaLnBrk="1" hangingPunct="1">
                  <a:defRPr/>
                </a:pPr>
                <a:r>
                  <a:rPr lang="en-US" sz="900" smtClean="0">
                    <a:solidFill>
                      <a:srgbClr val="7F7F7F"/>
                    </a:solidFill>
                    <a:latin typeface="Arial Narrow" charset="0"/>
                  </a:rPr>
                  <a:t>. All Rights Reserved.</a:t>
                </a:r>
              </a:p>
            </p:txBody>
          </p:sp>
        </p:grpSp>
        <p:sp>
          <p:nvSpPr>
            <p:cNvPr id="1034" name="TextBox 24"/>
            <p:cNvSpPr txBox="1">
              <a:spLocks noChangeArrowheads="1"/>
            </p:cNvSpPr>
            <p:nvPr/>
          </p:nvSpPr>
          <p:spPr bwMode="auto">
            <a:xfrm>
              <a:off x="9781539" y="6574536"/>
              <a:ext cx="655639" cy="168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900" dirty="0" smtClean="0">
                  <a:solidFill>
                    <a:srgbClr val="7F7F7F"/>
                  </a:solidFill>
                  <a:latin typeface="Arial Narrow" charset="0"/>
                </a:rPr>
                <a:t>© </a:t>
              </a:r>
              <a:r>
                <a:rPr lang="en-US" sz="900" dirty="0" err="1" smtClean="0">
                  <a:solidFill>
                    <a:srgbClr val="7F7F7F"/>
                  </a:solidFill>
                  <a:latin typeface="Arial Narrow" charset="0"/>
                </a:rPr>
                <a:t>Pointhinker</a:t>
              </a:r>
              <a:endParaRPr lang="en-US" sz="1800" dirty="0" smtClean="0">
                <a:latin typeface="Arial Narrow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5806889" y="6480391"/>
            <a:ext cx="1041586" cy="3562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8" r:id="rId13"/>
    <p:sldLayoutId id="2147483859" r:id="rId14"/>
    <p:sldLayoutId id="2147483856" r:id="rId15"/>
    <p:sldLayoutId id="2147483860" r:id="rId16"/>
    <p:sldLayoutId id="2147483869" r:id="rId17"/>
    <p:sldLayoutId id="2147483871" r:id="rId18"/>
    <p:sldLayoutId id="2147483875" r:id="rId19"/>
    <p:sldLayoutId id="2147483876" r:id="rId20"/>
    <p:sldLayoutId id="2147483877" r:id="rId21"/>
    <p:sldLayoutId id="2147483878" r:id="rId22"/>
    <p:sldLayoutId id="2147483893" r:id="rId23"/>
    <p:sldLayoutId id="2147483894" r:id="rId24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ts val="300"/>
        </a:spcAft>
        <a:defRPr lang="en-US" sz="3200" dirty="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ts val="300"/>
        </a:spcAft>
        <a:defRPr sz="3200">
          <a:solidFill>
            <a:schemeClr val="tx1"/>
          </a:solidFill>
          <a:latin typeface="Arial Narrow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ts val="300"/>
        </a:spcAft>
        <a:defRPr sz="3200">
          <a:solidFill>
            <a:schemeClr val="tx1"/>
          </a:solidFill>
          <a:latin typeface="Arial Narrow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ts val="300"/>
        </a:spcAft>
        <a:defRPr sz="3200">
          <a:solidFill>
            <a:schemeClr val="tx1"/>
          </a:solidFill>
          <a:latin typeface="Arial Narrow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ts val="300"/>
        </a:spcAft>
        <a:defRPr sz="3200">
          <a:solidFill>
            <a:schemeClr val="tx1"/>
          </a:solidFill>
          <a:latin typeface="Arial Narrow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6pPr>
      <a:lvl7pPr marL="914400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7pPr>
      <a:lvl8pPr marL="1371600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8pPr>
      <a:lvl9pPr marL="1828800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9pPr>
    </p:titleStyle>
    <p:bodyStyle>
      <a:lvl1pPr marL="236538" indent="-236538" algn="l" rtl="0" eaLnBrk="1" fontAlgn="base" hangingPunct="1">
        <a:spcBef>
          <a:spcPct val="20000"/>
        </a:spcBef>
        <a:spcAft>
          <a:spcPts val="500"/>
        </a:spcAft>
        <a:buClr>
          <a:schemeClr val="bg2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338138" algn="l" rtl="0" eaLnBrk="1" fontAlgn="base" hangingPunct="1">
        <a:spcBef>
          <a:spcPts val="600"/>
        </a:spcBef>
        <a:spcAft>
          <a:spcPts val="600"/>
        </a:spcAft>
        <a:buClr>
          <a:schemeClr val="bg2"/>
        </a:buClr>
        <a:buSzPct val="100000"/>
        <a:buFont typeface="Arial Narrow" charset="0"/>
        <a:buChar char="―"/>
        <a:defRPr sz="24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38188" indent="-163513" algn="l" rtl="0" eaLnBrk="1" fontAlgn="base" hangingPunct="1">
        <a:spcBef>
          <a:spcPts val="600"/>
        </a:spcBef>
        <a:spcAft>
          <a:spcPts val="600"/>
        </a:spcAft>
        <a:buClr>
          <a:schemeClr val="bg2"/>
        </a:buClr>
        <a:buSzPct val="80000"/>
        <a:buFont typeface="Arial" charset="0"/>
        <a:buChar char="•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914400" indent="-176213" algn="l" rtl="0" eaLnBrk="1" fontAlgn="base" hangingPunct="1">
        <a:spcBef>
          <a:spcPts val="600"/>
        </a:spcBef>
        <a:spcAft>
          <a:spcPts val="600"/>
        </a:spcAft>
        <a:buClr>
          <a:schemeClr val="bg2"/>
        </a:buClr>
        <a:buSzPct val="100000"/>
        <a:buFont typeface="Arial Narrow" charset="0"/>
        <a:buChar char="–"/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8800" indent="-547688" algn="l" rtl="0" eaLnBrk="1" fontAlgn="base" hangingPunct="1">
        <a:spcBef>
          <a:spcPts val="600"/>
        </a:spcBef>
        <a:spcAft>
          <a:spcPts val="600"/>
        </a:spcAft>
        <a:buClr>
          <a:srgbClr val="948A54"/>
        </a:buClr>
        <a:buSzPct val="80000"/>
        <a:buFont typeface="Wingdings" charset="0"/>
        <a:buChar char="§"/>
        <a:defRPr sz="1600">
          <a:solidFill>
            <a:srgbClr val="4D4D4D"/>
          </a:solidFill>
          <a:latin typeface="+mn-lt"/>
          <a:ea typeface="ＭＳ Ｐゴシック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13747617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5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441" y="152401"/>
            <a:ext cx="10969943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441" y="1600201"/>
            <a:ext cx="1096994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07379" y="6611937"/>
            <a:ext cx="569236" cy="20320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211C62D5-81E4-408C-8151-0909B685FA1A}" type="slidenum">
              <a:rPr lang="en-US" sz="1000" kern="0">
                <a:solidFill>
                  <a:srgbClr val="666666"/>
                </a:solidFill>
                <a:latin typeface="Arial Narrow" pitchFamily="34" charset="0"/>
                <a:ea typeface="+mn-ea"/>
                <a:cs typeface="Arial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kern="0" dirty="0">
              <a:solidFill>
                <a:srgbClr val="666666"/>
              </a:solidFill>
              <a:latin typeface="Arial Narrow" pitchFamily="34" charset="0"/>
              <a:ea typeface="+mn-ea"/>
              <a:cs typeface="Arial" pitchFamily="34" charset="0"/>
            </a:endParaRPr>
          </a:p>
        </p:txBody>
      </p:sp>
      <p:pic>
        <p:nvPicPr>
          <p:cNvPr id="9" name="Picture 14" descr="48 pt logo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705048" y="6500647"/>
            <a:ext cx="764709" cy="320040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253934" y="6464300"/>
            <a:ext cx="11579384" cy="0"/>
          </a:xfrm>
          <a:prstGeom prst="line">
            <a:avLst/>
          </a:prstGeom>
          <a:solidFill>
            <a:srgbClr val="B1BD0F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9851980" y="6625119"/>
            <a:ext cx="2336845" cy="145117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 sz="8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z="900" kern="0" dirty="0" smtClean="0">
                <a:solidFill>
                  <a:srgbClr val="7F7F7F"/>
                </a:solidFill>
                <a:ea typeface="Arial" charset="0"/>
                <a:cs typeface="Arial" charset="0"/>
              </a:rPr>
              <a:t>© 2013 3M. All Rights Reserved.</a:t>
            </a:r>
            <a:endParaRPr lang="en-US" sz="900" kern="0" dirty="0">
              <a:solidFill>
                <a:srgbClr val="7F7F7F"/>
              </a:solidFill>
              <a:ea typeface="Arial" charset="0"/>
              <a:cs typeface="Arial" charset="0"/>
            </a:endParaRPr>
          </a:p>
        </p:txBody>
      </p:sp>
      <p:sp>
        <p:nvSpPr>
          <p:cNvPr id="13" name="Footer Placeholder 3"/>
          <p:cNvSpPr txBox="1">
            <a:spLocks/>
          </p:cNvSpPr>
          <p:nvPr userDrawn="1"/>
        </p:nvSpPr>
        <p:spPr>
          <a:xfrm>
            <a:off x="737161" y="6625119"/>
            <a:ext cx="2336845" cy="145117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 sz="8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z="900" kern="0" dirty="0" smtClean="0">
                <a:solidFill>
                  <a:srgbClr val="7F7F7F"/>
                </a:solidFill>
                <a:ea typeface="Arial" charset="0"/>
                <a:cs typeface="Arial" charset="0"/>
              </a:rPr>
              <a:t>Strategy &amp; Corporate Development</a:t>
            </a:r>
            <a:endParaRPr lang="en-US" sz="900" kern="0" dirty="0">
              <a:solidFill>
                <a:srgbClr val="7F7F7F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90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Narrow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Narrow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Narrow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gif"/><Relationship Id="rId3" Type="http://schemas.openxmlformats.org/officeDocument/2006/relationships/tags" Target="../tags/tag127.xml"/><Relationship Id="rId7" Type="http://schemas.openxmlformats.org/officeDocument/2006/relationships/image" Target="../media/image1.emf"/><Relationship Id="rId2" Type="http://schemas.openxmlformats.org/officeDocument/2006/relationships/tags" Target="../tags/tag12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hyperlink" Target="http://www.google.com.hk/imgres?imgurl=http://www3.law.harvard.edu/journals/elr/files/2011/11/innovation1.jpg&amp;imgrefurl=http://www3.law.harvard.edu/journals/elr/2012/04/10/expediting-innovation/&amp;usg=__85_yDWtU22ho8s1C6_H8tnRg8QI=&amp;h=532&amp;w=800&amp;sz=227&amp;hl=zh-CN&amp;start=2&amp;zoom=1&amp;tbnid=cRINbJ5SZfyG0M:&amp;tbnh=95&amp;tbnw=143&amp;ei=hxwUUsf4G-ScyQGcroD4Cw&amp;prev=/search?q=innovation&amp;newwindow=1&amp;safe=strict&amp;hl=zh-CN&amp;biw=1366&amp;bih=567&amp;site=imghp&amp;tbm=isch&amp;itbs=1&amp;sa=X&amp;ved=0CC4QrQMwAQ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5.jp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8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0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32.xml"/><Relationship Id="rId117" Type="http://schemas.openxmlformats.org/officeDocument/2006/relationships/image" Target="../media/image41.png"/><Relationship Id="rId21" Type="http://schemas.openxmlformats.org/officeDocument/2006/relationships/tags" Target="../tags/tag27.xml"/><Relationship Id="rId42" Type="http://schemas.openxmlformats.org/officeDocument/2006/relationships/tags" Target="../tags/tag48.xml"/><Relationship Id="rId47" Type="http://schemas.openxmlformats.org/officeDocument/2006/relationships/tags" Target="../tags/tag53.xml"/><Relationship Id="rId63" Type="http://schemas.openxmlformats.org/officeDocument/2006/relationships/tags" Target="../tags/tag69.xml"/><Relationship Id="rId68" Type="http://schemas.openxmlformats.org/officeDocument/2006/relationships/tags" Target="../tags/tag74.xml"/><Relationship Id="rId84" Type="http://schemas.openxmlformats.org/officeDocument/2006/relationships/image" Target="../media/image8.png"/><Relationship Id="rId89" Type="http://schemas.openxmlformats.org/officeDocument/2006/relationships/image" Target="../media/image13.jpeg"/><Relationship Id="rId112" Type="http://schemas.openxmlformats.org/officeDocument/2006/relationships/image" Target="../media/image36.jpeg"/><Relationship Id="rId16" Type="http://schemas.openxmlformats.org/officeDocument/2006/relationships/tags" Target="../tags/tag22.xml"/><Relationship Id="rId107" Type="http://schemas.openxmlformats.org/officeDocument/2006/relationships/image" Target="../media/image31.png"/><Relationship Id="rId11" Type="http://schemas.openxmlformats.org/officeDocument/2006/relationships/tags" Target="../tags/tag17.xml"/><Relationship Id="rId32" Type="http://schemas.openxmlformats.org/officeDocument/2006/relationships/tags" Target="../tags/tag38.xml"/><Relationship Id="rId37" Type="http://schemas.openxmlformats.org/officeDocument/2006/relationships/tags" Target="../tags/tag43.xml"/><Relationship Id="rId53" Type="http://schemas.openxmlformats.org/officeDocument/2006/relationships/tags" Target="../tags/tag59.xml"/><Relationship Id="rId58" Type="http://schemas.openxmlformats.org/officeDocument/2006/relationships/tags" Target="../tags/tag64.xml"/><Relationship Id="rId74" Type="http://schemas.openxmlformats.org/officeDocument/2006/relationships/tags" Target="../tags/tag80.xml"/><Relationship Id="rId79" Type="http://schemas.openxmlformats.org/officeDocument/2006/relationships/tags" Target="../tags/tag85.xml"/><Relationship Id="rId102" Type="http://schemas.openxmlformats.org/officeDocument/2006/relationships/image" Target="../media/image26.png"/><Relationship Id="rId123" Type="http://schemas.openxmlformats.org/officeDocument/2006/relationships/image" Target="../media/image47.jpeg"/><Relationship Id="rId128" Type="http://schemas.openxmlformats.org/officeDocument/2006/relationships/diagramQuickStyle" Target="../diagrams/quickStyle1.xml"/><Relationship Id="rId5" Type="http://schemas.openxmlformats.org/officeDocument/2006/relationships/tags" Target="../tags/tag11.xml"/><Relationship Id="rId90" Type="http://schemas.openxmlformats.org/officeDocument/2006/relationships/image" Target="../media/image14.jpeg"/><Relationship Id="rId95" Type="http://schemas.openxmlformats.org/officeDocument/2006/relationships/image" Target="../media/image19.jpeg"/><Relationship Id="rId19" Type="http://schemas.openxmlformats.org/officeDocument/2006/relationships/tags" Target="../tags/tag2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35" Type="http://schemas.openxmlformats.org/officeDocument/2006/relationships/tags" Target="../tags/tag41.xml"/><Relationship Id="rId43" Type="http://schemas.openxmlformats.org/officeDocument/2006/relationships/tags" Target="../tags/tag49.xml"/><Relationship Id="rId48" Type="http://schemas.openxmlformats.org/officeDocument/2006/relationships/tags" Target="../tags/tag54.xml"/><Relationship Id="rId56" Type="http://schemas.openxmlformats.org/officeDocument/2006/relationships/tags" Target="../tags/tag62.xml"/><Relationship Id="rId64" Type="http://schemas.openxmlformats.org/officeDocument/2006/relationships/tags" Target="../tags/tag70.xml"/><Relationship Id="rId69" Type="http://schemas.openxmlformats.org/officeDocument/2006/relationships/tags" Target="../tags/tag75.xml"/><Relationship Id="rId77" Type="http://schemas.openxmlformats.org/officeDocument/2006/relationships/tags" Target="../tags/tag83.xml"/><Relationship Id="rId100" Type="http://schemas.openxmlformats.org/officeDocument/2006/relationships/image" Target="../media/image24.jpeg"/><Relationship Id="rId105" Type="http://schemas.openxmlformats.org/officeDocument/2006/relationships/image" Target="../media/image29.jpeg"/><Relationship Id="rId113" Type="http://schemas.openxmlformats.org/officeDocument/2006/relationships/image" Target="../media/image37.jpeg"/><Relationship Id="rId118" Type="http://schemas.openxmlformats.org/officeDocument/2006/relationships/image" Target="../media/image42.jpeg"/><Relationship Id="rId126" Type="http://schemas.openxmlformats.org/officeDocument/2006/relationships/diagramData" Target="../diagrams/data1.xml"/><Relationship Id="rId8" Type="http://schemas.openxmlformats.org/officeDocument/2006/relationships/tags" Target="../tags/tag14.xml"/><Relationship Id="rId51" Type="http://schemas.openxmlformats.org/officeDocument/2006/relationships/tags" Target="../tags/tag57.xml"/><Relationship Id="rId72" Type="http://schemas.openxmlformats.org/officeDocument/2006/relationships/tags" Target="../tags/tag78.xml"/><Relationship Id="rId80" Type="http://schemas.openxmlformats.org/officeDocument/2006/relationships/tags" Target="../tags/tag86.xml"/><Relationship Id="rId85" Type="http://schemas.openxmlformats.org/officeDocument/2006/relationships/image" Target="../media/image9.png"/><Relationship Id="rId93" Type="http://schemas.openxmlformats.org/officeDocument/2006/relationships/image" Target="../media/image17.jpeg"/><Relationship Id="rId98" Type="http://schemas.openxmlformats.org/officeDocument/2006/relationships/image" Target="../media/image22.jpeg"/><Relationship Id="rId121" Type="http://schemas.openxmlformats.org/officeDocument/2006/relationships/image" Target="../media/image45.jpeg"/><Relationship Id="rId3" Type="http://schemas.openxmlformats.org/officeDocument/2006/relationships/tags" Target="../tags/tag9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tags" Target="../tags/tag39.xml"/><Relationship Id="rId38" Type="http://schemas.openxmlformats.org/officeDocument/2006/relationships/tags" Target="../tags/tag44.xml"/><Relationship Id="rId46" Type="http://schemas.openxmlformats.org/officeDocument/2006/relationships/tags" Target="../tags/tag52.xml"/><Relationship Id="rId59" Type="http://schemas.openxmlformats.org/officeDocument/2006/relationships/tags" Target="../tags/tag65.xml"/><Relationship Id="rId67" Type="http://schemas.openxmlformats.org/officeDocument/2006/relationships/tags" Target="../tags/tag73.xml"/><Relationship Id="rId103" Type="http://schemas.openxmlformats.org/officeDocument/2006/relationships/image" Target="../media/image27.png"/><Relationship Id="rId108" Type="http://schemas.openxmlformats.org/officeDocument/2006/relationships/image" Target="../media/image32.png"/><Relationship Id="rId116" Type="http://schemas.openxmlformats.org/officeDocument/2006/relationships/image" Target="../media/image40.jpeg"/><Relationship Id="rId124" Type="http://schemas.openxmlformats.org/officeDocument/2006/relationships/image" Target="../media/image48.wmf"/><Relationship Id="rId129" Type="http://schemas.openxmlformats.org/officeDocument/2006/relationships/diagramColors" Target="../diagrams/colors1.xml"/><Relationship Id="rId20" Type="http://schemas.openxmlformats.org/officeDocument/2006/relationships/tags" Target="../tags/tag26.xml"/><Relationship Id="rId41" Type="http://schemas.openxmlformats.org/officeDocument/2006/relationships/tags" Target="../tags/tag47.xml"/><Relationship Id="rId54" Type="http://schemas.openxmlformats.org/officeDocument/2006/relationships/tags" Target="../tags/tag60.xml"/><Relationship Id="rId62" Type="http://schemas.openxmlformats.org/officeDocument/2006/relationships/tags" Target="../tags/tag68.xml"/><Relationship Id="rId70" Type="http://schemas.openxmlformats.org/officeDocument/2006/relationships/tags" Target="../tags/tag76.xml"/><Relationship Id="rId75" Type="http://schemas.openxmlformats.org/officeDocument/2006/relationships/tags" Target="../tags/tag81.xml"/><Relationship Id="rId83" Type="http://schemas.openxmlformats.org/officeDocument/2006/relationships/image" Target="../media/image7.png"/><Relationship Id="rId88" Type="http://schemas.openxmlformats.org/officeDocument/2006/relationships/image" Target="../media/image12.png"/><Relationship Id="rId91" Type="http://schemas.openxmlformats.org/officeDocument/2006/relationships/image" Target="../media/image15.wmf"/><Relationship Id="rId96" Type="http://schemas.openxmlformats.org/officeDocument/2006/relationships/image" Target="../media/image20.jpeg"/><Relationship Id="rId111" Type="http://schemas.openxmlformats.org/officeDocument/2006/relationships/image" Target="../media/image35.jpe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tags" Target="../tags/tag42.xml"/><Relationship Id="rId49" Type="http://schemas.openxmlformats.org/officeDocument/2006/relationships/tags" Target="../tags/tag55.xml"/><Relationship Id="rId57" Type="http://schemas.openxmlformats.org/officeDocument/2006/relationships/tags" Target="../tags/tag63.xml"/><Relationship Id="rId106" Type="http://schemas.openxmlformats.org/officeDocument/2006/relationships/image" Target="../media/image30.jpeg"/><Relationship Id="rId114" Type="http://schemas.openxmlformats.org/officeDocument/2006/relationships/image" Target="../media/image38.jpeg"/><Relationship Id="rId119" Type="http://schemas.openxmlformats.org/officeDocument/2006/relationships/image" Target="../media/image43.jpeg"/><Relationship Id="rId127" Type="http://schemas.openxmlformats.org/officeDocument/2006/relationships/diagramLayout" Target="../diagrams/layout1.xml"/><Relationship Id="rId10" Type="http://schemas.openxmlformats.org/officeDocument/2006/relationships/tags" Target="../tags/tag16.xml"/><Relationship Id="rId31" Type="http://schemas.openxmlformats.org/officeDocument/2006/relationships/tags" Target="../tags/tag37.xml"/><Relationship Id="rId44" Type="http://schemas.openxmlformats.org/officeDocument/2006/relationships/tags" Target="../tags/tag50.xml"/><Relationship Id="rId52" Type="http://schemas.openxmlformats.org/officeDocument/2006/relationships/tags" Target="../tags/tag58.xml"/><Relationship Id="rId60" Type="http://schemas.openxmlformats.org/officeDocument/2006/relationships/tags" Target="../tags/tag66.xml"/><Relationship Id="rId65" Type="http://schemas.openxmlformats.org/officeDocument/2006/relationships/tags" Target="../tags/tag71.xml"/><Relationship Id="rId73" Type="http://schemas.openxmlformats.org/officeDocument/2006/relationships/tags" Target="../tags/tag79.xml"/><Relationship Id="rId78" Type="http://schemas.openxmlformats.org/officeDocument/2006/relationships/tags" Target="../tags/tag84.xml"/><Relationship Id="rId81" Type="http://schemas.openxmlformats.org/officeDocument/2006/relationships/tags" Target="../tags/tag87.xml"/><Relationship Id="rId86" Type="http://schemas.openxmlformats.org/officeDocument/2006/relationships/image" Target="../media/image10.png"/><Relationship Id="rId94" Type="http://schemas.openxmlformats.org/officeDocument/2006/relationships/image" Target="../media/image18.jpeg"/><Relationship Id="rId99" Type="http://schemas.openxmlformats.org/officeDocument/2006/relationships/image" Target="../media/image23.png"/><Relationship Id="rId101" Type="http://schemas.openxmlformats.org/officeDocument/2006/relationships/image" Target="../media/image25.png"/><Relationship Id="rId122" Type="http://schemas.openxmlformats.org/officeDocument/2006/relationships/image" Target="../media/image46.jpeg"/><Relationship Id="rId130" Type="http://schemas.microsoft.com/office/2007/relationships/diagramDrawing" Target="../diagrams/drawing1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9" Type="http://schemas.openxmlformats.org/officeDocument/2006/relationships/tags" Target="../tags/tag45.xml"/><Relationship Id="rId109" Type="http://schemas.openxmlformats.org/officeDocument/2006/relationships/image" Target="../media/image33.png"/><Relationship Id="rId34" Type="http://schemas.openxmlformats.org/officeDocument/2006/relationships/tags" Target="../tags/tag40.xml"/><Relationship Id="rId50" Type="http://schemas.openxmlformats.org/officeDocument/2006/relationships/tags" Target="../tags/tag56.xml"/><Relationship Id="rId55" Type="http://schemas.openxmlformats.org/officeDocument/2006/relationships/tags" Target="../tags/tag61.xml"/><Relationship Id="rId76" Type="http://schemas.openxmlformats.org/officeDocument/2006/relationships/tags" Target="../tags/tag82.xml"/><Relationship Id="rId97" Type="http://schemas.openxmlformats.org/officeDocument/2006/relationships/image" Target="../media/image21.jpeg"/><Relationship Id="rId104" Type="http://schemas.openxmlformats.org/officeDocument/2006/relationships/image" Target="../media/image28.png"/><Relationship Id="rId120" Type="http://schemas.openxmlformats.org/officeDocument/2006/relationships/image" Target="../media/image44.jpeg"/><Relationship Id="rId125" Type="http://schemas.openxmlformats.org/officeDocument/2006/relationships/image" Target="../media/image49.png"/><Relationship Id="rId7" Type="http://schemas.openxmlformats.org/officeDocument/2006/relationships/tags" Target="../tags/tag13.xml"/><Relationship Id="rId71" Type="http://schemas.openxmlformats.org/officeDocument/2006/relationships/tags" Target="../tags/tag77.xml"/><Relationship Id="rId92" Type="http://schemas.openxmlformats.org/officeDocument/2006/relationships/image" Target="../media/image16.jpeg"/><Relationship Id="rId2" Type="http://schemas.openxmlformats.org/officeDocument/2006/relationships/tags" Target="../tags/tag8.xml"/><Relationship Id="rId29" Type="http://schemas.openxmlformats.org/officeDocument/2006/relationships/tags" Target="../tags/tag35.xml"/><Relationship Id="rId24" Type="http://schemas.openxmlformats.org/officeDocument/2006/relationships/tags" Target="../tags/tag30.xml"/><Relationship Id="rId40" Type="http://schemas.openxmlformats.org/officeDocument/2006/relationships/tags" Target="../tags/tag46.xml"/><Relationship Id="rId45" Type="http://schemas.openxmlformats.org/officeDocument/2006/relationships/tags" Target="../tags/tag51.xml"/><Relationship Id="rId66" Type="http://schemas.openxmlformats.org/officeDocument/2006/relationships/tags" Target="../tags/tag72.xml"/><Relationship Id="rId87" Type="http://schemas.openxmlformats.org/officeDocument/2006/relationships/image" Target="../media/image11.png"/><Relationship Id="rId110" Type="http://schemas.openxmlformats.org/officeDocument/2006/relationships/image" Target="../media/image34.png"/><Relationship Id="rId115" Type="http://schemas.openxmlformats.org/officeDocument/2006/relationships/image" Target="../media/image39.jpeg"/><Relationship Id="rId61" Type="http://schemas.openxmlformats.org/officeDocument/2006/relationships/tags" Target="../tags/tag67.xml"/><Relationship Id="rId8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tags" Target="../tags/tag100.xml"/><Relationship Id="rId18" Type="http://schemas.openxmlformats.org/officeDocument/2006/relationships/tags" Target="../tags/tag105.xml"/><Relationship Id="rId26" Type="http://schemas.openxmlformats.org/officeDocument/2006/relationships/tags" Target="../tags/tag113.xml"/><Relationship Id="rId39" Type="http://schemas.openxmlformats.org/officeDocument/2006/relationships/oleObject" Target="../embeddings/oleObject6.bin"/><Relationship Id="rId3" Type="http://schemas.openxmlformats.org/officeDocument/2006/relationships/tags" Target="../tags/tag90.xml"/><Relationship Id="rId21" Type="http://schemas.openxmlformats.org/officeDocument/2006/relationships/tags" Target="../tags/tag108.xml"/><Relationship Id="rId34" Type="http://schemas.openxmlformats.org/officeDocument/2006/relationships/tags" Target="../tags/tag121.xml"/><Relationship Id="rId42" Type="http://schemas.openxmlformats.org/officeDocument/2006/relationships/image" Target="../media/image51.emf"/><Relationship Id="rId7" Type="http://schemas.openxmlformats.org/officeDocument/2006/relationships/tags" Target="../tags/tag94.xml"/><Relationship Id="rId12" Type="http://schemas.openxmlformats.org/officeDocument/2006/relationships/tags" Target="../tags/tag99.xml"/><Relationship Id="rId17" Type="http://schemas.openxmlformats.org/officeDocument/2006/relationships/tags" Target="../tags/tag104.xml"/><Relationship Id="rId25" Type="http://schemas.openxmlformats.org/officeDocument/2006/relationships/tags" Target="../tags/tag112.xml"/><Relationship Id="rId33" Type="http://schemas.openxmlformats.org/officeDocument/2006/relationships/tags" Target="../tags/tag120.xml"/><Relationship Id="rId38" Type="http://schemas.openxmlformats.org/officeDocument/2006/relationships/slideLayout" Target="../slideLayouts/slideLayout4.xml"/><Relationship Id="rId2" Type="http://schemas.openxmlformats.org/officeDocument/2006/relationships/tags" Target="../tags/tag89.xml"/><Relationship Id="rId16" Type="http://schemas.openxmlformats.org/officeDocument/2006/relationships/tags" Target="../tags/tag103.xml"/><Relationship Id="rId20" Type="http://schemas.openxmlformats.org/officeDocument/2006/relationships/tags" Target="../tags/tag107.xml"/><Relationship Id="rId29" Type="http://schemas.openxmlformats.org/officeDocument/2006/relationships/tags" Target="../tags/tag116.xml"/><Relationship Id="rId41" Type="http://schemas.openxmlformats.org/officeDocument/2006/relationships/oleObject" Target="../embeddings/oleObject7.bin"/><Relationship Id="rId1" Type="http://schemas.openxmlformats.org/officeDocument/2006/relationships/vmlDrawing" Target="../drawings/vmlDrawing6.vml"/><Relationship Id="rId6" Type="http://schemas.openxmlformats.org/officeDocument/2006/relationships/tags" Target="../tags/tag93.xml"/><Relationship Id="rId11" Type="http://schemas.openxmlformats.org/officeDocument/2006/relationships/tags" Target="../tags/tag98.xml"/><Relationship Id="rId24" Type="http://schemas.openxmlformats.org/officeDocument/2006/relationships/tags" Target="../tags/tag111.xml"/><Relationship Id="rId32" Type="http://schemas.openxmlformats.org/officeDocument/2006/relationships/tags" Target="../tags/tag119.xml"/><Relationship Id="rId37" Type="http://schemas.openxmlformats.org/officeDocument/2006/relationships/tags" Target="../tags/tag124.xml"/><Relationship Id="rId40" Type="http://schemas.openxmlformats.org/officeDocument/2006/relationships/image" Target="../media/image1.emf"/><Relationship Id="rId5" Type="http://schemas.openxmlformats.org/officeDocument/2006/relationships/tags" Target="../tags/tag92.xml"/><Relationship Id="rId15" Type="http://schemas.openxmlformats.org/officeDocument/2006/relationships/tags" Target="../tags/tag102.xml"/><Relationship Id="rId23" Type="http://schemas.openxmlformats.org/officeDocument/2006/relationships/tags" Target="../tags/tag110.xml"/><Relationship Id="rId28" Type="http://schemas.openxmlformats.org/officeDocument/2006/relationships/tags" Target="../tags/tag115.xml"/><Relationship Id="rId36" Type="http://schemas.openxmlformats.org/officeDocument/2006/relationships/tags" Target="../tags/tag123.xml"/><Relationship Id="rId10" Type="http://schemas.openxmlformats.org/officeDocument/2006/relationships/tags" Target="../tags/tag97.xml"/><Relationship Id="rId19" Type="http://schemas.openxmlformats.org/officeDocument/2006/relationships/tags" Target="../tags/tag106.xml"/><Relationship Id="rId31" Type="http://schemas.openxmlformats.org/officeDocument/2006/relationships/tags" Target="../tags/tag118.xml"/><Relationship Id="rId44" Type="http://schemas.openxmlformats.org/officeDocument/2006/relationships/image" Target="../media/image52.emf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Relationship Id="rId22" Type="http://schemas.openxmlformats.org/officeDocument/2006/relationships/tags" Target="../tags/tag109.xml"/><Relationship Id="rId27" Type="http://schemas.openxmlformats.org/officeDocument/2006/relationships/tags" Target="../tags/tag114.xml"/><Relationship Id="rId30" Type="http://schemas.openxmlformats.org/officeDocument/2006/relationships/tags" Target="../tags/tag117.xml"/><Relationship Id="rId35" Type="http://schemas.openxmlformats.org/officeDocument/2006/relationships/tags" Target="../tags/tag122.xml"/><Relationship Id="rId43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2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from a beautiful question - Why….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Part </a:t>
            </a:r>
            <a:r>
              <a:rPr lang="en-US" dirty="0" smtClean="0"/>
              <a:t>1: Identify Challenges/Pain Points/Issues</a:t>
            </a:r>
          </a:p>
          <a:p>
            <a:pPr marL="693737" lvl="1" indent="-457200">
              <a:buFont typeface="+mj-lt"/>
              <a:buAutoNum type="arabicPeriod"/>
            </a:pPr>
            <a:r>
              <a:rPr lang="en-US" dirty="0" smtClean="0"/>
              <a:t>Review positive part of past</a:t>
            </a:r>
          </a:p>
          <a:p>
            <a:pPr marL="693737" lvl="1" indent="-457200">
              <a:buFont typeface="+mj-lt"/>
              <a:buAutoNum type="arabicPeriod"/>
            </a:pPr>
            <a:r>
              <a:rPr lang="en-US" dirty="0" smtClean="0"/>
              <a:t>But, here are the problems/issues (data driven)</a:t>
            </a:r>
          </a:p>
          <a:p>
            <a:pPr marL="693737" lvl="1" indent="-457200">
              <a:buFont typeface="+mj-lt"/>
              <a:buAutoNum type="arabicPeriod"/>
            </a:pPr>
            <a:r>
              <a:rPr lang="en-US" dirty="0" smtClean="0"/>
              <a:t>Look to the future, …</a:t>
            </a:r>
          </a:p>
          <a:p>
            <a:pPr marL="693737" lvl="1" indent="-457200">
              <a:buFont typeface="+mj-lt"/>
              <a:buAutoNum type="arabicPeriod"/>
            </a:pPr>
            <a:r>
              <a:rPr lang="en-US" dirty="0" smtClean="0"/>
              <a:t>Conclude key questions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Part 2: </a:t>
            </a:r>
          </a:p>
          <a:p>
            <a:pPr marL="693737" lvl="1" indent="-457200">
              <a:buFont typeface="+mj-lt"/>
              <a:buAutoNum type="arabicPeriod"/>
            </a:pPr>
            <a:r>
              <a:rPr lang="en-US" dirty="0" smtClean="0"/>
              <a:t>Provide holistic solutions – Killer Chart</a:t>
            </a:r>
          </a:p>
          <a:p>
            <a:pPr marL="693737" lvl="1" indent="-457200">
              <a:buFont typeface="+mj-lt"/>
              <a:buAutoNum type="arabicPeriod"/>
            </a:pPr>
            <a:r>
              <a:rPr lang="en-US" dirty="0" smtClean="0"/>
              <a:t>Solution 1</a:t>
            </a:r>
          </a:p>
          <a:p>
            <a:pPr marL="693737" lvl="1" indent="-457200">
              <a:buFont typeface="+mj-lt"/>
              <a:buAutoNum type="arabicPeriod"/>
            </a:pPr>
            <a:r>
              <a:rPr lang="en-US" dirty="0" smtClean="0"/>
              <a:t>Solution 2..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Part 3:</a:t>
            </a:r>
          </a:p>
          <a:p>
            <a:pPr marL="693737" lvl="1" indent="-457200">
              <a:buFont typeface="+mj-lt"/>
              <a:buAutoNum type="arabicPeriod"/>
            </a:pPr>
            <a:r>
              <a:rPr lang="en-US" dirty="0" smtClean="0"/>
              <a:t>Take away message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Solving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4436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Object 9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2412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0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412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Rectangle 89" hidden="1"/>
          <p:cNvSpPr/>
          <p:nvPr>
            <p:custDataLst>
              <p:tags r:id="rId3"/>
            </p:custDataLst>
          </p:nvPr>
        </p:nvSpPr>
        <p:spPr bwMode="auto">
          <a:xfrm>
            <a:off x="1522412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000" b="1">
              <a:latin typeface="Arial Narrow"/>
              <a:sym typeface="Arial Narro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latin typeface="+mj-lt"/>
                <a:ea typeface="+mj-ea"/>
                <a:cs typeface="+mj-cs"/>
              </a:rPr>
              <a:t>Look into the future, the expectation for Commercialization is very high</a:t>
            </a:r>
            <a:endParaRPr lang="en-US" b="1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89957" y="1340769"/>
            <a:ext cx="810577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0"/>
            <a:ext cx="685800" cy="457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+mn-lt"/>
              </a:rPr>
              <a:t>2-3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3974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What we commercialized , is relevant to our local market needs?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Are we effectively using the tool/process what we already have?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Is the issue that we are lack of resources, or that we are not working on the right projects?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Is “Commercialization” only for R&amp;D or Marketing?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Discussion points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685800" cy="457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+mn-lt"/>
              </a:rPr>
              <a:t>2-4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981639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000" dirty="0"/>
              <a:t>Commercialization Success Project Planning &amp; Execution by 2013-8</a:t>
            </a:r>
            <a:endParaRPr lang="zh-CN" alt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750596" y="166540"/>
          <a:ext cx="2755900" cy="238125"/>
        </p:xfrm>
        <a:graphic>
          <a:graphicData uri="http://schemas.openxmlformats.org/drawingml/2006/table">
            <a:tbl>
              <a:tblPr/>
              <a:tblGrid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Plan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Stop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Pending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Done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66432" y="908721"/>
          <a:ext cx="8892476" cy="5474224"/>
        </p:xfrm>
        <a:graphic>
          <a:graphicData uri="http://schemas.openxmlformats.org/drawingml/2006/table">
            <a:tbl>
              <a:tblPr/>
              <a:tblGrid>
                <a:gridCol w="1580150"/>
                <a:gridCol w="1580150"/>
                <a:gridCol w="1580150"/>
                <a:gridCol w="542658"/>
                <a:gridCol w="257812"/>
                <a:gridCol w="257812"/>
                <a:gridCol w="257812"/>
                <a:gridCol w="257812"/>
                <a:gridCol w="257812"/>
                <a:gridCol w="257812"/>
                <a:gridCol w="257812"/>
                <a:gridCol w="257812"/>
                <a:gridCol w="257812"/>
                <a:gridCol w="257812"/>
                <a:gridCol w="257812"/>
                <a:gridCol w="257812"/>
                <a:gridCol w="257812"/>
                <a:gridCol w="257812"/>
              </a:tblGrid>
              <a:tr h="1919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Phases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Milestone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WBS (Work Breakdown Structure)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Owner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6/15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6/30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7/15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7/30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8/14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8/29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9/13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9/28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10/13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10/28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11/12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11/27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12/12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12/27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5789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Phase I: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Corporate Top NPI Projects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Identify Phase I Scope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Finalize Top NPI project list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Betty/LOC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7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Commercialization structure 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"From To"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Project Charter process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Kim/Leon/Vernon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7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Gate review process ( PM &amp; gate keeper cheat sheet)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Kim/Leon/Vernon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7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Resources allocation process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Kim/Leon/Vernon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7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NPI Rating system/Criteria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Kim/Leon/Vernon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7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Finalize commercilaization structure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Kim/Leon/Vernon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7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Commcialization Training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NPI PM training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Kim/Leon/Vernon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material preparing</a:t>
                      </a:r>
                    </a:p>
                  </a:txBody>
                  <a:tcPr marL="5515" marR="5515" marT="551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FFFF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7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NPI gate keeper training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Kim/Leon/Vernon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material preparing</a:t>
                      </a:r>
                    </a:p>
                  </a:txBody>
                  <a:tcPr marL="5515" marR="5515" marT="551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FFFF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7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Prioritization Process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Lab overall NPI Prioritization process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Kim/Leon/Vernon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7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Practice new structure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Participate Top NPI gate review and Project management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Leon/Vernon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9196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Phase II: 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Biz Group level Top NPI Projects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Finalize Group Top NPI 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Division &amp; Biz group level top NPI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Biz lab head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7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Commcialization Training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NPI Project leader training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Kim/Leon/Vernon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7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NPI gate keeper training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Kim/Leon/Vernon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15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Practice new structure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Participate new process for Biz group &amp; Division top NPI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LOC /Leon/Vernon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9281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Phase III: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Replicate new process in whole lab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Communication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Department meeting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Stone/ Leon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7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Standard training package ,leverage website resources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Vernon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7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Yearly Prioritization Meeting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Setup NPI review meeting for divisions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Betty/LOC/Leon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157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Communication 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Cross function communication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from LLT to Business group/ NPI level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</a:br>
                      <a:endParaRPr lang="en-US" sz="900" b="0" i="0" u="none" strike="noStrike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Betty/LOC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627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R&amp;D communication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From LOC to Division lab heads/ project leaders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Kim/Leon/Vernon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　</a:t>
                      </a:r>
                    </a:p>
                  </a:txBody>
                  <a:tcPr marL="5515" marR="5515" marT="5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0"/>
            <a:ext cx="685800" cy="457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+mn-lt"/>
              </a:rPr>
              <a:t>3-1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4466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Objective for Commercialization Success Project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45939" y="908717"/>
          <a:ext cx="8568952" cy="4756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610"/>
                <a:gridCol w="1606679"/>
                <a:gridCol w="2983832"/>
                <a:gridCol w="2983831"/>
              </a:tblGrid>
              <a:tr h="49316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Commercialization</a:t>
                      </a:r>
                      <a:r>
                        <a:rPr lang="en-US" altLang="zh-CN" baseline="0" dirty="0" smtClean="0"/>
                        <a:t> Areas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From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3614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People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/>
                        <a:t>Role &amp; Responsibility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zh-CN" sz="1400" dirty="0" smtClean="0"/>
                        <a:t>PM &amp; Gatekeepers’ role &amp; responsibility are</a:t>
                      </a:r>
                      <a:r>
                        <a:rPr lang="en-US" altLang="zh-CN" sz="1400" baseline="0" dirty="0" smtClean="0"/>
                        <a:t> not clear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To increase the understanding of the key ROLES of the PM and Gatekeepers</a:t>
                      </a:r>
                    </a:p>
                  </a:txBody>
                  <a:tcPr anchor="ctr"/>
                </a:tc>
              </a:tr>
              <a:tr h="466168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/>
                        <a:t>Capable</a:t>
                      </a:r>
                      <a:r>
                        <a:rPr lang="en-US" altLang="zh-CN" sz="1400" baseline="0" dirty="0" smtClean="0"/>
                        <a:t> FTE resources allocation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zh-CN" sz="1400" dirty="0" smtClean="0"/>
                        <a:t>1 FTE by shared by</a:t>
                      </a:r>
                      <a:r>
                        <a:rPr lang="en-US" altLang="zh-CN" sz="1400" baseline="0" dirty="0" smtClean="0"/>
                        <a:t> multiple small project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zh-CN" sz="1400" dirty="0" smtClean="0"/>
                        <a:t>Dedicate</a:t>
                      </a:r>
                      <a:r>
                        <a:rPr lang="en-US" altLang="zh-CN" sz="1400" baseline="0" dirty="0" smtClean="0"/>
                        <a:t> Tech/Mkt/SC /PE FTE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zh-CN" sz="1400" baseline="0" dirty="0" smtClean="0"/>
                        <a:t>1 key NPI be support by multiple FTEs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4661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Program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/>
                        <a:t>Front End Innovation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zh-CN" sz="1400" dirty="0" smtClean="0"/>
                        <a:t>Me</a:t>
                      </a:r>
                      <a:r>
                        <a:rPr lang="en-US" altLang="zh-CN" sz="1400" baseline="0" dirty="0" smtClean="0"/>
                        <a:t> – too, Lower margin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zh-CN" sz="1400" baseline="0" dirty="0" smtClean="0"/>
                        <a:t>Few Projects based on true local VOC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zh-CN" sz="1400" dirty="0" smtClean="0"/>
                        <a:t>Local customer insight, Develop</a:t>
                      </a:r>
                      <a:r>
                        <a:rPr lang="en-US" altLang="zh-CN" sz="1400" baseline="0" dirty="0" smtClean="0"/>
                        <a:t> unique &amp; profitable NPI</a:t>
                      </a:r>
                      <a:endParaRPr lang="en-US" altLang="zh-CN" sz="1400" dirty="0" smtClean="0"/>
                    </a:p>
                  </a:txBody>
                  <a:tcPr anchor="ctr"/>
                </a:tc>
              </a:tr>
              <a:tr h="46616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/>
                        <a:t>NPI Prioritization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zh-CN" sz="1400" dirty="0" smtClean="0"/>
                        <a:t>Many small projects</a:t>
                      </a:r>
                      <a:r>
                        <a:rPr lang="en-US" altLang="zh-CN" sz="1400" baseline="0" dirty="0" smtClean="0"/>
                        <a:t> &amp; </a:t>
                      </a:r>
                      <a:r>
                        <a:rPr lang="en-US" altLang="zh-CN" sz="1400" dirty="0" smtClean="0"/>
                        <a:t>lack</a:t>
                      </a:r>
                      <a:r>
                        <a:rPr lang="en-US" altLang="zh-CN" sz="1400" baseline="0" dirty="0" smtClean="0"/>
                        <a:t> of resources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zh-CN" sz="1400" dirty="0" smtClean="0"/>
                        <a:t>Focused NPI with sharp</a:t>
                      </a:r>
                      <a:r>
                        <a:rPr lang="en-US" altLang="zh-CN" sz="1400" baseline="0" dirty="0" smtClean="0"/>
                        <a:t> scope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Creating a funnel not tunnel</a:t>
                      </a:r>
                      <a:endParaRPr lang="zh-CN" altLang="en-US" sz="1400" dirty="0" smtClean="0"/>
                    </a:p>
                  </a:txBody>
                  <a:tcPr anchor="ctr"/>
                </a:tc>
              </a:tr>
              <a:tr h="466168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Process/ Model</a:t>
                      </a:r>
                    </a:p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/>
                        <a:t>Project</a:t>
                      </a:r>
                      <a:r>
                        <a:rPr lang="en-US" altLang="zh-CN" sz="1400" baseline="0" dirty="0" smtClean="0"/>
                        <a:t> Charter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zh-CN" sz="1400" dirty="0" smtClean="0"/>
                        <a:t>All Project follow “fast track”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zh-CN" sz="1400" dirty="0" smtClean="0"/>
                        <a:t>Kick-off</a:t>
                      </a:r>
                      <a:r>
                        <a:rPr lang="en-US" altLang="zh-CN" sz="1400" baseline="0" dirty="0" smtClean="0"/>
                        <a:t> review for NPI </a:t>
                      </a:r>
                      <a:endParaRPr lang="en-US" altLang="zh-CN" sz="1400" baseline="0" dirty="0"/>
                    </a:p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zh-CN" sz="1400" baseline="0" dirty="0" smtClean="0"/>
                        <a:t>Fast track or full track as appropriate</a:t>
                      </a:r>
                    </a:p>
                  </a:txBody>
                  <a:tcPr anchor="ctr"/>
                </a:tc>
              </a:tr>
              <a:tr h="466168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Resources Allocation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zh-CN" sz="1400" dirty="0" smtClean="0"/>
                        <a:t>Lack</a:t>
                      </a:r>
                      <a:r>
                        <a:rPr lang="en-US" altLang="zh-CN" sz="1400" baseline="0" dirty="0" smtClean="0"/>
                        <a:t> of Mfg/Mkt capability for NPI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zh-CN" sz="1400" dirty="0" smtClean="0"/>
                        <a:t>Switch</a:t>
                      </a:r>
                      <a:r>
                        <a:rPr lang="en-US" altLang="zh-CN" sz="1400" baseline="0" dirty="0" smtClean="0"/>
                        <a:t> Mfg/Mkt resources to from LP to HP project development 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466168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Gate Review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zh-CN" sz="1400" dirty="0" smtClean="0"/>
                        <a:t>Leadership</a:t>
                      </a:r>
                      <a:r>
                        <a:rPr lang="en-US" altLang="zh-CN" sz="1400" baseline="0" dirty="0" smtClean="0"/>
                        <a:t> Challenge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zh-CN" sz="1400" dirty="0" smtClean="0"/>
                        <a:t>Brave</a:t>
                      </a:r>
                      <a:r>
                        <a:rPr lang="en-US" altLang="zh-CN" sz="1400" baseline="0" dirty="0" smtClean="0"/>
                        <a:t> gatekeeper</a:t>
                      </a:r>
                      <a:endParaRPr lang="en-US" altLang="zh-CN" sz="1400" dirty="0" smtClean="0"/>
                    </a:p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zh-CN" sz="1400" dirty="0" smtClean="0"/>
                        <a:t>Leadership Support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46616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/>
                        <a:t>Project</a:t>
                      </a:r>
                      <a:r>
                        <a:rPr lang="en-US" altLang="zh-CN" sz="1400" baseline="0" dirty="0" smtClean="0"/>
                        <a:t> Execution &amp; Communication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Commitment to NPI Execution is not strong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zh-CN" sz="1400" dirty="0" smtClean="0"/>
                        <a:t>The innovative &amp; Supportive environment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zh-CN" sz="1400" dirty="0" smtClean="0"/>
                        <a:t>Commitment to NPI Execution</a:t>
                      </a:r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917948" y="5805264"/>
            <a:ext cx="8496944" cy="57606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kern="0" dirty="0">
                <a:ea typeface="宋体" charset="-122"/>
              </a:rPr>
              <a:t>“Success = Mindset X Passion X Ability”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685800" cy="457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+mn-lt"/>
              </a:rPr>
              <a:t>3-1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484527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Process Update: NPI Prioritization Approach / Methodology</a:t>
            </a:r>
            <a:br>
              <a:rPr lang="en-US" altLang="zh-CN" dirty="0" smtClean="0"/>
            </a:br>
            <a:r>
              <a:rPr lang="en-US" altLang="zh-CN" sz="2000" dirty="0">
                <a:ea typeface="宋体" pitchFamily="2" charset="-122"/>
              </a:rPr>
              <a:t>NPI Prioritization meeting for top 15 divisions</a:t>
            </a:r>
            <a:endParaRPr lang="en-US" altLang="zh-CN" b="0" dirty="0">
              <a:ea typeface="宋体" pitchFamily="2" charset="-122"/>
            </a:endParaRPr>
          </a:p>
        </p:txBody>
      </p:sp>
      <p:sp>
        <p:nvSpPr>
          <p:cNvPr id="804901" name="Rectangle 37"/>
          <p:cNvSpPr>
            <a:spLocks noChangeArrowheads="1"/>
          </p:cNvSpPr>
          <p:nvPr/>
        </p:nvSpPr>
        <p:spPr bwMode="auto">
          <a:xfrm>
            <a:off x="3075932" y="2661364"/>
            <a:ext cx="165858" cy="2626600"/>
          </a:xfrm>
          <a:prstGeom prst="rect">
            <a:avLst/>
          </a:prstGeom>
          <a:solidFill>
            <a:srgbClr val="C0C0C0"/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804902" name="Freeform 38"/>
          <p:cNvSpPr>
            <a:spLocks/>
          </p:cNvSpPr>
          <p:nvPr/>
        </p:nvSpPr>
        <p:spPr bwMode="auto">
          <a:xfrm>
            <a:off x="1851968" y="3087044"/>
            <a:ext cx="184731" cy="461665"/>
          </a:xfrm>
          <a:custGeom>
            <a:avLst/>
            <a:gdLst/>
            <a:ahLst/>
            <a:cxnLst>
              <a:cxn ang="0">
                <a:pos x="0" y="29"/>
              </a:cxn>
              <a:cxn ang="0">
                <a:pos x="288" y="29"/>
              </a:cxn>
              <a:cxn ang="0">
                <a:pos x="288" y="0"/>
              </a:cxn>
              <a:cxn ang="0">
                <a:pos x="360" y="72"/>
              </a:cxn>
              <a:cxn ang="0">
                <a:pos x="288" y="144"/>
              </a:cxn>
              <a:cxn ang="0">
                <a:pos x="288" y="115"/>
              </a:cxn>
              <a:cxn ang="0">
                <a:pos x="0" y="115"/>
              </a:cxn>
              <a:cxn ang="0">
                <a:pos x="0" y="115"/>
              </a:cxn>
              <a:cxn ang="0">
                <a:pos x="0" y="72"/>
              </a:cxn>
              <a:cxn ang="0">
                <a:pos x="0" y="29"/>
              </a:cxn>
              <a:cxn ang="0">
                <a:pos x="0" y="29"/>
              </a:cxn>
            </a:cxnLst>
            <a:rect l="0" t="0" r="r" b="b"/>
            <a:pathLst>
              <a:path w="361" h="145">
                <a:moveTo>
                  <a:pt x="0" y="29"/>
                </a:moveTo>
                <a:lnTo>
                  <a:pt x="288" y="29"/>
                </a:lnTo>
                <a:lnTo>
                  <a:pt x="288" y="0"/>
                </a:lnTo>
                <a:lnTo>
                  <a:pt x="360" y="72"/>
                </a:lnTo>
                <a:lnTo>
                  <a:pt x="288" y="144"/>
                </a:lnTo>
                <a:lnTo>
                  <a:pt x="288" y="115"/>
                </a:lnTo>
                <a:lnTo>
                  <a:pt x="0" y="115"/>
                </a:lnTo>
                <a:lnTo>
                  <a:pt x="0" y="72"/>
                </a:lnTo>
                <a:lnTo>
                  <a:pt x="0" y="29"/>
                </a:lnTo>
                <a:close/>
              </a:path>
            </a:pathLst>
          </a:custGeom>
          <a:solidFill>
            <a:schemeClr val="bg1"/>
          </a:solidFill>
          <a:ln w="6350" cap="flat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57150" dir="8100000" algn="ctr" rotWithShape="0">
              <a:srgbClr val="888888">
                <a:alpha val="50000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4903" name="Freeform 39"/>
          <p:cNvSpPr>
            <a:spLocks/>
          </p:cNvSpPr>
          <p:nvPr/>
        </p:nvSpPr>
        <p:spPr bwMode="auto">
          <a:xfrm>
            <a:off x="2366318" y="3373588"/>
            <a:ext cx="184731" cy="461665"/>
          </a:xfrm>
          <a:custGeom>
            <a:avLst/>
            <a:gdLst/>
            <a:ahLst/>
            <a:cxnLst>
              <a:cxn ang="0">
                <a:pos x="0" y="29"/>
              </a:cxn>
              <a:cxn ang="0">
                <a:pos x="288" y="29"/>
              </a:cxn>
              <a:cxn ang="0">
                <a:pos x="288" y="0"/>
              </a:cxn>
              <a:cxn ang="0">
                <a:pos x="360" y="72"/>
              </a:cxn>
              <a:cxn ang="0">
                <a:pos x="288" y="144"/>
              </a:cxn>
              <a:cxn ang="0">
                <a:pos x="288" y="115"/>
              </a:cxn>
              <a:cxn ang="0">
                <a:pos x="0" y="115"/>
              </a:cxn>
              <a:cxn ang="0">
                <a:pos x="0" y="115"/>
              </a:cxn>
              <a:cxn ang="0">
                <a:pos x="0" y="72"/>
              </a:cxn>
              <a:cxn ang="0">
                <a:pos x="0" y="29"/>
              </a:cxn>
              <a:cxn ang="0">
                <a:pos x="0" y="29"/>
              </a:cxn>
            </a:cxnLst>
            <a:rect l="0" t="0" r="r" b="b"/>
            <a:pathLst>
              <a:path w="361" h="145">
                <a:moveTo>
                  <a:pt x="0" y="29"/>
                </a:moveTo>
                <a:lnTo>
                  <a:pt x="288" y="29"/>
                </a:lnTo>
                <a:lnTo>
                  <a:pt x="288" y="0"/>
                </a:lnTo>
                <a:lnTo>
                  <a:pt x="360" y="72"/>
                </a:lnTo>
                <a:lnTo>
                  <a:pt x="288" y="144"/>
                </a:lnTo>
                <a:lnTo>
                  <a:pt x="288" y="115"/>
                </a:lnTo>
                <a:lnTo>
                  <a:pt x="0" y="115"/>
                </a:lnTo>
                <a:lnTo>
                  <a:pt x="0" y="72"/>
                </a:lnTo>
                <a:lnTo>
                  <a:pt x="0" y="29"/>
                </a:lnTo>
                <a:close/>
              </a:path>
            </a:pathLst>
          </a:custGeom>
          <a:solidFill>
            <a:schemeClr val="bg1"/>
          </a:solidFill>
          <a:ln w="6350" cap="flat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57150" dir="8100000" algn="ctr" rotWithShape="0">
              <a:srgbClr val="888888">
                <a:alpha val="50000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4904" name="Freeform 40"/>
          <p:cNvSpPr>
            <a:spLocks/>
          </p:cNvSpPr>
          <p:nvPr/>
        </p:nvSpPr>
        <p:spPr bwMode="auto">
          <a:xfrm>
            <a:off x="1866256" y="4173688"/>
            <a:ext cx="184731" cy="461665"/>
          </a:xfrm>
          <a:custGeom>
            <a:avLst/>
            <a:gdLst/>
            <a:ahLst/>
            <a:cxnLst>
              <a:cxn ang="0">
                <a:pos x="0" y="29"/>
              </a:cxn>
              <a:cxn ang="0">
                <a:pos x="288" y="29"/>
              </a:cxn>
              <a:cxn ang="0">
                <a:pos x="288" y="0"/>
              </a:cxn>
              <a:cxn ang="0">
                <a:pos x="360" y="72"/>
              </a:cxn>
              <a:cxn ang="0">
                <a:pos x="288" y="144"/>
              </a:cxn>
              <a:cxn ang="0">
                <a:pos x="288" y="115"/>
              </a:cxn>
              <a:cxn ang="0">
                <a:pos x="0" y="115"/>
              </a:cxn>
              <a:cxn ang="0">
                <a:pos x="0" y="115"/>
              </a:cxn>
              <a:cxn ang="0">
                <a:pos x="0" y="72"/>
              </a:cxn>
              <a:cxn ang="0">
                <a:pos x="0" y="29"/>
              </a:cxn>
              <a:cxn ang="0">
                <a:pos x="0" y="29"/>
              </a:cxn>
            </a:cxnLst>
            <a:rect l="0" t="0" r="r" b="b"/>
            <a:pathLst>
              <a:path w="361" h="145">
                <a:moveTo>
                  <a:pt x="0" y="29"/>
                </a:moveTo>
                <a:lnTo>
                  <a:pt x="288" y="29"/>
                </a:lnTo>
                <a:lnTo>
                  <a:pt x="288" y="0"/>
                </a:lnTo>
                <a:lnTo>
                  <a:pt x="360" y="72"/>
                </a:lnTo>
                <a:lnTo>
                  <a:pt x="288" y="144"/>
                </a:lnTo>
                <a:lnTo>
                  <a:pt x="288" y="115"/>
                </a:lnTo>
                <a:lnTo>
                  <a:pt x="0" y="115"/>
                </a:lnTo>
                <a:lnTo>
                  <a:pt x="0" y="72"/>
                </a:lnTo>
                <a:lnTo>
                  <a:pt x="0" y="29"/>
                </a:lnTo>
                <a:close/>
              </a:path>
            </a:pathLst>
          </a:custGeom>
          <a:solidFill>
            <a:schemeClr val="bg1"/>
          </a:solidFill>
          <a:ln w="6350" cap="flat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57150" dir="8100000" algn="ctr" rotWithShape="0">
              <a:srgbClr val="888888">
                <a:alpha val="50000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4905" name="Freeform 41"/>
          <p:cNvSpPr>
            <a:spLocks/>
          </p:cNvSpPr>
          <p:nvPr/>
        </p:nvSpPr>
        <p:spPr bwMode="auto">
          <a:xfrm>
            <a:off x="2366318" y="2821932"/>
            <a:ext cx="184731" cy="461665"/>
          </a:xfrm>
          <a:custGeom>
            <a:avLst/>
            <a:gdLst/>
            <a:ahLst/>
            <a:cxnLst>
              <a:cxn ang="0">
                <a:pos x="0" y="29"/>
              </a:cxn>
              <a:cxn ang="0">
                <a:pos x="288" y="29"/>
              </a:cxn>
              <a:cxn ang="0">
                <a:pos x="288" y="0"/>
              </a:cxn>
              <a:cxn ang="0">
                <a:pos x="360" y="72"/>
              </a:cxn>
              <a:cxn ang="0">
                <a:pos x="288" y="144"/>
              </a:cxn>
              <a:cxn ang="0">
                <a:pos x="288" y="115"/>
              </a:cxn>
              <a:cxn ang="0">
                <a:pos x="0" y="115"/>
              </a:cxn>
              <a:cxn ang="0">
                <a:pos x="0" y="115"/>
              </a:cxn>
              <a:cxn ang="0">
                <a:pos x="0" y="72"/>
              </a:cxn>
              <a:cxn ang="0">
                <a:pos x="0" y="29"/>
              </a:cxn>
              <a:cxn ang="0">
                <a:pos x="0" y="29"/>
              </a:cxn>
            </a:cxnLst>
            <a:rect l="0" t="0" r="r" b="b"/>
            <a:pathLst>
              <a:path w="361" h="145">
                <a:moveTo>
                  <a:pt x="0" y="29"/>
                </a:moveTo>
                <a:lnTo>
                  <a:pt x="288" y="29"/>
                </a:lnTo>
                <a:lnTo>
                  <a:pt x="288" y="0"/>
                </a:lnTo>
                <a:lnTo>
                  <a:pt x="360" y="72"/>
                </a:lnTo>
                <a:lnTo>
                  <a:pt x="288" y="144"/>
                </a:lnTo>
                <a:lnTo>
                  <a:pt x="288" y="115"/>
                </a:lnTo>
                <a:lnTo>
                  <a:pt x="0" y="115"/>
                </a:lnTo>
                <a:lnTo>
                  <a:pt x="0" y="72"/>
                </a:lnTo>
                <a:lnTo>
                  <a:pt x="0" y="29"/>
                </a:lnTo>
                <a:close/>
              </a:path>
            </a:pathLst>
          </a:custGeom>
          <a:solidFill>
            <a:schemeClr val="bg1"/>
          </a:solidFill>
          <a:ln w="6350" cap="flat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57150" dir="8100000" algn="ctr" rotWithShape="0">
              <a:srgbClr val="888888">
                <a:alpha val="50000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4906" name="Freeform 42"/>
          <p:cNvSpPr>
            <a:spLocks/>
          </p:cNvSpPr>
          <p:nvPr/>
        </p:nvSpPr>
        <p:spPr bwMode="auto">
          <a:xfrm>
            <a:off x="2371081" y="3885557"/>
            <a:ext cx="184731" cy="461665"/>
          </a:xfrm>
          <a:custGeom>
            <a:avLst/>
            <a:gdLst/>
            <a:ahLst/>
            <a:cxnLst>
              <a:cxn ang="0">
                <a:pos x="0" y="29"/>
              </a:cxn>
              <a:cxn ang="0">
                <a:pos x="288" y="29"/>
              </a:cxn>
              <a:cxn ang="0">
                <a:pos x="288" y="0"/>
              </a:cxn>
              <a:cxn ang="0">
                <a:pos x="360" y="72"/>
              </a:cxn>
              <a:cxn ang="0">
                <a:pos x="288" y="144"/>
              </a:cxn>
              <a:cxn ang="0">
                <a:pos x="288" y="115"/>
              </a:cxn>
              <a:cxn ang="0">
                <a:pos x="0" y="115"/>
              </a:cxn>
              <a:cxn ang="0">
                <a:pos x="0" y="115"/>
              </a:cxn>
              <a:cxn ang="0">
                <a:pos x="0" y="72"/>
              </a:cxn>
              <a:cxn ang="0">
                <a:pos x="0" y="29"/>
              </a:cxn>
              <a:cxn ang="0">
                <a:pos x="0" y="29"/>
              </a:cxn>
            </a:cxnLst>
            <a:rect l="0" t="0" r="r" b="b"/>
            <a:pathLst>
              <a:path w="361" h="145">
                <a:moveTo>
                  <a:pt x="0" y="29"/>
                </a:moveTo>
                <a:lnTo>
                  <a:pt x="288" y="29"/>
                </a:lnTo>
                <a:lnTo>
                  <a:pt x="288" y="0"/>
                </a:lnTo>
                <a:lnTo>
                  <a:pt x="360" y="72"/>
                </a:lnTo>
                <a:lnTo>
                  <a:pt x="288" y="144"/>
                </a:lnTo>
                <a:lnTo>
                  <a:pt x="288" y="115"/>
                </a:lnTo>
                <a:lnTo>
                  <a:pt x="0" y="115"/>
                </a:lnTo>
                <a:lnTo>
                  <a:pt x="0" y="72"/>
                </a:lnTo>
                <a:lnTo>
                  <a:pt x="0" y="29"/>
                </a:lnTo>
                <a:close/>
              </a:path>
            </a:pathLst>
          </a:custGeom>
          <a:solidFill>
            <a:schemeClr val="bg1"/>
          </a:solidFill>
          <a:ln w="6350" cap="flat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57150" dir="8100000" algn="ctr" rotWithShape="0">
              <a:srgbClr val="888888">
                <a:alpha val="50000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4907" name="Freeform 43"/>
          <p:cNvSpPr>
            <a:spLocks/>
          </p:cNvSpPr>
          <p:nvPr/>
        </p:nvSpPr>
        <p:spPr bwMode="auto">
          <a:xfrm>
            <a:off x="3806181" y="3161656"/>
            <a:ext cx="184731" cy="461665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432" y="58"/>
              </a:cxn>
              <a:cxn ang="0">
                <a:pos x="432" y="0"/>
              </a:cxn>
              <a:cxn ang="0">
                <a:pos x="576" y="144"/>
              </a:cxn>
              <a:cxn ang="0">
                <a:pos x="432" y="288"/>
              </a:cxn>
              <a:cxn ang="0">
                <a:pos x="432" y="230"/>
              </a:cxn>
              <a:cxn ang="0">
                <a:pos x="0" y="230"/>
              </a:cxn>
              <a:cxn ang="0">
                <a:pos x="0" y="230"/>
              </a:cxn>
              <a:cxn ang="0">
                <a:pos x="0" y="144"/>
              </a:cxn>
              <a:cxn ang="0">
                <a:pos x="0" y="58"/>
              </a:cxn>
              <a:cxn ang="0">
                <a:pos x="0" y="58"/>
              </a:cxn>
            </a:cxnLst>
            <a:rect l="0" t="0" r="r" b="b"/>
            <a:pathLst>
              <a:path w="577" h="289">
                <a:moveTo>
                  <a:pt x="0" y="58"/>
                </a:moveTo>
                <a:lnTo>
                  <a:pt x="432" y="58"/>
                </a:lnTo>
                <a:lnTo>
                  <a:pt x="432" y="0"/>
                </a:lnTo>
                <a:lnTo>
                  <a:pt x="576" y="144"/>
                </a:lnTo>
                <a:lnTo>
                  <a:pt x="432" y="288"/>
                </a:lnTo>
                <a:lnTo>
                  <a:pt x="432" y="230"/>
                </a:lnTo>
                <a:lnTo>
                  <a:pt x="0" y="230"/>
                </a:lnTo>
                <a:lnTo>
                  <a:pt x="0" y="144"/>
                </a:lnTo>
                <a:lnTo>
                  <a:pt x="0" y="5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" cap="flat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57150" dir="8100000" algn="ctr" rotWithShape="0">
              <a:srgbClr val="888888">
                <a:alpha val="50000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4908" name="Freeform 44"/>
          <p:cNvSpPr>
            <a:spLocks/>
          </p:cNvSpPr>
          <p:nvPr/>
        </p:nvSpPr>
        <p:spPr bwMode="auto">
          <a:xfrm>
            <a:off x="1851968" y="4669781"/>
            <a:ext cx="184731" cy="461665"/>
          </a:xfrm>
          <a:custGeom>
            <a:avLst/>
            <a:gdLst/>
            <a:ahLst/>
            <a:cxnLst>
              <a:cxn ang="0">
                <a:pos x="0" y="29"/>
              </a:cxn>
              <a:cxn ang="0">
                <a:pos x="288" y="29"/>
              </a:cxn>
              <a:cxn ang="0">
                <a:pos x="288" y="0"/>
              </a:cxn>
              <a:cxn ang="0">
                <a:pos x="360" y="72"/>
              </a:cxn>
              <a:cxn ang="0">
                <a:pos x="288" y="144"/>
              </a:cxn>
              <a:cxn ang="0">
                <a:pos x="288" y="115"/>
              </a:cxn>
              <a:cxn ang="0">
                <a:pos x="0" y="115"/>
              </a:cxn>
              <a:cxn ang="0">
                <a:pos x="0" y="115"/>
              </a:cxn>
              <a:cxn ang="0">
                <a:pos x="0" y="72"/>
              </a:cxn>
              <a:cxn ang="0">
                <a:pos x="0" y="29"/>
              </a:cxn>
              <a:cxn ang="0">
                <a:pos x="0" y="29"/>
              </a:cxn>
            </a:cxnLst>
            <a:rect l="0" t="0" r="r" b="b"/>
            <a:pathLst>
              <a:path w="361" h="145">
                <a:moveTo>
                  <a:pt x="0" y="29"/>
                </a:moveTo>
                <a:lnTo>
                  <a:pt x="288" y="29"/>
                </a:lnTo>
                <a:lnTo>
                  <a:pt x="288" y="0"/>
                </a:lnTo>
                <a:lnTo>
                  <a:pt x="360" y="72"/>
                </a:lnTo>
                <a:lnTo>
                  <a:pt x="288" y="144"/>
                </a:lnTo>
                <a:lnTo>
                  <a:pt x="288" y="115"/>
                </a:lnTo>
                <a:lnTo>
                  <a:pt x="0" y="115"/>
                </a:lnTo>
                <a:lnTo>
                  <a:pt x="0" y="72"/>
                </a:lnTo>
                <a:lnTo>
                  <a:pt x="0" y="29"/>
                </a:lnTo>
                <a:close/>
              </a:path>
            </a:pathLst>
          </a:custGeom>
          <a:solidFill>
            <a:schemeClr val="bg1"/>
          </a:solidFill>
          <a:ln w="6350" cap="flat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57150" dir="8100000" algn="ctr" rotWithShape="0">
              <a:srgbClr val="888888">
                <a:alpha val="50000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4909" name="Freeform 45"/>
          <p:cNvSpPr>
            <a:spLocks/>
          </p:cNvSpPr>
          <p:nvPr/>
        </p:nvSpPr>
        <p:spPr bwMode="auto">
          <a:xfrm>
            <a:off x="2356793" y="4310213"/>
            <a:ext cx="184731" cy="461665"/>
          </a:xfrm>
          <a:custGeom>
            <a:avLst/>
            <a:gdLst/>
            <a:ahLst/>
            <a:cxnLst>
              <a:cxn ang="0">
                <a:pos x="0" y="29"/>
              </a:cxn>
              <a:cxn ang="0">
                <a:pos x="288" y="29"/>
              </a:cxn>
              <a:cxn ang="0">
                <a:pos x="288" y="0"/>
              </a:cxn>
              <a:cxn ang="0">
                <a:pos x="360" y="72"/>
              </a:cxn>
              <a:cxn ang="0">
                <a:pos x="288" y="144"/>
              </a:cxn>
              <a:cxn ang="0">
                <a:pos x="288" y="115"/>
              </a:cxn>
              <a:cxn ang="0">
                <a:pos x="0" y="115"/>
              </a:cxn>
              <a:cxn ang="0">
                <a:pos x="0" y="115"/>
              </a:cxn>
              <a:cxn ang="0">
                <a:pos x="0" y="72"/>
              </a:cxn>
              <a:cxn ang="0">
                <a:pos x="0" y="29"/>
              </a:cxn>
              <a:cxn ang="0">
                <a:pos x="0" y="29"/>
              </a:cxn>
            </a:cxnLst>
            <a:rect l="0" t="0" r="r" b="b"/>
            <a:pathLst>
              <a:path w="361" h="145">
                <a:moveTo>
                  <a:pt x="0" y="29"/>
                </a:moveTo>
                <a:lnTo>
                  <a:pt x="288" y="29"/>
                </a:lnTo>
                <a:lnTo>
                  <a:pt x="288" y="0"/>
                </a:lnTo>
                <a:lnTo>
                  <a:pt x="360" y="72"/>
                </a:lnTo>
                <a:lnTo>
                  <a:pt x="288" y="144"/>
                </a:lnTo>
                <a:lnTo>
                  <a:pt x="288" y="115"/>
                </a:lnTo>
                <a:lnTo>
                  <a:pt x="0" y="115"/>
                </a:lnTo>
                <a:lnTo>
                  <a:pt x="0" y="72"/>
                </a:lnTo>
                <a:lnTo>
                  <a:pt x="0" y="29"/>
                </a:lnTo>
                <a:close/>
              </a:path>
            </a:pathLst>
          </a:custGeom>
          <a:solidFill>
            <a:schemeClr val="bg1"/>
          </a:solidFill>
          <a:ln w="6350" cap="flat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57150" dir="8100000" algn="ctr" rotWithShape="0">
              <a:srgbClr val="888888">
                <a:alpha val="50000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4910" name="Freeform 46"/>
          <p:cNvSpPr>
            <a:spLocks/>
          </p:cNvSpPr>
          <p:nvPr/>
        </p:nvSpPr>
        <p:spPr bwMode="auto">
          <a:xfrm>
            <a:off x="3517256" y="3664894"/>
            <a:ext cx="184731" cy="461665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432" y="58"/>
              </a:cxn>
              <a:cxn ang="0">
                <a:pos x="432" y="0"/>
              </a:cxn>
              <a:cxn ang="0">
                <a:pos x="576" y="144"/>
              </a:cxn>
              <a:cxn ang="0">
                <a:pos x="432" y="288"/>
              </a:cxn>
              <a:cxn ang="0">
                <a:pos x="432" y="230"/>
              </a:cxn>
              <a:cxn ang="0">
                <a:pos x="0" y="230"/>
              </a:cxn>
              <a:cxn ang="0">
                <a:pos x="0" y="230"/>
              </a:cxn>
              <a:cxn ang="0">
                <a:pos x="0" y="144"/>
              </a:cxn>
              <a:cxn ang="0">
                <a:pos x="0" y="58"/>
              </a:cxn>
              <a:cxn ang="0">
                <a:pos x="0" y="58"/>
              </a:cxn>
            </a:cxnLst>
            <a:rect l="0" t="0" r="r" b="b"/>
            <a:pathLst>
              <a:path w="577" h="289">
                <a:moveTo>
                  <a:pt x="0" y="58"/>
                </a:moveTo>
                <a:lnTo>
                  <a:pt x="432" y="58"/>
                </a:lnTo>
                <a:lnTo>
                  <a:pt x="432" y="0"/>
                </a:lnTo>
                <a:lnTo>
                  <a:pt x="576" y="144"/>
                </a:lnTo>
                <a:lnTo>
                  <a:pt x="432" y="288"/>
                </a:lnTo>
                <a:lnTo>
                  <a:pt x="432" y="230"/>
                </a:lnTo>
                <a:lnTo>
                  <a:pt x="0" y="230"/>
                </a:lnTo>
                <a:lnTo>
                  <a:pt x="0" y="144"/>
                </a:lnTo>
                <a:lnTo>
                  <a:pt x="0" y="5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" cap="flat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57150" dir="8100000" algn="ctr" rotWithShape="0">
              <a:srgbClr val="888888">
                <a:alpha val="50000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4911" name="Freeform 47"/>
          <p:cNvSpPr>
            <a:spLocks/>
          </p:cNvSpPr>
          <p:nvPr/>
        </p:nvSpPr>
        <p:spPr bwMode="auto">
          <a:xfrm>
            <a:off x="1851968" y="2517925"/>
            <a:ext cx="184731" cy="461665"/>
          </a:xfrm>
          <a:custGeom>
            <a:avLst/>
            <a:gdLst/>
            <a:ahLst/>
            <a:cxnLst>
              <a:cxn ang="0">
                <a:pos x="0" y="29"/>
              </a:cxn>
              <a:cxn ang="0">
                <a:pos x="288" y="29"/>
              </a:cxn>
              <a:cxn ang="0">
                <a:pos x="288" y="0"/>
              </a:cxn>
              <a:cxn ang="0">
                <a:pos x="360" y="72"/>
              </a:cxn>
              <a:cxn ang="0">
                <a:pos x="288" y="144"/>
              </a:cxn>
              <a:cxn ang="0">
                <a:pos x="288" y="115"/>
              </a:cxn>
              <a:cxn ang="0">
                <a:pos x="0" y="115"/>
              </a:cxn>
              <a:cxn ang="0">
                <a:pos x="0" y="115"/>
              </a:cxn>
              <a:cxn ang="0">
                <a:pos x="0" y="72"/>
              </a:cxn>
              <a:cxn ang="0">
                <a:pos x="0" y="29"/>
              </a:cxn>
              <a:cxn ang="0">
                <a:pos x="0" y="29"/>
              </a:cxn>
            </a:cxnLst>
            <a:rect l="0" t="0" r="r" b="b"/>
            <a:pathLst>
              <a:path w="361" h="145">
                <a:moveTo>
                  <a:pt x="0" y="29"/>
                </a:moveTo>
                <a:lnTo>
                  <a:pt x="288" y="29"/>
                </a:lnTo>
                <a:lnTo>
                  <a:pt x="288" y="0"/>
                </a:lnTo>
                <a:lnTo>
                  <a:pt x="360" y="72"/>
                </a:lnTo>
                <a:lnTo>
                  <a:pt x="288" y="144"/>
                </a:lnTo>
                <a:lnTo>
                  <a:pt x="288" y="115"/>
                </a:lnTo>
                <a:lnTo>
                  <a:pt x="0" y="115"/>
                </a:lnTo>
                <a:lnTo>
                  <a:pt x="0" y="72"/>
                </a:lnTo>
                <a:lnTo>
                  <a:pt x="0" y="29"/>
                </a:lnTo>
                <a:close/>
              </a:path>
            </a:pathLst>
          </a:custGeom>
          <a:solidFill>
            <a:schemeClr val="bg1"/>
          </a:solidFill>
          <a:ln w="6350" cap="flat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57150" dir="8100000" algn="ctr" rotWithShape="0">
              <a:srgbClr val="888888">
                <a:alpha val="50000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4912" name="Freeform 48"/>
          <p:cNvSpPr>
            <a:spLocks/>
          </p:cNvSpPr>
          <p:nvPr/>
        </p:nvSpPr>
        <p:spPr bwMode="auto">
          <a:xfrm>
            <a:off x="1866256" y="3663307"/>
            <a:ext cx="184731" cy="461665"/>
          </a:xfrm>
          <a:custGeom>
            <a:avLst/>
            <a:gdLst/>
            <a:ahLst/>
            <a:cxnLst>
              <a:cxn ang="0">
                <a:pos x="0" y="29"/>
              </a:cxn>
              <a:cxn ang="0">
                <a:pos x="288" y="29"/>
              </a:cxn>
              <a:cxn ang="0">
                <a:pos x="288" y="0"/>
              </a:cxn>
              <a:cxn ang="0">
                <a:pos x="360" y="72"/>
              </a:cxn>
              <a:cxn ang="0">
                <a:pos x="288" y="144"/>
              </a:cxn>
              <a:cxn ang="0">
                <a:pos x="288" y="115"/>
              </a:cxn>
              <a:cxn ang="0">
                <a:pos x="0" y="115"/>
              </a:cxn>
              <a:cxn ang="0">
                <a:pos x="0" y="115"/>
              </a:cxn>
              <a:cxn ang="0">
                <a:pos x="0" y="72"/>
              </a:cxn>
              <a:cxn ang="0">
                <a:pos x="0" y="29"/>
              </a:cxn>
              <a:cxn ang="0">
                <a:pos x="0" y="29"/>
              </a:cxn>
            </a:cxnLst>
            <a:rect l="0" t="0" r="r" b="b"/>
            <a:pathLst>
              <a:path w="361" h="145">
                <a:moveTo>
                  <a:pt x="0" y="29"/>
                </a:moveTo>
                <a:lnTo>
                  <a:pt x="288" y="29"/>
                </a:lnTo>
                <a:lnTo>
                  <a:pt x="288" y="0"/>
                </a:lnTo>
                <a:lnTo>
                  <a:pt x="360" y="72"/>
                </a:lnTo>
                <a:lnTo>
                  <a:pt x="288" y="144"/>
                </a:lnTo>
                <a:lnTo>
                  <a:pt x="288" y="115"/>
                </a:lnTo>
                <a:lnTo>
                  <a:pt x="0" y="115"/>
                </a:lnTo>
                <a:lnTo>
                  <a:pt x="0" y="72"/>
                </a:lnTo>
                <a:lnTo>
                  <a:pt x="0" y="29"/>
                </a:lnTo>
                <a:close/>
              </a:path>
            </a:pathLst>
          </a:custGeom>
          <a:solidFill>
            <a:schemeClr val="bg1"/>
          </a:solidFill>
          <a:ln w="6350" cap="flat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57150" dir="8100000" algn="ctr" rotWithShape="0">
              <a:srgbClr val="888888">
                <a:alpha val="50000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4913" name="Rectangle 49"/>
          <p:cNvSpPr>
            <a:spLocks noChangeArrowheads="1"/>
          </p:cNvSpPr>
          <p:nvPr/>
        </p:nvSpPr>
        <p:spPr bwMode="auto">
          <a:xfrm>
            <a:off x="4812463" y="2671592"/>
            <a:ext cx="224307" cy="2616372"/>
          </a:xfrm>
          <a:prstGeom prst="rect">
            <a:avLst/>
          </a:prstGeom>
          <a:solidFill>
            <a:srgbClr val="C0C0C0"/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804916" name="Freeform 52"/>
          <p:cNvSpPr>
            <a:spLocks/>
          </p:cNvSpPr>
          <p:nvPr/>
        </p:nvSpPr>
        <p:spPr bwMode="auto">
          <a:xfrm>
            <a:off x="3517256" y="4574531"/>
            <a:ext cx="184731" cy="461665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432" y="58"/>
              </a:cxn>
              <a:cxn ang="0">
                <a:pos x="432" y="0"/>
              </a:cxn>
              <a:cxn ang="0">
                <a:pos x="576" y="144"/>
              </a:cxn>
              <a:cxn ang="0">
                <a:pos x="432" y="288"/>
              </a:cxn>
              <a:cxn ang="0">
                <a:pos x="432" y="230"/>
              </a:cxn>
              <a:cxn ang="0">
                <a:pos x="0" y="230"/>
              </a:cxn>
              <a:cxn ang="0">
                <a:pos x="0" y="230"/>
              </a:cxn>
              <a:cxn ang="0">
                <a:pos x="0" y="144"/>
              </a:cxn>
              <a:cxn ang="0">
                <a:pos x="0" y="58"/>
              </a:cxn>
              <a:cxn ang="0">
                <a:pos x="0" y="58"/>
              </a:cxn>
            </a:cxnLst>
            <a:rect l="0" t="0" r="r" b="b"/>
            <a:pathLst>
              <a:path w="577" h="289">
                <a:moveTo>
                  <a:pt x="0" y="58"/>
                </a:moveTo>
                <a:lnTo>
                  <a:pt x="432" y="58"/>
                </a:lnTo>
                <a:lnTo>
                  <a:pt x="432" y="0"/>
                </a:lnTo>
                <a:lnTo>
                  <a:pt x="576" y="144"/>
                </a:lnTo>
                <a:lnTo>
                  <a:pt x="432" y="288"/>
                </a:lnTo>
                <a:lnTo>
                  <a:pt x="432" y="230"/>
                </a:lnTo>
                <a:lnTo>
                  <a:pt x="0" y="230"/>
                </a:lnTo>
                <a:lnTo>
                  <a:pt x="0" y="144"/>
                </a:lnTo>
                <a:lnTo>
                  <a:pt x="0" y="5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" cap="flat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57150" dir="8100000" algn="ctr" rotWithShape="0">
              <a:srgbClr val="888888">
                <a:alpha val="50000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4917" name="Freeform 53"/>
          <p:cNvSpPr>
            <a:spLocks/>
          </p:cNvSpPr>
          <p:nvPr/>
        </p:nvSpPr>
        <p:spPr bwMode="auto">
          <a:xfrm>
            <a:off x="3806181" y="4096694"/>
            <a:ext cx="184731" cy="461665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432" y="58"/>
              </a:cxn>
              <a:cxn ang="0">
                <a:pos x="432" y="0"/>
              </a:cxn>
              <a:cxn ang="0">
                <a:pos x="576" y="144"/>
              </a:cxn>
              <a:cxn ang="0">
                <a:pos x="432" y="288"/>
              </a:cxn>
              <a:cxn ang="0">
                <a:pos x="432" y="230"/>
              </a:cxn>
              <a:cxn ang="0">
                <a:pos x="0" y="230"/>
              </a:cxn>
              <a:cxn ang="0">
                <a:pos x="0" y="230"/>
              </a:cxn>
              <a:cxn ang="0">
                <a:pos x="0" y="144"/>
              </a:cxn>
              <a:cxn ang="0">
                <a:pos x="0" y="58"/>
              </a:cxn>
              <a:cxn ang="0">
                <a:pos x="0" y="58"/>
              </a:cxn>
            </a:cxnLst>
            <a:rect l="0" t="0" r="r" b="b"/>
            <a:pathLst>
              <a:path w="577" h="289">
                <a:moveTo>
                  <a:pt x="0" y="58"/>
                </a:moveTo>
                <a:lnTo>
                  <a:pt x="432" y="58"/>
                </a:lnTo>
                <a:lnTo>
                  <a:pt x="432" y="0"/>
                </a:lnTo>
                <a:lnTo>
                  <a:pt x="576" y="144"/>
                </a:lnTo>
                <a:lnTo>
                  <a:pt x="432" y="288"/>
                </a:lnTo>
                <a:lnTo>
                  <a:pt x="432" y="230"/>
                </a:lnTo>
                <a:lnTo>
                  <a:pt x="0" y="230"/>
                </a:lnTo>
                <a:lnTo>
                  <a:pt x="0" y="144"/>
                </a:lnTo>
                <a:lnTo>
                  <a:pt x="0" y="5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" cap="flat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57150" dir="8100000" algn="ctr" rotWithShape="0">
              <a:srgbClr val="888888">
                <a:alpha val="50000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4918" name="Freeform 54"/>
          <p:cNvSpPr>
            <a:spLocks/>
          </p:cNvSpPr>
          <p:nvPr/>
        </p:nvSpPr>
        <p:spPr bwMode="auto">
          <a:xfrm>
            <a:off x="3517256" y="2685406"/>
            <a:ext cx="184731" cy="461665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432" y="58"/>
              </a:cxn>
              <a:cxn ang="0">
                <a:pos x="432" y="0"/>
              </a:cxn>
              <a:cxn ang="0">
                <a:pos x="576" y="144"/>
              </a:cxn>
              <a:cxn ang="0">
                <a:pos x="432" y="288"/>
              </a:cxn>
              <a:cxn ang="0">
                <a:pos x="432" y="230"/>
              </a:cxn>
              <a:cxn ang="0">
                <a:pos x="0" y="230"/>
              </a:cxn>
              <a:cxn ang="0">
                <a:pos x="0" y="230"/>
              </a:cxn>
              <a:cxn ang="0">
                <a:pos x="0" y="144"/>
              </a:cxn>
              <a:cxn ang="0">
                <a:pos x="0" y="58"/>
              </a:cxn>
              <a:cxn ang="0">
                <a:pos x="0" y="58"/>
              </a:cxn>
            </a:cxnLst>
            <a:rect l="0" t="0" r="r" b="b"/>
            <a:pathLst>
              <a:path w="577" h="289">
                <a:moveTo>
                  <a:pt x="0" y="58"/>
                </a:moveTo>
                <a:lnTo>
                  <a:pt x="432" y="58"/>
                </a:lnTo>
                <a:lnTo>
                  <a:pt x="432" y="0"/>
                </a:lnTo>
                <a:lnTo>
                  <a:pt x="576" y="144"/>
                </a:lnTo>
                <a:lnTo>
                  <a:pt x="432" y="288"/>
                </a:lnTo>
                <a:lnTo>
                  <a:pt x="432" y="230"/>
                </a:lnTo>
                <a:lnTo>
                  <a:pt x="0" y="230"/>
                </a:lnTo>
                <a:lnTo>
                  <a:pt x="0" y="144"/>
                </a:lnTo>
                <a:lnTo>
                  <a:pt x="0" y="5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" cap="flat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57150" dir="8100000" algn="ctr" rotWithShape="0">
              <a:srgbClr val="888888">
                <a:alpha val="50000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4931" name="Rectangle 67"/>
          <p:cNvSpPr>
            <a:spLocks noChangeArrowheads="1"/>
          </p:cNvSpPr>
          <p:nvPr/>
        </p:nvSpPr>
        <p:spPr bwMode="auto">
          <a:xfrm>
            <a:off x="4510237" y="1484313"/>
            <a:ext cx="2759769" cy="1008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tIns="36000" anchor="t"/>
          <a:lstStyle/>
          <a:p>
            <a:pPr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CN" sz="1400" dirty="0">
                <a:solidFill>
                  <a:srgbClr val="008000"/>
                </a:solidFill>
                <a:ea typeface="宋体" pitchFamily="2" charset="-122"/>
              </a:rPr>
              <a:t>Prioritization criteria define by business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CN" sz="1400" dirty="0">
                <a:solidFill>
                  <a:srgbClr val="008000"/>
                </a:solidFill>
                <a:ea typeface="宋体" pitchFamily="2" charset="-122"/>
              </a:rPr>
              <a:t>RWW discussion to prioritize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CN" sz="1400" dirty="0">
                <a:solidFill>
                  <a:srgbClr val="008000"/>
                </a:solidFill>
                <a:ea typeface="宋体" pitchFamily="2" charset="-122"/>
              </a:rPr>
              <a:t>3 NPI buckets </a:t>
            </a:r>
            <a:endParaRPr lang="zh-CN" altLang="en-US" dirty="0"/>
          </a:p>
        </p:txBody>
      </p:sp>
      <p:sp>
        <p:nvSpPr>
          <p:cNvPr id="804938" name="Text Box 74"/>
          <p:cNvSpPr txBox="1">
            <a:spLocks noChangeArrowheads="1"/>
          </p:cNvSpPr>
          <p:nvPr/>
        </p:nvSpPr>
        <p:spPr bwMode="auto">
          <a:xfrm>
            <a:off x="3580756" y="5294314"/>
            <a:ext cx="11525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ea typeface="宋体" pitchFamily="2" charset="-122"/>
              </a:rPr>
              <a:t>331</a:t>
            </a:r>
          </a:p>
        </p:txBody>
      </p:sp>
      <p:sp>
        <p:nvSpPr>
          <p:cNvPr id="804941" name="Text Box 77"/>
          <p:cNvSpPr txBox="1">
            <a:spLocks noChangeArrowheads="1"/>
          </p:cNvSpPr>
          <p:nvPr/>
        </p:nvSpPr>
        <p:spPr bwMode="auto">
          <a:xfrm>
            <a:off x="9262368" y="5301209"/>
            <a:ext cx="11525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ea typeface="宋体" pitchFamily="2" charset="-122"/>
              </a:rPr>
              <a:t>199</a:t>
            </a:r>
          </a:p>
        </p:txBody>
      </p:sp>
      <p:sp>
        <p:nvSpPr>
          <p:cNvPr id="804942" name="Text Box 78"/>
          <p:cNvSpPr txBox="1">
            <a:spLocks noChangeArrowheads="1"/>
          </p:cNvSpPr>
          <p:nvPr/>
        </p:nvSpPr>
        <p:spPr bwMode="auto">
          <a:xfrm>
            <a:off x="1773933" y="5287964"/>
            <a:ext cx="11525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ea typeface="宋体" pitchFamily="2" charset="-122"/>
              </a:rPr>
              <a:t>486</a:t>
            </a:r>
          </a:p>
        </p:txBody>
      </p:sp>
      <p:pic>
        <p:nvPicPr>
          <p:cNvPr id="24578" name="Picture 2" descr="http://t1.gstatic.com/images?q=tbn:ANd9GcSHMTpkCazg_xqjWVnGt82oH8-Ea2v8gzqF2-jXeBOqcGv6vL9HNnuzJHU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75676" y="3600645"/>
            <a:ext cx="1080120" cy="576064"/>
          </a:xfrm>
          <a:prstGeom prst="rect">
            <a:avLst/>
          </a:prstGeom>
          <a:noFill/>
        </p:spPr>
      </p:pic>
      <p:sp>
        <p:nvSpPr>
          <p:cNvPr id="48" name="Oval 47"/>
          <p:cNvSpPr/>
          <p:nvPr/>
        </p:nvSpPr>
        <p:spPr>
          <a:xfrm>
            <a:off x="5234508" y="2636912"/>
            <a:ext cx="1724000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Group 1: 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Pre NPI + Idea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234508" y="3465004"/>
            <a:ext cx="1724000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Group 2: 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Concept , Feasibility, Development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234508" y="4293096"/>
            <a:ext cx="1724000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Group 3: 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Scale up, Launch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462564" y="2780928"/>
            <a:ext cx="1368152" cy="57606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Incubation: 60</a:t>
            </a:r>
            <a:endParaRPr lang="zh-CN" altLang="en-US" sz="1400" dirty="0"/>
          </a:p>
        </p:txBody>
      </p:sp>
      <p:sp>
        <p:nvSpPr>
          <p:cNvPr id="53" name="Rounded Rectangle 52"/>
          <p:cNvSpPr/>
          <p:nvPr/>
        </p:nvSpPr>
        <p:spPr>
          <a:xfrm>
            <a:off x="7462564" y="3609020"/>
            <a:ext cx="1368152" cy="57606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Accelerate: 139</a:t>
            </a:r>
            <a:endParaRPr lang="zh-CN" altLang="en-US" sz="1400" dirty="0"/>
          </a:p>
        </p:txBody>
      </p:sp>
      <p:sp>
        <p:nvSpPr>
          <p:cNvPr id="54" name="Rounded Rectangle 53"/>
          <p:cNvSpPr/>
          <p:nvPr/>
        </p:nvSpPr>
        <p:spPr>
          <a:xfrm>
            <a:off x="7462564" y="4437112"/>
            <a:ext cx="1368152" cy="57606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On the shelf: 248</a:t>
            </a:r>
            <a:endParaRPr lang="zh-CN" altLang="en-US" sz="1400" dirty="0"/>
          </a:p>
        </p:txBody>
      </p:sp>
      <p:sp>
        <p:nvSpPr>
          <p:cNvPr id="55" name="Rectangle 67"/>
          <p:cNvSpPr>
            <a:spLocks noChangeArrowheads="1"/>
          </p:cNvSpPr>
          <p:nvPr/>
        </p:nvSpPr>
        <p:spPr bwMode="auto">
          <a:xfrm>
            <a:off x="7462564" y="1484784"/>
            <a:ext cx="2448272" cy="1008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tIns="36000" anchor="t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8000"/>
                </a:solidFill>
                <a:ea typeface="宋体" pitchFamily="2" charset="-122"/>
              </a:rPr>
              <a:t>Prioritization outcome &amp; Resource Plan 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CN" sz="1400" dirty="0">
                <a:solidFill>
                  <a:srgbClr val="008000"/>
                </a:solidFill>
                <a:ea typeface="宋体" pitchFamily="2" charset="-122"/>
              </a:rPr>
              <a:t>Prioritize/Reallocate/Leverage</a:t>
            </a:r>
          </a:p>
        </p:txBody>
      </p:sp>
      <p:sp>
        <p:nvSpPr>
          <p:cNvPr id="57" name="Rectangle 67"/>
          <p:cNvSpPr>
            <a:spLocks noChangeArrowheads="1"/>
          </p:cNvSpPr>
          <p:nvPr/>
        </p:nvSpPr>
        <p:spPr bwMode="auto">
          <a:xfrm>
            <a:off x="2061965" y="1484784"/>
            <a:ext cx="2220217" cy="1008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tIns="36000" anchor="t"/>
          <a:lstStyle/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8000"/>
                </a:solidFill>
                <a:ea typeface="宋体" pitchFamily="2" charset="-122"/>
              </a:rPr>
              <a:t>Division first cut</a:t>
            </a:r>
          </a:p>
          <a:p>
            <a:pPr lvl="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CN" sz="1400" dirty="0">
                <a:solidFill>
                  <a:srgbClr val="008000"/>
                </a:solidFill>
                <a:ea typeface="宋体" pitchFamily="2" charset="-122"/>
              </a:rPr>
              <a:t>NCP alignment</a:t>
            </a:r>
          </a:p>
          <a:p>
            <a:pPr lvl="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CN" sz="1400" dirty="0">
                <a:solidFill>
                  <a:srgbClr val="008000"/>
                </a:solidFill>
                <a:ea typeface="宋体" pitchFamily="2" charset="-122"/>
              </a:rPr>
              <a:t>Resources </a:t>
            </a:r>
          </a:p>
          <a:p>
            <a:pPr lvl="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CN" sz="1400" dirty="0">
                <a:solidFill>
                  <a:srgbClr val="008000"/>
                </a:solidFill>
                <a:ea typeface="宋体" pitchFamily="2" charset="-122"/>
              </a:rPr>
              <a:t>Mkt potential</a:t>
            </a:r>
            <a:endParaRPr lang="zh-CN" altLang="en-US" sz="14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sz="1400" dirty="0">
              <a:solidFill>
                <a:srgbClr val="008000"/>
              </a:solidFill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dirty="0"/>
          </a:p>
        </p:txBody>
      </p:sp>
      <p:sp>
        <p:nvSpPr>
          <p:cNvPr id="40" name="Text Box 79"/>
          <p:cNvSpPr txBox="1">
            <a:spLocks noChangeArrowheads="1"/>
          </p:cNvSpPr>
          <p:nvPr/>
        </p:nvSpPr>
        <p:spPr bwMode="auto">
          <a:xfrm>
            <a:off x="9523140" y="3168598"/>
            <a:ext cx="158417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ea typeface="宋体" pitchFamily="2" charset="-122"/>
              </a:rPr>
              <a:t>Top NPIs</a:t>
            </a:r>
          </a:p>
        </p:txBody>
      </p:sp>
      <p:cxnSp>
        <p:nvCxnSpPr>
          <p:cNvPr id="42" name="Straight Arrow Connector 41"/>
          <p:cNvCxnSpPr>
            <a:stCxn id="804938" idx="3"/>
            <a:endCxn id="804941" idx="1"/>
          </p:cNvCxnSpPr>
          <p:nvPr/>
        </p:nvCxnSpPr>
        <p:spPr>
          <a:xfrm>
            <a:off x="4733281" y="5525147"/>
            <a:ext cx="4529087" cy="6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9"/>
          <p:cNvSpPr>
            <a:spLocks noChangeArrowheads="1"/>
          </p:cNvSpPr>
          <p:nvPr/>
        </p:nvSpPr>
        <p:spPr bwMode="auto">
          <a:xfrm>
            <a:off x="7046830" y="2636912"/>
            <a:ext cx="224307" cy="2616372"/>
          </a:xfrm>
          <a:prstGeom prst="rect">
            <a:avLst/>
          </a:prstGeom>
          <a:solidFill>
            <a:srgbClr val="C0C0C0"/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37" name="Rectangle 49"/>
          <p:cNvSpPr>
            <a:spLocks noChangeArrowheads="1"/>
          </p:cNvSpPr>
          <p:nvPr/>
        </p:nvSpPr>
        <p:spPr bwMode="auto">
          <a:xfrm>
            <a:off x="9077073" y="2642163"/>
            <a:ext cx="224307" cy="2616372"/>
          </a:xfrm>
          <a:prstGeom prst="rect">
            <a:avLst/>
          </a:prstGeom>
          <a:solidFill>
            <a:srgbClr val="C0C0C0"/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0" y="0"/>
            <a:ext cx="685800" cy="457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+mn-lt"/>
              </a:rPr>
              <a:t>3-2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670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People &amp; Program: Commercialization Manager &amp; Dedicated NPI Mkt Assignment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29916" y="1412777"/>
          <a:ext cx="8928993" cy="4595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954"/>
                <a:gridCol w="1499311"/>
                <a:gridCol w="3240360"/>
                <a:gridCol w="1296144"/>
                <a:gridCol w="2016224"/>
              </a:tblGrid>
              <a:tr h="5892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Biz Group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Commercialization Manager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Project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Status,</a:t>
                      </a:r>
                      <a:r>
                        <a:rPr lang="en-US" altLang="zh-CN" sz="1400" baseline="0" dirty="0" smtClean="0"/>
                        <a:t> Project Phase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Marketers</a:t>
                      </a:r>
                      <a:endParaRPr lang="zh-CN" altLang="en-US" sz="1400" dirty="0"/>
                    </a:p>
                  </a:txBody>
                  <a:tcPr/>
                </a:tc>
              </a:tr>
              <a:tr h="348600">
                <a:tc rowSpan="2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90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5260">
                <a:tc rowSpan="2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752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59080">
                <a:tc rowSpan="4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90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90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90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43840">
                <a:tc rowSpan="3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2962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243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259080">
                <a:tc rowSpan="2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2590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6"/>
          <p:cNvSpPr txBox="1"/>
          <p:nvPr/>
        </p:nvSpPr>
        <p:spPr>
          <a:xfrm>
            <a:off x="0" y="0"/>
            <a:ext cx="685800" cy="457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latin typeface="+mn-lt"/>
              </a:rPr>
              <a:t>3-2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3829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y-AM" altLang="zh-CN" dirty="0" smtClean="0"/>
              <a:t>Dedicated New Product Marketer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1250577" y="1143000"/>
            <a:ext cx="4186238" cy="5257800"/>
          </a:xfrm>
          <a:prstGeom prst="rect">
            <a:avLst/>
          </a:prstGeom>
        </p:spPr>
        <p:txBody>
          <a:bodyPr/>
          <a:lstStyle/>
          <a:p>
            <a:r>
              <a:rPr lang="hy-AM" altLang="zh-CN" sz="2000" dirty="0"/>
              <a:t>Marketing Operations</a:t>
            </a:r>
          </a:p>
          <a:p>
            <a:pPr lvl="1"/>
            <a:r>
              <a:rPr lang="hy-AM" altLang="zh-CN" sz="1800" dirty="0"/>
              <a:t>Business Unit Planning</a:t>
            </a:r>
          </a:p>
          <a:p>
            <a:pPr lvl="1"/>
            <a:r>
              <a:rPr lang="hy-AM" altLang="zh-CN" sz="1800" dirty="0"/>
              <a:t>Sales Connections</a:t>
            </a:r>
          </a:p>
          <a:p>
            <a:pPr lvl="1"/>
            <a:r>
              <a:rPr lang="hy-AM" altLang="zh-CN" sz="1800" dirty="0"/>
              <a:t>SC/Inventory/SVOP Planning</a:t>
            </a:r>
          </a:p>
          <a:p>
            <a:pPr lvl="1"/>
            <a:r>
              <a:rPr lang="hy-AM" altLang="zh-CN" sz="1800" dirty="0"/>
              <a:t>Pricing</a:t>
            </a:r>
          </a:p>
          <a:p>
            <a:pPr lvl="1"/>
            <a:r>
              <a:rPr lang="hy-AM" altLang="zh-CN" sz="1800" dirty="0"/>
              <a:t>Key Accounts</a:t>
            </a:r>
          </a:p>
          <a:p>
            <a:pPr lvl="1"/>
            <a:r>
              <a:rPr lang="hy-AM" altLang="zh-CN" sz="1800" dirty="0"/>
              <a:t>Vendor Relationships</a:t>
            </a:r>
          </a:p>
          <a:p>
            <a:pPr lvl="1"/>
            <a:r>
              <a:rPr lang="hy-AM" altLang="zh-CN" sz="1800" dirty="0"/>
              <a:t>COGS Improvement</a:t>
            </a:r>
          </a:p>
          <a:p>
            <a:pPr lvl="1"/>
            <a:r>
              <a:rPr lang="hy-AM" altLang="zh-CN" sz="1800" dirty="0"/>
              <a:t>SKU Rationalization</a:t>
            </a:r>
          </a:p>
          <a:p>
            <a:pPr lvl="1"/>
            <a:r>
              <a:rPr lang="en-US" altLang="zh-CN" sz="1800" dirty="0"/>
              <a:t>E</a:t>
            </a:r>
            <a:r>
              <a:rPr lang="hy-AM" altLang="zh-CN" sz="1800" dirty="0"/>
              <a:t>tc etc etc etc</a:t>
            </a:r>
          </a:p>
          <a:p>
            <a:pPr lvl="1"/>
            <a:r>
              <a:rPr lang="hy-AM" altLang="zh-CN" sz="1800" b="1" dirty="0"/>
              <a:t>Plus</a:t>
            </a:r>
            <a:r>
              <a:rPr lang="hy-AM" altLang="zh-CN" sz="1800" dirty="0"/>
              <a:t> New Product Marketing</a:t>
            </a:r>
          </a:p>
          <a:p>
            <a:pPr lvl="1"/>
            <a:endParaRPr lang="hy-AM" altLang="zh-CN" sz="1800" dirty="0"/>
          </a:p>
          <a:p>
            <a:pPr lvl="1"/>
            <a:endParaRPr lang="hy-AM" altLang="zh-CN" sz="1800" dirty="0"/>
          </a:p>
          <a:p>
            <a:pPr lvl="1"/>
            <a:endParaRPr lang="zh-CN" alt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6805613" y="1143000"/>
            <a:ext cx="5383212" cy="5257800"/>
          </a:xfrm>
          <a:prstGeom prst="rect">
            <a:avLst/>
          </a:prstGeom>
        </p:spPr>
        <p:txBody>
          <a:bodyPr/>
          <a:lstStyle/>
          <a:p>
            <a:r>
              <a:rPr lang="hy-AM" altLang="zh-CN" sz="2000" dirty="0"/>
              <a:t>Dedicated New Product Marketing</a:t>
            </a:r>
          </a:p>
          <a:p>
            <a:pPr lvl="1"/>
            <a:r>
              <a:rPr lang="hy-AM" altLang="zh-CN" sz="1800" dirty="0"/>
              <a:t>Drive NPI Programs through commercialization</a:t>
            </a:r>
          </a:p>
          <a:p>
            <a:pPr lvl="1"/>
            <a:r>
              <a:rPr lang="hy-AM" altLang="zh-CN" sz="1800" dirty="0"/>
              <a:t>Front End I</a:t>
            </a:r>
            <a:r>
              <a:rPr lang="en-US" altLang="zh-CN" sz="1800" dirty="0"/>
              <a:t>n</a:t>
            </a:r>
            <a:r>
              <a:rPr lang="hy-AM" altLang="zh-CN" sz="1800" dirty="0"/>
              <a:t>novation</a:t>
            </a:r>
          </a:p>
          <a:p>
            <a:pPr lvl="1"/>
            <a:r>
              <a:rPr lang="hy-AM" altLang="zh-CN" sz="1800" dirty="0"/>
              <a:t>Consumer Insights</a:t>
            </a:r>
            <a:endParaRPr lang="en-US" altLang="zh-CN" sz="1800" dirty="0"/>
          </a:p>
          <a:p>
            <a:pPr lvl="1"/>
            <a:r>
              <a:rPr lang="en-US" altLang="zh-CN" sz="1800" dirty="0"/>
              <a:t>Competitive intelligence</a:t>
            </a:r>
            <a:endParaRPr lang="hy-AM" altLang="zh-CN" sz="1800" dirty="0"/>
          </a:p>
          <a:p>
            <a:pPr lvl="1"/>
            <a:r>
              <a:rPr lang="hy-AM" altLang="zh-CN" sz="1800" dirty="0"/>
              <a:t>Marketing Deliverables at each NPI Phase</a:t>
            </a:r>
          </a:p>
          <a:p>
            <a:pPr lvl="1"/>
            <a:r>
              <a:rPr lang="hy-AM" altLang="zh-CN" sz="1800" dirty="0"/>
              <a:t>Launch </a:t>
            </a:r>
            <a:r>
              <a:rPr lang="en-US" altLang="zh-CN" sz="1800" dirty="0"/>
              <a:t>Package</a:t>
            </a:r>
            <a:r>
              <a:rPr lang="hy-AM" altLang="zh-CN" sz="1800" dirty="0"/>
              <a:t> for New Products</a:t>
            </a:r>
            <a:r>
              <a:rPr lang="en-US" altLang="zh-CN" sz="1800" dirty="0"/>
              <a:t> Introduction</a:t>
            </a:r>
            <a:endParaRPr lang="hy-AM" altLang="zh-CN" sz="1800" dirty="0"/>
          </a:p>
          <a:p>
            <a:pPr lvl="1"/>
            <a:r>
              <a:rPr lang="hy-AM" altLang="zh-CN" sz="1800" dirty="0"/>
              <a:t>Etc</a:t>
            </a:r>
          </a:p>
          <a:p>
            <a:pPr lvl="1"/>
            <a:endParaRPr lang="hy-AM" altLang="zh-CN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1917948" y="5805264"/>
            <a:ext cx="8496944" cy="57606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kern="0" dirty="0">
                <a:ea typeface="宋体" charset="-122"/>
              </a:rPr>
              <a:t>You will find more through Market Excellence Team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685800" cy="457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+mn-lt"/>
              </a:rPr>
              <a:t>3-3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56548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Start CM with a holistic thinking (4”P”s: People, Process, Program, Place)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Deep dive in Customer insight  (listen, observe &amp; interact with customer, decision making)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Leverage what is available (internal: local &amp; global, external: social media, customer, supplier, competitors, etc.)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Focus on General Management 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 creation for customer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Take Away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685800" cy="457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+mn-lt"/>
              </a:rPr>
              <a:t>4-1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5191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4" name="Picture 4" descr="http://gallery.cache.wps.cn/gallery/files/mat_material/2011/12/2/thanks/6bdb1aca_f509_4120_b5c9_db022d462d74_pre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2084" y="676496"/>
            <a:ext cx="7524328" cy="50083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04280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Template for each Slide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85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4000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66021" y="4043480"/>
            <a:ext cx="7200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cs typeface="Arial"/>
              </a:rPr>
              <a:t>Business Justification for </a:t>
            </a:r>
            <a:r>
              <a:rPr lang="en-US" altLang="zh-CN" b="1" dirty="0" smtClean="0">
                <a:solidFill>
                  <a:srgbClr val="000000"/>
                </a:solidFill>
                <a:cs typeface="Arial"/>
              </a:rPr>
              <a:t>XXXX Task</a:t>
            </a:r>
            <a:r>
              <a:rPr lang="en-US" b="1" dirty="0">
                <a:solidFill>
                  <a:srgbClr val="000000"/>
                </a:solidFill>
                <a:cs typeface="Arial"/>
              </a:rPr>
              <a:t/>
            </a:r>
            <a:br>
              <a:rPr lang="en-US" b="1" dirty="0">
                <a:solidFill>
                  <a:srgbClr val="000000"/>
                </a:solidFill>
                <a:cs typeface="Arial"/>
              </a:rPr>
            </a:br>
            <a:endParaRPr lang="en-US" b="1" dirty="0">
              <a:solidFill>
                <a:srgbClr val="000000"/>
              </a:solidFill>
              <a:cs typeface="Arial"/>
            </a:endParaRPr>
          </a:p>
          <a:p>
            <a:endParaRPr lang="en-US" sz="1600" dirty="0">
              <a:solidFill>
                <a:srgbClr val="000000"/>
              </a:solidFill>
              <a:cs typeface="Arial"/>
            </a:endParaRPr>
          </a:p>
          <a:p>
            <a:endParaRPr lang="en-US" sz="1600" dirty="0">
              <a:solidFill>
                <a:srgbClr val="000000">
                  <a:lumMod val="65000"/>
                  <a:lumOff val="35000"/>
                </a:srgbClr>
              </a:solidFill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76" b="29692"/>
          <a:stretch/>
        </p:blipFill>
        <p:spPr>
          <a:xfrm>
            <a:off x="2266681" y="1056068"/>
            <a:ext cx="6736751" cy="28719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76563" y="4842456"/>
            <a:ext cx="2060620" cy="1004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800" dirty="0" smtClean="0">
                <a:latin typeface="+mn-lt"/>
              </a:rPr>
              <a:t>Name , Title, Date</a:t>
            </a:r>
            <a:endParaRPr lang="en-US" sz="1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1102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 bwMode="auto">
          <a:xfrm>
            <a:off x="4482920" y="914399"/>
            <a:ext cx="7172459" cy="5383369"/>
          </a:xfrm>
          <a:prstGeom prst="rightArrow">
            <a:avLst>
              <a:gd name="adj1" fmla="val 100000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4" name="Right Arrow 3"/>
          <p:cNvSpPr/>
          <p:nvPr/>
        </p:nvSpPr>
        <p:spPr bwMode="auto">
          <a:xfrm>
            <a:off x="685800" y="1854558"/>
            <a:ext cx="4221051" cy="3425780"/>
          </a:xfrm>
          <a:prstGeom prst="rightArrow">
            <a:avLst>
              <a:gd name="adj1" fmla="val 100000"/>
              <a:gd name="adj2" fmla="val 18421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484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/>
          <a:srcRect l="2642" t="14988" r="1945" b="13222"/>
          <a:stretch/>
        </p:blipFill>
        <p:spPr>
          <a:xfrm>
            <a:off x="321971" y="1223493"/>
            <a:ext cx="11629623" cy="491973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978793" y="2419940"/>
            <a:ext cx="2923505" cy="24225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Arial" charset="0"/>
                <a:cs typeface="Arial" charset="0"/>
              </a:rPr>
              <a:t>Vision</a:t>
            </a:r>
            <a:endParaRPr kumimoji="0" 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832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323" y="1320084"/>
            <a:ext cx="2743438" cy="2182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XXX </a:t>
            </a:r>
            <a:r>
              <a:rPr lang="en-US" dirty="0" smtClean="0"/>
              <a:t>Business </a:t>
            </a:r>
            <a:r>
              <a:rPr lang="en-US" dirty="0"/>
              <a:t>Group Division Overview</a:t>
            </a:r>
          </a:p>
        </p:txBody>
      </p:sp>
      <p:sp>
        <p:nvSpPr>
          <p:cNvPr id="4" name="Round Same Side Corner Rectangle 3"/>
          <p:cNvSpPr/>
          <p:nvPr/>
        </p:nvSpPr>
        <p:spPr bwMode="auto">
          <a:xfrm>
            <a:off x="869442" y="1056068"/>
            <a:ext cx="2743200" cy="528033"/>
          </a:xfrm>
          <a:prstGeom prst="round2SameRect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7506" y="1330815"/>
            <a:ext cx="2743438" cy="2182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ound Same Side Corner Rectangle 8"/>
          <p:cNvSpPr/>
          <p:nvPr/>
        </p:nvSpPr>
        <p:spPr bwMode="auto">
          <a:xfrm>
            <a:off x="4447625" y="1066799"/>
            <a:ext cx="2743200" cy="528033"/>
          </a:xfrm>
          <a:prstGeom prst="round2SameRect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Arial" charset="0"/>
              <a:cs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9026" y="1315788"/>
            <a:ext cx="2743438" cy="2182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ound Same Side Corner Rectangle 10"/>
          <p:cNvSpPr/>
          <p:nvPr/>
        </p:nvSpPr>
        <p:spPr bwMode="auto">
          <a:xfrm>
            <a:off x="8309145" y="1051772"/>
            <a:ext cx="2743200" cy="528033"/>
          </a:xfrm>
          <a:prstGeom prst="round2SameRect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Arial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054" y="4086899"/>
            <a:ext cx="2743438" cy="2182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ound Same Side Corner Rectangle 12"/>
          <p:cNvSpPr/>
          <p:nvPr/>
        </p:nvSpPr>
        <p:spPr bwMode="auto">
          <a:xfrm>
            <a:off x="880173" y="3822883"/>
            <a:ext cx="2743200" cy="528033"/>
          </a:xfrm>
          <a:prstGeom prst="round2SameRect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8237" y="4097630"/>
            <a:ext cx="2743438" cy="2182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ound Same Side Corner Rectangle 14"/>
          <p:cNvSpPr/>
          <p:nvPr/>
        </p:nvSpPr>
        <p:spPr bwMode="auto">
          <a:xfrm>
            <a:off x="4458356" y="3833614"/>
            <a:ext cx="2743200" cy="528033"/>
          </a:xfrm>
          <a:prstGeom prst="round2SameRect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Arial" charset="0"/>
              <a:cs typeface="Arial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9757" y="4082603"/>
            <a:ext cx="2743438" cy="2182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ound Same Side Corner Rectangle 16"/>
          <p:cNvSpPr/>
          <p:nvPr/>
        </p:nvSpPr>
        <p:spPr bwMode="auto">
          <a:xfrm>
            <a:off x="8319876" y="3818587"/>
            <a:ext cx="2743200" cy="528033"/>
          </a:xfrm>
          <a:prstGeom prst="round2SameRect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561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From To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23" y="1320082"/>
            <a:ext cx="4572000" cy="4926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ound Same Side Corner Rectangle 4"/>
          <p:cNvSpPr/>
          <p:nvPr/>
        </p:nvSpPr>
        <p:spPr bwMode="auto">
          <a:xfrm>
            <a:off x="869442" y="1056068"/>
            <a:ext cx="4572000" cy="620334"/>
          </a:xfrm>
          <a:prstGeom prst="round2SameRect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188" y="1317934"/>
            <a:ext cx="4572000" cy="4926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ound Same Side Corner Rectangle 6"/>
          <p:cNvSpPr/>
          <p:nvPr/>
        </p:nvSpPr>
        <p:spPr bwMode="auto">
          <a:xfrm>
            <a:off x="7139307" y="1053920"/>
            <a:ext cx="4572000" cy="620334"/>
          </a:xfrm>
          <a:prstGeom prst="round2SameRect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Arial" charset="0"/>
              <a:cs typeface="Arial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738" y="1317934"/>
            <a:ext cx="354560" cy="4669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3512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delivers solid revenue and earnings growth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970" t="22315" r="10823" b="10607"/>
          <a:stretch/>
        </p:blipFill>
        <p:spPr>
          <a:xfrm>
            <a:off x="446253" y="914400"/>
            <a:ext cx="11269014" cy="550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5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Much has been accomplished in the past 18 months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72" t="14392" r="3125" b="6433"/>
          <a:stretch/>
        </p:blipFill>
        <p:spPr>
          <a:xfrm>
            <a:off x="685800" y="1089559"/>
            <a:ext cx="10393251" cy="495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15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73932" y="1052737"/>
            <a:ext cx="5122912" cy="4525963"/>
          </a:xfrm>
        </p:spPr>
        <p:txBody>
          <a:bodyPr anchor="ctr"/>
          <a:lstStyle/>
          <a:p>
            <a:pPr algn="ctr">
              <a:buNone/>
            </a:pPr>
            <a:r>
              <a:rPr lang="en-US" altLang="zh-CN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Why</a:t>
            </a:r>
            <a:r>
              <a:rPr lang="en-US" altLang="zh-CN" sz="4000" dirty="0"/>
              <a:t> we need this Commercialization Workshop?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0516" y="1412776"/>
            <a:ext cx="3348038" cy="3581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09093" y="347730"/>
            <a:ext cx="850006" cy="7050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+mn-lt"/>
              </a:rPr>
              <a:t>1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34763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800" dirty="0" smtClean="0"/>
              <a:t>In Past Years we got significant growth in Local New Product Introduction</a:t>
            </a:r>
            <a:endParaRPr lang="zh-CN" altLang="en-US" sz="2800" dirty="0"/>
          </a:p>
        </p:txBody>
      </p:sp>
      <p:sp>
        <p:nvSpPr>
          <p:cNvPr id="5" name="Rectangle 4"/>
          <p:cNvSpPr/>
          <p:nvPr>
            <p:custDataLst>
              <p:tags r:id="rId1"/>
            </p:custDataLst>
          </p:nvPr>
        </p:nvSpPr>
        <p:spPr>
          <a:xfrm>
            <a:off x="8090871" y="1495818"/>
            <a:ext cx="479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+mj-lt"/>
              </a:rPr>
              <a:t>Solar</a:t>
            </a:r>
            <a:endParaRPr lang="zh-CN" altLang="en-US" sz="1200" dirty="0">
              <a:latin typeface="+mj-lt"/>
            </a:endParaRPr>
          </a:p>
        </p:txBody>
      </p:sp>
      <p:pic>
        <p:nvPicPr>
          <p:cNvPr id="6" name="Picture 19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3" cstate="email"/>
          <a:srcRect/>
          <a:stretch>
            <a:fillRect/>
          </a:stretch>
        </p:blipFill>
        <p:spPr bwMode="auto">
          <a:xfrm>
            <a:off x="8031433" y="971747"/>
            <a:ext cx="598494" cy="51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6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4" cstate="email"/>
          <a:srcRect/>
          <a:stretch>
            <a:fillRect/>
          </a:stretch>
        </p:blipFill>
        <p:spPr bwMode="auto">
          <a:xfrm>
            <a:off x="7956595" y="1800817"/>
            <a:ext cx="748170" cy="518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>
            <p:custDataLst>
              <p:tags r:id="rId4"/>
            </p:custDataLst>
          </p:nvPr>
        </p:nvSpPr>
        <p:spPr>
          <a:xfrm>
            <a:off x="7753440" y="2324346"/>
            <a:ext cx="1154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+mj-lt"/>
              </a:rPr>
              <a:t>AAD Mechanical </a:t>
            </a:r>
            <a:endParaRPr lang="zh-CN" altLang="en-US" sz="1200" dirty="0">
              <a:latin typeface="+mj-lt"/>
            </a:endParaRPr>
          </a:p>
        </p:txBody>
      </p:sp>
      <p:sp>
        <p:nvSpPr>
          <p:cNvPr id="9" name="Rectangle 8"/>
          <p:cNvSpPr/>
          <p:nvPr>
            <p:custDataLst>
              <p:tags r:id="rId5"/>
            </p:custDataLst>
          </p:nvPr>
        </p:nvSpPr>
        <p:spPr>
          <a:xfrm>
            <a:off x="8757838" y="2324346"/>
            <a:ext cx="766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+mj-lt"/>
              </a:rPr>
              <a:t>Adhesives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0" name="Rectangle 9"/>
          <p:cNvSpPr/>
          <p:nvPr>
            <p:custDataLst>
              <p:tags r:id="rId6"/>
            </p:custDataLst>
          </p:nvPr>
        </p:nvSpPr>
        <p:spPr>
          <a:xfrm>
            <a:off x="9380378" y="1495818"/>
            <a:ext cx="1034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+mj-lt"/>
                <a:ea typeface="ＭＳ Ｐゴシック" pitchFamily="34" charset="-128"/>
              </a:rPr>
              <a:t>Water Filtration</a:t>
            </a:r>
            <a:endParaRPr lang="zh-CN" altLang="en-US" sz="1200" dirty="0">
              <a:latin typeface="+mj-lt"/>
            </a:endParaRPr>
          </a:p>
        </p:txBody>
      </p:sp>
      <p:pic>
        <p:nvPicPr>
          <p:cNvPr id="11" name="Picture 108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85" cstate="email"/>
          <a:srcRect/>
          <a:stretch>
            <a:fillRect/>
          </a:stretch>
        </p:blipFill>
        <p:spPr bwMode="auto">
          <a:xfrm>
            <a:off x="9642239" y="971747"/>
            <a:ext cx="510795" cy="5184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pic>
        <p:nvPicPr>
          <p:cNvPr id="12" name="Picture 33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86" cstate="email"/>
          <a:srcRect/>
          <a:stretch>
            <a:fillRect/>
          </a:stretch>
        </p:blipFill>
        <p:spPr bwMode="auto">
          <a:xfrm>
            <a:off x="9579424" y="1800817"/>
            <a:ext cx="636422" cy="518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13" name="Rectangle 12"/>
          <p:cNvSpPr/>
          <p:nvPr>
            <p:custDataLst>
              <p:tags r:id="rId9"/>
            </p:custDataLst>
          </p:nvPr>
        </p:nvSpPr>
        <p:spPr>
          <a:xfrm>
            <a:off x="9588222" y="2324346"/>
            <a:ext cx="6188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j-lt"/>
              </a:rPr>
              <a:t>Tapes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4" name="Rectangle 13"/>
          <p:cNvSpPr/>
          <p:nvPr>
            <p:custDataLst>
              <p:tags r:id="rId10"/>
            </p:custDataLst>
          </p:nvPr>
        </p:nvSpPr>
        <p:spPr>
          <a:xfrm>
            <a:off x="9516214" y="3240465"/>
            <a:ext cx="7628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j-lt"/>
              </a:rPr>
              <a:t>Abrasive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5" name="Rectangle 14"/>
          <p:cNvSpPr/>
          <p:nvPr>
            <p:custDataLst>
              <p:tags r:id="rId11"/>
            </p:custDataLst>
          </p:nvPr>
        </p:nvSpPr>
        <p:spPr>
          <a:xfrm>
            <a:off x="8836766" y="1495818"/>
            <a:ext cx="4716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+mj-lt"/>
              </a:rPr>
              <a:t>Wind</a:t>
            </a:r>
            <a:endParaRPr lang="zh-CN" altLang="en-US" sz="1200" dirty="0">
              <a:latin typeface="+mj-lt"/>
            </a:endParaRPr>
          </a:p>
        </p:txBody>
      </p:sp>
      <p:pic>
        <p:nvPicPr>
          <p:cNvPr id="16" name="Picture 126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87" cstate="email"/>
          <a:srcRect/>
          <a:stretch>
            <a:fillRect/>
          </a:stretch>
        </p:blipFill>
        <p:spPr bwMode="auto">
          <a:xfrm>
            <a:off x="8846411" y="971747"/>
            <a:ext cx="519115" cy="518400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>
            <p:custDataLst>
              <p:tags r:id="rId13"/>
            </p:custDataLst>
          </p:nvPr>
        </p:nvSpPr>
        <p:spPr>
          <a:xfrm>
            <a:off x="8894740" y="3240465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+mj-lt"/>
                <a:ea typeface="ＭＳ Ｐゴシック" pitchFamily="34" charset="-128"/>
              </a:rPr>
              <a:t>NVH</a:t>
            </a:r>
            <a:endParaRPr lang="zh-CN" altLang="en-US" sz="1200" dirty="0">
              <a:latin typeface="+mj-lt"/>
            </a:endParaRPr>
          </a:p>
        </p:txBody>
      </p:sp>
      <p:pic>
        <p:nvPicPr>
          <p:cNvPr id="18" name="Picture 58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88" cstate="email"/>
          <a:srcRect/>
          <a:stretch>
            <a:fillRect/>
          </a:stretch>
        </p:blipFill>
        <p:spPr bwMode="auto">
          <a:xfrm>
            <a:off x="8804314" y="2678432"/>
            <a:ext cx="633220" cy="518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</p:pic>
      <p:pic>
        <p:nvPicPr>
          <p:cNvPr id="19" name="Picture 4" descr="导热硅脂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89" cstate="email"/>
          <a:srcRect/>
          <a:stretch>
            <a:fillRect/>
          </a:stretch>
        </p:blipFill>
        <p:spPr bwMode="auto">
          <a:xfrm>
            <a:off x="8847513" y="1800817"/>
            <a:ext cx="600677" cy="51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" descr="http://www.hfyanmo.com/upfile/2010-9/201096145218838.jpg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90" cstate="email"/>
          <a:srcRect/>
          <a:stretch>
            <a:fillRect/>
          </a:stretch>
        </p:blipFill>
        <p:spPr bwMode="auto">
          <a:xfrm>
            <a:off x="9641847" y="2678432"/>
            <a:ext cx="511579" cy="518400"/>
          </a:xfrm>
          <a:prstGeom prst="rect">
            <a:avLst/>
          </a:prstGeom>
          <a:noFill/>
        </p:spPr>
      </p:pic>
      <p:sp>
        <p:nvSpPr>
          <p:cNvPr id="21" name="Rectangle 20"/>
          <p:cNvSpPr/>
          <p:nvPr>
            <p:custDataLst>
              <p:tags r:id="rId17"/>
            </p:custDataLst>
          </p:nvPr>
        </p:nvSpPr>
        <p:spPr>
          <a:xfrm>
            <a:off x="3959296" y="1495818"/>
            <a:ext cx="304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latin typeface="+mj-lt"/>
              </a:rPr>
              <a:t>IS</a:t>
            </a:r>
            <a:endParaRPr lang="zh-CN" altLang="en-US" sz="1200" dirty="0">
              <a:latin typeface="+mj-lt"/>
            </a:endParaRPr>
          </a:p>
        </p:txBody>
      </p:sp>
      <p:sp>
        <p:nvSpPr>
          <p:cNvPr id="22" name="Rectangle 21"/>
          <p:cNvSpPr/>
          <p:nvPr>
            <p:custDataLst>
              <p:tags r:id="rId18"/>
            </p:custDataLst>
          </p:nvPr>
        </p:nvSpPr>
        <p:spPr>
          <a:xfrm>
            <a:off x="3056997" y="2324346"/>
            <a:ext cx="7203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+mj-lt"/>
              </a:rPr>
              <a:t>Transport</a:t>
            </a:r>
            <a:endParaRPr lang="zh-CN" altLang="en-US" sz="1200" dirty="0">
              <a:latin typeface="+mj-lt"/>
            </a:endParaRPr>
          </a:p>
        </p:txBody>
      </p:sp>
      <p:sp>
        <p:nvSpPr>
          <p:cNvPr id="23" name="Rectangle 22"/>
          <p:cNvSpPr/>
          <p:nvPr>
            <p:custDataLst>
              <p:tags r:id="rId19"/>
            </p:custDataLst>
          </p:nvPr>
        </p:nvSpPr>
        <p:spPr>
          <a:xfrm>
            <a:off x="2903084" y="1495818"/>
            <a:ext cx="9595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latin typeface="+mj-lt"/>
              </a:rPr>
              <a:t>PSA &amp; Tapes</a:t>
            </a:r>
            <a:endParaRPr lang="zh-CN" altLang="en-US" sz="1200" dirty="0">
              <a:latin typeface="+mj-lt"/>
            </a:endParaRPr>
          </a:p>
        </p:txBody>
      </p:sp>
      <p:pic>
        <p:nvPicPr>
          <p:cNvPr id="24" name="Picture 21"/>
          <p:cNvPicPr>
            <a:picLocks noChangeAspect="1" noChangeArrowheads="1"/>
          </p:cNvPicPr>
          <p:nvPr>
            <p:custDataLst>
              <p:tags r:id="rId20"/>
            </p:custDataLst>
          </p:nvPr>
        </p:nvPicPr>
        <p:blipFill>
          <a:blip r:embed="rId91" cstate="email"/>
          <a:srcRect/>
          <a:stretch>
            <a:fillRect/>
          </a:stretch>
        </p:blipFill>
        <p:spPr bwMode="auto">
          <a:xfrm>
            <a:off x="2626918" y="971747"/>
            <a:ext cx="328253" cy="51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22" descr="PET"/>
          <p:cNvPicPr>
            <a:picLocks noChangeAspect="1" noChangeArrowheads="1"/>
          </p:cNvPicPr>
          <p:nvPr>
            <p:custDataLst>
              <p:tags r:id="rId21"/>
            </p:custDataLst>
          </p:nvPr>
        </p:nvPicPr>
        <p:blipFill>
          <a:blip r:embed="rId92" cstate="email"/>
          <a:srcRect/>
          <a:stretch>
            <a:fillRect/>
          </a:stretch>
        </p:blipFill>
        <p:spPr bwMode="auto">
          <a:xfrm>
            <a:off x="3005233" y="971747"/>
            <a:ext cx="700080" cy="51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AutoShape 8" descr="DSC06389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142127" y="1843993"/>
            <a:ext cx="491178" cy="432048"/>
          </a:xfrm>
          <a:prstGeom prst="roundRect">
            <a:avLst>
              <a:gd name="adj" fmla="val 16667"/>
            </a:avLst>
          </a:prstGeom>
          <a:blipFill dpi="0" rotWithShape="1">
            <a:blip r:embed="rId93" cstate="email"/>
            <a:srcRect/>
            <a:stretch>
              <a:fillRect/>
            </a:stretch>
          </a:blip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200">
              <a:latin typeface="+mj-lt"/>
            </a:endParaRPr>
          </a:p>
        </p:txBody>
      </p:sp>
      <p:sp>
        <p:nvSpPr>
          <p:cNvPr id="27" name="Rectangle 26"/>
          <p:cNvSpPr/>
          <p:nvPr>
            <p:custDataLst>
              <p:tags r:id="rId23"/>
            </p:custDataLst>
          </p:nvPr>
        </p:nvSpPr>
        <p:spPr>
          <a:xfrm>
            <a:off x="3030734" y="3240465"/>
            <a:ext cx="7457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latin typeface="+mj-lt"/>
              </a:rPr>
              <a:t>Enclosure</a:t>
            </a:r>
            <a:endParaRPr lang="zh-CN" altLang="en-US" sz="1200" dirty="0">
              <a:latin typeface="+mj-lt"/>
            </a:endParaRPr>
          </a:p>
        </p:txBody>
      </p:sp>
      <p:pic>
        <p:nvPicPr>
          <p:cNvPr id="28" name="Picture 57"/>
          <p:cNvPicPr>
            <a:picLocks noChangeAspect="1" noChangeArrowheads="1"/>
          </p:cNvPicPr>
          <p:nvPr>
            <p:custDataLst>
              <p:tags r:id="rId24"/>
            </p:custDataLst>
          </p:nvPr>
        </p:nvPicPr>
        <p:blipFill>
          <a:blip r:embed="rId94" cstate="email"/>
          <a:srcRect/>
          <a:stretch>
            <a:fillRect/>
          </a:stretch>
        </p:blipFill>
        <p:spPr bwMode="auto">
          <a:xfrm rot="5400000">
            <a:off x="2216460" y="1073029"/>
            <a:ext cx="518400" cy="315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Rectangle 28"/>
          <p:cNvSpPr/>
          <p:nvPr>
            <p:custDataLst>
              <p:tags r:id="rId25"/>
            </p:custDataLst>
          </p:nvPr>
        </p:nvSpPr>
        <p:spPr>
          <a:xfrm>
            <a:off x="3674613" y="2324346"/>
            <a:ext cx="8947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+mj-lt"/>
              </a:rPr>
              <a:t>Data Center</a:t>
            </a:r>
            <a:endParaRPr lang="zh-CN" altLang="en-US" sz="1200" dirty="0">
              <a:latin typeface="+mj-lt"/>
            </a:endParaRPr>
          </a:p>
        </p:txBody>
      </p:sp>
      <p:pic>
        <p:nvPicPr>
          <p:cNvPr id="30" name="Picture 6" descr="http://www.colocationamerica.com/picts/articles_categories/data_center.jpg"/>
          <p:cNvPicPr>
            <a:picLocks noChangeAspect="1" noChangeArrowheads="1"/>
          </p:cNvPicPr>
          <p:nvPr>
            <p:custDataLst>
              <p:tags r:id="rId26"/>
            </p:custDataLst>
          </p:nvPr>
        </p:nvPicPr>
        <p:blipFill>
          <a:blip r:embed="rId95" cstate="email"/>
          <a:srcRect/>
          <a:stretch>
            <a:fillRect/>
          </a:stretch>
        </p:blipFill>
        <p:spPr bwMode="auto">
          <a:xfrm>
            <a:off x="3751007" y="1814429"/>
            <a:ext cx="608899" cy="491179"/>
          </a:xfrm>
          <a:prstGeom prst="rect">
            <a:avLst/>
          </a:prstGeom>
          <a:noFill/>
        </p:spPr>
      </p:pic>
      <p:sp>
        <p:nvSpPr>
          <p:cNvPr id="31" name="Rectangle 30"/>
          <p:cNvSpPr/>
          <p:nvPr>
            <p:custDataLst>
              <p:tags r:id="rId27"/>
            </p:custDataLst>
          </p:nvPr>
        </p:nvSpPr>
        <p:spPr>
          <a:xfrm>
            <a:off x="2277989" y="1495818"/>
            <a:ext cx="7072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latin typeface="+mj-lt"/>
                <a:ea typeface="ＭＳ Ｐゴシック" pitchFamily="34" charset="-128"/>
              </a:rPr>
              <a:t>HV &amp; MV</a:t>
            </a:r>
            <a:endParaRPr lang="zh-CN" altLang="en-US" sz="1200" dirty="0">
              <a:latin typeface="+mj-lt"/>
            </a:endParaRPr>
          </a:p>
        </p:txBody>
      </p:sp>
      <p:sp>
        <p:nvSpPr>
          <p:cNvPr id="32" name="Rectangle 31"/>
          <p:cNvSpPr/>
          <p:nvPr>
            <p:custDataLst>
              <p:tags r:id="rId28"/>
            </p:custDataLst>
          </p:nvPr>
        </p:nvSpPr>
        <p:spPr>
          <a:xfrm>
            <a:off x="2340753" y="2232013"/>
            <a:ext cx="772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latin typeface="+mj-lt"/>
              </a:rPr>
              <a:t>Electronic </a:t>
            </a:r>
          </a:p>
          <a:p>
            <a:pPr algn="ctr"/>
            <a:r>
              <a:rPr lang="en-US" altLang="zh-CN" sz="1200" dirty="0">
                <a:latin typeface="+mj-lt"/>
              </a:rPr>
              <a:t>Appl.</a:t>
            </a:r>
            <a:endParaRPr lang="zh-CN" altLang="en-US" sz="1200" dirty="0">
              <a:latin typeface="+mj-lt"/>
            </a:endParaRPr>
          </a:p>
        </p:txBody>
      </p:sp>
      <p:pic>
        <p:nvPicPr>
          <p:cNvPr id="33" name="Picture 40" descr="Teraoca 631STB &amp; 3M 1360LS application"/>
          <p:cNvPicPr>
            <a:picLocks noChangeAspect="1" noChangeArrowheads="1"/>
          </p:cNvPicPr>
          <p:nvPr>
            <p:custDataLst>
              <p:tags r:id="rId29"/>
            </p:custDataLst>
          </p:nvPr>
        </p:nvPicPr>
        <p:blipFill>
          <a:blip r:embed="rId96" cstate="email"/>
          <a:srcRect/>
          <a:stretch>
            <a:fillRect/>
          </a:stretch>
        </p:blipFill>
        <p:spPr bwMode="auto">
          <a:xfrm>
            <a:off x="2349343" y="1814428"/>
            <a:ext cx="707899" cy="491178"/>
          </a:xfrm>
          <a:prstGeom prst="rect">
            <a:avLst/>
          </a:prstGeom>
          <a:noFill/>
        </p:spPr>
      </p:pic>
      <p:sp>
        <p:nvSpPr>
          <p:cNvPr id="34" name="Rectangle 33"/>
          <p:cNvSpPr/>
          <p:nvPr>
            <p:custDataLst>
              <p:tags r:id="rId30"/>
            </p:custDataLst>
          </p:nvPr>
        </p:nvSpPr>
        <p:spPr>
          <a:xfrm>
            <a:off x="2329285" y="3148132"/>
            <a:ext cx="655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latin typeface="+mj-lt"/>
              </a:rPr>
              <a:t>Clean</a:t>
            </a:r>
          </a:p>
          <a:p>
            <a:pPr algn="ctr"/>
            <a:r>
              <a:rPr lang="en-US" altLang="zh-CN" sz="1200" dirty="0">
                <a:latin typeface="+mj-lt"/>
              </a:rPr>
              <a:t> Coating</a:t>
            </a:r>
            <a:endParaRPr lang="zh-CN" altLang="en-US" sz="1200" dirty="0">
              <a:latin typeface="+mj-lt"/>
            </a:endParaRPr>
          </a:p>
        </p:txBody>
      </p:sp>
      <p:pic>
        <p:nvPicPr>
          <p:cNvPr id="35" name="Picture 34" descr="TP.jpg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97" cstate="email"/>
          <a:srcRect/>
          <a:stretch>
            <a:fillRect/>
          </a:stretch>
        </p:blipFill>
        <p:spPr>
          <a:xfrm>
            <a:off x="2308191" y="2692043"/>
            <a:ext cx="576064" cy="491178"/>
          </a:xfrm>
          <a:prstGeom prst="rect">
            <a:avLst/>
          </a:prstGeom>
        </p:spPr>
      </p:pic>
      <p:pic>
        <p:nvPicPr>
          <p:cNvPr id="36" name="Picture 12"/>
          <p:cNvPicPr>
            <a:picLocks noChangeAspect="1" noChangeArrowheads="1"/>
          </p:cNvPicPr>
          <p:nvPr>
            <p:custDataLst>
              <p:tags r:id="rId32"/>
            </p:custDataLst>
          </p:nvPr>
        </p:nvPicPr>
        <p:blipFill>
          <a:blip r:embed="rId98" cstate="email"/>
          <a:srcRect/>
          <a:stretch>
            <a:fillRect/>
          </a:stretch>
        </p:blipFill>
        <p:spPr bwMode="auto">
          <a:xfrm>
            <a:off x="3934173" y="971747"/>
            <a:ext cx="391295" cy="51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37" name="Picture 27" descr="1"/>
          <p:cNvPicPr>
            <a:picLocks noChangeAspect="1" noChangeArrowheads="1"/>
          </p:cNvPicPr>
          <p:nvPr>
            <p:custDataLst>
              <p:tags r:id="rId33"/>
            </p:custDataLst>
          </p:nvPr>
        </p:nvPicPr>
        <p:blipFill>
          <a:blip r:embed="rId99" cstate="email"/>
          <a:srcRect/>
          <a:stretch>
            <a:fillRect/>
          </a:stretch>
        </p:blipFill>
        <p:spPr bwMode="auto">
          <a:xfrm>
            <a:off x="3129249" y="2678432"/>
            <a:ext cx="549556" cy="518400"/>
          </a:xfrm>
          <a:prstGeom prst="rect">
            <a:avLst/>
          </a:prstGeom>
          <a:noFill/>
        </p:spPr>
      </p:pic>
      <p:sp>
        <p:nvSpPr>
          <p:cNvPr id="38" name="Rectangle 37"/>
          <p:cNvSpPr/>
          <p:nvPr>
            <p:custDataLst>
              <p:tags r:id="rId34"/>
            </p:custDataLst>
          </p:nvPr>
        </p:nvSpPr>
        <p:spPr>
          <a:xfrm>
            <a:off x="4942284" y="1495818"/>
            <a:ext cx="20882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j-lt"/>
              </a:rPr>
              <a:t>Residential Water</a:t>
            </a:r>
            <a:endParaRPr lang="zh-CN" altLang="en-US" sz="1200" dirty="0">
              <a:latin typeface="+mj-lt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>
            <p:custDataLst>
              <p:tags r:id="rId35"/>
            </p:custDataLst>
          </p:nvPr>
        </p:nvPicPr>
        <p:blipFill>
          <a:blip r:embed="rId100" cstate="email"/>
          <a:srcRect/>
          <a:stretch>
            <a:fillRect/>
          </a:stretch>
        </p:blipFill>
        <p:spPr bwMode="auto">
          <a:xfrm>
            <a:off x="4870277" y="971747"/>
            <a:ext cx="1099229" cy="51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Rectangle 39"/>
          <p:cNvSpPr/>
          <p:nvPr>
            <p:custDataLst>
              <p:tags r:id="rId36"/>
            </p:custDataLst>
          </p:nvPr>
        </p:nvSpPr>
        <p:spPr>
          <a:xfrm>
            <a:off x="6598468" y="2324346"/>
            <a:ext cx="11521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+mj-lt"/>
              </a:rPr>
              <a:t>Industrial Design</a:t>
            </a:r>
            <a:endParaRPr lang="zh-CN" altLang="en-US" sz="1200" dirty="0">
              <a:latin typeface="+mj-lt"/>
            </a:endParaRPr>
          </a:p>
        </p:txBody>
      </p:sp>
      <p:pic>
        <p:nvPicPr>
          <p:cNvPr id="41" name="Picture 8"/>
          <p:cNvPicPr>
            <a:picLocks noChangeAspect="1" noChangeArrowheads="1"/>
          </p:cNvPicPr>
          <p:nvPr>
            <p:custDataLst>
              <p:tags r:id="rId37"/>
            </p:custDataLst>
          </p:nvPr>
        </p:nvPicPr>
        <p:blipFill>
          <a:blip r:embed="rId101" cstate="email"/>
          <a:srcRect/>
          <a:stretch>
            <a:fillRect/>
          </a:stretch>
        </p:blipFill>
        <p:spPr bwMode="auto">
          <a:xfrm>
            <a:off x="6176047" y="971747"/>
            <a:ext cx="778516" cy="51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9"/>
          <p:cNvPicPr>
            <a:picLocks noChangeAspect="1" noChangeArrowheads="1"/>
          </p:cNvPicPr>
          <p:nvPr>
            <p:custDataLst>
              <p:tags r:id="rId38"/>
            </p:custDataLst>
          </p:nvPr>
        </p:nvPicPr>
        <p:blipFill>
          <a:blip r:embed="rId102" cstate="email"/>
          <a:srcRect/>
          <a:stretch>
            <a:fillRect/>
          </a:stretch>
        </p:blipFill>
        <p:spPr bwMode="auto">
          <a:xfrm>
            <a:off x="6670476" y="1800817"/>
            <a:ext cx="735152" cy="51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11"/>
          <p:cNvPicPr>
            <a:picLocks noChangeAspect="1" noChangeArrowheads="1"/>
          </p:cNvPicPr>
          <p:nvPr>
            <p:custDataLst>
              <p:tags r:id="rId39"/>
            </p:custDataLst>
          </p:nvPr>
        </p:nvPicPr>
        <p:blipFill>
          <a:blip r:embed="rId103" cstate="email"/>
          <a:srcRect/>
          <a:stretch>
            <a:fillRect/>
          </a:stretch>
        </p:blipFill>
        <p:spPr bwMode="auto">
          <a:xfrm>
            <a:off x="6896128" y="971747"/>
            <a:ext cx="566437" cy="51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Rectangle 43"/>
          <p:cNvSpPr/>
          <p:nvPr>
            <p:custDataLst>
              <p:tags r:id="rId40"/>
            </p:custDataLst>
          </p:nvPr>
        </p:nvSpPr>
        <p:spPr>
          <a:xfrm>
            <a:off x="4870276" y="2324346"/>
            <a:ext cx="12241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+mj-lt"/>
                <a:ea typeface="ＭＳ Ｐゴシック" pitchFamily="34" charset="-128"/>
              </a:rPr>
              <a:t>Fine Chemicals</a:t>
            </a:r>
            <a:endParaRPr lang="zh-CN" altLang="en-US" sz="1200" dirty="0">
              <a:latin typeface="+mj-lt"/>
            </a:endParaRPr>
          </a:p>
        </p:txBody>
      </p:sp>
      <p:pic>
        <p:nvPicPr>
          <p:cNvPr id="45" name="Picture 44" descr="图片1"/>
          <p:cNvPicPr>
            <a:picLocks noChangeAspect="1" noChangeArrowheads="1"/>
          </p:cNvPicPr>
          <p:nvPr>
            <p:custDataLst>
              <p:tags r:id="rId41"/>
            </p:custDataLst>
          </p:nvPr>
        </p:nvPicPr>
        <p:blipFill>
          <a:blip r:embed="rId104" cstate="email"/>
          <a:srcRect/>
          <a:stretch>
            <a:fillRect/>
          </a:stretch>
        </p:blipFill>
        <p:spPr bwMode="auto">
          <a:xfrm>
            <a:off x="5230316" y="1800817"/>
            <a:ext cx="589324" cy="518400"/>
          </a:xfrm>
          <a:prstGeom prst="rect">
            <a:avLst/>
          </a:prstGeom>
          <a:noFill/>
        </p:spPr>
      </p:pic>
      <p:sp>
        <p:nvSpPr>
          <p:cNvPr id="46" name="Rectangle 45"/>
          <p:cNvSpPr/>
          <p:nvPr>
            <p:custDataLst>
              <p:tags r:id="rId42"/>
            </p:custDataLst>
          </p:nvPr>
        </p:nvSpPr>
        <p:spPr>
          <a:xfrm>
            <a:off x="6022405" y="2324346"/>
            <a:ext cx="7681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+mj-lt"/>
              </a:rPr>
              <a:t>Floor Pad </a:t>
            </a:r>
            <a:endParaRPr lang="zh-CN" altLang="en-US" sz="1200" dirty="0">
              <a:latin typeface="+mj-lt"/>
            </a:endParaRPr>
          </a:p>
        </p:txBody>
      </p:sp>
      <p:pic>
        <p:nvPicPr>
          <p:cNvPr id="47" name="Picture 63" descr="12"/>
          <p:cNvPicPr>
            <a:picLocks noChangeAspect="1" noChangeArrowheads="1"/>
          </p:cNvPicPr>
          <p:nvPr>
            <p:custDataLst>
              <p:tags r:id="rId43"/>
            </p:custDataLst>
          </p:nvPr>
        </p:nvPicPr>
        <p:blipFill>
          <a:blip r:embed="rId105" cstate="email"/>
          <a:srcRect/>
          <a:stretch>
            <a:fillRect/>
          </a:stretch>
        </p:blipFill>
        <p:spPr bwMode="auto">
          <a:xfrm>
            <a:off x="6022405" y="1800817"/>
            <a:ext cx="513975" cy="51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Rectangle 47"/>
          <p:cNvSpPr/>
          <p:nvPr>
            <p:custDataLst>
              <p:tags r:id="rId44"/>
            </p:custDataLst>
          </p:nvPr>
        </p:nvSpPr>
        <p:spPr>
          <a:xfrm>
            <a:off x="6557065" y="1495818"/>
            <a:ext cx="6270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+mj-lt"/>
              </a:rPr>
              <a:t>Lighting</a:t>
            </a:r>
            <a:endParaRPr lang="zh-CN" altLang="en-US" sz="1200" dirty="0">
              <a:latin typeface="+mj-lt"/>
            </a:endParaRPr>
          </a:p>
        </p:txBody>
      </p:sp>
      <p:sp>
        <p:nvSpPr>
          <p:cNvPr id="49" name="Rectangle 48"/>
          <p:cNvSpPr/>
          <p:nvPr>
            <p:custDataLst>
              <p:tags r:id="rId45"/>
            </p:custDataLst>
          </p:nvPr>
        </p:nvSpPr>
        <p:spPr>
          <a:xfrm>
            <a:off x="9602484" y="4582682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+mj-lt"/>
              </a:rPr>
              <a:t>BAP</a:t>
            </a:r>
            <a:endParaRPr lang="zh-CN" altLang="en-US" sz="1200" dirty="0">
              <a:latin typeface="+mj-lt"/>
            </a:endParaRPr>
          </a:p>
        </p:txBody>
      </p:sp>
      <p:pic>
        <p:nvPicPr>
          <p:cNvPr id="50" name="Picture 44"/>
          <p:cNvPicPr>
            <a:picLocks noChangeAspect="1" noChangeArrowheads="1"/>
          </p:cNvPicPr>
          <p:nvPr>
            <p:custDataLst>
              <p:tags r:id="rId46"/>
            </p:custDataLst>
          </p:nvPr>
        </p:nvPicPr>
        <p:blipFill>
          <a:blip r:embed="rId106" cstate="email"/>
          <a:srcRect/>
          <a:stretch>
            <a:fillRect/>
          </a:stretch>
        </p:blipFill>
        <p:spPr bwMode="auto">
          <a:xfrm>
            <a:off x="8018920" y="4063825"/>
            <a:ext cx="667781" cy="518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Rectangle 50"/>
          <p:cNvSpPr/>
          <p:nvPr>
            <p:custDataLst>
              <p:tags r:id="rId47"/>
            </p:custDataLst>
          </p:nvPr>
        </p:nvSpPr>
        <p:spPr>
          <a:xfrm>
            <a:off x="8038629" y="4582682"/>
            <a:ext cx="15178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+mj-lt"/>
              </a:rPr>
              <a:t>Cogent Electronics Ass.</a:t>
            </a:r>
            <a:endParaRPr lang="zh-CN" altLang="en-US" sz="1200" dirty="0">
              <a:latin typeface="+mj-lt"/>
            </a:endParaRPr>
          </a:p>
        </p:txBody>
      </p:sp>
      <p:pic>
        <p:nvPicPr>
          <p:cNvPr id="52" name="Picture 35"/>
          <p:cNvPicPr>
            <a:picLocks noChangeAspect="1" noChangeArrowheads="1"/>
          </p:cNvPicPr>
          <p:nvPr>
            <p:custDataLst>
              <p:tags r:id="rId48"/>
            </p:custDataLst>
          </p:nvPr>
        </p:nvPicPr>
        <p:blipFill>
          <a:blip r:embed="rId107" cstate="email"/>
          <a:srcRect/>
          <a:stretch>
            <a:fillRect/>
          </a:stretch>
        </p:blipFill>
        <p:spPr bwMode="auto">
          <a:xfrm>
            <a:off x="9530224" y="4063827"/>
            <a:ext cx="740653" cy="518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52"/>
          <p:cNvSpPr/>
          <p:nvPr>
            <p:custDataLst>
              <p:tags r:id="rId49"/>
            </p:custDataLst>
          </p:nvPr>
        </p:nvSpPr>
        <p:spPr>
          <a:xfrm>
            <a:off x="3718149" y="3212977"/>
            <a:ext cx="936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j-lt"/>
              </a:rPr>
              <a:t>Electrical Insulation</a:t>
            </a:r>
            <a:endParaRPr lang="zh-CN" altLang="en-US" sz="1200" dirty="0">
              <a:latin typeface="+mj-lt"/>
            </a:endParaRPr>
          </a:p>
        </p:txBody>
      </p:sp>
      <p:pic>
        <p:nvPicPr>
          <p:cNvPr id="54" name="Picture 46"/>
          <p:cNvPicPr>
            <a:picLocks noChangeAspect="1" noChangeArrowheads="1"/>
          </p:cNvPicPr>
          <p:nvPr>
            <p:custDataLst>
              <p:tags r:id="rId50"/>
            </p:custDataLst>
          </p:nvPr>
        </p:nvPicPr>
        <p:blipFill>
          <a:blip r:embed="rId108" cstate="email"/>
          <a:srcRect/>
          <a:stretch>
            <a:fillRect/>
          </a:stretch>
        </p:blipFill>
        <p:spPr bwMode="auto">
          <a:xfrm>
            <a:off x="7822605" y="5744029"/>
            <a:ext cx="523515" cy="518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" name="Rectangle 54"/>
          <p:cNvSpPr/>
          <p:nvPr>
            <p:custDataLst>
              <p:tags r:id="rId51"/>
            </p:custDataLst>
          </p:nvPr>
        </p:nvSpPr>
        <p:spPr>
          <a:xfrm>
            <a:off x="8168864" y="6237313"/>
            <a:ext cx="3738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+mj-lt"/>
              </a:rPr>
              <a:t>TTI</a:t>
            </a:r>
            <a:endParaRPr lang="zh-CN" altLang="en-US" sz="1200" dirty="0">
              <a:latin typeface="+mj-lt"/>
            </a:endParaRPr>
          </a:p>
        </p:txBody>
      </p:sp>
      <p:pic>
        <p:nvPicPr>
          <p:cNvPr id="56" name="Picture 25"/>
          <p:cNvPicPr>
            <a:picLocks noChangeAspect="1" noChangeArrowheads="1"/>
          </p:cNvPicPr>
          <p:nvPr>
            <p:custDataLst>
              <p:tags r:id="rId52"/>
            </p:custDataLst>
          </p:nvPr>
        </p:nvPicPr>
        <p:blipFill>
          <a:blip r:embed="rId109" cstate="email"/>
          <a:srcRect/>
          <a:stretch>
            <a:fillRect/>
          </a:stretch>
        </p:blipFill>
        <p:spPr bwMode="auto">
          <a:xfrm>
            <a:off x="3790156" y="2708920"/>
            <a:ext cx="692216" cy="51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2"/>
          <p:cNvPicPr preferRelativeResize="0">
            <a:picLocks noChangeArrowheads="1"/>
          </p:cNvPicPr>
          <p:nvPr>
            <p:custDataLst>
              <p:tags r:id="rId53"/>
            </p:custDataLst>
          </p:nvPr>
        </p:nvPicPr>
        <p:blipFill>
          <a:blip r:embed="rId110" cstate="email"/>
          <a:srcRect/>
          <a:stretch>
            <a:fillRect/>
          </a:stretch>
        </p:blipFill>
        <p:spPr bwMode="auto">
          <a:xfrm>
            <a:off x="8398668" y="5744056"/>
            <a:ext cx="432048" cy="51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" name="Picture 48" descr="001_modmat.tif"/>
          <p:cNvPicPr>
            <a:picLocks noChangeAspect="1" noChangeArrowheads="1"/>
          </p:cNvPicPr>
          <p:nvPr>
            <p:custDataLst>
              <p:tags r:id="rId54"/>
            </p:custDataLst>
          </p:nvPr>
        </p:nvPicPr>
        <p:blipFill>
          <a:blip r:embed="rId111" cstate="email"/>
          <a:srcRect/>
          <a:stretch>
            <a:fillRect/>
          </a:stretch>
        </p:blipFill>
        <p:spPr bwMode="auto">
          <a:xfrm>
            <a:off x="9676818" y="5744056"/>
            <a:ext cx="594058" cy="51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Rectangle 59"/>
          <p:cNvSpPr/>
          <p:nvPr>
            <p:custDataLst>
              <p:tags r:id="rId55"/>
            </p:custDataLst>
          </p:nvPr>
        </p:nvSpPr>
        <p:spPr>
          <a:xfrm>
            <a:off x="9671032" y="6237313"/>
            <a:ext cx="5998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+mj-lt"/>
              </a:rPr>
              <a:t>Matting</a:t>
            </a:r>
            <a:endParaRPr lang="zh-CN" altLang="en-US" sz="1200" dirty="0">
              <a:latin typeface="+mj-lt"/>
            </a:endParaRPr>
          </a:p>
        </p:txBody>
      </p:sp>
      <p:pic>
        <p:nvPicPr>
          <p:cNvPr id="61" name="Picture 43"/>
          <p:cNvPicPr>
            <a:picLocks noChangeAspect="1" noChangeArrowheads="1"/>
          </p:cNvPicPr>
          <p:nvPr>
            <p:custDataLst>
              <p:tags r:id="rId56"/>
            </p:custDataLst>
          </p:nvPr>
        </p:nvPicPr>
        <p:blipFill>
          <a:blip r:embed="rId112" cstate="email"/>
          <a:srcRect/>
          <a:stretch>
            <a:fillRect/>
          </a:stretch>
        </p:blipFill>
        <p:spPr bwMode="auto">
          <a:xfrm>
            <a:off x="8809905" y="4063854"/>
            <a:ext cx="688833" cy="51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4" descr="http://www.rshughes.com/images/products/thumbnails/93iJNRtnVVIylNMasObTUw_thm.jpeg"/>
          <p:cNvPicPr>
            <a:picLocks noChangeAspect="1" noChangeArrowheads="1"/>
          </p:cNvPicPr>
          <p:nvPr>
            <p:custDataLst>
              <p:tags r:id="rId57"/>
            </p:custDataLst>
          </p:nvPr>
        </p:nvPicPr>
        <p:blipFill>
          <a:blip r:embed="rId113" cstate="email"/>
          <a:srcRect/>
          <a:stretch>
            <a:fillRect/>
          </a:stretch>
        </p:blipFill>
        <p:spPr bwMode="auto">
          <a:xfrm>
            <a:off x="9634856" y="4869161"/>
            <a:ext cx="576064" cy="617211"/>
          </a:xfrm>
          <a:prstGeom prst="rect">
            <a:avLst/>
          </a:prstGeom>
          <a:noFill/>
        </p:spPr>
      </p:pic>
      <p:sp>
        <p:nvSpPr>
          <p:cNvPr id="63" name="Rectangle 62"/>
          <p:cNvSpPr/>
          <p:nvPr>
            <p:custDataLst>
              <p:tags r:id="rId58"/>
            </p:custDataLst>
          </p:nvPr>
        </p:nvSpPr>
        <p:spPr>
          <a:xfrm>
            <a:off x="9373070" y="5373217"/>
            <a:ext cx="11138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+mj-lt"/>
              </a:rPr>
              <a:t>Passive Welding</a:t>
            </a:r>
            <a:endParaRPr lang="zh-CN" altLang="en-US" sz="1200" dirty="0">
              <a:latin typeface="+mj-lt"/>
            </a:endParaRPr>
          </a:p>
        </p:txBody>
      </p:sp>
      <p:sp>
        <p:nvSpPr>
          <p:cNvPr id="64" name="Rectangle 63"/>
          <p:cNvSpPr/>
          <p:nvPr>
            <p:custDataLst>
              <p:tags r:id="rId59"/>
            </p:custDataLst>
          </p:nvPr>
        </p:nvSpPr>
        <p:spPr>
          <a:xfrm>
            <a:off x="8985838" y="6237313"/>
            <a:ext cx="7809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+mj-lt"/>
              </a:rPr>
              <a:t>Floor Care</a:t>
            </a:r>
            <a:endParaRPr lang="zh-CN" altLang="en-US" sz="1200" dirty="0">
              <a:latin typeface="+mj-lt"/>
            </a:endParaRPr>
          </a:p>
        </p:txBody>
      </p:sp>
      <p:pic>
        <p:nvPicPr>
          <p:cNvPr id="65" name="Picture 33" descr="41_SSP"/>
          <p:cNvPicPr>
            <a:picLocks noChangeArrowheads="1"/>
          </p:cNvPicPr>
          <p:nvPr>
            <p:custDataLst>
              <p:tags r:id="rId60"/>
            </p:custDataLst>
          </p:nvPr>
        </p:nvPicPr>
        <p:blipFill>
          <a:blip r:embed="rId114" cstate="email"/>
          <a:srcRect/>
          <a:stretch>
            <a:fillRect/>
          </a:stretch>
        </p:blipFill>
        <p:spPr bwMode="auto">
          <a:xfrm>
            <a:off x="9125346" y="5744056"/>
            <a:ext cx="425450" cy="51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66" name="Picture 54"/>
          <p:cNvPicPr>
            <a:picLocks noChangeAspect="1" noChangeArrowheads="1"/>
          </p:cNvPicPr>
          <p:nvPr>
            <p:custDataLst>
              <p:tags r:id="rId61"/>
            </p:custDataLst>
          </p:nvPr>
        </p:nvPicPr>
        <p:blipFill>
          <a:blip r:embed="rId115" cstate="email"/>
          <a:srcRect/>
          <a:stretch>
            <a:fillRect/>
          </a:stretch>
        </p:blipFill>
        <p:spPr bwMode="auto">
          <a:xfrm>
            <a:off x="3214093" y="4854816"/>
            <a:ext cx="777601" cy="51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" name="Rectangle 66"/>
          <p:cNvSpPr/>
          <p:nvPr>
            <p:custDataLst>
              <p:tags r:id="rId62"/>
            </p:custDataLst>
          </p:nvPr>
        </p:nvSpPr>
        <p:spPr>
          <a:xfrm>
            <a:off x="2205981" y="4459716"/>
            <a:ext cx="8771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+mj-lt"/>
              </a:rPr>
              <a:t>Hydrocolloid</a:t>
            </a:r>
            <a:endParaRPr lang="zh-CN" altLang="en-US" sz="1200" dirty="0">
              <a:latin typeface="+mj-lt"/>
            </a:endParaRPr>
          </a:p>
        </p:txBody>
      </p:sp>
      <p:sp>
        <p:nvSpPr>
          <p:cNvPr id="68" name="Rectangle 67"/>
          <p:cNvSpPr/>
          <p:nvPr>
            <p:custDataLst>
              <p:tags r:id="rId63"/>
            </p:custDataLst>
          </p:nvPr>
        </p:nvSpPr>
        <p:spPr>
          <a:xfrm>
            <a:off x="4887412" y="6165305"/>
            <a:ext cx="9909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+mj-lt"/>
              </a:rPr>
              <a:t>Liquid Medical</a:t>
            </a:r>
            <a:endParaRPr lang="zh-CN" altLang="en-US" sz="1200" dirty="0">
              <a:latin typeface="+mj-lt"/>
            </a:endParaRPr>
          </a:p>
        </p:txBody>
      </p:sp>
      <p:pic>
        <p:nvPicPr>
          <p:cNvPr id="69" name="Picture 2" descr="Avagard Hand Wash Family"/>
          <p:cNvPicPr>
            <a:picLocks noChangeAspect="1" noChangeArrowheads="1"/>
          </p:cNvPicPr>
          <p:nvPr>
            <p:custDataLst>
              <p:tags r:id="rId64"/>
            </p:custDataLst>
          </p:nvPr>
        </p:nvPicPr>
        <p:blipFill>
          <a:blip r:embed="rId116" cstate="email"/>
          <a:srcRect l="6448" b="6656"/>
          <a:stretch>
            <a:fillRect/>
          </a:stretch>
        </p:blipFill>
        <p:spPr bwMode="auto">
          <a:xfrm>
            <a:off x="4942284" y="5661248"/>
            <a:ext cx="79615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Rectangle 69"/>
          <p:cNvSpPr/>
          <p:nvPr>
            <p:custDataLst>
              <p:tags r:id="rId65"/>
            </p:custDataLst>
          </p:nvPr>
        </p:nvSpPr>
        <p:spPr>
          <a:xfrm>
            <a:off x="2277989" y="6165305"/>
            <a:ext cx="11116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+mj-lt"/>
              </a:rPr>
              <a:t>Tape &amp; Dressing</a:t>
            </a:r>
            <a:endParaRPr lang="zh-CN" altLang="en-US" sz="1200" dirty="0">
              <a:latin typeface="+mj-lt"/>
            </a:endParaRPr>
          </a:p>
        </p:txBody>
      </p:sp>
      <p:pic>
        <p:nvPicPr>
          <p:cNvPr id="71" name="Picture 25" descr="SURGICAL_TAPES_FAMILY"/>
          <p:cNvPicPr>
            <a:picLocks noChangeAspect="1" noChangeArrowheads="1"/>
          </p:cNvPicPr>
          <p:nvPr>
            <p:custDataLst>
              <p:tags r:id="rId66"/>
            </p:custDataLst>
          </p:nvPr>
        </p:nvPicPr>
        <p:blipFill>
          <a:blip r:embed="rId117" cstate="email"/>
          <a:srcRect/>
          <a:stretch>
            <a:fillRect/>
          </a:stretch>
        </p:blipFill>
        <p:spPr bwMode="auto">
          <a:xfrm>
            <a:off x="2349996" y="5672048"/>
            <a:ext cx="518400" cy="51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28" descr="ANd9GcS2Y_tAxTotYr_LVo5Qo9JDHzMsCQkOqavmGFLxatnpHBvjJDWytw"/>
          <p:cNvPicPr>
            <a:picLocks noChangeAspect="1" noChangeArrowheads="1"/>
          </p:cNvPicPr>
          <p:nvPr>
            <p:custDataLst>
              <p:tags r:id="rId67"/>
            </p:custDataLst>
          </p:nvPr>
        </p:nvPicPr>
        <p:blipFill>
          <a:blip r:embed="rId118" cstate="email"/>
          <a:srcRect/>
          <a:stretch>
            <a:fillRect/>
          </a:stretch>
        </p:blipFill>
        <p:spPr bwMode="auto">
          <a:xfrm>
            <a:off x="2349997" y="4835757"/>
            <a:ext cx="518399" cy="518400"/>
          </a:xfrm>
          <a:prstGeom prst="rect">
            <a:avLst/>
          </a:prstGeom>
          <a:noFill/>
        </p:spPr>
      </p:pic>
      <p:pic>
        <p:nvPicPr>
          <p:cNvPr id="73" name="Picture 146" descr="90007.jpg"/>
          <p:cNvPicPr preferRelativeResize="0">
            <a:picLocks noChangeAspect="1" noChangeArrowheads="1"/>
          </p:cNvPicPr>
          <p:nvPr>
            <p:custDataLst>
              <p:tags r:id="rId68"/>
            </p:custDataLst>
          </p:nvPr>
        </p:nvPicPr>
        <p:blipFill>
          <a:blip r:embed="rId119" cstate="email"/>
          <a:srcRect/>
          <a:stretch>
            <a:fillRect/>
          </a:stretch>
        </p:blipFill>
        <p:spPr bwMode="auto">
          <a:xfrm>
            <a:off x="2319935" y="4005064"/>
            <a:ext cx="691200" cy="51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Picture 111" descr="ViewImage"/>
          <p:cNvPicPr>
            <a:picLocks noChangeAspect="1" noChangeArrowheads="1"/>
          </p:cNvPicPr>
          <p:nvPr>
            <p:custDataLst>
              <p:tags r:id="rId69"/>
            </p:custDataLst>
          </p:nvPr>
        </p:nvPicPr>
        <p:blipFill>
          <a:blip r:embed="rId120" cstate="email"/>
          <a:srcRect/>
          <a:stretch>
            <a:fillRect/>
          </a:stretch>
        </p:blipFill>
        <p:spPr bwMode="auto">
          <a:xfrm>
            <a:off x="2926061" y="5672048"/>
            <a:ext cx="536049" cy="518400"/>
          </a:xfrm>
          <a:prstGeom prst="rect">
            <a:avLst/>
          </a:prstGeom>
          <a:noFill/>
        </p:spPr>
      </p:pic>
      <p:sp>
        <p:nvSpPr>
          <p:cNvPr id="75" name="Rectangle 74"/>
          <p:cNvSpPr/>
          <p:nvPr>
            <p:custDataLst>
              <p:tags r:id="rId70"/>
            </p:custDataLst>
          </p:nvPr>
        </p:nvSpPr>
        <p:spPr>
          <a:xfrm>
            <a:off x="2609508" y="5290409"/>
            <a:ext cx="8926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200" dirty="0">
                <a:solidFill>
                  <a:srgbClr val="000000"/>
                </a:solidFill>
                <a:latin typeface="Arial Narrow"/>
              </a:rPr>
              <a:t>Wound Care</a:t>
            </a:r>
            <a:endParaRPr lang="zh-CN" altLang="en-US" sz="1200" dirty="0">
              <a:solidFill>
                <a:srgbClr val="000000"/>
              </a:solidFill>
              <a:latin typeface="Arial Narrow"/>
            </a:endParaRPr>
          </a:p>
        </p:txBody>
      </p:sp>
      <p:pic>
        <p:nvPicPr>
          <p:cNvPr id="76" name="Picture 40"/>
          <p:cNvPicPr>
            <a:picLocks noChangeAspect="1" noChangeArrowheads="1"/>
          </p:cNvPicPr>
          <p:nvPr>
            <p:custDataLst>
              <p:tags r:id="rId71"/>
            </p:custDataLst>
          </p:nvPr>
        </p:nvPicPr>
        <p:blipFill>
          <a:blip r:embed="rId121" cstate="email"/>
          <a:srcRect/>
          <a:stretch>
            <a:fillRect/>
          </a:stretch>
        </p:blipFill>
        <p:spPr bwMode="auto">
          <a:xfrm>
            <a:off x="3755606" y="5672048"/>
            <a:ext cx="826638" cy="518400"/>
          </a:xfrm>
          <a:prstGeom prst="rect">
            <a:avLst/>
          </a:prstGeom>
          <a:noFill/>
        </p:spPr>
      </p:pic>
      <p:sp>
        <p:nvSpPr>
          <p:cNvPr id="77" name="Rectangle 76"/>
          <p:cNvSpPr/>
          <p:nvPr>
            <p:custDataLst>
              <p:tags r:id="rId72"/>
            </p:custDataLst>
          </p:nvPr>
        </p:nvSpPr>
        <p:spPr>
          <a:xfrm>
            <a:off x="3646142" y="6165305"/>
            <a:ext cx="10801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kumimoji="1" lang="en-US" altLang="zh-CN" sz="1200" dirty="0">
                <a:latin typeface="Arial Narrow" pitchFamily="34" charset="0"/>
                <a:ea typeface="Gulim" pitchFamily="34" charset="-127"/>
              </a:rPr>
              <a:t>Ster. Monitoring</a:t>
            </a:r>
            <a:endParaRPr kumimoji="1" lang="en-US" altLang="ko-KR" sz="1200" dirty="0">
              <a:latin typeface="Arial Narrow" pitchFamily="34" charset="0"/>
              <a:ea typeface="Gulim" pitchFamily="34" charset="-127"/>
            </a:endParaRPr>
          </a:p>
        </p:txBody>
      </p:sp>
      <p:pic>
        <p:nvPicPr>
          <p:cNvPr id="78" name="Picture 156" descr="cobblestone13"/>
          <p:cNvPicPr>
            <a:picLocks noChangeAspect="1" noChangeArrowheads="1"/>
          </p:cNvPicPr>
          <p:nvPr>
            <p:custDataLst>
              <p:tags r:id="rId73"/>
            </p:custDataLst>
          </p:nvPr>
        </p:nvPicPr>
        <p:blipFill>
          <a:blip r:embed="rId122" cstate="email"/>
          <a:srcRect/>
          <a:stretch>
            <a:fillRect/>
          </a:stretch>
        </p:blipFill>
        <p:spPr bwMode="auto">
          <a:xfrm>
            <a:off x="3214093" y="4005064"/>
            <a:ext cx="737415" cy="51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" name="Rectangle 78"/>
          <p:cNvSpPr/>
          <p:nvPr>
            <p:custDataLst>
              <p:tags r:id="rId74"/>
            </p:custDataLst>
          </p:nvPr>
        </p:nvSpPr>
        <p:spPr>
          <a:xfrm>
            <a:off x="3328044" y="4459716"/>
            <a:ext cx="534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+mj-lt"/>
              </a:rPr>
              <a:t>Digital</a:t>
            </a:r>
            <a:endParaRPr lang="zh-CN" altLang="en-US" sz="1200" dirty="0">
              <a:latin typeface="+mj-lt"/>
            </a:endParaRPr>
          </a:p>
        </p:txBody>
      </p:sp>
      <p:sp>
        <p:nvSpPr>
          <p:cNvPr id="80" name="Rectangle 79"/>
          <p:cNvSpPr/>
          <p:nvPr>
            <p:custDataLst>
              <p:tags r:id="rId75"/>
            </p:custDataLst>
          </p:nvPr>
        </p:nvSpPr>
        <p:spPr>
          <a:xfrm>
            <a:off x="6238428" y="6248346"/>
            <a:ext cx="17281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+mj-lt"/>
              </a:rPr>
              <a:t>Pavement Marking Tape</a:t>
            </a:r>
            <a:endParaRPr lang="zh-CN" altLang="en-US" sz="1200" dirty="0">
              <a:latin typeface="+mj-lt"/>
            </a:endParaRPr>
          </a:p>
        </p:txBody>
      </p:sp>
      <p:sp>
        <p:nvSpPr>
          <p:cNvPr id="82" name="Rectangle 81"/>
          <p:cNvSpPr/>
          <p:nvPr>
            <p:custDataLst>
              <p:tags r:id="rId76"/>
            </p:custDataLst>
          </p:nvPr>
        </p:nvSpPr>
        <p:spPr>
          <a:xfrm>
            <a:off x="8326661" y="5384250"/>
            <a:ext cx="99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+mj-lt"/>
              </a:rPr>
              <a:t>Digital Printing</a:t>
            </a:r>
            <a:endParaRPr lang="zh-CN" altLang="en-US" sz="1200" dirty="0">
              <a:latin typeface="+mj-lt"/>
            </a:endParaRPr>
          </a:p>
        </p:txBody>
      </p:sp>
      <p:pic>
        <p:nvPicPr>
          <p:cNvPr id="84" name="Picture 71"/>
          <p:cNvPicPr>
            <a:picLocks noChangeAspect="1" noChangeArrowheads="1"/>
          </p:cNvPicPr>
          <p:nvPr>
            <p:custDataLst>
              <p:tags r:id="rId77"/>
            </p:custDataLst>
          </p:nvPr>
        </p:nvPicPr>
        <p:blipFill>
          <a:blip r:embed="rId123" cstate="email"/>
          <a:srcRect/>
          <a:stretch>
            <a:fillRect/>
          </a:stretch>
        </p:blipFill>
        <p:spPr bwMode="auto">
          <a:xfrm>
            <a:off x="8542684" y="4869160"/>
            <a:ext cx="743618" cy="51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" name="Picture 26"/>
          <p:cNvPicPr>
            <a:picLocks noChangeAspect="1" noChangeArrowheads="1"/>
          </p:cNvPicPr>
          <p:nvPr>
            <p:custDataLst>
              <p:tags r:id="rId78"/>
            </p:custDataLst>
          </p:nvPr>
        </p:nvPicPr>
        <p:blipFill>
          <a:blip r:embed="rId124" cstate="email"/>
          <a:srcRect b="29018"/>
          <a:stretch>
            <a:fillRect/>
          </a:stretch>
        </p:blipFill>
        <p:spPr bwMode="auto">
          <a:xfrm flipH="1">
            <a:off x="6886500" y="5755089"/>
            <a:ext cx="510948" cy="518400"/>
          </a:xfrm>
          <a:prstGeom prst="roundRect">
            <a:avLst>
              <a:gd name="adj" fmla="val 16667"/>
            </a:avLst>
          </a:prstGeom>
          <a:ln>
            <a:solidFill>
              <a:srgbClr val="00206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9" name="Picture 92"/>
          <p:cNvPicPr>
            <a:picLocks noChangeAspect="1" noChangeArrowheads="1"/>
          </p:cNvPicPr>
          <p:nvPr>
            <p:custDataLst>
              <p:tags r:id="rId79"/>
            </p:custDataLst>
          </p:nvPr>
        </p:nvPicPr>
        <p:blipFill>
          <a:blip r:embed="rId125" cstate="email"/>
          <a:srcRect/>
          <a:stretch>
            <a:fillRect/>
          </a:stretch>
        </p:blipFill>
        <p:spPr bwMode="auto">
          <a:xfrm>
            <a:off x="7465700" y="4869160"/>
            <a:ext cx="670022" cy="51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0" name="Rectangle 89"/>
          <p:cNvSpPr/>
          <p:nvPr>
            <p:custDataLst>
              <p:tags r:id="rId80"/>
            </p:custDataLst>
          </p:nvPr>
        </p:nvSpPr>
        <p:spPr>
          <a:xfrm>
            <a:off x="7318548" y="5373217"/>
            <a:ext cx="8739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>
                <a:latin typeface="+mj-lt"/>
              </a:rPr>
              <a:t>Fun.Coating</a:t>
            </a:r>
            <a:endParaRPr lang="zh-CN" altLang="en-US" sz="1200" dirty="0">
              <a:latin typeface="+mj-lt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rot="5400000">
            <a:off x="3718148" y="1916832"/>
            <a:ext cx="187220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6814492" y="1916832"/>
            <a:ext cx="187220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238428" y="5517232"/>
            <a:ext cx="0" cy="93610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>
            <a:off x="9262868" y="2781032"/>
            <a:ext cx="0" cy="18720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>
            <a:off x="3214196" y="2781032"/>
            <a:ext cx="0" cy="18720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Diagram 99"/>
          <p:cNvGraphicFramePr/>
          <p:nvPr>
            <p:custDataLst>
              <p:tags r:id="rId81"/>
            </p:custDataLst>
            <p:extLst>
              <p:ext uri="{D42A27DB-BD31-4B8C-83A1-F6EECF244321}">
                <p14:modId xmlns:p14="http://schemas.microsoft.com/office/powerpoint/2010/main" val="184621511"/>
              </p:ext>
            </p:extLst>
          </p:nvPr>
        </p:nvGraphicFramePr>
        <p:xfrm>
          <a:off x="4366220" y="2708920"/>
          <a:ext cx="3456384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6" r:lo="rId127" r:qs="rId128" r:cs="rId129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32197"/>
            <a:ext cx="721217" cy="4250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+mn-lt"/>
              </a:rPr>
              <a:t>2-1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179651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 Past Years we got significant growth in Local New Product Introduction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3" t="23547" r="9339" b="13249"/>
          <a:stretch/>
        </p:blipFill>
        <p:spPr>
          <a:xfrm>
            <a:off x="296214" y="914400"/>
            <a:ext cx="11666071" cy="5241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2197"/>
            <a:ext cx="721217" cy="4250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+mn-lt"/>
              </a:rPr>
              <a:t>2-1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07683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Review the past, issue 1: The “Long Tail” for Local NPI </a:t>
            </a:r>
            <a:br>
              <a:rPr lang="en-US" altLang="zh-CN" dirty="0" smtClean="0"/>
            </a:br>
            <a:r>
              <a:rPr lang="en-US" altLang="zh-CN" sz="1800" dirty="0"/>
              <a:t>2012 Local New Products Sales Study by Projects</a:t>
            </a:r>
            <a:endParaRPr lang="zh-CN" altLang="en-US" sz="1800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845940" y="980729"/>
          <a:ext cx="8568952" cy="4752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8182644" y="4149080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086300" y="1340768"/>
            <a:ext cx="5256584" cy="1584176"/>
          </a:xfrm>
          <a:prstGeom prst="roundRect">
            <a:avLst>
              <a:gd name="adj" fmla="val 8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Arial Narrow" pitchFamily="34" charset="0"/>
              </a:rPr>
              <a:t>Total 420 Local NPI Projects Delivered $529M Sales in 2012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600" dirty="0">
                <a:latin typeface="Arial Narrow" pitchFamily="34" charset="0"/>
              </a:rPr>
              <a:t>55 Projects, each NPI sales &lt; $10K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600" dirty="0">
                <a:latin typeface="Arial Narrow" pitchFamily="34" charset="0"/>
              </a:rPr>
              <a:t>84 Projects, each NPI Sales $10K~100K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600" dirty="0">
                <a:latin typeface="Arial Narrow" pitchFamily="34" charset="0"/>
              </a:rPr>
              <a:t>178 Projects, each NPI Sales $100K~1M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600" dirty="0">
                <a:latin typeface="Arial Narrow" pitchFamily="34" charset="0"/>
              </a:rPr>
              <a:t> 103 Projects, each NPI Sales &gt;$1M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462564" y="386104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ine Callout 1 7"/>
          <p:cNvSpPr/>
          <p:nvPr/>
        </p:nvSpPr>
        <p:spPr>
          <a:xfrm>
            <a:off x="8830716" y="3861048"/>
            <a:ext cx="1512168" cy="504056"/>
          </a:xfrm>
          <a:prstGeom prst="borderCallout1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 Narrow" pitchFamily="34" charset="0"/>
              </a:rPr>
              <a:t>Bottom 101 Projects delivered  $1.4M in 2012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8110636" y="3140968"/>
            <a:ext cx="1512168" cy="504056"/>
          </a:xfrm>
          <a:prstGeom prst="borderCallout1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 Narrow" pitchFamily="34" charset="0"/>
              </a:rPr>
              <a:t>Bottom  139 Projects delivered  $4.0M in 2012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078188" y="386104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ne Callout 1 10"/>
          <p:cNvSpPr/>
          <p:nvPr/>
        </p:nvSpPr>
        <p:spPr>
          <a:xfrm flipH="1">
            <a:off x="1917948" y="3284984"/>
            <a:ext cx="1584176" cy="504056"/>
          </a:xfrm>
          <a:prstGeom prst="borderCallout1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Arial Narrow" pitchFamily="34" charset="0"/>
              </a:rPr>
              <a:t>Top 103 Projects delivered  $510M in 2012</a:t>
            </a:r>
            <a:endParaRPr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>
            <p:custDataLst>
              <p:tags r:id="rId1"/>
            </p:custDataLst>
          </p:nvPr>
        </p:nvSpPr>
        <p:spPr>
          <a:xfrm>
            <a:off x="257577" y="5805264"/>
            <a:ext cx="11449319" cy="64993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tIns="108000" bIns="10800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Bottom 30% NPI just generated 0.5% Sales, however top 20% generate 80% Sales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32197"/>
            <a:ext cx="721217" cy="4250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+mn-lt"/>
              </a:rPr>
              <a:t>2-2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856535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Object 7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2412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8" name="think-cell Slide" r:id="rId39" imgW="270" imgH="270" progId="TCLayout.ActiveDocument.1">
                  <p:embed/>
                </p:oleObj>
              </mc:Choice>
              <mc:Fallback>
                <p:oleObj name="think-cell Slide" r:id="rId39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412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Rectangle 70" hidden="1"/>
          <p:cNvSpPr/>
          <p:nvPr>
            <p:custDataLst>
              <p:tags r:id="rId3"/>
            </p:custDataLst>
          </p:nvPr>
        </p:nvSpPr>
        <p:spPr bwMode="auto">
          <a:xfrm>
            <a:off x="1522412" y="0"/>
            <a:ext cx="158750" cy="15875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400" b="1" dirty="0">
              <a:solidFill>
                <a:schemeClr val="accent2">
                  <a:lumMod val="75000"/>
                </a:schemeClr>
              </a:solidFill>
              <a:latin typeface="Arial Narrow"/>
              <a:ea typeface="MS PGothic"/>
              <a:cs typeface="Arial"/>
              <a:sym typeface="Arial Narro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Review the past, issue 2: Lower gross margin for NPI</a:t>
            </a:r>
            <a:br>
              <a:rPr lang="en-US" altLang="zh-CN" dirty="0" smtClean="0"/>
            </a:br>
            <a:r>
              <a:rPr lang="en-US" altLang="zh-CN" sz="2000" dirty="0"/>
              <a:t>Overview of 2012 VS 2011 NPI GM%</a:t>
            </a:r>
            <a:endParaRPr lang="zh-CN" altLang="en-US" b="0" dirty="0"/>
          </a:p>
        </p:txBody>
      </p:sp>
      <p:graphicFrame>
        <p:nvGraphicFramePr>
          <p:cNvPr id="109" name="Object 108"/>
          <p:cNvGraphicFramePr>
            <a:graphicFrameLocks noChangeAspect="1"/>
          </p:cNvGraphicFramePr>
          <p:nvPr>
            <p:custDataLst>
              <p:tags r:id="rId4"/>
            </p:custDataLst>
            <p:extLst/>
          </p:nvPr>
        </p:nvGraphicFramePr>
        <p:xfrm>
          <a:off x="4513262" y="1455738"/>
          <a:ext cx="5095944" cy="18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9" name="Chart" r:id="rId41" imgW="5095944" imgH="1800187" progId="MSGraph.Chart.8">
                  <p:embed followColorScheme="full"/>
                </p:oleObj>
              </mc:Choice>
              <mc:Fallback>
                <p:oleObj name="Chart" r:id="rId41" imgW="5095944" imgH="1800187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3262" y="1455738"/>
                        <a:ext cx="5095944" cy="1800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Connector 37"/>
          <p:cNvCxnSpPr/>
          <p:nvPr>
            <p:custDataLst>
              <p:tags r:id="rId5"/>
            </p:custDataLst>
          </p:nvPr>
        </p:nvCxnSpPr>
        <p:spPr bwMode="auto">
          <a:xfrm flipV="1">
            <a:off x="5432424" y="1227137"/>
            <a:ext cx="0" cy="7620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>
            <p:custDataLst>
              <p:tags r:id="rId6"/>
            </p:custDataLst>
          </p:nvPr>
        </p:nvCxnSpPr>
        <p:spPr bwMode="auto">
          <a:xfrm>
            <a:off x="6656387" y="1227138"/>
            <a:ext cx="0" cy="50482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>
            <p:custDataLst>
              <p:tags r:id="rId7"/>
            </p:custDataLst>
          </p:nvPr>
        </p:nvCxnSpPr>
        <p:spPr bwMode="auto">
          <a:xfrm>
            <a:off x="5432424" y="1227137"/>
            <a:ext cx="1223962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>
            <p:custDataLst>
              <p:tags r:id="rId8"/>
            </p:custDataLst>
          </p:nvPr>
        </p:nvSpPr>
        <p:spPr bwMode="auto">
          <a:xfrm>
            <a:off x="5865813" y="1090612"/>
            <a:ext cx="357187" cy="2730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5C125B79-430D-490E-A83C-429185AFADDB}" type="datetime'-''''''''''''''''3''''''''''.''''''6'''''''''''''''''''">
              <a:rPr lang="en-US" altLang="zh-CN" sz="1400" b="1">
                <a:solidFill>
                  <a:schemeClr val="tx1"/>
                </a:solidFill>
                <a:latin typeface="Arial Narrow"/>
                <a:ea typeface="MS PGothic"/>
                <a:cs typeface="Arial"/>
                <a:sym typeface="Arial Narrow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-3.6</a:t>
            </a:fld>
            <a:endParaRPr lang="en-US" altLang="zh-CN" sz="1400" b="1" dirty="0">
              <a:solidFill>
                <a:schemeClr val="tx1"/>
              </a:solidFill>
              <a:latin typeface="Arial Narrow"/>
              <a:ea typeface="MS PGothic"/>
              <a:cs typeface="Arial"/>
              <a:sym typeface="Arial Narrow"/>
            </a:endParaRPr>
          </a:p>
        </p:txBody>
      </p:sp>
      <p:sp>
        <p:nvSpPr>
          <p:cNvPr id="113" name="Rectangle 112"/>
          <p:cNvSpPr/>
          <p:nvPr>
            <p:custDataLst>
              <p:tags r:id="rId9"/>
            </p:custDataLst>
          </p:nvPr>
        </p:nvSpPr>
        <p:spPr bwMode="auto">
          <a:xfrm>
            <a:off x="8367712" y="3186113"/>
            <a:ext cx="1027112" cy="21272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noAutofit/>
          </a:bodyPr>
          <a:lstStyle/>
          <a:p>
            <a:pPr algn="ctr"/>
            <a:fld id="{CC341784-B989-42B6-859E-E2E95CC56F00}" type="datetime'''''''''2 Y''''r''s ''''''''Loc''''''al'''''''''''' NPI'''">
              <a:rPr lang="en-US" altLang="zh-CN" sz="1400">
                <a:solidFill>
                  <a:schemeClr val="tx1"/>
                </a:solidFill>
                <a:latin typeface="Arial Narrow"/>
                <a:ea typeface="MS PGothic"/>
                <a:cs typeface="Arial"/>
                <a:sym typeface="Arial Narrow"/>
              </a:rPr>
              <a:pPr algn="ctr"/>
              <a:t>2 Yrs Local NPI</a:t>
            </a:fld>
            <a:endParaRPr lang="en-US" altLang="zh-CN" sz="1400" dirty="0">
              <a:solidFill>
                <a:schemeClr val="tx1"/>
              </a:solidFill>
              <a:latin typeface="Arial Narrow"/>
              <a:ea typeface="MS PGothic"/>
              <a:cs typeface="Arial"/>
              <a:sym typeface="Arial Narrow"/>
            </a:endParaRPr>
          </a:p>
        </p:txBody>
      </p:sp>
      <p:sp>
        <p:nvSpPr>
          <p:cNvPr id="139" name="Rectangle 138"/>
          <p:cNvSpPr/>
          <p:nvPr>
            <p:custDataLst>
              <p:tags r:id="rId10"/>
            </p:custDataLst>
          </p:nvPr>
        </p:nvSpPr>
        <p:spPr bwMode="auto">
          <a:xfrm>
            <a:off x="8867775" y="1598613"/>
            <a:ext cx="465137" cy="21272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25400" tIns="0" rIns="25400" bIns="0" rtlCol="0" anchor="b" anchorCtr="0">
            <a:noAutofit/>
          </a:bodyPr>
          <a:lstStyle/>
          <a:p>
            <a:pPr algn="ctr"/>
            <a:fld id="{87120C39-B103-4DF4-AE2E-018DAFD04DB2}" type="datetime'''45''.''''''''''''''''''''''''4''''''''%'''''''''''''''''''">
              <a:rPr lang="en-US" altLang="zh-CN" sz="1400">
                <a:solidFill>
                  <a:schemeClr val="tx1"/>
                </a:solidFill>
                <a:latin typeface="Arial Narrow"/>
                <a:ea typeface="MS PGothic"/>
                <a:cs typeface="Arial"/>
                <a:sym typeface="Arial Narrow"/>
              </a:rPr>
              <a:pPr algn="ctr"/>
              <a:t>45.4%</a:t>
            </a:fld>
            <a:endParaRPr lang="en-US" altLang="zh-CN" sz="1400" dirty="0">
              <a:solidFill>
                <a:schemeClr val="tx1"/>
              </a:solidFill>
              <a:latin typeface="Arial Narrow"/>
              <a:ea typeface="MS PGothic"/>
              <a:cs typeface="Arial"/>
              <a:sym typeface="Arial Narrow"/>
            </a:endParaRPr>
          </a:p>
        </p:txBody>
      </p:sp>
      <p:sp>
        <p:nvSpPr>
          <p:cNvPr id="156" name="Rectangle 155"/>
          <p:cNvSpPr/>
          <p:nvPr>
            <p:custDataLst>
              <p:tags r:id="rId11"/>
            </p:custDataLst>
          </p:nvPr>
        </p:nvSpPr>
        <p:spPr bwMode="auto">
          <a:xfrm>
            <a:off x="8434388" y="1836738"/>
            <a:ext cx="465137" cy="21272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25400" tIns="0" rIns="25400" bIns="0" rtlCol="0" anchor="b" anchorCtr="0">
            <a:noAutofit/>
          </a:bodyPr>
          <a:lstStyle/>
          <a:p>
            <a:pPr algn="ctr"/>
            <a:fld id="{0D218C03-A61D-4DF5-87BF-AEF9F0B97BDA}" type="datetime'''4''''3''''''''.''''''''''''''''4''''%'">
              <a:rPr lang="en-US" altLang="zh-CN" sz="1400">
                <a:solidFill>
                  <a:schemeClr val="tx1"/>
                </a:solidFill>
                <a:latin typeface="Arial Narrow"/>
                <a:ea typeface="MS PGothic"/>
                <a:cs typeface="Arial"/>
                <a:sym typeface="Arial Narrow"/>
              </a:rPr>
              <a:pPr algn="ctr"/>
              <a:t>43.4%</a:t>
            </a:fld>
            <a:endParaRPr lang="en-US" altLang="zh-CN" sz="1400" dirty="0">
              <a:solidFill>
                <a:schemeClr val="tx1"/>
              </a:solidFill>
              <a:latin typeface="Arial Narrow"/>
              <a:ea typeface="MS PGothic"/>
              <a:cs typeface="Arial"/>
              <a:sym typeface="Arial Narrow"/>
            </a:endParaRPr>
          </a:p>
        </p:txBody>
      </p:sp>
      <p:sp>
        <p:nvSpPr>
          <p:cNvPr id="112" name="Rectangle 111"/>
          <p:cNvSpPr/>
          <p:nvPr>
            <p:custDataLst>
              <p:tags r:id="rId12"/>
            </p:custDataLst>
          </p:nvPr>
        </p:nvSpPr>
        <p:spPr bwMode="auto">
          <a:xfrm>
            <a:off x="7339013" y="3186113"/>
            <a:ext cx="644525" cy="21272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noAutofit/>
          </a:bodyPr>
          <a:lstStyle/>
          <a:p>
            <a:pPr algn="ctr"/>
            <a:fld id="{E529D872-CE31-4CA6-B010-E3E6B145990F}" type="datetime'L''''o''''''''c''''''''''al'''''''''' N''''P''''I'''' '''''">
              <a:rPr lang="en-US" altLang="zh-CN" sz="1400">
                <a:solidFill>
                  <a:schemeClr val="tx1"/>
                </a:solidFill>
                <a:latin typeface="Arial Narrow"/>
                <a:ea typeface="MS PGothic"/>
                <a:cs typeface="Arial"/>
                <a:sym typeface="Arial Narrow"/>
              </a:rPr>
              <a:pPr algn="ctr"/>
              <a:t>Local NPI </a:t>
            </a:fld>
            <a:endParaRPr lang="en-US" altLang="zh-CN" sz="1400" dirty="0">
              <a:solidFill>
                <a:schemeClr val="tx1"/>
              </a:solidFill>
              <a:latin typeface="Arial Narrow"/>
              <a:ea typeface="MS PGothic"/>
              <a:cs typeface="Arial"/>
              <a:sym typeface="Arial Narrow"/>
            </a:endParaRPr>
          </a:p>
        </p:txBody>
      </p:sp>
      <p:sp>
        <p:nvSpPr>
          <p:cNvPr id="157" name="Rectangle 156"/>
          <p:cNvSpPr/>
          <p:nvPr>
            <p:custDataLst>
              <p:tags r:id="rId13"/>
            </p:custDataLst>
          </p:nvPr>
        </p:nvSpPr>
        <p:spPr bwMode="auto">
          <a:xfrm>
            <a:off x="7673975" y="1627188"/>
            <a:ext cx="465137" cy="21272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25400" tIns="0" rIns="25400" bIns="0" rtlCol="0" anchor="b" anchorCtr="0">
            <a:noAutofit/>
          </a:bodyPr>
          <a:lstStyle/>
          <a:p>
            <a:pPr algn="ctr"/>
            <a:fld id="{32CF2B30-9374-43AB-9820-7B770169595A}" type="datetime'''''''4''''5''''''''''.1''%'''''''''''''''''''''''''''''''''''">
              <a:rPr lang="en-US" altLang="zh-CN" sz="1400">
                <a:solidFill>
                  <a:schemeClr val="tx1"/>
                </a:solidFill>
                <a:latin typeface="Arial Narrow"/>
                <a:ea typeface="MS PGothic"/>
                <a:cs typeface="Arial"/>
                <a:sym typeface="Arial Narrow"/>
              </a:rPr>
              <a:pPr algn="ctr"/>
              <a:t>45.1%</a:t>
            </a:fld>
            <a:endParaRPr lang="en-US" altLang="zh-CN" sz="1400" dirty="0">
              <a:solidFill>
                <a:schemeClr val="tx1"/>
              </a:solidFill>
              <a:latin typeface="Arial Narrow"/>
              <a:ea typeface="MS PGothic"/>
              <a:cs typeface="Arial"/>
              <a:sym typeface="Arial Narrow"/>
            </a:endParaRPr>
          </a:p>
        </p:txBody>
      </p:sp>
      <p:sp>
        <p:nvSpPr>
          <p:cNvPr id="154" name="Rectangle 153"/>
          <p:cNvSpPr/>
          <p:nvPr>
            <p:custDataLst>
              <p:tags r:id="rId14"/>
            </p:custDataLst>
          </p:nvPr>
        </p:nvSpPr>
        <p:spPr bwMode="auto">
          <a:xfrm>
            <a:off x="7215188" y="1779588"/>
            <a:ext cx="465137" cy="21272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25400" tIns="0" rIns="25400" bIns="0" rtlCol="0" anchor="b" anchorCtr="0">
            <a:noAutofit/>
          </a:bodyPr>
          <a:lstStyle/>
          <a:p>
            <a:pPr algn="ctr"/>
            <a:fld id="{8EEA5E68-95AE-411B-B2ED-6FD6120FA4E2}" type="datetime'43''''''''''''''''''''''''.''''''''''''''''''''''9%'''''">
              <a:rPr lang="en-US" altLang="zh-CN" sz="1400">
                <a:solidFill>
                  <a:schemeClr val="tx1"/>
                </a:solidFill>
                <a:latin typeface="Arial Narrow"/>
                <a:ea typeface="MS PGothic"/>
                <a:cs typeface="Arial"/>
                <a:sym typeface="Arial Narrow"/>
              </a:rPr>
              <a:pPr algn="ctr"/>
              <a:t>43.9%</a:t>
            </a:fld>
            <a:endParaRPr lang="en-US" altLang="zh-CN" sz="1400" dirty="0">
              <a:solidFill>
                <a:schemeClr val="tx1"/>
              </a:solidFill>
              <a:latin typeface="Arial Narrow"/>
              <a:ea typeface="MS PGothic"/>
              <a:cs typeface="Arial"/>
              <a:sym typeface="Arial Narrow"/>
            </a:endParaRPr>
          </a:p>
        </p:txBody>
      </p:sp>
      <p:sp>
        <p:nvSpPr>
          <p:cNvPr id="111" name="Rectangle 110"/>
          <p:cNvSpPr/>
          <p:nvPr>
            <p:custDataLst>
              <p:tags r:id="rId15"/>
            </p:custDataLst>
          </p:nvPr>
        </p:nvSpPr>
        <p:spPr bwMode="auto">
          <a:xfrm>
            <a:off x="6127749" y="3186113"/>
            <a:ext cx="620712" cy="21272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noAutofit/>
          </a:bodyPr>
          <a:lstStyle/>
          <a:p>
            <a:pPr algn="ctr"/>
            <a:fld id="{60BE8666-97B3-4C39-9A61-ADF4CADFF001}" type="datetime'''''T''''o''''''''''''''''''''''ta''''''l N''''''''PI'''">
              <a:rPr lang="en-US" altLang="zh-CN" sz="1400">
                <a:solidFill>
                  <a:schemeClr val="tx1"/>
                </a:solidFill>
                <a:latin typeface="Arial Narrow"/>
                <a:ea typeface="MS PGothic"/>
                <a:cs typeface="Arial"/>
                <a:sym typeface="Arial Narrow"/>
              </a:rPr>
              <a:pPr algn="ctr"/>
              <a:t>Total NPI</a:t>
            </a:fld>
            <a:endParaRPr lang="en-US" altLang="zh-CN" sz="1400" dirty="0">
              <a:solidFill>
                <a:schemeClr val="tx1"/>
              </a:solidFill>
              <a:latin typeface="Arial Narrow"/>
              <a:ea typeface="MS PGothic"/>
              <a:cs typeface="Arial"/>
              <a:sym typeface="Arial Narrow"/>
            </a:endParaRPr>
          </a:p>
        </p:txBody>
      </p:sp>
      <p:sp>
        <p:nvSpPr>
          <p:cNvPr id="150" name="Rectangle 149"/>
          <p:cNvSpPr/>
          <p:nvPr>
            <p:custDataLst>
              <p:tags r:id="rId16"/>
            </p:custDataLst>
          </p:nvPr>
        </p:nvSpPr>
        <p:spPr bwMode="auto">
          <a:xfrm>
            <a:off x="6424613" y="1770063"/>
            <a:ext cx="465137" cy="21272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25400" tIns="0" rIns="25400" bIns="0" rtlCol="0" anchor="b" anchorCtr="0">
            <a:noAutofit/>
          </a:bodyPr>
          <a:lstStyle/>
          <a:p>
            <a:pPr algn="ctr"/>
            <a:fld id="{175D2E85-0238-4CA5-92AE-BCE81143681C}" type="datetime'4''''''''3''''.9''%'''''''''''''''''''''''''''">
              <a:rPr lang="en-US" altLang="zh-CN" sz="1400">
                <a:solidFill>
                  <a:schemeClr val="tx1"/>
                </a:solidFill>
                <a:latin typeface="Arial Narrow"/>
                <a:ea typeface="MS PGothic"/>
                <a:cs typeface="Arial"/>
                <a:sym typeface="Arial Narrow"/>
              </a:rPr>
              <a:pPr algn="ctr"/>
              <a:t>43.9%</a:t>
            </a:fld>
            <a:endParaRPr lang="en-US" altLang="zh-CN" sz="1400" dirty="0">
              <a:solidFill>
                <a:schemeClr val="tx1"/>
              </a:solidFill>
              <a:latin typeface="Arial Narrow"/>
              <a:ea typeface="MS PGothic"/>
              <a:cs typeface="Arial"/>
              <a:sym typeface="Arial Narrow"/>
            </a:endParaRPr>
          </a:p>
        </p:txBody>
      </p:sp>
      <p:sp>
        <p:nvSpPr>
          <p:cNvPr id="149" name="Rectangle 148"/>
          <p:cNvSpPr/>
          <p:nvPr>
            <p:custDataLst>
              <p:tags r:id="rId17"/>
            </p:custDataLst>
          </p:nvPr>
        </p:nvSpPr>
        <p:spPr bwMode="auto">
          <a:xfrm>
            <a:off x="5986463" y="2179638"/>
            <a:ext cx="465137" cy="21272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25400" tIns="0" rIns="25400" bIns="0" rtlCol="0" anchor="b" anchorCtr="0">
            <a:noAutofit/>
          </a:bodyPr>
          <a:lstStyle/>
          <a:p>
            <a:pPr algn="ctr"/>
            <a:fld id="{D35D3012-2F6F-4A2B-9EB6-0414FD6FFE32}" type="datetime'''''''''''''''40.''''''''''''''''''''''''''''''''''''5%'''''">
              <a:rPr lang="en-US" altLang="zh-CN" sz="1400">
                <a:solidFill>
                  <a:schemeClr val="tx1"/>
                </a:solidFill>
                <a:latin typeface="Arial Narrow"/>
                <a:ea typeface="MS PGothic"/>
                <a:cs typeface="Arial"/>
                <a:sym typeface="Arial Narrow"/>
              </a:rPr>
              <a:pPr algn="ctr"/>
              <a:t>40.5%</a:t>
            </a:fld>
            <a:endParaRPr lang="en-US" altLang="zh-CN" sz="1400" dirty="0">
              <a:solidFill>
                <a:schemeClr val="tx1"/>
              </a:solidFill>
              <a:latin typeface="Arial Narrow"/>
              <a:ea typeface="MS PGothic"/>
              <a:cs typeface="Arial"/>
              <a:sym typeface="Arial Narrow"/>
            </a:endParaRPr>
          </a:p>
        </p:txBody>
      </p:sp>
      <p:sp>
        <p:nvSpPr>
          <p:cNvPr id="110" name="Rectangle 109"/>
          <p:cNvSpPr/>
          <p:nvPr>
            <p:custDataLst>
              <p:tags r:id="rId18"/>
            </p:custDataLst>
          </p:nvPr>
        </p:nvSpPr>
        <p:spPr bwMode="auto">
          <a:xfrm>
            <a:off x="4725987" y="3186113"/>
            <a:ext cx="976312" cy="21272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noAutofit/>
          </a:bodyPr>
          <a:lstStyle/>
          <a:p>
            <a:pPr algn="ctr"/>
            <a:fld id="{E105D45D-3F68-4E77-9528-A7B3E177F03F}" type="datetime'B''a''''se'' ''''''B''''us''''''''i''ne''''s''''''''''s'">
              <a:rPr lang="en-US" altLang="zh-CN" sz="1400">
                <a:solidFill>
                  <a:schemeClr val="tx1"/>
                </a:solidFill>
                <a:latin typeface="Arial Narrow"/>
                <a:ea typeface="MS PGothic"/>
                <a:cs typeface="Arial"/>
                <a:sym typeface="Arial Narrow"/>
              </a:rPr>
              <a:pPr algn="ctr"/>
              <a:t>Base Business</a:t>
            </a:fld>
            <a:endParaRPr lang="en-US" altLang="zh-CN" sz="1400" dirty="0">
              <a:solidFill>
                <a:schemeClr val="tx1"/>
              </a:solidFill>
              <a:latin typeface="Arial Narrow"/>
              <a:ea typeface="MS PGothic"/>
              <a:cs typeface="Arial"/>
              <a:sym typeface="Arial Narrow"/>
            </a:endParaRPr>
          </a:p>
        </p:txBody>
      </p:sp>
      <p:sp>
        <p:nvSpPr>
          <p:cNvPr id="147" name="Rectangle 146"/>
          <p:cNvSpPr/>
          <p:nvPr>
            <p:custDataLst>
              <p:tags r:id="rId19"/>
            </p:custDataLst>
          </p:nvPr>
        </p:nvSpPr>
        <p:spPr bwMode="auto">
          <a:xfrm>
            <a:off x="5200650" y="1341438"/>
            <a:ext cx="465137" cy="21272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25400" tIns="0" rIns="25400" bIns="0" rtlCol="0" anchor="b" anchorCtr="0">
            <a:noAutofit/>
          </a:bodyPr>
          <a:lstStyle/>
          <a:p>
            <a:pPr algn="ctr"/>
            <a:fld id="{49B1A87C-A5E9-40CB-87CB-FBCB39A071E6}" type="datetime'''''''''''''''''''''''4''''''''''7''.''6''''''%'''">
              <a:rPr lang="en-US" altLang="zh-CN" sz="1400">
                <a:solidFill>
                  <a:schemeClr val="tx1"/>
                </a:solidFill>
                <a:latin typeface="Arial Narrow"/>
                <a:ea typeface="MS PGothic"/>
                <a:cs typeface="Arial"/>
                <a:sym typeface="Arial Narrow"/>
              </a:rPr>
              <a:pPr algn="ctr"/>
              <a:t>47.6%</a:t>
            </a:fld>
            <a:endParaRPr lang="en-US" altLang="zh-CN" sz="1400" dirty="0">
              <a:solidFill>
                <a:schemeClr val="tx1"/>
              </a:solidFill>
              <a:latin typeface="Arial Narrow"/>
              <a:ea typeface="MS PGothic"/>
              <a:cs typeface="Arial"/>
              <a:sym typeface="Arial Narrow"/>
            </a:endParaRPr>
          </a:p>
        </p:txBody>
      </p:sp>
      <p:sp>
        <p:nvSpPr>
          <p:cNvPr id="148" name="Rectangle 147"/>
          <p:cNvSpPr/>
          <p:nvPr>
            <p:custDataLst>
              <p:tags r:id="rId20"/>
            </p:custDataLst>
          </p:nvPr>
        </p:nvSpPr>
        <p:spPr bwMode="auto">
          <a:xfrm>
            <a:off x="4741863" y="1312863"/>
            <a:ext cx="465137" cy="21272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25400" tIns="0" rIns="25400" bIns="0" rtlCol="0" anchor="b" anchorCtr="0">
            <a:noAutofit/>
          </a:bodyPr>
          <a:lstStyle/>
          <a:p>
            <a:pPr algn="ctr"/>
            <a:fld id="{BD72E590-4D44-44EF-B307-6CA6351C391A}" type="datetime'''''4''7''''''''''.''''''''''''''''''''''''8''''''''''''%'''">
              <a:rPr lang="en-US" altLang="zh-CN" sz="1400">
                <a:solidFill>
                  <a:schemeClr val="tx1"/>
                </a:solidFill>
                <a:latin typeface="Arial Narrow"/>
                <a:ea typeface="MS PGothic"/>
                <a:cs typeface="Arial"/>
                <a:sym typeface="Arial Narrow"/>
              </a:rPr>
              <a:pPr algn="ctr"/>
              <a:t>47.8%</a:t>
            </a:fld>
            <a:endParaRPr lang="en-US" altLang="zh-CN" sz="1400" dirty="0">
              <a:solidFill>
                <a:schemeClr val="tx1"/>
              </a:solidFill>
              <a:latin typeface="Arial Narrow"/>
              <a:ea typeface="MS PGothic"/>
              <a:cs typeface="Arial"/>
              <a:sym typeface="Arial Narrow"/>
            </a:endParaRPr>
          </a:p>
        </p:txBody>
      </p:sp>
      <p:sp>
        <p:nvSpPr>
          <p:cNvPr id="131" name="Rectangle 130"/>
          <p:cNvSpPr/>
          <p:nvPr>
            <p:custDataLst>
              <p:tags r:id="rId21"/>
            </p:custDataLst>
          </p:nvPr>
        </p:nvSpPr>
        <p:spPr bwMode="auto">
          <a:xfrm>
            <a:off x="9104313" y="892176"/>
            <a:ext cx="250825" cy="187325"/>
          </a:xfrm>
          <a:prstGeom prst="rect">
            <a:avLst/>
          </a:prstGeom>
          <a:solidFill>
            <a:srgbClr val="364D6E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9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21" name="Rectangle 120"/>
          <p:cNvSpPr/>
          <p:nvPr>
            <p:custDataLst>
              <p:tags r:id="rId22"/>
            </p:custDataLst>
          </p:nvPr>
        </p:nvSpPr>
        <p:spPr bwMode="auto">
          <a:xfrm>
            <a:off x="8377238" y="892176"/>
            <a:ext cx="250825" cy="187325"/>
          </a:xfrm>
          <a:prstGeom prst="rect">
            <a:avLst/>
          </a:prstGeom>
          <a:solidFill>
            <a:srgbClr val="C3CFE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9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0" name="Rectangle 129"/>
          <p:cNvSpPr/>
          <p:nvPr>
            <p:custDataLst>
              <p:tags r:id="rId23"/>
            </p:custDataLst>
          </p:nvPr>
        </p:nvSpPr>
        <p:spPr bwMode="auto">
          <a:xfrm>
            <a:off x="9405937" y="887413"/>
            <a:ext cx="323850" cy="21272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fld id="{4EBB48A6-1CC6-4FB3-AE27-1F30BF7CDA75}" type="datetime'''2''''0''''''''''''''''''''''''''''''''''12'''''''''''''''''">
              <a:rPr lang="en-US" altLang="zh-CN" sz="1400">
                <a:solidFill>
                  <a:schemeClr val="tx1"/>
                </a:solidFill>
                <a:latin typeface="Arial Narrow"/>
                <a:ea typeface="MS PGothic"/>
                <a:cs typeface="Arial"/>
                <a:sym typeface="Arial Narrow"/>
              </a:rPr>
              <a:pPr/>
              <a:t>2012</a:t>
            </a:fld>
            <a:endParaRPr lang="en-US" altLang="zh-CN" sz="1400" dirty="0">
              <a:solidFill>
                <a:schemeClr val="tx1"/>
              </a:solidFill>
              <a:latin typeface="Arial Narrow"/>
              <a:ea typeface="MS PGothic"/>
              <a:cs typeface="Arial"/>
              <a:sym typeface="Arial Narrow"/>
            </a:endParaRPr>
          </a:p>
        </p:txBody>
      </p:sp>
      <p:sp>
        <p:nvSpPr>
          <p:cNvPr id="120" name="Rectangle 119"/>
          <p:cNvSpPr/>
          <p:nvPr>
            <p:custDataLst>
              <p:tags r:id="rId24"/>
            </p:custDataLst>
          </p:nvPr>
        </p:nvSpPr>
        <p:spPr bwMode="auto">
          <a:xfrm>
            <a:off x="8678862" y="887413"/>
            <a:ext cx="323850" cy="21272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fld id="{F770878D-62DA-4173-9E18-709E80338909}" type="datetime'''''''''''''''2''''''''''0''''''''''1''''''''''1'''">
              <a:rPr lang="en-US" altLang="zh-CN" sz="1400">
                <a:solidFill>
                  <a:schemeClr val="tx1"/>
                </a:solidFill>
                <a:latin typeface="Arial Narrow"/>
                <a:ea typeface="MS PGothic"/>
                <a:cs typeface="Arial"/>
                <a:sym typeface="Arial Narrow"/>
              </a:rPr>
              <a:pPr/>
              <a:t>2011</a:t>
            </a:fld>
            <a:endParaRPr lang="en-US" altLang="zh-CN" sz="1400" dirty="0">
              <a:solidFill>
                <a:schemeClr val="tx1"/>
              </a:solidFill>
              <a:latin typeface="Arial Narrow"/>
              <a:ea typeface="MS PGothic"/>
              <a:cs typeface="Arial"/>
              <a:sym typeface="Arial Narrow"/>
            </a:endParaRPr>
          </a:p>
        </p:txBody>
      </p:sp>
      <p:graphicFrame>
        <p:nvGraphicFramePr>
          <p:cNvPr id="176" name="Object 175"/>
          <p:cNvGraphicFramePr>
            <a:graphicFrameLocks noChangeAspect="1"/>
          </p:cNvGraphicFramePr>
          <p:nvPr>
            <p:custDataLst>
              <p:tags r:id="rId25"/>
            </p:custDataLst>
            <p:extLst/>
          </p:nvPr>
        </p:nvGraphicFramePr>
        <p:xfrm>
          <a:off x="4513262" y="3651250"/>
          <a:ext cx="5095944" cy="1886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0" name="Chart" r:id="rId43" imgW="5095944" imgH="1886026" progId="MSGraph.Chart.8">
                  <p:embed followColorScheme="full"/>
                </p:oleObj>
              </mc:Choice>
              <mc:Fallback>
                <p:oleObj name="Chart" r:id="rId43" imgW="5095944" imgH="1886026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3262" y="3651250"/>
                        <a:ext cx="5095944" cy="18860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" name="Rectangle 185"/>
          <p:cNvSpPr/>
          <p:nvPr>
            <p:custDataLst>
              <p:tags r:id="rId26"/>
            </p:custDataLst>
          </p:nvPr>
        </p:nvSpPr>
        <p:spPr bwMode="auto">
          <a:xfrm>
            <a:off x="8367712" y="5476876"/>
            <a:ext cx="1027112" cy="21272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noAutofit/>
          </a:bodyPr>
          <a:lstStyle/>
          <a:p>
            <a:pPr algn="ctr"/>
            <a:fld id="{0E934F68-ED0F-49B4-B3BF-BBF894B0B6F9}" type="datetime'''''''''''''2 ''''Yr''s L''''''o''c''''a''l'''' NP''''I'''''''">
              <a:rPr lang="en-US" altLang="zh-CN" sz="1400">
                <a:solidFill>
                  <a:schemeClr val="tx1"/>
                </a:solidFill>
                <a:latin typeface="Arial Narrow"/>
                <a:ea typeface="MS PGothic"/>
                <a:cs typeface="Arial"/>
                <a:sym typeface="Arial Narrow"/>
              </a:rPr>
              <a:pPr algn="ctr"/>
              <a:t>2 Yrs Local NPI</a:t>
            </a:fld>
            <a:endParaRPr lang="en-US" altLang="zh-CN" sz="1400" dirty="0">
              <a:solidFill>
                <a:schemeClr val="tx1"/>
              </a:solidFill>
              <a:latin typeface="Arial Narrow"/>
              <a:ea typeface="MS PGothic"/>
              <a:cs typeface="Arial"/>
              <a:sym typeface="Arial Narrow"/>
            </a:endParaRPr>
          </a:p>
        </p:txBody>
      </p:sp>
      <p:sp>
        <p:nvSpPr>
          <p:cNvPr id="204" name="Rectangle 203"/>
          <p:cNvSpPr/>
          <p:nvPr>
            <p:custDataLst>
              <p:tags r:id="rId27"/>
            </p:custDataLst>
          </p:nvPr>
        </p:nvSpPr>
        <p:spPr bwMode="auto">
          <a:xfrm>
            <a:off x="8953500" y="4994276"/>
            <a:ext cx="293687" cy="21272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25400" tIns="0" rIns="25400" bIns="0" rtlCol="0" anchor="b" anchorCtr="0">
            <a:noAutofit/>
          </a:bodyPr>
          <a:lstStyle/>
          <a:p>
            <a:pPr algn="ctr"/>
            <a:fld id="{813AEFA5-79D7-4D9C-AE96-D0773D21E005}" type="datetime'''''''''''1''''''''''8''''''2'''''''''''''''''''">
              <a:rPr lang="en-US" altLang="zh-CN" sz="1400">
                <a:solidFill>
                  <a:schemeClr val="tx1"/>
                </a:solidFill>
                <a:latin typeface="Arial Narrow"/>
                <a:ea typeface="MS PGothic"/>
                <a:cs typeface="Arial"/>
                <a:sym typeface="Arial Narrow"/>
              </a:rPr>
              <a:pPr algn="ctr"/>
              <a:t>182</a:t>
            </a:fld>
            <a:endParaRPr lang="en-US" altLang="zh-CN" sz="1400" dirty="0">
              <a:solidFill>
                <a:schemeClr val="tx1"/>
              </a:solidFill>
              <a:latin typeface="Arial Narrow"/>
              <a:ea typeface="MS PGothic"/>
              <a:cs typeface="Arial"/>
              <a:sym typeface="Arial Narrow"/>
            </a:endParaRPr>
          </a:p>
        </p:txBody>
      </p:sp>
      <p:sp useBgFill="1">
        <p:nvSpPr>
          <p:cNvPr id="197" name="Rectangle 196"/>
          <p:cNvSpPr/>
          <p:nvPr>
            <p:custDataLst>
              <p:tags r:id="rId28"/>
            </p:custDataLst>
          </p:nvPr>
        </p:nvSpPr>
        <p:spPr bwMode="auto">
          <a:xfrm>
            <a:off x="8520113" y="5032376"/>
            <a:ext cx="293687" cy="21272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25400" tIns="0" rIns="25400" bIns="0" rtlCol="0" anchor="b" anchorCtr="0">
            <a:noAutofit/>
          </a:bodyPr>
          <a:lstStyle/>
          <a:p>
            <a:pPr algn="ctr"/>
            <a:fld id="{7262DF55-FA62-469F-95BC-56A03D72E187}" type="datetime'1''''''''''''''''''''''''4''''''''''''''1'''">
              <a:rPr lang="en-US" altLang="zh-CN" sz="1400">
                <a:solidFill>
                  <a:schemeClr val="tx1"/>
                </a:solidFill>
                <a:latin typeface="Arial Narrow"/>
                <a:ea typeface="MS PGothic"/>
                <a:cs typeface="Arial"/>
                <a:sym typeface="Arial Narrow"/>
              </a:rPr>
              <a:pPr algn="ctr"/>
              <a:t>141</a:t>
            </a:fld>
            <a:endParaRPr lang="en-US" altLang="zh-CN" sz="1400" dirty="0">
              <a:solidFill>
                <a:schemeClr val="tx1"/>
              </a:solidFill>
              <a:latin typeface="Arial Narrow"/>
              <a:ea typeface="MS PGothic"/>
              <a:cs typeface="Arial"/>
              <a:sym typeface="Arial Narrow"/>
            </a:endParaRPr>
          </a:p>
        </p:txBody>
      </p:sp>
      <p:sp>
        <p:nvSpPr>
          <p:cNvPr id="179" name="Rectangle 178"/>
          <p:cNvSpPr/>
          <p:nvPr>
            <p:custDataLst>
              <p:tags r:id="rId29"/>
            </p:custDataLst>
          </p:nvPr>
        </p:nvSpPr>
        <p:spPr bwMode="auto">
          <a:xfrm>
            <a:off x="7339013" y="5476876"/>
            <a:ext cx="644525" cy="21272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noAutofit/>
          </a:bodyPr>
          <a:lstStyle/>
          <a:p>
            <a:pPr algn="ctr"/>
            <a:fld id="{B551ECE1-AE38-4A04-A5B7-A631F5C0D6B3}" type="datetime'''''''''''''''''L''oca''''l'''' N''''P''''''''I '''''">
              <a:rPr lang="en-US" altLang="zh-CN" sz="1400">
                <a:solidFill>
                  <a:schemeClr val="tx1"/>
                </a:solidFill>
                <a:latin typeface="Arial Narrow"/>
                <a:ea typeface="MS PGothic"/>
                <a:cs typeface="Arial"/>
                <a:sym typeface="Arial Narrow"/>
              </a:rPr>
              <a:pPr algn="ctr"/>
              <a:t>Local NPI </a:t>
            </a:fld>
            <a:endParaRPr lang="en-US" altLang="zh-CN" sz="1400" dirty="0">
              <a:solidFill>
                <a:schemeClr val="tx1"/>
              </a:solidFill>
              <a:latin typeface="Arial Narrow"/>
              <a:ea typeface="MS PGothic"/>
              <a:cs typeface="Arial"/>
              <a:sym typeface="Arial Narrow"/>
            </a:endParaRPr>
          </a:p>
        </p:txBody>
      </p:sp>
      <p:sp>
        <p:nvSpPr>
          <p:cNvPr id="203" name="Rectangle 202"/>
          <p:cNvSpPr/>
          <p:nvPr>
            <p:custDataLst>
              <p:tags r:id="rId30"/>
            </p:custDataLst>
          </p:nvPr>
        </p:nvSpPr>
        <p:spPr bwMode="auto">
          <a:xfrm>
            <a:off x="7734300" y="4727576"/>
            <a:ext cx="293687" cy="21272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25400" tIns="0" rIns="25400" bIns="0" rtlCol="0" anchor="b" anchorCtr="0">
            <a:noAutofit/>
          </a:bodyPr>
          <a:lstStyle/>
          <a:p>
            <a:pPr algn="ctr"/>
            <a:fld id="{62A4C667-E213-4806-BAAE-1C054CA027C9}" type="datetime'''''''''''''''5''''2''''''''''''''''''''''''9'''''''''''''''">
              <a:rPr lang="en-US" altLang="zh-CN" sz="1400">
                <a:solidFill>
                  <a:schemeClr val="tx1"/>
                </a:solidFill>
                <a:latin typeface="Arial Narrow"/>
                <a:ea typeface="MS PGothic"/>
                <a:cs typeface="Arial"/>
                <a:sym typeface="Arial Narrow"/>
              </a:rPr>
              <a:pPr algn="ctr"/>
              <a:t>529</a:t>
            </a:fld>
            <a:endParaRPr lang="en-US" altLang="zh-CN" sz="1400" dirty="0">
              <a:solidFill>
                <a:schemeClr val="tx1"/>
              </a:solidFill>
              <a:latin typeface="Arial Narrow"/>
              <a:ea typeface="MS PGothic"/>
              <a:cs typeface="Arial"/>
              <a:sym typeface="Arial Narrow"/>
            </a:endParaRPr>
          </a:p>
        </p:txBody>
      </p:sp>
      <p:sp useBgFill="1">
        <p:nvSpPr>
          <p:cNvPr id="196" name="Rectangle 195"/>
          <p:cNvSpPr/>
          <p:nvPr>
            <p:custDataLst>
              <p:tags r:id="rId31"/>
            </p:custDataLst>
          </p:nvPr>
        </p:nvSpPr>
        <p:spPr bwMode="auto">
          <a:xfrm>
            <a:off x="7300913" y="4784726"/>
            <a:ext cx="293687" cy="21272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25400" tIns="0" rIns="25400" bIns="0" rtlCol="0" anchor="b" anchorCtr="0">
            <a:noAutofit/>
          </a:bodyPr>
          <a:lstStyle/>
          <a:p>
            <a:pPr algn="ctr"/>
            <a:fld id="{039DC052-8407-4908-B313-DC46FCFCD4FD}" type="datetime'''4''''''''''''''''''6''5'''''''">
              <a:rPr lang="en-US" altLang="zh-CN" sz="1400">
                <a:solidFill>
                  <a:schemeClr val="tx1"/>
                </a:solidFill>
                <a:latin typeface="Arial Narrow"/>
                <a:ea typeface="MS PGothic"/>
                <a:cs typeface="Arial"/>
                <a:sym typeface="Arial Narrow"/>
              </a:rPr>
              <a:pPr algn="ctr"/>
              <a:t>465</a:t>
            </a:fld>
            <a:endParaRPr lang="en-US" altLang="zh-CN" sz="1400" dirty="0">
              <a:solidFill>
                <a:schemeClr val="tx1"/>
              </a:solidFill>
              <a:latin typeface="Arial Narrow"/>
              <a:ea typeface="MS PGothic"/>
              <a:cs typeface="Arial"/>
              <a:sym typeface="Arial Narrow"/>
            </a:endParaRPr>
          </a:p>
        </p:txBody>
      </p:sp>
      <p:sp>
        <p:nvSpPr>
          <p:cNvPr id="178" name="Rectangle 177"/>
          <p:cNvSpPr/>
          <p:nvPr>
            <p:custDataLst>
              <p:tags r:id="rId32"/>
            </p:custDataLst>
          </p:nvPr>
        </p:nvSpPr>
        <p:spPr bwMode="auto">
          <a:xfrm>
            <a:off x="6127749" y="5476876"/>
            <a:ext cx="620712" cy="21272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noAutofit/>
          </a:bodyPr>
          <a:lstStyle/>
          <a:p>
            <a:pPr algn="ctr"/>
            <a:fld id="{C898C992-242B-4E24-8E5A-4E598291E694}" type="datetime'T''''''''o''''''''t''''''''a''''''l N''''P''''''''''''''I'''''">
              <a:rPr lang="en-US" altLang="zh-CN" sz="1400">
                <a:solidFill>
                  <a:schemeClr val="tx1"/>
                </a:solidFill>
                <a:latin typeface="Arial Narrow"/>
                <a:ea typeface="MS PGothic"/>
                <a:cs typeface="Arial"/>
                <a:sym typeface="Arial Narrow"/>
              </a:rPr>
              <a:pPr algn="ctr"/>
              <a:t>Total NPI</a:t>
            </a:fld>
            <a:endParaRPr lang="en-US" altLang="zh-CN" sz="1400" dirty="0">
              <a:solidFill>
                <a:schemeClr val="tx1"/>
              </a:solidFill>
              <a:latin typeface="Arial Narrow"/>
              <a:ea typeface="MS PGothic"/>
              <a:cs typeface="Arial"/>
              <a:sym typeface="Arial Narrow"/>
            </a:endParaRPr>
          </a:p>
        </p:txBody>
      </p:sp>
      <p:sp>
        <p:nvSpPr>
          <p:cNvPr id="202" name="Rectangle 201"/>
          <p:cNvSpPr/>
          <p:nvPr>
            <p:custDataLst>
              <p:tags r:id="rId33"/>
            </p:custDataLst>
          </p:nvPr>
        </p:nvSpPr>
        <p:spPr bwMode="auto">
          <a:xfrm>
            <a:off x="6510338" y="4413251"/>
            <a:ext cx="293687" cy="21272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25400" tIns="0" rIns="25400" bIns="0" rtlCol="0" anchor="b" anchorCtr="0">
            <a:noAutofit/>
          </a:bodyPr>
          <a:lstStyle/>
          <a:p>
            <a:pPr algn="ctr"/>
            <a:fld id="{93831D17-5613-4973-8E00-1EE63FBF2B0F}" type="datetime'9''4''''''''''''''''1'''''''''''''''''''''">
              <a:rPr lang="en-US" altLang="zh-CN" sz="1400">
                <a:solidFill>
                  <a:schemeClr val="tx1"/>
                </a:solidFill>
                <a:latin typeface="Arial Narrow"/>
                <a:ea typeface="MS PGothic"/>
                <a:cs typeface="Arial"/>
                <a:sym typeface="Arial Narrow"/>
              </a:rPr>
              <a:pPr algn="ctr"/>
              <a:t>941</a:t>
            </a:fld>
            <a:endParaRPr lang="en-US" altLang="zh-CN" sz="1400" dirty="0">
              <a:solidFill>
                <a:schemeClr val="tx1"/>
              </a:solidFill>
              <a:latin typeface="Arial Narrow"/>
              <a:ea typeface="MS PGothic"/>
              <a:cs typeface="Arial"/>
              <a:sym typeface="Arial Narrow"/>
            </a:endParaRPr>
          </a:p>
        </p:txBody>
      </p:sp>
      <p:sp useBgFill="1">
        <p:nvSpPr>
          <p:cNvPr id="195" name="Rectangle 194"/>
          <p:cNvSpPr/>
          <p:nvPr>
            <p:custDataLst>
              <p:tags r:id="rId34"/>
            </p:custDataLst>
          </p:nvPr>
        </p:nvSpPr>
        <p:spPr bwMode="auto">
          <a:xfrm>
            <a:off x="6072188" y="4556126"/>
            <a:ext cx="293687" cy="21272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25400" tIns="0" rIns="25400" bIns="0" rtlCol="0" anchor="b" anchorCtr="0">
            <a:noAutofit/>
          </a:bodyPr>
          <a:lstStyle/>
          <a:p>
            <a:pPr algn="ctr"/>
            <a:fld id="{A573A2A3-41C2-44B1-917A-6DAF0247BE59}" type="datetime'''''''76''''''''''''0'''''''''''''''''''''">
              <a:rPr lang="en-US" altLang="zh-CN" sz="1400">
                <a:solidFill>
                  <a:schemeClr val="tx1"/>
                </a:solidFill>
                <a:latin typeface="Arial Narrow"/>
                <a:ea typeface="MS PGothic"/>
                <a:cs typeface="Arial"/>
                <a:sym typeface="Arial Narrow"/>
              </a:rPr>
              <a:pPr algn="ctr"/>
              <a:t>760</a:t>
            </a:fld>
            <a:endParaRPr lang="en-US" altLang="zh-CN" sz="1400" dirty="0">
              <a:solidFill>
                <a:schemeClr val="tx1"/>
              </a:solidFill>
              <a:latin typeface="Arial Narrow"/>
              <a:ea typeface="MS PGothic"/>
              <a:cs typeface="Arial"/>
              <a:sym typeface="Arial Narrow"/>
            </a:endParaRPr>
          </a:p>
        </p:txBody>
      </p:sp>
      <p:sp>
        <p:nvSpPr>
          <p:cNvPr id="177" name="Rectangle 176"/>
          <p:cNvSpPr/>
          <p:nvPr>
            <p:custDataLst>
              <p:tags r:id="rId35"/>
            </p:custDataLst>
          </p:nvPr>
        </p:nvSpPr>
        <p:spPr bwMode="auto">
          <a:xfrm>
            <a:off x="4725987" y="5476876"/>
            <a:ext cx="976312" cy="21272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noAutofit/>
          </a:bodyPr>
          <a:lstStyle/>
          <a:p>
            <a:pPr algn="ctr"/>
            <a:fld id="{AD1C8574-B798-4ADC-9C97-82A939A2AE1E}" type="datetime'B''''''''''''a''''s''e'''''' ''''''Bu''''sin''''''es''s'''''">
              <a:rPr lang="en-US" altLang="zh-CN" sz="1400">
                <a:solidFill>
                  <a:schemeClr val="tx1"/>
                </a:solidFill>
                <a:latin typeface="Arial Narrow"/>
                <a:ea typeface="MS PGothic"/>
                <a:cs typeface="Arial"/>
                <a:sym typeface="Arial Narrow"/>
              </a:rPr>
              <a:pPr algn="ctr"/>
              <a:t>Base Business</a:t>
            </a:fld>
            <a:endParaRPr lang="en-US" altLang="zh-CN" sz="1400" dirty="0">
              <a:solidFill>
                <a:schemeClr val="tx1"/>
              </a:solidFill>
              <a:latin typeface="Arial Narrow"/>
              <a:ea typeface="MS PGothic"/>
              <a:cs typeface="Arial"/>
              <a:sym typeface="Arial Narrow"/>
            </a:endParaRPr>
          </a:p>
        </p:txBody>
      </p:sp>
      <p:sp>
        <p:nvSpPr>
          <p:cNvPr id="201" name="Rectangle 200"/>
          <p:cNvSpPr/>
          <p:nvPr>
            <p:custDataLst>
              <p:tags r:id="rId36"/>
            </p:custDataLst>
          </p:nvPr>
        </p:nvSpPr>
        <p:spPr bwMode="auto">
          <a:xfrm>
            <a:off x="5224463" y="3508376"/>
            <a:ext cx="415925" cy="21272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25400" tIns="0" rIns="25400" bIns="0" rtlCol="0" anchor="b" anchorCtr="0">
            <a:noAutofit/>
          </a:bodyPr>
          <a:lstStyle/>
          <a:p>
            <a:pPr algn="ctr"/>
            <a:fld id="{F91C4A46-55F5-4166-A73F-0036314D3B0C}" type="datetime'''''2''''''''''''''.''''''''''''''1''''19'">
              <a:rPr lang="en-US" altLang="zh-CN" sz="1400">
                <a:solidFill>
                  <a:schemeClr val="tx1"/>
                </a:solidFill>
                <a:latin typeface="Arial Narrow"/>
                <a:ea typeface="MS PGothic"/>
                <a:cs typeface="Arial"/>
                <a:sym typeface="Arial Narrow"/>
              </a:rPr>
              <a:pPr algn="ctr"/>
              <a:t>2.119</a:t>
            </a:fld>
            <a:endParaRPr lang="en-US" altLang="zh-CN" sz="1400" dirty="0">
              <a:solidFill>
                <a:schemeClr val="tx1"/>
              </a:solidFill>
              <a:latin typeface="Arial Narrow"/>
              <a:ea typeface="MS PGothic"/>
              <a:cs typeface="Arial"/>
              <a:sym typeface="Arial Narrow"/>
            </a:endParaRPr>
          </a:p>
        </p:txBody>
      </p:sp>
      <p:sp>
        <p:nvSpPr>
          <p:cNvPr id="194" name="Rectangle 193"/>
          <p:cNvSpPr/>
          <p:nvPr>
            <p:custDataLst>
              <p:tags r:id="rId37"/>
            </p:custDataLst>
          </p:nvPr>
        </p:nvSpPr>
        <p:spPr bwMode="auto">
          <a:xfrm>
            <a:off x="4791075" y="3622676"/>
            <a:ext cx="415925" cy="21272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25400" tIns="0" rIns="25400" bIns="0" rtlCol="0" anchor="b" anchorCtr="0">
            <a:noAutofit/>
          </a:bodyPr>
          <a:lstStyle/>
          <a:p>
            <a:pPr algn="ctr"/>
            <a:fld id="{FA379565-5D42-4FAF-9350-B145B0D2C0E7}" type="datetime'''''1''.''''''''9''''7''''1'">
              <a:rPr lang="en-US" altLang="zh-CN" sz="1400">
                <a:solidFill>
                  <a:schemeClr val="tx1"/>
                </a:solidFill>
                <a:latin typeface="Arial Narrow"/>
                <a:ea typeface="MS PGothic"/>
                <a:cs typeface="Arial"/>
                <a:sym typeface="Arial Narrow"/>
              </a:rPr>
              <a:pPr algn="ctr"/>
              <a:t>1.971</a:t>
            </a:fld>
            <a:endParaRPr lang="en-US" altLang="zh-CN" sz="1400" dirty="0">
              <a:solidFill>
                <a:schemeClr val="tx1"/>
              </a:solidFill>
              <a:latin typeface="Arial Narrow"/>
              <a:ea typeface="MS PGothic"/>
              <a:cs typeface="Arial"/>
              <a:sym typeface="Arial Narrow"/>
            </a:endParaRPr>
          </a:p>
        </p:txBody>
      </p:sp>
      <p:sp>
        <p:nvSpPr>
          <p:cNvPr id="206" name="Pentagon 205"/>
          <p:cNvSpPr/>
          <p:nvPr/>
        </p:nvSpPr>
        <p:spPr>
          <a:xfrm>
            <a:off x="2205980" y="1700212"/>
            <a:ext cx="1800200" cy="1296144"/>
          </a:xfrm>
          <a:prstGeom prst="homePlate">
            <a:avLst>
              <a:gd name="adj" fmla="val 13550"/>
            </a:avLst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 Narrow" pitchFamily="34" charset="0"/>
              </a:rPr>
              <a:t>NPI GM%</a:t>
            </a:r>
            <a:endParaRPr lang="zh-CN" altLang="en-US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07" name="Pentagon 206"/>
          <p:cNvSpPr/>
          <p:nvPr/>
        </p:nvSpPr>
        <p:spPr>
          <a:xfrm>
            <a:off x="2205980" y="3932237"/>
            <a:ext cx="1800200" cy="1296144"/>
          </a:xfrm>
          <a:prstGeom prst="homePlate">
            <a:avLst>
              <a:gd name="adj" fmla="val 13550"/>
            </a:avLst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 Narrow" pitchFamily="34" charset="0"/>
              </a:rPr>
              <a:t>NPI Sales</a:t>
            </a:r>
            <a:endParaRPr lang="zh-CN" altLang="en-US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917948" y="5805265"/>
            <a:ext cx="8352928" cy="64993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tIns="108000" bIns="10800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NP launched in the last 5 yrs  are diluting our GM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0" y="32197"/>
            <a:ext cx="721217" cy="4250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+mn-lt"/>
              </a:rPr>
              <a:t>2-2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1832773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1522412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6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412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57908" y="1988841"/>
            <a:ext cx="9108504" cy="3784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400" dirty="0"/>
              <a:t>Review the past, issue 3: Lower Local NPI Attainment</a:t>
            </a:r>
            <a:br>
              <a:rPr lang="en-US" altLang="zh-CN" sz="2400" dirty="0"/>
            </a:br>
            <a:r>
              <a:rPr lang="en-US" altLang="zh-CN" sz="2000" dirty="0"/>
              <a:t>Local NPI Sales Attainment % = Actual NP Sales / Scale-up Sales FCST</a:t>
            </a:r>
            <a:endParaRPr lang="zh-CN" alt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286100" y="971089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Arial Narrow"/>
              </a:rPr>
              <a:t>NPI Sales Tracking: 2012 Y-T-Dec.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499513" y="1331476"/>
            <a:ext cx="531042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Arial Narrow"/>
              </a:rPr>
              <a:t>(Local NPI Projects Launched From 2011-1-1 To 2012-09-30)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603203" y="3861049"/>
            <a:ext cx="102944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Arial" pitchFamily="34" charset="0"/>
              </a:rPr>
              <a:t>Y-T-Dec.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Arial" pitchFamily="34" charset="0"/>
              </a:rPr>
              <a:t>Target: 100%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1702412" y="4068000"/>
            <a:ext cx="828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9642038" y="2160025"/>
            <a:ext cx="102944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Arial" pitchFamily="34" charset="0"/>
              </a:rPr>
              <a:t>Y-T-Dec.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Arial" pitchFamily="34" charset="0"/>
              </a:rPr>
              <a:t>Target: 100%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54252" y="1772816"/>
            <a:ext cx="4984206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4941888" y="2376024"/>
            <a:ext cx="4968875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917948" y="5805264"/>
            <a:ext cx="8352928" cy="10585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tIns="108000" bIns="10800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ea typeface="宋体" charset="-122"/>
              </a:rPr>
              <a:t>20% Divisions’ NPI achieved 2012 sales plan for the products launched in the last 2 years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2197"/>
            <a:ext cx="721217" cy="4250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+mn-lt"/>
              </a:rPr>
              <a:t>2-2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1823522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Look to the future , the expectation is high…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970" t="22315" r="10823" b="10607"/>
          <a:stretch/>
        </p:blipFill>
        <p:spPr>
          <a:xfrm>
            <a:off x="446253" y="914400"/>
            <a:ext cx="11269014" cy="55044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685800" cy="457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+mn-lt"/>
              </a:rPr>
              <a:t>2-3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5861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4a3e436294db6511ba9b0312ee8e86119a381db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Bu_sIeAV0ex86QvWB3NHw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zeRfj2M06RXqO_Dl663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GWeVvyNBEaDFSLVOO_ynQ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ZNIdZ_DkmL8_KLNpbXs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BggGqpstkKONhZ9JvWhM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yTjMcbFmkS.HPxfiWw9T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zFa4Cm_9UmiYeBrUL6FL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iQJW7z8Uq6cR7nMYbxI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uryEOgt6UaTveNduduL0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2Uj7MPFGkmvghdtqvDTdQ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yFaw.4yhUWA3yVH6tZF7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6UHRL1Xikm37y_DPoFwW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uleJkqVtEiiX0lzZ1wZK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2gIuZiYUipM9vnTJ4tF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XkBe70hE2jnKlbYpEJC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85wMr9rUugof3CNXyMQQ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gilFIetMk6xVDcLD.iZ8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It8yMg19E2shKB2LUSO.w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Hx0ok3D2UiJ0NXRdQUy.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NY0K2CB.UGnQlIbhd_1A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Ln4L_JrDEah1aVqn2uhgA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.SYfCEZDkumUUku1IGO5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ZPrZxMmgEy4GzDpKCTqR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3SW7G.Ga0CH0W3ZbmZJR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f_CRj8LgU6tteKg74VHxw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04.u9ZEvUWi41Ifyt.jRg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H2cbUfPU20A26ErTMbQw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YSzXWGHUGSrUv29EJnIw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_GMxxrvDUKDexPZIFP4N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x9j1tZvA0G5xnIZ2z7jV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yeVsJ_W1U.y6r8Gp3Q_t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FDUm4o50KTSbMLOtOOf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UnB5axXL0OHYXSgOZUda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.x5wMCnkKBoNuCFlUby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07OA10fVUKMWvmFgq711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Uk1VfbjdkaXUaxuS.d64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2zPbCOS1UmAacu7vRSFm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Nt6ETrJIkieucLCKp74K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_B7aHdNB0uhVrzJ.cuo1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oQWf.NAPk6OncjIsuBDq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Fyd4OwzbEC_EIA437TPr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iKilovKyUaPfCdnGtwSr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FhC9ASX0.s0yhaAMkty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RVe_GfrkKqwtehG4EYR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XTsW0dyoU.6Q__t7kNsr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I_yCfIcjEi6QnSPzMFlM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YWSzW7u3k2tdFd7J6ydp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H9vmngIUSmLb5E_sEfc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H_GAprz602gWnBvg9rTX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7kcW4xuTEKRzCw00w31n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uhHpWozP0W9VsiqGrRee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trxcDIhFUm.lmmJw0Lp7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ndC8JAFqkWG32le0waHM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AuNyUN_40avBLBz1CV4w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2.w.nBTV0yPEBDNXaqcn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6pU0huyI0OFLKXrsTF5a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fd8Tw6xWkSbRyirgGDi4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j29fSlJbUKZG4fYBDP6z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zFmqibVkOuwHk6yeMXP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3Tfsca4kK4Sa_VisnB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LUV16kkEUaJvDGmujDnb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oUHU04qfkiIuHwSD9j95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oVvP5yiwEi4BhECNYxe6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zUIfLmBfUW2puXh_fOs5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bUOjx3eHEOHCRlyO6ADE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tUG40Xnp0S.VsB_SVqKi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upEbP5prkCDu6254fFo.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qi2MhD_kmwNHrJm2DRz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BTStfouEEC.CJhLB4wSU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f4uZlAkjkukuC13Yqcy2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x8IHVlKdE28gHN5FU9s.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cR741n9CU.Zhkh2fJku.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R4WT_4QkGAldz_p3W4e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GSKa1k890i0k5dsQHWyV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jeU1zRfpUy_55tITCcTt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61R.LcOd0mu4XUtlNAoR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B0oIKTvckaUqPIMfG4yX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FnV4Ede_k6d.TObz2kq7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r73QveGg0.iq93GAHUJq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it0f.ku3EOljnH052YgA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iciZE1iUE2ReMVbetdJG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KtX0tFu0yYPI3cxZE5x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yNQMnYF.Ui32C7oLFotp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Nddz69RkSp3YoO7133W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CCwqBlDm0arGVKRFtwCM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gmdHyvFeUWr0C7YGgXL6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QbKwAGlvkS1bfemOwZaW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EyAntQpxUyABkTzg.IHr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v4ct6p2kGZt1s8..8Bj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JyGl_5Qk0Km_8_hPPN3k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1F6T9HxX0KvhnKIMrW.O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93ChpJEdUusyRFzBRFaJ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MTQeWZiU2lHwg2HVUVg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2INGly2402FyQGtoY4i7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7D8b9ysOEK8QdEEZOZBs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NymuMtgQkWiy5TGCH.wo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UH1b7gdcka0BlLOH3RP1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Ia3GW.7kOXkBsKFMSJS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tJp5Z4gMk2E2V1.4RRUP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lMTwo1s8UK3n09MladyW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SRLKJJyUmwAp.pHq6Ns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Lf.Os.8EEOYRXi0BSoc3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T7azRfQYEmqsUBq7t_Ac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yKoxKjpqUa4Cq91t8ajA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kJLovEp0WWABksd42VY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vGD9ezxnkCRwIcO.aiYv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rJyaG87HkOdo8plMVzCW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NDdkRKCUygnZ._wmgSCw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lkwFugle0aTL.6NUI99Y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46JIbEsAUOvIFnG2D1c2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D9Z0I8LmUWWspCxcOu64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5xMsjV9U6F3F6IgCPB4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3BQ3VcG_EqU3xfr_3sqU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ukTiopi0mKsCb43amp8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Ts2uM4j5UiHxQ5XHjvFt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u0i2z6R0KlV_Id0mbid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QCTRHQuv06vagIe4zMq7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9vDsfFrPkOVVNdcmYvQjw"/>
</p:tagLst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M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+mn-lt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  <a:txDef>
      <a:spPr>
        <a:noFill/>
      </a:spPr>
      <a:bodyPr wrap="square" rtlCol="0">
        <a:noAutofit/>
      </a:bodyPr>
      <a:lstStyle>
        <a:defPPr>
          <a:defRPr smtClean="0"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C4CB3"/>
        </a:accent1>
        <a:accent2>
          <a:srgbClr val="B32600"/>
        </a:accent2>
        <a:accent3>
          <a:srgbClr val="FFFFFF"/>
        </a:accent3>
        <a:accent4>
          <a:srgbClr val="000000"/>
        </a:accent4>
        <a:accent5>
          <a:srgbClr val="AAB2D6"/>
        </a:accent5>
        <a:accent6>
          <a:srgbClr val="A22100"/>
        </a:accent6>
        <a:hlink>
          <a:srgbClr val="4C198C"/>
        </a:hlink>
        <a:folHlink>
          <a:srgbClr val="4C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B32600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A22100"/>
        </a:accent6>
        <a:hlink>
          <a:srgbClr val="0C4CB3"/>
        </a:hlink>
        <a:folHlink>
          <a:srgbClr val="4C19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008A00"/>
        </a:accent6>
        <a:hlink>
          <a:srgbClr val="0C4CB3"/>
        </a:hlink>
        <a:folHlink>
          <a:srgbClr val="4C19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8B1"/>
        </a:accent1>
        <a:accent2>
          <a:srgbClr val="7C9DCC"/>
        </a:accent2>
        <a:accent3>
          <a:srgbClr val="FFFFFF"/>
        </a:accent3>
        <a:accent4>
          <a:srgbClr val="000000"/>
        </a:accent4>
        <a:accent5>
          <a:srgbClr val="AAB9D5"/>
        </a:accent5>
        <a:accent6>
          <a:srgbClr val="708EB9"/>
        </a:accent6>
        <a:hlink>
          <a:srgbClr val="FF9933"/>
        </a:hlink>
        <a:folHlink>
          <a:srgbClr val="EEF3A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3B43289F3A424E8F69B4CE4E6238C6" ma:contentTypeVersion="0" ma:contentTypeDescription="Create a new document." ma:contentTypeScope="" ma:versionID="9d3834babef0102fc1c4b2426f05d8e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164485-6AD0-4EFF-8E3C-F4488F7B4C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182AB7-0E57-4007-BCA7-91CEC63B4D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4431E44-DA33-49B1-99E5-144404570DE0}">
  <ds:schemaRefs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2133</TotalTime>
  <Words>1168</Words>
  <Application>Microsoft Office PowerPoint</Application>
  <PresentationFormat>Custom</PresentationFormat>
  <Paragraphs>590</Paragraphs>
  <Slides>25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Gulim</vt:lpstr>
      <vt:lpstr>ＭＳ Ｐゴシック</vt:lpstr>
      <vt:lpstr>ＭＳ Ｐゴシック</vt:lpstr>
      <vt:lpstr>宋体</vt:lpstr>
      <vt:lpstr>Arial</vt:lpstr>
      <vt:lpstr>Arial Black</vt:lpstr>
      <vt:lpstr>Arial Narrow</vt:lpstr>
      <vt:lpstr>Times New Roman</vt:lpstr>
      <vt:lpstr>Wingdings</vt:lpstr>
      <vt:lpstr>blank</vt:lpstr>
      <vt:lpstr>5_Custom Design</vt:lpstr>
      <vt:lpstr>think-cell Slide</vt:lpstr>
      <vt:lpstr>Chart</vt:lpstr>
      <vt:lpstr>Problem Solving </vt:lpstr>
      <vt:lpstr>PowerPoint Presentation</vt:lpstr>
      <vt:lpstr>PowerPoint Presentation</vt:lpstr>
      <vt:lpstr>In Past Years we got significant growth in Local New Product Introduction</vt:lpstr>
      <vt:lpstr>In Past Years we got significant growth in Local New Product Introduction</vt:lpstr>
      <vt:lpstr>Review the past, issue 1: The “Long Tail” for Local NPI  2012 Local New Products Sales Study by Projects</vt:lpstr>
      <vt:lpstr>Review the past, issue 2: Lower gross margin for NPI Overview of 2012 VS 2011 NPI GM%</vt:lpstr>
      <vt:lpstr>Review the past, issue 3: Lower Local NPI Attainment Local NPI Sales Attainment % = Actual NP Sales / Scale-up Sales FCST</vt:lpstr>
      <vt:lpstr>Look to the future , the expectation is high…</vt:lpstr>
      <vt:lpstr>Look into the future, the expectation for Commercialization is very high</vt:lpstr>
      <vt:lpstr>Discussion points</vt:lpstr>
      <vt:lpstr>Commercialization Success Project Planning &amp; Execution by 2013-8</vt:lpstr>
      <vt:lpstr>Objective for Commercialization Success Project</vt:lpstr>
      <vt:lpstr>Process Update: NPI Prioritization Approach / Methodology NPI Prioritization meeting for top 15 divisions</vt:lpstr>
      <vt:lpstr>People &amp; Program: Commercialization Manager &amp; Dedicated NPI Mkt Assignment</vt:lpstr>
      <vt:lpstr>Dedicated New Product Marketer</vt:lpstr>
      <vt:lpstr>Take Away</vt:lpstr>
      <vt:lpstr>PowerPoint Presentation</vt:lpstr>
      <vt:lpstr>Template for each Slide </vt:lpstr>
      <vt:lpstr>Agenda</vt:lpstr>
      <vt:lpstr>Today’s Agenda</vt:lpstr>
      <vt:lpstr>XXX Business Group Division Overview</vt:lpstr>
      <vt:lpstr>From To</vt:lpstr>
      <vt:lpstr>Business delivers solid revenue and earnings growth</vt:lpstr>
      <vt:lpstr>Much has been accomplished in the past 18 months</vt:lpstr>
    </vt:vector>
  </TitlesOfParts>
  <Company>3M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H.C. Shin, Executive Vice President, 3M International Operations</dc:title>
  <dc:creator>a1qz1zz</dc:creator>
  <dc:description>www.3M.com/identity</dc:description>
  <cp:lastModifiedBy>Leon Wu</cp:lastModifiedBy>
  <cp:revision>221</cp:revision>
  <cp:lastPrinted>2015-02-25T07:08:04Z</cp:lastPrinted>
  <dcterms:created xsi:type="dcterms:W3CDTF">2015-01-29T17:54:56Z</dcterms:created>
  <dcterms:modified xsi:type="dcterms:W3CDTF">2015-06-13T01:55:07Z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0x010100F63B43289F3A424E8F69B4CE4E6238C6</vt:lpwstr>
  </property>
</Properties>
</file>