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1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Box 1"/>
          <p:cNvSpPr txBox="1"/>
          <p:nvPr/>
        </p:nvSpPr>
        <p:spPr>
          <a:xfrm>
            <a:off x="1131476" y="3017417"/>
            <a:ext cx="7701822" cy="3752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10249">
              <a:lnSpc>
                <a:spcPts val="4222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  <a:p>
            <a:pPr indent="0">
              <a:lnSpc>
                <a:spcPts val="312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36157">
              <a:lnSpc>
                <a:spcPts val="2123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2536157">
              <a:lnSpc>
                <a:spcPts val="353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Keiji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KOJIMA,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Ph.D.</a:t>
            </a:r>
          </a:p>
          <a:p>
            <a:pPr indent="2536157">
              <a:lnSpc>
                <a:spcPts val="191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Executive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Officer</a:t>
            </a:r>
          </a:p>
          <a:p>
            <a:pPr indent="2536157">
              <a:lnSpc>
                <a:spcPts val="194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Chief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Officer</a:t>
            </a:r>
          </a:p>
          <a:p>
            <a:pPr indent="2536157">
              <a:lnSpc>
                <a:spcPts val="194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CEO,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  <a:p>
            <a:pPr indent="2536157">
              <a:lnSpc>
                <a:spcPts val="194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59551">
              <a:lnSpc>
                <a:spcPts val="18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6" name="TextBox 116"/>
          <p:cNvSpPr txBox="1"/>
          <p:nvPr/>
        </p:nvSpPr>
        <p:spPr>
          <a:xfrm>
            <a:off x="214975" y="206453"/>
            <a:ext cx="4334861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1-8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Sites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668954" y="995550"/>
            <a:ext cx="2189678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CSI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America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[100]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3670399" y="995502"/>
            <a:ext cx="1499512" cy="10049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CSI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Europe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[50]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5680">
              <a:lnSpc>
                <a:spcPts val="144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Sophia</a:t>
            </a:r>
          </a:p>
          <a:p>
            <a:pPr indent="777134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Antipolis</a:t>
            </a:r>
          </a:p>
          <a:p>
            <a:pPr indent="685667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Munich</a:t>
            </a:r>
          </a:p>
          <a:p>
            <a:pPr indent="685667">
              <a:lnSpc>
                <a:spcPts val="1200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Copenhagen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5620965" y="995502"/>
            <a:ext cx="1430598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CSI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[100]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473674" y="2011502"/>
            <a:ext cx="705557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Santa</a:t>
            </a: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Clara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1433398" y="2011526"/>
            <a:ext cx="947631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Farmington</a:t>
            </a: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Hills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2534404" y="2011502"/>
            <a:ext cx="617043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Sao</a:t>
            </a: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Paulo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3627941" y="2011253"/>
            <a:ext cx="448062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London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4356067" y="2004484"/>
            <a:ext cx="71176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Cambridge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5737396" y="2011253"/>
            <a:ext cx="405146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Beijing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6447219" y="2011253"/>
            <a:ext cx="567826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Shanghai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1836214" y="5100054"/>
            <a:ext cx="2157652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CSI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Tokyo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(APAC)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[250]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5849207" y="5100239"/>
            <a:ext cx="2053472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CTI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[2,000],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[100]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247667" y="6111275"/>
            <a:ext cx="2345431" cy="50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1194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Bangalore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          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Singapore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0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]: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APAC: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Asia-Pacific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3582108" y="6111299"/>
            <a:ext cx="539654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Akasaka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4994908" y="6115991"/>
            <a:ext cx="592102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Kokubunji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5777820" y="6115990"/>
            <a:ext cx="611142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Hatoyama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6642980" y="6115862"/>
            <a:ext cx="464690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Ohmika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7441275" y="6115862"/>
            <a:ext cx="454095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Katsuta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8138796" y="6115862"/>
            <a:ext cx="643060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Yokohama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8929578" y="6621365"/>
            <a:ext cx="7032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9" name="TextBox 139"/>
          <p:cNvSpPr txBox="1"/>
          <p:nvPr/>
        </p:nvSpPr>
        <p:spPr>
          <a:xfrm>
            <a:off x="647504" y="2218220"/>
            <a:ext cx="1651998" cy="4507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549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1062940" y="3409950"/>
            <a:ext cx="232870" cy="1991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67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4.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1578054" y="3409950"/>
            <a:ext cx="4893703" cy="1991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Realignment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steps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future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67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4" name="TextBox 144"/>
          <p:cNvSpPr txBox="1"/>
          <p:nvPr/>
        </p:nvSpPr>
        <p:spPr>
          <a:xfrm>
            <a:off x="214975" y="206453"/>
            <a:ext cx="8588568" cy="245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2-1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Hitachi’s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387">
              <a:lnSpc>
                <a:spcPts val="4235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Serving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582552">
              <a:lnSpc>
                <a:spcPts val="326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SOCIAL</a:t>
            </a:r>
            <a:r>
              <a:rPr lang="en-US" altLang="zh-CN" sz="21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INNOVATION</a:t>
            </a:r>
            <a:r>
              <a:rPr lang="en-US" altLang="zh-CN" sz="21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-</a:t>
            </a:r>
            <a:r>
              <a:rPr lang="en-US" altLang="zh-CN" sz="21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IT’S</a:t>
            </a:r>
            <a:r>
              <a:rPr lang="en-US" altLang="zh-CN" sz="21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OUR</a:t>
            </a:r>
            <a:r>
              <a:rPr lang="en-US" altLang="zh-CN" sz="21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Verdana" charset="0"/>
                <a:cs typeface="Verdana" charset="0"/>
              </a:rPr>
              <a:t>FUTURE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28354">
              <a:lnSpc>
                <a:spcPts val="4041"/>
              </a:lnSpc>
            </a:pPr>
            <a:r>
              <a:rPr lang="en-US" altLang="zh-CN" sz="2795" dirty="0" smtClean="0">
                <a:solidFill>
                  <a:srgbClr val="fefefe"/>
                </a:solidFill>
                <a:latin typeface="Verdana" charset="0"/>
                <a:cs typeface="Verdana" charset="0"/>
              </a:rPr>
              <a:t>“IT</a:t>
            </a:r>
            <a:r>
              <a:rPr lang="en-US" altLang="zh-CN" sz="2795" dirty="0" smtClean="0">
                <a:solidFill>
                  <a:srgbClr val="fefefe"/>
                </a:solidFill>
                <a:latin typeface="Verdana" charset="0"/>
                <a:cs typeface="Verdana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Verdana" charset="0"/>
                <a:cs typeface="Verdana" charset="0"/>
              </a:rPr>
              <a:t>×</a:t>
            </a:r>
            <a:r>
              <a:rPr lang="en-US" altLang="zh-CN" sz="2795" dirty="0" smtClean="0">
                <a:solidFill>
                  <a:srgbClr val="fefefe"/>
                </a:solidFill>
                <a:latin typeface="Verdana" charset="0"/>
                <a:cs typeface="Verdana" charset="0"/>
              </a:rPr>
              <a:t>    </a:t>
            </a:r>
            <a:r>
              <a:rPr lang="en-US" altLang="zh-CN" sz="2795" dirty="0" smtClean="0">
                <a:solidFill>
                  <a:srgbClr val="fefefe"/>
                </a:solidFill>
                <a:latin typeface="Verdana" charset="0"/>
                <a:cs typeface="Verdana" charset="0"/>
              </a:rPr>
              <a:t>Social</a:t>
            </a:r>
            <a:r>
              <a:rPr lang="en-US" altLang="zh-CN" sz="2795" dirty="0" smtClean="0">
                <a:solidFill>
                  <a:srgbClr val="fefefe"/>
                </a:solidFill>
                <a:latin typeface="Verdana" charset="0"/>
                <a:cs typeface="Verdana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Verdana" charset="0"/>
                <a:cs typeface="Verdana" charset="0"/>
              </a:rPr>
              <a:t>infrastructure”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46703" y="3577864"/>
            <a:ext cx="2202159" cy="22961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99254">
              <a:lnSpc>
                <a:spcPts val="2702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5159">
              <a:lnSpc>
                <a:spcPts val="2762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Water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615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Natural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resources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2618484" y="3409741"/>
            <a:ext cx="1673420" cy="23002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7448">
              <a:lnSpc>
                <a:spcPts val="2702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Urban</a:t>
            </a:r>
          </a:p>
          <a:p>
            <a:pPr indent="0">
              <a:lnSpc>
                <a:spcPts val="2615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1967">
              <a:lnSpc>
                <a:spcPts val="2794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Logistics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4617018" y="3577864"/>
            <a:ext cx="2198350" cy="22961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0136">
              <a:lnSpc>
                <a:spcPts val="2702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Transportation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3809">
              <a:lnSpc>
                <a:spcPts val="2762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Manufacturing</a:t>
            </a:r>
          </a:p>
          <a:p>
            <a:pPr indent="0">
              <a:lnSpc>
                <a:spcPts val="2615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Construction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7237387" y="3577864"/>
            <a:ext cx="1415038" cy="21321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02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7041">
              <a:lnSpc>
                <a:spcPts val="3086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Finance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8859474" y="6621365"/>
            <a:ext cx="14039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2" name="TextBox 152"/>
          <p:cNvSpPr txBox="1"/>
          <p:nvPr/>
        </p:nvSpPr>
        <p:spPr>
          <a:xfrm>
            <a:off x="214975" y="206453"/>
            <a:ext cx="7252983" cy="1144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2-2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Hitachi’s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59966">
              <a:lnSpc>
                <a:spcPts val="319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Build-up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utilizing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IoT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473801" y="1448276"/>
            <a:ext cx="2378499" cy="20274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8379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Renewable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5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detecting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PV</a:t>
            </a:r>
          </a:p>
          <a:p>
            <a:pPr indent="198119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failure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deterioration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3297447" y="1448276"/>
            <a:ext cx="2589733" cy="217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8417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Safe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safety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comfort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wide-</a:t>
            </a:r>
          </a:p>
          <a:p>
            <a:pPr indent="47244">
              <a:lnSpc>
                <a:spcPts val="122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surveillance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high-speed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image</a:t>
            </a:r>
          </a:p>
          <a:p>
            <a:pPr indent="295656">
              <a:lnSpc>
                <a:spcPts val="122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search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protect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communities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6150616" y="1448276"/>
            <a:ext cx="2607249" cy="20274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58971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5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reliability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remote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monitoring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66115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carriage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predict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failure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478815" y="3649625"/>
            <a:ext cx="877627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Mega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solar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2063791" y="3649625"/>
            <a:ext cx="644753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Sensing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388192" y="3649625"/>
            <a:ext cx="899736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Community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4985330" y="3649625"/>
            <a:ext cx="645112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Security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6374637" y="3649625"/>
            <a:ext cx="69075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Rail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cars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7866619" y="3649625"/>
            <a:ext cx="644752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Sensing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353225" y="4019414"/>
            <a:ext cx="2545988" cy="20595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4011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Preventive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medicine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59">
              <a:lnSpc>
                <a:spcPts val="151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Predict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lifestyle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disease</a:t>
            </a:r>
          </a:p>
          <a:p>
            <a:pPr indent="25907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medical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big</a:t>
            </a:r>
          </a:p>
          <a:p>
            <a:pPr indent="0">
              <a:lnSpc>
                <a:spcPts val="12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check-up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3205591" y="4018609"/>
            <a:ext cx="2652671" cy="18949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802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1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retail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analyzing</a:t>
            </a:r>
          </a:p>
          <a:p>
            <a:pPr indent="179831">
              <a:lnSpc>
                <a:spcPts val="12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behavior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patterns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6196151" y="4018609"/>
            <a:ext cx="2610597" cy="2060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22808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1355">
              <a:lnSpc>
                <a:spcPts val="15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optimizing</a:t>
            </a:r>
          </a:p>
          <a:p>
            <a:pPr indent="73152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dispatch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2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status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93828" y="6172509"/>
            <a:ext cx="1191446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Lifestyle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disease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1799633" y="6172509"/>
            <a:ext cx="126080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analytics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3253248" y="6172509"/>
            <a:ext cx="12187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Human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behavior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5266008" y="6172509"/>
            <a:ext cx="168498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AI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6276878" y="6172509"/>
            <a:ext cx="816112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Mine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devt.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7517017" y="6172509"/>
            <a:ext cx="128078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dataanalytics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328997" y="6555453"/>
            <a:ext cx="149351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IoT: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Internet-of-Things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157797" y="6555453"/>
            <a:ext cx="155843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Artificial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intelligence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8859474" y="6621365"/>
            <a:ext cx="14039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6" name="TextBox 176"/>
          <p:cNvSpPr txBox="1"/>
          <p:nvPr/>
        </p:nvSpPr>
        <p:spPr>
          <a:xfrm rot="16200000">
            <a:off x="1731401" y="2663956"/>
            <a:ext cx="617405" cy="253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98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</a:p>
        </p:txBody>
      </p:sp>
      <p:sp>
        <p:nvSpPr>
          <p:cNvPr id="177" name="TextBox 177"/>
          <p:cNvSpPr txBox="1"/>
          <p:nvPr/>
        </p:nvSpPr>
        <p:spPr>
          <a:xfrm rot="16200000">
            <a:off x="2547597" y="2665527"/>
            <a:ext cx="534950" cy="253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98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Urban</a:t>
            </a:r>
          </a:p>
        </p:txBody>
      </p:sp>
      <p:sp>
        <p:nvSpPr>
          <p:cNvPr id="178" name="TextBox 178"/>
          <p:cNvSpPr txBox="1"/>
          <p:nvPr/>
        </p:nvSpPr>
        <p:spPr>
          <a:xfrm rot="16200000">
            <a:off x="2680577" y="2664551"/>
            <a:ext cx="735133" cy="253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98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develop-</a:t>
            </a:r>
          </a:p>
        </p:txBody>
      </p:sp>
      <p:sp>
        <p:nvSpPr>
          <p:cNvPr id="179" name="TextBox 179"/>
          <p:cNvSpPr txBox="1"/>
          <p:nvPr/>
        </p:nvSpPr>
        <p:spPr>
          <a:xfrm rot="16200000">
            <a:off x="3061346" y="2664442"/>
            <a:ext cx="439737" cy="253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98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ment</a:t>
            </a:r>
          </a:p>
        </p:txBody>
      </p:sp>
      <p:sp>
        <p:nvSpPr>
          <p:cNvPr id="180" name="TextBox 180"/>
          <p:cNvSpPr txBox="1"/>
          <p:nvPr/>
        </p:nvSpPr>
        <p:spPr>
          <a:xfrm rot="16200000">
            <a:off x="3525006" y="2664595"/>
            <a:ext cx="829487" cy="253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98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Transpor-</a:t>
            </a:r>
          </a:p>
        </p:txBody>
      </p:sp>
      <p:sp>
        <p:nvSpPr>
          <p:cNvPr id="181" name="TextBox 181"/>
          <p:cNvSpPr txBox="1"/>
          <p:nvPr/>
        </p:nvSpPr>
        <p:spPr>
          <a:xfrm rot="16200000">
            <a:off x="3942785" y="2664922"/>
            <a:ext cx="460072" cy="253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98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tation</a:t>
            </a:r>
          </a:p>
        </p:txBody>
      </p:sp>
      <p:sp>
        <p:nvSpPr>
          <p:cNvPr id="182" name="TextBox 182"/>
          <p:cNvSpPr txBox="1"/>
          <p:nvPr/>
        </p:nvSpPr>
        <p:spPr>
          <a:xfrm rot="16200000">
            <a:off x="4602814" y="2664741"/>
            <a:ext cx="923619" cy="253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98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</a:p>
        </p:txBody>
      </p:sp>
      <p:sp>
        <p:nvSpPr>
          <p:cNvPr id="183" name="TextBox 183"/>
          <p:cNvSpPr txBox="1"/>
          <p:nvPr/>
        </p:nvSpPr>
        <p:spPr>
          <a:xfrm rot="16200000">
            <a:off x="5706172" y="2665503"/>
            <a:ext cx="733183" cy="253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98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Logistics</a:t>
            </a:r>
          </a:p>
        </p:txBody>
      </p:sp>
      <p:sp>
        <p:nvSpPr>
          <p:cNvPr id="184" name="TextBox 184"/>
          <p:cNvSpPr txBox="1"/>
          <p:nvPr/>
        </p:nvSpPr>
        <p:spPr>
          <a:xfrm rot="16200000">
            <a:off x="6633769" y="2648372"/>
            <a:ext cx="660898" cy="253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98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Mnfg.</a:t>
            </a: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</a:p>
        </p:txBody>
      </p:sp>
      <p:sp>
        <p:nvSpPr>
          <p:cNvPr id="185" name="TextBox 185"/>
          <p:cNvSpPr txBox="1"/>
          <p:nvPr/>
        </p:nvSpPr>
        <p:spPr>
          <a:xfrm rot="16200000">
            <a:off x="6665363" y="2647938"/>
            <a:ext cx="1063852" cy="253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98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Construction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214975" y="206453"/>
            <a:ext cx="8380677" cy="2828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2-3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Evolution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3664">
              <a:lnSpc>
                <a:spcPts val="3340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Build-up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platforms,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accelerate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expansion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25657">
              <a:lnSpc>
                <a:spcPts val="2849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Accelerate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collaborative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customers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92752">
              <a:lnSpc>
                <a:spcPts val="2265"/>
              </a:lnSpc>
            </a:pPr>
            <a:r>
              <a:rPr lang="en-US" altLang="zh-CN" sz="1800" dirty="0" smtClean="0">
                <a:solidFill>
                  <a:srgbClr val="76913a"/>
                </a:solidFill>
                <a:latin typeface="Arial Unicode MS" charset="0"/>
                <a:cs typeface="Arial Unicode MS" charset="0"/>
              </a:rPr>
              <a:t>・・・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1867005" y="3488949"/>
            <a:ext cx="367806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Job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2875145" y="3488949"/>
            <a:ext cx="367806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Job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3883284" y="3488949"/>
            <a:ext cx="367807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Job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4891425" y="3488949"/>
            <a:ext cx="367807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Job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5899565" y="3488949"/>
            <a:ext cx="367807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Job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6907705" y="3488949"/>
            <a:ext cx="367807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Job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567832" y="3831509"/>
            <a:ext cx="734344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Sensing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7842013" y="3831493"/>
            <a:ext cx="733738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Security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1162349" y="4272940"/>
            <a:ext cx="5105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3174555" y="4035233"/>
            <a:ext cx="2795763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IoT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(Internet-of-Things)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629141" y="4479300"/>
            <a:ext cx="5105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z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1344305" y="4431820"/>
            <a:ext cx="51050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4052783" y="4467169"/>
            <a:ext cx="1253843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Proof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839104" y="4965952"/>
            <a:ext cx="191946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AI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2241898" y="4869577"/>
            <a:ext cx="1272899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Issue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3723394" y="4850970"/>
            <a:ext cx="1723180" cy="11111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800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0744">
              <a:lnSpc>
                <a:spcPts val="1975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2483">
              <a:lnSpc>
                <a:spcPts val="2661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5659284" y="4869577"/>
            <a:ext cx="1499100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Build-up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solution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7813088" y="5068909"/>
            <a:ext cx="789884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Robotics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2164810" y="6137030"/>
            <a:ext cx="4812824" cy="327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Scale-up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symbiotic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ADS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342840" y="6555453"/>
            <a:ext cx="276193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Autonomous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Decentralized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8859474" y="6621365"/>
            <a:ext cx="14039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1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0" name="TextBox 210"/>
          <p:cNvSpPr txBox="1"/>
          <p:nvPr/>
        </p:nvSpPr>
        <p:spPr>
          <a:xfrm>
            <a:off x="214975" y="212738"/>
            <a:ext cx="8603037" cy="1133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02"/>
              </a:lnSpc>
            </a:pP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2-4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Accelerate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Collaborative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130">
              <a:lnSpc>
                <a:spcPts val="322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Position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close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customers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accelerate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collaborative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creation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335237" y="1649873"/>
            <a:ext cx="1023799" cy="41112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8261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Region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917">
              <a:lnSpc>
                <a:spcPts val="3264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Tokyo</a:t>
            </a:r>
          </a:p>
          <a:p>
            <a:pPr indent="50304">
              <a:lnSpc>
                <a:spcPts val="2639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(APAC)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0681">
              <a:lnSpc>
                <a:spcPts val="3334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</a:p>
          <a:p>
            <a:pPr indent="0">
              <a:lnSpc>
                <a:spcPts val="2639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821">
              <a:lnSpc>
                <a:spcPts val="2654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477">
              <a:lnSpc>
                <a:spcPts val="3488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1553096" y="1649873"/>
            <a:ext cx="7264416" cy="44017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85095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strategy</a:t>
            </a:r>
          </a:p>
          <a:p>
            <a:pPr indent="254">
              <a:lnSpc>
                <a:spcPts val="30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Co-create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APAC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leveraging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collaborative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developed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254">
              <a:lnSpc>
                <a:spcPts val="317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Construct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pursue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collaborative</a:t>
            </a:r>
          </a:p>
          <a:p>
            <a:pPr indent="254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energy,</a:t>
            </a:r>
          </a:p>
          <a:p>
            <a:pPr indent="254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</a:p>
          <a:p>
            <a:pPr indent="254">
              <a:lnSpc>
                <a:spcPts val="317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collaborative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elevators/</a:t>
            </a:r>
          </a:p>
          <a:p>
            <a:pPr indent="254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escalators,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ATMs,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realize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policies</a:t>
            </a:r>
          </a:p>
          <a:p>
            <a:pPr indent="254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low-carbon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society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new-type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urbanization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4">
              <a:lnSpc>
                <a:spcPts val="2686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Together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institutions,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participate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</a:p>
          <a:p>
            <a:pPr indent="254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standardization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realize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253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nations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resolve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issues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mature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society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8859474" y="6621365"/>
            <a:ext cx="14039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1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6" name="TextBox 216"/>
          <p:cNvSpPr txBox="1"/>
          <p:nvPr/>
        </p:nvSpPr>
        <p:spPr>
          <a:xfrm>
            <a:off x="647504" y="2218220"/>
            <a:ext cx="1651998" cy="4507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549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1062940" y="3409950"/>
            <a:ext cx="232870" cy="1991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67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4.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1578054" y="3409950"/>
            <a:ext cx="4893703" cy="1991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Realignment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steps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67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1" name="TextBox 221"/>
          <p:cNvSpPr txBox="1"/>
          <p:nvPr/>
        </p:nvSpPr>
        <p:spPr>
          <a:xfrm>
            <a:off x="1746496" y="3931780"/>
            <a:ext cx="791144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Advanced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1834937" y="4123817"/>
            <a:ext cx="61409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medical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1967598" y="4315855"/>
            <a:ext cx="347335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care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7994270" y="4378026"/>
            <a:ext cx="724170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Infrastructure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214975" y="206453"/>
            <a:ext cx="8442835" cy="1153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3-1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Pursue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Vision-based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2502">
              <a:lnSpc>
                <a:spcPts val="2269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Pioneer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new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frontiers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through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creative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vision-driven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exploratory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Microsoft Sans Serif" charset="0"/>
                <a:cs typeface="Microsoft Sans Serif" charset="0"/>
              </a:rPr>
              <a:t>research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307705" y="1799555"/>
            <a:ext cx="2953320" cy="1237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758"/>
              </a:lnSpc>
            </a:pPr>
            <a:r>
              <a:rPr lang="en-US" altLang="zh-CN" sz="3204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Open</a:t>
            </a:r>
            <a:r>
              <a:rPr lang="en-US" altLang="zh-CN" sz="3204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innovation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52522">
              <a:lnSpc>
                <a:spcPts val="1985"/>
              </a:lnSpc>
            </a:pP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Agriculture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3856455" y="1662292"/>
            <a:ext cx="1104521" cy="12007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5096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Country/</a:t>
            </a:r>
          </a:p>
          <a:p>
            <a:pPr indent="36996">
              <a:lnSpc>
                <a:spcPts val="151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Governments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817">
              <a:lnSpc>
                <a:spcPts val="1783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0">
              <a:lnSpc>
                <a:spcPts val="151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communities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225270" y="3259886"/>
            <a:ext cx="2313878" cy="1601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0875">
              <a:lnSpc>
                <a:spcPts val="1646"/>
              </a:lnSpc>
            </a:pP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Space</a:t>
            </a: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                                          </a:t>
            </a: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Education</a:t>
            </a:r>
          </a:p>
          <a:p>
            <a:pPr indent="843055">
              <a:lnSpc>
                <a:spcPts val="2644"/>
              </a:lnSpc>
            </a:pP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Societal</a:t>
            </a:r>
          </a:p>
          <a:p>
            <a:pPr indent="719666">
              <a:lnSpc>
                <a:spcPts val="1512"/>
              </a:lnSpc>
            </a:pP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information</a:t>
            </a:r>
          </a:p>
          <a:p>
            <a:pPr indent="0">
              <a:lnSpc>
                <a:spcPts val="1889"/>
              </a:lnSpc>
            </a:pP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Innovative</a:t>
            </a:r>
          </a:p>
          <a:p>
            <a:pPr indent="42615">
              <a:lnSpc>
                <a:spcPts val="1512"/>
              </a:lnSpc>
            </a:pP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materials</a:t>
            </a:r>
          </a:p>
          <a:p>
            <a:pPr indent="774550">
              <a:lnSpc>
                <a:spcPts val="1890"/>
              </a:lnSpc>
            </a:pP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Symbiotic</a:t>
            </a:r>
          </a:p>
          <a:p>
            <a:pPr indent="957494">
              <a:lnSpc>
                <a:spcPts val="1512"/>
              </a:lnSpc>
            </a:pPr>
            <a:r>
              <a:rPr lang="en-US" altLang="zh-CN" sz="1403" dirty="0" smtClean="0">
                <a:solidFill>
                  <a:srgbClr val="1f5767"/>
                </a:solidFill>
                <a:latin typeface="Arial" charset="0"/>
                <a:cs typeface="Arial" charset="0"/>
              </a:rPr>
              <a:t>robot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2670963" y="3259794"/>
            <a:ext cx="2067714" cy="18114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7249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</a:p>
          <a:p>
            <a:pPr indent="289859">
              <a:lnSpc>
                <a:spcPts val="1427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Exploratory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320666">
              <a:lnSpc>
                <a:spcPts val="164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Physical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Information</a:t>
            </a:r>
          </a:p>
          <a:p>
            <a:pPr indent="306950">
              <a:lnSpc>
                <a:spcPts val="1223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sciences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                      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sciences</a:t>
            </a:r>
          </a:p>
          <a:p>
            <a:pPr indent="165892">
              <a:lnSpc>
                <a:spcPts val="222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Life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sciences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               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Frontier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93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Universities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5039453" y="3542071"/>
            <a:ext cx="1527378" cy="1720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834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</a:p>
          <a:p>
            <a:pPr indent="146275">
              <a:lnSpc>
                <a:spcPts val="151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8250">
              <a:lnSpc>
                <a:spcPts val="2023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</a:p>
          <a:p>
            <a:pPr indent="0">
              <a:lnSpc>
                <a:spcPts val="151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9311">
              <a:lnSpc>
                <a:spcPts val="173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</a:p>
          <a:p>
            <a:pPr indent="849080">
              <a:lnSpc>
                <a:spcPts val="111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6671875" y="3382918"/>
            <a:ext cx="2342589" cy="19700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88827">
              <a:lnSpc>
                <a:spcPts val="2350"/>
              </a:lnSpc>
            </a:pPr>
            <a:r>
              <a:rPr lang="en-US" altLang="zh-CN" sz="2004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Hitachi</a:t>
            </a:r>
            <a:r>
              <a:rPr lang="en-US" altLang="zh-CN" sz="2004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Group</a:t>
            </a:r>
          </a:p>
          <a:p>
            <a:pPr indent="336577">
              <a:lnSpc>
                <a:spcPts val="1701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</a:p>
          <a:p>
            <a:pPr indent="162859">
              <a:lnSpc>
                <a:spcPts val="111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Telecommunication</a:t>
            </a:r>
          </a:p>
          <a:p>
            <a:pPr indent="461502">
              <a:lnSpc>
                <a:spcPts val="1128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Systems</a:t>
            </a:r>
          </a:p>
          <a:p>
            <a:pPr indent="431291">
              <a:lnSpc>
                <a:spcPts val="1871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Energy</a:t>
            </a:r>
          </a:p>
          <a:p>
            <a:pPr indent="445007">
              <a:lnSpc>
                <a:spcPts val="1224"/>
              </a:lnSpc>
            </a:pP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Urban</a:t>
            </a:r>
          </a:p>
          <a:p>
            <a:pPr indent="236219">
              <a:lnSpc>
                <a:spcPts val="1223"/>
              </a:lnSpc>
            </a:pP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development</a:t>
            </a:r>
          </a:p>
          <a:p>
            <a:pPr indent="347471">
              <a:lnSpc>
                <a:spcPts val="1223"/>
              </a:lnSpc>
            </a:pP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Transport</a:t>
            </a:r>
          </a:p>
          <a:p>
            <a:pPr indent="303276">
              <a:lnSpc>
                <a:spcPts val="1224"/>
              </a:lnSpc>
            </a:pP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Healthcare</a:t>
            </a:r>
          </a:p>
          <a:p>
            <a:pPr indent="451104">
              <a:lnSpc>
                <a:spcPts val="1224"/>
              </a:lnSpc>
            </a:pP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Water</a:t>
            </a:r>
          </a:p>
          <a:p>
            <a:pPr indent="1588772">
              <a:lnSpc>
                <a:spcPts val="20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</a:p>
          <a:p>
            <a:pPr indent="0">
              <a:lnSpc>
                <a:spcPts val="1266"/>
              </a:lnSpc>
            </a:pP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Natural</a:t>
            </a: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resources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538766" y="5990233"/>
            <a:ext cx="711087" cy="4011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1189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Private</a:t>
            </a:r>
          </a:p>
          <a:p>
            <a:pPr indent="0">
              <a:lnSpc>
                <a:spcPts val="151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1764816" y="5486176"/>
            <a:ext cx="849094" cy="4011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15156">
              <a:lnSpc>
                <a:spcPts val="151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institutes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3811408" y="5381284"/>
            <a:ext cx="1735978" cy="7619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7895">
              <a:lnSpc>
                <a:spcPts val="2111"/>
              </a:lnSpc>
            </a:pPr>
            <a:r>
              <a:rPr lang="en-US" altLang="zh-CN" sz="18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Future</a:t>
            </a:r>
          </a:p>
          <a:p>
            <a:pPr indent="0">
              <a:lnSpc>
                <a:spcPts val="1944"/>
              </a:lnSpc>
            </a:pPr>
            <a:r>
              <a:rPr lang="en-US" altLang="zh-CN" sz="18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18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Innovation</a:t>
            </a:r>
          </a:p>
          <a:p>
            <a:pPr indent="88468">
              <a:lnSpc>
                <a:spcPts val="1944"/>
              </a:lnSpc>
            </a:pPr>
            <a:r>
              <a:rPr lang="en-US" altLang="zh-CN" sz="18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8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areas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6017627" y="5676379"/>
            <a:ext cx="643408" cy="3062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Automotive</a:t>
            </a:r>
          </a:p>
          <a:p>
            <a:pPr indent="82301">
              <a:lnSpc>
                <a:spcPts val="111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systems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6844087" y="5329602"/>
            <a:ext cx="1000648" cy="10850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4216">
              <a:lnSpc>
                <a:spcPts val="1407"/>
              </a:lnSpc>
            </a:pP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Logistics</a:t>
            </a:r>
          </a:p>
          <a:p>
            <a:pPr indent="16764">
              <a:lnSpc>
                <a:spcPts val="1223"/>
              </a:lnSpc>
            </a:pP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Manufacturing</a:t>
            </a:r>
          </a:p>
          <a:p>
            <a:pPr indent="0">
              <a:lnSpc>
                <a:spcPts val="1223"/>
              </a:lnSpc>
            </a:pP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Construction</a:t>
            </a:r>
          </a:p>
          <a:p>
            <a:pPr indent="228600">
              <a:lnSpc>
                <a:spcPts val="1224"/>
              </a:lnSpc>
            </a:pPr>
            <a:r>
              <a:rPr lang="en-US" altLang="zh-CN" sz="1200" dirty="0" smtClean="0">
                <a:solidFill>
                  <a:srgbClr val="612321"/>
                </a:solidFill>
                <a:latin typeface="Arial" charset="0"/>
                <a:cs typeface="Arial" charset="0"/>
              </a:rPr>
              <a:t>Finance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3864">
              <a:lnSpc>
                <a:spcPts val="1348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Construction</a:t>
            </a:r>
          </a:p>
          <a:p>
            <a:pPr indent="204854">
              <a:lnSpc>
                <a:spcPts val="111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machinery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8082792" y="5605132"/>
            <a:ext cx="544704" cy="449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23">
              <a:lnSpc>
                <a:spcPts val="129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</a:t>
            </a:r>
          </a:p>
          <a:p>
            <a:pPr indent="0">
              <a:lnSpc>
                <a:spcPts val="111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functional</a:t>
            </a:r>
          </a:p>
          <a:p>
            <a:pPr indent="13740">
              <a:lnSpc>
                <a:spcPts val="1128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materials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8859474" y="6621365"/>
            <a:ext cx="14039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24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1" name="TextBox 241"/>
          <p:cNvSpPr txBox="1"/>
          <p:nvPr/>
        </p:nvSpPr>
        <p:spPr>
          <a:xfrm>
            <a:off x="214975" y="206453"/>
            <a:ext cx="2740143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3-2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304110" y="1174348"/>
            <a:ext cx="594355" cy="3433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5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Physical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sciences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1119671" y="1006023"/>
            <a:ext cx="3254211" cy="676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0126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Realize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eco-friendly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society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</a:p>
          <a:p>
            <a:pPr indent="0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creating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innovative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</a:p>
          <a:p>
            <a:pPr indent="228636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holography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electron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microscope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4670571" y="1092051"/>
            <a:ext cx="594355" cy="5079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4864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Inform-</a:t>
            </a:r>
          </a:p>
          <a:p>
            <a:pPr indent="131064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ation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sciences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5731643" y="1115751"/>
            <a:ext cx="2724376" cy="4572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Realize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society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new</a:t>
            </a:r>
          </a:p>
          <a:p>
            <a:pPr indent="466394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paradigm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computing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415585" y="1856577"/>
            <a:ext cx="1069602" cy="6832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Ltd.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840">
              <a:lnSpc>
                <a:spcPts val="1507"/>
              </a:lnSpc>
            </a:pPr>
            <a:r>
              <a:rPr lang="en-US" altLang="zh-CN" sz="1200" dirty="0" smtClean="0">
                <a:solidFill>
                  <a:srgbClr val="3f3f3f"/>
                </a:solidFill>
                <a:latin typeface="Arial" charset="0"/>
                <a:cs typeface="Arial" charset="0"/>
              </a:rPr>
              <a:t>NIMS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3483293" y="1837231"/>
            <a:ext cx="883356" cy="697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RIKEN</a:t>
            </a:r>
          </a:p>
          <a:p>
            <a:pPr indent="400713">
              <a:lnSpc>
                <a:spcPts val="23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Prof.</a:t>
            </a:r>
          </a:p>
          <a:p>
            <a:pPr indent="249837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TOKURA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361937" y="2798690"/>
            <a:ext cx="1262145" cy="4998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967">
              <a:lnSpc>
                <a:spcPts val="1294"/>
              </a:lnSpc>
            </a:pPr>
            <a:r>
              <a:rPr lang="en-US" altLang="zh-CN" sz="1103" dirty="0" smtClean="0">
                <a:solidFill>
                  <a:srgbClr val="3f3f3f"/>
                </a:solidFill>
                <a:latin typeface="Arial" charset="0"/>
                <a:cs typeface="Arial" charset="0"/>
              </a:rPr>
              <a:t>Overseas/domestic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3f3f3f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103" dirty="0" smtClean="0">
                <a:solidFill>
                  <a:srgbClr val="3f3f3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3f3f3f"/>
                </a:solidFill>
                <a:latin typeface="Arial" charset="0"/>
                <a:cs typeface="Arial" charset="0"/>
              </a:rPr>
              <a:t>institutes</a:t>
            </a:r>
            <a:r>
              <a:rPr lang="en-US" altLang="zh-CN" sz="1103" dirty="0" smtClean="0">
                <a:solidFill>
                  <a:srgbClr val="3f3f3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3f3f3f"/>
                </a:solidFill>
                <a:latin typeface="Arial" charset="0"/>
                <a:cs typeface="Arial" charset="0"/>
              </a:rPr>
              <a:t>&amp;</a:t>
            </a:r>
          </a:p>
          <a:p>
            <a:pPr indent="150863">
              <a:lnSpc>
                <a:spcPts val="1320"/>
              </a:lnSpc>
            </a:pPr>
            <a:r>
              <a:rPr lang="en-US" altLang="zh-CN" sz="1103" dirty="0" smtClean="0">
                <a:solidFill>
                  <a:srgbClr val="3f3f3f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1103" dirty="0" smtClean="0">
                <a:solidFill>
                  <a:srgbClr val="3f3f3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3f3f3f"/>
                </a:solidFill>
                <a:latin typeface="Arial" charset="0"/>
                <a:cs typeface="Arial" charset="0"/>
              </a:rPr>
              <a:t>companies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1732928" y="2780408"/>
            <a:ext cx="1210487" cy="5688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385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Holography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</a:t>
            </a:r>
          </a:p>
          <a:p>
            <a:pPr indent="149400">
              <a:lnSpc>
                <a:spcPts val="1572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World’s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highest</a:t>
            </a:r>
          </a:p>
          <a:p>
            <a:pPr indent="0">
              <a:lnSpc>
                <a:spcPts val="1259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resolution: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0.043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nm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3734654" y="2521037"/>
            <a:ext cx="622094" cy="862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Yoshinori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9352">
              <a:lnSpc>
                <a:spcPts val="179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Prof.</a:t>
            </a:r>
          </a:p>
          <a:p>
            <a:pPr indent="15240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SHINDO</a:t>
            </a:r>
          </a:p>
          <a:p>
            <a:pPr indent="35052">
              <a:lnSpc>
                <a:spcPts val="12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Daisuke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4736965" y="2623068"/>
            <a:ext cx="3763411" cy="834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6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“Ising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chip”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solving</a:t>
            </a:r>
          </a:p>
          <a:p>
            <a:pPr indent="0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combinatorial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</a:p>
          <a:p>
            <a:pPr indent="0">
              <a:lnSpc>
                <a:spcPts val="167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problem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ultra-high-speeds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Prototype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45139">
              <a:lnSpc>
                <a:spcPts val="165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“Ising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Chip”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668566" y="3522756"/>
            <a:ext cx="359768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Supported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program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(Cabinet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Office)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d1b10"/>
                </a:solidFill>
                <a:latin typeface="Arial" charset="0"/>
                <a:cs typeface="Arial" charset="0"/>
              </a:rPr>
              <a:t>JSPS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4950813" y="3443744"/>
            <a:ext cx="355639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industry-academia-government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304110" y="3949219"/>
            <a:ext cx="594355" cy="3433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3736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Life</a:t>
            </a:r>
          </a:p>
          <a:p>
            <a:pPr indent="0">
              <a:lnSpc>
                <a:spcPts val="12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sciences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1101521" y="3890623"/>
            <a:ext cx="3295563" cy="457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Realize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QoL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society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</a:p>
          <a:p>
            <a:pPr indent="15201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automatic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cell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culturing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4705621" y="4031516"/>
            <a:ext cx="52623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Frontier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5639678" y="3780896"/>
            <a:ext cx="2907405" cy="676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03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Realize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organizational</a:t>
            </a:r>
          </a:p>
          <a:p>
            <a:pPr indent="344373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satisfaction</a:t>
            </a:r>
          </a:p>
          <a:p>
            <a:pPr indent="0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human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analytics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4718639" y="4710448"/>
            <a:ext cx="275535" cy="1716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Manage</a:t>
            </a:r>
          </a:p>
          <a:p>
            <a:pPr indent="41147">
              <a:lnSpc>
                <a:spcPts val="648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-ment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5192557" y="4751595"/>
            <a:ext cx="160168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5632916" y="4751596"/>
            <a:ext cx="109877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HR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5974180" y="4710448"/>
            <a:ext cx="260450" cy="1716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67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Design</a:t>
            </a:r>
          </a:p>
          <a:p>
            <a:pPr indent="0">
              <a:lnSpc>
                <a:spcPts val="648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Mnfg.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6352086" y="4710448"/>
            <a:ext cx="336495" cy="1716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576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648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Marketing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6789364" y="4751596"/>
            <a:ext cx="294128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4736955" y="5024002"/>
            <a:ext cx="2638567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Applicable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4691239" y="5322429"/>
            <a:ext cx="329029" cy="1716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Transport</a:t>
            </a:r>
          </a:p>
          <a:p>
            <a:pPr indent="68579">
              <a:lnSpc>
                <a:spcPts val="648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-ation</a:t>
            </a:r>
          </a:p>
        </p:txBody>
      </p:sp>
      <p:sp>
        <p:nvSpPr>
          <p:cNvPr id="266" name="TextBox 266"/>
          <p:cNvSpPr txBox="1"/>
          <p:nvPr/>
        </p:nvSpPr>
        <p:spPr>
          <a:xfrm>
            <a:off x="5178810" y="5363577"/>
            <a:ext cx="196594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</a:p>
        </p:txBody>
      </p:sp>
      <p:sp>
        <p:nvSpPr>
          <p:cNvPr id="267" name="TextBox 267"/>
          <p:cNvSpPr txBox="1"/>
          <p:nvPr/>
        </p:nvSpPr>
        <p:spPr>
          <a:xfrm>
            <a:off x="5530775" y="5363577"/>
            <a:ext cx="313940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Buildings</a:t>
            </a:r>
          </a:p>
        </p:txBody>
      </p:sp>
      <p:sp>
        <p:nvSpPr>
          <p:cNvPr id="268" name="TextBox 268"/>
          <p:cNvSpPr txBox="1"/>
          <p:nvPr/>
        </p:nvSpPr>
        <p:spPr>
          <a:xfrm>
            <a:off x="5992500" y="5322429"/>
            <a:ext cx="222194" cy="1716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</a:t>
            </a:r>
          </a:p>
          <a:p>
            <a:pPr indent="36576">
              <a:lnSpc>
                <a:spcPts val="648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care</a:t>
            </a:r>
          </a:p>
        </p:txBody>
      </p:sp>
      <p:sp>
        <p:nvSpPr>
          <p:cNvPr id="269" name="TextBox 269"/>
          <p:cNvSpPr txBox="1"/>
          <p:nvPr/>
        </p:nvSpPr>
        <p:spPr>
          <a:xfrm>
            <a:off x="6370374" y="5363577"/>
            <a:ext cx="300225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Logistics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6798540" y="5363577"/>
            <a:ext cx="274011" cy="89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Finance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7730436" y="5329975"/>
            <a:ext cx="1055060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Wearable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sensor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274601" y="5616865"/>
            <a:ext cx="4256639" cy="8680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4350">
              <a:lnSpc>
                <a:spcPts val="120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sheet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culturing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  <a:p>
            <a:pPr indent="746798">
              <a:lnSpc>
                <a:spcPts val="163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Devt.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Tokyo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Women’s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Medical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University</a:t>
            </a:r>
          </a:p>
          <a:p>
            <a:pPr indent="473954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industry-academia-government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</a:p>
          <a:p>
            <a:pPr indent="99098">
              <a:lnSpc>
                <a:spcPts val="97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MEXT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advanced</a:t>
            </a:r>
          </a:p>
          <a:p>
            <a:pPr indent="0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interdisciplinary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supported</a:t>
            </a:r>
          </a:p>
          <a:p>
            <a:pPr indent="1873034">
              <a:lnSpc>
                <a:spcPts val="9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NEDO.</a:t>
            </a:r>
          </a:p>
        </p:txBody>
      </p:sp>
      <p:sp>
        <p:nvSpPr>
          <p:cNvPr id="273" name="TextBox 273"/>
          <p:cNvSpPr txBox="1"/>
          <p:nvPr/>
        </p:nvSpPr>
        <p:spPr>
          <a:xfrm>
            <a:off x="6106871" y="5726811"/>
            <a:ext cx="1196354" cy="5597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596">
              <a:lnSpc>
                <a:spcPts val="1168"/>
              </a:lnSpc>
            </a:pPr>
            <a:r>
              <a:rPr lang="en-US" altLang="zh-CN" sz="996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Realize</a:t>
            </a:r>
            <a:r>
              <a:rPr lang="en-US" altLang="zh-CN" sz="996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corporate</a:t>
            </a:r>
          </a:p>
          <a:p>
            <a:pPr indent="228570">
              <a:lnSpc>
                <a:spcPts val="1079"/>
              </a:lnSpc>
            </a:pPr>
            <a:r>
              <a:rPr lang="en-US" altLang="zh-CN" sz="996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management</a:t>
            </a:r>
          </a:p>
          <a:p>
            <a:pPr indent="0">
              <a:lnSpc>
                <a:spcPts val="1079"/>
              </a:lnSpc>
            </a:pPr>
            <a:r>
              <a:rPr lang="en-US" altLang="zh-CN" sz="996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focusing</a:t>
            </a:r>
            <a:r>
              <a:rPr lang="en-US" altLang="zh-CN" sz="996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96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collective</a:t>
            </a:r>
          </a:p>
          <a:p>
            <a:pPr indent="310917">
              <a:lnSpc>
                <a:spcPts val="1079"/>
              </a:lnSpc>
            </a:pPr>
            <a:r>
              <a:rPr lang="en-US" altLang="zh-CN" sz="996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happiness</a:t>
            </a:r>
          </a:p>
        </p:txBody>
      </p:sp>
      <p:sp>
        <p:nvSpPr>
          <p:cNvPr id="274" name="TextBox 274"/>
          <p:cNvSpPr txBox="1"/>
          <p:nvPr/>
        </p:nvSpPr>
        <p:spPr>
          <a:xfrm>
            <a:off x="7690678" y="5731068"/>
            <a:ext cx="1108398" cy="507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5156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45719">
              <a:lnSpc>
                <a:spcPts val="129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universities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316127" y="6550228"/>
            <a:ext cx="4053809" cy="2779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NIMS: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National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Institute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Science,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microscope</a:t>
            </a:r>
          </a:p>
          <a:p>
            <a:pPr indent="0">
              <a:lnSpc>
                <a:spcPts val="10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CMOS: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Complementary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metal-oxide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semiconductor,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QoL: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Quality-of-Life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8859474" y="6621365"/>
            <a:ext cx="14039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27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9" name="TextBox 279"/>
          <p:cNvSpPr txBox="1"/>
          <p:nvPr/>
        </p:nvSpPr>
        <p:spPr>
          <a:xfrm>
            <a:off x="647504" y="2218220"/>
            <a:ext cx="1651998" cy="4507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549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280" name="TextBox 280"/>
          <p:cNvSpPr txBox="1"/>
          <p:nvPr/>
        </p:nvSpPr>
        <p:spPr>
          <a:xfrm>
            <a:off x="1062940" y="3409950"/>
            <a:ext cx="232870" cy="1991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6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</a:p>
        </p:txBody>
      </p:sp>
      <p:sp>
        <p:nvSpPr>
          <p:cNvPr id="281" name="TextBox 281"/>
          <p:cNvSpPr txBox="1"/>
          <p:nvPr/>
        </p:nvSpPr>
        <p:spPr>
          <a:xfrm>
            <a:off x="1578054" y="3409950"/>
            <a:ext cx="4893703" cy="1991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Realignment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steps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a5a5a5"/>
                </a:solidFill>
                <a:latin typeface="Arial" charset="0"/>
                <a:cs typeface="Arial" charset="0"/>
              </a:rPr>
              <a:t>future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6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282" name="TextBox 282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47504" y="2218220"/>
            <a:ext cx="1651998" cy="4507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549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2940" y="3409950"/>
            <a:ext cx="232870" cy="1991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6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78054" y="3409950"/>
            <a:ext cx="4893703" cy="1991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Realignment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56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steps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6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8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4" name="TextBox 284"/>
          <p:cNvSpPr txBox="1"/>
          <p:nvPr/>
        </p:nvSpPr>
        <p:spPr>
          <a:xfrm>
            <a:off x="214975" y="206453"/>
            <a:ext cx="8467395" cy="65632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2029">
              <a:lnSpc>
                <a:spcPts val="3826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leading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517">
              <a:lnSpc>
                <a:spcPts val="37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Realignment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structure</a:t>
            </a:r>
          </a:p>
          <a:p>
            <a:pPr indent="438242">
              <a:lnSpc>
                <a:spcPts val="3712"/>
              </a:lnSpc>
            </a:pPr>
            <a:r>
              <a:rPr lang="en-US" altLang="zh-CN" sz="2400" dirty="0" smtClean="0">
                <a:solidFill>
                  <a:srgbClr val="365e91"/>
                </a:solidFill>
                <a:latin typeface="Times New Roman" charset="0"/>
                <a:cs typeface="Times New Roman" charset="0"/>
              </a:rPr>
              <a:t>●</a:t>
            </a:r>
            <a:r>
              <a:rPr lang="en-US" altLang="zh-CN" sz="2400" dirty="0" smtClean="0">
                <a:solidFill>
                  <a:srgbClr val="365e9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Realign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</a:p>
          <a:p>
            <a:pPr indent="960574">
              <a:lnSpc>
                <a:spcPts val="3074"/>
              </a:lnSpc>
            </a:pPr>
            <a:r>
              <a:rPr lang="en-US" altLang="zh-CN" sz="2195" dirty="0" smtClean="0">
                <a:solidFill>
                  <a:srgbClr val="365e91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2195" dirty="0" smtClean="0">
                <a:solidFill>
                  <a:srgbClr val="365e91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</a:p>
          <a:p>
            <a:pPr indent="960574">
              <a:lnSpc>
                <a:spcPts val="2639"/>
              </a:lnSpc>
            </a:pPr>
            <a:r>
              <a:rPr lang="en-US" altLang="zh-CN" sz="2195" dirty="0" smtClean="0">
                <a:solidFill>
                  <a:srgbClr val="365e91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2195" dirty="0" smtClean="0">
                <a:solidFill>
                  <a:srgbClr val="365e91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</a:p>
          <a:p>
            <a:pPr indent="960574">
              <a:lnSpc>
                <a:spcPts val="2639"/>
              </a:lnSpc>
            </a:pPr>
            <a:r>
              <a:rPr lang="en-US" altLang="zh-CN" sz="2195" dirty="0" smtClean="0">
                <a:solidFill>
                  <a:srgbClr val="365e91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2195" dirty="0" smtClean="0">
                <a:solidFill>
                  <a:srgbClr val="365e91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Exploratory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517">
              <a:lnSpc>
                <a:spcPts val="3447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</a:p>
          <a:p>
            <a:pPr indent="438242">
              <a:lnSpc>
                <a:spcPts val="3754"/>
              </a:lnSpc>
            </a:pPr>
            <a:r>
              <a:rPr lang="en-US" altLang="zh-CN" sz="2400" dirty="0" smtClean="0">
                <a:solidFill>
                  <a:srgbClr val="365e91"/>
                </a:solidFill>
                <a:latin typeface="Times New Roman" charset="0"/>
                <a:cs typeface="Times New Roman" charset="0"/>
              </a:rPr>
              <a:t>●</a:t>
            </a:r>
            <a:r>
              <a:rPr lang="en-US" altLang="zh-CN" sz="2400" dirty="0" smtClean="0">
                <a:solidFill>
                  <a:srgbClr val="365e9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Build-up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autonomous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platforms,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8242">
              <a:lnSpc>
                <a:spcPts val="2816"/>
              </a:lnSpc>
            </a:pPr>
            <a:r>
              <a:rPr lang="en-US" altLang="zh-CN" sz="2400" dirty="0" smtClean="0">
                <a:solidFill>
                  <a:srgbClr val="365e91"/>
                </a:solidFill>
                <a:latin typeface="Times New Roman" charset="0"/>
                <a:cs typeface="Times New Roman" charset="0"/>
              </a:rPr>
              <a:t>●</a:t>
            </a:r>
            <a:r>
              <a:rPr lang="en-US" altLang="zh-CN" sz="2400" dirty="0" smtClean="0">
                <a:solidFill>
                  <a:srgbClr val="365e9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collaborative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517">
              <a:lnSpc>
                <a:spcPts val="36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steps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future</a:t>
            </a:r>
          </a:p>
          <a:p>
            <a:pPr indent="438242">
              <a:lnSpc>
                <a:spcPts val="3681"/>
              </a:lnSpc>
            </a:pPr>
            <a:r>
              <a:rPr lang="en-US" altLang="zh-CN" sz="2400" dirty="0" smtClean="0">
                <a:solidFill>
                  <a:srgbClr val="365e91"/>
                </a:solidFill>
                <a:latin typeface="Times New Roman" charset="0"/>
                <a:cs typeface="Times New Roman" charset="0"/>
              </a:rPr>
              <a:t>●</a:t>
            </a:r>
            <a:r>
              <a:rPr lang="en-US" altLang="zh-CN" sz="2400" dirty="0" smtClean="0">
                <a:solidFill>
                  <a:srgbClr val="365e91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hub,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pioneer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frontiers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76052">
              <a:lnSpc>
                <a:spcPts val="194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85" name="TextBox 285"/>
          <p:cNvSpPr txBox="1"/>
          <p:nvPr/>
        </p:nvSpPr>
        <p:spPr>
          <a:xfrm>
            <a:off x="8859474" y="6621365"/>
            <a:ext cx="14039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28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" name="TextBox 287"/>
          <p:cNvSpPr txBox="1"/>
          <p:nvPr/>
        </p:nvSpPr>
        <p:spPr>
          <a:xfrm>
            <a:off x="653415" y="2208185"/>
            <a:ext cx="5341861" cy="37330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549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67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  <a:p>
            <a:pPr indent="0">
              <a:lnSpc>
                <a:spcPts val="2405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284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Keiji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KOJIMA,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Ph.D.</a:t>
            </a:r>
          </a:p>
          <a:p>
            <a:pPr indent="0">
              <a:lnSpc>
                <a:spcPts val="17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Vice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Executive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Officer</a:t>
            </a:r>
          </a:p>
          <a:p>
            <a:pPr indent="0">
              <a:lnSpc>
                <a:spcPts val="17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Chief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Officer</a:t>
            </a:r>
          </a:p>
          <a:p>
            <a:pPr indent="0">
              <a:lnSpc>
                <a:spcPts val="17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CEO,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  <a:p>
            <a:pPr indent="0">
              <a:lnSpc>
                <a:spcPts val="17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</a:p>
        </p:txBody>
      </p:sp>
      <p:sp>
        <p:nvSpPr>
          <p:cNvPr id="288" name="TextBox 288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89" name="TextBox 289"/>
          <p:cNvSpPr txBox="1"/>
          <p:nvPr/>
        </p:nvSpPr>
        <p:spPr>
          <a:xfrm>
            <a:off x="8860376" y="6621365"/>
            <a:ext cx="14039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29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14975" y="206453"/>
            <a:ext cx="7616959" cy="26154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1-1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Mid-term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4019">
              <a:lnSpc>
                <a:spcPts val="4072"/>
              </a:lnSpc>
            </a:pP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Mid-term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8739">
              <a:lnSpc>
                <a:spcPts val="3707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Hitachi’s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797" y="3586704"/>
            <a:ext cx="2610372" cy="18597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9422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2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0">
              <a:lnSpc>
                <a:spcPts val="2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maximize</a:t>
            </a:r>
          </a:p>
          <a:p>
            <a:pPr indent="0">
              <a:lnSpc>
                <a:spcPts val="2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utilization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97048" y="3594839"/>
            <a:ext cx="2358460" cy="1504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4166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2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0">
              <a:lnSpc>
                <a:spcPts val="2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Society</a:t>
            </a:r>
          </a:p>
          <a:p>
            <a:pPr indent="0">
              <a:lnSpc>
                <a:spcPts val="2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globally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01183" y="3592535"/>
            <a:ext cx="2548652" cy="1799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4921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Transformation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5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Hitachi:</a:t>
            </a:r>
          </a:p>
          <a:p>
            <a:pPr indent="0">
              <a:lnSpc>
                <a:spcPts val="2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0">
              <a:lnSpc>
                <a:spcPts val="2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standardized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speedy</a:t>
            </a:r>
          </a:p>
          <a:p>
            <a:pPr indent="0">
              <a:lnSpc>
                <a:spcPts val="2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29578" y="6621365"/>
            <a:ext cx="7032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 rot="5400000">
            <a:off x="6413148" y="3585104"/>
            <a:ext cx="4629315" cy="327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75"/>
              </a:lnSpc>
            </a:pP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1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33741" y="4954199"/>
            <a:ext cx="352053" cy="1930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0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'15/2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9511" y="206453"/>
            <a:ext cx="7387849" cy="10203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463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1-2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21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Pursuing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fulfill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Mid-term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5577" y="1339426"/>
            <a:ext cx="1106895" cy="13356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Mgmt.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index</a:t>
            </a:r>
          </a:p>
          <a:p>
            <a:pPr indent="147778">
              <a:lnSpc>
                <a:spcPts val="252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108185">
              <a:lnSpc>
                <a:spcPts val="210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1569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 indent="22949">
              <a:lnSpc>
                <a:spcPts val="210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96056" y="1340237"/>
            <a:ext cx="1012638" cy="13348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2263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'12</a:t>
            </a:r>
          </a:p>
          <a:p>
            <a:pPr indent="0">
              <a:lnSpc>
                <a:spcPts val="2497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JPY9,041B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7756">
              <a:lnSpc>
                <a:spcPts val="206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6636">
              <a:lnSpc>
                <a:spcPts val="206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41%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106865" y="1340237"/>
            <a:ext cx="1234991" cy="13348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3743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'13</a:t>
            </a:r>
          </a:p>
          <a:p>
            <a:pPr indent="0">
              <a:lnSpc>
                <a:spcPts val="2497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9,616.2B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9844">
              <a:lnSpc>
                <a:spcPts val="206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7306">
              <a:lnSpc>
                <a:spcPts val="206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45%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678929" y="1339426"/>
            <a:ext cx="1276767" cy="13356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4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’14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(Forecast)</a:t>
            </a:r>
          </a:p>
          <a:p>
            <a:pPr indent="20284">
              <a:lnSpc>
                <a:spcPts val="2497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JPY9,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600B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7228">
              <a:lnSpc>
                <a:spcPts val="206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6.0%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6108">
              <a:lnSpc>
                <a:spcPts val="206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376475" y="1339426"/>
            <a:ext cx="1215149" cy="1335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4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'15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(Target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6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*2</a:t>
            </a:r>
            <a:r>
              <a:rPr lang="en-US" altLang="zh-CN" sz="106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  <a:p>
            <a:pPr indent="62376">
              <a:lnSpc>
                <a:spcPts val="2497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JPY10,000B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1858">
              <a:lnSpc>
                <a:spcPts val="206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439">
              <a:lnSpc>
                <a:spcPts val="206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50%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9511" y="2696420"/>
            <a:ext cx="7592189" cy="4957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32489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2015/2/4,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2014/5/12</a:t>
            </a:r>
          </a:p>
          <a:p>
            <a:pPr indent="0">
              <a:lnSpc>
                <a:spcPts val="2495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Timely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70951" y="3334233"/>
            <a:ext cx="1509238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Storage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56529" y="3356272"/>
            <a:ext cx="352054" cy="1930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0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'14/4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63519" y="3334233"/>
            <a:ext cx="2337353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Proton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beam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therapy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'14/8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455808" y="3334233"/>
            <a:ext cx="1506401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Railway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441106" y="3356272"/>
            <a:ext cx="352053" cy="1930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0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'15/1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1038" y="3671698"/>
            <a:ext cx="2104703" cy="10774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47649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VSP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G1000</a:t>
            </a:r>
          </a:p>
          <a:p>
            <a:pPr indent="1147649">
              <a:lnSpc>
                <a:spcPts val="192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Uninterrupted</a:t>
            </a:r>
          </a:p>
          <a:p>
            <a:pPr indent="1147649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</a:p>
          <a:p>
            <a:pPr indent="1147649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virtualization</a:t>
            </a:r>
          </a:p>
          <a:p>
            <a:pPr indent="1147649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0">
              <a:lnSpc>
                <a:spcPts val="94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VSP: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901920" y="3693034"/>
            <a:ext cx="1332392" cy="9568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PROBEAT-RT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*3</a:t>
            </a:r>
          </a:p>
          <a:p>
            <a:pPr indent="0">
              <a:lnSpc>
                <a:spcPts val="192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precision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moving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tumor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irradiation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523141" y="3671698"/>
            <a:ext cx="1312875" cy="9568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Class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</a:p>
          <a:p>
            <a:pPr indent="0">
              <a:lnSpc>
                <a:spcPts val="192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Simplification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absorption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analysis-led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71231" y="4920002"/>
            <a:ext cx="846233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Elevators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215168" y="4932330"/>
            <a:ext cx="352054" cy="1930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0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'14/4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863240" y="4920042"/>
            <a:ext cx="2355291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Eco-friendly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vehicles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'14/12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455808" y="4910293"/>
            <a:ext cx="417129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441106" y="4932330"/>
            <a:ext cx="352053" cy="1930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0"/>
              </a:lnSpc>
            </a:pPr>
            <a:r>
              <a:rPr lang="en-US" altLang="zh-CN" sz="12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'15/6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93268" y="5399883"/>
            <a:ext cx="1630622" cy="789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fastest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elevator</a:t>
            </a:r>
          </a:p>
          <a:p>
            <a:pPr indent="0">
              <a:lnSpc>
                <a:spcPts val="192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riding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comfort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852511" y="6184658"/>
            <a:ext cx="474881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Inverter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408902" y="6058169"/>
            <a:ext cx="397763" cy="29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938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0">
              <a:lnSpc>
                <a:spcPts val="105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949988" y="5402931"/>
            <a:ext cx="1124461" cy="953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Inverters</a:t>
            </a:r>
          </a:p>
          <a:p>
            <a:pPr indent="0">
              <a:lnSpc>
                <a:spcPts val="190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inverter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size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dual-sided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cooling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modules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391632" y="5399883"/>
            <a:ext cx="1356648" cy="789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UNIPARA</a:t>
            </a:r>
          </a:p>
          <a:p>
            <a:pPr indent="0">
              <a:lnSpc>
                <a:spcPts val="192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30%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size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modular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conversion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15512" y="6403819"/>
            <a:ext cx="5481958" cy="445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*3: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Hokkaido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University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(Cabinet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Japan),</a:t>
            </a:r>
          </a:p>
          <a:p>
            <a:pPr indent="181319">
              <a:lnSpc>
                <a:spcPts val="1127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‘14/8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Approval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granted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partial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amendment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previously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approved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Japan’s</a:t>
            </a:r>
          </a:p>
          <a:p>
            <a:pPr indent="217932">
              <a:lnSpc>
                <a:spcPts val="1140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Pharmaceutical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Affairs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(tumor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tracking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system).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8929578" y="6621365"/>
            <a:ext cx="7032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TextBox 46"/>
          <p:cNvSpPr txBox="1"/>
          <p:nvPr/>
        </p:nvSpPr>
        <p:spPr>
          <a:xfrm rot="16200000">
            <a:off x="5353211" y="4420415"/>
            <a:ext cx="237757" cy="35215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7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4.2%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4.2%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4.3%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3.8%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3.7%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3.7%</a:t>
            </a:r>
          </a:p>
        </p:txBody>
      </p:sp>
      <p:sp>
        <p:nvSpPr>
          <p:cNvPr id="47" name="TextBox 47"/>
          <p:cNvSpPr txBox="1"/>
          <p:nvPr/>
        </p:nvSpPr>
        <p:spPr>
          <a:xfrm rot="16200000">
            <a:off x="4960095" y="5323910"/>
            <a:ext cx="237757" cy="9759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68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</p:txBody>
      </p:sp>
      <p:sp>
        <p:nvSpPr>
          <p:cNvPr id="48" name="TextBox 48"/>
          <p:cNvSpPr txBox="1"/>
          <p:nvPr/>
        </p:nvSpPr>
        <p:spPr>
          <a:xfrm rot="16200000">
            <a:off x="7156361" y="1687516"/>
            <a:ext cx="237757" cy="1047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251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49" name="TextBox 49"/>
          <p:cNvSpPr txBox="1"/>
          <p:nvPr/>
        </p:nvSpPr>
        <p:spPr>
          <a:xfrm rot="16200000">
            <a:off x="7161732" y="2090164"/>
            <a:ext cx="237757" cy="10586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33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0" name="TextBox 50"/>
          <p:cNvSpPr txBox="1"/>
          <p:nvPr/>
        </p:nvSpPr>
        <p:spPr>
          <a:xfrm rot="16200000">
            <a:off x="7167307" y="2492608"/>
            <a:ext cx="237757" cy="1069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42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51" name="TextBox 51"/>
          <p:cNvSpPr txBox="1"/>
          <p:nvPr/>
        </p:nvSpPr>
        <p:spPr>
          <a:xfrm rot="16200000">
            <a:off x="6942930" y="3125004"/>
            <a:ext cx="237757" cy="621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89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</a:t>
            </a:r>
          </a:p>
        </p:txBody>
      </p:sp>
      <p:sp>
        <p:nvSpPr>
          <p:cNvPr id="52" name="TextBox 52"/>
          <p:cNvSpPr txBox="1"/>
          <p:nvPr/>
        </p:nvSpPr>
        <p:spPr>
          <a:xfrm rot="16200000">
            <a:off x="2879560" y="5388267"/>
            <a:ext cx="237757" cy="2711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3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’09</a:t>
            </a:r>
          </a:p>
        </p:txBody>
      </p:sp>
      <p:sp>
        <p:nvSpPr>
          <p:cNvPr id="53" name="TextBox 53"/>
          <p:cNvSpPr txBox="1"/>
          <p:nvPr/>
        </p:nvSpPr>
        <p:spPr>
          <a:xfrm rot="16200000">
            <a:off x="3638236" y="5388267"/>
            <a:ext cx="237757" cy="2711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3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’10</a:t>
            </a:r>
          </a:p>
        </p:txBody>
      </p:sp>
      <p:sp>
        <p:nvSpPr>
          <p:cNvPr id="54" name="TextBox 54"/>
          <p:cNvSpPr txBox="1"/>
          <p:nvPr/>
        </p:nvSpPr>
        <p:spPr>
          <a:xfrm rot="16200000">
            <a:off x="5147988" y="5395868"/>
            <a:ext cx="237757" cy="2559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’11</a:t>
            </a:r>
          </a:p>
        </p:txBody>
      </p:sp>
      <p:sp>
        <p:nvSpPr>
          <p:cNvPr id="55" name="TextBox 55"/>
          <p:cNvSpPr txBox="1"/>
          <p:nvPr/>
        </p:nvSpPr>
        <p:spPr>
          <a:xfrm rot="16200000">
            <a:off x="4396913" y="5388267"/>
            <a:ext cx="237757" cy="2711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3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’12</a:t>
            </a:r>
          </a:p>
        </p:txBody>
      </p:sp>
      <p:sp>
        <p:nvSpPr>
          <p:cNvPr id="56" name="TextBox 56"/>
          <p:cNvSpPr txBox="1"/>
          <p:nvPr/>
        </p:nvSpPr>
        <p:spPr>
          <a:xfrm rot="16200000">
            <a:off x="5898861" y="5388267"/>
            <a:ext cx="237757" cy="2711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3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’13</a:t>
            </a:r>
          </a:p>
        </p:txBody>
      </p:sp>
      <p:sp>
        <p:nvSpPr>
          <p:cNvPr id="57" name="TextBox 57"/>
          <p:cNvSpPr txBox="1"/>
          <p:nvPr/>
        </p:nvSpPr>
        <p:spPr>
          <a:xfrm rot="16200000">
            <a:off x="6657537" y="5388267"/>
            <a:ext cx="237757" cy="2711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3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’14</a:t>
            </a:r>
          </a:p>
        </p:txBody>
      </p:sp>
      <p:sp>
        <p:nvSpPr>
          <p:cNvPr id="58" name="TextBox 58"/>
          <p:cNvSpPr txBox="1"/>
          <p:nvPr/>
        </p:nvSpPr>
        <p:spPr>
          <a:xfrm rot="16200000">
            <a:off x="7475398" y="5329081"/>
            <a:ext cx="237757" cy="3895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067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’15~</a:t>
            </a:r>
          </a:p>
        </p:txBody>
      </p:sp>
      <p:sp>
        <p:nvSpPr>
          <p:cNvPr id="59" name="TextBox 59"/>
          <p:cNvSpPr txBox="1"/>
          <p:nvPr/>
        </p:nvSpPr>
        <p:spPr>
          <a:xfrm rot="16200000">
            <a:off x="2057162" y="5237696"/>
            <a:ext cx="237757" cy="281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0.0</a:t>
            </a:r>
          </a:p>
        </p:txBody>
      </p:sp>
      <p:sp>
        <p:nvSpPr>
          <p:cNvPr id="60" name="TextBox 60"/>
          <p:cNvSpPr txBox="1"/>
          <p:nvPr/>
        </p:nvSpPr>
        <p:spPr>
          <a:xfrm rot="16200000">
            <a:off x="2057162" y="4809002"/>
            <a:ext cx="237757" cy="281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0.5</a:t>
            </a:r>
          </a:p>
        </p:txBody>
      </p:sp>
      <p:sp>
        <p:nvSpPr>
          <p:cNvPr id="61" name="TextBox 61"/>
          <p:cNvSpPr txBox="1"/>
          <p:nvPr/>
        </p:nvSpPr>
        <p:spPr>
          <a:xfrm rot="16200000">
            <a:off x="2057162" y="4385174"/>
            <a:ext cx="237757" cy="281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</a:t>
            </a:r>
          </a:p>
        </p:txBody>
      </p:sp>
      <p:sp>
        <p:nvSpPr>
          <p:cNvPr id="62" name="TextBox 62"/>
          <p:cNvSpPr txBox="1"/>
          <p:nvPr/>
        </p:nvSpPr>
        <p:spPr>
          <a:xfrm rot="16200000">
            <a:off x="2057162" y="3958101"/>
            <a:ext cx="237757" cy="281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1.5</a:t>
            </a:r>
          </a:p>
        </p:txBody>
      </p:sp>
      <p:sp>
        <p:nvSpPr>
          <p:cNvPr id="63" name="TextBox 63"/>
          <p:cNvSpPr txBox="1"/>
          <p:nvPr/>
        </p:nvSpPr>
        <p:spPr>
          <a:xfrm rot="16200000">
            <a:off x="2057162" y="3532651"/>
            <a:ext cx="237757" cy="281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2.0</a:t>
            </a:r>
          </a:p>
        </p:txBody>
      </p:sp>
      <p:sp>
        <p:nvSpPr>
          <p:cNvPr id="64" name="TextBox 64"/>
          <p:cNvSpPr txBox="1"/>
          <p:nvPr/>
        </p:nvSpPr>
        <p:spPr>
          <a:xfrm rot="16200000">
            <a:off x="2057162" y="3107201"/>
            <a:ext cx="237757" cy="281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2.5</a:t>
            </a:r>
          </a:p>
        </p:txBody>
      </p:sp>
      <p:sp>
        <p:nvSpPr>
          <p:cNvPr id="65" name="TextBox 65"/>
          <p:cNvSpPr txBox="1"/>
          <p:nvPr/>
        </p:nvSpPr>
        <p:spPr>
          <a:xfrm rot="16200000">
            <a:off x="2057162" y="2680129"/>
            <a:ext cx="237757" cy="281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</a:t>
            </a:r>
          </a:p>
        </p:txBody>
      </p:sp>
      <p:sp>
        <p:nvSpPr>
          <p:cNvPr id="66" name="TextBox 66"/>
          <p:cNvSpPr txBox="1"/>
          <p:nvPr/>
        </p:nvSpPr>
        <p:spPr>
          <a:xfrm rot="16200000">
            <a:off x="2057162" y="2254678"/>
            <a:ext cx="237757" cy="281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3.5</a:t>
            </a:r>
          </a:p>
        </p:txBody>
      </p:sp>
      <p:sp>
        <p:nvSpPr>
          <p:cNvPr id="67" name="TextBox 67"/>
          <p:cNvSpPr txBox="1"/>
          <p:nvPr/>
        </p:nvSpPr>
        <p:spPr>
          <a:xfrm rot="16200000">
            <a:off x="2057162" y="1827606"/>
            <a:ext cx="237757" cy="281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</a:t>
            </a:r>
          </a:p>
        </p:txBody>
      </p:sp>
      <p:sp>
        <p:nvSpPr>
          <p:cNvPr id="68" name="TextBox 68"/>
          <p:cNvSpPr txBox="1"/>
          <p:nvPr/>
        </p:nvSpPr>
        <p:spPr>
          <a:xfrm rot="16200000">
            <a:off x="-510523" y="3655475"/>
            <a:ext cx="3623521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</p:txBody>
      </p:sp>
      <p:sp>
        <p:nvSpPr>
          <p:cNvPr id="69" name="TextBox 69"/>
          <p:cNvSpPr txBox="1"/>
          <p:nvPr/>
        </p:nvSpPr>
        <p:spPr>
          <a:xfrm rot="16200000">
            <a:off x="183494" y="3656084"/>
            <a:ext cx="2674516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(Sales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profit/R&amp;D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investment)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214975" y="206453"/>
            <a:ext cx="8610140" cy="65632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1-3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Benchmarking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24">
              <a:lnSpc>
                <a:spcPts val="3459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transforming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into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702418">
              <a:lnSpc>
                <a:spcPts val="2760"/>
              </a:lnSpc>
            </a:pP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take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challenge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players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60652">
              <a:lnSpc>
                <a:spcPts val="159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(Forecast)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4349">
              <a:lnSpc>
                <a:spcPts val="2347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127864">
              <a:lnSpc>
                <a:spcPts val="194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*Figure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given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2015/2/4</a:t>
            </a:r>
          </a:p>
          <a:p>
            <a:pPr indent="6276052">
              <a:lnSpc>
                <a:spcPts val="174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929578" y="6621365"/>
            <a:ext cx="7032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3" name="TextBox 73"/>
          <p:cNvSpPr txBox="1"/>
          <p:nvPr/>
        </p:nvSpPr>
        <p:spPr>
          <a:xfrm>
            <a:off x="214883" y="206427"/>
            <a:ext cx="8059205" cy="11939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1-4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55320">
              <a:lnSpc>
                <a:spcPts val="358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R&amp;D: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generating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driving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716676" y="2867827"/>
            <a:ext cx="1230287" cy="17675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7624">
              <a:lnSpc>
                <a:spcPts val="4651"/>
              </a:lnSpc>
            </a:pPr>
            <a:r>
              <a:rPr lang="en-US" altLang="zh-CN" sz="39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$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176">
              <a:lnSpc>
                <a:spcPts val="327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0">
              <a:lnSpc>
                <a:spcPts val="1991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investment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3655885" y="2863749"/>
            <a:ext cx="1834422" cy="156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080"/>
              </a:lnSpc>
            </a:pPr>
            <a:r>
              <a:rPr lang="en-US" altLang="zh-CN" sz="26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5336">
              <a:lnSpc>
                <a:spcPts val="3261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Knowledge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293675" y="2732756"/>
            <a:ext cx="1034314" cy="1902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3042">
              <a:lnSpc>
                <a:spcPts val="8381"/>
              </a:lnSpc>
            </a:pPr>
            <a:r>
              <a:rPr lang="en-US" altLang="zh-CN" sz="7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$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08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234656">
              <a:lnSpc>
                <a:spcPts val="1991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1728034" y="4787385"/>
            <a:ext cx="2416088" cy="9509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388">
              <a:lnSpc>
                <a:spcPts val="4968"/>
              </a:lnSpc>
            </a:pPr>
            <a:r>
              <a:rPr lang="en-US" altLang="zh-CN" sz="42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0">
              <a:lnSpc>
                <a:spcPts val="251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R&amp;D</a:t>
            </a: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until</a:t>
            </a: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today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4950752" y="4787385"/>
            <a:ext cx="2584304" cy="6310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968"/>
              </a:lnSpc>
            </a:pPr>
            <a:r>
              <a:rPr lang="en-US" altLang="zh-CN" sz="4200" dirty="0" smtClean="0">
                <a:solidFill>
                  <a:srgbClr val="2f849b"/>
                </a:solidFill>
                <a:latin typeface="Arial" charset="0"/>
                <a:cs typeface="Arial" charset="0"/>
              </a:rPr>
              <a:t>Innovation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2206570" y="5872017"/>
            <a:ext cx="6475799" cy="89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916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R&amp;D</a:t>
            </a: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which</a:t>
            </a: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addresses</a:t>
            </a: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MS Reference Sans Serif" charset="0"/>
                <a:cs typeface="MS Reference Sans Serif" charset="0"/>
              </a:rPr>
              <a:t>innovation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84456">
              <a:lnSpc>
                <a:spcPts val="215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8929578" y="6621365"/>
            <a:ext cx="7032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2" name="TextBox 82"/>
          <p:cNvSpPr txBox="1"/>
          <p:nvPr/>
        </p:nvSpPr>
        <p:spPr>
          <a:xfrm>
            <a:off x="214975" y="206453"/>
            <a:ext cx="8591441" cy="65632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1-5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Policy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800">
              <a:lnSpc>
                <a:spcPts val="4040"/>
              </a:lnSpc>
            </a:pP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Hitachi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Gr.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policy: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50624">
              <a:lnSpc>
                <a:spcPts val="4014"/>
              </a:lnSpc>
            </a:pP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“product-out”</a:t>
            </a: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“market-in”</a:t>
            </a:r>
          </a:p>
          <a:p>
            <a:pPr indent="2499599">
              <a:lnSpc>
                <a:spcPts val="3119"/>
              </a:lnSpc>
            </a:pP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Shift</a:t>
            </a: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“customer-driven”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8240">
              <a:lnSpc>
                <a:spcPts val="4011"/>
              </a:lnSpc>
            </a:pP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Realign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organization,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enhance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strength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6422">
              <a:lnSpc>
                <a:spcPts val="292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Assign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researchers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close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customers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expand</a:t>
            </a:r>
          </a:p>
          <a:p>
            <a:pPr indent="911534">
              <a:lnSpc>
                <a:spcPts val="2592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collaborative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creation</a:t>
            </a:r>
          </a:p>
          <a:p>
            <a:pPr indent="396422">
              <a:lnSpc>
                <a:spcPts val="3192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2.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Create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innovative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satisfy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needs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76052">
              <a:lnSpc>
                <a:spcPts val="196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8929578" y="6621365"/>
            <a:ext cx="7032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5" name="TextBox 85"/>
          <p:cNvSpPr txBox="1"/>
          <p:nvPr/>
        </p:nvSpPr>
        <p:spPr>
          <a:xfrm>
            <a:off x="214975" y="206453"/>
            <a:ext cx="6167920" cy="13135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1-6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Realignment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7693">
              <a:lnSpc>
                <a:spcPts val="2583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2011/4: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sites,</a:t>
            </a:r>
          </a:p>
          <a:p>
            <a:pPr indent="1048872">
              <a:lnSpc>
                <a:spcPts val="1944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integrate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areas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287399" y="1653895"/>
            <a:ext cx="2249132" cy="48574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9021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</a:p>
          <a:p>
            <a:pPr indent="693967">
              <a:lnSpc>
                <a:spcPts val="246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537083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Office</a:t>
            </a:r>
          </a:p>
          <a:p>
            <a:pPr indent="416631">
              <a:lnSpc>
                <a:spcPts val="2460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Central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722898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Laboratory</a:t>
            </a:r>
          </a:p>
          <a:p>
            <a:pPr indent="434919">
              <a:lnSpc>
                <a:spcPts val="2743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Hitachi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722944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Laboratory</a:t>
            </a:r>
          </a:p>
          <a:p>
            <a:pPr indent="732067">
              <a:lnSpc>
                <a:spcPts val="2743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Yokohama</a:t>
            </a:r>
          </a:p>
          <a:p>
            <a:pPr indent="547617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23800">
              <a:lnSpc>
                <a:spcPts val="2040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Design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9543">
              <a:lnSpc>
                <a:spcPts val="2041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873704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centers</a:t>
            </a:r>
          </a:p>
          <a:p>
            <a:pPr indent="96095">
              <a:lnSpc>
                <a:spcPts val="2925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Co.</a:t>
            </a:r>
          </a:p>
          <a:p>
            <a:pPr indent="158473">
              <a:lnSpc>
                <a:spcPts val="2237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Environmental</a:t>
            </a:r>
          </a:p>
          <a:p>
            <a:pPr indent="158473">
              <a:lnSpc>
                <a:spcPts val="1512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Lab.</a:t>
            </a:r>
          </a:p>
          <a:p>
            <a:pPr indent="0">
              <a:lnSpc>
                <a:spcPts val="2375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Consumer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Electronics</a:t>
            </a:r>
          </a:p>
          <a:p>
            <a:pPr indent="605104">
              <a:lnSpc>
                <a:spcPts val="1943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Laboratory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3340934" y="1653895"/>
            <a:ext cx="1714156" cy="3461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9477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</a:p>
          <a:p>
            <a:pPr indent="344423">
              <a:lnSpc>
                <a:spcPts val="246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187540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Office</a:t>
            </a:r>
          </a:p>
          <a:p>
            <a:pPr indent="67087">
              <a:lnSpc>
                <a:spcPts val="2460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Central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373355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Laboratory</a:t>
            </a:r>
          </a:p>
          <a:p>
            <a:pPr indent="85375">
              <a:lnSpc>
                <a:spcPts val="2743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Hitachi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373401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Laboratory</a:t>
            </a:r>
          </a:p>
          <a:p>
            <a:pPr indent="382525">
              <a:lnSpc>
                <a:spcPts val="2743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Yokohama</a:t>
            </a:r>
          </a:p>
          <a:p>
            <a:pPr indent="198075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4256">
              <a:lnSpc>
                <a:spcPts val="2040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Design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1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524161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centers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8929578" y="6621365"/>
            <a:ext cx="7032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1" name="TextBox 91"/>
          <p:cNvSpPr txBox="1"/>
          <p:nvPr/>
        </p:nvSpPr>
        <p:spPr>
          <a:xfrm>
            <a:off x="214975" y="206453"/>
            <a:ext cx="6167920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1-7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Realignment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512668" y="1004997"/>
            <a:ext cx="3107581" cy="5150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2011/4: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sites,</a:t>
            </a:r>
          </a:p>
          <a:p>
            <a:pPr indent="751179">
              <a:lnSpc>
                <a:spcPts val="1944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integrate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areas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4981414" y="1004997"/>
            <a:ext cx="3548547" cy="5150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2015/4: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realignment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speed-up</a:t>
            </a:r>
          </a:p>
          <a:p>
            <a:pPr indent="818388">
              <a:lnSpc>
                <a:spcPts val="1944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collaborative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creation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704030" y="1653895"/>
            <a:ext cx="1578556" cy="13331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39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</a:p>
          <a:p>
            <a:pPr indent="277336">
              <a:lnSpc>
                <a:spcPts val="246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120452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Office</a:t>
            </a:r>
          </a:p>
          <a:p>
            <a:pPr indent="0">
              <a:lnSpc>
                <a:spcPts val="2460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Central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306267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Laboratory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3408022" y="1653895"/>
            <a:ext cx="1578555" cy="13331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389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</a:p>
          <a:p>
            <a:pPr indent="277336">
              <a:lnSpc>
                <a:spcPts val="246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120452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Office</a:t>
            </a:r>
          </a:p>
          <a:p>
            <a:pPr indent="0">
              <a:lnSpc>
                <a:spcPts val="2460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Central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306267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Laboratory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5860771" y="1653895"/>
            <a:ext cx="2890383" cy="11319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0017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0155">
              <a:lnSpc>
                <a:spcPts val="2514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Office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7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722318" y="3097781"/>
            <a:ext cx="1543693" cy="457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Hitachi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288025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Laboratory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3426310" y="3097781"/>
            <a:ext cx="1543693" cy="457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Hitachi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288025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Laboratory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6190488" y="3114562"/>
            <a:ext cx="426267" cy="296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32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Verdana" charset="0"/>
                <a:cs typeface="Verdana" charset="0"/>
              </a:rPr>
              <a:t>CSI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6864568" y="2978553"/>
            <a:ext cx="1812255" cy="530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8101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</a:t>
            </a:r>
          </a:p>
          <a:p>
            <a:pPr indent="0">
              <a:lnSpc>
                <a:spcPts val="2304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811199" y="3665764"/>
            <a:ext cx="1398566" cy="8434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8267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Yokohama</a:t>
            </a:r>
          </a:p>
          <a:p>
            <a:pPr indent="23817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0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Design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3515191" y="3665764"/>
            <a:ext cx="1398565" cy="8434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8268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Yokohama</a:t>
            </a:r>
          </a:p>
          <a:p>
            <a:pPr indent="23818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0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Design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6022315" y="3643180"/>
            <a:ext cx="2572761" cy="6607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12544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(TYO,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NA,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CHN,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EUR)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0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636943" y="4657727"/>
            <a:ext cx="1714157" cy="457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524161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centers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3340934" y="4657727"/>
            <a:ext cx="1714156" cy="4572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  <a:p>
            <a:pPr indent="524161">
              <a:lnSpc>
                <a:spcPts val="172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centers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6199632" y="4616833"/>
            <a:ext cx="409469" cy="296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32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Verdana" charset="0"/>
                <a:cs typeface="Verdana" charset="0"/>
              </a:rPr>
              <a:t>CTI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6796087" y="4475048"/>
            <a:ext cx="1947672" cy="6572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0331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</a:p>
          <a:p>
            <a:pPr indent="4472">
              <a:lnSpc>
                <a:spcPts val="1919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Innovation</a:t>
            </a:r>
          </a:p>
          <a:p>
            <a:pPr indent="0">
              <a:lnSpc>
                <a:spcPts val="1382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(Energy,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Electronics,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Mechanical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383495" y="5218416"/>
            <a:ext cx="2153036" cy="552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Co.</a:t>
            </a:r>
          </a:p>
          <a:p>
            <a:pPr indent="62377">
              <a:lnSpc>
                <a:spcPts val="2237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Environmental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6299340" y="5135358"/>
            <a:ext cx="2313653" cy="4083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547">
              <a:lnSpc>
                <a:spcPts val="1055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engineering,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Materials,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engineering,</a:t>
            </a:r>
          </a:p>
          <a:p>
            <a:pPr indent="60921">
              <a:lnSpc>
                <a:spcPts val="1079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Telecommunications,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Control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systems,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Production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engineering,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Healthcare)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287399" y="5753659"/>
            <a:ext cx="2230443" cy="7577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473">
              <a:lnSpc>
                <a:spcPts val="1646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Lab.</a:t>
            </a:r>
          </a:p>
          <a:p>
            <a:pPr indent="0">
              <a:lnSpc>
                <a:spcPts val="2375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Consumer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Electronics</a:t>
            </a:r>
          </a:p>
          <a:p>
            <a:pPr indent="605104">
              <a:lnSpc>
                <a:spcPts val="1943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Laboratory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6161532" y="5888845"/>
            <a:ext cx="477926" cy="296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32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Verdana" charset="0"/>
                <a:cs typeface="Verdana" charset="0"/>
              </a:rPr>
              <a:t>CER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6808216" y="5766566"/>
            <a:ext cx="1924752" cy="5197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8156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</a:p>
          <a:p>
            <a:pPr indent="0">
              <a:lnSpc>
                <a:spcPts val="2220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Exploratory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Research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6491027" y="6621365"/>
            <a:ext cx="219134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Hitachi,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Ltd.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8929578" y="6621365"/>
            <a:ext cx="7032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