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906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
	<Relationship Id="rId3" Type="http://schemas.openxmlformats.org/officeDocument/2006/relationships/printerSettings" Target="printerSettings/printerSettings1.bin"/>
	<Relationship Id="rId4" Type="http://schemas.openxmlformats.org/officeDocument/2006/relationships/presProps" Target="presProps.xml"/>
	<Relationship Id="rId5" Type="http://schemas.openxmlformats.org/officeDocument/2006/relationships/viewProps" Target="viewProps.xml"/>
	<Relationship Id="rId6" Type="http://schemas.openxmlformats.org/officeDocument/2006/relationships/theme" Target="theme/theme1.xml"/>
	<Relationship Id="rId7" Type="http://schemas.openxmlformats.org/officeDocument/2006/relationships/tableStyles" Target="tableStyles.xml"/>
	<Relationship Id="rId1" Type="http://schemas.openxmlformats.org/officeDocument/2006/relationships/slideMaster" Target="slideMasters/slideMaster1.xml"/>
	<Relationship Id="rId8" Type="http://schemas.openxmlformats.org/officeDocument/2006/relationships/slide" Target="slides/slide1.xml"/>
	<Relationship Id="rId9" Type="http://schemas.openxmlformats.org/officeDocument/2006/relationships/slide" Target="slides/slide2.xml"/>
	<Relationship Id="rId10" Type="http://schemas.openxmlformats.org/officeDocument/2006/relationships/slide" Target="slides/slide3.xml"/>
	<Relationship Id="rId11" Type="http://schemas.openxmlformats.org/officeDocument/2006/relationships/slide" Target="slides/slide4.xml"/>
	<Relationship Id="rId12" Type="http://schemas.openxmlformats.org/officeDocument/2006/relationships/slide" Target="slides/slide5.xml"/>
	<Relationship Id="rId13" Type="http://schemas.openxmlformats.org/officeDocument/2006/relationships/slide" Target="slides/slide6.xml"/>
	<Relationship Id="rId14" Type="http://schemas.openxmlformats.org/officeDocument/2006/relationships/slide" Target="slides/slide7.xml"/>
	<Relationship Id="rId15" Type="http://schemas.openxmlformats.org/officeDocument/2006/relationships/slide" Target="slides/slide8.xml"/>
	<Relationship Id="rId16" Type="http://schemas.openxmlformats.org/officeDocument/2006/relationships/slide" Target="slides/slide9.xml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image.jpeg"/>
</Relationships>
</file>

<file path=ppt/slides/_rels/slide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image.jpeg"/>
	<Relationship Id="rId3" Type="http://schemas.openxmlformats.org/officeDocument/2006/relationships/image" Target="../media/3image.jpeg"/>
	<Relationship Id="rId4" Type="http://schemas.openxmlformats.org/officeDocument/2006/relationships/image" Target="../media/4image.jpeg"/>
	<Relationship Id="rId5" Type="http://schemas.openxmlformats.org/officeDocument/2006/relationships/image" Target="../media/5image.jpeg"/>
	<Relationship Id="rId6" Type="http://schemas.openxmlformats.org/officeDocument/2006/relationships/image" Target="../media/6image.jpeg"/>
</Relationships>
</file>

<file path=ppt/slides/_rels/slide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7image.jpeg"/>
	<Relationship Id="rId3" Type="http://schemas.openxmlformats.org/officeDocument/2006/relationships/image" Target="../media/8image.jpeg"/>
	<Relationship Id="rId4" Type="http://schemas.openxmlformats.org/officeDocument/2006/relationships/image" Target="../media/9image.jpeg"/>
</Relationships>
</file>

<file path=ppt/slides/_rels/slide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0image.jpeg"/>
	<Relationship Id="rId3" Type="http://schemas.openxmlformats.org/officeDocument/2006/relationships/image" Target="../media/11image.jpeg"/>
</Relationships>
</file>

<file path=ppt/slides/_rels/slide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2image.jpeg"/>
</Relationships>
</file>

<file path=ppt/slides/_rels/slide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3image.jpeg"/>
	<Relationship Id="rId3" Type="http://schemas.openxmlformats.org/officeDocument/2006/relationships/image" Target="../media/14image.jpeg"/>
	<Relationship Id="rId4" Type="http://schemas.openxmlformats.org/officeDocument/2006/relationships/image" Target="../media/15image.jpeg"/>
	<Relationship Id="rId5" Type="http://schemas.openxmlformats.org/officeDocument/2006/relationships/image" Target="../media/16image.jpeg"/>
</Relationships>
</file>

<file path=ppt/slides/_rels/slide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7image.jpeg"/>
	<Relationship Id="rId3" Type="http://schemas.openxmlformats.org/officeDocument/2006/relationships/image" Target="../media/18image.jpeg"/>
	<Relationship Id="rId4" Type="http://schemas.openxmlformats.org/officeDocument/2006/relationships/image" Target="../media/19image.jpeg"/>
</Relationships>
</file>

<file path=ppt/slides/_rels/slide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0image.jpeg"/>
	<Relationship Id="rId3" Type="http://schemas.openxmlformats.org/officeDocument/2006/relationships/image" Target="../media/21image.jpeg"/>
</Relationships>
</file>

<file path=ppt/slides/_rels/slide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2image.jpeg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" name="TextBox 1"/>
          <p:cNvSpPr txBox="1"/>
          <p:nvPr/>
        </p:nvSpPr>
        <p:spPr>
          <a:xfrm>
            <a:off x="967739" y="2243531"/>
            <a:ext cx="8634937" cy="46018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42769">
              <a:lnSpc>
                <a:spcPts val="4687"/>
              </a:lnSpc>
            </a:pPr>
            <a:r>
              <a:rPr lang="en-US" altLang="zh-CN" sz="39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“Hikari</a:t>
            </a:r>
            <a:r>
              <a:rPr lang="en-US" altLang="zh-CN" sz="39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9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Collaboration</a:t>
            </a:r>
            <a:r>
              <a:rPr lang="en-US" altLang="zh-CN" sz="39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9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Model”</a:t>
            </a:r>
          </a:p>
          <a:p>
            <a:pPr indent="13713">
              <a:lnSpc>
                <a:spcPts val="3845"/>
              </a:lnSpc>
            </a:pPr>
            <a:r>
              <a:rPr lang="en-US" altLang="zh-CN" sz="32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32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2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Contributing</a:t>
            </a:r>
            <a:r>
              <a:rPr lang="en-US" altLang="zh-CN" sz="32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2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32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2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32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2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Creation</a:t>
            </a:r>
            <a:r>
              <a:rPr lang="en-US" altLang="zh-CN" sz="32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2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32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2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32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2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Value</a:t>
            </a:r>
            <a:r>
              <a:rPr lang="en-US" altLang="zh-CN" sz="32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2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126"/>
              </a:lnSpc>
            </a:pPr>
            <a:r>
              <a:rPr lang="en-US" altLang="zh-CN" sz="1895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895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95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13,</a:t>
            </a:r>
            <a:r>
              <a:rPr lang="en-US" altLang="zh-CN" sz="1895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95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655831">
              <a:lnSpc>
                <a:spcPts val="157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10750" cy="1066800"/>
          </a:xfrm>
          <a:prstGeom prst="rect">
            <a:avLst/>
          </a:prstGeom>
        </p:spPr>
      </p:pic>
      <p:pic>
        <p:nvPicPr>
          <p:cNvPr id="4" name="Picture 4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4152900"/>
            <a:ext cx="9496425" cy="2533650"/>
          </a:xfrm>
          <a:prstGeom prst="rect">
            <a:avLst/>
          </a:prstGeom>
        </p:spPr>
      </p:pic>
      <p:pic>
        <p:nvPicPr>
          <p:cNvPr id="5" name="Picture 5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775" y="3686175"/>
            <a:ext cx="2552700" cy="466725"/>
          </a:xfrm>
          <a:prstGeom prst="rect">
            <a:avLst/>
          </a:prstGeom>
        </p:spPr>
      </p:pic>
      <p:pic>
        <p:nvPicPr>
          <p:cNvPr id="6" name="Picture 6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7275" y="1190625"/>
            <a:ext cx="5038725" cy="2371725"/>
          </a:xfrm>
          <a:prstGeom prst="rect">
            <a:avLst/>
          </a:prstGeom>
        </p:spPr>
      </p:pic>
      <p:pic>
        <p:nvPicPr>
          <p:cNvPr id="7" name="Picture 7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075" y="1200150"/>
            <a:ext cx="4467225" cy="23622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829627" y="312752"/>
            <a:ext cx="8258786" cy="12845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Stimulation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ICT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Creating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Value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336823">
              <a:lnSpc>
                <a:spcPts val="3275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have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built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67860" y="1607973"/>
            <a:ext cx="3798018" cy="15181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5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faces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variety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issues</a:t>
            </a:r>
          </a:p>
          <a:p>
            <a:pPr indent="0">
              <a:lnSpc>
                <a:spcPts val="240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aging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society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0">
              <a:lnSpc>
                <a:spcPts val="240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environmental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energy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issues,</a:t>
            </a:r>
          </a:p>
          <a:p>
            <a:pPr indent="0">
              <a:lnSpc>
                <a:spcPts val="240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while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solutions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using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ICT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tend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  <a:p>
            <a:pPr indent="0">
              <a:lnSpc>
                <a:spcPts val="240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lag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behind.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159963" y="1573150"/>
            <a:ext cx="4442686" cy="18454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486">
              <a:lnSpc>
                <a:spcPts val="235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advanced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optical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fiber</a:t>
            </a:r>
          </a:p>
          <a:p>
            <a:pPr indent="6486">
              <a:lnSpc>
                <a:spcPts val="216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infrastructure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world.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539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However,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fiber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</a:p>
          <a:p>
            <a:pPr indent="0">
              <a:lnSpc>
                <a:spcPts val="216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slowing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down,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fixed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0">
              <a:lnSpc>
                <a:spcPts val="216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converged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still</a:t>
            </a:r>
          </a:p>
          <a:p>
            <a:pPr indent="254">
              <a:lnSpc>
                <a:spcPts val="216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developing.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52906" y="4468754"/>
            <a:ext cx="8513444" cy="19396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78">
              <a:lnSpc>
                <a:spcPts val="2575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start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wholesaling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fiber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996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Stimulate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ICT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supporting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variety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players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  <a:p>
            <a:pPr indent="0">
              <a:lnSpc>
                <a:spcPts val="2507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create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value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95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Contribute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resolution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social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issues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enhancement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0">
              <a:lnSpc>
                <a:spcPts val="2496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industrial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competitiveness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724525" y="6623440"/>
            <a:ext cx="455755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623571" y="6725626"/>
            <a:ext cx="297910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10750" cy="1066800"/>
          </a:xfrm>
          <a:prstGeom prst="rect">
            <a:avLst/>
          </a:prstGeom>
        </p:spPr>
      </p:pic>
      <p:pic>
        <p:nvPicPr>
          <p:cNvPr id="15" name="Picture 15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04925"/>
            <a:ext cx="9753600" cy="4029075"/>
          </a:xfrm>
          <a:prstGeom prst="rect">
            <a:avLst/>
          </a:prstGeom>
        </p:spPr>
      </p:pic>
      <p:pic>
        <p:nvPicPr>
          <p:cNvPr id="16" name="Picture 16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425" y="5343525"/>
            <a:ext cx="1504950" cy="466725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723298" y="309085"/>
            <a:ext cx="8957810" cy="61486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World’s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First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Wholesaling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Fiber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0768">
              <a:lnSpc>
                <a:spcPts val="2954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Wholesaling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fiber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36306">
              <a:lnSpc>
                <a:spcPts val="3332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world’s</a:t>
            </a:r>
            <a:r>
              <a:rPr lang="en-US" altLang="zh-CN" sz="2195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first</a:t>
            </a:r>
            <a:r>
              <a:rPr lang="en-US" altLang="zh-CN" sz="2195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full-scale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wholesaling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fiber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36306">
              <a:lnSpc>
                <a:spcPts val="3116"/>
              </a:lnSpc>
            </a:pPr>
            <a:r>
              <a:rPr lang="en-US" altLang="zh-CN" sz="2195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Fair</a:t>
            </a:r>
            <a:r>
              <a:rPr lang="en-US" altLang="zh-CN" sz="2195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provision</a:t>
            </a:r>
            <a:r>
              <a:rPr lang="en-US" altLang="zh-CN" sz="2195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diverse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players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wide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variety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36306">
              <a:lnSpc>
                <a:spcPts val="2767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Able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within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legislation</a:t>
            </a:r>
          </a:p>
          <a:p>
            <a:pPr indent="236306">
              <a:lnSpc>
                <a:spcPts val="1625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(While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interconnection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regulations)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0768">
              <a:lnSpc>
                <a:spcPts val="3237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support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variety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players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  <a:p>
            <a:pPr indent="70768">
              <a:lnSpc>
                <a:spcPts val="252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create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“Value</a:t>
            </a:r>
            <a:r>
              <a:rPr lang="en-US" altLang="zh-CN" sz="24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Partner</a:t>
            </a:r>
            <a:r>
              <a:rPr lang="en-US" altLang="zh-CN" sz="24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(Value</a:t>
            </a:r>
            <a:r>
              <a:rPr lang="en-US" altLang="zh-CN" sz="18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Added</a:t>
            </a:r>
            <a:r>
              <a:rPr lang="en-US" altLang="zh-CN" sz="18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Enabler)</a:t>
            </a:r>
            <a:r>
              <a:rPr lang="en-US" altLang="zh-CN" sz="18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4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”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33943">
              <a:lnSpc>
                <a:spcPts val="5011"/>
              </a:lnSpc>
            </a:pPr>
            <a:r>
              <a:rPr lang="en-US" altLang="zh-CN" sz="36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“Hikari*</a:t>
            </a:r>
            <a:r>
              <a:rPr lang="en-US" altLang="zh-CN" sz="36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6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Collaboration</a:t>
            </a:r>
            <a:r>
              <a:rPr lang="en-US" altLang="zh-CN" sz="36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6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Model”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724525" y="6623440"/>
            <a:ext cx="455755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623571" y="6450846"/>
            <a:ext cx="3118721" cy="394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23588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*Hikari: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optical,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fiber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</a:p>
          <a:p>
            <a:pPr indent="0">
              <a:lnSpc>
                <a:spcPts val="1234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9"> 
				</p:cNvPr>
          <p:cNvSpPr/>
          <p:nvPr/>
        </p:nvSpPr>
        <p:spPr>
          <a:xfrm>
            <a:off x="114300" y="2085975"/>
            <a:ext cx="3752850" cy="4238625"/>
          </a:xfrm>
          <a:custGeom>
            <a:avLst/>
            <a:gdLst>
              <a:gd name="connsiteX0" fmla="*/ 14164 w 3752850"/>
              <a:gd name="connsiteY0" fmla="*/ 83479 h 4238625"/>
              <a:gd name="connsiteX1" fmla="*/ 87214 w 3752850"/>
              <a:gd name="connsiteY1" fmla="*/ 10429 h 4238625"/>
              <a:gd name="connsiteX2" fmla="*/ 3685531 w 3752850"/>
              <a:gd name="connsiteY2" fmla="*/ 10429 h 4238625"/>
              <a:gd name="connsiteX3" fmla="*/ 3758581 w 3752850"/>
              <a:gd name="connsiteY3" fmla="*/ 83479 h 4238625"/>
              <a:gd name="connsiteX4" fmla="*/ 3758581 w 3752850"/>
              <a:gd name="connsiteY4" fmla="*/ 4169133 h 4238625"/>
              <a:gd name="connsiteX5" fmla="*/ 3685531 w 3752850"/>
              <a:gd name="connsiteY5" fmla="*/ 4242184 h 4238625"/>
              <a:gd name="connsiteX6" fmla="*/ 87214 w 3752850"/>
              <a:gd name="connsiteY6" fmla="*/ 4242184 h 4238625"/>
              <a:gd name="connsiteX7" fmla="*/ 14164 w 3752850"/>
              <a:gd name="connsiteY7" fmla="*/ 4169133 h 4238625"/>
              <a:gd name="connsiteX8" fmla="*/ 14164 w 3752850"/>
              <a:gd name="connsiteY8" fmla="*/ 83479 h 423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52850" h="4238625">
                <a:moveTo>
                  <a:pt x="14164" y="83479"/>
                </a:moveTo>
                <a:cubicBezTo>
                  <a:pt x="14164" y="43131"/>
                  <a:pt x="46866" y="10429"/>
                  <a:pt x="87214" y="10429"/>
                </a:cubicBezTo>
                <a:lnTo>
                  <a:pt x="3685531" y="10429"/>
                </a:lnTo>
                <a:cubicBezTo>
                  <a:pt x="3725866" y="10429"/>
                  <a:pt x="3758581" y="43131"/>
                  <a:pt x="3758581" y="83479"/>
                </a:cubicBezTo>
                <a:lnTo>
                  <a:pt x="3758581" y="4169133"/>
                </a:lnTo>
                <a:cubicBezTo>
                  <a:pt x="3758581" y="4209481"/>
                  <a:pt x="3725866" y="4242184"/>
                  <a:pt x="3685531" y="4242184"/>
                </a:cubicBezTo>
                <a:lnTo>
                  <a:pt x="87214" y="4242184"/>
                </a:lnTo>
                <a:cubicBezTo>
                  <a:pt x="46866" y="4242184"/>
                  <a:pt x="14164" y="4209481"/>
                  <a:pt x="14164" y="4169133"/>
                </a:cubicBezTo>
                <a:lnTo>
                  <a:pt x="14164" y="8347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9525">
            <a:solidFill>
              <a:srgbClr val="a5a5a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10750" cy="1066800"/>
          </a:xfrm>
          <a:prstGeom prst="rect">
            <a:avLst/>
          </a:prstGeom>
        </p:spPr>
      </p:pic>
      <p:pic>
        <p:nvPicPr>
          <p:cNvPr id="22" name="Picture 22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047875"/>
            <a:ext cx="9563100" cy="4352925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829627" y="310819"/>
            <a:ext cx="4162034" cy="17037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“Hikari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Collaboration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Model”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9979">
              <a:lnSpc>
                <a:spcPts val="3576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Model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141632" y="1643405"/>
            <a:ext cx="4162036" cy="360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“Hikari</a:t>
            </a:r>
            <a:r>
              <a:rPr lang="en-US" altLang="zh-CN" sz="24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Collaboration</a:t>
            </a:r>
            <a:r>
              <a:rPr lang="en-US" altLang="zh-CN" sz="24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Model”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56022" y="3259589"/>
            <a:ext cx="3315305" cy="29965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</a:t>
            </a:r>
          </a:p>
          <a:p>
            <a:pPr indent="0">
              <a:lnSpc>
                <a:spcPts val="287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directly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fiber</a:t>
            </a:r>
          </a:p>
          <a:p>
            <a:pPr indent="0">
              <a:lnSpc>
                <a:spcPts val="288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</a:t>
            </a:r>
          </a:p>
          <a:p>
            <a:pPr indent="0">
              <a:lnSpc>
                <a:spcPts val="288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users.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66544">
              <a:lnSpc>
                <a:spcPts val="6140"/>
              </a:lnSpc>
            </a:pPr>
            <a:r>
              <a:rPr lang="en-US" altLang="zh-CN" sz="4404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B</a:t>
            </a:r>
            <a:r>
              <a:rPr lang="en-US" altLang="zh-CN" sz="4404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4404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>2</a:t>
            </a:r>
            <a:r>
              <a:rPr lang="en-US" altLang="zh-CN" sz="4404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/>
            </a:r>
            <a:r>
              <a:rPr lang="en-US" altLang="zh-CN" sz="44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724525" y="2984865"/>
            <a:ext cx="4878152" cy="38605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2379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24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variety</a:t>
            </a:r>
            <a:r>
              <a:rPr lang="en-US" altLang="zh-CN" sz="24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24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players</a:t>
            </a:r>
          </a:p>
          <a:p>
            <a:pPr indent="222380">
              <a:lnSpc>
                <a:spcPts val="287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their</a:t>
            </a:r>
            <a:r>
              <a:rPr lang="en-US" altLang="zh-CN" sz="24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own</a:t>
            </a:r>
            <a:r>
              <a:rPr lang="en-US" altLang="zh-CN" sz="24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integrated</a:t>
            </a:r>
          </a:p>
          <a:p>
            <a:pPr indent="222380">
              <a:lnSpc>
                <a:spcPts val="2880"/>
              </a:lnSpc>
            </a:pPr>
            <a:r>
              <a:rPr lang="en-US" altLang="zh-CN" sz="24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24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users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</a:p>
          <a:p>
            <a:pPr indent="222380">
              <a:lnSpc>
                <a:spcPts val="2880"/>
              </a:lnSpc>
            </a:pPr>
            <a:r>
              <a:rPr lang="en-US" altLang="zh-CN" sz="24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combining</a:t>
            </a:r>
            <a:r>
              <a:rPr lang="en-US" altLang="zh-CN" sz="24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their</a:t>
            </a:r>
            <a:r>
              <a:rPr lang="en-US" altLang="zh-CN" sz="24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strengths</a:t>
            </a:r>
            <a:r>
              <a:rPr lang="en-US" altLang="zh-CN" sz="24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</a:p>
          <a:p>
            <a:pPr indent="222380">
              <a:lnSpc>
                <a:spcPts val="2846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wholesale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fiber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</a:p>
          <a:p>
            <a:pPr indent="222380">
              <a:lnSpc>
                <a:spcPts val="287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32285">
              <a:lnSpc>
                <a:spcPts val="5552"/>
              </a:lnSpc>
            </a:pPr>
            <a:r>
              <a:rPr lang="en-US" altLang="zh-CN" sz="4404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B</a:t>
            </a:r>
            <a:r>
              <a:rPr lang="en-US" altLang="zh-CN" sz="4404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4404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>2</a:t>
            </a:r>
            <a:r>
              <a:rPr lang="en-US" altLang="zh-CN" sz="4404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/>
            </a:r>
            <a:r>
              <a:rPr lang="en-US" altLang="zh-CN" sz="4404" dirty="0" smtClean="0">
                <a:solidFill>
                  <a:srgbClr val="fe6500"/>
                </a:solidFill>
                <a:latin typeface="Arial" charset="0"/>
                <a:cs typeface="Arial" charset="0"/>
              </a:rPr>
              <a:t>B</a:t>
            </a:r>
            <a:r>
              <a:rPr lang="en-US" altLang="zh-CN" sz="4404" dirty="0" smtClean="0">
                <a:solidFill>
                  <a:srgbClr val="fe65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4404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>2</a:t>
            </a:r>
            <a:r>
              <a:rPr lang="en-US" altLang="zh-CN" sz="4404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/>
            </a:r>
            <a:r>
              <a:rPr lang="en-US" altLang="zh-CN" sz="44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538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  <a:p>
            <a:pPr indent="1899046">
              <a:lnSpc>
                <a:spcPts val="100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 rot="16200000">
            <a:off x="8255664" y="2844034"/>
            <a:ext cx="2521653" cy="2985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Creation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Value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29627" y="310819"/>
            <a:ext cx="5768635" cy="360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Creation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Value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Collaboration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103025" y="1645537"/>
            <a:ext cx="1139734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Environment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170078" y="1485815"/>
            <a:ext cx="1080338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Health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Care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6226794" y="1624254"/>
            <a:ext cx="1016288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Distribution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19610" y="2135646"/>
            <a:ext cx="1299246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Transportation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314750" y="2218228"/>
            <a:ext cx="2735444" cy="6059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07488">
              <a:lnSpc>
                <a:spcPts val="2370"/>
              </a:lnSpc>
            </a:pP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Innovation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by</a:t>
            </a:r>
          </a:p>
          <a:p>
            <a:pPr indent="0">
              <a:lnSpc>
                <a:spcPts val="2400"/>
              </a:lnSpc>
            </a:pP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Collaboration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832317" y="2146591"/>
            <a:ext cx="1285870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Manufacturing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285789" y="2939928"/>
            <a:ext cx="1194434" cy="15843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8482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Tourism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02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Carriers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888996" y="4225714"/>
            <a:ext cx="1562670" cy="2985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5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MVNOs,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ISPs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4852357" y="2780206"/>
            <a:ext cx="3360519" cy="17440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023253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Sports/</a:t>
            </a:r>
          </a:p>
          <a:p>
            <a:pPr indent="1712323">
              <a:lnSpc>
                <a:spcPts val="191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Entertainment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94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industries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3442775" y="5882582"/>
            <a:ext cx="2614114" cy="9400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(NTT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East,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West,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R&amp;D)</a:t>
            </a:r>
          </a:p>
          <a:p>
            <a:pPr indent="375064">
              <a:lnSpc>
                <a:spcPts val="3255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Value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Partner</a:t>
            </a:r>
          </a:p>
          <a:p>
            <a:pPr indent="1281750">
              <a:lnSpc>
                <a:spcPts val="2258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6623571" y="6725626"/>
            <a:ext cx="297910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5572125"/>
            <a:ext cx="4143375" cy="1085850"/>
          </a:xfrm>
          <a:prstGeom prst="rect">
            <a:avLst/>
          </a:prstGeom>
        </p:spPr>
      </p:pic>
      <p:sp>
        <p:nvSpPr>
          <p:cNvPr id="41" name="Freeform 41"> 
				</p:cNvPr>
          <p:cNvSpPr/>
          <p:nvPr/>
        </p:nvSpPr>
        <p:spPr>
          <a:xfrm>
            <a:off x="361950" y="2724150"/>
            <a:ext cx="2266950" cy="1819275"/>
          </a:xfrm>
          <a:custGeom>
            <a:avLst/>
            <a:gdLst>
              <a:gd name="connsiteX0" fmla="*/ 13868 w 2266950"/>
              <a:gd name="connsiteY0" fmla="*/ 45513 h 1819275"/>
              <a:gd name="connsiteX1" fmla="*/ 49187 w 2266950"/>
              <a:gd name="connsiteY1" fmla="*/ 10194 h 1819275"/>
              <a:gd name="connsiteX2" fmla="*/ 2231999 w 2266950"/>
              <a:gd name="connsiteY2" fmla="*/ 10194 h 1819275"/>
              <a:gd name="connsiteX3" fmla="*/ 2267318 w 2266950"/>
              <a:gd name="connsiteY3" fmla="*/ 45513 h 1819275"/>
              <a:gd name="connsiteX4" fmla="*/ 2267318 w 2266950"/>
              <a:gd name="connsiteY4" fmla="*/ 1784930 h 1819275"/>
              <a:gd name="connsiteX5" fmla="*/ 2231999 w 2266950"/>
              <a:gd name="connsiteY5" fmla="*/ 1820236 h 1819275"/>
              <a:gd name="connsiteX6" fmla="*/ 49187 w 2266950"/>
              <a:gd name="connsiteY6" fmla="*/ 1820236 h 1819275"/>
              <a:gd name="connsiteX7" fmla="*/ 13868 w 2266950"/>
              <a:gd name="connsiteY7" fmla="*/ 1784930 h 1819275"/>
              <a:gd name="connsiteX8" fmla="*/ 13868 w 2266950"/>
              <a:gd name="connsiteY8" fmla="*/ 45513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66950" h="1819275">
                <a:moveTo>
                  <a:pt x="13868" y="45513"/>
                </a:moveTo>
                <a:cubicBezTo>
                  <a:pt x="13868" y="26005"/>
                  <a:pt x="29679" y="10194"/>
                  <a:pt x="49187" y="10194"/>
                </a:cubicBezTo>
                <a:lnTo>
                  <a:pt x="2231999" y="10194"/>
                </a:lnTo>
                <a:cubicBezTo>
                  <a:pt x="2251506" y="10194"/>
                  <a:pt x="2267318" y="26005"/>
                  <a:pt x="2267318" y="45513"/>
                </a:cubicBezTo>
                <a:lnTo>
                  <a:pt x="2267318" y="1784930"/>
                </a:lnTo>
                <a:cubicBezTo>
                  <a:pt x="2267318" y="1804425"/>
                  <a:pt x="2251506" y="1820236"/>
                  <a:pt x="2231999" y="1820236"/>
                </a:cubicBezTo>
                <a:lnTo>
                  <a:pt x="49187" y="1820236"/>
                </a:lnTo>
                <a:cubicBezTo>
                  <a:pt x="29679" y="1820236"/>
                  <a:pt x="13868" y="1804425"/>
                  <a:pt x="13868" y="1784930"/>
                </a:cubicBezTo>
                <a:lnTo>
                  <a:pt x="13868" y="4551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a5a5a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2"> 
				</p:cNvPr>
          <p:cNvSpPr/>
          <p:nvPr/>
        </p:nvSpPr>
        <p:spPr>
          <a:xfrm>
            <a:off x="7353300" y="2724150"/>
            <a:ext cx="2257425" cy="1819275"/>
          </a:xfrm>
          <a:custGeom>
            <a:avLst/>
            <a:gdLst>
              <a:gd name="connsiteX0" fmla="*/ 15550 w 2257425"/>
              <a:gd name="connsiteY0" fmla="*/ 45513 h 1819275"/>
              <a:gd name="connsiteX1" fmla="*/ 50868 w 2257425"/>
              <a:gd name="connsiteY1" fmla="*/ 10194 h 1819275"/>
              <a:gd name="connsiteX2" fmla="*/ 2222429 w 2257425"/>
              <a:gd name="connsiteY2" fmla="*/ 10194 h 1819275"/>
              <a:gd name="connsiteX3" fmla="*/ 2257748 w 2257425"/>
              <a:gd name="connsiteY3" fmla="*/ 45513 h 1819275"/>
              <a:gd name="connsiteX4" fmla="*/ 2257748 w 2257425"/>
              <a:gd name="connsiteY4" fmla="*/ 1784930 h 1819275"/>
              <a:gd name="connsiteX5" fmla="*/ 2222429 w 2257425"/>
              <a:gd name="connsiteY5" fmla="*/ 1820236 h 1819275"/>
              <a:gd name="connsiteX6" fmla="*/ 50868 w 2257425"/>
              <a:gd name="connsiteY6" fmla="*/ 1820236 h 1819275"/>
              <a:gd name="connsiteX7" fmla="*/ 15550 w 2257425"/>
              <a:gd name="connsiteY7" fmla="*/ 1784930 h 1819275"/>
              <a:gd name="connsiteX8" fmla="*/ 15550 w 2257425"/>
              <a:gd name="connsiteY8" fmla="*/ 45513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7425" h="1819275">
                <a:moveTo>
                  <a:pt x="15550" y="45513"/>
                </a:moveTo>
                <a:cubicBezTo>
                  <a:pt x="15550" y="26005"/>
                  <a:pt x="31361" y="10194"/>
                  <a:pt x="50868" y="10194"/>
                </a:cubicBezTo>
                <a:lnTo>
                  <a:pt x="2222429" y="10194"/>
                </a:lnTo>
                <a:cubicBezTo>
                  <a:pt x="2241936" y="10194"/>
                  <a:pt x="2257748" y="26005"/>
                  <a:pt x="2257748" y="45513"/>
                </a:cubicBezTo>
                <a:lnTo>
                  <a:pt x="2257748" y="1784930"/>
                </a:lnTo>
                <a:cubicBezTo>
                  <a:pt x="2257748" y="1804425"/>
                  <a:pt x="2241936" y="1820236"/>
                  <a:pt x="2222429" y="1820236"/>
                </a:cubicBezTo>
                <a:lnTo>
                  <a:pt x="50868" y="1820236"/>
                </a:lnTo>
                <a:cubicBezTo>
                  <a:pt x="31361" y="1820236"/>
                  <a:pt x="15550" y="1804425"/>
                  <a:pt x="15550" y="1784930"/>
                </a:cubicBezTo>
                <a:lnTo>
                  <a:pt x="15550" y="4551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a5a5a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3"> 
				</p:cNvPr>
          <p:cNvSpPr/>
          <p:nvPr/>
        </p:nvSpPr>
        <p:spPr>
          <a:xfrm>
            <a:off x="5067300" y="2724150"/>
            <a:ext cx="2190750" cy="1819275"/>
          </a:xfrm>
          <a:custGeom>
            <a:avLst/>
            <a:gdLst>
              <a:gd name="connsiteX0" fmla="*/ 9605 w 2190750"/>
              <a:gd name="connsiteY0" fmla="*/ 45513 h 1819275"/>
              <a:gd name="connsiteX1" fmla="*/ 44924 w 2190750"/>
              <a:gd name="connsiteY1" fmla="*/ 10194 h 1819275"/>
              <a:gd name="connsiteX2" fmla="*/ 2160096 w 2190750"/>
              <a:gd name="connsiteY2" fmla="*/ 10194 h 1819275"/>
              <a:gd name="connsiteX3" fmla="*/ 2195414 w 2190750"/>
              <a:gd name="connsiteY3" fmla="*/ 45513 h 1819275"/>
              <a:gd name="connsiteX4" fmla="*/ 2195414 w 2190750"/>
              <a:gd name="connsiteY4" fmla="*/ 1784930 h 1819275"/>
              <a:gd name="connsiteX5" fmla="*/ 2160096 w 2190750"/>
              <a:gd name="connsiteY5" fmla="*/ 1820236 h 1819275"/>
              <a:gd name="connsiteX6" fmla="*/ 44924 w 2190750"/>
              <a:gd name="connsiteY6" fmla="*/ 1820236 h 1819275"/>
              <a:gd name="connsiteX7" fmla="*/ 9605 w 2190750"/>
              <a:gd name="connsiteY7" fmla="*/ 1784930 h 1819275"/>
              <a:gd name="connsiteX8" fmla="*/ 9605 w 2190750"/>
              <a:gd name="connsiteY8" fmla="*/ 45513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0750" h="1819275">
                <a:moveTo>
                  <a:pt x="9605" y="45513"/>
                </a:moveTo>
                <a:cubicBezTo>
                  <a:pt x="9605" y="26005"/>
                  <a:pt x="25416" y="10194"/>
                  <a:pt x="44924" y="10194"/>
                </a:cubicBezTo>
                <a:lnTo>
                  <a:pt x="2160096" y="10194"/>
                </a:lnTo>
                <a:cubicBezTo>
                  <a:pt x="2179603" y="10194"/>
                  <a:pt x="2195414" y="26005"/>
                  <a:pt x="2195414" y="45513"/>
                </a:cubicBezTo>
                <a:lnTo>
                  <a:pt x="2195414" y="1784930"/>
                </a:lnTo>
                <a:cubicBezTo>
                  <a:pt x="2195414" y="1804425"/>
                  <a:pt x="2179603" y="1820236"/>
                  <a:pt x="2160096" y="1820236"/>
                </a:cubicBezTo>
                <a:lnTo>
                  <a:pt x="44924" y="1820236"/>
                </a:lnTo>
                <a:cubicBezTo>
                  <a:pt x="25416" y="1820236"/>
                  <a:pt x="9605" y="1804425"/>
                  <a:pt x="9605" y="1784930"/>
                </a:cubicBezTo>
                <a:lnTo>
                  <a:pt x="9605" y="4551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a5a5a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4"> 
				</p:cNvPr>
          <p:cNvSpPr/>
          <p:nvPr/>
        </p:nvSpPr>
        <p:spPr>
          <a:xfrm>
            <a:off x="2724150" y="2724150"/>
            <a:ext cx="2238375" cy="1819275"/>
          </a:xfrm>
          <a:custGeom>
            <a:avLst/>
            <a:gdLst>
              <a:gd name="connsiteX0" fmla="*/ 11252 w 2238375"/>
              <a:gd name="connsiteY0" fmla="*/ 45513 h 1819275"/>
              <a:gd name="connsiteX1" fmla="*/ 46570 w 2238375"/>
              <a:gd name="connsiteY1" fmla="*/ 10194 h 1819275"/>
              <a:gd name="connsiteX2" fmla="*/ 2211298 w 2238375"/>
              <a:gd name="connsiteY2" fmla="*/ 10194 h 1819275"/>
              <a:gd name="connsiteX3" fmla="*/ 2246617 w 2238375"/>
              <a:gd name="connsiteY3" fmla="*/ 45513 h 1819275"/>
              <a:gd name="connsiteX4" fmla="*/ 2246617 w 2238375"/>
              <a:gd name="connsiteY4" fmla="*/ 1784930 h 1819275"/>
              <a:gd name="connsiteX5" fmla="*/ 2211298 w 2238375"/>
              <a:gd name="connsiteY5" fmla="*/ 1820236 h 1819275"/>
              <a:gd name="connsiteX6" fmla="*/ 46570 w 2238375"/>
              <a:gd name="connsiteY6" fmla="*/ 1820236 h 1819275"/>
              <a:gd name="connsiteX7" fmla="*/ 11252 w 2238375"/>
              <a:gd name="connsiteY7" fmla="*/ 1784930 h 1819275"/>
              <a:gd name="connsiteX8" fmla="*/ 11252 w 2238375"/>
              <a:gd name="connsiteY8" fmla="*/ 45513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8375" h="1819275">
                <a:moveTo>
                  <a:pt x="11252" y="45513"/>
                </a:moveTo>
                <a:cubicBezTo>
                  <a:pt x="11252" y="26005"/>
                  <a:pt x="27063" y="10194"/>
                  <a:pt x="46570" y="10194"/>
                </a:cubicBezTo>
                <a:lnTo>
                  <a:pt x="2211298" y="10194"/>
                </a:lnTo>
                <a:cubicBezTo>
                  <a:pt x="2230805" y="10194"/>
                  <a:pt x="2246617" y="26005"/>
                  <a:pt x="2246617" y="45513"/>
                </a:cubicBezTo>
                <a:lnTo>
                  <a:pt x="2246617" y="1784930"/>
                </a:lnTo>
                <a:cubicBezTo>
                  <a:pt x="2246617" y="1804425"/>
                  <a:pt x="2230805" y="1820236"/>
                  <a:pt x="2211298" y="1820236"/>
                </a:cubicBezTo>
                <a:lnTo>
                  <a:pt x="46570" y="1820236"/>
                </a:lnTo>
                <a:cubicBezTo>
                  <a:pt x="27063" y="1820236"/>
                  <a:pt x="11252" y="1804425"/>
                  <a:pt x="11252" y="1784930"/>
                </a:cubicBezTo>
                <a:lnTo>
                  <a:pt x="11252" y="45513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9525">
            <a:solidFill>
              <a:srgbClr val="a5a5a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5"> 
				</p:cNvPr>
          <p:cNvSpPr/>
          <p:nvPr/>
        </p:nvSpPr>
        <p:spPr>
          <a:xfrm>
            <a:off x="285750" y="4876800"/>
            <a:ext cx="9467850" cy="685800"/>
          </a:xfrm>
          <a:custGeom>
            <a:avLst/>
            <a:gdLst>
              <a:gd name="connsiteX0" fmla="*/ 16209 w 9467850"/>
              <a:gd name="connsiteY0" fmla="*/ 125309 h 685800"/>
              <a:gd name="connsiteX1" fmla="*/ 129378 w 9467850"/>
              <a:gd name="connsiteY1" fmla="*/ 12139 h 685800"/>
              <a:gd name="connsiteX2" fmla="*/ 9358913 w 9467850"/>
              <a:gd name="connsiteY2" fmla="*/ 12139 h 685800"/>
              <a:gd name="connsiteX3" fmla="*/ 9472084 w 9467850"/>
              <a:gd name="connsiteY3" fmla="*/ 125309 h 685800"/>
              <a:gd name="connsiteX4" fmla="*/ 9472084 w 9467850"/>
              <a:gd name="connsiteY4" fmla="*/ 578001 h 685800"/>
              <a:gd name="connsiteX5" fmla="*/ 9358913 w 9467850"/>
              <a:gd name="connsiteY5" fmla="*/ 691171 h 685800"/>
              <a:gd name="connsiteX6" fmla="*/ 9358901 w 9467850"/>
              <a:gd name="connsiteY6" fmla="*/ 691171 h 685800"/>
              <a:gd name="connsiteX7" fmla="*/ 9358913 w 9467850"/>
              <a:gd name="connsiteY7" fmla="*/ 691171 h 685800"/>
              <a:gd name="connsiteX8" fmla="*/ 129378 w 9467850"/>
              <a:gd name="connsiteY8" fmla="*/ 691171 h 685800"/>
              <a:gd name="connsiteX9" fmla="*/ 16209 w 9467850"/>
              <a:gd name="connsiteY9" fmla="*/ 578001 h 685800"/>
              <a:gd name="connsiteX10" fmla="*/ 16209 w 9467850"/>
              <a:gd name="connsiteY10" fmla="*/ 125309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67850" h="685800">
                <a:moveTo>
                  <a:pt x="16209" y="125309"/>
                </a:moveTo>
                <a:cubicBezTo>
                  <a:pt x="16209" y="62800"/>
                  <a:pt x="66882" y="12139"/>
                  <a:pt x="129378" y="12139"/>
                </a:cubicBezTo>
                <a:lnTo>
                  <a:pt x="9358913" y="12139"/>
                </a:lnTo>
                <a:cubicBezTo>
                  <a:pt x="9421410" y="12139"/>
                  <a:pt x="9472084" y="62800"/>
                  <a:pt x="9472084" y="125309"/>
                </a:cubicBezTo>
                <a:lnTo>
                  <a:pt x="9472084" y="578001"/>
                </a:lnTo>
                <a:cubicBezTo>
                  <a:pt x="9472084" y="640498"/>
                  <a:pt x="9421410" y="691171"/>
                  <a:pt x="9358913" y="691171"/>
                </a:cubicBezTo>
                <a:lnTo>
                  <a:pt x="9358901" y="691171"/>
                </a:lnTo>
                <a:lnTo>
                  <a:pt x="9358913" y="691171"/>
                </a:lnTo>
                <a:lnTo>
                  <a:pt x="129378" y="691171"/>
                </a:lnTo>
                <a:cubicBezTo>
                  <a:pt x="66882" y="691171"/>
                  <a:pt x="16209" y="640498"/>
                  <a:pt x="16209" y="578001"/>
                </a:cubicBezTo>
                <a:lnTo>
                  <a:pt x="16209" y="12530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fe65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7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810750" cy="1066800"/>
          </a:xfrm>
          <a:prstGeom prst="rect">
            <a:avLst/>
          </a:prstGeom>
        </p:spPr>
      </p:pic>
      <p:pic>
        <p:nvPicPr>
          <p:cNvPr id="48" name="Picture 48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1114425"/>
            <a:ext cx="9715500" cy="1571625"/>
          </a:xfrm>
          <a:prstGeom prst="rect">
            <a:avLst/>
          </a:prstGeom>
        </p:spPr>
      </p:pic>
      <p:pic>
        <p:nvPicPr>
          <p:cNvPr id="49" name="Picture 49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75" y="2905125"/>
            <a:ext cx="9420225" cy="2657475"/>
          </a:xfrm>
          <a:prstGeom prst="rect">
            <a:avLst/>
          </a:prstGeom>
        </p:spPr>
      </p:pic>
      <p:sp>
        <p:nvSpPr>
          <p:cNvPr id="49" name="TextBox 49"/>
          <p:cNvSpPr txBox="1"/>
          <p:nvPr/>
        </p:nvSpPr>
        <p:spPr>
          <a:xfrm>
            <a:off x="3836090" y="5257468"/>
            <a:ext cx="1128707" cy="2234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59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manufacturer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5633392" y="5257468"/>
            <a:ext cx="575496" cy="2234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59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builder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8236170" y="5257468"/>
            <a:ext cx="1361685" cy="2234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59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Catering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company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649838" y="200952"/>
            <a:ext cx="8740277" cy="23395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0710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Sample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Case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“Hikari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Collaboration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Model”</a:t>
            </a:r>
          </a:p>
          <a:p>
            <a:pPr indent="220710">
              <a:lnSpc>
                <a:spcPts val="2391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(Example: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Health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Care)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95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providers:</a:t>
            </a:r>
          </a:p>
          <a:p>
            <a:pPr indent="0">
              <a:lnSpc>
                <a:spcPts val="2004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Carriers,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MVNOs,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ISPs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linking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fixed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communications.</a:t>
            </a:r>
          </a:p>
          <a:p>
            <a:pPr indent="0">
              <a:lnSpc>
                <a:spcPts val="2195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Players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industries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</a:p>
          <a:p>
            <a:pPr indent="0">
              <a:lnSpc>
                <a:spcPts val="2004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Players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wide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range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industries,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medical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institutions,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electronics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manufacturers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0">
              <a:lnSpc>
                <a:spcPts val="1991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residential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builders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collaborate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one-stop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supporting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healthy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lifestyle.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28799" y="2732219"/>
            <a:ext cx="1722468" cy="4215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Health</a:t>
            </a:r>
            <a:r>
              <a:rPr lang="en-US" altLang="zh-CN" sz="1596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Monitoring</a:t>
            </a:r>
          </a:p>
          <a:p>
            <a:pPr indent="336804">
              <a:lnSpc>
                <a:spcPts val="1431"/>
              </a:lnSpc>
            </a:pPr>
            <a:r>
              <a:rPr lang="en-US" altLang="zh-CN" sz="12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(Vitals</a:t>
            </a:r>
            <a:r>
              <a:rPr lang="en-US" altLang="zh-CN" sz="12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sensor)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2788808" y="2732219"/>
            <a:ext cx="2164134" cy="4836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Remote</a:t>
            </a:r>
            <a:r>
              <a:rPr lang="en-US" altLang="zh-CN" sz="1596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diagnosis</a:t>
            </a:r>
            <a:r>
              <a:rPr lang="en-US" altLang="zh-CN" sz="1596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and</a:t>
            </a:r>
          </a:p>
          <a:p>
            <a:pPr indent="154046">
              <a:lnSpc>
                <a:spcPts val="1919"/>
              </a:lnSpc>
            </a:pPr>
            <a:r>
              <a:rPr lang="en-US" altLang="zh-CN" sz="1596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health</a:t>
            </a:r>
            <a:r>
              <a:rPr lang="en-US" altLang="zh-CN" sz="1596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consultation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5685967" y="2732219"/>
            <a:ext cx="1079124" cy="4836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1817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Exercise</a:t>
            </a:r>
          </a:p>
          <a:p>
            <a:pPr indent="0">
              <a:lnSpc>
                <a:spcPts val="1919"/>
              </a:lnSpc>
            </a:pPr>
            <a:r>
              <a:rPr lang="en-US" altLang="zh-CN" sz="1596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suggestion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7599177" y="2732219"/>
            <a:ext cx="1793617" cy="4836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Dietary</a:t>
            </a:r>
            <a:r>
              <a:rPr lang="en-US" altLang="zh-CN" sz="1596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advice</a:t>
            </a:r>
            <a:r>
              <a:rPr lang="en-US" altLang="zh-CN" sz="1596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and</a:t>
            </a:r>
          </a:p>
          <a:p>
            <a:pPr indent="268161">
              <a:lnSpc>
                <a:spcPts val="1919"/>
              </a:lnSpc>
            </a:pPr>
            <a:r>
              <a:rPr lang="en-US" altLang="zh-CN" sz="1596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food</a:t>
            </a:r>
            <a:r>
              <a:rPr lang="en-US" altLang="zh-CN" sz="1596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delivery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326855" y="3255854"/>
            <a:ext cx="398671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3610416" y="3245186"/>
            <a:ext cx="398671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4217027" y="3208570"/>
            <a:ext cx="1639785" cy="3010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Collaboration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6113739" y="3234518"/>
            <a:ext cx="398671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8321862" y="3234518"/>
            <a:ext cx="398672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3577728" y="4612501"/>
            <a:ext cx="2892009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Health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Support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597194" y="5028868"/>
            <a:ext cx="982017" cy="4520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59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Carrier,</a:t>
            </a:r>
          </a:p>
          <a:p>
            <a:pPr indent="0">
              <a:lnSpc>
                <a:spcPts val="1800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MVNO,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ISP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2116532" y="5063035"/>
            <a:ext cx="355091" cy="3550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796"/>
              </a:lnSpc>
            </a:pPr>
            <a:r>
              <a:rPr lang="en-US" altLang="zh-CN" sz="2795" dirty="0" smtClean="0">
                <a:solidFill>
                  <a:srgbClr val="fe6500"/>
                </a:solidFill>
                <a:latin typeface="Times New Roman" charset="0"/>
                <a:cs typeface="Times New Roman" charset="0"/>
              </a:rPr>
              <a:t>×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2512368" y="5028868"/>
            <a:ext cx="809996" cy="4520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4675">
              <a:lnSpc>
                <a:spcPts val="1759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Medical</a:t>
            </a:r>
          </a:p>
          <a:p>
            <a:pPr indent="0">
              <a:lnSpc>
                <a:spcPts val="1800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institution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3527989" y="5028868"/>
            <a:ext cx="1339081" cy="3892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065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Electronics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795" dirty="0" smtClean="0">
                <a:solidFill>
                  <a:srgbClr val="fe6500"/>
                </a:solidFill>
                <a:latin typeface="Times New Roman" charset="0"/>
                <a:cs typeface="Times New Roman" charset="0"/>
              </a:rPr>
              <a:t>×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5098940" y="5028868"/>
            <a:ext cx="1296068" cy="3892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065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Residential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795" dirty="0" smtClean="0">
                <a:solidFill>
                  <a:srgbClr val="fe6500"/>
                </a:solidFill>
                <a:latin typeface="Times New Roman" charset="0"/>
                <a:cs typeface="Times New Roman" charset="0"/>
              </a:rPr>
              <a:t>×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6542297" y="5063035"/>
            <a:ext cx="355092" cy="3550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796"/>
              </a:lnSpc>
            </a:pPr>
            <a:r>
              <a:rPr lang="en-US" altLang="zh-CN" sz="2795" dirty="0" smtClean="0">
                <a:solidFill>
                  <a:srgbClr val="fe6500"/>
                </a:solidFill>
                <a:latin typeface="Times New Roman" charset="0"/>
                <a:cs typeface="Times New Roman" charset="0"/>
              </a:rPr>
              <a:t>×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7044810" y="5028868"/>
            <a:ext cx="616452" cy="4520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59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Fitness</a:t>
            </a:r>
          </a:p>
          <a:p>
            <a:pPr indent="132588">
              <a:lnSpc>
                <a:spcPts val="1800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club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964387" y="5028868"/>
            <a:ext cx="1464689" cy="3892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065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Restaurant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/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795" dirty="0" smtClean="0">
                <a:solidFill>
                  <a:srgbClr val="fe6500"/>
                </a:solidFill>
                <a:latin typeface="Times New Roman" charset="0"/>
                <a:cs typeface="Times New Roman" charset="0"/>
              </a:rPr>
              <a:t>×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3431019" y="5697266"/>
            <a:ext cx="3054762" cy="11634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Wholesaling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Fiber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66948">
              <a:lnSpc>
                <a:spcPts val="224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(NTT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East,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West,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R&amp;D)</a:t>
            </a:r>
          </a:p>
          <a:p>
            <a:pPr indent="1309273">
              <a:lnSpc>
                <a:spcPts val="2045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6623571" y="6725626"/>
            <a:ext cx="297910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10750" cy="1066800"/>
          </a:xfrm>
          <a:prstGeom prst="rect">
            <a:avLst/>
          </a:prstGeom>
        </p:spPr>
      </p:pic>
      <p:pic>
        <p:nvPicPr>
          <p:cNvPr id="75" name="Picture 75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1152525"/>
            <a:ext cx="9715500" cy="2800350"/>
          </a:xfrm>
          <a:prstGeom prst="rect">
            <a:avLst/>
          </a:prstGeom>
        </p:spPr>
      </p:pic>
      <p:pic>
        <p:nvPicPr>
          <p:cNvPr id="76" name="Picture 76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" y="4105275"/>
            <a:ext cx="9715500" cy="2352675"/>
          </a:xfrm>
          <a:prstGeom prst="rect">
            <a:avLst/>
          </a:prstGeom>
        </p:spPr>
      </p:pic>
      <p:sp>
        <p:nvSpPr>
          <p:cNvPr id="76" name="TextBox 76"/>
          <p:cNvSpPr txBox="1"/>
          <p:nvPr/>
        </p:nvSpPr>
        <p:spPr>
          <a:xfrm>
            <a:off x="829627" y="312752"/>
            <a:ext cx="8668146" cy="55235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Benefits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“Hikari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Collaboration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Model”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01031">
              <a:lnSpc>
                <a:spcPts val="3458"/>
              </a:lnSpc>
            </a:pP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Benefits</a:t>
            </a: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players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1448">
              <a:lnSpc>
                <a:spcPts val="344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Possible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create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variety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industries</a:t>
            </a:r>
          </a:p>
          <a:p>
            <a:pPr indent="101448">
              <a:lnSpc>
                <a:spcPts val="3522"/>
              </a:lnSpc>
            </a:pPr>
            <a:r>
              <a:rPr lang="en-US" altLang="zh-CN" sz="2795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combining</a:t>
            </a:r>
            <a:r>
              <a:rPr lang="en-US" altLang="zh-CN" sz="2795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their</a:t>
            </a:r>
            <a:r>
              <a:rPr lang="en-US" altLang="zh-CN" sz="2795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real</a:t>
            </a:r>
            <a:r>
              <a:rPr lang="en-US" altLang="zh-CN" sz="2795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world</a:t>
            </a:r>
            <a:r>
              <a:rPr lang="en-US" altLang="zh-CN" sz="2795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2795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2795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ICT</a:t>
            </a:r>
            <a:r>
              <a:rPr lang="en-US" altLang="zh-CN" sz="2795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</a:p>
          <a:p>
            <a:pPr indent="101450">
              <a:lnSpc>
                <a:spcPts val="3395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fixed</a:t>
            </a:r>
            <a:r>
              <a:rPr lang="en-US" altLang="zh-CN" sz="2795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795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2795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converged</a:t>
            </a:r>
            <a:r>
              <a:rPr lang="en-US" altLang="zh-CN" sz="2795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communications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43817">
              <a:lnSpc>
                <a:spcPts val="4030"/>
              </a:lnSpc>
            </a:pP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Benefits</a:t>
            </a: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</a:t>
            </a: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1448">
              <a:lnSpc>
                <a:spcPts val="428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Possible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select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innovative</a:t>
            </a:r>
            <a:r>
              <a:rPr lang="en-US" altLang="zh-CN" sz="2795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2795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  <a:p>
            <a:pPr indent="101448">
              <a:lnSpc>
                <a:spcPts val="3516"/>
              </a:lnSpc>
            </a:pPr>
            <a:r>
              <a:rPr lang="en-US" altLang="zh-CN" sz="2795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creation</a:t>
            </a:r>
            <a:r>
              <a:rPr lang="en-US" altLang="zh-CN" sz="2795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795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value</a:t>
            </a:r>
            <a:r>
              <a:rPr lang="en-US" altLang="zh-CN" sz="2795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variety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players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4724525" y="6623440"/>
            <a:ext cx="455755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6623571" y="6725626"/>
            <a:ext cx="297910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79"> 
				</p:cNvPr>
          <p:cNvSpPr/>
          <p:nvPr/>
        </p:nvSpPr>
        <p:spPr>
          <a:xfrm>
            <a:off x="390525" y="5648325"/>
            <a:ext cx="7029450" cy="19050"/>
          </a:xfrm>
          <a:custGeom>
            <a:avLst/>
            <a:gdLst>
              <a:gd name="connsiteX0" fmla="*/ 18745 w 7029450"/>
              <a:gd name="connsiteY0" fmla="*/ 25692 h 19050"/>
              <a:gd name="connsiteX1" fmla="*/ 7036765 w 7029450"/>
              <a:gd name="connsiteY1" fmla="*/ 2569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29450" h="19050">
                <a:moveTo>
                  <a:pt x="18745" y="25692"/>
                </a:moveTo>
                <a:lnTo>
                  <a:pt x="7036765" y="25692"/>
                </a:lnTo>
              </a:path>
            </a:pathLst>
          </a:custGeom>
          <a:ln w="14223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10750" cy="1066800"/>
          </a:xfrm>
          <a:prstGeom prst="rect">
            <a:avLst/>
          </a:prstGeom>
        </p:spPr>
      </p:pic>
      <p:pic>
        <p:nvPicPr>
          <p:cNvPr id="82" name="Picture 82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152525"/>
            <a:ext cx="9705975" cy="4086225"/>
          </a:xfrm>
          <a:prstGeom prst="rect">
            <a:avLst/>
          </a:prstGeom>
        </p:spPr>
      </p:pic>
      <p:sp>
        <p:nvSpPr>
          <p:cNvPr id="82" name="TextBox 82"/>
          <p:cNvSpPr txBox="1"/>
          <p:nvPr/>
        </p:nvSpPr>
        <p:spPr>
          <a:xfrm>
            <a:off x="829627" y="341366"/>
            <a:ext cx="1663971" cy="29023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Schedule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65738">
              <a:lnSpc>
                <a:spcPts val="2596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21902">
              <a:lnSpc>
                <a:spcPts val="3417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Today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4023565" y="1619676"/>
            <a:ext cx="2354571" cy="27120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04218">
              <a:lnSpc>
                <a:spcPts val="237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584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Presentation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0">
              <a:lnSpc>
                <a:spcPts val="2795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outline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</a:p>
          <a:p>
            <a:pPr indent="0">
              <a:lnSpc>
                <a:spcPts val="2807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0">
              <a:lnSpc>
                <a:spcPts val="2796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</a:t>
            </a:r>
          </a:p>
        </p:txBody>
      </p:sp>
      <p:sp>
        <p:nvSpPr>
          <p:cNvPr id="84" name="TextBox 84"/>
          <p:cNvSpPr txBox="1"/>
          <p:nvPr/>
        </p:nvSpPr>
        <p:spPr>
          <a:xfrm>
            <a:off x="7037527" y="1619676"/>
            <a:ext cx="2031690" cy="31939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beyond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17024">
              <a:lnSpc>
                <a:spcPts val="3378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</a:p>
          <a:p>
            <a:pPr indent="1026168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Launch</a:t>
            </a:r>
          </a:p>
        </p:txBody>
      </p:sp>
      <p:sp>
        <p:nvSpPr>
          <p:cNvPr id="85" name="TextBox 85"/>
          <p:cNvSpPr txBox="1"/>
          <p:nvPr/>
        </p:nvSpPr>
        <p:spPr>
          <a:xfrm>
            <a:off x="409272" y="5450377"/>
            <a:ext cx="7016787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Inquiries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advance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presentation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outline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(business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inquiries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only)</a:t>
            </a:r>
          </a:p>
        </p:txBody>
      </p:sp>
      <p:sp>
        <p:nvSpPr>
          <p:cNvPr id="86" name="TextBox 86"/>
          <p:cNvSpPr txBox="1"/>
          <p:nvPr/>
        </p:nvSpPr>
        <p:spPr>
          <a:xfrm>
            <a:off x="409274" y="5810494"/>
            <a:ext cx="851911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</a:p>
        </p:txBody>
      </p:sp>
      <p:sp>
        <p:nvSpPr>
          <p:cNvPr id="87" name="TextBox 87"/>
          <p:cNvSpPr txBox="1"/>
          <p:nvPr/>
        </p:nvSpPr>
        <p:spPr>
          <a:xfrm>
            <a:off x="1579617" y="5810494"/>
            <a:ext cx="7890377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Headquarters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03-5359-7159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hikari_collabo@ml.east.ntt.co.jp</a:t>
            </a:r>
          </a:p>
        </p:txBody>
      </p:sp>
      <p:sp>
        <p:nvSpPr>
          <p:cNvPr id="88" name="TextBox 88"/>
          <p:cNvSpPr txBox="1"/>
          <p:nvPr/>
        </p:nvSpPr>
        <p:spPr>
          <a:xfrm>
            <a:off x="409274" y="6085431"/>
            <a:ext cx="905219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</a:t>
            </a:r>
          </a:p>
        </p:txBody>
      </p:sp>
      <p:sp>
        <p:nvSpPr>
          <p:cNvPr id="89" name="TextBox 89"/>
          <p:cNvSpPr txBox="1"/>
          <p:nvPr/>
        </p:nvSpPr>
        <p:spPr>
          <a:xfrm>
            <a:off x="1579617" y="6085431"/>
            <a:ext cx="2623844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Design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Department</a:t>
            </a:r>
          </a:p>
        </p:txBody>
      </p:sp>
      <p:sp>
        <p:nvSpPr>
          <p:cNvPr id="90" name="TextBox 90"/>
          <p:cNvSpPr txBox="1"/>
          <p:nvPr/>
        </p:nvSpPr>
        <p:spPr>
          <a:xfrm>
            <a:off x="5523801" y="6085431"/>
            <a:ext cx="4222036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06-4793-5771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hikari_collabo@ml.hq.west.ntt.co.jp</a:t>
            </a:r>
          </a:p>
        </p:txBody>
      </p:sp>
      <p:sp>
        <p:nvSpPr>
          <p:cNvPr id="91" name="TextBox 91"/>
          <p:cNvSpPr txBox="1"/>
          <p:nvPr/>
        </p:nvSpPr>
        <p:spPr>
          <a:xfrm>
            <a:off x="4724525" y="6613515"/>
            <a:ext cx="455755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92" name="TextBox 92"/>
          <p:cNvSpPr txBox="1"/>
          <p:nvPr/>
        </p:nvSpPr>
        <p:spPr>
          <a:xfrm>
            <a:off x="6623571" y="6725626"/>
            <a:ext cx="297910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94" name="TextBox 94"/>
          <p:cNvSpPr txBox="1"/>
          <p:nvPr/>
        </p:nvSpPr>
        <p:spPr>
          <a:xfrm>
            <a:off x="4586350" y="1894128"/>
            <a:ext cx="665649" cy="5322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4190"/>
              </a:lnSpc>
            </a:pPr>
            <a:r>
              <a:rPr lang="en-US" altLang="zh-CN" sz="3600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for</a:t>
            </a:r>
          </a:p>
        </p:txBody>
      </p:sp>
      <p:sp>
        <p:nvSpPr>
          <p:cNvPr id="95" name="TextBox 95"/>
          <p:cNvSpPr txBox="1"/>
          <p:nvPr/>
        </p:nvSpPr>
        <p:spPr>
          <a:xfrm>
            <a:off x="3276832" y="3587783"/>
            <a:ext cx="5674822" cy="3548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793"/>
              </a:lnSpc>
            </a:pP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models</a:t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Lifestyle</a:t>
            </a:r>
          </a:p>
        </p:txBody>
      </p:sp>
      <p:sp>
        <p:nvSpPr>
          <p:cNvPr id="96" name="TextBox 96"/>
          <p:cNvSpPr txBox="1"/>
          <p:nvPr/>
        </p:nvSpPr>
        <p:spPr>
          <a:xfrm>
            <a:off x="4635975" y="4115041"/>
            <a:ext cx="528417" cy="5322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4190"/>
              </a:lnSpc>
            </a:pPr>
            <a:r>
              <a:rPr lang="en-US" altLang="zh-CN" sz="3600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by</a:t>
            </a:r>
          </a:p>
        </p:txBody>
      </p:sp>
      <p:sp>
        <p:nvSpPr>
          <p:cNvPr id="97" name="TextBox 97"/>
          <p:cNvSpPr txBox="1"/>
          <p:nvPr/>
        </p:nvSpPr>
        <p:spPr>
          <a:xfrm>
            <a:off x="3195361" y="5702461"/>
            <a:ext cx="5056030" cy="3548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793"/>
              </a:lnSpc>
            </a:pP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Global,</a:t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ec</a:t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ure,</a:t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End-to-end,</a:t>
            </a:r>
          </a:p>
        </p:txBody>
      </p:sp>
      <p:sp>
        <p:nvSpPr>
          <p:cNvPr id="98" name="TextBox 98"/>
          <p:cNvSpPr txBox="1"/>
          <p:nvPr/>
        </p:nvSpPr>
        <p:spPr>
          <a:xfrm>
            <a:off x="864552" y="76016"/>
            <a:ext cx="8738125" cy="67693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34"/>
              </a:lnSpc>
            </a:pPr>
            <a:r>
              <a:rPr lang="en-US" altLang="zh-CN" sz="10595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N</a:t>
            </a:r>
            <a:r>
              <a:rPr lang="en-US" altLang="zh-CN" sz="10595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/>
            </a:r>
            <a:r>
              <a:rPr lang="en-US" altLang="zh-CN" sz="5400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ext</a:t>
            </a:r>
            <a:r>
              <a:rPr lang="en-US" altLang="zh-CN" sz="5400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600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V</a:t>
            </a:r>
            <a:r>
              <a:rPr lang="en-US" altLang="zh-CN" sz="6600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400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alue</a:t>
            </a:r>
            <a:r>
              <a:rPr lang="en-US" altLang="zh-CN" sz="5400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6600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6600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400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artner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2075">
              <a:lnSpc>
                <a:spcPts val="12487"/>
              </a:lnSpc>
            </a:pPr>
            <a:r>
              <a:rPr lang="en-US" altLang="zh-CN" sz="10595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10595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400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ransformation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2075">
              <a:lnSpc>
                <a:spcPts val="12512"/>
              </a:lnSpc>
            </a:pPr>
            <a:r>
              <a:rPr lang="en-US" altLang="zh-CN" sz="10595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10595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400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rusted</a:t>
            </a:r>
            <a:r>
              <a:rPr lang="en-US" altLang="zh-CN" sz="5400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400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5400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400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olutions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60907">
              <a:lnSpc>
                <a:spcPts val="3690"/>
              </a:lnSpc>
            </a:pP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Full-line</a:t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ICT</a:t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servic</a:t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759019">
              <a:lnSpc>
                <a:spcPts val="1277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cycleDocument</dc:creator>
  <cp:lastModifiedBy>cycleDocument</cp:lastModifiedBy>
  <cp:revision>1</cp:revision>
  <dcterms:created xsi:type="dcterms:W3CDTF">2011-01-21T15:00:27Z</dcterms:created>
  <dcterms:modified xsi:type="dcterms:W3CDTF">2011-01-21T15:01:14Z</dcterms:modified>
</cp:coreProperties>
</file>