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	<Relationship Id="rId3" Type="http://schemas.openxmlformats.org/officeDocument/2006/relationships/printerSettings" Target="printerSettings/printerSettings1.bin"/>
	<Relationship Id="rId4" Type="http://schemas.openxmlformats.org/officeDocument/2006/relationships/presProps" Target="presProps.xml"/>
	<Relationship Id="rId5" Type="http://schemas.openxmlformats.org/officeDocument/2006/relationships/viewProps" Target="viewProps.xml"/>
	<Relationship Id="rId6" Type="http://schemas.openxmlformats.org/officeDocument/2006/relationships/theme" Target="theme/theme1.xml"/>
	<Relationship Id="rId7" Type="http://schemas.openxmlformats.org/officeDocument/2006/relationships/tableStyles" Target="tableStyles.xml"/>
	<Relationship Id="rId1" Type="http://schemas.openxmlformats.org/officeDocument/2006/relationships/slideMaster" Target="slideMasters/slideMaster1.xml"/>
	<Relationship Id="rId8" Type="http://schemas.openxmlformats.org/officeDocument/2006/relationships/slide" Target="slides/slide1.xml"/>
	<Relationship Id="rId9" Type="http://schemas.openxmlformats.org/officeDocument/2006/relationships/slide" Target="slides/slide2.xml"/>
	<Relationship Id="rId10" Type="http://schemas.openxmlformats.org/officeDocument/2006/relationships/slide" Target="slides/slide3.xml"/>
	<Relationship Id="rId11" Type="http://schemas.openxmlformats.org/officeDocument/2006/relationships/slide" Target="slides/slide4.xml"/>
	<Relationship Id="rId12" Type="http://schemas.openxmlformats.org/officeDocument/2006/relationships/slide" Target="slides/slide5.xml"/>
	<Relationship Id="rId13" Type="http://schemas.openxmlformats.org/officeDocument/2006/relationships/slide" Target="slides/slide6.xml"/>
	<Relationship Id="rId14" Type="http://schemas.openxmlformats.org/officeDocument/2006/relationships/slide" Target="slides/slide7.xml"/>
	<Relationship Id="rId15" Type="http://schemas.openxmlformats.org/officeDocument/2006/relationships/slide" Target="slides/slide8.xml"/>
	<Relationship Id="rId16" Type="http://schemas.openxmlformats.org/officeDocument/2006/relationships/slide" Target="slides/slide9.xml"/>
	<Relationship Id="rId17" Type="http://schemas.openxmlformats.org/officeDocument/2006/relationships/slide" Target="slides/slide10.xml"/>
	<Relationship Id="rId18" Type="http://schemas.openxmlformats.org/officeDocument/2006/relationships/slide" Target="slides/slide11.xml"/>
	<Relationship Id="rId19" Type="http://schemas.openxmlformats.org/officeDocument/2006/relationships/slide" Target="slides/slide12.xml"/>
	<Relationship Id="rId20" Type="http://schemas.openxmlformats.org/officeDocument/2006/relationships/slide" Target="slides/slide13.xml"/>
	<Relationship Id="rId21" Type="http://schemas.openxmlformats.org/officeDocument/2006/relationships/slide" Target="slides/slide14.xml"/>
	<Relationship Id="rId22" Type="http://schemas.openxmlformats.org/officeDocument/2006/relationships/slide" Target="slides/slide15.xml"/>
	<Relationship Id="rId23" Type="http://schemas.openxmlformats.org/officeDocument/2006/relationships/slide" Target="slides/slide16.xml"/>
	<Relationship Id="rId24" Type="http://schemas.openxmlformats.org/officeDocument/2006/relationships/slide" Target="slides/slide17.xml"/>
	<Relationship Id="rId25" Type="http://schemas.openxmlformats.org/officeDocument/2006/relationships/slide" Target="slides/slide18.xml"/>
	<Relationship Id="rId26" Type="http://schemas.openxmlformats.org/officeDocument/2006/relationships/slide" Target="slides/slide19.xml"/>
	<Relationship Id="rId27" Type="http://schemas.openxmlformats.org/officeDocument/2006/relationships/slide" Target="slides/slide20.xml"/>
	<Relationship Id="rId28" Type="http://schemas.openxmlformats.org/officeDocument/2006/relationships/slide" Target="slides/slide21.xml"/>
	<Relationship Id="rId29" Type="http://schemas.openxmlformats.org/officeDocument/2006/relationships/slide" Target="slides/slide22.xml"/>
	<Relationship Id="rId30" Type="http://schemas.openxmlformats.org/officeDocument/2006/relationships/slide" Target="slides/slide23.xml"/>
	<Relationship Id="rId31" Type="http://schemas.openxmlformats.org/officeDocument/2006/relationships/slide" Target="slides/slide24.xml"/>
	<Relationship Id="rId32" Type="http://schemas.openxmlformats.org/officeDocument/2006/relationships/slide" Target="slides/slide25.xml"/>
	<Relationship Id="rId33" Type="http://schemas.openxmlformats.org/officeDocument/2006/relationships/slide" Target="slides/slide26.xml"/>
	<Relationship Id="rId34" Type="http://schemas.openxmlformats.org/officeDocument/2006/relationships/slide" Target="slides/slide27.xml"/>
	<Relationship Id="rId35" Type="http://schemas.openxmlformats.org/officeDocument/2006/relationships/slide" Target="slides/slide28.xml"/>
	<Relationship Id="rId36" Type="http://schemas.openxmlformats.org/officeDocument/2006/relationships/slide" Target="slides/slide29.xml"/>
	<Relationship Id="rId37" Type="http://schemas.openxmlformats.org/officeDocument/2006/relationships/slide" Target="slides/slide30.xml"/>
	<Relationship Id="rId38" Type="http://schemas.openxmlformats.org/officeDocument/2006/relationships/slide" Target="slides/slide31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11/21/11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image.jpeg"/>
</Relationships>
</file>

<file path=ppt/slides/_rels/slide1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6image.jpeg"/>
	<Relationship Id="rId3" Type="http://schemas.openxmlformats.org/officeDocument/2006/relationships/image" Target="../media/17image.jpeg"/>
</Relationships>
</file>

<file path=ppt/slides/_rels/slide1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8image.jpeg"/>
</Relationships>
</file>

<file path=ppt/slides/_rels/slide1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9image.jpeg"/>
	<Relationship Id="rId3" Type="http://schemas.openxmlformats.org/officeDocument/2006/relationships/image" Target="../media/20image.jpeg"/>
	<Relationship Id="rId4" Type="http://schemas.openxmlformats.org/officeDocument/2006/relationships/image" Target="../media/21image.jpeg"/>
</Relationships>
</file>

<file path=ppt/slides/_rels/slide1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2image.jpeg"/>
	<Relationship Id="rId3" Type="http://schemas.openxmlformats.org/officeDocument/2006/relationships/image" Target="../media/23image.jpeg"/>
</Relationships>
</file>

<file path=ppt/slides/_rels/slide1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4image.jpeg"/>
	<Relationship Id="rId3" Type="http://schemas.openxmlformats.org/officeDocument/2006/relationships/image" Target="../media/25image.jpeg"/>
	<Relationship Id="rId4" Type="http://schemas.openxmlformats.org/officeDocument/2006/relationships/image" Target="../media/26image.jpeg"/>
</Relationships>
</file>

<file path=ppt/slides/_rels/slide1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7image.jpeg"/>
	<Relationship Id="rId3" Type="http://schemas.openxmlformats.org/officeDocument/2006/relationships/image" Target="../media/28image.jpeg"/>
</Relationships>
</file>

<file path=ppt/slides/_rels/slide1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9image.jpeg"/>
	<Relationship Id="rId3" Type="http://schemas.openxmlformats.org/officeDocument/2006/relationships/image" Target="../media/30image.jpeg"/>
	<Relationship Id="rId4" Type="http://schemas.openxmlformats.org/officeDocument/2006/relationships/image" Target="../media/31image.jpeg"/>
	<Relationship Id="rId5" Type="http://schemas.openxmlformats.org/officeDocument/2006/relationships/image" Target="../media/32image.jpeg"/>
</Relationships>
</file>

<file path=ppt/slides/_rels/slide1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3image.jpeg"/>
	<Relationship Id="rId3" Type="http://schemas.openxmlformats.org/officeDocument/2006/relationships/image" Target="../media/34image.jpeg"/>
	<Relationship Id="rId4" Type="http://schemas.openxmlformats.org/officeDocument/2006/relationships/image" Target="../media/35image.jpeg"/>
</Relationships>
</file>

<file path=ppt/slides/_rels/slide1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6image.jpeg"/>
	<Relationship Id="rId3" Type="http://schemas.openxmlformats.org/officeDocument/2006/relationships/image" Target="../media/37image.jpeg"/>
</Relationships>
</file>

<file path=ppt/slides/_rels/slide1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8image.jpeg"/>
</Relationships>
</file>

<file path=ppt/slides/_rels/slide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2image.jpeg"/>
	<Relationship Id="rId3" Type="http://schemas.openxmlformats.org/officeDocument/2006/relationships/image" Target="../media/3image.jpeg"/>
</Relationships>
</file>

<file path=ppt/slides/_rels/slide2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39image.jpeg"/>
</Relationships>
</file>

<file path=ppt/slides/_rels/slide2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0image.jpeg"/>
</Relationships>
</file>

<file path=ppt/slides/_rels/slide22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1image.jpeg"/>
</Relationships>
</file>

<file path=ppt/slides/_rels/slide2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2image.jpeg"/>
	<Relationship Id="rId3" Type="http://schemas.openxmlformats.org/officeDocument/2006/relationships/image" Target="../media/43image.jpeg"/>
</Relationships>
</file>

<file path=ppt/slides/_rels/slide2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4image.jpeg"/>
	<Relationship Id="rId3" Type="http://schemas.openxmlformats.org/officeDocument/2006/relationships/image" Target="../media/45image.jpeg"/>
</Relationships>
</file>

<file path=ppt/slides/_rels/slide2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6image.jpeg"/>
	<Relationship Id="rId3" Type="http://schemas.openxmlformats.org/officeDocument/2006/relationships/image" Target="../media/47image.jpeg"/>
</Relationships>
</file>

<file path=ppt/slides/_rels/slide2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8image.jpeg"/>
</Relationships>
</file>

<file path=ppt/slides/_rels/slide2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9image.jpeg"/>
</Relationships>
</file>

<file path=ppt/slides/_rels/slide2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0image.jpeg"/>
</Relationships>
</file>

<file path=ppt/slides/_rels/slide2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1image.jpeg"/>
	<Relationship Id="rId3" Type="http://schemas.openxmlformats.org/officeDocument/2006/relationships/image" Target="../media/52image.jpeg"/>
</Relationships>
</file>

<file path=ppt/slides/_rels/slide3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4image.jpeg"/>
	<Relationship Id="rId3" Type="http://schemas.openxmlformats.org/officeDocument/2006/relationships/image" Target="../media/5image.jpeg"/>
</Relationships>
</file>

<file path=ppt/slides/_rels/slide30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3image.jpeg"/>
	<Relationship Id="rId3" Type="http://schemas.openxmlformats.org/officeDocument/2006/relationships/image" Target="../media/54image.jpeg"/>
</Relationships>
</file>

<file path=ppt/slides/_rels/slide31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55image.jpeg"/>
	<Relationship Id="rId3" Type="http://schemas.openxmlformats.org/officeDocument/2006/relationships/image" Target="../media/56image.jpeg"/>
	<Relationship Id="rId4" Type="http://schemas.openxmlformats.org/officeDocument/2006/relationships/image" Target="../media/57image.jpeg"/>
</Relationships>
</file>

<file path=ppt/slides/_rels/slide4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6image.jpeg"/>
	<Relationship Id="rId3" Type="http://schemas.openxmlformats.org/officeDocument/2006/relationships/image" Target="../media/7image.jpeg"/>
</Relationships>
</file>

<file path=ppt/slides/_rels/slide5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8image.jpeg"/>
	<Relationship Id="rId3" Type="http://schemas.openxmlformats.org/officeDocument/2006/relationships/image" Target="../media/9image.jpeg"/>
</Relationships>
</file>

<file path=ppt/slides/_rels/slide6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0image.jpeg"/>
</Relationships>
</file>

<file path=ppt/slides/_rels/slide7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1image.jpeg"/>
	<Relationship Id="rId3" Type="http://schemas.openxmlformats.org/officeDocument/2006/relationships/image" Target="../media/12image.jpeg"/>
</Relationships>
</file>

<file path=ppt/slides/_rels/slide8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3image.jpeg"/>
	<Relationship Id="rId3" Type="http://schemas.openxmlformats.org/officeDocument/2006/relationships/image" Target="../media/14image.jpeg"/>
</Relationships>
</file>

<file path=ppt/slides/_rels/slide9.xml.rels><?xml version="1.0" encoding="UTF-8" standalone="yes"?>
<Relationships xmlns="http://schemas.openxmlformats.org/package/2006/relationships">
	<Relationship Id="rId1" Type="http://schemas.openxmlformats.org/officeDocument/2006/relationships/slideLayout" Target="../slideLayouts/slideLayout1.xml"/>
	<Relationship Id="rId2" Type="http://schemas.openxmlformats.org/officeDocument/2006/relationships/image" Target="../media/15image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Box 1"/>
          <p:cNvSpPr txBox="1"/>
          <p:nvPr/>
        </p:nvSpPr>
        <p:spPr>
          <a:xfrm>
            <a:off x="404407" y="2116931"/>
            <a:ext cx="8103390" cy="39129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258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Strategies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CAPEX/OPEX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43978">
              <a:lnSpc>
                <a:spcPts val="2458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Mitsuyoshi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Kobayashi</a:t>
            </a:r>
          </a:p>
          <a:p>
            <a:pPr indent="1043977">
              <a:lnSpc>
                <a:spcPts val="256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Executive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President,</a:t>
            </a:r>
          </a:p>
          <a:p>
            <a:pPr indent="1043978">
              <a:lnSpc>
                <a:spcPts val="215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Senior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Vice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President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Planning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Department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30641">
              <a:lnSpc>
                <a:spcPts val="2365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September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26,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133"> 
				</p:cNvPr>
          <p:cNvSpPr/>
          <p:nvPr/>
        </p:nvSpPr>
        <p:spPr>
          <a:xfrm>
            <a:off x="990600" y="2657475"/>
            <a:ext cx="9525" cy="3524250"/>
          </a:xfrm>
          <a:custGeom>
            <a:avLst/>
            <a:gdLst>
              <a:gd name="connsiteX0" fmla="*/ 14477 w 9525"/>
              <a:gd name="connsiteY0" fmla="*/ 3529965 h 3524250"/>
              <a:gd name="connsiteX1" fmla="*/ 14477 w 9525"/>
              <a:gd name="connsiteY1" fmla="*/ 14859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524250">
                <a:moveTo>
                  <a:pt x="14477" y="3529965"/>
                </a:moveTo>
                <a:lnTo>
                  <a:pt x="14477" y="1485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> 
				</p:cNvPr>
          <p:cNvSpPr/>
          <p:nvPr/>
        </p:nvSpPr>
        <p:spPr>
          <a:xfrm>
            <a:off x="914400" y="2657475"/>
            <a:ext cx="85725" cy="9525"/>
          </a:xfrm>
          <a:custGeom>
            <a:avLst/>
            <a:gdLst>
              <a:gd name="connsiteX0" fmla="*/ 18288 w 85725"/>
              <a:gd name="connsiteY0" fmla="*/ 14859 h 9525"/>
              <a:gd name="connsiteX1" fmla="*/ 90677 w 85725"/>
              <a:gd name="connsiteY1" fmla="*/ 148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8288" y="14859"/>
                </a:moveTo>
                <a:lnTo>
                  <a:pt x="90677" y="1485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> 
				</p:cNvPr>
          <p:cNvSpPr/>
          <p:nvPr/>
        </p:nvSpPr>
        <p:spPr>
          <a:xfrm>
            <a:off x="914400" y="6172200"/>
            <a:ext cx="85725" cy="9525"/>
          </a:xfrm>
          <a:custGeom>
            <a:avLst/>
            <a:gdLst>
              <a:gd name="connsiteX0" fmla="*/ 18288 w 85725"/>
              <a:gd name="connsiteY0" fmla="*/ 15240 h 9525"/>
              <a:gd name="connsiteX1" fmla="*/ 90677 w 85725"/>
              <a:gd name="connsiteY1" fmla="*/ 152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8288" y="15240"/>
                </a:moveTo>
                <a:lnTo>
                  <a:pt x="90677" y="1524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> 
				</p:cNvPr>
          <p:cNvSpPr/>
          <p:nvPr/>
        </p:nvSpPr>
        <p:spPr>
          <a:xfrm>
            <a:off x="990600" y="6172200"/>
            <a:ext cx="6800850" cy="9525"/>
          </a:xfrm>
          <a:custGeom>
            <a:avLst/>
            <a:gdLst>
              <a:gd name="connsiteX0" fmla="*/ 14477 w 6800850"/>
              <a:gd name="connsiteY0" fmla="*/ 15240 h 9525"/>
              <a:gd name="connsiteX1" fmla="*/ 6809995 w 6800850"/>
              <a:gd name="connsiteY1" fmla="*/ 1524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850" h="9525">
                <a:moveTo>
                  <a:pt x="14477" y="15240"/>
                </a:moveTo>
                <a:lnTo>
                  <a:pt x="6809995" y="1524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> 
				</p:cNvPr>
          <p:cNvSpPr/>
          <p:nvPr/>
        </p:nvSpPr>
        <p:spPr>
          <a:xfrm>
            <a:off x="990600" y="6172200"/>
            <a:ext cx="9525" cy="85725"/>
          </a:xfrm>
          <a:custGeom>
            <a:avLst/>
            <a:gdLst>
              <a:gd name="connsiteX0" fmla="*/ 14477 w 9525"/>
              <a:gd name="connsiteY0" fmla="*/ 15240 h 85725"/>
              <a:gd name="connsiteX1" fmla="*/ 14477 w 9525"/>
              <a:gd name="connsiteY1" fmla="*/ 8839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4477" y="15240"/>
                </a:moveTo>
                <a:lnTo>
                  <a:pt x="14477" y="8839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> 
				</p:cNvPr>
          <p:cNvSpPr/>
          <p:nvPr/>
        </p:nvSpPr>
        <p:spPr>
          <a:xfrm>
            <a:off x="6429375" y="6172200"/>
            <a:ext cx="9525" cy="85725"/>
          </a:xfrm>
          <a:custGeom>
            <a:avLst/>
            <a:gdLst>
              <a:gd name="connsiteX0" fmla="*/ 12573 w 9525"/>
              <a:gd name="connsiteY0" fmla="*/ 15240 h 85725"/>
              <a:gd name="connsiteX1" fmla="*/ 12573 w 9525"/>
              <a:gd name="connsiteY1" fmla="*/ 8839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2573" y="15240"/>
                </a:moveTo>
                <a:lnTo>
                  <a:pt x="12573" y="8839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> 
				</p:cNvPr>
          <p:cNvSpPr/>
          <p:nvPr/>
        </p:nvSpPr>
        <p:spPr>
          <a:xfrm>
            <a:off x="7781925" y="6172200"/>
            <a:ext cx="9525" cy="85725"/>
          </a:xfrm>
          <a:custGeom>
            <a:avLst/>
            <a:gdLst>
              <a:gd name="connsiteX0" fmla="*/ 18670 w 9525"/>
              <a:gd name="connsiteY0" fmla="*/ 15240 h 85725"/>
              <a:gd name="connsiteX1" fmla="*/ 18670 w 9525"/>
              <a:gd name="connsiteY1" fmla="*/ 8839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8670" y="15240"/>
                </a:moveTo>
                <a:lnTo>
                  <a:pt x="18670" y="8839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> 
				</p:cNvPr>
          <p:cNvSpPr/>
          <p:nvPr/>
        </p:nvSpPr>
        <p:spPr>
          <a:xfrm>
            <a:off x="533400" y="2419350"/>
            <a:ext cx="361950" cy="4095750"/>
          </a:xfrm>
          <a:custGeom>
            <a:avLst/>
            <a:gdLst>
              <a:gd name="connsiteX0" fmla="*/ 18186 w 361950"/>
              <a:gd name="connsiteY0" fmla="*/ 11404 h 4095750"/>
              <a:gd name="connsiteX1" fmla="*/ 362369 w 361950"/>
              <a:gd name="connsiteY1" fmla="*/ 11404 h 4095750"/>
              <a:gd name="connsiteX2" fmla="*/ 362369 w 361950"/>
              <a:gd name="connsiteY2" fmla="*/ 4096119 h 4095750"/>
              <a:gd name="connsiteX3" fmla="*/ 18186 w 361950"/>
              <a:gd name="connsiteY3" fmla="*/ 4096119 h 4095750"/>
              <a:gd name="connsiteX4" fmla="*/ 18186 w 361950"/>
              <a:gd name="connsiteY4" fmla="*/ 11404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4095750">
                <a:moveTo>
                  <a:pt x="18186" y="11404"/>
                </a:moveTo>
                <a:lnTo>
                  <a:pt x="362369" y="11404"/>
                </a:lnTo>
                <a:lnTo>
                  <a:pt x="362369" y="4096119"/>
                </a:lnTo>
                <a:lnTo>
                  <a:pt x="18186" y="4096119"/>
                </a:lnTo>
                <a:lnTo>
                  <a:pt x="18186" y="1140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fefefe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> 
				</p:cNvPr>
          <p:cNvSpPr/>
          <p:nvPr/>
        </p:nvSpPr>
        <p:spPr>
          <a:xfrm>
            <a:off x="1800225" y="2571750"/>
            <a:ext cx="5162550" cy="1905000"/>
          </a:xfrm>
          <a:custGeom>
            <a:avLst/>
            <a:gdLst>
              <a:gd name="connsiteX0" fmla="*/ 34484 w 5162550"/>
              <a:gd name="connsiteY0" fmla="*/ 32519 h 1905000"/>
              <a:gd name="connsiteX1" fmla="*/ 2341579 w 5162550"/>
              <a:gd name="connsiteY1" fmla="*/ 1398734 h 1905000"/>
              <a:gd name="connsiteX2" fmla="*/ 5138055 w 5162550"/>
              <a:gd name="connsiteY2" fmla="*/ 188484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2550" h="1905000">
                <a:moveTo>
                  <a:pt x="34484" y="32519"/>
                </a:moveTo>
                <a:cubicBezTo>
                  <a:pt x="756453" y="560700"/>
                  <a:pt x="1478423" y="1088880"/>
                  <a:pt x="2341579" y="1398734"/>
                </a:cubicBezTo>
                <a:cubicBezTo>
                  <a:pt x="3183144" y="1700855"/>
                  <a:pt x="4158924" y="1795445"/>
                  <a:pt x="5138055" y="1884840"/>
                </a:cubicBezTo>
              </a:path>
            </a:pathLst>
          </a:custGeom>
          <a:ln w="76200">
            <a:solidFill>
              <a:srgbClr val="00ae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> 
				</p:cNvPr>
          <p:cNvSpPr/>
          <p:nvPr/>
        </p:nvSpPr>
        <p:spPr>
          <a:xfrm>
            <a:off x="6667500" y="4267200"/>
            <a:ext cx="295275" cy="323850"/>
          </a:xfrm>
          <a:custGeom>
            <a:avLst/>
            <a:gdLst>
              <a:gd name="connsiteX0" fmla="*/ 55445 w 295275"/>
              <a:gd name="connsiteY0" fmla="*/ 35829 h 323850"/>
              <a:gd name="connsiteX1" fmla="*/ 270977 w 295275"/>
              <a:gd name="connsiteY1" fmla="*/ 189397 h 323850"/>
              <a:gd name="connsiteX2" fmla="*/ 31213 w 295275"/>
              <a:gd name="connsiteY2" fmla="*/ 30142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323850">
                <a:moveTo>
                  <a:pt x="55445" y="35829"/>
                </a:moveTo>
                <a:lnTo>
                  <a:pt x="270977" y="189397"/>
                </a:lnTo>
                <a:lnTo>
                  <a:pt x="31213" y="301424"/>
                </a:lnTo>
              </a:path>
            </a:pathLst>
          </a:custGeom>
          <a:ln w="76200">
            <a:solidFill>
              <a:srgbClr val="00ae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> 
				</p:cNvPr>
          <p:cNvSpPr/>
          <p:nvPr/>
        </p:nvSpPr>
        <p:spPr>
          <a:xfrm>
            <a:off x="1647825" y="2419350"/>
            <a:ext cx="361950" cy="352425"/>
          </a:xfrm>
          <a:custGeom>
            <a:avLst/>
            <a:gdLst>
              <a:gd name="connsiteX0" fmla="*/ 11531 w 361950"/>
              <a:gd name="connsiteY0" fmla="*/ 184919 h 352425"/>
              <a:gd name="connsiteX1" fmla="*/ 186880 w 361950"/>
              <a:gd name="connsiteY1" fmla="*/ 11412 h 352425"/>
              <a:gd name="connsiteX2" fmla="*/ 362242 w 361950"/>
              <a:gd name="connsiteY2" fmla="*/ 184919 h 352425"/>
              <a:gd name="connsiteX3" fmla="*/ 186880 w 361950"/>
              <a:gd name="connsiteY3" fmla="*/ 358427 h 352425"/>
              <a:gd name="connsiteX4" fmla="*/ 11531 w 361950"/>
              <a:gd name="connsiteY4" fmla="*/ 18491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52425">
                <a:moveTo>
                  <a:pt x="11531" y="184919"/>
                </a:moveTo>
                <a:cubicBezTo>
                  <a:pt x="11531" y="89098"/>
                  <a:pt x="90042" y="11412"/>
                  <a:pt x="186880" y="11412"/>
                </a:cubicBezTo>
                <a:cubicBezTo>
                  <a:pt x="283730" y="11412"/>
                  <a:pt x="362242" y="89098"/>
                  <a:pt x="362242" y="184919"/>
                </a:cubicBezTo>
                <a:cubicBezTo>
                  <a:pt x="362242" y="280741"/>
                  <a:pt x="283730" y="358427"/>
                  <a:pt x="186880" y="358427"/>
                </a:cubicBezTo>
                <a:cubicBezTo>
                  <a:pt x="90042" y="358427"/>
                  <a:pt x="11531" y="280741"/>
                  <a:pt x="11531" y="184919"/>
                </a:cubicBezTo>
                <a:close/>
              </a:path>
            </a:pathLst>
          </a:custGeom>
          <a:solidFill>
            <a:srgbClr val="00ae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> 
				</p:cNvPr>
          <p:cNvSpPr/>
          <p:nvPr/>
        </p:nvSpPr>
        <p:spPr>
          <a:xfrm>
            <a:off x="1628775" y="2400300"/>
            <a:ext cx="409575" cy="400050"/>
          </a:xfrm>
          <a:custGeom>
            <a:avLst/>
            <a:gdLst>
              <a:gd name="connsiteX0" fmla="*/ 30581 w 409575"/>
              <a:gd name="connsiteY0" fmla="*/ 203969 h 400050"/>
              <a:gd name="connsiteX1" fmla="*/ 205930 w 409575"/>
              <a:gd name="connsiteY1" fmla="*/ 30462 h 400050"/>
              <a:gd name="connsiteX2" fmla="*/ 381292 w 409575"/>
              <a:gd name="connsiteY2" fmla="*/ 203969 h 400050"/>
              <a:gd name="connsiteX3" fmla="*/ 205930 w 409575"/>
              <a:gd name="connsiteY3" fmla="*/ 377477 h 400050"/>
              <a:gd name="connsiteX4" fmla="*/ 30581 w 409575"/>
              <a:gd name="connsiteY4" fmla="*/ 203969 h 400050"/>
              <a:gd name="connsiteX5" fmla="*/ 30581 w 409575"/>
              <a:gd name="connsiteY5" fmla="*/ 20396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400050">
                <a:moveTo>
                  <a:pt x="30581" y="203969"/>
                </a:moveTo>
                <a:cubicBezTo>
                  <a:pt x="30581" y="108148"/>
                  <a:pt x="109092" y="30462"/>
                  <a:pt x="205930" y="30462"/>
                </a:cubicBezTo>
                <a:cubicBezTo>
                  <a:pt x="302780" y="30462"/>
                  <a:pt x="381292" y="108148"/>
                  <a:pt x="381292" y="203969"/>
                </a:cubicBezTo>
                <a:cubicBezTo>
                  <a:pt x="381292" y="299791"/>
                  <a:pt x="302780" y="377477"/>
                  <a:pt x="205930" y="377477"/>
                </a:cubicBezTo>
                <a:cubicBezTo>
                  <a:pt x="109092" y="377477"/>
                  <a:pt x="30581" y="299791"/>
                  <a:pt x="30581" y="203969"/>
                </a:cubicBezTo>
                <a:lnTo>
                  <a:pt x="30581" y="2039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aefd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> 
				</p:cNvPr>
          <p:cNvSpPr/>
          <p:nvPr/>
        </p:nvSpPr>
        <p:spPr>
          <a:xfrm>
            <a:off x="7000875" y="4276725"/>
            <a:ext cx="361950" cy="352425"/>
          </a:xfrm>
          <a:custGeom>
            <a:avLst/>
            <a:gdLst>
              <a:gd name="connsiteX0" fmla="*/ 12733 w 361950"/>
              <a:gd name="connsiteY0" fmla="*/ 186730 h 352425"/>
              <a:gd name="connsiteX1" fmla="*/ 188083 w 361950"/>
              <a:gd name="connsiteY1" fmla="*/ 13223 h 352425"/>
              <a:gd name="connsiteX2" fmla="*/ 363444 w 361950"/>
              <a:gd name="connsiteY2" fmla="*/ 186730 h 352425"/>
              <a:gd name="connsiteX3" fmla="*/ 188083 w 361950"/>
              <a:gd name="connsiteY3" fmla="*/ 360237 h 352425"/>
              <a:gd name="connsiteX4" fmla="*/ 12733 w 361950"/>
              <a:gd name="connsiteY4" fmla="*/ 1867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52425">
                <a:moveTo>
                  <a:pt x="12733" y="186730"/>
                </a:moveTo>
                <a:cubicBezTo>
                  <a:pt x="12733" y="90909"/>
                  <a:pt x="91244" y="13223"/>
                  <a:pt x="188083" y="13223"/>
                </a:cubicBezTo>
                <a:cubicBezTo>
                  <a:pt x="284933" y="13223"/>
                  <a:pt x="363444" y="90909"/>
                  <a:pt x="363444" y="186730"/>
                </a:cubicBezTo>
                <a:cubicBezTo>
                  <a:pt x="363444" y="282551"/>
                  <a:pt x="284933" y="360237"/>
                  <a:pt x="188083" y="360237"/>
                </a:cubicBezTo>
                <a:cubicBezTo>
                  <a:pt x="91244" y="360237"/>
                  <a:pt x="12733" y="282551"/>
                  <a:pt x="12733" y="186730"/>
                </a:cubicBezTo>
                <a:close/>
              </a:path>
            </a:pathLst>
          </a:custGeom>
          <a:solidFill>
            <a:srgbClr val="00ae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> 
				</p:cNvPr>
          <p:cNvSpPr/>
          <p:nvPr/>
        </p:nvSpPr>
        <p:spPr>
          <a:xfrm>
            <a:off x="6981825" y="4257675"/>
            <a:ext cx="409575" cy="400050"/>
          </a:xfrm>
          <a:custGeom>
            <a:avLst/>
            <a:gdLst>
              <a:gd name="connsiteX0" fmla="*/ 31783 w 409575"/>
              <a:gd name="connsiteY0" fmla="*/ 205780 h 400050"/>
              <a:gd name="connsiteX1" fmla="*/ 207133 w 409575"/>
              <a:gd name="connsiteY1" fmla="*/ 32273 h 400050"/>
              <a:gd name="connsiteX2" fmla="*/ 382494 w 409575"/>
              <a:gd name="connsiteY2" fmla="*/ 205780 h 400050"/>
              <a:gd name="connsiteX3" fmla="*/ 207133 w 409575"/>
              <a:gd name="connsiteY3" fmla="*/ 379287 h 400050"/>
              <a:gd name="connsiteX4" fmla="*/ 31783 w 409575"/>
              <a:gd name="connsiteY4" fmla="*/ 205780 h 400050"/>
              <a:gd name="connsiteX5" fmla="*/ 31783 w 409575"/>
              <a:gd name="connsiteY5" fmla="*/ 20578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400050">
                <a:moveTo>
                  <a:pt x="31783" y="205780"/>
                </a:moveTo>
                <a:cubicBezTo>
                  <a:pt x="31783" y="109959"/>
                  <a:pt x="110294" y="32273"/>
                  <a:pt x="207133" y="32273"/>
                </a:cubicBezTo>
                <a:cubicBezTo>
                  <a:pt x="303983" y="32273"/>
                  <a:pt x="382494" y="109959"/>
                  <a:pt x="382494" y="205780"/>
                </a:cubicBezTo>
                <a:cubicBezTo>
                  <a:pt x="382494" y="301601"/>
                  <a:pt x="303983" y="379287"/>
                  <a:pt x="207133" y="379287"/>
                </a:cubicBezTo>
                <a:cubicBezTo>
                  <a:pt x="110294" y="379287"/>
                  <a:pt x="31783" y="301601"/>
                  <a:pt x="31783" y="205780"/>
                </a:cubicBezTo>
                <a:lnTo>
                  <a:pt x="31783" y="20578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aefd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> 
				</p:cNvPr>
          <p:cNvSpPr/>
          <p:nvPr/>
        </p:nvSpPr>
        <p:spPr>
          <a:xfrm>
            <a:off x="1381125" y="2581275"/>
            <a:ext cx="5572125" cy="2600325"/>
          </a:xfrm>
          <a:custGeom>
            <a:avLst/>
            <a:gdLst>
              <a:gd name="connsiteX0" fmla="*/ 36089 w 5572125"/>
              <a:gd name="connsiteY0" fmla="*/ 34738 h 2600325"/>
              <a:gd name="connsiteX1" fmla="*/ 2526420 w 5572125"/>
              <a:gd name="connsiteY1" fmla="*/ 1909372 h 2600325"/>
              <a:gd name="connsiteX2" fmla="*/ 5548283 w 5572125"/>
              <a:gd name="connsiteY2" fmla="*/ 257674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2125" h="2600325">
                <a:moveTo>
                  <a:pt x="36089" y="34738"/>
                </a:moveTo>
                <a:cubicBezTo>
                  <a:pt x="815399" y="759463"/>
                  <a:pt x="1594722" y="1484201"/>
                  <a:pt x="2526420" y="1909372"/>
                </a:cubicBezTo>
                <a:cubicBezTo>
                  <a:pt x="3435765" y="2324345"/>
                  <a:pt x="4490285" y="2453974"/>
                  <a:pt x="5548283" y="2576745"/>
                </a:cubicBezTo>
              </a:path>
            </a:pathLst>
          </a:custGeom>
          <a:ln w="76200">
            <a:solidFill>
              <a:srgbClr val="c45e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> 
				</p:cNvPr>
          <p:cNvSpPr/>
          <p:nvPr/>
        </p:nvSpPr>
        <p:spPr>
          <a:xfrm>
            <a:off x="6657975" y="4962525"/>
            <a:ext cx="295275" cy="323850"/>
          </a:xfrm>
          <a:custGeom>
            <a:avLst/>
            <a:gdLst>
              <a:gd name="connsiteX0" fmla="*/ 62833 w 295275"/>
              <a:gd name="connsiteY0" fmla="*/ 37051 h 323850"/>
              <a:gd name="connsiteX1" fmla="*/ 274555 w 295275"/>
              <a:gd name="connsiteY1" fmla="*/ 195852 h 323850"/>
              <a:gd name="connsiteX2" fmla="*/ 32111 w 295275"/>
              <a:gd name="connsiteY2" fmla="*/ 30197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323850">
                <a:moveTo>
                  <a:pt x="62833" y="37051"/>
                </a:moveTo>
                <a:lnTo>
                  <a:pt x="274555" y="195852"/>
                </a:lnTo>
                <a:lnTo>
                  <a:pt x="32111" y="301973"/>
                </a:lnTo>
              </a:path>
            </a:pathLst>
          </a:custGeom>
          <a:ln w="76200">
            <a:solidFill>
              <a:srgbClr val="c45e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> 
				</p:cNvPr>
          <p:cNvSpPr/>
          <p:nvPr/>
        </p:nvSpPr>
        <p:spPr>
          <a:xfrm>
            <a:off x="1295400" y="2419350"/>
            <a:ext cx="352425" cy="352425"/>
          </a:xfrm>
          <a:custGeom>
            <a:avLst/>
            <a:gdLst>
              <a:gd name="connsiteX0" fmla="*/ 11028 w 352425"/>
              <a:gd name="connsiteY0" fmla="*/ 184919 h 352425"/>
              <a:gd name="connsiteX1" fmla="*/ 186377 w 352425"/>
              <a:gd name="connsiteY1" fmla="*/ 11412 h 352425"/>
              <a:gd name="connsiteX2" fmla="*/ 361739 w 352425"/>
              <a:gd name="connsiteY2" fmla="*/ 184919 h 352425"/>
              <a:gd name="connsiteX3" fmla="*/ 186377 w 352425"/>
              <a:gd name="connsiteY3" fmla="*/ 358427 h 352425"/>
              <a:gd name="connsiteX4" fmla="*/ 11028 w 352425"/>
              <a:gd name="connsiteY4" fmla="*/ 18491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11028" y="184919"/>
                </a:moveTo>
                <a:cubicBezTo>
                  <a:pt x="11028" y="89098"/>
                  <a:pt x="89540" y="11412"/>
                  <a:pt x="186377" y="11412"/>
                </a:cubicBezTo>
                <a:cubicBezTo>
                  <a:pt x="283227" y="11412"/>
                  <a:pt x="361739" y="89098"/>
                  <a:pt x="361739" y="184919"/>
                </a:cubicBezTo>
                <a:cubicBezTo>
                  <a:pt x="361739" y="280741"/>
                  <a:pt x="283227" y="358427"/>
                  <a:pt x="186377" y="358427"/>
                </a:cubicBezTo>
                <a:cubicBezTo>
                  <a:pt x="89540" y="358427"/>
                  <a:pt x="11028" y="280741"/>
                  <a:pt x="11028" y="184919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> 
				</p:cNvPr>
          <p:cNvSpPr/>
          <p:nvPr/>
        </p:nvSpPr>
        <p:spPr>
          <a:xfrm>
            <a:off x="1276350" y="2400300"/>
            <a:ext cx="400050" cy="400050"/>
          </a:xfrm>
          <a:custGeom>
            <a:avLst/>
            <a:gdLst>
              <a:gd name="connsiteX0" fmla="*/ 30078 w 400050"/>
              <a:gd name="connsiteY0" fmla="*/ 203969 h 400050"/>
              <a:gd name="connsiteX1" fmla="*/ 205427 w 400050"/>
              <a:gd name="connsiteY1" fmla="*/ 30462 h 400050"/>
              <a:gd name="connsiteX2" fmla="*/ 380789 w 400050"/>
              <a:gd name="connsiteY2" fmla="*/ 203969 h 400050"/>
              <a:gd name="connsiteX3" fmla="*/ 205427 w 400050"/>
              <a:gd name="connsiteY3" fmla="*/ 377477 h 400050"/>
              <a:gd name="connsiteX4" fmla="*/ 30078 w 400050"/>
              <a:gd name="connsiteY4" fmla="*/ 203969 h 400050"/>
              <a:gd name="connsiteX5" fmla="*/ 30078 w 400050"/>
              <a:gd name="connsiteY5" fmla="*/ 20396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400050">
                <a:moveTo>
                  <a:pt x="30078" y="203969"/>
                </a:moveTo>
                <a:cubicBezTo>
                  <a:pt x="30078" y="108148"/>
                  <a:pt x="108590" y="30462"/>
                  <a:pt x="205427" y="30462"/>
                </a:cubicBezTo>
                <a:cubicBezTo>
                  <a:pt x="302277" y="30462"/>
                  <a:pt x="380789" y="108148"/>
                  <a:pt x="380789" y="203969"/>
                </a:cubicBezTo>
                <a:cubicBezTo>
                  <a:pt x="380789" y="299791"/>
                  <a:pt x="302277" y="377477"/>
                  <a:pt x="205427" y="377477"/>
                </a:cubicBezTo>
                <a:cubicBezTo>
                  <a:pt x="108590" y="377477"/>
                  <a:pt x="30078" y="299791"/>
                  <a:pt x="30078" y="203969"/>
                </a:cubicBezTo>
                <a:lnTo>
                  <a:pt x="30078" y="2039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> 
				</p:cNvPr>
          <p:cNvSpPr/>
          <p:nvPr/>
        </p:nvSpPr>
        <p:spPr>
          <a:xfrm>
            <a:off x="7000875" y="4981575"/>
            <a:ext cx="361950" cy="361950"/>
          </a:xfrm>
          <a:custGeom>
            <a:avLst/>
            <a:gdLst>
              <a:gd name="connsiteX0" fmla="*/ 12733 w 361950"/>
              <a:gd name="connsiteY0" fmla="*/ 189552 h 361950"/>
              <a:gd name="connsiteX1" fmla="*/ 188083 w 361950"/>
              <a:gd name="connsiteY1" fmla="*/ 16045 h 361950"/>
              <a:gd name="connsiteX2" fmla="*/ 363444 w 361950"/>
              <a:gd name="connsiteY2" fmla="*/ 189552 h 361950"/>
              <a:gd name="connsiteX3" fmla="*/ 188083 w 361950"/>
              <a:gd name="connsiteY3" fmla="*/ 363060 h 361950"/>
              <a:gd name="connsiteX4" fmla="*/ 12733 w 361950"/>
              <a:gd name="connsiteY4" fmla="*/ 18955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361950">
                <a:moveTo>
                  <a:pt x="12733" y="189552"/>
                </a:moveTo>
                <a:cubicBezTo>
                  <a:pt x="12733" y="93731"/>
                  <a:pt x="91244" y="16045"/>
                  <a:pt x="188083" y="16045"/>
                </a:cubicBezTo>
                <a:cubicBezTo>
                  <a:pt x="284933" y="16045"/>
                  <a:pt x="363444" y="93731"/>
                  <a:pt x="363444" y="189552"/>
                </a:cubicBezTo>
                <a:cubicBezTo>
                  <a:pt x="363444" y="285374"/>
                  <a:pt x="284933" y="363060"/>
                  <a:pt x="188083" y="363060"/>
                </a:cubicBezTo>
                <a:cubicBezTo>
                  <a:pt x="91244" y="363060"/>
                  <a:pt x="12733" y="285374"/>
                  <a:pt x="12733" y="189552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> 
				</p:cNvPr>
          <p:cNvSpPr/>
          <p:nvPr/>
        </p:nvSpPr>
        <p:spPr>
          <a:xfrm>
            <a:off x="6981825" y="4962525"/>
            <a:ext cx="409575" cy="409575"/>
          </a:xfrm>
          <a:custGeom>
            <a:avLst/>
            <a:gdLst>
              <a:gd name="connsiteX0" fmla="*/ 31783 w 409575"/>
              <a:gd name="connsiteY0" fmla="*/ 208602 h 409575"/>
              <a:gd name="connsiteX1" fmla="*/ 207133 w 409575"/>
              <a:gd name="connsiteY1" fmla="*/ 35095 h 409575"/>
              <a:gd name="connsiteX2" fmla="*/ 382494 w 409575"/>
              <a:gd name="connsiteY2" fmla="*/ 208602 h 409575"/>
              <a:gd name="connsiteX3" fmla="*/ 207133 w 409575"/>
              <a:gd name="connsiteY3" fmla="*/ 382110 h 409575"/>
              <a:gd name="connsiteX4" fmla="*/ 31783 w 409575"/>
              <a:gd name="connsiteY4" fmla="*/ 208602 h 409575"/>
              <a:gd name="connsiteX5" fmla="*/ 31783 w 409575"/>
              <a:gd name="connsiteY5" fmla="*/ 208602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409575">
                <a:moveTo>
                  <a:pt x="31783" y="208602"/>
                </a:moveTo>
                <a:cubicBezTo>
                  <a:pt x="31783" y="112781"/>
                  <a:pt x="110294" y="35095"/>
                  <a:pt x="207133" y="35095"/>
                </a:cubicBezTo>
                <a:cubicBezTo>
                  <a:pt x="303983" y="35095"/>
                  <a:pt x="382494" y="112781"/>
                  <a:pt x="382494" y="208602"/>
                </a:cubicBezTo>
                <a:cubicBezTo>
                  <a:pt x="382494" y="304424"/>
                  <a:pt x="303983" y="382110"/>
                  <a:pt x="207133" y="382110"/>
                </a:cubicBezTo>
                <a:cubicBezTo>
                  <a:pt x="110294" y="382110"/>
                  <a:pt x="31783" y="304424"/>
                  <a:pt x="31783" y="208602"/>
                </a:cubicBezTo>
                <a:lnTo>
                  <a:pt x="31783" y="20860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43175"/>
          </a:xfrm>
          <a:prstGeom prst="rect">
            <a:avLst/>
          </a:prstGeom>
        </p:spPr>
      </p:pic>
      <p:pic>
        <p:nvPicPr>
          <p:cNvPr id="155" name="Picture 15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52975"/>
            <a:ext cx="4781550" cy="1533525"/>
          </a:xfrm>
          <a:prstGeom prst="rect">
            <a:avLst/>
          </a:prstGeom>
        </p:spPr>
      </p:pic>
      <p:sp>
        <p:nvSpPr>
          <p:cNvPr id="155" name="TextBox 155"/>
          <p:cNvSpPr txBox="1"/>
          <p:nvPr/>
        </p:nvSpPr>
        <p:spPr>
          <a:xfrm>
            <a:off x="803037" y="-54512"/>
            <a:ext cx="339820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&lt;Maturing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FTTH&gt;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775007" y="201519"/>
            <a:ext cx="5484104" cy="8841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03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</a:t>
            </a:r>
          </a:p>
          <a:p>
            <a:pPr indent="0">
              <a:lnSpc>
                <a:spcPts val="4122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50%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775007" y="1189061"/>
            <a:ext cx="3303713" cy="8488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43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“DIY”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rate</a:t>
            </a:r>
          </a:p>
          <a:p>
            <a:pPr indent="0">
              <a:lnSpc>
                <a:spcPts val="3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BPR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4432607" y="1092884"/>
            <a:ext cx="3379036" cy="968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8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approx.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20%</a:t>
            </a:r>
          </a:p>
          <a:p>
            <a:pPr indent="0">
              <a:lnSpc>
                <a:spcPts val="3839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SCM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7854993" y="1677111"/>
            <a:ext cx="592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678112" y="2499073"/>
            <a:ext cx="13975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1263340" y="2064196"/>
            <a:ext cx="6975802" cy="35738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69367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cooperative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62359">
              <a:lnSpc>
                <a:spcPts val="5755"/>
              </a:lnSpc>
            </a:pPr>
            <a:r>
              <a:rPr lang="en-US" altLang="zh-CN" sz="4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4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4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1/2</a:t>
            </a:r>
          </a:p>
          <a:p>
            <a:pPr indent="3896849">
              <a:lnSpc>
                <a:spcPts val="3786"/>
              </a:lnSpc>
            </a:pPr>
            <a:r>
              <a:rPr lang="en-US" altLang="zh-CN" sz="31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31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delivery</a:t>
            </a:r>
            <a:r>
              <a:rPr lang="en-US" altLang="zh-CN" sz="31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time</a:t>
            </a:r>
          </a:p>
          <a:p>
            <a:pPr indent="3933339">
              <a:lnSpc>
                <a:spcPts val="1481"/>
              </a:lnSpc>
            </a:pP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FY2003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754"/>
              </a:lnSpc>
            </a:pPr>
            <a:r>
              <a:rPr lang="en-US" altLang="zh-CN" sz="4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4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4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1/3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678112" y="6014217"/>
            <a:ext cx="13975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263340" y="5644146"/>
            <a:ext cx="3312924" cy="4804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83"/>
              </a:lnSpc>
            </a:pP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cost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4693912" y="5854242"/>
            <a:ext cx="2985661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line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FY2003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430469" y="6286740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2003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2789533" y="6286740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2005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4148596" y="6286740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2008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5507660" y="6286740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6866723" y="6286740"/>
            <a:ext cx="520379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7910670" y="6376379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91440" y="6675160"/>
            <a:ext cx="1598232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5" name="TextBox 175"/>
          <p:cNvSpPr txBox="1"/>
          <p:nvPr/>
        </p:nvSpPr>
        <p:spPr>
          <a:xfrm>
            <a:off x="803037" y="-54512"/>
            <a:ext cx="3314076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&lt;Maturing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FTTH&gt;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803037" y="217965"/>
            <a:ext cx="5636824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facilitate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activations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(example)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1037280" y="753081"/>
            <a:ext cx="269230" cy="5322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90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1723080" y="741753"/>
            <a:ext cx="5232176" cy="5362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222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fruits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R&amp;D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452587" y="2089144"/>
            <a:ext cx="7199625" cy="17914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95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improvement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</a:p>
          <a:p>
            <a:pPr indent="0">
              <a:lnSpc>
                <a:spcPts val="2912"/>
              </a:lnSpc>
            </a:pP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2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“Free-Bending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Cord”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4389">
              <a:lnSpc>
                <a:spcPts val="349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Extend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distance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2155598" y="5229125"/>
            <a:ext cx="345497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OLT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6936718" y="5365047"/>
            <a:ext cx="39414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ONU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2182167" y="5901121"/>
            <a:ext cx="1790755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Previously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7km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4191074" y="5900516"/>
            <a:ext cx="2713319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20km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more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185" name="TextBox 185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186"> 
				</p:cNvPr>
          <p:cNvSpPr/>
          <p:nvPr/>
        </p:nvSpPr>
        <p:spPr>
          <a:xfrm>
            <a:off x="1571625" y="2638425"/>
            <a:ext cx="6381750" cy="9525"/>
          </a:xfrm>
          <a:custGeom>
            <a:avLst/>
            <a:gdLst>
              <a:gd name="connsiteX0" fmla="*/ 14097 w 6381750"/>
              <a:gd name="connsiteY0" fmla="*/ 16382 h 9525"/>
              <a:gd name="connsiteX1" fmla="*/ 6386703 w 6381750"/>
              <a:gd name="connsiteY1" fmla="*/ 163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0" h="9525">
                <a:moveTo>
                  <a:pt x="14097" y="16382"/>
                </a:moveTo>
                <a:lnTo>
                  <a:pt x="6386703" y="1638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reeform 187"> 
				</p:cNvPr>
          <p:cNvSpPr/>
          <p:nvPr/>
        </p:nvSpPr>
        <p:spPr>
          <a:xfrm>
            <a:off x="1571625" y="6410325"/>
            <a:ext cx="6381750" cy="9525"/>
          </a:xfrm>
          <a:custGeom>
            <a:avLst/>
            <a:gdLst>
              <a:gd name="connsiteX0" fmla="*/ 14097 w 6381750"/>
              <a:gd name="connsiteY0" fmla="*/ 14858 h 9525"/>
              <a:gd name="connsiteX1" fmla="*/ 6386703 w 6381750"/>
              <a:gd name="connsiteY1" fmla="*/ 148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0" h="9525">
                <a:moveTo>
                  <a:pt x="14097" y="14858"/>
                </a:moveTo>
                <a:lnTo>
                  <a:pt x="6386703" y="14858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8"> 
				</p:cNvPr>
          <p:cNvSpPr/>
          <p:nvPr/>
        </p:nvSpPr>
        <p:spPr>
          <a:xfrm>
            <a:off x="1952625" y="4524375"/>
            <a:ext cx="523875" cy="1685925"/>
          </a:xfrm>
          <a:custGeom>
            <a:avLst/>
            <a:gdLst>
              <a:gd name="connsiteX0" fmla="*/ 15620 w 523875"/>
              <a:gd name="connsiteY0" fmla="*/ 15620 h 1685925"/>
              <a:gd name="connsiteX1" fmla="*/ 525398 w 523875"/>
              <a:gd name="connsiteY1" fmla="*/ 15620 h 1685925"/>
              <a:gd name="connsiteX2" fmla="*/ 525398 w 523875"/>
              <a:gd name="connsiteY2" fmla="*/ 1692021 h 1685925"/>
              <a:gd name="connsiteX3" fmla="*/ 15620 w 523875"/>
              <a:gd name="connsiteY3" fmla="*/ 1692021 h 1685925"/>
              <a:gd name="connsiteX4" fmla="*/ 15620 w 523875"/>
              <a:gd name="connsiteY4" fmla="*/ 15620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1685925">
                <a:moveTo>
                  <a:pt x="15620" y="15620"/>
                </a:moveTo>
                <a:lnTo>
                  <a:pt x="525398" y="15620"/>
                </a:lnTo>
                <a:lnTo>
                  <a:pt x="525398" y="1692021"/>
                </a:lnTo>
                <a:lnTo>
                  <a:pt x="15620" y="1692021"/>
                </a:lnTo>
                <a:lnTo>
                  <a:pt x="15620" y="156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> 
				</p:cNvPr>
          <p:cNvSpPr/>
          <p:nvPr/>
        </p:nvSpPr>
        <p:spPr>
          <a:xfrm>
            <a:off x="3228975" y="4524375"/>
            <a:ext cx="523875" cy="342900"/>
          </a:xfrm>
          <a:custGeom>
            <a:avLst/>
            <a:gdLst>
              <a:gd name="connsiteX0" fmla="*/ 14097 w 523875"/>
              <a:gd name="connsiteY0" fmla="*/ 15620 h 342900"/>
              <a:gd name="connsiteX1" fmla="*/ 523875 w 523875"/>
              <a:gd name="connsiteY1" fmla="*/ 15620 h 342900"/>
              <a:gd name="connsiteX2" fmla="*/ 523875 w 523875"/>
              <a:gd name="connsiteY2" fmla="*/ 344042 h 342900"/>
              <a:gd name="connsiteX3" fmla="*/ 14097 w 523875"/>
              <a:gd name="connsiteY3" fmla="*/ 344042 h 342900"/>
              <a:gd name="connsiteX4" fmla="*/ 14097 w 523875"/>
              <a:gd name="connsiteY4" fmla="*/ 1562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342900">
                <a:moveTo>
                  <a:pt x="14097" y="15620"/>
                </a:moveTo>
                <a:lnTo>
                  <a:pt x="523875" y="15620"/>
                </a:lnTo>
                <a:lnTo>
                  <a:pt x="523875" y="344042"/>
                </a:lnTo>
                <a:lnTo>
                  <a:pt x="14097" y="344042"/>
                </a:lnTo>
                <a:lnTo>
                  <a:pt x="14097" y="156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90"> 
				</p:cNvPr>
          <p:cNvSpPr/>
          <p:nvPr/>
        </p:nvSpPr>
        <p:spPr>
          <a:xfrm>
            <a:off x="4505325" y="3743325"/>
            <a:ext cx="514350" cy="790575"/>
          </a:xfrm>
          <a:custGeom>
            <a:avLst/>
            <a:gdLst>
              <a:gd name="connsiteX0" fmla="*/ 11810 w 514350"/>
              <a:gd name="connsiteY0" fmla="*/ 10286 h 790575"/>
              <a:gd name="connsiteX1" fmla="*/ 521589 w 514350"/>
              <a:gd name="connsiteY1" fmla="*/ 10286 h 790575"/>
              <a:gd name="connsiteX2" fmla="*/ 521589 w 514350"/>
              <a:gd name="connsiteY2" fmla="*/ 796670 h 790575"/>
              <a:gd name="connsiteX3" fmla="*/ 11810 w 514350"/>
              <a:gd name="connsiteY3" fmla="*/ 796670 h 790575"/>
              <a:gd name="connsiteX4" fmla="*/ 11810 w 514350"/>
              <a:gd name="connsiteY4" fmla="*/ 10286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790575">
                <a:moveTo>
                  <a:pt x="11810" y="10286"/>
                </a:moveTo>
                <a:lnTo>
                  <a:pt x="521589" y="10286"/>
                </a:lnTo>
                <a:lnTo>
                  <a:pt x="521589" y="796670"/>
                </a:lnTo>
                <a:lnTo>
                  <a:pt x="11810" y="796670"/>
                </a:lnTo>
                <a:lnTo>
                  <a:pt x="11810" y="1028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1"> 
				</p:cNvPr>
          <p:cNvSpPr/>
          <p:nvPr/>
        </p:nvSpPr>
        <p:spPr>
          <a:xfrm>
            <a:off x="5781675" y="3400425"/>
            <a:ext cx="514350" cy="1133475"/>
          </a:xfrm>
          <a:custGeom>
            <a:avLst/>
            <a:gdLst>
              <a:gd name="connsiteX0" fmla="*/ 10286 w 514350"/>
              <a:gd name="connsiteY0" fmla="*/ 12572 h 1133475"/>
              <a:gd name="connsiteX1" fmla="*/ 520065 w 514350"/>
              <a:gd name="connsiteY1" fmla="*/ 12572 h 1133475"/>
              <a:gd name="connsiteX2" fmla="*/ 520065 w 514350"/>
              <a:gd name="connsiteY2" fmla="*/ 1139570 h 1133475"/>
              <a:gd name="connsiteX3" fmla="*/ 10286 w 514350"/>
              <a:gd name="connsiteY3" fmla="*/ 1139570 h 1133475"/>
              <a:gd name="connsiteX4" fmla="*/ 10286 w 514350"/>
              <a:gd name="connsiteY4" fmla="*/ 12572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1133475">
                <a:moveTo>
                  <a:pt x="10286" y="12572"/>
                </a:moveTo>
                <a:lnTo>
                  <a:pt x="520065" y="12572"/>
                </a:lnTo>
                <a:lnTo>
                  <a:pt x="520065" y="1139570"/>
                </a:lnTo>
                <a:lnTo>
                  <a:pt x="10286" y="1139570"/>
                </a:lnTo>
                <a:lnTo>
                  <a:pt x="10286" y="1257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> 
				</p:cNvPr>
          <p:cNvSpPr/>
          <p:nvPr/>
        </p:nvSpPr>
        <p:spPr>
          <a:xfrm>
            <a:off x="7048500" y="2886075"/>
            <a:ext cx="523875" cy="1647825"/>
          </a:xfrm>
          <a:custGeom>
            <a:avLst/>
            <a:gdLst>
              <a:gd name="connsiteX0" fmla="*/ 17526 w 523875"/>
              <a:gd name="connsiteY0" fmla="*/ 10286 h 1647825"/>
              <a:gd name="connsiteX1" fmla="*/ 527304 w 523875"/>
              <a:gd name="connsiteY1" fmla="*/ 10286 h 1647825"/>
              <a:gd name="connsiteX2" fmla="*/ 527304 w 523875"/>
              <a:gd name="connsiteY2" fmla="*/ 1653920 h 1647825"/>
              <a:gd name="connsiteX3" fmla="*/ 17526 w 523875"/>
              <a:gd name="connsiteY3" fmla="*/ 1653920 h 1647825"/>
              <a:gd name="connsiteX4" fmla="*/ 17526 w 523875"/>
              <a:gd name="connsiteY4" fmla="*/ 10286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875" h="1647825">
                <a:moveTo>
                  <a:pt x="17526" y="10286"/>
                </a:moveTo>
                <a:lnTo>
                  <a:pt x="527304" y="10286"/>
                </a:lnTo>
                <a:lnTo>
                  <a:pt x="527304" y="1653920"/>
                </a:lnTo>
                <a:lnTo>
                  <a:pt x="17526" y="1653920"/>
                </a:lnTo>
                <a:lnTo>
                  <a:pt x="17526" y="1028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 193"> 
				</p:cNvPr>
          <p:cNvSpPr/>
          <p:nvPr/>
        </p:nvSpPr>
        <p:spPr>
          <a:xfrm>
            <a:off x="7943850" y="2638425"/>
            <a:ext cx="9525" cy="3781425"/>
          </a:xfrm>
          <a:custGeom>
            <a:avLst/>
            <a:gdLst>
              <a:gd name="connsiteX0" fmla="*/ 14478 w 9525"/>
              <a:gd name="connsiteY0" fmla="*/ 3786758 h 3781425"/>
              <a:gd name="connsiteX1" fmla="*/ 14478 w 9525"/>
              <a:gd name="connsiteY1" fmla="*/ 16382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81425">
                <a:moveTo>
                  <a:pt x="14478" y="3786758"/>
                </a:moveTo>
                <a:lnTo>
                  <a:pt x="14478" y="1638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 194"> 
				</p:cNvPr>
          <p:cNvSpPr/>
          <p:nvPr/>
        </p:nvSpPr>
        <p:spPr>
          <a:xfrm>
            <a:off x="7943850" y="6410325"/>
            <a:ext cx="85725" cy="9525"/>
          </a:xfrm>
          <a:custGeom>
            <a:avLst/>
            <a:gdLst>
              <a:gd name="connsiteX0" fmla="*/ 14478 w 85725"/>
              <a:gd name="connsiteY0" fmla="*/ 14858 h 9525"/>
              <a:gd name="connsiteX1" fmla="*/ 86867 w 85725"/>
              <a:gd name="connsiteY1" fmla="*/ 148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4858"/>
                </a:moveTo>
                <a:lnTo>
                  <a:pt x="86867" y="14858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 195"> 
				</p:cNvPr>
          <p:cNvSpPr/>
          <p:nvPr/>
        </p:nvSpPr>
        <p:spPr>
          <a:xfrm>
            <a:off x="7943850" y="4524375"/>
            <a:ext cx="85725" cy="9525"/>
          </a:xfrm>
          <a:custGeom>
            <a:avLst/>
            <a:gdLst>
              <a:gd name="connsiteX0" fmla="*/ 14478 w 85725"/>
              <a:gd name="connsiteY0" fmla="*/ 15620 h 9525"/>
              <a:gd name="connsiteX1" fmla="*/ 86867 w 85725"/>
              <a:gd name="connsiteY1" fmla="*/ 15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5620"/>
                </a:moveTo>
                <a:lnTo>
                  <a:pt x="86867" y="1562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> 
				</p:cNvPr>
          <p:cNvSpPr/>
          <p:nvPr/>
        </p:nvSpPr>
        <p:spPr>
          <a:xfrm>
            <a:off x="7943850" y="2638425"/>
            <a:ext cx="85725" cy="9525"/>
          </a:xfrm>
          <a:custGeom>
            <a:avLst/>
            <a:gdLst>
              <a:gd name="connsiteX0" fmla="*/ 14478 w 85725"/>
              <a:gd name="connsiteY0" fmla="*/ 16382 h 9525"/>
              <a:gd name="connsiteX1" fmla="*/ 86867 w 85725"/>
              <a:gd name="connsiteY1" fmla="*/ 163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6382"/>
                </a:moveTo>
                <a:lnTo>
                  <a:pt x="86867" y="1638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 197"> 
				</p:cNvPr>
          <p:cNvSpPr/>
          <p:nvPr/>
        </p:nvSpPr>
        <p:spPr>
          <a:xfrm>
            <a:off x="1571625" y="2638425"/>
            <a:ext cx="9525" cy="3781425"/>
          </a:xfrm>
          <a:custGeom>
            <a:avLst/>
            <a:gdLst>
              <a:gd name="connsiteX0" fmla="*/ 14097 w 9525"/>
              <a:gd name="connsiteY0" fmla="*/ 3786758 h 3781425"/>
              <a:gd name="connsiteX1" fmla="*/ 14097 w 9525"/>
              <a:gd name="connsiteY1" fmla="*/ 16382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81425">
                <a:moveTo>
                  <a:pt x="14097" y="3786758"/>
                </a:moveTo>
                <a:lnTo>
                  <a:pt x="14097" y="1638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8"> 
				</p:cNvPr>
          <p:cNvSpPr/>
          <p:nvPr/>
        </p:nvSpPr>
        <p:spPr>
          <a:xfrm>
            <a:off x="1495425" y="2638425"/>
            <a:ext cx="85725" cy="9525"/>
          </a:xfrm>
          <a:custGeom>
            <a:avLst/>
            <a:gdLst>
              <a:gd name="connsiteX0" fmla="*/ 17907 w 85725"/>
              <a:gd name="connsiteY0" fmla="*/ 16382 h 9525"/>
              <a:gd name="connsiteX1" fmla="*/ 90297 w 85725"/>
              <a:gd name="connsiteY1" fmla="*/ 1638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7907" y="16382"/>
                </a:moveTo>
                <a:lnTo>
                  <a:pt x="90297" y="1638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> 
				</p:cNvPr>
          <p:cNvSpPr/>
          <p:nvPr/>
        </p:nvSpPr>
        <p:spPr>
          <a:xfrm>
            <a:off x="1495425" y="4524375"/>
            <a:ext cx="85725" cy="9525"/>
          </a:xfrm>
          <a:custGeom>
            <a:avLst/>
            <a:gdLst>
              <a:gd name="connsiteX0" fmla="*/ 17907 w 85725"/>
              <a:gd name="connsiteY0" fmla="*/ 15620 h 9525"/>
              <a:gd name="connsiteX1" fmla="*/ 90297 w 85725"/>
              <a:gd name="connsiteY1" fmla="*/ 15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7907" y="15620"/>
                </a:moveTo>
                <a:lnTo>
                  <a:pt x="90297" y="1562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> 
				</p:cNvPr>
          <p:cNvSpPr/>
          <p:nvPr/>
        </p:nvSpPr>
        <p:spPr>
          <a:xfrm>
            <a:off x="1495425" y="6410325"/>
            <a:ext cx="85725" cy="9525"/>
          </a:xfrm>
          <a:custGeom>
            <a:avLst/>
            <a:gdLst>
              <a:gd name="connsiteX0" fmla="*/ 17907 w 85725"/>
              <a:gd name="connsiteY0" fmla="*/ 14858 h 9525"/>
              <a:gd name="connsiteX1" fmla="*/ 90297 w 85725"/>
              <a:gd name="connsiteY1" fmla="*/ 1485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7907" y="14858"/>
                </a:moveTo>
                <a:lnTo>
                  <a:pt x="90297" y="14858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> 
				</p:cNvPr>
          <p:cNvSpPr/>
          <p:nvPr/>
        </p:nvSpPr>
        <p:spPr>
          <a:xfrm>
            <a:off x="1571625" y="4524375"/>
            <a:ext cx="6381750" cy="9525"/>
          </a:xfrm>
          <a:custGeom>
            <a:avLst/>
            <a:gdLst>
              <a:gd name="connsiteX0" fmla="*/ 14097 w 6381750"/>
              <a:gd name="connsiteY0" fmla="*/ 15620 h 9525"/>
              <a:gd name="connsiteX1" fmla="*/ 6386703 w 6381750"/>
              <a:gd name="connsiteY1" fmla="*/ 1562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0" h="9525">
                <a:moveTo>
                  <a:pt x="14097" y="15620"/>
                </a:moveTo>
                <a:lnTo>
                  <a:pt x="6386703" y="1562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> 
				</p:cNvPr>
          <p:cNvSpPr/>
          <p:nvPr/>
        </p:nvSpPr>
        <p:spPr>
          <a:xfrm>
            <a:off x="7943850" y="4524375"/>
            <a:ext cx="9525" cy="85725"/>
          </a:xfrm>
          <a:custGeom>
            <a:avLst/>
            <a:gdLst>
              <a:gd name="connsiteX0" fmla="*/ 14478 w 9525"/>
              <a:gd name="connsiteY0" fmla="*/ 15620 h 85725"/>
              <a:gd name="connsiteX1" fmla="*/ 14478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4478" y="15620"/>
                </a:moveTo>
                <a:lnTo>
                  <a:pt x="14478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> 
				</p:cNvPr>
          <p:cNvSpPr/>
          <p:nvPr/>
        </p:nvSpPr>
        <p:spPr>
          <a:xfrm>
            <a:off x="6667500" y="4524375"/>
            <a:ext cx="9525" cy="85725"/>
          </a:xfrm>
          <a:custGeom>
            <a:avLst/>
            <a:gdLst>
              <a:gd name="connsiteX0" fmla="*/ 16002 w 9525"/>
              <a:gd name="connsiteY0" fmla="*/ 15620 h 85725"/>
              <a:gd name="connsiteX1" fmla="*/ 16002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6002" y="15620"/>
                </a:moveTo>
                <a:lnTo>
                  <a:pt x="16002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> 
				</p:cNvPr>
          <p:cNvSpPr/>
          <p:nvPr/>
        </p:nvSpPr>
        <p:spPr>
          <a:xfrm>
            <a:off x="5391150" y="4524375"/>
            <a:ext cx="9525" cy="85725"/>
          </a:xfrm>
          <a:custGeom>
            <a:avLst/>
            <a:gdLst>
              <a:gd name="connsiteX0" fmla="*/ 18288 w 9525"/>
              <a:gd name="connsiteY0" fmla="*/ 15620 h 85725"/>
              <a:gd name="connsiteX1" fmla="*/ 18288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8288" y="15620"/>
                </a:moveTo>
                <a:lnTo>
                  <a:pt x="18288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> 
				</p:cNvPr>
          <p:cNvSpPr/>
          <p:nvPr/>
        </p:nvSpPr>
        <p:spPr>
          <a:xfrm>
            <a:off x="4124325" y="4524375"/>
            <a:ext cx="9525" cy="85725"/>
          </a:xfrm>
          <a:custGeom>
            <a:avLst/>
            <a:gdLst>
              <a:gd name="connsiteX0" fmla="*/ 10286 w 9525"/>
              <a:gd name="connsiteY0" fmla="*/ 15620 h 85725"/>
              <a:gd name="connsiteX1" fmla="*/ 10286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0286" y="15620"/>
                </a:moveTo>
                <a:lnTo>
                  <a:pt x="10286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> 
				</p:cNvPr>
          <p:cNvSpPr/>
          <p:nvPr/>
        </p:nvSpPr>
        <p:spPr>
          <a:xfrm>
            <a:off x="2847975" y="4524375"/>
            <a:ext cx="9525" cy="85725"/>
          </a:xfrm>
          <a:custGeom>
            <a:avLst/>
            <a:gdLst>
              <a:gd name="connsiteX0" fmla="*/ 12573 w 9525"/>
              <a:gd name="connsiteY0" fmla="*/ 15620 h 85725"/>
              <a:gd name="connsiteX1" fmla="*/ 12573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2573" y="15620"/>
                </a:moveTo>
                <a:lnTo>
                  <a:pt x="12573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> 
				</p:cNvPr>
          <p:cNvSpPr/>
          <p:nvPr/>
        </p:nvSpPr>
        <p:spPr>
          <a:xfrm>
            <a:off x="1571625" y="4524375"/>
            <a:ext cx="9525" cy="85725"/>
          </a:xfrm>
          <a:custGeom>
            <a:avLst/>
            <a:gdLst>
              <a:gd name="connsiteX0" fmla="*/ 14097 w 9525"/>
              <a:gd name="connsiteY0" fmla="*/ 15620 h 85725"/>
              <a:gd name="connsiteX1" fmla="*/ 14097 w 9525"/>
              <a:gd name="connsiteY1" fmla="*/ 88772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4097" y="15620"/>
                </a:moveTo>
                <a:lnTo>
                  <a:pt x="14097" y="88772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reeform 208"> 
				</p:cNvPr>
          <p:cNvSpPr/>
          <p:nvPr/>
        </p:nvSpPr>
        <p:spPr>
          <a:xfrm>
            <a:off x="2209800" y="3543300"/>
            <a:ext cx="4914900" cy="2476500"/>
          </a:xfrm>
          <a:custGeom>
            <a:avLst/>
            <a:gdLst>
              <a:gd name="connsiteX0" fmla="*/ 45109 w 4914900"/>
              <a:gd name="connsiteY0" fmla="*/ 2455969 h 2476500"/>
              <a:gd name="connsiteX1" fmla="*/ 1361591 w 4914900"/>
              <a:gd name="connsiteY1" fmla="*/ 1239639 h 2476500"/>
              <a:gd name="connsiteX2" fmla="*/ 2624695 w 4914900"/>
              <a:gd name="connsiteY2" fmla="*/ 480522 h 2476500"/>
              <a:gd name="connsiteX3" fmla="*/ 3905591 w 4914900"/>
              <a:gd name="connsiteY3" fmla="*/ 290733 h 2476500"/>
              <a:gd name="connsiteX4" fmla="*/ 4887632 w 4914900"/>
              <a:gd name="connsiteY4" fmla="*/ 44708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900" h="2476500">
                <a:moveTo>
                  <a:pt x="45109" y="2455969"/>
                </a:moveTo>
                <a:lnTo>
                  <a:pt x="1361591" y="1239639"/>
                </a:lnTo>
                <a:lnTo>
                  <a:pt x="2624695" y="480522"/>
                </a:lnTo>
                <a:lnTo>
                  <a:pt x="3905591" y="290733"/>
                </a:lnTo>
                <a:lnTo>
                  <a:pt x="4887632" y="44708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9"> 
				</p:cNvPr>
          <p:cNvSpPr/>
          <p:nvPr/>
        </p:nvSpPr>
        <p:spPr>
          <a:xfrm>
            <a:off x="6762750" y="3457575"/>
            <a:ext cx="361950" cy="371475"/>
          </a:xfrm>
          <a:custGeom>
            <a:avLst/>
            <a:gdLst>
              <a:gd name="connsiteX0" fmla="*/ 38169 w 361950"/>
              <a:gd name="connsiteY0" fmla="*/ 44317 h 371475"/>
              <a:gd name="connsiteX1" fmla="*/ 334676 w 361950"/>
              <a:gd name="connsiteY1" fmla="*/ 130423 h 371475"/>
              <a:gd name="connsiteX2" fmla="*/ 113772 w 361950"/>
              <a:gd name="connsiteY2" fmla="*/ 34614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371475">
                <a:moveTo>
                  <a:pt x="38169" y="44317"/>
                </a:moveTo>
                <a:lnTo>
                  <a:pt x="334676" y="130423"/>
                </a:lnTo>
                <a:lnTo>
                  <a:pt x="113772" y="346145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10"> 
				</p:cNvPr>
          <p:cNvSpPr/>
          <p:nvPr/>
        </p:nvSpPr>
        <p:spPr>
          <a:xfrm>
            <a:off x="2047875" y="5800725"/>
            <a:ext cx="352425" cy="361950"/>
          </a:xfrm>
          <a:custGeom>
            <a:avLst/>
            <a:gdLst>
              <a:gd name="connsiteX0" fmla="*/ 12471 w 352425"/>
              <a:gd name="connsiteY0" fmla="*/ 189415 h 361950"/>
              <a:gd name="connsiteX1" fmla="*/ 183121 w 352425"/>
              <a:gd name="connsiteY1" fmla="*/ 15908 h 361950"/>
              <a:gd name="connsiteX2" fmla="*/ 353771 w 352425"/>
              <a:gd name="connsiteY2" fmla="*/ 189415 h 361950"/>
              <a:gd name="connsiteX3" fmla="*/ 183121 w 352425"/>
              <a:gd name="connsiteY3" fmla="*/ 362923 h 361950"/>
              <a:gd name="connsiteX4" fmla="*/ 12471 w 352425"/>
              <a:gd name="connsiteY4" fmla="*/ 189415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61950">
                <a:moveTo>
                  <a:pt x="12471" y="189415"/>
                </a:moveTo>
                <a:cubicBezTo>
                  <a:pt x="12471" y="93594"/>
                  <a:pt x="88874" y="15908"/>
                  <a:pt x="183121" y="15908"/>
                </a:cubicBezTo>
                <a:cubicBezTo>
                  <a:pt x="277367" y="15908"/>
                  <a:pt x="353771" y="93594"/>
                  <a:pt x="353771" y="189415"/>
                </a:cubicBezTo>
                <a:cubicBezTo>
                  <a:pt x="353771" y="285237"/>
                  <a:pt x="277367" y="362923"/>
                  <a:pt x="183121" y="362923"/>
                </a:cubicBezTo>
                <a:cubicBezTo>
                  <a:pt x="88874" y="362923"/>
                  <a:pt x="12471" y="285237"/>
                  <a:pt x="12471" y="189415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1"> 
				</p:cNvPr>
          <p:cNvSpPr/>
          <p:nvPr/>
        </p:nvSpPr>
        <p:spPr>
          <a:xfrm>
            <a:off x="2028825" y="5781675"/>
            <a:ext cx="400050" cy="409575"/>
          </a:xfrm>
          <a:custGeom>
            <a:avLst/>
            <a:gdLst>
              <a:gd name="connsiteX0" fmla="*/ 31521 w 400050"/>
              <a:gd name="connsiteY0" fmla="*/ 208465 h 409575"/>
              <a:gd name="connsiteX1" fmla="*/ 202171 w 400050"/>
              <a:gd name="connsiteY1" fmla="*/ 34958 h 409575"/>
              <a:gd name="connsiteX2" fmla="*/ 372821 w 400050"/>
              <a:gd name="connsiteY2" fmla="*/ 208465 h 409575"/>
              <a:gd name="connsiteX3" fmla="*/ 202171 w 400050"/>
              <a:gd name="connsiteY3" fmla="*/ 381973 h 409575"/>
              <a:gd name="connsiteX4" fmla="*/ 31521 w 400050"/>
              <a:gd name="connsiteY4" fmla="*/ 208465 h 409575"/>
              <a:gd name="connsiteX5" fmla="*/ 31521 w 400050"/>
              <a:gd name="connsiteY5" fmla="*/ 20846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409575">
                <a:moveTo>
                  <a:pt x="31521" y="208465"/>
                </a:moveTo>
                <a:cubicBezTo>
                  <a:pt x="31521" y="112644"/>
                  <a:pt x="107924" y="34958"/>
                  <a:pt x="202171" y="34958"/>
                </a:cubicBezTo>
                <a:cubicBezTo>
                  <a:pt x="296417" y="34958"/>
                  <a:pt x="372821" y="112644"/>
                  <a:pt x="372821" y="208465"/>
                </a:cubicBezTo>
                <a:cubicBezTo>
                  <a:pt x="372821" y="304287"/>
                  <a:pt x="296417" y="381973"/>
                  <a:pt x="202171" y="381973"/>
                </a:cubicBezTo>
                <a:cubicBezTo>
                  <a:pt x="107924" y="381973"/>
                  <a:pt x="31521" y="304287"/>
                  <a:pt x="31521" y="208465"/>
                </a:cubicBezTo>
                <a:lnTo>
                  <a:pt x="31521" y="20846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2"> 
				</p:cNvPr>
          <p:cNvSpPr/>
          <p:nvPr/>
        </p:nvSpPr>
        <p:spPr>
          <a:xfrm>
            <a:off x="7153275" y="3324225"/>
            <a:ext cx="342900" cy="352425"/>
          </a:xfrm>
          <a:custGeom>
            <a:avLst/>
            <a:gdLst>
              <a:gd name="connsiteX0" fmla="*/ 11013 w 342900"/>
              <a:gd name="connsiteY0" fmla="*/ 187564 h 352425"/>
              <a:gd name="connsiteX1" fmla="*/ 181663 w 342900"/>
              <a:gd name="connsiteY1" fmla="*/ 14057 h 352425"/>
              <a:gd name="connsiteX2" fmla="*/ 352313 w 342900"/>
              <a:gd name="connsiteY2" fmla="*/ 187564 h 352425"/>
              <a:gd name="connsiteX3" fmla="*/ 181663 w 342900"/>
              <a:gd name="connsiteY3" fmla="*/ 361072 h 352425"/>
              <a:gd name="connsiteX4" fmla="*/ 11013 w 342900"/>
              <a:gd name="connsiteY4" fmla="*/ 187564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352425">
                <a:moveTo>
                  <a:pt x="11013" y="187564"/>
                </a:moveTo>
                <a:cubicBezTo>
                  <a:pt x="11013" y="91743"/>
                  <a:pt x="87416" y="14057"/>
                  <a:pt x="181663" y="14057"/>
                </a:cubicBezTo>
                <a:cubicBezTo>
                  <a:pt x="275910" y="14057"/>
                  <a:pt x="352313" y="91743"/>
                  <a:pt x="352313" y="187564"/>
                </a:cubicBezTo>
                <a:cubicBezTo>
                  <a:pt x="352313" y="283386"/>
                  <a:pt x="275910" y="361072"/>
                  <a:pt x="181663" y="361072"/>
                </a:cubicBezTo>
                <a:cubicBezTo>
                  <a:pt x="87416" y="361072"/>
                  <a:pt x="11013" y="283386"/>
                  <a:pt x="11013" y="187564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> 
				</p:cNvPr>
          <p:cNvSpPr/>
          <p:nvPr/>
        </p:nvSpPr>
        <p:spPr>
          <a:xfrm>
            <a:off x="7134225" y="3305175"/>
            <a:ext cx="390525" cy="400050"/>
          </a:xfrm>
          <a:custGeom>
            <a:avLst/>
            <a:gdLst>
              <a:gd name="connsiteX0" fmla="*/ 30063 w 390525"/>
              <a:gd name="connsiteY0" fmla="*/ 206614 h 400050"/>
              <a:gd name="connsiteX1" fmla="*/ 200713 w 390525"/>
              <a:gd name="connsiteY1" fmla="*/ 33107 h 400050"/>
              <a:gd name="connsiteX2" fmla="*/ 371363 w 390525"/>
              <a:gd name="connsiteY2" fmla="*/ 206614 h 400050"/>
              <a:gd name="connsiteX3" fmla="*/ 200713 w 390525"/>
              <a:gd name="connsiteY3" fmla="*/ 380122 h 400050"/>
              <a:gd name="connsiteX4" fmla="*/ 30063 w 390525"/>
              <a:gd name="connsiteY4" fmla="*/ 206614 h 400050"/>
              <a:gd name="connsiteX5" fmla="*/ 30063 w 390525"/>
              <a:gd name="connsiteY5" fmla="*/ 206614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25" h="400050">
                <a:moveTo>
                  <a:pt x="30063" y="206614"/>
                </a:moveTo>
                <a:cubicBezTo>
                  <a:pt x="30063" y="110793"/>
                  <a:pt x="106466" y="33107"/>
                  <a:pt x="200713" y="33107"/>
                </a:cubicBezTo>
                <a:cubicBezTo>
                  <a:pt x="294960" y="33107"/>
                  <a:pt x="371363" y="110793"/>
                  <a:pt x="371363" y="206614"/>
                </a:cubicBezTo>
                <a:cubicBezTo>
                  <a:pt x="371363" y="302436"/>
                  <a:pt x="294960" y="380122"/>
                  <a:pt x="200713" y="380122"/>
                </a:cubicBezTo>
                <a:cubicBezTo>
                  <a:pt x="106466" y="380122"/>
                  <a:pt x="30063" y="302436"/>
                  <a:pt x="30063" y="206614"/>
                </a:cubicBezTo>
                <a:lnTo>
                  <a:pt x="30063" y="20661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> 
				</p:cNvPr>
          <p:cNvSpPr/>
          <p:nvPr/>
        </p:nvSpPr>
        <p:spPr>
          <a:xfrm>
            <a:off x="523875" y="2505075"/>
            <a:ext cx="800100" cy="4095750"/>
          </a:xfrm>
          <a:custGeom>
            <a:avLst/>
            <a:gdLst>
              <a:gd name="connsiteX0" fmla="*/ 15671 w 800100"/>
              <a:gd name="connsiteY0" fmla="*/ 9893 h 4095750"/>
              <a:gd name="connsiteX1" fmla="*/ 808037 w 800100"/>
              <a:gd name="connsiteY1" fmla="*/ 9893 h 4095750"/>
              <a:gd name="connsiteX2" fmla="*/ 808037 w 800100"/>
              <a:gd name="connsiteY2" fmla="*/ 4097794 h 4095750"/>
              <a:gd name="connsiteX3" fmla="*/ 15671 w 800100"/>
              <a:gd name="connsiteY3" fmla="*/ 4097794 h 4095750"/>
              <a:gd name="connsiteX4" fmla="*/ 15671 w 800100"/>
              <a:gd name="connsiteY4" fmla="*/ 9893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4095750">
                <a:moveTo>
                  <a:pt x="15671" y="9893"/>
                </a:moveTo>
                <a:lnTo>
                  <a:pt x="808037" y="9893"/>
                </a:lnTo>
                <a:lnTo>
                  <a:pt x="808037" y="4097794"/>
                </a:lnTo>
                <a:lnTo>
                  <a:pt x="15671" y="4097794"/>
                </a:lnTo>
                <a:lnTo>
                  <a:pt x="15671" y="9893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5"> 
				</p:cNvPr>
          <p:cNvSpPr/>
          <p:nvPr/>
        </p:nvSpPr>
        <p:spPr>
          <a:xfrm>
            <a:off x="8001000" y="6143625"/>
            <a:ext cx="885825" cy="371475"/>
          </a:xfrm>
          <a:custGeom>
            <a:avLst/>
            <a:gdLst>
              <a:gd name="connsiteX0" fmla="*/ 14313 w 885825"/>
              <a:gd name="connsiteY0" fmla="*/ 10502 h 371475"/>
              <a:gd name="connsiteX1" fmla="*/ 891477 w 885825"/>
              <a:gd name="connsiteY1" fmla="*/ 10502 h 371475"/>
              <a:gd name="connsiteX2" fmla="*/ 891477 w 885825"/>
              <a:gd name="connsiteY2" fmla="*/ 379831 h 371475"/>
              <a:gd name="connsiteX3" fmla="*/ 14313 w 885825"/>
              <a:gd name="connsiteY3" fmla="*/ 379831 h 371475"/>
              <a:gd name="connsiteX4" fmla="*/ 14313 w 885825"/>
              <a:gd name="connsiteY4" fmla="*/ 10502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825" h="371475">
                <a:moveTo>
                  <a:pt x="14313" y="10502"/>
                </a:moveTo>
                <a:lnTo>
                  <a:pt x="891477" y="10502"/>
                </a:lnTo>
                <a:lnTo>
                  <a:pt x="891477" y="379831"/>
                </a:lnTo>
                <a:lnTo>
                  <a:pt x="14313" y="379831"/>
                </a:lnTo>
                <a:lnTo>
                  <a:pt x="14313" y="10502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2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pic>
        <p:nvPicPr>
          <p:cNvPr id="218" name="Picture 2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3752850"/>
            <a:ext cx="2324100" cy="685800"/>
          </a:xfrm>
          <a:prstGeom prst="rect">
            <a:avLst/>
          </a:prstGeom>
        </p:spPr>
      </p:pic>
      <p:pic>
        <p:nvPicPr>
          <p:cNvPr id="219" name="Picture 219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743200"/>
            <a:ext cx="1857375" cy="685800"/>
          </a:xfrm>
          <a:prstGeom prst="rect">
            <a:avLst/>
          </a:prstGeom>
        </p:spPr>
      </p:pic>
      <p:sp>
        <p:nvSpPr>
          <p:cNvPr id="219" name="TextBox 219"/>
          <p:cNvSpPr txBox="1"/>
          <p:nvPr/>
        </p:nvSpPr>
        <p:spPr>
          <a:xfrm>
            <a:off x="803037" y="-54512"/>
            <a:ext cx="3482935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&lt;Maturing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749000" y="2482175"/>
            <a:ext cx="572141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1,000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8158129" y="6252841"/>
            <a:ext cx="540281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(15%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622127" y="6252841"/>
            <a:ext cx="69850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-1,000</a:t>
            </a:r>
          </a:p>
        </p:txBody>
      </p:sp>
      <p:sp>
        <p:nvSpPr>
          <p:cNvPr id="223" name="TextBox 223"/>
          <p:cNvSpPr txBox="1"/>
          <p:nvPr/>
        </p:nvSpPr>
        <p:spPr>
          <a:xfrm>
            <a:off x="414967" y="201519"/>
            <a:ext cx="4514359" cy="838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807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  <a:p>
            <a:pPr indent="0">
              <a:lnSpc>
                <a:spcPts val="3761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margin:</a:t>
            </a:r>
          </a:p>
        </p:txBody>
      </p:sp>
      <p:sp>
        <p:nvSpPr>
          <p:cNvPr id="224" name="TextBox 224"/>
          <p:cNvSpPr txBox="1"/>
          <p:nvPr/>
        </p:nvSpPr>
        <p:spPr>
          <a:xfrm>
            <a:off x="414968" y="1057901"/>
            <a:ext cx="209550" cy="12676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Wingdings" charset="0"/>
                <a:cs typeface="Wingdings" charset="0"/>
              </a:rPr>
              <a:t>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719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Wingdings" charset="0"/>
                <a:cs typeface="Wingdings" charset="0"/>
              </a:rPr>
              <a:t>ü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986111" y="1049084"/>
            <a:ext cx="7643727" cy="1270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5">
              <a:lnSpc>
                <a:spcPts val="3286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activation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facility</a:t>
            </a:r>
          </a:p>
          <a:p>
            <a:pPr indent="0">
              <a:lnSpc>
                <a:spcPts val="3359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utilization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rate</a:t>
            </a:r>
          </a:p>
          <a:p>
            <a:pPr indent="355">
              <a:lnSpc>
                <a:spcPts val="3360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Expand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subscribers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usage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151083" y="2378628"/>
            <a:ext cx="2928972" cy="4412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Income)</a:t>
            </a:r>
          </a:p>
          <a:p>
            <a:pPr indent="947588">
              <a:lnSpc>
                <a:spcPts val="1834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8158129" y="2482175"/>
            <a:ext cx="462635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15%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5535768" y="2831716"/>
            <a:ext cx="1437204" cy="4810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margin</a:t>
            </a:r>
          </a:p>
          <a:p>
            <a:pPr indent="338328">
              <a:lnSpc>
                <a:spcPts val="1444"/>
              </a:lnSpc>
            </a:pPr>
            <a:r>
              <a:rPr lang="en-US" altLang="zh-CN" sz="12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(right</a:t>
            </a:r>
            <a:r>
              <a:rPr lang="en-US" altLang="zh-CN" sz="12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axes)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2152839" y="3839827"/>
            <a:ext cx="1903594" cy="4810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Profits</a:t>
            </a:r>
          </a:p>
          <a:p>
            <a:pPr indent="617220">
              <a:lnSpc>
                <a:spcPts val="1444"/>
              </a:lnSpc>
            </a:pPr>
            <a:r>
              <a:rPr lang="en-US" altLang="zh-CN" sz="12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(left</a:t>
            </a:r>
            <a:r>
              <a:rPr lang="en-US" altLang="zh-CN" sz="12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axes)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1181637" y="4367508"/>
            <a:ext cx="13975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1352189" y="4391714"/>
            <a:ext cx="12709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8158129" y="4367508"/>
            <a:ext cx="336269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0%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1969010" y="4640031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</a:t>
            </a:r>
          </a:p>
        </p:txBody>
      </p:sp>
      <p:sp>
        <p:nvSpPr>
          <p:cNvPr id="234" name="TextBox 234"/>
          <p:cNvSpPr txBox="1"/>
          <p:nvPr/>
        </p:nvSpPr>
        <p:spPr>
          <a:xfrm>
            <a:off x="3243576" y="4640031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</a:t>
            </a:r>
          </a:p>
        </p:txBody>
      </p:sp>
      <p:sp>
        <p:nvSpPr>
          <p:cNvPr id="235" name="TextBox 235"/>
          <p:cNvSpPr txBox="1"/>
          <p:nvPr/>
        </p:nvSpPr>
        <p:spPr>
          <a:xfrm>
            <a:off x="4518143" y="4640031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</a:t>
            </a:r>
          </a:p>
        </p:txBody>
      </p:sp>
      <p:sp>
        <p:nvSpPr>
          <p:cNvPr id="236" name="TextBox 236"/>
          <p:cNvSpPr txBox="1"/>
          <p:nvPr/>
        </p:nvSpPr>
        <p:spPr>
          <a:xfrm>
            <a:off x="5792709" y="4640031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</a:t>
            </a:r>
          </a:p>
        </p:txBody>
      </p:sp>
      <p:sp>
        <p:nvSpPr>
          <p:cNvPr id="237" name="TextBox 237"/>
          <p:cNvSpPr txBox="1"/>
          <p:nvPr/>
        </p:nvSpPr>
        <p:spPr>
          <a:xfrm>
            <a:off x="6874699" y="4640031"/>
            <a:ext cx="958214" cy="5839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2575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</a:t>
            </a:r>
          </a:p>
          <a:p>
            <a:pPr indent="0">
              <a:lnSpc>
                <a:spcPts val="198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91440" y="6186211"/>
            <a:ext cx="8709407" cy="6087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77260">
              <a:lnSpc>
                <a:spcPts val="2483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15%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 indent="0">
              <a:lnSpc>
                <a:spcPts val="133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“FTTH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“Other”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“Designated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Specified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</a:p>
          <a:p>
            <a:pPr indent="5831493">
              <a:lnSpc>
                <a:spcPts val="977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239" name="TextBox 239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24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28750"/>
            <a:ext cx="8048625" cy="4791075"/>
          </a:xfrm>
          <a:prstGeom prst="rect">
            <a:avLst/>
          </a:prstGeom>
        </p:spPr>
      </p:pic>
      <p:pic>
        <p:nvPicPr>
          <p:cNvPr id="242" name="Picture 24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242" name="TextBox 242"/>
          <p:cNvSpPr txBox="1"/>
          <p:nvPr/>
        </p:nvSpPr>
        <p:spPr>
          <a:xfrm>
            <a:off x="803037" y="-54512"/>
            <a:ext cx="3601503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&lt;Declining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PSTN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243" name="TextBox 243"/>
          <p:cNvSpPr txBox="1"/>
          <p:nvPr/>
        </p:nvSpPr>
        <p:spPr>
          <a:xfrm>
            <a:off x="803037" y="201519"/>
            <a:ext cx="4899038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asset’s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carrying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244" name="TextBox 244"/>
          <p:cNvSpPr txBox="1"/>
          <p:nvPr/>
        </p:nvSpPr>
        <p:spPr>
          <a:xfrm>
            <a:off x="924038" y="1054964"/>
            <a:ext cx="338618" cy="357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60</a:t>
            </a:r>
          </a:p>
        </p:txBody>
      </p:sp>
      <p:sp>
        <p:nvSpPr>
          <p:cNvPr id="245" name="TextBox 245"/>
          <p:cNvSpPr txBox="1"/>
          <p:nvPr/>
        </p:nvSpPr>
        <p:spPr>
          <a:xfrm>
            <a:off x="1856726" y="1115924"/>
            <a:ext cx="6189837" cy="27978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(millions)</a:t>
            </a:r>
          </a:p>
          <a:p>
            <a:pPr indent="2606767">
              <a:lnSpc>
                <a:spcPts val="3267"/>
              </a:lnSpc>
            </a:pP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Decreased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half</a:t>
            </a:r>
          </a:p>
          <a:p>
            <a:pPr indent="2606768">
              <a:lnSpc>
                <a:spcPts val="4320"/>
              </a:lnSpc>
            </a:pP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10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years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02072">
              <a:lnSpc>
                <a:spcPts val="4228"/>
              </a:lnSpc>
            </a:pPr>
            <a:r>
              <a:rPr lang="en-US" altLang="zh-CN" sz="28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26</a:t>
            </a:r>
          </a:p>
          <a:p>
            <a:pPr indent="4866146">
              <a:lnSpc>
                <a:spcPts val="3518"/>
              </a:lnSpc>
            </a:pPr>
            <a:r>
              <a:rPr lang="en-US" altLang="zh-CN" sz="2802" dirty="0" smtClean="0">
                <a:solidFill>
                  <a:srgbClr val="4e6027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4e6027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2802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56%</a:t>
            </a:r>
          </a:p>
        </p:txBody>
      </p:sp>
      <p:sp>
        <p:nvSpPr>
          <p:cNvPr id="246" name="TextBox 246"/>
          <p:cNvSpPr txBox="1"/>
          <p:nvPr/>
        </p:nvSpPr>
        <p:spPr>
          <a:xfrm>
            <a:off x="1011701" y="5002425"/>
            <a:ext cx="6440070" cy="5961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694"/>
              </a:lnSpc>
            </a:pPr>
            <a:r>
              <a:rPr lang="en-US" altLang="zh-CN" sz="4002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Streamlining</a:t>
            </a:r>
            <a:r>
              <a:rPr lang="en-US" altLang="zh-CN" sz="4002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4002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equipments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7682132" y="4904856"/>
            <a:ext cx="1267891" cy="12707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Asset’s</a:t>
            </a:r>
          </a:p>
          <a:p>
            <a:pPr indent="0">
              <a:lnSpc>
                <a:spcPts val="3359"/>
              </a:lnSpc>
            </a:pPr>
            <a:r>
              <a:rPr lang="en-US" altLang="zh-CN" sz="2802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carrying</a:t>
            </a:r>
          </a:p>
          <a:p>
            <a:pPr indent="0">
              <a:lnSpc>
                <a:spcPts val="3359"/>
              </a:lnSpc>
            </a:pPr>
            <a:r>
              <a:rPr lang="en-US" altLang="zh-CN" sz="2802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value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860347" y="6248511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2003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2390182" y="6245213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3884746" y="6245213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5447060" y="6245213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6975119" y="6248511"/>
            <a:ext cx="564066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7908216" y="6339067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8892861" y="6634629"/>
            <a:ext cx="15787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56"> 
				</p:cNvPr>
          <p:cNvSpPr/>
          <p:nvPr/>
        </p:nvSpPr>
        <p:spPr>
          <a:xfrm>
            <a:off x="1352550" y="1657350"/>
            <a:ext cx="6772275" cy="9525"/>
          </a:xfrm>
          <a:custGeom>
            <a:avLst/>
            <a:gdLst>
              <a:gd name="connsiteX0" fmla="*/ 17525 w 6772275"/>
              <a:gd name="connsiteY0" fmla="*/ 18287 h 9525"/>
              <a:gd name="connsiteX1" fmla="*/ 6777228 w 6772275"/>
              <a:gd name="connsiteY1" fmla="*/ 182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2275" h="9525">
                <a:moveTo>
                  <a:pt x="17525" y="18287"/>
                </a:moveTo>
                <a:lnTo>
                  <a:pt x="6777228" y="18287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> 
				</p:cNvPr>
          <p:cNvSpPr/>
          <p:nvPr/>
        </p:nvSpPr>
        <p:spPr>
          <a:xfrm>
            <a:off x="1352550" y="2867025"/>
            <a:ext cx="6772275" cy="9525"/>
          </a:xfrm>
          <a:custGeom>
            <a:avLst/>
            <a:gdLst>
              <a:gd name="connsiteX0" fmla="*/ 17525 w 6772275"/>
              <a:gd name="connsiteY0" fmla="*/ 9525 h 9525"/>
              <a:gd name="connsiteX1" fmla="*/ 6777228 w 6772275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2275" h="9525">
                <a:moveTo>
                  <a:pt x="17525" y="9525"/>
                </a:moveTo>
                <a:lnTo>
                  <a:pt x="6777228" y="952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> 
				</p:cNvPr>
          <p:cNvSpPr/>
          <p:nvPr/>
        </p:nvSpPr>
        <p:spPr>
          <a:xfrm>
            <a:off x="1352550" y="4067175"/>
            <a:ext cx="6772275" cy="9525"/>
          </a:xfrm>
          <a:custGeom>
            <a:avLst/>
            <a:gdLst>
              <a:gd name="connsiteX0" fmla="*/ 17525 w 6772275"/>
              <a:gd name="connsiteY0" fmla="*/ 10286 h 9525"/>
              <a:gd name="connsiteX1" fmla="*/ 6777228 w 6772275"/>
              <a:gd name="connsiteY1" fmla="*/ 102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2275" h="9525">
                <a:moveTo>
                  <a:pt x="17525" y="10286"/>
                </a:moveTo>
                <a:lnTo>
                  <a:pt x="6777228" y="10286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> 
				</p:cNvPr>
          <p:cNvSpPr/>
          <p:nvPr/>
        </p:nvSpPr>
        <p:spPr>
          <a:xfrm>
            <a:off x="1352550" y="6467475"/>
            <a:ext cx="6772275" cy="9525"/>
          </a:xfrm>
          <a:custGeom>
            <a:avLst/>
            <a:gdLst>
              <a:gd name="connsiteX0" fmla="*/ 17525 w 6772275"/>
              <a:gd name="connsiteY0" fmla="*/ 11810 h 9525"/>
              <a:gd name="connsiteX1" fmla="*/ 6777228 w 6772275"/>
              <a:gd name="connsiteY1" fmla="*/ 118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2275" h="9525">
                <a:moveTo>
                  <a:pt x="17525" y="11810"/>
                </a:moveTo>
                <a:lnTo>
                  <a:pt x="6777228" y="1181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> 
				</p:cNvPr>
          <p:cNvSpPr/>
          <p:nvPr/>
        </p:nvSpPr>
        <p:spPr>
          <a:xfrm>
            <a:off x="7591425" y="5267325"/>
            <a:ext cx="381000" cy="38100"/>
          </a:xfrm>
          <a:custGeom>
            <a:avLst/>
            <a:gdLst>
              <a:gd name="connsiteX0" fmla="*/ 13335 w 381000"/>
              <a:gd name="connsiteY0" fmla="*/ 11049 h 38100"/>
              <a:gd name="connsiteX1" fmla="*/ 386715 w 381000"/>
              <a:gd name="connsiteY1" fmla="*/ 11049 h 38100"/>
              <a:gd name="connsiteX2" fmla="*/ 386715 w 381000"/>
              <a:gd name="connsiteY2" fmla="*/ 39242 h 38100"/>
              <a:gd name="connsiteX3" fmla="*/ 13335 w 381000"/>
              <a:gd name="connsiteY3" fmla="*/ 39242 h 38100"/>
              <a:gd name="connsiteX4" fmla="*/ 13335 w 381000"/>
              <a:gd name="connsiteY4" fmla="*/ 11049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8100">
                <a:moveTo>
                  <a:pt x="13335" y="11049"/>
                </a:moveTo>
                <a:lnTo>
                  <a:pt x="386715" y="11049"/>
                </a:lnTo>
                <a:lnTo>
                  <a:pt x="386715" y="39242"/>
                </a:lnTo>
                <a:lnTo>
                  <a:pt x="13335" y="39242"/>
                </a:lnTo>
                <a:lnTo>
                  <a:pt x="13335" y="11049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> 
				</p:cNvPr>
          <p:cNvSpPr/>
          <p:nvPr/>
        </p:nvSpPr>
        <p:spPr>
          <a:xfrm>
            <a:off x="6915150" y="5267325"/>
            <a:ext cx="381000" cy="85725"/>
          </a:xfrm>
          <a:custGeom>
            <a:avLst/>
            <a:gdLst>
              <a:gd name="connsiteX0" fmla="*/ 13716 w 381000"/>
              <a:gd name="connsiteY0" fmla="*/ 11049 h 85725"/>
              <a:gd name="connsiteX1" fmla="*/ 387096 w 381000"/>
              <a:gd name="connsiteY1" fmla="*/ 11049 h 85725"/>
              <a:gd name="connsiteX2" fmla="*/ 387096 w 381000"/>
              <a:gd name="connsiteY2" fmla="*/ 93344 h 85725"/>
              <a:gd name="connsiteX3" fmla="*/ 13716 w 381000"/>
              <a:gd name="connsiteY3" fmla="*/ 93344 h 85725"/>
              <a:gd name="connsiteX4" fmla="*/ 13716 w 381000"/>
              <a:gd name="connsiteY4" fmla="*/ 11049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85725">
                <a:moveTo>
                  <a:pt x="13716" y="11049"/>
                </a:moveTo>
                <a:lnTo>
                  <a:pt x="387096" y="11049"/>
                </a:lnTo>
                <a:lnTo>
                  <a:pt x="387096" y="93344"/>
                </a:lnTo>
                <a:lnTo>
                  <a:pt x="13716" y="93344"/>
                </a:lnTo>
                <a:lnTo>
                  <a:pt x="13716" y="11049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> 
				</p:cNvPr>
          <p:cNvSpPr/>
          <p:nvPr/>
        </p:nvSpPr>
        <p:spPr>
          <a:xfrm>
            <a:off x="6238875" y="5200650"/>
            <a:ext cx="381000" cy="76200"/>
          </a:xfrm>
          <a:custGeom>
            <a:avLst/>
            <a:gdLst>
              <a:gd name="connsiteX0" fmla="*/ 14096 w 381000"/>
              <a:gd name="connsiteY0" fmla="*/ 16764 h 76200"/>
              <a:gd name="connsiteX1" fmla="*/ 387477 w 381000"/>
              <a:gd name="connsiteY1" fmla="*/ 16764 h 76200"/>
              <a:gd name="connsiteX2" fmla="*/ 387477 w 381000"/>
              <a:gd name="connsiteY2" fmla="*/ 77724 h 76200"/>
              <a:gd name="connsiteX3" fmla="*/ 14096 w 381000"/>
              <a:gd name="connsiteY3" fmla="*/ 77724 h 76200"/>
              <a:gd name="connsiteX4" fmla="*/ 14096 w 381000"/>
              <a:gd name="connsiteY4" fmla="*/ 1676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76200">
                <a:moveTo>
                  <a:pt x="14096" y="16764"/>
                </a:moveTo>
                <a:lnTo>
                  <a:pt x="387477" y="16764"/>
                </a:lnTo>
                <a:lnTo>
                  <a:pt x="387477" y="77724"/>
                </a:lnTo>
                <a:lnTo>
                  <a:pt x="14096" y="77724"/>
                </a:lnTo>
                <a:lnTo>
                  <a:pt x="14096" y="167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> 
				</p:cNvPr>
          <p:cNvSpPr/>
          <p:nvPr/>
        </p:nvSpPr>
        <p:spPr>
          <a:xfrm>
            <a:off x="5562600" y="5010150"/>
            <a:ext cx="381000" cy="266700"/>
          </a:xfrm>
          <a:custGeom>
            <a:avLst/>
            <a:gdLst>
              <a:gd name="connsiteX0" fmla="*/ 14478 w 381000"/>
              <a:gd name="connsiteY0" fmla="*/ 18288 h 266700"/>
              <a:gd name="connsiteX1" fmla="*/ 387858 w 381000"/>
              <a:gd name="connsiteY1" fmla="*/ 18288 h 266700"/>
              <a:gd name="connsiteX2" fmla="*/ 387858 w 381000"/>
              <a:gd name="connsiteY2" fmla="*/ 268224 h 266700"/>
              <a:gd name="connsiteX3" fmla="*/ 14478 w 381000"/>
              <a:gd name="connsiteY3" fmla="*/ 268224 h 266700"/>
              <a:gd name="connsiteX4" fmla="*/ 14478 w 381000"/>
              <a:gd name="connsiteY4" fmla="*/ 18288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66700">
                <a:moveTo>
                  <a:pt x="14478" y="18288"/>
                </a:moveTo>
                <a:lnTo>
                  <a:pt x="387858" y="18288"/>
                </a:lnTo>
                <a:lnTo>
                  <a:pt x="387858" y="268224"/>
                </a:lnTo>
                <a:lnTo>
                  <a:pt x="14478" y="268224"/>
                </a:lnTo>
                <a:lnTo>
                  <a:pt x="14478" y="1828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> 
				</p:cNvPr>
          <p:cNvSpPr/>
          <p:nvPr/>
        </p:nvSpPr>
        <p:spPr>
          <a:xfrm>
            <a:off x="4886325" y="4914900"/>
            <a:ext cx="381000" cy="361950"/>
          </a:xfrm>
          <a:custGeom>
            <a:avLst/>
            <a:gdLst>
              <a:gd name="connsiteX0" fmla="*/ 14859 w 381000"/>
              <a:gd name="connsiteY0" fmla="*/ 15239 h 361950"/>
              <a:gd name="connsiteX1" fmla="*/ 388239 w 381000"/>
              <a:gd name="connsiteY1" fmla="*/ 15239 h 361950"/>
              <a:gd name="connsiteX2" fmla="*/ 388239 w 381000"/>
              <a:gd name="connsiteY2" fmla="*/ 363473 h 361950"/>
              <a:gd name="connsiteX3" fmla="*/ 14859 w 381000"/>
              <a:gd name="connsiteY3" fmla="*/ 363473 h 361950"/>
              <a:gd name="connsiteX4" fmla="*/ 14859 w 381000"/>
              <a:gd name="connsiteY4" fmla="*/ 15239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61950">
                <a:moveTo>
                  <a:pt x="14859" y="15239"/>
                </a:moveTo>
                <a:lnTo>
                  <a:pt x="388239" y="15239"/>
                </a:lnTo>
                <a:lnTo>
                  <a:pt x="388239" y="363473"/>
                </a:lnTo>
                <a:lnTo>
                  <a:pt x="14859" y="363473"/>
                </a:lnTo>
                <a:lnTo>
                  <a:pt x="14859" y="15239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> 
				</p:cNvPr>
          <p:cNvSpPr/>
          <p:nvPr/>
        </p:nvSpPr>
        <p:spPr>
          <a:xfrm>
            <a:off x="4210050" y="4781550"/>
            <a:ext cx="381000" cy="495300"/>
          </a:xfrm>
          <a:custGeom>
            <a:avLst/>
            <a:gdLst>
              <a:gd name="connsiteX0" fmla="*/ 15240 w 381000"/>
              <a:gd name="connsiteY0" fmla="*/ 12953 h 495300"/>
              <a:gd name="connsiteX1" fmla="*/ 388620 w 381000"/>
              <a:gd name="connsiteY1" fmla="*/ 12953 h 495300"/>
              <a:gd name="connsiteX2" fmla="*/ 388620 w 381000"/>
              <a:gd name="connsiteY2" fmla="*/ 496824 h 495300"/>
              <a:gd name="connsiteX3" fmla="*/ 15240 w 381000"/>
              <a:gd name="connsiteY3" fmla="*/ 496824 h 495300"/>
              <a:gd name="connsiteX4" fmla="*/ 15240 w 381000"/>
              <a:gd name="connsiteY4" fmla="*/ 1295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495300">
                <a:moveTo>
                  <a:pt x="15240" y="12953"/>
                </a:moveTo>
                <a:lnTo>
                  <a:pt x="388620" y="12953"/>
                </a:lnTo>
                <a:lnTo>
                  <a:pt x="388620" y="496824"/>
                </a:lnTo>
                <a:lnTo>
                  <a:pt x="15240" y="496824"/>
                </a:lnTo>
                <a:lnTo>
                  <a:pt x="15240" y="12953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 266"> 
				</p:cNvPr>
          <p:cNvSpPr/>
          <p:nvPr/>
        </p:nvSpPr>
        <p:spPr>
          <a:xfrm>
            <a:off x="3533775" y="4229100"/>
            <a:ext cx="381000" cy="1047750"/>
          </a:xfrm>
          <a:custGeom>
            <a:avLst/>
            <a:gdLst>
              <a:gd name="connsiteX0" fmla="*/ 15621 w 381000"/>
              <a:gd name="connsiteY0" fmla="*/ 17526 h 1047750"/>
              <a:gd name="connsiteX1" fmla="*/ 389001 w 381000"/>
              <a:gd name="connsiteY1" fmla="*/ 17526 h 1047750"/>
              <a:gd name="connsiteX2" fmla="*/ 389001 w 381000"/>
              <a:gd name="connsiteY2" fmla="*/ 1049274 h 1047750"/>
              <a:gd name="connsiteX3" fmla="*/ 15621 w 381000"/>
              <a:gd name="connsiteY3" fmla="*/ 1049274 h 1047750"/>
              <a:gd name="connsiteX4" fmla="*/ 15621 w 381000"/>
              <a:gd name="connsiteY4" fmla="*/ 17526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1047750">
                <a:moveTo>
                  <a:pt x="15621" y="17526"/>
                </a:moveTo>
                <a:lnTo>
                  <a:pt x="389001" y="17526"/>
                </a:lnTo>
                <a:lnTo>
                  <a:pt x="389001" y="1049274"/>
                </a:lnTo>
                <a:lnTo>
                  <a:pt x="15621" y="1049274"/>
                </a:lnTo>
                <a:lnTo>
                  <a:pt x="15621" y="1752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> 
				</p:cNvPr>
          <p:cNvSpPr/>
          <p:nvPr/>
        </p:nvSpPr>
        <p:spPr>
          <a:xfrm>
            <a:off x="2857500" y="3543300"/>
            <a:ext cx="381000" cy="1733550"/>
          </a:xfrm>
          <a:custGeom>
            <a:avLst/>
            <a:gdLst>
              <a:gd name="connsiteX0" fmla="*/ 16001 w 381000"/>
              <a:gd name="connsiteY0" fmla="*/ 10667 h 1733550"/>
              <a:gd name="connsiteX1" fmla="*/ 389382 w 381000"/>
              <a:gd name="connsiteY1" fmla="*/ 10667 h 1733550"/>
              <a:gd name="connsiteX2" fmla="*/ 389382 w 381000"/>
              <a:gd name="connsiteY2" fmla="*/ 1735074 h 1733550"/>
              <a:gd name="connsiteX3" fmla="*/ 16001 w 381000"/>
              <a:gd name="connsiteY3" fmla="*/ 1735074 h 1733550"/>
              <a:gd name="connsiteX4" fmla="*/ 16001 w 381000"/>
              <a:gd name="connsiteY4" fmla="*/ 10667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1733550">
                <a:moveTo>
                  <a:pt x="16001" y="10667"/>
                </a:moveTo>
                <a:lnTo>
                  <a:pt x="389382" y="10667"/>
                </a:lnTo>
                <a:lnTo>
                  <a:pt x="389382" y="1735074"/>
                </a:lnTo>
                <a:lnTo>
                  <a:pt x="16001" y="1735074"/>
                </a:lnTo>
                <a:lnTo>
                  <a:pt x="16001" y="10667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 268"> 
				</p:cNvPr>
          <p:cNvSpPr/>
          <p:nvPr/>
        </p:nvSpPr>
        <p:spPr>
          <a:xfrm>
            <a:off x="2181225" y="3238500"/>
            <a:ext cx="381000" cy="2038350"/>
          </a:xfrm>
          <a:custGeom>
            <a:avLst/>
            <a:gdLst>
              <a:gd name="connsiteX0" fmla="*/ 16383 w 381000"/>
              <a:gd name="connsiteY0" fmla="*/ 12953 h 2038350"/>
              <a:gd name="connsiteX1" fmla="*/ 389762 w 381000"/>
              <a:gd name="connsiteY1" fmla="*/ 12953 h 2038350"/>
              <a:gd name="connsiteX2" fmla="*/ 389762 w 381000"/>
              <a:gd name="connsiteY2" fmla="*/ 2039874 h 2038350"/>
              <a:gd name="connsiteX3" fmla="*/ 16383 w 381000"/>
              <a:gd name="connsiteY3" fmla="*/ 2039874 h 2038350"/>
              <a:gd name="connsiteX4" fmla="*/ 16383 w 381000"/>
              <a:gd name="connsiteY4" fmla="*/ 12953 h 203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038350">
                <a:moveTo>
                  <a:pt x="16383" y="12953"/>
                </a:moveTo>
                <a:lnTo>
                  <a:pt x="389762" y="12953"/>
                </a:lnTo>
                <a:lnTo>
                  <a:pt x="389762" y="2039874"/>
                </a:lnTo>
                <a:lnTo>
                  <a:pt x="16383" y="2039874"/>
                </a:lnTo>
                <a:lnTo>
                  <a:pt x="16383" y="12953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> 
				</p:cNvPr>
          <p:cNvSpPr/>
          <p:nvPr/>
        </p:nvSpPr>
        <p:spPr>
          <a:xfrm>
            <a:off x="1504950" y="2409825"/>
            <a:ext cx="381000" cy="2867025"/>
          </a:xfrm>
          <a:custGeom>
            <a:avLst/>
            <a:gdLst>
              <a:gd name="connsiteX0" fmla="*/ 16764 w 381000"/>
              <a:gd name="connsiteY0" fmla="*/ 11810 h 2867025"/>
              <a:gd name="connsiteX1" fmla="*/ 390144 w 381000"/>
              <a:gd name="connsiteY1" fmla="*/ 11810 h 2867025"/>
              <a:gd name="connsiteX2" fmla="*/ 390144 w 381000"/>
              <a:gd name="connsiteY2" fmla="*/ 2868549 h 2867025"/>
              <a:gd name="connsiteX3" fmla="*/ 16764 w 381000"/>
              <a:gd name="connsiteY3" fmla="*/ 2868549 h 2867025"/>
              <a:gd name="connsiteX4" fmla="*/ 16764 w 381000"/>
              <a:gd name="connsiteY4" fmla="*/ 11810 h 2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867025">
                <a:moveTo>
                  <a:pt x="16764" y="11810"/>
                </a:moveTo>
                <a:lnTo>
                  <a:pt x="390144" y="11810"/>
                </a:lnTo>
                <a:lnTo>
                  <a:pt x="390144" y="2868549"/>
                </a:lnTo>
                <a:lnTo>
                  <a:pt x="16764" y="2868549"/>
                </a:lnTo>
                <a:lnTo>
                  <a:pt x="16764" y="1181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reeform 270"> 
				</p:cNvPr>
          <p:cNvSpPr/>
          <p:nvPr/>
        </p:nvSpPr>
        <p:spPr>
          <a:xfrm>
            <a:off x="8115300" y="1657350"/>
            <a:ext cx="9525" cy="4819650"/>
          </a:xfrm>
          <a:custGeom>
            <a:avLst/>
            <a:gdLst>
              <a:gd name="connsiteX0" fmla="*/ 14478 w 9525"/>
              <a:gd name="connsiteY0" fmla="*/ 4821936 h 4819650"/>
              <a:gd name="connsiteX1" fmla="*/ 14478 w 9525"/>
              <a:gd name="connsiteY1" fmla="*/ 18287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19650">
                <a:moveTo>
                  <a:pt x="14478" y="4821936"/>
                </a:moveTo>
                <a:lnTo>
                  <a:pt x="14478" y="18287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1"> 
				</p:cNvPr>
          <p:cNvSpPr/>
          <p:nvPr/>
        </p:nvSpPr>
        <p:spPr>
          <a:xfrm>
            <a:off x="8115300" y="4067175"/>
            <a:ext cx="85725" cy="9525"/>
          </a:xfrm>
          <a:custGeom>
            <a:avLst/>
            <a:gdLst>
              <a:gd name="connsiteX0" fmla="*/ 14478 w 85725"/>
              <a:gd name="connsiteY0" fmla="*/ 10286 h 9525"/>
              <a:gd name="connsiteX1" fmla="*/ 86867 w 85725"/>
              <a:gd name="connsiteY1" fmla="*/ 102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0286"/>
                </a:moveTo>
                <a:lnTo>
                  <a:pt x="86867" y="10286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2"> 
				</p:cNvPr>
          <p:cNvSpPr/>
          <p:nvPr/>
        </p:nvSpPr>
        <p:spPr>
          <a:xfrm>
            <a:off x="8115300" y="5267325"/>
            <a:ext cx="85725" cy="9525"/>
          </a:xfrm>
          <a:custGeom>
            <a:avLst/>
            <a:gdLst>
              <a:gd name="connsiteX0" fmla="*/ 14478 w 85725"/>
              <a:gd name="connsiteY0" fmla="*/ 11048 h 9525"/>
              <a:gd name="connsiteX1" fmla="*/ 86867 w 85725"/>
              <a:gd name="connsiteY1" fmla="*/ 110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1048"/>
                </a:moveTo>
                <a:lnTo>
                  <a:pt x="86867" y="11048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> 
				</p:cNvPr>
          <p:cNvSpPr/>
          <p:nvPr/>
        </p:nvSpPr>
        <p:spPr>
          <a:xfrm>
            <a:off x="8115300" y="6467475"/>
            <a:ext cx="85725" cy="9525"/>
          </a:xfrm>
          <a:custGeom>
            <a:avLst/>
            <a:gdLst>
              <a:gd name="connsiteX0" fmla="*/ 14478 w 85725"/>
              <a:gd name="connsiteY0" fmla="*/ 11810 h 9525"/>
              <a:gd name="connsiteX1" fmla="*/ 86867 w 85725"/>
              <a:gd name="connsiteY1" fmla="*/ 118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9525">
                <a:moveTo>
                  <a:pt x="14478" y="11810"/>
                </a:moveTo>
                <a:lnTo>
                  <a:pt x="86867" y="1181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4"> 
				</p:cNvPr>
          <p:cNvSpPr/>
          <p:nvPr/>
        </p:nvSpPr>
        <p:spPr>
          <a:xfrm>
            <a:off x="1352550" y="1657350"/>
            <a:ext cx="9525" cy="4819650"/>
          </a:xfrm>
          <a:custGeom>
            <a:avLst/>
            <a:gdLst>
              <a:gd name="connsiteX0" fmla="*/ 17525 w 9525"/>
              <a:gd name="connsiteY0" fmla="*/ 4821936 h 4819650"/>
              <a:gd name="connsiteX1" fmla="*/ 17525 w 9525"/>
              <a:gd name="connsiteY1" fmla="*/ 18287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819650">
                <a:moveTo>
                  <a:pt x="17525" y="4821936"/>
                </a:moveTo>
                <a:lnTo>
                  <a:pt x="17525" y="18287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5"> 
				</p:cNvPr>
          <p:cNvSpPr/>
          <p:nvPr/>
        </p:nvSpPr>
        <p:spPr>
          <a:xfrm>
            <a:off x="1285875" y="6467475"/>
            <a:ext cx="76200" cy="9525"/>
          </a:xfrm>
          <a:custGeom>
            <a:avLst/>
            <a:gdLst>
              <a:gd name="connsiteX0" fmla="*/ 11811 w 76200"/>
              <a:gd name="connsiteY0" fmla="*/ 11810 h 9525"/>
              <a:gd name="connsiteX1" fmla="*/ 84201 w 76200"/>
              <a:gd name="connsiteY1" fmla="*/ 118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1811" y="11810"/>
                </a:moveTo>
                <a:lnTo>
                  <a:pt x="84201" y="11810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reeform 276"> 
				</p:cNvPr>
          <p:cNvSpPr/>
          <p:nvPr/>
        </p:nvSpPr>
        <p:spPr>
          <a:xfrm>
            <a:off x="1285875" y="5267325"/>
            <a:ext cx="76200" cy="9525"/>
          </a:xfrm>
          <a:custGeom>
            <a:avLst/>
            <a:gdLst>
              <a:gd name="connsiteX0" fmla="*/ 11811 w 76200"/>
              <a:gd name="connsiteY0" fmla="*/ 11048 h 9525"/>
              <a:gd name="connsiteX1" fmla="*/ 84201 w 76200"/>
              <a:gd name="connsiteY1" fmla="*/ 1104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1811" y="11048"/>
                </a:moveTo>
                <a:lnTo>
                  <a:pt x="84201" y="11048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> 
				</p:cNvPr>
          <p:cNvSpPr/>
          <p:nvPr/>
        </p:nvSpPr>
        <p:spPr>
          <a:xfrm>
            <a:off x="1285875" y="4067175"/>
            <a:ext cx="76200" cy="9525"/>
          </a:xfrm>
          <a:custGeom>
            <a:avLst/>
            <a:gdLst>
              <a:gd name="connsiteX0" fmla="*/ 11811 w 76200"/>
              <a:gd name="connsiteY0" fmla="*/ 10286 h 9525"/>
              <a:gd name="connsiteX1" fmla="*/ 84201 w 76200"/>
              <a:gd name="connsiteY1" fmla="*/ 102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1811" y="10286"/>
                </a:moveTo>
                <a:lnTo>
                  <a:pt x="84201" y="10286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> 
				</p:cNvPr>
          <p:cNvSpPr/>
          <p:nvPr/>
        </p:nvSpPr>
        <p:spPr>
          <a:xfrm>
            <a:off x="1285875" y="2867025"/>
            <a:ext cx="76200" cy="9525"/>
          </a:xfrm>
          <a:custGeom>
            <a:avLst/>
            <a:gdLst>
              <a:gd name="connsiteX0" fmla="*/ 11811 w 76200"/>
              <a:gd name="connsiteY0" fmla="*/ 9525 h 9525"/>
              <a:gd name="connsiteX1" fmla="*/ 84201 w 76200"/>
              <a:gd name="connsiteY1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1811" y="9525"/>
                </a:moveTo>
                <a:lnTo>
                  <a:pt x="84201" y="952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> 
				</p:cNvPr>
          <p:cNvSpPr/>
          <p:nvPr/>
        </p:nvSpPr>
        <p:spPr>
          <a:xfrm>
            <a:off x="1285875" y="1657350"/>
            <a:ext cx="76200" cy="9525"/>
          </a:xfrm>
          <a:custGeom>
            <a:avLst/>
            <a:gdLst>
              <a:gd name="connsiteX0" fmla="*/ 11811 w 76200"/>
              <a:gd name="connsiteY0" fmla="*/ 18287 h 9525"/>
              <a:gd name="connsiteX1" fmla="*/ 84201 w 76200"/>
              <a:gd name="connsiteY1" fmla="*/ 182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9525">
                <a:moveTo>
                  <a:pt x="11811" y="18287"/>
                </a:moveTo>
                <a:lnTo>
                  <a:pt x="84201" y="18287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> 
				</p:cNvPr>
          <p:cNvSpPr/>
          <p:nvPr/>
        </p:nvSpPr>
        <p:spPr>
          <a:xfrm>
            <a:off x="1352550" y="5267325"/>
            <a:ext cx="6772275" cy="9525"/>
          </a:xfrm>
          <a:custGeom>
            <a:avLst/>
            <a:gdLst>
              <a:gd name="connsiteX0" fmla="*/ 17525 w 6772275"/>
              <a:gd name="connsiteY0" fmla="*/ 11049 h 9525"/>
              <a:gd name="connsiteX1" fmla="*/ 6777228 w 6772275"/>
              <a:gd name="connsiteY1" fmla="*/ 1104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72275" h="9525">
                <a:moveTo>
                  <a:pt x="17525" y="11049"/>
                </a:moveTo>
                <a:lnTo>
                  <a:pt x="6777228" y="1104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> 
				</p:cNvPr>
          <p:cNvSpPr/>
          <p:nvPr/>
        </p:nvSpPr>
        <p:spPr>
          <a:xfrm>
            <a:off x="8115300" y="5267325"/>
            <a:ext cx="9525" cy="76200"/>
          </a:xfrm>
          <a:custGeom>
            <a:avLst/>
            <a:gdLst>
              <a:gd name="connsiteX0" fmla="*/ 14478 w 9525"/>
              <a:gd name="connsiteY0" fmla="*/ 11049 h 76200"/>
              <a:gd name="connsiteX1" fmla="*/ 14478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4478" y="11049"/>
                </a:moveTo>
                <a:lnTo>
                  <a:pt x="14478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> 
				</p:cNvPr>
          <p:cNvSpPr/>
          <p:nvPr/>
        </p:nvSpPr>
        <p:spPr>
          <a:xfrm>
            <a:off x="7439025" y="5267325"/>
            <a:ext cx="9525" cy="76200"/>
          </a:xfrm>
          <a:custGeom>
            <a:avLst/>
            <a:gdLst>
              <a:gd name="connsiteX0" fmla="*/ 14859 w 9525"/>
              <a:gd name="connsiteY0" fmla="*/ 11049 h 76200"/>
              <a:gd name="connsiteX1" fmla="*/ 14859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4859" y="11049"/>
                </a:moveTo>
                <a:lnTo>
                  <a:pt x="14859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> 
				</p:cNvPr>
          <p:cNvSpPr/>
          <p:nvPr/>
        </p:nvSpPr>
        <p:spPr>
          <a:xfrm>
            <a:off x="6762750" y="5267325"/>
            <a:ext cx="9525" cy="76200"/>
          </a:xfrm>
          <a:custGeom>
            <a:avLst/>
            <a:gdLst>
              <a:gd name="connsiteX0" fmla="*/ 15239 w 9525"/>
              <a:gd name="connsiteY0" fmla="*/ 11049 h 76200"/>
              <a:gd name="connsiteX1" fmla="*/ 15239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5239" y="11049"/>
                </a:moveTo>
                <a:lnTo>
                  <a:pt x="15239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> 
				</p:cNvPr>
          <p:cNvSpPr/>
          <p:nvPr/>
        </p:nvSpPr>
        <p:spPr>
          <a:xfrm>
            <a:off x="6086475" y="5267325"/>
            <a:ext cx="9525" cy="76200"/>
          </a:xfrm>
          <a:custGeom>
            <a:avLst/>
            <a:gdLst>
              <a:gd name="connsiteX0" fmla="*/ 15621 w 9525"/>
              <a:gd name="connsiteY0" fmla="*/ 11049 h 76200"/>
              <a:gd name="connsiteX1" fmla="*/ 15621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5621" y="11049"/>
                </a:moveTo>
                <a:lnTo>
                  <a:pt x="15621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reeform 285"> 
				</p:cNvPr>
          <p:cNvSpPr/>
          <p:nvPr/>
        </p:nvSpPr>
        <p:spPr>
          <a:xfrm>
            <a:off x="5410200" y="5267325"/>
            <a:ext cx="9525" cy="76200"/>
          </a:xfrm>
          <a:custGeom>
            <a:avLst/>
            <a:gdLst>
              <a:gd name="connsiteX0" fmla="*/ 16002 w 9525"/>
              <a:gd name="connsiteY0" fmla="*/ 11049 h 76200"/>
              <a:gd name="connsiteX1" fmla="*/ 16002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6002" y="11049"/>
                </a:moveTo>
                <a:lnTo>
                  <a:pt x="16002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6"> 
				</p:cNvPr>
          <p:cNvSpPr/>
          <p:nvPr/>
        </p:nvSpPr>
        <p:spPr>
          <a:xfrm>
            <a:off x="4733925" y="5267325"/>
            <a:ext cx="9525" cy="76200"/>
          </a:xfrm>
          <a:custGeom>
            <a:avLst/>
            <a:gdLst>
              <a:gd name="connsiteX0" fmla="*/ 16383 w 9525"/>
              <a:gd name="connsiteY0" fmla="*/ 11049 h 76200"/>
              <a:gd name="connsiteX1" fmla="*/ 16383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6383" y="11049"/>
                </a:moveTo>
                <a:lnTo>
                  <a:pt x="16383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> 
				</p:cNvPr>
          <p:cNvSpPr/>
          <p:nvPr/>
        </p:nvSpPr>
        <p:spPr>
          <a:xfrm>
            <a:off x="4057650" y="5267325"/>
            <a:ext cx="9525" cy="76200"/>
          </a:xfrm>
          <a:custGeom>
            <a:avLst/>
            <a:gdLst>
              <a:gd name="connsiteX0" fmla="*/ 16002 w 9525"/>
              <a:gd name="connsiteY0" fmla="*/ 11049 h 76200"/>
              <a:gd name="connsiteX1" fmla="*/ 16002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6002" y="11049"/>
                </a:moveTo>
                <a:lnTo>
                  <a:pt x="16002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> 
				</p:cNvPr>
          <p:cNvSpPr/>
          <p:nvPr/>
        </p:nvSpPr>
        <p:spPr>
          <a:xfrm>
            <a:off x="3381375" y="5267325"/>
            <a:ext cx="9525" cy="76200"/>
          </a:xfrm>
          <a:custGeom>
            <a:avLst/>
            <a:gdLst>
              <a:gd name="connsiteX0" fmla="*/ 16383 w 9525"/>
              <a:gd name="connsiteY0" fmla="*/ 11049 h 76200"/>
              <a:gd name="connsiteX1" fmla="*/ 16383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6383" y="11049"/>
                </a:moveTo>
                <a:lnTo>
                  <a:pt x="16383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> 
				</p:cNvPr>
          <p:cNvSpPr/>
          <p:nvPr/>
        </p:nvSpPr>
        <p:spPr>
          <a:xfrm>
            <a:off x="2705100" y="5267325"/>
            <a:ext cx="9525" cy="76200"/>
          </a:xfrm>
          <a:custGeom>
            <a:avLst/>
            <a:gdLst>
              <a:gd name="connsiteX0" fmla="*/ 16764 w 9525"/>
              <a:gd name="connsiteY0" fmla="*/ 11049 h 76200"/>
              <a:gd name="connsiteX1" fmla="*/ 16764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6764" y="11049"/>
                </a:moveTo>
                <a:lnTo>
                  <a:pt x="16764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> 
				</p:cNvPr>
          <p:cNvSpPr/>
          <p:nvPr/>
        </p:nvSpPr>
        <p:spPr>
          <a:xfrm>
            <a:off x="2028825" y="5267325"/>
            <a:ext cx="9525" cy="76200"/>
          </a:xfrm>
          <a:custGeom>
            <a:avLst/>
            <a:gdLst>
              <a:gd name="connsiteX0" fmla="*/ 17145 w 9525"/>
              <a:gd name="connsiteY0" fmla="*/ 11049 h 76200"/>
              <a:gd name="connsiteX1" fmla="*/ 17145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7145" y="11049"/>
                </a:moveTo>
                <a:lnTo>
                  <a:pt x="17145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> 
				</p:cNvPr>
          <p:cNvSpPr/>
          <p:nvPr/>
        </p:nvSpPr>
        <p:spPr>
          <a:xfrm>
            <a:off x="1352550" y="5267325"/>
            <a:ext cx="9525" cy="76200"/>
          </a:xfrm>
          <a:custGeom>
            <a:avLst/>
            <a:gdLst>
              <a:gd name="connsiteX0" fmla="*/ 17525 w 9525"/>
              <a:gd name="connsiteY0" fmla="*/ 11049 h 76200"/>
              <a:gd name="connsiteX1" fmla="*/ 17525 w 9525"/>
              <a:gd name="connsiteY1" fmla="*/ 8343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76200">
                <a:moveTo>
                  <a:pt x="17525" y="11049"/>
                </a:moveTo>
                <a:lnTo>
                  <a:pt x="17525" y="83439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> 
				</p:cNvPr>
          <p:cNvSpPr/>
          <p:nvPr/>
        </p:nvSpPr>
        <p:spPr>
          <a:xfrm>
            <a:off x="1676400" y="2533650"/>
            <a:ext cx="5886450" cy="2943225"/>
          </a:xfrm>
          <a:custGeom>
            <a:avLst/>
            <a:gdLst>
              <a:gd name="connsiteX0" fmla="*/ 42123 w 5886450"/>
              <a:gd name="connsiteY0" fmla="*/ 40675 h 2943225"/>
              <a:gd name="connsiteX1" fmla="*/ 737994 w 5886450"/>
              <a:gd name="connsiteY1" fmla="*/ 601393 h 2943225"/>
              <a:gd name="connsiteX2" fmla="*/ 1407094 w 5886450"/>
              <a:gd name="connsiteY2" fmla="*/ 713533 h 2943225"/>
              <a:gd name="connsiteX3" fmla="*/ 2085109 w 5886450"/>
              <a:gd name="connsiteY3" fmla="*/ 1395016 h 2943225"/>
              <a:gd name="connsiteX4" fmla="*/ 2772052 w 5886450"/>
              <a:gd name="connsiteY4" fmla="*/ 2024745 h 2943225"/>
              <a:gd name="connsiteX5" fmla="*/ 4128107 w 5886450"/>
              <a:gd name="connsiteY5" fmla="*/ 2283546 h 2943225"/>
              <a:gd name="connsiteX6" fmla="*/ 5510908 w 5886450"/>
              <a:gd name="connsiteY6" fmla="*/ 2921899 h 2943225"/>
              <a:gd name="connsiteX7" fmla="*/ 5861708 w 5886450"/>
              <a:gd name="connsiteY7" fmla="*/ 2852671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86450" h="2943225">
                <a:moveTo>
                  <a:pt x="42123" y="40675"/>
                </a:moveTo>
                <a:lnTo>
                  <a:pt x="737994" y="601393"/>
                </a:lnTo>
                <a:lnTo>
                  <a:pt x="1407094" y="713533"/>
                </a:lnTo>
                <a:lnTo>
                  <a:pt x="2085109" y="1395016"/>
                </a:lnTo>
                <a:lnTo>
                  <a:pt x="2772052" y="2024745"/>
                </a:lnTo>
                <a:lnTo>
                  <a:pt x="4128107" y="2283546"/>
                </a:lnTo>
                <a:lnTo>
                  <a:pt x="5510908" y="2921899"/>
                </a:lnTo>
                <a:lnTo>
                  <a:pt x="5861708" y="2852671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> 
				</p:cNvPr>
          <p:cNvSpPr/>
          <p:nvPr/>
        </p:nvSpPr>
        <p:spPr>
          <a:xfrm>
            <a:off x="7200900" y="5238750"/>
            <a:ext cx="361950" cy="371475"/>
          </a:xfrm>
          <a:custGeom>
            <a:avLst/>
            <a:gdLst>
              <a:gd name="connsiteX0" fmla="*/ 45442 w 361950"/>
              <a:gd name="connsiteY0" fmla="*/ 46556 h 371475"/>
              <a:gd name="connsiteX1" fmla="*/ 337212 w 361950"/>
              <a:gd name="connsiteY1" fmla="*/ 147573 h 371475"/>
              <a:gd name="connsiteX2" fmla="*/ 105666 w 361950"/>
              <a:gd name="connsiteY2" fmla="*/ 351826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371475">
                <a:moveTo>
                  <a:pt x="45442" y="46556"/>
                </a:moveTo>
                <a:lnTo>
                  <a:pt x="337212" y="147573"/>
                </a:lnTo>
                <a:lnTo>
                  <a:pt x="105666" y="351826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> 
				</p:cNvPr>
          <p:cNvSpPr/>
          <p:nvPr/>
        </p:nvSpPr>
        <p:spPr>
          <a:xfrm>
            <a:off x="1533525" y="2419350"/>
            <a:ext cx="352425" cy="352425"/>
          </a:xfrm>
          <a:custGeom>
            <a:avLst/>
            <a:gdLst>
              <a:gd name="connsiteX0" fmla="*/ 14325 w 352425"/>
              <a:gd name="connsiteY0" fmla="*/ 183733 h 352425"/>
              <a:gd name="connsiteX1" fmla="*/ 185000 w 352425"/>
              <a:gd name="connsiteY1" fmla="*/ 10226 h 352425"/>
              <a:gd name="connsiteX2" fmla="*/ 355676 w 352425"/>
              <a:gd name="connsiteY2" fmla="*/ 183733 h 352425"/>
              <a:gd name="connsiteX3" fmla="*/ 185000 w 352425"/>
              <a:gd name="connsiteY3" fmla="*/ 357241 h 352425"/>
              <a:gd name="connsiteX4" fmla="*/ 14325 w 352425"/>
              <a:gd name="connsiteY4" fmla="*/ 18373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52425">
                <a:moveTo>
                  <a:pt x="14325" y="183733"/>
                </a:moveTo>
                <a:cubicBezTo>
                  <a:pt x="14325" y="87912"/>
                  <a:pt x="90741" y="10226"/>
                  <a:pt x="185000" y="10226"/>
                </a:cubicBezTo>
                <a:cubicBezTo>
                  <a:pt x="279260" y="10226"/>
                  <a:pt x="355676" y="87912"/>
                  <a:pt x="355676" y="183733"/>
                </a:cubicBezTo>
                <a:cubicBezTo>
                  <a:pt x="355676" y="279555"/>
                  <a:pt x="279260" y="357241"/>
                  <a:pt x="185000" y="357241"/>
                </a:cubicBezTo>
                <a:cubicBezTo>
                  <a:pt x="90741" y="357241"/>
                  <a:pt x="14325" y="279555"/>
                  <a:pt x="14325" y="183733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> 
				</p:cNvPr>
          <p:cNvSpPr/>
          <p:nvPr/>
        </p:nvSpPr>
        <p:spPr>
          <a:xfrm>
            <a:off x="1514475" y="2400300"/>
            <a:ext cx="400050" cy="400050"/>
          </a:xfrm>
          <a:custGeom>
            <a:avLst/>
            <a:gdLst>
              <a:gd name="connsiteX0" fmla="*/ 33375 w 400050"/>
              <a:gd name="connsiteY0" fmla="*/ 202783 h 400050"/>
              <a:gd name="connsiteX1" fmla="*/ 204050 w 400050"/>
              <a:gd name="connsiteY1" fmla="*/ 29276 h 400050"/>
              <a:gd name="connsiteX2" fmla="*/ 374726 w 400050"/>
              <a:gd name="connsiteY2" fmla="*/ 202783 h 400050"/>
              <a:gd name="connsiteX3" fmla="*/ 204050 w 400050"/>
              <a:gd name="connsiteY3" fmla="*/ 376291 h 400050"/>
              <a:gd name="connsiteX4" fmla="*/ 33375 w 400050"/>
              <a:gd name="connsiteY4" fmla="*/ 202783 h 400050"/>
              <a:gd name="connsiteX5" fmla="*/ 33375 w 400050"/>
              <a:gd name="connsiteY5" fmla="*/ 20278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400050">
                <a:moveTo>
                  <a:pt x="33375" y="202783"/>
                </a:moveTo>
                <a:cubicBezTo>
                  <a:pt x="33375" y="106962"/>
                  <a:pt x="109791" y="29276"/>
                  <a:pt x="204050" y="29276"/>
                </a:cubicBezTo>
                <a:cubicBezTo>
                  <a:pt x="298310" y="29276"/>
                  <a:pt x="374726" y="106962"/>
                  <a:pt x="374726" y="202783"/>
                </a:cubicBezTo>
                <a:cubicBezTo>
                  <a:pt x="374726" y="298605"/>
                  <a:pt x="298310" y="376291"/>
                  <a:pt x="204050" y="376291"/>
                </a:cubicBezTo>
                <a:cubicBezTo>
                  <a:pt x="109791" y="376291"/>
                  <a:pt x="33375" y="298605"/>
                  <a:pt x="33375" y="202783"/>
                </a:cubicBezTo>
                <a:lnTo>
                  <a:pt x="33375" y="20278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> 
				</p:cNvPr>
          <p:cNvSpPr/>
          <p:nvPr/>
        </p:nvSpPr>
        <p:spPr>
          <a:xfrm>
            <a:off x="7600950" y="5153025"/>
            <a:ext cx="352425" cy="361950"/>
          </a:xfrm>
          <a:custGeom>
            <a:avLst/>
            <a:gdLst>
              <a:gd name="connsiteX0" fmla="*/ 14080 w 352425"/>
              <a:gd name="connsiteY0" fmla="*/ 190698 h 361950"/>
              <a:gd name="connsiteX1" fmla="*/ 184755 w 352425"/>
              <a:gd name="connsiteY1" fmla="*/ 17190 h 361950"/>
              <a:gd name="connsiteX2" fmla="*/ 355431 w 352425"/>
              <a:gd name="connsiteY2" fmla="*/ 190698 h 361950"/>
              <a:gd name="connsiteX3" fmla="*/ 184755 w 352425"/>
              <a:gd name="connsiteY3" fmla="*/ 364205 h 361950"/>
              <a:gd name="connsiteX4" fmla="*/ 14080 w 352425"/>
              <a:gd name="connsiteY4" fmla="*/ 190698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" h="361950">
                <a:moveTo>
                  <a:pt x="14080" y="190698"/>
                </a:moveTo>
                <a:cubicBezTo>
                  <a:pt x="14080" y="94876"/>
                  <a:pt x="90496" y="17190"/>
                  <a:pt x="184755" y="17190"/>
                </a:cubicBezTo>
                <a:cubicBezTo>
                  <a:pt x="279015" y="17190"/>
                  <a:pt x="355431" y="94876"/>
                  <a:pt x="355431" y="190698"/>
                </a:cubicBezTo>
                <a:cubicBezTo>
                  <a:pt x="355431" y="286519"/>
                  <a:pt x="279015" y="364205"/>
                  <a:pt x="184755" y="364205"/>
                </a:cubicBezTo>
                <a:cubicBezTo>
                  <a:pt x="90496" y="364205"/>
                  <a:pt x="14080" y="286519"/>
                  <a:pt x="14080" y="190698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> 
				</p:cNvPr>
          <p:cNvSpPr/>
          <p:nvPr/>
        </p:nvSpPr>
        <p:spPr>
          <a:xfrm>
            <a:off x="7581900" y="5133975"/>
            <a:ext cx="400050" cy="409575"/>
          </a:xfrm>
          <a:custGeom>
            <a:avLst/>
            <a:gdLst>
              <a:gd name="connsiteX0" fmla="*/ 33130 w 400050"/>
              <a:gd name="connsiteY0" fmla="*/ 209748 h 409575"/>
              <a:gd name="connsiteX1" fmla="*/ 203805 w 400050"/>
              <a:gd name="connsiteY1" fmla="*/ 36240 h 409575"/>
              <a:gd name="connsiteX2" fmla="*/ 374481 w 400050"/>
              <a:gd name="connsiteY2" fmla="*/ 209748 h 409575"/>
              <a:gd name="connsiteX3" fmla="*/ 203805 w 400050"/>
              <a:gd name="connsiteY3" fmla="*/ 383255 h 409575"/>
              <a:gd name="connsiteX4" fmla="*/ 33130 w 400050"/>
              <a:gd name="connsiteY4" fmla="*/ 209748 h 409575"/>
              <a:gd name="connsiteX5" fmla="*/ 33130 w 400050"/>
              <a:gd name="connsiteY5" fmla="*/ 209748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050" h="409575">
                <a:moveTo>
                  <a:pt x="33130" y="209748"/>
                </a:moveTo>
                <a:cubicBezTo>
                  <a:pt x="33130" y="113926"/>
                  <a:pt x="109546" y="36240"/>
                  <a:pt x="203805" y="36240"/>
                </a:cubicBezTo>
                <a:cubicBezTo>
                  <a:pt x="298065" y="36240"/>
                  <a:pt x="374481" y="113926"/>
                  <a:pt x="374481" y="209748"/>
                </a:cubicBezTo>
                <a:cubicBezTo>
                  <a:pt x="374481" y="305569"/>
                  <a:pt x="298065" y="383255"/>
                  <a:pt x="203805" y="383255"/>
                </a:cubicBezTo>
                <a:cubicBezTo>
                  <a:pt x="109546" y="383255"/>
                  <a:pt x="33130" y="305569"/>
                  <a:pt x="33130" y="209748"/>
                </a:cubicBezTo>
                <a:lnTo>
                  <a:pt x="33130" y="2097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> 
				</p:cNvPr>
          <p:cNvSpPr/>
          <p:nvPr/>
        </p:nvSpPr>
        <p:spPr>
          <a:xfrm>
            <a:off x="342900" y="1447800"/>
            <a:ext cx="914400" cy="5257800"/>
          </a:xfrm>
          <a:custGeom>
            <a:avLst/>
            <a:gdLst>
              <a:gd name="connsiteX0" fmla="*/ 16713 w 914400"/>
              <a:gd name="connsiteY0" fmla="*/ 15608 h 5257800"/>
              <a:gd name="connsiteX1" fmla="*/ 917003 w 914400"/>
              <a:gd name="connsiteY1" fmla="*/ 15608 h 5257800"/>
              <a:gd name="connsiteX2" fmla="*/ 917003 w 914400"/>
              <a:gd name="connsiteY2" fmla="*/ 5264493 h 5257800"/>
              <a:gd name="connsiteX3" fmla="*/ 16713 w 914400"/>
              <a:gd name="connsiteY3" fmla="*/ 5264493 h 5257800"/>
              <a:gd name="connsiteX4" fmla="*/ 16713 w 914400"/>
              <a:gd name="connsiteY4" fmla="*/ 15608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57800">
                <a:moveTo>
                  <a:pt x="16713" y="15608"/>
                </a:moveTo>
                <a:lnTo>
                  <a:pt x="917003" y="15608"/>
                </a:lnTo>
                <a:lnTo>
                  <a:pt x="917003" y="5264493"/>
                </a:lnTo>
                <a:lnTo>
                  <a:pt x="16713" y="5264493"/>
                </a:lnTo>
                <a:lnTo>
                  <a:pt x="16713" y="1560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0" name="Picture 3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01" name="Picture 301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876300"/>
            <a:ext cx="6572250" cy="2114550"/>
          </a:xfrm>
          <a:prstGeom prst="rect">
            <a:avLst/>
          </a:prstGeom>
        </p:spPr>
      </p:pic>
      <p:pic>
        <p:nvPicPr>
          <p:cNvPr id="302" name="Picture 302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4324350"/>
            <a:ext cx="1857375" cy="790575"/>
          </a:xfrm>
          <a:prstGeom prst="rect">
            <a:avLst/>
          </a:prstGeom>
        </p:spPr>
      </p:pic>
      <p:sp>
        <p:nvSpPr>
          <p:cNvPr id="302" name="TextBox 302"/>
          <p:cNvSpPr txBox="1"/>
          <p:nvPr/>
        </p:nvSpPr>
        <p:spPr>
          <a:xfrm>
            <a:off x="803037" y="-54512"/>
            <a:ext cx="3601503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&lt;Declining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PSTN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786257" y="1535151"/>
            <a:ext cx="38175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300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786485" y="2719528"/>
            <a:ext cx="38175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786485" y="3954654"/>
            <a:ext cx="38175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</p:txBody>
      </p:sp>
      <p:sp>
        <p:nvSpPr>
          <p:cNvPr id="306" name="TextBox 306"/>
          <p:cNvSpPr txBox="1"/>
          <p:nvPr/>
        </p:nvSpPr>
        <p:spPr>
          <a:xfrm>
            <a:off x="633323" y="6319064"/>
            <a:ext cx="53423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(100)</a:t>
            </a:r>
          </a:p>
        </p:txBody>
      </p:sp>
      <p:sp>
        <p:nvSpPr>
          <p:cNvPr id="307" name="TextBox 307"/>
          <p:cNvSpPr txBox="1"/>
          <p:nvPr/>
        </p:nvSpPr>
        <p:spPr>
          <a:xfrm>
            <a:off x="803037" y="201519"/>
            <a:ext cx="3603639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margin</a:t>
            </a:r>
          </a:p>
        </p:txBody>
      </p:sp>
      <p:sp>
        <p:nvSpPr>
          <p:cNvPr id="308" name="TextBox 308"/>
          <p:cNvSpPr txBox="1"/>
          <p:nvPr/>
        </p:nvSpPr>
        <p:spPr>
          <a:xfrm>
            <a:off x="424032" y="1174236"/>
            <a:ext cx="1214943" cy="42621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 indent="108983">
              <a:lnSpc>
                <a:spcPts val="355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983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983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1,000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1620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</a:t>
            </a:r>
          </a:p>
        </p:txBody>
      </p:sp>
      <p:sp>
        <p:nvSpPr>
          <p:cNvPr id="309" name="TextBox 309"/>
          <p:cNvSpPr txBox="1"/>
          <p:nvPr/>
        </p:nvSpPr>
        <p:spPr>
          <a:xfrm>
            <a:off x="2045068" y="1034982"/>
            <a:ext cx="5717729" cy="3924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222"/>
              </a:lnSpc>
            </a:pP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Accelerating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for</a:t>
            </a:r>
          </a:p>
          <a:p>
            <a:pPr indent="0">
              <a:lnSpc>
                <a:spcPts val="4320"/>
              </a:lnSpc>
            </a:pP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streamlining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equipments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439">
              <a:lnSpc>
                <a:spcPts val="2371"/>
              </a:lnSpc>
            </a:pP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profits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(left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axis)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178562">
              <a:lnSpc>
                <a:spcPts val="3064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Profit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margin</a:t>
            </a:r>
          </a:p>
          <a:p>
            <a:pPr indent="4665479">
              <a:lnSpc>
                <a:spcPts val="1922"/>
              </a:lnSpc>
            </a:pPr>
            <a:r>
              <a:rPr lang="en-US" altLang="zh-CN" sz="16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(right</a:t>
            </a:r>
            <a:r>
              <a:rPr lang="en-US" altLang="zh-CN" sz="16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axis)</a:t>
            </a:r>
          </a:p>
        </p:txBody>
      </p:sp>
      <p:sp>
        <p:nvSpPr>
          <p:cNvPr id="310" name="TextBox 310"/>
          <p:cNvSpPr txBox="1"/>
          <p:nvPr/>
        </p:nvSpPr>
        <p:spPr>
          <a:xfrm>
            <a:off x="8329108" y="1501921"/>
            <a:ext cx="462635" cy="39349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10%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5%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5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0%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1453860" y="5376624"/>
            <a:ext cx="6610330" cy="6144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2004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2005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2006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2007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2008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2009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2010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2011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   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</a:t>
            </a:r>
          </a:p>
          <a:p>
            <a:pPr indent="5652116">
              <a:lnSpc>
                <a:spcPts val="2223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12" name="TextBox 312"/>
          <p:cNvSpPr txBox="1"/>
          <p:nvPr/>
        </p:nvSpPr>
        <p:spPr>
          <a:xfrm>
            <a:off x="91440" y="6305333"/>
            <a:ext cx="4429251" cy="519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4703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-1,000</a:t>
            </a:r>
          </a:p>
          <a:p>
            <a:pPr indent="0">
              <a:lnSpc>
                <a:spcPts val="1472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“Voice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“Leased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Circuit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Services”</a:t>
            </a:r>
          </a:p>
        </p:txBody>
      </p:sp>
      <p:sp>
        <p:nvSpPr>
          <p:cNvPr id="313" name="TextBox 313"/>
          <p:cNvSpPr txBox="1"/>
          <p:nvPr/>
        </p:nvSpPr>
        <p:spPr>
          <a:xfrm>
            <a:off x="5922933" y="6305840"/>
            <a:ext cx="2851266" cy="4891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06175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(5%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)</a:t>
            </a:r>
          </a:p>
          <a:p>
            <a:pPr indent="0">
              <a:lnSpc>
                <a:spcPts val="1237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315"> 
				</p:cNvPr>
          <p:cNvSpPr/>
          <p:nvPr/>
        </p:nvSpPr>
        <p:spPr>
          <a:xfrm>
            <a:off x="552450" y="704850"/>
            <a:ext cx="8248650" cy="2867025"/>
          </a:xfrm>
          <a:custGeom>
            <a:avLst/>
            <a:gdLst>
              <a:gd name="connsiteX0" fmla="*/ 15125 w 8248650"/>
              <a:gd name="connsiteY0" fmla="*/ 17462 h 2867025"/>
              <a:gd name="connsiteX1" fmla="*/ 8248968 w 8248650"/>
              <a:gd name="connsiteY1" fmla="*/ 17462 h 2867025"/>
              <a:gd name="connsiteX2" fmla="*/ 8248968 w 8248650"/>
              <a:gd name="connsiteY2" fmla="*/ 2868168 h 2867025"/>
              <a:gd name="connsiteX3" fmla="*/ 15125 w 8248650"/>
              <a:gd name="connsiteY3" fmla="*/ 2868168 h 2867025"/>
              <a:gd name="connsiteX4" fmla="*/ 15125 w 8248650"/>
              <a:gd name="connsiteY4" fmla="*/ 17462 h 2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8650" h="2867025">
                <a:moveTo>
                  <a:pt x="15125" y="17462"/>
                </a:moveTo>
                <a:lnTo>
                  <a:pt x="8248968" y="17462"/>
                </a:lnTo>
                <a:lnTo>
                  <a:pt x="8248968" y="2868168"/>
                </a:lnTo>
                <a:lnTo>
                  <a:pt x="15125" y="2868168"/>
                </a:lnTo>
                <a:lnTo>
                  <a:pt x="15125" y="17462"/>
                </a:lnTo>
                <a:close/>
              </a:path>
            </a:pathLst>
          </a:custGeom>
          <a:solidFill>
            <a:srgbClr val="dbe5f0">
              <a:alpha val="100000"/>
            </a:srgbClr>
          </a:solidFill>
          <a:ln w="25400">
            <a:solidFill>
              <a:srgbClr val="15365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7" name="Picture 31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18" name="Picture 31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600450"/>
            <a:ext cx="7667625" cy="2905125"/>
          </a:xfrm>
          <a:prstGeom prst="rect">
            <a:avLst/>
          </a:prstGeom>
        </p:spPr>
      </p:pic>
      <p:sp>
        <p:nvSpPr>
          <p:cNvPr id="318" name="TextBox 318"/>
          <p:cNvSpPr txBox="1"/>
          <p:nvPr/>
        </p:nvSpPr>
        <p:spPr>
          <a:xfrm>
            <a:off x="803037" y="-54512"/>
            <a:ext cx="3601503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&lt;Declining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PSTN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659022" y="201519"/>
            <a:ext cx="8115178" cy="6593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015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Measures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streamline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048"/>
              </a:lnSpc>
            </a:pP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Replacement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legacy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equipments</a:t>
            </a:r>
          </a:p>
          <a:p>
            <a:pPr indent="105191">
              <a:lnSpc>
                <a:spcPts val="3797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60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racks</a:t>
            </a:r>
          </a:p>
          <a:p>
            <a:pPr indent="113314">
              <a:lnSpc>
                <a:spcPts val="3840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1.8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units</a:t>
            </a:r>
          </a:p>
          <a:p>
            <a:pPr indent="113163">
              <a:lnSpc>
                <a:spcPts val="3839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Settlement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400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thousand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lines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70129">
              <a:lnSpc>
                <a:spcPts val="376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(from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FY2012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FY2016)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738463">
              <a:lnSpc>
                <a:spcPts val="5690"/>
              </a:lnSpc>
            </a:pP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Significant</a:t>
            </a:r>
          </a:p>
          <a:p>
            <a:pPr indent="2158545">
              <a:lnSpc>
                <a:spcPts val="4798"/>
              </a:lnSpc>
            </a:pP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asset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3757">
              <a:lnSpc>
                <a:spcPts val="5511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OPEX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</a:t>
            </a:r>
            <a:r>
              <a:rPr lang="en-US" altLang="zh-CN" sz="40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40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40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40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20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yen/year</a:t>
            </a:r>
          </a:p>
          <a:p>
            <a:pPr indent="1417657">
              <a:lnSpc>
                <a:spcPts val="2218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(Electricity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charges,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Maintenance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costs,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263911">
              <a:lnSpc>
                <a:spcPts val="1563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reeform 321"> 
				</p:cNvPr>
          <p:cNvSpPr/>
          <p:nvPr/>
        </p:nvSpPr>
        <p:spPr>
          <a:xfrm>
            <a:off x="5657850" y="1657350"/>
            <a:ext cx="3305175" cy="2343150"/>
          </a:xfrm>
          <a:custGeom>
            <a:avLst/>
            <a:gdLst>
              <a:gd name="connsiteX0" fmla="*/ 11570 w 3305175"/>
              <a:gd name="connsiteY0" fmla="*/ 16395 h 2343150"/>
              <a:gd name="connsiteX1" fmla="*/ 3313621 w 3305175"/>
              <a:gd name="connsiteY1" fmla="*/ 16395 h 2343150"/>
              <a:gd name="connsiteX2" fmla="*/ 3313621 w 3305175"/>
              <a:gd name="connsiteY2" fmla="*/ 2347709 h 2343150"/>
              <a:gd name="connsiteX3" fmla="*/ 11570 w 3305175"/>
              <a:gd name="connsiteY3" fmla="*/ 2347709 h 2343150"/>
              <a:gd name="connsiteX4" fmla="*/ 11570 w 3305175"/>
              <a:gd name="connsiteY4" fmla="*/ 16395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175" h="2343150">
                <a:moveTo>
                  <a:pt x="11570" y="16395"/>
                </a:moveTo>
                <a:lnTo>
                  <a:pt x="3313621" y="16395"/>
                </a:lnTo>
                <a:lnTo>
                  <a:pt x="3313621" y="2347709"/>
                </a:lnTo>
                <a:lnTo>
                  <a:pt x="11570" y="2347709"/>
                </a:lnTo>
                <a:lnTo>
                  <a:pt x="11570" y="163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reeform 322"> 
				</p:cNvPr>
          <p:cNvSpPr/>
          <p:nvPr/>
        </p:nvSpPr>
        <p:spPr>
          <a:xfrm>
            <a:off x="8324850" y="2200275"/>
            <a:ext cx="561975" cy="1685925"/>
          </a:xfrm>
          <a:custGeom>
            <a:avLst/>
            <a:gdLst>
              <a:gd name="connsiteX0" fmla="*/ 23726 w 561975"/>
              <a:gd name="connsiteY0" fmla="*/ 80062 h 1685925"/>
              <a:gd name="connsiteX1" fmla="*/ 76520 w 561975"/>
              <a:gd name="connsiteY1" fmla="*/ 27268 h 1685925"/>
              <a:gd name="connsiteX2" fmla="*/ 505234 w 561975"/>
              <a:gd name="connsiteY2" fmla="*/ 27268 h 1685925"/>
              <a:gd name="connsiteX3" fmla="*/ 558027 w 561975"/>
              <a:gd name="connsiteY3" fmla="*/ 80062 h 1685925"/>
              <a:gd name="connsiteX4" fmla="*/ 558027 w 561975"/>
              <a:gd name="connsiteY4" fmla="*/ 1626922 h 1685925"/>
              <a:gd name="connsiteX5" fmla="*/ 505234 w 561975"/>
              <a:gd name="connsiteY5" fmla="*/ 1679716 h 1685925"/>
              <a:gd name="connsiteX6" fmla="*/ 76520 w 561975"/>
              <a:gd name="connsiteY6" fmla="*/ 1679716 h 1685925"/>
              <a:gd name="connsiteX7" fmla="*/ 23726 w 561975"/>
              <a:gd name="connsiteY7" fmla="*/ 1626922 h 1685925"/>
              <a:gd name="connsiteX8" fmla="*/ 23726 w 561975"/>
              <a:gd name="connsiteY8" fmla="*/ 80062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1685925">
                <a:moveTo>
                  <a:pt x="23726" y="80062"/>
                </a:moveTo>
                <a:cubicBezTo>
                  <a:pt x="23726" y="50903"/>
                  <a:pt x="47361" y="27268"/>
                  <a:pt x="76520" y="27268"/>
                </a:cubicBezTo>
                <a:lnTo>
                  <a:pt x="505234" y="27268"/>
                </a:lnTo>
                <a:cubicBezTo>
                  <a:pt x="534393" y="27268"/>
                  <a:pt x="558027" y="50903"/>
                  <a:pt x="558027" y="80062"/>
                </a:cubicBezTo>
                <a:lnTo>
                  <a:pt x="558027" y="1626922"/>
                </a:lnTo>
                <a:cubicBezTo>
                  <a:pt x="558027" y="1656081"/>
                  <a:pt x="534393" y="1679716"/>
                  <a:pt x="505234" y="1679716"/>
                </a:cubicBezTo>
                <a:lnTo>
                  <a:pt x="76520" y="1679716"/>
                </a:lnTo>
                <a:cubicBezTo>
                  <a:pt x="47361" y="1679716"/>
                  <a:pt x="23726" y="1656081"/>
                  <a:pt x="23726" y="1626922"/>
                </a:cubicBezTo>
                <a:lnTo>
                  <a:pt x="23726" y="8006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365e9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 323"> 
				</p:cNvPr>
          <p:cNvSpPr/>
          <p:nvPr/>
        </p:nvSpPr>
        <p:spPr>
          <a:xfrm>
            <a:off x="5762625" y="2209800"/>
            <a:ext cx="542925" cy="1685925"/>
          </a:xfrm>
          <a:custGeom>
            <a:avLst/>
            <a:gdLst>
              <a:gd name="connsiteX0" fmla="*/ 14230 w 542925"/>
              <a:gd name="connsiteY0" fmla="*/ 70465 h 1685925"/>
              <a:gd name="connsiteX1" fmla="*/ 66948 w 542925"/>
              <a:gd name="connsiteY1" fmla="*/ 17748 h 1685925"/>
              <a:gd name="connsiteX2" fmla="*/ 495116 w 542925"/>
              <a:gd name="connsiteY2" fmla="*/ 17748 h 1685925"/>
              <a:gd name="connsiteX3" fmla="*/ 547834 w 542925"/>
              <a:gd name="connsiteY3" fmla="*/ 70465 h 1685925"/>
              <a:gd name="connsiteX4" fmla="*/ 547834 w 542925"/>
              <a:gd name="connsiteY4" fmla="*/ 1636629 h 1685925"/>
              <a:gd name="connsiteX5" fmla="*/ 495116 w 542925"/>
              <a:gd name="connsiteY5" fmla="*/ 1689347 h 1685925"/>
              <a:gd name="connsiteX6" fmla="*/ 66948 w 542925"/>
              <a:gd name="connsiteY6" fmla="*/ 1689347 h 1685925"/>
              <a:gd name="connsiteX7" fmla="*/ 14230 w 542925"/>
              <a:gd name="connsiteY7" fmla="*/ 1636629 h 1685925"/>
              <a:gd name="connsiteX8" fmla="*/ 14230 w 542925"/>
              <a:gd name="connsiteY8" fmla="*/ 70465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2925" h="1685925">
                <a:moveTo>
                  <a:pt x="14230" y="70465"/>
                </a:moveTo>
                <a:cubicBezTo>
                  <a:pt x="14230" y="41344"/>
                  <a:pt x="37839" y="17748"/>
                  <a:pt x="66948" y="17748"/>
                </a:cubicBezTo>
                <a:lnTo>
                  <a:pt x="495116" y="17748"/>
                </a:lnTo>
                <a:cubicBezTo>
                  <a:pt x="524224" y="17748"/>
                  <a:pt x="547834" y="41344"/>
                  <a:pt x="547834" y="70465"/>
                </a:cubicBezTo>
                <a:lnTo>
                  <a:pt x="547834" y="1636629"/>
                </a:lnTo>
                <a:cubicBezTo>
                  <a:pt x="547834" y="1665751"/>
                  <a:pt x="524224" y="1689347"/>
                  <a:pt x="495116" y="1689347"/>
                </a:cubicBezTo>
                <a:lnTo>
                  <a:pt x="66948" y="1689347"/>
                </a:lnTo>
                <a:cubicBezTo>
                  <a:pt x="37839" y="1689347"/>
                  <a:pt x="14230" y="1665751"/>
                  <a:pt x="14230" y="1636629"/>
                </a:cubicBezTo>
                <a:lnTo>
                  <a:pt x="14230" y="704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8100">
            <a:solidFill>
              <a:srgbClr val="365e9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 324"> 
				</p:cNvPr>
          <p:cNvSpPr/>
          <p:nvPr/>
        </p:nvSpPr>
        <p:spPr>
          <a:xfrm>
            <a:off x="6457950" y="2209800"/>
            <a:ext cx="1285875" cy="762000"/>
          </a:xfrm>
          <a:custGeom>
            <a:avLst/>
            <a:gdLst>
              <a:gd name="connsiteX0" fmla="*/ 15216 w 1285875"/>
              <a:gd name="connsiteY0" fmla="*/ 91579 h 762000"/>
              <a:gd name="connsiteX1" fmla="*/ 89053 w 1285875"/>
              <a:gd name="connsiteY1" fmla="*/ 17741 h 762000"/>
              <a:gd name="connsiteX2" fmla="*/ 1213384 w 1285875"/>
              <a:gd name="connsiteY2" fmla="*/ 17741 h 762000"/>
              <a:gd name="connsiteX3" fmla="*/ 1287222 w 1285875"/>
              <a:gd name="connsiteY3" fmla="*/ 91579 h 762000"/>
              <a:gd name="connsiteX4" fmla="*/ 1287222 w 1285875"/>
              <a:gd name="connsiteY4" fmla="*/ 691210 h 762000"/>
              <a:gd name="connsiteX5" fmla="*/ 1213384 w 1285875"/>
              <a:gd name="connsiteY5" fmla="*/ 765048 h 762000"/>
              <a:gd name="connsiteX6" fmla="*/ 89053 w 1285875"/>
              <a:gd name="connsiteY6" fmla="*/ 765048 h 762000"/>
              <a:gd name="connsiteX7" fmla="*/ 15216 w 1285875"/>
              <a:gd name="connsiteY7" fmla="*/ 691210 h 762000"/>
              <a:gd name="connsiteX8" fmla="*/ 15216 w 1285875"/>
              <a:gd name="connsiteY8" fmla="*/ 91579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5875" h="762000">
                <a:moveTo>
                  <a:pt x="15216" y="91579"/>
                </a:moveTo>
                <a:cubicBezTo>
                  <a:pt x="15216" y="50800"/>
                  <a:pt x="48273" y="17741"/>
                  <a:pt x="89053" y="17741"/>
                </a:cubicBezTo>
                <a:lnTo>
                  <a:pt x="1213384" y="17741"/>
                </a:lnTo>
                <a:cubicBezTo>
                  <a:pt x="1254163" y="17741"/>
                  <a:pt x="1287222" y="50800"/>
                  <a:pt x="1287222" y="91579"/>
                </a:cubicBezTo>
                <a:lnTo>
                  <a:pt x="1287222" y="691210"/>
                </a:lnTo>
                <a:cubicBezTo>
                  <a:pt x="1287222" y="731989"/>
                  <a:pt x="1254163" y="765048"/>
                  <a:pt x="1213384" y="765048"/>
                </a:cubicBezTo>
                <a:lnTo>
                  <a:pt x="89053" y="765048"/>
                </a:lnTo>
                <a:cubicBezTo>
                  <a:pt x="48273" y="765048"/>
                  <a:pt x="15216" y="731989"/>
                  <a:pt x="15216" y="691210"/>
                </a:cubicBezTo>
                <a:lnTo>
                  <a:pt x="15216" y="9157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8100">
            <a:solidFill>
              <a:srgbClr val="365e91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 325"> 
				</p:cNvPr>
          <p:cNvSpPr/>
          <p:nvPr/>
        </p:nvSpPr>
        <p:spPr>
          <a:xfrm>
            <a:off x="6457950" y="3028950"/>
            <a:ext cx="1276350" cy="866775"/>
          </a:xfrm>
          <a:custGeom>
            <a:avLst/>
            <a:gdLst>
              <a:gd name="connsiteX0" fmla="*/ 14832 w 1276350"/>
              <a:gd name="connsiteY0" fmla="*/ 102108 h 866775"/>
              <a:gd name="connsiteX1" fmla="*/ 99034 w 1276350"/>
              <a:gd name="connsiteY1" fmla="*/ 17907 h 866775"/>
              <a:gd name="connsiteX2" fmla="*/ 1200199 w 1276350"/>
              <a:gd name="connsiteY2" fmla="*/ 17907 h 866775"/>
              <a:gd name="connsiteX3" fmla="*/ 1284401 w 1276350"/>
              <a:gd name="connsiteY3" fmla="*/ 102108 h 866775"/>
              <a:gd name="connsiteX4" fmla="*/ 1284401 w 1276350"/>
              <a:gd name="connsiteY4" fmla="*/ 785990 h 866775"/>
              <a:gd name="connsiteX5" fmla="*/ 1200199 w 1276350"/>
              <a:gd name="connsiteY5" fmla="*/ 870204 h 866775"/>
              <a:gd name="connsiteX6" fmla="*/ 99034 w 1276350"/>
              <a:gd name="connsiteY6" fmla="*/ 870204 h 866775"/>
              <a:gd name="connsiteX7" fmla="*/ 14832 w 1276350"/>
              <a:gd name="connsiteY7" fmla="*/ 785990 h 866775"/>
              <a:gd name="connsiteX8" fmla="*/ 14832 w 1276350"/>
              <a:gd name="connsiteY8" fmla="*/ 10210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350" h="866775">
                <a:moveTo>
                  <a:pt x="14832" y="102108"/>
                </a:moveTo>
                <a:cubicBezTo>
                  <a:pt x="14832" y="55600"/>
                  <a:pt x="52539" y="17907"/>
                  <a:pt x="99034" y="17907"/>
                </a:cubicBezTo>
                <a:lnTo>
                  <a:pt x="1200199" y="17907"/>
                </a:lnTo>
                <a:cubicBezTo>
                  <a:pt x="1246707" y="17907"/>
                  <a:pt x="1284401" y="55600"/>
                  <a:pt x="1284401" y="102108"/>
                </a:cubicBezTo>
                <a:lnTo>
                  <a:pt x="1284401" y="785990"/>
                </a:lnTo>
                <a:cubicBezTo>
                  <a:pt x="1284401" y="832498"/>
                  <a:pt x="1246707" y="870204"/>
                  <a:pt x="1200199" y="870204"/>
                </a:cubicBezTo>
                <a:lnTo>
                  <a:pt x="99034" y="870204"/>
                </a:lnTo>
                <a:cubicBezTo>
                  <a:pt x="52539" y="870204"/>
                  <a:pt x="14832" y="832498"/>
                  <a:pt x="14832" y="785990"/>
                </a:cubicBezTo>
                <a:lnTo>
                  <a:pt x="14832" y="102108"/>
                </a:lnTo>
                <a:close/>
              </a:path>
            </a:pathLst>
          </a:custGeom>
          <a:solidFill>
            <a:srgbClr val="fefe9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reeform 326"> 
				</p:cNvPr>
          <p:cNvSpPr/>
          <p:nvPr/>
        </p:nvSpPr>
        <p:spPr>
          <a:xfrm>
            <a:off x="6448425" y="3019425"/>
            <a:ext cx="1295400" cy="885825"/>
          </a:xfrm>
          <a:custGeom>
            <a:avLst/>
            <a:gdLst>
              <a:gd name="connsiteX0" fmla="*/ 24358 w 1295400"/>
              <a:gd name="connsiteY0" fmla="*/ 111633 h 885825"/>
              <a:gd name="connsiteX1" fmla="*/ 108560 w 1295400"/>
              <a:gd name="connsiteY1" fmla="*/ 27432 h 885825"/>
              <a:gd name="connsiteX2" fmla="*/ 1209726 w 1295400"/>
              <a:gd name="connsiteY2" fmla="*/ 27432 h 885825"/>
              <a:gd name="connsiteX3" fmla="*/ 1293927 w 1295400"/>
              <a:gd name="connsiteY3" fmla="*/ 111633 h 885825"/>
              <a:gd name="connsiteX4" fmla="*/ 1293927 w 1295400"/>
              <a:gd name="connsiteY4" fmla="*/ 795515 h 885825"/>
              <a:gd name="connsiteX5" fmla="*/ 1209726 w 1295400"/>
              <a:gd name="connsiteY5" fmla="*/ 879729 h 885825"/>
              <a:gd name="connsiteX6" fmla="*/ 108560 w 1295400"/>
              <a:gd name="connsiteY6" fmla="*/ 879729 h 885825"/>
              <a:gd name="connsiteX7" fmla="*/ 24358 w 1295400"/>
              <a:gd name="connsiteY7" fmla="*/ 795515 h 885825"/>
              <a:gd name="connsiteX8" fmla="*/ 24358 w 1295400"/>
              <a:gd name="connsiteY8" fmla="*/ 111633 h 88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5400" h="885825">
                <a:moveTo>
                  <a:pt x="24358" y="111633"/>
                </a:moveTo>
                <a:cubicBezTo>
                  <a:pt x="24358" y="65125"/>
                  <a:pt x="62065" y="27432"/>
                  <a:pt x="108560" y="27432"/>
                </a:cubicBezTo>
                <a:lnTo>
                  <a:pt x="1209726" y="27432"/>
                </a:lnTo>
                <a:cubicBezTo>
                  <a:pt x="1256233" y="27432"/>
                  <a:pt x="1293927" y="65125"/>
                  <a:pt x="1293927" y="111633"/>
                </a:cubicBezTo>
                <a:lnTo>
                  <a:pt x="1293927" y="795515"/>
                </a:lnTo>
                <a:cubicBezTo>
                  <a:pt x="1293927" y="842023"/>
                  <a:pt x="1256233" y="879729"/>
                  <a:pt x="1209726" y="879729"/>
                </a:cubicBezTo>
                <a:lnTo>
                  <a:pt x="108560" y="879729"/>
                </a:lnTo>
                <a:cubicBezTo>
                  <a:pt x="62065" y="879729"/>
                  <a:pt x="24358" y="842023"/>
                  <a:pt x="24358" y="795515"/>
                </a:cubicBezTo>
                <a:lnTo>
                  <a:pt x="24358" y="1116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7"> 
				</p:cNvPr>
          <p:cNvSpPr/>
          <p:nvPr/>
        </p:nvSpPr>
        <p:spPr>
          <a:xfrm>
            <a:off x="6181725" y="3219450"/>
            <a:ext cx="409575" cy="485775"/>
          </a:xfrm>
          <a:custGeom>
            <a:avLst/>
            <a:gdLst>
              <a:gd name="connsiteX0" fmla="*/ 17843 w 409575"/>
              <a:gd name="connsiteY0" fmla="*/ 132993 h 485775"/>
              <a:gd name="connsiteX1" fmla="*/ 215862 w 409575"/>
              <a:gd name="connsiteY1" fmla="*/ 132993 h 485775"/>
              <a:gd name="connsiteX2" fmla="*/ 215862 w 409575"/>
              <a:gd name="connsiteY2" fmla="*/ 12431 h 485775"/>
              <a:gd name="connsiteX3" fmla="*/ 413893 w 409575"/>
              <a:gd name="connsiteY3" fmla="*/ 253554 h 485775"/>
              <a:gd name="connsiteX4" fmla="*/ 215862 w 409575"/>
              <a:gd name="connsiteY4" fmla="*/ 494650 h 485775"/>
              <a:gd name="connsiteX5" fmla="*/ 215862 w 409575"/>
              <a:gd name="connsiteY5" fmla="*/ 374102 h 485775"/>
              <a:gd name="connsiteX6" fmla="*/ 17843 w 409575"/>
              <a:gd name="connsiteY6" fmla="*/ 374102 h 485775"/>
              <a:gd name="connsiteX7" fmla="*/ 17843 w 409575"/>
              <a:gd name="connsiteY7" fmla="*/ 132993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575" h="485775">
                <a:moveTo>
                  <a:pt x="17843" y="132993"/>
                </a:moveTo>
                <a:lnTo>
                  <a:pt x="215862" y="132993"/>
                </a:lnTo>
                <a:lnTo>
                  <a:pt x="215862" y="12431"/>
                </a:lnTo>
                <a:lnTo>
                  <a:pt x="413893" y="253554"/>
                </a:lnTo>
                <a:lnTo>
                  <a:pt x="215862" y="494650"/>
                </a:lnTo>
                <a:lnTo>
                  <a:pt x="215862" y="374102"/>
                </a:lnTo>
                <a:lnTo>
                  <a:pt x="17843" y="374102"/>
                </a:lnTo>
                <a:lnTo>
                  <a:pt x="17843" y="132993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reeform 328"> 
				</p:cNvPr>
          <p:cNvSpPr/>
          <p:nvPr/>
        </p:nvSpPr>
        <p:spPr>
          <a:xfrm>
            <a:off x="114300" y="1657350"/>
            <a:ext cx="2486025" cy="2343150"/>
          </a:xfrm>
          <a:custGeom>
            <a:avLst/>
            <a:gdLst>
              <a:gd name="connsiteX0" fmla="*/ 13906 w 2486025"/>
              <a:gd name="connsiteY0" fmla="*/ 16395 h 2343150"/>
              <a:gd name="connsiteX1" fmla="*/ 2489847 w 2486025"/>
              <a:gd name="connsiteY1" fmla="*/ 16395 h 2343150"/>
              <a:gd name="connsiteX2" fmla="*/ 2489847 w 2486025"/>
              <a:gd name="connsiteY2" fmla="*/ 2347709 h 2343150"/>
              <a:gd name="connsiteX3" fmla="*/ 13906 w 2486025"/>
              <a:gd name="connsiteY3" fmla="*/ 2347709 h 2343150"/>
              <a:gd name="connsiteX4" fmla="*/ 13906 w 2486025"/>
              <a:gd name="connsiteY4" fmla="*/ 16395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25" h="2343150">
                <a:moveTo>
                  <a:pt x="13906" y="16395"/>
                </a:moveTo>
                <a:lnTo>
                  <a:pt x="2489847" y="16395"/>
                </a:lnTo>
                <a:lnTo>
                  <a:pt x="2489847" y="2347709"/>
                </a:lnTo>
                <a:lnTo>
                  <a:pt x="13906" y="2347709"/>
                </a:lnTo>
                <a:lnTo>
                  <a:pt x="13906" y="1639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reeform 329"> 
				</p:cNvPr>
          <p:cNvSpPr/>
          <p:nvPr/>
        </p:nvSpPr>
        <p:spPr>
          <a:xfrm>
            <a:off x="428625" y="2495550"/>
            <a:ext cx="714375" cy="1047750"/>
          </a:xfrm>
          <a:custGeom>
            <a:avLst/>
            <a:gdLst>
              <a:gd name="connsiteX0" fmla="*/ 13423 w 714375"/>
              <a:gd name="connsiteY0" fmla="*/ 12496 h 1047750"/>
              <a:gd name="connsiteX1" fmla="*/ 722998 w 714375"/>
              <a:gd name="connsiteY1" fmla="*/ 12496 h 1047750"/>
              <a:gd name="connsiteX2" fmla="*/ 722998 w 714375"/>
              <a:gd name="connsiteY2" fmla="*/ 1051140 h 1047750"/>
              <a:gd name="connsiteX3" fmla="*/ 13423 w 714375"/>
              <a:gd name="connsiteY3" fmla="*/ 1051140 h 1047750"/>
              <a:gd name="connsiteX4" fmla="*/ 13423 w 714375"/>
              <a:gd name="connsiteY4" fmla="*/ 12496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047750">
                <a:moveTo>
                  <a:pt x="13423" y="12496"/>
                </a:moveTo>
                <a:lnTo>
                  <a:pt x="722998" y="12496"/>
                </a:lnTo>
                <a:lnTo>
                  <a:pt x="722998" y="1051140"/>
                </a:lnTo>
                <a:lnTo>
                  <a:pt x="13423" y="1051140"/>
                </a:lnTo>
                <a:lnTo>
                  <a:pt x="13423" y="12496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reeform 330"> 
				</p:cNvPr>
          <p:cNvSpPr/>
          <p:nvPr/>
        </p:nvSpPr>
        <p:spPr>
          <a:xfrm>
            <a:off x="1543050" y="3171825"/>
            <a:ext cx="742950" cy="371475"/>
          </a:xfrm>
          <a:custGeom>
            <a:avLst/>
            <a:gdLst>
              <a:gd name="connsiteX0" fmla="*/ 16027 w 742950"/>
              <a:gd name="connsiteY0" fmla="*/ 11734 h 371475"/>
              <a:gd name="connsiteX1" fmla="*/ 752373 w 742950"/>
              <a:gd name="connsiteY1" fmla="*/ 11734 h 371475"/>
              <a:gd name="connsiteX2" fmla="*/ 752373 w 742950"/>
              <a:gd name="connsiteY2" fmla="*/ 374865 h 371475"/>
              <a:gd name="connsiteX3" fmla="*/ 16027 w 742950"/>
              <a:gd name="connsiteY3" fmla="*/ 374865 h 371475"/>
              <a:gd name="connsiteX4" fmla="*/ 16027 w 742950"/>
              <a:gd name="connsiteY4" fmla="*/ 11734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371475">
                <a:moveTo>
                  <a:pt x="16027" y="11734"/>
                </a:moveTo>
                <a:lnTo>
                  <a:pt x="752373" y="11734"/>
                </a:lnTo>
                <a:lnTo>
                  <a:pt x="752373" y="374865"/>
                </a:lnTo>
                <a:lnTo>
                  <a:pt x="16027" y="374865"/>
                </a:lnTo>
                <a:lnTo>
                  <a:pt x="16027" y="11734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reeform 331"> 
				</p:cNvPr>
          <p:cNvSpPr/>
          <p:nvPr/>
        </p:nvSpPr>
        <p:spPr>
          <a:xfrm>
            <a:off x="276225" y="3543300"/>
            <a:ext cx="2105025" cy="9525"/>
          </a:xfrm>
          <a:custGeom>
            <a:avLst/>
            <a:gdLst>
              <a:gd name="connsiteX0" fmla="*/ 10412 w 2105025"/>
              <a:gd name="connsiteY0" fmla="*/ 11209 h 9525"/>
              <a:gd name="connsiteX1" fmla="*/ 2106611 w 2105025"/>
              <a:gd name="connsiteY1" fmla="*/ 1120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5025" h="9525">
                <a:moveTo>
                  <a:pt x="10412" y="11209"/>
                </a:moveTo>
                <a:lnTo>
                  <a:pt x="2106611" y="11209"/>
                </a:lnTo>
              </a:path>
            </a:pathLst>
          </a:custGeom>
          <a:ln w="19050">
            <a:solidFill>
              <a:srgbClr val="57575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reeform 332"> 
				</p:cNvPr>
          <p:cNvSpPr/>
          <p:nvPr/>
        </p:nvSpPr>
        <p:spPr>
          <a:xfrm>
            <a:off x="8058150" y="2362200"/>
            <a:ext cx="200025" cy="1419225"/>
          </a:xfrm>
          <a:custGeom>
            <a:avLst/>
            <a:gdLst>
              <a:gd name="connsiteX0" fmla="*/ 22043 w 200025"/>
              <a:gd name="connsiteY0" fmla="*/ 27453 h 1419225"/>
              <a:gd name="connsiteX1" fmla="*/ 193290 w 200025"/>
              <a:gd name="connsiteY1" fmla="*/ 206473 h 1419225"/>
              <a:gd name="connsiteX2" fmla="*/ 167052 w 200025"/>
              <a:gd name="connsiteY2" fmla="*/ 1374835 h 1419225"/>
              <a:gd name="connsiteX3" fmla="*/ 31213 w 200025"/>
              <a:gd name="connsiteY3" fmla="*/ 1416554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1419225">
                <a:moveTo>
                  <a:pt x="22043" y="27453"/>
                </a:moveTo>
                <a:cubicBezTo>
                  <a:pt x="76578" y="-245748"/>
                  <a:pt x="153248" y="-165598"/>
                  <a:pt x="193290" y="206473"/>
                </a:cubicBezTo>
                <a:cubicBezTo>
                  <a:pt x="233333" y="578544"/>
                  <a:pt x="221586" y="1101645"/>
                  <a:pt x="167052" y="1374835"/>
                </a:cubicBezTo>
                <a:cubicBezTo>
                  <a:pt x="127162" y="1574669"/>
                  <a:pt x="73568" y="1591128"/>
                  <a:pt x="31213" y="1416554"/>
                </a:cubicBezTo>
              </a:path>
            </a:pathLst>
          </a:custGeom>
          <a:ln w="31750">
            <a:solidFill>
              <a:srgbClr val="f6944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reeform 333"> 
				</p:cNvPr>
          <p:cNvSpPr/>
          <p:nvPr/>
        </p:nvSpPr>
        <p:spPr>
          <a:xfrm>
            <a:off x="7734300" y="2428875"/>
            <a:ext cx="400050" cy="485775"/>
          </a:xfrm>
          <a:custGeom>
            <a:avLst/>
            <a:gdLst>
              <a:gd name="connsiteX0" fmla="*/ 11479 w 400050"/>
              <a:gd name="connsiteY0" fmla="*/ 130441 h 485775"/>
              <a:gd name="connsiteX1" fmla="*/ 209497 w 400050"/>
              <a:gd name="connsiteY1" fmla="*/ 130441 h 485775"/>
              <a:gd name="connsiteX2" fmla="*/ 209497 w 400050"/>
              <a:gd name="connsiteY2" fmla="*/ 9880 h 485775"/>
              <a:gd name="connsiteX3" fmla="*/ 407529 w 400050"/>
              <a:gd name="connsiteY3" fmla="*/ 251002 h 485775"/>
              <a:gd name="connsiteX4" fmla="*/ 209497 w 400050"/>
              <a:gd name="connsiteY4" fmla="*/ 492099 h 485775"/>
              <a:gd name="connsiteX5" fmla="*/ 209497 w 400050"/>
              <a:gd name="connsiteY5" fmla="*/ 371551 h 485775"/>
              <a:gd name="connsiteX6" fmla="*/ 11479 w 400050"/>
              <a:gd name="connsiteY6" fmla="*/ 371551 h 485775"/>
              <a:gd name="connsiteX7" fmla="*/ 11479 w 400050"/>
              <a:gd name="connsiteY7" fmla="*/ 13044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485775">
                <a:moveTo>
                  <a:pt x="11479" y="130441"/>
                </a:moveTo>
                <a:lnTo>
                  <a:pt x="209497" y="130441"/>
                </a:lnTo>
                <a:lnTo>
                  <a:pt x="209497" y="9880"/>
                </a:lnTo>
                <a:lnTo>
                  <a:pt x="407529" y="251002"/>
                </a:lnTo>
                <a:lnTo>
                  <a:pt x="209497" y="492099"/>
                </a:lnTo>
                <a:lnTo>
                  <a:pt x="209497" y="371551"/>
                </a:lnTo>
                <a:lnTo>
                  <a:pt x="11479" y="371551"/>
                </a:lnTo>
                <a:lnTo>
                  <a:pt x="11479" y="130441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> 
				</p:cNvPr>
          <p:cNvSpPr/>
          <p:nvPr/>
        </p:nvSpPr>
        <p:spPr>
          <a:xfrm>
            <a:off x="7734300" y="3219450"/>
            <a:ext cx="400050" cy="485775"/>
          </a:xfrm>
          <a:custGeom>
            <a:avLst/>
            <a:gdLst>
              <a:gd name="connsiteX0" fmla="*/ 11482 w 400050"/>
              <a:gd name="connsiteY0" fmla="*/ 132994 h 485775"/>
              <a:gd name="connsiteX1" fmla="*/ 209500 w 400050"/>
              <a:gd name="connsiteY1" fmla="*/ 132994 h 485775"/>
              <a:gd name="connsiteX2" fmla="*/ 209500 w 400050"/>
              <a:gd name="connsiteY2" fmla="*/ 12432 h 485775"/>
              <a:gd name="connsiteX3" fmla="*/ 407531 w 400050"/>
              <a:gd name="connsiteY3" fmla="*/ 253555 h 485775"/>
              <a:gd name="connsiteX4" fmla="*/ 209500 w 400050"/>
              <a:gd name="connsiteY4" fmla="*/ 494651 h 485775"/>
              <a:gd name="connsiteX5" fmla="*/ 209500 w 400050"/>
              <a:gd name="connsiteY5" fmla="*/ 374103 h 485775"/>
              <a:gd name="connsiteX6" fmla="*/ 11482 w 400050"/>
              <a:gd name="connsiteY6" fmla="*/ 374103 h 485775"/>
              <a:gd name="connsiteX7" fmla="*/ 11482 w 400050"/>
              <a:gd name="connsiteY7" fmla="*/ 13299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" h="485775">
                <a:moveTo>
                  <a:pt x="11482" y="132994"/>
                </a:moveTo>
                <a:lnTo>
                  <a:pt x="209500" y="132994"/>
                </a:lnTo>
                <a:lnTo>
                  <a:pt x="209500" y="12432"/>
                </a:lnTo>
                <a:lnTo>
                  <a:pt x="407531" y="253555"/>
                </a:lnTo>
                <a:lnTo>
                  <a:pt x="209500" y="494651"/>
                </a:lnTo>
                <a:lnTo>
                  <a:pt x="209500" y="374103"/>
                </a:lnTo>
                <a:lnTo>
                  <a:pt x="11482" y="374103"/>
                </a:lnTo>
                <a:lnTo>
                  <a:pt x="11482" y="132994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> 
				</p:cNvPr>
          <p:cNvSpPr/>
          <p:nvPr/>
        </p:nvSpPr>
        <p:spPr>
          <a:xfrm>
            <a:off x="6181725" y="2447925"/>
            <a:ext cx="409575" cy="495300"/>
          </a:xfrm>
          <a:custGeom>
            <a:avLst/>
            <a:gdLst>
              <a:gd name="connsiteX0" fmla="*/ 17843 w 409575"/>
              <a:gd name="connsiteY0" fmla="*/ 138165 h 495300"/>
              <a:gd name="connsiteX1" fmla="*/ 215862 w 409575"/>
              <a:gd name="connsiteY1" fmla="*/ 138165 h 495300"/>
              <a:gd name="connsiteX2" fmla="*/ 215862 w 409575"/>
              <a:gd name="connsiteY2" fmla="*/ 17604 h 495300"/>
              <a:gd name="connsiteX3" fmla="*/ 413893 w 409575"/>
              <a:gd name="connsiteY3" fmla="*/ 258727 h 495300"/>
              <a:gd name="connsiteX4" fmla="*/ 215862 w 409575"/>
              <a:gd name="connsiteY4" fmla="*/ 499823 h 495300"/>
              <a:gd name="connsiteX5" fmla="*/ 215862 w 409575"/>
              <a:gd name="connsiteY5" fmla="*/ 379275 h 495300"/>
              <a:gd name="connsiteX6" fmla="*/ 17843 w 409575"/>
              <a:gd name="connsiteY6" fmla="*/ 379275 h 495300"/>
              <a:gd name="connsiteX7" fmla="*/ 17843 w 409575"/>
              <a:gd name="connsiteY7" fmla="*/ 138165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9575" h="495300">
                <a:moveTo>
                  <a:pt x="17843" y="138165"/>
                </a:moveTo>
                <a:lnTo>
                  <a:pt x="215862" y="138165"/>
                </a:lnTo>
                <a:lnTo>
                  <a:pt x="215862" y="17604"/>
                </a:lnTo>
                <a:lnTo>
                  <a:pt x="413893" y="258727"/>
                </a:lnTo>
                <a:lnTo>
                  <a:pt x="215862" y="499823"/>
                </a:lnTo>
                <a:lnTo>
                  <a:pt x="215862" y="379275"/>
                </a:lnTo>
                <a:lnTo>
                  <a:pt x="17843" y="379275"/>
                </a:lnTo>
                <a:lnTo>
                  <a:pt x="17843" y="138165"/>
                </a:lnTo>
                <a:close/>
              </a:path>
            </a:pathLst>
          </a:custGeom>
          <a:solidFill>
            <a:srgbClr val="93b2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reeform 336"> 
				</p:cNvPr>
          <p:cNvSpPr/>
          <p:nvPr/>
        </p:nvSpPr>
        <p:spPr>
          <a:xfrm>
            <a:off x="19050" y="771525"/>
            <a:ext cx="9029700" cy="3362325"/>
          </a:xfrm>
          <a:custGeom>
            <a:avLst/>
            <a:gdLst>
              <a:gd name="connsiteX0" fmla="*/ 16446 w 9029700"/>
              <a:gd name="connsiteY0" fmla="*/ 15138 h 3362325"/>
              <a:gd name="connsiteX1" fmla="*/ 9026309 w 9029700"/>
              <a:gd name="connsiteY1" fmla="*/ 15138 h 3362325"/>
              <a:gd name="connsiteX2" fmla="*/ 9026309 w 9029700"/>
              <a:gd name="connsiteY2" fmla="*/ 3353676 h 3362325"/>
              <a:gd name="connsiteX3" fmla="*/ 16446 w 9029700"/>
              <a:gd name="connsiteY3" fmla="*/ 3353676 h 3362325"/>
              <a:gd name="connsiteX4" fmla="*/ 16446 w 9029700"/>
              <a:gd name="connsiteY4" fmla="*/ 15138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29700" h="3362325">
                <a:moveTo>
                  <a:pt x="16446" y="15138"/>
                </a:moveTo>
                <a:lnTo>
                  <a:pt x="9026309" y="15138"/>
                </a:lnTo>
                <a:lnTo>
                  <a:pt x="9026309" y="3353676"/>
                </a:lnTo>
                <a:lnTo>
                  <a:pt x="16446" y="3353676"/>
                </a:lnTo>
                <a:lnTo>
                  <a:pt x="16446" y="151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reeform 337"> 
				</p:cNvPr>
          <p:cNvSpPr/>
          <p:nvPr/>
        </p:nvSpPr>
        <p:spPr>
          <a:xfrm>
            <a:off x="2676525" y="1657350"/>
            <a:ext cx="2581275" cy="2343150"/>
          </a:xfrm>
          <a:custGeom>
            <a:avLst/>
            <a:gdLst>
              <a:gd name="connsiteX0" fmla="*/ 16370 w 2581275"/>
              <a:gd name="connsiteY0" fmla="*/ 16395 h 2343150"/>
              <a:gd name="connsiteX1" fmla="*/ 2590533 w 2581275"/>
              <a:gd name="connsiteY1" fmla="*/ 16395 h 2343150"/>
              <a:gd name="connsiteX2" fmla="*/ 2590533 w 2581275"/>
              <a:gd name="connsiteY2" fmla="*/ 2347709 h 2343150"/>
              <a:gd name="connsiteX3" fmla="*/ 16370 w 2581275"/>
              <a:gd name="connsiteY3" fmla="*/ 2347709 h 2343150"/>
              <a:gd name="connsiteX4" fmla="*/ 16370 w 2581275"/>
              <a:gd name="connsiteY4" fmla="*/ 16395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1275" h="2343150">
                <a:moveTo>
                  <a:pt x="16370" y="16395"/>
                </a:moveTo>
                <a:lnTo>
                  <a:pt x="2590533" y="16395"/>
                </a:lnTo>
                <a:lnTo>
                  <a:pt x="2590533" y="2347709"/>
                </a:lnTo>
                <a:lnTo>
                  <a:pt x="16370" y="2347709"/>
                </a:lnTo>
                <a:lnTo>
                  <a:pt x="16370" y="1639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5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reeform 338"> 
				</p:cNvPr>
          <p:cNvSpPr/>
          <p:nvPr/>
        </p:nvSpPr>
        <p:spPr>
          <a:xfrm>
            <a:off x="4152900" y="3248025"/>
            <a:ext cx="600075" cy="295275"/>
          </a:xfrm>
          <a:custGeom>
            <a:avLst/>
            <a:gdLst>
              <a:gd name="connsiteX0" fmla="*/ 18262 w 600075"/>
              <a:gd name="connsiteY0" fmla="*/ 18630 h 295275"/>
              <a:gd name="connsiteX1" fmla="*/ 604164 w 600075"/>
              <a:gd name="connsiteY1" fmla="*/ 18630 h 295275"/>
              <a:gd name="connsiteX2" fmla="*/ 604164 w 600075"/>
              <a:gd name="connsiteY2" fmla="*/ 300773 h 295275"/>
              <a:gd name="connsiteX3" fmla="*/ 18262 w 600075"/>
              <a:gd name="connsiteY3" fmla="*/ 300773 h 295275"/>
              <a:gd name="connsiteX4" fmla="*/ 18262 w 600075"/>
              <a:gd name="connsiteY4" fmla="*/ 1863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075" h="295275">
                <a:moveTo>
                  <a:pt x="18262" y="18630"/>
                </a:moveTo>
                <a:lnTo>
                  <a:pt x="604164" y="18630"/>
                </a:lnTo>
                <a:lnTo>
                  <a:pt x="604164" y="300773"/>
                </a:lnTo>
                <a:lnTo>
                  <a:pt x="18262" y="300773"/>
                </a:lnTo>
                <a:lnTo>
                  <a:pt x="18262" y="18630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> 
				</p:cNvPr>
          <p:cNvSpPr/>
          <p:nvPr/>
        </p:nvSpPr>
        <p:spPr>
          <a:xfrm>
            <a:off x="3009900" y="2790825"/>
            <a:ext cx="552450" cy="752475"/>
          </a:xfrm>
          <a:custGeom>
            <a:avLst/>
            <a:gdLst>
              <a:gd name="connsiteX0" fmla="*/ 16929 w 552450"/>
              <a:gd name="connsiteY0" fmla="*/ 16433 h 752475"/>
              <a:gd name="connsiteX1" fmla="*/ 557339 w 552450"/>
              <a:gd name="connsiteY1" fmla="*/ 16433 h 752475"/>
              <a:gd name="connsiteX2" fmla="*/ 557339 w 552450"/>
              <a:gd name="connsiteY2" fmla="*/ 757973 h 752475"/>
              <a:gd name="connsiteX3" fmla="*/ 16929 w 552450"/>
              <a:gd name="connsiteY3" fmla="*/ 757973 h 752475"/>
              <a:gd name="connsiteX4" fmla="*/ 16929 w 552450"/>
              <a:gd name="connsiteY4" fmla="*/ 16433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752475">
                <a:moveTo>
                  <a:pt x="16929" y="16433"/>
                </a:moveTo>
                <a:lnTo>
                  <a:pt x="557339" y="16433"/>
                </a:lnTo>
                <a:lnTo>
                  <a:pt x="557339" y="757973"/>
                </a:lnTo>
                <a:lnTo>
                  <a:pt x="16929" y="757973"/>
                </a:lnTo>
                <a:lnTo>
                  <a:pt x="16929" y="16433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> 
				</p:cNvPr>
          <p:cNvSpPr/>
          <p:nvPr/>
        </p:nvSpPr>
        <p:spPr>
          <a:xfrm>
            <a:off x="2752725" y="3543300"/>
            <a:ext cx="2314575" cy="9525"/>
          </a:xfrm>
          <a:custGeom>
            <a:avLst/>
            <a:gdLst>
              <a:gd name="connsiteX0" fmla="*/ 12265 w 2314575"/>
              <a:gd name="connsiteY0" fmla="*/ 13316 h 9525"/>
              <a:gd name="connsiteX1" fmla="*/ 2323335 w 2314575"/>
              <a:gd name="connsiteY1" fmla="*/ 1331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4575" h="9525">
                <a:moveTo>
                  <a:pt x="12265" y="13316"/>
                </a:moveTo>
                <a:lnTo>
                  <a:pt x="2323335" y="13316"/>
                </a:lnTo>
              </a:path>
            </a:pathLst>
          </a:custGeom>
          <a:ln w="19050">
            <a:solidFill>
              <a:srgbClr val="57575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reeform 341"> 
				</p:cNvPr>
          <p:cNvSpPr/>
          <p:nvPr/>
        </p:nvSpPr>
        <p:spPr>
          <a:xfrm>
            <a:off x="4371975" y="4391025"/>
            <a:ext cx="4676775" cy="2200275"/>
          </a:xfrm>
          <a:custGeom>
            <a:avLst/>
            <a:gdLst>
              <a:gd name="connsiteX0" fmla="*/ 17055 w 4676775"/>
              <a:gd name="connsiteY0" fmla="*/ 18427 h 2200275"/>
              <a:gd name="connsiteX1" fmla="*/ 4673397 w 4676775"/>
              <a:gd name="connsiteY1" fmla="*/ 18427 h 2200275"/>
              <a:gd name="connsiteX2" fmla="*/ 4673397 w 4676775"/>
              <a:gd name="connsiteY2" fmla="*/ 2198484 h 2200275"/>
              <a:gd name="connsiteX3" fmla="*/ 17055 w 4676775"/>
              <a:gd name="connsiteY3" fmla="*/ 2198484 h 2200275"/>
              <a:gd name="connsiteX4" fmla="*/ 17055 w 4676775"/>
              <a:gd name="connsiteY4" fmla="*/ 18427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775" h="2200275">
                <a:moveTo>
                  <a:pt x="17055" y="18427"/>
                </a:moveTo>
                <a:lnTo>
                  <a:pt x="4673397" y="18427"/>
                </a:lnTo>
                <a:lnTo>
                  <a:pt x="4673397" y="2198484"/>
                </a:lnTo>
                <a:lnTo>
                  <a:pt x="17055" y="2198484"/>
                </a:lnTo>
                <a:lnTo>
                  <a:pt x="17055" y="1842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3" name="Picture 34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47775"/>
          </a:xfrm>
          <a:prstGeom prst="rect">
            <a:avLst/>
          </a:prstGeom>
        </p:spPr>
      </p:pic>
      <p:pic>
        <p:nvPicPr>
          <p:cNvPr id="344" name="Picture 34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000500"/>
            <a:ext cx="6191250" cy="2533650"/>
          </a:xfrm>
          <a:prstGeom prst="rect">
            <a:avLst/>
          </a:prstGeom>
        </p:spPr>
      </p:pic>
      <p:pic>
        <p:nvPicPr>
          <p:cNvPr id="345" name="Picture 34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552700"/>
            <a:ext cx="1647825" cy="771525"/>
          </a:xfrm>
          <a:prstGeom prst="rect">
            <a:avLst/>
          </a:prstGeom>
        </p:spPr>
      </p:pic>
      <p:pic>
        <p:nvPicPr>
          <p:cNvPr id="346" name="Picture 346">
					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0" y="1752600"/>
            <a:ext cx="1323975" cy="971550"/>
          </a:xfrm>
          <a:prstGeom prst="rect">
            <a:avLst/>
          </a:prstGeom>
        </p:spPr>
      </p:pic>
      <p:sp>
        <p:nvSpPr>
          <p:cNvPr id="346" name="TextBox 346"/>
          <p:cNvSpPr txBox="1"/>
          <p:nvPr/>
        </p:nvSpPr>
        <p:spPr>
          <a:xfrm>
            <a:off x="137901" y="1207201"/>
            <a:ext cx="4320310" cy="2418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Extend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specification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</a:t>
            </a:r>
          </a:p>
        </p:txBody>
      </p:sp>
      <p:sp>
        <p:nvSpPr>
          <p:cNvPr id="347" name="TextBox 347"/>
          <p:cNvSpPr txBox="1"/>
          <p:nvPr/>
        </p:nvSpPr>
        <p:spPr>
          <a:xfrm>
            <a:off x="2804104" y="1723746"/>
            <a:ext cx="1535660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antenna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3230294" y="2397191"/>
            <a:ext cx="1225751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(Compared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3G)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4584564" y="3736290"/>
            <a:ext cx="684626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50" name="TextBox 350"/>
          <p:cNvSpPr txBox="1"/>
          <p:nvPr/>
        </p:nvSpPr>
        <p:spPr>
          <a:xfrm>
            <a:off x="571271" y="50961"/>
            <a:ext cx="6579830" cy="9173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766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08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now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137901" y="1016701"/>
            <a:ext cx="4521326" cy="6195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6700">
              <a:lnSpc>
                <a:spcPts val="197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variety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</a:p>
        </p:txBody>
      </p:sp>
      <p:sp>
        <p:nvSpPr>
          <p:cNvPr id="352" name="TextBox 352"/>
          <p:cNvSpPr txBox="1"/>
          <p:nvPr/>
        </p:nvSpPr>
        <p:spPr>
          <a:xfrm>
            <a:off x="5388653" y="1046710"/>
            <a:ext cx="3487475" cy="2418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90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global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</a:t>
            </a:r>
          </a:p>
        </p:txBody>
      </p:sp>
      <p:sp>
        <p:nvSpPr>
          <p:cNvPr id="353" name="TextBox 353"/>
          <p:cNvSpPr txBox="1"/>
          <p:nvPr/>
        </p:nvSpPr>
        <p:spPr>
          <a:xfrm>
            <a:off x="198832" y="1723807"/>
            <a:ext cx="2363528" cy="430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</a:p>
          <a:p>
            <a:pPr indent="112">
              <a:lnSpc>
                <a:spcPts val="1491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：</a:t>
            </a:r>
            <a:r>
              <a:rPr lang="en-US" altLang="zh-CN" sz="1200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cable)</a:t>
            </a:r>
          </a:p>
        </p:txBody>
      </p:sp>
      <p:sp>
        <p:nvSpPr>
          <p:cNvPr id="354" name="TextBox 354"/>
          <p:cNvSpPr txBox="1"/>
          <p:nvPr/>
        </p:nvSpPr>
        <p:spPr>
          <a:xfrm>
            <a:off x="2839132" y="1900906"/>
            <a:ext cx="2280341" cy="5408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258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1/3</a:t>
            </a:r>
          </a:p>
        </p:txBody>
      </p:sp>
      <p:sp>
        <p:nvSpPr>
          <p:cNvPr id="355" name="TextBox 355"/>
          <p:cNvSpPr txBox="1"/>
          <p:nvPr/>
        </p:nvSpPr>
        <p:spPr>
          <a:xfrm>
            <a:off x="5760858" y="1674978"/>
            <a:ext cx="2655472" cy="10492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</a:t>
            </a:r>
          </a:p>
          <a:p>
            <a:pPr indent="0">
              <a:lnSpc>
                <a:spcPts val="153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Dimension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85554">
              <a:lnSpc>
                <a:spcPts val="2830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Suppliers</a:t>
            </a:r>
          </a:p>
        </p:txBody>
      </p:sp>
      <p:sp>
        <p:nvSpPr>
          <p:cNvPr id="356" name="TextBox 356"/>
          <p:cNvSpPr txBox="1"/>
          <p:nvPr/>
        </p:nvSpPr>
        <p:spPr>
          <a:xfrm>
            <a:off x="615066" y="3159662"/>
            <a:ext cx="1927832" cy="7545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99806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1meter</a:t>
            </a:r>
          </a:p>
          <a:p>
            <a:pPr indent="175422">
              <a:lnSpc>
                <a:spcPts val="143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(100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cable)</a:t>
            </a:r>
          </a:p>
          <a:p>
            <a:pPr indent="0">
              <a:lnSpc>
                <a:spcPts val="20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2003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1243208">
              <a:lnSpc>
                <a:spcPts val="1054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57" name="TextBox 357"/>
          <p:cNvSpPr txBox="1"/>
          <p:nvPr/>
        </p:nvSpPr>
        <p:spPr>
          <a:xfrm>
            <a:off x="2892221" y="2573758"/>
            <a:ext cx="2049695" cy="14220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1058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(Compared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2G: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1/10)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23033">
              <a:lnSpc>
                <a:spcPts val="190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antenna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</a:p>
          <a:p>
            <a:pPr indent="223033">
              <a:lnSpc>
                <a:spcPts val="144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frequency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7603">
              <a:lnSpc>
                <a:spcPts val="19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2007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    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  <a:p>
            <a:pPr indent="0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(FOMA)</a:t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(Xi)</a:t>
            </a:r>
          </a:p>
        </p:txBody>
      </p:sp>
      <p:sp>
        <p:nvSpPr>
          <p:cNvPr id="358" name="TextBox 358"/>
          <p:cNvSpPr txBox="1"/>
          <p:nvPr/>
        </p:nvSpPr>
        <p:spPr>
          <a:xfrm>
            <a:off x="5925942" y="2662661"/>
            <a:ext cx="240686" cy="801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31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Vendors</a:t>
            </a:r>
          </a:p>
        </p:txBody>
      </p:sp>
      <p:sp>
        <p:nvSpPr>
          <p:cNvPr id="359" name="TextBox 359"/>
          <p:cNvSpPr txBox="1"/>
          <p:nvPr/>
        </p:nvSpPr>
        <p:spPr>
          <a:xfrm>
            <a:off x="6567055" y="3203327"/>
            <a:ext cx="1081038" cy="5424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Dimension</a:t>
            </a:r>
          </a:p>
          <a:p>
            <a:pPr indent="29878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360" name="TextBox 360"/>
          <p:cNvSpPr txBox="1"/>
          <p:nvPr/>
        </p:nvSpPr>
        <p:spPr>
          <a:xfrm>
            <a:off x="7812933" y="2925469"/>
            <a:ext cx="457188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e26b08"/>
                </a:solidFill>
                <a:latin typeface="Arial" charset="0"/>
                <a:cs typeface="Arial" charset="0"/>
              </a:rPr>
              <a:t>RFP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8376195" y="2529229"/>
            <a:ext cx="240686" cy="10605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835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Operating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218484" y="5808427"/>
            <a:ext cx="2935445" cy="5424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procurements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4554988" y="4232513"/>
            <a:ext cx="4413455" cy="22283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9331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0">
              <a:lnSpc>
                <a:spcPts val="2579"/>
              </a:lnSpc>
            </a:pP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cooperated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procurement</a:t>
            </a:r>
          </a:p>
          <a:p>
            <a:pPr indent="560">
              <a:lnSpc>
                <a:spcPts val="2399"/>
              </a:lnSpc>
            </a:pP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strategy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whole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group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01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visualization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best</a:t>
            </a:r>
          </a:p>
          <a:p>
            <a:pPr indent="266699">
              <a:lnSpc>
                <a:spcPts val="189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practices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unification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  <a:p>
            <a:pPr indent="0">
              <a:lnSpc>
                <a:spcPts val="194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6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procurement</a:t>
            </a:r>
          </a:p>
          <a:p>
            <a:pPr indent="266700">
              <a:lnSpc>
                <a:spcPts val="1893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outsourcing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1562423" y="6510916"/>
            <a:ext cx="50908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2003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2877608" y="6511330"/>
            <a:ext cx="509081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3483856" y="6627099"/>
            <a:ext cx="958212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369"> 
				</p:cNvPr>
          <p:cNvSpPr/>
          <p:nvPr/>
        </p:nvSpPr>
        <p:spPr>
          <a:xfrm>
            <a:off x="123825" y="1914525"/>
            <a:ext cx="3476625" cy="4676775"/>
          </a:xfrm>
          <a:custGeom>
            <a:avLst/>
            <a:gdLst>
              <a:gd name="connsiteX0" fmla="*/ 14770 w 3476625"/>
              <a:gd name="connsiteY0" fmla="*/ 11010 h 4676775"/>
              <a:gd name="connsiteX1" fmla="*/ 3471151 w 3476625"/>
              <a:gd name="connsiteY1" fmla="*/ 11010 h 4676775"/>
              <a:gd name="connsiteX2" fmla="*/ 3471151 w 3476625"/>
              <a:gd name="connsiteY2" fmla="*/ 4673981 h 4676775"/>
              <a:gd name="connsiteX3" fmla="*/ 14770 w 3476625"/>
              <a:gd name="connsiteY3" fmla="*/ 4673981 h 4676775"/>
              <a:gd name="connsiteX4" fmla="*/ 14770 w 3476625"/>
              <a:gd name="connsiteY4" fmla="*/ 11010 h 46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6625" h="4676775">
                <a:moveTo>
                  <a:pt x="14770" y="11010"/>
                </a:moveTo>
                <a:lnTo>
                  <a:pt x="3471151" y="11010"/>
                </a:lnTo>
                <a:lnTo>
                  <a:pt x="3471151" y="4673981"/>
                </a:lnTo>
                <a:lnTo>
                  <a:pt x="14770" y="4673981"/>
                </a:lnTo>
                <a:lnTo>
                  <a:pt x="14770" y="110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reeform 370"> 
				</p:cNvPr>
          <p:cNvSpPr/>
          <p:nvPr/>
        </p:nvSpPr>
        <p:spPr>
          <a:xfrm>
            <a:off x="4124325" y="1914525"/>
            <a:ext cx="4953000" cy="4676775"/>
          </a:xfrm>
          <a:custGeom>
            <a:avLst/>
            <a:gdLst>
              <a:gd name="connsiteX0" fmla="*/ 18669 w 4953000"/>
              <a:gd name="connsiteY0" fmla="*/ 12014 h 4676775"/>
              <a:gd name="connsiteX1" fmla="*/ 4947665 w 4953000"/>
              <a:gd name="connsiteY1" fmla="*/ 12014 h 4676775"/>
              <a:gd name="connsiteX2" fmla="*/ 4947665 w 4953000"/>
              <a:gd name="connsiteY2" fmla="*/ 4674984 h 4676775"/>
              <a:gd name="connsiteX3" fmla="*/ 18669 w 4953000"/>
              <a:gd name="connsiteY3" fmla="*/ 4674984 h 4676775"/>
              <a:gd name="connsiteX4" fmla="*/ 18669 w 4953000"/>
              <a:gd name="connsiteY4" fmla="*/ 12014 h 467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0" h="4676775">
                <a:moveTo>
                  <a:pt x="18669" y="12014"/>
                </a:moveTo>
                <a:lnTo>
                  <a:pt x="4947665" y="12014"/>
                </a:lnTo>
                <a:lnTo>
                  <a:pt x="4947665" y="4674984"/>
                </a:lnTo>
                <a:lnTo>
                  <a:pt x="18669" y="4674984"/>
                </a:lnTo>
                <a:lnTo>
                  <a:pt x="18669" y="1201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e80b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reeform 371"> 
				</p:cNvPr>
          <p:cNvSpPr/>
          <p:nvPr/>
        </p:nvSpPr>
        <p:spPr>
          <a:xfrm>
            <a:off x="5372100" y="4924425"/>
            <a:ext cx="809625" cy="1409700"/>
          </a:xfrm>
          <a:custGeom>
            <a:avLst/>
            <a:gdLst>
              <a:gd name="connsiteX0" fmla="*/ 15151 w 809625"/>
              <a:gd name="connsiteY0" fmla="*/ 13614 h 1409700"/>
              <a:gd name="connsiteX1" fmla="*/ 812317 w 809625"/>
              <a:gd name="connsiteY1" fmla="*/ 13614 h 1409700"/>
              <a:gd name="connsiteX2" fmla="*/ 812317 w 809625"/>
              <a:gd name="connsiteY2" fmla="*/ 1410741 h 1409700"/>
              <a:gd name="connsiteX3" fmla="*/ 15151 w 809625"/>
              <a:gd name="connsiteY3" fmla="*/ 1410741 h 1409700"/>
              <a:gd name="connsiteX4" fmla="*/ 15151 w 809625"/>
              <a:gd name="connsiteY4" fmla="*/ 13614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1409700">
                <a:moveTo>
                  <a:pt x="15151" y="13614"/>
                </a:moveTo>
                <a:lnTo>
                  <a:pt x="812317" y="13614"/>
                </a:lnTo>
                <a:lnTo>
                  <a:pt x="812317" y="1410741"/>
                </a:lnTo>
                <a:lnTo>
                  <a:pt x="15151" y="1410741"/>
                </a:lnTo>
                <a:lnTo>
                  <a:pt x="15151" y="13614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reeform 372"> 
				</p:cNvPr>
          <p:cNvSpPr/>
          <p:nvPr/>
        </p:nvSpPr>
        <p:spPr>
          <a:xfrm>
            <a:off x="7086600" y="5353050"/>
            <a:ext cx="809625" cy="981075"/>
          </a:xfrm>
          <a:custGeom>
            <a:avLst/>
            <a:gdLst>
              <a:gd name="connsiteX0" fmla="*/ 15811 w 809625"/>
              <a:gd name="connsiteY0" fmla="*/ 17030 h 981075"/>
              <a:gd name="connsiteX1" fmla="*/ 812977 w 809625"/>
              <a:gd name="connsiteY1" fmla="*/ 17030 h 981075"/>
              <a:gd name="connsiteX2" fmla="*/ 812977 w 809625"/>
              <a:gd name="connsiteY2" fmla="*/ 982104 h 981075"/>
              <a:gd name="connsiteX3" fmla="*/ 15811 w 809625"/>
              <a:gd name="connsiteY3" fmla="*/ 982104 h 981075"/>
              <a:gd name="connsiteX4" fmla="*/ 15811 w 809625"/>
              <a:gd name="connsiteY4" fmla="*/ 1703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981075">
                <a:moveTo>
                  <a:pt x="15811" y="17030"/>
                </a:moveTo>
                <a:lnTo>
                  <a:pt x="812977" y="17030"/>
                </a:lnTo>
                <a:lnTo>
                  <a:pt x="812977" y="982104"/>
                </a:lnTo>
                <a:lnTo>
                  <a:pt x="15811" y="982104"/>
                </a:lnTo>
                <a:lnTo>
                  <a:pt x="15811" y="17030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 373"> 
				</p:cNvPr>
          <p:cNvSpPr/>
          <p:nvPr/>
        </p:nvSpPr>
        <p:spPr>
          <a:xfrm>
            <a:off x="5000625" y="6315075"/>
            <a:ext cx="3114675" cy="9525"/>
          </a:xfrm>
          <a:custGeom>
            <a:avLst/>
            <a:gdLst>
              <a:gd name="connsiteX0" fmla="*/ 18638 w 3114675"/>
              <a:gd name="connsiteY0" fmla="*/ 13599 h 9525"/>
              <a:gd name="connsiteX1" fmla="*/ 3114988 w 3114675"/>
              <a:gd name="connsiteY1" fmla="*/ 1359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14675" h="9525">
                <a:moveTo>
                  <a:pt x="18638" y="13599"/>
                </a:moveTo>
                <a:lnTo>
                  <a:pt x="3114988" y="13599"/>
                </a:lnTo>
              </a:path>
            </a:pathLst>
          </a:custGeom>
          <a:ln w="19050">
            <a:solidFill>
              <a:srgbClr val="57575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5" name="Picture 375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67050"/>
          </a:xfrm>
          <a:prstGeom prst="rect">
            <a:avLst/>
          </a:prstGeom>
        </p:spPr>
      </p:pic>
      <p:pic>
        <p:nvPicPr>
          <p:cNvPr id="376" name="Picture 376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152775"/>
            <a:ext cx="781050" cy="1800225"/>
          </a:xfrm>
          <a:prstGeom prst="rect">
            <a:avLst/>
          </a:prstGeom>
        </p:spPr>
      </p:pic>
      <p:pic>
        <p:nvPicPr>
          <p:cNvPr id="377" name="Picture 377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305300"/>
            <a:ext cx="3171825" cy="1952625"/>
          </a:xfrm>
          <a:prstGeom prst="rect">
            <a:avLst/>
          </a:prstGeom>
        </p:spPr>
      </p:pic>
      <p:sp>
        <p:nvSpPr>
          <p:cNvPr id="377" name="TextBox 377"/>
          <p:cNvSpPr txBox="1"/>
          <p:nvPr/>
        </p:nvSpPr>
        <p:spPr>
          <a:xfrm>
            <a:off x="439308" y="49881"/>
            <a:ext cx="8252463" cy="13504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63729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</a:p>
          <a:p>
            <a:pPr indent="0">
              <a:lnSpc>
                <a:spcPts val="4721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companies</a:t>
            </a:r>
          </a:p>
          <a:p>
            <a:pPr indent="1183915">
              <a:lnSpc>
                <a:spcPts val="3073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optimization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whole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230028" y="1464819"/>
            <a:ext cx="3115652" cy="1239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51614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Up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068"/>
              </a:lnSpc>
            </a:pP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Improve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879"/>
              </a:lnSpc>
            </a:pP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individual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companies</a:t>
            </a:r>
          </a:p>
        </p:txBody>
      </p:sp>
      <p:sp>
        <p:nvSpPr>
          <p:cNvPr id="379" name="TextBox 379"/>
          <p:cNvSpPr txBox="1"/>
          <p:nvPr/>
        </p:nvSpPr>
        <p:spPr>
          <a:xfrm>
            <a:off x="4234437" y="1464819"/>
            <a:ext cx="4710285" cy="14232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79248">
              <a:lnSpc>
                <a:spcPts val="2815"/>
              </a:lnSpc>
            </a:pP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now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91"/>
              </a:lnSpc>
            </a:pP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Systematization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standardization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procedures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tools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whole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NTT</a:t>
            </a:r>
          </a:p>
          <a:p>
            <a:pPr indent="0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group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230028" y="3012650"/>
            <a:ext cx="2933050" cy="602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Standardization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266700">
              <a:lnSpc>
                <a:spcPts val="236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4234437" y="3013653"/>
            <a:ext cx="4481001" cy="6023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frameworks</a:t>
            </a:r>
          </a:p>
          <a:p>
            <a:pPr indent="361695">
              <a:lnSpc>
                <a:spcPts val="236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8728721" y="2954691"/>
            <a:ext cx="6906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230028" y="3927050"/>
            <a:ext cx="2649871" cy="301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testing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4234437" y="3760412"/>
            <a:ext cx="4504415" cy="602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group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</a:t>
            </a:r>
          </a:p>
          <a:p>
            <a:pPr indent="361950">
              <a:lnSpc>
                <a:spcPts val="236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testing,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process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230028" y="4536650"/>
            <a:ext cx="2709246" cy="6023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</a:p>
          <a:p>
            <a:pPr indent="266700">
              <a:lnSpc>
                <a:spcPts val="236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softwares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4596332" y="4368475"/>
            <a:ext cx="677090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control)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6464359" y="4418934"/>
            <a:ext cx="2268925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Assumed</a:t>
            </a: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effect</a:t>
            </a:r>
          </a:p>
        </p:txBody>
      </p:sp>
      <p:sp>
        <p:nvSpPr>
          <p:cNvPr id="388" name="TextBox 388"/>
          <p:cNvSpPr txBox="1"/>
          <p:nvPr/>
        </p:nvSpPr>
        <p:spPr>
          <a:xfrm>
            <a:off x="4198620" y="5277688"/>
            <a:ext cx="258418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development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</a:t>
            </a:r>
          </a:p>
        </p:txBody>
      </p:sp>
      <p:sp>
        <p:nvSpPr>
          <p:cNvPr id="389" name="TextBox 389"/>
          <p:cNvSpPr txBox="1"/>
          <p:nvPr/>
        </p:nvSpPr>
        <p:spPr>
          <a:xfrm>
            <a:off x="230028" y="5451050"/>
            <a:ext cx="2141363" cy="301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7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offshore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5582597" y="6337479"/>
            <a:ext cx="451251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7297714" y="6327917"/>
            <a:ext cx="451250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2015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8007549" y="6347410"/>
            <a:ext cx="82112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230027" y="6665349"/>
            <a:ext cx="153264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Templates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39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398" name="Picture 39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571625"/>
            <a:ext cx="8772525" cy="3228975"/>
          </a:xfrm>
          <a:prstGeom prst="rect">
            <a:avLst/>
          </a:prstGeom>
        </p:spPr>
      </p:pic>
      <p:sp>
        <p:nvSpPr>
          <p:cNvPr id="398" name="TextBox 398"/>
          <p:cNvSpPr txBox="1"/>
          <p:nvPr/>
        </p:nvSpPr>
        <p:spPr>
          <a:xfrm>
            <a:off x="842548" y="1836062"/>
            <a:ext cx="8210451" cy="4993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97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72006">
              <a:lnSpc>
                <a:spcPts val="5955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80385">
              <a:lnSpc>
                <a:spcPts val="2265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40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0" name="TextBox 400"/>
          <p:cNvSpPr txBox="1"/>
          <p:nvPr/>
        </p:nvSpPr>
        <p:spPr>
          <a:xfrm>
            <a:off x="34592" y="50961"/>
            <a:ext cx="9077108" cy="20403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68445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77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Significant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operating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sites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operators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9261">
              <a:lnSpc>
                <a:spcPts val="2273"/>
              </a:lnSpc>
            </a:pP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Trouble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reception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centers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203854" y="2097504"/>
            <a:ext cx="2896807" cy="24995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West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5831">
              <a:lnSpc>
                <a:spcPts val="2249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Operators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in</a:t>
            </a:r>
          </a:p>
          <a:p>
            <a:pPr indent="25831">
              <a:lnSpc>
                <a:spcPts val="2159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Companies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outsourced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from</a:t>
            </a:r>
          </a:p>
          <a:p>
            <a:pPr indent="25831">
              <a:lnSpc>
                <a:spcPts val="2160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West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4176213" y="2115977"/>
            <a:ext cx="4651817" cy="3122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694"/>
              </a:lnSpc>
            </a:pP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systems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68260">
              <a:lnSpc>
                <a:spcPts val="5093"/>
              </a:lnSpc>
            </a:pP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Further</a:t>
            </a:r>
          </a:p>
          <a:p>
            <a:pPr indent="1968260">
              <a:lnSpc>
                <a:spcPts val="4798"/>
              </a:lnSpc>
            </a:pP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multitasking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1620972" y="6154767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2006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3283262" y="6154767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5149310" y="6158066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6327932" y="6248980"/>
            <a:ext cx="958213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408" name="TextBox 408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" name="Picture 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485900"/>
            <a:ext cx="7581900" cy="446722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61600" y="1663044"/>
            <a:ext cx="6963527" cy="3918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forward-looking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concerning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assumptions,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judgments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beliefs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light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information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available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regarding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overseas,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factors.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future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subsidiaries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affiliates,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economy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abroad,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possible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fluctuations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markets,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pricing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effects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competition,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performance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products,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businesses,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laws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regulations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affecting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telecommunications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elsewhere,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circumstances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could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cause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results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differ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materially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contained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referred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herein,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well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risks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included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NTT’s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most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Annual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Form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20-F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filings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177">
              <a:lnSpc>
                <a:spcPts val="2015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submissions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United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Securities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Exchange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Commission.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5455">
              <a:lnSpc>
                <a:spcPts val="2005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“E”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material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represents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that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figure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plan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projection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Picture 410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10" name="TextBox 410"/>
          <p:cNvSpPr txBox="1"/>
          <p:nvPr/>
        </p:nvSpPr>
        <p:spPr>
          <a:xfrm>
            <a:off x="6636621" y="5460258"/>
            <a:ext cx="177545" cy="4594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61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Ｕ</a:t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Ｏ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6636621" y="5742200"/>
            <a:ext cx="177545" cy="1775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9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Ｕ</a:t>
            </a:r>
          </a:p>
        </p:txBody>
      </p:sp>
      <p:sp>
        <p:nvSpPr>
          <p:cNvPr id="412" name="TextBox 412"/>
          <p:cNvSpPr txBox="1"/>
          <p:nvPr/>
        </p:nvSpPr>
        <p:spPr>
          <a:xfrm>
            <a:off x="448014" y="50961"/>
            <a:ext cx="7107975" cy="12926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55023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4863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40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Applying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IT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systems</a:t>
            </a:r>
          </a:p>
        </p:txBody>
      </p:sp>
      <p:sp>
        <p:nvSpPr>
          <p:cNvPr id="413" name="TextBox 413"/>
          <p:cNvSpPr txBox="1"/>
          <p:nvPr/>
        </p:nvSpPr>
        <p:spPr>
          <a:xfrm>
            <a:off x="761719" y="2686912"/>
            <a:ext cx="1485200" cy="484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Monitoring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40283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414" name="TextBox 414"/>
          <p:cNvSpPr txBox="1"/>
          <p:nvPr/>
        </p:nvSpPr>
        <p:spPr>
          <a:xfrm>
            <a:off x="4225501" y="2686912"/>
            <a:ext cx="1422944" cy="484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14847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testing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415" name="TextBox 415"/>
          <p:cNvSpPr txBox="1"/>
          <p:nvPr/>
        </p:nvSpPr>
        <p:spPr>
          <a:xfrm>
            <a:off x="6064127" y="2686912"/>
            <a:ext cx="1456925" cy="484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Diagnostic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</a:p>
          <a:p>
            <a:pPr indent="3418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</a:t>
            </a:r>
          </a:p>
        </p:txBody>
      </p:sp>
      <p:sp>
        <p:nvSpPr>
          <p:cNvPr id="416" name="TextBox 416"/>
          <p:cNvSpPr txBox="1"/>
          <p:nvPr/>
        </p:nvSpPr>
        <p:spPr>
          <a:xfrm>
            <a:off x="837595" y="3856642"/>
            <a:ext cx="2053854" cy="18564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troubleshooting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from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remote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site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0417">
              <a:lnSpc>
                <a:spcPts val="188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3495982" y="3979753"/>
            <a:ext cx="2731782" cy="173337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62259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Detecting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trouble</a:t>
            </a:r>
          </a:p>
          <a:p>
            <a:pPr indent="662259">
              <a:lnSpc>
                <a:spcPts val="1919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point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834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6496579" y="3979753"/>
            <a:ext cx="2155791" cy="1799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Trouble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diagnosis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and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recovery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customer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0041">
              <a:lnSpc>
                <a:spcPts val="2351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Ｎ</a:t>
            </a:r>
          </a:p>
        </p:txBody>
      </p:sp>
      <p:sp>
        <p:nvSpPr>
          <p:cNvPr id="419" name="TextBox 419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420" name="TextBox 420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4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2" name="TextBox 422"/>
          <p:cNvSpPr txBox="1"/>
          <p:nvPr/>
        </p:nvSpPr>
        <p:spPr>
          <a:xfrm>
            <a:off x="409375" y="50961"/>
            <a:ext cx="7146613" cy="12926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3661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(Example)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4863"/>
              </a:lnSpc>
            </a:pPr>
            <a:r>
              <a:rPr lang="en-US" altLang="zh-CN" sz="40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40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multitasking</a:t>
            </a:r>
          </a:p>
        </p:txBody>
      </p:sp>
      <p:sp>
        <p:nvSpPr>
          <p:cNvPr id="423" name="TextBox 423"/>
          <p:cNvSpPr txBox="1"/>
          <p:nvPr/>
        </p:nvSpPr>
        <p:spPr>
          <a:xfrm>
            <a:off x="2118553" y="1878448"/>
            <a:ext cx="1083589" cy="4824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098">
              <a:lnSpc>
                <a:spcPts val="187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Automated</a:t>
            </a:r>
          </a:p>
          <a:p>
            <a:pPr indent="0">
              <a:lnSpc>
                <a:spcPts val="1920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testing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tools</a:t>
            </a:r>
          </a:p>
        </p:txBody>
      </p:sp>
      <p:sp>
        <p:nvSpPr>
          <p:cNvPr id="424" name="TextBox 424"/>
          <p:cNvSpPr txBox="1"/>
          <p:nvPr/>
        </p:nvSpPr>
        <p:spPr>
          <a:xfrm>
            <a:off x="3505384" y="1902900"/>
            <a:ext cx="665088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manual</a:t>
            </a:r>
          </a:p>
        </p:txBody>
      </p:sp>
      <p:sp>
        <p:nvSpPr>
          <p:cNvPr id="425" name="TextBox 425"/>
          <p:cNvSpPr txBox="1"/>
          <p:nvPr/>
        </p:nvSpPr>
        <p:spPr>
          <a:xfrm>
            <a:off x="425456" y="4581350"/>
            <a:ext cx="64831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repair</a:t>
            </a:r>
          </a:p>
        </p:txBody>
      </p:sp>
      <p:sp>
        <p:nvSpPr>
          <p:cNvPr id="426" name="TextBox 426"/>
          <p:cNvSpPr txBox="1"/>
          <p:nvPr/>
        </p:nvSpPr>
        <p:spPr>
          <a:xfrm>
            <a:off x="1444555" y="4555343"/>
            <a:ext cx="619852" cy="1505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8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xx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manual</a:t>
            </a:r>
          </a:p>
        </p:txBody>
      </p:sp>
      <p:sp>
        <p:nvSpPr>
          <p:cNvPr id="427" name="TextBox 427"/>
          <p:cNvSpPr txBox="1"/>
          <p:nvPr/>
        </p:nvSpPr>
        <p:spPr>
          <a:xfrm>
            <a:off x="2509498" y="4383741"/>
            <a:ext cx="1996131" cy="1505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Terminal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46334">
              <a:lnSpc>
                <a:spcPts val="2913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Outdoor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facilities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8234">
              <a:lnSpc>
                <a:spcPts val="2827"/>
              </a:lnSpc>
            </a:pP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Indoor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equipment</a:t>
            </a:r>
          </a:p>
        </p:txBody>
      </p:sp>
      <p:sp>
        <p:nvSpPr>
          <p:cNvPr id="428" name="TextBox 428"/>
          <p:cNvSpPr txBox="1"/>
          <p:nvPr/>
        </p:nvSpPr>
        <p:spPr>
          <a:xfrm>
            <a:off x="4807456" y="2649848"/>
            <a:ext cx="3990111" cy="23217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694"/>
              </a:lnSpc>
            </a:pP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&amp;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Tablet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9746">
              <a:lnSpc>
                <a:spcPts val="385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manuals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9746">
              <a:lnSpc>
                <a:spcPts val="3368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Automated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45996">
              <a:lnSpc>
                <a:spcPts val="3362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testing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tools)</a:t>
            </a:r>
          </a:p>
        </p:txBody>
      </p:sp>
      <p:sp>
        <p:nvSpPr>
          <p:cNvPr id="429" name="TextBox 429"/>
          <p:cNvSpPr txBox="1"/>
          <p:nvPr/>
        </p:nvSpPr>
        <p:spPr>
          <a:xfrm>
            <a:off x="217953" y="6231638"/>
            <a:ext cx="4554512" cy="4764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751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Multitask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operator</a:t>
            </a:r>
          </a:p>
        </p:txBody>
      </p:sp>
      <p:sp>
        <p:nvSpPr>
          <p:cNvPr id="430" name="TextBox 430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431" name="TextBox 431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Picture 43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3" name="TextBox 433"/>
          <p:cNvSpPr txBox="1"/>
          <p:nvPr/>
        </p:nvSpPr>
        <p:spPr>
          <a:xfrm rot="5400000">
            <a:off x="-77022" y="3273595"/>
            <a:ext cx="95524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</a:p>
        </p:txBody>
      </p:sp>
      <p:sp>
        <p:nvSpPr>
          <p:cNvPr id="434" name="TextBox 434"/>
          <p:cNvSpPr txBox="1"/>
          <p:nvPr/>
        </p:nvSpPr>
        <p:spPr>
          <a:xfrm rot="5400000">
            <a:off x="-199705" y="3256069"/>
            <a:ext cx="834844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kWh)</a:t>
            </a:r>
          </a:p>
        </p:txBody>
      </p:sp>
      <p:sp>
        <p:nvSpPr>
          <p:cNvPr id="435" name="TextBox 435"/>
          <p:cNvSpPr txBox="1"/>
          <p:nvPr/>
        </p:nvSpPr>
        <p:spPr>
          <a:xfrm rot="5400000">
            <a:off x="8888133" y="6639357"/>
            <a:ext cx="178765" cy="169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333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</a:t>
            </a:r>
          </a:p>
        </p:txBody>
      </p:sp>
      <p:sp>
        <p:nvSpPr>
          <p:cNvPr id="436" name="TextBox 436"/>
          <p:cNvSpPr txBox="1"/>
          <p:nvPr/>
        </p:nvSpPr>
        <p:spPr>
          <a:xfrm rot="5400000">
            <a:off x="8159538" y="1573520"/>
            <a:ext cx="1438038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</a:p>
        </p:txBody>
      </p:sp>
      <p:sp>
        <p:nvSpPr>
          <p:cNvPr id="437" name="TextBox 437"/>
          <p:cNvSpPr txBox="1"/>
          <p:nvPr/>
        </p:nvSpPr>
        <p:spPr>
          <a:xfrm>
            <a:off x="8242949" y="1560690"/>
            <a:ext cx="318036" cy="1564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231"/>
              </a:lnSpc>
            </a:pP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38" name="TextBox 438"/>
          <p:cNvSpPr txBox="1"/>
          <p:nvPr/>
        </p:nvSpPr>
        <p:spPr>
          <a:xfrm>
            <a:off x="936583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2007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2108209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2008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3279834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2009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4451461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2010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5623087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2011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6794713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2012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7966339" y="4442875"/>
            <a:ext cx="368191" cy="2066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27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Calibri" charset="0"/>
                <a:cs typeface="Calibri" charset="0"/>
              </a:rPr>
              <a:t>2013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270951" y="50961"/>
            <a:ext cx="7542466" cy="19431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2085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5084"/>
              </a:lnSpc>
            </a:pP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Suppressing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consumption</a:t>
            </a:r>
          </a:p>
          <a:p>
            <a:pPr indent="112908">
              <a:lnSpc>
                <a:spcPts val="3849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Revolution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(TPR)</a:t>
            </a:r>
          </a:p>
          <a:p>
            <a:pPr indent="6513211">
              <a:lnSpc>
                <a:spcPts val="2051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1,560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7955651" y="1357310"/>
            <a:ext cx="471968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2,130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3269698" y="2135115"/>
            <a:ext cx="786189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1,020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4441186" y="2088931"/>
            <a:ext cx="782314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1,090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5612675" y="1963400"/>
            <a:ext cx="788039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1,270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50" name="TextBox 450"/>
          <p:cNvSpPr txBox="1"/>
          <p:nvPr/>
        </p:nvSpPr>
        <p:spPr>
          <a:xfrm>
            <a:off x="1003221" y="2484445"/>
            <a:ext cx="317954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520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51" name="TextBox 451"/>
          <p:cNvSpPr txBox="1"/>
          <p:nvPr/>
        </p:nvSpPr>
        <p:spPr>
          <a:xfrm>
            <a:off x="2174912" y="2325344"/>
            <a:ext cx="625218" cy="236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64"/>
              </a:lnSpc>
            </a:pP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>750</a:t>
            </a:r>
            <a:r>
              <a:rPr lang="en-US" altLang="zh-CN" sz="1602" dirty="0" smtClean="0">
                <a:solidFill>
                  <a:srgbClr val="00ae4f"/>
                </a:solidFill>
                <a:latin typeface="Calibri" charset="0"/>
                <a:cs typeface="Calibri" charset="0"/>
              </a:rPr>
              <a:t/>
            </a:r>
            <a:r>
              <a:rPr lang="en-US" altLang="zh-CN" sz="105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Gbps</a:t>
            </a:r>
          </a:p>
        </p:txBody>
      </p:sp>
      <p:sp>
        <p:nvSpPr>
          <p:cNvPr id="452" name="TextBox 452"/>
          <p:cNvSpPr txBox="1"/>
          <p:nvPr/>
        </p:nvSpPr>
        <p:spPr>
          <a:xfrm>
            <a:off x="8917246" y="2382546"/>
            <a:ext cx="6906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53" name="TextBox 453"/>
          <p:cNvSpPr txBox="1"/>
          <p:nvPr/>
        </p:nvSpPr>
        <p:spPr>
          <a:xfrm>
            <a:off x="800821" y="2991519"/>
            <a:ext cx="646864" cy="16051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8.54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2160">
              <a:lnSpc>
                <a:spcPts val="237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2007</a:t>
            </a:r>
          </a:p>
        </p:txBody>
      </p:sp>
      <p:sp>
        <p:nvSpPr>
          <p:cNvPr id="454" name="TextBox 454"/>
          <p:cNvSpPr txBox="1"/>
          <p:nvPr/>
        </p:nvSpPr>
        <p:spPr>
          <a:xfrm>
            <a:off x="1972292" y="2803984"/>
            <a:ext cx="646864" cy="17926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8.68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1332">
              <a:lnSpc>
                <a:spcPts val="285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455" name="TextBox 455"/>
          <p:cNvSpPr txBox="1"/>
          <p:nvPr/>
        </p:nvSpPr>
        <p:spPr>
          <a:xfrm>
            <a:off x="3143764" y="2721426"/>
            <a:ext cx="646864" cy="18752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8.72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7655">
              <a:lnSpc>
                <a:spcPts val="250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2009</a:t>
            </a:r>
          </a:p>
        </p:txBody>
      </p:sp>
      <p:sp>
        <p:nvSpPr>
          <p:cNvPr id="456" name="TextBox 456"/>
          <p:cNvSpPr txBox="1"/>
          <p:nvPr/>
        </p:nvSpPr>
        <p:spPr>
          <a:xfrm>
            <a:off x="4328046" y="2735660"/>
            <a:ext cx="646864" cy="18610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8.71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00558">
              <a:lnSpc>
                <a:spcPts val="2392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457" name="TextBox 457"/>
          <p:cNvSpPr txBox="1"/>
          <p:nvPr/>
        </p:nvSpPr>
        <p:spPr>
          <a:xfrm>
            <a:off x="5486707" y="2807186"/>
            <a:ext cx="646864" cy="17894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8.66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0740">
              <a:lnSpc>
                <a:spcPts val="282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458" name="TextBox 458"/>
          <p:cNvSpPr txBox="1"/>
          <p:nvPr/>
        </p:nvSpPr>
        <p:spPr>
          <a:xfrm>
            <a:off x="6658179" y="2963050"/>
            <a:ext cx="646864" cy="1633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8.56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667">
              <a:lnSpc>
                <a:spcPts val="2601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459" name="TextBox 459"/>
          <p:cNvSpPr txBox="1"/>
          <p:nvPr/>
        </p:nvSpPr>
        <p:spPr>
          <a:xfrm>
            <a:off x="7829651" y="3033153"/>
            <a:ext cx="646864" cy="15635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1e5e"/>
                </a:solidFill>
                <a:latin typeface="Calibri" charset="0"/>
                <a:cs typeface="Calibri" charset="0"/>
              </a:rPr>
              <a:t>8.52</a:t>
            </a:r>
          </a:p>
          <a:p>
            <a:pPr indent="23284">
              <a:lnSpc>
                <a:spcPts val="1032"/>
              </a:lnSpc>
            </a:pPr>
            <a:r>
              <a:rPr lang="en-US" altLang="zh-CN" sz="1002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(reference)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049">
              <a:lnSpc>
                <a:spcPts val="201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460" name="TextBox 460"/>
          <p:cNvSpPr txBox="1"/>
          <p:nvPr/>
        </p:nvSpPr>
        <p:spPr>
          <a:xfrm>
            <a:off x="246283" y="4755075"/>
            <a:ext cx="6846404" cy="7174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53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Replacing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energy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</a:t>
            </a:r>
          </a:p>
          <a:p>
            <a:pPr indent="0">
              <a:lnSpc>
                <a:spcPts val="279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2400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technologies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aggressively</a:t>
            </a:r>
          </a:p>
        </p:txBody>
      </p:sp>
      <p:sp>
        <p:nvSpPr>
          <p:cNvPr id="461" name="TextBox 461"/>
          <p:cNvSpPr txBox="1"/>
          <p:nvPr/>
        </p:nvSpPr>
        <p:spPr>
          <a:xfrm>
            <a:off x="8136443" y="4620003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462" name="TextBox 462"/>
          <p:cNvSpPr txBox="1"/>
          <p:nvPr/>
        </p:nvSpPr>
        <p:spPr>
          <a:xfrm>
            <a:off x="703483" y="5523058"/>
            <a:ext cx="88804" cy="1009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</a:p>
          <a:p>
            <a:pPr indent="0">
              <a:lnSpc>
                <a:spcPts val="280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</a:p>
          <a:p>
            <a:pPr indent="0">
              <a:lnSpc>
                <a:spcPts val="280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·</a:t>
            </a:r>
          </a:p>
        </p:txBody>
      </p:sp>
      <p:sp>
        <p:nvSpPr>
          <p:cNvPr id="463" name="TextBox 463"/>
          <p:cNvSpPr txBox="1"/>
          <p:nvPr/>
        </p:nvSpPr>
        <p:spPr>
          <a:xfrm>
            <a:off x="1046294" y="5523058"/>
            <a:ext cx="8035096" cy="1009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Next-generation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transmission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HVDC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(High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voltage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direct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current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indent="0">
              <a:lnSpc>
                <a:spcPts val="280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Cooperative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NW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supply</a:t>
            </a:r>
          </a:p>
          <a:p>
            <a:pPr indent="0">
              <a:lnSpc>
                <a:spcPts val="280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Outdoor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air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cooling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88243" y="6502679"/>
            <a:ext cx="5457906" cy="3610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Predicted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</a:p>
          <a:p>
            <a:pPr indent="105156">
              <a:lnSpc>
                <a:spcPts val="12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Ministry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Picture 467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468" name="Picture 468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71575"/>
            <a:ext cx="8648700" cy="4410075"/>
          </a:xfrm>
          <a:prstGeom prst="rect">
            <a:avLst/>
          </a:prstGeom>
        </p:spPr>
      </p:pic>
      <p:sp>
        <p:nvSpPr>
          <p:cNvPr id="468" name="TextBox 468"/>
          <p:cNvSpPr txBox="1"/>
          <p:nvPr/>
        </p:nvSpPr>
        <p:spPr>
          <a:xfrm>
            <a:off x="910496" y="1428813"/>
            <a:ext cx="7863704" cy="53661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44075">
              <a:lnSpc>
                <a:spcPts val="7097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now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8183"/>
              </a:lnSpc>
            </a:pP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</a:p>
          <a:p>
            <a:pPr indent="958900">
              <a:lnSpc>
                <a:spcPts val="7920"/>
              </a:lnSpc>
            </a:pPr>
            <a:r>
              <a:rPr lang="en-US" altLang="zh-CN" sz="66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CAPEX/OPEX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12437">
              <a:lnSpc>
                <a:spcPts val="1051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reeform 470"> 
				</p:cNvPr>
          <p:cNvSpPr/>
          <p:nvPr/>
        </p:nvSpPr>
        <p:spPr>
          <a:xfrm>
            <a:off x="1524000" y="3686175"/>
            <a:ext cx="6629400" cy="1857375"/>
          </a:xfrm>
          <a:custGeom>
            <a:avLst/>
            <a:gdLst>
              <a:gd name="connsiteX0" fmla="*/ 5688364 w 6629400"/>
              <a:gd name="connsiteY0" fmla="*/ 544296 h 1857375"/>
              <a:gd name="connsiteX1" fmla="*/ 4742875 w 6629400"/>
              <a:gd name="connsiteY1" fmla="*/ 921423 h 1857375"/>
              <a:gd name="connsiteX2" fmla="*/ 3797397 w 6629400"/>
              <a:gd name="connsiteY2" fmla="*/ 1189342 h 1857375"/>
              <a:gd name="connsiteX3" fmla="*/ 2851908 w 6629400"/>
              <a:gd name="connsiteY3" fmla="*/ 1381011 h 1857375"/>
              <a:gd name="connsiteX4" fmla="*/ 1906431 w 6629400"/>
              <a:gd name="connsiteY4" fmla="*/ 1518298 h 1857375"/>
              <a:gd name="connsiteX5" fmla="*/ 960941 w 6629400"/>
              <a:gd name="connsiteY5" fmla="*/ 1616646 h 1857375"/>
              <a:gd name="connsiteX6" fmla="*/ 15464 w 6629400"/>
              <a:gd name="connsiteY6" fmla="*/ 1687080 h 1857375"/>
              <a:gd name="connsiteX7" fmla="*/ 15464 w 6629400"/>
              <a:gd name="connsiteY7" fmla="*/ 1864245 h 1857375"/>
              <a:gd name="connsiteX8" fmla="*/ 960941 w 6629400"/>
              <a:gd name="connsiteY8" fmla="*/ 1864245 h 1857375"/>
              <a:gd name="connsiteX9" fmla="*/ 1906431 w 6629400"/>
              <a:gd name="connsiteY9" fmla="*/ 1864245 h 1857375"/>
              <a:gd name="connsiteX10" fmla="*/ 2851908 w 6629400"/>
              <a:gd name="connsiteY10" fmla="*/ 1864245 h 1857375"/>
              <a:gd name="connsiteX11" fmla="*/ 3797397 w 6629400"/>
              <a:gd name="connsiteY11" fmla="*/ 1864245 h 1857375"/>
              <a:gd name="connsiteX12" fmla="*/ 4742875 w 6629400"/>
              <a:gd name="connsiteY12" fmla="*/ 1864245 h 1857375"/>
              <a:gd name="connsiteX13" fmla="*/ 5688364 w 6629400"/>
              <a:gd name="connsiteY13" fmla="*/ 1864245 h 1857375"/>
              <a:gd name="connsiteX14" fmla="*/ 6633841 w 6629400"/>
              <a:gd name="connsiteY14" fmla="*/ 1864245 h 1857375"/>
              <a:gd name="connsiteX15" fmla="*/ 6633841 w 6629400"/>
              <a:gd name="connsiteY15" fmla="*/ 16319 h 1857375"/>
              <a:gd name="connsiteX16" fmla="*/ 5688364 w 6629400"/>
              <a:gd name="connsiteY16" fmla="*/ 544296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9400" h="1857375">
                <a:moveTo>
                  <a:pt x="5688364" y="544296"/>
                </a:moveTo>
                <a:lnTo>
                  <a:pt x="4742875" y="921423"/>
                </a:lnTo>
                <a:lnTo>
                  <a:pt x="3797397" y="1189342"/>
                </a:lnTo>
                <a:lnTo>
                  <a:pt x="2851908" y="1381011"/>
                </a:lnTo>
                <a:lnTo>
                  <a:pt x="1906431" y="1518298"/>
                </a:lnTo>
                <a:lnTo>
                  <a:pt x="960941" y="1616646"/>
                </a:lnTo>
                <a:lnTo>
                  <a:pt x="15464" y="1687080"/>
                </a:lnTo>
                <a:lnTo>
                  <a:pt x="15464" y="1864245"/>
                </a:lnTo>
                <a:lnTo>
                  <a:pt x="960941" y="1864245"/>
                </a:lnTo>
                <a:lnTo>
                  <a:pt x="1906431" y="1864245"/>
                </a:lnTo>
                <a:lnTo>
                  <a:pt x="2851908" y="1864245"/>
                </a:lnTo>
                <a:lnTo>
                  <a:pt x="3797397" y="1864245"/>
                </a:lnTo>
                <a:lnTo>
                  <a:pt x="4742875" y="1864245"/>
                </a:lnTo>
                <a:lnTo>
                  <a:pt x="5688364" y="1864245"/>
                </a:lnTo>
                <a:lnTo>
                  <a:pt x="6633841" y="1864245"/>
                </a:lnTo>
                <a:lnTo>
                  <a:pt x="6633841" y="16319"/>
                </a:lnTo>
                <a:lnTo>
                  <a:pt x="5688364" y="544296"/>
                </a:lnTo>
                <a:close/>
              </a:path>
            </a:pathLst>
          </a:custGeom>
          <a:solidFill>
            <a:srgbClr val="d8949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> 
				</p:cNvPr>
          <p:cNvSpPr/>
          <p:nvPr/>
        </p:nvSpPr>
        <p:spPr>
          <a:xfrm>
            <a:off x="1524000" y="3686175"/>
            <a:ext cx="6629400" cy="1857375"/>
          </a:xfrm>
          <a:custGeom>
            <a:avLst/>
            <a:gdLst>
              <a:gd name="connsiteX0" fmla="*/ 15458 w 6629400"/>
              <a:gd name="connsiteY0" fmla="*/ 1687083 h 1857375"/>
              <a:gd name="connsiteX1" fmla="*/ 960947 w 6629400"/>
              <a:gd name="connsiteY1" fmla="*/ 1616649 h 1857375"/>
              <a:gd name="connsiteX2" fmla="*/ 1906424 w 6629400"/>
              <a:gd name="connsiteY2" fmla="*/ 1518287 h 1857375"/>
              <a:gd name="connsiteX3" fmla="*/ 2851915 w 6629400"/>
              <a:gd name="connsiteY3" fmla="*/ 1381000 h 1857375"/>
              <a:gd name="connsiteX4" fmla="*/ 3797391 w 6629400"/>
              <a:gd name="connsiteY4" fmla="*/ 1189332 h 1857375"/>
              <a:gd name="connsiteX5" fmla="*/ 4742881 w 6629400"/>
              <a:gd name="connsiteY5" fmla="*/ 921425 h 1857375"/>
              <a:gd name="connsiteX6" fmla="*/ 5688358 w 6629400"/>
              <a:gd name="connsiteY6" fmla="*/ 544298 h 1857375"/>
              <a:gd name="connsiteX7" fmla="*/ 6633848 w 6629400"/>
              <a:gd name="connsiteY7" fmla="*/ 16321 h 1857375"/>
              <a:gd name="connsiteX8" fmla="*/ 6633848 w 6629400"/>
              <a:gd name="connsiteY8" fmla="*/ 1864247 h 1857375"/>
              <a:gd name="connsiteX9" fmla="*/ 5688358 w 6629400"/>
              <a:gd name="connsiteY9" fmla="*/ 1864247 h 1857375"/>
              <a:gd name="connsiteX10" fmla="*/ 4742881 w 6629400"/>
              <a:gd name="connsiteY10" fmla="*/ 1864247 h 1857375"/>
              <a:gd name="connsiteX11" fmla="*/ 3797391 w 6629400"/>
              <a:gd name="connsiteY11" fmla="*/ 1864247 h 1857375"/>
              <a:gd name="connsiteX12" fmla="*/ 2851915 w 6629400"/>
              <a:gd name="connsiteY12" fmla="*/ 1864247 h 1857375"/>
              <a:gd name="connsiteX13" fmla="*/ 1906424 w 6629400"/>
              <a:gd name="connsiteY13" fmla="*/ 1864247 h 1857375"/>
              <a:gd name="connsiteX14" fmla="*/ 960947 w 6629400"/>
              <a:gd name="connsiteY14" fmla="*/ 1864247 h 1857375"/>
              <a:gd name="connsiteX15" fmla="*/ 15458 w 6629400"/>
              <a:gd name="connsiteY15" fmla="*/ 1864247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29400" h="1857375">
                <a:moveTo>
                  <a:pt x="15458" y="1687083"/>
                </a:moveTo>
                <a:lnTo>
                  <a:pt x="960947" y="1616649"/>
                </a:lnTo>
                <a:lnTo>
                  <a:pt x="1906424" y="1518287"/>
                </a:lnTo>
                <a:lnTo>
                  <a:pt x="2851915" y="1381000"/>
                </a:lnTo>
                <a:lnTo>
                  <a:pt x="3797391" y="1189332"/>
                </a:lnTo>
                <a:lnTo>
                  <a:pt x="4742881" y="921425"/>
                </a:lnTo>
                <a:lnTo>
                  <a:pt x="5688358" y="544298"/>
                </a:lnTo>
                <a:lnTo>
                  <a:pt x="6633848" y="16321"/>
                </a:lnTo>
                <a:lnTo>
                  <a:pt x="6633848" y="1864247"/>
                </a:lnTo>
                <a:lnTo>
                  <a:pt x="5688358" y="1864247"/>
                </a:lnTo>
                <a:lnTo>
                  <a:pt x="4742881" y="1864247"/>
                </a:lnTo>
                <a:lnTo>
                  <a:pt x="3797391" y="1864247"/>
                </a:lnTo>
                <a:lnTo>
                  <a:pt x="2851915" y="1864247"/>
                </a:lnTo>
                <a:lnTo>
                  <a:pt x="1906424" y="1864247"/>
                </a:lnTo>
                <a:lnTo>
                  <a:pt x="960947" y="1864247"/>
                </a:lnTo>
                <a:lnTo>
                  <a:pt x="15458" y="1864247"/>
                </a:lnTo>
              </a:path>
            </a:pathLst>
          </a:custGeom>
          <a:ln w="9144">
            <a:solidFill>
              <a:srgbClr val="d89492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2"> 
				</p:cNvPr>
          <p:cNvSpPr/>
          <p:nvPr/>
        </p:nvSpPr>
        <p:spPr>
          <a:xfrm>
            <a:off x="1524000" y="2971800"/>
            <a:ext cx="6629400" cy="2400300"/>
          </a:xfrm>
          <a:custGeom>
            <a:avLst/>
            <a:gdLst>
              <a:gd name="connsiteX0" fmla="*/ 5688364 w 6629400"/>
              <a:gd name="connsiteY0" fmla="*/ 743761 h 2400300"/>
              <a:gd name="connsiteX1" fmla="*/ 4742875 w 6629400"/>
              <a:gd name="connsiteY1" fmla="*/ 1268004 h 2400300"/>
              <a:gd name="connsiteX2" fmla="*/ 3797397 w 6629400"/>
              <a:gd name="connsiteY2" fmla="*/ 1624493 h 2400300"/>
              <a:gd name="connsiteX3" fmla="*/ 2851908 w 6629400"/>
              <a:gd name="connsiteY3" fmla="*/ 1884640 h 2400300"/>
              <a:gd name="connsiteX4" fmla="*/ 1906431 w 6629400"/>
              <a:gd name="connsiteY4" fmla="*/ 2074493 h 2400300"/>
              <a:gd name="connsiteX5" fmla="*/ 960941 w 6629400"/>
              <a:gd name="connsiteY5" fmla="*/ 2212796 h 2400300"/>
              <a:gd name="connsiteX6" fmla="*/ 15464 w 6629400"/>
              <a:gd name="connsiteY6" fmla="*/ 2313418 h 2400300"/>
              <a:gd name="connsiteX7" fmla="*/ 15464 w 6629400"/>
              <a:gd name="connsiteY7" fmla="*/ 2401454 h 2400300"/>
              <a:gd name="connsiteX8" fmla="*/ 960941 w 6629400"/>
              <a:gd name="connsiteY8" fmla="*/ 2331020 h 2400300"/>
              <a:gd name="connsiteX9" fmla="*/ 1906431 w 6629400"/>
              <a:gd name="connsiteY9" fmla="*/ 2232671 h 2400300"/>
              <a:gd name="connsiteX10" fmla="*/ 2851908 w 6629400"/>
              <a:gd name="connsiteY10" fmla="*/ 2095384 h 2400300"/>
              <a:gd name="connsiteX11" fmla="*/ 3797397 w 6629400"/>
              <a:gd name="connsiteY11" fmla="*/ 1903716 h 2400300"/>
              <a:gd name="connsiteX12" fmla="*/ 4742875 w 6629400"/>
              <a:gd name="connsiteY12" fmla="*/ 1635809 h 2400300"/>
              <a:gd name="connsiteX13" fmla="*/ 5688364 w 6629400"/>
              <a:gd name="connsiteY13" fmla="*/ 1258670 h 2400300"/>
              <a:gd name="connsiteX14" fmla="*/ 6633841 w 6629400"/>
              <a:gd name="connsiteY14" fmla="*/ 730693 h 2400300"/>
              <a:gd name="connsiteX15" fmla="*/ 6633841 w 6629400"/>
              <a:gd name="connsiteY15" fmla="*/ 9815 h 2400300"/>
              <a:gd name="connsiteX16" fmla="*/ 5688364 w 6629400"/>
              <a:gd name="connsiteY16" fmla="*/ 743761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9400" h="2400300">
                <a:moveTo>
                  <a:pt x="5688364" y="743761"/>
                </a:moveTo>
                <a:lnTo>
                  <a:pt x="4742875" y="1268004"/>
                </a:lnTo>
                <a:lnTo>
                  <a:pt x="3797397" y="1624493"/>
                </a:lnTo>
                <a:lnTo>
                  <a:pt x="2851908" y="1884640"/>
                </a:lnTo>
                <a:lnTo>
                  <a:pt x="1906431" y="2074493"/>
                </a:lnTo>
                <a:lnTo>
                  <a:pt x="960941" y="2212796"/>
                </a:lnTo>
                <a:lnTo>
                  <a:pt x="15464" y="2313418"/>
                </a:lnTo>
                <a:lnTo>
                  <a:pt x="15464" y="2401454"/>
                </a:lnTo>
                <a:lnTo>
                  <a:pt x="960941" y="2331020"/>
                </a:lnTo>
                <a:lnTo>
                  <a:pt x="1906431" y="2232671"/>
                </a:lnTo>
                <a:lnTo>
                  <a:pt x="2851908" y="2095384"/>
                </a:lnTo>
                <a:lnTo>
                  <a:pt x="3797397" y="1903716"/>
                </a:lnTo>
                <a:lnTo>
                  <a:pt x="4742875" y="1635809"/>
                </a:lnTo>
                <a:lnTo>
                  <a:pt x="5688364" y="1258670"/>
                </a:lnTo>
                <a:lnTo>
                  <a:pt x="6633841" y="730693"/>
                </a:lnTo>
                <a:lnTo>
                  <a:pt x="6633841" y="9815"/>
                </a:lnTo>
                <a:lnTo>
                  <a:pt x="5688364" y="743761"/>
                </a:lnTo>
                <a:close/>
              </a:path>
            </a:pathLst>
          </a:custGeom>
          <a:solidFill>
            <a:srgbClr val="c4d8e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3"> 
				</p:cNvPr>
          <p:cNvSpPr/>
          <p:nvPr/>
        </p:nvSpPr>
        <p:spPr>
          <a:xfrm>
            <a:off x="1524000" y="2171700"/>
            <a:ext cx="6629400" cy="3105150"/>
          </a:xfrm>
          <a:custGeom>
            <a:avLst/>
            <a:gdLst>
              <a:gd name="connsiteX0" fmla="*/ 5688364 w 6629400"/>
              <a:gd name="connsiteY0" fmla="*/ 976179 h 3105150"/>
              <a:gd name="connsiteX1" fmla="*/ 4742875 w 6629400"/>
              <a:gd name="connsiteY1" fmla="*/ 1662614 h 3105150"/>
              <a:gd name="connsiteX2" fmla="*/ 3797397 w 6629400"/>
              <a:gd name="connsiteY2" fmla="*/ 2152936 h 3105150"/>
              <a:gd name="connsiteX3" fmla="*/ 2851908 w 6629400"/>
              <a:gd name="connsiteY3" fmla="*/ 2503164 h 3105150"/>
              <a:gd name="connsiteX4" fmla="*/ 1906431 w 6629400"/>
              <a:gd name="connsiteY4" fmla="*/ 2753315 h 3105150"/>
              <a:gd name="connsiteX5" fmla="*/ 960941 w 6629400"/>
              <a:gd name="connsiteY5" fmla="*/ 2932004 h 3105150"/>
              <a:gd name="connsiteX6" fmla="*/ 15464 w 6629400"/>
              <a:gd name="connsiteY6" fmla="*/ 3059640 h 3105150"/>
              <a:gd name="connsiteX7" fmla="*/ 15464 w 6629400"/>
              <a:gd name="connsiteY7" fmla="*/ 3113526 h 3105150"/>
              <a:gd name="connsiteX8" fmla="*/ 960941 w 6629400"/>
              <a:gd name="connsiteY8" fmla="*/ 3012891 h 3105150"/>
              <a:gd name="connsiteX9" fmla="*/ 1906431 w 6629400"/>
              <a:gd name="connsiteY9" fmla="*/ 2874588 h 3105150"/>
              <a:gd name="connsiteX10" fmla="*/ 2851908 w 6629400"/>
              <a:gd name="connsiteY10" fmla="*/ 2684735 h 3105150"/>
              <a:gd name="connsiteX11" fmla="*/ 3797397 w 6629400"/>
              <a:gd name="connsiteY11" fmla="*/ 2424588 h 3105150"/>
              <a:gd name="connsiteX12" fmla="*/ 4742875 w 6629400"/>
              <a:gd name="connsiteY12" fmla="*/ 2068112 h 3105150"/>
              <a:gd name="connsiteX13" fmla="*/ 5688364 w 6629400"/>
              <a:gd name="connsiteY13" fmla="*/ 1543856 h 3105150"/>
              <a:gd name="connsiteX14" fmla="*/ 6633841 w 6629400"/>
              <a:gd name="connsiteY14" fmla="*/ 809923 h 3105150"/>
              <a:gd name="connsiteX15" fmla="*/ 6633841 w 6629400"/>
              <a:gd name="connsiteY15" fmla="*/ 15157 h 3105150"/>
              <a:gd name="connsiteX16" fmla="*/ 5688364 w 6629400"/>
              <a:gd name="connsiteY16" fmla="*/ 976179 h 310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629400" h="3105150">
                <a:moveTo>
                  <a:pt x="5688364" y="976179"/>
                </a:moveTo>
                <a:lnTo>
                  <a:pt x="4742875" y="1662614"/>
                </a:lnTo>
                <a:lnTo>
                  <a:pt x="3797397" y="2152936"/>
                </a:lnTo>
                <a:lnTo>
                  <a:pt x="2851908" y="2503164"/>
                </a:lnTo>
                <a:lnTo>
                  <a:pt x="1906431" y="2753315"/>
                </a:lnTo>
                <a:lnTo>
                  <a:pt x="960941" y="2932004"/>
                </a:lnTo>
                <a:lnTo>
                  <a:pt x="15464" y="3059640"/>
                </a:lnTo>
                <a:lnTo>
                  <a:pt x="15464" y="3113526"/>
                </a:lnTo>
                <a:lnTo>
                  <a:pt x="960941" y="3012891"/>
                </a:lnTo>
                <a:lnTo>
                  <a:pt x="1906431" y="2874588"/>
                </a:lnTo>
                <a:lnTo>
                  <a:pt x="2851908" y="2684735"/>
                </a:lnTo>
                <a:lnTo>
                  <a:pt x="3797397" y="2424588"/>
                </a:lnTo>
                <a:lnTo>
                  <a:pt x="4742875" y="2068112"/>
                </a:lnTo>
                <a:lnTo>
                  <a:pt x="5688364" y="1543856"/>
                </a:lnTo>
                <a:lnTo>
                  <a:pt x="6633841" y="809923"/>
                </a:lnTo>
                <a:lnTo>
                  <a:pt x="6633841" y="15157"/>
                </a:lnTo>
                <a:lnTo>
                  <a:pt x="5688364" y="976179"/>
                </a:lnTo>
                <a:close/>
              </a:path>
            </a:pathLst>
          </a:custGeom>
          <a:solidFill>
            <a:srgbClr val="d5e2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4"> 
				</p:cNvPr>
          <p:cNvSpPr/>
          <p:nvPr/>
        </p:nvSpPr>
        <p:spPr>
          <a:xfrm>
            <a:off x="1524000" y="2171700"/>
            <a:ext cx="6629400" cy="3057525"/>
          </a:xfrm>
          <a:custGeom>
            <a:avLst/>
            <a:gdLst>
              <a:gd name="connsiteX0" fmla="*/ 5688364 w 6629400"/>
              <a:gd name="connsiteY0" fmla="*/ 976179 h 3057525"/>
              <a:gd name="connsiteX1" fmla="*/ 4742875 w 6629400"/>
              <a:gd name="connsiteY1" fmla="*/ 1662614 h 3057525"/>
              <a:gd name="connsiteX2" fmla="*/ 3797397 w 6629400"/>
              <a:gd name="connsiteY2" fmla="*/ 2152936 h 3057525"/>
              <a:gd name="connsiteX3" fmla="*/ 2851908 w 6629400"/>
              <a:gd name="connsiteY3" fmla="*/ 2503164 h 3057525"/>
              <a:gd name="connsiteX4" fmla="*/ 1906431 w 6629400"/>
              <a:gd name="connsiteY4" fmla="*/ 2753315 h 3057525"/>
              <a:gd name="connsiteX5" fmla="*/ 960941 w 6629400"/>
              <a:gd name="connsiteY5" fmla="*/ 2932004 h 3057525"/>
              <a:gd name="connsiteX6" fmla="*/ 15464 w 6629400"/>
              <a:gd name="connsiteY6" fmla="*/ 3059640 h 3057525"/>
              <a:gd name="connsiteX7" fmla="*/ 960941 w 6629400"/>
              <a:gd name="connsiteY7" fmla="*/ 2932004 h 3057525"/>
              <a:gd name="connsiteX8" fmla="*/ 1906431 w 6629400"/>
              <a:gd name="connsiteY8" fmla="*/ 2753315 h 3057525"/>
              <a:gd name="connsiteX9" fmla="*/ 2851908 w 6629400"/>
              <a:gd name="connsiteY9" fmla="*/ 2503164 h 3057525"/>
              <a:gd name="connsiteX10" fmla="*/ 3797397 w 6629400"/>
              <a:gd name="connsiteY10" fmla="*/ 2152936 h 3057525"/>
              <a:gd name="connsiteX11" fmla="*/ 4742875 w 6629400"/>
              <a:gd name="connsiteY11" fmla="*/ 1662614 h 3057525"/>
              <a:gd name="connsiteX12" fmla="*/ 5688364 w 6629400"/>
              <a:gd name="connsiteY12" fmla="*/ 976179 h 3057525"/>
              <a:gd name="connsiteX13" fmla="*/ 6633841 w 6629400"/>
              <a:gd name="connsiteY13" fmla="*/ 15157 h 3057525"/>
              <a:gd name="connsiteX14" fmla="*/ 5688364 w 6629400"/>
              <a:gd name="connsiteY14" fmla="*/ 976179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29400" h="3057525">
                <a:moveTo>
                  <a:pt x="5688364" y="976179"/>
                </a:moveTo>
                <a:lnTo>
                  <a:pt x="4742875" y="1662614"/>
                </a:lnTo>
                <a:lnTo>
                  <a:pt x="3797397" y="2152936"/>
                </a:lnTo>
                <a:lnTo>
                  <a:pt x="2851908" y="2503164"/>
                </a:lnTo>
                <a:lnTo>
                  <a:pt x="1906431" y="2753315"/>
                </a:lnTo>
                <a:lnTo>
                  <a:pt x="960941" y="2932004"/>
                </a:lnTo>
                <a:lnTo>
                  <a:pt x="15464" y="3059640"/>
                </a:lnTo>
                <a:lnTo>
                  <a:pt x="960941" y="2932004"/>
                </a:lnTo>
                <a:lnTo>
                  <a:pt x="1906431" y="2753315"/>
                </a:lnTo>
                <a:lnTo>
                  <a:pt x="2851908" y="2503164"/>
                </a:lnTo>
                <a:lnTo>
                  <a:pt x="3797397" y="2152936"/>
                </a:lnTo>
                <a:lnTo>
                  <a:pt x="4742875" y="1662614"/>
                </a:lnTo>
                <a:lnTo>
                  <a:pt x="5688364" y="976179"/>
                </a:lnTo>
                <a:lnTo>
                  <a:pt x="6633841" y="15157"/>
                </a:lnTo>
                <a:lnTo>
                  <a:pt x="5688364" y="976179"/>
                </a:lnTo>
                <a:close/>
              </a:path>
            </a:pathLst>
          </a:custGeom>
          <a:solidFill>
            <a:srgbClr val="cbc0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5"> 
				</p:cNvPr>
          <p:cNvSpPr/>
          <p:nvPr/>
        </p:nvSpPr>
        <p:spPr>
          <a:xfrm>
            <a:off x="1524000" y="5534025"/>
            <a:ext cx="6629400" cy="9525"/>
          </a:xfrm>
          <a:custGeom>
            <a:avLst/>
            <a:gdLst>
              <a:gd name="connsiteX0" fmla="*/ 15240 w 6629400"/>
              <a:gd name="connsiteY0" fmla="*/ 16383 h 9525"/>
              <a:gd name="connsiteX1" fmla="*/ 6633972 w 6629400"/>
              <a:gd name="connsiteY1" fmla="*/ 1638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9400" h="9525">
                <a:moveTo>
                  <a:pt x="15240" y="16383"/>
                </a:moveTo>
                <a:lnTo>
                  <a:pt x="6633972" y="16383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6"> 
				</p:cNvPr>
          <p:cNvSpPr/>
          <p:nvPr/>
        </p:nvSpPr>
        <p:spPr>
          <a:xfrm>
            <a:off x="8143875" y="5534025"/>
            <a:ext cx="9525" cy="85725"/>
          </a:xfrm>
          <a:custGeom>
            <a:avLst/>
            <a:gdLst>
              <a:gd name="connsiteX0" fmla="*/ 14096 w 9525"/>
              <a:gd name="connsiteY0" fmla="*/ 16383 h 85725"/>
              <a:gd name="connsiteX1" fmla="*/ 14096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4096" y="16383"/>
                </a:moveTo>
                <a:lnTo>
                  <a:pt x="14096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reeform 477"> 
				</p:cNvPr>
          <p:cNvSpPr/>
          <p:nvPr/>
        </p:nvSpPr>
        <p:spPr>
          <a:xfrm>
            <a:off x="7200900" y="5534025"/>
            <a:ext cx="9525" cy="85725"/>
          </a:xfrm>
          <a:custGeom>
            <a:avLst/>
            <a:gdLst>
              <a:gd name="connsiteX0" fmla="*/ 11430 w 9525"/>
              <a:gd name="connsiteY0" fmla="*/ 16383 h 85725"/>
              <a:gd name="connsiteX1" fmla="*/ 11430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1430" y="16383"/>
                </a:moveTo>
                <a:lnTo>
                  <a:pt x="11430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> 
				</p:cNvPr>
          <p:cNvSpPr/>
          <p:nvPr/>
        </p:nvSpPr>
        <p:spPr>
          <a:xfrm>
            <a:off x="6248400" y="5534025"/>
            <a:ext cx="9525" cy="85725"/>
          </a:xfrm>
          <a:custGeom>
            <a:avLst/>
            <a:gdLst>
              <a:gd name="connsiteX0" fmla="*/ 18288 w 9525"/>
              <a:gd name="connsiteY0" fmla="*/ 16383 h 85725"/>
              <a:gd name="connsiteX1" fmla="*/ 18288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8288" y="16383"/>
                </a:moveTo>
                <a:lnTo>
                  <a:pt x="18288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> 
				</p:cNvPr>
          <p:cNvSpPr/>
          <p:nvPr/>
        </p:nvSpPr>
        <p:spPr>
          <a:xfrm>
            <a:off x="5305425" y="5534025"/>
            <a:ext cx="9525" cy="85725"/>
          </a:xfrm>
          <a:custGeom>
            <a:avLst/>
            <a:gdLst>
              <a:gd name="connsiteX0" fmla="*/ 15621 w 9525"/>
              <a:gd name="connsiteY0" fmla="*/ 16383 h 85725"/>
              <a:gd name="connsiteX1" fmla="*/ 15621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5621" y="16383"/>
                </a:moveTo>
                <a:lnTo>
                  <a:pt x="15621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> 
				</p:cNvPr>
          <p:cNvSpPr/>
          <p:nvPr/>
        </p:nvSpPr>
        <p:spPr>
          <a:xfrm>
            <a:off x="4362450" y="5534025"/>
            <a:ext cx="9525" cy="85725"/>
          </a:xfrm>
          <a:custGeom>
            <a:avLst/>
            <a:gdLst>
              <a:gd name="connsiteX0" fmla="*/ 13716 w 9525"/>
              <a:gd name="connsiteY0" fmla="*/ 16383 h 85725"/>
              <a:gd name="connsiteX1" fmla="*/ 13716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3716" y="16383"/>
                </a:moveTo>
                <a:lnTo>
                  <a:pt x="13716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> 
				</p:cNvPr>
          <p:cNvSpPr/>
          <p:nvPr/>
        </p:nvSpPr>
        <p:spPr>
          <a:xfrm>
            <a:off x="3419475" y="5534025"/>
            <a:ext cx="9525" cy="85725"/>
          </a:xfrm>
          <a:custGeom>
            <a:avLst/>
            <a:gdLst>
              <a:gd name="connsiteX0" fmla="*/ 11048 w 9525"/>
              <a:gd name="connsiteY0" fmla="*/ 16383 h 85725"/>
              <a:gd name="connsiteX1" fmla="*/ 11048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1048" y="16383"/>
                </a:moveTo>
                <a:lnTo>
                  <a:pt x="11048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> 
				</p:cNvPr>
          <p:cNvSpPr/>
          <p:nvPr/>
        </p:nvSpPr>
        <p:spPr>
          <a:xfrm>
            <a:off x="2466975" y="5534025"/>
            <a:ext cx="9525" cy="85725"/>
          </a:xfrm>
          <a:custGeom>
            <a:avLst/>
            <a:gdLst>
              <a:gd name="connsiteX0" fmla="*/ 17907 w 9525"/>
              <a:gd name="connsiteY0" fmla="*/ 16383 h 85725"/>
              <a:gd name="connsiteX1" fmla="*/ 17907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7907" y="16383"/>
                </a:moveTo>
                <a:lnTo>
                  <a:pt x="17907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> 
				</p:cNvPr>
          <p:cNvSpPr/>
          <p:nvPr/>
        </p:nvSpPr>
        <p:spPr>
          <a:xfrm>
            <a:off x="1524000" y="5534025"/>
            <a:ext cx="9525" cy="85725"/>
          </a:xfrm>
          <a:custGeom>
            <a:avLst/>
            <a:gdLst>
              <a:gd name="connsiteX0" fmla="*/ 15240 w 9525"/>
              <a:gd name="connsiteY0" fmla="*/ 16383 h 85725"/>
              <a:gd name="connsiteX1" fmla="*/ 15240 w 9525"/>
              <a:gd name="connsiteY1" fmla="*/ 89535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85725">
                <a:moveTo>
                  <a:pt x="15240" y="16383"/>
                </a:moveTo>
                <a:lnTo>
                  <a:pt x="15240" y="89535"/>
                </a:lnTo>
              </a:path>
            </a:pathLst>
          </a:custGeom>
          <a:ln w="9144">
            <a:solidFill>
              <a:srgbClr val="84848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> 
				</p:cNvPr>
          <p:cNvSpPr/>
          <p:nvPr/>
        </p:nvSpPr>
        <p:spPr>
          <a:xfrm>
            <a:off x="1485900" y="2200275"/>
            <a:ext cx="6591300" cy="3019425"/>
          </a:xfrm>
          <a:custGeom>
            <a:avLst/>
            <a:gdLst>
              <a:gd name="connsiteX0" fmla="*/ 57150 w 6591300"/>
              <a:gd name="connsiteY0" fmla="*/ 2971800 h 3019425"/>
              <a:gd name="connsiteX1" fmla="*/ 3819525 w 6591300"/>
              <a:gd name="connsiteY1" fmla="*/ 2076450 h 3019425"/>
              <a:gd name="connsiteX2" fmla="*/ 6544615 w 6591300"/>
              <a:gd name="connsiteY2" fmla="*/ 58648 h 30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91300" h="3019425">
                <a:moveTo>
                  <a:pt x="57150" y="2971800"/>
                </a:moveTo>
                <a:cubicBezTo>
                  <a:pt x="1389062" y="2774950"/>
                  <a:pt x="2720975" y="2578100"/>
                  <a:pt x="3819525" y="2076450"/>
                </a:cubicBezTo>
                <a:cubicBezTo>
                  <a:pt x="4874133" y="1594866"/>
                  <a:pt x="5713679" y="832383"/>
                  <a:pt x="6544615" y="58648"/>
                </a:cubicBezTo>
              </a:path>
            </a:pathLst>
          </a:custGeom>
          <a:ln w="142875">
            <a:solidFill>
              <a:srgbClr val="93363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> 
				</p:cNvPr>
          <p:cNvSpPr/>
          <p:nvPr/>
        </p:nvSpPr>
        <p:spPr>
          <a:xfrm>
            <a:off x="7486650" y="2200275"/>
            <a:ext cx="590550" cy="581025"/>
          </a:xfrm>
          <a:custGeom>
            <a:avLst/>
            <a:gdLst>
              <a:gd name="connsiteX0" fmla="*/ 60166 w 590550"/>
              <a:gd name="connsiteY0" fmla="*/ 167570 h 581025"/>
              <a:gd name="connsiteX1" fmla="*/ 544214 w 590550"/>
              <a:gd name="connsiteY1" fmla="*/ 58324 h 581025"/>
              <a:gd name="connsiteX2" fmla="*/ 401046 w 590550"/>
              <a:gd name="connsiteY2" fmla="*/ 533444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" h="581025">
                <a:moveTo>
                  <a:pt x="60166" y="167570"/>
                </a:moveTo>
                <a:lnTo>
                  <a:pt x="544214" y="58324"/>
                </a:lnTo>
                <a:lnTo>
                  <a:pt x="401046" y="533444"/>
                </a:lnTo>
              </a:path>
            </a:pathLst>
          </a:custGeom>
          <a:ln w="142875">
            <a:solidFill>
              <a:srgbClr val="93363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> 
				</p:cNvPr>
          <p:cNvSpPr/>
          <p:nvPr/>
        </p:nvSpPr>
        <p:spPr>
          <a:xfrm>
            <a:off x="2657475" y="2743200"/>
            <a:ext cx="1552575" cy="276225"/>
          </a:xfrm>
          <a:custGeom>
            <a:avLst/>
            <a:gdLst>
              <a:gd name="connsiteX0" fmla="*/ 14897 w 1552575"/>
              <a:gd name="connsiteY0" fmla="*/ 18681 h 276225"/>
              <a:gd name="connsiteX1" fmla="*/ 1554480 w 1552575"/>
              <a:gd name="connsiteY1" fmla="*/ 18681 h 276225"/>
              <a:gd name="connsiteX2" fmla="*/ 1554480 w 1552575"/>
              <a:gd name="connsiteY2" fmla="*/ 282816 h 276225"/>
              <a:gd name="connsiteX3" fmla="*/ 14897 w 1552575"/>
              <a:gd name="connsiteY3" fmla="*/ 282816 h 276225"/>
              <a:gd name="connsiteX4" fmla="*/ 14897 w 1552575"/>
              <a:gd name="connsiteY4" fmla="*/ 18681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5" h="276225">
                <a:moveTo>
                  <a:pt x="14897" y="18681"/>
                </a:moveTo>
                <a:lnTo>
                  <a:pt x="1554480" y="18681"/>
                </a:lnTo>
                <a:lnTo>
                  <a:pt x="1554480" y="282816"/>
                </a:lnTo>
                <a:lnTo>
                  <a:pt x="14897" y="282816"/>
                </a:lnTo>
                <a:lnTo>
                  <a:pt x="14897" y="1868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8" name="Picture 48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14625"/>
          </a:xfrm>
          <a:prstGeom prst="rect">
            <a:avLst/>
          </a:prstGeom>
        </p:spPr>
      </p:pic>
      <p:pic>
        <p:nvPicPr>
          <p:cNvPr id="489" name="Picture 48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790825"/>
            <a:ext cx="7058025" cy="2190750"/>
          </a:xfrm>
          <a:prstGeom prst="rect">
            <a:avLst/>
          </a:prstGeom>
        </p:spPr>
      </p:pic>
      <p:sp>
        <p:nvSpPr>
          <p:cNvPr id="489" name="TextBox 489"/>
          <p:cNvSpPr txBox="1"/>
          <p:nvPr/>
        </p:nvSpPr>
        <p:spPr>
          <a:xfrm>
            <a:off x="2763816" y="1800949"/>
            <a:ext cx="118253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sharing</a:t>
            </a:r>
          </a:p>
        </p:txBody>
      </p:sp>
      <p:sp>
        <p:nvSpPr>
          <p:cNvPr id="490" name="TextBox 490"/>
          <p:cNvSpPr txBox="1"/>
          <p:nvPr/>
        </p:nvSpPr>
        <p:spPr>
          <a:xfrm>
            <a:off x="2763816" y="2276429"/>
            <a:ext cx="466333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</a:t>
            </a:r>
          </a:p>
        </p:txBody>
      </p:sp>
      <p:sp>
        <p:nvSpPr>
          <p:cNvPr id="491" name="TextBox 491"/>
          <p:cNvSpPr txBox="1"/>
          <p:nvPr/>
        </p:nvSpPr>
        <p:spPr>
          <a:xfrm>
            <a:off x="2763816" y="2761436"/>
            <a:ext cx="58131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</p:txBody>
      </p:sp>
      <p:sp>
        <p:nvSpPr>
          <p:cNvPr id="492" name="TextBox 492"/>
          <p:cNvSpPr txBox="1"/>
          <p:nvPr/>
        </p:nvSpPr>
        <p:spPr>
          <a:xfrm>
            <a:off x="7693195" y="2886493"/>
            <a:ext cx="253745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4335755" y="3151143"/>
            <a:ext cx="2772679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Wearable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etc.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803037" y="50961"/>
            <a:ext cx="4453497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1550031" y="806079"/>
            <a:ext cx="3106812" cy="17528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6416">
              <a:lnSpc>
                <a:spcPts val="319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ファ</a:t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イル共有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66416">
              <a:lnSpc>
                <a:spcPts val="2795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ウェ</a:t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ブ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4811147" y="774222"/>
            <a:ext cx="592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5932074" y="448120"/>
            <a:ext cx="2798183" cy="1820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602741">
              <a:lnSpc>
                <a:spcPts val="7851"/>
              </a:lnSpc>
            </a:pPr>
            <a:r>
              <a:rPr lang="en-US" altLang="zh-CN" sz="60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10x</a:t>
            </a:r>
          </a:p>
          <a:p>
            <a:pPr indent="0">
              <a:lnSpc>
                <a:spcPts val="6480"/>
              </a:lnSpc>
            </a:pPr>
            <a:r>
              <a:rPr lang="en-US" altLang="zh-CN" sz="60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increase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1458694" y="2708959"/>
            <a:ext cx="2732498" cy="2055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57753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ビデオ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4896">
              <a:lnSpc>
                <a:spcPts val="307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indent="1060322">
              <a:lnSpc>
                <a:spcPts val="192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 indent="0">
              <a:lnSpc>
                <a:spcPts val="266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Penetration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</a:p>
          <a:p>
            <a:pPr indent="57092">
              <a:lnSpc>
                <a:spcPts val="192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smartphones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4335753" y="2886493"/>
            <a:ext cx="361118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4K/8K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High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1285693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</a:t>
            </a:r>
          </a:p>
        </p:txBody>
      </p:sp>
      <p:sp>
        <p:nvSpPr>
          <p:cNvPr id="501" name="TextBox 501"/>
          <p:cNvSpPr txBox="1"/>
          <p:nvPr/>
        </p:nvSpPr>
        <p:spPr>
          <a:xfrm>
            <a:off x="2231151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2014</a:t>
            </a:r>
          </a:p>
        </p:txBody>
      </p:sp>
      <p:sp>
        <p:nvSpPr>
          <p:cNvPr id="502" name="TextBox 502"/>
          <p:cNvSpPr txBox="1"/>
          <p:nvPr/>
        </p:nvSpPr>
        <p:spPr>
          <a:xfrm>
            <a:off x="3176608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2015</a:t>
            </a:r>
          </a:p>
        </p:txBody>
      </p:sp>
      <p:sp>
        <p:nvSpPr>
          <p:cNvPr id="503" name="TextBox 503"/>
          <p:cNvSpPr txBox="1"/>
          <p:nvPr/>
        </p:nvSpPr>
        <p:spPr>
          <a:xfrm>
            <a:off x="4122066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2016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5067524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2017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6012982" y="5650035"/>
            <a:ext cx="520377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2018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6958439" y="5650035"/>
            <a:ext cx="520379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2019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7903897" y="5650035"/>
            <a:ext cx="520379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2020</a:t>
            </a:r>
          </a:p>
        </p:txBody>
      </p:sp>
      <p:sp>
        <p:nvSpPr>
          <p:cNvPr id="508" name="TextBox 508"/>
          <p:cNvSpPr txBox="1"/>
          <p:nvPr/>
        </p:nvSpPr>
        <p:spPr>
          <a:xfrm>
            <a:off x="88243" y="6117959"/>
            <a:ext cx="6771330" cy="5134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Predicted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following</a:t>
            </a:r>
          </a:p>
          <a:p>
            <a:pPr indent="139487">
              <a:lnSpc>
                <a:spcPts val="120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estimation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(Ministry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Communications)</a:t>
            </a:r>
          </a:p>
          <a:p>
            <a:pPr indent="139614">
              <a:lnSpc>
                <a:spcPts val="12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“The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present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mobile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Japan”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(Ministry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Affairs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Communications)</a:t>
            </a:r>
          </a:p>
        </p:txBody>
      </p:sp>
      <p:sp>
        <p:nvSpPr>
          <p:cNvPr id="509" name="TextBox 509"/>
          <p:cNvSpPr txBox="1"/>
          <p:nvPr/>
        </p:nvSpPr>
        <p:spPr>
          <a:xfrm>
            <a:off x="227730" y="6634564"/>
            <a:ext cx="1711053" cy="1492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Cisco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Visual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Index</a:t>
            </a:r>
          </a:p>
        </p:txBody>
      </p:sp>
      <p:sp>
        <p:nvSpPr>
          <p:cNvPr id="510" name="TextBox 510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11" name="TextBox 511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Freeform 512"> 
				</p:cNvPr>
          <p:cNvSpPr/>
          <p:nvPr/>
        </p:nvSpPr>
        <p:spPr>
          <a:xfrm>
            <a:off x="714375" y="6153150"/>
            <a:ext cx="7315200" cy="19050"/>
          </a:xfrm>
          <a:custGeom>
            <a:avLst/>
            <a:gdLst>
              <a:gd name="connsiteX0" fmla="*/ 7313001 w 7315200"/>
              <a:gd name="connsiteY0" fmla="*/ 14287 h 19050"/>
              <a:gd name="connsiteX1" fmla="*/ 15391 w 7315200"/>
              <a:gd name="connsiteY1" fmla="*/ 1428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0" h="19050">
                <a:moveTo>
                  <a:pt x="7313001" y="14287"/>
                </a:moveTo>
                <a:lnTo>
                  <a:pt x="15391" y="14287"/>
                </a:lnTo>
              </a:path>
            </a:pathLst>
          </a:custGeom>
          <a:ln w="25400">
            <a:solidFill>
              <a:srgbClr val="3f3f3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> 
				</p:cNvPr>
          <p:cNvSpPr/>
          <p:nvPr/>
        </p:nvSpPr>
        <p:spPr>
          <a:xfrm>
            <a:off x="409575" y="1095375"/>
            <a:ext cx="5667375" cy="28575"/>
          </a:xfrm>
          <a:custGeom>
            <a:avLst/>
            <a:gdLst>
              <a:gd name="connsiteX0" fmla="*/ 15514 w 5667375"/>
              <a:gd name="connsiteY0" fmla="*/ 17513 h 28575"/>
              <a:gd name="connsiteX1" fmla="*/ 1429976 w 5667375"/>
              <a:gd name="connsiteY1" fmla="*/ 17513 h 28575"/>
              <a:gd name="connsiteX2" fmla="*/ 2844439 w 5667375"/>
              <a:gd name="connsiteY2" fmla="*/ 17513 h 28575"/>
              <a:gd name="connsiteX3" fmla="*/ 4258901 w 5667375"/>
              <a:gd name="connsiteY3" fmla="*/ 17513 h 28575"/>
              <a:gd name="connsiteX4" fmla="*/ 5673364 w 5667375"/>
              <a:gd name="connsiteY4" fmla="*/ 17513 h 28575"/>
              <a:gd name="connsiteX5" fmla="*/ 5673364 w 5667375"/>
              <a:gd name="connsiteY5" fmla="*/ 32753 h 28575"/>
              <a:gd name="connsiteX6" fmla="*/ 4258901 w 5667375"/>
              <a:gd name="connsiteY6" fmla="*/ 32753 h 28575"/>
              <a:gd name="connsiteX7" fmla="*/ 2844439 w 5667375"/>
              <a:gd name="connsiteY7" fmla="*/ 32753 h 28575"/>
              <a:gd name="connsiteX8" fmla="*/ 1429976 w 5667375"/>
              <a:gd name="connsiteY8" fmla="*/ 32753 h 28575"/>
              <a:gd name="connsiteX9" fmla="*/ 15514 w 5667375"/>
              <a:gd name="connsiteY9" fmla="*/ 32753 h 28575"/>
              <a:gd name="connsiteX10" fmla="*/ 15514 w 5667375"/>
              <a:gd name="connsiteY10" fmla="*/ 17513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67375" h="28575">
                <a:moveTo>
                  <a:pt x="15514" y="17513"/>
                </a:moveTo>
                <a:lnTo>
                  <a:pt x="1429976" y="17513"/>
                </a:lnTo>
                <a:lnTo>
                  <a:pt x="2844439" y="17513"/>
                </a:lnTo>
                <a:lnTo>
                  <a:pt x="4258901" y="17513"/>
                </a:lnTo>
                <a:lnTo>
                  <a:pt x="5673364" y="17513"/>
                </a:lnTo>
                <a:lnTo>
                  <a:pt x="5673364" y="32753"/>
                </a:lnTo>
                <a:lnTo>
                  <a:pt x="4258901" y="32753"/>
                </a:lnTo>
                <a:lnTo>
                  <a:pt x="2844439" y="32753"/>
                </a:lnTo>
                <a:lnTo>
                  <a:pt x="1429976" y="32753"/>
                </a:lnTo>
                <a:lnTo>
                  <a:pt x="15514" y="32753"/>
                </a:lnTo>
                <a:lnTo>
                  <a:pt x="15514" y="17513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> 
				</p:cNvPr>
          <p:cNvSpPr/>
          <p:nvPr/>
        </p:nvSpPr>
        <p:spPr>
          <a:xfrm>
            <a:off x="409575" y="1828800"/>
            <a:ext cx="3829050" cy="3324225"/>
          </a:xfrm>
          <a:custGeom>
            <a:avLst/>
            <a:gdLst>
              <a:gd name="connsiteX0" fmla="*/ 15519 w 3829050"/>
              <a:gd name="connsiteY0" fmla="*/ 15874 h 3324225"/>
              <a:gd name="connsiteX1" fmla="*/ 3833711 w 3829050"/>
              <a:gd name="connsiteY1" fmla="*/ 15874 h 3324225"/>
              <a:gd name="connsiteX2" fmla="*/ 3833711 w 3829050"/>
              <a:gd name="connsiteY2" fmla="*/ 3328987 h 3324225"/>
              <a:gd name="connsiteX3" fmla="*/ 15519 w 3829050"/>
              <a:gd name="connsiteY3" fmla="*/ 3328987 h 3324225"/>
              <a:gd name="connsiteX4" fmla="*/ 15519 w 3829050"/>
              <a:gd name="connsiteY4" fmla="*/ 15874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050" h="3324225">
                <a:moveTo>
                  <a:pt x="15519" y="15874"/>
                </a:moveTo>
                <a:lnTo>
                  <a:pt x="3833711" y="15874"/>
                </a:lnTo>
                <a:lnTo>
                  <a:pt x="3833711" y="3328987"/>
                </a:lnTo>
                <a:lnTo>
                  <a:pt x="15519" y="3328987"/>
                </a:lnTo>
                <a:lnTo>
                  <a:pt x="15519" y="15874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> 
				</p:cNvPr>
          <p:cNvSpPr/>
          <p:nvPr/>
        </p:nvSpPr>
        <p:spPr>
          <a:xfrm>
            <a:off x="409575" y="1828800"/>
            <a:ext cx="3829050" cy="3324225"/>
          </a:xfrm>
          <a:custGeom>
            <a:avLst/>
            <a:gdLst>
              <a:gd name="connsiteX0" fmla="*/ 15519 w 3829050"/>
              <a:gd name="connsiteY0" fmla="*/ 15874 h 3324225"/>
              <a:gd name="connsiteX1" fmla="*/ 3833711 w 3829050"/>
              <a:gd name="connsiteY1" fmla="*/ 15874 h 3324225"/>
              <a:gd name="connsiteX2" fmla="*/ 3833711 w 3829050"/>
              <a:gd name="connsiteY2" fmla="*/ 3328987 h 3324225"/>
              <a:gd name="connsiteX3" fmla="*/ 15519 w 3829050"/>
              <a:gd name="connsiteY3" fmla="*/ 3328987 h 3324225"/>
              <a:gd name="connsiteX4" fmla="*/ 15519 w 3829050"/>
              <a:gd name="connsiteY4" fmla="*/ 15874 h 332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050" h="3324225">
                <a:moveTo>
                  <a:pt x="15519" y="15874"/>
                </a:moveTo>
                <a:lnTo>
                  <a:pt x="3833711" y="15874"/>
                </a:lnTo>
                <a:lnTo>
                  <a:pt x="3833711" y="3328987"/>
                </a:lnTo>
                <a:lnTo>
                  <a:pt x="15519" y="3328987"/>
                </a:lnTo>
                <a:lnTo>
                  <a:pt x="15519" y="158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7d7d7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> 
				</p:cNvPr>
          <p:cNvSpPr/>
          <p:nvPr/>
        </p:nvSpPr>
        <p:spPr>
          <a:xfrm>
            <a:off x="695325" y="1771650"/>
            <a:ext cx="7181850" cy="4114800"/>
          </a:xfrm>
          <a:custGeom>
            <a:avLst/>
            <a:gdLst>
              <a:gd name="connsiteX0" fmla="*/ 60251 w 7181850"/>
              <a:gd name="connsiteY0" fmla="*/ 4068199 h 4114800"/>
              <a:gd name="connsiteX1" fmla="*/ 3324151 w 7181850"/>
              <a:gd name="connsiteY1" fmla="*/ 3572899 h 4114800"/>
              <a:gd name="connsiteX2" fmla="*/ 5127551 w 7181850"/>
              <a:gd name="connsiteY2" fmla="*/ 2721998 h 4114800"/>
              <a:gd name="connsiteX3" fmla="*/ 6549952 w 7181850"/>
              <a:gd name="connsiteY3" fmla="*/ 1261498 h 4114800"/>
              <a:gd name="connsiteX4" fmla="*/ 7139612 w 7181850"/>
              <a:gd name="connsiteY4" fmla="*/ 6211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1850" h="4114800">
                <a:moveTo>
                  <a:pt x="60251" y="4068199"/>
                </a:moveTo>
                <a:cubicBezTo>
                  <a:pt x="1269926" y="3932728"/>
                  <a:pt x="2479601" y="3797269"/>
                  <a:pt x="3324151" y="3572899"/>
                </a:cubicBezTo>
                <a:cubicBezTo>
                  <a:pt x="4168701" y="3348528"/>
                  <a:pt x="4589922" y="3107227"/>
                  <a:pt x="5127551" y="2721998"/>
                </a:cubicBezTo>
                <a:cubicBezTo>
                  <a:pt x="5665181" y="2336769"/>
                  <a:pt x="6207052" y="1727169"/>
                  <a:pt x="6549952" y="1261498"/>
                </a:cubicBezTo>
                <a:cubicBezTo>
                  <a:pt x="6857533" y="843795"/>
                  <a:pt x="7006732" y="451632"/>
                  <a:pt x="7139612" y="62110"/>
                </a:cubicBezTo>
              </a:path>
            </a:pathLst>
          </a:custGeom>
          <a:ln w="142875">
            <a:solidFill>
              <a:srgbClr val="933634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8" name="Picture 51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519" name="Picture 519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819150"/>
            <a:ext cx="8305800" cy="5172075"/>
          </a:xfrm>
          <a:prstGeom prst="rect">
            <a:avLst/>
          </a:prstGeom>
        </p:spPr>
      </p:pic>
      <p:sp>
        <p:nvSpPr>
          <p:cNvPr id="519" name="TextBox 519"/>
          <p:cNvSpPr txBox="1"/>
          <p:nvPr/>
        </p:nvSpPr>
        <p:spPr>
          <a:xfrm>
            <a:off x="489215" y="2872625"/>
            <a:ext cx="813809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</p:txBody>
      </p:sp>
      <p:sp>
        <p:nvSpPr>
          <p:cNvPr id="520" name="TextBox 520"/>
          <p:cNvSpPr txBox="1"/>
          <p:nvPr/>
        </p:nvSpPr>
        <p:spPr>
          <a:xfrm>
            <a:off x="1343013" y="3019229"/>
            <a:ext cx="592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21" name="TextBox 521"/>
          <p:cNvSpPr txBox="1"/>
          <p:nvPr/>
        </p:nvSpPr>
        <p:spPr>
          <a:xfrm>
            <a:off x="425090" y="50961"/>
            <a:ext cx="6110833" cy="19208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77946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attacks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34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attacks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against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</a:p>
          <a:p>
            <a:pPr indent="4882512">
              <a:lnSpc>
                <a:spcPts val="6475"/>
              </a:lnSpc>
            </a:pPr>
            <a:r>
              <a:rPr lang="en-US" altLang="zh-CN" sz="60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10x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461097" y="1936040"/>
            <a:ext cx="3435479" cy="21181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7047">
              <a:lnSpc>
                <a:spcPts val="3751"/>
              </a:lnSpc>
            </a:pP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Things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8117">
              <a:lnSpc>
                <a:spcPts val="305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         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12.5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 </a:t>
            </a: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50</a:t>
            </a:r>
          </a:p>
          <a:p>
            <a:pPr indent="1646279">
              <a:lnSpc>
                <a:spcPts val="1686"/>
              </a:lnSpc>
            </a:pP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Billion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                            </a:t>
            </a:r>
            <a:r>
              <a:rPr lang="en-US" altLang="zh-CN" sz="13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Billion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611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Connected</a:t>
            </a:r>
          </a:p>
          <a:p>
            <a:pPr indent="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Device/Person</a:t>
            </a:r>
          </a:p>
          <a:p>
            <a:pPr indent="1256362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4588275" y="1900963"/>
            <a:ext cx="3787099" cy="23413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37"/>
              </a:lnSpc>
            </a:pPr>
            <a:r>
              <a:rPr lang="en-US" altLang="zh-CN" sz="60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increase</a:t>
            </a:r>
          </a:p>
          <a:p>
            <a:pPr indent="2374765">
              <a:lnSpc>
                <a:spcPts val="1952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Smart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city</a:t>
            </a:r>
          </a:p>
          <a:p>
            <a:pPr indent="2188837">
              <a:lnSpc>
                <a:spcPts val="1658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(social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infrastructure</a:t>
            </a:r>
          </a:p>
          <a:p>
            <a:pPr indent="2321464">
              <a:lnSpc>
                <a:spcPts val="1680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interconnectivity)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51352">
              <a:lnSpc>
                <a:spcPts val="310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London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Olympics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2199302" y="4235365"/>
            <a:ext cx="338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3322490" y="4235365"/>
            <a:ext cx="33847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526" name="TextBox 526"/>
          <p:cNvSpPr txBox="1"/>
          <p:nvPr/>
        </p:nvSpPr>
        <p:spPr>
          <a:xfrm>
            <a:off x="4506455" y="4245134"/>
            <a:ext cx="3245283" cy="240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210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million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times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attacks</a:t>
            </a:r>
          </a:p>
        </p:txBody>
      </p:sp>
      <p:sp>
        <p:nvSpPr>
          <p:cNvPr id="527" name="TextBox 527"/>
          <p:cNvSpPr txBox="1"/>
          <p:nvPr/>
        </p:nvSpPr>
        <p:spPr>
          <a:xfrm>
            <a:off x="1405810" y="4481882"/>
            <a:ext cx="2690264" cy="4581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connecting</a:t>
            </a:r>
          </a:p>
          <a:p>
            <a:pPr indent="504362">
              <a:lnSpc>
                <a:spcPts val="1728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vulnerable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devices</a:t>
            </a:r>
          </a:p>
        </p:txBody>
      </p:sp>
      <p:sp>
        <p:nvSpPr>
          <p:cNvPr id="528" name="TextBox 528"/>
          <p:cNvSpPr txBox="1"/>
          <p:nvPr/>
        </p:nvSpPr>
        <p:spPr>
          <a:xfrm>
            <a:off x="4934906" y="4770047"/>
            <a:ext cx="2404612" cy="10311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19053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Japan</a:t>
            </a:r>
          </a:p>
          <a:p>
            <a:pPr indent="145673">
              <a:lnSpc>
                <a:spcPts val="191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concentrated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attack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government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websites</a:t>
            </a:r>
          </a:p>
          <a:p>
            <a:pPr indent="666718">
              <a:lnSpc>
                <a:spcPts val="191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crackers</a:t>
            </a:r>
          </a:p>
        </p:txBody>
      </p:sp>
      <p:sp>
        <p:nvSpPr>
          <p:cNvPr id="529" name="TextBox 529"/>
          <p:cNvSpPr txBox="1"/>
          <p:nvPr/>
        </p:nvSpPr>
        <p:spPr>
          <a:xfrm>
            <a:off x="547081" y="6289662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2000</a:t>
            </a:r>
          </a:p>
        </p:txBody>
      </p:sp>
      <p:sp>
        <p:nvSpPr>
          <p:cNvPr id="530" name="TextBox 530"/>
          <p:cNvSpPr txBox="1"/>
          <p:nvPr/>
        </p:nvSpPr>
        <p:spPr>
          <a:xfrm>
            <a:off x="4302524" y="6289662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2010</a:t>
            </a:r>
          </a:p>
        </p:txBody>
      </p:sp>
      <p:sp>
        <p:nvSpPr>
          <p:cNvPr id="531" name="TextBox 531"/>
          <p:cNvSpPr txBox="1"/>
          <p:nvPr/>
        </p:nvSpPr>
        <p:spPr>
          <a:xfrm>
            <a:off x="7423092" y="6289662"/>
            <a:ext cx="564066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</p:txBody>
      </p:sp>
      <p:sp>
        <p:nvSpPr>
          <p:cNvPr id="532" name="TextBox 532"/>
          <p:cNvSpPr txBox="1"/>
          <p:nvPr/>
        </p:nvSpPr>
        <p:spPr>
          <a:xfrm>
            <a:off x="94255" y="6673615"/>
            <a:ext cx="1858946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Source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Cisco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IBSG,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April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533" name="TextBox 533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34" name="TextBox 534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53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53225"/>
          </a:xfrm>
          <a:prstGeom prst="rect">
            <a:avLst/>
          </a:prstGeom>
        </p:spPr>
      </p:pic>
      <p:sp>
        <p:nvSpPr>
          <p:cNvPr id="536" name="TextBox 536"/>
          <p:cNvSpPr txBox="1"/>
          <p:nvPr/>
        </p:nvSpPr>
        <p:spPr>
          <a:xfrm>
            <a:off x="482981" y="50961"/>
            <a:ext cx="8177893" cy="42015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20056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evolution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849058">
              <a:lnSpc>
                <a:spcPts val="5062"/>
              </a:lnSpc>
            </a:pPr>
            <a:r>
              <a:rPr lang="en-US" altLang="zh-CN" sz="37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Promoting</a:t>
            </a:r>
            <a:r>
              <a:rPr lang="en-US" altLang="zh-CN" sz="37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7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collaboration</a:t>
            </a:r>
            <a:r>
              <a:rPr lang="en-US" altLang="zh-CN" sz="37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7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81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Accelerate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evolution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networks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operations</a:t>
            </a:r>
          </a:p>
          <a:p>
            <a:pPr indent="297180">
              <a:lnSpc>
                <a:spcPts val="4359"/>
              </a:lnSpc>
            </a:pP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maximizing</a:t>
            </a:r>
            <a:r>
              <a:rPr lang="en-US" altLang="zh-CN" sz="2802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36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36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6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Virtualization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15555">
              <a:lnSpc>
                <a:spcPts val="386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Specifically…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1098536" y="4307173"/>
            <a:ext cx="209550" cy="20235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61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35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3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</a:p>
        </p:txBody>
      </p:sp>
      <p:sp>
        <p:nvSpPr>
          <p:cNvPr id="538" name="TextBox 538"/>
          <p:cNvSpPr txBox="1"/>
          <p:nvPr/>
        </p:nvSpPr>
        <p:spPr>
          <a:xfrm>
            <a:off x="1784336" y="4298356"/>
            <a:ext cx="6410637" cy="227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</a:p>
          <a:p>
            <a:pPr indent="0">
              <a:lnSpc>
                <a:spcPts val="2687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reduction</a:t>
            </a:r>
          </a:p>
          <a:p>
            <a:pPr indent="0">
              <a:lnSpc>
                <a:spcPts val="3648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Enhance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function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support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2687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creation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  <a:p>
            <a:pPr indent="0">
              <a:lnSpc>
                <a:spcPts val="3648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Building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resilient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indent="0">
              <a:lnSpc>
                <a:spcPts val="192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(Corresponding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cyber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attacks)</a:t>
            </a:r>
          </a:p>
        </p:txBody>
      </p:sp>
      <p:sp>
        <p:nvSpPr>
          <p:cNvPr id="539" name="TextBox 539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40" name="TextBox 540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Picture 54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42" name="TextBox 542"/>
          <p:cNvSpPr txBox="1"/>
          <p:nvPr/>
        </p:nvSpPr>
        <p:spPr>
          <a:xfrm>
            <a:off x="819108" y="232849"/>
            <a:ext cx="3268238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Virtualization</a:t>
            </a:r>
          </a:p>
        </p:txBody>
      </p:sp>
      <p:sp>
        <p:nvSpPr>
          <p:cNvPr id="543" name="TextBox 543"/>
          <p:cNvSpPr txBox="1"/>
          <p:nvPr/>
        </p:nvSpPr>
        <p:spPr>
          <a:xfrm>
            <a:off x="3617579" y="6543318"/>
            <a:ext cx="591351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417605" y="4249"/>
            <a:ext cx="4632666" cy="1392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1502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72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2020</a:t>
            </a:r>
          </a:p>
          <a:p>
            <a:pPr indent="1614874">
              <a:lnSpc>
                <a:spcPts val="312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1070998" y="1840160"/>
            <a:ext cx="1114438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OSS/BSS</a:t>
            </a:r>
          </a:p>
        </p:txBody>
      </p:sp>
      <p:sp>
        <p:nvSpPr>
          <p:cNvPr id="546" name="TextBox 546"/>
          <p:cNvSpPr txBox="1"/>
          <p:nvPr/>
        </p:nvSpPr>
        <p:spPr>
          <a:xfrm>
            <a:off x="2248268" y="1543380"/>
            <a:ext cx="1940350" cy="730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80085">
              <a:lnSpc>
                <a:spcPts val="2815"/>
              </a:lnSpc>
            </a:pP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Cloud</a:t>
            </a:r>
          </a:p>
          <a:p>
            <a:pPr indent="0">
              <a:lnSpc>
                <a:spcPts val="2939"/>
              </a:lnSpc>
            </a:pP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(Virtualization)</a:t>
            </a:r>
          </a:p>
        </p:txBody>
      </p:sp>
      <p:sp>
        <p:nvSpPr>
          <p:cNvPr id="547" name="TextBox 547"/>
          <p:cNvSpPr txBox="1"/>
          <p:nvPr/>
        </p:nvSpPr>
        <p:spPr>
          <a:xfrm>
            <a:off x="4703365" y="1556132"/>
            <a:ext cx="4106482" cy="19907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1)Control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software</a:t>
            </a:r>
          </a:p>
          <a:p>
            <a:pPr indent="980021">
              <a:lnSpc>
                <a:spcPts val="3359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SDN)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7738">
              <a:lnSpc>
                <a:spcPts val="4000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353728" y="3749432"/>
            <a:ext cx="4644949" cy="14500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2)Large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capacity,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simplified</a:t>
            </a:r>
          </a:p>
          <a:p>
            <a:pPr indent="899922">
              <a:lnSpc>
                <a:spcPts val="2408"/>
              </a:lnSpc>
            </a:pP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EMS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936438">
              <a:lnSpc>
                <a:spcPts val="3694"/>
              </a:lnSpc>
            </a:pP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base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5271865" y="3525362"/>
            <a:ext cx="3537209" cy="111950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44461">
              <a:lnSpc>
                <a:spcPts val="4184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ＣＡ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Ｐ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Ｅ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Ｘ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/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ＯＰ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Ｅ</a:t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3197" dirty="0" smtClean="0">
                <a:solidFill>
                  <a:srgbClr val="bf4f4c"/>
                </a:solidFill>
                <a:latin typeface="Arial Unicode MS" charset="0"/>
                <a:cs typeface="Arial Unicode MS" charset="0"/>
              </a:rPr>
              <a:t>Ｘ</a:t>
            </a:r>
          </a:p>
          <a:p>
            <a:pPr indent="0">
              <a:lnSpc>
                <a:spcPts val="2230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While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will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ten</a:t>
            </a:r>
          </a:p>
          <a:p>
            <a:pPr indent="1465383">
              <a:lnSpc>
                <a:spcPts val="2399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times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94255" y="5204616"/>
            <a:ext cx="4312580" cy="1667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065761">
              <a:lnSpc>
                <a:spcPts val="2839"/>
              </a:lnSpc>
            </a:pP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new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technologies</a:t>
            </a:r>
          </a:p>
          <a:p>
            <a:pPr indent="2635712">
              <a:lnSpc>
                <a:spcPts val="1070"/>
              </a:lnSpc>
            </a:pPr>
            <a:r>
              <a:rPr lang="en-US" altLang="zh-CN" sz="105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05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50" dirty="0" smtClean="0">
                <a:solidFill>
                  <a:srgbClr val="7d7d7d"/>
                </a:solidFill>
                <a:latin typeface="Arial" charset="0"/>
                <a:cs typeface="Arial" charset="0"/>
              </a:rPr>
              <a:t>WDM)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48337">
              <a:lnSpc>
                <a:spcPts val="353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Public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Wi-Fi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In-house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LTE,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5G</a:t>
            </a:r>
          </a:p>
          <a:p>
            <a:pPr indent="0">
              <a:lnSpc>
                <a:spcPts val="168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Electronics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4567568" y="5243203"/>
            <a:ext cx="4206631" cy="15517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103">
              <a:lnSpc>
                <a:spcPts val="3314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3)Efficient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expansion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of</a:t>
            </a:r>
          </a:p>
          <a:p>
            <a:pPr indent="0">
              <a:lnSpc>
                <a:spcPts val="3359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wireless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access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55365">
              <a:lnSpc>
                <a:spcPts val="1544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52" name="TextBox 552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55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54" name="TextBox 554"/>
          <p:cNvSpPr txBox="1"/>
          <p:nvPr/>
        </p:nvSpPr>
        <p:spPr>
          <a:xfrm>
            <a:off x="803037" y="-7585"/>
            <a:ext cx="3084232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Technology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</a:p>
        </p:txBody>
      </p:sp>
      <p:sp>
        <p:nvSpPr>
          <p:cNvPr id="555" name="TextBox 555"/>
          <p:cNvSpPr txBox="1"/>
          <p:nvPr/>
        </p:nvSpPr>
        <p:spPr>
          <a:xfrm>
            <a:off x="5649091" y="949663"/>
            <a:ext cx="2472529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Collaboration</a:t>
            </a:r>
          </a:p>
        </p:txBody>
      </p:sp>
      <p:sp>
        <p:nvSpPr>
          <p:cNvPr id="556" name="TextBox 556"/>
          <p:cNvSpPr txBox="1"/>
          <p:nvPr/>
        </p:nvSpPr>
        <p:spPr>
          <a:xfrm>
            <a:off x="7807245" y="1164931"/>
            <a:ext cx="524710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Sports/</a:t>
            </a:r>
          </a:p>
        </p:txBody>
      </p:sp>
      <p:sp>
        <p:nvSpPr>
          <p:cNvPr id="557" name="TextBox 557"/>
          <p:cNvSpPr txBox="1"/>
          <p:nvPr/>
        </p:nvSpPr>
        <p:spPr>
          <a:xfrm>
            <a:off x="5389114" y="1243417"/>
            <a:ext cx="589625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Tourism</a:t>
            </a:r>
          </a:p>
        </p:txBody>
      </p:sp>
      <p:sp>
        <p:nvSpPr>
          <p:cNvPr id="558" name="TextBox 558"/>
          <p:cNvSpPr txBox="1"/>
          <p:nvPr/>
        </p:nvSpPr>
        <p:spPr>
          <a:xfrm>
            <a:off x="755625" y="3304649"/>
            <a:ext cx="203454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e83223"/>
                </a:solidFill>
                <a:latin typeface="Arial Unicode MS" charset="0"/>
                <a:cs typeface="Arial Unicode MS" charset="0"/>
              </a:rPr>
              <a:t>Ａ</a:t>
            </a:r>
          </a:p>
        </p:txBody>
      </p:sp>
      <p:sp>
        <p:nvSpPr>
          <p:cNvPr id="559" name="TextBox 559"/>
          <p:cNvSpPr txBox="1"/>
          <p:nvPr/>
        </p:nvSpPr>
        <p:spPr>
          <a:xfrm>
            <a:off x="1743678" y="3110087"/>
            <a:ext cx="203454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3298fe"/>
                </a:solidFill>
                <a:latin typeface="Arial Unicode MS" charset="0"/>
                <a:cs typeface="Arial Unicode MS" charset="0"/>
              </a:rPr>
              <a:t>Ｂ</a:t>
            </a:r>
          </a:p>
        </p:txBody>
      </p:sp>
      <p:sp>
        <p:nvSpPr>
          <p:cNvPr id="560" name="TextBox 560"/>
          <p:cNvSpPr txBox="1"/>
          <p:nvPr/>
        </p:nvSpPr>
        <p:spPr>
          <a:xfrm>
            <a:off x="372718" y="5884805"/>
            <a:ext cx="8444630" cy="665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236"/>
              </a:lnSpc>
            </a:pPr>
            <a:r>
              <a:rPr lang="en-US" altLang="zh-CN" sz="4002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Realization</a:t>
            </a:r>
            <a:r>
              <a:rPr lang="en-US" altLang="zh-CN" sz="4002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4002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4002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>Ｔ</a:t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>Ａ</a:t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>Ｆ</a:t>
            </a:r>
            <a:r>
              <a:rPr lang="en-US" altLang="zh-CN" sz="4002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(Trusted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Adaptive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Fabric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2400" dirty="0" smtClean="0">
                <a:solidFill>
                  <a:srgbClr val="76913a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61" name="TextBox 561"/>
          <p:cNvSpPr txBox="1"/>
          <p:nvPr/>
        </p:nvSpPr>
        <p:spPr>
          <a:xfrm>
            <a:off x="803037" y="221014"/>
            <a:ext cx="4201768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competitiveness</a:t>
            </a:r>
          </a:p>
        </p:txBody>
      </p:sp>
      <p:sp>
        <p:nvSpPr>
          <p:cNvPr id="562" name="TextBox 562"/>
          <p:cNvSpPr txBox="1"/>
          <p:nvPr/>
        </p:nvSpPr>
        <p:spPr>
          <a:xfrm>
            <a:off x="5445502" y="606385"/>
            <a:ext cx="930856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Environment</a:t>
            </a:r>
          </a:p>
        </p:txBody>
      </p:sp>
      <p:sp>
        <p:nvSpPr>
          <p:cNvPr id="563" name="TextBox 563"/>
          <p:cNvSpPr txBox="1"/>
          <p:nvPr/>
        </p:nvSpPr>
        <p:spPr>
          <a:xfrm>
            <a:off x="6424520" y="500315"/>
            <a:ext cx="821579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Health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care</a:t>
            </a:r>
          </a:p>
        </p:txBody>
      </p:sp>
      <p:sp>
        <p:nvSpPr>
          <p:cNvPr id="564" name="TextBox 564"/>
          <p:cNvSpPr txBox="1"/>
          <p:nvPr/>
        </p:nvSpPr>
        <p:spPr>
          <a:xfrm>
            <a:off x="7390888" y="578496"/>
            <a:ext cx="855872" cy="180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19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</a:p>
        </p:txBody>
      </p:sp>
      <p:sp>
        <p:nvSpPr>
          <p:cNvPr id="565" name="TextBox 565"/>
          <p:cNvSpPr txBox="1"/>
          <p:nvPr/>
        </p:nvSpPr>
        <p:spPr>
          <a:xfrm>
            <a:off x="4639154" y="759240"/>
            <a:ext cx="4449922" cy="7322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38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Innovation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800" dirty="0" smtClean="0">
                <a:solidFill>
                  <a:srgbClr val="fe0000"/>
                </a:solidFill>
                <a:latin typeface="Arial" charset="0"/>
                <a:cs typeface="Arial" charset="0"/>
              </a:rPr>
              <a:t>             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Manufacturing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Transportation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918155">
              <a:lnSpc>
                <a:spcPts val="162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Entertainment</a:t>
            </a:r>
          </a:p>
        </p:txBody>
      </p:sp>
      <p:sp>
        <p:nvSpPr>
          <p:cNvPr id="566" name="TextBox 566"/>
          <p:cNvSpPr txBox="1"/>
          <p:nvPr/>
        </p:nvSpPr>
        <p:spPr>
          <a:xfrm>
            <a:off x="2321851" y="1595883"/>
            <a:ext cx="1003312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OSS/BSS</a:t>
            </a:r>
          </a:p>
        </p:txBody>
      </p:sp>
      <p:sp>
        <p:nvSpPr>
          <p:cNvPr id="567" name="TextBox 567"/>
          <p:cNvSpPr txBox="1"/>
          <p:nvPr/>
        </p:nvSpPr>
        <p:spPr>
          <a:xfrm>
            <a:off x="3511268" y="1698232"/>
            <a:ext cx="1257748" cy="489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</a:t>
            </a:r>
          </a:p>
          <a:p>
            <a:pPr indent="241630">
              <a:lnSpc>
                <a:spcPts val="1727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</a:t>
            </a:r>
          </a:p>
        </p:txBody>
      </p:sp>
      <p:sp>
        <p:nvSpPr>
          <p:cNvPr id="568" name="TextBox 568"/>
          <p:cNvSpPr txBox="1"/>
          <p:nvPr/>
        </p:nvSpPr>
        <p:spPr>
          <a:xfrm>
            <a:off x="4919543" y="1707509"/>
            <a:ext cx="989180" cy="8561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Telecomm</a:t>
            </a:r>
          </a:p>
          <a:p>
            <a:pPr indent="150759">
              <a:lnSpc>
                <a:spcPts val="1536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carriers</a:t>
            </a:r>
          </a:p>
          <a:p>
            <a:pPr indent="467821">
              <a:lnSpc>
                <a:spcPts val="330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Arial Unicode MS" charset="0"/>
                <a:cs typeface="Arial Unicode MS" charset="0"/>
              </a:rPr>
              <a:t>Ａ</a:t>
            </a:r>
          </a:p>
        </p:txBody>
      </p:sp>
      <p:sp>
        <p:nvSpPr>
          <p:cNvPr id="569" name="TextBox 569"/>
          <p:cNvSpPr txBox="1"/>
          <p:nvPr/>
        </p:nvSpPr>
        <p:spPr>
          <a:xfrm>
            <a:off x="6304925" y="1811250"/>
            <a:ext cx="2706582" cy="7513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89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MVNO,ISP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industries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20185">
              <a:lnSpc>
                <a:spcPts val="2826"/>
              </a:lnSpc>
            </a:pPr>
            <a:r>
              <a:rPr lang="en-US" altLang="zh-CN" sz="18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70" name="TextBox 570"/>
          <p:cNvSpPr txBox="1"/>
          <p:nvPr/>
        </p:nvSpPr>
        <p:spPr>
          <a:xfrm>
            <a:off x="492762" y="3127841"/>
            <a:ext cx="678509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e83223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571" name="TextBox 571"/>
          <p:cNvSpPr txBox="1"/>
          <p:nvPr/>
        </p:nvSpPr>
        <p:spPr>
          <a:xfrm>
            <a:off x="1480002" y="2931041"/>
            <a:ext cx="678509" cy="2386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Service</a:t>
            </a:r>
          </a:p>
        </p:txBody>
      </p:sp>
      <p:sp>
        <p:nvSpPr>
          <p:cNvPr id="572" name="TextBox 572"/>
          <p:cNvSpPr txBox="1"/>
          <p:nvPr/>
        </p:nvSpPr>
        <p:spPr>
          <a:xfrm>
            <a:off x="4110565" y="3121027"/>
            <a:ext cx="678509" cy="482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e83223"/>
                </a:solidFill>
                <a:latin typeface="Arial" charset="0"/>
                <a:cs typeface="Arial" charset="0"/>
              </a:rPr>
              <a:t>Service</a:t>
            </a:r>
          </a:p>
          <a:p>
            <a:pPr indent="57170">
              <a:lnSpc>
                <a:spcPts val="1919"/>
              </a:lnSpc>
            </a:pPr>
            <a:r>
              <a:rPr lang="en-US" altLang="zh-CN" sz="1602" dirty="0" smtClean="0">
                <a:solidFill>
                  <a:srgbClr val="e83223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573" name="TextBox 573"/>
          <p:cNvSpPr txBox="1"/>
          <p:nvPr/>
        </p:nvSpPr>
        <p:spPr>
          <a:xfrm>
            <a:off x="5757852" y="3139881"/>
            <a:ext cx="678509" cy="4823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879"/>
              </a:lnSpc>
            </a:pPr>
            <a:r>
              <a:rPr lang="en-US" altLang="zh-CN" sz="1602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Service</a:t>
            </a:r>
          </a:p>
          <a:p>
            <a:pPr indent="57170">
              <a:lnSpc>
                <a:spcPts val="1919"/>
              </a:lnSpc>
            </a:pPr>
            <a:r>
              <a:rPr lang="en-US" altLang="zh-CN" sz="1602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NW</a:t>
            </a:r>
          </a:p>
        </p:txBody>
      </p:sp>
      <p:sp>
        <p:nvSpPr>
          <p:cNvPr id="574" name="TextBox 574"/>
          <p:cNvSpPr txBox="1"/>
          <p:nvPr/>
        </p:nvSpPr>
        <p:spPr>
          <a:xfrm>
            <a:off x="1014376" y="4069260"/>
            <a:ext cx="598007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Cloud</a:t>
            </a:r>
          </a:p>
        </p:txBody>
      </p:sp>
      <p:sp>
        <p:nvSpPr>
          <p:cNvPr id="575" name="TextBox 575"/>
          <p:cNvSpPr txBox="1"/>
          <p:nvPr/>
        </p:nvSpPr>
        <p:spPr>
          <a:xfrm>
            <a:off x="3889857" y="3668814"/>
            <a:ext cx="228600" cy="299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5"/>
              </a:lnSpc>
            </a:pPr>
            <a:r>
              <a:rPr lang="en-US" altLang="zh-CN" sz="1800" dirty="0" smtClean="0">
                <a:solidFill>
                  <a:srgbClr val="e83223"/>
                </a:solidFill>
                <a:latin typeface="Arial Unicode MS" charset="0"/>
                <a:cs typeface="Arial Unicode MS" charset="0"/>
              </a:rPr>
              <a:t>Ａ</a:t>
            </a:r>
          </a:p>
        </p:txBody>
      </p:sp>
      <p:sp>
        <p:nvSpPr>
          <p:cNvPr id="576" name="TextBox 576"/>
          <p:cNvSpPr txBox="1"/>
          <p:nvPr/>
        </p:nvSpPr>
        <p:spPr>
          <a:xfrm>
            <a:off x="5396242" y="3682939"/>
            <a:ext cx="165038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3298fe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6425349" y="3895303"/>
            <a:ext cx="2594439" cy="7489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41703">
              <a:lnSpc>
                <a:spcPts val="1895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Controlling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resources</a:t>
            </a:r>
          </a:p>
          <a:p>
            <a:pPr indent="61850">
              <a:lnSpc>
                <a:spcPts val="1997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automatically</a:t>
            </a:r>
          </a:p>
          <a:p>
            <a:pPr indent="0">
              <a:lnSpc>
                <a:spcPts val="2004"/>
              </a:lnSpc>
            </a:pP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depending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situation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4907125" y="4832654"/>
            <a:ext cx="1753584" cy="2681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11"/>
              </a:lnSpc>
            </a:pPr>
            <a:r>
              <a:rPr lang="en-US" altLang="zh-CN" sz="1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General</a:t>
            </a:r>
            <a:r>
              <a:rPr lang="en-US" altLang="zh-CN" sz="1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switches</a:t>
            </a:r>
          </a:p>
        </p:txBody>
      </p:sp>
      <p:sp>
        <p:nvSpPr>
          <p:cNvPr id="579" name="TextBox 579"/>
          <p:cNvSpPr txBox="1"/>
          <p:nvPr/>
        </p:nvSpPr>
        <p:spPr>
          <a:xfrm>
            <a:off x="1044133" y="5358004"/>
            <a:ext cx="1142356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users</a:t>
            </a:r>
          </a:p>
        </p:txBody>
      </p:sp>
      <p:sp>
        <p:nvSpPr>
          <p:cNvPr id="580" name="TextBox 580"/>
          <p:cNvSpPr txBox="1"/>
          <p:nvPr/>
        </p:nvSpPr>
        <p:spPr>
          <a:xfrm>
            <a:off x="80998" y="6534318"/>
            <a:ext cx="3640496" cy="330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both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confidence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flexibility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(=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tough)</a:t>
            </a:r>
          </a:p>
          <a:p>
            <a:pPr indent="139446">
              <a:lnSpc>
                <a:spcPts val="962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meet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various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demands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partners,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precisely</a:t>
            </a:r>
          </a:p>
        </p:txBody>
      </p:sp>
      <p:sp>
        <p:nvSpPr>
          <p:cNvPr id="581" name="TextBox 581"/>
          <p:cNvSpPr txBox="1"/>
          <p:nvPr/>
        </p:nvSpPr>
        <p:spPr>
          <a:xfrm>
            <a:off x="5922933" y="6141187"/>
            <a:ext cx="2851266" cy="6538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710472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972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82" name="TextBox 582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584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67375"/>
          </a:xfrm>
          <a:prstGeom prst="rect">
            <a:avLst/>
          </a:prstGeom>
        </p:spPr>
      </p:pic>
      <p:pic>
        <p:nvPicPr>
          <p:cNvPr id="585" name="Picture 585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8825"/>
            <a:ext cx="9144000" cy="1019175"/>
          </a:xfrm>
          <a:prstGeom prst="rect">
            <a:avLst/>
          </a:prstGeom>
        </p:spPr>
      </p:pic>
      <p:sp>
        <p:nvSpPr>
          <p:cNvPr id="585" name="TextBox 585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586" name="TextBox 586"/>
          <p:cNvSpPr txBox="1"/>
          <p:nvPr/>
        </p:nvSpPr>
        <p:spPr>
          <a:xfrm>
            <a:off x="571502" y="50961"/>
            <a:ext cx="8116815" cy="27600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1535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Evolution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operations</a:t>
            </a:r>
          </a:p>
          <a:p>
            <a:pPr indent="0">
              <a:lnSpc>
                <a:spcPts val="4676"/>
              </a:lnSpc>
            </a:pP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Correcting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analyzing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vast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information</a:t>
            </a:r>
          </a:p>
          <a:p>
            <a:pPr indent="1627020">
              <a:lnSpc>
                <a:spcPts val="4802"/>
              </a:lnSpc>
            </a:pP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using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AI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0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technologies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33932">
              <a:lnSpc>
                <a:spcPts val="416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2013-1-1T01:11:00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msg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[100]: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STP: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VLAN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</a:t>
            </a:r>
          </a:p>
          <a:p>
            <a:pPr indent="133932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STP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-&gt;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DISABLED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(PortDown)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2013-1-1T01:11:00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msg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[101]: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Interface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ethernet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38,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2013-1-1T03:00:00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msg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[200]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STP: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VLAN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100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STP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-&gt;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DISABLED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(PortDown)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2013-1-1T03:00:00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%NODE%: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%HOST%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port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%I/F%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detected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CRC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error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%N%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flames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2013-1-1T03:00:00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msg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[201]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System: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Interface</a:t>
            </a:r>
          </a:p>
          <a:p>
            <a:pPr indent="133933">
              <a:lnSpc>
                <a:spcPts val="360"/>
              </a:lnSpc>
            </a:pP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ethernet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22,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state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5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down</a:t>
            </a:r>
          </a:p>
          <a:p>
            <a:pPr indent="3065056">
              <a:lnSpc>
                <a:spcPts val="3282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587" name="TextBox 587"/>
          <p:cNvSpPr txBox="1"/>
          <p:nvPr/>
        </p:nvSpPr>
        <p:spPr>
          <a:xfrm>
            <a:off x="403244" y="2765645"/>
            <a:ext cx="1622694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</a:t>
            </a:r>
          </a:p>
        </p:txBody>
      </p:sp>
      <p:sp>
        <p:nvSpPr>
          <p:cNvPr id="588" name="TextBox 588"/>
          <p:cNvSpPr txBox="1"/>
          <p:nvPr/>
        </p:nvSpPr>
        <p:spPr>
          <a:xfrm>
            <a:off x="3653322" y="2816173"/>
            <a:ext cx="1200898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589" name="TextBox 589"/>
          <p:cNvSpPr txBox="1"/>
          <p:nvPr/>
        </p:nvSpPr>
        <p:spPr>
          <a:xfrm>
            <a:off x="662076" y="4176337"/>
            <a:ext cx="1181689" cy="1274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9584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Social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log</a:t>
            </a:r>
          </a:p>
          <a:p>
            <a:pPr indent="0">
              <a:lnSpc>
                <a:spcPts val="200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(e.g.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SNS)</a:t>
            </a:r>
          </a:p>
          <a:p>
            <a:pPr indent="501164">
              <a:lnSpc>
                <a:spcPts val="568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8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8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  <a:r>
              <a:rPr lang="en-US" altLang="zh-CN" sz="28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802" dirty="0" smtClean="0">
                <a:solidFill>
                  <a:srgbClr val="000000"/>
                </a:solidFill>
                <a:latin typeface="Arial Unicode MS" charset="0"/>
                <a:cs typeface="Arial Unicode MS" charset="0"/>
              </a:rPr>
              <a:t>・</a:t>
            </a:r>
          </a:p>
        </p:txBody>
      </p:sp>
      <p:sp>
        <p:nvSpPr>
          <p:cNvPr id="590" name="TextBox 590"/>
          <p:cNvSpPr txBox="1"/>
          <p:nvPr/>
        </p:nvSpPr>
        <p:spPr>
          <a:xfrm>
            <a:off x="5021212" y="4227566"/>
            <a:ext cx="3794006" cy="9698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35292">
              <a:lnSpc>
                <a:spcPts val="187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Detect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sign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cyber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attacks,</a:t>
            </a:r>
          </a:p>
          <a:p>
            <a:pPr indent="0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traffic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fluctuations,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equipment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failures,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etc.</a:t>
            </a:r>
          </a:p>
          <a:p>
            <a:pPr indent="1190815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correspond</a:t>
            </a:r>
          </a:p>
          <a:p>
            <a:pPr indent="756441">
              <a:lnSpc>
                <a:spcPts val="1919"/>
              </a:lnSpc>
            </a:pP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advance,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automatically</a:t>
            </a:r>
          </a:p>
        </p:txBody>
      </p:sp>
      <p:sp>
        <p:nvSpPr>
          <p:cNvPr id="591" name="TextBox 591"/>
          <p:cNvSpPr txBox="1"/>
          <p:nvPr/>
        </p:nvSpPr>
        <p:spPr>
          <a:xfrm>
            <a:off x="52889" y="6027218"/>
            <a:ext cx="9023262" cy="767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158"/>
              </a:lnSpc>
            </a:pP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Further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reduction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OPEX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4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Proactive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Operation</a:t>
            </a:r>
          </a:p>
          <a:p>
            <a:pPr indent="5870044">
              <a:lnSpc>
                <a:spcPts val="88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7" name="Picture 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571625"/>
            <a:ext cx="8772525" cy="3962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42548" y="1836062"/>
            <a:ext cx="7931651" cy="4958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097"/>
              </a:lnSpc>
            </a:pP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Activities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Progress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67206">
              <a:lnSpc>
                <a:spcPts val="5955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CAPEX:</a:t>
            </a:r>
          </a:p>
          <a:p>
            <a:pPr indent="894740">
              <a:lnSpc>
                <a:spcPts val="5760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080385">
              <a:lnSpc>
                <a:spcPts val="1233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72226" y="6630061"/>
            <a:ext cx="83939" cy="19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Freeform 592"> 
				</p:cNvPr>
          <p:cNvSpPr/>
          <p:nvPr/>
        </p:nvSpPr>
        <p:spPr>
          <a:xfrm>
            <a:off x="76200" y="752475"/>
            <a:ext cx="2333625" cy="1400175"/>
          </a:xfrm>
          <a:custGeom>
            <a:avLst/>
            <a:gdLst>
              <a:gd name="connsiteX0" fmla="*/ 15087 w 2333625"/>
              <a:gd name="connsiteY0" fmla="*/ 12230 h 1400175"/>
              <a:gd name="connsiteX1" fmla="*/ 2335568 w 2333625"/>
              <a:gd name="connsiteY1" fmla="*/ 12230 h 1400175"/>
              <a:gd name="connsiteX2" fmla="*/ 2335568 w 2333625"/>
              <a:gd name="connsiteY2" fmla="*/ 1404417 h 1400175"/>
              <a:gd name="connsiteX3" fmla="*/ 15087 w 2333625"/>
              <a:gd name="connsiteY3" fmla="*/ 1404417 h 1400175"/>
              <a:gd name="connsiteX4" fmla="*/ 15087 w 2333625"/>
              <a:gd name="connsiteY4" fmla="*/ 1223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5" h="1400175">
                <a:moveTo>
                  <a:pt x="15087" y="12230"/>
                </a:moveTo>
                <a:lnTo>
                  <a:pt x="2335568" y="12230"/>
                </a:lnTo>
                <a:lnTo>
                  <a:pt x="2335568" y="1404417"/>
                </a:lnTo>
                <a:lnTo>
                  <a:pt x="15087" y="1404417"/>
                </a:lnTo>
                <a:lnTo>
                  <a:pt x="15087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> 
				</p:cNvPr>
          <p:cNvSpPr/>
          <p:nvPr/>
        </p:nvSpPr>
        <p:spPr>
          <a:xfrm>
            <a:off x="3248025" y="752475"/>
            <a:ext cx="2238375" cy="1400175"/>
          </a:xfrm>
          <a:custGeom>
            <a:avLst/>
            <a:gdLst>
              <a:gd name="connsiteX0" fmla="*/ 15849 w 2238375"/>
              <a:gd name="connsiteY0" fmla="*/ 12230 h 1400175"/>
              <a:gd name="connsiteX1" fmla="*/ 2242095 w 2238375"/>
              <a:gd name="connsiteY1" fmla="*/ 12230 h 1400175"/>
              <a:gd name="connsiteX2" fmla="*/ 2242095 w 2238375"/>
              <a:gd name="connsiteY2" fmla="*/ 1404417 h 1400175"/>
              <a:gd name="connsiteX3" fmla="*/ 15849 w 2238375"/>
              <a:gd name="connsiteY3" fmla="*/ 1404417 h 1400175"/>
              <a:gd name="connsiteX4" fmla="*/ 15849 w 2238375"/>
              <a:gd name="connsiteY4" fmla="*/ 1223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1400175">
                <a:moveTo>
                  <a:pt x="15849" y="12230"/>
                </a:moveTo>
                <a:lnTo>
                  <a:pt x="2242095" y="12230"/>
                </a:lnTo>
                <a:lnTo>
                  <a:pt x="2242095" y="1404417"/>
                </a:lnTo>
                <a:lnTo>
                  <a:pt x="15849" y="1404417"/>
                </a:lnTo>
                <a:lnTo>
                  <a:pt x="15849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> 
				</p:cNvPr>
          <p:cNvSpPr/>
          <p:nvPr/>
        </p:nvSpPr>
        <p:spPr>
          <a:xfrm>
            <a:off x="2476500" y="1114425"/>
            <a:ext cx="695325" cy="685800"/>
          </a:xfrm>
          <a:custGeom>
            <a:avLst/>
            <a:gdLst>
              <a:gd name="connsiteX0" fmla="*/ 9908 w 695325"/>
              <a:gd name="connsiteY0" fmla="*/ 261552 h 685800"/>
              <a:gd name="connsiteX1" fmla="*/ 261140 w 695325"/>
              <a:gd name="connsiteY1" fmla="*/ 261552 h 685800"/>
              <a:gd name="connsiteX2" fmla="*/ 261140 w 695325"/>
              <a:gd name="connsiteY2" fmla="*/ 10321 h 685800"/>
              <a:gd name="connsiteX3" fmla="*/ 451055 w 695325"/>
              <a:gd name="connsiteY3" fmla="*/ 10321 h 685800"/>
              <a:gd name="connsiteX4" fmla="*/ 451055 w 695325"/>
              <a:gd name="connsiteY4" fmla="*/ 261552 h 685800"/>
              <a:gd name="connsiteX5" fmla="*/ 702287 w 695325"/>
              <a:gd name="connsiteY5" fmla="*/ 261552 h 685800"/>
              <a:gd name="connsiteX6" fmla="*/ 702287 w 695325"/>
              <a:gd name="connsiteY6" fmla="*/ 438374 h 685800"/>
              <a:gd name="connsiteX7" fmla="*/ 451055 w 695325"/>
              <a:gd name="connsiteY7" fmla="*/ 438374 h 685800"/>
              <a:gd name="connsiteX8" fmla="*/ 451055 w 695325"/>
              <a:gd name="connsiteY8" fmla="*/ 689606 h 685800"/>
              <a:gd name="connsiteX9" fmla="*/ 261140 w 695325"/>
              <a:gd name="connsiteY9" fmla="*/ 689606 h 685800"/>
              <a:gd name="connsiteX10" fmla="*/ 261140 w 695325"/>
              <a:gd name="connsiteY10" fmla="*/ 438374 h 685800"/>
              <a:gd name="connsiteX11" fmla="*/ 9908 w 695325"/>
              <a:gd name="connsiteY11" fmla="*/ 438374 h 685800"/>
              <a:gd name="connsiteX12" fmla="*/ 9908 w 695325"/>
              <a:gd name="connsiteY12" fmla="*/ 2615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5325" h="685800">
                <a:moveTo>
                  <a:pt x="9908" y="261552"/>
                </a:moveTo>
                <a:lnTo>
                  <a:pt x="261140" y="261552"/>
                </a:lnTo>
                <a:lnTo>
                  <a:pt x="261140" y="10321"/>
                </a:lnTo>
                <a:lnTo>
                  <a:pt x="451055" y="10321"/>
                </a:lnTo>
                <a:lnTo>
                  <a:pt x="451055" y="261552"/>
                </a:lnTo>
                <a:lnTo>
                  <a:pt x="702287" y="261552"/>
                </a:lnTo>
                <a:lnTo>
                  <a:pt x="702287" y="438374"/>
                </a:lnTo>
                <a:lnTo>
                  <a:pt x="451055" y="438374"/>
                </a:lnTo>
                <a:lnTo>
                  <a:pt x="451055" y="689606"/>
                </a:lnTo>
                <a:lnTo>
                  <a:pt x="261140" y="689606"/>
                </a:lnTo>
                <a:lnTo>
                  <a:pt x="261140" y="438374"/>
                </a:lnTo>
                <a:lnTo>
                  <a:pt x="9908" y="438374"/>
                </a:lnTo>
                <a:lnTo>
                  <a:pt x="9908" y="261552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> 
				</p:cNvPr>
          <p:cNvSpPr/>
          <p:nvPr/>
        </p:nvSpPr>
        <p:spPr>
          <a:xfrm>
            <a:off x="2476500" y="1114425"/>
            <a:ext cx="704850" cy="695325"/>
          </a:xfrm>
          <a:custGeom>
            <a:avLst/>
            <a:gdLst>
              <a:gd name="connsiteX0" fmla="*/ 9907 w 704850"/>
              <a:gd name="connsiteY0" fmla="*/ 261553 h 695325"/>
              <a:gd name="connsiteX1" fmla="*/ 261139 w 704850"/>
              <a:gd name="connsiteY1" fmla="*/ 261553 h 695325"/>
              <a:gd name="connsiteX2" fmla="*/ 261139 w 704850"/>
              <a:gd name="connsiteY2" fmla="*/ 10322 h 695325"/>
              <a:gd name="connsiteX3" fmla="*/ 451054 w 704850"/>
              <a:gd name="connsiteY3" fmla="*/ 10322 h 695325"/>
              <a:gd name="connsiteX4" fmla="*/ 451054 w 704850"/>
              <a:gd name="connsiteY4" fmla="*/ 261553 h 695325"/>
              <a:gd name="connsiteX5" fmla="*/ 702286 w 704850"/>
              <a:gd name="connsiteY5" fmla="*/ 261553 h 695325"/>
              <a:gd name="connsiteX6" fmla="*/ 702286 w 704850"/>
              <a:gd name="connsiteY6" fmla="*/ 438375 h 695325"/>
              <a:gd name="connsiteX7" fmla="*/ 451054 w 704850"/>
              <a:gd name="connsiteY7" fmla="*/ 438375 h 695325"/>
              <a:gd name="connsiteX8" fmla="*/ 451054 w 704850"/>
              <a:gd name="connsiteY8" fmla="*/ 689607 h 695325"/>
              <a:gd name="connsiteX9" fmla="*/ 261139 w 704850"/>
              <a:gd name="connsiteY9" fmla="*/ 689607 h 695325"/>
              <a:gd name="connsiteX10" fmla="*/ 261139 w 704850"/>
              <a:gd name="connsiteY10" fmla="*/ 438375 h 695325"/>
              <a:gd name="connsiteX11" fmla="*/ 9907 w 704850"/>
              <a:gd name="connsiteY11" fmla="*/ 438375 h 695325"/>
              <a:gd name="connsiteX12" fmla="*/ 9907 w 704850"/>
              <a:gd name="connsiteY12" fmla="*/ 261553 h 695325"/>
              <a:gd name="connsiteX13" fmla="*/ 9907 w 704850"/>
              <a:gd name="connsiteY13" fmla="*/ 26155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4850" h="695325">
                <a:moveTo>
                  <a:pt x="9907" y="261553"/>
                </a:moveTo>
                <a:lnTo>
                  <a:pt x="261139" y="261553"/>
                </a:lnTo>
                <a:lnTo>
                  <a:pt x="261139" y="10322"/>
                </a:lnTo>
                <a:lnTo>
                  <a:pt x="451054" y="10322"/>
                </a:lnTo>
                <a:lnTo>
                  <a:pt x="451054" y="261553"/>
                </a:lnTo>
                <a:lnTo>
                  <a:pt x="702286" y="261553"/>
                </a:lnTo>
                <a:lnTo>
                  <a:pt x="702286" y="438375"/>
                </a:lnTo>
                <a:lnTo>
                  <a:pt x="451054" y="438375"/>
                </a:lnTo>
                <a:lnTo>
                  <a:pt x="451054" y="689607"/>
                </a:lnTo>
                <a:lnTo>
                  <a:pt x="261139" y="689607"/>
                </a:lnTo>
                <a:lnTo>
                  <a:pt x="261139" y="438375"/>
                </a:lnTo>
                <a:lnTo>
                  <a:pt x="9907" y="438375"/>
                </a:lnTo>
                <a:lnTo>
                  <a:pt x="9907" y="261553"/>
                </a:lnTo>
                <a:lnTo>
                  <a:pt x="9907" y="2615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6944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> 
				</p:cNvPr>
          <p:cNvSpPr/>
          <p:nvPr/>
        </p:nvSpPr>
        <p:spPr>
          <a:xfrm>
            <a:off x="5553075" y="1114425"/>
            <a:ext cx="695325" cy="685800"/>
          </a:xfrm>
          <a:custGeom>
            <a:avLst/>
            <a:gdLst>
              <a:gd name="connsiteX0" fmla="*/ 11427 w 695325"/>
              <a:gd name="connsiteY0" fmla="*/ 261553 h 685800"/>
              <a:gd name="connsiteX1" fmla="*/ 262659 w 695325"/>
              <a:gd name="connsiteY1" fmla="*/ 261553 h 685800"/>
              <a:gd name="connsiteX2" fmla="*/ 262659 w 695325"/>
              <a:gd name="connsiteY2" fmla="*/ 10322 h 685800"/>
              <a:gd name="connsiteX3" fmla="*/ 452574 w 695325"/>
              <a:gd name="connsiteY3" fmla="*/ 10322 h 685800"/>
              <a:gd name="connsiteX4" fmla="*/ 452574 w 695325"/>
              <a:gd name="connsiteY4" fmla="*/ 261553 h 685800"/>
              <a:gd name="connsiteX5" fmla="*/ 703806 w 695325"/>
              <a:gd name="connsiteY5" fmla="*/ 261553 h 685800"/>
              <a:gd name="connsiteX6" fmla="*/ 703806 w 695325"/>
              <a:gd name="connsiteY6" fmla="*/ 438375 h 685800"/>
              <a:gd name="connsiteX7" fmla="*/ 452574 w 695325"/>
              <a:gd name="connsiteY7" fmla="*/ 438375 h 685800"/>
              <a:gd name="connsiteX8" fmla="*/ 452574 w 695325"/>
              <a:gd name="connsiteY8" fmla="*/ 689607 h 685800"/>
              <a:gd name="connsiteX9" fmla="*/ 262659 w 695325"/>
              <a:gd name="connsiteY9" fmla="*/ 689607 h 685800"/>
              <a:gd name="connsiteX10" fmla="*/ 262659 w 695325"/>
              <a:gd name="connsiteY10" fmla="*/ 438375 h 685800"/>
              <a:gd name="connsiteX11" fmla="*/ 11427 w 695325"/>
              <a:gd name="connsiteY11" fmla="*/ 438375 h 685800"/>
              <a:gd name="connsiteX12" fmla="*/ 11427 w 695325"/>
              <a:gd name="connsiteY12" fmla="*/ 26155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5325" h="685800">
                <a:moveTo>
                  <a:pt x="11427" y="261553"/>
                </a:moveTo>
                <a:lnTo>
                  <a:pt x="262659" y="261553"/>
                </a:lnTo>
                <a:lnTo>
                  <a:pt x="262659" y="10322"/>
                </a:lnTo>
                <a:lnTo>
                  <a:pt x="452574" y="10322"/>
                </a:lnTo>
                <a:lnTo>
                  <a:pt x="452574" y="261553"/>
                </a:lnTo>
                <a:lnTo>
                  <a:pt x="703806" y="261553"/>
                </a:lnTo>
                <a:lnTo>
                  <a:pt x="703806" y="438375"/>
                </a:lnTo>
                <a:lnTo>
                  <a:pt x="452574" y="438375"/>
                </a:lnTo>
                <a:lnTo>
                  <a:pt x="452574" y="689607"/>
                </a:lnTo>
                <a:lnTo>
                  <a:pt x="262659" y="689607"/>
                </a:lnTo>
                <a:lnTo>
                  <a:pt x="262659" y="438375"/>
                </a:lnTo>
                <a:lnTo>
                  <a:pt x="11427" y="438375"/>
                </a:lnTo>
                <a:lnTo>
                  <a:pt x="11427" y="261553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> 
				</p:cNvPr>
          <p:cNvSpPr/>
          <p:nvPr/>
        </p:nvSpPr>
        <p:spPr>
          <a:xfrm>
            <a:off x="5553075" y="1114425"/>
            <a:ext cx="704850" cy="695325"/>
          </a:xfrm>
          <a:custGeom>
            <a:avLst/>
            <a:gdLst>
              <a:gd name="connsiteX0" fmla="*/ 11427 w 704850"/>
              <a:gd name="connsiteY0" fmla="*/ 261553 h 695325"/>
              <a:gd name="connsiteX1" fmla="*/ 262659 w 704850"/>
              <a:gd name="connsiteY1" fmla="*/ 261553 h 695325"/>
              <a:gd name="connsiteX2" fmla="*/ 262659 w 704850"/>
              <a:gd name="connsiteY2" fmla="*/ 10322 h 695325"/>
              <a:gd name="connsiteX3" fmla="*/ 452574 w 704850"/>
              <a:gd name="connsiteY3" fmla="*/ 10322 h 695325"/>
              <a:gd name="connsiteX4" fmla="*/ 452574 w 704850"/>
              <a:gd name="connsiteY4" fmla="*/ 261553 h 695325"/>
              <a:gd name="connsiteX5" fmla="*/ 703806 w 704850"/>
              <a:gd name="connsiteY5" fmla="*/ 261553 h 695325"/>
              <a:gd name="connsiteX6" fmla="*/ 703806 w 704850"/>
              <a:gd name="connsiteY6" fmla="*/ 438375 h 695325"/>
              <a:gd name="connsiteX7" fmla="*/ 452574 w 704850"/>
              <a:gd name="connsiteY7" fmla="*/ 438375 h 695325"/>
              <a:gd name="connsiteX8" fmla="*/ 452574 w 704850"/>
              <a:gd name="connsiteY8" fmla="*/ 689607 h 695325"/>
              <a:gd name="connsiteX9" fmla="*/ 262659 w 704850"/>
              <a:gd name="connsiteY9" fmla="*/ 689607 h 695325"/>
              <a:gd name="connsiteX10" fmla="*/ 262659 w 704850"/>
              <a:gd name="connsiteY10" fmla="*/ 438375 h 695325"/>
              <a:gd name="connsiteX11" fmla="*/ 11427 w 704850"/>
              <a:gd name="connsiteY11" fmla="*/ 438375 h 695325"/>
              <a:gd name="connsiteX12" fmla="*/ 11427 w 704850"/>
              <a:gd name="connsiteY12" fmla="*/ 261553 h 695325"/>
              <a:gd name="connsiteX13" fmla="*/ 11427 w 704850"/>
              <a:gd name="connsiteY13" fmla="*/ 26155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4850" h="695325">
                <a:moveTo>
                  <a:pt x="11427" y="261553"/>
                </a:moveTo>
                <a:lnTo>
                  <a:pt x="262659" y="261553"/>
                </a:lnTo>
                <a:lnTo>
                  <a:pt x="262659" y="10322"/>
                </a:lnTo>
                <a:lnTo>
                  <a:pt x="452574" y="10322"/>
                </a:lnTo>
                <a:lnTo>
                  <a:pt x="452574" y="261553"/>
                </a:lnTo>
                <a:lnTo>
                  <a:pt x="703806" y="261553"/>
                </a:lnTo>
                <a:lnTo>
                  <a:pt x="703806" y="438375"/>
                </a:lnTo>
                <a:lnTo>
                  <a:pt x="452574" y="438375"/>
                </a:lnTo>
                <a:lnTo>
                  <a:pt x="452574" y="689607"/>
                </a:lnTo>
                <a:lnTo>
                  <a:pt x="262659" y="689607"/>
                </a:lnTo>
                <a:lnTo>
                  <a:pt x="262659" y="438375"/>
                </a:lnTo>
                <a:lnTo>
                  <a:pt x="11427" y="438375"/>
                </a:lnTo>
                <a:lnTo>
                  <a:pt x="11427" y="261553"/>
                </a:lnTo>
                <a:lnTo>
                  <a:pt x="11427" y="2615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69445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> 
				</p:cNvPr>
          <p:cNvSpPr/>
          <p:nvPr/>
        </p:nvSpPr>
        <p:spPr>
          <a:xfrm>
            <a:off x="6315075" y="752475"/>
            <a:ext cx="2762250" cy="1400175"/>
          </a:xfrm>
          <a:custGeom>
            <a:avLst/>
            <a:gdLst>
              <a:gd name="connsiteX0" fmla="*/ 16179 w 2762250"/>
              <a:gd name="connsiteY0" fmla="*/ 12230 h 1400175"/>
              <a:gd name="connsiteX1" fmla="*/ 2762250 w 2762250"/>
              <a:gd name="connsiteY1" fmla="*/ 12230 h 1400175"/>
              <a:gd name="connsiteX2" fmla="*/ 2762250 w 2762250"/>
              <a:gd name="connsiteY2" fmla="*/ 1404417 h 1400175"/>
              <a:gd name="connsiteX3" fmla="*/ 16179 w 2762250"/>
              <a:gd name="connsiteY3" fmla="*/ 1404417 h 1400175"/>
              <a:gd name="connsiteX4" fmla="*/ 16179 w 2762250"/>
              <a:gd name="connsiteY4" fmla="*/ 1223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0" h="1400175">
                <a:moveTo>
                  <a:pt x="16179" y="12230"/>
                </a:moveTo>
                <a:lnTo>
                  <a:pt x="2762250" y="12230"/>
                </a:lnTo>
                <a:lnTo>
                  <a:pt x="2762250" y="1404417"/>
                </a:lnTo>
                <a:lnTo>
                  <a:pt x="16179" y="1404417"/>
                </a:lnTo>
                <a:lnTo>
                  <a:pt x="16179" y="1223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> 
				</p:cNvPr>
          <p:cNvSpPr/>
          <p:nvPr/>
        </p:nvSpPr>
        <p:spPr>
          <a:xfrm>
            <a:off x="6305550" y="742950"/>
            <a:ext cx="2781300" cy="1419225"/>
          </a:xfrm>
          <a:custGeom>
            <a:avLst/>
            <a:gdLst>
              <a:gd name="connsiteX0" fmla="*/ 25704 w 2781300"/>
              <a:gd name="connsiteY0" fmla="*/ 21755 h 1419225"/>
              <a:gd name="connsiteX1" fmla="*/ 2771775 w 2781300"/>
              <a:gd name="connsiteY1" fmla="*/ 21755 h 1419225"/>
              <a:gd name="connsiteX2" fmla="*/ 2771775 w 2781300"/>
              <a:gd name="connsiteY2" fmla="*/ 1413942 h 1419225"/>
              <a:gd name="connsiteX3" fmla="*/ 25704 w 2781300"/>
              <a:gd name="connsiteY3" fmla="*/ 1413942 h 1419225"/>
              <a:gd name="connsiteX4" fmla="*/ 25704 w 2781300"/>
              <a:gd name="connsiteY4" fmla="*/ 2175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1419225">
                <a:moveTo>
                  <a:pt x="25704" y="21755"/>
                </a:moveTo>
                <a:lnTo>
                  <a:pt x="2771775" y="21755"/>
                </a:lnTo>
                <a:lnTo>
                  <a:pt x="2771775" y="1413942"/>
                </a:lnTo>
                <a:lnTo>
                  <a:pt x="25704" y="1413942"/>
                </a:lnTo>
                <a:lnTo>
                  <a:pt x="25704" y="2175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1e477b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1" name="Picture 60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02" name="Picture 60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857375"/>
            <a:ext cx="7724775" cy="4752975"/>
          </a:xfrm>
          <a:prstGeom prst="rect">
            <a:avLst/>
          </a:prstGeom>
        </p:spPr>
      </p:pic>
      <p:sp>
        <p:nvSpPr>
          <p:cNvPr id="602" name="TextBox 602"/>
          <p:cNvSpPr txBox="1"/>
          <p:nvPr/>
        </p:nvSpPr>
        <p:spPr>
          <a:xfrm>
            <a:off x="7035573" y="3694086"/>
            <a:ext cx="203454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6191240" y="3825110"/>
            <a:ext cx="203453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4253324" y="3843611"/>
            <a:ext cx="203453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5" name="TextBox 605"/>
          <p:cNvSpPr txBox="1"/>
          <p:nvPr/>
        </p:nvSpPr>
        <p:spPr>
          <a:xfrm>
            <a:off x="6891325" y="3770381"/>
            <a:ext cx="203454" cy="2662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096"/>
              </a:lnSpc>
            </a:pPr>
            <a:r>
              <a:rPr lang="en-US" altLang="zh-CN" sz="1602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6" name="TextBox 606"/>
          <p:cNvSpPr txBox="1"/>
          <p:nvPr/>
        </p:nvSpPr>
        <p:spPr>
          <a:xfrm>
            <a:off x="2326685" y="3919853"/>
            <a:ext cx="4916479" cy="804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6334"/>
              </a:lnSpc>
            </a:pPr>
            <a:r>
              <a:rPr lang="en-US" altLang="zh-CN" sz="5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Guarding</a:t>
            </a:r>
            <a:r>
              <a:rPr lang="en-US" altLang="zh-CN" sz="5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5400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solidly</a:t>
            </a:r>
          </a:p>
        </p:txBody>
      </p:sp>
      <p:sp>
        <p:nvSpPr>
          <p:cNvPr id="607" name="TextBox 607"/>
          <p:cNvSpPr txBox="1"/>
          <p:nvPr/>
        </p:nvSpPr>
        <p:spPr>
          <a:xfrm>
            <a:off x="3579594" y="4645578"/>
            <a:ext cx="228600" cy="299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5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8" name="TextBox 608"/>
          <p:cNvSpPr txBox="1"/>
          <p:nvPr/>
        </p:nvSpPr>
        <p:spPr>
          <a:xfrm>
            <a:off x="3450434" y="4850632"/>
            <a:ext cx="444627" cy="4431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489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09" name="TextBox 609"/>
          <p:cNvSpPr txBox="1"/>
          <p:nvPr/>
        </p:nvSpPr>
        <p:spPr>
          <a:xfrm>
            <a:off x="803037" y="50961"/>
            <a:ext cx="5463064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Advanced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management</a:t>
            </a:r>
          </a:p>
        </p:txBody>
      </p:sp>
      <p:sp>
        <p:nvSpPr>
          <p:cNvPr id="610" name="TextBox 610"/>
          <p:cNvSpPr txBox="1"/>
          <p:nvPr/>
        </p:nvSpPr>
        <p:spPr>
          <a:xfrm>
            <a:off x="121439" y="936795"/>
            <a:ext cx="2242853" cy="2199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35686">
              <a:lnSpc>
                <a:spcPts val="3751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Global</a:t>
            </a:r>
          </a:p>
          <a:p>
            <a:pPr indent="0">
              <a:lnSpc>
                <a:spcPts val="2406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Broadband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639869">
              <a:lnSpc>
                <a:spcPts val="4165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11" name="TextBox 611"/>
          <p:cNvSpPr txBox="1"/>
          <p:nvPr/>
        </p:nvSpPr>
        <p:spPr>
          <a:xfrm>
            <a:off x="3311715" y="874799"/>
            <a:ext cx="2128156" cy="10989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72973">
              <a:lnSpc>
                <a:spcPts val="3751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Seamless</a:t>
            </a:r>
          </a:p>
          <a:p>
            <a:pPr indent="0">
              <a:lnSpc>
                <a:spcPts val="2501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monitoring</a:t>
            </a:r>
          </a:p>
          <a:p>
            <a:pPr indent="662277">
              <a:lnSpc>
                <a:spcPts val="2399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system</a:t>
            </a:r>
          </a:p>
        </p:txBody>
      </p:sp>
      <p:sp>
        <p:nvSpPr>
          <p:cNvPr id="612" name="TextBox 612"/>
          <p:cNvSpPr txBox="1"/>
          <p:nvPr/>
        </p:nvSpPr>
        <p:spPr>
          <a:xfrm>
            <a:off x="6372347" y="895609"/>
            <a:ext cx="2665845" cy="10867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96772">
              <a:lnSpc>
                <a:spcPts val="3751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World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leading</a:t>
            </a:r>
          </a:p>
          <a:p>
            <a:pPr indent="0">
              <a:lnSpc>
                <a:spcPts val="2405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detecting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analyzing</a:t>
            </a:r>
          </a:p>
          <a:p>
            <a:pPr indent="783313">
              <a:lnSpc>
                <a:spcPts val="2399"/>
              </a:lnSpc>
            </a:pPr>
            <a:r>
              <a:rPr lang="en-US" altLang="zh-CN" sz="19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technique</a:t>
            </a:r>
          </a:p>
        </p:txBody>
      </p:sp>
      <p:sp>
        <p:nvSpPr>
          <p:cNvPr id="613" name="TextBox 613"/>
          <p:cNvSpPr txBox="1"/>
          <p:nvPr/>
        </p:nvSpPr>
        <p:spPr>
          <a:xfrm>
            <a:off x="1528823" y="3337757"/>
            <a:ext cx="461086" cy="5636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438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3023410" y="3492666"/>
            <a:ext cx="4269330" cy="28456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65875">
              <a:lnSpc>
                <a:spcPts val="2096"/>
              </a:lnSpc>
            </a:pPr>
            <a:r>
              <a:rPr lang="en-US" altLang="zh-CN" sz="1602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503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8711">
              <a:lnSpc>
                <a:spcPts val="3480"/>
              </a:lnSpc>
            </a:pPr>
            <a:r>
              <a:rPr lang="en-US" altLang="zh-CN" sz="28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28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collective</a:t>
            </a:r>
            <a:r>
              <a:rPr lang="en-US" altLang="zh-CN" sz="28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strength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276274">
              <a:lnSpc>
                <a:spcPts val="3070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795195">
              <a:lnSpc>
                <a:spcPts val="3255"/>
              </a:lnSpc>
            </a:pPr>
            <a:r>
              <a:rPr lang="en-US" altLang="zh-CN" sz="18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270951" y="6611361"/>
            <a:ext cx="4865827" cy="19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70"/>
              </a:lnSpc>
            </a:pPr>
            <a:r>
              <a:rPr lang="en-US" altLang="zh-CN" sz="12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★</a:t>
            </a:r>
            <a:r>
              <a:rPr lang="en-US" altLang="zh-CN" sz="1200" dirty="0" smtClean="0">
                <a:solidFill>
                  <a:srgbClr val="fe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center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(including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locations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specialists)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reeform 618"> 
				</p:cNvPr>
          <p:cNvSpPr/>
          <p:nvPr/>
        </p:nvSpPr>
        <p:spPr>
          <a:xfrm>
            <a:off x="19050" y="609600"/>
            <a:ext cx="3933825" cy="2019300"/>
          </a:xfrm>
          <a:custGeom>
            <a:avLst/>
            <a:gdLst>
              <a:gd name="connsiteX0" fmla="*/ 16446 w 3933825"/>
              <a:gd name="connsiteY0" fmla="*/ 1019200 h 2019300"/>
              <a:gd name="connsiteX1" fmla="*/ 1978406 w 3933825"/>
              <a:gd name="connsiteY1" fmla="*/ 11087 h 2019300"/>
              <a:gd name="connsiteX2" fmla="*/ 3940378 w 3933825"/>
              <a:gd name="connsiteY2" fmla="*/ 1019200 h 2019300"/>
              <a:gd name="connsiteX3" fmla="*/ 1978406 w 3933825"/>
              <a:gd name="connsiteY3" fmla="*/ 2027314 h 2019300"/>
              <a:gd name="connsiteX4" fmla="*/ 16446 w 3933825"/>
              <a:gd name="connsiteY4" fmla="*/ 10192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5" h="2019300">
                <a:moveTo>
                  <a:pt x="16446" y="1019200"/>
                </a:moveTo>
                <a:cubicBezTo>
                  <a:pt x="16446" y="462432"/>
                  <a:pt x="894842" y="11087"/>
                  <a:pt x="1978406" y="11087"/>
                </a:cubicBezTo>
                <a:cubicBezTo>
                  <a:pt x="3061969" y="11087"/>
                  <a:pt x="3940378" y="462432"/>
                  <a:pt x="3940378" y="1019200"/>
                </a:cubicBezTo>
                <a:cubicBezTo>
                  <a:pt x="3940378" y="1575968"/>
                  <a:pt x="3061969" y="2027314"/>
                  <a:pt x="1978406" y="2027314"/>
                </a:cubicBezTo>
                <a:cubicBezTo>
                  <a:pt x="894842" y="2027314"/>
                  <a:pt x="16446" y="1575968"/>
                  <a:pt x="16446" y="1019200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> 
				</p:cNvPr>
          <p:cNvSpPr/>
          <p:nvPr/>
        </p:nvSpPr>
        <p:spPr>
          <a:xfrm>
            <a:off x="19050" y="609600"/>
            <a:ext cx="3943350" cy="2028825"/>
          </a:xfrm>
          <a:custGeom>
            <a:avLst/>
            <a:gdLst>
              <a:gd name="connsiteX0" fmla="*/ 16446 w 3943350"/>
              <a:gd name="connsiteY0" fmla="*/ 1019200 h 2028825"/>
              <a:gd name="connsiteX1" fmla="*/ 1978406 w 3943350"/>
              <a:gd name="connsiteY1" fmla="*/ 11087 h 2028825"/>
              <a:gd name="connsiteX2" fmla="*/ 3940378 w 3943350"/>
              <a:gd name="connsiteY2" fmla="*/ 1019200 h 2028825"/>
              <a:gd name="connsiteX3" fmla="*/ 1978406 w 3943350"/>
              <a:gd name="connsiteY3" fmla="*/ 2027314 h 2028825"/>
              <a:gd name="connsiteX4" fmla="*/ 16446 w 3943350"/>
              <a:gd name="connsiteY4" fmla="*/ 1019200 h 2028825"/>
              <a:gd name="connsiteX5" fmla="*/ 16446 w 3943350"/>
              <a:gd name="connsiteY5" fmla="*/ 101920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2028825">
                <a:moveTo>
                  <a:pt x="16446" y="1019200"/>
                </a:moveTo>
                <a:cubicBezTo>
                  <a:pt x="16446" y="462432"/>
                  <a:pt x="894842" y="11087"/>
                  <a:pt x="1978406" y="11087"/>
                </a:cubicBezTo>
                <a:cubicBezTo>
                  <a:pt x="3061969" y="11087"/>
                  <a:pt x="3940378" y="462432"/>
                  <a:pt x="3940378" y="1019200"/>
                </a:cubicBezTo>
                <a:cubicBezTo>
                  <a:pt x="3940378" y="1575968"/>
                  <a:pt x="3061969" y="2027314"/>
                  <a:pt x="1978406" y="2027314"/>
                </a:cubicBezTo>
                <a:cubicBezTo>
                  <a:pt x="894842" y="2027314"/>
                  <a:pt x="16446" y="1575968"/>
                  <a:pt x="16446" y="1019200"/>
                </a:cubicBezTo>
                <a:lnTo>
                  <a:pt x="16446" y="10192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59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> 
				</p:cNvPr>
          <p:cNvSpPr/>
          <p:nvPr/>
        </p:nvSpPr>
        <p:spPr>
          <a:xfrm>
            <a:off x="5133975" y="609600"/>
            <a:ext cx="3933825" cy="2019300"/>
          </a:xfrm>
          <a:custGeom>
            <a:avLst/>
            <a:gdLst>
              <a:gd name="connsiteX0" fmla="*/ 14088 w 3933825"/>
              <a:gd name="connsiteY0" fmla="*/ 1019200 h 2019300"/>
              <a:gd name="connsiteX1" fmla="*/ 1976048 w 3933825"/>
              <a:gd name="connsiteY1" fmla="*/ 11087 h 2019300"/>
              <a:gd name="connsiteX2" fmla="*/ 3938020 w 3933825"/>
              <a:gd name="connsiteY2" fmla="*/ 1019200 h 2019300"/>
              <a:gd name="connsiteX3" fmla="*/ 1976048 w 3933825"/>
              <a:gd name="connsiteY3" fmla="*/ 2027314 h 2019300"/>
              <a:gd name="connsiteX4" fmla="*/ 14088 w 3933825"/>
              <a:gd name="connsiteY4" fmla="*/ 10192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3825" h="2019300">
                <a:moveTo>
                  <a:pt x="14088" y="1019200"/>
                </a:moveTo>
                <a:cubicBezTo>
                  <a:pt x="14088" y="462432"/>
                  <a:pt x="892483" y="11087"/>
                  <a:pt x="1976048" y="11087"/>
                </a:cubicBezTo>
                <a:cubicBezTo>
                  <a:pt x="3059611" y="11087"/>
                  <a:pt x="3938020" y="462432"/>
                  <a:pt x="3938020" y="1019200"/>
                </a:cubicBezTo>
                <a:cubicBezTo>
                  <a:pt x="3938020" y="1575968"/>
                  <a:pt x="3059611" y="2027314"/>
                  <a:pt x="1976048" y="2027314"/>
                </a:cubicBezTo>
                <a:cubicBezTo>
                  <a:pt x="892483" y="2027314"/>
                  <a:pt x="14088" y="1575968"/>
                  <a:pt x="14088" y="1019200"/>
                </a:cubicBez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> 
				</p:cNvPr>
          <p:cNvSpPr/>
          <p:nvPr/>
        </p:nvSpPr>
        <p:spPr>
          <a:xfrm>
            <a:off x="5133975" y="609600"/>
            <a:ext cx="3943350" cy="2028825"/>
          </a:xfrm>
          <a:custGeom>
            <a:avLst/>
            <a:gdLst>
              <a:gd name="connsiteX0" fmla="*/ 14088 w 3943350"/>
              <a:gd name="connsiteY0" fmla="*/ 1019200 h 2028825"/>
              <a:gd name="connsiteX1" fmla="*/ 1976048 w 3943350"/>
              <a:gd name="connsiteY1" fmla="*/ 11087 h 2028825"/>
              <a:gd name="connsiteX2" fmla="*/ 3938020 w 3943350"/>
              <a:gd name="connsiteY2" fmla="*/ 1019200 h 2028825"/>
              <a:gd name="connsiteX3" fmla="*/ 1976048 w 3943350"/>
              <a:gd name="connsiteY3" fmla="*/ 2027314 h 2028825"/>
              <a:gd name="connsiteX4" fmla="*/ 14088 w 3943350"/>
              <a:gd name="connsiteY4" fmla="*/ 1019200 h 2028825"/>
              <a:gd name="connsiteX5" fmla="*/ 14088 w 3943350"/>
              <a:gd name="connsiteY5" fmla="*/ 1019200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2028825">
                <a:moveTo>
                  <a:pt x="14088" y="1019200"/>
                </a:moveTo>
                <a:cubicBezTo>
                  <a:pt x="14088" y="462432"/>
                  <a:pt x="892483" y="11087"/>
                  <a:pt x="1976048" y="11087"/>
                </a:cubicBezTo>
                <a:cubicBezTo>
                  <a:pt x="3059611" y="11087"/>
                  <a:pt x="3938020" y="462432"/>
                  <a:pt x="3938020" y="1019200"/>
                </a:cubicBezTo>
                <a:cubicBezTo>
                  <a:pt x="3938020" y="1575968"/>
                  <a:pt x="3059611" y="2027314"/>
                  <a:pt x="1976048" y="2027314"/>
                </a:cubicBezTo>
                <a:cubicBezTo>
                  <a:pt x="892483" y="2027314"/>
                  <a:pt x="14088" y="1575968"/>
                  <a:pt x="14088" y="1019200"/>
                </a:cubicBezTo>
                <a:lnTo>
                  <a:pt x="14088" y="10192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26598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3" name="Picture 62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624" name="Picture 624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962525"/>
            <a:ext cx="9029700" cy="1533525"/>
          </a:xfrm>
          <a:prstGeom prst="rect">
            <a:avLst/>
          </a:prstGeom>
        </p:spPr>
      </p:pic>
      <p:pic>
        <p:nvPicPr>
          <p:cNvPr id="625" name="Picture 625">
					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3900"/>
            <a:ext cx="9144000" cy="4181475"/>
          </a:xfrm>
          <a:prstGeom prst="rect">
            <a:avLst/>
          </a:prstGeom>
        </p:spPr>
      </p:pic>
      <p:sp>
        <p:nvSpPr>
          <p:cNvPr id="625" name="TextBox 625"/>
          <p:cNvSpPr txBox="1"/>
          <p:nvPr/>
        </p:nvSpPr>
        <p:spPr>
          <a:xfrm>
            <a:off x="7058918" y="1679851"/>
            <a:ext cx="183192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&amp;</a:t>
            </a:r>
          </a:p>
        </p:txBody>
      </p:sp>
      <p:sp>
        <p:nvSpPr>
          <p:cNvPr id="626" name="TextBox 626"/>
          <p:cNvSpPr txBox="1"/>
          <p:nvPr/>
        </p:nvSpPr>
        <p:spPr>
          <a:xfrm>
            <a:off x="371298" y="50961"/>
            <a:ext cx="3247931" cy="24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31739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69169">
              <a:lnSpc>
                <a:spcPts val="281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traffic</a:t>
            </a:r>
          </a:p>
          <a:p>
            <a:pPr indent="618650">
              <a:lnSpc>
                <a:spcPts val="2399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security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risk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4566"/>
              </a:lnSpc>
            </a:pP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Need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enhance</a:t>
            </a:r>
          </a:p>
          <a:p>
            <a:pPr indent="845189">
              <a:lnSpc>
                <a:spcPts val="3073"/>
              </a:lnSpc>
            </a:pP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27" name="TextBox 627"/>
          <p:cNvSpPr txBox="1"/>
          <p:nvPr/>
        </p:nvSpPr>
        <p:spPr>
          <a:xfrm>
            <a:off x="3791876" y="1495501"/>
            <a:ext cx="1438982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fefefe"/>
                </a:solidFill>
                <a:latin typeface="Arial" charset="0"/>
                <a:cs typeface="Arial" charset="0"/>
              </a:rPr>
              <a:t>contradiction</a:t>
            </a:r>
          </a:p>
        </p:txBody>
      </p:sp>
      <p:sp>
        <p:nvSpPr>
          <p:cNvPr id="628" name="TextBox 628"/>
          <p:cNvSpPr txBox="1"/>
          <p:nvPr/>
        </p:nvSpPr>
        <p:spPr>
          <a:xfrm>
            <a:off x="5380316" y="866948"/>
            <a:ext cx="3539554" cy="15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540174">
              <a:lnSpc>
                <a:spcPts val="3783"/>
              </a:lnSpc>
            </a:pP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Streamlining</a:t>
            </a:r>
          </a:p>
          <a:p>
            <a:pPr indent="0">
              <a:lnSpc>
                <a:spcPts val="3073"/>
              </a:lnSpc>
            </a:pP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37482">
              <a:lnSpc>
                <a:spcPts val="3990"/>
              </a:lnSpc>
            </a:pP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reduction</a:t>
            </a:r>
          </a:p>
        </p:txBody>
      </p:sp>
      <p:sp>
        <p:nvSpPr>
          <p:cNvPr id="629" name="TextBox 629"/>
          <p:cNvSpPr txBox="1"/>
          <p:nvPr/>
        </p:nvSpPr>
        <p:spPr>
          <a:xfrm>
            <a:off x="377144" y="3116612"/>
            <a:ext cx="8428617" cy="3678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678"/>
              </a:lnSpc>
            </a:pP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R&amp;D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+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Technical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800" dirty="0" smtClean="0">
                <a:solidFill>
                  <a:srgbClr val="326598"/>
                </a:solidFill>
                <a:latin typeface="Arial" charset="0"/>
                <a:cs typeface="Arial" charset="0"/>
              </a:rPr>
              <a:t>Capabilities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3205">
              <a:lnSpc>
                <a:spcPts val="5168"/>
              </a:lnSpc>
            </a:pPr>
            <a:r>
              <a:rPr lang="en-US" altLang="zh-CN" sz="4002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4002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continues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be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selected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customer</a:t>
            </a:r>
          </a:p>
          <a:p>
            <a:pPr indent="46347">
              <a:lnSpc>
                <a:spcPts val="3883"/>
              </a:lnSpc>
            </a:pP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strengthening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competitiveness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597" dirty="0" smtClean="0">
                <a:solidFill>
                  <a:srgbClr val="bf0000"/>
                </a:solidFill>
                <a:latin typeface="Arial" charset="0"/>
                <a:cs typeface="Arial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545789">
              <a:lnSpc>
                <a:spcPts val="1233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630" name="TextBox 630"/>
          <p:cNvSpPr txBox="1"/>
          <p:nvPr/>
        </p:nvSpPr>
        <p:spPr>
          <a:xfrm>
            <a:off x="8892861" y="6634629"/>
            <a:ext cx="169309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 
				</p:cNvPr>
          <p:cNvSpPr/>
          <p:nvPr/>
        </p:nvSpPr>
        <p:spPr>
          <a:xfrm>
            <a:off x="7448550" y="4543425"/>
            <a:ext cx="1581150" cy="838200"/>
          </a:xfrm>
          <a:custGeom>
            <a:avLst/>
            <a:gdLst>
              <a:gd name="connsiteX0" fmla="*/ 33416 w 1581150"/>
              <a:gd name="connsiteY0" fmla="*/ 430610 h 838200"/>
              <a:gd name="connsiteX1" fmla="*/ 802008 w 1581150"/>
              <a:gd name="connsiteY1" fmla="*/ 37697 h 838200"/>
              <a:gd name="connsiteX2" fmla="*/ 1570612 w 1581150"/>
              <a:gd name="connsiteY2" fmla="*/ 430610 h 838200"/>
              <a:gd name="connsiteX3" fmla="*/ 802008 w 1581150"/>
              <a:gd name="connsiteY3" fmla="*/ 823523 h 838200"/>
              <a:gd name="connsiteX4" fmla="*/ 33416 w 1581150"/>
              <a:gd name="connsiteY4" fmla="*/ 430610 h 838200"/>
              <a:gd name="connsiteX5" fmla="*/ 33416 w 1581150"/>
              <a:gd name="connsiteY5" fmla="*/ 43061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50" h="838200">
                <a:moveTo>
                  <a:pt x="33416" y="430610"/>
                </a:moveTo>
                <a:cubicBezTo>
                  <a:pt x="33416" y="213617"/>
                  <a:pt x="377522" y="37697"/>
                  <a:pt x="802008" y="37697"/>
                </a:cubicBezTo>
                <a:cubicBezTo>
                  <a:pt x="1226492" y="37697"/>
                  <a:pt x="1570612" y="213617"/>
                  <a:pt x="1570612" y="430610"/>
                </a:cubicBezTo>
                <a:cubicBezTo>
                  <a:pt x="1570612" y="647602"/>
                  <a:pt x="1226492" y="823523"/>
                  <a:pt x="802008" y="823523"/>
                </a:cubicBezTo>
                <a:cubicBezTo>
                  <a:pt x="377522" y="823523"/>
                  <a:pt x="33416" y="647602"/>
                  <a:pt x="33416" y="430610"/>
                </a:cubicBezTo>
                <a:lnTo>
                  <a:pt x="33416" y="43061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63500">
            <a:solidFill>
              <a:srgbClr val="242498">
                <a:alpha val="100000"/>
              </a:srgb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pic>
        <p:nvPicPr>
          <p:cNvPr id="12" name="Picture 1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495425"/>
            <a:ext cx="8715375" cy="51339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90195" y="50961"/>
            <a:ext cx="6605945" cy="152463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12841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06">
              <a:lnSpc>
                <a:spcPts val="3849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Strategic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based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on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the</a:t>
            </a:r>
          </a:p>
          <a:p>
            <a:pPr indent="0">
              <a:lnSpc>
                <a:spcPts val="3840"/>
              </a:lnSpc>
            </a:pP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stage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1575" y="1653064"/>
            <a:ext cx="3965940" cy="3956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793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life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cycle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198335">
              <a:lnSpc>
                <a:spcPts val="3109"/>
              </a:lnSpc>
            </a:pP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Rapid</a:t>
            </a: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Expansion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164912">
              <a:lnSpc>
                <a:spcPts val="4232"/>
              </a:lnSpc>
            </a:pPr>
            <a:r>
              <a:rPr lang="en-US" altLang="zh-CN" sz="2802" dirty="0" smtClean="0">
                <a:solidFill>
                  <a:srgbClr val="3232cb"/>
                </a:solidFill>
                <a:latin typeface="Arial Unicode MS" charset="0"/>
                <a:cs typeface="Arial Unicode MS" charset="0"/>
              </a:rPr>
              <a:t>Ｌ</a:t>
            </a:r>
            <a:r>
              <a:rPr lang="en-US" altLang="zh-CN" sz="2802" dirty="0" smtClean="0">
                <a:solidFill>
                  <a:srgbClr val="3232c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802" dirty="0" smtClean="0">
                <a:solidFill>
                  <a:srgbClr val="3232cb"/>
                </a:solidFill>
                <a:latin typeface="Arial Unicode MS" charset="0"/>
                <a:cs typeface="Arial Unicode MS" charset="0"/>
              </a:rPr>
              <a:t>Ｔ</a:t>
            </a:r>
            <a:r>
              <a:rPr lang="en-US" altLang="zh-CN" sz="2802" dirty="0" smtClean="0">
                <a:solidFill>
                  <a:srgbClr val="3232cb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2802" dirty="0" smtClean="0">
                <a:solidFill>
                  <a:srgbClr val="3232cb"/>
                </a:solidFill>
                <a:latin typeface="Arial Unicode MS" charset="0"/>
                <a:cs typeface="Arial Unicode MS" charset="0"/>
              </a:rPr>
              <a:t>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80149">
              <a:lnSpc>
                <a:spcPts val="3466"/>
              </a:lnSpc>
            </a:pP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Aggressive</a:t>
            </a:r>
          </a:p>
          <a:p>
            <a:pPr indent="796913">
              <a:lnSpc>
                <a:spcPts val="2879"/>
              </a:lnSpc>
            </a:pP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1812662">
              <a:lnSpc>
                <a:spcPts val="3176"/>
              </a:lnSpc>
            </a:pP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Cloud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Services</a:t>
            </a:r>
          </a:p>
          <a:p>
            <a:pPr indent="2038214">
              <a:lnSpc>
                <a:spcPts val="2495"/>
              </a:lnSpc>
            </a:pP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/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DC/Wi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-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1997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Fi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14253" y="1681676"/>
            <a:ext cx="3753296" cy="410504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Efficient</a:t>
            </a: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Utilization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63998">
              <a:lnSpc>
                <a:spcPts val="3860"/>
              </a:lnSpc>
            </a:pPr>
            <a:r>
              <a:rPr lang="en-US" altLang="zh-CN" sz="2802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FTTH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2681905">
              <a:lnSpc>
                <a:spcPts val="4233"/>
              </a:lnSpc>
            </a:pPr>
            <a:r>
              <a:rPr lang="en-US" altLang="zh-CN" sz="2802" dirty="0" smtClean="0">
                <a:solidFill>
                  <a:srgbClr val="3232cb"/>
                </a:solidFill>
                <a:latin typeface="Times New Roman" charset="0"/>
                <a:cs typeface="Times New Roman" charset="0"/>
              </a:rPr>
              <a:t>PSTN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1908657">
              <a:lnSpc>
                <a:spcPts val="3389"/>
              </a:lnSpc>
            </a:pPr>
            <a:r>
              <a:rPr lang="en-US" altLang="zh-CN" sz="24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Streamlining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02405" y="6335353"/>
            <a:ext cx="1312107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27758" y="6335353"/>
            <a:ext cx="761480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growth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49908" y="6335353"/>
            <a:ext cx="902566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maturity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57872" y="6335353"/>
            <a:ext cx="803856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decline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72226" y="6630061"/>
            <a:ext cx="83939" cy="19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66925"/>
            <a:ext cx="7143750" cy="4295775"/>
          </a:xfrm>
          <a:prstGeom prst="rect">
            <a:avLst/>
          </a:prstGeom>
        </p:spPr>
      </p:pic>
      <p:pic>
        <p:nvPicPr>
          <p:cNvPr id="23" name="Picture 23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92405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3037" y="50961"/>
            <a:ext cx="5123934" cy="4209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314"/>
              </a:lnSpc>
            </a:pP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7091" y="671636"/>
            <a:ext cx="1556332" cy="9682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0307">
              <a:lnSpc>
                <a:spcPts val="3783"/>
              </a:lnSpc>
            </a:pPr>
            <a:r>
              <a:rPr lang="en-US" altLang="zh-CN" sz="31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CAPEX</a:t>
            </a:r>
          </a:p>
          <a:p>
            <a:pPr indent="0">
              <a:lnSpc>
                <a:spcPts val="3840"/>
              </a:lnSpc>
            </a:pPr>
            <a:r>
              <a:rPr lang="en-US" altLang="zh-CN" sz="31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31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Sales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75259" y="1361658"/>
            <a:ext cx="59280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969750" y="782790"/>
            <a:ext cx="1347978" cy="8614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10"/>
              </a:lnSpc>
            </a:pPr>
            <a:r>
              <a:rPr lang="en-US" altLang="zh-CN" sz="36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19.4</a:t>
            </a:r>
            <a:r>
              <a:rPr lang="en-US" altLang="zh-CN" sz="36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6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304800">
              <a:lnSpc>
                <a:spcPts val="2071"/>
              </a:lnSpc>
            </a:pP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2009</a:t>
            </a:r>
            <a:r>
              <a:rPr lang="en-US" altLang="zh-CN" sz="18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345997" y="775768"/>
            <a:ext cx="1347978" cy="8614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710"/>
              </a:lnSpc>
            </a:pPr>
            <a:r>
              <a:rPr lang="en-US" altLang="zh-CN" sz="36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15.9</a:t>
            </a:r>
            <a:r>
              <a:rPr lang="en-US" altLang="zh-CN" sz="36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6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304800">
              <a:lnSpc>
                <a:spcPts val="2071"/>
              </a:lnSpc>
            </a:pP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（</a:t>
            </a: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/>
            </a:r>
            <a:r>
              <a:rPr lang="en-US" altLang="zh-CN" sz="18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>2014</a:t>
            </a:r>
            <a:r>
              <a:rPr lang="en-US" altLang="zh-CN" sz="1800" dirty="0" smtClean="0">
                <a:solidFill>
                  <a:srgbClr val="000098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800" dirty="0" smtClean="0">
                <a:solidFill>
                  <a:srgbClr val="000098"/>
                </a:solidFill>
                <a:latin typeface="Arial Unicode MS" charset="0"/>
                <a:cs typeface="Arial Unicode MS" charset="0"/>
              </a:rPr>
              <a:t>）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7180" y="1750676"/>
            <a:ext cx="352949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2.2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44976" y="1841714"/>
            <a:ext cx="125542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(Trillions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450226" y="2504809"/>
            <a:ext cx="1834827" cy="10494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393368">
              <a:lnSpc>
                <a:spcPts val="2343"/>
              </a:lnSpc>
            </a:pPr>
            <a:r>
              <a:rPr lang="en-US" altLang="zh-CN" sz="1997" dirty="0" smtClean="0">
                <a:solidFill>
                  <a:srgbClr val="1e477b"/>
                </a:solidFill>
                <a:latin typeface="Arial" charset="0"/>
                <a:cs typeface="Arial" charset="0"/>
              </a:rPr>
              <a:t>1.9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19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Cloud</a:t>
            </a: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Services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428315" y="2203419"/>
            <a:ext cx="1562701" cy="10301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comparison</a:t>
            </a:r>
          </a:p>
          <a:p>
            <a:pPr indent="120472">
              <a:lnSpc>
                <a:spcPts val="2160"/>
              </a:lnSpc>
            </a:pP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FY2005</a:t>
            </a:r>
          </a:p>
          <a:p>
            <a:pPr indent="221210">
              <a:lnSpc>
                <a:spcPts val="3821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16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06432" y="3733443"/>
            <a:ext cx="1849860" cy="148707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4536">
              <a:lnSpc>
                <a:spcPts val="236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3G(FOMA)</a:t>
            </a: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2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,</a:t>
            </a:r>
            <a:r>
              <a:rPr lang="en-US" altLang="zh-CN" sz="12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2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others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345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FTTH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0226" y="3558797"/>
            <a:ext cx="1125106" cy="11254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/DC/Wi-Fi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383571">
              <a:lnSpc>
                <a:spcPts val="2498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LTE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12369" y="5881556"/>
            <a:ext cx="676475" cy="3001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6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PSTN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40888" y="5218440"/>
            <a:ext cx="1116683" cy="10943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973">
              <a:lnSpc>
                <a:spcPts val="3666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30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949"/>
              </a:lnSpc>
            </a:pP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2802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    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40</a:t>
            </a:r>
            <a:r>
              <a:rPr lang="en-US" altLang="zh-CN" sz="2802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802" dirty="0" smtClean="0">
                <a:solidFill>
                  <a:srgbClr val="933634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35568" y="6287478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319574" y="6287478"/>
            <a:ext cx="733312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622779" y="6345996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6710" y="6661595"/>
            <a:ext cx="5719752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Amounts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excludes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sales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related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estate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solar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power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generation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operation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3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53175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803037" y="-54512"/>
            <a:ext cx="3120528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&lt;Growing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LTE&gt;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91987" y="201519"/>
            <a:ext cx="8394474" cy="40772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311049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26770">
              <a:lnSpc>
                <a:spcPts val="4951"/>
              </a:lnSpc>
            </a:pP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stations</a:t>
            </a:r>
          </a:p>
          <a:p>
            <a:pPr indent="26770">
              <a:lnSpc>
                <a:spcPts val="4680"/>
              </a:lnSpc>
            </a:pP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Suppress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4397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investment</a:t>
            </a:r>
          </a:p>
          <a:p>
            <a:pPr indent="6843889">
              <a:lnSpc>
                <a:spcPts val="2084"/>
              </a:lnSpc>
            </a:pPr>
            <a:r>
              <a:rPr lang="en-US" altLang="zh-CN" sz="1800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95,000</a:t>
            </a:r>
            <a:r>
              <a:rPr lang="en-US" altLang="zh-CN" sz="1800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stations</a:t>
            </a:r>
          </a:p>
          <a:p>
            <a:pPr indent="6716890">
              <a:lnSpc>
                <a:spcPts val="2618"/>
              </a:lnSpc>
            </a:pP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LTE</a:t>
            </a:r>
          </a:p>
          <a:p>
            <a:pPr indent="6716890">
              <a:lnSpc>
                <a:spcPts val="2160"/>
              </a:lnSpc>
            </a:pP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1686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(Billions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yen)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6924279">
              <a:lnSpc>
                <a:spcPts val="2628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Total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capital</a:t>
            </a:r>
          </a:p>
          <a:p>
            <a:pPr indent="6839697">
              <a:lnSpc>
                <a:spcPts val="1727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of</a:t>
            </a:r>
          </a:p>
          <a:p>
            <a:pPr indent="6884731">
              <a:lnSpc>
                <a:spcPts val="1727"/>
              </a:lnSpc>
            </a:pP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docomo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10202" y="4649147"/>
            <a:ext cx="1113921" cy="54950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80345">
              <a:lnSpc>
                <a:spcPts val="1639"/>
              </a:lnSpc>
            </a:pPr>
            <a:r>
              <a:rPr lang="en-US" altLang="zh-CN" sz="139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Capital</a:t>
            </a:r>
          </a:p>
          <a:p>
            <a:pPr indent="0">
              <a:lnSpc>
                <a:spcPts val="1343"/>
              </a:lnSpc>
            </a:pPr>
            <a:r>
              <a:rPr lang="en-US" altLang="zh-CN" sz="139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39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    </a:t>
            </a:r>
            <a:r>
              <a:rPr lang="en-US" altLang="zh-CN" sz="139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of</a:t>
            </a:r>
          </a:p>
          <a:p>
            <a:pPr indent="301118">
              <a:lnSpc>
                <a:spcPts val="1343"/>
              </a:lnSpc>
            </a:pPr>
            <a:r>
              <a:rPr lang="en-US" altLang="zh-CN" sz="1397" dirty="0" smtClean="0">
                <a:solidFill>
                  <a:srgbClr val="575757"/>
                </a:solidFill>
                <a:latin typeface="Arial" charset="0"/>
                <a:cs typeface="Arial" charset="0"/>
              </a:rPr>
              <a:t>FOMA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33021" y="4809060"/>
            <a:ext cx="1207231" cy="4898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22427">
              <a:lnSpc>
                <a:spcPts val="2129"/>
              </a:lnSpc>
            </a:pPr>
            <a:r>
              <a:rPr lang="en-US" altLang="zh-CN" sz="1800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Capital</a:t>
            </a:r>
          </a:p>
          <a:p>
            <a:pPr indent="0">
              <a:lnSpc>
                <a:spcPts val="1727"/>
              </a:lnSpc>
            </a:pPr>
            <a:r>
              <a:rPr lang="en-US" altLang="zh-CN" sz="1800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310819" y="5307374"/>
            <a:ext cx="6906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789052" y="5247972"/>
            <a:ext cx="694245" cy="27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129"/>
              </a:lnSpc>
            </a:pPr>
            <a:r>
              <a:rPr lang="en-US" altLang="zh-CN" sz="1800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800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800" dirty="0" smtClean="0">
                <a:solidFill>
                  <a:srgbClr val="8db3e1"/>
                </a:solidFill>
                <a:latin typeface="Arial" charset="0"/>
                <a:cs typeface="Arial" charset="0"/>
              </a:rPr>
              <a:t>LTE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98386" y="5494716"/>
            <a:ext cx="1335416" cy="962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230020">
              <a:lnSpc>
                <a:spcPts val="1639"/>
              </a:lnSpc>
            </a:pPr>
            <a:r>
              <a:rPr lang="en-US" altLang="zh-CN" sz="13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7,000</a:t>
            </a:r>
            <a:r>
              <a:rPr lang="en-US" altLang="zh-CN" sz="13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37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044896" y="6156075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926930" y="6156075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736140" y="6159374"/>
            <a:ext cx="733312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838662" y="6240556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6710" y="6523095"/>
            <a:ext cx="4034010" cy="3117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Forecast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FY2013</a:t>
            </a:r>
          </a:p>
          <a:p>
            <a:pPr indent="81252">
              <a:lnSpc>
                <a:spcPts val="1046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ew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segment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reporting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structure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have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been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applied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from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FY2014/1Q)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7"> 
				</p:cNvPr>
          <p:cNvSpPr/>
          <p:nvPr/>
        </p:nvSpPr>
        <p:spPr>
          <a:xfrm>
            <a:off x="4581525" y="4648200"/>
            <a:ext cx="657225" cy="723900"/>
          </a:xfrm>
          <a:custGeom>
            <a:avLst/>
            <a:gdLst>
              <a:gd name="connsiteX0" fmla="*/ 15443 w 657225"/>
              <a:gd name="connsiteY0" fmla="*/ 10388 h 723900"/>
              <a:gd name="connsiteX1" fmla="*/ 657682 w 657225"/>
              <a:gd name="connsiteY1" fmla="*/ 10388 h 723900"/>
              <a:gd name="connsiteX2" fmla="*/ 657682 w 657225"/>
              <a:gd name="connsiteY2" fmla="*/ 725017 h 723900"/>
              <a:gd name="connsiteX3" fmla="*/ 15443 w 657225"/>
              <a:gd name="connsiteY3" fmla="*/ 725017 h 723900"/>
              <a:gd name="connsiteX4" fmla="*/ 15443 w 657225"/>
              <a:gd name="connsiteY4" fmla="*/ 10388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723900">
                <a:moveTo>
                  <a:pt x="15443" y="10388"/>
                </a:moveTo>
                <a:lnTo>
                  <a:pt x="657682" y="10388"/>
                </a:lnTo>
                <a:lnTo>
                  <a:pt x="657682" y="725017"/>
                </a:lnTo>
                <a:lnTo>
                  <a:pt x="15443" y="725017"/>
                </a:lnTo>
                <a:lnTo>
                  <a:pt x="15443" y="1038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254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8"> 
				</p:cNvPr>
          <p:cNvSpPr/>
          <p:nvPr/>
        </p:nvSpPr>
        <p:spPr>
          <a:xfrm>
            <a:off x="2990850" y="5295900"/>
            <a:ext cx="647700" cy="723900"/>
          </a:xfrm>
          <a:custGeom>
            <a:avLst/>
            <a:gdLst>
              <a:gd name="connsiteX0" fmla="*/ 9842 w 647700"/>
              <a:gd name="connsiteY0" fmla="*/ 10769 h 723900"/>
              <a:gd name="connsiteX1" fmla="*/ 652081 w 647700"/>
              <a:gd name="connsiteY1" fmla="*/ 10769 h 723900"/>
              <a:gd name="connsiteX2" fmla="*/ 652081 w 647700"/>
              <a:gd name="connsiteY2" fmla="*/ 725398 h 723900"/>
              <a:gd name="connsiteX3" fmla="*/ 9842 w 647700"/>
              <a:gd name="connsiteY3" fmla="*/ 725398 h 723900"/>
              <a:gd name="connsiteX4" fmla="*/ 9842 w 647700"/>
              <a:gd name="connsiteY4" fmla="*/ 10769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700" h="723900">
                <a:moveTo>
                  <a:pt x="9842" y="10769"/>
                </a:moveTo>
                <a:lnTo>
                  <a:pt x="652081" y="10769"/>
                </a:lnTo>
                <a:lnTo>
                  <a:pt x="652081" y="725398"/>
                </a:lnTo>
                <a:lnTo>
                  <a:pt x="9842" y="725398"/>
                </a:lnTo>
                <a:lnTo>
                  <a:pt x="9842" y="1076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> 
				</p:cNvPr>
          <p:cNvSpPr/>
          <p:nvPr/>
        </p:nvSpPr>
        <p:spPr>
          <a:xfrm>
            <a:off x="2990850" y="5295900"/>
            <a:ext cx="657225" cy="733425"/>
          </a:xfrm>
          <a:custGeom>
            <a:avLst/>
            <a:gdLst>
              <a:gd name="connsiteX0" fmla="*/ 9842 w 657225"/>
              <a:gd name="connsiteY0" fmla="*/ 10769 h 733425"/>
              <a:gd name="connsiteX1" fmla="*/ 652081 w 657225"/>
              <a:gd name="connsiteY1" fmla="*/ 10769 h 733425"/>
              <a:gd name="connsiteX2" fmla="*/ 652081 w 657225"/>
              <a:gd name="connsiteY2" fmla="*/ 725398 h 733425"/>
              <a:gd name="connsiteX3" fmla="*/ 9842 w 657225"/>
              <a:gd name="connsiteY3" fmla="*/ 725398 h 733425"/>
              <a:gd name="connsiteX4" fmla="*/ 9842 w 657225"/>
              <a:gd name="connsiteY4" fmla="*/ 1076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25" h="733425">
                <a:moveTo>
                  <a:pt x="9842" y="10769"/>
                </a:moveTo>
                <a:lnTo>
                  <a:pt x="652081" y="10769"/>
                </a:lnTo>
                <a:lnTo>
                  <a:pt x="652081" y="725398"/>
                </a:lnTo>
                <a:lnTo>
                  <a:pt x="9842" y="725398"/>
                </a:lnTo>
                <a:lnTo>
                  <a:pt x="9842" y="107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d7d7d">
                <a:alpha val="10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> 
				</p:cNvPr>
          <p:cNvSpPr/>
          <p:nvPr/>
        </p:nvSpPr>
        <p:spPr>
          <a:xfrm>
            <a:off x="6391275" y="3867150"/>
            <a:ext cx="333375" cy="352425"/>
          </a:xfrm>
          <a:custGeom>
            <a:avLst/>
            <a:gdLst>
              <a:gd name="connsiteX0" fmla="*/ 10205 w 333375"/>
              <a:gd name="connsiteY0" fmla="*/ 185643 h 352425"/>
              <a:gd name="connsiteX1" fmla="*/ 175229 w 333375"/>
              <a:gd name="connsiteY1" fmla="*/ 12136 h 352425"/>
              <a:gd name="connsiteX2" fmla="*/ 340266 w 333375"/>
              <a:gd name="connsiteY2" fmla="*/ 185643 h 352425"/>
              <a:gd name="connsiteX3" fmla="*/ 175229 w 333375"/>
              <a:gd name="connsiteY3" fmla="*/ 359151 h 352425"/>
              <a:gd name="connsiteX4" fmla="*/ 10205 w 333375"/>
              <a:gd name="connsiteY4" fmla="*/ 185643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352425">
                <a:moveTo>
                  <a:pt x="10205" y="185643"/>
                </a:moveTo>
                <a:cubicBezTo>
                  <a:pt x="10205" y="89822"/>
                  <a:pt x="84094" y="12136"/>
                  <a:pt x="175229" y="12136"/>
                </a:cubicBezTo>
                <a:cubicBezTo>
                  <a:pt x="266377" y="12136"/>
                  <a:pt x="340266" y="89822"/>
                  <a:pt x="340266" y="185643"/>
                </a:cubicBezTo>
                <a:cubicBezTo>
                  <a:pt x="340266" y="281465"/>
                  <a:pt x="266377" y="359151"/>
                  <a:pt x="175229" y="359151"/>
                </a:cubicBezTo>
                <a:cubicBezTo>
                  <a:pt x="84094" y="359151"/>
                  <a:pt x="10205" y="281465"/>
                  <a:pt x="10205" y="185643"/>
                </a:cubicBez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1"> 
				</p:cNvPr>
          <p:cNvSpPr/>
          <p:nvPr/>
        </p:nvSpPr>
        <p:spPr>
          <a:xfrm>
            <a:off x="6372225" y="3848100"/>
            <a:ext cx="381000" cy="400050"/>
          </a:xfrm>
          <a:custGeom>
            <a:avLst/>
            <a:gdLst>
              <a:gd name="connsiteX0" fmla="*/ 29255 w 381000"/>
              <a:gd name="connsiteY0" fmla="*/ 204693 h 400050"/>
              <a:gd name="connsiteX1" fmla="*/ 194279 w 381000"/>
              <a:gd name="connsiteY1" fmla="*/ 31186 h 400050"/>
              <a:gd name="connsiteX2" fmla="*/ 359316 w 381000"/>
              <a:gd name="connsiteY2" fmla="*/ 204693 h 400050"/>
              <a:gd name="connsiteX3" fmla="*/ 194279 w 381000"/>
              <a:gd name="connsiteY3" fmla="*/ 378201 h 400050"/>
              <a:gd name="connsiteX4" fmla="*/ 29255 w 381000"/>
              <a:gd name="connsiteY4" fmla="*/ 204693 h 400050"/>
              <a:gd name="connsiteX5" fmla="*/ 29255 w 381000"/>
              <a:gd name="connsiteY5" fmla="*/ 20469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000" h="400050">
                <a:moveTo>
                  <a:pt x="29255" y="204693"/>
                </a:moveTo>
                <a:cubicBezTo>
                  <a:pt x="29255" y="108872"/>
                  <a:pt x="103144" y="31186"/>
                  <a:pt x="194279" y="31186"/>
                </a:cubicBezTo>
                <a:cubicBezTo>
                  <a:pt x="285427" y="31186"/>
                  <a:pt x="359316" y="108872"/>
                  <a:pt x="359316" y="204693"/>
                </a:cubicBezTo>
                <a:cubicBezTo>
                  <a:pt x="359316" y="300515"/>
                  <a:pt x="285427" y="378201"/>
                  <a:pt x="194279" y="378201"/>
                </a:cubicBezTo>
                <a:cubicBezTo>
                  <a:pt x="103144" y="378201"/>
                  <a:pt x="29255" y="300515"/>
                  <a:pt x="29255" y="204693"/>
                </a:cubicBezTo>
                <a:lnTo>
                  <a:pt x="29255" y="20469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0dbda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2"> 
				</p:cNvPr>
          <p:cNvSpPr/>
          <p:nvPr/>
        </p:nvSpPr>
        <p:spPr>
          <a:xfrm>
            <a:off x="1666875" y="2638425"/>
            <a:ext cx="4648200" cy="1352550"/>
          </a:xfrm>
          <a:custGeom>
            <a:avLst/>
            <a:gdLst>
              <a:gd name="connsiteX0" fmla="*/ 44805 w 4648200"/>
              <a:gd name="connsiteY0" fmla="*/ 46713 h 1352550"/>
              <a:gd name="connsiteX1" fmla="*/ 4625391 w 4648200"/>
              <a:gd name="connsiteY1" fmla="*/ 1327889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0" h="1352550">
                <a:moveTo>
                  <a:pt x="44805" y="46713"/>
                </a:moveTo>
                <a:lnTo>
                  <a:pt x="4625391" y="1327889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3"> 
				</p:cNvPr>
          <p:cNvSpPr/>
          <p:nvPr/>
        </p:nvSpPr>
        <p:spPr>
          <a:xfrm>
            <a:off x="5953125" y="3705225"/>
            <a:ext cx="361950" cy="361950"/>
          </a:xfrm>
          <a:custGeom>
            <a:avLst/>
            <a:gdLst>
              <a:gd name="connsiteX0" fmla="*/ 124209 w 361950"/>
              <a:gd name="connsiteY0" fmla="*/ 39408 h 361950"/>
              <a:gd name="connsiteX1" fmla="*/ 339132 w 361950"/>
              <a:gd name="connsiteY1" fmla="*/ 261086 h 361950"/>
              <a:gd name="connsiteX2" fmla="*/ 40389 w 361950"/>
              <a:gd name="connsiteY2" fmla="*/ 339052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361950">
                <a:moveTo>
                  <a:pt x="124209" y="39408"/>
                </a:moveTo>
                <a:lnTo>
                  <a:pt x="339132" y="261086"/>
                </a:lnTo>
                <a:lnTo>
                  <a:pt x="40389" y="339052"/>
                </a:lnTo>
              </a:path>
            </a:pathLst>
          </a:custGeom>
          <a:ln w="88900">
            <a:solidFill>
              <a:srgbClr val="bf4f4c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4"> 
				</p:cNvPr>
          <p:cNvSpPr/>
          <p:nvPr/>
        </p:nvSpPr>
        <p:spPr>
          <a:xfrm>
            <a:off x="4562475" y="4848225"/>
            <a:ext cx="695325" cy="1314450"/>
          </a:xfrm>
          <a:custGeom>
            <a:avLst/>
            <a:gdLst>
              <a:gd name="connsiteX0" fmla="*/ 16636 w 695325"/>
              <a:gd name="connsiteY0" fmla="*/ 18808 h 1314450"/>
              <a:gd name="connsiteX1" fmla="*/ 699096 w 695325"/>
              <a:gd name="connsiteY1" fmla="*/ 18808 h 1314450"/>
              <a:gd name="connsiteX2" fmla="*/ 699096 w 695325"/>
              <a:gd name="connsiteY2" fmla="*/ 1322158 h 1314450"/>
              <a:gd name="connsiteX3" fmla="*/ 16636 w 695325"/>
              <a:gd name="connsiteY3" fmla="*/ 1322158 h 1314450"/>
              <a:gd name="connsiteX4" fmla="*/ 16636 w 695325"/>
              <a:gd name="connsiteY4" fmla="*/ 18808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1314450">
                <a:moveTo>
                  <a:pt x="16636" y="18808"/>
                </a:moveTo>
                <a:lnTo>
                  <a:pt x="699096" y="18808"/>
                </a:lnTo>
                <a:lnTo>
                  <a:pt x="699096" y="1322158"/>
                </a:lnTo>
                <a:lnTo>
                  <a:pt x="16636" y="1322158"/>
                </a:lnTo>
                <a:lnTo>
                  <a:pt x="16636" y="18808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> 
				</p:cNvPr>
          <p:cNvSpPr/>
          <p:nvPr/>
        </p:nvSpPr>
        <p:spPr>
          <a:xfrm>
            <a:off x="1371600" y="5848350"/>
            <a:ext cx="685800" cy="314325"/>
          </a:xfrm>
          <a:custGeom>
            <a:avLst/>
            <a:gdLst>
              <a:gd name="connsiteX0" fmla="*/ 10477 w 685800"/>
              <a:gd name="connsiteY0" fmla="*/ 15125 h 314325"/>
              <a:gd name="connsiteX1" fmla="*/ 692937 w 685800"/>
              <a:gd name="connsiteY1" fmla="*/ 15125 h 314325"/>
              <a:gd name="connsiteX2" fmla="*/ 692937 w 685800"/>
              <a:gd name="connsiteY2" fmla="*/ 322033 h 314325"/>
              <a:gd name="connsiteX3" fmla="*/ 10477 w 685800"/>
              <a:gd name="connsiteY3" fmla="*/ 322033 h 314325"/>
              <a:gd name="connsiteX4" fmla="*/ 10477 w 685800"/>
              <a:gd name="connsiteY4" fmla="*/ 151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314325">
                <a:moveTo>
                  <a:pt x="10477" y="15125"/>
                </a:moveTo>
                <a:lnTo>
                  <a:pt x="692937" y="15125"/>
                </a:lnTo>
                <a:lnTo>
                  <a:pt x="692937" y="322033"/>
                </a:lnTo>
                <a:lnTo>
                  <a:pt x="10477" y="322033"/>
                </a:lnTo>
                <a:lnTo>
                  <a:pt x="10477" y="15125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> 
				</p:cNvPr>
          <p:cNvSpPr/>
          <p:nvPr/>
        </p:nvSpPr>
        <p:spPr>
          <a:xfrm>
            <a:off x="2962275" y="5419725"/>
            <a:ext cx="695325" cy="742950"/>
          </a:xfrm>
          <a:custGeom>
            <a:avLst/>
            <a:gdLst>
              <a:gd name="connsiteX0" fmla="*/ 18313 w 695325"/>
              <a:gd name="connsiteY0" fmla="*/ 18795 h 742950"/>
              <a:gd name="connsiteX1" fmla="*/ 700773 w 695325"/>
              <a:gd name="connsiteY1" fmla="*/ 18795 h 742950"/>
              <a:gd name="connsiteX2" fmla="*/ 700773 w 695325"/>
              <a:gd name="connsiteY2" fmla="*/ 750646 h 742950"/>
              <a:gd name="connsiteX3" fmla="*/ 18313 w 695325"/>
              <a:gd name="connsiteY3" fmla="*/ 750646 h 742950"/>
              <a:gd name="connsiteX4" fmla="*/ 18313 w 695325"/>
              <a:gd name="connsiteY4" fmla="*/ 1879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742950">
                <a:moveTo>
                  <a:pt x="18313" y="18795"/>
                </a:moveTo>
                <a:lnTo>
                  <a:pt x="700773" y="18795"/>
                </a:lnTo>
                <a:lnTo>
                  <a:pt x="700773" y="750646"/>
                </a:lnTo>
                <a:lnTo>
                  <a:pt x="18313" y="750646"/>
                </a:lnTo>
                <a:lnTo>
                  <a:pt x="18313" y="18795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> 
				</p:cNvPr>
          <p:cNvSpPr/>
          <p:nvPr/>
        </p:nvSpPr>
        <p:spPr>
          <a:xfrm>
            <a:off x="6162675" y="4591050"/>
            <a:ext cx="695325" cy="1571625"/>
          </a:xfrm>
          <a:custGeom>
            <a:avLst/>
            <a:gdLst>
              <a:gd name="connsiteX0" fmla="*/ 14960 w 695325"/>
              <a:gd name="connsiteY0" fmla="*/ 17233 h 1571625"/>
              <a:gd name="connsiteX1" fmla="*/ 697421 w 695325"/>
              <a:gd name="connsiteY1" fmla="*/ 17233 h 1571625"/>
              <a:gd name="connsiteX2" fmla="*/ 697421 w 695325"/>
              <a:gd name="connsiteY2" fmla="*/ 1576171 h 1571625"/>
              <a:gd name="connsiteX3" fmla="*/ 14960 w 695325"/>
              <a:gd name="connsiteY3" fmla="*/ 1576171 h 1571625"/>
              <a:gd name="connsiteX4" fmla="*/ 14960 w 695325"/>
              <a:gd name="connsiteY4" fmla="*/ 17233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5" h="1571625">
                <a:moveTo>
                  <a:pt x="14960" y="17233"/>
                </a:moveTo>
                <a:lnTo>
                  <a:pt x="697421" y="17233"/>
                </a:lnTo>
                <a:lnTo>
                  <a:pt x="697421" y="1576171"/>
                </a:lnTo>
                <a:lnTo>
                  <a:pt x="14960" y="1576171"/>
                </a:lnTo>
                <a:lnTo>
                  <a:pt x="14960" y="17233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> 
				</p:cNvPr>
          <p:cNvSpPr/>
          <p:nvPr/>
        </p:nvSpPr>
        <p:spPr>
          <a:xfrm>
            <a:off x="6772275" y="4171950"/>
            <a:ext cx="942975" cy="561975"/>
          </a:xfrm>
          <a:custGeom>
            <a:avLst/>
            <a:gdLst>
              <a:gd name="connsiteX0" fmla="*/ 12472 w 942975"/>
              <a:gd name="connsiteY0" fmla="*/ 289429 h 561975"/>
              <a:gd name="connsiteX1" fmla="*/ 481217 w 942975"/>
              <a:gd name="connsiteY1" fmla="*/ 562606 h 561975"/>
              <a:gd name="connsiteX2" fmla="*/ 949949 w 942975"/>
              <a:gd name="connsiteY2" fmla="*/ 289429 h 561975"/>
              <a:gd name="connsiteX3" fmla="*/ 715582 w 942975"/>
              <a:gd name="connsiteY3" fmla="*/ 289429 h 561975"/>
              <a:gd name="connsiteX4" fmla="*/ 715582 w 942975"/>
              <a:gd name="connsiteY4" fmla="*/ 16252 h 561975"/>
              <a:gd name="connsiteX5" fmla="*/ 246839 w 942975"/>
              <a:gd name="connsiteY5" fmla="*/ 16252 h 561975"/>
              <a:gd name="connsiteX6" fmla="*/ 246839 w 942975"/>
              <a:gd name="connsiteY6" fmla="*/ 289429 h 561975"/>
              <a:gd name="connsiteX7" fmla="*/ 12472 w 942975"/>
              <a:gd name="connsiteY7" fmla="*/ 289429 h 561975"/>
              <a:gd name="connsiteX8" fmla="*/ 12472 w 942975"/>
              <a:gd name="connsiteY8" fmla="*/ 289429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975" h="561975">
                <a:moveTo>
                  <a:pt x="12472" y="289429"/>
                </a:moveTo>
                <a:lnTo>
                  <a:pt x="481217" y="562606"/>
                </a:lnTo>
                <a:lnTo>
                  <a:pt x="949949" y="289429"/>
                </a:lnTo>
                <a:lnTo>
                  <a:pt x="715582" y="289429"/>
                </a:lnTo>
                <a:lnTo>
                  <a:pt x="715582" y="16252"/>
                </a:lnTo>
                <a:lnTo>
                  <a:pt x="246839" y="16252"/>
                </a:lnTo>
                <a:lnTo>
                  <a:pt x="246839" y="289429"/>
                </a:lnTo>
                <a:lnTo>
                  <a:pt x="12472" y="289429"/>
                </a:lnTo>
                <a:lnTo>
                  <a:pt x="12472" y="28942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bf000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> 
				</p:cNvPr>
          <p:cNvSpPr/>
          <p:nvPr/>
        </p:nvSpPr>
        <p:spPr>
          <a:xfrm>
            <a:off x="885825" y="6153150"/>
            <a:ext cx="6648450" cy="9525"/>
          </a:xfrm>
          <a:custGeom>
            <a:avLst/>
            <a:gdLst>
              <a:gd name="connsiteX0" fmla="*/ 10069 w 6648450"/>
              <a:gd name="connsiteY0" fmla="*/ 17096 h 9525"/>
              <a:gd name="connsiteX1" fmla="*/ 6651992 w 6648450"/>
              <a:gd name="connsiteY1" fmla="*/ 1709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8450" h="9525">
                <a:moveTo>
                  <a:pt x="10069" y="17096"/>
                </a:moveTo>
                <a:lnTo>
                  <a:pt x="6651992" y="17096"/>
                </a:lnTo>
              </a:path>
            </a:pathLst>
          </a:custGeom>
          <a:ln w="19050">
            <a:solidFill>
              <a:srgbClr val="57575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1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00475"/>
          </a:xfrm>
          <a:prstGeom prst="rect">
            <a:avLst/>
          </a:prstGeom>
        </p:spPr>
      </p:pic>
      <p:pic>
        <p:nvPicPr>
          <p:cNvPr id="72" name="Picture 72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4181475"/>
            <a:ext cx="3657600" cy="1905000"/>
          </a:xfrm>
          <a:prstGeom prst="rect">
            <a:avLst/>
          </a:prstGeom>
        </p:spPr>
      </p:pic>
      <p:sp>
        <p:nvSpPr>
          <p:cNvPr id="72" name="TextBox 72"/>
          <p:cNvSpPr txBox="1"/>
          <p:nvPr/>
        </p:nvSpPr>
        <p:spPr>
          <a:xfrm>
            <a:off x="803037" y="-46650"/>
            <a:ext cx="2872594" cy="3308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&lt;Growing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LTE&gt;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5476907" y="2669194"/>
            <a:ext cx="2287471" cy="9971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7851"/>
              </a:lnSpc>
            </a:pPr>
            <a:r>
              <a:rPr lang="en-US" altLang="zh-CN" sz="6000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6000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6000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▲</a:t>
            </a:r>
            <a:r>
              <a:rPr lang="en-US" altLang="zh-CN" sz="6000" dirty="0" smtClean="0">
                <a:solidFill>
                  <a:srgbClr val="933634"/>
                </a:solidFill>
                <a:latin typeface="Times New Roman" charset="0"/>
                <a:cs typeface="Times New Roman" charset="0"/>
              </a:rPr>
              <a:t>   </a:t>
            </a:r>
            <a:r>
              <a:rPr lang="en-US" altLang="zh-CN" sz="6000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12%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350299" y="188045"/>
            <a:ext cx="8101991" cy="51676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52738">
              <a:lnSpc>
                <a:spcPts val="2604"/>
              </a:lnSpc>
            </a:pP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installing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stations</a:t>
            </a:r>
          </a:p>
          <a:p>
            <a:pPr indent="0">
              <a:lnSpc>
                <a:spcPts val="333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goods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expenses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improving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efficiency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</a:p>
          <a:p>
            <a:pPr indent="0">
              <a:lnSpc>
                <a:spcPts val="2400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Introducing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multi-frequency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antenna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(maximum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frequencies)</a:t>
            </a:r>
          </a:p>
          <a:p>
            <a:pPr indent="3701501">
              <a:lnSpc>
                <a:spcPts val="248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⇒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/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reduced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1/3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compared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with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FOMA</a:t>
            </a:r>
          </a:p>
          <a:p>
            <a:pPr indent="0">
              <a:lnSpc>
                <a:spcPts val="2316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ü</a:t>
            </a:r>
            <a:r>
              <a:rPr lang="en-US" altLang="zh-CN" sz="1997" dirty="0" smtClean="0">
                <a:solidFill>
                  <a:srgbClr val="000000"/>
                </a:solidFill>
                <a:latin typeface="Wingdings" charset="0"/>
                <a:cs typeface="Wingdings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Utilizing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service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NTT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West</a:t>
            </a:r>
          </a:p>
          <a:p>
            <a:pPr indent="2208909">
              <a:lnSpc>
                <a:spcPts val="4425"/>
              </a:lnSpc>
            </a:pP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unit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construction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cost</a:t>
            </a:r>
          </a:p>
          <a:p>
            <a:pPr indent="3224274">
              <a:lnSpc>
                <a:spcPts val="3073"/>
              </a:lnSpc>
            </a:pP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933634"/>
                </a:solidFill>
                <a:latin typeface="Arial" charset="0"/>
                <a:cs typeface="Arial" charset="0"/>
              </a:rPr>
              <a:t>stations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7286954">
              <a:lnSpc>
                <a:spcPts val="1698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591035">
              <a:lnSpc>
                <a:spcPts val="4118"/>
              </a:lnSpc>
            </a:pP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LTE</a:t>
            </a:r>
          </a:p>
          <a:p>
            <a:pPr indent="5698961">
              <a:lnSpc>
                <a:spcPts val="5233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Efficient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469802" y="1293742"/>
            <a:ext cx="144163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5641438" y="5206387"/>
            <a:ext cx="3217454" cy="7211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5678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Arial" charset="0"/>
                <a:cs typeface="Arial" charset="0"/>
              </a:rPr>
              <a:t>investment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428865" y="6209052"/>
            <a:ext cx="544780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2011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3052839" y="6206515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4674530" y="6206515"/>
            <a:ext cx="564065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6180512" y="6209052"/>
            <a:ext cx="733311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2014E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7622779" y="6245852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86710" y="6553551"/>
            <a:ext cx="4750629" cy="30166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175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*1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Cost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antenna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one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frequency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</a:t>
            </a:r>
          </a:p>
          <a:p>
            <a:pPr indent="0">
              <a:lnSpc>
                <a:spcPts val="1200"/>
              </a:lnSpc>
            </a:pP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*2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  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Calculated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dividing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LTE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by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installed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base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station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114425"/>
            <a:ext cx="8115300" cy="4991100"/>
          </a:xfrm>
          <a:prstGeom prst="rect">
            <a:avLst/>
          </a:prstGeom>
        </p:spPr>
      </p:pic>
      <p:pic>
        <p:nvPicPr>
          <p:cNvPr id="87" name="Picture 87">
					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450"/>
          </a:xfrm>
          <a:prstGeom prst="rect">
            <a:avLst/>
          </a:prstGeom>
        </p:spPr>
      </p:pic>
      <p:sp>
        <p:nvSpPr>
          <p:cNvPr id="87" name="TextBox 87"/>
          <p:cNvSpPr txBox="1"/>
          <p:nvPr/>
        </p:nvSpPr>
        <p:spPr>
          <a:xfrm>
            <a:off x="803037" y="-54512"/>
            <a:ext cx="339820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&lt;Maturing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FTTH&gt;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886857" y="201519"/>
            <a:ext cx="4551260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investments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076778" y="595733"/>
            <a:ext cx="856967" cy="5314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4184"/>
              </a:lnSpc>
            </a:pPr>
            <a:r>
              <a:rPr lang="en-US" altLang="zh-CN" sz="31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94</a:t>
            </a:r>
            <a:r>
              <a:rPr lang="en-US" altLang="zh-CN" sz="31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3197" dirty="0" smtClean="0">
                <a:solidFill>
                  <a:srgbClr val="15365d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630895" y="1486910"/>
            <a:ext cx="3155573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Area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coverage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rate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6ebf"/>
                </a:solidFill>
                <a:latin typeface="Arial" charset="0"/>
                <a:cs typeface="Arial" charset="0"/>
              </a:rPr>
              <a:t>FTTH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850396" y="1586957"/>
            <a:ext cx="69061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609407" y="2346073"/>
            <a:ext cx="643128" cy="3988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140"/>
              </a:lnSpc>
            </a:pPr>
            <a:r>
              <a:rPr lang="en-US" altLang="zh-CN" sz="2400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80</a:t>
            </a:r>
            <a:r>
              <a:rPr lang="en-US" altLang="zh-CN" sz="2400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2400" dirty="0" smtClean="0">
                <a:solidFill>
                  <a:srgbClr val="15365d"/>
                </a:solidFill>
                <a:latin typeface="Arial Unicode MS" charset="0"/>
                <a:cs typeface="Arial Unicode MS" charset="0"/>
              </a:rPr>
              <a:t>％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5086737" y="2011472"/>
            <a:ext cx="3567357" cy="11050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652391">
              <a:lnSpc>
                <a:spcPts val="3751"/>
              </a:lnSpc>
            </a:pPr>
            <a:r>
              <a:rPr lang="en-US" altLang="zh-CN" sz="31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18</a:t>
            </a:r>
            <a:r>
              <a:rPr lang="en-US" altLang="zh-CN" sz="31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31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millions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2950"/>
              </a:lnSpc>
            </a:pP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FTTH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subscribers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506322" y="4679358"/>
            <a:ext cx="786879" cy="53154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125729">
              <a:lnSpc>
                <a:spcPts val="2614"/>
              </a:lnSpc>
            </a:pPr>
            <a:r>
              <a:rPr lang="en-US" altLang="zh-CN" sz="19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50</a:t>
            </a:r>
            <a:r>
              <a:rPr lang="en-US" altLang="zh-CN" sz="19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/>
            </a:r>
            <a:r>
              <a:rPr lang="en-US" altLang="zh-CN" sz="1997" dirty="0" smtClean="0">
                <a:solidFill>
                  <a:srgbClr val="15365d"/>
                </a:solidFill>
                <a:latin typeface="Arial Unicode MS" charset="0"/>
                <a:cs typeface="Arial Unicode MS" charset="0"/>
              </a:rPr>
              <a:t>％</a:t>
            </a:r>
          </a:p>
          <a:p>
            <a:pPr indent="0">
              <a:lnSpc>
                <a:spcPts val="1570"/>
              </a:lnSpc>
            </a:pPr>
            <a:r>
              <a:rPr lang="en-US" altLang="zh-CN" sz="13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(FY</a:t>
            </a:r>
            <a:r>
              <a:rPr lang="en-US" altLang="zh-CN" sz="13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15365d"/>
                </a:solidFill>
                <a:latin typeface="Arial" charset="0"/>
                <a:cs typeface="Arial" charset="0"/>
              </a:rPr>
              <a:t>2000)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787392" y="5065714"/>
            <a:ext cx="4629290" cy="417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3286"/>
              </a:lnSpc>
            </a:pP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Capital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investments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for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802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FTTH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1538291" y="5712035"/>
            <a:ext cx="929460" cy="6864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1</a:t>
            </a:r>
            <a:r>
              <a:rPr lang="en-US" altLang="zh-CN" sz="19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997" dirty="0" smtClean="0">
                <a:solidFill>
                  <a:srgbClr val="4e6027"/>
                </a:solidFill>
                <a:latin typeface="Arial" charset="0"/>
                <a:cs typeface="Arial" charset="0"/>
              </a:rPr>
              <a:t>million</a:t>
            </a:r>
          </a:p>
          <a:p>
            <a:pPr indent="124811">
              <a:lnSpc>
                <a:spcPts val="3061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2003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2964406" y="6100876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2005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4397470" y="6100839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2008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5880615" y="6100839"/>
            <a:ext cx="564065" cy="2976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2012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346506" y="6104138"/>
            <a:ext cx="564066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2013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070682" y="6187460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80996" y="6600132"/>
            <a:ext cx="3730212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*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Ratio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optical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fiber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deployment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distribution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points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(NTT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002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East)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8972226" y="6634629"/>
            <a:ext cx="84727" cy="1787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407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05"> 
				</p:cNvPr>
          <p:cNvSpPr/>
          <p:nvPr/>
        </p:nvSpPr>
        <p:spPr>
          <a:xfrm>
            <a:off x="819150" y="5657850"/>
            <a:ext cx="800100" cy="561975"/>
          </a:xfrm>
          <a:custGeom>
            <a:avLst/>
            <a:gdLst>
              <a:gd name="connsiteX0" fmla="*/ 11925 w 800100"/>
              <a:gd name="connsiteY0" fmla="*/ 9537 h 561975"/>
              <a:gd name="connsiteX1" fmla="*/ 809091 w 800100"/>
              <a:gd name="connsiteY1" fmla="*/ 9537 h 561975"/>
              <a:gd name="connsiteX2" fmla="*/ 809091 w 800100"/>
              <a:gd name="connsiteY2" fmla="*/ 565150 h 561975"/>
              <a:gd name="connsiteX3" fmla="*/ 11925 w 800100"/>
              <a:gd name="connsiteY3" fmla="*/ 565150 h 561975"/>
              <a:gd name="connsiteX4" fmla="*/ 11925 w 800100"/>
              <a:gd name="connsiteY4" fmla="*/ 9537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561975">
                <a:moveTo>
                  <a:pt x="11925" y="9537"/>
                </a:moveTo>
                <a:lnTo>
                  <a:pt x="809091" y="9537"/>
                </a:lnTo>
                <a:lnTo>
                  <a:pt x="809091" y="565150"/>
                </a:lnTo>
                <a:lnTo>
                  <a:pt x="11925" y="565150"/>
                </a:lnTo>
                <a:lnTo>
                  <a:pt x="11925" y="9537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> 
				</p:cNvPr>
          <p:cNvSpPr/>
          <p:nvPr/>
        </p:nvSpPr>
        <p:spPr>
          <a:xfrm>
            <a:off x="2333625" y="4562475"/>
            <a:ext cx="809625" cy="1657350"/>
          </a:xfrm>
          <a:custGeom>
            <a:avLst/>
            <a:gdLst>
              <a:gd name="connsiteX0" fmla="*/ 17424 w 809625"/>
              <a:gd name="connsiteY0" fmla="*/ 16674 h 1657350"/>
              <a:gd name="connsiteX1" fmla="*/ 814590 w 809625"/>
              <a:gd name="connsiteY1" fmla="*/ 16674 h 1657350"/>
              <a:gd name="connsiteX2" fmla="*/ 814590 w 809625"/>
              <a:gd name="connsiteY2" fmla="*/ 1660525 h 1657350"/>
              <a:gd name="connsiteX3" fmla="*/ 17424 w 809625"/>
              <a:gd name="connsiteY3" fmla="*/ 1660525 h 1657350"/>
              <a:gd name="connsiteX4" fmla="*/ 17424 w 809625"/>
              <a:gd name="connsiteY4" fmla="*/ 16674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1657350">
                <a:moveTo>
                  <a:pt x="17424" y="16674"/>
                </a:moveTo>
                <a:lnTo>
                  <a:pt x="814590" y="16674"/>
                </a:lnTo>
                <a:lnTo>
                  <a:pt x="814590" y="1660525"/>
                </a:lnTo>
                <a:lnTo>
                  <a:pt x="17424" y="1660525"/>
                </a:lnTo>
                <a:lnTo>
                  <a:pt x="17424" y="16674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> 
				</p:cNvPr>
          <p:cNvSpPr/>
          <p:nvPr/>
        </p:nvSpPr>
        <p:spPr>
          <a:xfrm>
            <a:off x="3876675" y="4038600"/>
            <a:ext cx="800100" cy="2181225"/>
          </a:xfrm>
          <a:custGeom>
            <a:avLst/>
            <a:gdLst>
              <a:gd name="connsiteX0" fmla="*/ 9728 w 800100"/>
              <a:gd name="connsiteY0" fmla="*/ 12700 h 2181225"/>
              <a:gd name="connsiteX1" fmla="*/ 806894 w 800100"/>
              <a:gd name="connsiteY1" fmla="*/ 12700 h 2181225"/>
              <a:gd name="connsiteX2" fmla="*/ 806894 w 800100"/>
              <a:gd name="connsiteY2" fmla="*/ 2184400 h 2181225"/>
              <a:gd name="connsiteX3" fmla="*/ 9728 w 800100"/>
              <a:gd name="connsiteY3" fmla="*/ 2184400 h 2181225"/>
              <a:gd name="connsiteX4" fmla="*/ 9728 w 800100"/>
              <a:gd name="connsiteY4" fmla="*/ 1270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181225">
                <a:moveTo>
                  <a:pt x="9728" y="12700"/>
                </a:moveTo>
                <a:lnTo>
                  <a:pt x="806894" y="12700"/>
                </a:lnTo>
                <a:lnTo>
                  <a:pt x="806894" y="2184400"/>
                </a:lnTo>
                <a:lnTo>
                  <a:pt x="9728" y="2184400"/>
                </a:lnTo>
                <a:lnTo>
                  <a:pt x="9728" y="12700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> 
				</p:cNvPr>
          <p:cNvSpPr/>
          <p:nvPr/>
        </p:nvSpPr>
        <p:spPr>
          <a:xfrm>
            <a:off x="5448300" y="5486400"/>
            <a:ext cx="809625" cy="733425"/>
          </a:xfrm>
          <a:custGeom>
            <a:avLst/>
            <a:gdLst>
              <a:gd name="connsiteX0" fmla="*/ 17462 w 809625"/>
              <a:gd name="connsiteY0" fmla="*/ 10083 h 733425"/>
              <a:gd name="connsiteX1" fmla="*/ 814629 w 809625"/>
              <a:gd name="connsiteY1" fmla="*/ 10083 h 733425"/>
              <a:gd name="connsiteX2" fmla="*/ 814629 w 809625"/>
              <a:gd name="connsiteY2" fmla="*/ 736600 h 733425"/>
              <a:gd name="connsiteX3" fmla="*/ 17462 w 809625"/>
              <a:gd name="connsiteY3" fmla="*/ 736600 h 733425"/>
              <a:gd name="connsiteX4" fmla="*/ 17462 w 809625"/>
              <a:gd name="connsiteY4" fmla="*/ 10083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733425">
                <a:moveTo>
                  <a:pt x="17462" y="10083"/>
                </a:moveTo>
                <a:lnTo>
                  <a:pt x="814629" y="10083"/>
                </a:lnTo>
                <a:lnTo>
                  <a:pt x="814629" y="736600"/>
                </a:lnTo>
                <a:lnTo>
                  <a:pt x="17462" y="736600"/>
                </a:lnTo>
                <a:lnTo>
                  <a:pt x="17462" y="10083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> 
				</p:cNvPr>
          <p:cNvSpPr/>
          <p:nvPr/>
        </p:nvSpPr>
        <p:spPr>
          <a:xfrm>
            <a:off x="6905625" y="5486400"/>
            <a:ext cx="809625" cy="723900"/>
          </a:xfrm>
          <a:custGeom>
            <a:avLst/>
            <a:gdLst>
              <a:gd name="connsiteX0" fmla="*/ 17577 w 809625"/>
              <a:gd name="connsiteY0" fmla="*/ 10083 h 723900"/>
              <a:gd name="connsiteX1" fmla="*/ 814742 w 809625"/>
              <a:gd name="connsiteY1" fmla="*/ 10083 h 723900"/>
              <a:gd name="connsiteX2" fmla="*/ 814742 w 809625"/>
              <a:gd name="connsiteY2" fmla="*/ 728662 h 723900"/>
              <a:gd name="connsiteX3" fmla="*/ 17577 w 809625"/>
              <a:gd name="connsiteY3" fmla="*/ 728662 h 723900"/>
              <a:gd name="connsiteX4" fmla="*/ 17577 w 809625"/>
              <a:gd name="connsiteY4" fmla="*/ 10083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723900">
                <a:moveTo>
                  <a:pt x="17577" y="10083"/>
                </a:moveTo>
                <a:lnTo>
                  <a:pt x="814742" y="10083"/>
                </a:lnTo>
                <a:lnTo>
                  <a:pt x="814742" y="728662"/>
                </a:lnTo>
                <a:lnTo>
                  <a:pt x="17577" y="728662"/>
                </a:lnTo>
                <a:lnTo>
                  <a:pt x="17577" y="10083"/>
                </a:lnTo>
                <a:close/>
              </a:path>
            </a:pathLst>
          </a:custGeom>
          <a:solidFill>
            <a:srgbClr val="8db3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> 
				</p:cNvPr>
          <p:cNvSpPr/>
          <p:nvPr/>
        </p:nvSpPr>
        <p:spPr>
          <a:xfrm>
            <a:off x="1190625" y="4257675"/>
            <a:ext cx="1647825" cy="1285875"/>
          </a:xfrm>
          <a:custGeom>
            <a:avLst/>
            <a:gdLst>
              <a:gd name="connsiteX0" fmla="*/ 35450 w 1647825"/>
              <a:gd name="connsiteY0" fmla="*/ 1261002 h 1285875"/>
              <a:gd name="connsiteX1" fmla="*/ 1622087 w 1647825"/>
              <a:gd name="connsiteY1" fmla="*/ 29381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47825" h="1285875">
                <a:moveTo>
                  <a:pt x="35450" y="1261002"/>
                </a:moveTo>
                <a:lnTo>
                  <a:pt x="1622087" y="29381"/>
                </a:lnTo>
              </a:path>
            </a:pathLst>
          </a:custGeom>
          <a:ln w="76200">
            <a:solidFill>
              <a:srgbClr val="00ae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> 
				</p:cNvPr>
          <p:cNvSpPr/>
          <p:nvPr/>
        </p:nvSpPr>
        <p:spPr>
          <a:xfrm>
            <a:off x="1019175" y="5286375"/>
            <a:ext cx="409575" cy="447675"/>
          </a:xfrm>
          <a:custGeom>
            <a:avLst/>
            <a:gdLst>
              <a:gd name="connsiteX0" fmla="*/ 11192 w 409575"/>
              <a:gd name="connsiteY0" fmla="*/ 232303 h 447675"/>
              <a:gd name="connsiteX1" fmla="*/ 210481 w 409575"/>
              <a:gd name="connsiteY1" fmla="*/ 16402 h 447675"/>
              <a:gd name="connsiteX2" fmla="*/ 409782 w 409575"/>
              <a:gd name="connsiteY2" fmla="*/ 232303 h 447675"/>
              <a:gd name="connsiteX3" fmla="*/ 210481 w 409575"/>
              <a:gd name="connsiteY3" fmla="*/ 448203 h 447675"/>
              <a:gd name="connsiteX4" fmla="*/ 11192 w 409575"/>
              <a:gd name="connsiteY4" fmla="*/ 23230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47675">
                <a:moveTo>
                  <a:pt x="11192" y="232303"/>
                </a:moveTo>
                <a:cubicBezTo>
                  <a:pt x="11192" y="113062"/>
                  <a:pt x="100422" y="16402"/>
                  <a:pt x="210481" y="16402"/>
                </a:cubicBezTo>
                <a:cubicBezTo>
                  <a:pt x="320551" y="16402"/>
                  <a:pt x="409782" y="113062"/>
                  <a:pt x="409782" y="232303"/>
                </a:cubicBezTo>
                <a:cubicBezTo>
                  <a:pt x="409782" y="351543"/>
                  <a:pt x="320551" y="448203"/>
                  <a:pt x="210481" y="448203"/>
                </a:cubicBezTo>
                <a:cubicBezTo>
                  <a:pt x="100422" y="448203"/>
                  <a:pt x="11192" y="351543"/>
                  <a:pt x="11192" y="232303"/>
                </a:cubicBezTo>
                <a:close/>
              </a:path>
            </a:pathLst>
          </a:custGeom>
          <a:solidFill>
            <a:srgbClr val="00ae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> 
				</p:cNvPr>
          <p:cNvSpPr/>
          <p:nvPr/>
        </p:nvSpPr>
        <p:spPr>
          <a:xfrm>
            <a:off x="1000125" y="5267325"/>
            <a:ext cx="457200" cy="495300"/>
          </a:xfrm>
          <a:custGeom>
            <a:avLst/>
            <a:gdLst>
              <a:gd name="connsiteX0" fmla="*/ 30242 w 457200"/>
              <a:gd name="connsiteY0" fmla="*/ 251353 h 495300"/>
              <a:gd name="connsiteX1" fmla="*/ 229531 w 457200"/>
              <a:gd name="connsiteY1" fmla="*/ 35452 h 495300"/>
              <a:gd name="connsiteX2" fmla="*/ 428832 w 457200"/>
              <a:gd name="connsiteY2" fmla="*/ 251353 h 495300"/>
              <a:gd name="connsiteX3" fmla="*/ 229531 w 457200"/>
              <a:gd name="connsiteY3" fmla="*/ 467253 h 495300"/>
              <a:gd name="connsiteX4" fmla="*/ 30242 w 457200"/>
              <a:gd name="connsiteY4" fmla="*/ 251353 h 495300"/>
              <a:gd name="connsiteX5" fmla="*/ 30242 w 457200"/>
              <a:gd name="connsiteY5" fmla="*/ 25135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495300">
                <a:moveTo>
                  <a:pt x="30242" y="251353"/>
                </a:moveTo>
                <a:cubicBezTo>
                  <a:pt x="30242" y="132112"/>
                  <a:pt x="119472" y="35452"/>
                  <a:pt x="229531" y="35452"/>
                </a:cubicBezTo>
                <a:cubicBezTo>
                  <a:pt x="339601" y="35452"/>
                  <a:pt x="428832" y="132112"/>
                  <a:pt x="428832" y="251353"/>
                </a:cubicBezTo>
                <a:cubicBezTo>
                  <a:pt x="428832" y="370593"/>
                  <a:pt x="339601" y="467253"/>
                  <a:pt x="229531" y="467253"/>
                </a:cubicBezTo>
                <a:cubicBezTo>
                  <a:pt x="119472" y="467253"/>
                  <a:pt x="30242" y="370593"/>
                  <a:pt x="30242" y="251353"/>
                </a:cubicBezTo>
                <a:lnTo>
                  <a:pt x="30242" y="2513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aefd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> 
				</p:cNvPr>
          <p:cNvSpPr/>
          <p:nvPr/>
        </p:nvSpPr>
        <p:spPr>
          <a:xfrm>
            <a:off x="2714625" y="2905125"/>
            <a:ext cx="1590675" cy="1419225"/>
          </a:xfrm>
          <a:custGeom>
            <a:avLst/>
            <a:gdLst>
              <a:gd name="connsiteX0" fmla="*/ 35006 w 1590675"/>
              <a:gd name="connsiteY0" fmla="*/ 1394354 h 1419225"/>
              <a:gd name="connsiteX1" fmla="*/ 1570360 w 1590675"/>
              <a:gd name="connsiteY1" fmla="*/ 30158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675" h="1419225">
                <a:moveTo>
                  <a:pt x="35006" y="1394354"/>
                </a:moveTo>
                <a:lnTo>
                  <a:pt x="1570360" y="30158"/>
                </a:lnTo>
              </a:path>
            </a:pathLst>
          </a:custGeom>
          <a:ln w="76200">
            <a:solidFill>
              <a:srgbClr val="00ae4f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> 
				</p:cNvPr>
          <p:cNvSpPr/>
          <p:nvPr/>
        </p:nvSpPr>
        <p:spPr>
          <a:xfrm>
            <a:off x="2533650" y="4067175"/>
            <a:ext cx="409575" cy="447675"/>
          </a:xfrm>
          <a:custGeom>
            <a:avLst/>
            <a:gdLst>
              <a:gd name="connsiteX0" fmla="*/ 16691 w 409575"/>
              <a:gd name="connsiteY0" fmla="*/ 232304 h 447675"/>
              <a:gd name="connsiteX1" fmla="*/ 215980 w 409575"/>
              <a:gd name="connsiteY1" fmla="*/ 16404 h 447675"/>
              <a:gd name="connsiteX2" fmla="*/ 415281 w 409575"/>
              <a:gd name="connsiteY2" fmla="*/ 232304 h 447675"/>
              <a:gd name="connsiteX3" fmla="*/ 215980 w 409575"/>
              <a:gd name="connsiteY3" fmla="*/ 448204 h 447675"/>
              <a:gd name="connsiteX4" fmla="*/ 16691 w 409575"/>
              <a:gd name="connsiteY4" fmla="*/ 232304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47675">
                <a:moveTo>
                  <a:pt x="16691" y="232304"/>
                </a:moveTo>
                <a:cubicBezTo>
                  <a:pt x="16691" y="113064"/>
                  <a:pt x="105922" y="16404"/>
                  <a:pt x="215980" y="16404"/>
                </a:cubicBezTo>
                <a:cubicBezTo>
                  <a:pt x="326051" y="16404"/>
                  <a:pt x="415281" y="113064"/>
                  <a:pt x="415281" y="232304"/>
                </a:cubicBezTo>
                <a:cubicBezTo>
                  <a:pt x="415281" y="351544"/>
                  <a:pt x="326051" y="448204"/>
                  <a:pt x="215980" y="448204"/>
                </a:cubicBezTo>
                <a:cubicBezTo>
                  <a:pt x="105922" y="448204"/>
                  <a:pt x="16691" y="351544"/>
                  <a:pt x="16691" y="232304"/>
                </a:cubicBezTo>
                <a:close/>
              </a:path>
            </a:pathLst>
          </a:custGeom>
          <a:solidFill>
            <a:srgbClr val="00ae4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> 
				</p:cNvPr>
          <p:cNvSpPr/>
          <p:nvPr/>
        </p:nvSpPr>
        <p:spPr>
          <a:xfrm>
            <a:off x="2514600" y="4048125"/>
            <a:ext cx="457200" cy="495300"/>
          </a:xfrm>
          <a:custGeom>
            <a:avLst/>
            <a:gdLst>
              <a:gd name="connsiteX0" fmla="*/ 35741 w 457200"/>
              <a:gd name="connsiteY0" fmla="*/ 251354 h 495300"/>
              <a:gd name="connsiteX1" fmla="*/ 235030 w 457200"/>
              <a:gd name="connsiteY1" fmla="*/ 35454 h 495300"/>
              <a:gd name="connsiteX2" fmla="*/ 434331 w 457200"/>
              <a:gd name="connsiteY2" fmla="*/ 251354 h 495300"/>
              <a:gd name="connsiteX3" fmla="*/ 235030 w 457200"/>
              <a:gd name="connsiteY3" fmla="*/ 467254 h 495300"/>
              <a:gd name="connsiteX4" fmla="*/ 35741 w 457200"/>
              <a:gd name="connsiteY4" fmla="*/ 251354 h 495300"/>
              <a:gd name="connsiteX5" fmla="*/ 35741 w 457200"/>
              <a:gd name="connsiteY5" fmla="*/ 251354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" h="495300">
                <a:moveTo>
                  <a:pt x="35741" y="251354"/>
                </a:moveTo>
                <a:cubicBezTo>
                  <a:pt x="35741" y="132114"/>
                  <a:pt x="124972" y="35454"/>
                  <a:pt x="235030" y="35454"/>
                </a:cubicBezTo>
                <a:cubicBezTo>
                  <a:pt x="345101" y="35454"/>
                  <a:pt x="434331" y="132114"/>
                  <a:pt x="434331" y="251354"/>
                </a:cubicBezTo>
                <a:cubicBezTo>
                  <a:pt x="434331" y="370594"/>
                  <a:pt x="345101" y="467254"/>
                  <a:pt x="235030" y="467254"/>
                </a:cubicBezTo>
                <a:cubicBezTo>
                  <a:pt x="124972" y="467254"/>
                  <a:pt x="35741" y="370594"/>
                  <a:pt x="35741" y="251354"/>
                </a:cubicBezTo>
                <a:lnTo>
                  <a:pt x="35741" y="2513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eaefdd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> 
				</p:cNvPr>
          <p:cNvSpPr/>
          <p:nvPr/>
        </p:nvSpPr>
        <p:spPr>
          <a:xfrm>
            <a:off x="381000" y="6210300"/>
            <a:ext cx="8058150" cy="9525"/>
          </a:xfrm>
          <a:custGeom>
            <a:avLst/>
            <a:gdLst>
              <a:gd name="connsiteX0" fmla="*/ 14536 w 8058150"/>
              <a:gd name="connsiteY0" fmla="*/ 12700 h 9525"/>
              <a:gd name="connsiteX1" fmla="*/ 8062756 w 8058150"/>
              <a:gd name="connsiteY1" fmla="*/ 1270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58150" h="9525">
                <a:moveTo>
                  <a:pt x="14536" y="12700"/>
                </a:moveTo>
                <a:lnTo>
                  <a:pt x="8062756" y="12700"/>
                </a:lnTo>
              </a:path>
            </a:pathLst>
          </a:custGeom>
          <a:ln w="19050">
            <a:solidFill>
              <a:srgbClr val="575757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8">
					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19575"/>
          </a:xfrm>
          <a:prstGeom prst="rect">
            <a:avLst/>
          </a:prstGeom>
        </p:spPr>
      </p:pic>
      <p:sp>
        <p:nvSpPr>
          <p:cNvPr id="118" name="TextBox 118"/>
          <p:cNvSpPr txBox="1"/>
          <p:nvPr/>
        </p:nvSpPr>
        <p:spPr>
          <a:xfrm>
            <a:off x="803037" y="-54512"/>
            <a:ext cx="3398201" cy="3605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&lt;Maturing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Field: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FTTH&gt;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8047815" y="1357467"/>
            <a:ext cx="934238" cy="299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5"/>
              </a:lnSpc>
            </a:pP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(per</a:t>
            </a: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year)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8047815" y="1357467"/>
            <a:ext cx="934238" cy="2991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55"/>
              </a:lnSpc>
            </a:pP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(per</a:t>
            </a: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 </a:t>
            </a:r>
            <a:r>
              <a:rPr lang="en-US" altLang="zh-CN" sz="1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year)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178206" y="201519"/>
            <a:ext cx="8851467" cy="41075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708651">
              <a:lnSpc>
                <a:spcPts val="2839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Changes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6306"/>
              </a:lnSpc>
            </a:pP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Over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3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million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opened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zh-CN" sz="4800" dirty="0" smtClean="0">
                <a:solidFill>
                  <a:srgbClr val="bf4f4c"/>
                </a:solidFill>
                <a:latin typeface="Times New Roman" charset="0"/>
                <a:cs typeface="Times New Roman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4557241">
              <a:lnSpc>
                <a:spcPts val="3316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Number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opened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connections</a:t>
            </a:r>
          </a:p>
          <a:p>
            <a:pPr indent="4557241">
              <a:lnSpc>
                <a:spcPts val="2880"/>
              </a:lnSpc>
            </a:pPr>
            <a:r>
              <a:rPr lang="en-US" altLang="zh-CN" sz="2400" dirty="0" smtClean="0">
                <a:solidFill>
                  <a:srgbClr val="00ae4f"/>
                </a:solidFill>
                <a:latin typeface="Arial" charset="0"/>
                <a:cs typeface="Arial" charset="0"/>
              </a:rPr>
              <a:t>(millions)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4051007" y="4835677"/>
            <a:ext cx="494031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2.36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4996966" y="4710177"/>
            <a:ext cx="3690206" cy="7232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815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Net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increase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of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subscribers</a:t>
            </a:r>
          </a:p>
          <a:p>
            <a:pPr indent="0">
              <a:lnSpc>
                <a:spcPts val="2880"/>
              </a:lnSpc>
            </a:pPr>
            <a:r>
              <a:rPr lang="en-US" altLang="zh-CN" sz="2400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(millions)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2502903" y="5441369"/>
            <a:ext cx="494031" cy="29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1.75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944991" y="5849385"/>
            <a:ext cx="547274" cy="7235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34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0.65</a:t>
            </a:r>
          </a:p>
          <a:p>
            <a:pPr indent="26136">
              <a:lnSpc>
                <a:spcPts val="3353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2003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2500961" y="6237624"/>
            <a:ext cx="52113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2005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3995525" y="6237624"/>
            <a:ext cx="521138" cy="332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261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2008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5557840" y="5712116"/>
            <a:ext cx="534795" cy="857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40763">
              <a:lnSpc>
                <a:spcPts val="234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0.74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08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2012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7085897" y="5712116"/>
            <a:ext cx="521140" cy="8608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8539">
              <a:lnSpc>
                <a:spcPts val="2343"/>
              </a:lnSpc>
            </a:pPr>
            <a:r>
              <a:rPr lang="en-US" altLang="zh-CN" sz="1997" dirty="0" smtClean="0">
                <a:solidFill>
                  <a:srgbClr val="365e91"/>
                </a:solidFill>
                <a:latin typeface="Arial" charset="0"/>
                <a:cs typeface="Arial" charset="0"/>
              </a:rPr>
              <a:t>0.75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 indent="0">
              <a:lnSpc>
                <a:spcPts val="3434"/>
              </a:lnSpc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2013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8070682" y="6290083"/>
            <a:ext cx="958214" cy="208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639"/>
              </a:lnSpc>
            </a:pP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[Fiscal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year]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5922933" y="6676112"/>
            <a:ext cx="2851266" cy="1188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936"/>
              </a:lnSpc>
            </a:pP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Copyright©2014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Nippon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Telegraph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and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798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Corporation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972226" y="6630061"/>
            <a:ext cx="83939" cy="199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0">
              <a:lnSpc>
                <a:spcPts val="157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cycleDocument</dc:creator>
  <cp:lastModifiedBy>cycleDocument</cp:lastModifiedBy>
  <cp:revision>1</cp:revision>
  <dcterms:created xsi:type="dcterms:W3CDTF">2011-01-21T15:00:27Z</dcterms:created>
  <dcterms:modified xsi:type="dcterms:W3CDTF">2011-01-21T15:01:14Z</dcterms:modified>
</cp:coreProperties>
</file>