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	<Relationship Id="rId3" Type="http://schemas.openxmlformats.org/officeDocument/2006/relationships/hyperlink" Target="mailto:press@siemens.com?subject=Pr%C3%A4sentation%20Q2-2013" TargetMode="External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520824" y="3788947"/>
            <a:ext cx="7987432" cy="2741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Ralf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P.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Thomas,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4014"/>
              </a:lnSpc>
            </a:pP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Good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Sector</a:t>
            </a:r>
          </a:p>
          <a:p>
            <a:pPr indent="0">
              <a:lnSpc>
                <a:spcPts val="2366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Call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75">
              <a:lnSpc>
                <a:spcPts val="1454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7" name="TextBox 207"/>
          <p:cNvSpPr txBox="1"/>
          <p:nvPr/>
        </p:nvSpPr>
        <p:spPr>
          <a:xfrm>
            <a:off x="539750" y="728622"/>
            <a:ext cx="3763240" cy="1524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confirmed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 indent="0">
              <a:lnSpc>
                <a:spcPts val="23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65767">
              <a:lnSpc>
                <a:spcPts val="15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4717986" y="2079511"/>
            <a:ext cx="3618219" cy="211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847279" y="2354284"/>
            <a:ext cx="34754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3597541" y="2274106"/>
            <a:ext cx="5106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4717986" y="2292946"/>
            <a:ext cx="4001622" cy="7882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438">
              <a:lnSpc>
                <a:spcPts val="166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7561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59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Given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1799801" y="3221039"/>
            <a:ext cx="34754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2747330" y="3059135"/>
            <a:ext cx="34754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4717986" y="3085426"/>
            <a:ext cx="3955792" cy="200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260">
              <a:lnSpc>
                <a:spcPts val="166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</a:p>
          <a:p>
            <a:pPr indent="17526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</a:p>
          <a:p>
            <a:pPr indent="17526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€5.08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75438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7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7526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9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</a:p>
          <a:p>
            <a:pPr indent="17526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matters.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691795" y="5907784"/>
            <a:ext cx="65379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1638254" y="5907784"/>
            <a:ext cx="66750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2585782" y="5907784"/>
            <a:ext cx="66750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3484276" y="5907784"/>
            <a:ext cx="76657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540000" y="6605183"/>
            <a:ext cx="46801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6756955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4" name="TextBox 224"/>
          <p:cNvSpPr txBox="1"/>
          <p:nvPr/>
        </p:nvSpPr>
        <p:spPr>
          <a:xfrm>
            <a:off x="540000" y="728622"/>
            <a:ext cx="2216020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631190" y="1633020"/>
            <a:ext cx="1179891" cy="3374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July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August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September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2085975" y="1639588"/>
            <a:ext cx="5210520" cy="36196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877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20877">
              <a:lnSpc>
                <a:spcPts val="247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Analyst/Press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37">
              <a:lnSpc>
                <a:spcPts val="28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August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20637">
              <a:lnSpc>
                <a:spcPts val="247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(Chicago,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Francisco,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Angeles)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7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18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Switzerland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(Zürich)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540000" y="6605183"/>
            <a:ext cx="46801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6756955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2" name="TextBox 232"/>
          <p:cNvSpPr txBox="1"/>
          <p:nvPr/>
        </p:nvSpPr>
        <p:spPr>
          <a:xfrm>
            <a:off x="540000" y="728622"/>
            <a:ext cx="4149767" cy="1083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2407">
              <a:lnSpc>
                <a:spcPts val="216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6469634" y="1572779"/>
            <a:ext cx="55295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455701" y="2175502"/>
            <a:ext cx="720545" cy="1618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IR-Hotline: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1562430" y="2175502"/>
            <a:ext cx="2410979" cy="1618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ea7708"/>
                </a:solidFill>
                <a:latin typeface="Arial" charset="0"/>
                <a:cs typeface="Arial" charset="0"/>
                <a:hlinkClick r:id="rId3"/>
              </a:rPr>
              <a:t>investorrelations@siemens.com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636-32830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5079362" y="2175502"/>
            <a:ext cx="1199842" cy="1138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Langendorf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Alexander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Becker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Wolfram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Trost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7041360" y="2175502"/>
            <a:ext cx="1239918" cy="1138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636-41360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636-36558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636-34794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5080773" y="3878756"/>
            <a:ext cx="562049" cy="1618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6187502" y="3878756"/>
            <a:ext cx="1677931" cy="1618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www.siemens.com/press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press@siemens.com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636-33443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636-35260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540000" y="6605183"/>
            <a:ext cx="46801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6756955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5" name="TextBox 245"/>
          <p:cNvSpPr txBox="1"/>
          <p:nvPr/>
        </p:nvSpPr>
        <p:spPr>
          <a:xfrm>
            <a:off x="530109" y="423822"/>
            <a:ext cx="8215686" cy="61067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91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9891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">
              <a:lnSpc>
                <a:spcPts val="109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115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backlog;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(after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(after</a:t>
            </a:r>
          </a:p>
          <a:p>
            <a:pPr indent="115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</a:p>
          <a:p>
            <a:pPr indent="115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effects;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115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usefulness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www.siemens.com/nonGAAP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15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EDGAR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15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50">
              <a:lnSpc>
                <a:spcPts val="1342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540000" y="6605183"/>
            <a:ext cx="46801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6756955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9176" y="728622"/>
            <a:ext cx="8193180" cy="5801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3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Harbour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1">
              <a:lnSpc>
                <a:spcPts val="2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572">
              <a:lnSpc>
                <a:spcPts val="9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“believe,”</a:t>
            </a:r>
          </a:p>
          <a:p>
            <a:pPr indent="572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“seek,”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“estimate,”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“will,”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“project”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</a:p>
          <a:p>
            <a:pPr indent="457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indent="457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therefore,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</a:p>
          <a:p>
            <a:pPr indent="458">
              <a:lnSpc>
                <a:spcPts val="9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344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229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229">
              <a:lnSpc>
                <a:spcPts val="9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information—Risk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</a:p>
          <a:p>
            <a:pPr indent="229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prepared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Code,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115">
              <a:lnSpc>
                <a:spcPts val="194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0">
              <a:lnSpc>
                <a:spcPts val="9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533">
              <a:lnSpc>
                <a:spcPts val="100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SEC’s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>www.sec.gov</a:t>
            </a:r>
            <a:r>
              <a:rPr lang="en-US" altLang="zh-CN" sz="900" dirty="0" smtClean="0">
                <a:solidFill>
                  <a:srgbClr val="ea77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609">
              <a:lnSpc>
                <a:spcPts val="10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610">
              <a:lnSpc>
                <a:spcPts val="100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intended,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believed,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sought,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610">
              <a:lnSpc>
                <a:spcPts val="9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572">
              <a:lnSpc>
                <a:spcPts val="190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</a:p>
          <a:p>
            <a:pPr indent="571">
              <a:lnSpc>
                <a:spcPts val="9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businesses'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necessarily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indicative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571">
              <a:lnSpc>
                <a:spcPts val="100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580">
              <a:lnSpc>
                <a:spcPts val="1789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72581">
              <a:lnSpc>
                <a:spcPts val="1188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2">
              <a:lnSpc>
                <a:spcPts val="1416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40000" y="423822"/>
            <a:ext cx="6090391" cy="605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bottom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9750" y="1606253"/>
            <a:ext cx="3685063" cy="4924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999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999">
              <a:lnSpc>
                <a:spcPts val="167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999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999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999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364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364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364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209">
              <a:lnSpc>
                <a:spcPts val="14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97343" y="1606253"/>
            <a:ext cx="755804" cy="4362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345">
              <a:lnSpc>
                <a:spcPts val="165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20,113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345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18,611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120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1.08x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4058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1,269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4017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278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6853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37680" y="1606253"/>
            <a:ext cx="755803" cy="4364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75">
              <a:lnSpc>
                <a:spcPts val="16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19,411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139">
              <a:lnSpc>
                <a:spcPts val="167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17,921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914">
              <a:lnSpc>
                <a:spcPts val="167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1.08x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914">
              <a:lnSpc>
                <a:spcPts val="167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1,739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923">
              <a:lnSpc>
                <a:spcPts val="167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1,399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215">
              <a:lnSpc>
                <a:spcPts val="167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1.62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177">
              <a:lnSpc>
                <a:spcPts val="167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1,127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85006" y="1606253"/>
            <a:ext cx="650905" cy="4364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689">
              <a:lnSpc>
                <a:spcPts val="167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509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576">
              <a:lnSpc>
                <a:spcPts val="234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576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576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900">
              <a:lnSpc>
                <a:spcPts val="16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40000" y="422804"/>
            <a:ext cx="6152697" cy="60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</a:p>
          <a:p>
            <a:pPr indent="0">
              <a:lnSpc>
                <a:spcPts val="23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4588" y="1483277"/>
            <a:ext cx="1769101" cy="542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16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11537" y="1847265"/>
            <a:ext cx="21228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17986" y="1489374"/>
            <a:ext cx="3889716" cy="5973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476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2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4588" y="2108225"/>
            <a:ext cx="726645" cy="52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484">
              <a:lnSpc>
                <a:spcPts val="172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61%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9438" y="2747708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78025" y="2108225"/>
            <a:ext cx="750282" cy="716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2117">
              <a:lnSpc>
                <a:spcPts val="222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-2%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11537" y="2108174"/>
            <a:ext cx="530799" cy="6535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623">
              <a:lnSpc>
                <a:spcPts val="172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9.8%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107278" y="2582917"/>
            <a:ext cx="34883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8.7%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717986" y="2088482"/>
            <a:ext cx="4030162" cy="7907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001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primarily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Europe/CAME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</a:p>
          <a:p>
            <a:pPr indent="179831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22020" y="3033458"/>
            <a:ext cx="413911" cy="106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19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97635" y="3923779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60326" y="2938208"/>
            <a:ext cx="413911" cy="11643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19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35940" y="2995358"/>
            <a:ext cx="413911" cy="11071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80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488334" y="2976735"/>
            <a:ext cx="413911" cy="11257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874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6.5%</a:t>
            </a:r>
          </a:p>
          <a:p>
            <a:pPr indent="81076">
              <a:lnSpc>
                <a:spcPts val="202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3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065168" y="2966017"/>
            <a:ext cx="413911" cy="11364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905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6.6%</a:t>
            </a:r>
          </a:p>
          <a:p>
            <a:pPr indent="80619">
              <a:lnSpc>
                <a:spcPts val="233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717986" y="3033288"/>
            <a:ext cx="3861210" cy="1215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</a:p>
          <a:p>
            <a:pPr indent="18001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€26m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80011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8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</a:p>
          <a:p>
            <a:pPr indent="17983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75749" y="4408604"/>
            <a:ext cx="903115" cy="1488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0">
              <a:lnSpc>
                <a:spcPts val="211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239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59440" y="4329356"/>
            <a:ext cx="500779" cy="1485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0667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5">
              <a:lnSpc>
                <a:spcPts val="21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863">
              <a:lnSpc>
                <a:spcPts val="17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5">
              <a:lnSpc>
                <a:spcPts val="203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25%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23237" y="4329356"/>
            <a:ext cx="633367" cy="1485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77723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168">
              <a:lnSpc>
                <a:spcPts val="21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168">
              <a:lnSpc>
                <a:spcPts val="17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588">
              <a:lnSpc>
                <a:spcPts val="2038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-13%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216479" y="4329356"/>
            <a:ext cx="509162" cy="1485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88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004">
              <a:lnSpc>
                <a:spcPts val="21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676">
              <a:lnSpc>
                <a:spcPts val="17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96">
              <a:lnSpc>
                <a:spcPts val="2038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-14.8%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939701" y="4247060"/>
            <a:ext cx="525472" cy="1567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6858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762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0">
              <a:lnSpc>
                <a:spcPts val="153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60">
              <a:lnSpc>
                <a:spcPts val="17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304">
              <a:lnSpc>
                <a:spcPts val="2038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-2.6%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717986" y="4252637"/>
            <a:ext cx="3608292" cy="10016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32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8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ongoing</a:t>
            </a:r>
          </a:p>
          <a:p>
            <a:pPr indent="17983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17983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€128m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39750" y="6195944"/>
            <a:ext cx="404303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973744" y="6165780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285031" y="6185978"/>
            <a:ext cx="7179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99478" y="6173597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610292" y="6193794"/>
            <a:ext cx="13563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861043" y="6383303"/>
            <a:ext cx="397528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539745" y="422804"/>
            <a:ext cx="5929725" cy="60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4">
              <a:lnSpc>
                <a:spcPts val="237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</a:p>
          <a:p>
            <a:pPr indent="0">
              <a:lnSpc>
                <a:spcPts val="23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4588" y="1483277"/>
            <a:ext cx="2076487" cy="542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16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411524" y="1847234"/>
            <a:ext cx="21228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716462" y="1489374"/>
            <a:ext cx="3686750" cy="5973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00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2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therapy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44588" y="2108225"/>
            <a:ext cx="61608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978025" y="2108225"/>
            <a:ext cx="75028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411524" y="2108143"/>
            <a:ext cx="51560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4893246" y="2088482"/>
            <a:ext cx="172339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481586" y="2591703"/>
            <a:ext cx="43417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17.5%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056018" y="2591703"/>
            <a:ext cx="43417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14.9%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716462" y="2454168"/>
            <a:ext cx="4004548" cy="425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comparables</a:t>
            </a:r>
          </a:p>
          <a:p>
            <a:pPr indent="176784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953293" y="2901404"/>
            <a:ext cx="30920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420142" y="2891879"/>
            <a:ext cx="27110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-1%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4893247" y="2881037"/>
            <a:ext cx="335309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therapy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11765" y="3195383"/>
            <a:ext cx="413911" cy="9070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80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88599" y="3204832"/>
            <a:ext cx="413911" cy="897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19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059564" y="3185858"/>
            <a:ext cx="413911" cy="916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80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2636398" y="3204908"/>
            <a:ext cx="413911" cy="897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19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481586" y="3086285"/>
            <a:ext cx="434177" cy="1016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14.8%</a:t>
            </a:r>
          </a:p>
          <a:p>
            <a:pPr indent="87976">
              <a:lnSpc>
                <a:spcPts val="19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57">
              <a:lnSpc>
                <a:spcPts val="168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4056018" y="3175320"/>
            <a:ext cx="434177" cy="9271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13.7%</a:t>
            </a:r>
          </a:p>
          <a:p>
            <a:pPr indent="89770">
              <a:lnSpc>
                <a:spcPts val="158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40">
              <a:lnSpc>
                <a:spcPts val="230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4716462" y="3246648"/>
            <a:ext cx="3542913" cy="849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176963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non-core</a:t>
            </a:r>
          </a:p>
          <a:p>
            <a:pPr indent="17696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microbiology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Beckman-Coulter</a:t>
            </a:r>
          </a:p>
          <a:p>
            <a:pPr indent="17696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575749" y="4408604"/>
            <a:ext cx="805904" cy="647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000">
              <a:lnSpc>
                <a:spcPts val="168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759440" y="4329356"/>
            <a:ext cx="500779" cy="727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0667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225">
              <a:lnSpc>
                <a:spcPts val="200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423237" y="4329356"/>
            <a:ext cx="633367" cy="727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77723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186">
              <a:lnSpc>
                <a:spcPts val="200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216479" y="4329356"/>
            <a:ext cx="509162" cy="727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88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594">
              <a:lnSpc>
                <a:spcPts val="200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11.0%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3939701" y="4247060"/>
            <a:ext cx="525472" cy="8093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6858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762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 indent="45720">
              <a:lnSpc>
                <a:spcPts val="236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15.4%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539750" y="6194148"/>
            <a:ext cx="404303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4973744" y="6165780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5285031" y="6185978"/>
            <a:ext cx="7179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6299478" y="6173597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6610292" y="6193794"/>
            <a:ext cx="13563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4861043" y="6383303"/>
            <a:ext cx="397528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8" name="TextBox 88"/>
          <p:cNvSpPr txBox="1"/>
          <p:nvPr/>
        </p:nvSpPr>
        <p:spPr>
          <a:xfrm>
            <a:off x="540000" y="422804"/>
            <a:ext cx="6400590" cy="60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</a:p>
          <a:p>
            <a:pPr indent="0">
              <a:lnSpc>
                <a:spcPts val="23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544436" y="1483277"/>
            <a:ext cx="1868339" cy="542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312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3411599" y="1847265"/>
            <a:ext cx="21228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4716462" y="1489374"/>
            <a:ext cx="3336091" cy="5973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00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2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544436" y="2108225"/>
            <a:ext cx="61623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978025" y="2108225"/>
            <a:ext cx="75028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3411599" y="2108174"/>
            <a:ext cx="51553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4893247" y="2088482"/>
            <a:ext cx="3544934" cy="211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723245" y="3100133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962818" y="2806154"/>
            <a:ext cx="30920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+5%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299470" y="3100133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2161368" y="3081083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2401093" y="2787104"/>
            <a:ext cx="30920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2737593" y="3090532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3472794" y="2589178"/>
            <a:ext cx="434177" cy="9850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703">
              <a:lnSpc>
                <a:spcPts val="23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8.5%</a:t>
            </a:r>
          </a:p>
          <a:p>
            <a:pPr indent="96843">
              <a:lnSpc>
                <a:spcPts val="202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363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4056010" y="2584036"/>
            <a:ext cx="434177" cy="833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12.9%</a:t>
            </a:r>
          </a:p>
          <a:p>
            <a:pPr indent="89852">
              <a:lnSpc>
                <a:spcPts val="218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548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4716462" y="2454168"/>
            <a:ext cx="4032112" cy="1215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</a:p>
          <a:p>
            <a:pPr indent="176783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favorable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sustained</a:t>
            </a:r>
          </a:p>
          <a:p>
            <a:pPr indent="17696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8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</a:p>
          <a:p>
            <a:pPr indent="17696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622052" y="3923703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1197667" y="3923703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2059565" y="3923703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2636399" y="3923703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3489018" y="3923716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064633" y="3923716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4716462" y="3825768"/>
            <a:ext cx="3229319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“Discontinued</a:t>
            </a:r>
          </a:p>
          <a:p>
            <a:pPr indent="176784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Operations"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FY14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575597" y="4408604"/>
            <a:ext cx="890011" cy="11851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">
              <a:lnSpc>
                <a:spcPts val="229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  <a:p>
            <a:pPr indent="152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 indent="0">
              <a:lnSpc>
                <a:spcPts val="203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</a:p>
          <a:p>
            <a:pPr indent="0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1759440" y="4329356"/>
            <a:ext cx="500779" cy="11821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0667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208">
              <a:lnSpc>
                <a:spcPts val="22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055">
              <a:lnSpc>
                <a:spcPts val="232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9%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2423237" y="4329356"/>
            <a:ext cx="633367" cy="11821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77723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168">
              <a:lnSpc>
                <a:spcPts val="22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016">
              <a:lnSpc>
                <a:spcPts val="232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3216479" y="4329356"/>
            <a:ext cx="509162" cy="11821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88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004">
              <a:lnSpc>
                <a:spcPts val="22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524">
              <a:lnSpc>
                <a:spcPts val="232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9.4%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3939701" y="4247060"/>
            <a:ext cx="525472" cy="1264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6858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762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541">
              <a:lnSpc>
                <a:spcPts val="161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060">
              <a:lnSpc>
                <a:spcPts val="232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9.7%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539750" y="6194148"/>
            <a:ext cx="404303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4973744" y="6165780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5285031" y="6185978"/>
            <a:ext cx="7179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6299478" y="6173597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610292" y="6193794"/>
            <a:ext cx="13563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4861043" y="6383303"/>
            <a:ext cx="397528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8" name="TextBox 128"/>
          <p:cNvSpPr txBox="1"/>
          <p:nvPr/>
        </p:nvSpPr>
        <p:spPr>
          <a:xfrm>
            <a:off x="540000" y="422804"/>
            <a:ext cx="6292047" cy="60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</a:p>
          <a:p>
            <a:pPr indent="0">
              <a:lnSpc>
                <a:spcPts val="23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continues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647749" y="1483277"/>
            <a:ext cx="292784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4824463" y="1489374"/>
            <a:ext cx="2135229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544588" y="1847316"/>
            <a:ext cx="616086" cy="441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0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1985962" y="2108225"/>
            <a:ext cx="75028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3411512" y="1847194"/>
            <a:ext cx="515619" cy="441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06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4717986" y="1875048"/>
            <a:ext cx="3750611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(€3bn</a:t>
            </a:r>
          </a:p>
          <a:p>
            <a:pPr indent="175259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year)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723232" y="2415629"/>
            <a:ext cx="572099" cy="512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646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-43%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6224">
              <a:lnSpc>
                <a:spcPts val="192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2166169" y="3062110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4.5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2410618" y="2739479"/>
            <a:ext cx="30920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+8%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2751994" y="3033458"/>
            <a:ext cx="21274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3489590" y="2545219"/>
            <a:ext cx="399125" cy="1309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08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0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-0.5%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572">
              <a:lnSpc>
                <a:spcPts val="19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-23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4098720" y="2548867"/>
            <a:ext cx="348833" cy="992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067">
              <a:lnSpc>
                <a:spcPts val="203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350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717986" y="2454168"/>
            <a:ext cx="3905899" cy="1215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75259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</a:p>
          <a:p>
            <a:pPr indent="175259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8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</a:p>
          <a:p>
            <a:pPr indent="175259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stabilize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622038" y="3923779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197653" y="3923779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2064975" y="3923779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2650191" y="3923779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3488944" y="3996720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4064559" y="3996720"/>
            <a:ext cx="41391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4717986" y="3825768"/>
            <a:ext cx="3569348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03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go-to-</a:t>
            </a:r>
          </a:p>
          <a:p>
            <a:pPr indent="175438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fruit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575749" y="4408604"/>
            <a:ext cx="997316" cy="17134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000">
              <a:lnSpc>
                <a:spcPts val="21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 indent="18000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</a:p>
          <a:p>
            <a:pPr indent="18001">
              <a:lnSpc>
                <a:spcPts val="18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18001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 indent="18001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18001">
              <a:lnSpc>
                <a:spcPts val="189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18001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1760202" y="4329356"/>
            <a:ext cx="500779" cy="1710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0667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229">
              <a:lnSpc>
                <a:spcPts val="2165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-72%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286">
              <a:lnSpc>
                <a:spcPts val="175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902">
              <a:lnSpc>
                <a:spcPts val="1833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-3%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2425065" y="4329356"/>
            <a:ext cx="633367" cy="1710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77723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576">
              <a:lnSpc>
                <a:spcPts val="216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3248">
              <a:lnSpc>
                <a:spcPts val="175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3248">
              <a:lnSpc>
                <a:spcPts val="183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3219373" y="4329356"/>
            <a:ext cx="509162" cy="1710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88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56">
              <a:lnSpc>
                <a:spcPts val="216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56">
              <a:lnSpc>
                <a:spcPts val="175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56">
              <a:lnSpc>
                <a:spcPts val="183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7.6%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3943605" y="4247060"/>
            <a:ext cx="525472" cy="17926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68579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7619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349">
              <a:lnSpc>
                <a:spcPts val="151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349">
              <a:lnSpc>
                <a:spcPts val="175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349">
              <a:lnSpc>
                <a:spcPts val="183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7.6%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539750" y="6194148"/>
            <a:ext cx="404303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4973744" y="6165780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5285031" y="6185978"/>
            <a:ext cx="7179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6299478" y="6173597"/>
            <a:ext cx="135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6610292" y="6193794"/>
            <a:ext cx="13563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539959" y="6380912"/>
            <a:ext cx="240180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4861043" y="6383303"/>
            <a:ext cx="397528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5" name="TextBox 165"/>
          <p:cNvSpPr txBox="1"/>
          <p:nvPr/>
        </p:nvSpPr>
        <p:spPr>
          <a:xfrm>
            <a:off x="540000" y="423822"/>
            <a:ext cx="5671574" cy="605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Invensys: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LMS: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527052" y="1848149"/>
            <a:ext cx="3026622" cy="4682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696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Invensys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342">
              <a:lnSpc>
                <a:spcPts val="2418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goals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accomplished,</a:t>
            </a:r>
          </a:p>
          <a:p>
            <a:pPr indent="297602">
              <a:lnSpc>
                <a:spcPts val="14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ahead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schedule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342">
              <a:lnSpc>
                <a:spcPts val="1656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(€100m)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</a:p>
          <a:p>
            <a:pPr indent="297603">
              <a:lnSpc>
                <a:spcPts val="14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343">
              <a:lnSpc>
                <a:spcPts val="1656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343">
              <a:lnSpc>
                <a:spcPts val="1639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KTCS</a:t>
            </a:r>
          </a:p>
          <a:p>
            <a:pPr indent="297603">
              <a:lnSpc>
                <a:spcPts val="14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Kazakhstan,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343">
              <a:lnSpc>
                <a:spcPts val="1656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accretive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reconfirmed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Invensys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2906">
              <a:lnSpc>
                <a:spcPts val="1480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4729369" y="1848149"/>
            <a:ext cx="4024688" cy="4674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1097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LMS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743">
              <a:lnSpc>
                <a:spcPts val="2418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</a:p>
          <a:p>
            <a:pPr indent="27200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272003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(mid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743">
              <a:lnSpc>
                <a:spcPts val="1639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LMS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  <a:p>
            <a:pPr indent="27200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IA/DT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delayed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743">
              <a:lnSpc>
                <a:spcPts val="1639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272002">
              <a:lnSpc>
                <a:spcPts val="14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ramp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potential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742">
              <a:lnSpc>
                <a:spcPts val="1656"/>
              </a:lnSpc>
            </a:pP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roadmap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7200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LMS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2" name="TextBox 172"/>
          <p:cNvSpPr txBox="1"/>
          <p:nvPr/>
        </p:nvSpPr>
        <p:spPr>
          <a:xfrm>
            <a:off x="539745" y="423822"/>
            <a:ext cx="6743594" cy="12376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4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cockpit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3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">
              <a:lnSpc>
                <a:spcPts val="200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647749" y="1814811"/>
            <a:ext cx="1199166" cy="563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8387">
              <a:lnSpc>
                <a:spcPts val="17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3161665" y="2198395"/>
            <a:ext cx="63336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4716462" y="1814811"/>
            <a:ext cx="3744725" cy="508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00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benchmarks</a:t>
            </a:r>
          </a:p>
          <a:p>
            <a:pPr indent="0">
              <a:lnSpc>
                <a:spcPts val="234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1382584" y="2550026"/>
            <a:ext cx="411927" cy="342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10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-3%</a:t>
            </a:r>
          </a:p>
          <a:p>
            <a:pPr indent="0">
              <a:lnSpc>
                <a:spcPts val="12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(0%)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3325683" y="2588126"/>
            <a:ext cx="411927" cy="342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104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-3%</a:t>
            </a:r>
          </a:p>
          <a:p>
            <a:pPr indent="0">
              <a:lnSpc>
                <a:spcPts val="12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(0%)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5047005" y="2483694"/>
            <a:ext cx="740050" cy="512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6947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6184976" y="2484303"/>
            <a:ext cx="34883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8.6%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6719290" y="2817755"/>
            <a:ext cx="4341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19.5%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7531098" y="2473350"/>
            <a:ext cx="1041490" cy="519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10-15%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4350">
              <a:lnSpc>
                <a:spcPts val="1674"/>
              </a:lnSpc>
            </a:pPr>
            <a:r>
              <a:rPr lang="en-US" altLang="zh-CN" sz="1200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1031981" y="3042920"/>
            <a:ext cx="2980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60.1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1846326" y="3061994"/>
            <a:ext cx="2980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58.2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2975081" y="3081020"/>
            <a:ext cx="2980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53.6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3789426" y="3100094"/>
            <a:ext cx="29808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52.0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5242077" y="3145720"/>
            <a:ext cx="54406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6533514" y="3146329"/>
            <a:ext cx="4341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16.0%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7781949" y="3143300"/>
            <a:ext cx="51952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11-17%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805434" y="3952315"/>
            <a:ext cx="75222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1619788" y="3952291"/>
            <a:ext cx="75222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2748534" y="3952315"/>
            <a:ext cx="75223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3562888" y="3952291"/>
            <a:ext cx="75222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4708525" y="3474294"/>
            <a:ext cx="4019789" cy="5250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  <a:p>
            <a:pPr indent="1500225">
              <a:lnSpc>
                <a:spcPts val="1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9.0%</a:t>
            </a:r>
          </a:p>
          <a:p>
            <a:pPr indent="2505124">
              <a:lnSpc>
                <a:spcPts val="38"/>
              </a:lnSpc>
            </a:pPr>
            <a:r>
              <a:rPr lang="en-US" altLang="zh-CN" sz="1200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8-12%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8925">
              <a:lnSpc>
                <a:spcPts val="16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cycles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544513" y="4215111"/>
            <a:ext cx="2699473" cy="505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236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0">
              <a:lnSpc>
                <a:spcPts val="231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operations)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4716463" y="4215111"/>
            <a:ext cx="2627689" cy="505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00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structure</a:t>
            </a:r>
          </a:p>
          <a:p>
            <a:pPr indent="0">
              <a:lnSpc>
                <a:spcPts val="231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1072139" y="4995545"/>
            <a:ext cx="752224" cy="1145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629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2429413" y="4843145"/>
            <a:ext cx="752224" cy="1297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629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3963852" y="4905324"/>
            <a:ext cx="52714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5329661" y="4766945"/>
            <a:ext cx="752223" cy="13548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6466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6687088" y="5119446"/>
            <a:ext cx="752225" cy="10023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6466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YTD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8097702" y="5164099"/>
            <a:ext cx="56173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0.5-1.0x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539750" y="6195945"/>
            <a:ext cx="4973879" cy="334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209">
              <a:lnSpc>
                <a:spcPts val="1466"/>
              </a:lnSpc>
            </a:pP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859a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540000" y="6605183"/>
            <a:ext cx="39793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1476000" y="6605183"/>
            <a:ext cx="74833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6756956" y="6605183"/>
            <a:ext cx="20166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