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5" saveSubsetFonts="1">
  <p:sldMasterIdLst>
    <p:sldMasterId id="2147483757" r:id="rId1"/>
  </p:sldMasterIdLst>
  <p:notesMasterIdLst>
    <p:notesMasterId r:id="rId74"/>
  </p:notesMasterIdLst>
  <p:handoutMasterIdLst>
    <p:handoutMasterId r:id="rId75"/>
  </p:handoutMasterIdLst>
  <p:sldIdLst>
    <p:sldId id="313" r:id="rId2"/>
    <p:sldId id="314" r:id="rId3"/>
    <p:sldId id="315" r:id="rId4"/>
    <p:sldId id="316" r:id="rId5"/>
    <p:sldId id="317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63" r:id="rId20"/>
    <p:sldId id="364" r:id="rId21"/>
    <p:sldId id="365" r:id="rId22"/>
    <p:sldId id="366" r:id="rId23"/>
    <p:sldId id="367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53" r:id="rId41"/>
    <p:sldId id="354" r:id="rId42"/>
    <p:sldId id="355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D5ED825A-7524-7F4C-ACF5-AE5F61EAB199}"/>
    <pc:docChg chg="modSld">
      <pc:chgData name="cc" userId="5bc9efa7-ddea-4be2-9b71-fa0f56c89193" providerId="ADAL" clId="{D5ED825A-7524-7F4C-ACF5-AE5F61EAB199}" dt="2025-09-09T15:57:26.384" v="0" actId="20577"/>
      <pc:docMkLst>
        <pc:docMk/>
      </pc:docMkLst>
      <pc:sldChg chg="modSp">
        <pc:chgData name="cc" userId="5bc9efa7-ddea-4be2-9b71-fa0f56c89193" providerId="ADAL" clId="{D5ED825A-7524-7F4C-ACF5-AE5F61EAB199}" dt="2025-09-09T15:57:26.384" v="0" actId="20577"/>
        <pc:sldMkLst>
          <pc:docMk/>
          <pc:sldMk cId="3522962515" sldId="314"/>
        </pc:sldMkLst>
        <pc:spChg chg="mod">
          <ac:chgData name="cc" userId="5bc9efa7-ddea-4be2-9b71-fa0f56c89193" providerId="ADAL" clId="{D5ED825A-7524-7F4C-ACF5-AE5F61EAB199}" dt="2025-09-09T15:57:26.384" v="0" actId="20577"/>
          <ac:spMkLst>
            <pc:docMk/>
            <pc:sldMk cId="3522962515" sldId="314"/>
            <ac:spMk id="5529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1BD5AE-07A0-4BBB-97AC-DE25F7433C24}" type="slidenum">
              <a:rPr lang="en-US" altLang="zh-CN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49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F315C7-DF7F-4B4A-B778-3B65B1338472}" type="slidenum">
              <a:rPr lang="en-US" altLang="zh-CN">
                <a:latin typeface="Arial" panose="020B0604020202020204" pitchFamily="34" charset="0"/>
              </a:rPr>
              <a:pPr eaLnBrk="1" hangingPunct="1"/>
              <a:t>72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936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A687F8F-4036-493B-B3BE-FC8D56F95226}" type="slidenum">
              <a:rPr lang="en-US" altLang="zh-CN">
                <a:latin typeface="Arial" panose="020B0604020202020204" pitchFamily="34" charset="0"/>
              </a:rPr>
              <a:pPr eaLnBrk="1" hangingPunct="1"/>
              <a:t>75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83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10F073-836A-4CCD-B05B-F3974D496788}" type="slidenum">
              <a:rPr lang="en-US" altLang="zh-CN">
                <a:latin typeface="Arial" panose="020B0604020202020204" pitchFamily="34" charset="0"/>
              </a:rPr>
              <a:pPr eaLnBrk="1" hangingPunct="1"/>
              <a:t>79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64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90113D-D114-4594-ABE4-078FEE54DF96}" type="slidenum">
              <a:rPr lang="en-US" altLang="zh-CN">
                <a:latin typeface="Arial" panose="020B0604020202020204" pitchFamily="34" charset="0"/>
              </a:rPr>
              <a:pPr eaLnBrk="1" hangingPunct="1"/>
              <a:t>80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8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712AF7F-9427-42ED-81A3-03110D3DA36A}" type="slidenum">
              <a:rPr lang="en-US" altLang="zh-CN">
                <a:latin typeface="Arial" panose="020B0604020202020204" pitchFamily="34" charset="0"/>
              </a:rPr>
              <a:pPr eaLnBrk="1" hangingPunct="1"/>
              <a:t>81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91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FBCD4B-E6D2-420D-9422-4724DF9647BD}" type="slidenum">
              <a:rPr lang="en-US" altLang="zh-CN">
                <a:latin typeface="Arial" panose="020B0604020202020204" pitchFamily="34" charset="0"/>
              </a:rPr>
              <a:pPr eaLnBrk="1" hangingPunct="1"/>
              <a:t>84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42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360460-D90A-4F92-8EBC-AD01E420CA04}" type="slidenum">
              <a:rPr lang="en-US" altLang="zh-CN">
                <a:latin typeface="Arial" panose="020B0604020202020204" pitchFamily="34" charset="0"/>
              </a:rPr>
              <a:pPr eaLnBrk="1" hangingPunct="1"/>
              <a:t>85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06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02556E-00EA-4278-AFB3-8EABAA4372EA}" type="slidenum">
              <a:rPr lang="en-US" altLang="zh-CN">
                <a:latin typeface="Arial" panose="020B0604020202020204" pitchFamily="34" charset="0"/>
              </a:rPr>
              <a:pPr eaLnBrk="1" hangingPunct="1"/>
              <a:t>86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63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1DD418-0EE5-4618-9C12-FE8856CCB44F}" type="slidenum">
              <a:rPr lang="en-US" altLang="zh-CN">
                <a:latin typeface="Arial" panose="020B0604020202020204" pitchFamily="34" charset="0"/>
              </a:rPr>
              <a:pPr eaLnBrk="1" hangingPunct="1"/>
              <a:t>87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513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23BBED-A50A-42FD-BB90-08220F784269}" type="slidenum">
              <a:rPr lang="en-US" altLang="zh-CN">
                <a:latin typeface="Arial" panose="020B0604020202020204" pitchFamily="34" charset="0"/>
              </a:rPr>
              <a:pPr eaLnBrk="1" hangingPunct="1"/>
              <a:t>88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072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F162A9-A4EA-4FD0-BCA9-746A97F71C64}" type="slidenum">
              <a:rPr lang="en-US" altLang="zh-CN">
                <a:latin typeface="Arial" panose="020B0604020202020204" pitchFamily="34" charset="0"/>
              </a:rPr>
              <a:pPr eaLnBrk="1" hangingPunct="1"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070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54B61B-4FEF-42B0-B5B5-2B08D026B376}" type="slidenum">
              <a:rPr lang="en-US" altLang="zh-CN">
                <a:latin typeface="Arial" panose="020B0604020202020204" pitchFamily="34" charset="0"/>
              </a:rPr>
              <a:pPr eaLnBrk="1" hangingPunct="1"/>
              <a:t>89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700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DCEB81-1458-42A8-92A0-F9BD9972F1C8}" type="slidenum">
              <a:rPr lang="en-US" altLang="zh-CN">
                <a:latin typeface="Arial" panose="020B0604020202020204" pitchFamily="34" charset="0"/>
              </a:rPr>
              <a:pPr eaLnBrk="1" hangingPunct="1"/>
              <a:t>95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05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AD1572-7644-490F-8A3F-586592CD6309}" type="slidenum">
              <a:rPr lang="en-US" altLang="zh-CN">
                <a:latin typeface="Arial" panose="020B0604020202020204" pitchFamily="34" charset="0"/>
              </a:rPr>
              <a:pPr eaLnBrk="1" hangingPunct="1"/>
              <a:t>96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65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27949F-6CCC-498C-9BA5-963CB5F068E2}" type="slidenum">
              <a:rPr lang="en-US" altLang="zh-CN">
                <a:latin typeface="Arial" panose="020B0604020202020204" pitchFamily="34" charset="0"/>
              </a:rPr>
              <a:pPr eaLnBrk="1" hangingPunct="1"/>
              <a:t>98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0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分析模型和分析方法与线性调制系统的相似，只不过这里的</a:t>
            </a:r>
            <a:r>
              <a:rPr lang="zh-CN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解调器为鉴频器。</a:t>
            </a:r>
            <a:endParaRPr lang="zh-CN" altLang="en-US" b="1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8A95C8-F03B-452C-B8A0-07D0196AAF2B}" type="slidenum">
              <a:rPr lang="en-US" altLang="zh-CN">
                <a:latin typeface="Arial" panose="020B0604020202020204" pitchFamily="34" charset="0"/>
              </a:rPr>
              <a:pPr eaLnBrk="1" hangingPunct="1"/>
              <a:t>99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362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38A5B7-0EF6-4E23-B4D2-2FDC06BC5A7D}" type="slidenum">
              <a:rPr lang="en-US" altLang="zh-CN">
                <a:latin typeface="Arial" panose="020B0604020202020204" pitchFamily="34" charset="0"/>
              </a:rPr>
              <a:pPr eaLnBrk="1" hangingPunct="1"/>
              <a:t>106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7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E799B3-3C68-4122-A5FA-F440BF2072B4}" type="slidenum">
              <a:rPr lang="en-US" altLang="zh-CN">
                <a:latin typeface="Arial" panose="020B0604020202020204" pitchFamily="34" charset="0"/>
              </a:rPr>
              <a:pPr eaLnBrk="1" hangingPunct="1"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6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2344EC-250F-4E78-95E0-91CD92C2AEFA}" type="slidenum">
              <a:rPr lang="en-US" altLang="zh-CN">
                <a:latin typeface="Arial" panose="020B0604020202020204" pitchFamily="34" charset="0"/>
              </a:rPr>
              <a:pPr eaLnBrk="1" hangingPunct="1"/>
              <a:t>66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020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A2CA85-992C-4C34-8629-D58C366F102E}" type="slidenum">
              <a:rPr lang="en-US" altLang="zh-CN">
                <a:latin typeface="Arial" panose="020B0604020202020204" pitchFamily="34" charset="0"/>
              </a:rPr>
              <a:pPr eaLnBrk="1" hangingPunct="1"/>
              <a:t>67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55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5753417-D984-49FA-8433-F64CBAE5014B}" type="slidenum">
              <a:rPr lang="en-US" altLang="zh-CN">
                <a:latin typeface="Arial" panose="020B0604020202020204" pitchFamily="34" charset="0"/>
              </a:rPr>
              <a:pPr eaLnBrk="1" hangingPunct="1"/>
              <a:t>68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75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0BE2A2D-F206-4FB0-90AD-2F1C93422848}" type="slidenum">
              <a:rPr lang="en-US" altLang="zh-CN">
                <a:latin typeface="Arial" panose="020B0604020202020204" pitchFamily="34" charset="0"/>
              </a:rPr>
              <a:pPr eaLnBrk="1" hangingPunct="1"/>
              <a:t>69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9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E47AB93-DC92-44A3-AC00-20FF2B606195}" type="slidenum">
              <a:rPr lang="en-US" altLang="zh-CN">
                <a:latin typeface="Arial" panose="020B0604020202020204" pitchFamily="34" charset="0"/>
              </a:rPr>
              <a:pPr eaLnBrk="1" hangingPunct="1"/>
              <a:t>70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09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55F1CF-0F12-47CA-A3BB-0208957DC7A2}" type="slidenum">
              <a:rPr lang="en-US" altLang="zh-CN">
                <a:latin typeface="Arial" panose="020B0604020202020204" pitchFamily="34" charset="0"/>
              </a:rPr>
              <a:pPr eaLnBrk="1" hangingPunct="1"/>
              <a:t>71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5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7C971-5E33-9242-B5A1-3FD029F943A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C9FA-3396-9744-906E-44960607A7C7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C7C4E-8C36-9D42-AF68-9FF64BA7C032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645B6-628D-DC4E-BFAD-27030D60AC75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22636-52A7-034B-AC2E-3C3C00C0DE49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F1609-5CA4-144E-A04C-F47B18077435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14FD-9230-7440-B308-E5724D02B528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214313"/>
            <a:ext cx="7793037" cy="9191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27100" y="1223963"/>
            <a:ext cx="3944938" cy="2740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4438" y="1223963"/>
            <a:ext cx="3944937" cy="2740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27100" y="4116388"/>
            <a:ext cx="3944938" cy="2741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24438" y="4116388"/>
            <a:ext cx="3944937" cy="27416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AD636-D770-3141-9AC8-11E36297659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40B28-8CC0-45E2-A090-DEB27ED615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31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224C6-E9AB-AA4C-8D1C-7B0AF32E06F7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7DC3E-F490-1F45-A688-E08F27F556A4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C15FA-690B-C441-B2F8-4E35C36CC036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178546-A0A8-F940-8AA3-3AD3D55E1CA5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C4836-1187-E848-9424-C89D558FDAED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FE86C-5EAB-E047-9440-00FD5F82CFBF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099F8-20ED-2640-9FD5-923B469144C4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AF49-0C79-CA47-BDC7-CF2235A6E848}" type="datetime1">
              <a:rPr lang="en-US" altLang="zh-CN" smtClean="0"/>
              <a:t>9/9/25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4AC98A3-B9E9-7246-ACD1-EDD5142CFE36}" type="datetime1">
              <a:rPr lang="en-US" altLang="zh-CN" smtClean="0"/>
              <a:t>9/9/25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7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wmf"/><Relationship Id="rId7" Type="http://schemas.openxmlformats.org/officeDocument/2006/relationships/image" Target="../media/image30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3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55.w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12" Type="http://schemas.openxmlformats.org/officeDocument/2006/relationships/image" Target="../media/image70.png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5.emf"/><Relationship Id="rId5" Type="http://schemas.openxmlformats.org/officeDocument/2006/relationships/image" Target="../media/image67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5.wmf"/><Relationship Id="rId7" Type="http://schemas.openxmlformats.org/officeDocument/2006/relationships/image" Target="../media/image77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82.emf"/><Relationship Id="rId4" Type="http://schemas.openxmlformats.org/officeDocument/2006/relationships/oleObject" Target="../embeddings/oleObject5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7.emf"/><Relationship Id="rId4" Type="http://schemas.openxmlformats.org/officeDocument/2006/relationships/oleObject" Target="../embeddings/oleObject57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88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93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6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7.w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100.wmf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107.wmf"/><Relationship Id="rId25" Type="http://schemas.openxmlformats.org/officeDocument/2006/relationships/image" Target="../media/image111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104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23" Type="http://schemas.openxmlformats.org/officeDocument/2006/relationships/image" Target="../media/image110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9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111.wmf"/><Relationship Id="rId3" Type="http://schemas.openxmlformats.org/officeDocument/2006/relationships/oleObject" Target="../embeddings/oleObject84.bin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88.bin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09.wmf"/><Relationship Id="rId5" Type="http://schemas.openxmlformats.org/officeDocument/2006/relationships/image" Target="../media/image32.gif"/><Relationship Id="rId10" Type="http://schemas.openxmlformats.org/officeDocument/2006/relationships/oleObject" Target="../embeddings/oleObject87.bin"/><Relationship Id="rId4" Type="http://schemas.openxmlformats.org/officeDocument/2006/relationships/image" Target="../media/image113.wmf"/><Relationship Id="rId9" Type="http://schemas.openxmlformats.org/officeDocument/2006/relationships/image" Target="../media/image11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13" Type="http://schemas.openxmlformats.org/officeDocument/2006/relationships/image" Target="../media/image123.wmf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image" Target="../media/image122.wmf"/><Relationship Id="rId21" Type="http://schemas.openxmlformats.org/officeDocument/2006/relationships/oleObject" Target="../embeddings/oleObject107.bin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2" Type="http://schemas.openxmlformats.org/officeDocument/2006/relationships/oleObject" Target="../embeddings/oleObject98.bin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104.wmf"/><Relationship Id="rId24" Type="http://schemas.openxmlformats.org/officeDocument/2006/relationships/image" Target="../media/image128.wmf"/><Relationship Id="rId5" Type="http://schemas.openxmlformats.org/officeDocument/2006/relationships/image" Target="../media/image101.wmf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30.wmf"/><Relationship Id="rId10" Type="http://schemas.openxmlformats.org/officeDocument/2006/relationships/oleObject" Target="../embeddings/oleObject102.bin"/><Relationship Id="rId19" Type="http://schemas.openxmlformats.org/officeDocument/2006/relationships/oleObject" Target="../embeddings/oleObject106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103.wmf"/><Relationship Id="rId14" Type="http://schemas.openxmlformats.org/officeDocument/2006/relationships/image" Target="../media/image32.gi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10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23.wmf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34.wmf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1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37.wmf"/><Relationship Id="rId2" Type="http://schemas.openxmlformats.org/officeDocument/2006/relationships/image" Target="../media/image32.gif"/><Relationship Id="rId16" Type="http://schemas.openxmlformats.org/officeDocument/2006/relationships/image" Target="../media/image139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10" Type="http://schemas.openxmlformats.org/officeDocument/2006/relationships/image" Target="../media/image109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3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4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5" Type="http://schemas.openxmlformats.org/officeDocument/2006/relationships/image" Target="../media/image145.png"/><Relationship Id="rId10" Type="http://schemas.openxmlformats.org/officeDocument/2006/relationships/image" Target="../media/image142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4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53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50.wmf"/><Relationship Id="rId17" Type="http://schemas.openxmlformats.org/officeDocument/2006/relationships/oleObject" Target="../embeddings/oleObject136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52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7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5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5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62.wmf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61.wmf"/><Relationship Id="rId4" Type="http://schemas.openxmlformats.org/officeDocument/2006/relationships/image" Target="../media/image158.wmf"/><Relationship Id="rId9" Type="http://schemas.openxmlformats.org/officeDocument/2006/relationships/oleObject" Target="../embeddings/oleObject143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5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67.wmf"/><Relationship Id="rId9" Type="http://schemas.openxmlformats.org/officeDocument/2006/relationships/image" Target="../media/image1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3" Type="http://schemas.openxmlformats.org/officeDocument/2006/relationships/oleObject" Target="../embeddings/oleObject152.bin"/><Relationship Id="rId7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6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61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8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10" Type="http://schemas.openxmlformats.org/officeDocument/2006/relationships/image" Target="../media/image177.wmf"/><Relationship Id="rId19" Type="http://schemas.openxmlformats.org/officeDocument/2006/relationships/image" Target="../media/image182.png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79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7" Type="http://schemas.openxmlformats.org/officeDocument/2006/relationships/image" Target="../media/image185.w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63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wmf"/><Relationship Id="rId4" Type="http://schemas.openxmlformats.org/officeDocument/2006/relationships/oleObject" Target="../embeddings/oleObject16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wmf"/><Relationship Id="rId4" Type="http://schemas.openxmlformats.org/officeDocument/2006/relationships/oleObject" Target="../embeddings/oleObject168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13" Type="http://schemas.openxmlformats.org/officeDocument/2006/relationships/image" Target="../media/image196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95.w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92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94.wmf"/><Relationship Id="rId4" Type="http://schemas.openxmlformats.org/officeDocument/2006/relationships/image" Target="../media/image191.png"/><Relationship Id="rId9" Type="http://schemas.openxmlformats.org/officeDocument/2006/relationships/oleObject" Target="../embeddings/oleObject17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74.bin"/><Relationship Id="rId4" Type="http://schemas.openxmlformats.org/officeDocument/2006/relationships/image" Target="../media/image198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8.bin"/><Relationship Id="rId5" Type="http://schemas.openxmlformats.org/officeDocument/2006/relationships/image" Target="../media/image202.emf"/><Relationship Id="rId4" Type="http://schemas.openxmlformats.org/officeDocument/2006/relationships/oleObject" Target="../embeddings/oleObject17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201.w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18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wmf"/><Relationship Id="rId11" Type="http://schemas.openxmlformats.org/officeDocument/2006/relationships/image" Target="../media/image210.png"/><Relationship Id="rId5" Type="http://schemas.openxmlformats.org/officeDocument/2006/relationships/oleObject" Target="../embeddings/oleObject184.bin"/><Relationship Id="rId10" Type="http://schemas.openxmlformats.org/officeDocument/2006/relationships/image" Target="../media/image209.e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186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196.bin"/><Relationship Id="rId26" Type="http://schemas.openxmlformats.org/officeDocument/2006/relationships/oleObject" Target="../embeddings/oleObject200.bin"/><Relationship Id="rId3" Type="http://schemas.openxmlformats.org/officeDocument/2006/relationships/image" Target="../media/image212.wmf"/><Relationship Id="rId21" Type="http://schemas.openxmlformats.org/officeDocument/2006/relationships/image" Target="../media/image221.wmf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2" Type="http://schemas.openxmlformats.org/officeDocument/2006/relationships/oleObject" Target="../embeddings/oleObject188.bin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216.wmf"/><Relationship Id="rId24" Type="http://schemas.openxmlformats.org/officeDocument/2006/relationships/oleObject" Target="../embeddings/oleObject199.bin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1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2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2880360"/>
            <a:ext cx="5372100" cy="1643063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模拟调制系统 </a:t>
            </a:r>
            <a:endParaRPr lang="en-US" altLang="zh-CN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0480" y="1600200"/>
            <a:ext cx="1343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b="1" kern="0" dirty="0">
                <a:solidFill>
                  <a:srgbClr val="003399"/>
                </a:solidFill>
                <a:latin typeface="+mj-ea"/>
                <a:ea typeface="+mj-ea"/>
              </a:rPr>
              <a:t>第</a:t>
            </a:r>
            <a:r>
              <a:rPr lang="en-US" altLang="zh-CN" sz="3600" b="1" kern="0" dirty="0">
                <a:solidFill>
                  <a:srgbClr val="7030A0"/>
                </a:solidFill>
                <a:latin typeface="+mj-ea"/>
                <a:ea typeface="+mj-ea"/>
                <a:cs typeface="Arial" pitchFamily="34" charset="0"/>
              </a:rPr>
              <a:t>5</a:t>
            </a:r>
            <a:r>
              <a:rPr lang="zh-CN" altLang="en-US" sz="3600" b="1" kern="0" dirty="0">
                <a:solidFill>
                  <a:srgbClr val="003399"/>
                </a:solidFill>
                <a:latin typeface="+mj-ea"/>
                <a:ea typeface="+mj-ea"/>
              </a:rPr>
              <a:t>章</a:t>
            </a:r>
            <a:endParaRPr lang="zh-CN" altLang="en-US" sz="3600" b="1" dirty="0">
              <a:solidFill>
                <a:srgbClr val="003399"/>
              </a:solidFill>
              <a:latin typeface="+mj-ea"/>
              <a:ea typeface="+mj-ea"/>
            </a:endParaRPr>
          </a:p>
        </p:txBody>
      </p:sp>
      <p:sp>
        <p:nvSpPr>
          <p:cNvPr id="59399" name="矩形 11"/>
          <p:cNvSpPr>
            <a:spLocks noChangeArrowheads="1"/>
          </p:cNvSpPr>
          <p:nvPr/>
        </p:nvSpPr>
        <p:spPr bwMode="auto">
          <a:xfrm>
            <a:off x="0" y="0"/>
            <a:ext cx="9144000" cy="1285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AF62E-22A6-0A44-A9B6-2E0ABDEAF3A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626F66D-CA5D-FD4B-A1CB-36BBD859049F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E831A-DB15-B044-A82C-D91D0B7C06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901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806450"/>
            <a:ext cx="31115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特点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93750" y="1917700"/>
            <a:ext cx="7984490" cy="388874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>
            <a:noFill/>
            <a:prstDash val="lg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              时，</a:t>
            </a: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波的包络正比于调制信号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t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，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   故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可采用包络检波。</a:t>
            </a:r>
            <a:r>
              <a:rPr lang="zh-CN" altLang="en-US" sz="2400" b="1" kern="0" dirty="0">
                <a:latin typeface="华文中宋" pitchFamily="2" charset="-122"/>
                <a:ea typeface="华文中宋" pitchFamily="2" charset="-122"/>
              </a:rPr>
              <a:t> </a:t>
            </a:r>
            <a:endParaRPr lang="zh-CN" altLang="en-US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的频谱由</a:t>
            </a:r>
            <a:r>
              <a:rPr lang="zh-CN" altLang="en-US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载频分量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、</a:t>
            </a:r>
            <a:r>
              <a:rPr lang="zh-CN" altLang="en-US" sz="2400" kern="0" dirty="0">
                <a:solidFill>
                  <a:srgbClr val="990099"/>
                </a:solidFill>
                <a:latin typeface="华文中宋" pitchFamily="2" charset="-122"/>
                <a:ea typeface="华文中宋" pitchFamily="2" charset="-122"/>
              </a:rPr>
              <a:t>上边带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400" kern="0" dirty="0">
                <a:solidFill>
                  <a:srgbClr val="990099"/>
                </a:solidFill>
                <a:latin typeface="华文中宋" pitchFamily="2" charset="-122"/>
                <a:ea typeface="华文中宋" pitchFamily="2" charset="-122"/>
              </a:rPr>
              <a:t>下边带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组成。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传输带宽是调制信号带宽的两倍：                       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                                       </a:t>
            </a:r>
            <a:endParaRPr lang="zh-CN" altLang="en-US" sz="2400" kern="0" dirty="0">
              <a:latin typeface="华文中宋" pitchFamily="2" charset="-122"/>
              <a:ea typeface="华文中宋" pitchFamily="2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的优势在于接收机简单，广泛用于中短调幅广播。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3481388" y="4451350"/>
          <a:ext cx="18018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28600" progId="Equation.DSMT4">
                  <p:embed/>
                </p:oleObj>
              </mc:Choice>
              <mc:Fallback>
                <p:oleObj name="Equation" r:id="rId2" imgW="685800" imgH="228600" progId="Equation.DSMT4">
                  <p:embed/>
                  <p:pic>
                    <p:nvPicPr>
                      <p:cNvPr id="1218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4451350"/>
                        <a:ext cx="1801812" cy="6223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3"/>
          <p:cNvGraphicFramePr>
            <a:graphicFrameLocks noChangeAspect="1"/>
          </p:cNvGraphicFramePr>
          <p:nvPr/>
        </p:nvGraphicFramePr>
        <p:xfrm>
          <a:off x="1169988" y="2006600"/>
          <a:ext cx="1624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79360" progId="Equation.DSMT4">
                  <p:embed/>
                </p:oleObj>
              </mc:Choice>
              <mc:Fallback>
                <p:oleObj name="Equation" r:id="rId4" imgW="850680" imgH="279360" progId="Equation.DSMT4">
                  <p:embed/>
                  <p:pic>
                    <p:nvPicPr>
                      <p:cNvPr id="12186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2006600"/>
                        <a:ext cx="1624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AF6F0-8BE4-DB48-96D0-ABFEAAD9D11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9B36DD9-B2A3-6548-8B2A-4EEEC8CDB15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CE2E9B-78EF-364A-85B2-C01C14AE8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59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2273300"/>
            <a:ext cx="8445500" cy="4081780"/>
          </a:xfrm>
          <a:solidFill>
            <a:schemeClr val="bg2">
              <a:lumMod val="10000"/>
              <a:lumOff val="90000"/>
            </a:schemeClr>
          </a:solidFill>
          <a:ln cap="flat">
            <a:prstDash val="lgDash"/>
          </a:ln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737373"/>
              </a:buClr>
              <a:defRPr/>
            </a:pPr>
            <a:r>
              <a:rPr lang="en-US" altLang="zh-CN" sz="2400" b="0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sz="2400" b="0" dirty="0">
                <a:latin typeface="华文中宋" pitchFamily="2" charset="-122"/>
                <a:ea typeface="华文中宋" pitchFamily="2" charset="-122"/>
              </a:rPr>
              <a:t>信号功率：</a:t>
            </a:r>
            <a:endParaRPr lang="en-US" altLang="zh-CN" sz="2400" b="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737373"/>
              </a:buClr>
              <a:defRPr/>
            </a:pPr>
            <a:endParaRPr lang="en-US" altLang="zh-CN" sz="2400" b="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737373"/>
              </a:buClr>
              <a:defRPr/>
            </a:pPr>
            <a:endParaRPr lang="en-US" altLang="zh-CN" sz="2400" b="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buClr>
                <a:srgbClr val="737373"/>
              </a:buClr>
              <a:defRPr/>
            </a:pPr>
            <a:endParaRPr lang="zh-CN" altLang="en-US" sz="2400" b="0" dirty="0">
              <a:latin typeface="华文中宋" pitchFamily="2" charset="-122"/>
              <a:ea typeface="华文中宋" pitchFamily="2" charset="-122"/>
            </a:endParaRPr>
          </a:p>
          <a:p>
            <a:pPr lvl="1" eaLnBrk="1" hangingPunct="1">
              <a:lnSpc>
                <a:spcPct val="150000"/>
              </a:lnSpc>
              <a:buClr>
                <a:srgbClr val="737373"/>
              </a:buClr>
              <a:buSzPct val="60000"/>
              <a:buFont typeface="Wingdings" panose="05000000000000000000" pitchFamily="2" charset="2"/>
              <a:buNone/>
              <a:defRPr/>
            </a:pPr>
            <a:endParaRPr lang="zh-CN" altLang="en-US" sz="2400" b="1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2600" y="1028700"/>
            <a:ext cx="31115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信号的缺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点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3033713" y="2406650"/>
          <a:ext cx="4205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444240" progId="Equation.DSMT4">
                  <p:embed/>
                </p:oleObj>
              </mc:Choice>
              <mc:Fallback>
                <p:oleObj name="Equation" r:id="rId2" imgW="1815840" imgH="444240" progId="Equation.DSMT4">
                  <p:embed/>
                  <p:pic>
                    <p:nvPicPr>
                      <p:cNvPr id="1229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406650"/>
                        <a:ext cx="4205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692150" y="5703888"/>
          <a:ext cx="1790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28600" progId="Equation.DSMT4">
                  <p:embed/>
                </p:oleObj>
              </mc:Choice>
              <mc:Fallback>
                <p:oleObj name="Equation" r:id="rId4" imgW="850680" imgH="228600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703888"/>
                        <a:ext cx="1790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7"/>
          <p:cNvGraphicFramePr>
            <a:graphicFrameLocks noChangeAspect="1"/>
          </p:cNvGraphicFramePr>
          <p:nvPr/>
        </p:nvGraphicFramePr>
        <p:xfrm>
          <a:off x="2616200" y="5632450"/>
          <a:ext cx="17446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41200" progId="Equation.DSMT4">
                  <p:embed/>
                </p:oleObj>
              </mc:Choice>
              <mc:Fallback>
                <p:oleObj name="Equation" r:id="rId6" imgW="761760" imgH="241200" progId="Equation.DSMT4">
                  <p:embed/>
                  <p:pic>
                    <p:nvPicPr>
                      <p:cNvPr id="1229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5632450"/>
                        <a:ext cx="17446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4438650" y="5740400"/>
          <a:ext cx="1711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203040" progId="Equation.DSMT4">
                  <p:embed/>
                </p:oleObj>
              </mc:Choice>
              <mc:Fallback>
                <p:oleObj name="Equation" r:id="rId8" imgW="799920" imgH="203040" progId="Equation.DSMT4">
                  <p:embed/>
                  <p:pic>
                    <p:nvPicPr>
                      <p:cNvPr id="1229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5740400"/>
                        <a:ext cx="17113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872288" y="3295650"/>
            <a:ext cx="1211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r>
              <a:rPr lang="zh-CN" altLang="en-US" sz="2000" b="1" dirty="0">
                <a:solidFill>
                  <a:srgbClr val="000099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边带功率</a:t>
            </a:r>
            <a:endParaRPr lang="zh-CN" altLang="en-US" sz="2000" b="1" dirty="0">
              <a:solidFill>
                <a:srgbClr val="000099"/>
              </a:solidFill>
              <a:ea typeface="宋体" charset="-122"/>
            </a:endParaRPr>
          </a:p>
        </p:txBody>
      </p:sp>
      <p:sp>
        <p:nvSpPr>
          <p:cNvPr id="11275" name="矩形 16"/>
          <p:cNvSpPr>
            <a:spLocks noChangeArrowheads="1"/>
          </p:cNvSpPr>
          <p:nvPr/>
        </p:nvSpPr>
        <p:spPr bwMode="auto">
          <a:xfrm>
            <a:off x="5583238" y="3295650"/>
            <a:ext cx="12112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载波功率</a:t>
            </a:r>
            <a:endParaRPr lang="zh-CN" altLang="en-US" sz="20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488531" y="6261995"/>
            <a:ext cx="3844322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ts val="2700"/>
              </a:lnSpc>
              <a:spcBef>
                <a:spcPct val="20000"/>
              </a:spcBef>
              <a:buClr>
                <a:srgbClr val="737373"/>
              </a:buClr>
              <a:buSzPct val="60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功率利用率低！（</a:t>
            </a:r>
            <a:r>
              <a:rPr lang="en-US" altLang="zh-CN" sz="2400" kern="0" dirty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1/3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）</a:t>
            </a:r>
            <a:endParaRPr lang="en-US" altLang="zh-CN" sz="2400" kern="0" dirty="0">
              <a:solidFill>
                <a:srgbClr val="FF0000"/>
              </a:solidFill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7850" y="3582988"/>
            <a:ext cx="50165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</a:rPr>
              <a:t>调制效率（功率利用率）：</a:t>
            </a:r>
            <a:endParaRPr lang="en-US" altLang="zh-CN" sz="2400" kern="0" dirty="0">
              <a:solidFill>
                <a:srgbClr val="000000"/>
              </a:solidFill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8208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9"/>
          <a:stretch>
            <a:fillRect/>
          </a:stretch>
        </p:blipFill>
        <p:spPr bwMode="auto">
          <a:xfrm>
            <a:off x="2825750" y="4184650"/>
            <a:ext cx="45910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823"/>
          <a:stretch>
            <a:fillRect/>
          </a:stretch>
        </p:blipFill>
        <p:spPr bwMode="auto">
          <a:xfrm>
            <a:off x="2825750" y="1606550"/>
            <a:ext cx="4591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E3F06A-C2FC-1441-86F3-30933E73DEC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36320B8-08C7-AE45-A08C-82FDD7BD4E66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4F8882-82F9-8F44-8153-E2106CF75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14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animBg="1" autoUpdateAnimBg="0"/>
      <p:bldP spid="7" grpId="0" autoUpdateAnimBg="0"/>
      <p:bldP spid="14" grpId="0"/>
      <p:bldP spid="11275" grpId="0"/>
      <p:bldP spid="18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971550" y="1162050"/>
            <a:ext cx="7645400" cy="11112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      ---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不含有用信息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，却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“浪费”大部分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的发射功率。</a:t>
            </a:r>
            <a:endParaRPr lang="en-US" altLang="zh-CN" sz="2000" kern="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marL="342900" indent="-342900">
              <a:lnSpc>
                <a:spcPts val="2900"/>
              </a:lnSpc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          </a:t>
            </a:r>
            <a:endParaRPr lang="en-US" altLang="zh-CN" sz="20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7" t="10890" r="2133" b="79797"/>
          <a:stretch>
            <a:fillRect/>
          </a:stretch>
        </p:blipFill>
        <p:spPr bwMode="auto">
          <a:xfrm>
            <a:off x="1763713" y="1739900"/>
            <a:ext cx="67500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5" r="2243" b="57768"/>
          <a:stretch>
            <a:fillRect/>
          </a:stretch>
        </p:blipFill>
        <p:spPr bwMode="auto">
          <a:xfrm>
            <a:off x="868363" y="2636838"/>
            <a:ext cx="7748587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23"/>
          <p:cNvSpPr>
            <a:spLocks noChangeArrowheads="1"/>
          </p:cNvSpPr>
          <p:nvPr/>
        </p:nvSpPr>
        <p:spPr bwMode="auto">
          <a:xfrm>
            <a:off x="4133850" y="4833938"/>
            <a:ext cx="31115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>
                <a:solidFill>
                  <a:srgbClr val="CC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m&lt;1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正常调幅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4133850" y="5811838"/>
            <a:ext cx="4260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>
                <a:solidFill>
                  <a:srgbClr val="CC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m=1 </a:t>
            </a:r>
            <a:r>
              <a:rPr lang="en-US" altLang="zh-CN" sz="2400" b="1" dirty="0">
                <a:solidFill>
                  <a:srgbClr val="CC0099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临界状态，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满调幅（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100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Symbol"/>
              </a:rPr>
              <a:t>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     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4133850" y="5322888"/>
            <a:ext cx="2444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zh-CN" sz="2000" b="1" dirty="0">
                <a:solidFill>
                  <a:srgbClr val="CC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m&gt;1</a:t>
            </a:r>
            <a:r>
              <a:rPr lang="zh-CN" altLang="en-US" sz="2000" b="1" dirty="0">
                <a:solidFill>
                  <a:srgbClr val="CC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zh-CN" altLang="en-US" sz="2400" b="1" dirty="0">
                <a:solidFill>
                  <a:srgbClr val="CC0099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 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过调幅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4393" name="Picture 9" descr="_A~_C_F`%IP6P74Q9KE%$%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900" y="24511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 bwMode="auto">
          <a:xfrm>
            <a:off x="576263" y="1123950"/>
            <a:ext cx="928687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载波</a:t>
            </a:r>
            <a:endParaRPr lang="zh-CN" altLang="en-US" sz="240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71500" y="2584450"/>
            <a:ext cx="928688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kern="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</a:rPr>
              <a:t>边带</a:t>
            </a:r>
            <a:endParaRPr lang="zh-CN" altLang="en-US" sz="2400" dirty="0">
              <a:solidFill>
                <a:srgbClr val="000099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9231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77142" r="62294"/>
          <a:stretch>
            <a:fillRect/>
          </a:stretch>
        </p:blipFill>
        <p:spPr bwMode="auto">
          <a:xfrm>
            <a:off x="1816100" y="4940300"/>
            <a:ext cx="200025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35" b="26532"/>
          <a:stretch>
            <a:fillRect/>
          </a:stretch>
        </p:blipFill>
        <p:spPr bwMode="auto">
          <a:xfrm>
            <a:off x="735013" y="3562350"/>
            <a:ext cx="7926387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519988" y="12954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当然</a:t>
            </a: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64A12-5DB1-9C49-AB48-64A2B8B90D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5B7FCD1-CA99-7541-A439-FE141ECAD33E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653F73-ECF4-7347-BF99-F6CA65AA8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8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0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20" grpId="0"/>
      <p:bldP spid="21" grpId="0"/>
      <p:bldP spid="22" grpId="0"/>
      <p:bldP spid="10" grpId="0" animBg="1"/>
      <p:bldP spid="14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645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" b="12296"/>
          <a:stretch>
            <a:fillRect/>
          </a:stretch>
        </p:blipFill>
        <p:spPr bwMode="auto">
          <a:xfrm>
            <a:off x="793750" y="1206500"/>
            <a:ext cx="751205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7A783-D8EE-694A-AE47-7231CA84758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7DC52F6-E69A-1441-9BBA-4CFD650CF87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D468F-8DF3-BD45-B322-672DD0C7EE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FF8DD2-70FB-48AA-9613-8154DC6E27A6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00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660400" y="2717800"/>
            <a:ext cx="7512050" cy="213360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46438" name="Object 5"/>
          <p:cNvGraphicFramePr>
            <a:graphicFrameLocks noChangeAspect="1"/>
          </p:cNvGraphicFramePr>
          <p:nvPr/>
        </p:nvGraphicFramePr>
        <p:xfrm>
          <a:off x="762000" y="2895600"/>
          <a:ext cx="4870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228600" progId="Equation.DSMT4">
                  <p:embed/>
                </p:oleObj>
              </mc:Choice>
              <mc:Fallback>
                <p:oleObj name="Equation" r:id="rId2" imgW="2158920" imgH="228600" progId="Equation.DSMT4">
                  <p:embed/>
                  <p:pic>
                    <p:nvPicPr>
                      <p:cNvPr id="1464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895600"/>
                        <a:ext cx="48704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5695950" y="2806700"/>
          <a:ext cx="23431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41120" imgH="266400" progId="Equation.DSMT4">
                  <p:embed/>
                </p:oleObj>
              </mc:Choice>
              <mc:Fallback>
                <p:oleObj name="Equation" r:id="rId4" imgW="1041120" imgH="266400" progId="Equation.DSMT4">
                  <p:embed/>
                  <p:pic>
                    <p:nvPicPr>
                      <p:cNvPr id="1464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5950" y="2806700"/>
                        <a:ext cx="23431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77142" r="62294"/>
          <a:stretch>
            <a:fillRect/>
          </a:stretch>
        </p:blipFill>
        <p:spPr bwMode="auto">
          <a:xfrm>
            <a:off x="5683250" y="1166813"/>
            <a:ext cx="2000250" cy="110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59" r="14799"/>
          <a:stretch>
            <a:fillRect/>
          </a:stretch>
        </p:blipFill>
        <p:spPr bwMode="auto">
          <a:xfrm>
            <a:off x="1371600" y="1073150"/>
            <a:ext cx="37338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34"/>
          <a:stretch>
            <a:fillRect/>
          </a:stretch>
        </p:blipFill>
        <p:spPr bwMode="auto">
          <a:xfrm>
            <a:off x="1371600" y="3517900"/>
            <a:ext cx="60452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9300" y="5118100"/>
            <a:ext cx="7200900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57FFB1-2C0B-4245-B111-BD2905A5FC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D0BBCBD-81DB-6641-9982-CDB2EC2D5B9F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B4FCF-A81D-D849-9E89-86AF1E5BA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79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2"/>
          <a:stretch>
            <a:fillRect/>
          </a:stretch>
        </p:blipFill>
        <p:spPr bwMode="auto">
          <a:xfrm>
            <a:off x="630238" y="5029200"/>
            <a:ext cx="79867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1" b="68411"/>
          <a:stretch>
            <a:fillRect/>
          </a:stretch>
        </p:blipFill>
        <p:spPr bwMode="auto">
          <a:xfrm>
            <a:off x="496888" y="2570163"/>
            <a:ext cx="465296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圆角矩形 18"/>
          <p:cNvSpPr/>
          <p:nvPr/>
        </p:nvSpPr>
        <p:spPr>
          <a:xfrm>
            <a:off x="882650" y="4064000"/>
            <a:ext cx="5156200" cy="777876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5283200" y="2273300"/>
          <a:ext cx="34671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57601" imgH="422875" progId="Visio.Drawing.11">
                  <p:embed/>
                </p:oleObj>
              </mc:Choice>
              <mc:Fallback>
                <p:oleObj name="Visio" r:id="rId3" imgW="957601" imgH="422875" progId="Visio.Drawing.11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273300"/>
                        <a:ext cx="3467100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/>
        </p:nvGraphicFramePr>
        <p:xfrm>
          <a:off x="1993900" y="4051300"/>
          <a:ext cx="3554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291960" progId="Equation.DSMT4">
                  <p:embed/>
                </p:oleObj>
              </mc:Choice>
              <mc:Fallback>
                <p:oleObj name="Equation" r:id="rId5" imgW="1587240" imgH="291960" progId="Equation.DSMT4">
                  <p:embed/>
                  <p:pic>
                    <p:nvPicPr>
                      <p:cNvPr id="1024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51300"/>
                        <a:ext cx="35544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27100" y="4140199"/>
            <a:ext cx="126746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条件：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38850" y="2495550"/>
            <a:ext cx="622300" cy="1155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6038850" y="2790825"/>
            <a:ext cx="666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054225" y="2619375"/>
            <a:ext cx="31115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889125" y="3251200"/>
            <a:ext cx="1289050" cy="444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860550" y="5118100"/>
            <a:ext cx="3244850" cy="711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282950" y="4140200"/>
            <a:ext cx="226695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349500" y="1384300"/>
            <a:ext cx="3067050" cy="488950"/>
          </a:xfrm>
          <a:prstGeom prst="rect">
            <a:avLst/>
          </a:prstGeom>
          <a:noFill/>
          <a:ln w="38100" cmpd="dbl">
            <a:solidFill>
              <a:srgbClr val="6666FF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如何提高调制效率？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67363" y="1411288"/>
            <a:ext cx="23383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——</a:t>
            </a: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抑制载波！</a:t>
            </a:r>
            <a:endParaRPr lang="en-US" altLang="zh-CN" sz="240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-95250" y="361950"/>
            <a:ext cx="1955800" cy="1143000"/>
          </a:xfrm>
          <a:prstGeom prst="cloudCallout">
            <a:avLst>
              <a:gd name="adj1" fmla="val 61240"/>
              <a:gd name="adj2" fmla="val 51251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Symbol"/>
              </a:rPr>
              <a:t>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2973A-D5F4-8747-9FDC-D7FB7ADBE04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CEEA3B6-CDB3-8240-B681-5D82ADCF64D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9A8893-CB46-DF46-AF0A-51871DDBE0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6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0" grpId="0" animBg="1"/>
      <p:bldP spid="26" grpId="0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1371600" y="3695700"/>
            <a:ext cx="2711450" cy="62230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6350" y="457200"/>
            <a:ext cx="7378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 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双边带调制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800" b="1" dirty="0">
                <a:solidFill>
                  <a:srgbClr val="00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DSB-SC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endParaRPr lang="zh-CN" altLang="en-US" sz="2800" dirty="0">
              <a:solidFill>
                <a:srgbClr val="000099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5016500" y="2273300"/>
          <a:ext cx="37909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7601" imgH="422875" progId="Visio.Drawing.11">
                  <p:embed/>
                </p:oleObj>
              </mc:Choice>
              <mc:Fallback>
                <p:oleObj name="Visio" r:id="rId2" imgW="957601" imgH="422875" progId="Visio.Drawing.11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273300"/>
                        <a:ext cx="3790950" cy="164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ChangeAspect="1"/>
          </p:cNvGraphicFramePr>
          <p:nvPr/>
        </p:nvGraphicFramePr>
        <p:xfrm>
          <a:off x="2540000" y="3697288"/>
          <a:ext cx="13652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279360" progId="Equation.DSMT4">
                  <p:embed/>
                </p:oleObj>
              </mc:Choice>
              <mc:Fallback>
                <p:oleObj name="Equation" r:id="rId4" imgW="609480" imgH="279360" progId="Equation.DSMT4">
                  <p:embed/>
                  <p:pic>
                    <p:nvPicPr>
                      <p:cNvPr id="1638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697288"/>
                        <a:ext cx="1365250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60500" y="3771900"/>
            <a:ext cx="128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条件：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04850" y="1739900"/>
            <a:ext cx="24892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DSB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表达式</a:t>
            </a:r>
            <a:endParaRPr lang="en-US" altLang="zh-CN" sz="2800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05400" y="1695450"/>
            <a:ext cx="23558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DSB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调制器</a:t>
            </a:r>
            <a:endParaRPr lang="en-US" altLang="zh-CN" sz="2800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44900" y="984250"/>
            <a:ext cx="4083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double-sideband suppressed carrier</a:t>
            </a:r>
            <a:endParaRPr lang="zh-CN" altLang="en-US"/>
          </a:p>
        </p:txBody>
      </p:sp>
      <p:pic>
        <p:nvPicPr>
          <p:cNvPr id="1332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1"/>
          <a:stretch>
            <a:fillRect/>
          </a:stretch>
        </p:blipFill>
        <p:spPr bwMode="auto">
          <a:xfrm>
            <a:off x="1019175" y="4851400"/>
            <a:ext cx="5286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33" b="80898"/>
          <a:stretch>
            <a:fillRect/>
          </a:stretch>
        </p:blipFill>
        <p:spPr bwMode="auto">
          <a:xfrm>
            <a:off x="1016000" y="2495550"/>
            <a:ext cx="3556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2BE8C-2E97-5A4D-B585-C04D739827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3C69636-635F-D14F-A209-0142EAF34C0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EF2CB-D22E-6648-8FB3-609FDEB85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046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utoUpdateAnimBg="0"/>
      <p:bldP spid="18" grpId="0"/>
      <p:bldP spid="14" grpId="0" animBg="1" autoUpdateAnimBg="0"/>
      <p:bldP spid="15" grpId="0" animBg="1" autoUpdateAnimBg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b="2269"/>
          <a:stretch>
            <a:fillRect/>
          </a:stretch>
        </p:blipFill>
        <p:spPr bwMode="auto">
          <a:xfrm>
            <a:off x="514350" y="1517650"/>
            <a:ext cx="8147050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950" y="717550"/>
            <a:ext cx="32448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DSB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波形和频谱</a:t>
            </a:r>
            <a:endParaRPr lang="en-US" altLang="zh-CN" sz="2800" kern="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8578" name="Object 3"/>
          <p:cNvGraphicFramePr>
            <a:graphicFrameLocks noChangeAspect="1"/>
          </p:cNvGraphicFramePr>
          <p:nvPr/>
        </p:nvGraphicFramePr>
        <p:xfrm>
          <a:off x="1081088" y="2051050"/>
          <a:ext cx="1979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549582" imgH="685659" progId="Visio.Drawing.11">
                  <p:embed/>
                </p:oleObj>
              </mc:Choice>
              <mc:Fallback>
                <p:oleObj name="Visio" r:id="rId3" imgW="1549582" imgH="685659" progId="Visio.Drawing.11">
                  <p:embed/>
                  <p:pic>
                    <p:nvPicPr>
                      <p:cNvPr id="40857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051050"/>
                        <a:ext cx="197961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7045325" y="5934075"/>
            <a:ext cx="12446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92850" y="2762250"/>
            <a:ext cx="6223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8584" name="Object 8"/>
          <p:cNvGraphicFramePr>
            <a:graphicFrameLocks noChangeAspect="1"/>
          </p:cNvGraphicFramePr>
          <p:nvPr/>
        </p:nvGraphicFramePr>
        <p:xfrm>
          <a:off x="1149350" y="5000625"/>
          <a:ext cx="19113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530413" imgH="477176" progId="Visio.Drawing.11">
                  <p:embed/>
                </p:oleObj>
              </mc:Choice>
              <mc:Fallback>
                <p:oleObj name="Visio" r:id="rId5" imgW="1530413" imgH="477176" progId="Visio.Drawing.11">
                  <p:embed/>
                  <p:pic>
                    <p:nvPicPr>
                      <p:cNvPr id="408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000625"/>
                        <a:ext cx="19113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DAFB6-E802-C442-ADC5-77E43BB9EA9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8EFC002-505B-7A4C-8E0C-39D876A1521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060FC-F29F-AE48-AAA0-06832A91D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7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895350"/>
            <a:ext cx="31115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DSB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特点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60400" y="1873250"/>
            <a:ext cx="7956550" cy="42227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>
            <a:noFill/>
            <a:prstDash val="lg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包络</a:t>
            </a:r>
            <a:r>
              <a:rPr lang="zh-CN" altLang="en-US" sz="2400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不再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与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t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成正比；当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2400" i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t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改变符号时载波相位反转，故</a:t>
            </a:r>
            <a:r>
              <a:rPr lang="zh-CN" altLang="en-US" sz="2400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不能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采用包络检波，需相干解调。</a:t>
            </a:r>
            <a:r>
              <a:rPr lang="zh-CN" altLang="en-US" sz="2400" b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endParaRPr lang="zh-CN" altLang="en-US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无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载频分量，只有  上、下 边带。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带宽与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的相同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浪费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：                           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调制效率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100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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  <a:sym typeface="Symbol"/>
              </a:rPr>
              <a:t>，即功率利用率高。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主要用作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SSB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VSB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的技术基础，调频立体声中的差信号调制等。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72130"/>
              </p:ext>
            </p:extLst>
          </p:nvPr>
        </p:nvGraphicFramePr>
        <p:xfrm>
          <a:off x="4394200" y="3752056"/>
          <a:ext cx="2755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440" imgH="228600" progId="Equation.DSMT4">
                  <p:embed/>
                </p:oleObj>
              </mc:Choice>
              <mc:Fallback>
                <p:oleObj name="Equation" r:id="rId2" imgW="1117440" imgH="228600" progId="Equation.DSMT4">
                  <p:embed/>
                  <p:pic>
                    <p:nvPicPr>
                      <p:cNvPr id="1218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3752056"/>
                        <a:ext cx="27559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形标注 12"/>
          <p:cNvSpPr/>
          <p:nvPr/>
        </p:nvSpPr>
        <p:spPr>
          <a:xfrm>
            <a:off x="3683000" y="3028950"/>
            <a:ext cx="1600200" cy="666750"/>
          </a:xfrm>
          <a:prstGeom prst="wedgeEllipseCallout">
            <a:avLst>
              <a:gd name="adj1" fmla="val 130087"/>
              <a:gd name="adj2" fmla="val -29390"/>
            </a:avLst>
          </a:prstGeom>
          <a:noFill/>
          <a:ln w="12700">
            <a:solidFill>
              <a:srgbClr val="9900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 rot="20184868" flipV="1">
            <a:off x="804863" y="3444875"/>
            <a:ext cx="619125" cy="1198563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13"/>
          <p:cNvSpPr>
            <a:spLocks noChangeArrowheads="1"/>
          </p:cNvSpPr>
          <p:nvPr/>
        </p:nvSpPr>
        <p:spPr bwMode="auto">
          <a:xfrm>
            <a:off x="6572250" y="2744788"/>
            <a:ext cx="1822450" cy="862012"/>
          </a:xfrm>
          <a:prstGeom prst="rect">
            <a:avLst/>
          </a:prstGeom>
          <a:noFill/>
          <a:ln w="9525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能否只传输</a:t>
            </a:r>
            <a:endParaRPr lang="en-US" altLang="zh-CN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一个边带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？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7150100" y="406400"/>
            <a:ext cx="1993900" cy="1155700"/>
          </a:xfrm>
          <a:prstGeom prst="cloudCallout">
            <a:avLst>
              <a:gd name="adj1" fmla="val -31789"/>
              <a:gd name="adj2" fmla="val 129436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Symbol"/>
              </a:rPr>
              <a:t>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D1D7-FDD7-944D-A8F4-CE3D8E253CA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C581AAF-03B8-244E-B3D3-046CC231C70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A8539-3A8A-9044-BD23-7EC2B5963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32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1" grpId="0" build="allAtOnce" animBg="1" autoUpdateAnimBg="0"/>
      <p:bldP spid="13" grpId="0" animBg="1"/>
      <p:bldP spid="15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6350" y="450850"/>
            <a:ext cx="54229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ea typeface="宋体" charset="-122"/>
                <a:cs typeface="Arial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ea typeface="微软雅黑" pitchFamily="34" charset="-122"/>
                <a:cs typeface="Arial" pitchFamily="34" charset="0"/>
              </a:rPr>
              <a:t>3 </a:t>
            </a:r>
            <a:r>
              <a:rPr lang="en-US" altLang="zh-CN" sz="3200" b="1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单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边带调制</a:t>
            </a:r>
            <a:r>
              <a:rPr lang="zh-CN" altLang="en-US" sz="2800" kern="0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800" b="1" dirty="0">
                <a:solidFill>
                  <a:srgbClr val="000099"/>
                </a:solidFill>
                <a:ea typeface="宋体" charset="-122"/>
                <a:cs typeface="Arial" pitchFamily="34" charset="0"/>
              </a:rPr>
              <a:t>SB</a:t>
            </a:r>
            <a:r>
              <a:rPr lang="zh-CN" altLang="en-US" sz="2800" kern="0" dirty="0">
                <a:solidFill>
                  <a:srgbClr val="000099"/>
                </a:solidFill>
                <a:ea typeface="微软雅黑" pitchFamily="34" charset="-122"/>
                <a:cs typeface="Arial" pitchFamily="34" charset="0"/>
              </a:rPr>
              <a:t>）</a:t>
            </a:r>
            <a:endParaRPr lang="zh-CN" altLang="en-US" sz="2800" dirty="0">
              <a:solidFill>
                <a:srgbClr val="000099"/>
              </a:solidFill>
              <a:ea typeface="宋体" charset="-122"/>
              <a:cs typeface="Arial" pitchFamily="34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3750" y="1206500"/>
            <a:ext cx="29781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SSB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信号的产生</a:t>
            </a:r>
            <a:endParaRPr lang="zh-CN" altLang="en-US" sz="2800" b="1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27100" y="1917700"/>
            <a:ext cx="2222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1</a:t>
            </a:r>
            <a:r>
              <a:rPr lang="zh-CN" altLang="en-US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）</a:t>
            </a:r>
            <a:r>
              <a:rPr lang="zh-CN" altLang="en-US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滤波法 </a:t>
            </a:r>
            <a:endParaRPr lang="en-US" altLang="zh-CN" kern="0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graphicFrame>
        <p:nvGraphicFramePr>
          <p:cNvPr id="18434" name="Object 14"/>
          <p:cNvGraphicFramePr>
            <a:graphicFrameLocks noChangeAspect="1"/>
          </p:cNvGraphicFramePr>
          <p:nvPr/>
        </p:nvGraphicFramePr>
        <p:xfrm>
          <a:off x="2927350" y="2228850"/>
          <a:ext cx="467995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80935" imgH="477176" progId="Visio.Drawing.11">
                  <p:embed/>
                </p:oleObj>
              </mc:Choice>
              <mc:Fallback>
                <p:oleObj name="Visio" r:id="rId2" imgW="1280935" imgH="477176" progId="Visio.Drawing.11">
                  <p:embed/>
                  <p:pic>
                    <p:nvPicPr>
                      <p:cNvPr id="184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8850"/>
                        <a:ext cx="4679950" cy="173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496050" y="5960268"/>
            <a:ext cx="22225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sng" dirty="0">
                <a:solidFill>
                  <a:srgbClr val="FF0000"/>
                </a:solidFill>
                <a:latin typeface="宋体" panose="02010600030101010101" pitchFamily="2" charset="-122"/>
                <a:ea typeface="宋体" charset="-122"/>
              </a:rPr>
              <a:t>技术难点之一</a:t>
            </a:r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97"/>
          <a:stretch>
            <a:fillRect/>
          </a:stretch>
        </p:blipFill>
        <p:spPr bwMode="auto">
          <a:xfrm>
            <a:off x="868363" y="4945063"/>
            <a:ext cx="804545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52"/>
          <a:stretch>
            <a:fillRect/>
          </a:stretch>
        </p:blipFill>
        <p:spPr bwMode="auto">
          <a:xfrm>
            <a:off x="882650" y="3784600"/>
            <a:ext cx="79565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61C04-80EB-3840-951F-95E2DA302E2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9E519D0-FAB9-7944-B4CB-79BA92B29EA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C3A79C-8B34-7240-98AC-C8A1487D38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6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4" grpId="0" animBg="1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82750" y="1339850"/>
            <a:ext cx="6810375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模拟调制</a:t>
            </a:r>
            <a:r>
              <a:rPr lang="en-US" altLang="zh-CN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背景介绍</a:t>
            </a:r>
            <a:r>
              <a:rPr lang="en-US" altLang="zh-CN" sz="20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线性调制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（幅度调制）原理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线性调制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系统的抗噪声性能 </a:t>
            </a: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非</a:t>
            </a:r>
            <a:r>
              <a:rPr lang="zh-CN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线性调制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（角度调制）原理</a:t>
            </a:r>
            <a:r>
              <a:rPr lang="zh-CN" altLang="en-US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各种模拟调制系统的性能比较</a:t>
            </a:r>
            <a:r>
              <a:rPr lang="en-US" altLang="zh-CN" sz="20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频分复用（</a:t>
            </a:r>
            <a:r>
              <a:rPr lang="en-US" altLang="zh-CN" sz="2800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FDM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800" dirty="0">
              <a:solidFill>
                <a:srgbClr val="003399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3399"/>
              </a:solidFill>
              <a:latin typeface="Tahoma" panose="020B060403050404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4800"/>
              </a:lnSpc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33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>
              <a:solidFill>
                <a:srgbClr val="003399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560320" y="595312"/>
            <a:ext cx="2928938" cy="708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10351" y="191293"/>
            <a:ext cx="24288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模拟调制  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458913" y="1651000"/>
            <a:ext cx="169862" cy="215900"/>
            <a:chOff x="2976" y="1008"/>
            <a:chExt cx="1056" cy="432"/>
          </a:xfrm>
        </p:grpSpPr>
        <p:sp>
          <p:nvSpPr>
            <p:cNvPr id="60438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39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460500" y="2308225"/>
            <a:ext cx="169863" cy="215900"/>
            <a:chOff x="2976" y="1008"/>
            <a:chExt cx="1056" cy="432"/>
          </a:xfrm>
        </p:grpSpPr>
        <p:sp>
          <p:nvSpPr>
            <p:cNvPr id="60436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37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460500" y="3008313"/>
            <a:ext cx="169863" cy="215900"/>
            <a:chOff x="2976" y="1008"/>
            <a:chExt cx="1056" cy="432"/>
          </a:xfrm>
        </p:grpSpPr>
        <p:sp>
          <p:nvSpPr>
            <p:cNvPr id="60434" name="Oval 21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35" name="Oval 22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1474788" y="3694113"/>
            <a:ext cx="169862" cy="215900"/>
            <a:chOff x="2976" y="1008"/>
            <a:chExt cx="1056" cy="432"/>
          </a:xfrm>
        </p:grpSpPr>
        <p:sp>
          <p:nvSpPr>
            <p:cNvPr id="60432" name="Oval 9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33" name="Oval 10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8" name="Group 17"/>
          <p:cNvGrpSpPr>
            <a:grpSpLocks/>
          </p:cNvGrpSpPr>
          <p:nvPr/>
        </p:nvGrpSpPr>
        <p:grpSpPr bwMode="auto">
          <a:xfrm>
            <a:off x="1476375" y="4394200"/>
            <a:ext cx="169863" cy="215900"/>
            <a:chOff x="2976" y="1008"/>
            <a:chExt cx="1056" cy="432"/>
          </a:xfrm>
        </p:grpSpPr>
        <p:sp>
          <p:nvSpPr>
            <p:cNvPr id="60430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31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9" name="Group 17"/>
          <p:cNvGrpSpPr>
            <a:grpSpLocks/>
          </p:cNvGrpSpPr>
          <p:nvPr/>
        </p:nvGrpSpPr>
        <p:grpSpPr bwMode="auto">
          <a:xfrm>
            <a:off x="1460500" y="5099050"/>
            <a:ext cx="169863" cy="215900"/>
            <a:chOff x="2976" y="1008"/>
            <a:chExt cx="1056" cy="432"/>
          </a:xfrm>
        </p:grpSpPr>
        <p:sp>
          <p:nvSpPr>
            <p:cNvPr id="60428" name="Oval 18"/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60429" name="Oval 19"/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pic>
        <p:nvPicPr>
          <p:cNvPr id="6965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599113"/>
            <a:ext cx="8623300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78393CA-B495-F745-822B-C9C59C400E5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B485FA2-2D84-B04B-92B1-EC11F5C12C9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545D67-BDCC-4A4D-B24B-C510A22A76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29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3750" y="1117600"/>
            <a:ext cx="36893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边带滤波特性 </a:t>
            </a:r>
            <a:r>
              <a:rPr lang="en-US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H</a:t>
            </a:r>
            <a:r>
              <a:rPr lang="en-US" baseline="-25000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SSB</a:t>
            </a:r>
            <a:r>
              <a:rPr lang="en-US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(</a:t>
            </a:r>
            <a:r>
              <a:rPr lang="en-US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sym typeface="Symbol"/>
              </a:rPr>
              <a:t></a:t>
            </a:r>
            <a:r>
              <a:rPr lang="en-US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) </a:t>
            </a:r>
            <a:endParaRPr lang="zh-CN" altLang="en-US" dirty="0">
              <a:solidFill>
                <a:srgbClr val="7833A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charset="-122"/>
            </a:endParaRPr>
          </a:p>
        </p:txBody>
      </p:sp>
      <p:pic>
        <p:nvPicPr>
          <p:cNvPr id="17418" name="Picture 10"/>
          <p:cNvPicPr>
            <a:picLocks noChangeAspect="1" noChangeArrowheads="1"/>
          </p:cNvPicPr>
          <p:nvPr/>
        </p:nvPicPr>
        <p:blipFill>
          <a:blip r:embed="rId2"/>
          <a:srcRect l="52019"/>
          <a:stretch>
            <a:fillRect/>
          </a:stretch>
        </p:blipFill>
        <p:spPr bwMode="auto">
          <a:xfrm>
            <a:off x="4616450" y="1295400"/>
            <a:ext cx="4264025" cy="45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/>
          <a:srcRect t="25225" r="50947" b="5976"/>
          <a:stretch>
            <a:fillRect/>
          </a:stretch>
        </p:blipFill>
        <p:spPr bwMode="auto">
          <a:xfrm>
            <a:off x="239713" y="2803525"/>
            <a:ext cx="4246562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13FF0-7892-0342-9F97-BBE2828F056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8090AEB-821E-DF4B-A260-1316B2F37F6F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B84BE7-6279-D940-9C38-6DB672A755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4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2204402" y="4374833"/>
          <a:ext cx="5521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240" imgH="393480" progId="Equation.DSMT4">
                  <p:embed/>
                </p:oleObj>
              </mc:Choice>
              <mc:Fallback>
                <p:oleObj name="Equation" r:id="rId2" imgW="2730240" imgH="393480" progId="Equation.DSMT4">
                  <p:embed/>
                  <p:pic>
                    <p:nvPicPr>
                      <p:cNvPr id="1127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4402" y="4374833"/>
                        <a:ext cx="55213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377440" y="1417320"/>
          <a:ext cx="27209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53800" progId="Equation.DSMT4">
                  <p:embed/>
                </p:oleObj>
              </mc:Choice>
              <mc:Fallback>
                <p:oleObj name="Equation" r:id="rId4" imgW="1307880" imgH="253800" progId="Equation.DSMT4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40" y="1417320"/>
                        <a:ext cx="272097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185227" y="2128520"/>
          <a:ext cx="3962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253800" progId="Equation.DSMT4">
                  <p:embed/>
                </p:oleObj>
              </mc:Choice>
              <mc:Fallback>
                <p:oleObj name="Equation" r:id="rId6" imgW="1739880" imgH="2538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227" y="2128520"/>
                        <a:ext cx="3962400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185227" y="3527108"/>
          <a:ext cx="39830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393480" progId="Equation.DSMT4">
                  <p:embed/>
                </p:oleObj>
              </mc:Choice>
              <mc:Fallback>
                <p:oleObj name="Equation" r:id="rId8" imgW="1803240" imgH="393480" progId="Equation.DSMT4">
                  <p:embed/>
                  <p:pic>
                    <p:nvPicPr>
                      <p:cNvPr id="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227" y="3527108"/>
                        <a:ext cx="3983038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180590" y="5240020"/>
          <a:ext cx="46116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406080" progId="Equation.DSMT4">
                  <p:embed/>
                </p:oleObj>
              </mc:Choice>
              <mc:Fallback>
                <p:oleObj name="Equation" r:id="rId10" imgW="2082600" imgH="406080" progId="Equation.DSMT4">
                  <p:embed/>
                  <p:pic>
                    <p:nvPicPr>
                      <p:cNvPr id="111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590" y="5240020"/>
                        <a:ext cx="46116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229802" y="2649220"/>
          <a:ext cx="58070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6880" imgH="393480" progId="Equation.DSMT4">
                  <p:embed/>
                </p:oleObj>
              </mc:Choice>
              <mc:Fallback>
                <p:oleObj name="Equation" r:id="rId12" imgW="2666880" imgH="393480" progId="Equation.DSMT4">
                  <p:embed/>
                  <p:pic>
                    <p:nvPicPr>
                      <p:cNvPr id="30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9802" y="2649220"/>
                        <a:ext cx="58070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2600" y="654844"/>
            <a:ext cx="2222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（</a:t>
            </a:r>
            <a:r>
              <a:rPr lang="en-US" altLang="zh-CN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2</a:t>
            </a:r>
            <a:r>
              <a:rPr lang="zh-CN" altLang="en-US" b="1" kern="0" dirty="0">
                <a:solidFill>
                  <a:srgbClr val="990099"/>
                </a:solidFill>
                <a:latin typeface="宋体" pitchFamily="2" charset="-122"/>
                <a:ea typeface="宋体" charset="-122"/>
              </a:rPr>
              <a:t>）</a:t>
            </a:r>
            <a:r>
              <a:rPr lang="zh-CN" altLang="en-US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相移法 </a:t>
            </a:r>
            <a:endParaRPr lang="en-US" altLang="zh-CN" kern="0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5422265" y="1417320"/>
          <a:ext cx="24812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93760" imgH="253800" progId="Equation.DSMT4">
                  <p:embed/>
                </p:oleObj>
              </mc:Choice>
              <mc:Fallback>
                <p:oleObj name="Equation" r:id="rId14" imgW="1193760" imgH="253800" progId="Equation.DSMT4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265" y="1417320"/>
                        <a:ext cx="2481262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236027" y="4084320"/>
            <a:ext cx="8001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16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USB</a:t>
            </a:r>
            <a:r>
              <a:rPr lang="zh-CN" altLang="en-US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kern="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080827" y="3906520"/>
            <a:ext cx="444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kern="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39665" y="4706620"/>
            <a:ext cx="444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kern="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436427" y="5595620"/>
            <a:ext cx="4445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zh-CN" sz="32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F5A-7A37-CA4E-9ED5-4550B541616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8CFA4FC-5F06-4F46-B09F-D1369ADFDA8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7EC8C-BD08-864E-8DD2-EF8169A0AD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71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10" name="Object 12"/>
          <p:cNvGraphicFramePr>
            <a:graphicFrameLocks noChangeAspect="1"/>
          </p:cNvGraphicFramePr>
          <p:nvPr/>
        </p:nvGraphicFramePr>
        <p:xfrm>
          <a:off x="1371600" y="5162550"/>
          <a:ext cx="25908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457200" progId="Equation.DSMT4">
                  <p:embed/>
                </p:oleObj>
              </mc:Choice>
              <mc:Fallback>
                <p:oleObj name="Equation" r:id="rId2" imgW="1307880" imgH="457200" progId="Equation.DSMT4">
                  <p:embed/>
                  <p:pic>
                    <p:nvPicPr>
                      <p:cNvPr id="215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162550"/>
                        <a:ext cx="2590800" cy="9048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0C0C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C0C0C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971550" y="3295650"/>
            <a:ext cx="17303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传递函数</a:t>
            </a:r>
            <a:r>
              <a:rPr lang="zh-CN" alt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charset="-122"/>
              </a:rPr>
              <a:t>：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055688" y="3829050"/>
          <a:ext cx="34274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507960" progId="Equation.DSMT4">
                  <p:embed/>
                </p:oleObj>
              </mc:Choice>
              <mc:Fallback>
                <p:oleObj name="Equation" r:id="rId4" imgW="1663560" imgH="507960" progId="Equation.DSMT4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829050"/>
                        <a:ext cx="3427412" cy="10445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3"/>
          <p:cNvGraphicFramePr>
            <a:graphicFrameLocks noChangeAspect="1"/>
          </p:cNvGraphicFramePr>
          <p:nvPr/>
        </p:nvGraphicFramePr>
        <p:xfrm>
          <a:off x="4349750" y="1562100"/>
          <a:ext cx="4470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470087" imgH="880638" progId="Visio.Drawing.11">
                  <p:embed/>
                </p:oleObj>
              </mc:Choice>
              <mc:Fallback>
                <p:oleObj name="Visio" r:id="rId6" imgW="1470087" imgH="880638" progId="Visio.Drawing.11">
                  <p:embed/>
                  <p:pic>
                    <p:nvPicPr>
                      <p:cNvPr id="2151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1562100"/>
                        <a:ext cx="4470400" cy="266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838200" y="1606550"/>
          <a:ext cx="800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342720" progId="Equation.DSMT4">
                  <p:embed/>
                </p:oleObj>
              </mc:Choice>
              <mc:Fallback>
                <p:oleObj name="Equation" r:id="rId8" imgW="342720" imgH="342720" progId="Equation.DSMT4">
                  <p:embed/>
                  <p:pic>
                    <p:nvPicPr>
                      <p:cNvPr id="215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06550"/>
                        <a:ext cx="800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60500" y="1873250"/>
            <a:ext cx="32448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是 </a:t>
            </a:r>
            <a:r>
              <a:rPr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pitchFamily="34" charset="0"/>
              </a:rPr>
              <a:t>m(t) 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kern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希尔伯特变换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060450" y="2362200"/>
            <a:ext cx="3511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b="1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含义</a:t>
            </a:r>
            <a:r>
              <a:rPr lang="zh-CN" altLang="en-US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宋体" charset="-122"/>
              </a:rPr>
              <a:t>：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幅度不变，相移 </a:t>
            </a:r>
            <a:r>
              <a:rPr lang="el-GR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π</a:t>
            </a:r>
            <a:r>
              <a:rPr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16500" y="4940300"/>
            <a:ext cx="3022600" cy="936625"/>
          </a:xfrm>
          <a:prstGeom prst="rect">
            <a:avLst/>
          </a:prstGeom>
          <a:ln w="38100" cmpd="dbl">
            <a:solidFill>
              <a:srgbClr val="6666FF"/>
            </a:solidFill>
          </a:ln>
        </p:spPr>
        <p:txBody>
          <a:bodyPr>
            <a:spAutoFit/>
          </a:bodyPr>
          <a:lstStyle/>
          <a:p>
            <a:pPr>
              <a:lnSpc>
                <a:spcPts val="3500"/>
              </a:lnSpc>
              <a:defRPr/>
            </a:pPr>
            <a:r>
              <a:rPr lang="en-US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H</a:t>
            </a:r>
            <a:r>
              <a:rPr lang="en-US" sz="2000" b="1" baseline="-25000" dirty="0" err="1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h</a:t>
            </a:r>
            <a:r>
              <a:rPr lang="en-US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  <a:sym typeface="Symbol"/>
              </a:rPr>
              <a:t></a:t>
            </a:r>
            <a:r>
              <a:rPr lang="en-US" sz="2000" b="1" dirty="0">
                <a:solidFill>
                  <a:srgbClr val="FF0000"/>
                </a:solidFill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 对 </a:t>
            </a:r>
            <a:r>
              <a:rPr lang="en-US" altLang="zh-CN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m(t) </a:t>
            </a:r>
            <a:r>
              <a:rPr lang="zh-CN" altLang="en-US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的所有</a:t>
            </a:r>
            <a:endParaRPr lang="en-US" altLang="zh-CN" sz="2000" b="1" kern="0" dirty="0">
              <a:solidFill>
                <a:srgbClr val="000000"/>
              </a:solidFill>
              <a:ea typeface="微软雅黑" pitchFamily="34" charset="-122"/>
              <a:cs typeface="Arial" pitchFamily="34" charset="0"/>
            </a:endParaRPr>
          </a:p>
          <a:p>
            <a:pPr>
              <a:lnSpc>
                <a:spcPts val="3500"/>
              </a:lnSpc>
              <a:defRPr/>
            </a:pPr>
            <a:r>
              <a:rPr lang="zh-CN" altLang="en-US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 频率分量精确相移 </a:t>
            </a:r>
            <a:r>
              <a:rPr lang="el-GR" altLang="zh-CN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π</a:t>
            </a:r>
            <a:r>
              <a:rPr lang="en-US" altLang="zh-CN" sz="2000" b="1" kern="0" dirty="0">
                <a:solidFill>
                  <a:srgbClr val="000000"/>
                </a:solidFill>
                <a:ea typeface="微软雅黑" pitchFamily="34" charset="-122"/>
                <a:cs typeface="Arial" pitchFamily="34" charset="0"/>
              </a:rPr>
              <a:t>/2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861050" y="5918200"/>
            <a:ext cx="22225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u="sng" dirty="0">
                <a:solidFill>
                  <a:srgbClr val="FF0000"/>
                </a:solidFill>
                <a:latin typeface="宋体" panose="02010600030101010101" pitchFamily="2" charset="-122"/>
                <a:ea typeface="宋体" charset="-122"/>
              </a:rPr>
              <a:t>技术难点之二</a:t>
            </a:r>
          </a:p>
        </p:txBody>
      </p:sp>
      <p:sp>
        <p:nvSpPr>
          <p:cNvPr id="16" name="矩形 15"/>
          <p:cNvSpPr/>
          <p:nvPr/>
        </p:nvSpPr>
        <p:spPr>
          <a:xfrm>
            <a:off x="7938" y="806450"/>
            <a:ext cx="7194550" cy="44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/>
        </p:nvGraphicFramePr>
        <p:xfrm>
          <a:off x="793750" y="549275"/>
          <a:ext cx="5257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400" imgH="406080" progId="Equation.DSMT4">
                  <p:embed/>
                </p:oleObj>
              </mc:Choice>
              <mc:Fallback>
                <p:oleObj name="Equation" r:id="rId10" imgW="2552400" imgH="406080" progId="Equation.DSMT4">
                  <p:embed/>
                  <p:pic>
                    <p:nvPicPr>
                      <p:cNvPr id="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549275"/>
                        <a:ext cx="5257800" cy="8350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内容占位符 2"/>
          <p:cNvSpPr>
            <a:spLocks noGrp="1"/>
          </p:cNvSpPr>
          <p:nvPr>
            <p:ph idx="1"/>
          </p:nvPr>
        </p:nvSpPr>
        <p:spPr bwMode="auto">
          <a:xfrm>
            <a:off x="7194550" y="450850"/>
            <a:ext cx="1600200" cy="88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b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＋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下边带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0000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－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上边带</a:t>
            </a: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zh-CN" sz="2000" b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</a:p>
          <a:p>
            <a:pPr>
              <a:buFontTx/>
              <a:buNone/>
            </a:pPr>
            <a:endParaRPr lang="en-US" altLang="zh-CN" sz="2000" b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zh-CN" altLang="en-US" sz="2000" b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016500" y="4451350"/>
            <a:ext cx="1058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r>
              <a:rPr lang="zh-CN" altLang="en-US" sz="2000" b="1">
                <a:solidFill>
                  <a:srgbClr val="0000CC"/>
                </a:solidFill>
                <a:latin typeface="宋体" panose="02010600030101010101" pitchFamily="2" charset="-122"/>
              </a:rPr>
              <a:t>：</a:t>
            </a:r>
            <a:endParaRPr lang="en-US" altLang="zh-CN" sz="2000" b="1">
              <a:solidFill>
                <a:srgbClr val="0000CC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108E7D-60D2-704D-98C0-33E2C639E1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A2043CCE-9903-A346-9E17-EC893A18BE3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4CB71-94C4-6A42-8F01-EC9072A28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3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2" grpId="0" animBg="1"/>
      <p:bldP spid="24" grpId="0"/>
      <p:bldP spid="26" grpId="0" build="p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/>
          <a:srcRect b="48113"/>
          <a:stretch>
            <a:fillRect/>
          </a:stretch>
        </p:blipFill>
        <p:spPr bwMode="auto">
          <a:xfrm>
            <a:off x="625475" y="1562100"/>
            <a:ext cx="80962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850900"/>
            <a:ext cx="31115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en-US" altLang="zh-CN" sz="2800" dirty="0">
                <a:solidFill>
                  <a:srgbClr val="000000"/>
                </a:solidFill>
                <a:ea typeface="黑体" pitchFamily="2" charset="-122"/>
                <a:cs typeface="Arial" pitchFamily="34" charset="0"/>
              </a:rPr>
              <a:t>SSB</a:t>
            </a:r>
            <a:r>
              <a:rPr lang="zh-CN" altLang="en-US" sz="2800" b="1" dirty="0">
                <a:solidFill>
                  <a:srgbClr val="000000"/>
                </a:solidFill>
                <a:ea typeface="黑体" pitchFamily="2" charset="-122"/>
                <a:cs typeface="Arial" pitchFamily="34" charset="0"/>
              </a:rPr>
              <a:t>信号的</a:t>
            </a:r>
            <a:r>
              <a:rPr lang="zh-CN" altLang="en-US" sz="28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特点</a:t>
            </a:r>
            <a:endParaRPr lang="en-US" altLang="zh-CN" sz="28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2516188" y="2257425"/>
          <a:ext cx="27670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3760" imgH="228600" progId="Equation.DSMT4">
                  <p:embed/>
                </p:oleObj>
              </mc:Choice>
              <mc:Fallback>
                <p:oleObj name="Equation" r:id="rId3" imgW="1193760" imgH="228600" progId="Equation.DSMT4">
                  <p:embed/>
                  <p:pic>
                    <p:nvPicPr>
                      <p:cNvPr id="1218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2257425"/>
                        <a:ext cx="2767012" cy="5492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/>
          <a:srcRect t="74394" b="13342"/>
          <a:stretch>
            <a:fillRect/>
          </a:stretch>
        </p:blipFill>
        <p:spPr bwMode="auto">
          <a:xfrm>
            <a:off x="631825" y="5607050"/>
            <a:ext cx="809625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 t="49865" b="25607"/>
          <a:stretch>
            <a:fillRect/>
          </a:stretch>
        </p:blipFill>
        <p:spPr bwMode="auto">
          <a:xfrm>
            <a:off x="615950" y="4184650"/>
            <a:ext cx="809625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A32DA-7CFA-244C-BB67-E3D89B583CB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6D02529-31FB-CD44-BEE0-BFE3D8B69E6E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83C54-A282-F044-8104-B3ABCB7C01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94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6350" y="450850"/>
            <a:ext cx="76009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zh-CN" altLang="en-US" sz="3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残留</a:t>
            </a:r>
            <a:r>
              <a:rPr lang="zh-CN" altLang="en-US" sz="32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边带调制</a:t>
            </a:r>
            <a:r>
              <a:rPr lang="zh-CN" altLang="en-US" sz="32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32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V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SB</a:t>
            </a:r>
            <a:r>
              <a:rPr lang="zh-CN" altLang="en-US" sz="32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en-US" altLang="zh-CN" sz="32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--</a:t>
            </a:r>
            <a:r>
              <a:rPr lang="zh-CN" altLang="en-US" sz="32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了解</a:t>
            </a:r>
            <a:endParaRPr lang="zh-CN" altLang="en-US" sz="3200" dirty="0">
              <a:solidFill>
                <a:srgbClr val="000099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662113" y="1189038"/>
            <a:ext cx="54879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——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介于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SSB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与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之间的折中方案。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83"/>
          <a:stretch>
            <a:fillRect/>
          </a:stretch>
        </p:blipFill>
        <p:spPr bwMode="auto">
          <a:xfrm>
            <a:off x="1281113" y="1784350"/>
            <a:ext cx="6313487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E4385-A56A-B44D-B435-2B80E2D5A00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EBC26FD-027C-B149-ACC7-3E5565FDEE5C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8BCFD-5A74-774B-9A6A-ED803D1EB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4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44525" y="1028700"/>
            <a:ext cx="29781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VSB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信号的产生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260850" y="1651000"/>
            <a:ext cx="1155700" cy="1192213"/>
          </a:xfrm>
          <a:prstGeom prst="ellipse">
            <a:avLst/>
          </a:prstGeom>
          <a:noFill/>
          <a:ln w="57150" cmpd="thinThick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线形标注 2(无边框) 27"/>
          <p:cNvSpPr/>
          <p:nvPr/>
        </p:nvSpPr>
        <p:spPr>
          <a:xfrm>
            <a:off x="6350000" y="2584450"/>
            <a:ext cx="2133600" cy="889000"/>
          </a:xfrm>
          <a:prstGeom prst="callout2">
            <a:avLst>
              <a:gd name="adj1" fmla="val 53332"/>
              <a:gd name="adj2" fmla="val -2677"/>
              <a:gd name="adj3" fmla="val 51459"/>
              <a:gd name="adj4" fmla="val -21486"/>
              <a:gd name="adj5" fmla="val 7081"/>
              <a:gd name="adj6" fmla="val -45839"/>
            </a:avLst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应该具有怎样</a:t>
            </a:r>
            <a:endParaRPr lang="en-US" altLang="zh-CN" sz="24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的滤波特性 </a:t>
            </a:r>
            <a:r>
              <a:rPr lang="zh-CN" altLang="en-US" sz="28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？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92150" y="3562350"/>
            <a:ext cx="29781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VSB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信号的解调</a:t>
            </a:r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1160463" y="5607050"/>
          <a:ext cx="73675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38480" imgH="393480" progId="Equation.DSMT4">
                  <p:embed/>
                </p:oleObj>
              </mc:Choice>
              <mc:Fallback>
                <p:oleObj name="Equation" r:id="rId3" imgW="4038480" imgH="393480" progId="Equation.DSMT4">
                  <p:embed/>
                  <p:pic>
                    <p:nvPicPr>
                      <p:cNvPr id="133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607050"/>
                        <a:ext cx="7367587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6321425" y="2582863"/>
            <a:ext cx="2133600" cy="914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003399"/>
            </a:solidFill>
          </a:ln>
        </p:spPr>
        <p:txBody>
          <a:bodyPr>
            <a:spAutoFit/>
          </a:bodyPr>
          <a:lstStyle/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应该具有怎样</a:t>
            </a:r>
            <a:endParaRPr lang="en-US" altLang="zh-CN" sz="24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的滤波特性</a:t>
            </a:r>
            <a:r>
              <a:rPr lang="zh-CN" altLang="en-US" sz="2400" b="1" dirty="0">
                <a:solidFill>
                  <a:srgbClr val="0000CC"/>
                </a:solidFill>
                <a:latin typeface="Arial" pitchFamily="34" charset="0"/>
                <a:ea typeface="黑体" pitchFamily="2" charset="-122"/>
                <a:cs typeface="Arial" pitchFamily="34" charset="0"/>
              </a:rPr>
              <a:t>？</a:t>
            </a:r>
            <a:r>
              <a:rPr lang="en-US" altLang="zh-CN" sz="24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 </a:t>
            </a:r>
            <a:endParaRPr lang="zh-CN" altLang="en-US" sz="24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1993900" y="1695450"/>
          <a:ext cx="4514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66559" imgH="455231" progId="Visio.Drawing.11">
                  <p:embed/>
                </p:oleObj>
              </mc:Choice>
              <mc:Fallback>
                <p:oleObj name="Visio" r:id="rId5" imgW="1266559" imgH="455231" progId="Visio.Drawing.11">
                  <p:embed/>
                  <p:pic>
                    <p:nvPicPr>
                      <p:cNvPr id="25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695450"/>
                        <a:ext cx="451485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3790950" y="3962400"/>
          <a:ext cx="45148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266559" imgH="455231" progId="Visio.Drawing.11">
                  <p:embed/>
                </p:oleObj>
              </mc:Choice>
              <mc:Fallback>
                <p:oleObj name="Visio" r:id="rId7" imgW="1266559" imgH="455231" progId="Visio.Drawing.11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3962400"/>
                        <a:ext cx="451485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曲线连接符 17"/>
          <p:cNvCxnSpPr/>
          <p:nvPr/>
        </p:nvCxnSpPr>
        <p:spPr>
          <a:xfrm rot="10800000" flipV="1">
            <a:off x="1638300" y="4451350"/>
            <a:ext cx="1955800" cy="1200150"/>
          </a:xfrm>
          <a:prstGeom prst="curvedConnector3">
            <a:avLst>
              <a:gd name="adj1" fmla="val 50000"/>
            </a:avLst>
          </a:prstGeom>
          <a:ln w="19050">
            <a:solidFill>
              <a:srgbClr val="0000CC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E7CDD-018F-164F-B1A7-88B798AF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8E4651-532D-7C48-9230-E40B4DB63F2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3F2B1-69E1-384A-B67A-065264C0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0B28-8CC0-45E2-A090-DEB27ED615DB}" type="slidenum">
              <a:rPr lang="en-US" altLang="zh-CN" smtClean="0"/>
              <a:pPr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5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utoUpdateAnimBg="0"/>
      <p:bldP spid="23" grpId="0" animBg="1"/>
      <p:bldP spid="28" grpId="0" animBg="1"/>
      <p:bldP spid="16" grpId="0" animBg="1" autoUpdateAnimBg="0"/>
      <p:bldP spid="1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83250" y="0"/>
            <a:ext cx="3460750" cy="15176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638300" y="1073150"/>
          <a:ext cx="3556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53800" progId="Equation.DSMT4">
                  <p:embed/>
                </p:oleObj>
              </mc:Choice>
              <mc:Fallback>
                <p:oleObj name="Equation" r:id="rId2" imgW="1536480" imgH="253800" progId="Equation.DSMT4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073150"/>
                        <a:ext cx="3556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549400" y="1873250"/>
          <a:ext cx="49339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36760" imgH="253800" progId="Equation.DSMT4">
                  <p:embed/>
                </p:oleObj>
              </mc:Choice>
              <mc:Fallback>
                <p:oleObj name="Equation" r:id="rId4" imgW="2336760" imgH="253800" progId="Equation.DSMT4">
                  <p:embed/>
                  <p:pic>
                    <p:nvPicPr>
                      <p:cNvPr id="81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873250"/>
                        <a:ext cx="49339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1500" y="1073150"/>
            <a:ext cx="1257300" cy="461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相乘</a:t>
            </a:r>
            <a:r>
              <a:rPr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705100" y="2673350"/>
          <a:ext cx="58277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0680" imgH="393480" progId="Equation.DSMT4">
                  <p:embed/>
                </p:oleObj>
              </mc:Choice>
              <mc:Fallback>
                <p:oleObj name="Equation" r:id="rId6" imgW="2920680" imgH="39348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2673350"/>
                        <a:ext cx="5827713" cy="7556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737373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Freeform 12"/>
          <p:cNvSpPr>
            <a:spLocks noEditPoints="1"/>
          </p:cNvSpPr>
          <p:nvPr/>
        </p:nvSpPr>
        <p:spPr bwMode="auto">
          <a:xfrm>
            <a:off x="2705100" y="2389188"/>
            <a:ext cx="622300" cy="62230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 rot="2333440" flipH="1">
            <a:off x="3452813" y="1901825"/>
            <a:ext cx="933450" cy="1577975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003399"/>
          </a:solidFill>
          <a:ln w="9525">
            <a:solidFill>
              <a:srgbClr val="003399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15950" y="5189538"/>
            <a:ext cx="284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LPF—</a:t>
            </a:r>
            <a:r>
              <a:rPr lang="zh-CN" altLang="en-US" sz="24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解调输出：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181225" y="5621338"/>
          <a:ext cx="545782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393480" progId="Equation.DSMT4">
                  <p:embed/>
                </p:oleObj>
              </mc:Choice>
              <mc:Fallback>
                <p:oleObj name="Equation" r:id="rId8" imgW="2717640" imgH="393480" progId="Equation.DSMT4">
                  <p:embed/>
                  <p:pic>
                    <p:nvPicPr>
                      <p:cNvPr id="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5621338"/>
                        <a:ext cx="545782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740400" y="228600"/>
          <a:ext cx="34544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1266559" imgH="455231" progId="Visio.Drawing.11">
                  <p:embed/>
                </p:oleObj>
              </mc:Choice>
              <mc:Fallback>
                <p:oleObj name="Visio" r:id="rId10" imgW="1266559" imgH="455231" progId="Visio.Drawing.11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228600"/>
                        <a:ext cx="34544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9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977"/>
          <a:stretch>
            <a:fillRect/>
          </a:stretch>
        </p:blipFill>
        <p:spPr bwMode="auto">
          <a:xfrm>
            <a:off x="1524000" y="3498850"/>
            <a:ext cx="6248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A240-833F-F843-815C-269CB896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CA859-40FA-624B-9479-EF9B38786B8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CE89E-65DA-EB41-A585-9568BF06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0B28-8CC0-45E2-A090-DEB27ED615DB}" type="slidenum">
              <a:rPr lang="en-US" altLang="zh-CN" smtClean="0"/>
              <a:pPr/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55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5" grpId="0" animBg="1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838200" y="1828800"/>
            <a:ext cx="7334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8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若要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无失真恢复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m(t)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VSB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滤波器的传输函数必须满足：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36613" y="351790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endParaRPr lang="zh-CN" altLang="en-US" sz="2400">
              <a:solidFill>
                <a:srgbClr val="0000CC"/>
              </a:solidFill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822450" y="1028700"/>
          <a:ext cx="541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55800" imgH="393480" progId="Equation.DSMT4">
                  <p:embed/>
                </p:oleObj>
              </mc:Choice>
              <mc:Fallback>
                <p:oleObj name="Equation" r:id="rId2" imgW="2755800" imgH="393480" progId="Equation.DSMT4">
                  <p:embed/>
                  <p:pic>
                    <p:nvPicPr>
                      <p:cNvPr id="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1028700"/>
                        <a:ext cx="54102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形标注 7"/>
          <p:cNvSpPr/>
          <p:nvPr/>
        </p:nvSpPr>
        <p:spPr>
          <a:xfrm>
            <a:off x="3119438" y="1039813"/>
            <a:ext cx="844550" cy="800100"/>
          </a:xfrm>
          <a:prstGeom prst="wedgeEllipseCallout">
            <a:avLst>
              <a:gd name="adj1" fmla="val -15836"/>
              <a:gd name="adj2" fmla="val 71291"/>
            </a:avLst>
          </a:prstGeom>
          <a:noFill/>
          <a:ln w="19050">
            <a:solidFill>
              <a:srgbClr val="990099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049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739"/>
          <a:stretch>
            <a:fillRect/>
          </a:stretch>
        </p:blipFill>
        <p:spPr bwMode="auto">
          <a:xfrm>
            <a:off x="1816100" y="2451100"/>
            <a:ext cx="6045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3" r="68382" b="9328"/>
          <a:stretch>
            <a:fillRect/>
          </a:stretch>
        </p:blipFill>
        <p:spPr bwMode="auto">
          <a:xfrm>
            <a:off x="1816100" y="3740150"/>
            <a:ext cx="191135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9397" b="1936"/>
          <a:stretch>
            <a:fillRect/>
          </a:stretch>
        </p:blipFill>
        <p:spPr bwMode="auto">
          <a:xfrm>
            <a:off x="4083050" y="3206750"/>
            <a:ext cx="377825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A972-0D60-0543-A8A7-6B46BE77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00A38-0815-7544-803C-3F8251284F36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AE640-D774-174C-B018-2EB402BE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0B28-8CC0-45E2-A090-DEB27ED615DB}" type="slidenum">
              <a:rPr lang="en-US" altLang="zh-CN" smtClean="0"/>
              <a:pPr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7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27100" y="1073150"/>
            <a:ext cx="529082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残留边带滤波器的几何解释：</a:t>
            </a:r>
          </a:p>
        </p:txBody>
      </p:sp>
      <p:pic>
        <p:nvPicPr>
          <p:cNvPr id="6758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00"/>
          <a:stretch>
            <a:fillRect/>
          </a:stretch>
        </p:blipFill>
        <p:spPr bwMode="auto">
          <a:xfrm>
            <a:off x="1609725" y="5295900"/>
            <a:ext cx="58959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80"/>
          <a:stretch>
            <a:fillRect/>
          </a:stretch>
        </p:blipFill>
        <p:spPr bwMode="auto">
          <a:xfrm>
            <a:off x="1460500" y="1917700"/>
            <a:ext cx="5895975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6792F-8842-DD47-A7BB-4EA78CB0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990BC3-CDD8-7647-8065-4D158DA76170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7A3F8D-3107-B645-A176-B415B0EC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40B28-8CC0-45E2-A090-DEB27ED615DB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50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1500" y="1073150"/>
            <a:ext cx="31115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VSB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特点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04850" y="1917700"/>
            <a:ext cx="8256270" cy="370586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 cap="flat">
            <a:noFill/>
            <a:prstDash val="lg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50000"/>
              </a:lnSpc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+mn-ea"/>
                <a:ea typeface="宋体" charset="-122"/>
              </a:rPr>
              <a:t> 仅</a:t>
            </a: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比</a:t>
            </a:r>
            <a:r>
              <a:rPr lang="en-US" altLang="zh-CN" sz="2400" b="1" dirty="0">
                <a:latin typeface="Arial" pitchFamily="34" charset="0"/>
                <a:ea typeface="宋体" charset="-122"/>
                <a:cs typeface="Arial" pitchFamily="34" charset="0"/>
              </a:rPr>
              <a:t>SSB</a:t>
            </a: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所需</a:t>
            </a:r>
            <a:r>
              <a:rPr lang="zh-CN" altLang="en-US" sz="2400" b="1" dirty="0">
                <a:latin typeface="+mn-ea"/>
                <a:ea typeface="宋体" charset="-122"/>
              </a:rPr>
              <a:t>带宽有很小的增加，却换来了电路的简单。</a:t>
            </a:r>
            <a:endParaRPr lang="en-US" altLang="zh-CN" sz="2400" b="1" dirty="0">
              <a:latin typeface="+mn-ea"/>
              <a:ea typeface="宋体" charset="-122"/>
            </a:endParaRPr>
          </a:p>
          <a:p>
            <a:pPr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b="1" dirty="0">
              <a:latin typeface="+mn-ea"/>
              <a:ea typeface="华文中宋" pitchFamily="2" charset="-122"/>
            </a:endParaRPr>
          </a:p>
          <a:p>
            <a:pPr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b="1" dirty="0">
              <a:latin typeface="+mn-ea"/>
              <a:ea typeface="华文中宋" pitchFamily="2" charset="-122"/>
            </a:endParaRPr>
          </a:p>
          <a:p>
            <a:pPr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b="1" dirty="0">
              <a:latin typeface="+mn-ea"/>
              <a:ea typeface="华文中宋" pitchFamily="2" charset="-122"/>
            </a:endParaRPr>
          </a:p>
          <a:p>
            <a:pPr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应用：商业电视广播中的电视信号传输等。</a:t>
            </a:r>
            <a:endParaRPr lang="zh-CN" altLang="en-US" sz="2400" b="1" dirty="0">
              <a:latin typeface="+mn-ea"/>
              <a:ea typeface="宋体" charset="-122"/>
            </a:endParaRPr>
          </a:p>
          <a:p>
            <a:pPr>
              <a:lnSpc>
                <a:spcPct val="120000"/>
              </a:lnSpc>
              <a:buClr>
                <a:srgbClr val="000099"/>
              </a:buClr>
              <a:buSzPct val="50000"/>
              <a:defRPr/>
            </a:pP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21859" name="Object 2"/>
          <p:cNvGraphicFramePr>
            <a:graphicFrameLocks noChangeAspect="1"/>
          </p:cNvGraphicFramePr>
          <p:nvPr/>
        </p:nvGraphicFramePr>
        <p:xfrm>
          <a:off x="2946400" y="2628900"/>
          <a:ext cx="2736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41120" imgH="228600" progId="Equation.DSMT4">
                  <p:embed/>
                </p:oleObj>
              </mc:Choice>
              <mc:Fallback>
                <p:oleObj name="Equation" r:id="rId2" imgW="1041120" imgH="228600" progId="Equation.DSMT4">
                  <p:embed/>
                  <p:pic>
                    <p:nvPicPr>
                      <p:cNvPr id="1218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2628900"/>
                        <a:ext cx="2736850" cy="6223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29AEA-84D9-8C49-89E2-8468193E83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D1DA8DB-FB60-B744-84A9-965E527410EE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7C2B8-7752-B546-B693-D8C1AEEF86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984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1" grpId="0" build="allAtOnce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4" descr="01300001385827134564406851584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2" b="22752"/>
          <a:stretch>
            <a:fillRect/>
          </a:stretch>
        </p:blipFill>
        <p:spPr bwMode="auto">
          <a:xfrm>
            <a:off x="1149350" y="2022475"/>
            <a:ext cx="6754813" cy="4249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9600" y="406400"/>
            <a:ext cx="2266950" cy="568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3200" b="1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 制</a:t>
            </a:r>
          </a:p>
        </p:txBody>
      </p:sp>
      <p:sp>
        <p:nvSpPr>
          <p:cNvPr id="388109" name="Rectangle 13"/>
          <p:cNvSpPr>
            <a:spLocks noChangeArrowheads="1"/>
          </p:cNvSpPr>
          <p:nvPr/>
        </p:nvSpPr>
        <p:spPr bwMode="auto">
          <a:xfrm>
            <a:off x="527050" y="1162050"/>
            <a:ext cx="20891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CC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调制定义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7327900" y="406400"/>
            <a:ext cx="1911350" cy="1377950"/>
          </a:xfrm>
          <a:prstGeom prst="cloudCallout">
            <a:avLst>
              <a:gd name="adj1" fmla="val -123776"/>
              <a:gd name="adj2" fmla="val 20368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何谓</a:t>
            </a:r>
            <a:endParaRPr lang="en-US" altLang="zh-CN" sz="24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调制？</a:t>
            </a:r>
          </a:p>
        </p:txBody>
      </p:sp>
      <p:pic>
        <p:nvPicPr>
          <p:cNvPr id="7066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49"/>
          <a:stretch>
            <a:fillRect/>
          </a:stretch>
        </p:blipFill>
        <p:spPr bwMode="auto">
          <a:xfrm>
            <a:off x="793750" y="1976438"/>
            <a:ext cx="77343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58" b="-1292"/>
          <a:stretch>
            <a:fillRect/>
          </a:stretch>
        </p:blipFill>
        <p:spPr bwMode="auto">
          <a:xfrm>
            <a:off x="808038" y="4095750"/>
            <a:ext cx="77343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83"/>
          <a:stretch>
            <a:fillRect/>
          </a:stretch>
        </p:blipFill>
        <p:spPr bwMode="auto">
          <a:xfrm>
            <a:off x="808038" y="3413125"/>
            <a:ext cx="7748587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50" b="-1952"/>
          <a:stretch>
            <a:fillRect/>
          </a:stretch>
        </p:blipFill>
        <p:spPr bwMode="auto">
          <a:xfrm>
            <a:off x="735013" y="5518150"/>
            <a:ext cx="779303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F2DD9-9047-8248-BCE1-BD0B12B636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A89947F-9177-644D-B8E3-3E9D37B00C51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42913-9D70-0649-AC67-E9FB592B8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5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8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09" grpId="0" animBg="1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2638" y="1339850"/>
            <a:ext cx="1744662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滤波法</a:t>
            </a:r>
          </a:p>
          <a:p>
            <a:pPr lvl="2"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200" dirty="0">
              <a:solidFill>
                <a:schemeClr val="tx2"/>
              </a:solidFill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-6350" y="450850"/>
            <a:ext cx="7378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Arial" pitchFamily="34" charset="0"/>
                <a:ea typeface="宋体" charset="-122"/>
                <a:cs typeface="Arial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r>
              <a:rPr lang="en-US" altLang="zh-CN" sz="3200" b="1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线性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调制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（幅度调制）</a:t>
            </a:r>
            <a:r>
              <a:rPr lang="zh-CN" altLang="en-US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28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一般模型</a:t>
            </a:r>
            <a:endParaRPr lang="zh-CN" altLang="en-US" sz="2800" b="1" dirty="0">
              <a:solidFill>
                <a:srgbClr val="000099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94238" y="1312863"/>
            <a:ext cx="1700212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相移法</a:t>
            </a:r>
          </a:p>
          <a:p>
            <a:pPr marL="1143000" lvl="2" indent="-2286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1993900" y="3873500"/>
          <a:ext cx="1889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203040" progId="Equation.DSMT4">
                  <p:embed/>
                </p:oleObj>
              </mc:Choice>
              <mc:Fallback>
                <p:oleObj name="Equation" r:id="rId2" imgW="863280" imgH="203040" progId="Equation.DSMT4">
                  <p:embed/>
                  <p:pic>
                    <p:nvPicPr>
                      <p:cNvPr id="1484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873500"/>
                        <a:ext cx="18891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4038600" y="1917700"/>
          <a:ext cx="4883150" cy="240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616391" imgH="841811" progId="Visio.Drawing.11">
                  <p:embed/>
                </p:oleObj>
              </mc:Choice>
              <mc:Fallback>
                <p:oleObj name="Visio" r:id="rId4" imgW="1616391" imgH="841811" progId="Visio.Drawing.11">
                  <p:embed/>
                  <p:pic>
                    <p:nvPicPr>
                      <p:cNvPr id="1484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917700"/>
                        <a:ext cx="4883150" cy="240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349250" y="2095500"/>
          <a:ext cx="3649663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410210" imgH="1044104" progId="Visio.Drawing.11">
                  <p:embed/>
                </p:oleObj>
              </mc:Choice>
              <mc:Fallback>
                <p:oleObj name="Visio" r:id="rId6" imgW="2410210" imgH="1044104" progId="Visio.Drawing.11">
                  <p:embed/>
                  <p:pic>
                    <p:nvPicPr>
                      <p:cNvPr id="148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2095500"/>
                        <a:ext cx="3649663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5"/>
          <a:stretch>
            <a:fillRect/>
          </a:stretch>
        </p:blipFill>
        <p:spPr bwMode="auto">
          <a:xfrm>
            <a:off x="1119188" y="4648200"/>
            <a:ext cx="63373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7"/>
          <a:stretch>
            <a:fillRect/>
          </a:stretch>
        </p:blipFill>
        <p:spPr bwMode="auto">
          <a:xfrm>
            <a:off x="1168400" y="5340350"/>
            <a:ext cx="61150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42224-A55A-594B-8DD9-F319CF24C80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9B79353-1FB9-5F4C-B298-A24AD11DEFC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795F1-3719-F249-B783-93E9C3691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7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 autoUpdateAnimBg="0"/>
      <p:bldP spid="10" grpId="0"/>
      <p:bldP spid="1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419100"/>
            <a:ext cx="8305801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16500" y="3527425"/>
            <a:ext cx="320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解调的任务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!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DA308-71B6-834A-9737-4F5B775CDB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C4080DD-820E-1D49-85D1-FFF9B8299950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BE837C-D173-5E45-8D4E-6EE4D6DF9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601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/>
          <p:cNvSpPr txBox="1">
            <a:spLocks noChangeArrowheads="1"/>
          </p:cNvSpPr>
          <p:nvPr/>
        </p:nvSpPr>
        <p:spPr bwMode="auto">
          <a:xfrm>
            <a:off x="-50800" y="450850"/>
            <a:ext cx="56451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6 </a:t>
            </a:r>
            <a:r>
              <a:rPr lang="en-US" altLang="zh-CN" sz="32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相干解调 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zh-CN" altLang="en-US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包络检波</a:t>
            </a:r>
            <a:endParaRPr lang="zh-CN" altLang="en-US" sz="28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27100" y="1250950"/>
            <a:ext cx="2193925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相干解调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393950" y="2025650"/>
          <a:ext cx="47117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66559" imgH="455231" progId="Visio.Drawing.11">
                  <p:embed/>
                </p:oleObj>
              </mc:Choice>
              <mc:Fallback>
                <p:oleObj name="Visio" r:id="rId3" imgW="1266559" imgH="455231" progId="Visio.Drawing.11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025650"/>
                        <a:ext cx="4711700" cy="167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66"/>
          <a:stretch>
            <a:fillRect/>
          </a:stretch>
        </p:blipFill>
        <p:spPr bwMode="auto">
          <a:xfrm>
            <a:off x="1149350" y="4138613"/>
            <a:ext cx="711200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C17C3-340B-C441-A394-EFF185F1ADC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AD4D507-1166-484D-ADCA-3A854E8D29F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5435E-81F6-114A-8105-3FC818609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41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3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1" r="18610" b="74139"/>
          <a:stretch>
            <a:fillRect/>
          </a:stretch>
        </p:blipFill>
        <p:spPr bwMode="auto">
          <a:xfrm>
            <a:off x="3016250" y="2540000"/>
            <a:ext cx="413385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2650" y="1117600"/>
            <a:ext cx="2193925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包络检波 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35878" name="Object 6"/>
          <p:cNvGraphicFramePr>
            <a:graphicFrameLocks noChangeAspect="1"/>
          </p:cNvGraphicFramePr>
          <p:nvPr/>
        </p:nvGraphicFramePr>
        <p:xfrm>
          <a:off x="1139825" y="1962150"/>
          <a:ext cx="22764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258832" imgH="1529158" progId="Visio.Drawing.11">
                  <p:embed/>
                </p:oleObj>
              </mc:Choice>
              <mc:Fallback>
                <p:oleObj name="Visio" r:id="rId4" imgW="2258832" imgH="1529158" progId="Visio.Drawing.11">
                  <p:embed/>
                  <p:pic>
                    <p:nvPicPr>
                      <p:cNvPr id="3358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962150"/>
                        <a:ext cx="2276475" cy="1412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6305550" y="2006600"/>
          <a:ext cx="215900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258832" imgH="1529158" progId="Visio.Drawing.11">
                  <p:embed/>
                </p:oleObj>
              </mc:Choice>
              <mc:Fallback>
                <p:oleObj name="Visio" r:id="rId6" imgW="2258832" imgH="1529158" progId="Visio.Drawing.11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2006600"/>
                        <a:ext cx="2159000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30386"/>
          <a:stretch>
            <a:fillRect/>
          </a:stretch>
        </p:blipFill>
        <p:spPr bwMode="auto">
          <a:xfrm>
            <a:off x="1060450" y="4051300"/>
            <a:ext cx="73787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03394-1231-5340-B407-730B5E0F54D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7E51E65-5DA2-5949-8C32-6943BB15336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DC11-FAEF-E243-8E67-733C44B395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1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10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pic>
        <p:nvPicPr>
          <p:cNvPr id="266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1"/>
          <a:stretch>
            <a:fillRect/>
          </a:stretch>
        </p:blipFill>
        <p:spPr bwMode="auto">
          <a:xfrm>
            <a:off x="646113" y="1739900"/>
            <a:ext cx="61341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999"/>
          <a:stretch>
            <a:fillRect/>
          </a:stretch>
        </p:blipFill>
        <p:spPr bwMode="auto">
          <a:xfrm>
            <a:off x="660400" y="1028700"/>
            <a:ext cx="5959475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48"/>
          <a:stretch>
            <a:fillRect/>
          </a:stretch>
        </p:blipFill>
        <p:spPr bwMode="auto">
          <a:xfrm>
            <a:off x="971550" y="3340100"/>
            <a:ext cx="73850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8311F-740C-324F-B4CF-B6855627C49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6718614-032D-4948-BF0D-247FA47CBE7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7B1E52-624F-014B-82B4-751ECB08F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73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5" t="15024" b="61807"/>
          <a:stretch>
            <a:fillRect/>
          </a:stretch>
        </p:blipFill>
        <p:spPr bwMode="auto">
          <a:xfrm>
            <a:off x="3860800" y="4229100"/>
            <a:ext cx="4838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4" r="59140" b="3889"/>
          <a:stretch>
            <a:fillRect/>
          </a:stretch>
        </p:blipFill>
        <p:spPr bwMode="auto">
          <a:xfrm>
            <a:off x="496888" y="4184650"/>
            <a:ext cx="3378200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2393950" y="2228850"/>
          <a:ext cx="62674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06045" imgH="578745" progId="Visio.Drawing.11">
                  <p:embed/>
                </p:oleObj>
              </mc:Choice>
              <mc:Fallback>
                <p:oleObj name="Visio" r:id="rId4" imgW="2106045" imgH="578745" progId="Visio.Drawing.11">
                  <p:embed/>
                  <p:pic>
                    <p:nvPicPr>
                      <p:cNvPr id="188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2228850"/>
                        <a:ext cx="6267450" cy="17780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D2E0FE">
                              <a:alpha val="60001"/>
                            </a:srgbClr>
                          </a:gs>
                          <a:gs pos="100000">
                            <a:srgbClr val="D2E0FE">
                              <a:gamma/>
                              <a:shade val="46275"/>
                              <a:invGamma/>
                              <a:alpha val="33000"/>
                            </a:srgb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705350" y="1339850"/>
            <a:ext cx="1955800" cy="533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latin typeface="黑体" pitchFamily="2" charset="-122"/>
                <a:ea typeface="黑体" pitchFamily="2" charset="-122"/>
              </a:rPr>
              <a:t>分析模型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endParaRPr lang="en-US" altLang="zh-CN" sz="3200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gray">
          <a:xfrm>
            <a:off x="-6350" y="400050"/>
            <a:ext cx="6667500" cy="5842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5.2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线性调制系统的抗噪声性能</a:t>
            </a:r>
            <a:endParaRPr lang="en-GB" sz="32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线形标注 1 24"/>
          <p:cNvSpPr/>
          <p:nvPr/>
        </p:nvSpPr>
        <p:spPr>
          <a:xfrm>
            <a:off x="927100" y="3473450"/>
            <a:ext cx="1733550" cy="488950"/>
          </a:xfrm>
          <a:prstGeom prst="borderCallout1">
            <a:avLst>
              <a:gd name="adj1" fmla="val 60667"/>
              <a:gd name="adj2" fmla="val 99890"/>
              <a:gd name="adj3" fmla="val 23360"/>
              <a:gd name="adj4" fmla="val 13134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高斯白噪声</a:t>
            </a:r>
          </a:p>
        </p:txBody>
      </p:sp>
      <p:sp>
        <p:nvSpPr>
          <p:cNvPr id="26" name="线形标注 1 25"/>
          <p:cNvSpPr/>
          <p:nvPr/>
        </p:nvSpPr>
        <p:spPr>
          <a:xfrm>
            <a:off x="971550" y="2851150"/>
            <a:ext cx="1422400" cy="444500"/>
          </a:xfrm>
          <a:prstGeom prst="borderCallout1">
            <a:avLst>
              <a:gd name="adj1" fmla="val 55508"/>
              <a:gd name="adj2" fmla="val 100685"/>
              <a:gd name="adj3" fmla="val -3112"/>
              <a:gd name="adj4" fmla="val 123752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已调信号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287838" y="2422525"/>
            <a:ext cx="1009650" cy="711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BPF</a:t>
            </a:r>
            <a:endParaRPr lang="zh-CN" altLang="en-US" sz="28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878" name="Rectangle 3"/>
          <p:cNvSpPr txBox="1">
            <a:spLocks noChangeArrowheads="1"/>
          </p:cNvSpPr>
          <p:nvPr/>
        </p:nvSpPr>
        <p:spPr bwMode="auto">
          <a:xfrm>
            <a:off x="-6350" y="1339850"/>
            <a:ext cx="41338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5.2.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 </a:t>
            </a:r>
            <a:r>
              <a:rPr lang="en-US" altLang="zh-CN" sz="3200" b="1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28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  <a:endParaRPr lang="zh-CN" altLang="en-US" sz="2800" b="1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5" t="63014" b="10509"/>
          <a:stretch>
            <a:fillRect/>
          </a:stretch>
        </p:blipFill>
        <p:spPr bwMode="auto">
          <a:xfrm>
            <a:off x="3884613" y="5562600"/>
            <a:ext cx="4838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5" t="36537" b="38641"/>
          <a:stretch>
            <a:fillRect/>
          </a:stretch>
        </p:blipFill>
        <p:spPr bwMode="auto">
          <a:xfrm>
            <a:off x="3868738" y="4821238"/>
            <a:ext cx="483870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CFC0A-DD41-FA40-B094-EB3C73A75C1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572A344-5500-2F4E-A83E-78339E1BA90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E7D30B-2B5F-CF4A-A71E-17639DD6B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7A73E6-4913-456D-8627-5940B84A4C5B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61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5" grpId="0" animBg="1"/>
      <p:bldP spid="26" grpId="0" animBg="1"/>
      <p:bldP spid="14" grpId="0" animBg="1"/>
      <p:bldP spid="3687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816100" y="1784350"/>
          <a:ext cx="62674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06045" imgH="578745" progId="Visio.Drawing.11">
                  <p:embed/>
                </p:oleObj>
              </mc:Choice>
              <mc:Fallback>
                <p:oleObj name="Visio" r:id="rId3" imgW="2106045" imgH="578745" progId="Visio.Drawing.11">
                  <p:embed/>
                  <p:pic>
                    <p:nvPicPr>
                      <p:cNvPr id="188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784350"/>
                        <a:ext cx="6267450" cy="19034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D2E0FE">
                              <a:alpha val="60001"/>
                            </a:srgbClr>
                          </a:gs>
                          <a:gs pos="100000">
                            <a:srgbClr val="D2E0FE">
                              <a:gamma/>
                              <a:shade val="46275"/>
                              <a:invGamma/>
                              <a:alpha val="33000"/>
                            </a:srgb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线形标注 1 26"/>
          <p:cNvSpPr/>
          <p:nvPr/>
        </p:nvSpPr>
        <p:spPr>
          <a:xfrm>
            <a:off x="3994150" y="3206750"/>
            <a:ext cx="2044700" cy="488950"/>
          </a:xfrm>
          <a:prstGeom prst="borderCallout1">
            <a:avLst>
              <a:gd name="adj1" fmla="val -596"/>
              <a:gd name="adj2" fmla="val 50543"/>
              <a:gd name="adj3" fmla="val -61615"/>
              <a:gd name="adj4" fmla="val 56684"/>
            </a:avLst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窄带高斯噪声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6927850" y="3162300"/>
            <a:ext cx="1511300" cy="488950"/>
          </a:xfrm>
          <a:prstGeom prst="borderCallout1">
            <a:avLst>
              <a:gd name="adj1" fmla="val -596"/>
              <a:gd name="adj2" fmla="val 50543"/>
              <a:gd name="adj3" fmla="val -55167"/>
              <a:gd name="adj4" fmla="val 33780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输出噪声</a:t>
            </a:r>
          </a:p>
        </p:txBody>
      </p:sp>
      <p:sp>
        <p:nvSpPr>
          <p:cNvPr id="29" name="线形标注 1 28"/>
          <p:cNvSpPr/>
          <p:nvPr/>
        </p:nvSpPr>
        <p:spPr>
          <a:xfrm>
            <a:off x="6972300" y="1162050"/>
            <a:ext cx="1422400" cy="444500"/>
          </a:xfrm>
          <a:prstGeom prst="borderCallout1">
            <a:avLst>
              <a:gd name="adj1" fmla="val 101617"/>
              <a:gd name="adj2" fmla="val 50809"/>
              <a:gd name="adj3" fmla="val 164735"/>
              <a:gd name="adj4" fmla="val 31126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输出信号</a:t>
            </a:r>
          </a:p>
        </p:txBody>
      </p:sp>
      <p:graphicFrame>
        <p:nvGraphicFramePr>
          <p:cNvPr id="37891" name="Object 10"/>
          <p:cNvGraphicFramePr>
            <a:graphicFrameLocks noChangeAspect="1"/>
          </p:cNvGraphicFramePr>
          <p:nvPr/>
        </p:nvGraphicFramePr>
        <p:xfrm>
          <a:off x="1193800" y="5073650"/>
          <a:ext cx="47117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320" imgH="266400" progId="Equation.DSMT4">
                  <p:embed/>
                </p:oleObj>
              </mc:Choice>
              <mc:Fallback>
                <p:oleObj name="Equation" r:id="rId5" imgW="1930320" imgH="266400" progId="Equation.DSMT4">
                  <p:embed/>
                  <p:pic>
                    <p:nvPicPr>
                      <p:cNvPr id="3789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5073650"/>
                        <a:ext cx="47117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线形标注 1 14"/>
          <p:cNvSpPr/>
          <p:nvPr/>
        </p:nvSpPr>
        <p:spPr>
          <a:xfrm>
            <a:off x="527050" y="3162300"/>
            <a:ext cx="1733550" cy="488950"/>
          </a:xfrm>
          <a:prstGeom prst="borderCallout1">
            <a:avLst>
              <a:gd name="adj1" fmla="val 60667"/>
              <a:gd name="adj2" fmla="val 99890"/>
              <a:gd name="adj3" fmla="val 6097"/>
              <a:gd name="adj4" fmla="val 128094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高斯白噪声</a:t>
            </a:r>
          </a:p>
        </p:txBody>
      </p:sp>
      <p:sp>
        <p:nvSpPr>
          <p:cNvPr id="16" name="线形标注 1 15"/>
          <p:cNvSpPr/>
          <p:nvPr/>
        </p:nvSpPr>
        <p:spPr>
          <a:xfrm>
            <a:off x="527050" y="2451100"/>
            <a:ext cx="1422400" cy="444500"/>
          </a:xfrm>
          <a:prstGeom prst="borderCallout1">
            <a:avLst>
              <a:gd name="adj1" fmla="val 55508"/>
              <a:gd name="adj2" fmla="val 100685"/>
              <a:gd name="adj3" fmla="val -12606"/>
              <a:gd name="adj4" fmla="val 119796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</a:rPr>
              <a:t>已调信号</a:t>
            </a:r>
          </a:p>
        </p:txBody>
      </p:sp>
      <p:sp>
        <p:nvSpPr>
          <p:cNvPr id="21" name="矩形 20"/>
          <p:cNvSpPr/>
          <p:nvPr/>
        </p:nvSpPr>
        <p:spPr>
          <a:xfrm>
            <a:off x="3724275" y="2051050"/>
            <a:ext cx="1009650" cy="711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BPF</a:t>
            </a:r>
            <a:endParaRPr lang="zh-CN" altLang="en-US" sz="28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5175" y="2035175"/>
            <a:ext cx="1111250" cy="711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解调器</a:t>
            </a:r>
          </a:p>
        </p:txBody>
      </p:sp>
      <p:sp>
        <p:nvSpPr>
          <p:cNvPr id="23" name="矩形 22"/>
          <p:cNvSpPr/>
          <p:nvPr/>
        </p:nvSpPr>
        <p:spPr>
          <a:xfrm>
            <a:off x="6572250" y="4362450"/>
            <a:ext cx="1422400" cy="12890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相干解调</a:t>
            </a:r>
            <a:endParaRPr lang="en-US" altLang="zh-CN" sz="2400" b="1" dirty="0">
              <a:solidFill>
                <a:schemeClr val="tx1"/>
              </a:solidFill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包络检波</a:t>
            </a:r>
          </a:p>
        </p:txBody>
      </p:sp>
      <p:graphicFrame>
        <p:nvGraphicFramePr>
          <p:cNvPr id="37892" name="Object 11"/>
          <p:cNvGraphicFramePr>
            <a:graphicFrameLocks noChangeAspect="1"/>
          </p:cNvGraphicFramePr>
          <p:nvPr/>
        </p:nvGraphicFramePr>
        <p:xfrm>
          <a:off x="1179513" y="4257675"/>
          <a:ext cx="4814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228600" progId="Equation.DSMT4">
                  <p:embed/>
                </p:oleObj>
              </mc:Choice>
              <mc:Fallback>
                <p:oleObj name="Equation" r:id="rId7" imgW="2006280" imgH="228600" progId="Equation.DSMT4">
                  <p:embed/>
                  <p:pic>
                    <p:nvPicPr>
                      <p:cNvPr id="3789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257675"/>
                        <a:ext cx="48148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D888F-3E47-BF4E-B555-8D1528AA22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DED0628-7E45-AE46-86CC-34A4BCDECFBA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EE2F9-0238-D747-802D-43E124021C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7A73E6-4913-456D-8627-5940B84A4C5B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10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816100" y="1606550"/>
          <a:ext cx="62674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06045" imgH="578745" progId="Visio.Drawing.11">
                  <p:embed/>
                </p:oleObj>
              </mc:Choice>
              <mc:Fallback>
                <p:oleObj name="Visio" r:id="rId3" imgW="2106045" imgH="578745" progId="Visio.Drawing.11">
                  <p:embed/>
                  <p:pic>
                    <p:nvPicPr>
                      <p:cNvPr id="1884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606550"/>
                        <a:ext cx="6267450" cy="19034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D2E0FE">
                              <a:alpha val="60001"/>
                            </a:srgbClr>
                          </a:gs>
                          <a:gs pos="100000">
                            <a:srgbClr val="D2E0FE">
                              <a:gamma/>
                              <a:shade val="46275"/>
                              <a:invGamma/>
                              <a:alpha val="33000"/>
                            </a:srgbClr>
                          </a:gs>
                        </a:gsLst>
                        <a:lin ang="5400000" scaled="1"/>
                      </a:gra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60400" y="1073150"/>
            <a:ext cx="2366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2" charset="-122"/>
                <a:ea typeface="黑体" pitchFamily="2" charset="-122"/>
              </a:rPr>
              <a:t>分析模型</a:t>
            </a:r>
          </a:p>
          <a:p>
            <a:pPr marL="1143000" lvl="2" indent="-2286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kern="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45175" y="1857375"/>
            <a:ext cx="1111250" cy="711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幼圆" pitchFamily="49" charset="-122"/>
                <a:ea typeface="幼圆" pitchFamily="49" charset="-122"/>
              </a:rPr>
              <a:t>解调器</a:t>
            </a:r>
          </a:p>
        </p:txBody>
      </p:sp>
      <p:graphicFrame>
        <p:nvGraphicFramePr>
          <p:cNvPr id="17" name="Object 29"/>
          <p:cNvGraphicFramePr>
            <a:graphicFrameLocks noChangeAspect="1"/>
          </p:cNvGraphicFramePr>
          <p:nvPr/>
        </p:nvGraphicFramePr>
        <p:xfrm>
          <a:off x="3949700" y="5322888"/>
          <a:ext cx="1577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49160" imgH="431640" progId="Equation.DSMT4">
                  <p:embed/>
                </p:oleObj>
              </mc:Choice>
              <mc:Fallback>
                <p:oleObj name="Equation" r:id="rId5" imgW="749160" imgH="431640" progId="Equation.DSMT4">
                  <p:embed/>
                  <p:pic>
                    <p:nvPicPr>
                      <p:cNvPr id="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322888"/>
                        <a:ext cx="1577975" cy="949325"/>
                      </a:xfrm>
                      <a:prstGeom prst="rect">
                        <a:avLst/>
                      </a:prstGeom>
                      <a:noFill/>
                      <a:ln w="28575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>
                                <a:alpha val="78999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1"/>
          <p:cNvGraphicFramePr>
            <a:graphicFrameLocks noGrp="1" noChangeAspect="1"/>
          </p:cNvGraphicFramePr>
          <p:nvPr>
            <p:ph sz="half" idx="2"/>
          </p:nvPr>
        </p:nvGraphicFramePr>
        <p:xfrm>
          <a:off x="3905250" y="4019550"/>
          <a:ext cx="16446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507960" progId="Equation.DSMT4">
                  <p:embed/>
                </p:oleObj>
              </mc:Choice>
              <mc:Fallback>
                <p:oleObj name="Equation" r:id="rId7" imgW="761760" imgH="507960" progId="Equation.DSMT4">
                  <p:embed/>
                  <p:pic>
                    <p:nvPicPr>
                      <p:cNvPr id="18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019550"/>
                        <a:ext cx="1644650" cy="109537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CC99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7"/>
          <p:cNvGraphicFramePr>
            <a:graphicFrameLocks noChangeAspect="1"/>
          </p:cNvGraphicFramePr>
          <p:nvPr/>
        </p:nvGraphicFramePr>
        <p:xfrm>
          <a:off x="6261100" y="4630738"/>
          <a:ext cx="177641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507960" progId="Equation.DSMT4">
                  <p:embed/>
                </p:oleObj>
              </mc:Choice>
              <mc:Fallback>
                <p:oleObj name="Equation" r:id="rId9" imgW="698400" imgH="507960" progId="Equation.DSMT4">
                  <p:embed/>
                  <p:pic>
                    <p:nvPicPr>
                      <p:cNvPr id="24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4630738"/>
                        <a:ext cx="1776413" cy="11366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8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660400" y="3651250"/>
            <a:ext cx="2366963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性能指标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1143000" lvl="2" indent="-2286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None/>
              <a:defRPr/>
            </a:pPr>
            <a:endParaRPr lang="en-US" altLang="zh-CN" sz="3200" kern="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9947" name="矩形 25"/>
          <p:cNvSpPr>
            <a:spLocks noChangeArrowheads="1"/>
          </p:cNvSpPr>
          <p:nvPr/>
        </p:nvSpPr>
        <p:spPr bwMode="auto">
          <a:xfrm>
            <a:off x="1771650" y="5367338"/>
            <a:ext cx="195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制度增益：</a:t>
            </a:r>
          </a:p>
        </p:txBody>
      </p:sp>
      <p:sp>
        <p:nvSpPr>
          <p:cNvPr id="39948" name="矩形 29"/>
          <p:cNvSpPr>
            <a:spLocks noChangeArrowheads="1"/>
          </p:cNvSpPr>
          <p:nvPr/>
        </p:nvSpPr>
        <p:spPr bwMode="auto">
          <a:xfrm>
            <a:off x="1638300" y="4433888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输出信噪比：</a:t>
            </a:r>
          </a:p>
        </p:txBody>
      </p:sp>
      <p:sp>
        <p:nvSpPr>
          <p:cNvPr id="14" name="矩形 13"/>
          <p:cNvSpPr/>
          <p:nvPr/>
        </p:nvSpPr>
        <p:spPr>
          <a:xfrm>
            <a:off x="3724275" y="1873250"/>
            <a:ext cx="1009650" cy="711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800" dirty="0">
                <a:solidFill>
                  <a:srgbClr val="003399"/>
                </a:solidFill>
                <a:latin typeface="Arial" pitchFamily="34" charset="0"/>
                <a:cs typeface="Arial" pitchFamily="34" charset="0"/>
              </a:rPr>
              <a:t>BPF</a:t>
            </a:r>
            <a:endParaRPr lang="zh-CN" altLang="en-US" sz="2800" dirty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5D74C-3E6E-5146-AA67-FBAE339564E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C44D356-0815-5745-9467-FE823EDFE360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9E48F9-C8F0-754F-BC28-11DEF7ED0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7A73E6-4913-456D-8627-5940B84A4C5B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725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/>
      <p:bldP spid="399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8"/>
          <p:cNvGraphicFramePr>
            <a:graphicFrameLocks noChangeAspect="1"/>
          </p:cNvGraphicFramePr>
          <p:nvPr/>
        </p:nvGraphicFramePr>
        <p:xfrm>
          <a:off x="704850" y="1250950"/>
          <a:ext cx="74676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26967" imgH="1130198" progId="Visio.Drawing.11">
                  <p:embed/>
                </p:oleObj>
              </mc:Choice>
              <mc:Fallback>
                <p:oleObj name="Visio" r:id="rId3" imgW="4526967" imgH="1130198" progId="Visio.Drawing.11">
                  <p:embed/>
                  <p:pic>
                    <p:nvPicPr>
                      <p:cNvPr id="3891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1250950"/>
                        <a:ext cx="74676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Rectangle 3"/>
          <p:cNvSpPr txBox="1">
            <a:spLocks noChangeArrowheads="1"/>
          </p:cNvSpPr>
          <p:nvPr/>
        </p:nvSpPr>
        <p:spPr bwMode="auto">
          <a:xfrm>
            <a:off x="0" y="406400"/>
            <a:ext cx="82613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5.2.</a:t>
            </a:r>
            <a:r>
              <a:rPr lang="en-US" altLang="zh-CN" sz="3200" b="1" dirty="0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 </a:t>
            </a:r>
            <a:r>
              <a:rPr lang="en-US" altLang="zh-CN" sz="32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DSB</a:t>
            </a:r>
            <a:r>
              <a:rPr lang="en-US" altLang="zh-CN" sz="2800" b="1" dirty="0">
                <a:solidFill>
                  <a:srgbClr val="000099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相干解调</a:t>
            </a:r>
            <a:r>
              <a:rPr lang="zh-CN" altLang="en-US" sz="28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系统的抗噪声性能</a:t>
            </a:r>
            <a:endParaRPr lang="zh-CN" altLang="en-US" sz="2800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4705350" y="1651000"/>
            <a:ext cx="2089150" cy="1422400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9"/>
          <p:cNvSpPr>
            <a:spLocks noChangeArrowheads="1"/>
          </p:cNvSpPr>
          <p:nvPr/>
        </p:nvSpPr>
        <p:spPr bwMode="auto">
          <a:xfrm>
            <a:off x="4840288" y="1162050"/>
            <a:ext cx="1731962" cy="4619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相干解调器</a:t>
            </a:r>
          </a:p>
        </p:txBody>
      </p:sp>
      <p:graphicFrame>
        <p:nvGraphicFramePr>
          <p:cNvPr id="40963" name="Object 12"/>
          <p:cNvGraphicFramePr>
            <a:graphicFrameLocks noChangeAspect="1"/>
          </p:cNvGraphicFramePr>
          <p:nvPr/>
        </p:nvGraphicFramePr>
        <p:xfrm>
          <a:off x="749300" y="3473450"/>
          <a:ext cx="26812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4096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473450"/>
                        <a:ext cx="2681288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4"/>
          <p:cNvGraphicFramePr>
            <a:graphicFrameLocks noChangeAspect="1"/>
          </p:cNvGraphicFramePr>
          <p:nvPr/>
        </p:nvGraphicFramePr>
        <p:xfrm>
          <a:off x="3327400" y="3890963"/>
          <a:ext cx="523875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1960" imgH="393480" progId="Equation.DSMT4">
                  <p:embed/>
                </p:oleObj>
              </mc:Choice>
              <mc:Fallback>
                <p:oleObj name="Equation" r:id="rId7" imgW="2361960" imgH="393480" progId="Equation.DSMT4">
                  <p:embed/>
                  <p:pic>
                    <p:nvPicPr>
                      <p:cNvPr id="4096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3890963"/>
                        <a:ext cx="523875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5"/>
          <p:cNvGraphicFramePr>
            <a:graphicFrameLocks noChangeAspect="1"/>
          </p:cNvGraphicFramePr>
          <p:nvPr/>
        </p:nvGraphicFramePr>
        <p:xfrm>
          <a:off x="777875" y="4540250"/>
          <a:ext cx="20288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4096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4540250"/>
                        <a:ext cx="20288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16"/>
          <p:cNvGraphicFramePr>
            <a:graphicFrameLocks noChangeAspect="1"/>
          </p:cNvGraphicFramePr>
          <p:nvPr/>
        </p:nvGraphicFramePr>
        <p:xfrm>
          <a:off x="3327400" y="4957763"/>
          <a:ext cx="30972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0" imgH="393480" progId="Equation.DSMT4">
                  <p:embed/>
                </p:oleObj>
              </mc:Choice>
              <mc:Fallback>
                <p:oleObj name="Equation" r:id="rId11" imgW="1396800" imgH="393480" progId="Equation.DSMT4">
                  <p:embed/>
                  <p:pic>
                    <p:nvPicPr>
                      <p:cNvPr id="4096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4957763"/>
                        <a:ext cx="30972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矩形 20"/>
          <p:cNvSpPr>
            <a:spLocks noChangeArrowheads="1"/>
          </p:cNvSpPr>
          <p:nvPr/>
        </p:nvSpPr>
        <p:spPr bwMode="auto">
          <a:xfrm>
            <a:off x="3949700" y="1182688"/>
            <a:ext cx="577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4" name="矩形 20"/>
          <p:cNvSpPr>
            <a:spLocks noChangeArrowheads="1"/>
          </p:cNvSpPr>
          <p:nvPr/>
        </p:nvSpPr>
        <p:spPr bwMode="auto">
          <a:xfrm>
            <a:off x="7550150" y="1339850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sz="2800" b="1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5" name="矩形 20"/>
          <p:cNvSpPr>
            <a:spLocks noChangeArrowheads="1"/>
          </p:cNvSpPr>
          <p:nvPr/>
        </p:nvSpPr>
        <p:spPr bwMode="auto">
          <a:xfrm>
            <a:off x="7550150" y="2051050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i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sz="2800" b="1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76" name="矩形 20"/>
          <p:cNvSpPr>
            <a:spLocks noChangeArrowheads="1"/>
          </p:cNvSpPr>
          <p:nvPr/>
        </p:nvSpPr>
        <p:spPr bwMode="auto">
          <a:xfrm>
            <a:off x="3994150" y="2228850"/>
            <a:ext cx="5778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sz="2800" b="1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29" name="矩形 16"/>
          <p:cNvSpPr>
            <a:spLocks noChangeArrowheads="1"/>
          </p:cNvSpPr>
          <p:nvPr/>
        </p:nvSpPr>
        <p:spPr bwMode="auto">
          <a:xfrm>
            <a:off x="966788" y="2081213"/>
            <a:ext cx="671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DSB</a:t>
            </a:r>
            <a:endParaRPr lang="zh-CN" altLang="en-US" dirty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40978" name="Object 7"/>
          <p:cNvGraphicFramePr>
            <a:graphicFrameLocks noChangeAspect="1"/>
          </p:cNvGraphicFramePr>
          <p:nvPr/>
        </p:nvGraphicFramePr>
        <p:xfrm>
          <a:off x="30163" y="6051550"/>
          <a:ext cx="334168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26920" imgH="393480" progId="Equation.DSMT4">
                  <p:embed/>
                </p:oleObj>
              </mc:Choice>
              <mc:Fallback>
                <p:oleObj name="Equation" r:id="rId13" imgW="1726920" imgH="393480" progId="Equation.DSMT4">
                  <p:embed/>
                  <p:pic>
                    <p:nvPicPr>
                      <p:cNvPr id="4097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3" y="6051550"/>
                        <a:ext cx="3341687" cy="7620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69696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123C5-37ED-E141-A69D-5E78931690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A7389E0-39FB-A74E-9170-C5A2056A0E6C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78DA2D-6C7F-F34F-A534-ED35C7956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6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20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2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4" dur="20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/>
      <p:bldP spid="182288" grpId="0" animBg="1" autoUpdateAnimBg="0"/>
      <p:bldP spid="182288" grpId="1" animBg="1"/>
      <p:bldP spid="23" grpId="0" animBg="1"/>
      <p:bldP spid="40973" grpId="0"/>
      <p:bldP spid="40974" grpId="0"/>
      <p:bldP spid="40975" grpId="0"/>
      <p:bldP spid="40976" grpId="0"/>
      <p:bldP spid="389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060700" y="4273550"/>
            <a:ext cx="1866900" cy="17335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93800" y="4273550"/>
            <a:ext cx="1866900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5765800" y="4273550"/>
          <a:ext cx="1384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28600" progId="Equation.DSMT4">
                  <p:embed/>
                </p:oleObj>
              </mc:Choice>
              <mc:Fallback>
                <p:oleObj name="Equation" r:id="rId2" imgW="571320" imgH="228600" progId="Equation.DSMT4">
                  <p:embed/>
                  <p:pic>
                    <p:nvPicPr>
                      <p:cNvPr id="135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273550"/>
                        <a:ext cx="1384300" cy="5524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460750" y="2006600"/>
          <a:ext cx="15557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2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006600"/>
                        <a:ext cx="15557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1185863" y="2263775"/>
          <a:ext cx="18303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393480" progId="Equation.DSMT4">
                  <p:embed/>
                </p:oleObj>
              </mc:Choice>
              <mc:Fallback>
                <p:oleObj name="Equation" r:id="rId6" imgW="888840" imgH="39348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2263775"/>
                        <a:ext cx="18303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3460750" y="2940050"/>
          <a:ext cx="4756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393480" progId="Equation.DSMT4">
                  <p:embed/>
                </p:oleObj>
              </mc:Choice>
              <mc:Fallback>
                <p:oleObj name="Equation" r:id="rId8" imgW="2311200" imgH="393480" progId="Equation.DSMT4">
                  <p:embed/>
                  <p:pic>
                    <p:nvPicPr>
                      <p:cNvPr id="2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2940050"/>
                        <a:ext cx="47561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11"/>
          <p:cNvGraphicFramePr>
            <a:graphicFrameLocks noChangeAspect="1"/>
          </p:cNvGraphicFramePr>
          <p:nvPr/>
        </p:nvGraphicFramePr>
        <p:xfrm>
          <a:off x="1139825" y="1250950"/>
          <a:ext cx="5121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360" imgH="228600" progId="Equation.DSMT4">
                  <p:embed/>
                </p:oleObj>
              </mc:Choice>
              <mc:Fallback>
                <p:oleObj name="Equation" r:id="rId10" imgW="2133360" imgH="228600" progId="Equation.DSMT4">
                  <p:embed/>
                  <p:pic>
                    <p:nvPicPr>
                      <p:cNvPr id="1351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250950"/>
                        <a:ext cx="5121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448300" y="200660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/>
          </a:p>
        </p:txBody>
      </p:sp>
      <p:graphicFrame>
        <p:nvGraphicFramePr>
          <p:cNvPr id="135192" name="Object 5"/>
          <p:cNvGraphicFramePr>
            <a:graphicFrameLocks noChangeAspect="1"/>
          </p:cNvGraphicFramePr>
          <p:nvPr/>
        </p:nvGraphicFramePr>
        <p:xfrm>
          <a:off x="1312863" y="4373563"/>
          <a:ext cx="1614487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99920" imgH="393480" progId="Equation.DSMT4">
                  <p:embed/>
                </p:oleObj>
              </mc:Choice>
              <mc:Fallback>
                <p:oleObj name="Equation" r:id="rId12" imgW="799920" imgH="393480" progId="Equation.DSMT4">
                  <p:embed/>
                  <p:pic>
                    <p:nvPicPr>
                      <p:cNvPr id="13519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373563"/>
                        <a:ext cx="1614487" cy="79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3" name="Object 4"/>
          <p:cNvGraphicFramePr>
            <a:graphicFrameLocks noChangeAspect="1"/>
          </p:cNvGraphicFramePr>
          <p:nvPr/>
        </p:nvGraphicFramePr>
        <p:xfrm>
          <a:off x="3262313" y="4291013"/>
          <a:ext cx="15319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393480" progId="Equation.DSMT4">
                  <p:embed/>
                </p:oleObj>
              </mc:Choice>
              <mc:Fallback>
                <p:oleObj name="Equation" r:id="rId14" imgW="825480" imgH="393480" progId="Equation.DSMT4">
                  <p:embed/>
                  <p:pic>
                    <p:nvPicPr>
                      <p:cNvPr id="13519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4291013"/>
                        <a:ext cx="153193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/>
        </p:nvGraphicFramePr>
        <p:xfrm>
          <a:off x="1312863" y="5492750"/>
          <a:ext cx="1201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83920" imgH="228600" progId="Equation.DSMT4">
                  <p:embed/>
                </p:oleObj>
              </mc:Choice>
              <mc:Fallback>
                <p:oleObj name="Equation" r:id="rId16" imgW="583920" imgH="228600" progId="Equation.DSMT4">
                  <p:embed/>
                  <p:pic>
                    <p:nvPicPr>
                      <p:cNvPr id="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5492750"/>
                        <a:ext cx="1201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"/>
          <p:cNvGraphicFramePr>
            <a:graphicFrameLocks noChangeAspect="1"/>
          </p:cNvGraphicFramePr>
          <p:nvPr/>
        </p:nvGraphicFramePr>
        <p:xfrm>
          <a:off x="3219450" y="5241925"/>
          <a:ext cx="13081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34680" imgH="393480" progId="Equation.DSMT4">
                  <p:embed/>
                </p:oleObj>
              </mc:Choice>
              <mc:Fallback>
                <p:oleObj name="Equation" r:id="rId18" imgW="634680" imgH="393480" progId="Equation.DSMT4">
                  <p:embed/>
                  <p:pic>
                    <p:nvPicPr>
                      <p:cNvPr id="3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241925"/>
                        <a:ext cx="13081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1"/>
          <p:cNvGraphicFramePr>
            <a:graphicFrameLocks noChangeAspect="1"/>
          </p:cNvGraphicFramePr>
          <p:nvPr/>
        </p:nvGraphicFramePr>
        <p:xfrm>
          <a:off x="5759450" y="5029200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88840" imgH="431640" progId="Equation.DSMT4">
                  <p:embed/>
                </p:oleObj>
              </mc:Choice>
              <mc:Fallback>
                <p:oleObj name="Equation" r:id="rId20" imgW="888840" imgH="431640" progId="Equation.DSMT4">
                  <p:embed/>
                  <p:pic>
                    <p:nvPicPr>
                      <p:cNvPr id="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5029200"/>
                        <a:ext cx="2012950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1"/>
          <p:cNvGraphicFramePr>
            <a:graphicFrameLocks noChangeAspect="1"/>
          </p:cNvGraphicFramePr>
          <p:nvPr/>
        </p:nvGraphicFramePr>
        <p:xfrm>
          <a:off x="571500" y="1174750"/>
          <a:ext cx="6829425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44720" imgH="279360" progId="Equation.DSMT4">
                  <p:embed/>
                </p:oleObj>
              </mc:Choice>
              <mc:Fallback>
                <p:oleObj name="Equation" r:id="rId22" imgW="2844720" imgH="279360" progId="Equation.DSMT4">
                  <p:embed/>
                  <p:pic>
                    <p:nvPicPr>
                      <p:cNvPr id="4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174750"/>
                        <a:ext cx="6829425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2" name="Object 13"/>
          <p:cNvGraphicFramePr>
            <a:graphicFrameLocks noChangeAspect="1"/>
          </p:cNvGraphicFramePr>
          <p:nvPr/>
        </p:nvGraphicFramePr>
        <p:xfrm>
          <a:off x="5714206" y="614364"/>
          <a:ext cx="3373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38000" imgH="215640" progId="Equation.DSMT4">
                  <p:embed/>
                </p:oleObj>
              </mc:Choice>
              <mc:Fallback>
                <p:oleObj name="Equation" r:id="rId24" imgW="1638000" imgH="215640" progId="Equation.DSMT4">
                  <p:embed/>
                  <p:pic>
                    <p:nvPicPr>
                      <p:cNvPr id="4200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206" y="614364"/>
                        <a:ext cx="3373437" cy="4445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69696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/>
        </p:nvGraphicFramePr>
        <p:xfrm>
          <a:off x="1700213" y="79168"/>
          <a:ext cx="4814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006280" imgH="228600" progId="Equation.DSMT4">
                  <p:embed/>
                </p:oleObj>
              </mc:Choice>
              <mc:Fallback>
                <p:oleObj name="Equation" r:id="rId26" imgW="2006280" imgH="228600" progId="Equation.DSMT4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79168"/>
                        <a:ext cx="48148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16C2C-156A-DF4F-801F-3E3CA429C8A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F345F9A-293F-964D-B202-C9F5732EEB13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4ECB12-D789-9A4C-86B0-F1CB44401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63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20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6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1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703"/>
          <a:stretch>
            <a:fillRect/>
          </a:stretch>
        </p:blipFill>
        <p:spPr bwMode="auto">
          <a:xfrm>
            <a:off x="1193800" y="5138738"/>
            <a:ext cx="33337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9"/>
          <a:stretch>
            <a:fillRect/>
          </a:stretch>
        </p:blipFill>
        <p:spPr bwMode="auto">
          <a:xfrm>
            <a:off x="4972050" y="5138738"/>
            <a:ext cx="34226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7118" name="Rectangle 46"/>
          <p:cNvSpPr>
            <a:spLocks noChangeArrowheads="1"/>
          </p:cNvSpPr>
          <p:nvPr/>
        </p:nvSpPr>
        <p:spPr bwMode="auto">
          <a:xfrm>
            <a:off x="1104900" y="2028825"/>
            <a:ext cx="7423150" cy="24225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5F5F5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进行频谱搬移，匹配信道特性，减小天线尺寸；</a:t>
            </a: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5F5F5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实现多路复用，提高信道利用率；</a:t>
            </a: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5F5F5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改善系统性能（有效性、可靠性）；</a:t>
            </a:r>
            <a:endParaRPr lang="en-US" altLang="zh-CN" sz="2400" dirty="0">
              <a:latin typeface="Times New Roman" pitchFamily="18" charset="0"/>
              <a:ea typeface="华文中宋" pitchFamily="2" charset="-122"/>
            </a:endParaRPr>
          </a:p>
          <a:p>
            <a:pPr marL="342900" indent="-342900">
              <a:lnSpc>
                <a:spcPts val="3800"/>
              </a:lnSpc>
              <a:spcBef>
                <a:spcPct val="20000"/>
              </a:spcBef>
              <a:buClr>
                <a:srgbClr val="5F5F5F"/>
              </a:buClr>
              <a:buSzPct val="70000"/>
              <a:buFont typeface="Wingdings" pitchFamily="2" charset="2"/>
              <a:buChar char="Ø"/>
              <a:defRPr/>
            </a:pPr>
            <a:r>
              <a:rPr lang="zh-CN" altLang="en-US" sz="2400" dirty="0">
                <a:latin typeface="Times New Roman" pitchFamily="18" charset="0"/>
                <a:ea typeface="华文中宋" pitchFamily="2" charset="-122"/>
              </a:rPr>
              <a:t>实现频率分配 </a:t>
            </a:r>
            <a:r>
              <a:rPr lang="zh-CN" altLang="en-US" sz="2400" dirty="0">
                <a:latin typeface="Times New Roman" pitchFamily="18" charset="0"/>
                <a:ea typeface="华文中宋" pitchFamily="2" charset="-122"/>
                <a:sym typeface="Symbol"/>
              </a:rPr>
              <a:t></a:t>
            </a:r>
            <a:endParaRPr lang="zh-CN" altLang="en-US" sz="2400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704850" y="1127125"/>
            <a:ext cx="213360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调制目的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7" name="云形标注 26"/>
          <p:cNvSpPr/>
          <p:nvPr/>
        </p:nvSpPr>
        <p:spPr>
          <a:xfrm>
            <a:off x="7105650" y="273050"/>
            <a:ext cx="2266950" cy="1511300"/>
          </a:xfrm>
          <a:prstGeom prst="cloudCallout">
            <a:avLst>
              <a:gd name="adj1" fmla="val -123776"/>
              <a:gd name="adj2" fmla="val 20368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为什么要进行调制？</a:t>
            </a:r>
          </a:p>
        </p:txBody>
      </p:sp>
      <p:pic>
        <p:nvPicPr>
          <p:cNvPr id="61469" name="Picture 29" descr="C:\DOCUME~1\ADMINI~1\LOCALS~1\Temp\S)YLEQANPE}LG]K8ZBSL6IU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4895850"/>
            <a:ext cx="3111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0" name="Picture 30" descr="C:\DOCUME~1\ADMINI~1\LOCALS~1\Temp\8{U`QQB5X27@C_FO](KQ(4G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4895850"/>
            <a:ext cx="3175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CDDB8-C550-8442-B3F6-8CA6B6B9604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7B6C02F-FF5F-AC4B-B5BD-3B46DC4C9A5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AE9775-2AD4-1643-933B-57752A498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09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871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87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87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87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7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118" grpId="0" build="allAtOnce" animBg="1" autoUpdateAnimBg="0"/>
      <p:bldP spid="25" grpId="0" animBg="1" autoUpdateAnimBg="0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8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851150"/>
            <a:ext cx="37338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939" name="Object 11"/>
          <p:cNvGraphicFramePr>
            <a:graphicFrameLocks noChangeAspect="1"/>
          </p:cNvGraphicFramePr>
          <p:nvPr/>
        </p:nvGraphicFramePr>
        <p:xfrm>
          <a:off x="882650" y="5073650"/>
          <a:ext cx="71120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4840" imgH="279360" progId="Equation.DSMT4">
                  <p:embed/>
                </p:oleObj>
              </mc:Choice>
              <mc:Fallback>
                <p:oleObj name="Equation" r:id="rId3" imgW="3174840" imgH="279360" progId="Equation.DSMT4">
                  <p:embed/>
                  <p:pic>
                    <p:nvPicPr>
                      <p:cNvPr id="399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5073650"/>
                        <a:ext cx="71120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8" name="Picture 9" descr="_A~_C_F`%IP6P74Q9KE%$%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250950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椭圆 21"/>
          <p:cNvSpPr/>
          <p:nvPr/>
        </p:nvSpPr>
        <p:spPr>
          <a:xfrm>
            <a:off x="5238750" y="4895850"/>
            <a:ext cx="2755900" cy="1022350"/>
          </a:xfrm>
          <a:prstGeom prst="ellipse">
            <a:avLst/>
          </a:prstGeom>
          <a:noFill/>
          <a:ln w="285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9942" name="Object 17"/>
          <p:cNvGraphicFramePr>
            <a:graphicFrameLocks noChangeAspect="1"/>
          </p:cNvGraphicFramePr>
          <p:nvPr/>
        </p:nvGraphicFramePr>
        <p:xfrm>
          <a:off x="4838700" y="2984500"/>
          <a:ext cx="36242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84276" imgH="871916" progId="Visio.Drawing.11">
                  <p:embed/>
                </p:oleObj>
              </mc:Choice>
              <mc:Fallback>
                <p:oleObj name="Visio" r:id="rId6" imgW="2384276" imgH="871916" progId="Visio.Drawing.11">
                  <p:embed/>
                  <p:pic>
                    <p:nvPicPr>
                      <p:cNvPr id="3994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984500"/>
                        <a:ext cx="3624263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1865313" y="1384300"/>
          <a:ext cx="26177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600" imgH="431640" progId="Equation.DSMT4">
                  <p:embed/>
                </p:oleObj>
              </mc:Choice>
              <mc:Fallback>
                <p:oleObj name="Equation" r:id="rId8" imgW="1155600" imgH="431640" progId="Equation.DSMT4">
                  <p:embed/>
                  <p:pic>
                    <p:nvPicPr>
                      <p:cNvPr id="135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1384300"/>
                        <a:ext cx="2617787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3"/>
          <p:cNvGraphicFramePr>
            <a:graphicFrameLocks noChangeAspect="1"/>
          </p:cNvGraphicFramePr>
          <p:nvPr/>
        </p:nvGraphicFramePr>
        <p:xfrm>
          <a:off x="5359400" y="1339850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88840" imgH="431640" progId="Equation.DSMT4">
                  <p:embed/>
                </p:oleObj>
              </mc:Choice>
              <mc:Fallback>
                <p:oleObj name="Equation" r:id="rId10" imgW="888840" imgH="431640" progId="Equation.DSMT4">
                  <p:embed/>
                  <p:pic>
                    <p:nvPicPr>
                      <p:cNvPr id="3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1339850"/>
                        <a:ext cx="2012950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5770563" y="539750"/>
          <a:ext cx="33734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38000" imgH="215640" progId="Equation.DSMT4">
                  <p:embed/>
                </p:oleObj>
              </mc:Choice>
              <mc:Fallback>
                <p:oleObj name="Equation" r:id="rId12" imgW="1638000" imgH="215640" progId="Equation.DSMT4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563" y="539750"/>
                        <a:ext cx="3373437" cy="444500"/>
                      </a:xfrm>
                      <a:prstGeom prst="rect">
                        <a:avLst/>
                      </a:prstGeom>
                      <a:noFill/>
                      <a:ln w="57150" cmpd="thinThick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69696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 bwMode="auto">
          <a:xfrm>
            <a:off x="754063" y="2628900"/>
            <a:ext cx="928687" cy="5715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原因</a:t>
            </a:r>
            <a:endParaRPr lang="zh-CN" altLang="en-US" sz="24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038850" y="5918200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正交分量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BE80C-CAF8-1C47-92AB-F89EC2B55C6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0A3FA5F-7E5B-CD43-BF96-2B2B9C3AE4C1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C911AF-3CB9-CE44-AA0F-BC88FFC7E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56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18"/>
          <p:cNvGraphicFramePr>
            <a:graphicFrameLocks noChangeAspect="1"/>
          </p:cNvGraphicFramePr>
          <p:nvPr/>
        </p:nvGraphicFramePr>
        <p:xfrm>
          <a:off x="882650" y="1073150"/>
          <a:ext cx="74676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26967" imgH="1130198" progId="Visio.Drawing.11">
                  <p:embed/>
                </p:oleObj>
              </mc:Choice>
              <mc:Fallback>
                <p:oleObj name="Visio" r:id="rId3" imgW="4526967" imgH="1130198" progId="Visio.Drawing.11">
                  <p:embed/>
                  <p:pic>
                    <p:nvPicPr>
                      <p:cNvPr id="3174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1073150"/>
                        <a:ext cx="74676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Rectangle 3"/>
          <p:cNvSpPr txBox="1">
            <a:spLocks noChangeArrowheads="1"/>
          </p:cNvSpPr>
          <p:nvPr/>
        </p:nvSpPr>
        <p:spPr bwMode="auto">
          <a:xfrm>
            <a:off x="0" y="450850"/>
            <a:ext cx="82613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5.2.2   </a:t>
            </a:r>
            <a:r>
              <a:rPr lang="en-US" altLang="zh-CN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DSB -</a:t>
            </a:r>
            <a:r>
              <a:rPr lang="zh-CN" altLang="en-US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相干解调</a:t>
            </a:r>
            <a:r>
              <a:rPr lang="zh-CN" altLang="en-US" sz="280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系统的抗噪声性能</a:t>
            </a:r>
            <a:endParaRPr lang="zh-CN" altLang="en-US" sz="280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4883150" y="1517650"/>
            <a:ext cx="2089150" cy="1422400"/>
          </a:xfrm>
          <a:prstGeom prst="rect">
            <a:avLst/>
          </a:prstGeom>
          <a:noFill/>
          <a:ln w="9525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矩形 29"/>
          <p:cNvSpPr>
            <a:spLocks noChangeArrowheads="1"/>
          </p:cNvSpPr>
          <p:nvPr/>
        </p:nvSpPr>
        <p:spPr bwMode="auto">
          <a:xfrm>
            <a:off x="4972050" y="1055688"/>
            <a:ext cx="1731963" cy="461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相干解调器</a:t>
            </a:r>
          </a:p>
        </p:txBody>
      </p:sp>
      <p:graphicFrame>
        <p:nvGraphicFramePr>
          <p:cNvPr id="31747" name="Object 12"/>
          <p:cNvGraphicFramePr>
            <a:graphicFrameLocks noChangeAspect="1"/>
          </p:cNvGraphicFramePr>
          <p:nvPr/>
        </p:nvGraphicFramePr>
        <p:xfrm>
          <a:off x="615950" y="3340100"/>
          <a:ext cx="2555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228600" progId="Equation.DSMT4">
                  <p:embed/>
                </p:oleObj>
              </mc:Choice>
              <mc:Fallback>
                <p:oleObj name="Equation" r:id="rId5" imgW="1193760" imgH="228600" progId="Equation.DSMT4">
                  <p:embed/>
                  <p:pic>
                    <p:nvPicPr>
                      <p:cNvPr id="3174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340100"/>
                        <a:ext cx="25558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14"/>
          <p:cNvGraphicFramePr>
            <a:graphicFrameLocks noChangeAspect="1"/>
          </p:cNvGraphicFramePr>
          <p:nvPr/>
        </p:nvGraphicFramePr>
        <p:xfrm>
          <a:off x="3416300" y="3162300"/>
          <a:ext cx="48625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61960" imgH="393480" progId="Equation.DSMT4">
                  <p:embed/>
                </p:oleObj>
              </mc:Choice>
              <mc:Fallback>
                <p:oleObj name="Equation" r:id="rId7" imgW="2361960" imgH="393480" progId="Equation.DSMT4">
                  <p:embed/>
                  <p:pic>
                    <p:nvPicPr>
                      <p:cNvPr id="317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162300"/>
                        <a:ext cx="486251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5"/>
          <p:cNvGraphicFramePr>
            <a:graphicFrameLocks noChangeAspect="1"/>
          </p:cNvGraphicFramePr>
          <p:nvPr/>
        </p:nvGraphicFramePr>
        <p:xfrm>
          <a:off x="704850" y="4940300"/>
          <a:ext cx="18827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393480" progId="Equation.DSMT4">
                  <p:embed/>
                </p:oleObj>
              </mc:Choice>
              <mc:Fallback>
                <p:oleObj name="Equation" r:id="rId9" imgW="914400" imgH="393480" progId="Equation.DSMT4">
                  <p:embed/>
                  <p:pic>
                    <p:nvPicPr>
                      <p:cNvPr id="3174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940300"/>
                        <a:ext cx="18827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6"/>
          <p:cNvGraphicFramePr>
            <a:graphicFrameLocks noChangeAspect="1"/>
          </p:cNvGraphicFramePr>
          <p:nvPr/>
        </p:nvGraphicFramePr>
        <p:xfrm>
          <a:off x="3416300" y="4940300"/>
          <a:ext cx="2874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96800" imgH="393480" progId="Equation.DSMT4">
                  <p:embed/>
                </p:oleObj>
              </mc:Choice>
              <mc:Fallback>
                <p:oleObj name="Equation" r:id="rId11" imgW="1396800" imgH="393480" progId="Equation.DSMT4">
                  <p:embed/>
                  <p:pic>
                    <p:nvPicPr>
                      <p:cNvPr id="3175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4940300"/>
                        <a:ext cx="28749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2" name="矩形 20"/>
          <p:cNvSpPr>
            <a:spLocks noChangeArrowheads="1"/>
          </p:cNvSpPr>
          <p:nvPr/>
        </p:nvSpPr>
        <p:spPr bwMode="auto">
          <a:xfrm>
            <a:off x="4127500" y="1004888"/>
            <a:ext cx="577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    </a:t>
            </a:r>
            <a:endParaRPr lang="zh-CN" altLang="en-US" sz="2800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73" name="矩形 20"/>
          <p:cNvSpPr>
            <a:spLocks noChangeArrowheads="1"/>
          </p:cNvSpPr>
          <p:nvPr/>
        </p:nvSpPr>
        <p:spPr bwMode="auto">
          <a:xfrm>
            <a:off x="7727950" y="1162050"/>
            <a:ext cx="57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CN" sz="2400" b="1" i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en-US" sz="2800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74" name="矩形 20"/>
          <p:cNvSpPr>
            <a:spLocks noChangeArrowheads="1"/>
          </p:cNvSpPr>
          <p:nvPr/>
        </p:nvSpPr>
        <p:spPr bwMode="auto">
          <a:xfrm>
            <a:off x="7727950" y="1873250"/>
            <a:ext cx="57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i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en-US" sz="2800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75" name="矩形 20"/>
          <p:cNvSpPr>
            <a:spLocks noChangeArrowheads="1"/>
          </p:cNvSpPr>
          <p:nvPr/>
        </p:nvSpPr>
        <p:spPr bwMode="auto">
          <a:xfrm>
            <a:off x="4171950" y="2051050"/>
            <a:ext cx="5778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    </a:t>
            </a:r>
            <a:endParaRPr lang="zh-CN" altLang="en-US" sz="2800" b="1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1282700" y="4006850"/>
          <a:ext cx="49815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36760" imgH="393480" progId="Equation.DSMT4">
                  <p:embed/>
                </p:oleObj>
              </mc:Choice>
              <mc:Fallback>
                <p:oleObj name="Equation" r:id="rId13" imgW="2336760" imgH="393480" progId="Equation.DSMT4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4006850"/>
                        <a:ext cx="498157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6394450" y="5562600"/>
          <a:ext cx="1919288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02960" imgH="393480" progId="Equation.DSMT4">
                  <p:embed/>
                </p:oleObj>
              </mc:Choice>
              <mc:Fallback>
                <p:oleObj name="Equation" r:id="rId15" imgW="1002960" imgH="393480" progId="Equation.DSMT4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5562600"/>
                        <a:ext cx="1919288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/>
          <p:cNvGraphicFramePr>
            <a:graphicFrameLocks noChangeAspect="1"/>
          </p:cNvGraphicFramePr>
          <p:nvPr/>
        </p:nvGraphicFramePr>
        <p:xfrm>
          <a:off x="1327150" y="5686425"/>
          <a:ext cx="18827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14400" imgH="393480" progId="Equation.DSMT4">
                  <p:embed/>
                </p:oleObj>
              </mc:Choice>
              <mc:Fallback>
                <p:oleObj name="Equation" r:id="rId17" imgW="914400" imgH="393480" progId="Equation.DSMT4">
                  <p:embed/>
                  <p:pic>
                    <p:nvPicPr>
                      <p:cNvPr id="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5686425"/>
                        <a:ext cx="188277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6394450" y="4051300"/>
          <a:ext cx="185578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901440" imgH="393480" progId="Equation.DSMT4">
                  <p:embed/>
                </p:oleObj>
              </mc:Choice>
              <mc:Fallback>
                <p:oleObj name="Equation" r:id="rId19" imgW="901440" imgH="393480" progId="Equation.DSMT4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051300"/>
                        <a:ext cx="1855788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0"/>
          <p:cNvSpPr>
            <a:spLocks noChangeArrowheads="1"/>
          </p:cNvSpPr>
          <p:nvPr/>
        </p:nvSpPr>
        <p:spPr bwMode="auto">
          <a:xfrm>
            <a:off x="6350" y="823913"/>
            <a:ext cx="3054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5.2.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800" b="1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</a:t>
            </a:r>
            <a:r>
              <a:rPr lang="en-US" altLang="zh-CN" sz="28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zh-CN" altLang="en-US" sz="2800" b="1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DBA39-3F9C-534C-BC78-012944901F1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3D8F3B0-AA91-FC43-8347-2C1D9094CE5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A6641F-4CE8-954D-AE67-A492C2BCC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47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/>
      <p:bldP spid="45073" grpId="0"/>
      <p:bldP spid="45074" grpId="0"/>
      <p:bldP spid="45075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060700" y="4308475"/>
            <a:ext cx="1955800" cy="17335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193800" y="4308475"/>
            <a:ext cx="1866900" cy="17335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73737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5816600" y="4308475"/>
          <a:ext cx="11969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28600" progId="Equation.DSMT4">
                  <p:embed/>
                </p:oleObj>
              </mc:Choice>
              <mc:Fallback>
                <p:oleObj name="Equation" r:id="rId2" imgW="520560" imgH="228600" progId="Equation.DSMT4">
                  <p:embed/>
                  <p:pic>
                    <p:nvPicPr>
                      <p:cNvPr id="135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4308475"/>
                        <a:ext cx="1196975" cy="525463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3149600" y="1847850"/>
          <a:ext cx="1436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2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847850"/>
                        <a:ext cx="14366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/>
          <p:cNvGraphicFramePr>
            <a:graphicFrameLocks noChangeAspect="1"/>
          </p:cNvGraphicFramePr>
          <p:nvPr/>
        </p:nvGraphicFramePr>
        <p:xfrm>
          <a:off x="919163" y="2762250"/>
          <a:ext cx="18303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393480" progId="Equation.DSMT4">
                  <p:embed/>
                </p:oleObj>
              </mc:Choice>
              <mc:Fallback>
                <p:oleObj name="Equation" r:id="rId6" imgW="888840" imgH="393480" progId="Equation.DSMT4">
                  <p:embed/>
                  <p:pic>
                    <p:nvPicPr>
                      <p:cNvPr id="23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762250"/>
                        <a:ext cx="18303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/>
        </p:nvGraphicFramePr>
        <p:xfrm>
          <a:off x="3149600" y="2841625"/>
          <a:ext cx="47561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11200" imgH="393480" progId="Equation.DSMT4">
                  <p:embed/>
                </p:oleObj>
              </mc:Choice>
              <mc:Fallback>
                <p:oleObj name="Equation" r:id="rId8" imgW="2311200" imgH="393480" progId="Equation.DSMT4">
                  <p:embed/>
                  <p:pic>
                    <p:nvPicPr>
                      <p:cNvPr id="2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841625"/>
                        <a:ext cx="47561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11"/>
          <p:cNvGraphicFramePr>
            <a:graphicFrameLocks noChangeAspect="1"/>
          </p:cNvGraphicFramePr>
          <p:nvPr/>
        </p:nvGraphicFramePr>
        <p:xfrm>
          <a:off x="873125" y="1101725"/>
          <a:ext cx="5121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33360" imgH="228600" progId="Equation.DSMT4">
                  <p:embed/>
                </p:oleObj>
              </mc:Choice>
              <mc:Fallback>
                <p:oleObj name="Equation" r:id="rId10" imgW="2133360" imgH="228600" progId="Equation.DSMT4">
                  <p:embed/>
                  <p:pic>
                    <p:nvPicPr>
                      <p:cNvPr id="1351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1101725"/>
                        <a:ext cx="5121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矩形 28"/>
          <p:cNvSpPr>
            <a:spLocks noChangeArrowheads="1"/>
          </p:cNvSpPr>
          <p:nvPr/>
        </p:nvSpPr>
        <p:spPr bwMode="auto">
          <a:xfrm>
            <a:off x="5105400" y="205105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5811838" y="5019675"/>
          <a:ext cx="1782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87320" imgH="431640" progId="Equation.DSMT4">
                  <p:embed/>
                </p:oleObj>
              </mc:Choice>
              <mc:Fallback>
                <p:oleObj name="Equation" r:id="rId12" imgW="787320" imgH="431640" progId="Equation.DSMT4">
                  <p:embed/>
                  <p:pic>
                    <p:nvPicPr>
                      <p:cNvPr id="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019675"/>
                        <a:ext cx="1782762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9" descr="_A~_C_F`%IP6P74Q9KE%$%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150" y="4352925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3149600" y="2203450"/>
          <a:ext cx="1436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203450"/>
                        <a:ext cx="14366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583363" y="2095500"/>
            <a:ext cx="87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461250" y="1651000"/>
            <a:ext cx="817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SSB</a:t>
            </a:r>
            <a:endParaRPr lang="zh-CN" altLang="en-US" b="1"/>
          </a:p>
        </p:txBody>
      </p:sp>
      <p:sp>
        <p:nvSpPr>
          <p:cNvPr id="25" name="椭圆形标注 24"/>
          <p:cNvSpPr/>
          <p:nvPr/>
        </p:nvSpPr>
        <p:spPr>
          <a:xfrm>
            <a:off x="6465888" y="2095500"/>
            <a:ext cx="977900" cy="533400"/>
          </a:xfrm>
          <a:prstGeom prst="wedgeEllipseCallout">
            <a:avLst>
              <a:gd name="adj1" fmla="val 63000"/>
              <a:gd name="adj2" fmla="val -66475"/>
            </a:avLst>
          </a:prstGeom>
          <a:noFill/>
          <a:ln w="12700"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083300" y="1606550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DSB</a:t>
            </a:r>
            <a:endParaRPr lang="zh-CN" altLang="en-US" b="1">
              <a:solidFill>
                <a:srgbClr val="003399"/>
              </a:solidFill>
            </a:endParaRPr>
          </a:p>
        </p:txBody>
      </p:sp>
      <p:sp>
        <p:nvSpPr>
          <p:cNvPr id="27" name="椭圆形标注 26"/>
          <p:cNvSpPr/>
          <p:nvPr/>
        </p:nvSpPr>
        <p:spPr>
          <a:xfrm>
            <a:off x="5118100" y="2051050"/>
            <a:ext cx="977900" cy="533400"/>
          </a:xfrm>
          <a:prstGeom prst="wedgeEllipseCallout">
            <a:avLst>
              <a:gd name="adj1" fmla="val 63000"/>
              <a:gd name="adj2" fmla="val -66475"/>
            </a:avLst>
          </a:prstGeom>
          <a:noFill/>
          <a:ln w="12700">
            <a:solidFill>
              <a:srgbClr val="003399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3167063" y="3033713"/>
          <a:ext cx="6778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30120" imgH="228600" progId="Equation.DSMT4">
                  <p:embed/>
                </p:oleObj>
              </mc:Choice>
              <mc:Fallback>
                <p:oleObj name="Equation" r:id="rId17" imgW="330120" imgH="228600" progId="Equation.DSMT4">
                  <p:embed/>
                  <p:pic>
                    <p:nvPicPr>
                      <p:cNvPr id="2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033713"/>
                        <a:ext cx="6778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3194050" y="4441825"/>
          <a:ext cx="1704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88840" imgH="393480" progId="Equation.DSMT4">
                  <p:embed/>
                </p:oleObj>
              </mc:Choice>
              <mc:Fallback>
                <p:oleObj name="Equation" r:id="rId19" imgW="888840" imgH="393480" progId="Equation.DSMT4">
                  <p:embed/>
                  <p:pic>
                    <p:nvPicPr>
                      <p:cNvPr id="317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441825"/>
                        <a:ext cx="1704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5" name="Object 17"/>
          <p:cNvGraphicFramePr>
            <a:graphicFrameLocks noChangeAspect="1"/>
          </p:cNvGraphicFramePr>
          <p:nvPr/>
        </p:nvGraphicFramePr>
        <p:xfrm>
          <a:off x="1333500" y="4441825"/>
          <a:ext cx="15938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74360" imgH="393480" progId="Equation.DSMT4">
                  <p:embed/>
                </p:oleObj>
              </mc:Choice>
              <mc:Fallback>
                <p:oleObj name="Equation" r:id="rId21" imgW="774360" imgH="393480" progId="Equation.DSMT4">
                  <p:embed/>
                  <p:pic>
                    <p:nvPicPr>
                      <p:cNvPr id="1403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4441825"/>
                        <a:ext cx="15938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1282700" y="5375275"/>
          <a:ext cx="1201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83920" imgH="228600" progId="Equation.DSMT4">
                  <p:embed/>
                </p:oleObj>
              </mc:Choice>
              <mc:Fallback>
                <p:oleObj name="Equation" r:id="rId23" imgW="583920" imgH="228600" progId="Equation.DSMT4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375275"/>
                        <a:ext cx="1201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0"/>
          <p:cNvGraphicFramePr>
            <a:graphicFrameLocks noChangeAspect="1"/>
          </p:cNvGraphicFramePr>
          <p:nvPr/>
        </p:nvGraphicFramePr>
        <p:xfrm>
          <a:off x="3175000" y="5241925"/>
          <a:ext cx="13081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634680" imgH="393480" progId="Equation.DSMT4">
                  <p:embed/>
                </p:oleObj>
              </mc:Choice>
              <mc:Fallback>
                <p:oleObj name="Equation" r:id="rId25" imgW="634680" imgH="393480" progId="Equation.DSMT4">
                  <p:embed/>
                  <p:pic>
                    <p:nvPicPr>
                      <p:cNvPr id="3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5241925"/>
                        <a:ext cx="13081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7283450" y="2832100"/>
          <a:ext cx="6270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393480" progId="Equation.DSMT4">
                  <p:embed/>
                </p:oleObj>
              </mc:Choice>
              <mc:Fallback>
                <p:oleObj name="Equation" r:id="rId27" imgW="304560" imgH="393480" progId="Equation.DSMT4">
                  <p:embed/>
                  <p:pic>
                    <p:nvPicPr>
                      <p:cNvPr id="2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832100"/>
                        <a:ext cx="627063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12304B-B59E-1945-8F5E-BBA7E5F3CD7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D548D95D-916F-7F4D-B39D-40553E14444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1292D-EFD0-8A44-9E44-23F7D9A7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9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5" grpId="0" animBg="1"/>
      <p:bldP spid="26" grpId="0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9" name="Picture 9" descr="_A~_C_F`%IP6P74Q9KE%$%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250950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1149350" y="2803525"/>
            <a:ext cx="3422650" cy="120032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latin typeface="宋体" pitchFamily="2" charset="-122"/>
                <a:ea typeface="宋体" charset="-122"/>
              </a:rPr>
              <a:t>    相干解调抑制正交分量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（无论信号还是噪声） </a:t>
            </a: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33794" name="Object 17"/>
          <p:cNvGraphicFramePr>
            <a:graphicFrameLocks noChangeAspect="1"/>
          </p:cNvGraphicFramePr>
          <p:nvPr/>
        </p:nvGraphicFramePr>
        <p:xfrm>
          <a:off x="4794250" y="2762250"/>
          <a:ext cx="36242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84276" imgH="871916" progId="Visio.Drawing.11">
                  <p:embed/>
                </p:oleObj>
              </mc:Choice>
              <mc:Fallback>
                <p:oleObj name="Visio" r:id="rId3" imgW="2384276" imgH="871916" progId="Visio.Drawing.11">
                  <p:embed/>
                  <p:pic>
                    <p:nvPicPr>
                      <p:cNvPr id="3379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762250"/>
                        <a:ext cx="3624263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1995488" y="4495800"/>
          <a:ext cx="51990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280" imgH="393480" progId="Equation.DSMT4">
                  <p:embed/>
                </p:oleObj>
              </mc:Choice>
              <mc:Fallback>
                <p:oleObj name="Equation" r:id="rId5" imgW="2438280" imgH="393480" progId="Equation.DSMT4">
                  <p:embed/>
                  <p:pic>
                    <p:nvPicPr>
                      <p:cNvPr id="1126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495800"/>
                        <a:ext cx="519906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11"/>
          <p:cNvGraphicFramePr>
            <a:graphicFrameLocks noChangeAspect="1"/>
          </p:cNvGraphicFramePr>
          <p:nvPr/>
        </p:nvGraphicFramePr>
        <p:xfrm>
          <a:off x="2011363" y="5349875"/>
          <a:ext cx="509428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228600" progId="Equation.DSMT4">
                  <p:embed/>
                </p:oleObj>
              </mc:Choice>
              <mc:Fallback>
                <p:oleObj name="Equation" r:id="rId7" imgW="2222280" imgH="228600" progId="Equation.DSMT4">
                  <p:embed/>
                  <p:pic>
                    <p:nvPicPr>
                      <p:cNvPr id="1351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349875"/>
                        <a:ext cx="509428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1905000" y="1295400"/>
          <a:ext cx="25034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04840" imgH="431640" progId="Equation.DSMT4">
                  <p:embed/>
                </p:oleObj>
              </mc:Choice>
              <mc:Fallback>
                <p:oleObj name="Equation" r:id="rId9" imgW="1104840" imgH="431640" progId="Equation.DSMT4">
                  <p:embed/>
                  <p:pic>
                    <p:nvPicPr>
                      <p:cNvPr id="135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295400"/>
                        <a:ext cx="2503488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5372100" y="1295400"/>
          <a:ext cx="17827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1295400"/>
                        <a:ext cx="1782763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 bwMode="auto">
          <a:xfrm>
            <a:off x="798513" y="2676525"/>
            <a:ext cx="928687" cy="5715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原因</a:t>
            </a:r>
            <a:endParaRPr lang="zh-CN" altLang="en-US" sz="2400" b="1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26113" y="6008688"/>
            <a:ext cx="1216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正交分量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5283200" y="4495800"/>
            <a:ext cx="2044700" cy="1422400"/>
          </a:xfrm>
          <a:prstGeom prst="roundRect">
            <a:avLst/>
          </a:prstGeom>
          <a:noFill/>
          <a:ln w="28575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4F0DB-59E0-AC41-A21B-70582DE892E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9C1B03E-FD38-9A4D-8411-C4270789EABA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568463-2441-F24F-BABC-92D04D3C1E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2" grpId="0" animBg="1"/>
      <p:bldP spid="13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971550" y="4629150"/>
            <a:ext cx="7378700" cy="155575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rgbClr val="B2B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9943" name="Picture 9" descr="_A~_C_F`%IP6P74Q9KE%$%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606800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2127250" y="1562100"/>
          <a:ext cx="12890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560" imgH="228600" progId="Equation.DSMT4">
                  <p:embed/>
                </p:oleObj>
              </mc:Choice>
              <mc:Fallback>
                <p:oleObj name="Equation" r:id="rId3" imgW="520560" imgH="228600" progId="Equation.DSMT4">
                  <p:embed/>
                  <p:pic>
                    <p:nvPicPr>
                      <p:cNvPr id="13518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1562100"/>
                        <a:ext cx="1289050" cy="5651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4179888" y="1295400"/>
          <a:ext cx="178276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431640" progId="Equation.DSMT4">
                  <p:embed/>
                </p:oleObj>
              </mc:Choice>
              <mc:Fallback>
                <p:oleObj name="Equation" r:id="rId5" imgW="787320" imgH="431640" progId="Equation.DSMT4">
                  <p:embed/>
                  <p:pic>
                    <p:nvPicPr>
                      <p:cNvPr id="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295400"/>
                        <a:ext cx="1782762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125663" y="2770188"/>
          <a:ext cx="1295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228600" progId="Equation.DSMT4">
                  <p:embed/>
                </p:oleObj>
              </mc:Choice>
              <mc:Fallback>
                <p:oleObj name="Equation" r:id="rId7" imgW="571320" imgH="228600" progId="Equation.DSMT4">
                  <p:embed/>
                  <p:pic>
                    <p:nvPicPr>
                      <p:cNvPr id="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2770188"/>
                        <a:ext cx="1295400" cy="5175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171950" y="2540000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88840" imgH="431640" progId="Equation.DSMT4">
                  <p:embed/>
                </p:oleObj>
              </mc:Choice>
              <mc:Fallback>
                <p:oleObj name="Equation" r:id="rId9" imgW="888840" imgH="431640" progId="Equation.DSMT4">
                  <p:embed/>
                  <p:pic>
                    <p:nvPicPr>
                      <p:cNvPr id="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2540000"/>
                        <a:ext cx="2012950" cy="9779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4"/>
          <p:cNvGraphicFramePr>
            <a:graphicFrameLocks noChangeAspect="1"/>
          </p:cNvGraphicFramePr>
          <p:nvPr/>
        </p:nvGraphicFramePr>
        <p:xfrm>
          <a:off x="5372100" y="4735513"/>
          <a:ext cx="28543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95280" imgH="495000" progId="Equation.DSMT4">
                  <p:embed/>
                </p:oleObj>
              </mc:Choice>
              <mc:Fallback>
                <p:oleObj name="Equation" r:id="rId11" imgW="1295280" imgH="495000" progId="Equation.DSMT4">
                  <p:embed/>
                  <p:pic>
                    <p:nvPicPr>
                      <p:cNvPr id="9933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4735513"/>
                        <a:ext cx="2854325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60450" y="3838575"/>
            <a:ext cx="753491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能否说：</a:t>
            </a:r>
            <a:r>
              <a:rPr lang="en-US" altLang="zh-CN" sz="2400" b="1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DSB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系统的抗噪声性能 </a:t>
            </a:r>
            <a:r>
              <a:rPr lang="zh-CN" altLang="en-US" sz="28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优于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SSB</a:t>
            </a:r>
            <a:r>
              <a:rPr lang="en-US" altLang="zh-CN" sz="2400" dirty="0">
                <a:solidFill>
                  <a:srgbClr val="7030A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系统呢？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927100" y="4762500"/>
            <a:ext cx="444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  <a:sym typeface="Bookshelf Symbol 7" panose="05010101010101010101" pitchFamily="2" charset="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在相同的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i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f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H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条件下</a:t>
            </a: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794500" y="29225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b="1" i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CN" sz="2400" b="1" baseline="-25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6824663" y="1695450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sz="2400" b="1" i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=f</a:t>
            </a:r>
            <a:r>
              <a:rPr lang="en-US" altLang="zh-CN" sz="2400" b="1" baseline="-25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/>
          </a:p>
        </p:txBody>
      </p:sp>
      <p:sp>
        <p:nvSpPr>
          <p:cNvPr id="29" name="椭圆形标注 28"/>
          <p:cNvSpPr/>
          <p:nvPr/>
        </p:nvSpPr>
        <p:spPr>
          <a:xfrm>
            <a:off x="6705600" y="1695450"/>
            <a:ext cx="1066800" cy="577850"/>
          </a:xfrm>
          <a:prstGeom prst="wedgeEllipseCallout">
            <a:avLst>
              <a:gd name="adj1" fmla="val -72290"/>
              <a:gd name="adj2" fmla="val 14010"/>
            </a:avLst>
          </a:prstGeom>
          <a:noFill/>
          <a:ln w="12700">
            <a:solidFill>
              <a:srgbClr val="7030A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椭圆形标注 30"/>
          <p:cNvSpPr/>
          <p:nvPr/>
        </p:nvSpPr>
        <p:spPr>
          <a:xfrm>
            <a:off x="6750050" y="2851150"/>
            <a:ext cx="1035050" cy="577850"/>
          </a:xfrm>
          <a:prstGeom prst="wedgeEllipseCallout">
            <a:avLst>
              <a:gd name="adj1" fmla="val -72067"/>
              <a:gd name="adj2" fmla="val 11054"/>
            </a:avLst>
          </a:prstGeom>
          <a:noFill/>
          <a:ln w="12700">
            <a:solidFill>
              <a:srgbClr val="003399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7105650" y="806450"/>
          <a:ext cx="1201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3920" imgH="228600" progId="Equation.DSMT4">
                  <p:embed/>
                </p:oleObj>
              </mc:Choice>
              <mc:Fallback>
                <p:oleObj name="Equation" r:id="rId13" imgW="583920" imgH="228600" progId="Equation.DSMT4">
                  <p:embed/>
                  <p:pic>
                    <p:nvPicPr>
                      <p:cNvPr id="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806450"/>
                        <a:ext cx="120173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7059613" y="273050"/>
          <a:ext cx="1201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83920" imgH="228600" progId="Equation.DSMT4">
                  <p:embed/>
                </p:oleObj>
              </mc:Choice>
              <mc:Fallback>
                <p:oleObj name="Equation" r:id="rId15" imgW="583920" imgH="228600" progId="Equation.DSMT4">
                  <p:embed/>
                  <p:pic>
                    <p:nvPicPr>
                      <p:cNvPr id="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9613" y="273050"/>
                        <a:ext cx="12017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71550" y="5527675"/>
            <a:ext cx="497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  <a:sym typeface="Bookshelf Symbol 7" panose="05010101010101010101" pitchFamily="2" charset="2"/>
              </a:rPr>
              <a:t>∴</a:t>
            </a:r>
            <a:r>
              <a:rPr lang="zh-CN" altLang="en-US" sz="2400" b="1"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  <a:sym typeface="Bookshelf Symbol 7" panose="05010101010101010101" pitchFamily="2" charset="2"/>
              </a:rPr>
              <a:t> 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DSB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sz="2400" b="1">
                <a:solidFill>
                  <a:srgbClr val="7030A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SSB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的抗噪声性能相同。</a:t>
            </a:r>
          </a:p>
        </p:txBody>
      </p:sp>
      <p:sp>
        <p:nvSpPr>
          <p:cNvPr id="34" name="云形标注 33"/>
          <p:cNvSpPr/>
          <p:nvPr/>
        </p:nvSpPr>
        <p:spPr>
          <a:xfrm>
            <a:off x="-228600" y="285750"/>
            <a:ext cx="2071688" cy="1143000"/>
          </a:xfrm>
          <a:prstGeom prst="cloudCallout">
            <a:avLst>
              <a:gd name="adj1" fmla="val 74383"/>
              <a:gd name="adj2" fmla="val 45556"/>
            </a:avLst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  <a:sym typeface="Symbol"/>
              </a:rPr>
              <a:t>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5AFA-7FA0-9947-B075-38020EB882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85D8A59-78A8-8F44-8603-24AA1E7C59D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CAA8-54D1-3042-981A-A2051AD8B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8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0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6" grpId="0" animBg="1"/>
      <p:bldP spid="17" grpId="0"/>
      <p:bldP spid="26" grpId="0"/>
      <p:bldP spid="27" grpId="0"/>
      <p:bldP spid="29" grpId="0" animBg="1"/>
      <p:bldP spid="31" grpId="0" animBg="1"/>
      <p:bldP spid="32" grpId="0"/>
      <p:bldP spid="3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838450" y="6034088"/>
            <a:ext cx="195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u="sng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合成包络</a:t>
            </a:r>
          </a:p>
        </p:txBody>
      </p:sp>
      <p:sp>
        <p:nvSpPr>
          <p:cNvPr id="48138" name="Rectangle 3"/>
          <p:cNvSpPr txBox="1">
            <a:spLocks noChangeArrowheads="1"/>
          </p:cNvSpPr>
          <p:nvPr/>
        </p:nvSpPr>
        <p:spPr bwMode="auto">
          <a:xfrm>
            <a:off x="0" y="450850"/>
            <a:ext cx="826135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5.2.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3200" b="1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800" b="1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AM –</a:t>
            </a:r>
            <a:r>
              <a:rPr lang="zh-CN" altLang="en-US" sz="2800" b="1" dirty="0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包络检波</a:t>
            </a:r>
            <a:r>
              <a:rPr lang="zh-CN" altLang="en-US" sz="2800" dirty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系统的抗噪声性能</a:t>
            </a:r>
            <a:endParaRPr lang="zh-CN" altLang="en-US" sz="2800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48131" name="Object 6"/>
          <p:cNvGraphicFramePr>
            <a:graphicFrameLocks noChangeAspect="1"/>
          </p:cNvGraphicFramePr>
          <p:nvPr/>
        </p:nvGraphicFramePr>
        <p:xfrm>
          <a:off x="5060950" y="2584450"/>
          <a:ext cx="26971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457200" progId="Equation.DSMT4">
                  <p:embed/>
                </p:oleObj>
              </mc:Choice>
              <mc:Fallback>
                <p:oleObj name="Equation" r:id="rId3" imgW="1155600" imgH="457200" progId="Equation.DSMT4">
                  <p:embed/>
                  <p:pic>
                    <p:nvPicPr>
                      <p:cNvPr id="4813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2584450"/>
                        <a:ext cx="26971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7"/>
          <p:cNvGraphicFramePr>
            <a:graphicFrameLocks noChangeAspect="1"/>
          </p:cNvGraphicFramePr>
          <p:nvPr/>
        </p:nvGraphicFramePr>
        <p:xfrm>
          <a:off x="808038" y="2940050"/>
          <a:ext cx="3852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228600" progId="Equation.DSMT4">
                  <p:embed/>
                </p:oleObj>
              </mc:Choice>
              <mc:Fallback>
                <p:oleObj name="Equation" r:id="rId5" imgW="1650960" imgH="228600" progId="Equation.DSMT4">
                  <p:embed/>
                  <p:pic>
                    <p:nvPicPr>
                      <p:cNvPr id="4813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940050"/>
                        <a:ext cx="38528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91" name="Object 11"/>
          <p:cNvGraphicFramePr>
            <a:graphicFrameLocks noChangeAspect="1"/>
          </p:cNvGraphicFramePr>
          <p:nvPr/>
        </p:nvGraphicFramePr>
        <p:xfrm>
          <a:off x="749300" y="3794760"/>
          <a:ext cx="5121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360" imgH="228600" progId="Equation.DSMT4">
                  <p:embed/>
                </p:oleObj>
              </mc:Choice>
              <mc:Fallback>
                <p:oleObj name="Equation" r:id="rId7" imgW="2133360" imgH="228600" progId="Equation.DSMT4">
                  <p:embed/>
                  <p:pic>
                    <p:nvPicPr>
                      <p:cNvPr id="1351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94760"/>
                        <a:ext cx="5121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9"/>
          <p:cNvGraphicFramePr>
            <a:graphicFrameLocks noChangeAspect="1"/>
          </p:cNvGraphicFramePr>
          <p:nvPr/>
        </p:nvGraphicFramePr>
        <p:xfrm>
          <a:off x="6172200" y="3806825"/>
          <a:ext cx="1700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228600" progId="Equation.DSMT4">
                  <p:embed/>
                </p:oleObj>
              </mc:Choice>
              <mc:Fallback>
                <p:oleObj name="Equation" r:id="rId9" imgW="698400" imgH="228600" progId="Equation.DSMT4">
                  <p:embed/>
                  <p:pic>
                    <p:nvPicPr>
                      <p:cNvPr id="3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06825"/>
                        <a:ext cx="1700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749300" y="4584700"/>
          <a:ext cx="7556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03440" imgH="279360" progId="Equation.DSMT4">
                  <p:embed/>
                </p:oleObj>
              </mc:Choice>
              <mc:Fallback>
                <p:oleObj name="Equation" r:id="rId11" imgW="3403440" imgH="279360" progId="Equation.DSMT4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584700"/>
                        <a:ext cx="75565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482850" y="5340350"/>
          <a:ext cx="3422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434960" imgH="279360" progId="Equation.DSMT4">
                  <p:embed/>
                </p:oleObj>
              </mc:Choice>
              <mc:Fallback>
                <p:oleObj name="Equation" r:id="rId13" imgW="1434960" imgH="279360" progId="Equation.DSMT4">
                  <p:embed/>
                  <p:pic>
                    <p:nvPicPr>
                      <p:cNvPr id="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5340350"/>
                        <a:ext cx="34226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 rot="16200000" flipH="1">
            <a:off x="2905125" y="5940425"/>
            <a:ext cx="266700" cy="13335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903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>
            <a:fillRect/>
          </a:stretch>
        </p:blipFill>
        <p:spPr bwMode="auto">
          <a:xfrm>
            <a:off x="1016000" y="1073150"/>
            <a:ext cx="7620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5180A-A0C2-CE49-81E9-AEBE2E17AE9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DFDCA1B-ECB7-1A41-9E66-22107E2A224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4982-1096-CF43-9D03-1CDD64941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830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81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4" name="Rectangle 4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5" name="Rectangle 6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6" name="Rectangle 8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87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41"/>
          <p:cNvSpPr>
            <a:spLocks noChangeArrowheads="1"/>
          </p:cNvSpPr>
          <p:nvPr/>
        </p:nvSpPr>
        <p:spPr bwMode="auto">
          <a:xfrm flipV="1">
            <a:off x="7772400" y="1784350"/>
            <a:ext cx="311150" cy="977900"/>
          </a:xfrm>
          <a:prstGeom prst="curvedLeftArrow">
            <a:avLst>
              <a:gd name="adj1" fmla="val 56382"/>
              <a:gd name="adj2" fmla="val 112750"/>
              <a:gd name="adj3" fmla="val 33333"/>
            </a:avLst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5950" y="2540000"/>
            <a:ext cx="27082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400" b="1" kern="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大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信噪比时</a:t>
            </a:r>
          </a:p>
        </p:txBody>
      </p:sp>
      <p:graphicFrame>
        <p:nvGraphicFramePr>
          <p:cNvPr id="49154" name="Object 10"/>
          <p:cNvGraphicFramePr>
            <a:graphicFrameLocks noChangeAspect="1"/>
          </p:cNvGraphicFramePr>
          <p:nvPr/>
        </p:nvGraphicFramePr>
        <p:xfrm>
          <a:off x="2171700" y="1339850"/>
          <a:ext cx="54641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330120" progId="Equation.DSMT4">
                  <p:embed/>
                </p:oleObj>
              </mc:Choice>
              <mc:Fallback>
                <p:oleObj name="Equation" r:id="rId3" imgW="2171520" imgH="330120" progId="Equation.DSMT4">
                  <p:embed/>
                  <p:pic>
                    <p:nvPicPr>
                      <p:cNvPr id="4915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1339850"/>
                        <a:ext cx="54641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3327400" y="4006850"/>
            <a:ext cx="93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隔掉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3465513" y="2495550"/>
          <a:ext cx="4040187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65080" imgH="291960" progId="Equation.DSMT4">
                  <p:embed/>
                </p:oleObj>
              </mc:Choice>
              <mc:Fallback>
                <p:oleObj name="Equation" r:id="rId5" imgW="1765080" imgH="291960" progId="Equation.DSMT4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2495550"/>
                        <a:ext cx="4040187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2"/>
          <p:cNvGraphicFramePr>
            <a:graphicFrameLocks noChangeAspect="1"/>
          </p:cNvGraphicFramePr>
          <p:nvPr/>
        </p:nvGraphicFramePr>
        <p:xfrm>
          <a:off x="2232025" y="3340100"/>
          <a:ext cx="40290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253800" progId="Equation.DSMT4">
                  <p:embed/>
                </p:oleObj>
              </mc:Choice>
              <mc:Fallback>
                <p:oleObj name="Equation" r:id="rId7" imgW="1523880" imgH="253800" progId="Equation.DSMT4">
                  <p:embed/>
                  <p:pic>
                    <p:nvPicPr>
                      <p:cNvPr id="491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340100"/>
                        <a:ext cx="4029075" cy="6731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171950" y="3932238"/>
          <a:ext cx="9334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253800" progId="Equation.DSMT4">
                  <p:embed/>
                </p:oleObj>
              </mc:Choice>
              <mc:Fallback>
                <p:oleObj name="Equation" r:id="rId9" imgW="393480" imgH="253800" progId="Equation.DSMT4">
                  <p:embed/>
                  <p:pic>
                    <p:nvPicPr>
                      <p:cNvPr id="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932238"/>
                        <a:ext cx="9334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327650" y="3886200"/>
          <a:ext cx="9334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253800" progId="Equation.DSMT4">
                  <p:embed/>
                </p:oleObj>
              </mc:Choice>
              <mc:Fallback>
                <p:oleObj name="Equation" r:id="rId11" imgW="368280" imgH="253800" progId="Equation.DSMT4">
                  <p:embed/>
                  <p:pic>
                    <p:nvPicPr>
                      <p:cNvPr id="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886200"/>
                        <a:ext cx="93345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281113" y="4865688"/>
          <a:ext cx="29575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33440" imgH="279360" progId="Equation.DSMT4">
                  <p:embed/>
                </p:oleObj>
              </mc:Choice>
              <mc:Fallback>
                <p:oleObj name="Equation" r:id="rId13" imgW="1333440" imgH="279360" progId="Equation.DSMT4">
                  <p:embed/>
                  <p:pic>
                    <p:nvPicPr>
                      <p:cNvPr id="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4865688"/>
                        <a:ext cx="29575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216025" y="5546725"/>
          <a:ext cx="28225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17440" imgH="279360" progId="Equation.DSMT4">
                  <p:embed/>
                </p:oleObj>
              </mc:Choice>
              <mc:Fallback>
                <p:oleObj name="Equation" r:id="rId15" imgW="1117440" imgH="279360" progId="Equation.DSMT4">
                  <p:embed/>
                  <p:pic>
                    <p:nvPicPr>
                      <p:cNvPr id="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025" y="5546725"/>
                        <a:ext cx="282257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927600" y="4895850"/>
          <a:ext cx="296068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155600" imgH="507960" progId="Equation.DSMT4">
                  <p:embed/>
                </p:oleObj>
              </mc:Choice>
              <mc:Fallback>
                <p:oleObj name="Equation" r:id="rId17" imgW="1155600" imgH="50796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4895850"/>
                        <a:ext cx="2960688" cy="1300163"/>
                      </a:xfrm>
                      <a:prstGeom prst="rect">
                        <a:avLst/>
                      </a:prstGeom>
                      <a:solidFill>
                        <a:srgbClr val="D1FFD1">
                          <a:alpha val="53999"/>
                        </a:srgbClr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椭圆形标注 29"/>
          <p:cNvSpPr/>
          <p:nvPr/>
        </p:nvSpPr>
        <p:spPr>
          <a:xfrm>
            <a:off x="3460750" y="3373438"/>
            <a:ext cx="400050" cy="622300"/>
          </a:xfrm>
          <a:prstGeom prst="wedgeEllipseCallout">
            <a:avLst>
              <a:gd name="adj1" fmla="val 22517"/>
              <a:gd name="adj2" fmla="val 70100"/>
            </a:avLst>
          </a:prstGeom>
          <a:noFill/>
          <a:ln w="19050">
            <a:solidFill>
              <a:srgbClr val="73737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300" y="105568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检波输出</a:t>
            </a:r>
            <a:r>
              <a:rPr lang="zh-CN" altLang="en-US" sz="240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87905-B72D-1745-AFA3-26EE6D2B3B2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014D951-2768-6341-84DB-E89D70346AEB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C16E45-9EC4-9545-B92B-6E569BAA0C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195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/>
      <p:bldP spid="24" grpId="0"/>
      <p:bldP spid="30" grpId="0" animBg="1"/>
      <p:bldP spid="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971800" y="1117600"/>
          <a:ext cx="296068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507960" progId="Equation.DSMT4">
                  <p:embed/>
                </p:oleObj>
              </mc:Choice>
              <mc:Fallback>
                <p:oleObj name="Equation" r:id="rId3" imgW="1155600" imgH="507960" progId="Equation.DSMT4">
                  <p:embed/>
                  <p:pic>
                    <p:nvPicPr>
                      <p:cNvPr id="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117600"/>
                        <a:ext cx="2960688" cy="1300163"/>
                      </a:xfrm>
                      <a:prstGeom prst="rect">
                        <a:avLst/>
                      </a:prstGeom>
                      <a:solidFill>
                        <a:srgbClr val="D1FFD1">
                          <a:alpha val="53999"/>
                        </a:srgbClr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731520" y="3117850"/>
            <a:ext cx="8046720" cy="24191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20000"/>
              </a:spcBef>
              <a:buClr>
                <a:schemeClr val="accent4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由于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|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)|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max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 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A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0</a:t>
            </a: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，所以</a:t>
            </a:r>
            <a:r>
              <a:rPr lang="en-US" altLang="zh-CN" sz="2400" b="1" i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G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AM </a:t>
            </a:r>
            <a:r>
              <a:rPr lang="en-US" altLang="zh-CN" sz="2400" b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&lt; 1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，即</a:t>
            </a:r>
            <a:endParaRPr lang="en-US" altLang="zh-CN" sz="2400" b="1" kern="0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4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b="1" kern="0" dirty="0">
              <a:solidFill>
                <a:srgbClr val="FF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4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100%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调制，且</a:t>
            </a:r>
            <a:r>
              <a:rPr lang="en-US" altLang="zh-CN" sz="2400" b="1" i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m</a:t>
            </a: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t</a:t>
            </a:r>
            <a:r>
              <a:rPr lang="en-US" altLang="zh-CN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)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为单频正弦时：</a:t>
            </a: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4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endParaRPr lang="en-US" altLang="zh-CN" sz="2400" b="1" kern="0" dirty="0">
              <a:solidFill>
                <a:srgbClr val="000000"/>
              </a:solidFill>
              <a:latin typeface="Arial" pitchFamily="34" charset="0"/>
              <a:ea typeface="宋体" charset="-122"/>
              <a:cs typeface="Arial" pitchFamily="34" charset="0"/>
            </a:endParaRPr>
          </a:p>
          <a:p>
            <a:pPr marL="285750" indent="-285750">
              <a:spcBef>
                <a:spcPct val="20000"/>
              </a:spcBef>
              <a:buClr>
                <a:schemeClr val="accent4">
                  <a:lumMod val="65000"/>
                  <a:lumOff val="35000"/>
                </a:scheme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相干解调的</a:t>
            </a:r>
            <a:r>
              <a:rPr lang="en-US" altLang="zh-CN" sz="2400" b="1" i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G</a:t>
            </a:r>
            <a:r>
              <a:rPr lang="en-US" altLang="zh-CN" sz="2400" b="1" baseline="-2500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AM </a:t>
            </a: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如同上式，但不受信噪比条件的限制。</a:t>
            </a:r>
          </a:p>
        </p:txBody>
      </p:sp>
      <p:graphicFrame>
        <p:nvGraphicFramePr>
          <p:cNvPr id="50180" name="Object 25"/>
          <p:cNvGraphicFramePr>
            <a:graphicFrameLocks noChangeAspect="1"/>
          </p:cNvGraphicFramePr>
          <p:nvPr/>
        </p:nvGraphicFramePr>
        <p:xfrm>
          <a:off x="6572250" y="3117850"/>
          <a:ext cx="13335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431640" progId="Equation.DSMT4">
                  <p:embed/>
                </p:oleObj>
              </mc:Choice>
              <mc:Fallback>
                <p:oleObj name="Equation" r:id="rId5" imgW="583920" imgH="431640" progId="Equation.DSMT4">
                  <p:embed/>
                  <p:pic>
                    <p:nvPicPr>
                      <p:cNvPr id="5018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3117850"/>
                        <a:ext cx="13335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17920" y="4160520"/>
          <a:ext cx="12890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419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920" y="4160520"/>
                        <a:ext cx="1289050" cy="887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BF345-474E-9D4B-8A69-7FF88D5F5AB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3111984-CED9-1342-8FD5-EC9C76267393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7C5F0-7A4D-8546-9B87-89B104140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39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2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5118100"/>
            <a:ext cx="63563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2527300" y="4187825"/>
          <a:ext cx="30194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84200" imgH="304560" progId="Equation.DSMT4">
                  <p:embed/>
                </p:oleObj>
              </mc:Choice>
              <mc:Fallback>
                <p:oleObj name="Equation" r:id="rId3" imgW="1384200" imgH="304560" progId="Equation.DSMT4">
                  <p:embed/>
                  <p:pic>
                    <p:nvPicPr>
                      <p:cNvPr id="19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187825"/>
                        <a:ext cx="30194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5727700" y="3986213"/>
          <a:ext cx="25336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469800" progId="Equation.DSMT4">
                  <p:embed/>
                </p:oleObj>
              </mc:Choice>
              <mc:Fallback>
                <p:oleObj name="Equation" r:id="rId5" imgW="1193760" imgH="469800" progId="Equation.DSMT4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3986213"/>
                        <a:ext cx="2533650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615950" y="1073150"/>
            <a:ext cx="27082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zh-CN" altLang="en-US" sz="2400" b="1" kern="0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小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信噪比时</a:t>
            </a: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3327400" y="1073150"/>
          <a:ext cx="404018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65080" imgH="291960" progId="Equation.DSMT4">
                  <p:embed/>
                </p:oleObj>
              </mc:Choice>
              <mc:Fallback>
                <p:oleObj name="Equation" r:id="rId7" imgW="1765080" imgH="291960" progId="Equation.DSMT4">
                  <p:embed/>
                  <p:pic>
                    <p:nvPicPr>
                      <p:cNvPr id="51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1073150"/>
                        <a:ext cx="404018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1"/>
          <p:cNvGraphicFramePr>
            <a:graphicFrameLocks noChangeAspect="1"/>
          </p:cNvGraphicFramePr>
          <p:nvPr/>
        </p:nvGraphicFramePr>
        <p:xfrm>
          <a:off x="1504950" y="3136900"/>
          <a:ext cx="558641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44440" imgH="253800" progId="Equation.DSMT4">
                  <p:embed/>
                </p:oleObj>
              </mc:Choice>
              <mc:Fallback>
                <p:oleObj name="Equation" r:id="rId9" imgW="2044440" imgH="253800" progId="Equation.DSMT4">
                  <p:embed/>
                  <p:pic>
                    <p:nvPicPr>
                      <p:cNvPr id="5120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3136900"/>
                        <a:ext cx="5586413" cy="6921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1" name="AutoShape 41"/>
          <p:cNvSpPr>
            <a:spLocks noChangeArrowheads="1"/>
          </p:cNvSpPr>
          <p:nvPr/>
        </p:nvSpPr>
        <p:spPr bwMode="auto">
          <a:xfrm>
            <a:off x="7372350" y="1606550"/>
            <a:ext cx="266700" cy="977900"/>
          </a:xfrm>
          <a:prstGeom prst="curvedLeftArrow">
            <a:avLst>
              <a:gd name="adj1" fmla="val 56392"/>
              <a:gd name="adj2" fmla="val 112750"/>
              <a:gd name="adj3" fmla="val 33333"/>
            </a:avLst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1549400" y="2006600"/>
          <a:ext cx="5645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71520" imgH="330120" progId="Equation.DSMT4">
                  <p:embed/>
                </p:oleObj>
              </mc:Choice>
              <mc:Fallback>
                <p:oleObj name="Equation" r:id="rId11" imgW="2171520" imgH="33012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006600"/>
                        <a:ext cx="56451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AutoShape 41"/>
          <p:cNvSpPr>
            <a:spLocks noChangeArrowheads="1"/>
          </p:cNvSpPr>
          <p:nvPr/>
        </p:nvSpPr>
        <p:spPr bwMode="auto">
          <a:xfrm flipH="1">
            <a:off x="1149350" y="2451100"/>
            <a:ext cx="311150" cy="977900"/>
          </a:xfrm>
          <a:prstGeom prst="curvedLeftArrow">
            <a:avLst>
              <a:gd name="adj1" fmla="val 56382"/>
              <a:gd name="adj2" fmla="val 112750"/>
              <a:gd name="adj3" fmla="val 33333"/>
            </a:avLst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49300" y="5207000"/>
            <a:ext cx="1206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可见：</a:t>
            </a:r>
            <a:endParaRPr lang="zh-CN" altLang="en-US" sz="2400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11A754-4249-8E4B-9429-0E372717673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8778C46-9646-B741-AB77-355538A5CF6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809D35-CE91-D946-9C5A-6A6396C84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1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3" r="49318" b="14746"/>
          <a:stretch>
            <a:fillRect/>
          </a:stretch>
        </p:blipFill>
        <p:spPr bwMode="auto">
          <a:xfrm>
            <a:off x="1312863" y="4629150"/>
            <a:ext cx="36004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838200" y="1871663"/>
            <a:ext cx="2268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信噪比时</a:t>
            </a:r>
            <a:r>
              <a:rPr lang="zh-CN" altLang="en-US" sz="2400" b="1"/>
              <a:t>：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793750" y="3305175"/>
            <a:ext cx="395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信噪比时</a:t>
            </a:r>
            <a:r>
              <a:rPr lang="zh-CN" altLang="en-US" sz="2400" b="1"/>
              <a:t>：</a:t>
            </a:r>
            <a:r>
              <a:rPr lang="zh-CN" altLang="en-US" sz="24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门限效应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905000" y="1073150"/>
            <a:ext cx="4889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55000"/>
            </a:pP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AM-</a:t>
            </a:r>
            <a:r>
              <a:rPr lang="zh-CN" altLang="en-US" sz="2400" b="1" dirty="0">
                <a:solidFill>
                  <a:srgbClr val="003399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包络检波</a:t>
            </a:r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系统的抗噪声性能：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2911475" y="1882775"/>
          <a:ext cx="2327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55600" imgH="507960" progId="Equation.DSMT4">
                  <p:embed/>
                </p:oleObj>
              </mc:Choice>
              <mc:Fallback>
                <p:oleObj name="Equation" r:id="rId3" imgW="1155600" imgH="507960" progId="Equation.DSMT4">
                  <p:embed/>
                  <p:pic>
                    <p:nvPicPr>
                      <p:cNvPr id="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1882775"/>
                        <a:ext cx="2327275" cy="1022350"/>
                      </a:xfrm>
                      <a:prstGeom prst="rect">
                        <a:avLst/>
                      </a:prstGeom>
                      <a:solidFill>
                        <a:srgbClr val="D1FFD1">
                          <a:alpha val="53999"/>
                        </a:srgbClr>
                      </a:solidFill>
                      <a:ln w="38100" cmpd="dbl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0" name="Object 10"/>
          <p:cNvGraphicFramePr>
            <a:graphicFrameLocks noChangeAspect="1"/>
          </p:cNvGraphicFramePr>
          <p:nvPr/>
        </p:nvGraphicFramePr>
        <p:xfrm>
          <a:off x="6838950" y="1973263"/>
          <a:ext cx="128905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71320" imgH="393480" progId="Equation.3">
                  <p:embed/>
                </p:oleObj>
              </mc:Choice>
              <mc:Fallback>
                <p:oleObj name="公式" r:id="rId5" imgW="571320" imgH="393480" progId="Equation.3">
                  <p:embed/>
                  <p:pic>
                    <p:nvPicPr>
                      <p:cNvPr id="419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8950" y="1973263"/>
                        <a:ext cx="1289050" cy="8874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7"/>
          <p:cNvGraphicFramePr>
            <a:graphicFrameLocks noChangeAspect="1"/>
          </p:cNvGraphicFramePr>
          <p:nvPr/>
        </p:nvGraphicFramePr>
        <p:xfrm>
          <a:off x="5067300" y="2081213"/>
          <a:ext cx="181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8400" imgH="253800" progId="Equation.DSMT4">
                  <p:embed/>
                </p:oleObj>
              </mc:Choice>
              <mc:Fallback>
                <p:oleObj name="Equation" r:id="rId7" imgW="698400" imgH="253800" progId="Equation.DSMT4">
                  <p:embed/>
                  <p:pic>
                    <p:nvPicPr>
                      <p:cNvPr id="5224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2081213"/>
                        <a:ext cx="1816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/>
          <p:cNvSpPr/>
          <p:nvPr/>
        </p:nvSpPr>
        <p:spPr bwMode="auto">
          <a:xfrm>
            <a:off x="571500" y="673100"/>
            <a:ext cx="1066800" cy="66675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r>
              <a:rPr lang="zh-CN" altLang="en-US" sz="2400" b="1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归纳</a:t>
            </a:r>
            <a:endParaRPr lang="zh-CN" altLang="en-US" sz="2400" b="1" dirty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2"/>
          <a:srcRect l="56313"/>
          <a:stretch>
            <a:fillRect/>
          </a:stretch>
        </p:blipFill>
        <p:spPr bwMode="auto">
          <a:xfrm>
            <a:off x="5238750" y="3251200"/>
            <a:ext cx="2894013" cy="311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DD1BC-9BBF-1E4F-A20F-8B5560EAF8B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60B0928-72E5-B646-B681-9C9F4DF3A80A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117DD-AD81-024A-9E43-8E9B6A4528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B2C5319-BD06-46C7-B55D-C3F7BD61CD14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08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41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34" grpId="0"/>
      <p:bldP spid="13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18" descr="04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2697163"/>
            <a:ext cx="7112000" cy="1446212"/>
          </a:xfrm>
          <a:prstGeom prst="rect">
            <a:avLst/>
          </a:prstGeom>
          <a:solidFill>
            <a:srgbClr val="EFD5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1717" name="Rectangle 5"/>
          <p:cNvSpPr>
            <a:spLocks noChangeArrowheads="1"/>
          </p:cNvSpPr>
          <p:nvPr/>
        </p:nvSpPr>
        <p:spPr bwMode="auto">
          <a:xfrm>
            <a:off x="1060450" y="3975100"/>
            <a:ext cx="6800850" cy="584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3200" b="1" dirty="0"/>
              <a:t> </a:t>
            </a:r>
            <a:r>
              <a:rPr lang="zh-CN" altLang="en-US" sz="24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调制信号        </a:t>
            </a:r>
            <a:r>
              <a:rPr lang="en-US" altLang="zh-CN" sz="24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400" b="1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载 波          已调信号</a:t>
            </a:r>
            <a:endParaRPr lang="zh-CN" altLang="en-US" sz="2400" b="1" dirty="0">
              <a:solidFill>
                <a:srgbClr val="003399"/>
              </a:solidFill>
              <a:latin typeface="黑体" pitchFamily="2" charset="-122"/>
              <a:ea typeface="黑体" pitchFamily="2" charset="-122"/>
              <a:cs typeface="Arial" charset="0"/>
            </a:endParaRPr>
          </a:p>
        </p:txBody>
      </p:sp>
      <p:sp>
        <p:nvSpPr>
          <p:cNvPr id="371731" name="Rectangle 19"/>
          <p:cNvSpPr>
            <a:spLocks noChangeArrowheads="1"/>
          </p:cNvSpPr>
          <p:nvPr/>
        </p:nvSpPr>
        <p:spPr bwMode="auto">
          <a:xfrm>
            <a:off x="1039813" y="3975100"/>
            <a:ext cx="1620837" cy="1833563"/>
          </a:xfrm>
          <a:prstGeom prst="rect">
            <a:avLst/>
          </a:prstGeom>
          <a:noFill/>
          <a:ln w="9525">
            <a:solidFill>
              <a:srgbClr val="3366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1732" name="Rectangle 20"/>
          <p:cNvSpPr>
            <a:spLocks noChangeArrowheads="1"/>
          </p:cNvSpPr>
          <p:nvPr/>
        </p:nvSpPr>
        <p:spPr bwMode="auto">
          <a:xfrm>
            <a:off x="3617913" y="3975100"/>
            <a:ext cx="1665287" cy="1790700"/>
          </a:xfrm>
          <a:prstGeom prst="rect">
            <a:avLst/>
          </a:prstGeom>
          <a:noFill/>
          <a:ln w="9525">
            <a:solidFill>
              <a:srgbClr val="6600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1734" name="Rectangle 22"/>
          <p:cNvSpPr>
            <a:spLocks noChangeArrowheads="1"/>
          </p:cNvSpPr>
          <p:nvPr/>
        </p:nvSpPr>
        <p:spPr bwMode="auto">
          <a:xfrm>
            <a:off x="6024563" y="3975100"/>
            <a:ext cx="1843087" cy="1790700"/>
          </a:xfrm>
          <a:prstGeom prst="rect">
            <a:avLst/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4528" name="Object 3"/>
          <p:cNvGraphicFramePr>
            <a:graphicFrameLocks noChangeAspect="1"/>
          </p:cNvGraphicFramePr>
          <p:nvPr/>
        </p:nvGraphicFramePr>
        <p:xfrm>
          <a:off x="2547938" y="1428750"/>
          <a:ext cx="3757612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886730" imgH="780194" progId="Visio.Drawing.11">
                  <p:embed/>
                </p:oleObj>
              </mc:Choice>
              <mc:Fallback>
                <p:oleObj name="Visio" r:id="rId4" imgW="1886730" imgH="780194" progId="Visio.Drawing.11">
                  <p:embed/>
                  <p:pic>
                    <p:nvPicPr>
                      <p:cNvPr id="6452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1428750"/>
                        <a:ext cx="3757612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109663" y="2406650"/>
          <a:ext cx="5556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03040" progId="Equation.DSMT4">
                  <p:embed/>
                </p:oleObj>
              </mc:Choice>
              <mc:Fallback>
                <p:oleObj name="Equation" r:id="rId6" imgW="317160" imgH="203040" progId="Equation.DSMT4">
                  <p:embed/>
                  <p:pic>
                    <p:nvPicPr>
                      <p:cNvPr id="116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2406650"/>
                        <a:ext cx="5556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6083300" y="2362200"/>
          <a:ext cx="6223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228600" progId="Equation.DSMT4">
                  <p:embed/>
                </p:oleObj>
              </mc:Choice>
              <mc:Fallback>
                <p:oleObj name="Equation" r:id="rId8" imgW="342720" imgH="228600" progId="Equation.DSMT4">
                  <p:embed/>
                  <p:pic>
                    <p:nvPicPr>
                      <p:cNvPr id="2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362200"/>
                        <a:ext cx="6223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2"/>
          <p:cNvSpPr>
            <a:spLocks noChangeArrowheads="1"/>
          </p:cNvSpPr>
          <p:nvPr/>
        </p:nvSpPr>
        <p:spPr bwMode="auto">
          <a:xfrm rot="-5400000">
            <a:off x="4241006" y="5272882"/>
            <a:ext cx="554037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运载工具</a:t>
            </a: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 rot="-5400000">
            <a:off x="6730206" y="5252244"/>
            <a:ext cx="554038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多种形式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rot="-5400000">
            <a:off x="1502569" y="5452269"/>
            <a:ext cx="55403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同义词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7061200" y="273050"/>
            <a:ext cx="1422400" cy="1689100"/>
          </a:xfrm>
          <a:prstGeom prst="wedgeRoundRectCallout">
            <a:avLst>
              <a:gd name="adj1" fmla="val -54298"/>
              <a:gd name="adj2" fmla="val 60834"/>
              <a:gd name="adj3" fmla="val 16667"/>
            </a:avLst>
          </a:prstGeom>
          <a:solidFill>
            <a:schemeClr val="bg2">
              <a:lumMod val="10000"/>
              <a:lumOff val="90000"/>
            </a:schemeClr>
          </a:solidFill>
          <a:ln w="12700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3000"/>
              </a:lnSpc>
              <a:defRPr/>
            </a:pPr>
            <a:r>
              <a:rPr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认识一下</a:t>
            </a:r>
            <a:endParaRPr lang="en-US" altLang="zh-CN" sz="20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调制过程</a:t>
            </a:r>
            <a:endParaRPr lang="en-US" altLang="zh-CN" sz="20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所涉及的</a:t>
            </a:r>
            <a:endParaRPr lang="en-US" altLang="zh-CN" sz="20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三种信号</a:t>
            </a: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1500" y="1038225"/>
            <a:ext cx="204470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调制分类</a:t>
            </a:r>
            <a:endParaRPr lang="zh-CN" altLang="en-US" b="1" dirty="0"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0" r="39421"/>
          <a:stretch>
            <a:fillRect/>
          </a:stretch>
        </p:blipFill>
        <p:spPr bwMode="auto">
          <a:xfrm>
            <a:off x="3698875" y="4754563"/>
            <a:ext cx="15557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0" r="2873"/>
          <a:stretch>
            <a:fillRect/>
          </a:stretch>
        </p:blipFill>
        <p:spPr bwMode="auto">
          <a:xfrm>
            <a:off x="6054725" y="4762500"/>
            <a:ext cx="17780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19"/>
          <a:stretch>
            <a:fillRect/>
          </a:stretch>
        </p:blipFill>
        <p:spPr bwMode="auto">
          <a:xfrm>
            <a:off x="1090613" y="4762500"/>
            <a:ext cx="15113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8241C5-0685-F348-9A1B-1F803851AF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B26763F-060C-BB45-9683-F5288CB98E8B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AEF86-2C6B-A144-932C-14ECAE9F8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83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3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7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7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7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 animBg="1"/>
      <p:bldP spid="371731" grpId="0" animBg="1"/>
      <p:bldP spid="371732" grpId="0" animBg="1"/>
      <p:bldP spid="371734" grpId="0" animBg="1"/>
      <p:bldP spid="22" grpId="0"/>
      <p:bldP spid="23" grpId="0"/>
      <p:bldP spid="24" grpId="0"/>
      <p:bldP spid="26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6"/>
          <p:cNvSpPr txBox="1">
            <a:spLocks noChangeArrowheads="1"/>
          </p:cNvSpPr>
          <p:nvPr/>
        </p:nvSpPr>
        <p:spPr bwMode="gray">
          <a:xfrm>
            <a:off x="-6350" y="406400"/>
            <a:ext cx="6978650" cy="5842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5.3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非线性调制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（角度调制）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原理</a:t>
            </a:r>
            <a:endParaRPr lang="en-GB" sz="32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49300" y="1357313"/>
            <a:ext cx="1377950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5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概述</a:t>
            </a:r>
            <a:endParaRPr lang="zh-CN" altLang="en-US" sz="2800" b="1" kern="0" dirty="0">
              <a:latin typeface="黑体" pitchFamily="2" charset="-122"/>
              <a:ea typeface="黑体" pitchFamily="2" charset="-122"/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buNone/>
              <a:defRPr/>
            </a:pPr>
            <a:endParaRPr lang="en-US" altLang="zh-CN" sz="3200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2184400"/>
            <a:ext cx="7950200" cy="355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5128C-D364-184A-A8D3-26CAB07EC0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5AEF375-ACC6-854E-94F0-686BDE63744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30562-D0B7-A14F-AACB-499D70130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25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50800" y="423863"/>
            <a:ext cx="60007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5.3.</a:t>
            </a:r>
            <a:r>
              <a:rPr lang="en-US" altLang="zh-CN" sz="32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角度调制的基本概念 </a:t>
            </a:r>
            <a:endParaRPr lang="zh-CN" altLang="en-US" sz="3200" b="1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5950" y="1135063"/>
            <a:ext cx="4356100" cy="5159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pitchFamily="34" charset="0"/>
              </a:rPr>
              <a:t>角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调信号一般表达式</a:t>
            </a:r>
            <a:endParaRPr lang="en-US" altLang="zh-CN" sz="2800" b="1" kern="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3250" name="Object 8"/>
          <p:cNvGraphicFramePr>
            <a:graphicFrameLocks noChangeAspect="1"/>
          </p:cNvGraphicFramePr>
          <p:nvPr/>
        </p:nvGraphicFramePr>
        <p:xfrm>
          <a:off x="1474788" y="2314575"/>
          <a:ext cx="44307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532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314575"/>
                        <a:ext cx="4430712" cy="6699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949700" y="1722438"/>
            <a:ext cx="35560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chemeClr val="bg2">
                    <a:lumMod val="90000"/>
                    <a:lumOff val="10000"/>
                  </a:schemeClr>
                </a:solidFill>
                <a:latin typeface="宋体" pitchFamily="2" charset="-122"/>
                <a:ea typeface="宋体" charset="-122"/>
              </a:rPr>
              <a:t>载波的恒定振幅 </a:t>
            </a:r>
            <a:endParaRPr lang="zh-CN" altLang="en-US" sz="2400" dirty="0">
              <a:solidFill>
                <a:schemeClr val="bg2">
                  <a:lumMod val="90000"/>
                  <a:lumOff val="10000"/>
                </a:schemeClr>
              </a:solidFill>
              <a:latin typeface="宋体" pitchFamily="2" charset="-122"/>
              <a:ea typeface="宋体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16150" y="3289300"/>
            <a:ext cx="5867400" cy="522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[</a:t>
            </a:r>
            <a:r>
              <a:rPr lang="en-US" altLang="zh-CN" sz="2800" b="1" i="1" kern="0" dirty="0"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</a:t>
            </a:r>
            <a:r>
              <a:rPr lang="en-US" altLang="zh-CN" sz="2800" b="1" kern="0" baseline="-25000" dirty="0"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c</a:t>
            </a:r>
            <a:r>
              <a:rPr lang="en-US" altLang="zh-CN" sz="2800" b="1" i="1" kern="0" dirty="0"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t</a:t>
            </a:r>
            <a:r>
              <a:rPr lang="en-US" altLang="zh-CN" sz="2800" b="1" kern="0" dirty="0"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 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+</a:t>
            </a:r>
            <a:r>
              <a:rPr lang="en-US" altLang="zh-CN" sz="2800" b="1" i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</a:t>
            </a:r>
            <a:r>
              <a:rPr lang="en-US" altLang="zh-CN" sz="2800" b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800" b="1" i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t</a:t>
            </a:r>
            <a:r>
              <a:rPr lang="en-US" altLang="zh-CN" sz="2800" b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)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] </a:t>
            </a:r>
            <a:r>
              <a:rPr lang="en-US" altLang="zh-CN" sz="24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  <a:sym typeface="Symbol" pitchFamily="18" charset="2"/>
              </a:rPr>
              <a:t>–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已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</a:rPr>
              <a:t>调信号的瞬时相位</a:t>
            </a:r>
            <a:endParaRPr lang="zh-CN" altLang="en-US" sz="2400" b="1" dirty="0">
              <a:latin typeface="宋体" pitchFamily="2" charset="-122"/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19510" y="3963190"/>
            <a:ext cx="4445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相对于</a:t>
            </a:r>
            <a:r>
              <a:rPr lang="en-US" altLang="zh-CN" sz="2800" b="1" i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</a:t>
            </a:r>
            <a:r>
              <a:rPr lang="en-US" altLang="zh-CN" sz="2800" b="1" kern="0" baseline="-2500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c</a:t>
            </a:r>
            <a:r>
              <a:rPr lang="en-US" altLang="zh-CN" sz="2800" b="1" i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t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的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瞬时相位偏移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  <a:ea typeface="宋体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71700" y="4578350"/>
            <a:ext cx="6134100" cy="6096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[ </a:t>
            </a:r>
            <a:r>
              <a:rPr lang="en-US" altLang="zh-CN" sz="2800" b="1" i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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c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 +</a:t>
            </a:r>
            <a:r>
              <a:rPr lang="en-US" altLang="zh-CN" sz="2800" b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d</a:t>
            </a:r>
            <a:r>
              <a:rPr lang="en-US" altLang="zh-CN" sz="2800" b="1" i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</a:t>
            </a:r>
            <a:r>
              <a:rPr lang="en-US" altLang="zh-CN" sz="2800" b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(</a:t>
            </a:r>
            <a:r>
              <a:rPr lang="en-US" altLang="zh-CN" sz="2800" b="1" i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t</a:t>
            </a:r>
            <a:r>
              <a:rPr lang="en-US" altLang="zh-CN" sz="2800" b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)</a:t>
            </a:r>
            <a:r>
              <a:rPr lang="en-US" altLang="zh-CN" sz="2800" b="1" u="sng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/</a:t>
            </a:r>
            <a:r>
              <a:rPr lang="en-US" altLang="zh-CN" sz="2800" b="1" u="sng" kern="0" dirty="0" err="1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d</a:t>
            </a:r>
            <a:r>
              <a:rPr lang="en-US" altLang="zh-CN" sz="2800" b="1" i="1" u="sng" kern="0" dirty="0" err="1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t</a:t>
            </a:r>
            <a:r>
              <a:rPr lang="en-US" altLang="zh-CN" sz="2800" b="1" kern="0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en-US" altLang="zh-CN" sz="28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] </a:t>
            </a:r>
            <a:r>
              <a:rPr lang="en-US" altLang="zh-CN" sz="2000" b="1" kern="0" dirty="0">
                <a:solidFill>
                  <a:srgbClr val="000000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  <a:sym typeface="Symbol" pitchFamily="18" charset="2"/>
              </a:rPr>
              <a:t>–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ea typeface="宋体" charset="-122"/>
                <a:cs typeface="Arial" pitchFamily="34" charset="0"/>
                <a:sym typeface="Symbol" pitchFamily="18" charset="2"/>
              </a:rPr>
              <a:t>已</a:t>
            </a:r>
            <a:r>
              <a:rPr lang="zh-CN" altLang="en-US" sz="2400" b="1" kern="0" dirty="0">
                <a:solidFill>
                  <a:srgbClr val="000000"/>
                </a:solidFill>
                <a:latin typeface="+mn-ea"/>
                <a:ea typeface="宋体" charset="-122"/>
                <a:cs typeface="Arial" pitchFamily="34" charset="0"/>
              </a:rPr>
              <a:t>调信号的瞬时</a:t>
            </a:r>
            <a:r>
              <a:rPr lang="zh-CN" altLang="en-US" sz="24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角频率</a:t>
            </a:r>
          </a:p>
        </p:txBody>
      </p:sp>
      <p:sp>
        <p:nvSpPr>
          <p:cNvPr id="19" name="矩形 18"/>
          <p:cNvSpPr/>
          <p:nvPr/>
        </p:nvSpPr>
        <p:spPr>
          <a:xfrm>
            <a:off x="3690144" y="5230815"/>
            <a:ext cx="4445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相对于</a:t>
            </a:r>
            <a:r>
              <a:rPr lang="en-US" altLang="zh-CN" sz="2800" b="1" i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</a:t>
            </a:r>
            <a:r>
              <a:rPr lang="en-US" altLang="zh-CN" sz="2800" b="1" kern="0" baseline="-2500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  <a:sym typeface="Symbol" pitchFamily="18" charset="2"/>
              </a:rPr>
              <a:t>c</a:t>
            </a:r>
            <a:r>
              <a:rPr lang="zh-CN" altLang="en-US" sz="2400" b="1" kern="0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的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  <a:ea typeface="宋体" charset="-122"/>
                <a:cs typeface="Arial" pitchFamily="34" charset="0"/>
                <a:sym typeface="Symbol" pitchFamily="18" charset="2"/>
              </a:rPr>
              <a:t>瞬时角频偏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  <a:ea typeface="宋体" charset="-122"/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2794000" y="2317750"/>
            <a:ext cx="444500" cy="622300"/>
          </a:xfrm>
          <a:prstGeom prst="wedgeEllipseCallout">
            <a:avLst>
              <a:gd name="adj1" fmla="val 196409"/>
              <a:gd name="adj2" fmla="val -93448"/>
            </a:avLst>
          </a:prstGeom>
          <a:noFill/>
          <a:ln w="12700">
            <a:solidFill>
              <a:srgbClr val="73737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 bwMode="auto">
          <a:xfrm rot="16200000" flipH="1">
            <a:off x="3369478" y="4037803"/>
            <a:ext cx="296863" cy="114300"/>
          </a:xfrm>
          <a:prstGeom prst="bentConnector3">
            <a:avLst>
              <a:gd name="adj1" fmla="val 105736"/>
            </a:avLst>
          </a:prstGeom>
          <a:ln w="2857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 bwMode="auto">
          <a:xfrm rot="16200000" flipH="1">
            <a:off x="3413928" y="5298278"/>
            <a:ext cx="296863" cy="114300"/>
          </a:xfrm>
          <a:prstGeom prst="bentConnector3">
            <a:avLst>
              <a:gd name="adj1" fmla="val 105736"/>
            </a:avLst>
          </a:prstGeom>
          <a:ln w="28575">
            <a:solidFill>
              <a:srgbClr val="73737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5CC2-CA39-B348-8D13-58A70B7AEE4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D1C2FB8-8AB0-9E44-AEF6-DC8F839298E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287C7C-2F11-D046-8A3D-8AF639C8E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77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  <p:bldP spid="12" grpId="0"/>
      <p:bldP spid="13" grpId="0"/>
      <p:bldP spid="14" grpId="0"/>
      <p:bldP spid="19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9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461000" y="4122738"/>
            <a:ext cx="200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Arial" panose="020B0604020202020204" pitchFamily="34" charset="0"/>
              </a:rPr>
              <a:t>f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=rad/(s•V)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505450" y="2166938"/>
            <a:ext cx="1481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p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=rad/V</a:t>
            </a:r>
            <a:endParaRPr lang="zh-CN" altLang="en-US" sz="24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41986" name="Object 14"/>
          <p:cNvGraphicFramePr>
            <a:graphicFrameLocks noChangeAspect="1"/>
          </p:cNvGraphicFramePr>
          <p:nvPr/>
        </p:nvGraphicFramePr>
        <p:xfrm>
          <a:off x="2571750" y="1152525"/>
          <a:ext cx="41783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4198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1152525"/>
                        <a:ext cx="4178300" cy="6318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73737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37373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71550" y="2060575"/>
            <a:ext cx="12001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3333CC"/>
              </a:buClr>
              <a:buSzPct val="55000"/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PM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楷体_GB2312"/>
              </a:rPr>
              <a:t>：</a:t>
            </a:r>
            <a:endParaRPr lang="zh-CN" altLang="en-US" sz="2400" b="1" kern="0" dirty="0">
              <a:latin typeface="Times New Roman"/>
              <a:ea typeface="楷体_GB2312"/>
            </a:endParaRPr>
          </a:p>
        </p:txBody>
      </p:sp>
      <p:sp>
        <p:nvSpPr>
          <p:cNvPr id="18" name="矩形 17"/>
          <p:cNvSpPr/>
          <p:nvPr/>
        </p:nvSpPr>
        <p:spPr>
          <a:xfrm flipH="1">
            <a:off x="971550" y="3883025"/>
            <a:ext cx="11557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FM</a:t>
            </a:r>
            <a:r>
              <a:rPr lang="zh-CN" altLang="en-US" sz="2800" b="1" kern="0" dirty="0">
                <a:solidFill>
                  <a:srgbClr val="000000"/>
                </a:solidFill>
                <a:latin typeface="Times New Roman"/>
                <a:ea typeface="楷体_GB2312"/>
              </a:rPr>
              <a:t>：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60400" y="1073150"/>
            <a:ext cx="191135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3333CC"/>
              </a:buClr>
              <a:buSzPct val="55000"/>
              <a:defRPr/>
            </a:pPr>
            <a:r>
              <a:rPr lang="zh-CN" altLang="en-US" sz="2800" kern="0" dirty="0">
                <a:latin typeface="黑体" pitchFamily="2" charset="-122"/>
                <a:ea typeface="黑体" pitchFamily="2" charset="-122"/>
              </a:rPr>
              <a:t>角调信号</a:t>
            </a:r>
            <a:r>
              <a:rPr lang="zh-CN" altLang="en-US" sz="2400" kern="0" dirty="0">
                <a:solidFill>
                  <a:srgbClr val="990099"/>
                </a:solidFill>
                <a:latin typeface="Times New Roman"/>
                <a:ea typeface="楷体_GB2312"/>
              </a:rPr>
              <a:t>：</a:t>
            </a:r>
            <a:endParaRPr lang="zh-CN" altLang="en-US" sz="2400" b="1" kern="0" dirty="0">
              <a:solidFill>
                <a:srgbClr val="990099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2571750" y="2139950"/>
          <a:ext cx="2133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139950"/>
                        <a:ext cx="2133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20"/>
          <p:cNvGraphicFramePr>
            <a:graphicFrameLocks noChangeAspect="1"/>
          </p:cNvGraphicFramePr>
          <p:nvPr/>
        </p:nvGraphicFramePr>
        <p:xfrm>
          <a:off x="2482850" y="3940175"/>
          <a:ext cx="2355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15920" imgH="393480" progId="Equation.DSMT4">
                  <p:embed/>
                </p:oleObj>
              </mc:Choice>
              <mc:Fallback>
                <p:oleObj name="Equation" r:id="rId7" imgW="1015920" imgH="393480" progId="Equation.DSMT4">
                  <p:embed/>
                  <p:pic>
                    <p:nvPicPr>
                      <p:cNvPr id="5427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940175"/>
                        <a:ext cx="23558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9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0"/>
          <a:stretch>
            <a:fillRect/>
          </a:stretch>
        </p:blipFill>
        <p:spPr bwMode="auto">
          <a:xfrm>
            <a:off x="1655763" y="4916488"/>
            <a:ext cx="6472237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90"/>
          <a:stretch>
            <a:fillRect/>
          </a:stretch>
        </p:blipFill>
        <p:spPr bwMode="auto">
          <a:xfrm>
            <a:off x="1682750" y="2717800"/>
            <a:ext cx="6472238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1D8BB-2435-7041-8933-84406427EE2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8E01B9E-3C3D-5742-9F9F-03B50D2E346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D838C-1573-E24F-9FF5-3D522E7F3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95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4"/>
          <p:cNvSpPr>
            <a:spLocks noChangeArrowheads="1"/>
          </p:cNvSpPr>
          <p:nvPr/>
        </p:nvSpPr>
        <p:spPr bwMode="auto">
          <a:xfrm>
            <a:off x="0" y="2143125"/>
            <a:ext cx="260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1683" name="Rectangle 5"/>
          <p:cNvSpPr>
            <a:spLocks noChangeArrowheads="1"/>
          </p:cNvSpPr>
          <p:nvPr/>
        </p:nvSpPr>
        <p:spPr bwMode="auto">
          <a:xfrm>
            <a:off x="0" y="4186238"/>
            <a:ext cx="2222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71500" y="1046163"/>
            <a:ext cx="3644900" cy="5159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PM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与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FM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的关系</a:t>
            </a:r>
            <a:endParaRPr lang="en-US" altLang="zh-CN" sz="2800" b="1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0" y="5784850"/>
            <a:ext cx="8267700" cy="57308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若预先不知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)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形式，能否判断已调信号是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PM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还是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FM</a:t>
            </a:r>
            <a:r>
              <a:rPr lang="zh-CN" altLang="en-US" sz="2400" dirty="0">
                <a:latin typeface="Arial" pitchFamily="34" charset="0"/>
                <a:ea typeface="华文中宋" pitchFamily="2" charset="-122"/>
                <a:cs typeface="Arial" pitchFamily="34" charset="0"/>
              </a:rPr>
              <a:t>信号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?</a:t>
            </a:r>
          </a:p>
        </p:txBody>
      </p:sp>
      <p:pic>
        <p:nvPicPr>
          <p:cNvPr id="16" name="Picture 9" descr="_A~_C_F`%IP6P74Q9KE%$%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07050"/>
            <a:ext cx="44450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56"/>
          <a:stretch>
            <a:fillRect/>
          </a:stretch>
        </p:blipFill>
        <p:spPr bwMode="auto">
          <a:xfrm>
            <a:off x="646113" y="2835275"/>
            <a:ext cx="7837487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66"/>
          <a:stretch>
            <a:fillRect/>
          </a:stretch>
        </p:blipFill>
        <p:spPr bwMode="auto">
          <a:xfrm>
            <a:off x="660400" y="1651000"/>
            <a:ext cx="7837488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ACA57-BEEA-4F44-B6FC-26A3ABB95AF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2B0E30B-21CD-444E-B4B3-98EF17B94B7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52D83-5BB8-5846-A871-326153D003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49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6322" name="Object 16"/>
          <p:cNvGraphicFramePr>
            <a:graphicFrameLocks noChangeAspect="1"/>
          </p:cNvGraphicFramePr>
          <p:nvPr/>
        </p:nvGraphicFramePr>
        <p:xfrm>
          <a:off x="3371850" y="2073275"/>
          <a:ext cx="2355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5920" imgH="393480" progId="Equation.DSMT4">
                  <p:embed/>
                </p:oleObj>
              </mc:Choice>
              <mc:Fallback>
                <p:oleObj name="Equation" r:id="rId3" imgW="1015920" imgH="393480" progId="Equation.DSMT4">
                  <p:embed/>
                  <p:pic>
                    <p:nvPicPr>
                      <p:cNvPr id="5632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2073275"/>
                        <a:ext cx="235585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18"/>
          <p:cNvGraphicFramePr>
            <a:graphicFrameLocks noChangeAspect="1"/>
          </p:cNvGraphicFramePr>
          <p:nvPr/>
        </p:nvGraphicFramePr>
        <p:xfrm>
          <a:off x="3452813" y="3073400"/>
          <a:ext cx="285273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760" imgH="279360" progId="Equation.DSMT4">
                  <p:embed/>
                </p:oleObj>
              </mc:Choice>
              <mc:Fallback>
                <p:oleObj name="Equation" r:id="rId5" imgW="1193760" imgH="279360" progId="Equation.DSMT4">
                  <p:embed/>
                  <p:pic>
                    <p:nvPicPr>
                      <p:cNvPr id="5632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3073400"/>
                        <a:ext cx="285273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882650" y="3962400"/>
            <a:ext cx="3911600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zh-CN" altLang="en-US" sz="2400" kern="0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瞬时相位偏移满足：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endParaRPr lang="zh-CN" altLang="en-US" sz="2800" b="1" dirty="0">
              <a:solidFill>
                <a:srgbClr val="003399"/>
              </a:solidFill>
              <a:latin typeface="Arial" charset="0"/>
              <a:ea typeface="宋体" charset="-122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-6350" y="450850"/>
            <a:ext cx="39116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32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5.3.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zh-CN" altLang="en-US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宽带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调频</a:t>
            </a:r>
            <a:r>
              <a:rPr lang="en-US" altLang="zh-CN" sz="32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zh-CN" altLang="en-US" sz="32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3200" b="1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0"/>
          <a:stretch>
            <a:fillRect/>
          </a:stretch>
        </p:blipFill>
        <p:spPr bwMode="auto">
          <a:xfrm>
            <a:off x="1460500" y="1117600"/>
            <a:ext cx="59118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83"/>
          <a:stretch>
            <a:fillRect/>
          </a:stretch>
        </p:blipFill>
        <p:spPr bwMode="auto">
          <a:xfrm>
            <a:off x="749300" y="5695950"/>
            <a:ext cx="743743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6"/>
          <a:stretch>
            <a:fillRect/>
          </a:stretch>
        </p:blipFill>
        <p:spPr bwMode="auto">
          <a:xfrm>
            <a:off x="749300" y="4495800"/>
            <a:ext cx="74374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BCF97-CF0F-6E47-8DB6-DDD185D415C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58A14F8-AA66-7E4F-AB6E-C0707163EE3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5382BD-EC6E-C941-9E58-52B33A513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800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4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3367" name="Rectangle 23"/>
          <p:cNvSpPr>
            <a:spLocks noChangeArrowheads="1"/>
          </p:cNvSpPr>
          <p:nvPr/>
        </p:nvSpPr>
        <p:spPr bwMode="auto">
          <a:xfrm>
            <a:off x="5905500" y="4567238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最大相位偏移</a:t>
            </a:r>
            <a:endParaRPr lang="zh-CN" altLang="en-US" b="1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82600" y="1044575"/>
            <a:ext cx="3022600" cy="533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单音调频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FM</a:t>
            </a:r>
            <a:endParaRPr lang="en-US" altLang="zh-CN" sz="2800" b="1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9950" y="5189538"/>
            <a:ext cx="19351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ea typeface="楷体_GB2312"/>
              </a:rPr>
              <a:t>——</a:t>
            </a:r>
            <a:r>
              <a:rPr lang="zh-CN" altLang="en-US" sz="2400" b="1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调频指数</a:t>
            </a: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65896" name="Object 8"/>
          <p:cNvGraphicFramePr>
            <a:graphicFrameLocks noChangeAspect="1"/>
          </p:cNvGraphicFramePr>
          <p:nvPr/>
        </p:nvGraphicFramePr>
        <p:xfrm>
          <a:off x="1638300" y="1784350"/>
          <a:ext cx="25479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28600" progId="Equation.DSMT4">
                  <p:embed/>
                </p:oleObj>
              </mc:Choice>
              <mc:Fallback>
                <p:oleObj name="Equation" r:id="rId3" imgW="1091880" imgH="228600" progId="Equation.DSMT4">
                  <p:embed/>
                  <p:pic>
                    <p:nvPicPr>
                      <p:cNvPr id="165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784350"/>
                        <a:ext cx="25479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882650" y="2584450"/>
          <a:ext cx="547846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01640" imgH="457200" progId="Equation.DSMT4">
                  <p:embed/>
                </p:oleObj>
              </mc:Choice>
              <mc:Fallback>
                <p:oleObj name="Equation" r:id="rId5" imgW="2501640" imgH="457200" progId="Equation.DSMT4">
                  <p:embed/>
                  <p:pic>
                    <p:nvPicPr>
                      <p:cNvPr id="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584450"/>
                        <a:ext cx="547846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6262688" y="2806700"/>
          <a:ext cx="195421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320" imgH="241200" progId="Equation.DSMT4">
                  <p:embed/>
                </p:oleObj>
              </mc:Choice>
              <mc:Fallback>
                <p:oleObj name="Equation" r:id="rId7" imgW="787320" imgH="241200" progId="Equation.DSMT4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2806700"/>
                        <a:ext cx="1954212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892675" y="1517650"/>
          <a:ext cx="341312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22360" imgH="419040" progId="Equation.DSMT4">
                  <p:embed/>
                </p:oleObj>
              </mc:Choice>
              <mc:Fallback>
                <p:oleObj name="Equation" r:id="rId9" imgW="1422360" imgH="419040" progId="Equation.DSMT4">
                  <p:embed/>
                  <p:pic>
                    <p:nvPicPr>
                      <p:cNvPr id="41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1517650"/>
                        <a:ext cx="3413125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形标注 18"/>
          <p:cNvSpPr/>
          <p:nvPr/>
        </p:nvSpPr>
        <p:spPr>
          <a:xfrm>
            <a:off x="6159500" y="1739900"/>
            <a:ext cx="933450" cy="711200"/>
          </a:xfrm>
          <a:prstGeom prst="wedgeEllipseCallout">
            <a:avLst>
              <a:gd name="adj1" fmla="val 29759"/>
              <a:gd name="adj2" fmla="val -83312"/>
            </a:avLst>
          </a:prstGeom>
          <a:noFill/>
          <a:ln w="127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038850" y="1001713"/>
            <a:ext cx="2311400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defRPr/>
            </a:pPr>
            <a:r>
              <a:rPr lang="zh-CN" altLang="en-US" sz="2400" u="sng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最大角频偏 </a:t>
            </a:r>
            <a:r>
              <a:rPr lang="zh-CN" altLang="en-US" sz="2400" b="1" u="sng" kern="0" dirty="0">
                <a:solidFill>
                  <a:srgbClr val="0000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∆𝜔</a:t>
            </a:r>
            <a:endParaRPr lang="en-US" altLang="zh-CN" sz="2400" b="1" u="sng" kern="0" dirty="0">
              <a:solidFill>
                <a:srgbClr val="0000CC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椭圆形标注 20"/>
          <p:cNvSpPr/>
          <p:nvPr/>
        </p:nvSpPr>
        <p:spPr>
          <a:xfrm>
            <a:off x="6527800" y="2806700"/>
            <a:ext cx="533400" cy="577850"/>
          </a:xfrm>
          <a:prstGeom prst="wedgeEllipseCallout">
            <a:avLst>
              <a:gd name="adj1" fmla="val -31465"/>
              <a:gd name="adj2" fmla="val 61220"/>
            </a:avLst>
          </a:prstGeom>
          <a:noFill/>
          <a:ln w="9525">
            <a:solidFill>
              <a:srgbClr val="99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305550" y="5970588"/>
          <a:ext cx="14668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98400" imgH="228600" progId="Equation.DSMT4">
                  <p:embed/>
                </p:oleObj>
              </mc:Choice>
              <mc:Fallback>
                <p:oleObj name="Equation" r:id="rId11" imgW="698400" imgH="228600" progId="Equation.DSMT4">
                  <p:embed/>
                  <p:pic>
                    <p:nvPicPr>
                      <p:cNvPr id="167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5970588"/>
                        <a:ext cx="14668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4286250" y="5989638"/>
          <a:ext cx="1574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749160" imgH="241200" progId="Equation.DSMT4">
                  <p:embed/>
                </p:oleObj>
              </mc:Choice>
              <mc:Fallback>
                <p:oleObj name="Equation" r:id="rId13" imgW="749160" imgH="241200" progId="Equation.DSMT4">
                  <p:embed/>
                  <p:pic>
                    <p:nvPicPr>
                      <p:cNvPr id="1679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989638"/>
                        <a:ext cx="1574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0" name="Object 8"/>
          <p:cNvGraphicFramePr>
            <a:graphicFrameLocks noChangeAspect="1"/>
          </p:cNvGraphicFramePr>
          <p:nvPr/>
        </p:nvGraphicFramePr>
        <p:xfrm>
          <a:off x="1385888" y="5759450"/>
          <a:ext cx="24749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91880" imgH="393480" progId="Equation.DSMT4">
                  <p:embed/>
                </p:oleObj>
              </mc:Choice>
              <mc:Fallback>
                <p:oleObj name="Equation" r:id="rId15" imgW="1091880" imgH="393480" progId="Equation.DSMT4">
                  <p:embed/>
                  <p:pic>
                    <p:nvPicPr>
                      <p:cNvPr id="16795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759450"/>
                        <a:ext cx="24749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3105150" y="3606800"/>
          <a:ext cx="49339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55520" imgH="241200" progId="Equation.DSMT4">
                  <p:embed/>
                </p:oleObj>
              </mc:Choice>
              <mc:Fallback>
                <p:oleObj name="Equation" r:id="rId17" imgW="1955520" imgH="241200" progId="Equation.DSMT4">
                  <p:embed/>
                  <p:pic>
                    <p:nvPicPr>
                      <p:cNvPr id="16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3606800"/>
                        <a:ext cx="4933950" cy="635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73737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737373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838200" y="3651250"/>
            <a:ext cx="23383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单音调频信号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：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216400" y="1784350"/>
            <a:ext cx="78263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latin typeface="Times New Roman"/>
                <a:ea typeface="楷体_GB2312"/>
              </a:rPr>
              <a:t>，</a:t>
            </a:r>
            <a:r>
              <a:rPr lang="zh-CN" altLang="en-US" b="1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则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8" name="椭圆形标注 27"/>
          <p:cNvSpPr/>
          <p:nvPr/>
        </p:nvSpPr>
        <p:spPr>
          <a:xfrm>
            <a:off x="6216650" y="3651250"/>
            <a:ext cx="533400" cy="577850"/>
          </a:xfrm>
          <a:prstGeom prst="wedgeEllipseCallout">
            <a:avLst>
              <a:gd name="adj1" fmla="val -61023"/>
              <a:gd name="adj2" fmla="val 101964"/>
            </a:avLst>
          </a:prstGeom>
          <a:noFill/>
          <a:ln w="9525">
            <a:solidFill>
              <a:srgbClr val="99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1149350" y="1784350"/>
            <a:ext cx="5508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Times New Roman"/>
                <a:ea typeface="楷体_GB2312"/>
              </a:rPr>
              <a:t>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设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pic>
        <p:nvPicPr>
          <p:cNvPr id="48151" name="Picture 2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98" r="38525"/>
          <a:stretch>
            <a:fillRect/>
          </a:stretch>
        </p:blipFill>
        <p:spPr bwMode="auto">
          <a:xfrm>
            <a:off x="1968500" y="4498975"/>
            <a:ext cx="37592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1737B-B198-BE42-B599-08CF310FD2C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EDC8A0A-D7AF-D142-94F6-D0D62F54D43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87945-91A5-844C-BA4E-15BBD44E9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88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48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1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16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0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0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67" grpId="0"/>
      <p:bldP spid="15" grpId="0" animBg="1"/>
      <p:bldP spid="18" grpId="0"/>
      <p:bldP spid="19" grpId="0" animBg="1"/>
      <p:bldP spid="20" grpId="0"/>
      <p:bldP spid="21" grpId="0" animBg="1"/>
      <p:bldP spid="26" grpId="0"/>
      <p:bldP spid="27" grpId="0"/>
      <p:bldP spid="28" grpId="0" animBg="1"/>
      <p:bldP spid="2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2600" y="1028700"/>
            <a:ext cx="4533900" cy="5334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FM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信号的频谱与带宽</a:t>
            </a:r>
            <a:endParaRPr lang="en-US" altLang="zh-CN" sz="2800" b="1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167951" name="Object 15"/>
          <p:cNvGraphicFramePr>
            <a:graphicFrameLocks noChangeAspect="1"/>
          </p:cNvGraphicFramePr>
          <p:nvPr/>
        </p:nvGraphicFramePr>
        <p:xfrm>
          <a:off x="2168525" y="1746250"/>
          <a:ext cx="46831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253800" progId="Equation.DSMT4">
                  <p:embed/>
                </p:oleObj>
              </mc:Choice>
              <mc:Fallback>
                <p:oleObj name="Equation" r:id="rId2" imgW="1981080" imgH="253800" progId="Equation.DSMT4">
                  <p:embed/>
                  <p:pic>
                    <p:nvPicPr>
                      <p:cNvPr id="167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1746250"/>
                        <a:ext cx="46831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8371" name="Object 9"/>
          <p:cNvGraphicFramePr>
            <a:graphicFrameLocks noChangeAspect="1"/>
          </p:cNvGraphicFramePr>
          <p:nvPr/>
        </p:nvGraphicFramePr>
        <p:xfrm>
          <a:off x="2174875" y="2584450"/>
          <a:ext cx="57308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431640" progId="Equation.DSMT4">
                  <p:embed/>
                </p:oleObj>
              </mc:Choice>
              <mc:Fallback>
                <p:oleObj name="Equation" r:id="rId4" imgW="2298600" imgH="431640" progId="Equation.DSMT4">
                  <p:embed/>
                  <p:pic>
                    <p:nvPicPr>
                      <p:cNvPr id="5837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584450"/>
                        <a:ext cx="57308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8372" name="Object 11"/>
          <p:cNvGraphicFramePr>
            <a:graphicFrameLocks noChangeAspect="1"/>
          </p:cNvGraphicFramePr>
          <p:nvPr/>
        </p:nvGraphicFramePr>
        <p:xfrm>
          <a:off x="466725" y="4851400"/>
          <a:ext cx="83724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70200" imgH="431640" progId="Equation.DSMT4">
                  <p:embed/>
                </p:oleObj>
              </mc:Choice>
              <mc:Fallback>
                <p:oleObj name="Equation" r:id="rId6" imgW="3670200" imgH="431640" progId="Equation.DSMT4">
                  <p:embed/>
                  <p:pic>
                    <p:nvPicPr>
                      <p:cNvPr id="5837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851400"/>
                        <a:ext cx="837247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4838700" y="3746500"/>
            <a:ext cx="3378200" cy="1016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eaLnBrk="0" hangingPunct="0">
              <a:lnSpc>
                <a:spcPts val="3600"/>
              </a:lnSpc>
              <a:defRPr/>
            </a:pP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第一类 </a:t>
            </a:r>
            <a:r>
              <a:rPr lang="en-US" altLang="zh-CN" sz="2400" b="1" dirty="0">
                <a:solidFill>
                  <a:srgbClr val="0000CC"/>
                </a:solidFill>
                <a:latin typeface="Arial" pitchFamily="34" charset="0"/>
                <a:ea typeface="宋体" charset="-122"/>
                <a:cs typeface="Arial" pitchFamily="34" charset="0"/>
              </a:rPr>
              <a:t>n </a:t>
            </a: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阶贝塞尔函数</a:t>
            </a:r>
            <a:endParaRPr lang="en-US" altLang="zh-CN" sz="2400" b="1" dirty="0">
              <a:latin typeface="Arial" pitchFamily="34" charset="0"/>
              <a:ea typeface="宋体" charset="-122"/>
              <a:cs typeface="Arial" pitchFamily="34" charset="0"/>
            </a:endParaRPr>
          </a:p>
          <a:p>
            <a:pPr eaLnBrk="0" hangingPunct="0">
              <a:lnSpc>
                <a:spcPts val="3600"/>
              </a:lnSpc>
              <a:defRPr/>
            </a:pP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   是调频指数 </a:t>
            </a:r>
            <a:r>
              <a:rPr lang="en-US" sz="2400" b="1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m</a:t>
            </a:r>
            <a:r>
              <a:rPr lang="en-US" sz="2400" b="1" i="1" baseline="-25000" dirty="0">
                <a:solidFill>
                  <a:srgbClr val="FF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f </a:t>
            </a:r>
            <a:r>
              <a:rPr lang="zh-CN" altLang="en-US" sz="2400" b="1" dirty="0">
                <a:latin typeface="Arial" pitchFamily="34" charset="0"/>
                <a:ea typeface="宋体" charset="-122"/>
                <a:cs typeface="Arial" pitchFamily="34" charset="0"/>
              </a:rPr>
              <a:t>的函数</a:t>
            </a:r>
            <a:endParaRPr lang="zh-CN" altLang="en-US" sz="2400" b="1" i="1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58378" name="矩形 19"/>
          <p:cNvSpPr>
            <a:spLocks noChangeArrowheads="1"/>
          </p:cNvSpPr>
          <p:nvPr/>
        </p:nvSpPr>
        <p:spPr bwMode="auto">
          <a:xfrm>
            <a:off x="571500" y="355123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7030A0"/>
                </a:solidFill>
              </a:rPr>
              <a:t>傅里叶变换</a:t>
            </a:r>
          </a:p>
        </p:txBody>
      </p:sp>
      <p:cxnSp>
        <p:nvCxnSpPr>
          <p:cNvPr id="21" name="直接连接符 20"/>
          <p:cNvCxnSpPr/>
          <p:nvPr/>
        </p:nvCxnSpPr>
        <p:spPr>
          <a:xfrm rot="16200000" flipH="1">
            <a:off x="4616450" y="3517900"/>
            <a:ext cx="266700" cy="177800"/>
          </a:xfrm>
          <a:prstGeom prst="line">
            <a:avLst/>
          </a:prstGeom>
          <a:ln w="19050">
            <a:solidFill>
              <a:srgbClr val="003399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80" name="Freeform 12"/>
          <p:cNvSpPr>
            <a:spLocks noEditPoints="1"/>
          </p:cNvSpPr>
          <p:nvPr/>
        </p:nvSpPr>
        <p:spPr bwMode="auto">
          <a:xfrm rot="-2409162" flipH="1" flipV="1">
            <a:off x="1844675" y="2044700"/>
            <a:ext cx="820738" cy="838200"/>
          </a:xfrm>
          <a:custGeom>
            <a:avLst/>
            <a:gdLst>
              <a:gd name="T0" fmla="*/ 0 w 728"/>
              <a:gd name="T1" fmla="*/ 2147483647 h 604"/>
              <a:gd name="T2" fmla="*/ 2147483647 w 728"/>
              <a:gd name="T3" fmla="*/ 2147483647 h 604"/>
              <a:gd name="T4" fmla="*/ 0 w 728"/>
              <a:gd name="T5" fmla="*/ 2147483647 h 604"/>
              <a:gd name="T6" fmla="*/ 2147483647 w 728"/>
              <a:gd name="T7" fmla="*/ 0 h 604"/>
              <a:gd name="T8" fmla="*/ 2147483647 w 728"/>
              <a:gd name="T9" fmla="*/ 2147483647 h 604"/>
              <a:gd name="T10" fmla="*/ 2147483647 w 728"/>
              <a:gd name="T11" fmla="*/ 2147483647 h 604"/>
              <a:gd name="T12" fmla="*/ 2147483647 w 728"/>
              <a:gd name="T13" fmla="*/ 2147483647 h 604"/>
              <a:gd name="T14" fmla="*/ 2147483647 w 728"/>
              <a:gd name="T15" fmla="*/ 2147483647 h 604"/>
              <a:gd name="T16" fmla="*/ 2147483647 w 728"/>
              <a:gd name="T17" fmla="*/ 2147483647 h 604"/>
              <a:gd name="T18" fmla="*/ 2147483647 w 728"/>
              <a:gd name="T19" fmla="*/ 2147483647 h 604"/>
              <a:gd name="T20" fmla="*/ 2147483647 w 728"/>
              <a:gd name="T21" fmla="*/ 2147483647 h 604"/>
              <a:gd name="T22" fmla="*/ 2147483647 w 728"/>
              <a:gd name="T23" fmla="*/ 2147483647 h 604"/>
              <a:gd name="T24" fmla="*/ 2147483647 w 728"/>
              <a:gd name="T25" fmla="*/ 2147483647 h 604"/>
              <a:gd name="T26" fmla="*/ 2147483647 w 728"/>
              <a:gd name="T27" fmla="*/ 2147483647 h 604"/>
              <a:gd name="T28" fmla="*/ 2147483647 w 728"/>
              <a:gd name="T29" fmla="*/ 2147483647 h 604"/>
              <a:gd name="T30" fmla="*/ 2147483647 w 728"/>
              <a:gd name="T31" fmla="*/ 2147483647 h 604"/>
              <a:gd name="T32" fmla="*/ 2147483647 w 728"/>
              <a:gd name="T33" fmla="*/ 2147483647 h 604"/>
              <a:gd name="T34" fmla="*/ 2147483647 w 728"/>
              <a:gd name="T35" fmla="*/ 2147483647 h 604"/>
              <a:gd name="T36" fmla="*/ 2147483647 w 728"/>
              <a:gd name="T37" fmla="*/ 2147483647 h 604"/>
              <a:gd name="T38" fmla="*/ 2147483647 w 728"/>
              <a:gd name="T39" fmla="*/ 2147483647 h 604"/>
              <a:gd name="T40" fmla="*/ 2147483647 w 728"/>
              <a:gd name="T41" fmla="*/ 2147483647 h 604"/>
              <a:gd name="T42" fmla="*/ 2147483647 w 728"/>
              <a:gd name="T43" fmla="*/ 2147483647 h 604"/>
              <a:gd name="T44" fmla="*/ 2147483647 w 728"/>
              <a:gd name="T45" fmla="*/ 2147483647 h 604"/>
              <a:gd name="T46" fmla="*/ 2147483647 w 728"/>
              <a:gd name="T47" fmla="*/ 2147483647 h 604"/>
              <a:gd name="T48" fmla="*/ 2147483647 w 728"/>
              <a:gd name="T49" fmla="*/ 2147483647 h 604"/>
              <a:gd name="T50" fmla="*/ 2147483647 w 728"/>
              <a:gd name="T51" fmla="*/ 2147483647 h 604"/>
              <a:gd name="T52" fmla="*/ 2147483647 w 728"/>
              <a:gd name="T53" fmla="*/ 2147483647 h 604"/>
              <a:gd name="T54" fmla="*/ 2147483647 w 728"/>
              <a:gd name="T55" fmla="*/ 2147483647 h 604"/>
              <a:gd name="T56" fmla="*/ 2147483647 w 728"/>
              <a:gd name="T57" fmla="*/ 2147483647 h 604"/>
              <a:gd name="T58" fmla="*/ 2147483647 w 728"/>
              <a:gd name="T59" fmla="*/ 2147483647 h 604"/>
              <a:gd name="T60" fmla="*/ 2147483647 w 728"/>
              <a:gd name="T61" fmla="*/ 2147483647 h 604"/>
              <a:gd name="T62" fmla="*/ 2147483647 w 728"/>
              <a:gd name="T63" fmla="*/ 2147483647 h 604"/>
              <a:gd name="T64" fmla="*/ 2147483647 w 728"/>
              <a:gd name="T65" fmla="*/ 2147483647 h 604"/>
              <a:gd name="T66" fmla="*/ 2147483647 w 728"/>
              <a:gd name="T67" fmla="*/ 2147483647 h 604"/>
              <a:gd name="T68" fmla="*/ 2147483647 w 728"/>
              <a:gd name="T69" fmla="*/ 2147483647 h 604"/>
              <a:gd name="T70" fmla="*/ 2147483647 w 728"/>
              <a:gd name="T71" fmla="*/ 2147483647 h 604"/>
              <a:gd name="T72" fmla="*/ 2147483647 w 728"/>
              <a:gd name="T73" fmla="*/ 2147483647 h 604"/>
              <a:gd name="T74" fmla="*/ 2147483647 w 728"/>
              <a:gd name="T75" fmla="*/ 2147483647 h 604"/>
              <a:gd name="T76" fmla="*/ 2147483647 w 728"/>
              <a:gd name="T77" fmla="*/ 2147483647 h 604"/>
              <a:gd name="T78" fmla="*/ 2147483647 w 728"/>
              <a:gd name="T79" fmla="*/ 0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728"/>
              <a:gd name="T121" fmla="*/ 0 h 604"/>
              <a:gd name="T122" fmla="*/ 728 w 728"/>
              <a:gd name="T123" fmla="*/ 604 h 60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728" h="604">
                <a:moveTo>
                  <a:pt x="0" y="590"/>
                </a:moveTo>
                <a:lnTo>
                  <a:pt x="0" y="590"/>
                </a:lnTo>
                <a:lnTo>
                  <a:pt x="12" y="574"/>
                </a:lnTo>
                <a:lnTo>
                  <a:pt x="6" y="582"/>
                </a:lnTo>
                <a:lnTo>
                  <a:pt x="0" y="590"/>
                </a:lnTo>
                <a:close/>
                <a:moveTo>
                  <a:pt x="718" y="0"/>
                </a:moveTo>
                <a:lnTo>
                  <a:pt x="606" y="240"/>
                </a:lnTo>
                <a:lnTo>
                  <a:pt x="656" y="216"/>
                </a:lnTo>
                <a:lnTo>
                  <a:pt x="642" y="272"/>
                </a:lnTo>
                <a:lnTo>
                  <a:pt x="626" y="324"/>
                </a:lnTo>
                <a:lnTo>
                  <a:pt x="608" y="374"/>
                </a:lnTo>
                <a:lnTo>
                  <a:pt x="588" y="418"/>
                </a:lnTo>
                <a:lnTo>
                  <a:pt x="566" y="460"/>
                </a:lnTo>
                <a:lnTo>
                  <a:pt x="542" y="494"/>
                </a:lnTo>
                <a:lnTo>
                  <a:pt x="518" y="524"/>
                </a:lnTo>
                <a:lnTo>
                  <a:pt x="504" y="536"/>
                </a:lnTo>
                <a:lnTo>
                  <a:pt x="492" y="548"/>
                </a:lnTo>
                <a:lnTo>
                  <a:pt x="470" y="562"/>
                </a:lnTo>
                <a:lnTo>
                  <a:pt x="446" y="576"/>
                </a:lnTo>
                <a:lnTo>
                  <a:pt x="420" y="586"/>
                </a:lnTo>
                <a:lnTo>
                  <a:pt x="392" y="594"/>
                </a:lnTo>
                <a:lnTo>
                  <a:pt x="364" y="598"/>
                </a:lnTo>
                <a:lnTo>
                  <a:pt x="336" y="598"/>
                </a:lnTo>
                <a:lnTo>
                  <a:pt x="306" y="592"/>
                </a:lnTo>
                <a:lnTo>
                  <a:pt x="292" y="588"/>
                </a:lnTo>
                <a:lnTo>
                  <a:pt x="278" y="582"/>
                </a:lnTo>
                <a:lnTo>
                  <a:pt x="238" y="566"/>
                </a:lnTo>
                <a:lnTo>
                  <a:pt x="198" y="554"/>
                </a:lnTo>
                <a:lnTo>
                  <a:pt x="160" y="544"/>
                </a:lnTo>
                <a:lnTo>
                  <a:pt x="124" y="540"/>
                </a:lnTo>
                <a:lnTo>
                  <a:pt x="108" y="540"/>
                </a:lnTo>
                <a:lnTo>
                  <a:pt x="92" y="540"/>
                </a:lnTo>
                <a:lnTo>
                  <a:pt x="76" y="542"/>
                </a:lnTo>
                <a:lnTo>
                  <a:pt x="62" y="546"/>
                </a:lnTo>
                <a:lnTo>
                  <a:pt x="48" y="550"/>
                </a:lnTo>
                <a:lnTo>
                  <a:pt x="36" y="556"/>
                </a:lnTo>
                <a:lnTo>
                  <a:pt x="24" y="564"/>
                </a:lnTo>
                <a:lnTo>
                  <a:pt x="12" y="574"/>
                </a:lnTo>
                <a:lnTo>
                  <a:pt x="28" y="562"/>
                </a:lnTo>
                <a:lnTo>
                  <a:pt x="46" y="552"/>
                </a:lnTo>
                <a:lnTo>
                  <a:pt x="58" y="548"/>
                </a:lnTo>
                <a:lnTo>
                  <a:pt x="70" y="544"/>
                </a:lnTo>
                <a:lnTo>
                  <a:pt x="84" y="542"/>
                </a:lnTo>
                <a:lnTo>
                  <a:pt x="100" y="542"/>
                </a:lnTo>
                <a:lnTo>
                  <a:pt x="116" y="542"/>
                </a:lnTo>
                <a:lnTo>
                  <a:pt x="134" y="544"/>
                </a:lnTo>
                <a:lnTo>
                  <a:pt x="154" y="546"/>
                </a:lnTo>
                <a:lnTo>
                  <a:pt x="174" y="550"/>
                </a:lnTo>
                <a:lnTo>
                  <a:pt x="198" y="556"/>
                </a:lnTo>
                <a:lnTo>
                  <a:pt x="222" y="564"/>
                </a:lnTo>
                <a:lnTo>
                  <a:pt x="248" y="574"/>
                </a:lnTo>
                <a:lnTo>
                  <a:pt x="276" y="586"/>
                </a:lnTo>
                <a:lnTo>
                  <a:pt x="298" y="594"/>
                </a:lnTo>
                <a:lnTo>
                  <a:pt x="322" y="600"/>
                </a:lnTo>
                <a:lnTo>
                  <a:pt x="348" y="604"/>
                </a:lnTo>
                <a:lnTo>
                  <a:pt x="376" y="604"/>
                </a:lnTo>
                <a:lnTo>
                  <a:pt x="404" y="600"/>
                </a:lnTo>
                <a:lnTo>
                  <a:pt x="434" y="592"/>
                </a:lnTo>
                <a:lnTo>
                  <a:pt x="466" y="578"/>
                </a:lnTo>
                <a:lnTo>
                  <a:pt x="498" y="560"/>
                </a:lnTo>
                <a:lnTo>
                  <a:pt x="512" y="550"/>
                </a:lnTo>
                <a:lnTo>
                  <a:pt x="526" y="538"/>
                </a:lnTo>
                <a:lnTo>
                  <a:pt x="540" y="524"/>
                </a:lnTo>
                <a:lnTo>
                  <a:pt x="554" y="508"/>
                </a:lnTo>
                <a:lnTo>
                  <a:pt x="580" y="472"/>
                </a:lnTo>
                <a:lnTo>
                  <a:pt x="606" y="430"/>
                </a:lnTo>
                <a:lnTo>
                  <a:pt x="630" y="384"/>
                </a:lnTo>
                <a:lnTo>
                  <a:pt x="650" y="332"/>
                </a:lnTo>
                <a:lnTo>
                  <a:pt x="668" y="278"/>
                </a:lnTo>
                <a:lnTo>
                  <a:pt x="684" y="220"/>
                </a:lnTo>
                <a:lnTo>
                  <a:pt x="728" y="326"/>
                </a:lnTo>
                <a:lnTo>
                  <a:pt x="718" y="0"/>
                </a:lnTo>
                <a:close/>
              </a:path>
            </a:pathLst>
          </a:custGeom>
          <a:solidFill>
            <a:srgbClr val="00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矩形 32"/>
          <p:cNvSpPr>
            <a:spLocks noChangeArrowheads="1"/>
          </p:cNvSpPr>
          <p:nvPr/>
        </p:nvSpPr>
        <p:spPr bwMode="auto">
          <a:xfrm>
            <a:off x="571500" y="2190750"/>
            <a:ext cx="1600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</a:rPr>
              <a:t>级数展开</a:t>
            </a:r>
          </a:p>
        </p:txBody>
      </p:sp>
      <p:sp>
        <p:nvSpPr>
          <p:cNvPr id="58382" name="Freeform 10"/>
          <p:cNvSpPr>
            <a:spLocks/>
          </p:cNvSpPr>
          <p:nvPr/>
        </p:nvSpPr>
        <p:spPr bwMode="auto">
          <a:xfrm flipV="1">
            <a:off x="1060450" y="3206750"/>
            <a:ext cx="1333500" cy="191135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25084-2445-7F41-9AAF-7F3E571AA67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34AFB33-CF42-524D-B46B-15123FADDE89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D5846-7A42-4D4E-946F-3CA6F8F67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2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9406" grpId="0" animBg="1"/>
      <p:bldP spid="58378" grpId="0"/>
      <p:bldP spid="58380" grpId="0" animBg="1"/>
      <p:bldP spid="58381" grpId="0"/>
      <p:bldP spid="5838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 bwMode="auto">
          <a:xfrm>
            <a:off x="442913" y="1079500"/>
            <a:ext cx="928687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59398" name="矩形 4"/>
          <p:cNvSpPr>
            <a:spLocks noChangeArrowheads="1"/>
          </p:cNvSpPr>
          <p:nvPr/>
        </p:nvSpPr>
        <p:spPr bwMode="auto">
          <a:xfrm>
            <a:off x="482600" y="11001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6042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104900" y="5091113"/>
          <a:ext cx="36449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41200" progId="Equation.DSMT4">
                  <p:embed/>
                </p:oleObj>
              </mc:Choice>
              <mc:Fallback>
                <p:oleObj name="Equation" r:id="rId2" imgW="1447560" imgH="241200" progId="Equation.DSMT4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091113"/>
                        <a:ext cx="36449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Object 15"/>
          <p:cNvGraphicFramePr>
            <a:graphicFrameLocks noChangeAspect="1"/>
          </p:cNvGraphicFramePr>
          <p:nvPr/>
        </p:nvGraphicFramePr>
        <p:xfrm>
          <a:off x="1149350" y="5740400"/>
          <a:ext cx="36004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241200" progId="Equation.DSMT4">
                  <p:embed/>
                </p:oleObj>
              </mc:Choice>
              <mc:Fallback>
                <p:oleObj name="Equation" r:id="rId4" imgW="1473120" imgH="241200" progId="Equation.DSMT4">
                  <p:embed/>
                  <p:pic>
                    <p:nvPicPr>
                      <p:cNvPr id="471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5740400"/>
                        <a:ext cx="36004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4794250" y="5118100"/>
            <a:ext cx="31083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——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窄带调频</a:t>
            </a:r>
            <a:r>
              <a:rPr lang="en-US" altLang="zh-CN" sz="24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NBFM)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94250" y="5740400"/>
            <a:ext cx="32781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——</a:t>
            </a:r>
            <a:r>
              <a:rPr lang="zh-CN" altLang="en-US" sz="2400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宽带调频</a:t>
            </a:r>
            <a:r>
              <a:rPr lang="en-US" altLang="zh-CN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(WBFM)</a:t>
            </a:r>
            <a:endParaRPr lang="zh-CN" altLang="en-US" sz="2400" dirty="0">
              <a:latin typeface="Arial" pitchFamily="34" charset="0"/>
              <a:ea typeface="宋体" charset="-122"/>
              <a:cs typeface="Arial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593850" y="1122363"/>
            <a:ext cx="3600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990099"/>
                </a:solidFill>
              </a:rPr>
              <a:t>—— </a:t>
            </a:r>
            <a:r>
              <a:rPr lang="en-US" altLang="zh-CN" sz="2400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FM</a:t>
            </a:r>
            <a:r>
              <a:rPr lang="zh-CN" altLang="en-US" sz="2400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频谱和传输带宽：</a:t>
            </a:r>
          </a:p>
        </p:txBody>
      </p:sp>
      <p:pic>
        <p:nvPicPr>
          <p:cNvPr id="5018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4"/>
          <a:stretch>
            <a:fillRect/>
          </a:stretch>
        </p:blipFill>
        <p:spPr bwMode="auto">
          <a:xfrm>
            <a:off x="488950" y="1695450"/>
            <a:ext cx="8408988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39" b="-1027"/>
          <a:stretch>
            <a:fillRect/>
          </a:stretch>
        </p:blipFill>
        <p:spPr bwMode="auto">
          <a:xfrm>
            <a:off x="482600" y="4229100"/>
            <a:ext cx="8408988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96" b="26007"/>
          <a:stretch>
            <a:fillRect/>
          </a:stretch>
        </p:blipFill>
        <p:spPr bwMode="auto">
          <a:xfrm>
            <a:off x="496888" y="2984500"/>
            <a:ext cx="841057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18238-B6B4-0C49-BE52-7D348E9AB6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275142A2-06C0-5C47-A309-40FF7125D2C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3E8F07-23B9-8F4A-AC79-C43798A65B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2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47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9398" grpId="0"/>
      <p:bldP spid="14" grpId="0"/>
      <p:bldP spid="15" grpId="0"/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793750" y="4318000"/>
            <a:ext cx="7645400" cy="182245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椭圆 15"/>
          <p:cNvSpPr/>
          <p:nvPr/>
        </p:nvSpPr>
        <p:spPr bwMode="auto">
          <a:xfrm>
            <a:off x="482600" y="3879850"/>
            <a:ext cx="928688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89769" y="1029891"/>
            <a:ext cx="928688" cy="5715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93750" y="1508125"/>
            <a:ext cx="7645400" cy="1822450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14475" y="1493838"/>
            <a:ext cx="6213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多音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或</a:t>
            </a: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任意带限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调制信号时的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FM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信号：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19"/>
          <p:cNvSpPr>
            <a:spLocks noChangeArrowheads="1"/>
          </p:cNvSpPr>
          <p:nvPr/>
        </p:nvSpPr>
        <p:spPr bwMode="auto">
          <a:xfrm>
            <a:off x="660400" y="4318000"/>
            <a:ext cx="7778750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100"/>
              </a:lnSpc>
            </a:pPr>
            <a:r>
              <a:rPr lang="zh-CN" altLang="en-US" sz="2400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         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FM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广播的最大频偏</a:t>
            </a:r>
            <a:r>
              <a:rPr lang="zh-CN" altLang="en-US" sz="2400" b="1" i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 = 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75kHz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，最高调制频率</a:t>
            </a:r>
            <a:r>
              <a:rPr lang="en-US" altLang="zh-CN" sz="2400" b="1" i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m</a:t>
            </a:r>
            <a:endParaRPr lang="en-US" altLang="zh-CN" sz="2400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>
              <a:lnSpc>
                <a:spcPts val="4100"/>
              </a:lnSpc>
            </a:pP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=15kHz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 故调频指数</a:t>
            </a:r>
            <a:r>
              <a:rPr lang="en-US" altLang="zh-CN" sz="2400" b="1" i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2400" b="1" i="1" baseline="-25000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b="1" i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＝ </a:t>
            </a:r>
            <a:r>
              <a:rPr lang="en-US" altLang="zh-CN" sz="2400" b="1">
                <a:solidFill>
                  <a:srgbClr val="003399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5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FM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信号的频带宽度为</a:t>
            </a:r>
            <a:r>
              <a:rPr lang="zh-CN" altLang="en-US" sz="2400" b="1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：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638175" y="107315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推广</a:t>
            </a:r>
            <a:r>
              <a:rPr lang="zh-CN" altLang="en-US" sz="2400" b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800" dirty="0">
              <a:solidFill>
                <a:srgbClr val="990099"/>
              </a:solidFill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4305300" y="2263775"/>
            <a:ext cx="533400" cy="800100"/>
          </a:xfrm>
          <a:prstGeom prst="wedgeEllipseCallout">
            <a:avLst>
              <a:gd name="adj1" fmla="val 25719"/>
              <a:gd name="adj2" fmla="val 82205"/>
            </a:avLst>
          </a:prstGeom>
          <a:noFill/>
          <a:ln w="1905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083050" y="3197225"/>
            <a:ext cx="29337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调制信号的最高频率</a:t>
            </a:r>
            <a:endParaRPr lang="en-US" altLang="zh-CN" sz="240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1816100" y="2397125"/>
          <a:ext cx="5060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241200" progId="Equation.DSMT4">
                  <p:embed/>
                </p:oleObj>
              </mc:Choice>
              <mc:Fallback>
                <p:oleObj name="Equation" r:id="rId2" imgW="1955520" imgH="241200" progId="Equation.DSMT4">
                  <p:embed/>
                  <p:pic>
                    <p:nvPicPr>
                      <p:cNvPr id="604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397125"/>
                        <a:ext cx="5060950" cy="6223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6666FF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482600" y="3933031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zh-CN" altLang="en-US" sz="2400" b="1" dirty="0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682750" y="5556250"/>
          <a:ext cx="6000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9800" imgH="228600" progId="Equation.DSMT4">
                  <p:embed/>
                </p:oleObj>
              </mc:Choice>
              <mc:Fallback>
                <p:oleObj name="Equation" r:id="rId4" imgW="2539800" imgH="228600" progId="Equation.DSMT4">
                  <p:embed/>
                  <p:pic>
                    <p:nvPicPr>
                      <p:cNvPr id="604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556250"/>
                        <a:ext cx="6000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BDBBC-FE43-D443-A1D4-D7C283C5A37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AE50024-2365-9742-862C-B78D21A64EA1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3E45EF-0180-B841-A8BB-7D9DA72EE8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1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3" grpId="0" animBg="1"/>
      <p:bldP spid="14" grpId="0" animBg="1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95850"/>
            <a:ext cx="7645400" cy="11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5950" y="1046163"/>
            <a:ext cx="4222750" cy="4714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en-US" altLang="zh-CN" sz="28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FM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信号的功率分配</a:t>
            </a:r>
            <a:endParaRPr lang="en-US" altLang="zh-CN" sz="2800" b="1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1046163" y="3165475"/>
          <a:ext cx="2057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279360" progId="Equation.DSMT4">
                  <p:embed/>
                </p:oleObj>
              </mc:Choice>
              <mc:Fallback>
                <p:oleObj name="Equation" r:id="rId5" imgW="863280" imgH="279360" progId="Equation.DSMT4">
                  <p:embed/>
                  <p:pic>
                    <p:nvPicPr>
                      <p:cNvPr id="921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165475"/>
                        <a:ext cx="20574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194050" y="2978150"/>
          <a:ext cx="26400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04900" imgH="444500" progId="Equation.DSMT4">
                  <p:embed/>
                </p:oleObj>
              </mc:Choice>
              <mc:Fallback>
                <p:oleObj name="Equation" r:id="rId7" imgW="1104900" imgH="444500" progId="Equation.DSMT4">
                  <p:embed/>
                  <p:pic>
                    <p:nvPicPr>
                      <p:cNvPr id="92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978150"/>
                        <a:ext cx="264001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5861050" y="2957513"/>
          <a:ext cx="147955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419040" progId="Equation.DSMT4">
                  <p:embed/>
                </p:oleObj>
              </mc:Choice>
              <mc:Fallback>
                <p:oleObj name="Equation" r:id="rId9" imgW="622080" imgH="419040" progId="Equation.DSMT4">
                  <p:embed/>
                  <p:pic>
                    <p:nvPicPr>
                      <p:cNvPr id="921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2957513"/>
                        <a:ext cx="1479550" cy="100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0" y="723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883400" y="38115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载波功率</a:t>
            </a:r>
          </a:p>
        </p:txBody>
      </p:sp>
      <p:graphicFrame>
        <p:nvGraphicFramePr>
          <p:cNvPr id="92174" name="Object 9"/>
          <p:cNvGraphicFramePr>
            <a:graphicFrameLocks noChangeAspect="1"/>
          </p:cNvGraphicFramePr>
          <p:nvPr/>
        </p:nvGraphicFramePr>
        <p:xfrm>
          <a:off x="2216150" y="1735138"/>
          <a:ext cx="5280025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98600" imgH="431640" progId="Equation.DSMT4">
                  <p:embed/>
                </p:oleObj>
              </mc:Choice>
              <mc:Fallback>
                <p:oleObj name="Equation" r:id="rId11" imgW="2298600" imgH="431640" progId="Equation.DSMT4">
                  <p:embed/>
                  <p:pic>
                    <p:nvPicPr>
                      <p:cNvPr id="9217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735138"/>
                        <a:ext cx="5280025" cy="982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圆角矩形 22"/>
          <p:cNvSpPr/>
          <p:nvPr/>
        </p:nvSpPr>
        <p:spPr>
          <a:xfrm>
            <a:off x="3994150" y="3025775"/>
            <a:ext cx="1822450" cy="1111250"/>
          </a:xfrm>
          <a:prstGeom prst="roundRect">
            <a:avLst/>
          </a:prstGeom>
          <a:noFill/>
          <a:ln w="19050">
            <a:solidFill>
              <a:srgbClr val="0033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4616450" y="4113213"/>
            <a:ext cx="8001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defRPr/>
            </a:pPr>
            <a:r>
              <a:rPr lang="en-US" altLang="zh-CN" sz="2800" b="1" kern="0" dirty="0">
                <a:solidFill>
                  <a:srgbClr val="003399"/>
                </a:solidFill>
                <a:latin typeface="Arial" pitchFamily="34" charset="0"/>
                <a:ea typeface="+mn-ea"/>
                <a:cs typeface="Arial" pitchFamily="34" charset="0"/>
              </a:rPr>
              <a:t>=1</a:t>
            </a:r>
          </a:p>
        </p:txBody>
      </p:sp>
      <p:pic>
        <p:nvPicPr>
          <p:cNvPr id="25" name="Rain382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718050"/>
            <a:ext cx="52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F2CEE-2C42-704B-94A2-759A9F558F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5A477427-22E7-A248-BF31-97BD6410634C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FD6EF0-D80C-9C46-AC40-90986EDFA6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113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0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5" grpId="0" animBg="1"/>
      <p:bldP spid="18" grpId="0"/>
      <p:bldP spid="23" grpId="0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7"/>
          <a:stretch>
            <a:fillRect/>
          </a:stretch>
        </p:blipFill>
        <p:spPr bwMode="auto">
          <a:xfrm>
            <a:off x="666750" y="1312863"/>
            <a:ext cx="7861300" cy="49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/>
          <p:cNvSpPr/>
          <p:nvPr/>
        </p:nvSpPr>
        <p:spPr>
          <a:xfrm>
            <a:off x="3268663" y="3754438"/>
            <a:ext cx="2592387" cy="1985962"/>
          </a:xfrm>
          <a:prstGeom prst="ellipse">
            <a:avLst/>
          </a:prstGeom>
          <a:noFill/>
          <a:ln w="28575" cmpd="dbl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882900" y="4303713"/>
          <a:ext cx="3405188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86730" imgH="780194" progId="Visio.Drawing.11">
                  <p:embed/>
                </p:oleObj>
              </mc:Choice>
              <mc:Fallback>
                <p:oleObj name="Visio" r:id="rId3" imgW="1886730" imgH="780194" progId="Visio.Drawing.11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303713"/>
                        <a:ext cx="3405188" cy="140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-6350" y="495300"/>
            <a:ext cx="3644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 --- 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可从不同角度分类：</a:t>
            </a:r>
          </a:p>
        </p:txBody>
      </p:sp>
      <p:sp>
        <p:nvSpPr>
          <p:cNvPr id="10" name="Freeform 37"/>
          <p:cNvSpPr>
            <a:spLocks/>
          </p:cNvSpPr>
          <p:nvPr/>
        </p:nvSpPr>
        <p:spPr bwMode="auto">
          <a:xfrm rot="321579">
            <a:off x="2892425" y="3406775"/>
            <a:ext cx="784225" cy="549275"/>
          </a:xfrm>
          <a:custGeom>
            <a:avLst/>
            <a:gdLst>
              <a:gd name="T0" fmla="*/ 2147483647 w 496"/>
              <a:gd name="T1" fmla="*/ 2147483647 h 357"/>
              <a:gd name="T2" fmla="*/ 2147483647 w 496"/>
              <a:gd name="T3" fmla="*/ 2147483647 h 357"/>
              <a:gd name="T4" fmla="*/ 2147483647 w 496"/>
              <a:gd name="T5" fmla="*/ 2147483647 h 357"/>
              <a:gd name="T6" fmla="*/ 2147483647 w 496"/>
              <a:gd name="T7" fmla="*/ 2147483647 h 357"/>
              <a:gd name="T8" fmla="*/ 2147483647 w 496"/>
              <a:gd name="T9" fmla="*/ 2147483647 h 357"/>
              <a:gd name="T10" fmla="*/ 0 w 496"/>
              <a:gd name="T11" fmla="*/ 2147483647 h 357"/>
              <a:gd name="T12" fmla="*/ 2147483647 w 496"/>
              <a:gd name="T13" fmla="*/ 0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6"/>
              <a:gd name="T22" fmla="*/ 0 h 357"/>
              <a:gd name="T23" fmla="*/ 496 w 496"/>
              <a:gd name="T24" fmla="*/ 357 h 3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6" h="357">
                <a:moveTo>
                  <a:pt x="433" y="220"/>
                </a:moveTo>
                <a:lnTo>
                  <a:pt x="496" y="125"/>
                </a:lnTo>
                <a:lnTo>
                  <a:pt x="422" y="357"/>
                </a:lnTo>
                <a:lnTo>
                  <a:pt x="169" y="273"/>
                </a:lnTo>
                <a:lnTo>
                  <a:pt x="295" y="283"/>
                </a:lnTo>
                <a:cubicBezTo>
                  <a:pt x="295" y="283"/>
                  <a:pt x="116" y="41"/>
                  <a:pt x="0" y="41"/>
                </a:cubicBezTo>
                <a:lnTo>
                  <a:pt x="408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5400000" scaled="1"/>
          </a:gradFill>
          <a:ln w="0">
            <a:solidFill>
              <a:srgbClr val="9933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77"/>
          <p:cNvSpPr>
            <a:spLocks/>
          </p:cNvSpPr>
          <p:nvPr/>
        </p:nvSpPr>
        <p:spPr bwMode="auto">
          <a:xfrm flipH="1">
            <a:off x="5405438" y="3398838"/>
            <a:ext cx="720725" cy="622300"/>
          </a:xfrm>
          <a:custGeom>
            <a:avLst/>
            <a:gdLst>
              <a:gd name="T0" fmla="*/ 2147483647 w 496"/>
              <a:gd name="T1" fmla="*/ 2147483647 h 357"/>
              <a:gd name="T2" fmla="*/ 2147483647 w 496"/>
              <a:gd name="T3" fmla="*/ 2147483647 h 357"/>
              <a:gd name="T4" fmla="*/ 2147483647 w 496"/>
              <a:gd name="T5" fmla="*/ 2147483647 h 357"/>
              <a:gd name="T6" fmla="*/ 2147483647 w 496"/>
              <a:gd name="T7" fmla="*/ 2147483647 h 357"/>
              <a:gd name="T8" fmla="*/ 2147483647 w 496"/>
              <a:gd name="T9" fmla="*/ 2147483647 h 357"/>
              <a:gd name="T10" fmla="*/ 0 w 496"/>
              <a:gd name="T11" fmla="*/ 2147483647 h 357"/>
              <a:gd name="T12" fmla="*/ 2147483647 w 496"/>
              <a:gd name="T13" fmla="*/ 0 h 3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96"/>
              <a:gd name="T22" fmla="*/ 0 h 357"/>
              <a:gd name="T23" fmla="*/ 496 w 496"/>
              <a:gd name="T24" fmla="*/ 357 h 35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96" h="357">
                <a:moveTo>
                  <a:pt x="433" y="220"/>
                </a:moveTo>
                <a:lnTo>
                  <a:pt x="496" y="125"/>
                </a:lnTo>
                <a:lnTo>
                  <a:pt x="422" y="357"/>
                </a:lnTo>
                <a:lnTo>
                  <a:pt x="169" y="273"/>
                </a:lnTo>
                <a:lnTo>
                  <a:pt x="295" y="283"/>
                </a:lnTo>
                <a:cubicBezTo>
                  <a:pt x="295" y="283"/>
                  <a:pt x="116" y="41"/>
                  <a:pt x="0" y="41"/>
                </a:cubicBezTo>
                <a:lnTo>
                  <a:pt x="408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5400000" scaled="1"/>
          </a:gradFill>
          <a:ln w="0">
            <a:solidFill>
              <a:srgbClr val="9933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38"/>
          <p:cNvSpPr>
            <a:spLocks/>
          </p:cNvSpPr>
          <p:nvPr/>
        </p:nvSpPr>
        <p:spPr bwMode="auto">
          <a:xfrm rot="-820649">
            <a:off x="2800350" y="5191125"/>
            <a:ext cx="684213" cy="611188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 w="0">
            <a:solidFill>
              <a:srgbClr val="9933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39"/>
          <p:cNvSpPr>
            <a:spLocks/>
          </p:cNvSpPr>
          <p:nvPr/>
        </p:nvSpPr>
        <p:spPr bwMode="auto">
          <a:xfrm rot="822223">
            <a:off x="5707063" y="5205413"/>
            <a:ext cx="708025" cy="6064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 w="0">
            <a:solidFill>
              <a:srgbClr val="993366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云形标注 14"/>
          <p:cNvSpPr/>
          <p:nvPr/>
        </p:nvSpPr>
        <p:spPr>
          <a:xfrm>
            <a:off x="7239000" y="139700"/>
            <a:ext cx="2266950" cy="1511300"/>
          </a:xfrm>
          <a:prstGeom prst="cloudCallout">
            <a:avLst>
              <a:gd name="adj1" fmla="val -53032"/>
              <a:gd name="adj2" fmla="val 8087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都有哪些</a:t>
            </a:r>
            <a:endParaRPr lang="en-US" altLang="zh-CN" sz="2400" dirty="0">
              <a:solidFill>
                <a:srgbClr val="003399"/>
              </a:solidFill>
              <a:latin typeface="黑体" pitchFamily="2" charset="-122"/>
              <a:ea typeface="黑体" pitchFamily="2" charset="-122"/>
            </a:endParaRPr>
          </a:p>
          <a:p>
            <a:pPr algn="ctr">
              <a:lnSpc>
                <a:spcPts val="3200"/>
              </a:lnSpc>
              <a:defRPr/>
            </a:pP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调制方式？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3F24C-CA26-454E-B3A1-56CB6CE8C6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2D6C9CB-0764-5D47-97F5-B50241EB077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5EC4B2-AE32-3846-A51F-EF8BA3499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97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7050" y="1046163"/>
            <a:ext cx="4578350" cy="4714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4</a:t>
            </a:r>
            <a:r>
              <a:rPr lang="en-US" altLang="zh-CN" sz="28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</a:t>
            </a:r>
            <a:r>
              <a:rPr lang="en-US" altLang="zh-CN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FM</a:t>
            </a:r>
            <a:r>
              <a:rPr lang="zh-CN" altLang="en-US" sz="2800" b="1" dirty="0">
                <a:latin typeface="Arial" pitchFamily="34" charset="0"/>
                <a:ea typeface="黑体" pitchFamily="2" charset="-122"/>
                <a:cs typeface="Arial" pitchFamily="34" charset="0"/>
              </a:rPr>
              <a:t>的特点  优势  应用</a:t>
            </a:r>
            <a:endParaRPr lang="en-US" altLang="zh-CN" sz="2800" b="1" kern="0" dirty="0"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7476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22"/>
          <a:stretch>
            <a:fillRect/>
          </a:stretch>
        </p:blipFill>
        <p:spPr bwMode="auto">
          <a:xfrm>
            <a:off x="793750" y="1651000"/>
            <a:ext cx="800100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46"/>
          <a:stretch>
            <a:fillRect/>
          </a:stretch>
        </p:blipFill>
        <p:spPr bwMode="auto">
          <a:xfrm>
            <a:off x="749300" y="4851400"/>
            <a:ext cx="8001000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40" b="31754"/>
          <a:stretch>
            <a:fillRect/>
          </a:stretch>
        </p:blipFill>
        <p:spPr bwMode="auto">
          <a:xfrm>
            <a:off x="793750" y="3784600"/>
            <a:ext cx="80010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88C28-F5D7-374E-ADB7-5EB06A1395A8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41F0C4FF-0B16-D842-8F82-2F3E1F617C37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C773FF-B7DB-F143-B249-2EAE4E8D99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-50800" y="423863"/>
            <a:ext cx="80899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00000"/>
              </a:buClr>
              <a:buSzPct val="65000"/>
            </a:pPr>
            <a:r>
              <a:rPr lang="en-US" altLang="en-US" sz="2800" b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lang="en-US" altLang="zh-CN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5.3.</a:t>
            </a:r>
            <a:r>
              <a:rPr lang="en-US" altLang="zh-CN" sz="2800" b="1">
                <a:solidFill>
                  <a:srgbClr val="9900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en-US" altLang="zh-CN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zh-CN" altLang="en-US" sz="2800" b="1">
                <a:solidFill>
                  <a:srgbClr val="00339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调频</a:t>
            </a:r>
            <a:r>
              <a:rPr lang="zh-CN" altLang="en-US" sz="2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信号的产生与解调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5950" y="1073150"/>
            <a:ext cx="35115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charset="0"/>
              </a:rPr>
              <a:t>调频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信号的产生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2466" name="Object 3"/>
          <p:cNvGraphicFramePr>
            <a:graphicFrameLocks noChangeAspect="1"/>
          </p:cNvGraphicFramePr>
          <p:nvPr/>
        </p:nvGraphicFramePr>
        <p:xfrm>
          <a:off x="3327400" y="2146300"/>
          <a:ext cx="30670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98121" imgH="256032" progId="Visio.Drawing.11">
                  <p:embed/>
                </p:oleObj>
              </mc:Choice>
              <mc:Fallback>
                <p:oleObj name="Visio" r:id="rId3" imgW="898121" imgH="256032" progId="Visio.Drawing.11">
                  <p:embed/>
                  <p:pic>
                    <p:nvPicPr>
                      <p:cNvPr id="6246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2146300"/>
                        <a:ext cx="306705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矩形 19"/>
          <p:cNvSpPr>
            <a:spLocks noChangeArrowheads="1"/>
          </p:cNvSpPr>
          <p:nvPr/>
        </p:nvSpPr>
        <p:spPr bwMode="auto">
          <a:xfrm>
            <a:off x="987425" y="1809750"/>
            <a:ext cx="16287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</a:pPr>
            <a:r>
              <a:rPr lang="en-US" altLang="zh-CN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1)</a:t>
            </a:r>
            <a:r>
              <a:rPr lang="zh-CN" altLang="en-US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直接法</a:t>
            </a:r>
            <a:endParaRPr lang="en-US" altLang="zh-CN" sz="2800" b="1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16000" y="3340100"/>
            <a:ext cx="52006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调制电压控制振荡器的频率：</a:t>
            </a:r>
            <a:endParaRPr lang="en-US" altLang="zh-CN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2467" name="Object 4"/>
          <p:cNvGraphicFramePr>
            <a:graphicFrameLocks noChangeAspect="1"/>
          </p:cNvGraphicFramePr>
          <p:nvPr/>
        </p:nvGraphicFramePr>
        <p:xfrm>
          <a:off x="3282950" y="4051300"/>
          <a:ext cx="294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280" imgH="253800" progId="Equation.DSMT4">
                  <p:embed/>
                </p:oleObj>
              </mc:Choice>
              <mc:Fallback>
                <p:oleObj name="Equation" r:id="rId5" imgW="1295280" imgH="253800" progId="Equation.DSMT4">
                  <p:embed/>
                  <p:pic>
                    <p:nvPicPr>
                      <p:cNvPr id="624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4051300"/>
                        <a:ext cx="29464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98538" y="4718050"/>
            <a:ext cx="73517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电路简单、可获得较大的频偏；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频率稳定度不高，可采用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PLL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调频器进行改进。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1D69-3E9D-0649-8D8B-4783E0221E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06B72CA-DEE6-B04D-87BC-E16D4C5446F8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3DCE7-1E63-2544-AD99-AE1C618CA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62473" grpId="0"/>
      <p:bldP spid="22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3490" name="Object 4"/>
          <p:cNvGraphicFramePr>
            <a:graphicFrameLocks noChangeAspect="1"/>
          </p:cNvGraphicFramePr>
          <p:nvPr/>
        </p:nvGraphicFramePr>
        <p:xfrm>
          <a:off x="1828800" y="1962150"/>
          <a:ext cx="55276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31478" imgH="705073" progId="Visio.Drawing.11">
                  <p:embed/>
                </p:oleObj>
              </mc:Choice>
              <mc:Fallback>
                <p:oleObj name="Visio" r:id="rId3" imgW="1831478" imgH="705073" progId="Visio.Drawing.11">
                  <p:embed/>
                  <p:pic>
                    <p:nvPicPr>
                      <p:cNvPr id="634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62150"/>
                        <a:ext cx="5527675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63495" name="矩形 23"/>
          <p:cNvSpPr>
            <a:spLocks noChangeArrowheads="1"/>
          </p:cNvSpPr>
          <p:nvPr/>
        </p:nvSpPr>
        <p:spPr bwMode="auto">
          <a:xfrm>
            <a:off x="854075" y="1117600"/>
            <a:ext cx="16287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</a:pPr>
            <a:r>
              <a:rPr lang="en-US" altLang="zh-CN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2)</a:t>
            </a:r>
            <a:r>
              <a:rPr lang="zh-CN" altLang="en-US" sz="2800" b="1">
                <a:solidFill>
                  <a:srgbClr val="99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间接法</a:t>
            </a:r>
            <a:endParaRPr lang="en-US" altLang="zh-CN" sz="2800" b="1">
              <a:solidFill>
                <a:srgbClr val="99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016000" y="4406900"/>
            <a:ext cx="71564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积分 </a:t>
            </a:r>
            <a:r>
              <a:rPr lang="zh-CN" altLang="en-US" sz="2400" b="1">
                <a:solidFill>
                  <a:srgbClr val="003399"/>
                </a:solidFill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</a:rPr>
              <a:t>⤑ 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调相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(NBFM) </a:t>
            </a:r>
            <a:r>
              <a:rPr lang="zh-CN" altLang="en-US" sz="2400" b="1">
                <a:solidFill>
                  <a:srgbClr val="003399"/>
                </a:solidFill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</a:rPr>
              <a:t>⤑ 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n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次倍频 </a:t>
            </a:r>
            <a:r>
              <a:rPr lang="zh-CN" altLang="en-US" sz="2400" b="1">
                <a:solidFill>
                  <a:srgbClr val="003399"/>
                </a:solidFill>
                <a:latin typeface="Cambria Math" panose="02040503050406030204" pitchFamily="18" charset="0"/>
                <a:ea typeface="华文中宋" panose="02010600040101010101" pitchFamily="2" charset="-122"/>
                <a:cs typeface="Arial" panose="020B0604020202020204" pitchFamily="34" charset="0"/>
              </a:rPr>
              <a:t>⤑ </a:t>
            </a:r>
            <a:r>
              <a:rPr lang="en-US" altLang="zh-CN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WBFM</a:t>
            </a:r>
            <a:endParaRPr lang="en-US" altLang="zh-CN" sz="3300" b="1">
              <a:latin typeface="Arial" panose="020B0604020202020204" pitchFamily="34" charset="0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016000" y="4984750"/>
            <a:ext cx="73517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频率稳定度好；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r>
              <a:rPr lang="zh-CN" altLang="en-US" sz="2400">
                <a:solidFill>
                  <a:srgbClr val="0033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需要多次倍频和混频，因此电路较复杂。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A76BC-7DA0-C040-B6B3-A398F69AE1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5D21F13-CE5D-0346-9C88-1083EB22F7E0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326FE-AD8E-F04E-998F-477ADD31A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71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/>
      <p:bldP spid="25" grpId="0"/>
      <p:bldP spid="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4850" y="1073150"/>
            <a:ext cx="35560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b="1" u="sng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28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  <a:cs typeface="Arial" charset="0"/>
              </a:rPr>
              <a:t>调频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信号的解调  </a:t>
            </a:r>
            <a:endParaRPr lang="en-US" altLang="zh-CN" sz="2800" b="1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7050" y="1739900"/>
            <a:ext cx="2503488" cy="449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1)</a:t>
            </a:r>
            <a:r>
              <a:rPr lang="zh-CN" altLang="en-US" sz="2400" b="1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非相干解调</a:t>
            </a:r>
            <a:endParaRPr lang="en-US" altLang="zh-CN" sz="2400" b="1" dirty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6550" y="1739900"/>
            <a:ext cx="2195513" cy="449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2)</a:t>
            </a:r>
            <a:r>
              <a:rPr lang="zh-CN" altLang="en-US" sz="2400" b="1" kern="0" dirty="0">
                <a:solidFill>
                  <a:srgbClr val="990099"/>
                </a:solidFill>
                <a:latin typeface="黑体" pitchFamily="2" charset="-122"/>
                <a:ea typeface="黑体" pitchFamily="2" charset="-122"/>
              </a:rPr>
              <a:t>相干解调</a:t>
            </a:r>
            <a:endParaRPr lang="en-US" altLang="zh-CN" sz="2400" b="1" dirty="0">
              <a:solidFill>
                <a:srgbClr val="990099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27150" y="2317750"/>
            <a:ext cx="33337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适用：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NBFM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和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WBFM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27150" y="2806700"/>
            <a:ext cx="55562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思路</a:t>
            </a:r>
            <a:r>
              <a:rPr lang="zh-CN" altLang="en-US" sz="2400" dirty="0">
                <a:solidFill>
                  <a:srgbClr val="003399"/>
                </a:solidFill>
                <a:latin typeface="华文中宋" pitchFamily="2" charset="-122"/>
                <a:ea typeface="华文中宋" pitchFamily="2" charset="-122"/>
              </a:rPr>
              <a:t>：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完成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频率</a:t>
            </a:r>
            <a:r>
              <a:rPr lang="en-US" altLang="zh-CN" sz="28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~</a:t>
            </a:r>
            <a:r>
              <a:rPr lang="zh-CN" altLang="en-US" sz="240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电压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的转换，即：</a:t>
            </a:r>
          </a:p>
        </p:txBody>
      </p:sp>
      <p:graphicFrame>
        <p:nvGraphicFramePr>
          <p:cNvPr id="65544" name="Object 3"/>
          <p:cNvGraphicFramePr>
            <a:graphicFrameLocks noChangeAspect="1"/>
          </p:cNvGraphicFramePr>
          <p:nvPr/>
        </p:nvGraphicFramePr>
        <p:xfrm>
          <a:off x="942975" y="3517900"/>
          <a:ext cx="42560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79360" progId="Equation.DSMT4">
                  <p:embed/>
                </p:oleObj>
              </mc:Choice>
              <mc:Fallback>
                <p:oleObj name="Equation" r:id="rId2" imgW="2057400" imgH="279360" progId="Equation.DSMT4">
                  <p:embed/>
                  <p:pic>
                    <p:nvPicPr>
                      <p:cNvPr id="6554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517900"/>
                        <a:ext cx="425608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882650" y="4348163"/>
          <a:ext cx="71564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455314" imgH="526694" progId="Visio.Drawing.11">
                  <p:embed/>
                </p:oleObj>
              </mc:Choice>
              <mc:Fallback>
                <p:oleObj name="Visio" r:id="rId4" imgW="2455314" imgH="526694" progId="Visio.Drawing.11">
                  <p:embed/>
                  <p:pic>
                    <p:nvPicPr>
                      <p:cNvPr id="157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4348163"/>
                        <a:ext cx="7156450" cy="152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5816600" y="3562350"/>
          <a:ext cx="2044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241200" progId="Equation.DSMT4">
                  <p:embed/>
                </p:oleObj>
              </mc:Choice>
              <mc:Fallback>
                <p:oleObj name="Equation" r:id="rId6" imgW="990360" imgH="241200" progId="Equation.DSMT4">
                  <p:embed/>
                  <p:pic>
                    <p:nvPicPr>
                      <p:cNvPr id="157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562350"/>
                        <a:ext cx="2044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971800" y="1739900"/>
            <a:ext cx="17319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990099"/>
                </a:solidFill>
                <a:latin typeface="+mj-lt"/>
                <a:ea typeface="幼圆" pitchFamily="49" charset="-122"/>
              </a:rPr>
              <a:t>——</a:t>
            </a:r>
            <a:r>
              <a:rPr lang="zh-CN" altLang="en-US" sz="2400" b="1" dirty="0">
                <a:solidFill>
                  <a:srgbClr val="990099"/>
                </a:solidFill>
                <a:latin typeface="幼圆" pitchFamily="49" charset="-122"/>
                <a:ea typeface="幼圆" pitchFamily="49" charset="-122"/>
              </a:rPr>
              <a:t>鉴频器</a:t>
            </a:r>
          </a:p>
        </p:txBody>
      </p:sp>
      <p:sp>
        <p:nvSpPr>
          <p:cNvPr id="15" name="矩形 14"/>
          <p:cNvSpPr/>
          <p:nvPr/>
        </p:nvSpPr>
        <p:spPr>
          <a:xfrm>
            <a:off x="5238750" y="3517900"/>
            <a:ext cx="48895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133600" y="5918200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2" eaLnBrk="1" hangingPunct="1">
              <a:spcBef>
                <a:spcPct val="20000"/>
              </a:spcBef>
              <a:buClr>
                <a:schemeClr val="folHlink"/>
              </a:buClr>
              <a:buSzPct val="50000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一种振幅鉴频器</a:t>
            </a:r>
          </a:p>
        </p:txBody>
      </p:sp>
      <p:sp>
        <p:nvSpPr>
          <p:cNvPr id="17" name="矩形 16"/>
          <p:cNvSpPr/>
          <p:nvPr/>
        </p:nvSpPr>
        <p:spPr>
          <a:xfrm>
            <a:off x="5745163" y="2184400"/>
            <a:ext cx="20447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仅适用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  <a:cs typeface="Arial" pitchFamily="34" charset="0"/>
              </a:rPr>
              <a:t>NBFM</a:t>
            </a:r>
            <a:endParaRPr lang="zh-CN" altLang="en-US" sz="2400" dirty="0">
              <a:ea typeface="宋体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789613" y="1739900"/>
            <a:ext cx="1955800" cy="933450"/>
          </a:xfrm>
          <a:prstGeom prst="roundRect">
            <a:avLst/>
          </a:prstGeom>
          <a:noFill/>
          <a:ln w="12700">
            <a:solidFill>
              <a:srgbClr val="7373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FBA95-4C83-C94F-B26C-D563ED602B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504B7FF-68F0-6C4A-A58C-C366D3536CA2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A116A-B18F-4848-BEA6-855EAA3302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59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704850" y="3500438"/>
            <a:ext cx="68897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304800" eaLnBrk="0" hangingPunct="0">
              <a:defRPr/>
            </a:pPr>
            <a:r>
              <a:rPr lang="zh-CN" sz="2400" b="1" dirty="0">
                <a:ea typeface="宋体" charset="-122"/>
                <a:cs typeface="Times New Roman" pitchFamily="18" charset="0"/>
              </a:rPr>
              <a:t>微分器</a:t>
            </a:r>
            <a:r>
              <a:rPr lang="zh-CN" altLang="en-US" sz="2400" dirty="0">
                <a:ea typeface="宋体" charset="-122"/>
                <a:cs typeface="Times New Roman" pitchFamily="18" charset="0"/>
              </a:rPr>
              <a:t>：</a:t>
            </a:r>
            <a:r>
              <a:rPr lang="zh-CN" sz="2400" b="1" dirty="0">
                <a:ea typeface="宋体" charset="-122"/>
                <a:cs typeface="Times New Roman" pitchFamily="18" charset="0"/>
              </a:rPr>
              <a:t>把幅度恒定的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调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波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调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幅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调</a:t>
            </a: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波 ：</a:t>
            </a:r>
            <a:r>
              <a:rPr lang="en-US" altLang="zh-CN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                                  </a:t>
            </a:r>
            <a:endParaRPr lang="zh-CN" sz="2400" b="1" dirty="0">
              <a:solidFill>
                <a:srgbClr val="990099"/>
              </a:solidFill>
              <a:ea typeface="宋体" charset="-122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704850" y="5073650"/>
            <a:ext cx="51593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zh-CN" altLang="en-US" sz="2400" b="1" dirty="0">
                <a:latin typeface="宋体" pitchFamily="2" charset="-122"/>
                <a:ea typeface="宋体" charset="-122"/>
                <a:cs typeface="Times New Roman" pitchFamily="18" charset="0"/>
              </a:rPr>
              <a:t>包络检波器：检出</a:t>
            </a:r>
            <a:r>
              <a:rPr lang="zh-CN" altLang="en-US" sz="2400" b="1" dirty="0">
                <a:solidFill>
                  <a:srgbClr val="7030A0"/>
                </a:solidFill>
                <a:latin typeface="宋体" pitchFamily="2" charset="-122"/>
                <a:ea typeface="宋体" charset="-122"/>
                <a:cs typeface="Times New Roman" pitchFamily="18" charset="0"/>
              </a:rPr>
              <a:t>包络</a:t>
            </a:r>
            <a:r>
              <a:rPr lang="zh-CN" altLang="en-US" sz="2400" b="1" dirty="0">
                <a:ea typeface="宋体" charset="-122"/>
              </a:rPr>
              <a:t>并滤去直流</a:t>
            </a:r>
            <a:r>
              <a:rPr lang="zh-CN" altLang="en-US" sz="2400" b="1" dirty="0">
                <a:latin typeface="宋体" pitchFamily="2" charset="-122"/>
                <a:ea typeface="宋体" charset="-122"/>
                <a:cs typeface="Times New Roman" pitchFamily="18" charset="0"/>
              </a:rPr>
              <a:t>，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 </a:t>
            </a:r>
            <a:endParaRPr lang="zh-CN" altLang="en-US" sz="2400" b="1" dirty="0">
              <a:latin typeface="宋体" pitchFamily="2" charset="-122"/>
              <a:ea typeface="宋体" charset="-122"/>
            </a:endParaRPr>
          </a:p>
        </p:txBody>
      </p:sp>
      <p:sp>
        <p:nvSpPr>
          <p:cNvPr id="14337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52226" name="Object 18"/>
          <p:cNvGraphicFramePr>
            <a:graphicFrameLocks noChangeAspect="1"/>
          </p:cNvGraphicFramePr>
          <p:nvPr/>
        </p:nvGraphicFramePr>
        <p:xfrm>
          <a:off x="838200" y="1073150"/>
          <a:ext cx="715645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455314" imgH="526694" progId="Visio.Drawing.11">
                  <p:embed/>
                </p:oleObj>
              </mc:Choice>
              <mc:Fallback>
                <p:oleObj name="Visio" r:id="rId3" imgW="2455314" imgH="526694" progId="Visio.Drawing.11">
                  <p:embed/>
                  <p:pic>
                    <p:nvPicPr>
                      <p:cNvPr id="522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073150"/>
                        <a:ext cx="7156450" cy="1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838200" y="2673350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r>
              <a:rPr lang="zh-CN" altLang="en-US" sz="2400" b="1">
                <a:solidFill>
                  <a:srgbClr val="0033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2400" b="1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4531" name="Object 19"/>
          <p:cNvGraphicFramePr>
            <a:graphicFrameLocks noChangeAspect="1"/>
          </p:cNvGraphicFramePr>
          <p:nvPr/>
        </p:nvGraphicFramePr>
        <p:xfrm>
          <a:off x="1549400" y="4184650"/>
          <a:ext cx="6223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69920" imgH="279360" progId="Equation.DSMT4">
                  <p:embed/>
                </p:oleObj>
              </mc:Choice>
              <mc:Fallback>
                <p:oleObj name="Equation" r:id="rId5" imgW="2869920" imgH="279360" progId="Equation.DSMT4">
                  <p:embed/>
                  <p:pic>
                    <p:nvPicPr>
                      <p:cNvPr id="645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184650"/>
                        <a:ext cx="62230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3371850" y="5668963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93800" imgH="241300" progId="Equation.3">
                  <p:embed/>
                </p:oleObj>
              </mc:Choice>
              <mc:Fallback>
                <p:oleObj name="公式" r:id="rId7" imgW="1193800" imgH="241300" progId="Equation.3">
                  <p:embed/>
                  <p:pic>
                    <p:nvPicPr>
                      <p:cNvPr id="6453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5668963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 flipH="1">
            <a:off x="3282950" y="4806950"/>
            <a:ext cx="800100" cy="7112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7150100" y="2806700"/>
            <a:ext cx="1377950" cy="711200"/>
          </a:xfrm>
          <a:prstGeom prst="wedgeRoundRectCallout">
            <a:avLst>
              <a:gd name="adj1" fmla="val -61843"/>
              <a:gd name="adj2" fmla="val 38116"/>
              <a:gd name="adj3" fmla="val 16667"/>
            </a:avLst>
          </a:prstGeom>
          <a:noFill/>
          <a:ln w="3175">
            <a:solidFill>
              <a:srgbClr val="0033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 sz="2000" dirty="0">
              <a:solidFill>
                <a:srgbClr val="00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algn="ctr">
              <a:defRPr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幅</a:t>
            </a:r>
            <a:r>
              <a:rPr lang="en-US" altLang="zh-CN" sz="20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频都随</a:t>
            </a:r>
            <a:endParaRPr lang="en-US" altLang="zh-CN" sz="2000" dirty="0">
              <a:solidFill>
                <a:srgbClr val="00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algn="ctr">
              <a:defRPr/>
            </a:pPr>
            <a:r>
              <a:rPr lang="en-US" altLang="zh-CN" sz="2000" dirty="0">
                <a:solidFill>
                  <a:srgbClr val="99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m(t)</a:t>
            </a: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变化</a:t>
            </a:r>
            <a:endParaRPr lang="zh-CN" altLang="en-US" sz="200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algn="ctr">
              <a:defRPr/>
            </a:pPr>
            <a:endParaRPr lang="zh-CN" altLang="en-US" sz="2000" dirty="0"/>
          </a:p>
        </p:txBody>
      </p:sp>
      <p:cxnSp>
        <p:nvCxnSpPr>
          <p:cNvPr id="33" name="直接连接符 32"/>
          <p:cNvCxnSpPr/>
          <p:nvPr/>
        </p:nvCxnSpPr>
        <p:spPr>
          <a:xfrm>
            <a:off x="2971800" y="4760913"/>
            <a:ext cx="1689100" cy="1587"/>
          </a:xfrm>
          <a:prstGeom prst="line">
            <a:avLst/>
          </a:prstGeom>
          <a:ln w="19050">
            <a:solidFill>
              <a:srgbClr val="9900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460750" y="6157913"/>
            <a:ext cx="2400300" cy="1587"/>
          </a:xfrm>
          <a:prstGeom prst="line">
            <a:avLst/>
          </a:prstGeom>
          <a:ln w="19050">
            <a:solidFill>
              <a:srgbClr val="9900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5594350" y="5073650"/>
            <a:ext cx="330993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经</a:t>
            </a:r>
            <a:r>
              <a:rPr lang="en-US" altLang="zh-CN" sz="2400" b="1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LPF</a:t>
            </a:r>
            <a:r>
              <a:rPr lang="zh-CN" altLang="en-US" sz="2400" b="1" dirty="0">
                <a:solidFill>
                  <a:srgbClr val="000000"/>
                </a:solidFill>
                <a:latin typeface="Arial" pitchFamily="34" charset="0"/>
                <a:ea typeface="宋体" charset="-122"/>
                <a:cs typeface="Arial" pitchFamily="34" charset="0"/>
              </a:rPr>
              <a:t>即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ea typeface="宋体" charset="-122"/>
                <a:cs typeface="Times New Roman" pitchFamily="18" charset="0"/>
              </a:rPr>
              <a:t>得解调输出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  <a:cs typeface="Times New Roman" pitchFamily="18" charset="0"/>
              </a:rPr>
              <a:t>： 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2405063" y="2673350"/>
          <a:ext cx="42560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57400" imgH="279360" progId="Equation.DSMT4">
                  <p:embed/>
                </p:oleObj>
              </mc:Choice>
              <mc:Fallback>
                <p:oleObj name="Equation" r:id="rId9" imgW="2057400" imgH="279360" progId="Equation.DSMT4">
                  <p:embed/>
                  <p:pic>
                    <p:nvPicPr>
                      <p:cNvPr id="645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2673350"/>
                        <a:ext cx="4256087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椭圆形标注 20"/>
          <p:cNvSpPr/>
          <p:nvPr/>
        </p:nvSpPr>
        <p:spPr>
          <a:xfrm>
            <a:off x="4173538" y="3429000"/>
            <a:ext cx="1022350" cy="577850"/>
          </a:xfrm>
          <a:prstGeom prst="wedgeEllipseCallout">
            <a:avLst>
              <a:gd name="adj1" fmla="val -11971"/>
              <a:gd name="adj2" fmla="val -76265"/>
            </a:avLst>
          </a:prstGeom>
          <a:noFill/>
          <a:ln w="127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椭圆形标注 21"/>
          <p:cNvSpPr/>
          <p:nvPr/>
        </p:nvSpPr>
        <p:spPr>
          <a:xfrm>
            <a:off x="5461000" y="3384550"/>
            <a:ext cx="1733550" cy="666750"/>
          </a:xfrm>
          <a:prstGeom prst="wedgeEllipseCallout">
            <a:avLst>
              <a:gd name="adj1" fmla="val -26513"/>
              <a:gd name="adj2" fmla="val 77107"/>
            </a:avLst>
          </a:prstGeom>
          <a:noFill/>
          <a:ln w="12700">
            <a:solidFill>
              <a:srgbClr val="00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9273C-8909-504C-92B4-23D08313256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03158DD-22D5-7C4F-B975-07DF9DD07615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2BFCC-2AAB-3B4B-9700-7083594DFD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5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4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  <p:bldP spid="143370" grpId="0"/>
      <p:bldP spid="19" grpId="0" autoUpdateAnimBg="0"/>
      <p:bldP spid="26" grpId="0" animBg="1"/>
      <p:bldP spid="31" grpId="0" animBg="1"/>
      <p:bldP spid="36" grpId="0"/>
      <p:bldP spid="21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6"/>
          <p:cNvSpPr txBox="1">
            <a:spLocks noChangeArrowheads="1"/>
          </p:cNvSpPr>
          <p:nvPr/>
        </p:nvSpPr>
        <p:spPr bwMode="gray">
          <a:xfrm>
            <a:off x="-6350" y="406400"/>
            <a:ext cx="5645150" cy="5842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5.4  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调频</a:t>
            </a:r>
            <a:r>
              <a:rPr lang="zh-CN" altLang="en-US" sz="3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抗噪声性能</a:t>
            </a:r>
            <a:endParaRPr lang="en-GB" sz="32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838200" y="1117600"/>
            <a:ext cx="715645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304800" eaLnBrk="0" hangingPunct="0">
              <a:lnSpc>
                <a:spcPts val="2800"/>
              </a:lnSpc>
              <a:defRPr/>
            </a:pPr>
            <a:r>
              <a:rPr lang="zh-CN" sz="24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模型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和方法与</a:t>
            </a:r>
            <a:r>
              <a:rPr lang="zh-CN" sz="24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线性调制系统相似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。</a:t>
            </a: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解</a:t>
            </a:r>
            <a:r>
              <a:rPr lang="en-US" altLang="zh-CN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---</a:t>
            </a:r>
            <a:r>
              <a: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鉴频器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：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194550" y="3884613"/>
            <a:ext cx="18669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55000"/>
            </a:pPr>
            <a:r>
              <a:rPr lang="zh-CN" altLang="en-US" sz="20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单音调制时</a:t>
            </a:r>
            <a:endParaRPr lang="en-US" altLang="zh-CN" sz="2000">
              <a:solidFill>
                <a:srgbClr val="00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2749550" y="4152900"/>
          <a:ext cx="4271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800" imgH="241300" progId="Equation.DSMT4">
                  <p:embed/>
                </p:oleObj>
              </mc:Choice>
              <mc:Fallback>
                <p:oleObj name="Equation" r:id="rId3" imgW="1955800" imgH="241300" progId="Equation.DSMT4">
                  <p:embed/>
                  <p:pic>
                    <p:nvPicPr>
                      <p:cNvPr id="665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152900"/>
                        <a:ext cx="4271963" cy="5207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0400" y="3179763"/>
            <a:ext cx="25336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大信噪比时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  </a:t>
            </a:r>
            <a:endParaRPr lang="en-US" altLang="zh-CN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6564" name="Object 6"/>
          <p:cNvGraphicFramePr>
            <a:graphicFrameLocks noChangeAspect="1"/>
          </p:cNvGraphicFramePr>
          <p:nvPr/>
        </p:nvGraphicFramePr>
        <p:xfrm>
          <a:off x="3549650" y="3486150"/>
          <a:ext cx="2667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8960" imgH="253800" progId="Equation.DSMT4">
                  <p:embed/>
                </p:oleObj>
              </mc:Choice>
              <mc:Fallback>
                <p:oleObj name="Equation" r:id="rId5" imgW="1218960" imgH="253800" progId="Equation.DSMT4">
                  <p:embed/>
                  <p:pic>
                    <p:nvPicPr>
                      <p:cNvPr id="6656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486150"/>
                        <a:ext cx="2667000" cy="555625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FF0000">
                                  <a:gamma/>
                                  <a:shade val="60000"/>
                                  <a:invGamma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6694488" y="3575050"/>
          <a:ext cx="8112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0440" imgH="457200" progId="Equation.DSMT4">
                  <p:embed/>
                </p:oleObj>
              </mc:Choice>
              <mc:Fallback>
                <p:oleObj name="Equation" r:id="rId7" imgW="190440" imgH="457200" progId="Equation.DSMT4">
                  <p:embed/>
                  <p:pic>
                    <p:nvPicPr>
                      <p:cNvPr id="66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4488" y="3575050"/>
                        <a:ext cx="8112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615950" y="5935663"/>
            <a:ext cx="45783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小信噪比时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ea typeface="宋体" charset="-122"/>
              </a:rPr>
              <a:t>门限效应</a:t>
            </a:r>
            <a:endParaRPr lang="en-US" altLang="zh-CN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66575" name="Object 15"/>
          <p:cNvGraphicFramePr>
            <a:graphicFrameLocks noChangeAspect="1"/>
          </p:cNvGraphicFramePr>
          <p:nvPr/>
        </p:nvGraphicFramePr>
        <p:xfrm>
          <a:off x="1060450" y="1533525"/>
          <a:ext cx="76454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7483210" imgH="1813326" progId="Visio.Drawing.11">
                  <p:embed/>
                </p:oleObj>
              </mc:Choice>
              <mc:Fallback>
                <p:oleObj name="Visio" r:id="rId9" imgW="7483210" imgH="1813326" progId="Visio.Drawing.11">
                  <p:embed/>
                  <p:pic>
                    <p:nvPicPr>
                      <p:cNvPr id="6657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533525"/>
                        <a:ext cx="764540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Freeform 10"/>
          <p:cNvSpPr>
            <a:spLocks/>
          </p:cNvSpPr>
          <p:nvPr/>
        </p:nvSpPr>
        <p:spPr bwMode="auto">
          <a:xfrm rot="20468409" flipH="1">
            <a:off x="1833563" y="3965575"/>
            <a:ext cx="577850" cy="5334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771650" y="3886200"/>
            <a:ext cx="585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m</a:t>
            </a:r>
            <a:r>
              <a:rPr lang="en-US" altLang="zh-CN" sz="2400" b="1" baseline="-2500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>
                <a:solidFill>
                  <a:srgbClr val="FF0000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2400">
              <a:solidFill>
                <a:srgbClr val="FF0000"/>
              </a:solidFill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Freeform 10"/>
          <p:cNvSpPr>
            <a:spLocks/>
          </p:cNvSpPr>
          <p:nvPr/>
        </p:nvSpPr>
        <p:spPr bwMode="auto">
          <a:xfrm rot="20468409" flipH="1">
            <a:off x="2767013" y="4054475"/>
            <a:ext cx="577850" cy="5334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10"/>
          <p:cNvSpPr>
            <a:spLocks/>
          </p:cNvSpPr>
          <p:nvPr/>
        </p:nvSpPr>
        <p:spPr bwMode="auto">
          <a:xfrm rot="20468409" flipH="1">
            <a:off x="3487738" y="3387725"/>
            <a:ext cx="577850" cy="5334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10"/>
          <p:cNvSpPr>
            <a:spLocks/>
          </p:cNvSpPr>
          <p:nvPr/>
        </p:nvSpPr>
        <p:spPr bwMode="auto">
          <a:xfrm rot="20468409" flipH="1">
            <a:off x="3576638" y="3387725"/>
            <a:ext cx="577850" cy="5334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10"/>
          <p:cNvSpPr>
            <a:spLocks/>
          </p:cNvSpPr>
          <p:nvPr/>
        </p:nvSpPr>
        <p:spPr bwMode="auto">
          <a:xfrm rot="20468409" flipH="1">
            <a:off x="3665538" y="3387725"/>
            <a:ext cx="577850" cy="533400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3268" name="Picture 2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4762500"/>
            <a:ext cx="7778750" cy="110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9DC39C-CC8B-6848-A962-FD3DC30F16A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C53C264-30E1-A24C-9AA6-0BECAF4F9530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629C5-C5AA-094E-B6DE-D902D6388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33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1382" grpId="0"/>
      <p:bldP spid="10" grpId="0" autoUpdateAnimBg="0"/>
      <p:bldP spid="14" grpId="0" autoUpdateAnimBg="0"/>
      <p:bldP spid="20" grpId="0" autoUpdateAnimBg="0"/>
      <p:bldP spid="18" grpId="0" animBg="1"/>
      <p:bldP spid="19" grpId="0"/>
      <p:bldP spid="23" grpId="0" animBg="1"/>
      <p:bldP spid="24" grpId="0" animBg="1"/>
      <p:bldP spid="25" grpId="0" animBg="1"/>
      <p:bldP spid="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0" y="1624013"/>
            <a:ext cx="8101013" cy="4738687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所有系统在“</a:t>
            </a:r>
            <a:r>
              <a:rPr lang="zh-CN" altLang="en-US" sz="28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同等条件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”下进行比较</a:t>
            </a:r>
            <a:r>
              <a:rPr lang="zh-CN" altLang="en-US" sz="2800" dirty="0">
                <a:latin typeface="+mn-ea"/>
              </a:rPr>
              <a:t>：</a:t>
            </a:r>
            <a:endParaRPr lang="en-US" altLang="zh-CN" sz="2800" dirty="0">
              <a:latin typeface="+mn-ea"/>
            </a:endParaRPr>
          </a:p>
          <a:p>
            <a:pPr>
              <a:lnSpc>
                <a:spcPts val="38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+mn-ea"/>
              </a:rPr>
              <a:t>       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解调器输入信号功率为 </a:t>
            </a:r>
            <a:r>
              <a:rPr lang="en-US" sz="28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S</a:t>
            </a:r>
            <a:r>
              <a:rPr lang="en-US" sz="2800" baseline="-250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i </a:t>
            </a:r>
            <a:endParaRPr lang="zh-CN" altLang="en-US" sz="2800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lnSpc>
                <a:spcPts val="3800"/>
              </a:lnSpc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               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信道噪声均值为</a:t>
            </a:r>
            <a:r>
              <a:rPr lang="en-US" altLang="zh-CN" sz="24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，</a:t>
            </a:r>
            <a:r>
              <a:rPr lang="zh-CN" altLang="en-US" sz="24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单边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功率谱密度为 </a:t>
            </a:r>
            <a:r>
              <a:rPr lang="en-US" altLang="zh-CN" sz="28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n</a:t>
            </a:r>
            <a:r>
              <a:rPr lang="en-US" sz="2800" baseline="-250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0</a:t>
            </a:r>
            <a:endParaRPr lang="en-US" altLang="zh-CN" sz="2800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lnSpc>
                <a:spcPts val="3800"/>
              </a:lnSpc>
              <a:buFontTx/>
              <a:buNone/>
              <a:defRPr/>
            </a:pPr>
            <a:r>
              <a:rPr lang="en-US" altLang="zh-CN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               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基带信号带宽为  </a:t>
            </a:r>
            <a:r>
              <a:rPr lang="en-US" sz="28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f</a:t>
            </a:r>
            <a:r>
              <a:rPr lang="en-US" sz="2800" baseline="-250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m</a:t>
            </a:r>
            <a:endParaRPr lang="en-US" altLang="zh-CN" sz="2800" dirty="0">
              <a:solidFill>
                <a:srgbClr val="003399"/>
              </a:solidFill>
              <a:latin typeface="Arial" pitchFamily="34" charset="0"/>
              <a:ea typeface="幼圆" pitchFamily="49" charset="-122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  <a:defRPr/>
            </a:pP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               其中</a:t>
            </a:r>
            <a:r>
              <a:rPr lang="en-US" altLang="zh-CN" sz="24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AM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的调幅度为 </a:t>
            </a:r>
            <a:r>
              <a:rPr lang="en-US" altLang="zh-CN" sz="2400" dirty="0">
                <a:solidFill>
                  <a:srgbClr val="003399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100%</a:t>
            </a:r>
            <a:r>
              <a:rPr lang="zh-CN" altLang="en-US" sz="2400" dirty="0">
                <a:solidFill>
                  <a:srgbClr val="0000CC"/>
                </a:solidFill>
                <a:latin typeface="Arial" pitchFamily="34" charset="0"/>
                <a:ea typeface="幼圆" pitchFamily="49" charset="-122"/>
                <a:cs typeface="Arial" pitchFamily="34" charset="0"/>
              </a:rPr>
              <a:t> ，</a:t>
            </a:r>
            <a:r>
              <a:rPr lang="zh-CN" altLang="en-US" sz="2400" dirty="0">
                <a:latin typeface="Arial" pitchFamily="34" charset="0"/>
                <a:ea typeface="幼圆" pitchFamily="49" charset="-122"/>
                <a:cs typeface="Arial" pitchFamily="34" charset="0"/>
              </a:rPr>
              <a:t>正弦型调制信号</a:t>
            </a:r>
          </a:p>
        </p:txBody>
      </p:sp>
      <p:graphicFrame>
        <p:nvGraphicFramePr>
          <p:cNvPr id="67586" name="Object 6"/>
          <p:cNvGraphicFramePr>
            <a:graphicFrameLocks noChangeAspect="1"/>
          </p:cNvGraphicFramePr>
          <p:nvPr/>
        </p:nvGraphicFramePr>
        <p:xfrm>
          <a:off x="1593850" y="2540000"/>
          <a:ext cx="3556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457200" progId="Equation.DSMT4">
                  <p:embed/>
                </p:oleObj>
              </mc:Choice>
              <mc:Fallback>
                <p:oleObj name="Equation" r:id="rId2" imgW="190440" imgH="457200" progId="Equation.DSMT4">
                  <p:embed/>
                  <p:pic>
                    <p:nvPicPr>
                      <p:cNvPr id="675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2540000"/>
                        <a:ext cx="3556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6"/>
          <p:cNvSpPr txBox="1">
            <a:spLocks noChangeArrowheads="1"/>
          </p:cNvSpPr>
          <p:nvPr/>
        </p:nvSpPr>
        <p:spPr bwMode="gray">
          <a:xfrm>
            <a:off x="-6350" y="406400"/>
            <a:ext cx="6045200" cy="5842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5.5  </a:t>
            </a:r>
            <a:r>
              <a:rPr lang="zh-CN" altLang="en-US" sz="3200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各种</a:t>
            </a:r>
            <a:r>
              <a:rPr lang="zh-CN" altLang="en-US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模拟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调制系统</a:t>
            </a:r>
            <a:r>
              <a:rPr lang="zh-CN" altLang="en-US" sz="3200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200" b="1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比较</a:t>
            </a:r>
            <a:endParaRPr lang="en-GB" sz="32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E905E-82F8-0346-9F5B-505177E317D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C78C2283-838A-0749-BE24-87408FF89E7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1CEF0F-08B4-8342-80EA-BC95B121B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5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内容占位符 3"/>
          <p:cNvGraphicFramePr>
            <a:graphicFrameLocks noGrp="1"/>
          </p:cNvGraphicFramePr>
          <p:nvPr>
            <p:ph idx="1"/>
          </p:nvPr>
        </p:nvGraphicFramePr>
        <p:xfrm>
          <a:off x="571500" y="1162050"/>
          <a:ext cx="7956550" cy="5283201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0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调制方式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信号带宽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输出信噪比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制度增益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设备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AM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DSB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SSB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VSB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  <a:cs typeface="Arial" panose="020B0604020202020204" pitchFamily="34" charset="0"/>
                        </a:rPr>
                        <a:t>FM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482850" y="2025650"/>
          <a:ext cx="5826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28600" progId="Equation.DSMT4">
                  <p:embed/>
                </p:oleObj>
              </mc:Choice>
              <mc:Fallback>
                <p:oleObj name="Equation" r:id="rId2" imgW="266400" imgH="228600" progId="Equation.DSMT4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025650"/>
                        <a:ext cx="582613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2571750" y="3790950"/>
          <a:ext cx="444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450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790950"/>
                        <a:ext cx="444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6"/>
          <p:cNvGraphicFramePr>
            <a:graphicFrameLocks noChangeAspect="1"/>
          </p:cNvGraphicFramePr>
          <p:nvPr/>
        </p:nvGraphicFramePr>
        <p:xfrm>
          <a:off x="2185988" y="4757738"/>
          <a:ext cx="131921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480" imgH="228600" progId="Equation.DSMT4">
                  <p:embed/>
                </p:oleObj>
              </mc:Choice>
              <mc:Fallback>
                <p:oleObj name="Equation" r:id="rId6" imgW="609480" imgH="228600" progId="Equation.DSMT4">
                  <p:embed/>
                  <p:pic>
                    <p:nvPicPr>
                      <p:cNvPr id="5530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4757738"/>
                        <a:ext cx="1319212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7"/>
          <p:cNvGraphicFramePr>
            <a:graphicFrameLocks noChangeAspect="1"/>
          </p:cNvGraphicFramePr>
          <p:nvPr/>
        </p:nvGraphicFramePr>
        <p:xfrm>
          <a:off x="2438400" y="2928938"/>
          <a:ext cx="5826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DSMT4">
                  <p:embed/>
                </p:oleObj>
              </mc:Choice>
              <mc:Fallback>
                <p:oleObj name="Equation" r:id="rId8" imgW="266400" imgH="228600" progId="Equation.DSMT4">
                  <p:embed/>
                  <p:pic>
                    <p:nvPicPr>
                      <p:cNvPr id="450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28938"/>
                        <a:ext cx="582613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8"/>
          <p:cNvGraphicFramePr>
            <a:graphicFrameLocks noChangeAspect="1"/>
          </p:cNvGraphicFramePr>
          <p:nvPr/>
        </p:nvGraphicFramePr>
        <p:xfrm>
          <a:off x="2066925" y="5695950"/>
          <a:ext cx="15271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279360" progId="Equation.DSMT4">
                  <p:embed/>
                </p:oleObj>
              </mc:Choice>
              <mc:Fallback>
                <p:oleObj name="Equation" r:id="rId10" imgW="787320" imgH="279360" progId="Equation.DSMT4">
                  <p:embed/>
                  <p:pic>
                    <p:nvPicPr>
                      <p:cNvPr id="4506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695950"/>
                        <a:ext cx="152717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9"/>
          <p:cNvGraphicFramePr>
            <a:graphicFrameLocks noChangeAspect="1"/>
          </p:cNvGraphicFramePr>
          <p:nvPr/>
        </p:nvGraphicFramePr>
        <p:xfrm>
          <a:off x="6083300" y="2139950"/>
          <a:ext cx="5778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360" imgH="177480" progId="Equation.DSMT4">
                  <p:embed/>
                </p:oleObj>
              </mc:Choice>
              <mc:Fallback>
                <p:oleObj name="Equation" r:id="rId12" imgW="279360" imgH="177480" progId="Equation.DSMT4">
                  <p:embed/>
                  <p:pic>
                    <p:nvPicPr>
                      <p:cNvPr id="4506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2139950"/>
                        <a:ext cx="577850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10"/>
          <p:cNvGraphicFramePr>
            <a:graphicFrameLocks noChangeAspect="1"/>
          </p:cNvGraphicFramePr>
          <p:nvPr/>
        </p:nvGraphicFramePr>
        <p:xfrm>
          <a:off x="5657850" y="5676900"/>
          <a:ext cx="15811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99920" imgH="279360" progId="Equation.DSMT4">
                  <p:embed/>
                </p:oleObj>
              </mc:Choice>
              <mc:Fallback>
                <p:oleObj name="Equation" r:id="rId14" imgW="799920" imgH="279360" progId="Equation.DSMT4">
                  <p:embed/>
                  <p:pic>
                    <p:nvPicPr>
                      <p:cNvPr id="4506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5676900"/>
                        <a:ext cx="1581150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1"/>
          <p:cNvGraphicFramePr>
            <a:graphicFrameLocks noChangeAspect="1"/>
          </p:cNvGraphicFramePr>
          <p:nvPr/>
        </p:nvGraphicFramePr>
        <p:xfrm>
          <a:off x="4171950" y="3727450"/>
          <a:ext cx="7381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79360" progId="Equation.DSMT4">
                  <p:embed/>
                </p:oleObj>
              </mc:Choice>
              <mc:Fallback>
                <p:oleObj name="Equation" r:id="rId16" imgW="253800" imgH="279360" progId="Equation.DSMT4">
                  <p:embed/>
                  <p:pic>
                    <p:nvPicPr>
                      <p:cNvPr id="450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727450"/>
                        <a:ext cx="738188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2"/>
          <p:cNvGraphicFramePr>
            <a:graphicFrameLocks noChangeAspect="1"/>
          </p:cNvGraphicFramePr>
          <p:nvPr/>
        </p:nvGraphicFramePr>
        <p:xfrm>
          <a:off x="4216400" y="2827338"/>
          <a:ext cx="6429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5320" imgH="431640" progId="Equation.DSMT4">
                  <p:embed/>
                </p:oleObj>
              </mc:Choice>
              <mc:Fallback>
                <p:oleObj name="Equation" r:id="rId18" imgW="355320" imgH="431640" progId="Equation.DSMT4">
                  <p:embed/>
                  <p:pic>
                    <p:nvPicPr>
                      <p:cNvPr id="4506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827338"/>
                        <a:ext cx="642938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3"/>
          <p:cNvGraphicFramePr>
            <a:graphicFrameLocks noChangeAspect="1"/>
          </p:cNvGraphicFramePr>
          <p:nvPr/>
        </p:nvGraphicFramePr>
        <p:xfrm>
          <a:off x="4127500" y="1908175"/>
          <a:ext cx="9286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69800" imgH="431640" progId="Equation.DSMT4">
                  <p:embed/>
                </p:oleObj>
              </mc:Choice>
              <mc:Fallback>
                <p:oleObj name="Equation" r:id="rId20" imgW="469800" imgH="431640" progId="Equation.DSMT4">
                  <p:embed/>
                  <p:pic>
                    <p:nvPicPr>
                      <p:cNvPr id="4506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1908175"/>
                        <a:ext cx="9286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4"/>
          <p:cNvGraphicFramePr>
            <a:graphicFrameLocks noChangeAspect="1"/>
          </p:cNvGraphicFramePr>
          <p:nvPr/>
        </p:nvGraphicFramePr>
        <p:xfrm>
          <a:off x="3949700" y="5532438"/>
          <a:ext cx="12954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72840" imgH="431640" progId="Equation.DSMT4">
                  <p:embed/>
                </p:oleObj>
              </mc:Choice>
              <mc:Fallback>
                <p:oleObj name="Equation" r:id="rId22" imgW="672840" imgH="431640" progId="Equation.DSMT4">
                  <p:embed/>
                  <p:pic>
                    <p:nvPicPr>
                      <p:cNvPr id="4506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5532438"/>
                        <a:ext cx="12954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45" name="矩形 17"/>
          <p:cNvSpPr>
            <a:spLocks noChangeArrowheads="1"/>
          </p:cNvSpPr>
          <p:nvPr/>
        </p:nvSpPr>
        <p:spPr bwMode="auto">
          <a:xfrm>
            <a:off x="6172200" y="301148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67646" name="矩形 18"/>
          <p:cNvSpPr>
            <a:spLocks noChangeArrowheads="1"/>
          </p:cNvSpPr>
          <p:nvPr/>
        </p:nvSpPr>
        <p:spPr bwMode="auto">
          <a:xfrm>
            <a:off x="6172200" y="3900488"/>
            <a:ext cx="338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1</a:t>
            </a:r>
            <a:endParaRPr lang="zh-CN" altLang="en-US" sz="2400"/>
          </a:p>
        </p:txBody>
      </p:sp>
      <p:graphicFrame>
        <p:nvGraphicFramePr>
          <p:cNvPr id="55368" name="Object 72"/>
          <p:cNvGraphicFramePr>
            <a:graphicFrameLocks noChangeAspect="1"/>
          </p:cNvGraphicFramePr>
          <p:nvPr/>
        </p:nvGraphicFramePr>
        <p:xfrm>
          <a:off x="3994150" y="4789488"/>
          <a:ext cx="1276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22080" imgH="203040" progId="Equation.DSMT4">
                  <p:embed/>
                </p:oleObj>
              </mc:Choice>
              <mc:Fallback>
                <p:oleObj name="Equation" r:id="rId24" imgW="622080" imgH="203040" progId="Equation.DSMT4">
                  <p:embed/>
                  <p:pic>
                    <p:nvPicPr>
                      <p:cNvPr id="55368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789488"/>
                        <a:ext cx="1276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63"/>
          <p:cNvGraphicFramePr>
            <a:graphicFrameLocks noChangeAspect="1"/>
          </p:cNvGraphicFramePr>
          <p:nvPr/>
        </p:nvGraphicFramePr>
        <p:xfrm>
          <a:off x="5727700" y="4762500"/>
          <a:ext cx="12763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22080" imgH="203040" progId="Equation.DSMT4">
                  <p:embed/>
                </p:oleObj>
              </mc:Choice>
              <mc:Fallback>
                <p:oleObj name="Equation" r:id="rId26" imgW="622080" imgH="203040" progId="Equation.DSMT4">
                  <p:embed/>
                  <p:pic>
                    <p:nvPicPr>
                      <p:cNvPr id="2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762500"/>
                        <a:ext cx="127635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7550150" y="20955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简单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7550150" y="29845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中等</a:t>
            </a: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594600" y="56515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中等</a:t>
            </a: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7594600" y="480695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复杂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591425" y="391795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复杂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734D6-7287-2841-9754-66DAC66CFD0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725FD7A-E154-024F-8938-5FC3ADC663EE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57C0C8-81DF-AC4C-AD45-1408C60748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0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45" grpId="0"/>
      <p:bldP spid="67646" grpId="0"/>
      <p:bldP spid="21" grpId="0"/>
      <p:bldP spid="22" grpId="0"/>
      <p:bldP spid="23" grpId="0"/>
      <p:bldP spid="24" grpId="0"/>
      <p:bldP spid="2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49300" y="423863"/>
            <a:ext cx="25336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Arial" charset="0"/>
              </a:rPr>
              <a:t>性能比较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60450" y="1295400"/>
            <a:ext cx="77343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1</a:t>
            </a:r>
            <a:r>
              <a:rPr lang="zh-CN" altLang="en-US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）</a:t>
            </a:r>
            <a:r>
              <a:rPr lang="zh-CN" altLang="en-US" sz="28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抗噪声性能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：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FM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最好，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DSB/SSB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、</a:t>
            </a:r>
            <a:endParaRPr lang="en-US" altLang="zh-CN" sz="2800" kern="0" dirty="0">
              <a:latin typeface="Arial" charset="0"/>
              <a:ea typeface="华文中宋" pitchFamily="2" charset="-122"/>
              <a:cs typeface="Arial" charset="0"/>
            </a:endParaRP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                       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         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VSB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次之，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AM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最差；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2</a:t>
            </a:r>
            <a:r>
              <a:rPr lang="zh-CN" altLang="en-US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）频谱利用率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：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SSB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最高，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VSB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较高，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                               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DSB/AM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次之，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FM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最差；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3</a:t>
            </a:r>
            <a:r>
              <a:rPr lang="zh-CN" altLang="en-US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）功率利用率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：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FM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最高，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DSB/SSB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、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                               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VSB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次之，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AM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最差； 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4</a:t>
            </a:r>
            <a:r>
              <a:rPr lang="zh-CN" altLang="en-US" sz="28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）设备复杂度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：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AM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最简，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DSB/ FM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次之，</a:t>
            </a:r>
          </a:p>
          <a:p>
            <a:pPr marL="342900" indent="-342900">
              <a:lnSpc>
                <a:spcPts val="4000"/>
              </a:lnSpc>
              <a:spcBef>
                <a:spcPct val="20000"/>
              </a:spcBef>
              <a:buClr>
                <a:srgbClr val="FF0000"/>
              </a:buClr>
              <a:buSzPct val="55000"/>
              <a:buFont typeface="Wingdings" pitchFamily="2" charset="2"/>
              <a:buNone/>
              <a:defRPr/>
            </a:pP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                               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VSB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较复杂， </a:t>
            </a:r>
            <a:r>
              <a:rPr lang="en-US" altLang="zh-CN" sz="2800" kern="0" dirty="0">
                <a:latin typeface="Arial" charset="0"/>
                <a:ea typeface="华文中宋" pitchFamily="2" charset="-122"/>
                <a:cs typeface="Arial" charset="0"/>
              </a:rPr>
              <a:t>SSB</a:t>
            </a:r>
            <a:r>
              <a:rPr lang="zh-CN" altLang="en-US" sz="2800" kern="0" dirty="0">
                <a:latin typeface="Arial" charset="0"/>
                <a:ea typeface="华文中宋" pitchFamily="2" charset="-122"/>
                <a:cs typeface="Arial" charset="0"/>
              </a:rPr>
              <a:t>最复杂。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2A00DA-29E5-F742-BF10-D6603474F82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E22229DD-F4E4-644F-A710-76C13ADF404E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C8654-6CFA-C047-8785-5D623130A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452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2600" y="406400"/>
            <a:ext cx="25336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特点与应用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073150"/>
            <a:ext cx="85725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571500" indent="-457200">
              <a:lnSpc>
                <a:spcPts val="34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1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）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AM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优点是接收设备简单；缺点是功率利用率低，抗干扰能力差。主要用在中波和短波调幅广播。</a:t>
            </a:r>
          </a:p>
          <a:p>
            <a:pPr marL="571500" indent="-457200">
              <a:lnSpc>
                <a:spcPts val="34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2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）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DSB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优点是功率利用率高，带宽与</a:t>
            </a:r>
            <a:r>
              <a:rPr lang="en-US" altLang="zh-CN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AM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相同。主要用于调频立体声中的差信号调制，彩色</a:t>
            </a:r>
            <a:r>
              <a:rPr lang="en-US" altLang="zh-CN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TV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中的色差信号调制。</a:t>
            </a:r>
          </a:p>
          <a:p>
            <a:pPr marL="571500" indent="-457200">
              <a:lnSpc>
                <a:spcPts val="34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3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）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SSB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优点是功率利用率和频带利用率都较高，抗干扰能力和抗选择性衰落能力均优于</a:t>
            </a:r>
            <a:r>
              <a:rPr lang="en-US" altLang="zh-CN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AM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，而带宽只有</a:t>
            </a:r>
            <a:r>
              <a:rPr lang="en-US" altLang="zh-CN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AM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的一半；缺点是收发设备都复杂。常用于频分多路复用系统中。</a:t>
            </a:r>
          </a:p>
          <a:p>
            <a:pPr marL="571500" indent="-457200">
              <a:lnSpc>
                <a:spcPts val="34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4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）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VSB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：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抗噪声性能和频带利用率与</a:t>
            </a:r>
            <a:r>
              <a:rPr lang="en-US" altLang="zh-CN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SSB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相当。在电视广播等系统中得到了广泛应用。</a:t>
            </a:r>
          </a:p>
          <a:p>
            <a:pPr marL="571500" indent="-457200">
              <a:lnSpc>
                <a:spcPts val="34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5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）</a:t>
            </a:r>
            <a:r>
              <a:rPr lang="en-US" altLang="zh-CN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FM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宋体" charset="-122"/>
                <a:cs typeface="Arial" pitchFamily="34" charset="0"/>
              </a:rPr>
              <a:t>： </a:t>
            </a:r>
            <a:r>
              <a:rPr lang="zh-CN" altLang="en-US" sz="2400" b="1" kern="0" dirty="0">
                <a:latin typeface="Arial" pitchFamily="34" charset="0"/>
                <a:ea typeface="宋体" charset="-122"/>
                <a:cs typeface="Arial" pitchFamily="34" charset="0"/>
              </a:rPr>
              <a:t>抗干扰能力强，广泛应用于长距离高质量的通信系统中。缺点是频带利用率低，存在门限效应。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83302-3C1E-6645-BDE2-D828E5B4E87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D1451F7-27CD-354B-89F1-C87F541A2011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3375F-4B36-9249-B4F9-A66E4400E4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4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223963"/>
            <a:ext cx="2366962" cy="649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8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一般模型</a:t>
            </a:r>
          </a:p>
          <a:p>
            <a:pPr lvl="2"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None/>
            </a:pPr>
            <a:endParaRPr lang="en-US" altLang="zh-CN" sz="3200">
              <a:solidFill>
                <a:schemeClr val="tx2"/>
              </a:solidFill>
            </a:endParaRPr>
          </a:p>
        </p:txBody>
      </p:sp>
      <p:graphicFrame>
        <p:nvGraphicFramePr>
          <p:cNvPr id="349189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022475" y="2051050"/>
          <a:ext cx="38830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0388" imgH="422031" progId="Visio.Drawing.11">
                  <p:embed/>
                </p:oleObj>
              </mc:Choice>
              <mc:Fallback>
                <p:oleObj name="Visio" r:id="rId2" imgW="1110388" imgH="422031" progId="Visio.Drawing.11">
                  <p:embed/>
                  <p:pic>
                    <p:nvPicPr>
                      <p:cNvPr id="3491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051050"/>
                        <a:ext cx="3883025" cy="1600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CCCCFF">
                              <a:gamma/>
                              <a:shade val="46275"/>
                              <a:invGamma/>
                              <a:alpha val="44000"/>
                            </a:srgbClr>
                          </a:gs>
                          <a:gs pos="100000">
                            <a:srgbClr val="CCCCFF">
                              <a:alpha val="28999"/>
                            </a:srgbClr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EFD5F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36"/>
          <p:cNvSpPr txBox="1">
            <a:spLocks noChangeArrowheads="1"/>
          </p:cNvSpPr>
          <p:nvPr/>
        </p:nvSpPr>
        <p:spPr bwMode="gray">
          <a:xfrm>
            <a:off x="-6350" y="428625"/>
            <a:ext cx="7200900" cy="584200"/>
          </a:xfrm>
          <a:prstGeom prst="rect">
            <a:avLst/>
          </a:prstGeom>
          <a:solidFill>
            <a:srgbClr val="003399"/>
          </a:solidFill>
          <a:ln w="9525">
            <a:solidFill>
              <a:srgbClr val="0033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5.1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幅度调制（线性调制）的原理</a:t>
            </a:r>
            <a:endParaRPr lang="en-GB" sz="3200" b="1" noProof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线形标注 2(无边框) 27"/>
          <p:cNvSpPr/>
          <p:nvPr/>
        </p:nvSpPr>
        <p:spPr>
          <a:xfrm>
            <a:off x="6083300" y="3028950"/>
            <a:ext cx="1778000" cy="622300"/>
          </a:xfrm>
          <a:prstGeom prst="callout2">
            <a:avLst>
              <a:gd name="adj1" fmla="val 51684"/>
              <a:gd name="adj2" fmla="val -2126"/>
              <a:gd name="adj3" fmla="val 46618"/>
              <a:gd name="adj4" fmla="val -38834"/>
              <a:gd name="adj5" fmla="val -26839"/>
              <a:gd name="adj6" fmla="val -82135"/>
            </a:avLst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  <a:ea typeface="宋体" pitchFamily="2" charset="-122"/>
              </a:rPr>
              <a:t>边带滤波器</a:t>
            </a:r>
          </a:p>
        </p:txBody>
      </p:sp>
      <p:graphicFrame>
        <p:nvGraphicFramePr>
          <p:cNvPr id="5125" name="Object 15"/>
          <p:cNvGraphicFramePr>
            <a:graphicFrameLocks noChangeAspect="1"/>
          </p:cNvGraphicFramePr>
          <p:nvPr/>
        </p:nvGraphicFramePr>
        <p:xfrm>
          <a:off x="5949950" y="3562350"/>
          <a:ext cx="2078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03040" progId="Equation.DSMT4">
                  <p:embed/>
                </p:oleObj>
              </mc:Choice>
              <mc:Fallback>
                <p:oleObj name="Equation" r:id="rId4" imgW="863280" imgH="203040" progId="Equation.DSMT4">
                  <p:embed/>
                  <p:pic>
                    <p:nvPicPr>
                      <p:cNvPr id="512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562350"/>
                        <a:ext cx="207803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25"/>
          <a:stretch>
            <a:fillRect/>
          </a:stretch>
        </p:blipFill>
        <p:spPr bwMode="auto">
          <a:xfrm>
            <a:off x="1504950" y="4303713"/>
            <a:ext cx="664845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67"/>
          <a:stretch>
            <a:fillRect/>
          </a:stretch>
        </p:blipFill>
        <p:spPr bwMode="auto">
          <a:xfrm>
            <a:off x="1524000" y="5133975"/>
            <a:ext cx="66484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1830E-C671-B74B-87C5-360E6DD2003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165D7D7-3A29-7E4E-864A-BA5C1C4B403F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9E065-C0CA-634F-9083-89005AB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6"/>
          <p:cNvSpPr txBox="1">
            <a:spLocks noChangeArrowheads="1"/>
          </p:cNvSpPr>
          <p:nvPr/>
        </p:nvSpPr>
        <p:spPr bwMode="gray">
          <a:xfrm>
            <a:off x="0" y="400050"/>
            <a:ext cx="4794250" cy="584200"/>
          </a:xfrm>
          <a:prstGeom prst="rect">
            <a:avLst/>
          </a:prstGeom>
          <a:solidFill>
            <a:srgbClr val="003399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defTabSz="801688"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/>
                </a:solidFill>
                <a:ea typeface="宋体" charset="-122"/>
              </a:rPr>
              <a:t>§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5.6   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 </a:t>
            </a:r>
            <a:r>
              <a:rPr lang="en-US" altLang="zh-CN" sz="3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(</a:t>
            </a:r>
            <a:r>
              <a:rPr lang="en-US" altLang="zh-CN" sz="3200" b="1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FDM </a:t>
            </a:r>
            <a:r>
              <a:rPr lang="en-US" altLang="zh-CN" sz="3200" dirty="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)</a:t>
            </a:r>
            <a:endParaRPr lang="en-GB" sz="3200" noProof="1">
              <a:solidFill>
                <a:schemeClr val="bg1"/>
              </a:solidFill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5950" y="1312863"/>
            <a:ext cx="8001000" cy="412781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复用：在一条信道中同时传输多路信号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目的：充分利用信道的频带或时间资源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分类：</a:t>
            </a:r>
            <a:r>
              <a:rPr lang="en-US" altLang="zh-CN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FDM</a:t>
            </a: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TDM</a:t>
            </a: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SDM</a:t>
            </a: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、</a:t>
            </a:r>
            <a:r>
              <a:rPr lang="en-US" altLang="zh-CN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CDM</a:t>
            </a:r>
            <a:endParaRPr lang="zh-CN" altLang="en-US" sz="28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频分</a:t>
            </a: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：按频率划分信道的复用方式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737373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8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方法：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调制 </a:t>
            </a:r>
            <a:r>
              <a:rPr lang="zh-CN" altLang="en-US" sz="2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合成 </a:t>
            </a:r>
            <a:r>
              <a:rPr lang="zh-CN" altLang="en-US" sz="2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</a:t>
            </a:r>
            <a:r>
              <a:rPr lang="zh-CN" altLang="en-US" sz="2800" kern="0" dirty="0">
                <a:solidFill>
                  <a:srgbClr val="99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传输 </a:t>
            </a:r>
            <a:r>
              <a:rPr lang="zh-CN" altLang="en-US" sz="2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</a:t>
            </a:r>
            <a:r>
              <a:rPr lang="zh-CN" altLang="en-US" sz="2800" kern="0" dirty="0">
                <a:solidFill>
                  <a:srgbClr val="99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分路</a:t>
            </a:r>
            <a:r>
              <a:rPr lang="zh-CN" altLang="en-US" sz="28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华文中宋" pitchFamily="2" charset="-122"/>
              </a:rPr>
              <a:t>⤳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解调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5456-F505-D846-A405-71CDFB70298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F766629D-ED7F-BF4C-9B83-9F3BCF0EDAA4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A25FB-5943-F747-80A8-640FD93E9C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1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31520" y="1234440"/>
            <a:ext cx="457835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2" charset="-122"/>
                <a:cs typeface="Arial" pitchFamily="34" charset="0"/>
              </a:rPr>
              <a:t>FDM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黑体" pitchFamily="2" charset="-122"/>
                <a:cs typeface="Arial" pitchFamily="34" charset="0"/>
              </a:rPr>
              <a:t>系统原理框图：</a:t>
            </a:r>
            <a:endParaRPr lang="en-US" altLang="zh-CN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黑体" pitchFamily="2" charset="-122"/>
              <a:cs typeface="Arial" pitchFamily="34" charset="0"/>
            </a:endParaRPr>
          </a:p>
        </p:txBody>
      </p:sp>
      <p:pic>
        <p:nvPicPr>
          <p:cNvPr id="6042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7" t="27628" r="4308"/>
          <a:stretch>
            <a:fillRect/>
          </a:stretch>
        </p:blipFill>
        <p:spPr bwMode="auto">
          <a:xfrm>
            <a:off x="222250" y="2095500"/>
            <a:ext cx="870585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DCEAD-DDA9-5B4E-9C75-E57C6A7C79F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B4578377-121D-BB43-89DB-C4E25D958AA1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B00A89-255E-6444-8C1F-ED82707174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470150" y="1739900"/>
            <a:ext cx="5657850" cy="24447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chemeClr val="fol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</a:t>
            </a:r>
            <a:endParaRPr lang="zh-CN" altLang="en-US" sz="2400" kern="0" dirty="0">
              <a:solidFill>
                <a:srgbClr val="003399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</p:txBody>
      </p:sp>
      <p:sp>
        <p:nvSpPr>
          <p:cNvPr id="77827" name="Rectangle 4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7050" y="1001713"/>
            <a:ext cx="200025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n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典型例子</a:t>
            </a:r>
            <a:endParaRPr lang="en-US" altLang="zh-CN" sz="28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82850" y="1055688"/>
            <a:ext cx="58229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---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多路</a:t>
            </a:r>
            <a:r>
              <a:rPr lang="zh-CN" altLang="en-US" sz="24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载波电话系统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（</a:t>
            </a:r>
            <a:r>
              <a:rPr lang="zh-CN" altLang="en-US" sz="2400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目前，</a:t>
            </a:r>
            <a:r>
              <a:rPr lang="en-US" altLang="zh-CN" sz="2400" kern="0" dirty="0">
                <a:solidFill>
                  <a:srgbClr val="003399"/>
                </a:solidFill>
                <a:latin typeface="Arial" pitchFamily="34" charset="0"/>
                <a:ea typeface="楷体_GB2312"/>
                <a:cs typeface="Arial" pitchFamily="34" charset="0"/>
              </a:rPr>
              <a:t>TDM</a:t>
            </a:r>
            <a:r>
              <a:rPr lang="zh-CN" altLang="en-US" sz="2400" b="1" kern="0" dirty="0">
                <a:solidFill>
                  <a:srgbClr val="003399"/>
                </a:solidFill>
                <a:latin typeface="Arial" pitchFamily="34" charset="0"/>
                <a:ea typeface="楷体_GB2312"/>
                <a:cs typeface="Arial" pitchFamily="34" charset="0"/>
              </a:rPr>
              <a:t>替代）</a:t>
            </a:r>
          </a:p>
        </p:txBody>
      </p:sp>
      <p:sp>
        <p:nvSpPr>
          <p:cNvPr id="15" name="矩形 14"/>
          <p:cNvSpPr/>
          <p:nvPr/>
        </p:nvSpPr>
        <p:spPr>
          <a:xfrm>
            <a:off x="514350" y="1797276"/>
            <a:ext cx="1814830" cy="5413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层次结构</a:t>
            </a:r>
            <a:r>
              <a:rPr lang="zh-CN" altLang="en-US" sz="2400" kern="0" dirty="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：</a:t>
            </a:r>
            <a:r>
              <a:rPr lang="en-US" altLang="zh-CN" sz="2400" kern="0" dirty="0">
                <a:solidFill>
                  <a:srgbClr val="000000"/>
                </a:solidFill>
                <a:latin typeface="Arial" charset="0"/>
                <a:ea typeface="华文中宋" pitchFamily="2" charset="-122"/>
                <a:cs typeface="Arial" charset="0"/>
              </a:rPr>
              <a:t>    </a:t>
            </a:r>
          </a:p>
        </p:txBody>
      </p:sp>
      <p:sp>
        <p:nvSpPr>
          <p:cNvPr id="16" name="矩形 15"/>
          <p:cNvSpPr/>
          <p:nvPr/>
        </p:nvSpPr>
        <p:spPr>
          <a:xfrm>
            <a:off x="1017588" y="4495800"/>
            <a:ext cx="3154362" cy="4810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黑体" pitchFamily="2" charset="-122"/>
                <a:ea typeface="黑体" pitchFamily="2" charset="-122"/>
                <a:cs typeface="Arial" charset="0"/>
              </a:rPr>
              <a:t>基群频谱结构示意图：</a:t>
            </a:r>
            <a:endParaRPr lang="zh-CN" altLang="en-US" sz="24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2514600" y="1828800"/>
            <a:ext cx="5657850" cy="244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400" kern="0" dirty="0">
                <a:solidFill>
                  <a:schemeClr val="folHlink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    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12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路 </a:t>
            </a:r>
            <a:r>
              <a:rPr lang="zh-CN" altLang="en-US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⤳</a:t>
            </a:r>
            <a:r>
              <a:rPr lang="zh-CN" altLang="en-US" sz="2400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一个</a:t>
            </a:r>
            <a:r>
              <a:rPr lang="zh-CN" altLang="en-US" sz="2400" kern="0" dirty="0">
                <a:solidFill>
                  <a:srgbClr val="FF0000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基群</a:t>
            </a:r>
            <a:endParaRPr lang="en-US" altLang="zh-CN" sz="2400" kern="0" dirty="0">
              <a:solidFill>
                <a:srgbClr val="FF0000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 eaLnBrk="0" hangingPunct="0">
              <a:lnSpc>
                <a:spcPts val="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 5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个基群  </a:t>
            </a:r>
            <a:r>
              <a:rPr lang="zh-CN" altLang="en-US" sz="28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⤳</a:t>
            </a:r>
            <a:r>
              <a:rPr lang="zh-CN" altLang="en-US" sz="2400" b="1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一个</a:t>
            </a:r>
            <a:r>
              <a:rPr lang="zh-CN" altLang="en-US" sz="2400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超群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（  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60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路电话）</a:t>
            </a:r>
            <a:endParaRPr lang="en-US" altLang="zh-CN" sz="2400" kern="0" dirty="0"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 eaLnBrk="0" hangingPunct="0">
              <a:lnSpc>
                <a:spcPts val="4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10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个超群 </a:t>
            </a: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⤳</a:t>
            </a: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一个</a:t>
            </a:r>
            <a:r>
              <a:rPr lang="zh-CN" altLang="en-US" sz="2400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主群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（</a:t>
            </a:r>
            <a:r>
              <a:rPr lang="en-US" altLang="zh-CN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600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路电话）</a:t>
            </a:r>
            <a:endParaRPr lang="en-US" altLang="zh-CN" sz="2400" kern="0" dirty="0">
              <a:solidFill>
                <a:srgbClr val="000099"/>
              </a:solidFill>
              <a:latin typeface="Arial" pitchFamily="34" charset="0"/>
              <a:ea typeface="华文中宋" pitchFamily="2" charset="-122"/>
              <a:cs typeface="Arial" pitchFamily="34" charset="0"/>
            </a:endParaRPr>
          </a:p>
          <a:p>
            <a:pPr marL="342900" indent="-342900">
              <a:lnSpc>
                <a:spcPts val="35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32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多个主群 </a:t>
            </a: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</a:t>
            </a:r>
            <a:r>
              <a:rPr lang="zh-CN" altLang="en-US" sz="2800" b="1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华文中宋" pitchFamily="2" charset="-122"/>
                <a:cs typeface="Arial" pitchFamily="34" charset="0"/>
              </a:rPr>
              <a:t>⤳</a:t>
            </a:r>
            <a:r>
              <a:rPr lang="zh-CN" altLang="en-US" sz="2400" b="1" kern="0" dirty="0">
                <a:solidFill>
                  <a:srgbClr val="0000CC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  </a:t>
            </a:r>
            <a:r>
              <a:rPr lang="zh-CN" altLang="en-US" sz="2400" kern="0" dirty="0">
                <a:latin typeface="Arial" pitchFamily="34" charset="0"/>
                <a:ea typeface="华文中宋" pitchFamily="2" charset="-122"/>
                <a:cs typeface="Arial" pitchFamily="34" charset="0"/>
              </a:rPr>
              <a:t>一个</a:t>
            </a:r>
            <a:r>
              <a:rPr lang="zh-CN" altLang="en-US" sz="2400" kern="0" dirty="0">
                <a:solidFill>
                  <a:srgbClr val="003399"/>
                </a:solidFill>
                <a:latin typeface="Arial" pitchFamily="34" charset="0"/>
                <a:ea typeface="华文中宋" pitchFamily="2" charset="-122"/>
                <a:cs typeface="Arial" pitchFamily="34" charset="0"/>
              </a:rPr>
              <a:t>巨群 </a:t>
            </a:r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59513" y="4495800"/>
            <a:ext cx="2135187" cy="501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ts val="35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（每路</a:t>
            </a:r>
            <a:r>
              <a:rPr lang="en-US" altLang="zh-CN" sz="2400" b="1" kern="0" dirty="0">
                <a:solidFill>
                  <a:srgbClr val="FF0000"/>
                </a:solidFill>
                <a:latin typeface="Arial" charset="0"/>
                <a:ea typeface="华文中宋" pitchFamily="2" charset="-122"/>
                <a:cs typeface="Arial" charset="0"/>
              </a:rPr>
              <a:t>4kHz</a:t>
            </a:r>
            <a:r>
              <a:rPr lang="zh-CN" altLang="en-US" sz="2400" kern="0" dirty="0">
                <a:solidFill>
                  <a:srgbClr val="003399"/>
                </a:solidFill>
                <a:latin typeface="Arial" charset="0"/>
                <a:ea typeface="华文中宋" pitchFamily="2" charset="-122"/>
                <a:cs typeface="Arial" charset="0"/>
              </a:rPr>
              <a:t>）</a:t>
            </a:r>
          </a:p>
        </p:txBody>
      </p:sp>
      <p:pic>
        <p:nvPicPr>
          <p:cNvPr id="6145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54"/>
          <a:stretch>
            <a:fillRect/>
          </a:stretch>
        </p:blipFill>
        <p:spPr bwMode="auto">
          <a:xfrm>
            <a:off x="800100" y="5172075"/>
            <a:ext cx="74168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A1865-37A3-0C40-BD06-C440AEBC1B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21FE9DC-3C0C-5A47-A5F9-EB90A00946DD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BE89C-879C-EC45-87C7-6CD6813BBE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6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utoUpdateAnimBg="0"/>
      <p:bldP spid="13" grpId="0"/>
      <p:bldP spid="15" grpId="0" animBg="1"/>
      <p:bldP spid="16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882650" y="4167188"/>
            <a:ext cx="5335270" cy="58737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6350" y="450850"/>
            <a:ext cx="787019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en-US" altLang="en-US" sz="3200" b="1" dirty="0">
                <a:solidFill>
                  <a:srgbClr val="000099"/>
                </a:solidFill>
                <a:latin typeface="+mn-lt"/>
                <a:ea typeface="宋体" charset="-122"/>
                <a:cs typeface="Arial" pitchFamily="34" charset="0"/>
              </a:rPr>
              <a:t>§</a:t>
            </a:r>
            <a:r>
              <a:rPr lang="en-US" altLang="zh-CN" sz="3200" b="1" dirty="0">
                <a:solidFill>
                  <a:srgbClr val="000099"/>
                </a:solidFill>
                <a:latin typeface="+mn-lt"/>
                <a:ea typeface="微软雅黑" pitchFamily="34" charset="-122"/>
                <a:cs typeface="Arial" pitchFamily="34" charset="0"/>
              </a:rPr>
              <a:t>5.1.</a:t>
            </a:r>
            <a:r>
              <a:rPr lang="en-US" altLang="zh-CN" sz="3200" b="1" dirty="0">
                <a:solidFill>
                  <a:srgbClr val="990099"/>
                </a:solidFill>
                <a:latin typeface="+mn-lt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3200" b="1" dirty="0">
                <a:solidFill>
                  <a:srgbClr val="000099"/>
                </a:solidFill>
                <a:latin typeface="+mn-lt"/>
                <a:ea typeface="微软雅黑" pitchFamily="34" charset="-122"/>
                <a:cs typeface="Arial" pitchFamily="34" charset="0"/>
              </a:rPr>
              <a:t>   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微软雅黑" pitchFamily="34" charset="-122"/>
                <a:cs typeface="Arial" pitchFamily="34" charset="0"/>
              </a:rPr>
              <a:t>常规 </a:t>
            </a:r>
            <a:r>
              <a:rPr lang="zh-CN" altLang="en-US" sz="2800" b="1" kern="0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调幅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AM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en-US" altLang="zh-CN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----</a:t>
            </a:r>
            <a:r>
              <a:rPr lang="zh-CN" altLang="en-US" sz="2800" kern="0" dirty="0">
                <a:solidFill>
                  <a:srgbClr val="00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常规双边带调制</a:t>
            </a:r>
            <a:endParaRPr lang="en-US" altLang="zh-CN" sz="3200" kern="0" dirty="0">
              <a:solidFill>
                <a:srgbClr val="000099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5372100" y="2095500"/>
          <a:ext cx="3467100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57601" imgH="422875" progId="Visio.Drawing.11">
                  <p:embed/>
                </p:oleObj>
              </mc:Choice>
              <mc:Fallback>
                <p:oleObj name="Visio" r:id="rId2" imgW="957601" imgH="422875" progId="Visio.Drawing.11">
                  <p:embed/>
                  <p:pic>
                    <p:nvPicPr>
                      <p:cNvPr id="1228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2095500"/>
                        <a:ext cx="3467100" cy="1503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6"/>
          <p:cNvGraphicFramePr>
            <a:graphicFrameLocks noChangeAspect="1"/>
          </p:cNvGraphicFramePr>
          <p:nvPr/>
        </p:nvGraphicFramePr>
        <p:xfrm>
          <a:off x="1993900" y="4154488"/>
          <a:ext cx="3554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91960" progId="Equation.DSMT4">
                  <p:embed/>
                </p:oleObj>
              </mc:Choice>
              <mc:Fallback>
                <p:oleObj name="Equation" r:id="rId4" imgW="1587240" imgH="291960" progId="Equation.DSMT4">
                  <p:embed/>
                  <p:pic>
                    <p:nvPicPr>
                      <p:cNvPr id="81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154488"/>
                        <a:ext cx="35544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660400" y="1339850"/>
            <a:ext cx="231140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表达式</a:t>
            </a:r>
            <a:endParaRPr lang="en-US" altLang="zh-CN" sz="28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28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372100" y="1339850"/>
            <a:ext cx="23558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调制器</a:t>
            </a:r>
            <a:endParaRPr lang="en-US" altLang="zh-CN" sz="28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927100" y="4243388"/>
            <a:ext cx="126746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条件：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3549650" y="3429000"/>
            <a:ext cx="1155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边带项</a:t>
            </a:r>
            <a:endParaRPr lang="en-US" altLang="zh-CN" sz="2400" kern="0" dirty="0">
              <a:solidFill>
                <a:srgbClr val="0000CC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905000" y="3429000"/>
            <a:ext cx="12001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载波项</a:t>
            </a:r>
            <a:endParaRPr lang="en-US" altLang="zh-CN" sz="2400" kern="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</p:txBody>
      </p:sp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41" b="68411"/>
          <a:stretch>
            <a:fillRect/>
          </a:stretch>
        </p:blipFill>
        <p:spPr bwMode="auto">
          <a:xfrm>
            <a:off x="611188" y="2184400"/>
            <a:ext cx="4583112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742"/>
          <a:stretch>
            <a:fillRect/>
          </a:stretch>
        </p:blipFill>
        <p:spPr bwMode="auto">
          <a:xfrm>
            <a:off x="615950" y="5213350"/>
            <a:ext cx="79914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4A163-1BDE-FB45-B286-4AD1DDB651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80BCFBA9-861F-4D4E-93EE-FC0A06DCC0F7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24A59-E415-FB4A-8A51-EF296DC91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44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utoUpdateAnimBg="0"/>
      <p:bldP spid="13" grpId="0" animBg="1" autoUpdateAnimBg="0"/>
      <p:bldP spid="16" grpId="0" animBg="1" autoUpdateAnimBg="0"/>
      <p:bldP spid="18" grpId="0" autoUpdateAnimBg="0"/>
      <p:bldP spid="15" grpId="0" autoUpdateAnimBg="0"/>
      <p:bldP spid="2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b="2710"/>
          <a:stretch>
            <a:fillRect/>
          </a:stretch>
        </p:blipFill>
        <p:spPr bwMode="auto">
          <a:xfrm>
            <a:off x="504825" y="1562100"/>
            <a:ext cx="8156575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0400" y="717550"/>
            <a:ext cx="3155950" cy="48895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dirty="0">
                <a:latin typeface="Arial" pitchFamily="34" charset="0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800" b="1" dirty="0">
                <a:latin typeface="黑体" pitchFamily="2" charset="-122"/>
                <a:ea typeface="黑体" pitchFamily="2" charset="-122"/>
              </a:rPr>
              <a:t>波形和频谱</a:t>
            </a:r>
            <a:endParaRPr lang="en-US" altLang="zh-CN" sz="2800" kern="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408578" name="Object 2"/>
          <p:cNvGraphicFramePr>
            <a:graphicFrameLocks noChangeAspect="1"/>
          </p:cNvGraphicFramePr>
          <p:nvPr/>
        </p:nvGraphicFramePr>
        <p:xfrm>
          <a:off x="1243013" y="1901825"/>
          <a:ext cx="1979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49582" imgH="685659" progId="Visio.Drawing.11">
                  <p:embed/>
                </p:oleObj>
              </mc:Choice>
              <mc:Fallback>
                <p:oleObj name="Visio" r:id="rId4" imgW="1549582" imgH="685659" progId="Visio.Drawing.11">
                  <p:embed/>
                  <p:pic>
                    <p:nvPicPr>
                      <p:cNvPr id="4085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901825"/>
                        <a:ext cx="197961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268413" y="4699000"/>
          <a:ext cx="19796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549582" imgH="685659" progId="Visio.Drawing.11">
                  <p:embed/>
                </p:oleObj>
              </mc:Choice>
              <mc:Fallback>
                <p:oleObj name="Visio" r:id="rId6" imgW="1549582" imgH="685659" progId="Visio.Drawing.11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4699000"/>
                        <a:ext cx="197961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连接符 14"/>
          <p:cNvCxnSpPr/>
          <p:nvPr/>
        </p:nvCxnSpPr>
        <p:spPr>
          <a:xfrm>
            <a:off x="7045325" y="5967413"/>
            <a:ext cx="1244600" cy="1587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292850" y="2851150"/>
            <a:ext cx="622300" cy="1588"/>
          </a:xfrm>
          <a:prstGeom prst="line">
            <a:avLst/>
          </a:prstGeom>
          <a:ln w="381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3460750" y="141288"/>
            <a:ext cx="5335270" cy="587375"/>
          </a:xfrm>
          <a:prstGeom prst="round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615280"/>
              </p:ext>
            </p:extLst>
          </p:nvPr>
        </p:nvGraphicFramePr>
        <p:xfrm>
          <a:off x="4572000" y="128588"/>
          <a:ext cx="3554413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240" imgH="291960" progId="Equation.DSMT4">
                  <p:embed/>
                </p:oleObj>
              </mc:Choice>
              <mc:Fallback>
                <p:oleObj name="Equation" r:id="rId8" imgW="1587240" imgH="291960" progId="Equation.DSMT4">
                  <p:embed/>
                  <p:pic>
                    <p:nvPicPr>
                      <p:cNvPr id="1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28588"/>
                        <a:ext cx="3554413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accent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505200" y="217488"/>
            <a:ext cx="126746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0000"/>
              </a:buClr>
              <a:buSzPct val="65000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条件：</a:t>
            </a:r>
            <a:endParaRPr lang="en-US" altLang="zh-CN" sz="2400" kern="0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D861E-BCFD-E84B-B3A2-9B4FD90937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145929D7-A31E-8547-90D1-047F992B4E53}" type="datetime1">
              <a:rPr lang="en-US" altLang="zh-CN" smtClean="0"/>
              <a:t>9/9/25</a:t>
            </a:fld>
            <a:endParaRPr lang="en-US" altLang="zh-C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2B497-0A42-F94F-9F98-8D84B59B37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44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08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11" grpId="0" animBg="1"/>
      <p:bldP spid="1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6911</TotalTime>
  <Words>2209</Words>
  <Application>Microsoft Macintosh PowerPoint</Application>
  <PresentationFormat>On-screen Show (4:3)</PresentationFormat>
  <Paragraphs>505</Paragraphs>
  <Slides>72</Slides>
  <Notes>25</Notes>
  <HiddenSlides>0</HiddenSlides>
  <MMClips>1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9" baseType="lpstr">
      <vt:lpstr>楷体_GB2312</vt:lpstr>
      <vt:lpstr>隶书</vt:lpstr>
      <vt:lpstr>微软雅黑</vt:lpstr>
      <vt:lpstr>黑体</vt:lpstr>
      <vt:lpstr>宋体</vt:lpstr>
      <vt:lpstr>华文中宋</vt:lpstr>
      <vt:lpstr>幼圆</vt:lpstr>
      <vt:lpstr>Arial</vt:lpstr>
      <vt:lpstr>Arial Black</vt:lpstr>
      <vt:lpstr>Cambria Math</vt:lpstr>
      <vt:lpstr>Tahoma</vt:lpstr>
      <vt:lpstr>Times New Roman</vt:lpstr>
      <vt:lpstr>Wingdings</vt:lpstr>
      <vt:lpstr>Pixel</vt:lpstr>
      <vt:lpstr>Visio</vt:lpstr>
      <vt:lpstr>Equation</vt:lpstr>
      <vt:lpstr>公式</vt:lpstr>
      <vt:lpstr>PowerPoint Presentation</vt:lpstr>
      <vt:lpstr>PowerPoint Presentation</vt:lpstr>
      <vt:lpstr>调 制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Jiangnan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creator>cgy</dc:creator>
  <cp:lastModifiedBy>GY Chu</cp:lastModifiedBy>
  <cp:revision>649</cp:revision>
  <cp:lastPrinted>2024-10-10T06:33:56Z</cp:lastPrinted>
  <dcterms:created xsi:type="dcterms:W3CDTF">1601-01-01T00:00:00Z</dcterms:created>
  <dcterms:modified xsi:type="dcterms:W3CDTF">2025-09-09T15:57:29Z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