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3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46"/>
  </p:notesMasterIdLst>
  <p:handoutMasterIdLst>
    <p:handoutMasterId r:id="rId47"/>
  </p:handoutMasterIdLst>
  <p:sldIdLst>
    <p:sldId id="501" r:id="rId2"/>
    <p:sldId id="502" r:id="rId3"/>
    <p:sldId id="523" r:id="rId4"/>
    <p:sldId id="291" r:id="rId5"/>
    <p:sldId id="292" r:id="rId6"/>
    <p:sldId id="367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68" r:id="rId15"/>
    <p:sldId id="300" r:id="rId16"/>
    <p:sldId id="301" r:id="rId17"/>
    <p:sldId id="302" r:id="rId18"/>
    <p:sldId id="303" r:id="rId19"/>
    <p:sldId id="304" r:id="rId20"/>
    <p:sldId id="369" r:id="rId21"/>
    <p:sldId id="305" r:id="rId22"/>
    <p:sldId id="306" r:id="rId23"/>
    <p:sldId id="307" r:id="rId24"/>
    <p:sldId id="308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327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FF"/>
    <a:srgbClr val="000000"/>
    <a:srgbClr val="FF0066"/>
    <a:srgbClr val="CC33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8"/>
    <p:restoredTop sz="96260" autoAdjust="0"/>
  </p:normalViewPr>
  <p:slideViewPr>
    <p:cSldViewPr>
      <p:cViewPr varScale="1">
        <p:scale>
          <a:sx n="154" d="100"/>
          <a:sy n="154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2880" cy="182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" userId="5bc9efa7-ddea-4be2-9b71-fa0f56c89193" providerId="ADAL" clId="{CD6F3809-699D-8442-8055-DBD18A6106D2}"/>
    <pc:docChg chg="modSld">
      <pc:chgData name="cc" userId="5bc9efa7-ddea-4be2-9b71-fa0f56c89193" providerId="ADAL" clId="{CD6F3809-699D-8442-8055-DBD18A6106D2}" dt="2025-09-09T15:00:38.044" v="1" actId="20577"/>
      <pc:docMkLst>
        <pc:docMk/>
      </pc:docMkLst>
      <pc:sldChg chg="delSp">
        <pc:chgData name="cc" userId="5bc9efa7-ddea-4be2-9b71-fa0f56c89193" providerId="ADAL" clId="{CD6F3809-699D-8442-8055-DBD18A6106D2}" dt="2025-09-09T14:55:41.316" v="0" actId="478"/>
        <pc:sldMkLst>
          <pc:docMk/>
          <pc:sldMk cId="2119794367" sldId="501"/>
        </pc:sldMkLst>
        <pc:spChg chg="del">
          <ac:chgData name="cc" userId="5bc9efa7-ddea-4be2-9b71-fa0f56c89193" providerId="ADAL" clId="{CD6F3809-699D-8442-8055-DBD18A6106D2}" dt="2025-09-09T14:55:41.316" v="0" actId="478"/>
          <ac:spMkLst>
            <pc:docMk/>
            <pc:sldMk cId="2119794367" sldId="501"/>
            <ac:spMk id="5128" creationId="{00000000-0000-0000-0000-000000000000}"/>
          </ac:spMkLst>
        </pc:spChg>
      </pc:sldChg>
      <pc:sldChg chg="modSp mod">
        <pc:chgData name="cc" userId="5bc9efa7-ddea-4be2-9b71-fa0f56c89193" providerId="ADAL" clId="{CD6F3809-699D-8442-8055-DBD18A6106D2}" dt="2025-09-09T15:00:38.044" v="1" actId="20577"/>
        <pc:sldMkLst>
          <pc:docMk/>
          <pc:sldMk cId="4255450383" sldId="502"/>
        </pc:sldMkLst>
        <pc:spChg chg="mod">
          <ac:chgData name="cc" userId="5bc9efa7-ddea-4be2-9b71-fa0f56c89193" providerId="ADAL" clId="{CD6F3809-699D-8442-8055-DBD18A6106D2}" dt="2025-09-09T15:00:38.044" v="1" actId="20577"/>
          <ac:spMkLst>
            <pc:docMk/>
            <pc:sldMk cId="4255450383" sldId="502"/>
            <ac:spMk id="6" creationId="{00000000-0000-0000-0000-000000000000}"/>
          </ac:spMkLst>
        </pc:spChg>
      </pc:sldChg>
    </pc:docChg>
  </pc:docChgLst>
  <pc:docChgLst>
    <pc:chgData name="cc" userId="5bc9efa7-ddea-4be2-9b71-fa0f56c89193" providerId="ADAL" clId="{FCB233C9-27B0-844F-8BEC-CECCD7BD9F94}"/>
    <pc:docChg chg="custSel addSld modSld">
      <pc:chgData name="cc" userId="5bc9efa7-ddea-4be2-9b71-fa0f56c89193" providerId="ADAL" clId="{FCB233C9-27B0-844F-8BEC-CECCD7BD9F94}" dt="2025-09-10T00:55:18.152" v="276" actId="478"/>
      <pc:docMkLst>
        <pc:docMk/>
      </pc:docMkLst>
      <pc:sldChg chg="delSp modAnim">
        <pc:chgData name="cc" userId="5bc9efa7-ddea-4be2-9b71-fa0f56c89193" providerId="ADAL" clId="{FCB233C9-27B0-844F-8BEC-CECCD7BD9F94}" dt="2025-09-10T00:55:18.152" v="276" actId="478"/>
        <pc:sldMkLst>
          <pc:docMk/>
          <pc:sldMk cId="0" sldId="293"/>
        </pc:sldMkLst>
        <pc:grpChg chg="del">
          <ac:chgData name="cc" userId="5bc9efa7-ddea-4be2-9b71-fa0f56c89193" providerId="ADAL" clId="{FCB233C9-27B0-844F-8BEC-CECCD7BD9F94}" dt="2025-09-10T00:55:18.152" v="276" actId="478"/>
          <ac:grpSpMkLst>
            <pc:docMk/>
            <pc:sldMk cId="0" sldId="293"/>
            <ac:grpSpMk id="12" creationId="{5E671CAC-C3F4-A642-8196-B030AF4ECDBB}"/>
          </ac:grpSpMkLst>
        </pc:grpChg>
      </pc:sldChg>
      <pc:sldChg chg="addSp delSp modSp mod">
        <pc:chgData name="cc" userId="5bc9efa7-ddea-4be2-9b71-fa0f56c89193" providerId="ADAL" clId="{FCB233C9-27B0-844F-8BEC-CECCD7BD9F94}" dt="2025-09-09T15:13:59.054" v="253" actId="1076"/>
        <pc:sldMkLst>
          <pc:docMk/>
          <pc:sldMk cId="2119794367" sldId="501"/>
        </pc:sldMkLst>
        <pc:spChg chg="add del mod">
          <ac:chgData name="cc" userId="5bc9efa7-ddea-4be2-9b71-fa0f56c89193" providerId="ADAL" clId="{FCB233C9-27B0-844F-8BEC-CECCD7BD9F94}" dt="2025-09-09T15:13:43.832" v="249"/>
          <ac:spMkLst>
            <pc:docMk/>
            <pc:sldMk cId="2119794367" sldId="501"/>
            <ac:spMk id="3" creationId="{DE98020F-1467-9EDB-1D66-E1B4179034E2}"/>
          </ac:spMkLst>
        </pc:spChg>
        <pc:spChg chg="add del mod">
          <ac:chgData name="cc" userId="5bc9efa7-ddea-4be2-9b71-fa0f56c89193" providerId="ADAL" clId="{FCB233C9-27B0-844F-8BEC-CECCD7BD9F94}" dt="2025-09-09T15:13:42.118" v="247" actId="478"/>
          <ac:spMkLst>
            <pc:docMk/>
            <pc:sldMk cId="2119794367" sldId="501"/>
            <ac:spMk id="4" creationId="{E4ED190B-F3D2-8431-0CAF-20891862AE3A}"/>
          </ac:spMkLst>
        </pc:spChg>
        <pc:spChg chg="add mod">
          <ac:chgData name="cc" userId="5bc9efa7-ddea-4be2-9b71-fa0f56c89193" providerId="ADAL" clId="{FCB233C9-27B0-844F-8BEC-CECCD7BD9F94}" dt="2025-09-09T15:13:59.054" v="253" actId="1076"/>
          <ac:spMkLst>
            <pc:docMk/>
            <pc:sldMk cId="2119794367" sldId="501"/>
            <ac:spMk id="6" creationId="{1ABFBEBE-E688-838C-E2B1-75D74179CADB}"/>
          </ac:spMkLst>
        </pc:spChg>
      </pc:sldChg>
      <pc:sldChg chg="addSp modSp mod modNotesTx">
        <pc:chgData name="cc" userId="5bc9efa7-ddea-4be2-9b71-fa0f56c89193" providerId="ADAL" clId="{FCB233C9-27B0-844F-8BEC-CECCD7BD9F94}" dt="2025-09-10T00:40:56.716" v="275" actId="1076"/>
        <pc:sldMkLst>
          <pc:docMk/>
          <pc:sldMk cId="1352519121" sldId="506"/>
        </pc:sldMkLst>
        <pc:spChg chg="add mod">
          <ac:chgData name="cc" userId="5bc9efa7-ddea-4be2-9b71-fa0f56c89193" providerId="ADAL" clId="{FCB233C9-27B0-844F-8BEC-CECCD7BD9F94}" dt="2025-09-10T00:40:56.716" v="275" actId="1076"/>
          <ac:spMkLst>
            <pc:docMk/>
            <pc:sldMk cId="1352519121" sldId="506"/>
            <ac:spMk id="13" creationId="{CACCBF70-9A43-932C-4561-78094F32910A}"/>
          </ac:spMkLst>
        </pc:spChg>
        <pc:spChg chg="mod">
          <ac:chgData name="cc" userId="5bc9efa7-ddea-4be2-9b71-fa0f56c89193" providerId="ADAL" clId="{FCB233C9-27B0-844F-8BEC-CECCD7BD9F94}" dt="2025-09-10T00:40:37.422" v="270" actId="14100"/>
          <ac:spMkLst>
            <pc:docMk/>
            <pc:sldMk cId="1352519121" sldId="506"/>
            <ac:spMk id="36" creationId="{3B896189-BB00-1AB8-5D59-927C40894739}"/>
          </ac:spMkLst>
        </pc:s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2" creationId="{607000E7-0DC3-0AC7-49C5-06E66D5150AF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3" creationId="{F6C7DA73-79D0-2A4C-1250-8C37CC392690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4" creationId="{F573DC0C-B50E-A532-866C-6D2A07D87C71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5" creationId="{FAB71332-E4FB-3A55-35D6-6C9D2382B25D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6" creationId="{7FAB288D-3BE0-6D1D-7EDE-7AE14B3C1F91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7" creationId="{274D0211-166B-1528-4FFF-B6154D9E8A79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8" creationId="{64C1C95A-3D09-675E-529C-FF09055C2DC3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10" creationId="{255654D3-AAD5-E3E0-D948-29FDF96F5FE8}"/>
          </ac:grpSpMkLst>
        </pc:grpChg>
        <pc:grpChg chg="mod">
          <ac:chgData name="cc" userId="5bc9efa7-ddea-4be2-9b71-fa0f56c89193" providerId="ADAL" clId="{FCB233C9-27B0-844F-8BEC-CECCD7BD9F94}" dt="2025-09-10T00:40:43.869" v="271" actId="1076"/>
          <ac:grpSpMkLst>
            <pc:docMk/>
            <pc:sldMk cId="1352519121" sldId="506"/>
            <ac:grpSpMk id="11" creationId="{BA058E39-1A63-49EF-1568-C6C425E02880}"/>
          </ac:grpSpMkLst>
        </pc:grpChg>
      </pc:sldChg>
      <pc:sldChg chg="addSp delSp modSp new mod modAnim">
        <pc:chgData name="cc" userId="5bc9efa7-ddea-4be2-9b71-fa0f56c89193" providerId="ADAL" clId="{FCB233C9-27B0-844F-8BEC-CECCD7BD9F94}" dt="2025-09-10T00:16:31.024" v="264" actId="1076"/>
        <pc:sldMkLst>
          <pc:docMk/>
          <pc:sldMk cId="3698140237" sldId="523"/>
        </pc:sldMkLst>
        <pc:spChg chg="del">
          <ac:chgData name="cc" userId="5bc9efa7-ddea-4be2-9b71-fa0f56c89193" providerId="ADAL" clId="{FCB233C9-27B0-844F-8BEC-CECCD7BD9F94}" dt="2025-09-09T15:09:51.107" v="1" actId="478"/>
          <ac:spMkLst>
            <pc:docMk/>
            <pc:sldMk cId="3698140237" sldId="523"/>
            <ac:spMk id="2" creationId="{F41FB7A0-E54E-F973-8DC3-CA038B84C985}"/>
          </ac:spMkLst>
        </pc:spChg>
        <pc:spChg chg="del">
          <ac:chgData name="cc" userId="5bc9efa7-ddea-4be2-9b71-fa0f56c89193" providerId="ADAL" clId="{FCB233C9-27B0-844F-8BEC-CECCD7BD9F94}" dt="2025-09-09T15:09:51.107" v="1" actId="478"/>
          <ac:spMkLst>
            <pc:docMk/>
            <pc:sldMk cId="3698140237" sldId="523"/>
            <ac:spMk id="3" creationId="{55782172-2796-9482-0138-812D6B42F57D}"/>
          </ac:spMkLst>
        </pc:spChg>
        <pc:spChg chg="add del">
          <ac:chgData name="cc" userId="5bc9efa7-ddea-4be2-9b71-fa0f56c89193" providerId="ADAL" clId="{FCB233C9-27B0-844F-8BEC-CECCD7BD9F94}" dt="2025-09-10T00:16:02.035" v="257" actId="478"/>
          <ac:spMkLst>
            <pc:docMk/>
            <pc:sldMk cId="3698140237" sldId="523"/>
            <ac:spMk id="3" creationId="{5827C339-47BB-CFD1-AA7D-921AF8DEDB4F}"/>
          </ac:spMkLst>
        </pc:spChg>
        <pc:spChg chg="add mod">
          <ac:chgData name="cc" userId="5bc9efa7-ddea-4be2-9b71-fa0f56c89193" providerId="ADAL" clId="{FCB233C9-27B0-844F-8BEC-CECCD7BD9F94}" dt="2025-09-09T15:11:16.347" v="85" actId="20577"/>
          <ac:spMkLst>
            <pc:docMk/>
            <pc:sldMk cId="3698140237" sldId="523"/>
            <ac:spMk id="7" creationId="{941D74E0-1416-B579-1310-84AAA1E7BD60}"/>
          </ac:spMkLst>
        </pc:spChg>
        <pc:spChg chg="add mod">
          <ac:chgData name="cc" userId="5bc9efa7-ddea-4be2-9b71-fa0f56c89193" providerId="ADAL" clId="{FCB233C9-27B0-844F-8BEC-CECCD7BD9F94}" dt="2025-09-09T15:11:11.877" v="84" actId="404"/>
          <ac:spMkLst>
            <pc:docMk/>
            <pc:sldMk cId="3698140237" sldId="523"/>
            <ac:spMk id="8" creationId="{160267D0-6D71-0741-C138-E3E33EE15D51}"/>
          </ac:spMkLst>
        </pc:spChg>
        <pc:spChg chg="add mod">
          <ac:chgData name="cc" userId="5bc9efa7-ddea-4be2-9b71-fa0f56c89193" providerId="ADAL" clId="{FCB233C9-27B0-844F-8BEC-CECCD7BD9F94}" dt="2025-09-10T00:16:31.024" v="264" actId="1076"/>
          <ac:spMkLst>
            <pc:docMk/>
            <pc:sldMk cId="3698140237" sldId="523"/>
            <ac:spMk id="9" creationId="{F94F4FFB-42E5-CF7E-4C26-9FFF32A64B59}"/>
          </ac:spMkLst>
        </pc:spChg>
        <pc:picChg chg="add mod">
          <ac:chgData name="cc" userId="5bc9efa7-ddea-4be2-9b71-fa0f56c89193" providerId="ADAL" clId="{FCB233C9-27B0-844F-8BEC-CECCD7BD9F94}" dt="2025-09-10T00:16:24.358" v="263" actId="1076"/>
          <ac:picMkLst>
            <pc:docMk/>
            <pc:sldMk cId="3698140237" sldId="523"/>
            <ac:picMk id="5" creationId="{4F73E36B-975F-4992-077F-59F0ABA4FB0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FCE91A-0762-430C-9443-008F3C58F77C}" type="datetimeFigureOut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E26172-585F-4C17-8FC6-7CB045F67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D0BF65-707B-463A-8A80-1512746788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049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FAB349D6-2559-78C6-D697-FBE435C428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12760E-E3BA-4D23-E7CA-1F32554D8D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先让我们借助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调幅（</a:t>
            </a:r>
            <a:r>
              <a:rPr lang="en-US" altLang="zh-CN" dirty="0">
                <a:latin typeface="华文中宋" pitchFamily="2" charset="-122"/>
                <a:ea typeface="华文中宋" pitchFamily="2" charset="-122"/>
              </a:rPr>
              <a:t>AM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）无线广播系统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华文中宋" pitchFamily="2" charset="-122"/>
                <a:ea typeface="华文中宋" pitchFamily="2" charset="-122"/>
              </a:rPr>
              <a:t>来认识它们：</a:t>
            </a:r>
            <a:endParaRPr lang="zh-CN" altLang="en-US" dirty="0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D9A8C8B5-AF68-2F55-838C-7963DC3AF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81AAB41-9BE2-41D3-9A68-1D07FFD601DC}" type="slidenum">
              <a:rPr lang="en-US" altLang="zh-CN">
                <a:latin typeface="Arial" panose="020B0604020202020204" pitchFamily="34" charset="0"/>
              </a:rPr>
              <a:pPr/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848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0A543A04-B719-0220-0A1C-89B368FC05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3F66592-712B-6CF0-1AE1-1C6EA25E1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+mn-ea"/>
              </a:rPr>
              <a:t>一般模型反映了通信系统的共性。实际中，根据不同的传送</a:t>
            </a:r>
            <a:endParaRPr lang="en-US" altLang="zh-CN" dirty="0">
              <a:latin typeface="+mn-ea"/>
            </a:endParaRPr>
          </a:p>
          <a:p>
            <a:pPr>
              <a:defRPr/>
            </a:pPr>
            <a:r>
              <a:rPr lang="zh-CN" altLang="en-US" dirty="0">
                <a:latin typeface="+mn-ea"/>
              </a:rPr>
              <a:t>对象和研究内容，有不同形式的通信系统。如：模、数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8908C332-FA34-5363-7BA0-CF9179A352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697122F-CCFE-4163-8792-1C1C31720C17}" type="slidenum">
              <a:rPr lang="en-US" altLang="zh-CN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77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BBC46C83-C744-3BE6-5147-D3F9598A74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4541809-154F-2DAB-A9BA-CEDE00F04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可从不同角度进行分类</a:t>
            </a:r>
            <a:r>
              <a:rPr lang="zh-CN" altLang="en-US" dirty="0">
                <a:latin typeface="+mn-ea"/>
              </a:rPr>
              <a:t>：</a:t>
            </a:r>
          </a:p>
          <a:p>
            <a:pPr>
              <a:defRPr/>
            </a:pPr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B104C056-FC3E-C057-C1CE-3DD5A2D84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9DAAEDD-BAD9-4C07-BB03-942400BC0C28}" type="slidenum">
              <a:rPr lang="en-US" altLang="zh-CN">
                <a:latin typeface="Arial" panose="020B0604020202020204" pitchFamily="34" charset="0"/>
              </a:rPr>
              <a:pPr/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651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1474CCD1-F337-38BC-305C-0F42A8C71D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3E59C9-9B00-DD2B-90FE-09F17FEC5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zh-CN" altLang="en-US" sz="1400" b="1" dirty="0">
              <a:latin typeface="宋体" pitchFamily="2" charset="-122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B8568682-42B7-2D62-5584-940853E0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BFCFFDD-FA9A-482B-A7EF-84820BE1CFED}" type="slidenum">
              <a:rPr lang="en-US" altLang="zh-CN">
                <a:latin typeface="Arial" panose="020B0604020202020204" pitchFamily="34" charset="0"/>
              </a:rPr>
              <a:pPr/>
              <a:t>27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72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60FF-46BE-4208-825D-653320AC55FC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4830-EF34-42F6-8E3D-8BECC9574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1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7A8E-9E9F-4DED-B9B7-D9DED5BB43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689DC-9171-4E69-80DB-FB7D4349460D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E3B6-BC36-46B8-B2CB-9FEFFD43B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8241-8567-49B0-9390-BD0DBD608791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9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73E6-4913-456D-8627-5940B84A4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CDEB-05FF-4761-AA2B-489AF6EAA877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420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CE11-B1EC-4C7A-B5A8-8C1DF5EFB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FDD5-F9D6-4059-A502-4B4009CAE0EA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2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A31C-E524-49F5-BE35-669D1870E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98FBD-1204-4D3F-AC57-8D238E0D213C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3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C5319-BD06-46C7-B55D-C3F7BD61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89965-BF5B-4164-9027-C65F7B0E7849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4961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>
  <p:cSld name="标题，两项小型内容和一项型大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15888"/>
            <a:ext cx="7793037" cy="9112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755650" y="1268413"/>
            <a:ext cx="3810000" cy="255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755650" y="3973513"/>
            <a:ext cx="3810000" cy="255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half" idx="3"/>
          </p:nvPr>
        </p:nvSpPr>
        <p:spPr>
          <a:xfrm>
            <a:off x="4718050" y="1268413"/>
            <a:ext cx="381000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820549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4DD2-422A-41DA-9080-89F305368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C54B-5A19-4882-95F9-107653956FBD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2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2F65-437E-4789-9831-A844E3644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ACA6D-885F-49EB-92D5-E6D1F40F1089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2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B8D3-24C0-4B63-9816-594584F32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33A43-3A4A-4271-9334-0943030C10F8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9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1131-2DDB-411F-B40F-C5ABF2A2C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A1029-0DCA-43B1-945D-5C0BD72BACA2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CB1B-25F5-42C2-8C17-05F790152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9F4F-83BB-4507-8E1C-200674B3B7F7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8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8DD2-70FB-48AA-9613-8154DC6E27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B11F7-9194-4353-AFE0-A72EBEBAE035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9163E-8B72-4631-811E-3AC619DBDC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2AC5A-D3A4-4F46-B6FC-7437E0F6051A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EEE5-1961-4C2C-AF86-4DC5702EE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B4C5C-A613-4ECF-BA87-F5EBD84C43BA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4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9B45E6-9B3E-4D48-996E-3324E4F305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20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1F4528-3D7D-45F8-8A85-C50DE5F3C52A}" type="datetime1">
              <a:rPr lang="zh-CN" altLang="en-US"/>
              <a:pPr>
                <a:defRPr/>
              </a:pPr>
              <a:t>2025/9/10</a:t>
            </a:fld>
            <a:endParaRPr lang="en-US" altLang="zh-CN"/>
          </a:p>
        </p:txBody>
      </p:sp>
      <p:pic>
        <p:nvPicPr>
          <p:cNvPr id="1031" name="Picture 14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0638"/>
            <a:ext cx="128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7" r:id="rId1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gy@Jiangnan.edu.c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9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0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4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appyday159.github.io/course-materials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ee.com/happyday159/course-materials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3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35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3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9.wmf"/><Relationship Id="rId5" Type="http://schemas.openxmlformats.org/officeDocument/2006/relationships/image" Target="../media/image36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40.png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44.wmf"/><Relationship Id="rId4" Type="http://schemas.openxmlformats.org/officeDocument/2006/relationships/image" Target="../media/image41.png"/><Relationship Id="rId9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7.xml"/><Relationship Id="rId5" Type="http://schemas.openxmlformats.org/officeDocument/2006/relationships/image" Target="../media/image49.png"/><Relationship Id="rId4" Type="http://schemas.openxmlformats.org/officeDocument/2006/relationships/image" Target="../media/image4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0.wmf"/><Relationship Id="rId9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image" Target="../media/image54.png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55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57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EF20E-F2C8-48D6-8B8D-BEFBF3BF6A3E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6799E42-D918-4FF7-9A21-0F28473CC15A}" type="slidenum">
              <a:rPr lang="zh-CN" altLang="en-US" sz="1200">
                <a:latin typeface="Arial Black" panose="020B0A040201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7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9865"/>
            <a:ext cx="2736176" cy="79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7487" y="1234440"/>
            <a:ext cx="8709025" cy="1463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通信原理</a:t>
            </a:r>
            <a:endParaRPr lang="en-US" altLang="zh-CN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BFBEBE-E688-838C-E2B1-75D74179CADB}"/>
              </a:ext>
            </a:extLst>
          </p:cNvPr>
          <p:cNvSpPr txBox="1"/>
          <p:nvPr/>
        </p:nvSpPr>
        <p:spPr>
          <a:xfrm>
            <a:off x="2285999" y="306324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DengXian" panose="02010600030101010101" pitchFamily="2" charset="-122"/>
                <a:ea typeface="DengXian" panose="02010600030101010101" pitchFamily="2" charset="-122"/>
              </a:rPr>
              <a:t>楚广勇</a:t>
            </a:r>
            <a:endParaRPr 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pPr algn="ctr"/>
            <a:endParaRPr lang="en-US" dirty="0"/>
          </a:p>
          <a:p>
            <a:pPr algn="ctr"/>
            <a:r>
              <a:rPr lang="en-US" dirty="0"/>
              <a:t>Email</a:t>
            </a:r>
            <a:r>
              <a:rPr lang="zh-CN" altLang="en-US" dirty="0"/>
              <a:t>：</a:t>
            </a:r>
            <a:r>
              <a:rPr lang="en-US" altLang="zh-CN" dirty="0">
                <a:hlinkClick r:id="rId3"/>
              </a:rPr>
              <a:t>cgy@Jiangnan.edu.cn</a:t>
            </a:r>
            <a:endParaRPr lang="en-US" altLang="zh-CN" dirty="0"/>
          </a:p>
          <a:p>
            <a:pPr algn="ctr"/>
            <a:r>
              <a:rPr lang="en-US" dirty="0"/>
              <a:t>QQ</a:t>
            </a:r>
            <a:r>
              <a:rPr lang="zh-CN" altLang="en-US" dirty="0"/>
              <a:t>：</a:t>
            </a:r>
            <a:r>
              <a:rPr lang="en-US" altLang="zh-CN" dirty="0"/>
              <a:t>357088164</a:t>
            </a:r>
          </a:p>
          <a:p>
            <a:pPr algn="ctr"/>
            <a:r>
              <a:rPr lang="en-US" dirty="0" err="1"/>
              <a:t>电话</a:t>
            </a:r>
            <a:r>
              <a:rPr lang="zh-CN" altLang="en-US" dirty="0"/>
              <a:t>：</a:t>
            </a:r>
            <a:r>
              <a:rPr lang="en-US" altLang="zh-CN" dirty="0"/>
              <a:t>18205038309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794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椭圆 34">
            <a:extLst>
              <a:ext uri="{FF2B5EF4-FFF2-40B4-BE49-F238E27FC236}">
                <a16:creationId xmlns:a16="http://schemas.microsoft.com/office/drawing/2014/main" id="{8788993B-198F-681C-7B32-A9860321D436}"/>
              </a:ext>
            </a:extLst>
          </p:cNvPr>
          <p:cNvSpPr/>
          <p:nvPr/>
        </p:nvSpPr>
        <p:spPr bwMode="auto">
          <a:xfrm>
            <a:off x="5572125" y="2728913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1" name="矩形 40">
            <a:extLst>
              <a:ext uri="{FF2B5EF4-FFF2-40B4-BE49-F238E27FC236}">
                <a16:creationId xmlns:a16="http://schemas.microsoft.com/office/drawing/2014/main" id="{2ACCC1BA-B6E9-6A46-D38F-2B990D477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2857500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FF7229B-B153-2BBC-14CC-296FEA542739}"/>
              </a:ext>
            </a:extLst>
          </p:cNvPr>
          <p:cNvSpPr/>
          <p:nvPr/>
        </p:nvSpPr>
        <p:spPr bwMode="auto">
          <a:xfrm>
            <a:off x="3214688" y="2728913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3" name="矩形 44">
            <a:extLst>
              <a:ext uri="{FF2B5EF4-FFF2-40B4-BE49-F238E27FC236}">
                <a16:creationId xmlns:a16="http://schemas.microsoft.com/office/drawing/2014/main" id="{0BE79471-27E1-9484-E1ED-37F2DA570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2871788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579898EC-3656-B903-4D89-1385F047DC7E}"/>
              </a:ext>
            </a:extLst>
          </p:cNvPr>
          <p:cNvSpPr/>
          <p:nvPr/>
        </p:nvSpPr>
        <p:spPr bwMode="auto">
          <a:xfrm>
            <a:off x="1285875" y="2743200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27655" name="矩形 49">
            <a:extLst>
              <a:ext uri="{FF2B5EF4-FFF2-40B4-BE49-F238E27FC236}">
                <a16:creationId xmlns:a16="http://schemas.microsoft.com/office/drawing/2014/main" id="{C21F7753-56D8-40A1-D0BE-252997849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4300" y="2863850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3C92B2E-6472-6226-A10C-D503730F9765}"/>
              </a:ext>
            </a:extLst>
          </p:cNvPr>
          <p:cNvSpPr/>
          <p:nvPr/>
        </p:nvSpPr>
        <p:spPr bwMode="auto">
          <a:xfrm>
            <a:off x="4500563" y="2686050"/>
            <a:ext cx="785812" cy="785813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传输</a:t>
            </a:r>
            <a:endParaRPr lang="en-US" altLang="zh-CN" sz="20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155700" eaLnBrk="1" hangingPunct="1">
              <a:lnSpc>
                <a:spcPts val="26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载体 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E0A19A2-A5D9-5C4C-1F40-7BA0F0734D77}"/>
              </a:ext>
            </a:extLst>
          </p:cNvPr>
          <p:cNvCxnSpPr>
            <a:stCxn id="46" idx="6"/>
            <a:endCxn id="35" idx="2"/>
          </p:cNvCxnSpPr>
          <p:nvPr/>
        </p:nvCxnSpPr>
        <p:spPr bwMode="auto">
          <a:xfrm flipV="1">
            <a:off x="4286250" y="3086100"/>
            <a:ext cx="128587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2" name="圆角矩形 10">
            <a:extLst>
              <a:ext uri="{FF2B5EF4-FFF2-40B4-BE49-F238E27FC236}">
                <a16:creationId xmlns:a16="http://schemas.microsoft.com/office/drawing/2014/main" id="{0CCC025F-F14B-9727-79B8-C9DB1228231E}"/>
              </a:ext>
            </a:extLst>
          </p:cNvPr>
          <p:cNvSpPr/>
          <p:nvPr/>
        </p:nvSpPr>
        <p:spPr bwMode="auto">
          <a:xfrm>
            <a:off x="7000875" y="2428875"/>
            <a:ext cx="1643063" cy="1214438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模拟信号</a:t>
            </a:r>
            <a:r>
              <a:rPr lang="en-US" altLang="zh-CN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en-US" altLang="zh-CN" sz="2000" b="1" dirty="0">
              <a:solidFill>
                <a:srgbClr val="990099"/>
              </a:solidFill>
              <a:latin typeface="微软雅黑" pitchFamily="34" charset="-122"/>
              <a:ea typeface="微软雅黑" pitchFamily="34" charset="-122"/>
              <a:sym typeface="Wingdings"/>
            </a:endParaRPr>
          </a:p>
          <a:p>
            <a:pPr defTabSz="1155700" eaLnBrk="1" hangingPunct="1">
              <a:lnSpc>
                <a:spcPts val="32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数字信号 </a:t>
            </a:r>
          </a:p>
        </p:txBody>
      </p:sp>
      <p:sp>
        <p:nvSpPr>
          <p:cNvPr id="22" name="AutoShape 15">
            <a:extLst>
              <a:ext uri="{FF2B5EF4-FFF2-40B4-BE49-F238E27FC236}">
                <a16:creationId xmlns:a16="http://schemas.microsoft.com/office/drawing/2014/main" id="{EDB052DF-66C0-65D4-BC69-F96F243E4648}"/>
              </a:ext>
            </a:extLst>
          </p:cNvPr>
          <p:cNvSpPr>
            <a:spLocks/>
          </p:cNvSpPr>
          <p:nvPr/>
        </p:nvSpPr>
        <p:spPr bwMode="auto">
          <a:xfrm>
            <a:off x="6715125" y="2735263"/>
            <a:ext cx="285750" cy="649287"/>
          </a:xfrm>
          <a:prstGeom prst="leftBrace">
            <a:avLst>
              <a:gd name="adj1" fmla="val 25061"/>
              <a:gd name="adj2" fmla="val 50000"/>
            </a:avLst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cxnSp>
        <p:nvCxnSpPr>
          <p:cNvPr id="28" name="形状 27">
            <a:extLst>
              <a:ext uri="{FF2B5EF4-FFF2-40B4-BE49-F238E27FC236}">
                <a16:creationId xmlns:a16="http://schemas.microsoft.com/office/drawing/2014/main" id="{465C9FD1-3F24-8A55-B8A2-4551B2088DE2}"/>
              </a:ext>
            </a:extLst>
          </p:cNvPr>
          <p:cNvCxnSpPr>
            <a:stCxn id="49" idx="4"/>
            <a:endCxn id="46" idx="4"/>
          </p:cNvCxnSpPr>
          <p:nvPr/>
        </p:nvCxnSpPr>
        <p:spPr bwMode="auto">
          <a:xfrm rot="5400000" flipH="1" flipV="1">
            <a:off x="2778125" y="2486026"/>
            <a:ext cx="14287" cy="1928812"/>
          </a:xfrm>
          <a:prstGeom prst="curvedConnector3">
            <a:avLst>
              <a:gd name="adj1" fmla="val -3275080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59" name="圆角矩形 10">
            <a:extLst>
              <a:ext uri="{FF2B5EF4-FFF2-40B4-BE49-F238E27FC236}">
                <a16:creationId xmlns:a16="http://schemas.microsoft.com/office/drawing/2014/main" id="{B86DA08E-57A9-B002-7B1F-2F348331332D}"/>
              </a:ext>
            </a:extLst>
          </p:cNvPr>
          <p:cNvSpPr/>
          <p:nvPr/>
        </p:nvSpPr>
        <p:spPr bwMode="auto">
          <a:xfrm>
            <a:off x="2071688" y="3786188"/>
            <a:ext cx="1500187" cy="785812"/>
          </a:xfrm>
          <a:prstGeom prst="rect">
            <a:avLst/>
          </a:prstGeom>
          <a:ln w="28575">
            <a:noFill/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表现形式 </a:t>
            </a:r>
          </a:p>
        </p:txBody>
      </p:sp>
      <p:sp>
        <p:nvSpPr>
          <p:cNvPr id="60" name="圆角矩形 10">
            <a:extLst>
              <a:ext uri="{FF2B5EF4-FFF2-40B4-BE49-F238E27FC236}">
                <a16:creationId xmlns:a16="http://schemas.microsoft.com/office/drawing/2014/main" id="{71104687-D8D2-30EF-49E9-21F64BE4C492}"/>
              </a:ext>
            </a:extLst>
          </p:cNvPr>
          <p:cNvSpPr/>
          <p:nvPr/>
        </p:nvSpPr>
        <p:spPr bwMode="auto">
          <a:xfrm>
            <a:off x="2357438" y="1800225"/>
            <a:ext cx="785812" cy="571500"/>
          </a:xfrm>
          <a:prstGeom prst="rect">
            <a:avLst/>
          </a:prstGeom>
          <a:ln w="28575"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zh-CN" altLang="en-US" sz="2000" b="1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rPr>
              <a:t>内涵</a:t>
            </a:r>
            <a:r>
              <a:rPr lang="zh-CN" altLang="en-US" sz="2000" b="1" dirty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cxnSp>
        <p:nvCxnSpPr>
          <p:cNvPr id="63" name="曲线连接符 62">
            <a:extLst>
              <a:ext uri="{FF2B5EF4-FFF2-40B4-BE49-F238E27FC236}">
                <a16:creationId xmlns:a16="http://schemas.microsoft.com/office/drawing/2014/main" id="{51006DE1-DF75-5DFF-C452-4A2275E0A5AC}"/>
              </a:ext>
            </a:extLst>
          </p:cNvPr>
          <p:cNvCxnSpPr>
            <a:stCxn id="46" idx="0"/>
            <a:endCxn id="49" idx="0"/>
          </p:cNvCxnSpPr>
          <p:nvPr/>
        </p:nvCxnSpPr>
        <p:spPr bwMode="auto">
          <a:xfrm rot="16200000" flipH="1" flipV="1">
            <a:off x="2778125" y="1771651"/>
            <a:ext cx="14287" cy="1928812"/>
          </a:xfrm>
          <a:prstGeom prst="curvedConnector3">
            <a:avLst>
              <a:gd name="adj1" fmla="val -3375067"/>
            </a:avLst>
          </a:prstGeom>
          <a:solidFill>
            <a:schemeClr val="accent1"/>
          </a:solidFill>
          <a:ln w="28575" cap="flat" cmpd="sng" algn="ctr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 type="none" w="med" len="med"/>
            <a:tailEnd type="arrow"/>
          </a:ln>
          <a:effectLst/>
        </p:spPr>
      </p:cxnSp>
      <p:sp>
        <p:nvSpPr>
          <p:cNvPr id="32" name="AutoShape 5">
            <a:extLst>
              <a:ext uri="{FF2B5EF4-FFF2-40B4-BE49-F238E27FC236}">
                <a16:creationId xmlns:a16="http://schemas.microsoft.com/office/drawing/2014/main" id="{92B59655-2D00-FB85-3041-C84CC5CAD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714875"/>
            <a:ext cx="1785938" cy="1143000"/>
          </a:xfrm>
          <a:prstGeom prst="cloudCallout">
            <a:avLst>
              <a:gd name="adj1" fmla="val 96202"/>
              <a:gd name="adj2" fmla="val 14743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 Q</a:t>
            </a:r>
            <a:r>
              <a:rPr lang="en-US" altLang="zh-CN" sz="2800" dirty="0">
                <a:solidFill>
                  <a:srgbClr val="8D8D8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&amp;</a:t>
            </a:r>
            <a:r>
              <a:rPr lang="en-US" altLang="zh-CN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cs typeface="Arial" charset="0"/>
              </a:rPr>
              <a:t>A</a:t>
            </a:r>
            <a:endParaRPr lang="zh-CN" altLang="en-US" sz="2800" dirty="0">
              <a:solidFill>
                <a:schemeClr val="hlink"/>
              </a:solidFill>
              <a:latin typeface="Arial" charset="0"/>
              <a:cs typeface="Arial" charset="0"/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3A3A070-37D3-5447-4CCA-FABE80D55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047750"/>
            <a:ext cx="2178050" cy="52387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2800" b="1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三者关系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28673" name="Picture 1">
            <a:extLst>
              <a:ext uri="{FF2B5EF4-FFF2-40B4-BE49-F238E27FC236}">
                <a16:creationId xmlns:a16="http://schemas.microsoft.com/office/drawing/2014/main" id="{76DF6030-FBA9-6BB4-735F-0EC821B56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4929188"/>
            <a:ext cx="4529137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2" grpId="0"/>
      <p:bldP spid="22" grpId="0" animBg="1"/>
      <p:bldP spid="59" grpId="0"/>
      <p:bldP spid="60" grpId="0"/>
      <p:bldP spid="32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>
            <a:extLst>
              <a:ext uri="{FF2B5EF4-FFF2-40B4-BE49-F238E27FC236}">
                <a16:creationId xmlns:a16="http://schemas.microsoft.com/office/drawing/2014/main" id="{B30209E4-B9D8-8D0C-17C3-06CD1E889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49" r="46457"/>
          <a:stretch>
            <a:fillRect/>
          </a:stretch>
        </p:blipFill>
        <p:spPr bwMode="auto">
          <a:xfrm>
            <a:off x="371475" y="1028700"/>
            <a:ext cx="31289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2">
            <a:extLst>
              <a:ext uri="{FF2B5EF4-FFF2-40B4-BE49-F238E27FC236}">
                <a16:creationId xmlns:a16="http://schemas.microsoft.com/office/drawing/2014/main" id="{A3D13048-A35A-4592-7DC1-004D784D5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0063" y="423863"/>
            <a:ext cx="4357687" cy="5762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rgbClr val="808080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①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模拟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信号  和   </a:t>
            </a:r>
            <a:r>
              <a:rPr lang="zh-CN" altLang="en-US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数字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信号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:</a:t>
            </a:r>
          </a:p>
        </p:txBody>
      </p:sp>
      <p:sp>
        <p:nvSpPr>
          <p:cNvPr id="28676" name="Rectangle 12">
            <a:extLst>
              <a:ext uri="{FF2B5EF4-FFF2-40B4-BE49-F238E27FC236}">
                <a16:creationId xmlns:a16="http://schemas.microsoft.com/office/drawing/2014/main" id="{704FD529-9FA9-E3D4-7CD9-D79F01ED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098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25A0CBC9-3F64-DC83-B60E-88EFFE24D7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010"/>
          <a:stretch>
            <a:fillRect/>
          </a:stretch>
        </p:blipFill>
        <p:spPr bwMode="auto">
          <a:xfrm>
            <a:off x="1471613" y="2122488"/>
            <a:ext cx="5957887" cy="344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93D5576E-C888-890C-35D4-D70523046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243" b="-900"/>
          <a:stretch>
            <a:fillRect/>
          </a:stretch>
        </p:blipFill>
        <p:spPr bwMode="auto">
          <a:xfrm>
            <a:off x="1428750" y="5715000"/>
            <a:ext cx="5957888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59B999EF-B93E-8B46-C6CD-ABD0BA643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4" t="39249"/>
          <a:stretch>
            <a:fillRect/>
          </a:stretch>
        </p:blipFill>
        <p:spPr bwMode="auto">
          <a:xfrm>
            <a:off x="3586163" y="1071563"/>
            <a:ext cx="26289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4" name="Rectangle 4">
            <a:extLst>
              <a:ext uri="{FF2B5EF4-FFF2-40B4-BE49-F238E27FC236}">
                <a16:creationId xmlns:a16="http://schemas.microsoft.com/office/drawing/2014/main" id="{FCBDFABB-1A24-3CA9-3C61-F608F4FBE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500563"/>
            <a:ext cx="75311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话筒（声音传感器）把声音转变成音频信号；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数字终端把符号转变成数字信号；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摄像机把图像转变成视频信号；</a:t>
            </a:r>
          </a:p>
          <a:p>
            <a:pPr marL="742950" lvl="1" indent="-285750" eaLnBrk="1" hangingPunct="1">
              <a:lnSpc>
                <a:spcPts val="3000"/>
              </a:lnSpc>
              <a:spcBef>
                <a:spcPct val="20000"/>
              </a:spcBef>
              <a:buClr>
                <a:srgbClr val="0033CC"/>
              </a:buClr>
              <a:buSzPct val="6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latin typeface="+mn-ea"/>
                <a:ea typeface="+mn-ea"/>
              </a:rPr>
              <a:t>热敏电阻（温度传感器）把温度转变成电信号。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4E3C1D1D-7DC3-3884-9996-77230DF11F9F}"/>
              </a:ext>
            </a:extLst>
          </p:cNvPr>
          <p:cNvGrpSpPr>
            <a:grpSpLocks/>
          </p:cNvGrpSpPr>
          <p:nvPr/>
        </p:nvGrpSpPr>
        <p:grpSpPr bwMode="auto">
          <a:xfrm>
            <a:off x="1590675" y="1249363"/>
            <a:ext cx="6696075" cy="3036887"/>
            <a:chOff x="952" y="2387"/>
            <a:chExt cx="4876" cy="1933"/>
          </a:xfrm>
        </p:grpSpPr>
        <p:grpSp>
          <p:nvGrpSpPr>
            <p:cNvPr id="1030" name="Group 15">
              <a:extLst>
                <a:ext uri="{FF2B5EF4-FFF2-40B4-BE49-F238E27FC236}">
                  <a16:creationId xmlns:a16="http://schemas.microsoft.com/office/drawing/2014/main" id="{DE0B63D7-B479-6AF7-200E-B2168B506C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2" y="2387"/>
              <a:ext cx="4876" cy="1920"/>
              <a:chOff x="521" y="1434"/>
              <a:chExt cx="5239" cy="2329"/>
            </a:xfrm>
          </p:grpSpPr>
          <p:pic>
            <p:nvPicPr>
              <p:cNvPr id="1032" name="Picture 13" descr="未标题-1">
                <a:extLst>
                  <a:ext uri="{FF2B5EF4-FFF2-40B4-BE49-F238E27FC236}">
                    <a16:creationId xmlns:a16="http://schemas.microsoft.com/office/drawing/2014/main" id="{371B50D5-D203-36B5-2EDA-DE992B1B451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" y="1434"/>
                <a:ext cx="5239" cy="2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aphicFrame>
            <p:nvGraphicFramePr>
              <p:cNvPr id="1026" name="Object 14">
                <a:extLst>
                  <a:ext uri="{FF2B5EF4-FFF2-40B4-BE49-F238E27FC236}">
                    <a16:creationId xmlns:a16="http://schemas.microsoft.com/office/drawing/2014/main" id="{83EC0C12-49A7-7FAE-7356-2F62B4CA9D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78" y="1470"/>
              <a:ext cx="1860" cy="10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4" imgW="950062" imgH="389534" progId="Visio.Drawing.11">
                      <p:embed/>
                    </p:oleObj>
                  </mc:Choice>
                  <mc:Fallback>
                    <p:oleObj name="Visio" r:id="rId4" imgW="950062" imgH="389534" progId="Visio.Drawing.11">
                      <p:embed/>
                      <p:pic>
                        <p:nvPicPr>
                          <p:cNvPr id="1026" name="Object 14">
                            <a:extLst>
                              <a:ext uri="{FF2B5EF4-FFF2-40B4-BE49-F238E27FC236}">
                                <a16:creationId xmlns:a16="http://schemas.microsoft.com/office/drawing/2014/main" id="{83EC0C12-49A7-7FAE-7356-2F62B4CA9DC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8" y="1470"/>
                            <a:ext cx="1860" cy="104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1" name="Rectangle 16">
              <a:extLst>
                <a:ext uri="{FF2B5EF4-FFF2-40B4-BE49-F238E27FC236}">
                  <a16:creationId xmlns:a16="http://schemas.microsoft.com/office/drawing/2014/main" id="{F3A1AC0C-F22F-DBD0-796D-A5E6AC635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7" y="2387"/>
              <a:ext cx="793" cy="19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" name="Rectangle 2">
            <a:extLst>
              <a:ext uri="{FF2B5EF4-FFF2-40B4-BE49-F238E27FC236}">
                <a16:creationId xmlns:a16="http://schemas.microsoft.com/office/drawing/2014/main" id="{3F3F865B-2900-C998-6656-07A4161E4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457200"/>
            <a:ext cx="435768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buClr>
                <a:srgbClr val="808080"/>
              </a:buClr>
              <a:buSzPct val="55000"/>
              <a:defRPr/>
            </a:pPr>
            <a:r>
              <a:rPr lang="zh-CN" altLang="en-US" sz="240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②</a:t>
            </a:r>
            <a:r>
              <a:rPr lang="en-US" altLang="zh-CN" sz="2800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</a:t>
            </a:r>
            <a:r>
              <a:rPr lang="en-US" altLang="zh-CN" sz="3200" dirty="0"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~ </a:t>
            </a:r>
            <a:r>
              <a:rPr lang="zh-CN" altLang="en-US" sz="28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电信号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的转换</a:t>
            </a:r>
            <a:r>
              <a:rPr lang="en-US" altLang="zh-CN" sz="2400" kern="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: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686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686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686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">
            <a:extLst>
              <a:ext uri="{FF2B5EF4-FFF2-40B4-BE49-F238E27FC236}">
                <a16:creationId xmlns:a16="http://schemas.microsoft.com/office/drawing/2014/main" id="{0098F6EB-CE82-EE15-AC01-AE631A193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70"/>
          <a:stretch>
            <a:fillRect/>
          </a:stretch>
        </p:blipFill>
        <p:spPr bwMode="auto">
          <a:xfrm>
            <a:off x="1171575" y="3643313"/>
            <a:ext cx="7286625" cy="98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">
            <a:extLst>
              <a:ext uri="{FF2B5EF4-FFF2-40B4-BE49-F238E27FC236}">
                <a16:creationId xmlns:a16="http://schemas.microsoft.com/office/drawing/2014/main" id="{EB5C58AC-CA30-25B4-BC75-A7F57690A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48" b="62221"/>
          <a:stretch>
            <a:fillRect/>
          </a:stretch>
        </p:blipFill>
        <p:spPr bwMode="auto">
          <a:xfrm>
            <a:off x="1285875" y="2143125"/>
            <a:ext cx="7286625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12BB0F4F-94BB-2F2F-DB33-8586A1BFC8E3}"/>
              </a:ext>
            </a:extLst>
          </p:cNvPr>
          <p:cNvSpPr/>
          <p:nvPr/>
        </p:nvSpPr>
        <p:spPr bwMode="auto">
          <a:xfrm>
            <a:off x="3643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2FD62F9-269E-69EB-42AD-0618C13DC820}"/>
              </a:ext>
            </a:extLst>
          </p:cNvPr>
          <p:cNvSpPr/>
          <p:nvPr/>
        </p:nvSpPr>
        <p:spPr bwMode="auto">
          <a:xfrm>
            <a:off x="4857750" y="1125538"/>
            <a:ext cx="928688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BA7421C-1188-7874-6114-0F447D6575C6}"/>
              </a:ext>
            </a:extLst>
          </p:cNvPr>
          <p:cNvSpPr/>
          <p:nvPr/>
        </p:nvSpPr>
        <p:spPr bwMode="auto">
          <a:xfrm>
            <a:off x="2500313" y="1125538"/>
            <a:ext cx="928687" cy="641350"/>
          </a:xfrm>
          <a:prstGeom prst="ellipse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F032842-67D7-67DE-46E1-17253BAE9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138238"/>
            <a:ext cx="65913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基于以上对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消息 、信息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和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 信号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的理解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华文中宋" pitchFamily="2" charset="-122"/>
                <a:ea typeface="华文中宋" pitchFamily="2" charset="-122"/>
              </a:rPr>
              <a:t>：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AA3F711-BC82-1BBB-4733-9ADBBD866FBF}"/>
              </a:ext>
            </a:extLst>
          </p:cNvPr>
          <p:cNvSpPr/>
          <p:nvPr/>
        </p:nvSpPr>
        <p:spPr bwMode="auto">
          <a:xfrm>
            <a:off x="714375" y="21558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dirty="0">
              <a:ea typeface="宋体" charset="-122"/>
            </a:endParaRPr>
          </a:p>
        </p:txBody>
      </p:sp>
      <p:sp>
        <p:nvSpPr>
          <p:cNvPr id="15" name="矩形 49">
            <a:extLst>
              <a:ext uri="{FF2B5EF4-FFF2-40B4-BE49-F238E27FC236}">
                <a16:creationId xmlns:a16="http://schemas.microsoft.com/office/drawing/2014/main" id="{49EB8A58-7175-D69A-238F-F71B5A558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76475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</a:t>
            </a:r>
          </a:p>
        </p:txBody>
      </p:sp>
      <p:grpSp>
        <p:nvGrpSpPr>
          <p:cNvPr id="2" name="组合 23">
            <a:extLst>
              <a:ext uri="{FF2B5EF4-FFF2-40B4-BE49-F238E27FC236}">
                <a16:creationId xmlns:a16="http://schemas.microsoft.com/office/drawing/2014/main" id="{5371D02E-08CA-2AB0-6EDA-DEC5894DB8DE}"/>
              </a:ext>
            </a:extLst>
          </p:cNvPr>
          <p:cNvGrpSpPr>
            <a:grpSpLocks/>
          </p:cNvGrpSpPr>
          <p:nvPr/>
        </p:nvGrpSpPr>
        <p:grpSpPr bwMode="auto">
          <a:xfrm>
            <a:off x="6429375" y="4227513"/>
            <a:ext cx="2000250" cy="714375"/>
            <a:chOff x="6572264" y="3786190"/>
            <a:chExt cx="2000263" cy="7143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51FD6BF-A354-FDBE-7730-CD9E23C9BACC}"/>
                </a:ext>
              </a:extLst>
            </p:cNvPr>
            <p:cNvSpPr/>
            <p:nvPr/>
          </p:nvSpPr>
          <p:spPr bwMode="auto">
            <a:xfrm>
              <a:off x="6686565" y="3786190"/>
              <a:ext cx="1785950" cy="714375"/>
            </a:xfrm>
            <a:prstGeom prst="ellipse">
              <a:avLst/>
            </a:prstGeom>
            <a:solidFill>
              <a:srgbClr val="DCDCF4"/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9708" name="矩形 49">
              <a:extLst>
                <a:ext uri="{FF2B5EF4-FFF2-40B4-BE49-F238E27FC236}">
                  <a16:creationId xmlns:a16="http://schemas.microsoft.com/office/drawing/2014/main" id="{9B2D4DF6-8FFA-04E6-71BD-8E57F2BB9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2264" y="3921354"/>
              <a:ext cx="2000263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80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通信系统</a:t>
              </a: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AE7A7B7D-2852-5D30-9BCE-D3AC65D9733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通信系统模型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0B51E71F-3C96-3969-831E-A92D992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3">
            <a:extLst>
              <a:ext uri="{FF2B5EF4-FFF2-40B4-BE49-F238E27FC236}">
                <a16:creationId xmlns:a16="http://schemas.microsoft.com/office/drawing/2014/main" id="{E1AEED21-C68F-FA58-C696-C64F901D8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5" t="40506" b="11365"/>
          <a:stretch>
            <a:fillRect/>
          </a:stretch>
        </p:blipFill>
        <p:spPr bwMode="auto">
          <a:xfrm>
            <a:off x="1400175" y="1430338"/>
            <a:ext cx="6357938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AFF5E607-B7C9-015A-46E1-6A950B3E2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216275"/>
            <a:ext cx="6286500" cy="294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16">
            <a:extLst>
              <a:ext uri="{FF2B5EF4-FFF2-40B4-BE49-F238E27FC236}">
                <a16:creationId xmlns:a16="http://schemas.microsoft.com/office/drawing/2014/main" id="{0B433F14-F68E-4802-AAF9-08909AF49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2" name="Rectangle 20">
            <a:extLst>
              <a:ext uri="{FF2B5EF4-FFF2-40B4-BE49-F238E27FC236}">
                <a16:creationId xmlns:a16="http://schemas.microsoft.com/office/drawing/2014/main" id="{8CE67F0C-D3DF-4DCD-16AF-60BE1AD8C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1357313"/>
            <a:ext cx="88265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7" name="Rectangle 25">
            <a:extLst>
              <a:ext uri="{FF2B5EF4-FFF2-40B4-BE49-F238E27FC236}">
                <a16:creationId xmlns:a16="http://schemas.microsoft.com/office/drawing/2014/main" id="{77A1B595-3E83-3C12-810A-72AFA7EC7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3157538"/>
            <a:ext cx="935038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8" name="Rectangle 26">
            <a:extLst>
              <a:ext uri="{FF2B5EF4-FFF2-40B4-BE49-F238E27FC236}">
                <a16:creationId xmlns:a16="http://schemas.microsoft.com/office/drawing/2014/main" id="{30121504-78F4-A66D-2F60-26D4B5D5B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8888" y="1357313"/>
            <a:ext cx="125095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79" name="Rectangle 27">
            <a:extLst>
              <a:ext uri="{FF2B5EF4-FFF2-40B4-BE49-F238E27FC236}">
                <a16:creationId xmlns:a16="http://schemas.microsoft.com/office/drawing/2014/main" id="{16150601-1FC2-39EC-A917-B56734528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588" y="3157538"/>
            <a:ext cx="1309687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0" name="Rectangle 28">
            <a:extLst>
              <a:ext uri="{FF2B5EF4-FFF2-40B4-BE49-F238E27FC236}">
                <a16:creationId xmlns:a16="http://schemas.microsoft.com/office/drawing/2014/main" id="{7D8C9C58-C652-C694-0DE2-2754E6E10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0" y="1371600"/>
            <a:ext cx="989013" cy="792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1" name="Rectangle 29">
            <a:extLst>
              <a:ext uri="{FF2B5EF4-FFF2-40B4-BE49-F238E27FC236}">
                <a16:creationId xmlns:a16="http://schemas.microsoft.com/office/drawing/2014/main" id="{B18066B0-88B2-03F6-61FD-40976EDD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157538"/>
            <a:ext cx="936625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2" name="Rectangle 30">
            <a:extLst>
              <a:ext uri="{FF2B5EF4-FFF2-40B4-BE49-F238E27FC236}">
                <a16:creationId xmlns:a16="http://schemas.microsoft.com/office/drawing/2014/main" id="{FF70EAD8-5292-1627-6E88-62DF068E9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9050" y="1371600"/>
            <a:ext cx="1330325" cy="79216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3" name="Rectangle 31">
            <a:extLst>
              <a:ext uri="{FF2B5EF4-FFF2-40B4-BE49-F238E27FC236}">
                <a16:creationId xmlns:a16="http://schemas.microsoft.com/office/drawing/2014/main" id="{2423E3DA-F865-C4B2-74A3-EC9856D30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0" y="3157538"/>
            <a:ext cx="1243013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4" name="Rectangle 32">
            <a:extLst>
              <a:ext uri="{FF2B5EF4-FFF2-40B4-BE49-F238E27FC236}">
                <a16:creationId xmlns:a16="http://schemas.microsoft.com/office/drawing/2014/main" id="{7F366881-48B6-D275-CD78-50CCCAE7B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1357313"/>
            <a:ext cx="952500" cy="792162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85" name="Rectangle 33">
            <a:extLst>
              <a:ext uri="{FF2B5EF4-FFF2-40B4-BE49-F238E27FC236}">
                <a16:creationId xmlns:a16="http://schemas.microsoft.com/office/drawing/2014/main" id="{BBAB9FFF-920C-4340-5866-A31DC8E68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63" y="3157538"/>
            <a:ext cx="935037" cy="295275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06145AA-3B94-5340-9F54-65B851DE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通信系统一般模型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500"/>
                                        <p:tgtEl>
                                          <p:spTgt spid="747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500"/>
                                        <p:tgtEl>
                                          <p:spTgt spid="74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2" dur="500"/>
                                        <p:tgtEl>
                                          <p:spTgt spid="747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747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747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7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747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747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74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2" grpId="0" animBg="1"/>
      <p:bldP spid="74772" grpId="1" animBg="1"/>
      <p:bldP spid="74777" grpId="0" animBg="1"/>
      <p:bldP spid="74777" grpId="1" animBg="1"/>
      <p:bldP spid="74778" grpId="0" animBg="1"/>
      <p:bldP spid="74778" grpId="1" animBg="1"/>
      <p:bldP spid="74779" grpId="0" animBg="1"/>
      <p:bldP spid="74779" grpId="1" animBg="1"/>
      <p:bldP spid="74780" grpId="0" animBg="1"/>
      <p:bldP spid="74780" grpId="1" animBg="1"/>
      <p:bldP spid="74781" grpId="0" animBg="1"/>
      <p:bldP spid="74781" grpId="1" animBg="1"/>
      <p:bldP spid="74782" grpId="0" animBg="1"/>
      <p:bldP spid="74782" grpId="1" animBg="1"/>
      <p:bldP spid="74783" grpId="0" animBg="1"/>
      <p:bldP spid="74783" grpId="1" animBg="1"/>
      <p:bldP spid="74784" grpId="0" animBg="1"/>
      <p:bldP spid="74784" grpId="1" animBg="1"/>
      <p:bldP spid="74785" grpId="0" animBg="1"/>
      <p:bldP spid="74785" grpId="1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6">
            <a:extLst>
              <a:ext uri="{FF2B5EF4-FFF2-40B4-BE49-F238E27FC236}">
                <a16:creationId xmlns:a16="http://schemas.microsoft.com/office/drawing/2014/main" id="{B68FE37E-5AAD-B1F6-4B70-8C335F4D15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1606550"/>
          <a:ext cx="6992937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225454" imgH="1034538" progId="Visio.Drawing.11">
                  <p:embed/>
                </p:oleObj>
              </mc:Choice>
              <mc:Fallback>
                <p:oleObj name="Visio" r:id="rId4" imgW="3225454" imgH="1034538" progId="Visio.Drawing.11">
                  <p:embed/>
                  <p:pic>
                    <p:nvPicPr>
                      <p:cNvPr id="2050" name="Object 6">
                        <a:extLst>
                          <a:ext uri="{FF2B5EF4-FFF2-40B4-BE49-F238E27FC236}">
                            <a16:creationId xmlns:a16="http://schemas.microsoft.com/office/drawing/2014/main" id="{B68FE37E-5AAD-B1F6-4B70-8C335F4D15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1606550"/>
                        <a:ext cx="6992937" cy="22320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999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Rectangle 5">
            <a:extLst>
              <a:ext uri="{FF2B5EF4-FFF2-40B4-BE49-F238E27FC236}">
                <a16:creationId xmlns:a16="http://schemas.microsoft.com/office/drawing/2014/main" id="{E728FB0F-9EBA-547A-05E8-8B1016B2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194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3787" name="AutoShape 27">
            <a:extLst>
              <a:ext uri="{FF2B5EF4-FFF2-40B4-BE49-F238E27FC236}">
                <a16:creationId xmlns:a16="http://schemas.microsoft.com/office/drawing/2014/main" id="{0681DCD2-0B83-5345-64B8-EEC8D2763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254375"/>
            <a:ext cx="2428875" cy="1285875"/>
          </a:xfrm>
          <a:prstGeom prst="wedgeRoundRectCallout">
            <a:avLst>
              <a:gd name="adj1" fmla="val -27028"/>
              <a:gd name="adj2" fmla="val -50852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消息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 </a:t>
            </a:r>
            <a:r>
              <a:rPr lang="zh-CN" altLang="en-US" sz="2000" b="1" dirty="0">
                <a:latin typeface="宋体" panose="02010600030101010101" pitchFamily="2" charset="-122"/>
              </a:rPr>
              <a:t>电信号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如 </a:t>
            </a:r>
            <a:r>
              <a:rPr lang="zh-CN" altLang="en-US" sz="2000" b="1" dirty="0">
                <a:latin typeface="宋体" panose="02010600030101010101" pitchFamily="2" charset="-122"/>
              </a:rPr>
              <a:t>电话机的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话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把声音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音频信号</a:t>
            </a:r>
          </a:p>
        </p:txBody>
      </p:sp>
      <p:sp>
        <p:nvSpPr>
          <p:cNvPr id="373788" name="AutoShape 28">
            <a:extLst>
              <a:ext uri="{FF2B5EF4-FFF2-40B4-BE49-F238E27FC236}">
                <a16:creationId xmlns:a16="http://schemas.microsoft.com/office/drawing/2014/main" id="{46C40A01-3AD8-36B8-A6D3-059196713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3254375"/>
            <a:ext cx="2357437" cy="1285875"/>
          </a:xfrm>
          <a:prstGeom prst="wedgeRoundRectCallout">
            <a:avLst>
              <a:gd name="adj1" fmla="val 17500"/>
              <a:gd name="adj2" fmla="val -51731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电信号 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 </a:t>
            </a:r>
            <a:r>
              <a:rPr lang="zh-CN" altLang="en-US" sz="2000" b="1" dirty="0">
                <a:latin typeface="宋体" panose="02010600030101010101" pitchFamily="2" charset="-122"/>
              </a:rPr>
              <a:t>消息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2000" b="1" dirty="0">
                <a:latin typeface="宋体" panose="02010600030101010101" pitchFamily="2" charset="-122"/>
              </a:rPr>
              <a:t>电话机的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听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筒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把音频信号</a:t>
            </a:r>
            <a:r>
              <a:rPr lang="zh-CN" altLang="en-US" sz="2000" b="1" dirty="0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 dirty="0">
                <a:latin typeface="宋体" panose="02010600030101010101" pitchFamily="2" charset="-122"/>
              </a:rPr>
              <a:t>声音</a:t>
            </a:r>
          </a:p>
        </p:txBody>
      </p:sp>
      <p:sp>
        <p:nvSpPr>
          <p:cNvPr id="373790" name="AutoShape 30">
            <a:extLst>
              <a:ext uri="{FF2B5EF4-FFF2-40B4-BE49-F238E27FC236}">
                <a16:creationId xmlns:a16="http://schemas.microsoft.com/office/drawing/2014/main" id="{901C457F-0750-7C21-200A-91AB073F2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040313"/>
            <a:ext cx="3929063" cy="928687"/>
          </a:xfrm>
          <a:prstGeom prst="wedgeRoundRectCallout">
            <a:avLst>
              <a:gd name="adj1" fmla="val 19454"/>
              <a:gd name="adj2" fmla="val -52648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原始电信号</a:t>
            </a:r>
            <a:r>
              <a:rPr lang="zh-CN" altLang="en-US" sz="2000" b="1">
                <a:solidFill>
                  <a:schemeClr val="hlink"/>
                </a:solidFill>
                <a:latin typeface="宋体" panose="02010600030101010101" pitchFamily="2" charset="-122"/>
              </a:rPr>
              <a:t>→</a:t>
            </a:r>
            <a:r>
              <a:rPr lang="zh-CN" altLang="en-US" sz="2000" b="1">
                <a:latin typeface="宋体" panose="02010600030101010101" pitchFamily="2" charset="-122"/>
              </a:rPr>
              <a:t>适合在信道中传输的信号。</a:t>
            </a:r>
            <a:r>
              <a:rPr lang="zh-CN" altLang="en-US" sz="2000" b="1">
                <a:solidFill>
                  <a:srgbClr val="333399"/>
                </a:solidFill>
                <a:latin typeface="宋体" panose="02010600030101010101" pitchFamily="2" charset="-122"/>
              </a:rPr>
              <a:t>如</a:t>
            </a:r>
            <a:r>
              <a:rPr lang="zh-CN" altLang="en-US" sz="20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编码、调制</a:t>
            </a:r>
          </a:p>
        </p:txBody>
      </p:sp>
      <p:sp>
        <p:nvSpPr>
          <p:cNvPr id="373791" name="AutoShape 31">
            <a:extLst>
              <a:ext uri="{FF2B5EF4-FFF2-40B4-BE49-F238E27FC236}">
                <a16:creationId xmlns:a16="http://schemas.microsoft.com/office/drawing/2014/main" id="{A2726CA4-8F12-93CB-158C-00DBCF06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5105400"/>
            <a:ext cx="2928938" cy="863600"/>
          </a:xfrm>
          <a:prstGeom prst="wedgeRoundRectCallout">
            <a:avLst>
              <a:gd name="adj1" fmla="val -23796"/>
              <a:gd name="adj2" fmla="val -51421"/>
              <a:gd name="adj3" fmla="val 16667"/>
            </a:avLst>
          </a:prstGeom>
          <a:noFill/>
          <a:ln w="3175">
            <a:solidFill>
              <a:srgbClr val="993366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latin typeface="宋体" panose="02010600030101010101" pitchFamily="2" charset="-122"/>
              </a:rPr>
              <a:t>其功能与发送设备相反。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000" b="1">
                <a:solidFill>
                  <a:srgbClr val="333399"/>
                </a:solidFill>
                <a:latin typeface="宋体" panose="02010600030101010101" pitchFamily="2" charset="-122"/>
              </a:rPr>
              <a:t> 如</a:t>
            </a:r>
            <a:r>
              <a:rPr lang="zh-CN" altLang="en-US" sz="20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solidFill>
                  <a:srgbClr val="000099"/>
                </a:solidFill>
                <a:latin typeface="宋体" panose="02010600030101010101" pitchFamily="2" charset="-122"/>
              </a:rPr>
              <a:t>译码、解调</a:t>
            </a:r>
          </a:p>
        </p:txBody>
      </p:sp>
      <p:sp>
        <p:nvSpPr>
          <p:cNvPr id="27" name="AutoShape 33">
            <a:extLst>
              <a:ext uri="{FF2B5EF4-FFF2-40B4-BE49-F238E27FC236}">
                <a16:creationId xmlns:a16="http://schemas.microsoft.com/office/drawing/2014/main" id="{4D48AA8D-6719-2E3E-A6D2-6D6796F59D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2897188"/>
            <a:ext cx="2027238" cy="357187"/>
          </a:xfrm>
          <a:prstGeom prst="wedgeRectCallout">
            <a:avLst>
              <a:gd name="adj1" fmla="val -13727"/>
              <a:gd name="adj2" fmla="val -115644"/>
            </a:avLst>
          </a:prstGeom>
          <a:solidFill>
            <a:schemeClr val="bg1"/>
          </a:solidFill>
          <a:ln w="12700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destination</a:t>
            </a:r>
            <a:r>
              <a:rPr lang="zh-CN" altLang="en-US" b="1" dirty="0"/>
              <a:t>        </a:t>
            </a:r>
          </a:p>
        </p:txBody>
      </p:sp>
      <p:sp>
        <p:nvSpPr>
          <p:cNvPr id="28" name="AutoShape 33">
            <a:extLst>
              <a:ext uri="{FF2B5EF4-FFF2-40B4-BE49-F238E27FC236}">
                <a16:creationId xmlns:a16="http://schemas.microsoft.com/office/drawing/2014/main" id="{91B20B64-1CB3-685F-2202-FA97D865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2897188"/>
            <a:ext cx="1265872" cy="357187"/>
          </a:xfrm>
          <a:prstGeom prst="wedgeRectCallout">
            <a:avLst>
              <a:gd name="adj1" fmla="val 15903"/>
              <a:gd name="adj2" fmla="val -123773"/>
            </a:avLst>
          </a:prstGeom>
          <a:solidFill>
            <a:schemeClr val="bg1"/>
          </a:solidFill>
          <a:ln w="12700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source</a:t>
            </a:r>
            <a:r>
              <a:rPr lang="zh-CN" altLang="en-US" b="1"/>
              <a:t>        </a:t>
            </a:r>
          </a:p>
        </p:txBody>
      </p:sp>
      <p:sp>
        <p:nvSpPr>
          <p:cNvPr id="29" name="AutoShape 33">
            <a:extLst>
              <a:ext uri="{FF2B5EF4-FFF2-40B4-BE49-F238E27FC236}">
                <a16:creationId xmlns:a16="http://schemas.microsoft.com/office/drawing/2014/main" id="{9075F214-92E7-B8C7-A54A-5EE3FA861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4683125"/>
            <a:ext cx="1960245" cy="357188"/>
          </a:xfrm>
          <a:prstGeom prst="wedgeRectCallout">
            <a:avLst>
              <a:gd name="adj1" fmla="val 18153"/>
              <a:gd name="adj2" fmla="val -103454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transmitter</a:t>
            </a:r>
            <a:r>
              <a:rPr lang="zh-CN" altLang="en-US" b="1"/>
              <a:t>        </a:t>
            </a:r>
          </a:p>
        </p:txBody>
      </p:sp>
      <p:sp>
        <p:nvSpPr>
          <p:cNvPr id="30" name="AutoShape 33">
            <a:extLst>
              <a:ext uri="{FF2B5EF4-FFF2-40B4-BE49-F238E27FC236}">
                <a16:creationId xmlns:a16="http://schemas.microsoft.com/office/drawing/2014/main" id="{FE73DFBB-99FC-5DBE-3C1C-0C1E09385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9250" y="4748214"/>
            <a:ext cx="1520190" cy="303212"/>
          </a:xfrm>
          <a:prstGeom prst="wedgeRectCallout">
            <a:avLst>
              <a:gd name="adj1" fmla="val -19500"/>
              <a:gd name="adj2" fmla="val -131903"/>
            </a:avLst>
          </a:prstGeom>
          <a:solidFill>
            <a:schemeClr val="bg1"/>
          </a:solidFill>
          <a:ln w="12700">
            <a:solidFill>
              <a:srgbClr val="9900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receiver</a:t>
            </a:r>
            <a:r>
              <a:rPr lang="zh-CN" altLang="en-US" b="1" dirty="0"/>
              <a:t>        </a:t>
            </a:r>
          </a:p>
        </p:txBody>
      </p:sp>
      <p:sp>
        <p:nvSpPr>
          <p:cNvPr id="31" name="AutoShape 33">
            <a:extLst>
              <a:ext uri="{FF2B5EF4-FFF2-40B4-BE49-F238E27FC236}">
                <a16:creationId xmlns:a16="http://schemas.microsoft.com/office/drawing/2014/main" id="{AAFB6A63-BEEA-7F25-14AC-4E2AE02D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1840" y="1254125"/>
            <a:ext cx="1400810" cy="352424"/>
          </a:xfrm>
          <a:prstGeom prst="wedgeRectCallout">
            <a:avLst>
              <a:gd name="adj1" fmla="val 26051"/>
              <a:gd name="adj2" fmla="val 139708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/>
              <a:t>channel</a:t>
            </a:r>
            <a:r>
              <a:rPr lang="zh-CN" altLang="en-US" b="1"/>
              <a:t>        </a:t>
            </a:r>
          </a:p>
        </p:txBody>
      </p:sp>
      <p:sp>
        <p:nvSpPr>
          <p:cNvPr id="32" name="AutoShape 33">
            <a:extLst>
              <a:ext uri="{FF2B5EF4-FFF2-40B4-BE49-F238E27FC236}">
                <a16:creationId xmlns:a16="http://schemas.microsoft.com/office/drawing/2014/main" id="{F9124754-C42C-9ADB-0378-249C37FE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3683000"/>
            <a:ext cx="1231582" cy="357182"/>
          </a:xfrm>
          <a:prstGeom prst="wedgeRectCallout">
            <a:avLst>
              <a:gd name="adj1" fmla="val -16569"/>
              <a:gd name="adj2" fmla="val -83134"/>
            </a:avLst>
          </a:prstGeom>
          <a:solidFill>
            <a:schemeClr val="bg1"/>
          </a:solidFill>
          <a:ln w="12700">
            <a:solidFill>
              <a:srgbClr val="808080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  noise</a:t>
            </a:r>
            <a:r>
              <a:rPr lang="zh-CN" altLang="en-US" b="1" dirty="0"/>
              <a:t>        </a:t>
            </a:r>
          </a:p>
        </p:txBody>
      </p:sp>
      <p:sp>
        <p:nvSpPr>
          <p:cNvPr id="33" name="AutoShape 28">
            <a:extLst>
              <a:ext uri="{FF2B5EF4-FFF2-40B4-BE49-F238E27FC236}">
                <a16:creationId xmlns:a16="http://schemas.microsoft.com/office/drawing/2014/main" id="{DB9DCAB4-438C-E59D-E803-93C6773277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1073150"/>
            <a:ext cx="1928813" cy="714375"/>
          </a:xfrm>
          <a:prstGeom prst="wedgeRoundRectCallout">
            <a:avLst>
              <a:gd name="adj1" fmla="val -19370"/>
              <a:gd name="adj2" fmla="val 51889"/>
              <a:gd name="adj3" fmla="val 16667"/>
            </a:avLst>
          </a:prstGeom>
          <a:noFill/>
          <a:ln w="9525">
            <a:solidFill>
              <a:schemeClr val="tx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000" b="1"/>
              <a:t>能传输信号的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000" b="1"/>
              <a:t> 各种物理媒介</a:t>
            </a:r>
            <a:endParaRPr lang="zh-CN" altLang="en-US" sz="2000" b="1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73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73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373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373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87" grpId="0" animBg="1"/>
      <p:bldP spid="373788" grpId="0" animBg="1"/>
      <p:bldP spid="373790" grpId="0" animBg="1"/>
      <p:bldP spid="373791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077CD93E-7CEF-45E3-D1AF-42214B728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1DA3D196-2656-0553-6528-D8DCF062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6">
            <a:extLst>
              <a:ext uri="{FF2B5EF4-FFF2-40B4-BE49-F238E27FC236}">
                <a16:creationId xmlns:a16="http://schemas.microsoft.com/office/drawing/2014/main" id="{6723AC84-76A3-4A79-0F53-95210B8E2B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606550"/>
          <a:ext cx="721677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17279" imgH="708168" progId="Visio.Drawing.11">
                  <p:embed/>
                </p:oleObj>
              </mc:Choice>
              <mc:Fallback>
                <p:oleObj name="Visio" r:id="rId3" imgW="3217279" imgH="708168" progId="Visio.Drawing.11">
                  <p:embed/>
                  <p:pic>
                    <p:nvPicPr>
                      <p:cNvPr id="6146" name="Object 6">
                        <a:extLst>
                          <a:ext uri="{FF2B5EF4-FFF2-40B4-BE49-F238E27FC236}">
                            <a16:creationId xmlns:a16="http://schemas.microsoft.com/office/drawing/2014/main" id="{6723AC84-76A3-4A79-0F53-95210B8E2B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606550"/>
                        <a:ext cx="7216775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7961" dir="2700000" algn="ctr" rotWithShape="0">
                                <a:srgbClr val="898999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4">
            <a:extLst>
              <a:ext uri="{FF2B5EF4-FFF2-40B4-BE49-F238E27FC236}">
                <a16:creationId xmlns:a16="http://schemas.microsoft.com/office/drawing/2014/main" id="{CABCD647-CC83-204D-E612-6DE965C9F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5100" y="4540250"/>
            <a:ext cx="4797425" cy="1200150"/>
          </a:xfrm>
          <a:prstGeom prst="rect">
            <a:avLst/>
          </a:prstGeom>
          <a:noFill/>
          <a:ln w="38100" cmpd="dbl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Clr>
                <a:srgbClr val="000099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 模拟消息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原始电信号（基带）</a:t>
            </a:r>
          </a:p>
          <a:p>
            <a:pPr eaLnBrk="1" hangingPunct="1">
              <a:lnSpc>
                <a:spcPct val="150000"/>
              </a:lnSpc>
              <a:buClr>
                <a:srgbClr val="000099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基带信号 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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 已 调 信号（带通）</a:t>
            </a:r>
            <a:endParaRPr lang="zh-CN" altLang="en-US" sz="2400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35629C1-FBCB-875A-B0FA-961E14358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1.2.2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模拟通信系统模型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24BE677A-5B55-D8A8-0642-5A9ADCF5D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94125"/>
            <a:ext cx="3067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800" b="1" kern="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两对重要变换</a:t>
            </a:r>
            <a:r>
              <a:rPr lang="zh-CN" altLang="en-US" sz="2800" dirty="0"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800" b="1" dirty="0"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6">
            <a:extLst>
              <a:ext uri="{FF2B5EF4-FFF2-40B4-BE49-F238E27FC236}">
                <a16:creationId xmlns:a16="http://schemas.microsoft.com/office/drawing/2014/main" id="{1F09B221-4EF4-99B6-3C7E-44E54F42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Rectangle 12">
            <a:extLst>
              <a:ext uri="{FF2B5EF4-FFF2-40B4-BE49-F238E27FC236}">
                <a16:creationId xmlns:a16="http://schemas.microsoft.com/office/drawing/2014/main" id="{CD9AF8E7-C833-9795-1DA1-318841702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47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7170" name="Object 11">
            <a:extLst>
              <a:ext uri="{FF2B5EF4-FFF2-40B4-BE49-F238E27FC236}">
                <a16:creationId xmlns:a16="http://schemas.microsoft.com/office/drawing/2014/main" id="{36B63F56-E40F-B0DB-F7F8-0D9B59ECC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84300"/>
          <a:ext cx="866775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74493" imgH="543294" progId="Visio.Drawing.11">
                  <p:embed/>
                </p:oleObj>
              </mc:Choice>
              <mc:Fallback>
                <p:oleObj name="Visio" r:id="rId3" imgW="2874493" imgH="543294" progId="Visio.Drawing.11">
                  <p:embed/>
                  <p:pic>
                    <p:nvPicPr>
                      <p:cNvPr id="7170" name="Object 11">
                        <a:extLst>
                          <a:ext uri="{FF2B5EF4-FFF2-40B4-BE49-F238E27FC236}">
                            <a16:creationId xmlns:a16="http://schemas.microsoft.com/office/drawing/2014/main" id="{36B63F56-E40F-B0DB-F7F8-0D9B59ECCE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84300"/>
                        <a:ext cx="8667750" cy="168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5E5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">
            <a:extLst>
              <a:ext uri="{FF2B5EF4-FFF2-40B4-BE49-F238E27FC236}">
                <a16:creationId xmlns:a16="http://schemas.microsoft.com/office/drawing/2014/main" id="{B1311F7D-375D-0417-0A6C-066FA66BB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3384550"/>
            <a:ext cx="3168650" cy="13573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信源编码：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模</a:t>
            </a:r>
            <a:r>
              <a:rPr lang="en-US" altLang="zh-CN" sz="2400" b="1" kern="0" dirty="0">
                <a:latin typeface="宋体" pitchFamily="2" charset="-122"/>
                <a:ea typeface="+mn-ea"/>
              </a:rPr>
              <a:t>/</a:t>
            </a:r>
            <a:r>
              <a:rPr lang="zh-CN" altLang="en-US" sz="2400" b="1" kern="0" dirty="0">
                <a:latin typeface="宋体" pitchFamily="2" charset="-122"/>
                <a:ea typeface="+mn-ea"/>
              </a:rPr>
              <a:t>数转换    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提高有效性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A1FCAE2-A479-6D87-A114-AEC6C8E5E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5118100"/>
            <a:ext cx="3168650" cy="10001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信道编码：</a:t>
            </a:r>
          </a:p>
          <a:p>
            <a:pPr marL="742950" lvl="1" indent="-285750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latin typeface="宋体" pitchFamily="2" charset="-122"/>
                <a:ea typeface="+mn-ea"/>
              </a:rPr>
              <a:t>增强抗干扰能力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03FF6ED-75A9-DD16-83F4-3656727A7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8006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1.2.3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数字通信系统模型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4108" name="Picture 12">
            <a:extLst>
              <a:ext uri="{FF2B5EF4-FFF2-40B4-BE49-F238E27FC236}">
                <a16:creationId xmlns:a16="http://schemas.microsoft.com/office/drawing/2014/main" id="{6D1DA476-10B7-49C9-AB8E-3BFF5CAB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21"/>
          <a:stretch>
            <a:fillRect/>
          </a:stretch>
        </p:blipFill>
        <p:spPr bwMode="auto">
          <a:xfrm>
            <a:off x="3919538" y="3695700"/>
            <a:ext cx="4875212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44C6A353-6DA1-6F8C-E438-93603E645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777" b="-1501"/>
          <a:stretch>
            <a:fillRect/>
          </a:stretch>
        </p:blipFill>
        <p:spPr bwMode="auto">
          <a:xfrm>
            <a:off x="3905250" y="5118100"/>
            <a:ext cx="4875213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>
            <a:extLst>
              <a:ext uri="{FF2B5EF4-FFF2-40B4-BE49-F238E27FC236}">
                <a16:creationId xmlns:a16="http://schemas.microsoft.com/office/drawing/2014/main" id="{F2BEE206-F109-EA99-9FFE-FBA40E1FF0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14500" y="1714500"/>
            <a:ext cx="6143625" cy="2674938"/>
          </a:xfrm>
          <a:noFill/>
          <a:ln>
            <a:solidFill>
              <a:srgbClr val="969696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抗干扰能力强，且噪声不积累；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传输差错可控；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便于处理、变换、存储；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便于将来自不同信源的信号综合传输；</a:t>
            </a:r>
          </a:p>
          <a:p>
            <a:pPr lvl="1" eaLnBrk="1" hangingPunct="1">
              <a:lnSpc>
                <a:spcPct val="12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宋体" panose="02010600030101010101" pitchFamily="2" charset="-122"/>
              </a:rPr>
              <a:t>易于集成；易于加密。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sp>
        <p:nvSpPr>
          <p:cNvPr id="166922" name="Rectangle 10">
            <a:extLst>
              <a:ext uri="{FF2B5EF4-FFF2-40B4-BE49-F238E27FC236}">
                <a16:creationId xmlns:a16="http://schemas.microsoft.com/office/drawing/2014/main" id="{E80781F3-C462-8719-E372-01EDA959B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6350" y="5000625"/>
            <a:ext cx="5311775" cy="1062038"/>
          </a:xfrm>
          <a:prstGeom prst="rect">
            <a:avLst/>
          </a:prstGeom>
          <a:noFill/>
          <a:ln w="9525">
            <a:solidFill>
              <a:srgbClr val="969696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可能需要较大的传输带宽；</a:t>
            </a:r>
          </a:p>
          <a:p>
            <a:pPr lvl="1" eaLnBrk="1" hangingPunct="1">
              <a:lnSpc>
                <a:spcPct val="12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对同步要求高。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C7D64EEC-A72B-9BC4-C6EA-953D992AEDE5}"/>
              </a:ext>
            </a:extLst>
          </p:cNvPr>
          <p:cNvSpPr/>
          <p:nvPr/>
        </p:nvSpPr>
        <p:spPr bwMode="auto">
          <a:xfrm>
            <a:off x="1071563" y="1339850"/>
            <a:ext cx="1144587" cy="622300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优点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20EA80-6156-BBC4-EB19-33E4CA988FEA}"/>
              </a:ext>
            </a:extLst>
          </p:cNvPr>
          <p:cNvSpPr/>
          <p:nvPr/>
        </p:nvSpPr>
        <p:spPr bwMode="auto">
          <a:xfrm>
            <a:off x="1727200" y="4776788"/>
            <a:ext cx="1111250" cy="696912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</a:rPr>
              <a:t>缺点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606D66-35B8-92DC-CF33-0061CF6B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2672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1.2.4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数字通信的特点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66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000"/>
                                        <p:tgtEl>
                                          <p:spTgt spid="166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fld id="{1140A064-C371-4EE6-8713-D43C64381ADA}" type="slidenum">
              <a:rPr lang="zh-CN" altLang="en-US" sz="1200" smtClean="0">
                <a:latin typeface="Arial Black" panose="020B0A040201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2" y="446439"/>
            <a:ext cx="6902450" cy="762000"/>
          </a:xfrm>
        </p:spPr>
        <p:txBody>
          <a:bodyPr/>
          <a:lstStyle/>
          <a:p>
            <a:pPr eaLnBrk="1" hangingPunct="1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课程考核方式</a:t>
            </a:r>
          </a:p>
        </p:txBody>
      </p:sp>
      <p:sp>
        <p:nvSpPr>
          <p:cNvPr id="6" name="Rectangle 2"/>
          <p:cNvSpPr/>
          <p:nvPr/>
        </p:nvSpPr>
        <p:spPr>
          <a:xfrm>
            <a:off x="430214" y="985838"/>
            <a:ext cx="7424736" cy="1828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本课程为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考试</a:t>
            </a:r>
            <a:r>
              <a:rPr lang="zh-CN" altLang="zh-CN" sz="2000" kern="1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课；</a:t>
            </a:r>
            <a:r>
              <a:rPr lang="zh-CN" altLang="en-US" sz="2000" kern="10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2000" kern="1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考查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方式</a:t>
            </a:r>
            <a:r>
              <a:rPr lang="en-US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----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闭卷</a:t>
            </a:r>
            <a:r>
              <a:rPr lang="zh-CN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第九周</a:t>
            </a:r>
            <a:r>
              <a:rPr lang="en-US" altLang="zh-CN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第十周考试。</a:t>
            </a:r>
            <a:endParaRPr lang="en-US" altLang="zh-CN" sz="2000" kern="100" dirty="0">
              <a:solidFill>
                <a:srgbClr val="000000"/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indent="266700" algn="just" eaLnBrk="1" hangingPunct="1">
              <a:lnSpc>
                <a:spcPct val="200000"/>
              </a:lnSpc>
              <a:spcAft>
                <a:spcPts val="0"/>
              </a:spcAft>
              <a:defRPr/>
            </a:pPr>
            <a:r>
              <a:rPr lang="zh-CN" altLang="en-US" sz="2000" kern="100" dirty="0">
                <a:solidFill>
                  <a:srgbClr val="000000"/>
                </a:solidFill>
                <a:latin typeface="+mn-ea"/>
                <a:ea typeface="+mn-ea"/>
                <a:cs typeface="Times New Roman" panose="02020603050405020304" pitchFamily="18" charset="0"/>
              </a:rPr>
              <a:t>总成绩： </a:t>
            </a:r>
            <a:r>
              <a:rPr lang="zh-CN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期末 </a:t>
            </a:r>
            <a:r>
              <a:rPr lang="en-US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(50%), </a:t>
            </a:r>
            <a:r>
              <a:rPr lang="zh-CN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平时成绩</a:t>
            </a:r>
            <a:r>
              <a:rPr lang="en-US" altLang="zh-CN" sz="2000" b="1" kern="100" dirty="0">
                <a:solidFill>
                  <a:srgbClr val="002060"/>
                </a:solidFill>
                <a:latin typeface="+mn-ea"/>
                <a:ea typeface="+mn-ea"/>
                <a:cs typeface="Times New Roman" panose="02020603050405020304" pitchFamily="18" charset="0"/>
              </a:rPr>
              <a:t>(50%).</a:t>
            </a:r>
            <a:endParaRPr lang="zh-CN" altLang="zh-CN" sz="2000" b="1" kern="100" dirty="0">
              <a:solidFill>
                <a:srgbClr val="002060"/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548640" y="3295082"/>
            <a:ext cx="4299267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dirty="0">
                <a:solidFill>
                  <a:schemeClr val="tx2"/>
                </a:solidFill>
                <a:latin typeface="黑体" panose="02010609060101010101" pitchFamily="49" charset="-122"/>
              </a:rPr>
              <a:t>参考教材：</a:t>
            </a:r>
          </a:p>
        </p:txBody>
      </p:sp>
      <p:sp>
        <p:nvSpPr>
          <p:cNvPr id="11" name="Rectangle 6"/>
          <p:cNvSpPr/>
          <p:nvPr/>
        </p:nvSpPr>
        <p:spPr>
          <a:xfrm>
            <a:off x="365760" y="4297175"/>
            <a:ext cx="8228012" cy="1374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樊昌信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精编本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国防工业出版社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2021.01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樊昌信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7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国防工业出版社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2012.09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Rodger E. </a:t>
            </a:r>
            <a:r>
              <a:rPr lang="en-US" sz="1800" kern="1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Ziemer</a:t>
            </a:r>
            <a:r>
              <a:rPr lang="zh-CN" altLang="en-US" sz="18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， 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通信原理：调制、编码与噪声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》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第七版 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 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电子工业工业</a:t>
            </a:r>
            <a:r>
              <a:rPr lang="zh-CN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出版社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 2018.06  </a:t>
            </a:r>
          </a:p>
          <a:p>
            <a:pPr marL="285750" indent="-285750" algn="just">
              <a:lnSpc>
                <a:spcPts val="2000"/>
              </a:lnSpc>
              <a:spcAft>
                <a:spcPts val="0"/>
              </a:spcAft>
              <a:buFont typeface="Wingdings" panose="05000000000000000000" pitchFamily="2" charset="2"/>
              <a:buChar char="v"/>
              <a:defRPr/>
            </a:pP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周炯槃，通信原理，第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版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[M] </a:t>
            </a:r>
            <a:r>
              <a:rPr lang="zh-CN" altLang="en-US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北京：北京邮电大学出版社，</a:t>
            </a:r>
            <a:r>
              <a:rPr lang="en-US" altLang="zh-CN" sz="1800" b="1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  <a:cs typeface="Times New Roman" panose="02020603050405020304" pitchFamily="18" charset="0"/>
              </a:rPr>
              <a:t>2015.08</a:t>
            </a:r>
            <a:endParaRPr lang="zh-CN" altLang="zh-CN" sz="1800" b="1" kern="1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151" name="Picture 7" descr="L_arrow">
            <a:hlinkClick r:id="" action="ppaction://hlinkshowjump?jump=previousslide" tooltip="上一页"/>
          </p:cNvPr>
          <p:cNvPicPr preferRelativeResize="0">
            <a:picLocks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8" descr="R_arrow">
            <a:hlinkClick r:id="" action="ppaction://hlinkshowjump?jump=nextslide" tooltip="下一页"/>
          </p:cNvPr>
          <p:cNvPicPr preferRelativeResize="0">
            <a:picLocks noChangeArrowheads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113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Return">
            <a:hlinkClick r:id="" action="ppaction://hlinkshowjump?jump=lastslideviewed"/>
          </p:cNvPr>
          <p:cNvPicPr preferRelativeResize="0">
            <a:picLocks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4950" y="6289675"/>
            <a:ext cx="323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45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B07A0548-186F-8E7C-F816-7CA0064A6D3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705100" y="3117850"/>
            <a:ext cx="4400550" cy="260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通信系统</a:t>
            </a: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分类</a:t>
            </a:r>
            <a:endParaRPr lang="en-US" altLang="zh-CN" sz="44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     </a:t>
            </a:r>
            <a:r>
              <a:rPr lang="zh-CN" altLang="en-US" sz="28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与</a:t>
            </a:r>
            <a:endParaRPr lang="en-US" altLang="zh-CN" sz="2800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  通信方式</a:t>
            </a:r>
            <a:endParaRPr lang="zh-CN" altLang="en-US" sz="4400" b="1" dirty="0">
              <a:solidFill>
                <a:srgbClr val="003399"/>
              </a:solidFill>
              <a:latin typeface="+mn-ea"/>
              <a:ea typeface="宋体" charset="-122"/>
              <a:cs typeface="Arial" pitchFamily="34" charset="0"/>
            </a:endParaRPr>
          </a:p>
          <a:p>
            <a:pPr eaLnBrk="1" hangingPunct="1">
              <a:lnSpc>
                <a:spcPts val="4900"/>
              </a:lnSpc>
              <a:buClr>
                <a:srgbClr val="969696"/>
              </a:buClr>
              <a:buSzPct val="65000"/>
              <a:defRPr/>
            </a:pP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10372D39-50C8-F5B4-292E-B2AD4A1D7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.3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71" name="Picture 31">
            <a:extLst>
              <a:ext uri="{FF2B5EF4-FFF2-40B4-BE49-F238E27FC236}">
                <a16:creationId xmlns:a16="http://schemas.microsoft.com/office/drawing/2014/main" id="{AB138C9B-6FCE-07AD-5D7E-C7A691D33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1384300"/>
            <a:ext cx="8039100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8015" name="Rectangle 47">
            <a:extLst>
              <a:ext uri="{FF2B5EF4-FFF2-40B4-BE49-F238E27FC236}">
                <a16:creationId xmlns:a16="http://schemas.microsoft.com/office/drawing/2014/main" id="{0CFAC8C8-7883-7371-541C-0B5495B95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3" y="2497138"/>
            <a:ext cx="1430337" cy="1385887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4A5A5DE4-A9DC-3C8B-BBBF-758478CD6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1588" y="2497138"/>
            <a:ext cx="1431925" cy="1385887"/>
          </a:xfrm>
          <a:prstGeom prst="rect">
            <a:avLst/>
          </a:prstGeom>
          <a:noFill/>
          <a:ln w="19050">
            <a:solidFill>
              <a:schemeClr val="hlink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Rectangle 47">
            <a:extLst>
              <a:ext uri="{FF2B5EF4-FFF2-40B4-BE49-F238E27FC236}">
                <a16:creationId xmlns:a16="http://schemas.microsoft.com/office/drawing/2014/main" id="{458D7208-81C4-C155-ED91-F746240C0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9238" y="2497138"/>
            <a:ext cx="1543050" cy="1385887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Rectangle 47">
            <a:extLst>
              <a:ext uri="{FF2B5EF4-FFF2-40B4-BE49-F238E27FC236}">
                <a16:creationId xmlns:a16="http://schemas.microsoft.com/office/drawing/2014/main" id="{CEA63612-C8B3-9018-B758-ADDC8671E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0288" y="2497138"/>
            <a:ext cx="1428750" cy="1385887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Rectangle 47">
            <a:extLst>
              <a:ext uri="{FF2B5EF4-FFF2-40B4-BE49-F238E27FC236}">
                <a16:creationId xmlns:a16="http://schemas.microsoft.com/office/drawing/2014/main" id="{99A1B31A-6D73-0480-EE6C-103DF481E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8013" y="2511425"/>
            <a:ext cx="1543050" cy="1385888"/>
          </a:xfrm>
          <a:prstGeom prst="rect">
            <a:avLst/>
          </a:prstGeom>
          <a:noFill/>
          <a:ln w="19050">
            <a:solidFill>
              <a:srgbClr val="0000CC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110958AC-2133-0B53-BCA7-09C7CF119E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2511425"/>
            <a:ext cx="785813" cy="571500"/>
          </a:xfrm>
          <a:prstGeom prst="ellipse">
            <a:avLst/>
          </a:prstGeom>
          <a:noFill/>
          <a:ln w="127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99140B-E2A3-FD63-01BA-FC58017B0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438" y="939800"/>
            <a:ext cx="15795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0000CC"/>
                </a:solidFill>
                <a:latin typeface="宋体" panose="02010600030101010101" pitchFamily="2" charset="-122"/>
              </a:rPr>
              <a:t>详见表</a:t>
            </a:r>
            <a:r>
              <a:rPr lang="en-US" altLang="zh-CN" sz="2400" b="1">
                <a:solidFill>
                  <a:srgbClr val="0000CC"/>
                </a:solidFill>
                <a:latin typeface="宋体" panose="02010600030101010101" pitchFamily="2" charset="-122"/>
              </a:rPr>
              <a:t>3-1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216B666A-7DB2-970A-C169-4CE929A3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298950"/>
            <a:ext cx="7286625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按</a:t>
            </a: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复用方式</a:t>
            </a: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划分：频分、时分、码分复用。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latin typeface="黑体" pitchFamily="2" charset="-122"/>
                <a:ea typeface="黑体" pitchFamily="2" charset="-122"/>
              </a:rPr>
              <a:t>同一个通信系统可以分属于不同分类。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400" kern="0" dirty="0">
                <a:latin typeface="华文中宋" pitchFamily="2" charset="-122"/>
                <a:ea typeface="华文中宋" pitchFamily="2" charset="-122"/>
              </a:rPr>
              <a:t>  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宋体" charset="-122"/>
                <a:cs typeface="Arial" pitchFamily="34" charset="0"/>
                <a:sym typeface="Wingdings"/>
              </a:rPr>
              <a:t>  </a:t>
            </a:r>
            <a:r>
              <a:rPr lang="en-US" altLang="zh-CN" sz="2400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AM</a:t>
            </a:r>
            <a:r>
              <a:rPr lang="zh-CN" altLang="en-US" sz="2400" kern="0" dirty="0">
                <a:solidFill>
                  <a:srgbClr val="0000CC"/>
                </a:solidFill>
                <a:latin typeface="黑体" pitchFamily="2" charset="-122"/>
                <a:ea typeface="黑体" pitchFamily="2" charset="-122"/>
                <a:cs typeface="Arial" pitchFamily="34" charset="0"/>
              </a:rPr>
              <a:t>广播系统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华文中宋" pitchFamily="2" charset="-122"/>
                <a:ea typeface="华文中宋" pitchFamily="2" charset="-122"/>
                <a:cs typeface="Arial" pitchFamily="34" charset="0"/>
              </a:rPr>
              <a:t>——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中短波通信、模拟通信、  </a:t>
            </a:r>
            <a:endParaRPr lang="en-US" altLang="zh-CN" sz="2400" kern="0" dirty="0">
              <a:latin typeface="华文中宋" pitchFamily="2" charset="-122"/>
              <a:ea typeface="华文中宋" pitchFamily="2" charset="-122"/>
              <a:cs typeface="Arial" pitchFamily="34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en-US" altLang="zh-CN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                           </a:t>
            </a:r>
            <a:r>
              <a:rPr lang="zh-CN" altLang="en-US" sz="2400" kern="0" dirty="0">
                <a:latin typeface="华文中宋" pitchFamily="2" charset="-122"/>
                <a:ea typeface="华文中宋" pitchFamily="2" charset="-122"/>
                <a:cs typeface="Arial" pitchFamily="34" charset="0"/>
              </a:rPr>
              <a:t>带通传输系统（调制系统）。 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1119F2C5-6302-B172-795F-DB042E430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38671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1.3.1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通信系统分类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8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01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>
            <a:extLst>
              <a:ext uri="{FF2B5EF4-FFF2-40B4-BE49-F238E27FC236}">
                <a16:creationId xmlns:a16="http://schemas.microsoft.com/office/drawing/2014/main" id="{DC7EFF74-6A48-D50D-43F6-8AC92A7696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214313" y="1071563"/>
            <a:ext cx="5040312" cy="5257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rgbClr val="000099"/>
                </a:solidFill>
              </a:rPr>
              <a:t>      </a:t>
            </a:r>
            <a:endParaRPr lang="zh-CN" altLang="en-US" sz="2800">
              <a:solidFill>
                <a:srgbClr val="000099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003399"/>
              </a:buClr>
              <a:buFont typeface="Wingdings" panose="05000000000000000000" pitchFamily="2" charset="2"/>
              <a:buNone/>
            </a:pPr>
            <a:endParaRPr lang="zh-CN" altLang="en-US" sz="2800">
              <a:solidFill>
                <a:srgbClr val="000099"/>
              </a:solidFill>
            </a:endParaRP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  （单向）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半双工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b="1"/>
              <a:t>  （双向、不同时）</a:t>
            </a:r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3" eaLnBrk="1" hangingPunct="1">
              <a:lnSpc>
                <a:spcPct val="80000"/>
              </a:lnSpc>
              <a:buClr>
                <a:srgbClr val="0000CC"/>
              </a:buClr>
              <a:buSzPct val="70000"/>
              <a:buFont typeface="Wingdings" panose="05000000000000000000" pitchFamily="2" charset="2"/>
              <a:buChar char="v"/>
            </a:pPr>
            <a:endParaRPr lang="zh-CN" altLang="en-US" sz="2400" b="1"/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全双工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通信：</a:t>
            </a:r>
          </a:p>
          <a:p>
            <a:pPr lvl="2" eaLnBrk="1" hangingPunct="1">
              <a:lnSpc>
                <a:spcPts val="3200"/>
              </a:lnSpc>
              <a:buClr>
                <a:srgbClr val="0000CC"/>
              </a:buClr>
              <a:buFont typeface="Wingdings" panose="05000000000000000000" pitchFamily="2" charset="2"/>
              <a:buNone/>
            </a:pPr>
            <a:r>
              <a:rPr lang="zh-CN" altLang="en-US" b="1"/>
              <a:t>  （双向、同时）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16453DA-18DD-3A2C-8F1E-7926A952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225550"/>
            <a:ext cx="378618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按传输方向和时间分</a:t>
            </a:r>
            <a:r>
              <a:rPr lang="zh-CN" altLang="en-US" sz="2400" b="1" kern="0" dirty="0">
                <a:latin typeface="微软雅黑" pitchFamily="34" charset="-122"/>
                <a:ea typeface="微软雅黑" pitchFamily="34" charset="-122"/>
              </a:rPr>
              <a:t>：</a:t>
            </a:r>
            <a:endParaRPr lang="zh-CN" altLang="en-US" sz="2400" b="1" kern="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6F988C-CACE-7FFD-37AD-A1B43D3F8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33337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1.3.2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5127" name="Picture 7">
            <a:extLst>
              <a:ext uri="{FF2B5EF4-FFF2-40B4-BE49-F238E27FC236}">
                <a16:creationId xmlns:a16="http://schemas.microsoft.com/office/drawing/2014/main" id="{B5CA024A-7893-B416-85C6-167ABAB44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8" t="12096" r="3490" b="5905"/>
          <a:stretch>
            <a:fillRect/>
          </a:stretch>
        </p:blipFill>
        <p:spPr bwMode="auto">
          <a:xfrm>
            <a:off x="4527550" y="984250"/>
            <a:ext cx="4044950" cy="546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42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426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26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42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242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2426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5">
            <a:extLst>
              <a:ext uri="{FF2B5EF4-FFF2-40B4-BE49-F238E27FC236}">
                <a16:creationId xmlns:a16="http://schemas.microsoft.com/office/drawing/2014/main" id="{9A34954E-3875-8705-6AEA-270642084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5" name="Rectangle 7">
            <a:extLst>
              <a:ext uri="{FF2B5EF4-FFF2-40B4-BE49-F238E27FC236}">
                <a16:creationId xmlns:a16="http://schemas.microsoft.com/office/drawing/2014/main" id="{DD4A71B0-1B07-3A1D-9102-19AC449C1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6" name="Rectangle 9">
            <a:extLst>
              <a:ext uri="{FF2B5EF4-FFF2-40B4-BE49-F238E27FC236}">
                <a16:creationId xmlns:a16="http://schemas.microsoft.com/office/drawing/2014/main" id="{382B068A-AA4E-CB06-FC35-3335E10D0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64557" name="Object 13">
            <a:extLst>
              <a:ext uri="{FF2B5EF4-FFF2-40B4-BE49-F238E27FC236}">
                <a16:creationId xmlns:a16="http://schemas.microsoft.com/office/drawing/2014/main" id="{7BB4D75C-E5B3-3056-5CA4-E74ADEBA4EB4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362325" y="1936750"/>
          <a:ext cx="39957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6794" imgH="1543226" progId="Visio.Drawing.11">
                  <p:embed/>
                </p:oleObj>
              </mc:Choice>
              <mc:Fallback>
                <p:oleObj name="Visio" r:id="rId3" imgW="2746794" imgH="1543226" progId="Visio.Drawing.11">
                  <p:embed/>
                  <p:pic>
                    <p:nvPicPr>
                      <p:cNvPr id="364557" name="Object 13">
                        <a:extLst>
                          <a:ext uri="{FF2B5EF4-FFF2-40B4-BE49-F238E27FC236}">
                            <a16:creationId xmlns:a16="http://schemas.microsoft.com/office/drawing/2014/main" id="{7BB4D75C-E5B3-3056-5CA4-E74ADEBA4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1936750"/>
                        <a:ext cx="3995738" cy="227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4561" name="Rectangle 17">
            <a:extLst>
              <a:ext uri="{FF2B5EF4-FFF2-40B4-BE49-F238E27FC236}">
                <a16:creationId xmlns:a16="http://schemas.microsoft.com/office/drawing/2014/main" id="{C4FA7318-D3DE-0F04-DF53-10150719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8775" y="1765300"/>
            <a:ext cx="5472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宋体" panose="02010600030101010101" pitchFamily="2" charset="-122"/>
              </a:rPr>
              <a:t>在并行信道上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同时</a:t>
            </a:r>
            <a:r>
              <a:rPr lang="zh-CN" altLang="en-US" sz="2400" b="1" dirty="0">
                <a:latin typeface="宋体" panose="02010600030101010101" pitchFamily="2" charset="-122"/>
              </a:rPr>
              <a:t>传输</a:t>
            </a:r>
            <a:r>
              <a:rPr lang="zh-CN" altLang="en-US" sz="2400" b="1" dirty="0">
                <a:solidFill>
                  <a:srgbClr val="0000CC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</a:rPr>
              <a:t>n </a:t>
            </a:r>
            <a:r>
              <a:rPr lang="zh-CN" altLang="en-US" sz="2400" b="1" dirty="0">
                <a:latin typeface="宋体" panose="02010600030101010101" pitchFamily="2" charset="-122"/>
              </a:rPr>
              <a:t>个比特信息。</a:t>
            </a:r>
          </a:p>
        </p:txBody>
      </p:sp>
      <p:graphicFrame>
        <p:nvGraphicFramePr>
          <p:cNvPr id="364567" name="Object 23">
            <a:extLst>
              <a:ext uri="{FF2B5EF4-FFF2-40B4-BE49-F238E27FC236}">
                <a16:creationId xmlns:a16="http://schemas.microsoft.com/office/drawing/2014/main" id="{BE0A0933-AB7B-6457-FF26-6F9EA19DCC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0013" y="2359025"/>
          <a:ext cx="51435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25590" imgH="1117819" progId="Visio.Drawing.11">
                  <p:embed/>
                </p:oleObj>
              </mc:Choice>
              <mc:Fallback>
                <p:oleObj name="Visio" r:id="rId5" imgW="325590" imgH="1117819" progId="Visio.Drawing.11">
                  <p:embed/>
                  <p:pic>
                    <p:nvPicPr>
                      <p:cNvPr id="364567" name="Object 23">
                        <a:extLst>
                          <a:ext uri="{FF2B5EF4-FFF2-40B4-BE49-F238E27FC236}">
                            <a16:creationId xmlns:a16="http://schemas.microsoft.com/office/drawing/2014/main" id="{BE0A0933-AB7B-6457-FF26-6F9EA19DCC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013" y="2359025"/>
                        <a:ext cx="514350" cy="149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017E5642-0528-56AC-5936-E7267678D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038225"/>
            <a:ext cx="428625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按数字码元传输时序分</a:t>
            </a:r>
            <a:r>
              <a:rPr lang="zh-CN" altLang="en-US" sz="24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endParaRPr lang="zh-CN" altLang="en-US" sz="2400" b="1" kern="0" dirty="0">
              <a:latin typeface="微软雅黑" pitchFamily="34" charset="-122"/>
              <a:ea typeface="微软雅黑" pitchFamily="34" charset="-122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None/>
              <a:defRPr/>
            </a:pPr>
            <a:endParaRPr lang="en-US" altLang="zh-CN" sz="2400" b="1" kern="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F0C10A-B621-770A-2124-A6CB064AC8F1}"/>
              </a:ext>
            </a:extLst>
          </p:cNvPr>
          <p:cNvSpPr/>
          <p:nvPr/>
        </p:nvSpPr>
        <p:spPr>
          <a:xfrm>
            <a:off x="571500" y="1714500"/>
            <a:ext cx="2533650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并行传输</a:t>
            </a:r>
            <a:r>
              <a:rPr lang="zh-CN" altLang="en-US" sz="28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0E0C88-9661-164C-F315-BB764195C041}"/>
              </a:ext>
            </a:extLst>
          </p:cNvPr>
          <p:cNvSpPr/>
          <p:nvPr/>
        </p:nvSpPr>
        <p:spPr>
          <a:xfrm>
            <a:off x="1050925" y="5876925"/>
            <a:ext cx="2011363" cy="5413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串行传输：</a:t>
            </a:r>
          </a:p>
        </p:txBody>
      </p:sp>
      <p:pic>
        <p:nvPicPr>
          <p:cNvPr id="5132" name="Picture 12">
            <a:extLst>
              <a:ext uri="{FF2B5EF4-FFF2-40B4-BE49-F238E27FC236}">
                <a16:creationId xmlns:a16="http://schemas.microsoft.com/office/drawing/2014/main" id="{7C7E1C90-6872-6657-F53E-5A4287739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3873500"/>
            <a:ext cx="6623050" cy="199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02 0.00439 L 0.25851 0.00439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61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>
            <a:extLst>
              <a:ext uri="{FF2B5EF4-FFF2-40B4-BE49-F238E27FC236}">
                <a16:creationId xmlns:a16="http://schemas.microsoft.com/office/drawing/2014/main" id="{80D0AA49-A422-B8C8-85C1-E05104B60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5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44740" name="Object 4">
            <a:extLst>
              <a:ext uri="{FF2B5EF4-FFF2-40B4-BE49-F238E27FC236}">
                <a16:creationId xmlns:a16="http://schemas.microsoft.com/office/drawing/2014/main" id="{5A13B6AA-DAED-F53F-06CC-BEE12A641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6238" y="2000250"/>
          <a:ext cx="4410075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746794" imgH="1666740" progId="Visio.Drawing.11">
                  <p:embed/>
                </p:oleObj>
              </mc:Choice>
              <mc:Fallback>
                <p:oleObj name="Visio" r:id="rId3" imgW="2746794" imgH="1666740" progId="Visio.Drawing.11">
                  <p:embed/>
                  <p:pic>
                    <p:nvPicPr>
                      <p:cNvPr id="244740" name="Object 4">
                        <a:extLst>
                          <a:ext uri="{FF2B5EF4-FFF2-40B4-BE49-F238E27FC236}">
                            <a16:creationId xmlns:a16="http://schemas.microsoft.com/office/drawing/2014/main" id="{5A13B6AA-DAED-F53F-06CC-BEE12A641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000250"/>
                        <a:ext cx="4410075" cy="245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0ED6C397-9964-7ED3-9974-44B8E23CA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3" y="2528888"/>
            <a:ext cx="2959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0 1 1 0 0 1 0 0 1 101010</a:t>
            </a:r>
            <a:endParaRPr lang="zh-CN" altLang="en-US" sz="200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0454CE-34ED-00F0-2D90-8E79862C41A2}"/>
              </a:ext>
            </a:extLst>
          </p:cNvPr>
          <p:cNvSpPr/>
          <p:nvPr/>
        </p:nvSpPr>
        <p:spPr>
          <a:xfrm>
            <a:off x="714375" y="1071563"/>
            <a:ext cx="2011363" cy="541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eaLnBrk="1" hangingPunct="1">
              <a:lnSpc>
                <a:spcPts val="3500"/>
              </a:lnSpc>
              <a:spcBef>
                <a:spcPct val="20000"/>
              </a:spcBef>
              <a:buClr>
                <a:srgbClr val="0000CC"/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串行传输：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ED94D3-8AC2-0318-9FB9-64F1FE1F8875}"/>
              </a:ext>
            </a:extLst>
          </p:cNvPr>
          <p:cNvSpPr/>
          <p:nvPr/>
        </p:nvSpPr>
        <p:spPr>
          <a:xfrm>
            <a:off x="2571750" y="1143000"/>
            <a:ext cx="5857875" cy="8683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数字码元序列按时间顺序</a:t>
            </a:r>
            <a:r>
              <a:rPr lang="zh-CN" altLang="en-US" sz="2400" b="1" kern="0" dirty="0">
                <a:solidFill>
                  <a:srgbClr val="000099"/>
                </a:solidFill>
                <a:latin typeface="Tahoma"/>
                <a:ea typeface="宋体"/>
              </a:rPr>
              <a:t>一个接一个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地在</a:t>
            </a:r>
            <a:r>
              <a:rPr lang="zh-CN" altLang="en-US" sz="2400" b="1" kern="0" dirty="0">
                <a:solidFill>
                  <a:srgbClr val="000099"/>
                </a:solidFill>
                <a:latin typeface="Tahoma"/>
                <a:ea typeface="宋体"/>
              </a:rPr>
              <a:t>一条</a:t>
            </a:r>
            <a:r>
              <a:rPr lang="zh-CN" altLang="en-US" sz="2400" b="1" kern="0" dirty="0">
                <a:solidFill>
                  <a:srgbClr val="000000"/>
                </a:solidFill>
                <a:latin typeface="Tahoma"/>
                <a:ea typeface="宋体"/>
              </a:rPr>
              <a:t>信道中传输。</a:t>
            </a:r>
            <a:r>
              <a:rPr lang="zh-CN" altLang="en-US" sz="3200" b="1" kern="0" dirty="0">
                <a:solidFill>
                  <a:srgbClr val="000000"/>
                </a:solidFill>
                <a:latin typeface="Tahoma"/>
                <a:ea typeface="宋体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C28FDCC5-0DB9-26C3-1762-74457AF7E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470376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36867" name="Group 8">
            <a:extLst>
              <a:ext uri="{FF2B5EF4-FFF2-40B4-BE49-F238E27FC236}">
                <a16:creationId xmlns:a16="http://schemas.microsoft.com/office/drawing/2014/main" id="{ADAEF7DB-7BB2-0176-378A-EF7063C64719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36877" name="Oval 9">
              <a:extLst>
                <a:ext uri="{FF2B5EF4-FFF2-40B4-BE49-F238E27FC236}">
                  <a16:creationId xmlns:a16="http://schemas.microsoft.com/office/drawing/2014/main" id="{9CDFB25F-2EED-389B-5C3E-F2D39BE82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8" name="Oval 10">
              <a:extLst>
                <a:ext uri="{FF2B5EF4-FFF2-40B4-BE49-F238E27FC236}">
                  <a16:creationId xmlns:a16="http://schemas.microsoft.com/office/drawing/2014/main" id="{FFB75DFF-6B38-9DF1-F6A7-0399C2EEF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17">
            <a:extLst>
              <a:ext uri="{FF2B5EF4-FFF2-40B4-BE49-F238E27FC236}">
                <a16:creationId xmlns:a16="http://schemas.microsoft.com/office/drawing/2014/main" id="{C4EA3365-BE0F-4FAA-FFE3-4CA4AA5460B3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36875" name="Oval 18">
              <a:extLst>
                <a:ext uri="{FF2B5EF4-FFF2-40B4-BE49-F238E27FC236}">
                  <a16:creationId xmlns:a16="http://schemas.microsoft.com/office/drawing/2014/main" id="{8815C3AD-DF03-C4DF-5710-FA5B2198C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6" name="Oval 19">
              <a:extLst>
                <a:ext uri="{FF2B5EF4-FFF2-40B4-BE49-F238E27FC236}">
                  <a16:creationId xmlns:a16="http://schemas.microsoft.com/office/drawing/2014/main" id="{D13A966E-1E49-2151-A387-96E9CE8CE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6869" name="Group 20">
            <a:extLst>
              <a:ext uri="{FF2B5EF4-FFF2-40B4-BE49-F238E27FC236}">
                <a16:creationId xmlns:a16="http://schemas.microsoft.com/office/drawing/2014/main" id="{423DE3C4-C441-246E-44C7-EF025E7A151A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36873" name="Oval 21">
              <a:extLst>
                <a:ext uri="{FF2B5EF4-FFF2-40B4-BE49-F238E27FC236}">
                  <a16:creationId xmlns:a16="http://schemas.microsoft.com/office/drawing/2014/main" id="{A230FF2B-35D5-024A-25B7-65F6E86D2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6874" name="Oval 22">
              <a:extLst>
                <a:ext uri="{FF2B5EF4-FFF2-40B4-BE49-F238E27FC236}">
                  <a16:creationId xmlns:a16="http://schemas.microsoft.com/office/drawing/2014/main" id="{6B5F33CD-585E-3A4C-71BD-BA2EA0C4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04CF34B4-0D66-C21D-92D1-0C11605D1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440" y="2059055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信息量</a:t>
            </a:r>
            <a:r>
              <a:rPr lang="en-US" altLang="zh-CN" sz="2400" kern="0" dirty="0">
                <a:solidFill>
                  <a:srgbClr val="FF0000"/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rgbClr val="FF0000"/>
                </a:solidFill>
                <a:latin typeface="+mn-ea"/>
                <a:ea typeface="+mn-ea"/>
              </a:rPr>
              <a:t>信源熵 </a:t>
            </a:r>
            <a:endParaRPr lang="en-US" altLang="zh-CN" sz="2400" kern="0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B8870F1-C65E-FBC7-B580-D22A5949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39BB06B-8C8E-E01B-868D-3C68ECF2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532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2B789E7F-CFE8-C321-8A09-E935E4BEC16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信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息</a:t>
            </a:r>
            <a:r>
              <a:rPr lang="zh-CN" altLang="en-US" sz="44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及其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度量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D643E3B4-10D7-2991-84A0-8929F86AB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.4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09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DBD8A6BB-9DB0-4D68-8C51-9450703F7B3C}"/>
              </a:ext>
            </a:extLst>
          </p:cNvPr>
          <p:cNvSpPr/>
          <p:nvPr/>
        </p:nvSpPr>
        <p:spPr>
          <a:xfrm>
            <a:off x="7491413" y="428625"/>
            <a:ext cx="903287" cy="630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777777"/>
              </a:buClr>
              <a:buSzPct val="60000"/>
              <a:defRPr/>
            </a:pPr>
            <a:r>
              <a:rPr lang="zh-CN" altLang="en-US" sz="28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引言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B7A4A7B-892E-9948-6D1A-1595C2FDE87A}"/>
              </a:ext>
            </a:extLst>
          </p:cNvPr>
          <p:cNvSpPr/>
          <p:nvPr/>
        </p:nvSpPr>
        <p:spPr>
          <a:xfrm>
            <a:off x="922338" y="1420845"/>
            <a:ext cx="3441700" cy="554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信息具有以下特性：</a:t>
            </a:r>
            <a:endParaRPr lang="en-US" altLang="zh-CN" sz="2400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B896189-BB00-1AB8-5D59-927C40894739}"/>
              </a:ext>
            </a:extLst>
          </p:cNvPr>
          <p:cNvSpPr/>
          <p:nvPr/>
        </p:nvSpPr>
        <p:spPr>
          <a:xfrm>
            <a:off x="485141" y="623094"/>
            <a:ext cx="6821487" cy="49051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25000"/>
              </a:lnSpc>
              <a:spcBef>
                <a:spcPct val="20000"/>
              </a:spcBef>
              <a:buClr>
                <a:srgbClr val="FFFFFF">
                  <a:lumMod val="50000"/>
                </a:srgbClr>
              </a:buClr>
              <a:buSzPct val="60000"/>
              <a:buFont typeface="Wingdings" pitchFamily="2" charset="2"/>
              <a:buChar char="l"/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在当今信息社会中，信息是最宝贵的资源之一。</a:t>
            </a:r>
          </a:p>
        </p:txBody>
      </p:sp>
      <p:grpSp>
        <p:nvGrpSpPr>
          <p:cNvPr id="2" name="组合 39">
            <a:extLst>
              <a:ext uri="{FF2B5EF4-FFF2-40B4-BE49-F238E27FC236}">
                <a16:creationId xmlns:a16="http://schemas.microsoft.com/office/drawing/2014/main" id="{607000E7-0DC3-0AC7-49C5-06E66D5150AF}"/>
              </a:ext>
            </a:extLst>
          </p:cNvPr>
          <p:cNvGrpSpPr>
            <a:grpSpLocks/>
          </p:cNvGrpSpPr>
          <p:nvPr/>
        </p:nvGrpSpPr>
        <p:grpSpPr bwMode="auto">
          <a:xfrm>
            <a:off x="6955631" y="2505253"/>
            <a:ext cx="1071563" cy="642937"/>
            <a:chOff x="2500298" y="3214686"/>
            <a:chExt cx="1071570" cy="642942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E8481430-C6C9-0A55-7CA8-F12EFC05E300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C119C93-7132-76D0-AC89-5D5471B15AC4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时效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3" name="组合 42">
            <a:extLst>
              <a:ext uri="{FF2B5EF4-FFF2-40B4-BE49-F238E27FC236}">
                <a16:creationId xmlns:a16="http://schemas.microsoft.com/office/drawing/2014/main" id="{F6C7DA73-79D0-2A4C-1250-8C37CC392690}"/>
              </a:ext>
            </a:extLst>
          </p:cNvPr>
          <p:cNvGrpSpPr>
            <a:grpSpLocks/>
          </p:cNvGrpSpPr>
          <p:nvPr/>
        </p:nvGrpSpPr>
        <p:grpSpPr bwMode="auto">
          <a:xfrm>
            <a:off x="2669381" y="2648128"/>
            <a:ext cx="1071563" cy="642937"/>
            <a:chOff x="2500298" y="3214686"/>
            <a:chExt cx="1071570" cy="64294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9A5B8DD6-1FD2-AFDC-CEB4-4BB60F56E579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05DDB2-5BDE-6171-EBF1-5143F9EEA27C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压缩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4" name="组合 45">
            <a:extLst>
              <a:ext uri="{FF2B5EF4-FFF2-40B4-BE49-F238E27FC236}">
                <a16:creationId xmlns:a16="http://schemas.microsoft.com/office/drawing/2014/main" id="{F573DC0C-B50E-A532-866C-6D2A07D87C71}"/>
              </a:ext>
            </a:extLst>
          </p:cNvPr>
          <p:cNvGrpSpPr>
            <a:grpSpLocks/>
          </p:cNvGrpSpPr>
          <p:nvPr/>
        </p:nvGrpSpPr>
        <p:grpSpPr bwMode="auto">
          <a:xfrm>
            <a:off x="4026694" y="2076628"/>
            <a:ext cx="1071562" cy="642937"/>
            <a:chOff x="2500298" y="3214686"/>
            <a:chExt cx="1071570" cy="642942"/>
          </a:xfrm>
        </p:grpSpPr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B21030C6-0C9B-6705-99D0-AD8BAABA0249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14B95CE-9EBA-8B56-B88D-2653C559E21C}"/>
                </a:ext>
              </a:extLst>
            </p:cNvPr>
            <p:cNvSpPr/>
            <p:nvPr/>
          </p:nvSpPr>
          <p:spPr>
            <a:xfrm>
              <a:off x="2625711" y="3286124"/>
              <a:ext cx="803281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存储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5" name="组合 48">
            <a:extLst>
              <a:ext uri="{FF2B5EF4-FFF2-40B4-BE49-F238E27FC236}">
                <a16:creationId xmlns:a16="http://schemas.microsoft.com/office/drawing/2014/main" id="{FAB71332-E4FB-3A55-35D6-6C9D2382B25D}"/>
              </a:ext>
            </a:extLst>
          </p:cNvPr>
          <p:cNvGrpSpPr>
            <a:grpSpLocks/>
          </p:cNvGrpSpPr>
          <p:nvPr/>
        </p:nvGrpSpPr>
        <p:grpSpPr bwMode="auto">
          <a:xfrm>
            <a:off x="4098131" y="2933878"/>
            <a:ext cx="1071563" cy="642937"/>
            <a:chOff x="2500298" y="3214686"/>
            <a:chExt cx="1071570" cy="642942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42FB9FEA-22EA-8B68-1426-004B4CD5C02A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6757B13-8FE6-460F-BEAA-8BABC3CB67B8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传输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6" name="组合 51">
            <a:extLst>
              <a:ext uri="{FF2B5EF4-FFF2-40B4-BE49-F238E27FC236}">
                <a16:creationId xmlns:a16="http://schemas.microsoft.com/office/drawing/2014/main" id="{7FAB288D-3BE0-6D1D-7EDE-7AE14B3C1F91}"/>
              </a:ext>
            </a:extLst>
          </p:cNvPr>
          <p:cNvGrpSpPr>
            <a:grpSpLocks/>
          </p:cNvGrpSpPr>
          <p:nvPr/>
        </p:nvGrpSpPr>
        <p:grpSpPr bwMode="auto">
          <a:xfrm>
            <a:off x="5526881" y="2505253"/>
            <a:ext cx="1071563" cy="642937"/>
            <a:chOff x="2500298" y="3214686"/>
            <a:chExt cx="1071570" cy="642942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E05E15F0-1AC4-3BAB-D242-8FD682233208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4742FBFC-B085-E584-1010-B9F2400C3176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相对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7" name="组合 54">
            <a:extLst>
              <a:ext uri="{FF2B5EF4-FFF2-40B4-BE49-F238E27FC236}">
                <a16:creationId xmlns:a16="http://schemas.microsoft.com/office/drawing/2014/main" id="{274D0211-166B-1528-4FFF-B6154D9E8A79}"/>
              </a:ext>
            </a:extLst>
          </p:cNvPr>
          <p:cNvGrpSpPr>
            <a:grpSpLocks/>
          </p:cNvGrpSpPr>
          <p:nvPr/>
        </p:nvGrpSpPr>
        <p:grpSpPr bwMode="auto">
          <a:xfrm>
            <a:off x="6241256" y="1862315"/>
            <a:ext cx="1071563" cy="642938"/>
            <a:chOff x="2500298" y="3214686"/>
            <a:chExt cx="1071570" cy="642942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6AEAA95-7D92-6661-AFDC-83304FAA03F8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AB69662F-D09A-4707-ACF5-374E3D315D2E}"/>
                </a:ext>
              </a:extLst>
            </p:cNvPr>
            <p:cNvSpPr/>
            <p:nvPr/>
          </p:nvSpPr>
          <p:spPr>
            <a:xfrm>
              <a:off x="2625712" y="3286124"/>
              <a:ext cx="80328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共享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8" name="组合 57">
            <a:extLst>
              <a:ext uri="{FF2B5EF4-FFF2-40B4-BE49-F238E27FC236}">
                <a16:creationId xmlns:a16="http://schemas.microsoft.com/office/drawing/2014/main" id="{64C1C95A-3D09-675E-529C-FF09055C2DC3}"/>
              </a:ext>
            </a:extLst>
          </p:cNvPr>
          <p:cNvGrpSpPr>
            <a:grpSpLocks/>
          </p:cNvGrpSpPr>
          <p:nvPr/>
        </p:nvGrpSpPr>
        <p:grpSpPr bwMode="auto">
          <a:xfrm>
            <a:off x="1383506" y="2219503"/>
            <a:ext cx="1071563" cy="642937"/>
            <a:chOff x="2500298" y="3214686"/>
            <a:chExt cx="1071570" cy="642942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4EF085AD-2F41-9D1F-EABF-B94D04B43830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BFFCEB5-F0D7-CB74-3087-325D86EAE315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存在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0" name="组合 60">
            <a:extLst>
              <a:ext uri="{FF2B5EF4-FFF2-40B4-BE49-F238E27FC236}">
                <a16:creationId xmlns:a16="http://schemas.microsoft.com/office/drawing/2014/main" id="{255654D3-AAD5-E3E0-D948-29FDF96F5FE8}"/>
              </a:ext>
            </a:extLst>
          </p:cNvPr>
          <p:cNvGrpSpPr>
            <a:grpSpLocks/>
          </p:cNvGrpSpPr>
          <p:nvPr/>
        </p:nvGrpSpPr>
        <p:grpSpPr bwMode="auto">
          <a:xfrm>
            <a:off x="6241256" y="3148190"/>
            <a:ext cx="1071563" cy="642938"/>
            <a:chOff x="2500298" y="3214686"/>
            <a:chExt cx="1071570" cy="642942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3136A58-EFD2-ADBB-F218-C999C76D7AC5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4D9363B2-3185-C24E-0A5C-CE371DC872B3}"/>
                </a:ext>
              </a:extLst>
            </p:cNvPr>
            <p:cNvSpPr/>
            <p:nvPr/>
          </p:nvSpPr>
          <p:spPr>
            <a:xfrm>
              <a:off x="2625712" y="3286124"/>
              <a:ext cx="803280" cy="4619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度量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grpSp>
        <p:nvGrpSpPr>
          <p:cNvPr id="11" name="组合 63">
            <a:extLst>
              <a:ext uri="{FF2B5EF4-FFF2-40B4-BE49-F238E27FC236}">
                <a16:creationId xmlns:a16="http://schemas.microsoft.com/office/drawing/2014/main" id="{BA058E39-1A63-49EF-1568-C6C425E02880}"/>
              </a:ext>
            </a:extLst>
          </p:cNvPr>
          <p:cNvGrpSpPr>
            <a:grpSpLocks/>
          </p:cNvGrpSpPr>
          <p:nvPr/>
        </p:nvGrpSpPr>
        <p:grpSpPr bwMode="auto">
          <a:xfrm>
            <a:off x="1812131" y="3076753"/>
            <a:ext cx="1071563" cy="642937"/>
            <a:chOff x="2500298" y="3214686"/>
            <a:chExt cx="1071570" cy="642942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AC2F036-3D04-F2B4-44AF-84BC2386CE24}"/>
                </a:ext>
              </a:extLst>
            </p:cNvPr>
            <p:cNvSpPr/>
            <p:nvPr/>
          </p:nvSpPr>
          <p:spPr bwMode="auto">
            <a:xfrm>
              <a:off x="2500298" y="3214686"/>
              <a:ext cx="1071570" cy="642942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7C18ECD-3271-7DF7-CB90-74094581AC09}"/>
                </a:ext>
              </a:extLst>
            </p:cNvPr>
            <p:cNvSpPr/>
            <p:nvPr/>
          </p:nvSpPr>
          <p:spPr>
            <a:xfrm>
              <a:off x="2625712" y="3286124"/>
              <a:ext cx="803280" cy="4619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kern="0" dirty="0">
                  <a:solidFill>
                    <a:srgbClr val="003399"/>
                  </a:solidFill>
                  <a:latin typeface="黑体" pitchFamily="2" charset="-122"/>
                  <a:ea typeface="黑体" pitchFamily="2" charset="-122"/>
                </a:rPr>
                <a:t>扩充</a:t>
              </a:r>
              <a:endParaRPr lang="zh-CN" altLang="en-US" sz="2400" dirty="0">
                <a:solidFill>
                  <a:srgbClr val="003399"/>
                </a:solidFill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ACCBF70-9A43-932C-4561-78094F32910A}"/>
              </a:ext>
            </a:extLst>
          </p:cNvPr>
          <p:cNvSpPr txBox="1"/>
          <p:nvPr/>
        </p:nvSpPr>
        <p:spPr>
          <a:xfrm>
            <a:off x="922338" y="3934002"/>
            <a:ext cx="7498080" cy="2659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000" b="1" dirty="0">
                <a:latin typeface="宋体" pitchFamily="2" charset="-122"/>
              </a:rPr>
              <a:t>信息具有普遍存在性</a:t>
            </a:r>
            <a:r>
              <a:rPr lang="zh-CN" altLang="en-US" sz="2000" dirty="0">
                <a:latin typeface="宋体" pitchFamily="2" charset="-122"/>
              </a:rPr>
              <a:t>（即存在于任何事物的运动和变化中）；</a:t>
            </a:r>
            <a:r>
              <a:rPr lang="zh-CN" altLang="en-US" sz="2000" b="1" dirty="0">
                <a:latin typeface="宋体" pitchFamily="2" charset="-122"/>
              </a:rPr>
              <a:t>可扩充</a:t>
            </a:r>
            <a:r>
              <a:rPr lang="zh-CN" altLang="en-US" sz="2000" dirty="0">
                <a:latin typeface="宋体" pitchFamily="2" charset="-122"/>
              </a:rPr>
              <a:t>或</a:t>
            </a:r>
            <a:r>
              <a:rPr lang="zh-CN" altLang="en-US" sz="2000" b="1" dirty="0">
                <a:latin typeface="宋体" pitchFamily="2" charset="-122"/>
              </a:rPr>
              <a:t>压缩性；可存储</a:t>
            </a:r>
            <a:r>
              <a:rPr lang="zh-CN" altLang="en-US" sz="2000" dirty="0">
                <a:latin typeface="宋体" pitchFamily="2" charset="-122"/>
              </a:rPr>
              <a:t>与</a:t>
            </a:r>
            <a:r>
              <a:rPr lang="zh-CN" altLang="en-US" sz="2000" b="1" dirty="0">
                <a:latin typeface="宋体" pitchFamily="2" charset="-122"/>
              </a:rPr>
              <a:t>传输性；相对性</a:t>
            </a:r>
            <a:r>
              <a:rPr lang="zh-CN" altLang="en-US" sz="2000" dirty="0">
                <a:latin typeface="宋体" pitchFamily="2" charset="-122"/>
              </a:rPr>
              <a:t>（不同的认识主体观察到的信息不同）；</a:t>
            </a:r>
            <a:r>
              <a:rPr lang="zh-CN" altLang="en-US" sz="2000" b="1" dirty="0">
                <a:latin typeface="宋体" pitchFamily="2" charset="-122"/>
              </a:rPr>
              <a:t>可度量、可共享</a:t>
            </a:r>
            <a:r>
              <a:rPr lang="zh-CN" altLang="en-US" sz="2000" dirty="0">
                <a:latin typeface="宋体" pitchFamily="2" charset="-122"/>
              </a:rPr>
              <a:t>和</a:t>
            </a:r>
            <a:r>
              <a:rPr lang="zh-CN" altLang="en-US" sz="2000" b="1" dirty="0">
                <a:latin typeface="宋体" pitchFamily="2" charset="-122"/>
              </a:rPr>
              <a:t>时效性</a:t>
            </a:r>
            <a:r>
              <a:rPr lang="zh-CN" altLang="en-US" sz="2000" dirty="0">
                <a:latin typeface="宋体" pitchFamily="2" charset="-122"/>
              </a:rPr>
              <a:t>（信息具有“生命周期”）。</a:t>
            </a:r>
            <a:endParaRPr lang="en-US" altLang="zh-CN" sz="2000" dirty="0"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000" b="1" dirty="0">
                <a:latin typeface="宋体" pitchFamily="2" charset="-122"/>
              </a:rPr>
              <a:t>信息必须依附于一定的物质形式存在，这种承载信息的物质就是消息。</a:t>
            </a:r>
            <a:r>
              <a:rPr lang="en-US" sz="2000" dirty="0">
                <a:sym typeface="Wingdings"/>
              </a:rPr>
              <a:t> 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宋体" pitchFamily="2" charset="-122"/>
            </a:endParaRPr>
          </a:p>
          <a:p>
            <a:pPr eaLnBrk="1" hangingPunct="1">
              <a:lnSpc>
                <a:spcPct val="125000"/>
              </a:lnSpc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/>
            </a:pPr>
            <a:r>
              <a:rPr lang="zh-CN" altLang="en-US" sz="2000" b="1" dirty="0">
                <a:latin typeface="宋体" pitchFamily="2" charset="-122"/>
              </a:rPr>
              <a:t>同样的信息可用不同形式的消息来表述。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sym typeface="Wingdings"/>
              </a:rPr>
              <a:t> </a:t>
            </a:r>
            <a:endParaRPr lang="zh-CN" altLang="en-US" b="1" dirty="0">
              <a:latin typeface="宋体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52519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id="{F60F6D61-4DAB-5B2E-8682-837F33B4E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8066087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度量方法与消息的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种类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重要程度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dirty="0">
                <a:solidFill>
                  <a:srgbClr val="5F5F5F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“美国世贸大楼被炸（</a:t>
            </a:r>
            <a:r>
              <a:rPr lang="en-US" altLang="zh-CN" sz="2400" b="1" dirty="0">
                <a:latin typeface="宋体" pitchFamily="2" charset="-122"/>
              </a:rPr>
              <a:t>9.11</a:t>
            </a:r>
            <a:r>
              <a:rPr lang="zh-CN" altLang="en-US" sz="2400" b="1" dirty="0">
                <a:latin typeface="宋体" pitchFamily="2" charset="-122"/>
              </a:rPr>
              <a:t>事件）”</a:t>
            </a:r>
            <a:r>
              <a:rPr lang="zh-CN" altLang="en-US" sz="2400" dirty="0">
                <a:latin typeface="宋体" pitchFamily="2" charset="-122"/>
              </a:rPr>
              <a:t>（时效性）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“明天下雨”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可见：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消息中所含信息量和不可预测性或不确定性有关。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消息所表达的事件越不可能发生，信息量就越大。</a:t>
            </a:r>
          </a:p>
        </p:txBody>
      </p:sp>
      <p:sp>
        <p:nvSpPr>
          <p:cNvPr id="220165" name="Rectangle 5">
            <a:extLst>
              <a:ext uri="{FF2B5EF4-FFF2-40B4-BE49-F238E27FC236}">
                <a16:creationId xmlns:a16="http://schemas.microsoft.com/office/drawing/2014/main" id="{99AB83AD-95FA-413C-DFDD-A128A5302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073150"/>
            <a:ext cx="5186362" cy="47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7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如何度量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消息中所含的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20169" name="Oval 9">
            <a:extLst>
              <a:ext uri="{FF2B5EF4-FFF2-40B4-BE49-F238E27FC236}">
                <a16:creationId xmlns:a16="http://schemas.microsoft.com/office/drawing/2014/main" id="{7FC780A8-138A-7B54-26BF-8188C157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5300663"/>
            <a:ext cx="1296988" cy="504825"/>
          </a:xfrm>
          <a:prstGeom prst="ellips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0171" name="Rectangle 11">
            <a:extLst>
              <a:ext uri="{FF2B5EF4-FFF2-40B4-BE49-F238E27FC236}">
                <a16:creationId xmlns:a16="http://schemas.microsoft.com/office/drawing/2014/main" id="{4B7561F0-35F5-FC21-75FF-8B8A13897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37063"/>
            <a:ext cx="4464050" cy="806450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根据概率论知识：事件的不确定性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   可用事件出现的</a:t>
            </a:r>
            <a:r>
              <a:rPr lang="zh-CN" altLang="en-US" sz="2400" b="1" dirty="0">
                <a:solidFill>
                  <a:srgbClr val="FF0000"/>
                </a:solidFill>
                <a:latin typeface="宋体" charset="-122"/>
                <a:ea typeface="宋体" charset="-122"/>
              </a:rPr>
              <a:t>概率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宋体" charset="-122"/>
                <a:ea typeface="宋体" charset="-122"/>
              </a:rPr>
              <a:t>来描述。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AC31312-0717-340E-E7BE-9C964340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549275"/>
            <a:ext cx="1134428" cy="868045"/>
          </a:xfrm>
          <a:prstGeom prst="cloudCallout">
            <a:avLst>
              <a:gd name="adj1" fmla="val 70065"/>
              <a:gd name="adj2" fmla="val 67023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？</a:t>
            </a:r>
            <a:endParaRPr lang="zh-CN" altLang="en-US" sz="3600" dirty="0">
              <a:solidFill>
                <a:schemeClr val="hlink"/>
              </a:solidFill>
              <a:ea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96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0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20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20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1" dur="10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20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/>
      <p:bldP spid="220169" grpId="0" animBg="1"/>
      <p:bldP spid="2201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3" name="Rectangle 3">
            <a:extLst>
              <a:ext uri="{FF2B5EF4-FFF2-40B4-BE49-F238E27FC236}">
                <a16:creationId xmlns:a16="http://schemas.microsoft.com/office/drawing/2014/main" id="{E1C34E4A-5680-313A-6E96-F06E5DA8FF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700213"/>
            <a:ext cx="8066087" cy="46085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原则</a:t>
            </a:r>
            <a:r>
              <a:rPr lang="zh-CN" altLang="en-US" sz="2400" dirty="0">
                <a:solidFill>
                  <a:srgbClr val="000099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度量方法与消息的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种类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与消息的</a:t>
            </a:r>
            <a:r>
              <a:rPr lang="zh-CN" altLang="en-US" sz="2400" b="1" dirty="0">
                <a:solidFill>
                  <a:srgbClr val="0000CC"/>
                </a:solidFill>
                <a:latin typeface="宋体" pitchFamily="2" charset="-122"/>
              </a:rPr>
              <a:t>重要程度</a:t>
            </a:r>
            <a:r>
              <a:rPr lang="zh-CN" altLang="en-US" sz="2400" b="1" dirty="0">
                <a:latin typeface="宋体" pitchFamily="2" charset="-122"/>
              </a:rPr>
              <a:t>无关。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举例</a:t>
            </a:r>
            <a:r>
              <a:rPr lang="zh-CN" altLang="en-US" sz="2400" dirty="0">
                <a:solidFill>
                  <a:srgbClr val="5F5F5F"/>
                </a:solidFill>
                <a:latin typeface="宋体" pitchFamily="2" charset="-122"/>
              </a:rPr>
              <a:t>：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“美国世贸大楼被炸（</a:t>
            </a:r>
            <a:r>
              <a:rPr lang="en-US" altLang="zh-CN" sz="2400" b="1" dirty="0">
                <a:latin typeface="宋体" pitchFamily="2" charset="-122"/>
              </a:rPr>
              <a:t>9.11</a:t>
            </a:r>
            <a:r>
              <a:rPr lang="zh-CN" altLang="en-US" sz="2400" b="1" dirty="0">
                <a:latin typeface="宋体" pitchFamily="2" charset="-122"/>
              </a:rPr>
              <a:t>事件）”</a:t>
            </a:r>
            <a:r>
              <a:rPr lang="zh-CN" altLang="en-US" sz="2400" dirty="0">
                <a:latin typeface="宋体" pitchFamily="2" charset="-122"/>
              </a:rPr>
              <a:t>（时效性）</a:t>
            </a:r>
            <a:r>
              <a:rPr lang="zh-CN" altLang="en-US" sz="2400" b="1" dirty="0">
                <a:latin typeface="宋体" pitchFamily="2" charset="-122"/>
              </a:rPr>
              <a:t> </a:t>
            </a:r>
          </a:p>
          <a:p>
            <a:pPr lvl="1" eaLnBrk="1" hangingPunct="1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itchFamily="2" charset="-122"/>
              </a:rPr>
              <a:t>“明天下雨”</a:t>
            </a:r>
          </a:p>
          <a:p>
            <a:pPr eaLnBrk="1" hangingPunct="1">
              <a:lnSpc>
                <a:spcPct val="120000"/>
              </a:lnSpc>
              <a:buClr>
                <a:srgbClr val="FFCC66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latin typeface="宋体" pitchFamily="2" charset="-122"/>
              </a:rPr>
              <a:t>可见：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消息中所含信息量和不可预测性或不确定性有关。</a:t>
            </a:r>
          </a:p>
          <a:p>
            <a:pPr lvl="1" eaLnBrk="1" hangingPunct="1">
              <a:lnSpc>
                <a:spcPct val="120000"/>
              </a:lnSpc>
              <a:buClr>
                <a:srgbClr val="0033CC"/>
              </a:buClr>
              <a:buSzPct val="75000"/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itchFamily="2" charset="-122"/>
              </a:rPr>
              <a:t>消息所表达的事件越不可能发生，信息量就越大。</a:t>
            </a:r>
          </a:p>
        </p:txBody>
      </p:sp>
      <p:sp>
        <p:nvSpPr>
          <p:cNvPr id="40963" name="Rectangle 5">
            <a:extLst>
              <a:ext uri="{FF2B5EF4-FFF2-40B4-BE49-F238E27FC236}">
                <a16:creationId xmlns:a16="http://schemas.microsoft.com/office/drawing/2014/main" id="{FE948F22-9D76-6AC1-5F55-3FF001067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7663" y="1152525"/>
            <a:ext cx="5186362" cy="4762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9974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如何度量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消息中所含的</a:t>
            </a:r>
            <a:r>
              <a:rPr lang="zh-CN" altLang="en-US" sz="28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信息量</a:t>
            </a: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?</a:t>
            </a:r>
          </a:p>
        </p:txBody>
      </p:sp>
      <p:sp>
        <p:nvSpPr>
          <p:cNvPr id="220166" name="AutoShape 6">
            <a:extLst>
              <a:ext uri="{FF2B5EF4-FFF2-40B4-BE49-F238E27FC236}">
                <a16:creationId xmlns:a16="http://schemas.microsoft.com/office/drawing/2014/main" id="{6258AAE6-DEC7-5B6E-C4B7-2AC64FFE3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549275"/>
            <a:ext cx="1317308" cy="868045"/>
          </a:xfrm>
          <a:prstGeom prst="cloudCallout">
            <a:avLst>
              <a:gd name="adj1" fmla="val 70065"/>
              <a:gd name="adj2" fmla="val 67023"/>
            </a:avLst>
          </a:prstGeom>
          <a:solidFill>
            <a:schemeClr val="bg2">
              <a:lumMod val="10000"/>
              <a:lumOff val="9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zh-CN" altLang="en-US" sz="3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 ？</a:t>
            </a:r>
            <a:endParaRPr lang="zh-CN" altLang="en-US" sz="3600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0965" name="Oval 9">
            <a:extLst>
              <a:ext uri="{FF2B5EF4-FFF2-40B4-BE49-F238E27FC236}">
                <a16:creationId xmlns:a16="http://schemas.microsoft.com/office/drawing/2014/main" id="{AFBECF57-F93B-EE69-9A0B-9A38C193A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3475" y="5300663"/>
            <a:ext cx="1296988" cy="504825"/>
          </a:xfrm>
          <a:prstGeom prst="ellipse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0966" name="Rectangle 11">
            <a:extLst>
              <a:ext uri="{FF2B5EF4-FFF2-40B4-BE49-F238E27FC236}">
                <a16:creationId xmlns:a16="http://schemas.microsoft.com/office/drawing/2014/main" id="{4ED1D9F2-5C65-7C10-29A3-CF4195504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437063"/>
            <a:ext cx="4464050" cy="806450"/>
          </a:xfrm>
          <a:prstGeom prst="rect">
            <a:avLst/>
          </a:prstGeom>
          <a:noFill/>
          <a:ln w="38100" cmpd="dbl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根据概率论知识：事件的不确定性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CC66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   可用事件出现的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概率</a:t>
            </a:r>
            <a:r>
              <a:rPr lang="zh-CN" altLang="en-US" sz="2000">
                <a:solidFill>
                  <a:srgbClr val="777777"/>
                </a:solidFill>
                <a:latin typeface="宋体" panose="02010600030101010101" pitchFamily="2" charset="-122"/>
              </a:rPr>
              <a:t>来描述。</a:t>
            </a:r>
          </a:p>
        </p:txBody>
      </p:sp>
      <p:sp>
        <p:nvSpPr>
          <p:cNvPr id="220173" name="Rectangle 13">
            <a:extLst>
              <a:ext uri="{FF2B5EF4-FFF2-40B4-BE49-F238E27FC236}">
                <a16:creationId xmlns:a16="http://schemas.microsoft.com/office/drawing/2014/main" id="{DD893902-42F2-0A13-166C-DF9EA1E60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1785938"/>
            <a:ext cx="7000875" cy="147796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prstShdw prst="shdw17" dist="17961" dir="2700000">
              <a:srgbClr val="FFFFC1">
                <a:gamma/>
                <a:shade val="60000"/>
                <a:invGamma/>
              </a:srgb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  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信息量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可用概率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P 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FFFFFF"/>
                  </a:outerShdw>
                </a:effectLst>
                <a:latin typeface="宋体" pitchFamily="2" charset="-122"/>
              </a:rPr>
              <a:t>来度量：</a:t>
            </a:r>
            <a:endParaRPr lang="en-US" altLang="zh-CN" sz="2800" dirty="0">
              <a:effectLst>
                <a:outerShdw blurRad="38100" dist="38100" dir="2700000" algn="tl">
                  <a:srgbClr val="FFFFFF"/>
                </a:outerShdw>
              </a:effectLst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dirty="0">
                <a:latin typeface="宋体" pitchFamily="2" charset="-122"/>
              </a:rPr>
              <a:t>           </a:t>
            </a:r>
            <a:r>
              <a:rPr lang="en-US" altLang="zh-CN" sz="2800" i="1" dirty="0">
                <a:solidFill>
                  <a:schemeClr val="hlink"/>
                </a:solidFill>
                <a:latin typeface="Times New Roman" pitchFamily="18" charset="0"/>
              </a:rPr>
              <a:t>I</a:t>
            </a:r>
            <a:r>
              <a:rPr lang="en-US" altLang="zh-CN" sz="2800" dirty="0">
                <a:solidFill>
                  <a:schemeClr val="hlink"/>
                </a:solidFill>
                <a:latin typeface="Times New Roman" pitchFamily="18" charset="0"/>
              </a:rPr>
              <a:t> </a:t>
            </a:r>
            <a:r>
              <a:rPr lang="en-US" altLang="zh-CN" sz="2800" dirty="0">
                <a:latin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=</a:t>
            </a:r>
            <a:r>
              <a:rPr lang="en-US" altLang="zh-CN" sz="2800" dirty="0">
                <a:latin typeface="Arial" pitchFamily="34" charset="0"/>
              </a:rPr>
              <a:t> </a:t>
            </a:r>
            <a:r>
              <a:rPr lang="en-US" altLang="zh-CN" sz="3200" i="1" dirty="0">
                <a:solidFill>
                  <a:srgbClr val="0000CC"/>
                </a:solidFill>
                <a:latin typeface="Times New Roman" pitchFamily="18" charset="0"/>
                <a:ea typeface="Dotum" pitchFamily="34" charset="-127"/>
              </a:rPr>
              <a:t>f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 [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</a:rPr>
              <a:t>P(x)</a:t>
            </a:r>
            <a:r>
              <a:rPr lang="en-US" altLang="zh-CN" sz="2800" dirty="0">
                <a:solidFill>
                  <a:srgbClr val="0000CC"/>
                </a:solidFill>
                <a:latin typeface="Arial" pitchFamily="34" charset="0"/>
              </a:rPr>
              <a:t>]</a:t>
            </a:r>
            <a:r>
              <a:rPr lang="en-US" altLang="zh-CN" sz="2800" dirty="0">
                <a:latin typeface="宋体" pitchFamily="2" charset="-122"/>
              </a:rPr>
              <a:t>  </a:t>
            </a:r>
            <a:endParaRPr lang="en-US" altLang="zh-CN" sz="2800" dirty="0">
              <a:solidFill>
                <a:schemeClr val="hlink"/>
              </a:solidFill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432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20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D15C1-5EA7-8099-30B7-E6381EF7FF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3E36B-975F-4992-077F-59F0ABA4F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70" y="2920651"/>
            <a:ext cx="6902450" cy="33277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1D74E0-1416-B579-1310-84AAA1E7BD60}"/>
              </a:ext>
            </a:extLst>
          </p:cNvPr>
          <p:cNvSpPr txBox="1"/>
          <p:nvPr/>
        </p:nvSpPr>
        <p:spPr>
          <a:xfrm>
            <a:off x="1097280" y="1800650"/>
            <a:ext cx="6949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https://happyday159.github.io/course-materials/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60267D0-6D71-0741-C138-E3E33EE15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4276" y="685800"/>
            <a:ext cx="6902450" cy="762000"/>
          </a:xfrm>
        </p:spPr>
        <p:txBody>
          <a:bodyPr/>
          <a:lstStyle/>
          <a:p>
            <a:pPr algn="ctr" eaLnBrk="1" hangingPunct="1"/>
            <a:r>
              <a:rPr lang="zh-CN" altLang="en-US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本课程课程资料链接</a:t>
            </a:r>
            <a:r>
              <a:rPr lang="en-US" altLang="zh-CN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:(</a:t>
            </a:r>
            <a:r>
              <a:rPr lang="zh-CN" altLang="en-US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同步更新</a:t>
            </a:r>
            <a:r>
              <a:rPr lang="en-US" altLang="zh-CN" sz="3200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itchFamily="2" charset="2"/>
              </a:rPr>
              <a:t>)</a:t>
            </a:r>
            <a:endParaRPr lang="zh-CN" altLang="en-US" sz="3200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4F4FFB-42E5-CF7E-4C26-9FFF32A64B59}"/>
              </a:ext>
            </a:extLst>
          </p:cNvPr>
          <p:cNvSpPr txBox="1"/>
          <p:nvPr/>
        </p:nvSpPr>
        <p:spPr>
          <a:xfrm>
            <a:off x="1047404" y="2260083"/>
            <a:ext cx="6902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https://gitee.com/happyday159/course-materials/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814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5">
            <a:extLst>
              <a:ext uri="{FF2B5EF4-FFF2-40B4-BE49-F238E27FC236}">
                <a16:creationId xmlns:a16="http://schemas.microsoft.com/office/drawing/2014/main" id="{4301462F-8C74-6DBF-69E3-37009B4DA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0B2B480E-DE54-DF72-E3E9-6550F156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73200"/>
            <a:ext cx="2232025" cy="2676525"/>
          </a:xfrm>
          <a:prstGeom prst="rect">
            <a:avLst/>
          </a:prstGeom>
          <a:noFill/>
          <a:ln w="28575">
            <a:solidFill>
              <a:srgbClr val="CCCC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</a:rPr>
              <a:t>P 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1</a:t>
            </a:r>
            <a:r>
              <a:rPr lang="zh-CN" altLang="en-US" sz="2400" b="1" dirty="0">
                <a:latin typeface="+mn-lt"/>
                <a:ea typeface="宋体" charset="-122"/>
              </a:rPr>
              <a:t>，</a:t>
            </a:r>
            <a:r>
              <a:rPr lang="en-US" altLang="zh-CN" sz="2400" b="1" i="1" dirty="0">
                <a:latin typeface="+mn-lt"/>
                <a:ea typeface="宋体" charset="-12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</a:rPr>
              <a:t>P 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</a:t>
            </a:r>
            <a:r>
              <a:rPr lang="en-US" altLang="zh-CN" sz="2400" b="1" dirty="0">
                <a:latin typeface="+mn-lt"/>
                <a:ea typeface="宋体" charset="-122"/>
              </a:rPr>
              <a:t>0</a:t>
            </a:r>
            <a:r>
              <a:rPr lang="zh-CN" altLang="en-US" sz="2400" b="1" dirty="0">
                <a:latin typeface="+mn-lt"/>
                <a:ea typeface="宋体" charset="-122"/>
              </a:rPr>
              <a:t>，</a:t>
            </a:r>
            <a:r>
              <a:rPr lang="en-US" altLang="zh-CN" sz="2400" b="1" i="1" dirty="0">
                <a:latin typeface="+mn-lt"/>
                <a:ea typeface="宋体" charset="-12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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P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(x) &lt; </a:t>
            </a: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P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(y),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      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(x) &gt; </a:t>
            </a:r>
            <a:r>
              <a:rPr lang="en-US" altLang="zh-CN" sz="2400" b="1" i="1" dirty="0">
                <a:latin typeface="+mn-lt"/>
                <a:ea typeface="宋体" charset="-122"/>
                <a:sym typeface="Symbol" pitchFamily="18" charset="2"/>
              </a:rPr>
              <a:t>I</a:t>
            </a:r>
            <a:r>
              <a:rPr lang="en-US" altLang="zh-CN" sz="2400" b="1" dirty="0">
                <a:latin typeface="+mn-lt"/>
                <a:ea typeface="宋体" charset="-122"/>
                <a:sym typeface="Symbol" pitchFamily="18" charset="2"/>
              </a:rPr>
              <a:t>(y)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zh-CN" altLang="en-US" sz="2400" b="1" dirty="0">
                <a:latin typeface="+mn-lt"/>
                <a:ea typeface="宋体" charset="-122"/>
                <a:sym typeface="Symbol" pitchFamily="18" charset="2"/>
              </a:rPr>
              <a:t>相加性</a:t>
            </a:r>
          </a:p>
        </p:txBody>
      </p:sp>
      <p:sp>
        <p:nvSpPr>
          <p:cNvPr id="19" name="Rectangle 50">
            <a:extLst>
              <a:ext uri="{FF2B5EF4-FFF2-40B4-BE49-F238E27FC236}">
                <a16:creationId xmlns:a16="http://schemas.microsoft.com/office/drawing/2014/main" id="{248229C9-4336-1DD9-DF22-2E2839496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4035425"/>
            <a:ext cx="4214812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lang="en-US" altLang="zh-CN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2</a:t>
            </a:r>
            <a:r>
              <a:rPr lang="zh-CN" altLang="en-US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，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比特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Arial" pitchFamily="34" charset="0"/>
                <a:ea typeface="+mn-ea"/>
                <a:cs typeface="Arial" pitchFamily="34" charset="0"/>
              </a:rPr>
              <a:t>bit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) 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，简记为</a:t>
            </a:r>
            <a:r>
              <a:rPr lang="en-US" altLang="zh-CN" sz="2400" b="1" dirty="0">
                <a:solidFill>
                  <a:schemeClr val="hlink"/>
                </a:solidFill>
                <a:latin typeface="Arial" pitchFamily="34" charset="0"/>
                <a:ea typeface="+mn-ea"/>
                <a:cs typeface="Arial" pitchFamily="34" charset="0"/>
              </a:rPr>
              <a:t>b</a:t>
            </a:r>
            <a:endParaRPr lang="en-US" altLang="zh-CN" sz="2400" b="1" dirty="0">
              <a:latin typeface="Arial" pitchFamily="34" charset="0"/>
              <a:ea typeface="+mn-ea"/>
              <a:cs typeface="Arial" pitchFamily="34" charset="0"/>
            </a:endParaRP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 </a:t>
            </a: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e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，奈特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</a:t>
            </a:r>
            <a:r>
              <a:rPr lang="en-US" altLang="zh-CN" sz="2400" b="1" dirty="0" err="1">
                <a:latin typeface="Arial" pitchFamily="34" charset="0"/>
                <a:ea typeface="+mn-ea"/>
                <a:cs typeface="Arial" pitchFamily="34" charset="0"/>
              </a:rPr>
              <a:t>nat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)</a:t>
            </a: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4000"/>
              </a:lnSpc>
              <a:defRPr/>
            </a:pPr>
            <a:r>
              <a:rPr lang="en-US" altLang="zh-CN" sz="2400" b="1" i="1" dirty="0">
                <a:latin typeface="Arial" pitchFamily="34" charset="0"/>
                <a:ea typeface="+mn-ea"/>
                <a:cs typeface="Arial" pitchFamily="34" charset="0"/>
              </a:rPr>
              <a:t>a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=10</a:t>
            </a:r>
            <a:r>
              <a:rPr lang="zh-CN" altLang="en-US" sz="2400" b="1" dirty="0">
                <a:latin typeface="Arial" pitchFamily="34" charset="0"/>
                <a:ea typeface="+mn-ea"/>
                <a:cs typeface="Arial" pitchFamily="34" charset="0"/>
              </a:rPr>
              <a:t>，哈特莱</a:t>
            </a:r>
            <a:r>
              <a:rPr lang="en-US" altLang="zh-CN" sz="2400" b="1" dirty="0">
                <a:latin typeface="Arial" pitchFamily="34" charset="0"/>
                <a:ea typeface="+mn-ea"/>
                <a:cs typeface="Arial" pitchFamily="34" charset="0"/>
              </a:rPr>
              <a:t>(Hartley)</a:t>
            </a:r>
          </a:p>
        </p:txBody>
      </p:sp>
      <p:sp>
        <p:nvSpPr>
          <p:cNvPr id="20" name="Freeform 57">
            <a:extLst>
              <a:ext uri="{FF2B5EF4-FFF2-40B4-BE49-F238E27FC236}">
                <a16:creationId xmlns:a16="http://schemas.microsoft.com/office/drawing/2014/main" id="{C95C3832-3ACE-9F93-F2B9-925A0D83B219}"/>
              </a:ext>
            </a:extLst>
          </p:cNvPr>
          <p:cNvSpPr>
            <a:spLocks/>
          </p:cNvSpPr>
          <p:nvPr/>
        </p:nvSpPr>
        <p:spPr bwMode="auto">
          <a:xfrm>
            <a:off x="2843213" y="2384425"/>
            <a:ext cx="1223962" cy="1187450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97979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1191CD4-4C2A-9A7C-C1D9-619EE26BD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2063" y="57531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nat=</a:t>
            </a:r>
            <a:r>
              <a:rPr lang="en-US" altLang="zh-CN" sz="2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1.44 </a:t>
            </a:r>
            <a:r>
              <a:rPr lang="en-US" altLang="zh-CN" sz="24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93299284-38C9-54D3-7F9C-B70889DCB5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4756150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离散消息 </a:t>
            </a:r>
            <a:r>
              <a:rPr lang="en-US" altLang="zh-CN" sz="3200" b="1" i="1" kern="0" dirty="0">
                <a:solidFill>
                  <a:srgbClr val="FF0000"/>
                </a:solidFill>
                <a:latin typeface="+mj-lt"/>
                <a:ea typeface="+mj-ea"/>
                <a:cs typeface="Arial" pitchFamily="34" charset="0"/>
              </a:rPr>
              <a:t>x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的信息量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7179" name="Picture 11">
            <a:extLst>
              <a:ext uri="{FF2B5EF4-FFF2-40B4-BE49-F238E27FC236}">
                <a16:creationId xmlns:a16="http://schemas.microsoft.com/office/drawing/2014/main" id="{FE5BF112-C76B-DDD5-22C4-B10B3C1F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58" r="66457"/>
          <a:stretch>
            <a:fillRect/>
          </a:stretch>
        </p:blipFill>
        <p:spPr bwMode="auto">
          <a:xfrm>
            <a:off x="793750" y="4495800"/>
            <a:ext cx="2536825" cy="125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E91E91-901C-F349-DFAB-F70D56C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17" b="67273"/>
          <a:stretch>
            <a:fillRect/>
          </a:stretch>
        </p:blipFill>
        <p:spPr bwMode="auto">
          <a:xfrm>
            <a:off x="4062413" y="2406650"/>
            <a:ext cx="43624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735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1" dur="20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753A1A73-4CC8-17D6-D48B-825194CA4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4221163"/>
            <a:ext cx="7590790" cy="2232025"/>
          </a:xfrm>
          <a:solidFill>
            <a:schemeClr val="bg1"/>
          </a:solidFill>
          <a:ln w="38100" cmpd="dbl">
            <a:solidFill>
              <a:srgbClr val="B2B2B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概率相同，每个符号蕴含的信息量也相同；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 二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1</a:t>
            </a:r>
            <a:r>
              <a:rPr lang="en-US" altLang="zh-CN" sz="2400">
                <a:latin typeface="Arial" panose="020B0604020202020204" pitchFamily="34" charset="0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四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  <a:tabLst>
                <a:tab pos="5029200" algn="l"/>
              </a:tabLst>
            </a:pP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推广：</a:t>
            </a:r>
            <a:r>
              <a:rPr lang="en-US" altLang="zh-CN" sz="2400">
                <a:solidFill>
                  <a:schemeClr val="hlink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400">
                <a:latin typeface="宋体" panose="02010600030101010101" pitchFamily="2" charset="-122"/>
              </a:rPr>
              <a:t>进制的每个码元含 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log</a:t>
            </a:r>
            <a:r>
              <a:rPr lang="en-US" altLang="zh-CN" sz="2400" baseline="-250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r>
              <a:rPr lang="en-US" altLang="zh-CN" sz="2400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en-US" altLang="zh-CN" sz="2400">
                <a:latin typeface="宋体" panose="02010600030101010101" pitchFamily="2" charset="-122"/>
              </a:rPr>
              <a:t> </a:t>
            </a:r>
            <a:r>
              <a:rPr lang="zh-CN" altLang="en-US" sz="2400">
                <a:latin typeface="宋体" panose="02010600030101010101" pitchFamily="2" charset="-122"/>
              </a:rPr>
              <a:t>（</a:t>
            </a:r>
            <a:r>
              <a:rPr lang="en-US" altLang="zh-CN" sz="2400">
                <a:latin typeface="Arial" panose="020B0604020202020204" pitchFamily="34" charset="0"/>
              </a:rPr>
              <a:t>b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lang="en-US" altLang="zh-CN" sz="2400">
                <a:latin typeface="楷体_GB2312" pitchFamily="49" charset="-122"/>
              </a:rPr>
              <a:t> </a:t>
            </a:r>
          </a:p>
        </p:txBody>
      </p:sp>
      <p:sp>
        <p:nvSpPr>
          <p:cNvPr id="7175" name="Rectangle 3">
            <a:extLst>
              <a:ext uri="{FF2B5EF4-FFF2-40B4-BE49-F238E27FC236}">
                <a16:creationId xmlns:a16="http://schemas.microsoft.com/office/drawing/2014/main" id="{F20D2F44-5E44-F49F-6207-04A41B50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6" name="Rectangle 4">
            <a:extLst>
              <a:ext uri="{FF2B5EF4-FFF2-40B4-BE49-F238E27FC236}">
                <a16:creationId xmlns:a16="http://schemas.microsoft.com/office/drawing/2014/main" id="{A4BE3810-6A38-3EAE-5E17-4C7E2CC21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8342" name="Object 6">
            <a:extLst>
              <a:ext uri="{FF2B5EF4-FFF2-40B4-BE49-F238E27FC236}">
                <a16:creationId xmlns:a16="http://schemas.microsoft.com/office/drawing/2014/main" id="{59DB898F-BB0D-1331-31CB-7321095E36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6113" y="1770063"/>
          <a:ext cx="35274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5000" imgH="393700" progId="Equation.3">
                  <p:embed/>
                </p:oleObj>
              </mc:Choice>
              <mc:Fallback>
                <p:oleObj name="公式" r:id="rId3" imgW="1905000" imgH="393700" progId="Equation.3">
                  <p:embed/>
                  <p:pic>
                    <p:nvPicPr>
                      <p:cNvPr id="398342" name="Object 6">
                        <a:extLst>
                          <a:ext uri="{FF2B5EF4-FFF2-40B4-BE49-F238E27FC236}">
                            <a16:creationId xmlns:a16="http://schemas.microsoft.com/office/drawing/2014/main" id="{59DB898F-BB0D-1331-31CB-7321095E36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13" y="1770063"/>
                        <a:ext cx="3527425" cy="722312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7">
            <a:extLst>
              <a:ext uri="{FF2B5EF4-FFF2-40B4-BE49-F238E27FC236}">
                <a16:creationId xmlns:a16="http://schemas.microsoft.com/office/drawing/2014/main" id="{FD2B544C-0DAE-D91C-0B3E-FA76135FA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98345" name="Object 9">
            <a:extLst>
              <a:ext uri="{FF2B5EF4-FFF2-40B4-BE49-F238E27FC236}">
                <a16:creationId xmlns:a16="http://schemas.microsoft.com/office/drawing/2014/main" id="{7A5F0912-7151-CA40-51FC-6340471E9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2781300"/>
          <a:ext cx="20621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65200" imgH="457200" progId="Equation.DSMT4">
                  <p:embed/>
                </p:oleObj>
              </mc:Choice>
              <mc:Fallback>
                <p:oleObj name="Equation" r:id="rId5" imgW="965200" imgH="457200" progId="Equation.DSMT4">
                  <p:embed/>
                  <p:pic>
                    <p:nvPicPr>
                      <p:cNvPr id="398345" name="Object 9">
                        <a:extLst>
                          <a:ext uri="{FF2B5EF4-FFF2-40B4-BE49-F238E27FC236}">
                            <a16:creationId xmlns:a16="http://schemas.microsoft.com/office/drawing/2014/main" id="{7A5F0912-7151-CA40-51FC-6340471E9B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781300"/>
                        <a:ext cx="2062163" cy="1117600"/>
                      </a:xfrm>
                      <a:prstGeom prst="rect">
                        <a:avLst/>
                      </a:prstGeom>
                      <a:solidFill>
                        <a:srgbClr val="E1E1FF"/>
                      </a:solidFill>
                      <a:ln>
                        <a:noFill/>
                      </a:ln>
                      <a:effectLst>
                        <a:prstShdw prst="shdw17" dist="17961" dir="13500000">
                          <a:srgbClr val="8787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46" name="Rectangle 10">
            <a:extLst>
              <a:ext uri="{FF2B5EF4-FFF2-40B4-BE49-F238E27FC236}">
                <a16:creationId xmlns:a16="http://schemas.microsoft.com/office/drawing/2014/main" id="{41280919-C859-DE6A-E26E-989550E2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2875"/>
            <a:ext cx="2951162" cy="919163"/>
          </a:xfrm>
          <a:prstGeom prst="rect">
            <a:avLst/>
          </a:prstGeom>
          <a:solidFill>
            <a:srgbClr val="FFFFD5"/>
          </a:solidFill>
          <a:ln>
            <a:noFill/>
          </a:ln>
          <a:effectLst>
            <a:prstShdw prst="shdw17" dist="17961" dir="2700000">
              <a:srgbClr val="999980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>
                <a:solidFill>
                  <a:schemeClr val="hlink"/>
                </a:solidFill>
              </a:rPr>
              <a:t> 【</a:t>
            </a: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</a:rPr>
              <a:t>1-1</a:t>
            </a:r>
            <a:r>
              <a:rPr lang="en-US" altLang="zh-CN" sz="2400" b="1">
                <a:solidFill>
                  <a:schemeClr val="hlink"/>
                </a:solidFill>
              </a:rPr>
              <a:t>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/>
              <a:t>二进制信源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，</a:t>
            </a:r>
            <a:r>
              <a:rPr lang="en-US" altLang="zh-CN" sz="2400" b="1">
                <a:latin typeface="宋体" panose="02010600030101010101" pitchFamily="2" charset="-122"/>
              </a:rPr>
              <a:t>1</a:t>
            </a:r>
            <a:r>
              <a:rPr lang="zh-CN" altLang="en-US" sz="2400" b="1">
                <a:latin typeface="宋体" panose="02010600030101010101" pitchFamily="2" charset="-122"/>
              </a:rPr>
              <a:t>）</a:t>
            </a:r>
          </a:p>
        </p:txBody>
      </p:sp>
      <p:sp>
        <p:nvSpPr>
          <p:cNvPr id="398347" name="Rectangle 11">
            <a:extLst>
              <a:ext uri="{FF2B5EF4-FFF2-40B4-BE49-F238E27FC236}">
                <a16:creationId xmlns:a16="http://schemas.microsoft.com/office/drawing/2014/main" id="{B3FF71C6-6231-D610-BB8B-0739220A1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950" y="157163"/>
            <a:ext cx="3962400" cy="919162"/>
          </a:xfrm>
          <a:prstGeom prst="rect">
            <a:avLst/>
          </a:prstGeom>
          <a:solidFill>
            <a:srgbClr val="E1E1FF"/>
          </a:solidFill>
          <a:ln>
            <a:noFill/>
          </a:ln>
          <a:effectLst>
            <a:prstShdw prst="shdw17" dist="17961" dir="13500000">
              <a:srgbClr val="8787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400" b="1" dirty="0">
                <a:solidFill>
                  <a:schemeClr val="folHlink"/>
                </a:solidFill>
                <a:latin typeface="Arial" panose="020B0604020202020204" pitchFamily="34" charset="0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【1-2】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四进制信源</a:t>
            </a:r>
            <a:r>
              <a:rPr lang="zh-CN" altLang="en-US" sz="2400" b="1" dirty="0"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宋体" panose="02010600030101010101" pitchFamily="2" charset="-122"/>
              </a:rPr>
              <a:t>0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宋体" panose="02010600030101010101" pitchFamily="2" charset="-122"/>
              </a:rPr>
              <a:t>2, 3</a:t>
            </a:r>
            <a:r>
              <a:rPr lang="zh-CN" altLang="en-US" sz="2400" b="1" dirty="0"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398348" name="Object 12">
            <a:extLst>
              <a:ext uri="{FF2B5EF4-FFF2-40B4-BE49-F238E27FC236}">
                <a16:creationId xmlns:a16="http://schemas.microsoft.com/office/drawing/2014/main" id="{560A8E48-CB3E-5F3B-B485-4010AF3AD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1773238"/>
          <a:ext cx="20161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16000" imgH="393700" progId="Equation.3">
                  <p:embed/>
                </p:oleObj>
              </mc:Choice>
              <mc:Fallback>
                <p:oleObj name="公式" r:id="rId7" imgW="1016000" imgH="393700" progId="Equation.3">
                  <p:embed/>
                  <p:pic>
                    <p:nvPicPr>
                      <p:cNvPr id="398348" name="Object 12">
                        <a:extLst>
                          <a:ext uri="{FF2B5EF4-FFF2-40B4-BE49-F238E27FC236}">
                            <a16:creationId xmlns:a16="http://schemas.microsoft.com/office/drawing/2014/main" id="{560A8E48-CB3E-5F3B-B485-4010AF3AD1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773238"/>
                        <a:ext cx="2016125" cy="774700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A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8349" name="Object 13">
            <a:extLst>
              <a:ext uri="{FF2B5EF4-FFF2-40B4-BE49-F238E27FC236}">
                <a16:creationId xmlns:a16="http://schemas.microsoft.com/office/drawing/2014/main" id="{12BE90E6-8430-E606-6B35-523F74B931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2636838"/>
          <a:ext cx="23749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588" imgH="660113" progId="Equation.DSMT4">
                  <p:embed/>
                </p:oleObj>
              </mc:Choice>
              <mc:Fallback>
                <p:oleObj name="Equation" r:id="rId9" imgW="1180588" imgH="660113" progId="Equation.DSMT4">
                  <p:embed/>
                  <p:pic>
                    <p:nvPicPr>
                      <p:cNvPr id="398349" name="Object 13">
                        <a:extLst>
                          <a:ext uri="{FF2B5EF4-FFF2-40B4-BE49-F238E27FC236}">
                            <a16:creationId xmlns:a16="http://schemas.microsoft.com/office/drawing/2014/main" id="{12BE90E6-8430-E606-6B35-523F74B931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636838"/>
                        <a:ext cx="2374900" cy="1325562"/>
                      </a:xfrm>
                      <a:prstGeom prst="rect">
                        <a:avLst/>
                      </a:prstGeom>
                      <a:solidFill>
                        <a:srgbClr val="FFFFD5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80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B2B2B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8351" name="Rectangle 15">
            <a:extLst>
              <a:ext uri="{FF2B5EF4-FFF2-40B4-BE49-F238E27FC236}">
                <a16:creationId xmlns:a16="http://schemas.microsoft.com/office/drawing/2014/main" id="{F46C0B7F-47FB-DBD4-F9A8-EBBFD7699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949825"/>
            <a:ext cx="2736850" cy="711200"/>
          </a:xfrm>
          <a:prstGeom prst="rect">
            <a:avLst/>
          </a:prstGeom>
          <a:noFill/>
          <a:ln w="9525">
            <a:solidFill>
              <a:srgbClr val="9999FF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每个四进制符号可用</a:t>
            </a:r>
          </a:p>
          <a:p>
            <a:pPr eaLnBrk="1" hangingPunct="1"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2 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个二进制符号表示。</a:t>
            </a:r>
          </a:p>
        </p:txBody>
      </p:sp>
      <p:sp>
        <p:nvSpPr>
          <p:cNvPr id="398353" name="Rectangle 17">
            <a:extLst>
              <a:ext uri="{FF2B5EF4-FFF2-40B4-BE49-F238E27FC236}">
                <a16:creationId xmlns:a16="http://schemas.microsoft.com/office/drawing/2014/main" id="{7C082CDC-D308-7B14-9D73-5BEE8147A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3" y="1844675"/>
            <a:ext cx="682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宋体" panose="02010600030101010101" pitchFamily="2" charset="-122"/>
              </a:rPr>
              <a:t>解</a:t>
            </a:r>
            <a:r>
              <a:rPr lang="zh-CN" altLang="en-US" sz="2400">
                <a:latin typeface="宋体" panose="02010600030101010101" pitchFamily="2" charset="-122"/>
              </a:rPr>
              <a:t>：</a:t>
            </a:r>
          </a:p>
        </p:txBody>
      </p:sp>
      <p:sp>
        <p:nvSpPr>
          <p:cNvPr id="398356" name="Rectangle 20">
            <a:extLst>
              <a:ext uri="{FF2B5EF4-FFF2-40B4-BE49-F238E27FC236}">
                <a16:creationId xmlns:a16="http://schemas.microsoft.com/office/drawing/2014/main" id="{7CAC9C7F-4C56-AFFF-A22F-586F6B065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1111250"/>
            <a:ext cx="7516812" cy="4762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b="1">
                <a:latin typeface="宋体" pitchFamily="2" charset="-122"/>
              </a:rPr>
              <a:t>试求：等概独立发送符号时，每个符号的信息量 。</a:t>
            </a:r>
          </a:p>
        </p:txBody>
      </p:sp>
      <p:sp>
        <p:nvSpPr>
          <p:cNvPr id="398357" name="Oval 21">
            <a:extLst>
              <a:ext uri="{FF2B5EF4-FFF2-40B4-BE49-F238E27FC236}">
                <a16:creationId xmlns:a16="http://schemas.microsoft.com/office/drawing/2014/main" id="{DEEAD795-DE6A-DC37-B31F-8C9435856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288" y="4005263"/>
            <a:ext cx="1169987" cy="5746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评注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55745210-45DB-89B2-F44D-DAD52B161A3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73025"/>
            <a:ext cx="649287" cy="692150"/>
            <a:chOff x="1655" y="845"/>
            <a:chExt cx="454" cy="453"/>
          </a:xfrm>
        </p:grpSpPr>
        <p:grpSp>
          <p:nvGrpSpPr>
            <p:cNvPr id="7194" name="Group 23">
              <a:extLst>
                <a:ext uri="{FF2B5EF4-FFF2-40B4-BE49-F238E27FC236}">
                  <a16:creationId xmlns:a16="http://schemas.microsoft.com/office/drawing/2014/main" id="{EFDBF784-4D5A-0309-DB99-2037F9995D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196" name="Oval 24">
                <a:extLst>
                  <a:ext uri="{FF2B5EF4-FFF2-40B4-BE49-F238E27FC236}">
                    <a16:creationId xmlns:a16="http://schemas.microsoft.com/office/drawing/2014/main" id="{DA09FEFA-9E71-8E45-FFF9-E84A89EE3F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7" name="Oval 25">
                <a:extLst>
                  <a:ext uri="{FF2B5EF4-FFF2-40B4-BE49-F238E27FC236}">
                    <a16:creationId xmlns:a16="http://schemas.microsoft.com/office/drawing/2014/main" id="{6A3342B1-41EA-F4EE-B381-119160200E2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8" name="Oval 26">
                <a:extLst>
                  <a:ext uri="{FF2B5EF4-FFF2-40B4-BE49-F238E27FC236}">
                    <a16:creationId xmlns:a16="http://schemas.microsoft.com/office/drawing/2014/main" id="{7D3BC008-3F14-5CED-B1DC-F75F05CAB0E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9" name="Oval 27">
                <a:extLst>
                  <a:ext uri="{FF2B5EF4-FFF2-40B4-BE49-F238E27FC236}">
                    <a16:creationId xmlns:a16="http://schemas.microsoft.com/office/drawing/2014/main" id="{A06E0185-228B-2114-14E8-15A00B927B8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200" name="Oval 28">
                <a:extLst>
                  <a:ext uri="{FF2B5EF4-FFF2-40B4-BE49-F238E27FC236}">
                    <a16:creationId xmlns:a16="http://schemas.microsoft.com/office/drawing/2014/main" id="{DA5273A4-C43B-3819-3ACD-384018A17FB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95" name="Text Box 29">
              <a:extLst>
                <a:ext uri="{FF2B5EF4-FFF2-40B4-BE49-F238E27FC236}">
                  <a16:creationId xmlns:a16="http://schemas.microsoft.com/office/drawing/2014/main" id="{AAB2AA96-6195-9D04-EBAC-55B6A633664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grpSp>
        <p:nvGrpSpPr>
          <p:cNvPr id="4" name="Group 30">
            <a:extLst>
              <a:ext uri="{FF2B5EF4-FFF2-40B4-BE49-F238E27FC236}">
                <a16:creationId xmlns:a16="http://schemas.microsoft.com/office/drawing/2014/main" id="{424DD6E4-89F6-5D17-602B-2E083FFF4BAA}"/>
              </a:ext>
            </a:extLst>
          </p:cNvPr>
          <p:cNvGrpSpPr>
            <a:grpSpLocks/>
          </p:cNvGrpSpPr>
          <p:nvPr/>
        </p:nvGrpSpPr>
        <p:grpSpPr bwMode="auto">
          <a:xfrm>
            <a:off x="4067175" y="73025"/>
            <a:ext cx="649288" cy="692150"/>
            <a:chOff x="1655" y="845"/>
            <a:chExt cx="454" cy="453"/>
          </a:xfrm>
        </p:grpSpPr>
        <p:grpSp>
          <p:nvGrpSpPr>
            <p:cNvPr id="7187" name="Group 31">
              <a:extLst>
                <a:ext uri="{FF2B5EF4-FFF2-40B4-BE49-F238E27FC236}">
                  <a16:creationId xmlns:a16="http://schemas.microsoft.com/office/drawing/2014/main" id="{4FC8BC36-5399-4762-01C8-33213BCC47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7189" name="Oval 32">
                <a:extLst>
                  <a:ext uri="{FF2B5EF4-FFF2-40B4-BE49-F238E27FC236}">
                    <a16:creationId xmlns:a16="http://schemas.microsoft.com/office/drawing/2014/main" id="{F3586854-5E8A-EF24-BB37-9DDFB6FCC6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0" name="Oval 33">
                <a:extLst>
                  <a:ext uri="{FF2B5EF4-FFF2-40B4-BE49-F238E27FC236}">
                    <a16:creationId xmlns:a16="http://schemas.microsoft.com/office/drawing/2014/main" id="{AEF86104-5A1F-6F1E-3ECE-3C2D830BF22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1" name="Oval 34">
                <a:extLst>
                  <a:ext uri="{FF2B5EF4-FFF2-40B4-BE49-F238E27FC236}">
                    <a16:creationId xmlns:a16="http://schemas.microsoft.com/office/drawing/2014/main" id="{85844637-1605-6B3D-6771-CE8E3529A7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2" name="Oval 35">
                <a:extLst>
                  <a:ext uri="{FF2B5EF4-FFF2-40B4-BE49-F238E27FC236}">
                    <a16:creationId xmlns:a16="http://schemas.microsoft.com/office/drawing/2014/main" id="{F2F077FE-5FA5-C0CA-11E7-779D3284261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7193" name="Oval 36">
                <a:extLst>
                  <a:ext uri="{FF2B5EF4-FFF2-40B4-BE49-F238E27FC236}">
                    <a16:creationId xmlns:a16="http://schemas.microsoft.com/office/drawing/2014/main" id="{96D7F259-978C-2050-6D22-8822DD0432C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188" name="Text Box 37">
              <a:extLst>
                <a:ext uri="{FF2B5EF4-FFF2-40B4-BE49-F238E27FC236}">
                  <a16:creationId xmlns:a16="http://schemas.microsoft.com/office/drawing/2014/main" id="{9AC0F60D-10CB-7EA6-5259-A50AD31FD7F6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69939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398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0" dur="500"/>
                                        <p:tgtEl>
                                          <p:spTgt spid="398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500"/>
                                        <p:tgtEl>
                                          <p:spTgt spid="398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398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98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98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8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9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98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9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98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98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8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8" grpId="0" build="p" animBg="1"/>
      <p:bldP spid="398346" grpId="0" animBg="1"/>
      <p:bldP spid="398347" grpId="0" animBg="1"/>
      <p:bldP spid="398351" grpId="0" animBg="1"/>
      <p:bldP spid="398353" grpId="0"/>
      <p:bldP spid="398356" grpId="0" animBg="1"/>
      <p:bldP spid="3983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>
            <a:extLst>
              <a:ext uri="{FF2B5EF4-FFF2-40B4-BE49-F238E27FC236}">
                <a16:creationId xmlns:a16="http://schemas.microsoft.com/office/drawing/2014/main" id="{03E1E5BB-2897-754B-75F5-AC63574FA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073150"/>
            <a:ext cx="7705725" cy="51117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en-US" altLang="zh-CN" sz="3600"/>
              <a:t> </a:t>
            </a:r>
            <a:r>
              <a:rPr lang="en-US" altLang="zh-CN" sz="2400">
                <a:solidFill>
                  <a:srgbClr val="0000CC"/>
                </a:solidFill>
                <a:latin typeface="宋体" panose="02010600030101010101" pitchFamily="2" charset="-122"/>
              </a:rPr>
              <a:t>—— </a:t>
            </a:r>
            <a:r>
              <a:rPr lang="zh-CN" altLang="en-US" sz="2400"/>
              <a:t>信源中每个符号所含信息量的统计平均值。</a:t>
            </a:r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800"/>
              <a:t> </a:t>
            </a:r>
            <a:r>
              <a:rPr lang="zh-CN" altLang="en-US" sz="2400"/>
              <a:t>设</a:t>
            </a:r>
            <a:r>
              <a:rPr lang="zh-CN" altLang="en-US" sz="2800"/>
              <a:t>                                                            </a:t>
            </a:r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 则 统计独立的</a:t>
            </a:r>
            <a:r>
              <a:rPr lang="en-US" altLang="zh-CN" sz="2400">
                <a:solidFill>
                  <a:srgbClr val="0000CC"/>
                </a:solidFill>
              </a:rPr>
              <a:t>M</a:t>
            </a:r>
            <a:r>
              <a:rPr lang="zh-CN" altLang="en-US" sz="2400"/>
              <a:t>个符号的离散信源的平均信息量为  </a:t>
            </a:r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br>
              <a:rPr lang="zh-CN" altLang="en-US" sz="2800"/>
            </a:br>
            <a:endParaRPr lang="zh-CN" altLang="en-US" sz="2800"/>
          </a:p>
          <a:p>
            <a:pPr eaLnBrk="1" hangingPunct="1">
              <a:lnSpc>
                <a:spcPts val="3700"/>
              </a:lnSpc>
            </a:pPr>
            <a:endParaRPr lang="zh-CN" altLang="en-US" sz="2800"/>
          </a:p>
          <a:p>
            <a:pPr eaLnBrk="1" hangingPunct="1">
              <a:lnSpc>
                <a:spcPts val="3700"/>
              </a:lnSpc>
              <a:buFont typeface="Wingdings" panose="05000000000000000000" pitchFamily="2" charset="2"/>
              <a:buNone/>
            </a:pP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zh-CN" altLang="en-US" sz="2800" i="1">
                <a:latin typeface="Arial" panose="020B0604020202020204" pitchFamily="34" charset="0"/>
              </a:rPr>
              <a:t> </a:t>
            </a:r>
            <a:r>
              <a:rPr lang="en-US" altLang="zh-CN" sz="24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400">
                <a:latin typeface="宋体" panose="02010600030101010101" pitchFamily="2" charset="-122"/>
              </a:rPr>
              <a:t>与热力学中的熵形式一样，故称为</a:t>
            </a:r>
            <a:r>
              <a:rPr lang="zh-CN" altLang="en-US" sz="2400">
                <a:solidFill>
                  <a:schemeClr val="hlink"/>
                </a:solidFill>
                <a:latin typeface="宋体" panose="02010600030101010101" pitchFamily="2" charset="-122"/>
              </a:rPr>
              <a:t>信源的熵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8197" name="Rectangle 9">
            <a:extLst>
              <a:ext uri="{FF2B5EF4-FFF2-40B4-BE49-F238E27FC236}">
                <a16:creationId xmlns:a16="http://schemas.microsoft.com/office/drawing/2014/main" id="{EFA32CCC-7535-502F-21D1-A0E45E72D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8072" name="Object 8">
            <a:extLst>
              <a:ext uri="{FF2B5EF4-FFF2-40B4-BE49-F238E27FC236}">
                <a16:creationId xmlns:a16="http://schemas.microsoft.com/office/drawing/2014/main" id="{2241DC30-3D0C-9B3C-2A37-1F11F0A19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1962150"/>
          <a:ext cx="59753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047976" imgH="464748" progId="Equation.3">
                  <p:embed/>
                </p:oleObj>
              </mc:Choice>
              <mc:Fallback>
                <p:oleObj name="公式" r:id="rId3" imgW="3047976" imgH="464748" progId="Equation.3">
                  <p:embed/>
                  <p:pic>
                    <p:nvPicPr>
                      <p:cNvPr id="88072" name="Object 8">
                        <a:extLst>
                          <a:ext uri="{FF2B5EF4-FFF2-40B4-BE49-F238E27FC236}">
                            <a16:creationId xmlns:a16="http://schemas.microsoft.com/office/drawing/2014/main" id="{2241DC30-3D0C-9B3C-2A37-1F11F0A199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962150"/>
                        <a:ext cx="5975350" cy="104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91" name="Object 27">
            <a:extLst>
              <a:ext uri="{FF2B5EF4-FFF2-40B4-BE49-F238E27FC236}">
                <a16:creationId xmlns:a16="http://schemas.microsoft.com/office/drawing/2014/main" id="{E25BFAEB-2173-9D1C-C0A6-668A82998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82775" y="4070350"/>
          <a:ext cx="54006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97100" imgH="444500" progId="Equation.DSMT4">
                  <p:embed/>
                </p:oleObj>
              </mc:Choice>
              <mc:Fallback>
                <p:oleObj name="Equation" r:id="rId5" imgW="2197100" imgH="444500" progId="Equation.DSMT4">
                  <p:embed/>
                  <p:pic>
                    <p:nvPicPr>
                      <p:cNvPr id="88091" name="Object 27">
                        <a:extLst>
                          <a:ext uri="{FF2B5EF4-FFF2-40B4-BE49-F238E27FC236}">
                            <a16:creationId xmlns:a16="http://schemas.microsoft.com/office/drawing/2014/main" id="{E25BFAEB-2173-9D1C-C0A6-668A82998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4070350"/>
                        <a:ext cx="5400675" cy="1092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34F0ABB9-4A78-E847-160E-25D3CABC9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9888"/>
            <a:ext cx="4889500" cy="5857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2.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离散消息的平均信息量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12506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8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4" name="Picture 24">
            <a:extLst>
              <a:ext uri="{FF2B5EF4-FFF2-40B4-BE49-F238E27FC236}">
                <a16:creationId xmlns:a16="http://schemas.microsoft.com/office/drawing/2014/main" id="{EE0FFD89-11BE-6E99-7C34-223753CA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762000"/>
            <a:ext cx="7772400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6">
            <a:extLst>
              <a:ext uri="{FF2B5EF4-FFF2-40B4-BE49-F238E27FC236}">
                <a16:creationId xmlns:a16="http://schemas.microsoft.com/office/drawing/2014/main" id="{B4EFA163-A005-DF0C-05D4-780758DD1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4" name="Rectangle 14">
            <a:extLst>
              <a:ext uri="{FF2B5EF4-FFF2-40B4-BE49-F238E27FC236}">
                <a16:creationId xmlns:a16="http://schemas.microsoft.com/office/drawing/2014/main" id="{4E80B482-FCD1-4B34-7DBB-80DBF9FE0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5" name="Rectangle 16">
            <a:extLst>
              <a:ext uri="{FF2B5EF4-FFF2-40B4-BE49-F238E27FC236}">
                <a16:creationId xmlns:a16="http://schemas.microsoft.com/office/drawing/2014/main" id="{C5CE6AB3-80A7-FFE7-C835-56253583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6" name="Rectangle 18">
            <a:extLst>
              <a:ext uri="{FF2B5EF4-FFF2-40B4-BE49-F238E27FC236}">
                <a16:creationId xmlns:a16="http://schemas.microsoft.com/office/drawing/2014/main" id="{87B08B69-F456-8851-3816-EBAC9B3E5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4">
            <a:extLst>
              <a:ext uri="{FF2B5EF4-FFF2-40B4-BE49-F238E27FC236}">
                <a16:creationId xmlns:a16="http://schemas.microsoft.com/office/drawing/2014/main" id="{8F919610-0B3D-C4F9-4F88-087CF73A3504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632325"/>
            <a:ext cx="6642100" cy="1439863"/>
            <a:chOff x="692" y="2977"/>
            <a:chExt cx="4184" cy="907"/>
          </a:xfrm>
        </p:grpSpPr>
        <p:grpSp>
          <p:nvGrpSpPr>
            <p:cNvPr id="9237" name="Group 33">
              <a:extLst>
                <a:ext uri="{FF2B5EF4-FFF2-40B4-BE49-F238E27FC236}">
                  <a16:creationId xmlns:a16="http://schemas.microsoft.com/office/drawing/2014/main" id="{25AFF2E7-2C03-DD4F-F3A0-803BAC4B3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" y="3113"/>
              <a:ext cx="3810" cy="771"/>
              <a:chOff x="1066" y="3113"/>
              <a:chExt cx="3810" cy="771"/>
            </a:xfrm>
          </p:grpSpPr>
          <p:sp>
            <p:nvSpPr>
              <p:cNvPr id="9239" name="Rectangle 25">
                <a:extLst>
                  <a:ext uri="{FF2B5EF4-FFF2-40B4-BE49-F238E27FC236}">
                    <a16:creationId xmlns:a16="http://schemas.microsoft.com/office/drawing/2014/main" id="{98D7802E-A283-411C-21A1-761437CDD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6" y="3113"/>
                <a:ext cx="3810" cy="771"/>
              </a:xfrm>
              <a:prstGeom prst="rect">
                <a:avLst/>
              </a:prstGeom>
              <a:noFill/>
              <a:ln w="38100" cmpd="dbl">
                <a:solidFill>
                  <a:srgbClr val="B2B2B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2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400"/>
                  <a:t>      </a:t>
                </a:r>
                <a:r>
                  <a:rPr lang="zh-CN" altLang="en-US" sz="2400" b="1"/>
                  <a:t>比较例</a:t>
                </a:r>
                <a:r>
                  <a:rPr lang="en-US" altLang="zh-CN" sz="2400" b="1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【1-3】</a:t>
                </a:r>
                <a:r>
                  <a:rPr lang="zh-CN" altLang="en-US" sz="2400" b="1">
                    <a:latin typeface="宋体" panose="02010600030101010101" pitchFamily="2" charset="-122"/>
                  </a:rPr>
                  <a:t>与</a:t>
                </a:r>
                <a:r>
                  <a:rPr lang="en-US" altLang="zh-CN" sz="2400" b="1">
                    <a:solidFill>
                      <a:srgbClr val="0000CC"/>
                    </a:solidFill>
                    <a:latin typeface="宋体" panose="02010600030101010101" pitchFamily="2" charset="-122"/>
                  </a:rPr>
                  <a:t>【1-2】</a:t>
                </a:r>
                <a:r>
                  <a:rPr lang="zh-CN" altLang="en-US" sz="2400" b="1"/>
                  <a:t>可知：</a:t>
                </a:r>
              </a:p>
              <a:p>
                <a:pPr eaLnBrk="1" hangingPunct="1">
                  <a:lnSpc>
                    <a:spcPct val="125000"/>
                  </a:lnSpc>
                  <a:spcBef>
                    <a:spcPct val="20000"/>
                  </a:spcBef>
                  <a:buClr>
                    <a:schemeClr val="folHlink"/>
                  </a:buClr>
                  <a:buSzPct val="60000"/>
                </a:pPr>
                <a:r>
                  <a:rPr lang="zh-CN" altLang="en-US" sz="2400" b="1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    等概时，熵最大</a:t>
                </a:r>
                <a:r>
                  <a:rPr lang="en-US" altLang="zh-CN" sz="2400">
                    <a:solidFill>
                      <a:schemeClr val="hlink"/>
                    </a:solidFill>
                    <a:latin typeface="宋体" panose="02010600030101010101" pitchFamily="2" charset="-122"/>
                  </a:rPr>
                  <a:t>:</a:t>
                </a:r>
                <a:endParaRPr lang="en-US" altLang="zh-CN" sz="2400">
                  <a:latin typeface="宋体" panose="02010600030101010101" pitchFamily="2" charset="-122"/>
                </a:endParaRPr>
              </a:p>
            </p:txBody>
          </p:sp>
          <p:graphicFrame>
            <p:nvGraphicFramePr>
              <p:cNvPr id="9221" name="Object 26">
                <a:extLst>
                  <a:ext uri="{FF2B5EF4-FFF2-40B4-BE49-F238E27FC236}">
                    <a16:creationId xmlns:a16="http://schemas.microsoft.com/office/drawing/2014/main" id="{82E5FEDF-EE51-3DF5-32B1-F213493F92A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50" y="3491"/>
              <a:ext cx="14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914328" imgH="213288" progId="Equation.DSMT4">
                      <p:embed/>
                    </p:oleObj>
                  </mc:Choice>
                  <mc:Fallback>
                    <p:oleObj name="Equation" r:id="rId4" imgW="914328" imgH="213288" progId="Equation.DSMT4">
                      <p:embed/>
                      <p:pic>
                        <p:nvPicPr>
                          <p:cNvPr id="9221" name="Object 26">
                            <a:extLst>
                              <a:ext uri="{FF2B5EF4-FFF2-40B4-BE49-F238E27FC236}">
                                <a16:creationId xmlns:a16="http://schemas.microsoft.com/office/drawing/2014/main" id="{82E5FEDF-EE51-3DF5-32B1-F213493F92A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50" y="3491"/>
                            <a:ext cx="1411" cy="336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>
                            <a:prstShdw prst="shdw17" dist="17961" dir="2700000">
                              <a:srgbClr val="999999"/>
                            </a:prstShdw>
                          </a:effectLst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hlink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Oval 29">
              <a:extLst>
                <a:ext uri="{FF2B5EF4-FFF2-40B4-BE49-F238E27FC236}">
                  <a16:creationId xmlns:a16="http://schemas.microsoft.com/office/drawing/2014/main" id="{606E0627-22DF-E8F9-7A1D-ECA2BA8C8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" y="2977"/>
              <a:ext cx="737" cy="349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19050">
              <a:solidFill>
                <a:srgbClr val="969696"/>
              </a:solidFill>
              <a:round/>
              <a:headEnd/>
              <a:tailEnd/>
            </a:ln>
            <a:effectLst>
              <a:prstShdw prst="shdw17" dist="17961" dir="13500000">
                <a:srgbClr val="5A5A5A"/>
              </a:prstShdw>
            </a:effec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zh-CN" altLang="en-US" sz="2400" dirty="0">
                  <a:solidFill>
                    <a:srgbClr val="0000C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itchFamily="2" charset="-122"/>
                  <a:ea typeface="黑体" pitchFamily="2" charset="-122"/>
                </a:rPr>
                <a:t>评注</a:t>
              </a:r>
            </a:p>
          </p:txBody>
        </p:sp>
      </p:grpSp>
      <p:graphicFrame>
        <p:nvGraphicFramePr>
          <p:cNvPr id="89136" name="Object 48">
            <a:extLst>
              <a:ext uri="{FF2B5EF4-FFF2-40B4-BE49-F238E27FC236}">
                <a16:creationId xmlns:a16="http://schemas.microsoft.com/office/drawing/2014/main" id="{816AA42B-6750-C6AC-FF49-A87327E1A9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560638"/>
          <a:ext cx="3246437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4000" imgH="444500" progId="Equation.DSMT4">
                  <p:embed/>
                </p:oleObj>
              </mc:Choice>
              <mc:Fallback>
                <p:oleObj name="Equation" r:id="rId6" imgW="1524000" imgH="444500" progId="Equation.DSMT4">
                  <p:embed/>
                  <p:pic>
                    <p:nvPicPr>
                      <p:cNvPr id="89136" name="Object 48">
                        <a:extLst>
                          <a:ext uri="{FF2B5EF4-FFF2-40B4-BE49-F238E27FC236}">
                            <a16:creationId xmlns:a16="http://schemas.microsoft.com/office/drawing/2014/main" id="{816AA42B-6750-C6AC-FF49-A87327E1A9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0638"/>
                        <a:ext cx="3246437" cy="947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8" name="Object 50">
            <a:extLst>
              <a:ext uri="{FF2B5EF4-FFF2-40B4-BE49-F238E27FC236}">
                <a16:creationId xmlns:a16="http://schemas.microsoft.com/office/drawing/2014/main" id="{B40A1BE4-9936-9984-E66B-02A7C858B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27463"/>
          <a:ext cx="804068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9000" imgH="228600" progId="Equation.DSMT4">
                  <p:embed/>
                </p:oleObj>
              </mc:Choice>
              <mc:Fallback>
                <p:oleObj name="Equation" r:id="rId8" imgW="3429000" imgH="228600" progId="Equation.DSMT4">
                  <p:embed/>
                  <p:pic>
                    <p:nvPicPr>
                      <p:cNvPr id="89138" name="Object 50">
                        <a:extLst>
                          <a:ext uri="{FF2B5EF4-FFF2-40B4-BE49-F238E27FC236}">
                            <a16:creationId xmlns:a16="http://schemas.microsoft.com/office/drawing/2014/main" id="{B40A1BE4-9936-9984-E66B-02A7C858B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27463"/>
                        <a:ext cx="804068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 cmpd="dbl">
                            <a:solidFill>
                              <a:srgbClr val="6666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9" name="Object 51">
            <a:extLst>
              <a:ext uri="{FF2B5EF4-FFF2-40B4-BE49-F238E27FC236}">
                <a16:creationId xmlns:a16="http://schemas.microsoft.com/office/drawing/2014/main" id="{6F7398DC-F22B-8ED5-F15E-FD6034326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37188" y="2546350"/>
          <a:ext cx="20875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100" imgH="431800" progId="Equation.DSMT4">
                  <p:embed/>
                </p:oleObj>
              </mc:Choice>
              <mc:Fallback>
                <p:oleObj name="Equation" r:id="rId10" imgW="927100" imgH="431800" progId="Equation.DSMT4">
                  <p:embed/>
                  <p:pic>
                    <p:nvPicPr>
                      <p:cNvPr id="89139" name="Object 51">
                        <a:extLst>
                          <a:ext uri="{FF2B5EF4-FFF2-40B4-BE49-F238E27FC236}">
                            <a16:creationId xmlns:a16="http://schemas.microsoft.com/office/drawing/2014/main" id="{6F7398DC-F22B-8ED5-F15E-FD6034326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2546350"/>
                        <a:ext cx="2087562" cy="97155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D5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22">
            <a:extLst>
              <a:ext uri="{FF2B5EF4-FFF2-40B4-BE49-F238E27FC236}">
                <a16:creationId xmlns:a16="http://schemas.microsoft.com/office/drawing/2014/main" id="{1D9F648F-ED27-61E0-3358-BB0F491B59C7}"/>
              </a:ext>
            </a:extLst>
          </p:cNvPr>
          <p:cNvGrpSpPr>
            <a:grpSpLocks/>
          </p:cNvGrpSpPr>
          <p:nvPr/>
        </p:nvGrpSpPr>
        <p:grpSpPr bwMode="auto">
          <a:xfrm>
            <a:off x="366713" y="381000"/>
            <a:ext cx="649287" cy="692150"/>
            <a:chOff x="1655" y="845"/>
            <a:chExt cx="454" cy="453"/>
          </a:xfrm>
        </p:grpSpPr>
        <p:grpSp>
          <p:nvGrpSpPr>
            <p:cNvPr id="9230" name="Group 23">
              <a:extLst>
                <a:ext uri="{FF2B5EF4-FFF2-40B4-BE49-F238E27FC236}">
                  <a16:creationId xmlns:a16="http://schemas.microsoft.com/office/drawing/2014/main" id="{55617B61-61CF-8E72-D064-238E9290E8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9232" name="Oval 24">
                <a:extLst>
                  <a:ext uri="{FF2B5EF4-FFF2-40B4-BE49-F238E27FC236}">
                    <a16:creationId xmlns:a16="http://schemas.microsoft.com/office/drawing/2014/main" id="{004D6899-1A89-2FC8-AE00-4168190D3C6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3" name="Oval 25">
                <a:extLst>
                  <a:ext uri="{FF2B5EF4-FFF2-40B4-BE49-F238E27FC236}">
                    <a16:creationId xmlns:a16="http://schemas.microsoft.com/office/drawing/2014/main" id="{40C3A7E2-49FE-503F-DAD2-2954550FC2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4" name="Oval 26">
                <a:extLst>
                  <a:ext uri="{FF2B5EF4-FFF2-40B4-BE49-F238E27FC236}">
                    <a16:creationId xmlns:a16="http://schemas.microsoft.com/office/drawing/2014/main" id="{A7E744C9-48C3-DD7B-63BF-54A39EACD82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5" name="Oval 27">
                <a:extLst>
                  <a:ext uri="{FF2B5EF4-FFF2-40B4-BE49-F238E27FC236}">
                    <a16:creationId xmlns:a16="http://schemas.microsoft.com/office/drawing/2014/main" id="{B989DB93-CA31-4F79-E33C-2741DC4AFD6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36" name="Oval 28">
                <a:extLst>
                  <a:ext uri="{FF2B5EF4-FFF2-40B4-BE49-F238E27FC236}">
                    <a16:creationId xmlns:a16="http://schemas.microsoft.com/office/drawing/2014/main" id="{B784ADB9-6BC1-5A7C-CAC6-BA0BFB1620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231" name="Text Box 29">
              <a:extLst>
                <a:ext uri="{FF2B5EF4-FFF2-40B4-BE49-F238E27FC236}">
                  <a16:creationId xmlns:a16="http://schemas.microsoft.com/office/drawing/2014/main" id="{7785E960-909C-232F-D2EF-4F72938BCF21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0168688E-F7F3-196E-ACF9-6EA5A010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357438"/>
            <a:ext cx="4937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753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87" name="Picture 23">
            <a:extLst>
              <a:ext uri="{FF2B5EF4-FFF2-40B4-BE49-F238E27FC236}">
                <a16:creationId xmlns:a16="http://schemas.microsoft.com/office/drawing/2014/main" id="{76E11930-809F-358B-C57D-4BDD72F3B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450" y="5251450"/>
            <a:ext cx="6800850" cy="1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6" name="Picture 22">
            <a:extLst>
              <a:ext uri="{FF2B5EF4-FFF2-40B4-BE49-F238E27FC236}">
                <a16:creationId xmlns:a16="http://schemas.microsoft.com/office/drawing/2014/main" id="{5F63F5C1-9A7C-D646-928A-7195C427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628650"/>
            <a:ext cx="8089900" cy="142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50" name="Rectangle 14">
            <a:extLst>
              <a:ext uri="{FF2B5EF4-FFF2-40B4-BE49-F238E27FC236}">
                <a16:creationId xmlns:a16="http://schemas.microsoft.com/office/drawing/2014/main" id="{70032197-9EBB-CE9C-0252-49FE92631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347913"/>
            <a:ext cx="3960812" cy="503237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利用信息相加性概念来计算：</a:t>
            </a:r>
            <a:endParaRPr lang="zh-CN" altLang="en-US" sz="3200" b="1"/>
          </a:p>
        </p:txBody>
      </p:sp>
      <p:graphicFrame>
        <p:nvGraphicFramePr>
          <p:cNvPr id="11269" name="Object 19">
            <a:extLst>
              <a:ext uri="{FF2B5EF4-FFF2-40B4-BE49-F238E27FC236}">
                <a16:creationId xmlns:a16="http://schemas.microsoft.com/office/drawing/2014/main" id="{9333D29C-8850-6849-487C-4C13562608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2525" y="5795963"/>
          <a:ext cx="18796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8696" imgH="213288" progId="Equation.DSMT4">
                  <p:embed/>
                </p:oleObj>
              </mc:Choice>
              <mc:Fallback>
                <p:oleObj name="Equation" r:id="rId5" imgW="708696" imgH="213288" progId="Equation.DSMT4">
                  <p:embed/>
                  <p:pic>
                    <p:nvPicPr>
                      <p:cNvPr id="11269" name="Object 19">
                        <a:extLst>
                          <a:ext uri="{FF2B5EF4-FFF2-40B4-BE49-F238E27FC236}">
                            <a16:creationId xmlns:a16="http://schemas.microsoft.com/office/drawing/2014/main" id="{9333D29C-8850-6849-487C-4C13562608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525" y="5795963"/>
                        <a:ext cx="187960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val 20">
            <a:extLst>
              <a:ext uri="{FF2B5EF4-FFF2-40B4-BE49-F238E27FC236}">
                <a16:creationId xmlns:a16="http://schemas.microsoft.com/office/drawing/2014/main" id="{70C135CD-8A9B-75E7-9656-26A904702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5132388"/>
            <a:ext cx="1181100" cy="55403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19050">
            <a:solidFill>
              <a:srgbClr val="969696"/>
            </a:solidFill>
            <a:round/>
            <a:headEnd/>
            <a:tailEnd/>
          </a:ln>
          <a:effectLst>
            <a:prstShdw prst="shdw17" dist="17961" dir="13500000">
              <a:srgbClr val="5A5A5A"/>
            </a:prstShdw>
          </a:effec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评注</a:t>
            </a:r>
          </a:p>
        </p:txBody>
      </p:sp>
      <p:sp>
        <p:nvSpPr>
          <p:cNvPr id="91158" name="Rectangle 22">
            <a:extLst>
              <a:ext uri="{FF2B5EF4-FFF2-40B4-BE49-F238E27FC236}">
                <a16:creationId xmlns:a16="http://schemas.microsoft.com/office/drawing/2014/main" id="{5DFC391A-F862-68BF-65F8-6B35DB6E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0838" y="3716338"/>
            <a:ext cx="3168650" cy="503237"/>
          </a:xfrm>
          <a:prstGeom prst="rect">
            <a:avLst/>
          </a:prstGeom>
          <a:solidFill>
            <a:srgbClr val="E5E5FF"/>
          </a:solidFill>
          <a:ln>
            <a:noFill/>
          </a:ln>
          <a:effectLst>
            <a:prstShdw prst="shdw17" dist="17961" dir="2700000">
              <a:srgbClr val="898999"/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利用</a:t>
            </a:r>
            <a:r>
              <a:rPr lang="zh-CN" altLang="en-US" sz="2400" b="1">
                <a:solidFill>
                  <a:schemeClr val="hlink"/>
                </a:solidFill>
                <a:latin typeface="宋体" panose="02010600030101010101" pitchFamily="2" charset="-122"/>
              </a:rPr>
              <a:t>熵</a:t>
            </a:r>
            <a:r>
              <a:rPr lang="zh-CN" altLang="en-US" sz="2400" b="1">
                <a:latin typeface="宋体" panose="02010600030101010101" pitchFamily="2" charset="-122"/>
              </a:rPr>
              <a:t>的概念来计算：</a:t>
            </a:r>
            <a:endParaRPr lang="zh-CN" altLang="en-US" sz="3200" b="1"/>
          </a:p>
        </p:txBody>
      </p:sp>
      <p:graphicFrame>
        <p:nvGraphicFramePr>
          <p:cNvPr id="91163" name="Object 27">
            <a:extLst>
              <a:ext uri="{FF2B5EF4-FFF2-40B4-BE49-F238E27FC236}">
                <a16:creationId xmlns:a16="http://schemas.microsoft.com/office/drawing/2014/main" id="{14DA8A06-79DF-51C9-75EB-9650649744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6050" y="2852738"/>
          <a:ext cx="6108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387600" imgH="228600" progId="Equation.DSMT4">
                  <p:embed/>
                </p:oleObj>
              </mc:Choice>
              <mc:Fallback>
                <p:oleObj name="Equation" r:id="rId7" imgW="2387600" imgH="228600" progId="Equation.DSMT4">
                  <p:embed/>
                  <p:pic>
                    <p:nvPicPr>
                      <p:cNvPr id="91163" name="Object 27">
                        <a:extLst>
                          <a:ext uri="{FF2B5EF4-FFF2-40B4-BE49-F238E27FC236}">
                            <a16:creationId xmlns:a16="http://schemas.microsoft.com/office/drawing/2014/main" id="{14DA8A06-79DF-51C9-75EB-9650649744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852738"/>
                        <a:ext cx="6108700" cy="5842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4" name="Object 28">
            <a:extLst>
              <a:ext uri="{FF2B5EF4-FFF2-40B4-BE49-F238E27FC236}">
                <a16:creationId xmlns:a16="http://schemas.microsoft.com/office/drawing/2014/main" id="{D6B031A4-249F-5A89-D98C-3B7733EF3D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4292600"/>
          <a:ext cx="6048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336800" imgH="228600" progId="Equation.DSMT4">
                  <p:embed/>
                </p:oleObj>
              </mc:Choice>
              <mc:Fallback>
                <p:oleObj name="Equation" r:id="rId9" imgW="2336800" imgH="228600" progId="Equation.DSMT4">
                  <p:embed/>
                  <p:pic>
                    <p:nvPicPr>
                      <p:cNvPr id="91164" name="Object 28">
                        <a:extLst>
                          <a:ext uri="{FF2B5EF4-FFF2-40B4-BE49-F238E27FC236}">
                            <a16:creationId xmlns:a16="http://schemas.microsoft.com/office/drawing/2014/main" id="{D6B031A4-249F-5A89-D98C-3B7733EF3D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292600"/>
                        <a:ext cx="6048375" cy="59213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BDBD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68" name="Object 32">
            <a:extLst>
              <a:ext uri="{FF2B5EF4-FFF2-40B4-BE49-F238E27FC236}">
                <a16:creationId xmlns:a16="http://schemas.microsoft.com/office/drawing/2014/main" id="{CFAC4190-71D5-B5CA-AB18-660517B7EC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736975"/>
          <a:ext cx="2881312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82700" imgH="215900" progId="Equation.DSMT4">
                  <p:embed/>
                </p:oleObj>
              </mc:Choice>
              <mc:Fallback>
                <p:oleObj name="Equation" r:id="rId11" imgW="1282700" imgH="215900" progId="Equation.DSMT4">
                  <p:embed/>
                  <p:pic>
                    <p:nvPicPr>
                      <p:cNvPr id="91168" name="Object 32">
                        <a:extLst>
                          <a:ext uri="{FF2B5EF4-FFF2-40B4-BE49-F238E27FC236}">
                            <a16:creationId xmlns:a16="http://schemas.microsoft.com/office/drawing/2014/main" id="{CFAC4190-71D5-B5CA-AB18-660517B7EC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36975"/>
                        <a:ext cx="2881312" cy="4841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969696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FFE6FAAA-4FF7-EE8F-7A58-22519EF6695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379413"/>
            <a:ext cx="649288" cy="692150"/>
            <a:chOff x="1655" y="845"/>
            <a:chExt cx="454" cy="453"/>
          </a:xfrm>
        </p:grpSpPr>
        <p:grpSp>
          <p:nvGrpSpPr>
            <p:cNvPr id="10253" name="Group 23">
              <a:extLst>
                <a:ext uri="{FF2B5EF4-FFF2-40B4-BE49-F238E27FC236}">
                  <a16:creationId xmlns:a16="http://schemas.microsoft.com/office/drawing/2014/main" id="{C3F695EA-BDEC-7B80-0AE4-F2F82F6DB1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55" y="845"/>
              <a:ext cx="454" cy="453"/>
              <a:chOff x="1289" y="582"/>
              <a:chExt cx="668" cy="668"/>
            </a:xfrm>
          </p:grpSpPr>
          <p:sp>
            <p:nvSpPr>
              <p:cNvPr id="10255" name="Oval 24">
                <a:extLst>
                  <a:ext uri="{FF2B5EF4-FFF2-40B4-BE49-F238E27FC236}">
                    <a16:creationId xmlns:a16="http://schemas.microsoft.com/office/drawing/2014/main" id="{8E131445-050B-C681-C036-97BBE176B3D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6" name="Oval 25">
                <a:extLst>
                  <a:ext uri="{FF2B5EF4-FFF2-40B4-BE49-F238E27FC236}">
                    <a16:creationId xmlns:a16="http://schemas.microsoft.com/office/drawing/2014/main" id="{DFF35DF6-CD43-5493-0F4F-BBA0CF255A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7" name="Oval 26">
                <a:extLst>
                  <a:ext uri="{FF2B5EF4-FFF2-40B4-BE49-F238E27FC236}">
                    <a16:creationId xmlns:a16="http://schemas.microsoft.com/office/drawing/2014/main" id="{1EA5AE2B-05C9-CE4E-D706-E43E74BB7E3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591"/>
                <a:ext cx="631" cy="63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8" name="Oval 27">
                <a:extLst>
                  <a:ext uri="{FF2B5EF4-FFF2-40B4-BE49-F238E27FC236}">
                    <a16:creationId xmlns:a16="http://schemas.microsoft.com/office/drawing/2014/main" id="{F35ABFB5-92D9-9EE2-FEBB-A5EBE5C781A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59" name="Oval 28">
                <a:extLst>
                  <a:ext uri="{FF2B5EF4-FFF2-40B4-BE49-F238E27FC236}">
                    <a16:creationId xmlns:a16="http://schemas.microsoft.com/office/drawing/2014/main" id="{A7B6A807-7C73-5EC8-6E8E-F562F660B0C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254" name="Text Box 29">
              <a:extLst>
                <a:ext uri="{FF2B5EF4-FFF2-40B4-BE49-F238E27FC236}">
                  <a16:creationId xmlns:a16="http://schemas.microsoft.com/office/drawing/2014/main" id="{90BA3DC5-A3B4-5095-0C46-98A1F999943E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1666" y="902"/>
              <a:ext cx="379" cy="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EDB93F68-E4D5-233E-3C1E-78C29AB9C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235743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>
                <a:solidFill>
                  <a:srgbClr val="00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2010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0"/>
                                        <p:tgtEl>
                                          <p:spTgt spid="9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9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50" grpId="0" animBg="1"/>
      <p:bldP spid="3" grpId="0" animBg="1"/>
      <p:bldP spid="91158" grpId="0" animBg="1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AutoShape 21">
            <a:extLst>
              <a:ext uri="{FF2B5EF4-FFF2-40B4-BE49-F238E27FC236}">
                <a16:creationId xmlns:a16="http://schemas.microsoft.com/office/drawing/2014/main" id="{F6A7B7D1-73A4-0E8B-0B66-E819BF4E5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1071563"/>
            <a:ext cx="1077912" cy="568325"/>
          </a:xfrm>
          <a:prstGeom prst="flowChartAlternateProcess">
            <a:avLst/>
          </a:prstGeom>
          <a:noFill/>
          <a:ln>
            <a:noFill/>
          </a:ln>
          <a:effectLst>
            <a:prstShdw prst="shdw17" dist="17961" dir="2700000">
              <a:srgbClr val="5A5A5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latin typeface="Arial" panose="020B0604020202020204" pitchFamily="34" charset="0"/>
              </a:rPr>
              <a:t>  </a:t>
            </a: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归纳：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7797FEA5-B85B-3605-1BB8-183A7F4A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600"/>
          <a:stretch>
            <a:fillRect/>
          </a:stretch>
        </p:blipFill>
        <p:spPr bwMode="auto">
          <a:xfrm>
            <a:off x="1984375" y="4164013"/>
            <a:ext cx="5476875" cy="215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201B4B39-3538-4A9C-0A1A-26A3F047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75" y="1663700"/>
            <a:ext cx="53054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61024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5AEFCEDE-2A3E-7517-4B20-9FF4A74216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6666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44035" name="Group 8">
            <a:extLst>
              <a:ext uri="{FF2B5EF4-FFF2-40B4-BE49-F238E27FC236}">
                <a16:creationId xmlns:a16="http://schemas.microsoft.com/office/drawing/2014/main" id="{6ED7730B-1DCF-FF34-C407-9EB33589CB7C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44045" name="Oval 9">
              <a:extLst>
                <a:ext uri="{FF2B5EF4-FFF2-40B4-BE49-F238E27FC236}">
                  <a16:creationId xmlns:a16="http://schemas.microsoft.com/office/drawing/2014/main" id="{B6373DEA-44D2-5431-CC83-5F4255809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6" name="Oval 10">
              <a:extLst>
                <a:ext uri="{FF2B5EF4-FFF2-40B4-BE49-F238E27FC236}">
                  <a16:creationId xmlns:a16="http://schemas.microsoft.com/office/drawing/2014/main" id="{AD4E1E96-5982-9BB3-6024-A194A96EA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4036" name="Group 17">
            <a:extLst>
              <a:ext uri="{FF2B5EF4-FFF2-40B4-BE49-F238E27FC236}">
                <a16:creationId xmlns:a16="http://schemas.microsoft.com/office/drawing/2014/main" id="{0BE0331B-9A18-EDDE-14A3-0B7CC729BA3C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44043" name="Oval 18">
              <a:extLst>
                <a:ext uri="{FF2B5EF4-FFF2-40B4-BE49-F238E27FC236}">
                  <a16:creationId xmlns:a16="http://schemas.microsoft.com/office/drawing/2014/main" id="{5C30C79E-8983-48F6-B933-221D5AB91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4" name="Oval 19">
              <a:extLst>
                <a:ext uri="{FF2B5EF4-FFF2-40B4-BE49-F238E27FC236}">
                  <a16:creationId xmlns:a16="http://schemas.microsoft.com/office/drawing/2014/main" id="{443BB62F-25D2-4E33-4812-1A4A274A1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F39BF13F-90F5-1C55-202A-3C7C4A1FAE44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44041" name="Oval 21">
              <a:extLst>
                <a:ext uri="{FF2B5EF4-FFF2-40B4-BE49-F238E27FC236}">
                  <a16:creationId xmlns:a16="http://schemas.microsoft.com/office/drawing/2014/main" id="{16A639E9-C510-1C6B-750F-5947B52B2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4042" name="Oval 22">
              <a:extLst>
                <a:ext uri="{FF2B5EF4-FFF2-40B4-BE49-F238E27FC236}">
                  <a16:creationId xmlns:a16="http://schemas.microsoft.com/office/drawing/2014/main" id="{1346ADA8-C44E-867D-65AF-3095DC6E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4774D2B7-41D2-FAAD-3792-3EFBDC3AA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81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信息量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信源熵 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+mn-ea"/>
              <a:ea typeface="+mn-ea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671F263-46DB-1255-061C-357A633A6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"/>
            <a:ext cx="2928938" cy="7080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chemeClr val="bg1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89CE317-FE84-5FAA-8C4C-3FA09C3CB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319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5BC5BDC1-6C39-5C95-AC9A-40C8BCE44FA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6045200" cy="769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400" b="1">
                <a:solidFill>
                  <a:srgbClr val="003399"/>
                </a:solidFill>
                <a:latin typeface="Arial" charset="0"/>
                <a:ea typeface="微软雅黑" pitchFamily="34" charset="-122"/>
                <a:cs typeface="Arial" charset="0"/>
              </a:rPr>
              <a:t>通信系统</a:t>
            </a:r>
            <a:r>
              <a:rPr lang="zh-CN" altLang="en-US" sz="4400" b="1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charset="0"/>
              </a:rPr>
              <a:t>性能指标</a:t>
            </a:r>
            <a:endParaRPr lang="zh-CN" altLang="en-US" sz="4400" b="1">
              <a:solidFill>
                <a:srgbClr val="003399"/>
              </a:solidFill>
              <a:latin typeface="楷体_GB2312" pitchFamily="49" charset="-122"/>
              <a:ea typeface="微软雅黑" pitchFamily="34" charset="-122"/>
              <a:cs typeface="Arial" charset="0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D9B25CCF-4705-FB9A-4782-32F950CD5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.5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86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Oval 13">
            <a:extLst>
              <a:ext uri="{FF2B5EF4-FFF2-40B4-BE49-F238E27FC236}">
                <a16:creationId xmlns:a16="http://schemas.microsoft.com/office/drawing/2014/main" id="{28C64129-AF23-C54F-84C9-DF1A4E31A614}"/>
              </a:ext>
            </a:extLst>
          </p:cNvPr>
          <p:cNvSpPr>
            <a:spLocks noChangeArrowheads="1"/>
          </p:cNvSpPr>
          <p:nvPr/>
        </p:nvSpPr>
        <p:spPr bwMode="auto">
          <a:xfrm rot="-70674">
            <a:off x="4721225" y="1260475"/>
            <a:ext cx="544513" cy="252413"/>
          </a:xfrm>
          <a:prstGeom prst="ellipse">
            <a:avLst/>
          </a:prstGeom>
          <a:gradFill rotWithShape="1">
            <a:gsLst>
              <a:gs pos="0">
                <a:srgbClr val="FFFFFF">
                  <a:alpha val="87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65">
            <a:extLst>
              <a:ext uri="{FF2B5EF4-FFF2-40B4-BE49-F238E27FC236}">
                <a16:creationId xmlns:a16="http://schemas.microsoft.com/office/drawing/2014/main" id="{E50A1058-7235-440D-998B-ADA02A20918D}"/>
              </a:ext>
            </a:extLst>
          </p:cNvPr>
          <p:cNvGrpSpPr>
            <a:grpSpLocks/>
          </p:cNvGrpSpPr>
          <p:nvPr/>
        </p:nvGrpSpPr>
        <p:grpSpPr bwMode="auto">
          <a:xfrm>
            <a:off x="3779838" y="1250950"/>
            <a:ext cx="1595437" cy="1725613"/>
            <a:chOff x="2381" y="892"/>
            <a:chExt cx="1005" cy="1087"/>
          </a:xfrm>
        </p:grpSpPr>
        <p:sp>
          <p:nvSpPr>
            <p:cNvPr id="46123" name="Oval 8">
              <a:extLst>
                <a:ext uri="{FF2B5EF4-FFF2-40B4-BE49-F238E27FC236}">
                  <a16:creationId xmlns:a16="http://schemas.microsoft.com/office/drawing/2014/main" id="{2829A738-11B2-6150-913D-79A9348B9A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854"/>
              <a:ext cx="736" cy="125"/>
            </a:xfrm>
            <a:prstGeom prst="ellipse">
              <a:avLst/>
            </a:prstGeom>
            <a:gradFill rotWithShape="0">
              <a:gsLst>
                <a:gs pos="0">
                  <a:srgbClr val="080808">
                    <a:alpha val="39998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4" name="Oval 11">
              <a:extLst>
                <a:ext uri="{FF2B5EF4-FFF2-40B4-BE49-F238E27FC236}">
                  <a16:creationId xmlns:a16="http://schemas.microsoft.com/office/drawing/2014/main" id="{F968ED50-AF74-BAD3-DA95-2ACFD7D1D4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674">
              <a:off x="2381" y="892"/>
              <a:ext cx="1005" cy="1038"/>
            </a:xfrm>
            <a:prstGeom prst="ellipse">
              <a:avLst/>
            </a:prstGeom>
            <a:solidFill>
              <a:srgbClr val="CCCCFF"/>
            </a:solidFill>
            <a:ln w="0" algn="ctr">
              <a:solidFill>
                <a:srgbClr val="6666FF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5" name="Oval 12">
              <a:extLst>
                <a:ext uri="{FF2B5EF4-FFF2-40B4-BE49-F238E27FC236}">
                  <a16:creationId xmlns:a16="http://schemas.microsoft.com/office/drawing/2014/main" id="{05E06C4A-1B9B-126C-D125-95CD88F69A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0674">
              <a:off x="2525" y="901"/>
              <a:ext cx="699" cy="429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84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6126" name="Oval 14">
              <a:extLst>
                <a:ext uri="{FF2B5EF4-FFF2-40B4-BE49-F238E27FC236}">
                  <a16:creationId xmlns:a16="http://schemas.microsoft.com/office/drawing/2014/main" id="{22AD1DF7-FA62-27B6-36CC-50672E79A8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7280">
              <a:off x="2447" y="1298"/>
              <a:ext cx="873" cy="626"/>
            </a:xfrm>
            <a:prstGeom prst="ellipse">
              <a:avLst/>
            </a:prstGeom>
            <a:gradFill rotWithShape="1">
              <a:gsLst>
                <a:gs pos="0">
                  <a:srgbClr val="FFFFFF">
                    <a:alpha val="0"/>
                  </a:srgbClr>
                </a:gs>
                <a:gs pos="100000">
                  <a:srgbClr val="FFFFFF">
                    <a:alpha val="29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4210" name="Freeform 34">
            <a:extLst>
              <a:ext uri="{FF2B5EF4-FFF2-40B4-BE49-F238E27FC236}">
                <a16:creationId xmlns:a16="http://schemas.microsoft.com/office/drawing/2014/main" id="{A4D4A0A3-E3CE-1A9C-2F74-7E99EC065696}"/>
              </a:ext>
            </a:extLst>
          </p:cNvPr>
          <p:cNvSpPr>
            <a:spLocks/>
          </p:cNvSpPr>
          <p:nvPr/>
        </p:nvSpPr>
        <p:spPr bwMode="auto">
          <a:xfrm>
            <a:off x="5292725" y="1679575"/>
            <a:ext cx="769938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2147483647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0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" y="0"/>
                </a:moveTo>
                <a:cubicBezTo>
                  <a:pt x="4" y="0"/>
                  <a:pt x="24" y="13"/>
                  <a:pt x="35" y="15"/>
                </a:cubicBezTo>
                <a:lnTo>
                  <a:pt x="30" y="6"/>
                </a:lnTo>
                <a:lnTo>
                  <a:pt x="46" y="22"/>
                </a:lnTo>
                <a:lnTo>
                  <a:pt x="27" y="40"/>
                </a:lnTo>
                <a:lnTo>
                  <a:pt x="34" y="30"/>
                </a:lnTo>
                <a:cubicBezTo>
                  <a:pt x="34" y="30"/>
                  <a:pt x="6" y="33"/>
                  <a:pt x="0" y="43"/>
                </a:cubicBezTo>
                <a:lnTo>
                  <a:pt x="4" y="0"/>
                </a:lnTo>
              </a:path>
            </a:pathLst>
          </a:custGeom>
          <a:gradFill rotWithShape="0">
            <a:gsLst>
              <a:gs pos="0">
                <a:srgbClr val="FFFFFF">
                  <a:alpha val="0"/>
                </a:srgbClr>
              </a:gs>
              <a:gs pos="100000">
                <a:srgbClr val="79797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11" name="Freeform 35">
            <a:extLst>
              <a:ext uri="{FF2B5EF4-FFF2-40B4-BE49-F238E27FC236}">
                <a16:creationId xmlns:a16="http://schemas.microsoft.com/office/drawing/2014/main" id="{DEF684B5-B2A4-B02D-DE76-BD09099C22A8}"/>
              </a:ext>
            </a:extLst>
          </p:cNvPr>
          <p:cNvSpPr>
            <a:spLocks/>
          </p:cNvSpPr>
          <p:nvPr/>
        </p:nvSpPr>
        <p:spPr bwMode="auto">
          <a:xfrm>
            <a:off x="3051175" y="1708150"/>
            <a:ext cx="771525" cy="720725"/>
          </a:xfrm>
          <a:custGeom>
            <a:avLst/>
            <a:gdLst>
              <a:gd name="T0" fmla="*/ 2147483647 w 46"/>
              <a:gd name="T1" fmla="*/ 0 h 43"/>
              <a:gd name="T2" fmla="*/ 2147483647 w 46"/>
              <a:gd name="T3" fmla="*/ 2147483647 h 43"/>
              <a:gd name="T4" fmla="*/ 2147483647 w 46"/>
              <a:gd name="T5" fmla="*/ 2147483647 h 43"/>
              <a:gd name="T6" fmla="*/ 0 w 46"/>
              <a:gd name="T7" fmla="*/ 2147483647 h 43"/>
              <a:gd name="T8" fmla="*/ 2147483647 w 46"/>
              <a:gd name="T9" fmla="*/ 2147483647 h 43"/>
              <a:gd name="T10" fmla="*/ 2147483647 w 46"/>
              <a:gd name="T11" fmla="*/ 2147483647 h 43"/>
              <a:gd name="T12" fmla="*/ 2147483647 w 46"/>
              <a:gd name="T13" fmla="*/ 2147483647 h 43"/>
              <a:gd name="T14" fmla="*/ 2147483647 w 46"/>
              <a:gd name="T15" fmla="*/ 0 h 4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6"/>
              <a:gd name="T25" fmla="*/ 0 h 43"/>
              <a:gd name="T26" fmla="*/ 46 w 46"/>
              <a:gd name="T27" fmla="*/ 43 h 4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6" h="43">
                <a:moveTo>
                  <a:pt x="42" y="0"/>
                </a:moveTo>
                <a:cubicBezTo>
                  <a:pt x="42" y="0"/>
                  <a:pt x="22" y="13"/>
                  <a:pt x="11" y="15"/>
                </a:cubicBezTo>
                <a:lnTo>
                  <a:pt x="16" y="6"/>
                </a:lnTo>
                <a:lnTo>
                  <a:pt x="0" y="22"/>
                </a:lnTo>
                <a:lnTo>
                  <a:pt x="19" y="40"/>
                </a:lnTo>
                <a:lnTo>
                  <a:pt x="12" y="30"/>
                </a:lnTo>
                <a:cubicBezTo>
                  <a:pt x="12" y="30"/>
                  <a:pt x="40" y="33"/>
                  <a:pt x="46" y="43"/>
                </a:cubicBezTo>
                <a:lnTo>
                  <a:pt x="42" y="0"/>
                </a:lnTo>
              </a:path>
            </a:pathLst>
          </a:custGeom>
          <a:gradFill rotWithShape="0">
            <a:gsLst>
              <a:gs pos="0">
                <a:srgbClr val="797979"/>
              </a:gs>
              <a:gs pos="100000">
                <a:srgbClr val="FFFFFF">
                  <a:alpha val="0"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>
            <a:extLst>
              <a:ext uri="{FF2B5EF4-FFF2-40B4-BE49-F238E27FC236}">
                <a16:creationId xmlns:a16="http://schemas.microsoft.com/office/drawing/2014/main" id="{34CAEA02-A801-CDD4-2357-C327382F7788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3979863"/>
            <a:ext cx="2952750" cy="2663825"/>
            <a:chOff x="732" y="2584"/>
            <a:chExt cx="1129" cy="1337"/>
          </a:xfrm>
        </p:grpSpPr>
        <p:grpSp>
          <p:nvGrpSpPr>
            <p:cNvPr id="46114" name="Group 37">
              <a:extLst>
                <a:ext uri="{FF2B5EF4-FFF2-40B4-BE49-F238E27FC236}">
                  <a16:creationId xmlns:a16="http://schemas.microsoft.com/office/drawing/2014/main" id="{6512F5B0-BB83-BACC-E75A-632D7FA03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2584"/>
              <a:ext cx="1129" cy="1056"/>
              <a:chOff x="1606" y="1213"/>
              <a:chExt cx="1129" cy="1056"/>
            </a:xfrm>
          </p:grpSpPr>
          <p:sp>
            <p:nvSpPr>
              <p:cNvPr id="48164" name="Rectangle 38">
                <a:extLst>
                  <a:ext uri="{FF2B5EF4-FFF2-40B4-BE49-F238E27FC236}">
                    <a16:creationId xmlns:a16="http://schemas.microsoft.com/office/drawing/2014/main" id="{16E448AE-11DE-BDBF-2241-B2C1AF5E5F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750"/>
              </a:xfrm>
              <a:prstGeom prst="rect">
                <a:avLst/>
              </a:prstGeom>
              <a:gradFill rotWithShape="0">
                <a:gsLst>
                  <a:gs pos="0">
                    <a:srgbClr val="EBEBEB"/>
                  </a:gs>
                  <a:gs pos="100000">
                    <a:srgbClr val="B0B0B0"/>
                  </a:gs>
                </a:gsLst>
                <a:lin ang="2700000" scaled="1"/>
              </a:gradFill>
              <a:ln w="0" algn="ctr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5F5F5F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8165" name="Rectangle 39">
                <a:extLst>
                  <a:ext uri="{FF2B5EF4-FFF2-40B4-BE49-F238E27FC236}">
                    <a16:creationId xmlns:a16="http://schemas.microsoft.com/office/drawing/2014/main" id="{B0D7895B-5A91-A1A1-1B5F-282A2B8A8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1213"/>
                <a:ext cx="1119" cy="264"/>
              </a:xfrm>
              <a:prstGeom prst="rect">
                <a:avLst/>
              </a:prstGeom>
              <a:gradFill rotWithShape="0">
                <a:gsLst>
                  <a:gs pos="0">
                    <a:srgbClr val="D7D7D7"/>
                  </a:gs>
                  <a:gs pos="100000">
                    <a:srgbClr val="686868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18" name="Freeform 40">
                <a:extLst>
                  <a:ext uri="{FF2B5EF4-FFF2-40B4-BE49-F238E27FC236}">
                    <a16:creationId xmlns:a16="http://schemas.microsoft.com/office/drawing/2014/main" id="{016A23AC-4F7F-F3C3-7A3D-DFADA3CDF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1234"/>
                <a:ext cx="73" cy="222"/>
              </a:xfrm>
              <a:custGeom>
                <a:avLst/>
                <a:gdLst>
                  <a:gd name="T0" fmla="*/ 2147483647 w 7"/>
                  <a:gd name="T1" fmla="*/ 0 h 21"/>
                  <a:gd name="T2" fmla="*/ 2147483647 w 7"/>
                  <a:gd name="T3" fmla="*/ 2147483647 h 21"/>
                  <a:gd name="T4" fmla="*/ 0 w 7"/>
                  <a:gd name="T5" fmla="*/ 2147483647 h 21"/>
                  <a:gd name="T6" fmla="*/ 2147483647 w 7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1"/>
                  <a:gd name="T14" fmla="*/ 7 w 7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1">
                    <a:moveTo>
                      <a:pt x="7" y="0"/>
                    </a:moveTo>
                    <a:lnTo>
                      <a:pt x="7" y="21"/>
                    </a:lnTo>
                    <a:cubicBezTo>
                      <a:pt x="3" y="19"/>
                      <a:pt x="0" y="15"/>
                      <a:pt x="0" y="11"/>
                    </a:cubicBezTo>
                    <a:cubicBezTo>
                      <a:pt x="0" y="6"/>
                      <a:pt x="3" y="3"/>
                      <a:pt x="7" y="0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9" name="Freeform 41">
                <a:extLst>
                  <a:ext uri="{FF2B5EF4-FFF2-40B4-BE49-F238E27FC236}">
                    <a16:creationId xmlns:a16="http://schemas.microsoft.com/office/drawing/2014/main" id="{EC3C78E9-C2E2-D99F-58DF-449A46C3A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234"/>
                <a:ext cx="74" cy="232"/>
              </a:xfrm>
              <a:custGeom>
                <a:avLst/>
                <a:gdLst>
                  <a:gd name="T0" fmla="*/ 0 w 7"/>
                  <a:gd name="T1" fmla="*/ 2147483647 h 22"/>
                  <a:gd name="T2" fmla="*/ 0 w 7"/>
                  <a:gd name="T3" fmla="*/ 0 h 22"/>
                  <a:gd name="T4" fmla="*/ 2147483647 w 7"/>
                  <a:gd name="T5" fmla="*/ 2147483647 h 22"/>
                  <a:gd name="T6" fmla="*/ 0 w 7"/>
                  <a:gd name="T7" fmla="*/ 2147483647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2"/>
                  <a:gd name="T14" fmla="*/ 7 w 7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2">
                    <a:moveTo>
                      <a:pt x="0" y="22"/>
                    </a:moveTo>
                    <a:lnTo>
                      <a:pt x="0" y="0"/>
                    </a:lnTo>
                    <a:cubicBezTo>
                      <a:pt x="4" y="2"/>
                      <a:pt x="7" y="6"/>
                      <a:pt x="7" y="11"/>
                    </a:cubicBezTo>
                    <a:cubicBezTo>
                      <a:pt x="7" y="15"/>
                      <a:pt x="4" y="19"/>
                      <a:pt x="0" y="22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0" name="Freeform 42">
                <a:extLst>
                  <a:ext uri="{FF2B5EF4-FFF2-40B4-BE49-F238E27FC236}">
                    <a16:creationId xmlns:a16="http://schemas.microsoft.com/office/drawing/2014/main" id="{122D92E0-0B02-74E2-DC30-2E812D771C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234"/>
                <a:ext cx="1109" cy="63"/>
              </a:xfrm>
              <a:custGeom>
                <a:avLst/>
                <a:gdLst>
                  <a:gd name="T0" fmla="*/ 0 w 105"/>
                  <a:gd name="T1" fmla="*/ 0 h 6"/>
                  <a:gd name="T2" fmla="*/ 2147483647 w 105"/>
                  <a:gd name="T3" fmla="*/ 0 h 6"/>
                  <a:gd name="T4" fmla="*/ 2147483647 w 105"/>
                  <a:gd name="T5" fmla="*/ 2147483647 h 6"/>
                  <a:gd name="T6" fmla="*/ 2147483647 w 105"/>
                  <a:gd name="T7" fmla="*/ 2147483647 h 6"/>
                  <a:gd name="T8" fmla="*/ 0 w 105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6"/>
                  <a:gd name="T17" fmla="*/ 105 w 105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6">
                    <a:moveTo>
                      <a:pt x="0" y="0"/>
                    </a:moveTo>
                    <a:lnTo>
                      <a:pt x="105" y="0"/>
                    </a:lnTo>
                    <a:cubicBezTo>
                      <a:pt x="103" y="2"/>
                      <a:pt x="101" y="4"/>
                      <a:pt x="100" y="6"/>
                    </a:cubicBezTo>
                    <a:lnTo>
                      <a:pt x="5" y="6"/>
                    </a:ln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21" name="Rectangle 43">
                <a:extLst>
                  <a:ext uri="{FF2B5EF4-FFF2-40B4-BE49-F238E27FC236}">
                    <a16:creationId xmlns:a16="http://schemas.microsoft.com/office/drawing/2014/main" id="{41697C82-043A-D7A8-67A4-66077B310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43"/>
              </a:xfrm>
              <a:prstGeom prst="rect">
                <a:avLst/>
              </a:pr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22" name="Freeform 44">
                <a:extLst>
                  <a:ext uri="{FF2B5EF4-FFF2-40B4-BE49-F238E27FC236}">
                    <a16:creationId xmlns:a16="http://schemas.microsoft.com/office/drawing/2014/main" id="{389B7420-33D4-A07C-E859-A7F9EAE7BE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519"/>
                <a:ext cx="1129" cy="465"/>
              </a:xfrm>
              <a:custGeom>
                <a:avLst/>
                <a:gdLst>
                  <a:gd name="T0" fmla="*/ 0 w 107"/>
                  <a:gd name="T1" fmla="*/ 0 h 44"/>
                  <a:gd name="T2" fmla="*/ 2147483647 w 107"/>
                  <a:gd name="T3" fmla="*/ 0 h 44"/>
                  <a:gd name="T4" fmla="*/ 2147483647 w 107"/>
                  <a:gd name="T5" fmla="*/ 2147483647 h 44"/>
                  <a:gd name="T6" fmla="*/ 2147483647 w 107"/>
                  <a:gd name="T7" fmla="*/ 2147483647 h 44"/>
                  <a:gd name="T8" fmla="*/ 0 w 107"/>
                  <a:gd name="T9" fmla="*/ 2147483647 h 44"/>
                  <a:gd name="T10" fmla="*/ 0 w 107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44"/>
                  <a:gd name="T20" fmla="*/ 107 w 107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44">
                    <a:moveTo>
                      <a:pt x="0" y="0"/>
                    </a:moveTo>
                    <a:lnTo>
                      <a:pt x="107" y="0"/>
                    </a:lnTo>
                    <a:lnTo>
                      <a:pt x="107" y="27"/>
                    </a:lnTo>
                    <a:cubicBezTo>
                      <a:pt x="94" y="20"/>
                      <a:pt x="79" y="16"/>
                      <a:pt x="63" y="16"/>
                    </a:cubicBezTo>
                    <a:cubicBezTo>
                      <a:pt x="38" y="16"/>
                      <a:pt x="15" y="27"/>
                      <a:pt x="0" y="44"/>
                    </a:cubicBez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>
                      <a:alpha val="67998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15" name="Rectangle 45">
              <a:extLst>
                <a:ext uri="{FF2B5EF4-FFF2-40B4-BE49-F238E27FC236}">
                  <a16:creationId xmlns:a16="http://schemas.microsoft.com/office/drawing/2014/main" id="{752C6889-749D-88BD-CDFC-19ADD5096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97"/>
              <a:ext cx="1112" cy="224"/>
            </a:xfrm>
            <a:prstGeom prst="rect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4224" name="Rectangle 48">
            <a:extLst>
              <a:ext uri="{FF2B5EF4-FFF2-40B4-BE49-F238E27FC236}">
                <a16:creationId xmlns:a16="http://schemas.microsoft.com/office/drawing/2014/main" id="{0BCF2912-7A6F-E2C2-FB04-83017C9C9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27188"/>
            <a:ext cx="1776412" cy="989012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 w="0" algn="ctr">
            <a:noFill/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4229" name="Rectangle 53">
            <a:extLst>
              <a:ext uri="{FF2B5EF4-FFF2-40B4-BE49-F238E27FC236}">
                <a16:creationId xmlns:a16="http://schemas.microsoft.com/office/drawing/2014/main" id="{2B497263-FF25-20CE-C703-399CCD8EA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11313"/>
            <a:ext cx="1776412" cy="68262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4230" name="Freeform 54">
            <a:extLst>
              <a:ext uri="{FF2B5EF4-FFF2-40B4-BE49-F238E27FC236}">
                <a16:creationId xmlns:a16="http://schemas.microsoft.com/office/drawing/2014/main" id="{18B4F60D-58FE-4657-19A0-1BAF0C967531}"/>
              </a:ext>
            </a:extLst>
          </p:cNvPr>
          <p:cNvSpPr>
            <a:spLocks/>
          </p:cNvSpPr>
          <p:nvPr/>
        </p:nvSpPr>
        <p:spPr bwMode="auto">
          <a:xfrm>
            <a:off x="6084888" y="1517650"/>
            <a:ext cx="1792287" cy="738188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35" name="Text Box 59">
            <a:extLst>
              <a:ext uri="{FF2B5EF4-FFF2-40B4-BE49-F238E27FC236}">
                <a16:creationId xmlns:a16="http://schemas.microsoft.com/office/drawing/2014/main" id="{C340EE5E-1CAF-3FC2-7711-BEA940AFF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3638" y="1808163"/>
            <a:ext cx="142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可靠性</a:t>
            </a:r>
          </a:p>
        </p:txBody>
      </p:sp>
      <p:sp>
        <p:nvSpPr>
          <p:cNvPr id="46093" name="Text Box 36">
            <a:extLst>
              <a:ext uri="{FF2B5EF4-FFF2-40B4-BE49-F238E27FC236}">
                <a16:creationId xmlns:a16="http://schemas.microsoft.com/office/drawing/2014/main" id="{D5AB530A-946F-B148-9023-BB4F945D8C6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081463" y="360363"/>
            <a:ext cx="10445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500" noProof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434243" name="Rectangle 67">
            <a:extLst>
              <a:ext uri="{FF2B5EF4-FFF2-40B4-BE49-F238E27FC236}">
                <a16:creationId xmlns:a16="http://schemas.microsoft.com/office/drawing/2014/main" id="{42AFA45F-4251-42A2-3AFF-083DDA5A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679575"/>
            <a:ext cx="1776412" cy="935038"/>
          </a:xfrm>
          <a:prstGeom prst="rect">
            <a:avLst/>
          </a:prstGeom>
          <a:gradFill rotWithShape="0">
            <a:gsLst>
              <a:gs pos="0">
                <a:srgbClr val="EBEBEB"/>
              </a:gs>
              <a:gs pos="100000">
                <a:srgbClr val="B0B0B0"/>
              </a:gs>
            </a:gsLst>
            <a:lin ang="2700000" scaled="1"/>
          </a:gradFill>
          <a:ln w="0" algn="ctr">
            <a:noFill/>
            <a:miter lim="800000"/>
            <a:headEnd/>
            <a:tailEnd/>
          </a:ln>
          <a:effectLst>
            <a:outerShdw dist="53882" dir="2700000" algn="ctr" rotWithShape="0">
              <a:srgbClr val="5F5F5F"/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zh-CN" altLang="en-US">
              <a:ea typeface="宋体" charset="-122"/>
            </a:endParaRPr>
          </a:p>
        </p:txBody>
      </p:sp>
      <p:sp>
        <p:nvSpPr>
          <p:cNvPr id="434244" name="Rectangle 68">
            <a:extLst>
              <a:ext uri="{FF2B5EF4-FFF2-40B4-BE49-F238E27FC236}">
                <a16:creationId xmlns:a16="http://schemas.microsoft.com/office/drawing/2014/main" id="{64B7B04E-B374-AAC0-E2A3-1C85197FC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1668463"/>
            <a:ext cx="1776412" cy="68262"/>
          </a:xfrm>
          <a:prstGeom prst="rect">
            <a:avLst/>
          </a:prstGeom>
          <a:solidFill>
            <a:srgbClr val="757575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4245" name="Freeform 69">
            <a:extLst>
              <a:ext uri="{FF2B5EF4-FFF2-40B4-BE49-F238E27FC236}">
                <a16:creationId xmlns:a16="http://schemas.microsoft.com/office/drawing/2014/main" id="{BC9789A5-BF80-694B-C035-8BEF65B998DB}"/>
              </a:ext>
            </a:extLst>
          </p:cNvPr>
          <p:cNvSpPr>
            <a:spLocks/>
          </p:cNvSpPr>
          <p:nvPr/>
        </p:nvSpPr>
        <p:spPr bwMode="auto">
          <a:xfrm>
            <a:off x="1195388" y="1619250"/>
            <a:ext cx="1792287" cy="738188"/>
          </a:xfrm>
          <a:custGeom>
            <a:avLst/>
            <a:gdLst>
              <a:gd name="T0" fmla="*/ 0 w 107"/>
              <a:gd name="T1" fmla="*/ 0 h 44"/>
              <a:gd name="T2" fmla="*/ 2147483647 w 107"/>
              <a:gd name="T3" fmla="*/ 0 h 44"/>
              <a:gd name="T4" fmla="*/ 2147483647 w 107"/>
              <a:gd name="T5" fmla="*/ 2147483647 h 44"/>
              <a:gd name="T6" fmla="*/ 2147483647 w 107"/>
              <a:gd name="T7" fmla="*/ 2147483647 h 44"/>
              <a:gd name="T8" fmla="*/ 0 w 107"/>
              <a:gd name="T9" fmla="*/ 2147483647 h 44"/>
              <a:gd name="T10" fmla="*/ 0 w 107"/>
              <a:gd name="T11" fmla="*/ 0 h 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07"/>
              <a:gd name="T19" fmla="*/ 0 h 44"/>
              <a:gd name="T20" fmla="*/ 107 w 107"/>
              <a:gd name="T21" fmla="*/ 44 h 4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07" h="44">
                <a:moveTo>
                  <a:pt x="0" y="0"/>
                </a:moveTo>
                <a:lnTo>
                  <a:pt x="107" y="0"/>
                </a:lnTo>
                <a:lnTo>
                  <a:pt x="107" y="27"/>
                </a:lnTo>
                <a:cubicBezTo>
                  <a:pt x="94" y="20"/>
                  <a:pt x="79" y="16"/>
                  <a:pt x="63" y="16"/>
                </a:cubicBezTo>
                <a:cubicBezTo>
                  <a:pt x="38" y="16"/>
                  <a:pt x="15" y="27"/>
                  <a:pt x="0" y="44"/>
                </a:cubicBez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FFFFFF">
                  <a:alpha val="67998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4247" name="Text Box 71">
            <a:extLst>
              <a:ext uri="{FF2B5EF4-FFF2-40B4-BE49-F238E27FC236}">
                <a16:creationId xmlns:a16="http://schemas.microsoft.com/office/drawing/2014/main" id="{287DD61A-90F1-688C-3B61-0A2239E0A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1824038"/>
            <a:ext cx="142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hlink"/>
                </a:solidFill>
                <a:latin typeface="Arial" panose="020B0604020202020204" pitchFamily="34" charset="0"/>
              </a:rPr>
              <a:t>有效性</a:t>
            </a:r>
          </a:p>
        </p:txBody>
      </p:sp>
      <p:sp>
        <p:nvSpPr>
          <p:cNvPr id="434248" name="Text Box 72">
            <a:extLst>
              <a:ext uri="{FF2B5EF4-FFF2-40B4-BE49-F238E27FC236}">
                <a16:creationId xmlns:a16="http://schemas.microsoft.com/office/drawing/2014/main" id="{B37E485A-D2C1-5FD1-7064-9C9A7349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5" y="1535113"/>
            <a:ext cx="14255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性能</a:t>
            </a:r>
          </a:p>
          <a:p>
            <a:pPr algn="ctr" eaLnBrk="1" hangingPunct="1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指标</a:t>
            </a:r>
          </a:p>
        </p:txBody>
      </p:sp>
      <p:grpSp>
        <p:nvGrpSpPr>
          <p:cNvPr id="7" name="Group 84">
            <a:extLst>
              <a:ext uri="{FF2B5EF4-FFF2-40B4-BE49-F238E27FC236}">
                <a16:creationId xmlns:a16="http://schemas.microsoft.com/office/drawing/2014/main" id="{7A4A5C2A-20DB-E084-7665-FB360AB5270D}"/>
              </a:ext>
            </a:extLst>
          </p:cNvPr>
          <p:cNvGrpSpPr>
            <a:grpSpLocks/>
          </p:cNvGrpSpPr>
          <p:nvPr/>
        </p:nvGrpSpPr>
        <p:grpSpPr bwMode="auto">
          <a:xfrm>
            <a:off x="1187450" y="3979863"/>
            <a:ext cx="2952750" cy="2663825"/>
            <a:chOff x="732" y="2584"/>
            <a:chExt cx="1129" cy="1337"/>
          </a:xfrm>
        </p:grpSpPr>
        <p:grpSp>
          <p:nvGrpSpPr>
            <p:cNvPr id="46105" name="Group 85">
              <a:extLst>
                <a:ext uri="{FF2B5EF4-FFF2-40B4-BE49-F238E27FC236}">
                  <a16:creationId xmlns:a16="http://schemas.microsoft.com/office/drawing/2014/main" id="{56D59943-41A3-3C3A-B414-CCF51B185D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2" y="2584"/>
              <a:ext cx="1129" cy="1056"/>
              <a:chOff x="1606" y="1213"/>
              <a:chExt cx="1129" cy="1056"/>
            </a:xfrm>
          </p:grpSpPr>
          <p:sp>
            <p:nvSpPr>
              <p:cNvPr id="48155" name="Rectangle 86">
                <a:extLst>
                  <a:ext uri="{FF2B5EF4-FFF2-40B4-BE49-F238E27FC236}">
                    <a16:creationId xmlns:a16="http://schemas.microsoft.com/office/drawing/2014/main" id="{CC0EC20E-B42D-D9CD-67F8-6D693D118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750"/>
              </a:xfrm>
              <a:prstGeom prst="rect">
                <a:avLst/>
              </a:prstGeom>
              <a:gradFill rotWithShape="0">
                <a:gsLst>
                  <a:gs pos="0">
                    <a:srgbClr val="EBEBEB"/>
                  </a:gs>
                  <a:gs pos="100000">
                    <a:srgbClr val="B0B0B0"/>
                  </a:gs>
                </a:gsLst>
                <a:lin ang="2700000" scaled="1"/>
              </a:gradFill>
              <a:ln w="0" algn="ctr">
                <a:noFill/>
                <a:miter lim="800000"/>
                <a:headEnd/>
                <a:tailEnd/>
              </a:ln>
              <a:effectLst>
                <a:outerShdw dist="53882" dir="2700000" algn="ctr" rotWithShape="0">
                  <a:srgbClr val="5F5F5F"/>
                </a:outerShdw>
              </a:effec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8156" name="Rectangle 87">
                <a:extLst>
                  <a:ext uri="{FF2B5EF4-FFF2-40B4-BE49-F238E27FC236}">
                    <a16:creationId xmlns:a16="http://schemas.microsoft.com/office/drawing/2014/main" id="{97234227-02DD-33EE-638B-85E3B70FC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7" y="1213"/>
                <a:ext cx="1119" cy="264"/>
              </a:xfrm>
              <a:prstGeom prst="rect">
                <a:avLst/>
              </a:prstGeom>
              <a:gradFill rotWithShape="0">
                <a:gsLst>
                  <a:gs pos="0">
                    <a:srgbClr val="D7D7D7"/>
                  </a:gs>
                  <a:gs pos="100000">
                    <a:srgbClr val="686868"/>
                  </a:gs>
                </a:gsLst>
                <a:lin ang="5400000" scaled="1"/>
              </a:gradFill>
              <a:ln w="9525" algn="ctr">
                <a:noFill/>
                <a:miter lim="800000"/>
                <a:headEnd/>
                <a:tailEnd/>
              </a:ln>
              <a:effectLst>
                <a:outerShdw dist="28398" dir="3806097" algn="ctr" rotWithShape="0">
                  <a:srgbClr val="333333"/>
                </a:outerShdw>
              </a:effec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6109" name="Freeform 88">
                <a:extLst>
                  <a:ext uri="{FF2B5EF4-FFF2-40B4-BE49-F238E27FC236}">
                    <a16:creationId xmlns:a16="http://schemas.microsoft.com/office/drawing/2014/main" id="{10E4F0CD-2E92-5DC6-AF04-30B995F808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1234"/>
                <a:ext cx="73" cy="222"/>
              </a:xfrm>
              <a:custGeom>
                <a:avLst/>
                <a:gdLst>
                  <a:gd name="T0" fmla="*/ 2147483647 w 7"/>
                  <a:gd name="T1" fmla="*/ 0 h 21"/>
                  <a:gd name="T2" fmla="*/ 2147483647 w 7"/>
                  <a:gd name="T3" fmla="*/ 2147483647 h 21"/>
                  <a:gd name="T4" fmla="*/ 0 w 7"/>
                  <a:gd name="T5" fmla="*/ 2147483647 h 21"/>
                  <a:gd name="T6" fmla="*/ 2147483647 w 7"/>
                  <a:gd name="T7" fmla="*/ 0 h 2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1"/>
                  <a:gd name="T14" fmla="*/ 7 w 7"/>
                  <a:gd name="T15" fmla="*/ 21 h 2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1">
                    <a:moveTo>
                      <a:pt x="7" y="0"/>
                    </a:moveTo>
                    <a:lnTo>
                      <a:pt x="7" y="21"/>
                    </a:lnTo>
                    <a:cubicBezTo>
                      <a:pt x="3" y="19"/>
                      <a:pt x="0" y="15"/>
                      <a:pt x="0" y="11"/>
                    </a:cubicBezTo>
                    <a:cubicBezTo>
                      <a:pt x="0" y="6"/>
                      <a:pt x="3" y="3"/>
                      <a:pt x="7" y="0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0" name="Freeform 89">
                <a:extLst>
                  <a:ext uri="{FF2B5EF4-FFF2-40B4-BE49-F238E27FC236}">
                    <a16:creationId xmlns:a16="http://schemas.microsoft.com/office/drawing/2014/main" id="{5E309F8F-FB36-406A-81E7-38B7155D0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234"/>
                <a:ext cx="74" cy="232"/>
              </a:xfrm>
              <a:custGeom>
                <a:avLst/>
                <a:gdLst>
                  <a:gd name="T0" fmla="*/ 0 w 7"/>
                  <a:gd name="T1" fmla="*/ 2147483647 h 22"/>
                  <a:gd name="T2" fmla="*/ 0 w 7"/>
                  <a:gd name="T3" fmla="*/ 0 h 22"/>
                  <a:gd name="T4" fmla="*/ 2147483647 w 7"/>
                  <a:gd name="T5" fmla="*/ 2147483647 h 22"/>
                  <a:gd name="T6" fmla="*/ 0 w 7"/>
                  <a:gd name="T7" fmla="*/ 2147483647 h 2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"/>
                  <a:gd name="T13" fmla="*/ 0 h 22"/>
                  <a:gd name="T14" fmla="*/ 7 w 7"/>
                  <a:gd name="T15" fmla="*/ 22 h 2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" h="22">
                    <a:moveTo>
                      <a:pt x="0" y="22"/>
                    </a:moveTo>
                    <a:lnTo>
                      <a:pt x="0" y="0"/>
                    </a:lnTo>
                    <a:cubicBezTo>
                      <a:pt x="4" y="2"/>
                      <a:pt x="7" y="6"/>
                      <a:pt x="7" y="11"/>
                    </a:cubicBezTo>
                    <a:cubicBezTo>
                      <a:pt x="7" y="15"/>
                      <a:pt x="4" y="19"/>
                      <a:pt x="0" y="22"/>
                    </a:cubicBezTo>
                  </a:path>
                </a:pathLst>
              </a:custGeom>
              <a:gradFill rotWithShape="0">
                <a:gsLst>
                  <a:gs pos="0">
                    <a:srgbClr val="C3C3C3"/>
                  </a:gs>
                  <a:gs pos="100000">
                    <a:srgbClr val="686868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1" name="Freeform 90">
                <a:extLst>
                  <a:ext uri="{FF2B5EF4-FFF2-40B4-BE49-F238E27FC236}">
                    <a16:creationId xmlns:a16="http://schemas.microsoft.com/office/drawing/2014/main" id="{37488136-380C-28BB-A12C-99548F503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6" y="1234"/>
                <a:ext cx="1109" cy="63"/>
              </a:xfrm>
              <a:custGeom>
                <a:avLst/>
                <a:gdLst>
                  <a:gd name="T0" fmla="*/ 0 w 105"/>
                  <a:gd name="T1" fmla="*/ 0 h 6"/>
                  <a:gd name="T2" fmla="*/ 2147483647 w 105"/>
                  <a:gd name="T3" fmla="*/ 0 h 6"/>
                  <a:gd name="T4" fmla="*/ 2147483647 w 105"/>
                  <a:gd name="T5" fmla="*/ 2147483647 h 6"/>
                  <a:gd name="T6" fmla="*/ 2147483647 w 105"/>
                  <a:gd name="T7" fmla="*/ 2147483647 h 6"/>
                  <a:gd name="T8" fmla="*/ 0 w 105"/>
                  <a:gd name="T9" fmla="*/ 0 h 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"/>
                  <a:gd name="T16" fmla="*/ 0 h 6"/>
                  <a:gd name="T17" fmla="*/ 105 w 105"/>
                  <a:gd name="T18" fmla="*/ 6 h 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" h="6">
                    <a:moveTo>
                      <a:pt x="0" y="0"/>
                    </a:moveTo>
                    <a:lnTo>
                      <a:pt x="105" y="0"/>
                    </a:lnTo>
                    <a:cubicBezTo>
                      <a:pt x="103" y="2"/>
                      <a:pt x="101" y="4"/>
                      <a:pt x="100" y="6"/>
                    </a:cubicBezTo>
                    <a:lnTo>
                      <a:pt x="5" y="6"/>
                    </a:lnTo>
                    <a:cubicBezTo>
                      <a:pt x="4" y="4"/>
                      <a:pt x="2" y="2"/>
                      <a:pt x="0" y="0"/>
                    </a:cubicBezTo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FFFFFF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12" name="Rectangle 91">
                <a:extLst>
                  <a:ext uri="{FF2B5EF4-FFF2-40B4-BE49-F238E27FC236}">
                    <a16:creationId xmlns:a16="http://schemas.microsoft.com/office/drawing/2014/main" id="{6830044D-AE51-4104-2F2E-392D24B0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6" y="1519"/>
                <a:ext cx="1119" cy="43"/>
              </a:xfrm>
              <a:prstGeom prst="rect">
                <a:avLst/>
              </a:prstGeom>
              <a:solidFill>
                <a:srgbClr val="75757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13" name="Freeform 92">
                <a:extLst>
                  <a:ext uri="{FF2B5EF4-FFF2-40B4-BE49-F238E27FC236}">
                    <a16:creationId xmlns:a16="http://schemas.microsoft.com/office/drawing/2014/main" id="{9DEB87BF-73EC-7A9A-1473-2EDF5353B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6" y="1519"/>
                <a:ext cx="1129" cy="465"/>
              </a:xfrm>
              <a:custGeom>
                <a:avLst/>
                <a:gdLst>
                  <a:gd name="T0" fmla="*/ 0 w 107"/>
                  <a:gd name="T1" fmla="*/ 0 h 44"/>
                  <a:gd name="T2" fmla="*/ 2147483647 w 107"/>
                  <a:gd name="T3" fmla="*/ 0 h 44"/>
                  <a:gd name="T4" fmla="*/ 2147483647 w 107"/>
                  <a:gd name="T5" fmla="*/ 2147483647 h 44"/>
                  <a:gd name="T6" fmla="*/ 2147483647 w 107"/>
                  <a:gd name="T7" fmla="*/ 2147483647 h 44"/>
                  <a:gd name="T8" fmla="*/ 0 w 107"/>
                  <a:gd name="T9" fmla="*/ 2147483647 h 44"/>
                  <a:gd name="T10" fmla="*/ 0 w 107"/>
                  <a:gd name="T11" fmla="*/ 0 h 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07"/>
                  <a:gd name="T19" fmla="*/ 0 h 44"/>
                  <a:gd name="T20" fmla="*/ 107 w 107"/>
                  <a:gd name="T21" fmla="*/ 44 h 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07" h="44">
                    <a:moveTo>
                      <a:pt x="0" y="0"/>
                    </a:moveTo>
                    <a:lnTo>
                      <a:pt x="107" y="0"/>
                    </a:lnTo>
                    <a:lnTo>
                      <a:pt x="107" y="27"/>
                    </a:lnTo>
                    <a:cubicBezTo>
                      <a:pt x="94" y="20"/>
                      <a:pt x="79" y="16"/>
                      <a:pt x="63" y="16"/>
                    </a:cubicBezTo>
                    <a:cubicBezTo>
                      <a:pt x="38" y="16"/>
                      <a:pt x="15" y="27"/>
                      <a:pt x="0" y="44"/>
                    </a:cubicBezTo>
                    <a:lnTo>
                      <a:pt x="0" y="0"/>
                    </a:lnTo>
                  </a:path>
                </a:pathLst>
              </a:custGeom>
              <a:gradFill rotWithShape="1">
                <a:gsLst>
                  <a:gs pos="0">
                    <a:srgbClr val="FFFFFF">
                      <a:alpha val="67998"/>
                    </a:srgbClr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6106" name="Rectangle 93">
              <a:extLst>
                <a:ext uri="{FF2B5EF4-FFF2-40B4-BE49-F238E27FC236}">
                  <a16:creationId xmlns:a16="http://schemas.microsoft.com/office/drawing/2014/main" id="{F2B4681F-4C8D-EFEC-5537-04D04CDC0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3697"/>
              <a:ext cx="1112" cy="224"/>
            </a:xfrm>
            <a:prstGeom prst="rect">
              <a:avLst/>
            </a:prstGeom>
            <a:gradFill rotWithShape="0">
              <a:gsLst>
                <a:gs pos="0">
                  <a:srgbClr val="CECECE"/>
                </a:gs>
                <a:gs pos="100000">
                  <a:srgbClr val="FFFFFF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" name="Text Box 36">
            <a:extLst>
              <a:ext uri="{FF2B5EF4-FFF2-40B4-BE49-F238E27FC236}">
                <a16:creationId xmlns:a16="http://schemas.microsoft.com/office/drawing/2014/main" id="{5E53A3C2-6060-569D-6E87-5DF95D355CB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535113" y="4008438"/>
            <a:ext cx="2232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 拟 通 信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71EFB738-C421-53AE-8702-3624E6D7385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5364163" y="4037013"/>
            <a:ext cx="2233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 字 通 信</a:t>
            </a:r>
          </a:p>
        </p:txBody>
      </p:sp>
      <p:sp>
        <p:nvSpPr>
          <p:cNvPr id="434232" name="Text Box 56">
            <a:extLst>
              <a:ext uri="{FF2B5EF4-FFF2-40B4-BE49-F238E27FC236}">
                <a16:creationId xmlns:a16="http://schemas.microsoft.com/office/drawing/2014/main" id="{E73D8DD5-37EA-CFD7-11DD-46B87B7AA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4916488"/>
            <a:ext cx="23749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传输带宽</a:t>
            </a:r>
          </a:p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</a:rPr>
              <a:t> 输出信噪比</a:t>
            </a:r>
          </a:p>
        </p:txBody>
      </p:sp>
      <p:sp>
        <p:nvSpPr>
          <p:cNvPr id="434271" name="Text Box 95">
            <a:extLst>
              <a:ext uri="{FF2B5EF4-FFF2-40B4-BE49-F238E27FC236}">
                <a16:creationId xmlns:a16="http://schemas.microsoft.com/office/drawing/2014/main" id="{008E13FA-84F4-D7A8-ACF0-5E2EE964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916488"/>
            <a:ext cx="252095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宋体" panose="02010600030101010101" pitchFamily="2" charset="-122"/>
              </a:rPr>
              <a:t> </a:t>
            </a:r>
            <a:r>
              <a:rPr lang="zh-CN" altLang="en-US" sz="2400" b="1">
                <a:latin typeface="宋体" panose="02010600030101010101" pitchFamily="2" charset="-122"/>
              </a:rPr>
              <a:t>频带利用率</a:t>
            </a:r>
            <a:r>
              <a:rPr lang="el-GR" altLang="zh-CN" sz="2400" b="1" i="1">
                <a:latin typeface="宋体" panose="02010600030101010101" pitchFamily="2" charset="-122"/>
              </a:rPr>
              <a:t> </a:t>
            </a:r>
            <a:endParaRPr lang="zh-CN" altLang="en-US" sz="2400" b="1">
              <a:latin typeface="宋体" panose="02010600030101010101" pitchFamily="2" charset="-122"/>
            </a:endParaRPr>
          </a:p>
          <a:p>
            <a:pPr eaLnBrk="1" hangingPunct="1">
              <a:lnSpc>
                <a:spcPts val="3500"/>
              </a:lnSpc>
              <a:buClr>
                <a:srgbClr val="6666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400" b="1">
                <a:latin typeface="宋体" panose="02010600030101010101" pitchFamily="2" charset="-122"/>
              </a:rPr>
              <a:t>  差错概率</a:t>
            </a:r>
          </a:p>
        </p:txBody>
      </p:sp>
      <p:sp>
        <p:nvSpPr>
          <p:cNvPr id="434272" name="Rectangle 96">
            <a:extLst>
              <a:ext uri="{FF2B5EF4-FFF2-40B4-BE49-F238E27FC236}">
                <a16:creationId xmlns:a16="http://schemas.microsoft.com/office/drawing/2014/main" id="{FC2ECD54-7B30-7ACE-A169-D174DE0DC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3028950"/>
            <a:ext cx="2879725" cy="522288"/>
          </a:xfrm>
          <a:prstGeom prst="rect">
            <a:avLst/>
          </a:prstGeom>
          <a:noFill/>
          <a:ln w="38100" cmpd="dbl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>
                <a:solidFill>
                  <a:srgbClr val="99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矛盾、关联、互换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7029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43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4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34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34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4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34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34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3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34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34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34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34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34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3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342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3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3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434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434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34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34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224" grpId="0" animBg="1"/>
      <p:bldP spid="434229" grpId="0" animBg="1"/>
      <p:bldP spid="434235" grpId="0"/>
      <p:bldP spid="434243" grpId="0" animBg="1"/>
      <p:bldP spid="434244" grpId="0" animBg="1"/>
      <p:bldP spid="434247" grpId="0"/>
      <p:bldP spid="434248" grpId="0"/>
      <p:bldP spid="4" grpId="0"/>
      <p:bldP spid="5" grpId="0"/>
      <p:bldP spid="434232" grpId="0"/>
      <p:bldP spid="434271" grpId="0"/>
      <p:bldP spid="4342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3955" name="Object 19">
            <a:extLst>
              <a:ext uri="{FF2B5EF4-FFF2-40B4-BE49-F238E27FC236}">
                <a16:creationId xmlns:a16="http://schemas.microsoft.com/office/drawing/2014/main" id="{E44958F6-34FB-3C94-1A38-9E5911862928}"/>
              </a:ext>
            </a:extLst>
          </p:cNvPr>
          <p:cNvGraphicFramePr>
            <a:graphicFrameLocks noGrp="1" noChangeAspect="1"/>
          </p:cNvGraphicFramePr>
          <p:nvPr>
            <p:ph sz="half" idx="3"/>
            <p:extLst>
              <p:ext uri="{D42A27DB-BD31-4B8C-83A1-F6EECF244321}">
                <p14:modId xmlns:p14="http://schemas.microsoft.com/office/powerpoint/2010/main" val="3425334287"/>
              </p:ext>
            </p:extLst>
          </p:nvPr>
        </p:nvGraphicFramePr>
        <p:xfrm>
          <a:off x="4206240" y="3839256"/>
          <a:ext cx="1296988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20474" imgH="431613" progId="Equation.DSMT4">
                  <p:embed/>
                </p:oleObj>
              </mc:Choice>
              <mc:Fallback>
                <p:oleObj name="Equation" r:id="rId3" imgW="520474" imgH="431613" progId="Equation.DSMT4">
                  <p:embed/>
                  <p:pic>
                    <p:nvPicPr>
                      <p:cNvPr id="423955" name="Object 19">
                        <a:extLst>
                          <a:ext uri="{FF2B5EF4-FFF2-40B4-BE49-F238E27FC236}">
                            <a16:creationId xmlns:a16="http://schemas.microsoft.com/office/drawing/2014/main" id="{E44958F6-34FB-3C94-1A38-9E5911862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240" y="3839256"/>
                        <a:ext cx="1296988" cy="1074737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FF8B8B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3958" name="Rectangle 22">
            <a:extLst>
              <a:ext uri="{FF2B5EF4-FFF2-40B4-BE49-F238E27FC236}">
                <a16:creationId xmlns:a16="http://schemas.microsoft.com/office/drawing/2014/main" id="{0E724129-B1B5-0F10-455F-778A25178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36" y="5257800"/>
            <a:ext cx="7354887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noFill/>
            <a:prstDash val="dash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宋体" pitchFamily="2" charset="-122"/>
              </a:rPr>
              <a:t> </a:t>
            </a:r>
            <a:r>
              <a:rPr lang="zh-CN" altLang="en-US" sz="2400" b="1" dirty="0">
                <a:latin typeface="宋体" pitchFamily="2" charset="-122"/>
              </a:rPr>
              <a:t>例如：</a:t>
            </a:r>
            <a:r>
              <a:rPr lang="en-US" altLang="zh-CN" sz="2400" b="1" dirty="0">
                <a:latin typeface="宋体" pitchFamily="2" charset="-122"/>
              </a:rPr>
              <a:t>1</a:t>
            </a:r>
            <a:r>
              <a:rPr lang="zh-CN" altLang="en-US" sz="2400" b="1" dirty="0">
                <a:latin typeface="宋体" pitchFamily="2" charset="-122"/>
              </a:rPr>
              <a:t>秒内传输</a:t>
            </a:r>
            <a:r>
              <a:rPr lang="en-US" altLang="zh-CN" sz="2400" b="1" dirty="0">
                <a:latin typeface="宋体" pitchFamily="2" charset="-122"/>
              </a:rPr>
              <a:t>1000</a:t>
            </a:r>
            <a:r>
              <a:rPr lang="zh-CN" altLang="en-US" sz="2400" b="1" dirty="0">
                <a:latin typeface="宋体" pitchFamily="2" charset="-122"/>
              </a:rPr>
              <a:t>个码元，则</a:t>
            </a:r>
            <a:r>
              <a:rPr lang="zh-CN" altLang="en-US" sz="2400" b="1" dirty="0">
                <a:solidFill>
                  <a:schemeClr val="hlink"/>
                </a:solidFill>
                <a:latin typeface="宋体" pitchFamily="2" charset="-122"/>
              </a:rPr>
              <a:t> 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R</a:t>
            </a:r>
            <a:r>
              <a:rPr lang="en-US" altLang="zh-CN" sz="2400" b="1" i="1" baseline="-25000" dirty="0">
                <a:solidFill>
                  <a:schemeClr val="hlink"/>
                </a:solidFill>
                <a:latin typeface="Arial" charset="0"/>
              </a:rPr>
              <a:t>B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Arial" charset="0"/>
              </a:rPr>
              <a:t>=1000</a:t>
            </a:r>
            <a:r>
              <a:rPr lang="en-US" altLang="zh-CN" sz="2400" b="1" i="1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en-US" altLang="zh-CN" sz="2400" b="1" dirty="0">
                <a:latin typeface="宋体" pitchFamily="2" charset="-122"/>
              </a:rPr>
              <a:t>Baud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9D953F6-604E-256E-0F72-E59EFDDB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68008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1.5.1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32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4344" name="Picture 8">
            <a:extLst>
              <a:ext uri="{FF2B5EF4-FFF2-40B4-BE49-F238E27FC236}">
                <a16:creationId xmlns:a16="http://schemas.microsoft.com/office/drawing/2014/main" id="{5D70AC12-286E-5EA3-B705-944CAB5FA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727"/>
          <a:stretch>
            <a:fillRect/>
          </a:stretch>
        </p:blipFill>
        <p:spPr bwMode="auto">
          <a:xfrm>
            <a:off x="793750" y="1212583"/>
            <a:ext cx="7505700" cy="168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281CDF73-12CF-9C1B-B36B-5F0C9CC0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41" b="37799"/>
          <a:stretch>
            <a:fillRect/>
          </a:stretch>
        </p:blipFill>
        <p:spPr bwMode="auto">
          <a:xfrm>
            <a:off x="793750" y="2851150"/>
            <a:ext cx="7505700" cy="64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3211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42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58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>
            <a:extLst>
              <a:ext uri="{FF2B5EF4-FFF2-40B4-BE49-F238E27FC236}">
                <a16:creationId xmlns:a16="http://schemas.microsoft.com/office/drawing/2014/main" id="{521E2E8D-2D41-334C-DDCC-8FB94C7E1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2428875"/>
            <a:ext cx="4927600" cy="1785938"/>
          </a:xfrm>
          <a:solidFill>
            <a:srgbClr val="003399"/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5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r>
              <a:rPr lang="zh-CN" altLang="en-US" sz="6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绪   论</a:t>
            </a:r>
            <a:endParaRPr lang="en-US" altLang="zh-CN" sz="6000" dirty="0">
              <a:solidFill>
                <a:srgbClr val="000099"/>
              </a:solidFill>
            </a:endParaRPr>
          </a:p>
        </p:txBody>
      </p:sp>
      <p:pic>
        <p:nvPicPr>
          <p:cNvPr id="6" name="内容占位符 34" descr="通信原理（第7版）展开.jpg">
            <a:extLst>
              <a:ext uri="{FF2B5EF4-FFF2-40B4-BE49-F238E27FC236}">
                <a16:creationId xmlns:a16="http://schemas.microsoft.com/office/drawing/2014/main" id="{E5D23998-7B04-4004-E2F3-58845261825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l="55334" t="2000" r="15137" b="2000"/>
          <a:stretch>
            <a:fillRect/>
          </a:stretch>
        </p:blipFill>
        <p:spPr>
          <a:xfrm>
            <a:off x="5227020" y="1875272"/>
            <a:ext cx="1571626" cy="251460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E8CD4C40-D15D-E291-A9FE-7732F12ED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5049" y="4343400"/>
            <a:ext cx="3500438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通信原理（第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版）</a:t>
            </a:r>
            <a:r>
              <a:rPr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精编本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00C0BE-C9A2-C709-ED25-4B263501F73B}"/>
              </a:ext>
            </a:extLst>
          </p:cNvPr>
          <p:cNvSpPr/>
          <p:nvPr/>
        </p:nvSpPr>
        <p:spPr>
          <a:xfrm>
            <a:off x="393700" y="1527175"/>
            <a:ext cx="1492250" cy="923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5400" b="1" kern="0" dirty="0">
                <a:solidFill>
                  <a:srgbClr val="7833A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Arial Unicode MS" pitchFamily="34" charset="-122"/>
                <a:cs typeface="Arial" pitchFamily="34" charset="0"/>
              </a:rPr>
              <a:t>1</a:t>
            </a:r>
            <a:r>
              <a:rPr lang="zh-CN" altLang="en-US" sz="3600" kern="0" dirty="0">
                <a:solidFill>
                  <a:srgbClr val="00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endParaRPr lang="zh-CN" altLang="en-US" sz="3600" dirty="0">
              <a:solidFill>
                <a:srgbClr val="0033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B870C-1820-9253-AAAB-1F20C1B1D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414" y="1875272"/>
            <a:ext cx="1723886" cy="2514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9" name="Rectangle 5">
            <a:extLst>
              <a:ext uri="{FF2B5EF4-FFF2-40B4-BE49-F238E27FC236}">
                <a16:creationId xmlns:a16="http://schemas.microsoft.com/office/drawing/2014/main" id="{0F35E1B0-5F5E-DBCD-7AA1-A21C07790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551238"/>
            <a:ext cx="7561262" cy="2663825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28575">
            <a:noFill/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dirty="0">
                <a:latin typeface="宋体" pitchFamily="2" charset="-122"/>
              </a:rPr>
              <a:t> </a:t>
            </a:r>
            <a:r>
              <a:rPr lang="en-US" altLang="zh-CN" sz="2800" b="1" i="1" dirty="0" err="1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altLang="zh-CN" sz="2800" b="1" i="1" baseline="-25000" dirty="0" err="1">
                <a:solidFill>
                  <a:srgbClr val="000099"/>
                </a:solidFill>
                <a:latin typeface="Arial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</a:rPr>
              <a:t>与 </a:t>
            </a:r>
            <a:r>
              <a:rPr lang="en-US" altLang="zh-CN" sz="2800" b="1" i="1" dirty="0">
                <a:solidFill>
                  <a:srgbClr val="000099"/>
                </a:solidFill>
                <a:latin typeface="Arial" charset="0"/>
              </a:rPr>
              <a:t>R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latin typeface="Arial" charset="0"/>
              </a:rPr>
              <a:t>的关系</a:t>
            </a:r>
            <a:r>
              <a:rPr lang="en-US" altLang="zh-CN" sz="2800" i="1" dirty="0">
                <a:solidFill>
                  <a:srgbClr val="000099"/>
                </a:solidFill>
                <a:latin typeface="Arial" charset="0"/>
              </a:rPr>
              <a:t>——</a:t>
            </a:r>
            <a:endParaRPr lang="zh-CN" altLang="en-US" sz="2800" dirty="0">
              <a:solidFill>
                <a:schemeClr val="hlink"/>
              </a:solidFill>
              <a:latin typeface="Arial" charset="0"/>
            </a:endParaRP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800" dirty="0">
              <a:latin typeface="Arial" charset="0"/>
            </a:endParaRPr>
          </a:p>
        </p:txBody>
      </p:sp>
      <p:graphicFrame>
        <p:nvGraphicFramePr>
          <p:cNvPr id="436242" name="Object 18">
            <a:extLst>
              <a:ext uri="{FF2B5EF4-FFF2-40B4-BE49-F238E27FC236}">
                <a16:creationId xmlns:a16="http://schemas.microsoft.com/office/drawing/2014/main" id="{5DAB0780-900D-F3A2-BE3F-37EBDE4684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4270375"/>
          <a:ext cx="26638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600" imgH="228600" progId="Equation.DSMT4">
                  <p:embed/>
                </p:oleObj>
              </mc:Choice>
              <mc:Fallback>
                <p:oleObj name="Equation" r:id="rId3" imgW="736600" imgH="228600" progId="Equation.DSMT4">
                  <p:embed/>
                  <p:pic>
                    <p:nvPicPr>
                      <p:cNvPr id="436242" name="Object 18">
                        <a:extLst>
                          <a:ext uri="{FF2B5EF4-FFF2-40B4-BE49-F238E27FC236}">
                            <a16:creationId xmlns:a16="http://schemas.microsoft.com/office/drawing/2014/main" id="{5DAB0780-900D-F3A2-BE3F-37EBDE4684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270375"/>
                        <a:ext cx="2663825" cy="774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3" name="Object 19">
            <a:extLst>
              <a:ext uri="{FF2B5EF4-FFF2-40B4-BE49-F238E27FC236}">
                <a16:creationId xmlns:a16="http://schemas.microsoft.com/office/drawing/2014/main" id="{A621CC06-D0DE-96A3-607C-1A7152607E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5207000"/>
          <a:ext cx="314166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6000" imgH="228600" progId="Equation.DSMT4">
                  <p:embed/>
                </p:oleObj>
              </mc:Choice>
              <mc:Fallback>
                <p:oleObj name="Equation" r:id="rId5" imgW="1016000" imgH="228600" progId="Equation.DSMT4">
                  <p:embed/>
                  <p:pic>
                    <p:nvPicPr>
                      <p:cNvPr id="436243" name="Object 19">
                        <a:extLst>
                          <a:ext uri="{FF2B5EF4-FFF2-40B4-BE49-F238E27FC236}">
                            <a16:creationId xmlns:a16="http://schemas.microsoft.com/office/drawing/2014/main" id="{A621CC06-D0DE-96A3-607C-1A7152607E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5207000"/>
                        <a:ext cx="3141663" cy="774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99997A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6244" name="Object 20">
            <a:extLst>
              <a:ext uri="{FF2B5EF4-FFF2-40B4-BE49-F238E27FC236}">
                <a16:creationId xmlns:a16="http://schemas.microsoft.com/office/drawing/2014/main" id="{B99310DE-1CD5-EE65-9AED-3DEC44F3D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00813" y="4929188"/>
          <a:ext cx="15716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22300" imgH="457200" progId="Equation.DSMT4">
                  <p:embed/>
                </p:oleObj>
              </mc:Choice>
              <mc:Fallback>
                <p:oleObj name="Equation" r:id="rId7" imgW="622300" imgH="457200" progId="Equation.DSMT4">
                  <p:embed/>
                  <p:pic>
                    <p:nvPicPr>
                      <p:cNvPr id="436244" name="Object 20">
                        <a:extLst>
                          <a:ext uri="{FF2B5EF4-FFF2-40B4-BE49-F238E27FC236}">
                            <a16:creationId xmlns:a16="http://schemas.microsoft.com/office/drawing/2014/main" id="{B99310DE-1CD5-EE65-9AED-3DEC44F3D6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4929188"/>
                        <a:ext cx="1571625" cy="1152525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6248" name="AutoShape 24">
            <a:extLst>
              <a:ext uri="{FF2B5EF4-FFF2-40B4-BE49-F238E27FC236}">
                <a16:creationId xmlns:a16="http://schemas.microsoft.com/office/drawing/2014/main" id="{D008CFC6-70EB-9D18-3970-6EFF45EDD59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17625" y="4545013"/>
            <a:ext cx="325438" cy="1223962"/>
          </a:xfrm>
          <a:prstGeom prst="curvedLeftArrow">
            <a:avLst>
              <a:gd name="adj1" fmla="val 67941"/>
              <a:gd name="adj2" fmla="val 135848"/>
              <a:gd name="adj3" fmla="val 33333"/>
            </a:avLst>
          </a:prstGeom>
          <a:solidFill>
            <a:srgbClr val="D9D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EEB7ED-DE4B-6C79-E808-E16EF9274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3594100"/>
            <a:ext cx="15255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0000"/>
                </a:solidFill>
                <a:latin typeface="Arial" panose="020B0604020202020204" pitchFamily="34" charset="0"/>
              </a:rPr>
              <a:t>H</a:t>
            </a:r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为纽带</a:t>
            </a:r>
            <a:endParaRPr lang="zh-CN" altLang="en-US"/>
          </a:p>
        </p:txBody>
      </p:sp>
      <p:pic>
        <p:nvPicPr>
          <p:cNvPr id="15370" name="Picture 10">
            <a:extLst>
              <a:ext uri="{FF2B5EF4-FFF2-40B4-BE49-F238E27FC236}">
                <a16:creationId xmlns:a16="http://schemas.microsoft.com/office/drawing/2014/main" id="{D7395516-EB0B-9F31-7A3B-D81576EC06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88" y="1073150"/>
            <a:ext cx="7775575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1076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36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62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43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36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36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3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9" grpId="0" animBg="1"/>
      <p:bldP spid="436248" grpId="0" animBg="1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71" name="Picture 11">
            <a:extLst>
              <a:ext uri="{FF2B5EF4-FFF2-40B4-BE49-F238E27FC236}">
                <a16:creationId xmlns:a16="http://schemas.microsoft.com/office/drawing/2014/main" id="{75F1C8C5-AF64-920E-E1B2-EAA640018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4940300"/>
            <a:ext cx="6534150" cy="127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8515" name="Rectangle 3">
            <a:extLst>
              <a:ext uri="{FF2B5EF4-FFF2-40B4-BE49-F238E27FC236}">
                <a16:creationId xmlns:a16="http://schemas.microsoft.com/office/drawing/2014/main" id="{A2D2ABD2-6C79-C45D-EEAF-05EFD6F79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" y="1196975"/>
            <a:ext cx="7561263" cy="3311525"/>
          </a:xfrm>
          <a:ln w="28575" cap="flat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chemeClr val="hlink"/>
                </a:solidFill>
              </a:rPr>
              <a:t>（</a:t>
            </a:r>
            <a:r>
              <a:rPr lang="en-US" altLang="zh-CN" sz="2800" dirty="0">
                <a:solidFill>
                  <a:schemeClr val="hlink"/>
                </a:solidFill>
              </a:rPr>
              <a:t>3</a:t>
            </a:r>
            <a:r>
              <a:rPr lang="zh-CN" altLang="en-US" sz="2800" dirty="0">
                <a:solidFill>
                  <a:schemeClr val="hlink"/>
                </a:solidFill>
              </a:rPr>
              <a:t>）频带利用率</a:t>
            </a:r>
            <a:r>
              <a:rPr lang="en-US" altLang="zh-CN" sz="2800" dirty="0"/>
              <a:t>——</a:t>
            </a:r>
            <a:r>
              <a:rPr lang="zh-CN" altLang="en-US" sz="2400" dirty="0">
                <a:latin typeface="Arial" charset="0"/>
              </a:rPr>
              <a:t>把 </a:t>
            </a:r>
            <a:r>
              <a:rPr lang="en-US" altLang="zh-CN" sz="24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dirty="0">
                <a:latin typeface="Arial" charset="0"/>
              </a:rPr>
              <a:t> </a:t>
            </a:r>
            <a:r>
              <a:rPr lang="zh-CN" altLang="en-US" sz="2400" dirty="0">
                <a:latin typeface="Arial" charset="0"/>
              </a:rPr>
              <a:t>与 </a:t>
            </a:r>
            <a:r>
              <a:rPr lang="zh-CN" altLang="en-US" sz="2400" dirty="0">
                <a:solidFill>
                  <a:srgbClr val="000099"/>
                </a:solidFill>
                <a:latin typeface="Arial" charset="0"/>
              </a:rPr>
              <a:t>传输速率</a:t>
            </a:r>
            <a:r>
              <a:rPr lang="zh-CN" altLang="en-US" sz="2400" dirty="0">
                <a:latin typeface="Arial" charset="0"/>
              </a:rPr>
              <a:t> 联系起来</a:t>
            </a:r>
          </a:p>
          <a:p>
            <a:pPr lvl="1" eaLnBrk="1" hangingPunct="1">
              <a:buClr>
                <a:schemeClr val="folHlink"/>
              </a:buClr>
              <a:buFont typeface="Wingdings" panose="05000000000000000000" pitchFamily="2" charset="2"/>
              <a:buChar char="r"/>
              <a:defRPr/>
            </a:pPr>
            <a:r>
              <a:rPr lang="zh-CN" altLang="en-US" sz="2400" b="1" dirty="0"/>
              <a:t>定义为单位带宽内的传输速率，</a:t>
            </a:r>
            <a:r>
              <a:rPr lang="zh-CN" altLang="en-US" sz="2400" dirty="0"/>
              <a:t>即</a:t>
            </a:r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/>
              <a:t>                                             </a:t>
            </a:r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defRPr/>
            </a:pPr>
            <a:endParaRPr lang="zh-CN" altLang="en-US" sz="2800" dirty="0"/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endParaRPr lang="en-US" altLang="zh-CN" dirty="0"/>
          </a:p>
        </p:txBody>
      </p:sp>
      <p:sp>
        <p:nvSpPr>
          <p:cNvPr id="13319" name="Rectangle 4">
            <a:extLst>
              <a:ext uri="{FF2B5EF4-FFF2-40B4-BE49-F238E27FC236}">
                <a16:creationId xmlns:a16="http://schemas.microsoft.com/office/drawing/2014/main" id="{4CD4D2FF-5648-5E74-F1A5-FDA176ACD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17" name="Object 5">
            <a:extLst>
              <a:ext uri="{FF2B5EF4-FFF2-40B4-BE49-F238E27FC236}">
                <a16:creationId xmlns:a16="http://schemas.microsoft.com/office/drawing/2014/main" id="{4FE44810-263C-FFF6-8942-28870355D4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2276475"/>
          <a:ext cx="287972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449" imgH="393529" progId="Equation.DSMT4">
                  <p:embed/>
                </p:oleObj>
              </mc:Choice>
              <mc:Fallback>
                <p:oleObj name="Equation" r:id="rId4" imgW="1269449" imgH="393529" progId="Equation.DSMT4">
                  <p:embed/>
                  <p:pic>
                    <p:nvPicPr>
                      <p:cNvPr id="448517" name="Object 5">
                        <a:extLst>
                          <a:ext uri="{FF2B5EF4-FFF2-40B4-BE49-F238E27FC236}">
                            <a16:creationId xmlns:a16="http://schemas.microsoft.com/office/drawing/2014/main" id="{4FE44810-263C-FFF6-8942-28870355D4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276475"/>
                        <a:ext cx="2879725" cy="906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0" name="Rectangle 6">
            <a:extLst>
              <a:ext uri="{FF2B5EF4-FFF2-40B4-BE49-F238E27FC236}">
                <a16:creationId xmlns:a16="http://schemas.microsoft.com/office/drawing/2014/main" id="{02C593A3-ECE6-94E4-4116-FE1E039A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19" name="Object 7">
            <a:extLst>
              <a:ext uri="{FF2B5EF4-FFF2-40B4-BE49-F238E27FC236}">
                <a16:creationId xmlns:a16="http://schemas.microsoft.com/office/drawing/2014/main" id="{2CE3B4AC-197D-6AD5-B38F-6C10F9C3B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6713" y="3429000"/>
          <a:ext cx="31353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82700" imgH="393700" progId="Equation.DSMT4">
                  <p:embed/>
                </p:oleObj>
              </mc:Choice>
              <mc:Fallback>
                <p:oleObj name="Equation" r:id="rId6" imgW="1282700" imgH="393700" progId="Equation.DSMT4">
                  <p:embed/>
                  <p:pic>
                    <p:nvPicPr>
                      <p:cNvPr id="448519" name="Object 7">
                        <a:extLst>
                          <a:ext uri="{FF2B5EF4-FFF2-40B4-BE49-F238E27FC236}">
                            <a16:creationId xmlns:a16="http://schemas.microsoft.com/office/drawing/2014/main" id="{2CE3B4AC-197D-6AD5-B38F-6C10F9C3B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3429000"/>
                        <a:ext cx="3135312" cy="954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 cmpd="dbl">
                        <a:solidFill>
                          <a:srgbClr val="FF9B9B"/>
                        </a:solidFill>
                        <a:miter lim="800000"/>
                        <a:headEnd/>
                        <a:tailEnd/>
                      </a:ln>
                      <a:effectLst>
                        <a:prstShdw prst="shdw17" dist="17961" dir="2700000">
                          <a:srgbClr val="995D5D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1" name="Rectangle 8">
            <a:extLst>
              <a:ext uri="{FF2B5EF4-FFF2-40B4-BE49-F238E27FC236}">
                <a16:creationId xmlns:a16="http://schemas.microsoft.com/office/drawing/2014/main" id="{54ED6DD6-2353-53F4-3F7F-FE77133B3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48521" name="Object 9">
            <a:extLst>
              <a:ext uri="{FF2B5EF4-FFF2-40B4-BE49-F238E27FC236}">
                <a16:creationId xmlns:a16="http://schemas.microsoft.com/office/drawing/2014/main" id="{94A1B8A9-6FFE-CF7F-0163-235223982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64163" y="2852738"/>
          <a:ext cx="266382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448521" name="Object 9">
                        <a:extLst>
                          <a:ext uri="{FF2B5EF4-FFF2-40B4-BE49-F238E27FC236}">
                            <a16:creationId xmlns:a16="http://schemas.microsoft.com/office/drawing/2014/main" id="{94A1B8A9-6FFE-CF7F-0163-2352239827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852738"/>
                        <a:ext cx="2663825" cy="663575"/>
                      </a:xfrm>
                      <a:prstGeom prst="rect">
                        <a:avLst/>
                      </a:prstGeom>
                      <a:solidFill>
                        <a:srgbClr val="E7E7FF"/>
                      </a:solidFill>
                      <a:ln>
                        <a:noFill/>
                      </a:ln>
                      <a:effectLst>
                        <a:prstShdw prst="shdw17" dist="17961" dir="2700000">
                          <a:srgbClr val="8B8B99"/>
                        </a:prstShdw>
                      </a:effectLst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5">
            <a:extLst>
              <a:ext uri="{FF2B5EF4-FFF2-40B4-BE49-F238E27FC236}">
                <a16:creationId xmlns:a16="http://schemas.microsoft.com/office/drawing/2014/main" id="{8CAD5D7D-9824-DFEC-BFE1-F01CB75CA0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8" y="5072063"/>
            <a:ext cx="1500187" cy="1071562"/>
          </a:xfrm>
          <a:prstGeom prst="cloudCallout">
            <a:avLst>
              <a:gd name="adj1" fmla="val 84395"/>
              <a:gd name="adj2" fmla="val -20147"/>
            </a:avLst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Q</a:t>
            </a:r>
            <a:r>
              <a:rPr lang="en-US" altLang="zh-CN" sz="2800" dirty="0">
                <a:solidFill>
                  <a:srgbClr val="8D8D8D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&amp;</a:t>
            </a: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A</a:t>
            </a:r>
            <a:endParaRPr lang="zh-CN" altLang="en-US" sz="2800" dirty="0">
              <a:solidFill>
                <a:schemeClr val="hlink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99923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48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4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3" name="Rectangle 3">
            <a:extLst>
              <a:ext uri="{FF2B5EF4-FFF2-40B4-BE49-F238E27FC236}">
                <a16:creationId xmlns:a16="http://schemas.microsoft.com/office/drawing/2014/main" id="{B3CD753A-5414-0623-7B8D-6A6830A3A46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827088" y="1196975"/>
            <a:ext cx="7354887" cy="1944688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误码率</a:t>
            </a:r>
            <a:r>
              <a:rPr lang="zh-CN" altLang="en-US" sz="2800">
                <a:solidFill>
                  <a:schemeClr val="hlink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400" i="1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8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hlink"/>
                </a:solidFill>
                <a:latin typeface="Arial" panose="020B0604020202020204" pitchFamily="34" charset="0"/>
              </a:rPr>
              <a:t>e</a:t>
            </a:r>
            <a:endParaRPr lang="en-US" altLang="zh-CN" sz="240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buClr>
                <a:srgbClr val="6666FF"/>
              </a:buClr>
              <a:buFont typeface="Wingdings" panose="05000000000000000000" pitchFamily="2" charset="2"/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        </a:t>
            </a:r>
          </a:p>
        </p:txBody>
      </p:sp>
      <p:sp>
        <p:nvSpPr>
          <p:cNvPr id="450569" name="Rectangle 9">
            <a:extLst>
              <a:ext uri="{FF2B5EF4-FFF2-40B4-BE49-F238E27FC236}">
                <a16:creationId xmlns:a16="http://schemas.microsoft.com/office/drawing/2014/main" id="{7E8DDB8B-3E29-3A41-4339-C7FA8BC4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750" y="5562600"/>
            <a:ext cx="7354888" cy="57626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17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Arial" charset="0"/>
              </a:rPr>
              <a:t>    </a:t>
            </a:r>
            <a:r>
              <a:rPr lang="zh-CN" altLang="en-US" sz="2400" b="1" dirty="0">
                <a:latin typeface="Arial" charset="0"/>
              </a:rPr>
              <a:t>二进制：</a:t>
            </a:r>
            <a:r>
              <a:rPr lang="en-US" altLang="zh-CN" sz="2400" b="1" i="1" dirty="0" err="1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=</a:t>
            </a:r>
            <a:r>
              <a:rPr lang="en-US" altLang="zh-CN" sz="2400" b="1" i="1" dirty="0" err="1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 err="1">
                <a:solidFill>
                  <a:srgbClr val="000099"/>
                </a:solidFill>
                <a:latin typeface="Arial" charset="0"/>
              </a:rPr>
              <a:t>e</a:t>
            </a:r>
            <a:r>
              <a:rPr lang="en-US" altLang="zh-CN" sz="2400" b="1" baseline="-25000" dirty="0">
                <a:solidFill>
                  <a:schemeClr val="hlink"/>
                </a:solidFill>
                <a:latin typeface="Arial" charset="0"/>
              </a:rPr>
              <a:t> </a:t>
            </a:r>
            <a:r>
              <a:rPr lang="zh-CN" altLang="en-US" sz="2400" b="1" dirty="0">
                <a:latin typeface="Arial" charset="0"/>
              </a:rPr>
              <a:t>；  </a:t>
            </a:r>
            <a:r>
              <a:rPr lang="en-US" altLang="zh-CN" sz="2400" b="1" dirty="0">
                <a:latin typeface="Arial" charset="0"/>
              </a:rPr>
              <a:t>M</a:t>
            </a:r>
            <a:r>
              <a:rPr lang="zh-CN" altLang="en-US" sz="2400" b="1" dirty="0">
                <a:latin typeface="Arial" charset="0"/>
              </a:rPr>
              <a:t>进制：</a:t>
            </a:r>
            <a:r>
              <a:rPr lang="en-US" altLang="zh-CN" sz="2400" b="1" i="1" dirty="0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>
                <a:solidFill>
                  <a:srgbClr val="000099"/>
                </a:solidFill>
                <a:latin typeface="Arial" charset="0"/>
              </a:rPr>
              <a:t>b</a:t>
            </a:r>
            <a:r>
              <a:rPr lang="en-US" altLang="zh-CN" sz="2400" b="1" dirty="0">
                <a:solidFill>
                  <a:srgbClr val="000099"/>
                </a:solidFill>
                <a:latin typeface="Arial" charset="0"/>
              </a:rPr>
              <a:t>&lt;</a:t>
            </a:r>
            <a:r>
              <a:rPr lang="en-US" altLang="zh-CN" sz="2400" b="1" i="1" dirty="0">
                <a:solidFill>
                  <a:srgbClr val="000099"/>
                </a:solidFill>
                <a:latin typeface="Arial" charset="0"/>
              </a:rPr>
              <a:t>P</a:t>
            </a:r>
            <a:r>
              <a:rPr lang="en-US" altLang="zh-CN" sz="2400" b="1" baseline="-25000" dirty="0">
                <a:solidFill>
                  <a:srgbClr val="000099"/>
                </a:solidFill>
                <a:latin typeface="Arial" charset="0"/>
              </a:rPr>
              <a:t>e</a:t>
            </a:r>
            <a:r>
              <a:rPr lang="en-US" altLang="zh-CN" sz="2800" b="1" baseline="-25000" dirty="0">
                <a:solidFill>
                  <a:srgbClr val="000099"/>
                </a:solidFill>
                <a:latin typeface="Arial" charset="0"/>
              </a:rPr>
              <a:t>  </a:t>
            </a:r>
            <a:r>
              <a:rPr lang="zh-CN" altLang="en-US" sz="2400" b="1" dirty="0">
                <a:solidFill>
                  <a:srgbClr val="000099"/>
                </a:solidFill>
                <a:latin typeface="Arial" charset="0"/>
              </a:rPr>
              <a:t>；</a:t>
            </a:r>
            <a:endParaRPr lang="en-US" altLang="zh-CN" sz="2400" b="1" baseline="-25000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450574" name="Rectangle 14">
            <a:extLst>
              <a:ext uri="{FF2B5EF4-FFF2-40B4-BE49-F238E27FC236}">
                <a16:creationId xmlns:a16="http://schemas.microsoft.com/office/drawing/2014/main" id="{747190EB-9311-6B6B-6A59-171C969C9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284538"/>
            <a:ext cx="7354887" cy="19446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latin typeface="Times New Roman" panose="02020603050405020304" pitchFamily="18" charset="0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误信率</a:t>
            </a:r>
            <a:r>
              <a:rPr lang="en-US" altLang="zh-CN" sz="280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误比特率）</a:t>
            </a:r>
            <a:r>
              <a:rPr lang="zh-CN" altLang="en-US" sz="2400" i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i="1">
                <a:solidFill>
                  <a:schemeClr val="hlink"/>
                </a:solidFill>
                <a:latin typeface="Arial" panose="020B0604020202020204" pitchFamily="34" charset="0"/>
              </a:rPr>
              <a:t>P</a:t>
            </a:r>
            <a:r>
              <a:rPr lang="en-US" altLang="zh-CN" sz="2800" baseline="-25000">
                <a:solidFill>
                  <a:schemeClr val="hlink"/>
                </a:solidFill>
                <a:latin typeface="Arial" panose="020B0604020202020204" pitchFamily="34" charset="0"/>
              </a:rPr>
              <a:t>b</a:t>
            </a:r>
            <a:endParaRPr lang="en-US" altLang="zh-CN" sz="2400">
              <a:solidFill>
                <a:schemeClr val="hlink"/>
              </a:solidFill>
              <a:latin typeface="宋体" panose="02010600030101010101" pitchFamily="2" charset="-122"/>
            </a:endParaRPr>
          </a:p>
          <a:p>
            <a:pPr lvl="1" eaLnBrk="1" hangingPunct="1">
              <a:lnSpc>
                <a:spcPct val="125000"/>
              </a:lnSpc>
              <a:spcBef>
                <a:spcPct val="20000"/>
              </a:spcBef>
              <a:buClr>
                <a:srgbClr val="6666FF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400">
                <a:latin typeface="宋体" panose="02010600030101010101" pitchFamily="2" charset="-122"/>
              </a:rPr>
              <a:t>       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4A8F3B1F-8391-3527-856F-EAD6E98A5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680085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1.5.2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数字通信系统的</a:t>
            </a:r>
            <a:r>
              <a:rPr lang="zh-CN" altLang="en-US" sz="3200" b="1" dirty="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指标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7418" name="Picture 10">
            <a:extLst>
              <a:ext uri="{FF2B5EF4-FFF2-40B4-BE49-F238E27FC236}">
                <a16:creationId xmlns:a16="http://schemas.microsoft.com/office/drawing/2014/main" id="{20AE2707-3C63-3F21-D6BB-3BDE0600A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893"/>
          <a:stretch>
            <a:fillRect/>
          </a:stretch>
        </p:blipFill>
        <p:spPr bwMode="auto">
          <a:xfrm>
            <a:off x="2816225" y="1873250"/>
            <a:ext cx="3800475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0">
            <a:extLst>
              <a:ext uri="{FF2B5EF4-FFF2-40B4-BE49-F238E27FC236}">
                <a16:creationId xmlns:a16="http://schemas.microsoft.com/office/drawing/2014/main" id="{1DBDCB9E-5818-B6C9-7E2F-C1B68BA7A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750"/>
          <a:stretch>
            <a:fillRect/>
          </a:stretch>
        </p:blipFill>
        <p:spPr bwMode="auto">
          <a:xfrm>
            <a:off x="2838450" y="3962400"/>
            <a:ext cx="3800475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600879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50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allAtOnce"/>
      <p:bldP spid="450569" grpId="0" animBg="1"/>
      <p:bldP spid="450574" grpId="0" build="allAtOnce"/>
      <p:bldP spid="1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F549B26-47E1-280A-2E7F-8F71D451E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214438"/>
            <a:ext cx="7127875" cy="42148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marL="342900" indent="-342900" eaLnBrk="1" hangingPunct="1">
              <a:lnSpc>
                <a:spcPts val="4800"/>
              </a:lnSpc>
              <a:spcBef>
                <a:spcPct val="20000"/>
              </a:spcBef>
              <a:buClr>
                <a:schemeClr val="folHlink"/>
              </a:buClr>
              <a:buSzPct val="55000"/>
              <a:buFont typeface="Wingdings" pitchFamily="2" charset="2"/>
              <a:buNone/>
              <a:tabLst>
                <a:tab pos="3595688" algn="l"/>
              </a:tabLst>
              <a:defRPr/>
            </a:pP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3200" b="1" kern="0" dirty="0">
                <a:solidFill>
                  <a:srgbClr val="003399"/>
                </a:solidFill>
                <a:latin typeface="+mn-lt"/>
                <a:ea typeface="微软雅黑" pitchFamily="34" charset="-122"/>
              </a:rPr>
              <a:t>本章小结：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b="1" kern="0" dirty="0">
                <a:latin typeface="+mn-lt"/>
                <a:ea typeface="+mn-ea"/>
              </a:rPr>
              <a:t>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术语，模型，分类，通信方式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数字通信的优缺点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信息量：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I</a:t>
            </a:r>
            <a:r>
              <a:rPr lang="en-US" altLang="zh-CN" sz="2800" kern="0" baseline="-25000" dirty="0">
                <a:latin typeface="+mn-lt"/>
                <a:ea typeface="黑体" pitchFamily="2" charset="-122"/>
                <a:cs typeface="Arial" charset="0"/>
              </a:rPr>
              <a:t>i 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H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>
                <a:latin typeface="+mn-lt"/>
                <a:ea typeface="黑体" pitchFamily="2" charset="-122"/>
                <a:cs typeface="Arial" charset="0"/>
              </a:rPr>
              <a:t>I</a:t>
            </a:r>
            <a:r>
              <a:rPr lang="zh-CN" altLang="en-US" sz="2800" kern="0" baseline="-25000" dirty="0">
                <a:latin typeface="+mn-lt"/>
                <a:ea typeface="黑体" pitchFamily="2" charset="-122"/>
                <a:cs typeface="Arial" charset="0"/>
              </a:rPr>
              <a:t>总</a:t>
            </a:r>
          </a:p>
          <a:p>
            <a:pPr marL="1200150" lvl="2" indent="-285750" eaLnBrk="1" hangingPunct="1">
              <a:lnSpc>
                <a:spcPts val="48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l"/>
              <a:tabLst>
                <a:tab pos="3595688" algn="l"/>
              </a:tabLst>
              <a:defRPr/>
            </a:pP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  </a:t>
            </a:r>
            <a:r>
              <a:rPr lang="en-US" altLang="zh-CN" sz="2800" kern="0" dirty="0">
                <a:latin typeface="+mn-lt"/>
                <a:ea typeface="黑体" pitchFamily="2" charset="-122"/>
                <a:cs typeface="Arial" charset="0"/>
              </a:rPr>
              <a:t>R</a:t>
            </a:r>
            <a:r>
              <a:rPr lang="en-US" altLang="zh-CN" sz="2800" kern="0" baseline="-25000" dirty="0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kern="0" dirty="0" err="1">
                <a:latin typeface="+mn-lt"/>
                <a:ea typeface="黑体" pitchFamily="2" charset="-122"/>
                <a:cs typeface="Arial" charset="0"/>
              </a:rPr>
              <a:t>R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l-GR" altLang="zh-CN" sz="2800" kern="0" dirty="0">
                <a:latin typeface="+mn-lt"/>
                <a:ea typeface="黑体" pitchFamily="2" charset="-122"/>
                <a:cs typeface="Arial" charset="0"/>
              </a:rPr>
              <a:t>η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；</a:t>
            </a:r>
            <a:r>
              <a:rPr lang="en-US" altLang="zh-CN" sz="2800" i="1" kern="0" dirty="0" err="1">
                <a:latin typeface="+mn-lt"/>
                <a:ea typeface="黑体" pitchFamily="2" charset="-122"/>
                <a:cs typeface="Arial" charset="0"/>
              </a:rPr>
              <a:t>P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e</a:t>
            </a:r>
            <a:r>
              <a:rPr lang="en-US" altLang="zh-CN" sz="2800" kern="0" dirty="0">
                <a:latin typeface="+mn-lt"/>
                <a:ea typeface="黑体" pitchFamily="2" charset="-122"/>
                <a:cs typeface="Arial" charset="0"/>
              </a:rPr>
              <a:t> </a:t>
            </a:r>
            <a:r>
              <a:rPr lang="zh-CN" altLang="en-US" sz="2800" kern="0" dirty="0">
                <a:latin typeface="+mn-lt"/>
                <a:ea typeface="黑体" pitchFamily="2" charset="-122"/>
                <a:cs typeface="Arial" charset="0"/>
              </a:rPr>
              <a:t>，</a:t>
            </a:r>
            <a:r>
              <a:rPr lang="en-US" altLang="zh-CN" sz="2800" i="1" kern="0" dirty="0" err="1">
                <a:latin typeface="+mn-lt"/>
                <a:ea typeface="黑体" pitchFamily="2" charset="-122"/>
                <a:cs typeface="Arial" charset="0"/>
              </a:rPr>
              <a:t>P</a:t>
            </a:r>
            <a:r>
              <a:rPr lang="en-US" altLang="zh-CN" sz="2800" kern="0" baseline="-25000" dirty="0" err="1">
                <a:latin typeface="+mn-lt"/>
                <a:ea typeface="黑体" pitchFamily="2" charset="-122"/>
                <a:cs typeface="Arial" charset="0"/>
              </a:rPr>
              <a:t>b</a:t>
            </a:r>
            <a:r>
              <a:rPr lang="en-US" altLang="zh-CN" sz="3200" kern="0" dirty="0">
                <a:latin typeface="+mn-lt"/>
                <a:ea typeface="黑体" pitchFamily="2" charset="-122"/>
                <a:cs typeface="Arial" charset="0"/>
              </a:rPr>
              <a:t>   </a:t>
            </a:r>
            <a:r>
              <a:rPr lang="en-US" altLang="zh-CN" sz="3200" kern="0" dirty="0">
                <a:latin typeface="+mn-lt"/>
                <a:ea typeface="+mn-ea"/>
              </a:rPr>
              <a:t>                             </a:t>
            </a:r>
            <a:endParaRPr lang="en-US" altLang="zh-CN" sz="3200" kern="0" dirty="0">
              <a:latin typeface="+mn-lt"/>
              <a:ea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40718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31CFE-30EE-4BFB-C70C-14986B70E4EE}"/>
              </a:ext>
            </a:extLst>
          </p:cNvPr>
          <p:cNvSpPr txBox="1">
            <a:spLocks/>
          </p:cNvSpPr>
          <p:nvPr/>
        </p:nvSpPr>
        <p:spPr bwMode="auto">
          <a:xfrm>
            <a:off x="2857500" y="2482850"/>
            <a:ext cx="4143375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7200" kern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谢谢！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>
            <a:extLst>
              <a:ext uri="{FF2B5EF4-FFF2-40B4-BE49-F238E27FC236}">
                <a16:creationId xmlns:a16="http://schemas.microsoft.com/office/drawing/2014/main" id="{5345D480-3FC5-755C-4CA9-2BBD309CA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427163"/>
            <a:ext cx="7275512" cy="4394200"/>
          </a:xfrm>
        </p:spPr>
        <p:txBody>
          <a:bodyPr/>
          <a:lstStyle/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        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信息度量</a:t>
            </a: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360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        </a:t>
            </a:r>
            <a:endParaRPr lang="en-US" altLang="zh-CN" sz="280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lnSpc>
                <a:spcPts val="5000"/>
              </a:lnSpc>
              <a:buClr>
                <a:srgbClr val="0000CC"/>
              </a:buClr>
              <a:buSzPct val="50000"/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性能指标</a:t>
            </a:r>
          </a:p>
          <a:p>
            <a:pPr defTabSz="952500" eaLnBrk="1" hangingPunct="1">
              <a:lnSpc>
                <a:spcPts val="4320"/>
              </a:lnSpc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r>
              <a:rPr lang="zh-CN" altLang="en-US" sz="2000" dirty="0"/>
              <a:t>                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52500" eaLnBrk="1" hangingPunct="1">
              <a:buClr>
                <a:srgbClr val="0000CC"/>
              </a:buClr>
              <a:buFont typeface="Wingdings" panose="05000000000000000000" pitchFamily="2" charset="2"/>
              <a:buNone/>
              <a:tabLst>
                <a:tab pos="4133850" algn="l"/>
              </a:tabLst>
              <a:defRPr/>
            </a:pPr>
            <a:endParaRPr lang="en-US" altLang="zh-CN" sz="2800" dirty="0">
              <a:solidFill>
                <a:srgbClr val="A50021"/>
              </a:solidFill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CF86441C-69D2-A2A8-31F4-DD78CBDCE545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1749425"/>
            <a:ext cx="169863" cy="215900"/>
            <a:chOff x="2976" y="1008"/>
            <a:chExt cx="1056" cy="432"/>
          </a:xfrm>
        </p:grpSpPr>
        <p:sp>
          <p:nvSpPr>
            <p:cNvPr id="22541" name="Oval 9">
              <a:extLst>
                <a:ext uri="{FF2B5EF4-FFF2-40B4-BE49-F238E27FC236}">
                  <a16:creationId xmlns:a16="http://schemas.microsoft.com/office/drawing/2014/main" id="{A395795D-9128-9E72-0993-2725954AA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2" name="Oval 10">
              <a:extLst>
                <a:ext uri="{FF2B5EF4-FFF2-40B4-BE49-F238E27FC236}">
                  <a16:creationId xmlns:a16="http://schemas.microsoft.com/office/drawing/2014/main" id="{C1F5709C-6235-62E4-F148-4C91925BC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7">
            <a:extLst>
              <a:ext uri="{FF2B5EF4-FFF2-40B4-BE49-F238E27FC236}">
                <a16:creationId xmlns:a16="http://schemas.microsoft.com/office/drawing/2014/main" id="{4F67789C-6DEC-48B2-2777-EDD81F0000FD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3176588"/>
            <a:ext cx="169862" cy="215900"/>
            <a:chOff x="2976" y="1008"/>
            <a:chExt cx="1056" cy="432"/>
          </a:xfrm>
        </p:grpSpPr>
        <p:sp>
          <p:nvSpPr>
            <p:cNvPr id="22539" name="Oval 18">
              <a:extLst>
                <a:ext uri="{FF2B5EF4-FFF2-40B4-BE49-F238E27FC236}">
                  <a16:creationId xmlns:a16="http://schemas.microsoft.com/office/drawing/2014/main" id="{EA14D86D-864C-7051-179A-D0ABD7E19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40" name="Oval 19">
              <a:extLst>
                <a:ext uri="{FF2B5EF4-FFF2-40B4-BE49-F238E27FC236}">
                  <a16:creationId xmlns:a16="http://schemas.microsoft.com/office/drawing/2014/main" id="{A2EE50FA-DD14-A35A-0D5F-12C76FE350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8DF46AAE-8022-B791-6094-DC8B22FE1846}"/>
              </a:ext>
            </a:extLst>
          </p:cNvPr>
          <p:cNvGrpSpPr>
            <a:grpSpLocks/>
          </p:cNvGrpSpPr>
          <p:nvPr/>
        </p:nvGrpSpPr>
        <p:grpSpPr bwMode="auto">
          <a:xfrm>
            <a:off x="1627188" y="4605338"/>
            <a:ext cx="169862" cy="215900"/>
            <a:chOff x="2976" y="1008"/>
            <a:chExt cx="1056" cy="432"/>
          </a:xfrm>
        </p:grpSpPr>
        <p:sp>
          <p:nvSpPr>
            <p:cNvPr id="22537" name="Oval 21">
              <a:extLst>
                <a:ext uri="{FF2B5EF4-FFF2-40B4-BE49-F238E27FC236}">
                  <a16:creationId xmlns:a16="http://schemas.microsoft.com/office/drawing/2014/main" id="{A3D96652-2105-2077-A713-6444B233E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2538" name="Oval 22">
              <a:extLst>
                <a:ext uri="{FF2B5EF4-FFF2-40B4-BE49-F238E27FC236}">
                  <a16:creationId xmlns:a16="http://schemas.microsoft.com/office/drawing/2014/main" id="{9CA8C45B-9E45-E455-FE97-F073E0954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3" name="Rectangle 2">
            <a:extLst>
              <a:ext uri="{FF2B5EF4-FFF2-40B4-BE49-F238E27FC236}">
                <a16:creationId xmlns:a16="http://schemas.microsoft.com/office/drawing/2014/main" id="{453A1152-1FD1-5A1C-96CF-742A4C085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7063" y="1892300"/>
            <a:ext cx="5000625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通信方式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信息量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信源熵 </a:t>
            </a:r>
            <a:endParaRPr lang="en-US" altLang="zh-CN" sz="24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endParaRPr lang="en-US" altLang="zh-CN" sz="2800" kern="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 defTabSz="952500" eaLnBrk="1" hangingPunct="1">
              <a:lnSpc>
                <a:spcPts val="5200"/>
              </a:lnSpc>
              <a:spcBef>
                <a:spcPct val="20000"/>
              </a:spcBef>
              <a:buClr>
                <a:srgbClr val="0000CC"/>
              </a:buClr>
              <a:buSzPct val="50000"/>
              <a:buFont typeface="Wingdings" pitchFamily="2" charset="2"/>
              <a:buNone/>
              <a:tabLst>
                <a:tab pos="4133850" algn="l"/>
              </a:tabLst>
              <a:defRPr/>
            </a:pP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有效性</a:t>
            </a:r>
            <a:r>
              <a:rPr lang="en-US" altLang="zh-CN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4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可靠性</a:t>
            </a:r>
            <a:endParaRPr lang="en-US" altLang="zh-CN" sz="2400" kern="0" dirty="0">
              <a:solidFill>
                <a:srgbClr val="A5002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B9C63894-62A5-2216-A1A4-EF3BE50E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" y="500465"/>
            <a:ext cx="2928938" cy="7080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本章内容</a:t>
            </a:r>
            <a:r>
              <a:rPr lang="en-US" altLang="zh-CN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CN" altLang="en-US" sz="3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endParaRPr lang="zh-CN" altLang="en-US" sz="3600" dirty="0">
              <a:solidFill>
                <a:srgbClr val="FF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AF266571-0DA7-ACB5-DFCA-A28785B49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50" y="425450"/>
            <a:ext cx="2286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章  绪 论</a:t>
            </a:r>
            <a:r>
              <a:rPr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53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36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36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A5F55737-CFFD-2E3E-B76C-07C38B31779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通信的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FB1623FD-833E-7D41-A651-5CACC57A6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10">
            <a:extLst>
              <a:ext uri="{FF2B5EF4-FFF2-40B4-BE49-F238E27FC236}">
                <a16:creationId xmlns:a16="http://schemas.microsoft.com/office/drawing/2014/main" id="{1149C9DB-2DAD-AD8D-4755-86ABB75508D8}"/>
              </a:ext>
            </a:extLst>
          </p:cNvPr>
          <p:cNvSpPr>
            <a:spLocks/>
          </p:cNvSpPr>
          <p:nvPr/>
        </p:nvSpPr>
        <p:spPr bwMode="auto">
          <a:xfrm rot="-3699576" flipH="1" flipV="1">
            <a:off x="1104900" y="2057400"/>
            <a:ext cx="6627813" cy="3808413"/>
          </a:xfrm>
          <a:custGeom>
            <a:avLst/>
            <a:gdLst>
              <a:gd name="T0" fmla="*/ 2147483647 w 1612"/>
              <a:gd name="T1" fmla="*/ 2147483647 h 1618"/>
              <a:gd name="T2" fmla="*/ 2147483647 w 1612"/>
              <a:gd name="T3" fmla="*/ 2147483647 h 1618"/>
              <a:gd name="T4" fmla="*/ 2147483647 w 1612"/>
              <a:gd name="T5" fmla="*/ 2147483647 h 1618"/>
              <a:gd name="T6" fmla="*/ 2147483647 w 1612"/>
              <a:gd name="T7" fmla="*/ 2147483647 h 1618"/>
              <a:gd name="T8" fmla="*/ 2147483647 w 1612"/>
              <a:gd name="T9" fmla="*/ 2147483647 h 1618"/>
              <a:gd name="T10" fmla="*/ 2147483647 w 1612"/>
              <a:gd name="T11" fmla="*/ 2147483647 h 1618"/>
              <a:gd name="T12" fmla="*/ 2147483647 w 1612"/>
              <a:gd name="T13" fmla="*/ 2147483647 h 1618"/>
              <a:gd name="T14" fmla="*/ 2147483647 w 1612"/>
              <a:gd name="T15" fmla="*/ 0 h 1618"/>
              <a:gd name="T16" fmla="*/ 2147483647 w 1612"/>
              <a:gd name="T17" fmla="*/ 2147483647 h 1618"/>
              <a:gd name="T18" fmla="*/ 2147483647 w 1612"/>
              <a:gd name="T19" fmla="*/ 2147483647 h 1618"/>
              <a:gd name="T20" fmla="*/ 2147483647 w 1612"/>
              <a:gd name="T21" fmla="*/ 2147483647 h 1618"/>
              <a:gd name="T22" fmla="*/ 2147483647 w 1612"/>
              <a:gd name="T23" fmla="*/ 2147483647 h 1618"/>
              <a:gd name="T24" fmla="*/ 2147483647 w 1612"/>
              <a:gd name="T25" fmla="*/ 2147483647 h 1618"/>
              <a:gd name="T26" fmla="*/ 2147483647 w 1612"/>
              <a:gd name="T27" fmla="*/ 2147483647 h 1618"/>
              <a:gd name="T28" fmla="*/ 2147483647 w 1612"/>
              <a:gd name="T29" fmla="*/ 2147483647 h 1618"/>
              <a:gd name="T30" fmla="*/ 2147483647 w 1612"/>
              <a:gd name="T31" fmla="*/ 2147483647 h 1618"/>
              <a:gd name="T32" fmla="*/ 2147483647 w 1612"/>
              <a:gd name="T33" fmla="*/ 2147483647 h 1618"/>
              <a:gd name="T34" fmla="*/ 2147483647 w 1612"/>
              <a:gd name="T35" fmla="*/ 2147483647 h 1618"/>
              <a:gd name="T36" fmla="*/ 2147483647 w 1612"/>
              <a:gd name="T37" fmla="*/ 2147483647 h 1618"/>
              <a:gd name="T38" fmla="*/ 2147483647 w 1612"/>
              <a:gd name="T39" fmla="*/ 2147483647 h 1618"/>
              <a:gd name="T40" fmla="*/ 2147483647 w 1612"/>
              <a:gd name="T41" fmla="*/ 2147483647 h 1618"/>
              <a:gd name="T42" fmla="*/ 2147483647 w 1612"/>
              <a:gd name="T43" fmla="*/ 2147483647 h 1618"/>
              <a:gd name="T44" fmla="*/ 2147483647 w 1612"/>
              <a:gd name="T45" fmla="*/ 2147483647 h 1618"/>
              <a:gd name="T46" fmla="*/ 2147483647 w 1612"/>
              <a:gd name="T47" fmla="*/ 2147483647 h 1618"/>
              <a:gd name="T48" fmla="*/ 2147483647 w 1612"/>
              <a:gd name="T49" fmla="*/ 2147483647 h 1618"/>
              <a:gd name="T50" fmla="*/ 2147483647 w 1612"/>
              <a:gd name="T51" fmla="*/ 2147483647 h 1618"/>
              <a:gd name="T52" fmla="*/ 2147483647 w 1612"/>
              <a:gd name="T53" fmla="*/ 2147483647 h 1618"/>
              <a:gd name="T54" fmla="*/ 2147483647 w 1612"/>
              <a:gd name="T55" fmla="*/ 2147483647 h 1618"/>
              <a:gd name="T56" fmla="*/ 2147483647 w 1612"/>
              <a:gd name="T57" fmla="*/ 2147483647 h 1618"/>
              <a:gd name="T58" fmla="*/ 2147483647 w 1612"/>
              <a:gd name="T59" fmla="*/ 2147483647 h 1618"/>
              <a:gd name="T60" fmla="*/ 2147483647 w 1612"/>
              <a:gd name="T61" fmla="*/ 2147483647 h 1618"/>
              <a:gd name="T62" fmla="*/ 2147483647 w 1612"/>
              <a:gd name="T63" fmla="*/ 2147483647 h 1618"/>
              <a:gd name="T64" fmla="*/ 2147483647 w 1612"/>
              <a:gd name="T65" fmla="*/ 2147483647 h 1618"/>
              <a:gd name="T66" fmla="*/ 2147483647 w 1612"/>
              <a:gd name="T67" fmla="*/ 2147483647 h 1618"/>
              <a:gd name="T68" fmla="*/ 2147483647 w 1612"/>
              <a:gd name="T69" fmla="*/ 2147483647 h 1618"/>
              <a:gd name="T70" fmla="*/ 2147483647 w 1612"/>
              <a:gd name="T71" fmla="*/ 2147483647 h 1618"/>
              <a:gd name="T72" fmla="*/ 2147483647 w 1612"/>
              <a:gd name="T73" fmla="*/ 2147483647 h 1618"/>
              <a:gd name="T74" fmla="*/ 2147483647 w 1612"/>
              <a:gd name="T75" fmla="*/ 2147483647 h 1618"/>
              <a:gd name="T76" fmla="*/ 2147483647 w 1612"/>
              <a:gd name="T77" fmla="*/ 2147483647 h 1618"/>
              <a:gd name="T78" fmla="*/ 2147483647 w 1612"/>
              <a:gd name="T79" fmla="*/ 2147483647 h 1618"/>
              <a:gd name="T80" fmla="*/ 2147483647 w 1612"/>
              <a:gd name="T81" fmla="*/ 2147483647 h 1618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1612"/>
              <a:gd name="T124" fmla="*/ 0 h 1618"/>
              <a:gd name="T125" fmla="*/ 1612 w 1612"/>
              <a:gd name="T126" fmla="*/ 1618 h 1618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1612" h="1618">
                <a:moveTo>
                  <a:pt x="464" y="966"/>
                </a:moveTo>
                <a:lnTo>
                  <a:pt x="464" y="966"/>
                </a:lnTo>
                <a:lnTo>
                  <a:pt x="418" y="892"/>
                </a:lnTo>
                <a:lnTo>
                  <a:pt x="378" y="822"/>
                </a:lnTo>
                <a:lnTo>
                  <a:pt x="342" y="754"/>
                </a:lnTo>
                <a:lnTo>
                  <a:pt x="310" y="690"/>
                </a:lnTo>
                <a:lnTo>
                  <a:pt x="280" y="630"/>
                </a:lnTo>
                <a:lnTo>
                  <a:pt x="256" y="572"/>
                </a:lnTo>
                <a:lnTo>
                  <a:pt x="234" y="520"/>
                </a:lnTo>
                <a:lnTo>
                  <a:pt x="214" y="472"/>
                </a:lnTo>
                <a:lnTo>
                  <a:pt x="184" y="390"/>
                </a:lnTo>
                <a:lnTo>
                  <a:pt x="166" y="328"/>
                </a:lnTo>
                <a:lnTo>
                  <a:pt x="156" y="290"/>
                </a:lnTo>
                <a:lnTo>
                  <a:pt x="152" y="276"/>
                </a:lnTo>
                <a:lnTo>
                  <a:pt x="244" y="300"/>
                </a:lnTo>
                <a:lnTo>
                  <a:pt x="34" y="0"/>
                </a:lnTo>
                <a:lnTo>
                  <a:pt x="0" y="396"/>
                </a:lnTo>
                <a:lnTo>
                  <a:pt x="82" y="294"/>
                </a:lnTo>
                <a:lnTo>
                  <a:pt x="86" y="308"/>
                </a:lnTo>
                <a:lnTo>
                  <a:pt x="98" y="350"/>
                </a:lnTo>
                <a:lnTo>
                  <a:pt x="120" y="414"/>
                </a:lnTo>
                <a:lnTo>
                  <a:pt x="152" y="500"/>
                </a:lnTo>
                <a:lnTo>
                  <a:pt x="174" y="550"/>
                </a:lnTo>
                <a:lnTo>
                  <a:pt x="200" y="604"/>
                </a:lnTo>
                <a:lnTo>
                  <a:pt x="228" y="662"/>
                </a:lnTo>
                <a:lnTo>
                  <a:pt x="260" y="722"/>
                </a:lnTo>
                <a:lnTo>
                  <a:pt x="296" y="788"/>
                </a:lnTo>
                <a:lnTo>
                  <a:pt x="336" y="856"/>
                </a:lnTo>
                <a:lnTo>
                  <a:pt x="382" y="926"/>
                </a:lnTo>
                <a:lnTo>
                  <a:pt x="430" y="998"/>
                </a:lnTo>
                <a:lnTo>
                  <a:pt x="472" y="1052"/>
                </a:lnTo>
                <a:lnTo>
                  <a:pt x="514" y="1104"/>
                </a:lnTo>
                <a:lnTo>
                  <a:pt x="558" y="1152"/>
                </a:lnTo>
                <a:lnTo>
                  <a:pt x="602" y="1196"/>
                </a:lnTo>
                <a:lnTo>
                  <a:pt x="650" y="1238"/>
                </a:lnTo>
                <a:lnTo>
                  <a:pt x="696" y="1278"/>
                </a:lnTo>
                <a:lnTo>
                  <a:pt x="744" y="1314"/>
                </a:lnTo>
                <a:lnTo>
                  <a:pt x="794" y="1348"/>
                </a:lnTo>
                <a:lnTo>
                  <a:pt x="842" y="1380"/>
                </a:lnTo>
                <a:lnTo>
                  <a:pt x="892" y="1408"/>
                </a:lnTo>
                <a:lnTo>
                  <a:pt x="942" y="1434"/>
                </a:lnTo>
                <a:lnTo>
                  <a:pt x="990" y="1458"/>
                </a:lnTo>
                <a:lnTo>
                  <a:pt x="1038" y="1480"/>
                </a:lnTo>
                <a:lnTo>
                  <a:pt x="1086" y="1500"/>
                </a:lnTo>
                <a:lnTo>
                  <a:pt x="1134" y="1518"/>
                </a:lnTo>
                <a:lnTo>
                  <a:pt x="1180" y="1534"/>
                </a:lnTo>
                <a:lnTo>
                  <a:pt x="1224" y="1548"/>
                </a:lnTo>
                <a:lnTo>
                  <a:pt x="1268" y="1560"/>
                </a:lnTo>
                <a:lnTo>
                  <a:pt x="1350" y="1580"/>
                </a:lnTo>
                <a:lnTo>
                  <a:pt x="1424" y="1596"/>
                </a:lnTo>
                <a:lnTo>
                  <a:pt x="1486" y="1606"/>
                </a:lnTo>
                <a:lnTo>
                  <a:pt x="1540" y="1612"/>
                </a:lnTo>
                <a:lnTo>
                  <a:pt x="1578" y="1616"/>
                </a:lnTo>
                <a:lnTo>
                  <a:pt x="1612" y="1618"/>
                </a:lnTo>
                <a:lnTo>
                  <a:pt x="1580" y="1616"/>
                </a:lnTo>
                <a:lnTo>
                  <a:pt x="1540" y="1612"/>
                </a:lnTo>
                <a:lnTo>
                  <a:pt x="1488" y="1606"/>
                </a:lnTo>
                <a:lnTo>
                  <a:pt x="1426" y="1594"/>
                </a:lnTo>
                <a:lnTo>
                  <a:pt x="1354" y="1578"/>
                </a:lnTo>
                <a:lnTo>
                  <a:pt x="1274" y="1558"/>
                </a:lnTo>
                <a:lnTo>
                  <a:pt x="1230" y="1544"/>
                </a:lnTo>
                <a:lnTo>
                  <a:pt x="1186" y="1530"/>
                </a:lnTo>
                <a:lnTo>
                  <a:pt x="1142" y="1512"/>
                </a:lnTo>
                <a:lnTo>
                  <a:pt x="1096" y="1494"/>
                </a:lnTo>
                <a:lnTo>
                  <a:pt x="1048" y="1474"/>
                </a:lnTo>
                <a:lnTo>
                  <a:pt x="1002" y="1450"/>
                </a:lnTo>
                <a:lnTo>
                  <a:pt x="954" y="1426"/>
                </a:lnTo>
                <a:lnTo>
                  <a:pt x="906" y="1398"/>
                </a:lnTo>
                <a:lnTo>
                  <a:pt x="858" y="1368"/>
                </a:lnTo>
                <a:lnTo>
                  <a:pt x="810" y="1336"/>
                </a:lnTo>
                <a:lnTo>
                  <a:pt x="764" y="1300"/>
                </a:lnTo>
                <a:lnTo>
                  <a:pt x="718" y="1262"/>
                </a:lnTo>
                <a:lnTo>
                  <a:pt x="672" y="1220"/>
                </a:lnTo>
                <a:lnTo>
                  <a:pt x="626" y="1176"/>
                </a:lnTo>
                <a:lnTo>
                  <a:pt x="584" y="1128"/>
                </a:lnTo>
                <a:lnTo>
                  <a:pt x="542" y="1078"/>
                </a:lnTo>
                <a:lnTo>
                  <a:pt x="502" y="1024"/>
                </a:lnTo>
                <a:lnTo>
                  <a:pt x="464" y="966"/>
                </a:lnTo>
                <a:close/>
              </a:path>
            </a:pathLst>
          </a:custGeom>
          <a:solidFill>
            <a:srgbClr val="6019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组合 52">
            <a:extLst>
              <a:ext uri="{FF2B5EF4-FFF2-40B4-BE49-F238E27FC236}">
                <a16:creationId xmlns:a16="http://schemas.microsoft.com/office/drawing/2014/main" id="{A7C68FC5-2B7C-F0E6-94D2-70DF2A6ADB0F}"/>
              </a:ext>
            </a:extLst>
          </p:cNvPr>
          <p:cNvGrpSpPr>
            <a:grpSpLocks/>
          </p:cNvGrpSpPr>
          <p:nvPr/>
        </p:nvGrpSpPr>
        <p:grpSpPr bwMode="auto">
          <a:xfrm>
            <a:off x="3463925" y="3929063"/>
            <a:ext cx="1071563" cy="714375"/>
            <a:chOff x="3606887" y="3929066"/>
            <a:chExt cx="1071563" cy="714375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C0E6383-51BB-7F8F-E8ED-9A5165482F95}"/>
                </a:ext>
              </a:extLst>
            </p:cNvPr>
            <p:cNvSpPr/>
            <p:nvPr/>
          </p:nvSpPr>
          <p:spPr bwMode="auto">
            <a:xfrm>
              <a:off x="3606887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23" name="矩形 44">
              <a:extLst>
                <a:ext uri="{FF2B5EF4-FFF2-40B4-BE49-F238E27FC236}">
                  <a16:creationId xmlns:a16="http://schemas.microsoft.com/office/drawing/2014/main" id="{FDF64E00-8CAA-080B-EF10-AD0B4E1FF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900" y="4057654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击鼓</a:t>
              </a:r>
            </a:p>
          </p:txBody>
        </p:sp>
      </p:grpSp>
      <p:grpSp>
        <p:nvGrpSpPr>
          <p:cNvPr id="3" name="组合 54">
            <a:extLst>
              <a:ext uri="{FF2B5EF4-FFF2-40B4-BE49-F238E27FC236}">
                <a16:creationId xmlns:a16="http://schemas.microsoft.com/office/drawing/2014/main" id="{586FD38E-CE20-0FF3-5B5B-437B81CAAD13}"/>
              </a:ext>
            </a:extLst>
          </p:cNvPr>
          <p:cNvGrpSpPr>
            <a:grpSpLocks/>
          </p:cNvGrpSpPr>
          <p:nvPr/>
        </p:nvGrpSpPr>
        <p:grpSpPr bwMode="auto">
          <a:xfrm>
            <a:off x="5964238" y="3929063"/>
            <a:ext cx="1071562" cy="714375"/>
            <a:chOff x="6107210" y="3929066"/>
            <a:chExt cx="1071563" cy="714375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8C6C0C0-0FCD-8360-55AC-7A3065F3A232}"/>
                </a:ext>
              </a:extLst>
            </p:cNvPr>
            <p:cNvSpPr/>
            <p:nvPr/>
          </p:nvSpPr>
          <p:spPr bwMode="auto">
            <a:xfrm>
              <a:off x="6107210" y="3929066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21" name="矩形 44">
              <a:extLst>
                <a:ext uri="{FF2B5EF4-FFF2-40B4-BE49-F238E27FC236}">
                  <a16:creationId xmlns:a16="http://schemas.microsoft.com/office/drawing/2014/main" id="{FBBDE57E-8E1C-16A2-6BE4-BCAF2DFC9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7223" y="4057654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鸣金</a:t>
              </a:r>
            </a:p>
          </p:txBody>
        </p:sp>
      </p:grpSp>
      <p:grpSp>
        <p:nvGrpSpPr>
          <p:cNvPr id="4" name="组合 55">
            <a:extLst>
              <a:ext uri="{FF2B5EF4-FFF2-40B4-BE49-F238E27FC236}">
                <a16:creationId xmlns:a16="http://schemas.microsoft.com/office/drawing/2014/main" id="{39923AAA-705F-4173-37A0-3CFA38126123}"/>
              </a:ext>
            </a:extLst>
          </p:cNvPr>
          <p:cNvGrpSpPr>
            <a:grpSpLocks/>
          </p:cNvGrpSpPr>
          <p:nvPr/>
        </p:nvGrpSpPr>
        <p:grpSpPr bwMode="auto">
          <a:xfrm>
            <a:off x="2571750" y="5214938"/>
            <a:ext cx="1071563" cy="714375"/>
            <a:chOff x="2356008" y="5214955"/>
            <a:chExt cx="1071563" cy="714375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4496350-3601-78FB-C68D-4D83F59F13DB}"/>
                </a:ext>
              </a:extLst>
            </p:cNvPr>
            <p:cNvSpPr/>
            <p:nvPr/>
          </p:nvSpPr>
          <p:spPr bwMode="auto">
            <a:xfrm>
              <a:off x="2356008" y="5214955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9" name="矩形 44">
              <a:extLst>
                <a:ext uri="{FF2B5EF4-FFF2-40B4-BE49-F238E27FC236}">
                  <a16:creationId xmlns:a16="http://schemas.microsoft.com/office/drawing/2014/main" id="{B6DDAF00-091F-257F-B59D-EC6F4ECF3B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021" y="5343543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电报</a:t>
              </a:r>
            </a:p>
          </p:txBody>
        </p:sp>
      </p:grpSp>
      <p:grpSp>
        <p:nvGrpSpPr>
          <p:cNvPr id="5" name="组合 53">
            <a:extLst>
              <a:ext uri="{FF2B5EF4-FFF2-40B4-BE49-F238E27FC236}">
                <a16:creationId xmlns:a16="http://schemas.microsoft.com/office/drawing/2014/main" id="{09C16781-1585-8C19-9012-94359CADB6C7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3286125"/>
            <a:ext cx="1071562" cy="714375"/>
            <a:chOff x="4821326" y="3286124"/>
            <a:chExt cx="1071563" cy="714375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55D024BC-99F1-2599-9D9A-840FF7916EAB}"/>
                </a:ext>
              </a:extLst>
            </p:cNvPr>
            <p:cNvSpPr/>
            <p:nvPr/>
          </p:nvSpPr>
          <p:spPr bwMode="auto">
            <a:xfrm>
              <a:off x="4821326" y="3286124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7" name="矩形 44">
              <a:extLst>
                <a:ext uri="{FF2B5EF4-FFF2-40B4-BE49-F238E27FC236}">
                  <a16:creationId xmlns:a16="http://schemas.microsoft.com/office/drawing/2014/main" id="{F8937D4D-B6A6-7B11-0EB0-CD6B85BA1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339" y="3414712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烽火</a:t>
              </a:r>
            </a:p>
          </p:txBody>
        </p:sp>
      </p:grpSp>
      <p:grpSp>
        <p:nvGrpSpPr>
          <p:cNvPr id="6" name="组合 56">
            <a:extLst>
              <a:ext uri="{FF2B5EF4-FFF2-40B4-BE49-F238E27FC236}">
                <a16:creationId xmlns:a16="http://schemas.microsoft.com/office/drawing/2014/main" id="{C55A720E-6B81-9985-0559-15528ABC7502}"/>
              </a:ext>
            </a:extLst>
          </p:cNvPr>
          <p:cNvGrpSpPr>
            <a:grpSpLocks/>
          </p:cNvGrpSpPr>
          <p:nvPr/>
        </p:nvGrpSpPr>
        <p:grpSpPr bwMode="auto">
          <a:xfrm>
            <a:off x="4000500" y="5214938"/>
            <a:ext cx="1071563" cy="714375"/>
            <a:chOff x="3821194" y="5214950"/>
            <a:chExt cx="1071563" cy="714375"/>
          </a:xfrm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12F4C381-E1FF-4795-FC43-7DE22AF4A693}"/>
                </a:ext>
              </a:extLst>
            </p:cNvPr>
            <p:cNvSpPr/>
            <p:nvPr/>
          </p:nvSpPr>
          <p:spPr bwMode="auto">
            <a:xfrm>
              <a:off x="3821194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5" name="矩形 44">
              <a:extLst>
                <a:ext uri="{FF2B5EF4-FFF2-40B4-BE49-F238E27FC236}">
                  <a16:creationId xmlns:a16="http://schemas.microsoft.com/office/drawing/2014/main" id="{33C59E7D-0D72-4711-19F4-1D466BB37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1207" y="5343538"/>
              <a:ext cx="800220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电话</a:t>
              </a:r>
            </a:p>
          </p:txBody>
        </p:sp>
      </p:grpSp>
      <p:grpSp>
        <p:nvGrpSpPr>
          <p:cNvPr id="7" name="组合 57">
            <a:extLst>
              <a:ext uri="{FF2B5EF4-FFF2-40B4-BE49-F238E27FC236}">
                <a16:creationId xmlns:a16="http://schemas.microsoft.com/office/drawing/2014/main" id="{309F6206-8DC6-B3CD-F9FA-4693797231EE}"/>
              </a:ext>
            </a:extLst>
          </p:cNvPr>
          <p:cNvGrpSpPr>
            <a:grpSpLocks/>
          </p:cNvGrpSpPr>
          <p:nvPr/>
        </p:nvGrpSpPr>
        <p:grpSpPr bwMode="auto">
          <a:xfrm>
            <a:off x="5286375" y="5214938"/>
            <a:ext cx="1071563" cy="714375"/>
            <a:chOff x="5321392" y="5214950"/>
            <a:chExt cx="1071563" cy="71437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1B2E80FF-0FF5-FD9C-6CFA-0C722CD6BB5C}"/>
                </a:ext>
              </a:extLst>
            </p:cNvPr>
            <p:cNvSpPr/>
            <p:nvPr/>
          </p:nvSpPr>
          <p:spPr bwMode="auto">
            <a:xfrm>
              <a:off x="5321392" y="5214950"/>
              <a:ext cx="1071563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3" name="矩形 44">
              <a:extLst>
                <a:ext uri="{FF2B5EF4-FFF2-40B4-BE49-F238E27FC236}">
                  <a16:creationId xmlns:a16="http://schemas.microsoft.com/office/drawing/2014/main" id="{4EFD2230-5E9F-8C90-7856-77D3516C45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417" y="5357826"/>
              <a:ext cx="800219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电视</a:t>
              </a:r>
            </a:p>
          </p:txBody>
        </p:sp>
      </p:grpSp>
      <p:grpSp>
        <p:nvGrpSpPr>
          <p:cNvPr id="8" name="组合 58">
            <a:extLst>
              <a:ext uri="{FF2B5EF4-FFF2-40B4-BE49-F238E27FC236}">
                <a16:creationId xmlns:a16="http://schemas.microsoft.com/office/drawing/2014/main" id="{39DB820A-2826-BC7C-7E7A-F6E7C7F6E51A}"/>
              </a:ext>
            </a:extLst>
          </p:cNvPr>
          <p:cNvGrpSpPr>
            <a:grpSpLocks/>
          </p:cNvGrpSpPr>
          <p:nvPr/>
        </p:nvGrpSpPr>
        <p:grpSpPr bwMode="auto">
          <a:xfrm>
            <a:off x="6678613" y="5214938"/>
            <a:ext cx="1108075" cy="714375"/>
            <a:chOff x="6821590" y="5214950"/>
            <a:chExt cx="1107996" cy="714375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8CE33B16-B15F-A64F-605D-62BFEDDC5A03}"/>
                </a:ext>
              </a:extLst>
            </p:cNvPr>
            <p:cNvSpPr/>
            <p:nvPr/>
          </p:nvSpPr>
          <p:spPr bwMode="auto">
            <a:xfrm>
              <a:off x="6821590" y="5214950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11" name="矩形 44">
              <a:extLst>
                <a:ext uri="{FF2B5EF4-FFF2-40B4-BE49-F238E27FC236}">
                  <a16:creationId xmlns:a16="http://schemas.microsoft.com/office/drawing/2014/main" id="{F1C0D181-E0ED-6042-34BF-0AF5F8D0F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1590" y="5343538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因特网</a:t>
              </a:r>
            </a:p>
          </p:txBody>
        </p:sp>
      </p:grpSp>
      <p:grpSp>
        <p:nvGrpSpPr>
          <p:cNvPr id="9" name="组合 59">
            <a:extLst>
              <a:ext uri="{FF2B5EF4-FFF2-40B4-BE49-F238E27FC236}">
                <a16:creationId xmlns:a16="http://schemas.microsoft.com/office/drawing/2014/main" id="{45248C3F-F4CE-741E-24DC-CF534D49EA5E}"/>
              </a:ext>
            </a:extLst>
          </p:cNvPr>
          <p:cNvGrpSpPr>
            <a:grpSpLocks/>
          </p:cNvGrpSpPr>
          <p:nvPr/>
        </p:nvGrpSpPr>
        <p:grpSpPr bwMode="auto">
          <a:xfrm>
            <a:off x="749300" y="4429125"/>
            <a:ext cx="1108075" cy="714375"/>
            <a:chOff x="892236" y="4429132"/>
            <a:chExt cx="1107996" cy="714375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CF5CF55-F5F1-56FB-E42F-C903057C87E0}"/>
                </a:ext>
              </a:extLst>
            </p:cNvPr>
            <p:cNvSpPr/>
            <p:nvPr/>
          </p:nvSpPr>
          <p:spPr bwMode="auto">
            <a:xfrm>
              <a:off x="892236" y="4429132"/>
              <a:ext cx="1071487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9" name="矩形 44">
              <a:extLst>
                <a:ext uri="{FF2B5EF4-FFF2-40B4-BE49-F238E27FC236}">
                  <a16:creationId xmlns:a16="http://schemas.microsoft.com/office/drawing/2014/main" id="{7EA8D3F5-3DBE-C352-E777-AB690B61E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236" y="455772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数字化</a:t>
              </a:r>
            </a:p>
          </p:txBody>
        </p:sp>
      </p:grpSp>
      <p:grpSp>
        <p:nvGrpSpPr>
          <p:cNvPr id="10" name="组合 60">
            <a:extLst>
              <a:ext uri="{FF2B5EF4-FFF2-40B4-BE49-F238E27FC236}">
                <a16:creationId xmlns:a16="http://schemas.microsoft.com/office/drawing/2014/main" id="{579680DC-5316-F221-C620-1A0B5A67B901}"/>
              </a:ext>
            </a:extLst>
          </p:cNvPr>
          <p:cNvGrpSpPr>
            <a:grpSpLocks/>
          </p:cNvGrpSpPr>
          <p:nvPr/>
        </p:nvGrpSpPr>
        <p:grpSpPr bwMode="auto">
          <a:xfrm>
            <a:off x="1392238" y="3643313"/>
            <a:ext cx="1108075" cy="714375"/>
            <a:chOff x="1535178" y="3643314"/>
            <a:chExt cx="1107996" cy="714375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CCE887-F2D2-7C28-687B-142FC86D38C9}"/>
                </a:ext>
              </a:extLst>
            </p:cNvPr>
            <p:cNvSpPr/>
            <p:nvPr/>
          </p:nvSpPr>
          <p:spPr bwMode="auto">
            <a:xfrm>
              <a:off x="1535178" y="364331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7" name="矩形 44">
              <a:extLst>
                <a:ext uri="{FF2B5EF4-FFF2-40B4-BE49-F238E27FC236}">
                  <a16:creationId xmlns:a16="http://schemas.microsoft.com/office/drawing/2014/main" id="{F4D62977-6357-AACF-9C50-ACD0915A0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178" y="377190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智能化</a:t>
              </a:r>
            </a:p>
          </p:txBody>
        </p:sp>
      </p:grpSp>
      <p:grpSp>
        <p:nvGrpSpPr>
          <p:cNvPr id="11" name="组合 61">
            <a:extLst>
              <a:ext uri="{FF2B5EF4-FFF2-40B4-BE49-F238E27FC236}">
                <a16:creationId xmlns:a16="http://schemas.microsoft.com/office/drawing/2014/main" id="{3EA64FDB-274D-B335-FECF-7C3AF2EFB8DF}"/>
              </a:ext>
            </a:extLst>
          </p:cNvPr>
          <p:cNvGrpSpPr>
            <a:grpSpLocks/>
          </p:cNvGrpSpPr>
          <p:nvPr/>
        </p:nvGrpSpPr>
        <p:grpSpPr bwMode="auto">
          <a:xfrm>
            <a:off x="2106613" y="2928938"/>
            <a:ext cx="1108075" cy="714375"/>
            <a:chOff x="2249558" y="2928934"/>
            <a:chExt cx="1107996" cy="714375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DC7346E-7258-DB3E-57C0-EDCB4046A7A5}"/>
                </a:ext>
              </a:extLst>
            </p:cNvPr>
            <p:cNvSpPr/>
            <p:nvPr/>
          </p:nvSpPr>
          <p:spPr bwMode="auto">
            <a:xfrm>
              <a:off x="2249558" y="292893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5" name="矩形 44">
              <a:extLst>
                <a:ext uri="{FF2B5EF4-FFF2-40B4-BE49-F238E27FC236}">
                  <a16:creationId xmlns:a16="http://schemas.microsoft.com/office/drawing/2014/main" id="{1AC0BA72-6018-B567-3120-54304FC96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9558" y="305752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高速化</a:t>
              </a:r>
            </a:p>
          </p:txBody>
        </p:sp>
      </p:grpSp>
      <p:grpSp>
        <p:nvGrpSpPr>
          <p:cNvPr id="13" name="组合 64">
            <a:extLst>
              <a:ext uri="{FF2B5EF4-FFF2-40B4-BE49-F238E27FC236}">
                <a16:creationId xmlns:a16="http://schemas.microsoft.com/office/drawing/2014/main" id="{8727644D-E548-7CCD-F45A-DAAE30F08DF9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1443038"/>
            <a:ext cx="1108075" cy="714375"/>
            <a:chOff x="5217548" y="1443024"/>
            <a:chExt cx="1107996" cy="714375"/>
          </a:xfrm>
        </p:grpSpPr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12E6902-33D0-E37E-1560-EC1931753826}"/>
                </a:ext>
              </a:extLst>
            </p:cNvPr>
            <p:cNvSpPr/>
            <p:nvPr/>
          </p:nvSpPr>
          <p:spPr bwMode="auto">
            <a:xfrm>
              <a:off x="5217548" y="1443024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601" name="矩形 44">
              <a:extLst>
                <a:ext uri="{FF2B5EF4-FFF2-40B4-BE49-F238E27FC236}">
                  <a16:creationId xmlns:a16="http://schemas.microsoft.com/office/drawing/2014/main" id="{F2242858-D398-D31D-B852-1057411C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7548" y="1571612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移动化</a:t>
              </a:r>
            </a:p>
          </p:txBody>
        </p:sp>
      </p:grpSp>
      <p:grpSp>
        <p:nvGrpSpPr>
          <p:cNvPr id="14" name="组合 65">
            <a:extLst>
              <a:ext uri="{FF2B5EF4-FFF2-40B4-BE49-F238E27FC236}">
                <a16:creationId xmlns:a16="http://schemas.microsoft.com/office/drawing/2014/main" id="{6811F30A-3079-1655-9426-B3327DE2F7BC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1214438"/>
            <a:ext cx="1108075" cy="714375"/>
            <a:chOff x="6360556" y="1214422"/>
            <a:chExt cx="1107996" cy="714375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8396D7A7-7F4A-DADE-44CD-7BAB123EA717}"/>
                </a:ext>
              </a:extLst>
            </p:cNvPr>
            <p:cNvSpPr/>
            <p:nvPr/>
          </p:nvSpPr>
          <p:spPr bwMode="auto">
            <a:xfrm>
              <a:off x="6360556" y="1214422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599" name="矩形 44">
              <a:extLst>
                <a:ext uri="{FF2B5EF4-FFF2-40B4-BE49-F238E27FC236}">
                  <a16:creationId xmlns:a16="http://schemas.microsoft.com/office/drawing/2014/main" id="{0DEFB1D3-2463-CFBE-A34A-AA8F87510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0556" y="1343010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个人化</a:t>
              </a:r>
            </a:p>
          </p:txBody>
        </p:sp>
      </p:grpSp>
      <p:sp>
        <p:nvSpPr>
          <p:cNvPr id="48" name="矩形 44">
            <a:extLst>
              <a:ext uri="{FF2B5EF4-FFF2-40B4-BE49-F238E27FC236}">
                <a16:creationId xmlns:a16="http://schemas.microsoft.com/office/drawing/2014/main" id="{1970B1CC-2BB3-C6DF-7370-6BC81C795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286375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。。。</a:t>
            </a:r>
          </a:p>
        </p:txBody>
      </p:sp>
      <p:sp>
        <p:nvSpPr>
          <p:cNvPr id="49" name="矩形 44">
            <a:extLst>
              <a:ext uri="{FF2B5EF4-FFF2-40B4-BE49-F238E27FC236}">
                <a16:creationId xmlns:a16="http://schemas.microsoft.com/office/drawing/2014/main" id="{5467861C-DF4B-D17B-0C80-6C01B04BC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1238" y="4500563"/>
            <a:ext cx="1108075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400">
                <a:latin typeface="华文中宋" panose="02010600040101010101" pitchFamily="2" charset="-122"/>
                <a:ea typeface="华文中宋" panose="02010600040101010101" pitchFamily="2" charset="-122"/>
              </a:rPr>
              <a:t>。。。</a:t>
            </a:r>
          </a:p>
        </p:txBody>
      </p:sp>
      <p:grpSp>
        <p:nvGrpSpPr>
          <p:cNvPr id="16" name="组合 63">
            <a:extLst>
              <a:ext uri="{FF2B5EF4-FFF2-40B4-BE49-F238E27FC236}">
                <a16:creationId xmlns:a16="http://schemas.microsoft.com/office/drawing/2014/main" id="{E87C0286-EAE0-56F7-8308-5BD939356A25}"/>
              </a:ext>
            </a:extLst>
          </p:cNvPr>
          <p:cNvGrpSpPr>
            <a:grpSpLocks/>
          </p:cNvGrpSpPr>
          <p:nvPr/>
        </p:nvGrpSpPr>
        <p:grpSpPr bwMode="auto">
          <a:xfrm>
            <a:off x="3932238" y="1785938"/>
            <a:ext cx="1108075" cy="714375"/>
            <a:chOff x="4074540" y="1785926"/>
            <a:chExt cx="1107996" cy="714375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5B76FB26-E66D-26DF-CEBA-F4B76EFAB83C}"/>
                </a:ext>
              </a:extLst>
            </p:cNvPr>
            <p:cNvSpPr/>
            <p:nvPr/>
          </p:nvSpPr>
          <p:spPr bwMode="auto">
            <a:xfrm>
              <a:off x="4074540" y="1785926"/>
              <a:ext cx="1071486" cy="714375"/>
            </a:xfrm>
            <a:prstGeom prst="ellipse">
              <a:avLst/>
            </a:prstGeom>
            <a:solidFill>
              <a:schemeClr val="bg2">
                <a:lumMod val="10000"/>
                <a:lumOff val="90000"/>
              </a:schemeClr>
            </a:solidFill>
            <a:ln w="9525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pPr eaLnBrk="1" hangingPunct="1">
                <a:defRPr/>
              </a:pPr>
              <a:endParaRPr lang="zh-CN" altLang="en-US" dirty="0">
                <a:ea typeface="宋体" charset="-122"/>
              </a:endParaRPr>
            </a:p>
          </p:txBody>
        </p:sp>
        <p:sp>
          <p:nvSpPr>
            <p:cNvPr id="24597" name="矩形 44">
              <a:extLst>
                <a:ext uri="{FF2B5EF4-FFF2-40B4-BE49-F238E27FC236}">
                  <a16:creationId xmlns:a16="http://schemas.microsoft.com/office/drawing/2014/main" id="{3355C957-1125-EBAE-4B9D-ADDE720B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4540" y="1914514"/>
              <a:ext cx="1107996" cy="424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1244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1244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Aft>
                  <a:spcPct val="35000"/>
                </a:spcAft>
              </a:pPr>
              <a:r>
                <a:rPr lang="zh-CN" altLang="en-US" sz="2400">
                  <a:latin typeface="华文中宋" panose="02010600040101010101" pitchFamily="2" charset="-122"/>
                  <a:ea typeface="华文中宋" panose="02010600040101010101" pitchFamily="2" charset="-122"/>
                </a:rPr>
                <a:t>综合化</a:t>
              </a:r>
            </a:p>
          </p:txBody>
        </p:sp>
      </p:grpSp>
      <p:sp>
        <p:nvSpPr>
          <p:cNvPr id="67" name="Rectangle 3">
            <a:extLst>
              <a:ext uri="{FF2B5EF4-FFF2-40B4-BE49-F238E27FC236}">
                <a16:creationId xmlns:a16="http://schemas.microsoft.com/office/drawing/2014/main" id="{27923885-995B-0E27-9AA4-7AC48D882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35560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1.1.1</a:t>
            </a:r>
            <a:r>
              <a:rPr lang="en-US" altLang="zh-CN" sz="3200" dirty="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通信的发展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7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6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4EA6F4F9-3612-2C7B-0A9A-F0DBF934C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175" y="2786063"/>
            <a:ext cx="657225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4">
            <a:extLst>
              <a:ext uri="{FF2B5EF4-FFF2-40B4-BE49-F238E27FC236}">
                <a16:creationId xmlns:a16="http://schemas.microsoft.com/office/drawing/2014/main" id="{0112FCBA-223F-524B-9B70-536200782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5688" name="AutoShape 8">
            <a:extLst>
              <a:ext uri="{FF2B5EF4-FFF2-40B4-BE49-F238E27FC236}">
                <a16:creationId xmlns:a16="http://schemas.microsoft.com/office/drawing/2014/main" id="{4A7BF85E-CA4B-E15D-0D54-DFC03F34E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3606800"/>
            <a:ext cx="754063" cy="428625"/>
          </a:xfrm>
          <a:prstGeom prst="wedgeRoundRectCallout">
            <a:avLst>
              <a:gd name="adj1" fmla="val 76472"/>
              <a:gd name="adj2" fmla="val -54250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声音</a:t>
            </a:r>
          </a:p>
        </p:txBody>
      </p:sp>
      <p:sp>
        <p:nvSpPr>
          <p:cNvPr id="455689" name="AutoShape 9">
            <a:extLst>
              <a:ext uri="{FF2B5EF4-FFF2-40B4-BE49-F238E27FC236}">
                <a16:creationId xmlns:a16="http://schemas.microsoft.com/office/drawing/2014/main" id="{0720ED4C-B5F8-04F5-34DE-D24A085CA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2917825"/>
            <a:ext cx="1285875" cy="428625"/>
          </a:xfrm>
          <a:prstGeom prst="wedgeRoundRectCallout">
            <a:avLst>
              <a:gd name="adj1" fmla="val -21079"/>
              <a:gd name="adj2" fmla="val 127079"/>
              <a:gd name="adj3" fmla="val 16667"/>
            </a:avLst>
          </a:prstGeom>
          <a:noFill/>
          <a:ln w="9525">
            <a:solidFill>
              <a:srgbClr val="003399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</a:p>
        </p:txBody>
      </p:sp>
      <p:sp>
        <p:nvSpPr>
          <p:cNvPr id="455692" name="AutoShape 12">
            <a:extLst>
              <a:ext uri="{FF2B5EF4-FFF2-40B4-BE49-F238E27FC236}">
                <a16:creationId xmlns:a16="http://schemas.microsoft.com/office/drawing/2014/main" id="{336E1EBD-589B-60D5-91A5-7D4052D56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4914900"/>
            <a:ext cx="3286125" cy="1225550"/>
          </a:xfrm>
          <a:prstGeom prst="wedgeRoundRectCallout">
            <a:avLst>
              <a:gd name="adj1" fmla="val 28134"/>
              <a:gd name="adj2" fmla="val -100727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放大、调制，产生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，并耦合到发射天线</a:t>
            </a:r>
          </a:p>
        </p:txBody>
      </p:sp>
      <p:sp>
        <p:nvSpPr>
          <p:cNvPr id="455694" name="AutoShape 14">
            <a:extLst>
              <a:ext uri="{FF2B5EF4-FFF2-40B4-BE49-F238E27FC236}">
                <a16:creationId xmlns:a16="http://schemas.microsoft.com/office/drawing/2014/main" id="{EDFC8EEA-A57C-2F72-CD29-5AC3D8D50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588" y="1562100"/>
            <a:ext cx="3136900" cy="785813"/>
          </a:xfrm>
          <a:prstGeom prst="wedgeRoundRectCallout">
            <a:avLst>
              <a:gd name="adj1" fmla="val -43778"/>
              <a:gd name="adj2" fmla="val 139389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接收天线将电磁波转换为</a:t>
            </a:r>
            <a:r>
              <a:rPr lang="en-US" altLang="zh-CN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（含有噪声</a:t>
            </a:r>
            <a:r>
              <a:rPr lang="zh-CN" altLang="en-US" sz="2400"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）</a:t>
            </a:r>
          </a:p>
        </p:txBody>
      </p:sp>
      <p:sp>
        <p:nvSpPr>
          <p:cNvPr id="455695" name="AutoShape 15">
            <a:extLst>
              <a:ext uri="{FF2B5EF4-FFF2-40B4-BE49-F238E27FC236}">
                <a16:creationId xmlns:a16="http://schemas.microsoft.com/office/drawing/2014/main" id="{A3276ACF-F088-3B1E-C0AD-9AB9D3F3A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4738" y="4881563"/>
            <a:ext cx="3429000" cy="1214437"/>
          </a:xfrm>
          <a:prstGeom prst="wedgeRoundRectCallout">
            <a:avLst>
              <a:gd name="adj1" fmla="val -15148"/>
              <a:gd name="adj2" fmla="val -103509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AM</a:t>
            </a:r>
            <a:r>
              <a:rPr lang="zh-CN" altLang="en-US" sz="200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解调还原为</a:t>
            </a:r>
            <a:r>
              <a:rPr lang="zh-CN" altLang="en-US" sz="200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音频信号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，再经音频功放后，驱动扬声器，还原为</a:t>
            </a:r>
            <a:r>
              <a:rPr lang="zh-CN" altLang="en-US" sz="2000">
                <a:solidFill>
                  <a:srgbClr val="9900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声音</a:t>
            </a:r>
            <a:r>
              <a:rPr lang="zh-CN" altLang="en-US" sz="200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</p:txBody>
      </p:sp>
      <p:sp>
        <p:nvSpPr>
          <p:cNvPr id="14" name="AutoShape 13">
            <a:extLst>
              <a:ext uri="{FF2B5EF4-FFF2-40B4-BE49-F238E27FC236}">
                <a16:creationId xmlns:a16="http://schemas.microsoft.com/office/drawing/2014/main" id="{45D63F52-AF1D-47FE-EDB2-32CAEC20B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550" y="1295400"/>
            <a:ext cx="3429000" cy="1143000"/>
          </a:xfrm>
          <a:prstGeom prst="wedgeRoundRectCallout">
            <a:avLst>
              <a:gd name="adj1" fmla="val 36319"/>
              <a:gd name="adj2" fmla="val 89468"/>
              <a:gd name="adj3" fmla="val 16667"/>
            </a:avLst>
          </a:prstGeom>
          <a:solidFill>
            <a:schemeClr val="bg1"/>
          </a:solidFill>
          <a:ln w="9525">
            <a:solidFill>
              <a:srgbClr val="003399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发射天线将</a:t>
            </a:r>
            <a:r>
              <a:rPr lang="en-US" altLang="zh-CN" sz="2000" dirty="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AM</a:t>
            </a:r>
            <a:r>
              <a:rPr lang="zh-CN" altLang="en-US" sz="2000" dirty="0">
                <a:solidFill>
                  <a:srgbClr val="0000CC"/>
                </a:solidFill>
                <a:latin typeface="Arial" panose="020B0604020202020204" pitchFamily="34" charset="0"/>
                <a:ea typeface="华文中宋" panose="02010600040101010101" pitchFamily="2" charset="-122"/>
                <a:cs typeface="Arial" panose="020B0604020202020204" pitchFamily="34" charset="0"/>
              </a:rPr>
              <a:t>信号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感应成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eaLnBrk="1" hangingPunct="1">
              <a:lnSpc>
                <a:spcPts val="26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可以辐射到大气中的电磁波                      （无线电波）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1EB8EC7-F98E-7CBE-14C1-36511E208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350" y="361950"/>
            <a:ext cx="4445000" cy="584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eaLnBrk="1" hangingPunct="1">
              <a:buClr>
                <a:srgbClr val="FF0000"/>
              </a:buClr>
              <a:buSzPct val="65000"/>
              <a:defRPr/>
            </a:pPr>
            <a:r>
              <a:rPr lang="zh-CN" altLang="en-US" sz="3200" dirty="0">
                <a:latin typeface="微软雅黑" pitchFamily="34" charset="-122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3200" b="1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1.1.2 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rPr>
              <a:t>消息 信息 信号</a:t>
            </a:r>
            <a:endParaRPr lang="zh-CN" altLang="en-US" sz="32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45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455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55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55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8" grpId="0" animBg="1"/>
      <p:bldP spid="455689" grpId="0" animBg="1"/>
      <p:bldP spid="455692" grpId="0" animBg="1"/>
      <p:bldP spid="455694" grpId="0" animBg="1"/>
      <p:bldP spid="455695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8">
            <a:extLst>
              <a:ext uri="{FF2B5EF4-FFF2-40B4-BE49-F238E27FC236}">
                <a16:creationId xmlns:a16="http://schemas.microsoft.com/office/drawing/2014/main" id="{B876E42A-D954-9094-96FB-936180D12E2E}"/>
              </a:ext>
            </a:extLst>
          </p:cNvPr>
          <p:cNvGrpSpPr>
            <a:grpSpLocks/>
          </p:cNvGrpSpPr>
          <p:nvPr/>
        </p:nvGrpSpPr>
        <p:grpSpPr bwMode="auto">
          <a:xfrm>
            <a:off x="3028950" y="5357813"/>
            <a:ext cx="3971925" cy="684212"/>
            <a:chOff x="150485" y="1039790"/>
            <a:chExt cx="2879743" cy="960072"/>
          </a:xfrm>
        </p:grpSpPr>
        <p:sp>
          <p:nvSpPr>
            <p:cNvPr id="24" name="圆角矩形 23">
              <a:extLst>
                <a:ext uri="{FF2B5EF4-FFF2-40B4-BE49-F238E27FC236}">
                  <a16:creationId xmlns:a16="http://schemas.microsoft.com/office/drawing/2014/main" id="{6D6F9F67-2614-5E66-F069-7A74FFAB6762}"/>
                </a:ext>
              </a:extLst>
            </p:cNvPr>
            <p:cNvSpPr/>
            <p:nvPr/>
          </p:nvSpPr>
          <p:spPr>
            <a:xfrm>
              <a:off x="150485" y="1039790"/>
              <a:ext cx="2827949" cy="96007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5" name="圆角矩形 7">
              <a:extLst>
                <a:ext uri="{FF2B5EF4-FFF2-40B4-BE49-F238E27FC236}">
                  <a16:creationId xmlns:a16="http://schemas.microsoft.com/office/drawing/2014/main" id="{9DDE8DF6-A17F-E1EC-9BED-ECFB8E8EED75}"/>
                </a:ext>
              </a:extLst>
            </p:cNvPr>
            <p:cNvSpPr/>
            <p:nvPr/>
          </p:nvSpPr>
          <p:spPr>
            <a:xfrm>
              <a:off x="307018" y="1039790"/>
              <a:ext cx="2723210" cy="86874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solidFill>
                    <a:srgbClr val="0000CC"/>
                  </a:solidFill>
                  <a:latin typeface="+mn-ea"/>
                </a:rPr>
                <a:t>：</a:t>
              </a:r>
              <a:r>
                <a:rPr lang="zh-CN" altLang="en-US" sz="2400" b="1" dirty="0">
                  <a:latin typeface="+mn-ea"/>
                </a:rPr>
                <a:t>消息中蕴含的有效内容。</a:t>
              </a:r>
              <a:endParaRPr lang="zh-CN" altLang="en-US" sz="2600" b="1" dirty="0"/>
            </a:p>
          </p:txBody>
        </p:sp>
      </p:grpSp>
      <p:grpSp>
        <p:nvGrpSpPr>
          <p:cNvPr id="3" name="组合 31">
            <a:extLst>
              <a:ext uri="{FF2B5EF4-FFF2-40B4-BE49-F238E27FC236}">
                <a16:creationId xmlns:a16="http://schemas.microsoft.com/office/drawing/2014/main" id="{DB67A20E-A0C4-B143-2C28-EE2F88E0A708}"/>
              </a:ext>
            </a:extLst>
          </p:cNvPr>
          <p:cNvGrpSpPr>
            <a:grpSpLocks/>
          </p:cNvGrpSpPr>
          <p:nvPr/>
        </p:nvGrpSpPr>
        <p:grpSpPr bwMode="auto">
          <a:xfrm>
            <a:off x="1414463" y="1585913"/>
            <a:ext cx="2679700" cy="1009650"/>
            <a:chOff x="322157" y="1039790"/>
            <a:chExt cx="2789662" cy="1135752"/>
          </a:xfrm>
        </p:grpSpPr>
        <p:sp>
          <p:nvSpPr>
            <p:cNvPr id="33" name="圆角矩形 32">
              <a:extLst>
                <a:ext uri="{FF2B5EF4-FFF2-40B4-BE49-F238E27FC236}">
                  <a16:creationId xmlns:a16="http://schemas.microsoft.com/office/drawing/2014/main" id="{FDE1B0D0-0CCF-29D8-432A-859CCDA155F1}"/>
                </a:ext>
              </a:extLst>
            </p:cNvPr>
            <p:cNvSpPr/>
            <p:nvPr/>
          </p:nvSpPr>
          <p:spPr>
            <a:xfrm>
              <a:off x="322157" y="1039790"/>
              <a:ext cx="2789662" cy="1135752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4" name="圆角矩形 7">
              <a:extLst>
                <a:ext uri="{FF2B5EF4-FFF2-40B4-BE49-F238E27FC236}">
                  <a16:creationId xmlns:a16="http://schemas.microsoft.com/office/drawing/2014/main" id="{A45779E5-23D3-00D2-CDBC-BD655832891B}"/>
                </a:ext>
              </a:extLst>
            </p:cNvPr>
            <p:cNvSpPr/>
            <p:nvPr/>
          </p:nvSpPr>
          <p:spPr>
            <a:xfrm>
              <a:off x="355210" y="1073719"/>
              <a:ext cx="2723556" cy="1067893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  ：通信系统传输</a:t>
              </a:r>
              <a:endParaRPr lang="en-US" altLang="zh-CN" sz="2400" b="1" dirty="0">
                <a:latin typeface="+mn-ea"/>
              </a:endParaRPr>
            </a:p>
            <a:p>
              <a:pPr algn="ctr" defTabSz="1155700" eaLnBrk="1" hangingPunct="1">
                <a:lnSpc>
                  <a:spcPts val="20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的对象。形式多种</a:t>
              </a:r>
              <a:r>
                <a:rPr lang="en-US" altLang="zh-CN" sz="2400" b="1" dirty="0">
                  <a:latin typeface="+mn-ea"/>
                </a:rPr>
                <a:t>:</a:t>
              </a:r>
              <a:endParaRPr lang="zh-CN" altLang="en-US" sz="2400" b="1" dirty="0"/>
            </a:p>
          </p:txBody>
        </p:sp>
      </p:grpSp>
      <p:grpSp>
        <p:nvGrpSpPr>
          <p:cNvPr id="4" name="组合 35">
            <a:extLst>
              <a:ext uri="{FF2B5EF4-FFF2-40B4-BE49-F238E27FC236}">
                <a16:creationId xmlns:a16="http://schemas.microsoft.com/office/drawing/2014/main" id="{20DABF81-F37B-D7FF-7154-AD251E53F815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2728913"/>
            <a:ext cx="3714750" cy="2214562"/>
            <a:chOff x="322157" y="2262993"/>
            <a:chExt cx="3720405" cy="1643073"/>
          </a:xfrm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A677D992-2FE6-A68F-C05D-86AC6E82CEDD}"/>
                </a:ext>
              </a:extLst>
            </p:cNvPr>
            <p:cNvSpPr/>
            <p:nvPr/>
          </p:nvSpPr>
          <p:spPr>
            <a:xfrm>
              <a:off x="322157" y="2422000"/>
              <a:ext cx="3219582" cy="1255567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8" name="圆角矩形 10">
              <a:extLst>
                <a:ext uri="{FF2B5EF4-FFF2-40B4-BE49-F238E27FC236}">
                  <a16:creationId xmlns:a16="http://schemas.microsoft.com/office/drawing/2014/main" id="{1C67D4D1-1C39-C5FE-9B24-F934219EFE79}"/>
                </a:ext>
              </a:extLst>
            </p:cNvPr>
            <p:cNvSpPr/>
            <p:nvPr/>
          </p:nvSpPr>
          <p:spPr>
            <a:xfrm>
              <a:off x="355546" y="2262993"/>
              <a:ext cx="3687016" cy="1643073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en-US" altLang="zh-CN" sz="2400" b="1" dirty="0">
                <a:latin typeface="+mn-ea"/>
                <a:sym typeface="Wingdings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00CC"/>
                </a:buClr>
                <a:buSzPct val="75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</a:t>
              </a:r>
              <a:endParaRPr lang="zh-CN" altLang="en-US" sz="2400" b="1" dirty="0"/>
            </a:p>
          </p:txBody>
        </p:sp>
      </p:grpSp>
      <p:grpSp>
        <p:nvGrpSpPr>
          <p:cNvPr id="5" name="组合 45">
            <a:extLst>
              <a:ext uri="{FF2B5EF4-FFF2-40B4-BE49-F238E27FC236}">
                <a16:creationId xmlns:a16="http://schemas.microsoft.com/office/drawing/2014/main" id="{3BAD6F46-1E02-D407-31BC-328797A5BB44}"/>
              </a:ext>
            </a:extLst>
          </p:cNvPr>
          <p:cNvGrpSpPr>
            <a:grpSpLocks/>
          </p:cNvGrpSpPr>
          <p:nvPr/>
        </p:nvGrpSpPr>
        <p:grpSpPr bwMode="auto">
          <a:xfrm>
            <a:off x="5357813" y="1576388"/>
            <a:ext cx="2643187" cy="1009650"/>
            <a:chOff x="297274" y="1039773"/>
            <a:chExt cx="2814545" cy="1135769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5134FF83-D137-03D0-DFFE-FE6E1C66B2A7}"/>
                </a:ext>
              </a:extLst>
            </p:cNvPr>
            <p:cNvSpPr/>
            <p:nvPr/>
          </p:nvSpPr>
          <p:spPr>
            <a:xfrm>
              <a:off x="322630" y="1039773"/>
              <a:ext cx="2789189" cy="1135769"/>
            </a:xfrm>
            <a:prstGeom prst="roundRect">
              <a:avLst>
                <a:gd name="adj" fmla="val 10000"/>
              </a:avLst>
            </a:prstGeom>
            <a:ln w="12700">
              <a:solidFill>
                <a:srgbClr val="003399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圆角矩形 7">
              <a:extLst>
                <a:ext uri="{FF2B5EF4-FFF2-40B4-BE49-F238E27FC236}">
                  <a16:creationId xmlns:a16="http://schemas.microsoft.com/office/drawing/2014/main" id="{6FF405D7-9077-F43D-AEE5-E54C095141B5}"/>
                </a:ext>
              </a:extLst>
            </p:cNvPr>
            <p:cNvSpPr/>
            <p:nvPr/>
          </p:nvSpPr>
          <p:spPr>
            <a:xfrm>
              <a:off x="297274" y="1039773"/>
              <a:ext cx="2723262" cy="1067909"/>
            </a:xfrm>
            <a:prstGeom prst="rect">
              <a:avLst/>
            </a:prstGeom>
            <a:ln w="12700">
              <a:prstDash val="lgDash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3200"/>
                </a:lnSpc>
                <a:spcAft>
                  <a:spcPct val="35000"/>
                </a:spcAft>
                <a:defRPr/>
              </a:pPr>
              <a:r>
                <a:rPr lang="zh-CN" altLang="en-US" sz="2400" b="1" dirty="0">
                  <a:latin typeface="+mn-ea"/>
                </a:rPr>
                <a:t>  </a:t>
              </a:r>
              <a:r>
                <a:rPr lang="zh-CN" altLang="en-US" sz="2400" b="1" dirty="0">
                  <a:solidFill>
                    <a:srgbClr val="0000CC"/>
                  </a:solidFill>
                  <a:latin typeface="+mn-ea"/>
                </a:rPr>
                <a:t>：</a:t>
              </a:r>
              <a:r>
                <a:rPr lang="zh-CN" altLang="en-US" sz="2400" b="1" dirty="0">
                  <a:latin typeface="+mn-ea"/>
                </a:rPr>
                <a:t>消息</a:t>
              </a:r>
              <a:r>
                <a:rPr lang="zh-CN" altLang="en-US" sz="2400" b="1" dirty="0">
                  <a:latin typeface="宋体" pitchFamily="2" charset="-122"/>
                </a:rPr>
                <a:t>的电表示形式</a:t>
              </a:r>
              <a:r>
                <a:rPr lang="en-US" altLang="zh-CN" sz="2400" b="1" dirty="0">
                  <a:latin typeface="宋体" pitchFamily="2" charset="-122"/>
                </a:rPr>
                <a:t>/</a:t>
              </a:r>
              <a:r>
                <a:rPr lang="zh-CN" altLang="en-US" sz="2400" b="1" dirty="0">
                  <a:latin typeface="宋体" pitchFamily="2" charset="-122"/>
                </a:rPr>
                <a:t>传输载体。</a:t>
              </a:r>
              <a:endParaRPr lang="zh-CN" altLang="en-US" sz="2400" b="1" dirty="0"/>
            </a:p>
          </p:txBody>
        </p:sp>
      </p:grpSp>
      <p:grpSp>
        <p:nvGrpSpPr>
          <p:cNvPr id="6" name="组合 49">
            <a:extLst>
              <a:ext uri="{FF2B5EF4-FFF2-40B4-BE49-F238E27FC236}">
                <a16:creationId xmlns:a16="http://schemas.microsoft.com/office/drawing/2014/main" id="{CACA64A7-9CD9-A2EB-6B01-F509289DFEB0}"/>
              </a:ext>
            </a:extLst>
          </p:cNvPr>
          <p:cNvGrpSpPr>
            <a:grpSpLocks/>
          </p:cNvGrpSpPr>
          <p:nvPr/>
        </p:nvGrpSpPr>
        <p:grpSpPr bwMode="auto">
          <a:xfrm>
            <a:off x="5214938" y="2586038"/>
            <a:ext cx="3500437" cy="2428875"/>
            <a:chOff x="322157" y="2262993"/>
            <a:chExt cx="3720405" cy="1802080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FC0A5D0B-8392-0054-D2D7-39F9E39C8230}"/>
                </a:ext>
              </a:extLst>
            </p:cNvPr>
            <p:cNvSpPr/>
            <p:nvPr/>
          </p:nvSpPr>
          <p:spPr>
            <a:xfrm>
              <a:off x="322157" y="2496203"/>
              <a:ext cx="3416698" cy="1272056"/>
            </a:xfrm>
            <a:prstGeom prst="roundRect">
              <a:avLst>
                <a:gd name="adj" fmla="val 10000"/>
              </a:avLst>
            </a:prstGeom>
            <a:ln w="28575">
              <a:solidFill>
                <a:srgbClr val="003399"/>
              </a:solidFill>
            </a:ln>
          </p:spPr>
          <p:style>
            <a:lnRef idx="2">
              <a:scrgbClr r="0" g="0" b="0"/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2" name="圆角矩形 10">
              <a:extLst>
                <a:ext uri="{FF2B5EF4-FFF2-40B4-BE49-F238E27FC236}">
                  <a16:creationId xmlns:a16="http://schemas.microsoft.com/office/drawing/2014/main" id="{03094637-AF04-ED45-03A9-1DF6AFA5832A}"/>
                </a:ext>
              </a:extLst>
            </p:cNvPr>
            <p:cNvSpPr/>
            <p:nvPr/>
          </p:nvSpPr>
          <p:spPr>
            <a:xfrm>
              <a:off x="355902" y="2262993"/>
              <a:ext cx="3686660" cy="1802080"/>
            </a:xfrm>
            <a:prstGeom prst="rect">
              <a:avLst/>
            </a:prstGeom>
            <a:ln w="28575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49530" tIns="33020" rIns="49530" bIns="33020" spcCol="1270" anchor="ctr"/>
            <a:lstStyle/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模拟信号：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defRPr/>
              </a:pPr>
              <a:r>
                <a:rPr lang="en-US" altLang="zh-CN" sz="2400" b="1" dirty="0">
                  <a:solidFill>
                    <a:srgbClr val="FF0000"/>
                  </a:solidFill>
                  <a:latin typeface="+mn-ea"/>
                </a:rPr>
                <a:t>   </a:t>
              </a:r>
              <a:endParaRPr lang="en-US" altLang="zh-CN" sz="2400" b="1" dirty="0">
                <a:latin typeface="+mn-ea"/>
                <a:sym typeface="Wingdings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+mn-ea"/>
                </a:rPr>
                <a:t>数字信号：</a:t>
              </a:r>
              <a:endParaRPr lang="en-US" altLang="zh-CN" sz="2400" b="1" dirty="0">
                <a:solidFill>
                  <a:srgbClr val="FF0000"/>
                </a:solidFill>
                <a:latin typeface="+mn-ea"/>
              </a:endParaRPr>
            </a:p>
            <a:p>
              <a:pPr defTabSz="1155700" eaLnBrk="1" hangingPunct="1">
                <a:lnSpc>
                  <a:spcPts val="2000"/>
                </a:lnSpc>
                <a:spcAft>
                  <a:spcPct val="35000"/>
                </a:spcAft>
                <a:buClr>
                  <a:srgbClr val="FF0000"/>
                </a:buClr>
                <a:buSzPct val="80000"/>
                <a:defRPr/>
              </a:pPr>
              <a:r>
                <a:rPr lang="zh-CN" altLang="en-US" sz="2400" b="1" dirty="0">
                  <a:latin typeface="+mn-ea"/>
                </a:rPr>
                <a:t>   </a:t>
              </a:r>
              <a:endParaRPr lang="zh-CN" altLang="en-US" sz="2400" b="1" dirty="0"/>
            </a:p>
          </p:txBody>
        </p:sp>
      </p:grpSp>
      <p:cxnSp>
        <p:nvCxnSpPr>
          <p:cNvPr id="40971" name="直接连接符 58">
            <a:extLst>
              <a:ext uri="{FF2B5EF4-FFF2-40B4-BE49-F238E27FC236}">
                <a16:creationId xmlns:a16="http://schemas.microsoft.com/office/drawing/2014/main" id="{17005F23-355D-9235-44CD-DAFE8DDAAD7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214813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直接连接符 60">
            <a:extLst>
              <a:ext uri="{FF2B5EF4-FFF2-40B4-BE49-F238E27FC236}">
                <a16:creationId xmlns:a16="http://schemas.microsoft.com/office/drawing/2014/main" id="{76C799E2-1814-FC7D-5B43-14835F5D257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72063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直接连接符 66">
            <a:extLst>
              <a:ext uri="{FF2B5EF4-FFF2-40B4-BE49-F238E27FC236}">
                <a16:creationId xmlns:a16="http://schemas.microsoft.com/office/drawing/2014/main" id="{DADDE52F-8516-036C-888B-4F09DE7A3BF3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85750" y="2800350"/>
            <a:ext cx="1714500" cy="0"/>
          </a:xfrm>
          <a:prstGeom prst="line">
            <a:avLst/>
          </a:prstGeom>
          <a:noFill/>
          <a:ln w="28575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4" name="直接连接符 68">
            <a:extLst>
              <a:ext uri="{FF2B5EF4-FFF2-40B4-BE49-F238E27FC236}">
                <a16:creationId xmlns:a16="http://schemas.microsoft.com/office/drawing/2014/main" id="{C858BC7D-43F6-64A9-1338-C956B5576C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143000" y="3657600"/>
            <a:ext cx="142875" cy="1588"/>
          </a:xfrm>
          <a:prstGeom prst="line">
            <a:avLst/>
          </a:prstGeom>
          <a:noFill/>
          <a:ln w="38100" algn="ctr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圆角矩形 10">
            <a:extLst>
              <a:ext uri="{FF2B5EF4-FFF2-40B4-BE49-F238E27FC236}">
                <a16:creationId xmlns:a16="http://schemas.microsoft.com/office/drawing/2014/main" id="{4841505C-F357-A06B-4570-856FA6B81CFA}"/>
              </a:ext>
            </a:extLst>
          </p:cNvPr>
          <p:cNvSpPr/>
          <p:nvPr/>
        </p:nvSpPr>
        <p:spPr bwMode="auto">
          <a:xfrm>
            <a:off x="5214938" y="2586038"/>
            <a:ext cx="3327400" cy="242887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2400" b="1" dirty="0">
                <a:latin typeface="+mn-ea"/>
              </a:rPr>
              <a:t>信号参量取值连续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3399"/>
              </a:buClr>
              <a:buSzPct val="80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FF0000"/>
              </a:buClr>
              <a:buSzPct val="80000"/>
              <a:defRPr/>
            </a:pPr>
            <a:r>
              <a:rPr lang="zh-CN" altLang="en-US" sz="2400" b="1" dirty="0">
                <a:latin typeface="+mn-ea"/>
              </a:rPr>
              <a:t>   信号参量取值离散</a:t>
            </a:r>
            <a:endParaRPr lang="zh-CN" altLang="en-US" sz="2400" b="1" dirty="0"/>
          </a:p>
        </p:txBody>
      </p:sp>
      <p:sp>
        <p:nvSpPr>
          <p:cNvPr id="36" name="圆角矩形 10">
            <a:extLst>
              <a:ext uri="{FF2B5EF4-FFF2-40B4-BE49-F238E27FC236}">
                <a16:creationId xmlns:a16="http://schemas.microsoft.com/office/drawing/2014/main" id="{5044A41B-1FE3-DB36-064E-5BE0E83C0BE2}"/>
              </a:ext>
            </a:extLst>
          </p:cNvPr>
          <p:cNvSpPr/>
          <p:nvPr/>
        </p:nvSpPr>
        <p:spPr bwMode="auto">
          <a:xfrm>
            <a:off x="1214438" y="2727325"/>
            <a:ext cx="3286125" cy="221456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语音、温度、图像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r>
              <a:rPr lang="zh-CN" altLang="en-US" sz="2400" b="1" dirty="0">
                <a:latin typeface="+mn-ea"/>
              </a:rPr>
              <a:t>数据、文字、符号</a:t>
            </a:r>
            <a:r>
              <a:rPr lang="zh-CN" altLang="en-US" sz="2400" b="1" dirty="0">
                <a:latin typeface="+mn-ea"/>
                <a:sym typeface="Wingdings"/>
              </a:rPr>
              <a:t></a:t>
            </a:r>
            <a:endParaRPr lang="zh-CN" altLang="en-US" sz="2400" b="1" dirty="0"/>
          </a:p>
        </p:txBody>
      </p:sp>
      <p:sp>
        <p:nvSpPr>
          <p:cNvPr id="39" name="圆角矩形 10">
            <a:extLst>
              <a:ext uri="{FF2B5EF4-FFF2-40B4-BE49-F238E27FC236}">
                <a16:creationId xmlns:a16="http://schemas.microsoft.com/office/drawing/2014/main" id="{C458CDC4-CED8-2C24-66D1-45FA4641C5BC}"/>
              </a:ext>
            </a:extLst>
          </p:cNvPr>
          <p:cNvSpPr/>
          <p:nvPr/>
        </p:nvSpPr>
        <p:spPr bwMode="auto">
          <a:xfrm>
            <a:off x="1319213" y="2728913"/>
            <a:ext cx="3681412" cy="2214562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49530" tIns="33020" rIns="49530" bIns="33020" spcCol="1270" anchor="ctr"/>
          <a:lstStyle/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连续消息：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endParaRPr lang="en-US" altLang="zh-CN" sz="2400" b="1" dirty="0">
              <a:latin typeface="+mn-ea"/>
              <a:sym typeface="Wingdings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离散消息：</a:t>
            </a:r>
            <a:endParaRPr lang="en-US" altLang="zh-CN" sz="2400" b="1" dirty="0">
              <a:solidFill>
                <a:srgbClr val="FF0000"/>
              </a:solidFill>
              <a:latin typeface="+mn-ea"/>
            </a:endParaRPr>
          </a:p>
          <a:p>
            <a:pPr defTabSz="1155700" eaLnBrk="1" hangingPunct="1">
              <a:lnSpc>
                <a:spcPts val="2000"/>
              </a:lnSpc>
              <a:spcAft>
                <a:spcPct val="35000"/>
              </a:spcAft>
              <a:buClr>
                <a:srgbClr val="0000CC"/>
              </a:buClr>
              <a:buSzPct val="75000"/>
              <a:defRPr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  </a:t>
            </a:r>
            <a:endParaRPr lang="zh-CN" altLang="en-US" sz="2400" b="1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D3B05EE-60DB-AB79-F64E-2B0A75523B23}"/>
              </a:ext>
            </a:extLst>
          </p:cNvPr>
          <p:cNvSpPr/>
          <p:nvPr/>
        </p:nvSpPr>
        <p:spPr bwMode="auto">
          <a:xfrm>
            <a:off x="4643438" y="1228725"/>
            <a:ext cx="1071562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39" name="矩形 40">
            <a:extLst>
              <a:ext uri="{FF2B5EF4-FFF2-40B4-BE49-F238E27FC236}">
                <a16:creationId xmlns:a16="http://schemas.microsoft.com/office/drawing/2014/main" id="{58CEC3BC-B47E-55D1-EC01-6E0D5AFA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863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信号</a:t>
            </a: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18D281B-8A97-A4CB-6593-BAA260C91182}"/>
              </a:ext>
            </a:extLst>
          </p:cNvPr>
          <p:cNvSpPr/>
          <p:nvPr/>
        </p:nvSpPr>
        <p:spPr bwMode="auto">
          <a:xfrm>
            <a:off x="714375" y="1228725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41" name="矩形 44">
            <a:extLst>
              <a:ext uri="{FF2B5EF4-FFF2-40B4-BE49-F238E27FC236}">
                <a16:creationId xmlns:a16="http://schemas.microsoft.com/office/drawing/2014/main" id="{DE76934F-9C8C-7817-EBA8-95D190C10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1357313"/>
            <a:ext cx="90328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消息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0303141-A6A3-FD4A-E28D-4D04E5691A17}"/>
              </a:ext>
            </a:extLst>
          </p:cNvPr>
          <p:cNvSpPr/>
          <p:nvPr/>
        </p:nvSpPr>
        <p:spPr bwMode="auto">
          <a:xfrm>
            <a:off x="2286000" y="5014913"/>
            <a:ext cx="1071563" cy="714375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/>
          <a:lstStyle/>
          <a:p>
            <a:pPr eaLnBrk="1" hangingPunct="1">
              <a:defRPr/>
            </a:pPr>
            <a:endParaRPr lang="zh-CN" altLang="en-US" b="1" dirty="0">
              <a:ea typeface="宋体" charset="-122"/>
            </a:endParaRPr>
          </a:p>
        </p:txBody>
      </p:sp>
      <p:sp>
        <p:nvSpPr>
          <p:cNvPr id="26643" name="矩形 49">
            <a:extLst>
              <a:ext uri="{FF2B5EF4-FFF2-40B4-BE49-F238E27FC236}">
                <a16:creationId xmlns:a16="http://schemas.microsoft.com/office/drawing/2014/main" id="{554DEB9A-A263-6FB4-9AA9-FB22569F8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425" y="5135563"/>
            <a:ext cx="90328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244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244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Aft>
                <a:spcPct val="35000"/>
              </a:spcAft>
            </a:pPr>
            <a:r>
              <a:rPr lang="zh-CN" altLang="en-US" sz="2800" b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3.8|5|2|12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7.3|14.4|79|19.3|39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7|5.2|14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1.6|5.6|4.6|2.4|6.3|9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9.2|0.9|0.5|0.3|0.3|0.9|0.7|1.6|11.2|11.9|10.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2.8|0.8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|8.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33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.2|1.1|1.4|19.4|1.3|1.5|12.6|0.9|8.7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1.8|1.7|20.2|30.7|5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3.7|1.6|4.8|0.9|12.6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4|1.7|37.9|10.1|89.9|34.3|24.7|8.3|6.2|3.7|0.4|5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3.8|10.1|12.9|3.1|15.4|11.1|1.3|10.9|3.6|9.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21.4|8.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6.5|7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3.8|28.4|7.2|22.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9.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9|8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20.8|4.3|21.4|14.1|1.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1.6|5.3|6.9|8.9|9.3|41.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12.5|5.4|2.8|2.8|7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2.7|22.3|23.6|13.2|42.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3|3.8|14.3|5.9|6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5.7|0.8|16.4|9|4.5|1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8.3|11.2|9.7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53.2|3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6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|25.4|11.3|8.7|1.1|8.8|14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5605</TotalTime>
  <Words>1800</Words>
  <Application>Microsoft Macintosh PowerPoint</Application>
  <PresentationFormat>On-screen Show (4:3)</PresentationFormat>
  <Paragraphs>353</Paragraphs>
  <Slides>44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44</vt:i4>
      </vt:variant>
    </vt:vector>
  </HeadingPairs>
  <TitlesOfParts>
    <vt:vector size="60" baseType="lpstr">
      <vt:lpstr>DengXian</vt:lpstr>
      <vt:lpstr>楷体_GB2312</vt:lpstr>
      <vt:lpstr>隶书</vt:lpstr>
      <vt:lpstr>微软雅黑</vt:lpstr>
      <vt:lpstr>黑体</vt:lpstr>
      <vt:lpstr>宋体</vt:lpstr>
      <vt:lpstr>华文中宋</vt:lpstr>
      <vt:lpstr>Arial</vt:lpstr>
      <vt:lpstr>Arial Black</vt:lpstr>
      <vt:lpstr>Tahoma</vt:lpstr>
      <vt:lpstr>Times New Roman</vt:lpstr>
      <vt:lpstr>Wingdings</vt:lpstr>
      <vt:lpstr>Pixel</vt:lpstr>
      <vt:lpstr>Visio</vt:lpstr>
      <vt:lpstr>公式</vt:lpstr>
      <vt:lpstr>Equation</vt:lpstr>
      <vt:lpstr>PowerPoint Presentation</vt:lpstr>
      <vt:lpstr>课程考核方式</vt:lpstr>
      <vt:lpstr>本课程课程资料链接:(同步更新)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①  模拟信号  和   数字信号: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Jiangnan 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江南大学</dc:title>
  <dc:subject/>
  <dc:creator>cgy</dc:creator>
  <cp:keywords/>
  <dc:description/>
  <cp:lastModifiedBy>GY Chu</cp:lastModifiedBy>
  <cp:revision>644</cp:revision>
  <cp:lastPrinted>2024-09-09T01:20:36Z</cp:lastPrinted>
  <dcterms:created xsi:type="dcterms:W3CDTF">1601-01-01T00:00:00Z</dcterms:created>
  <dcterms:modified xsi:type="dcterms:W3CDTF">2025-09-10T00:55:32Z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