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2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3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38"/>
  </p:notesMasterIdLst>
  <p:handoutMasterIdLst>
    <p:handoutMasterId r:id="rId39"/>
  </p:handoutMasterIdLst>
  <p:sldIdLst>
    <p:sldId id="278" r:id="rId2"/>
    <p:sldId id="288" r:id="rId3"/>
    <p:sldId id="289" r:id="rId4"/>
    <p:sldId id="290" r:id="rId5"/>
    <p:sldId id="291" r:id="rId6"/>
    <p:sldId id="292" r:id="rId7"/>
    <p:sldId id="259" r:id="rId8"/>
    <p:sldId id="293" r:id="rId9"/>
    <p:sldId id="260" r:id="rId10"/>
    <p:sldId id="294" r:id="rId11"/>
    <p:sldId id="262" r:id="rId12"/>
    <p:sldId id="263" r:id="rId13"/>
    <p:sldId id="295" r:id="rId14"/>
    <p:sldId id="264" r:id="rId15"/>
    <p:sldId id="266" r:id="rId16"/>
    <p:sldId id="267" r:id="rId17"/>
    <p:sldId id="296" r:id="rId18"/>
    <p:sldId id="269" r:id="rId19"/>
    <p:sldId id="297" r:id="rId20"/>
    <p:sldId id="298" r:id="rId21"/>
    <p:sldId id="299" r:id="rId22"/>
    <p:sldId id="300" r:id="rId23"/>
    <p:sldId id="301" r:id="rId24"/>
    <p:sldId id="302" r:id="rId25"/>
    <p:sldId id="303" r:id="rId26"/>
    <p:sldId id="304" r:id="rId27"/>
    <p:sldId id="305" r:id="rId28"/>
    <p:sldId id="306" r:id="rId29"/>
    <p:sldId id="307" r:id="rId30"/>
    <p:sldId id="308" r:id="rId31"/>
    <p:sldId id="310" r:id="rId32"/>
    <p:sldId id="311" r:id="rId33"/>
    <p:sldId id="312" r:id="rId34"/>
    <p:sldId id="313" r:id="rId35"/>
    <p:sldId id="314" r:id="rId36"/>
    <p:sldId id="315" r:id="rId3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FF00FF"/>
    <a:srgbClr val="000000"/>
    <a:srgbClr val="FF0066"/>
    <a:srgbClr val="CC3300"/>
    <a:srgbClr val="0000FF"/>
    <a:srgbClr val="FF33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 autoAdjust="0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160"/>
        <p:guide pos="2880"/>
      </p:guideLst>
    </p:cSldViewPr>
  </p:slideViewPr>
  <p:notesTextViewPr>
    <p:cViewPr>
      <p:scale>
        <a:sx n="85" d="100"/>
        <a:sy n="8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2880" cy="18288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c" userId="5bc9efa7-ddea-4be2-9b71-fa0f56c89193" providerId="ADAL" clId="{20E7731F-79E2-914E-B5CE-90B43022D80C}"/>
    <pc:docChg chg="modSld">
      <pc:chgData name="cc" userId="5bc9efa7-ddea-4be2-9b71-fa0f56c89193" providerId="ADAL" clId="{20E7731F-79E2-914E-B5CE-90B43022D80C}" dt="2025-09-09T15:00:52.044" v="0" actId="20577"/>
      <pc:docMkLst>
        <pc:docMk/>
      </pc:docMkLst>
      <pc:sldChg chg="modSp mod">
        <pc:chgData name="cc" userId="5bc9efa7-ddea-4be2-9b71-fa0f56c89193" providerId="ADAL" clId="{20E7731F-79E2-914E-B5CE-90B43022D80C}" dt="2025-09-09T15:00:52.044" v="0" actId="20577"/>
        <pc:sldMkLst>
          <pc:docMk/>
          <pc:sldMk cId="0" sldId="278"/>
        </pc:sldMkLst>
        <pc:spChg chg="mod">
          <ac:chgData name="cc" userId="5bc9efa7-ddea-4be2-9b71-fa0f56c89193" providerId="ADAL" clId="{20E7731F-79E2-914E-B5CE-90B43022D80C}" dt="2025-09-09T15:00:52.044" v="0" actId="20577"/>
          <ac:spMkLst>
            <pc:docMk/>
            <pc:sldMk cId="0" sldId="278"/>
            <ac:spMk id="5128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344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C6FCE91A-0762-430C-9443-008F3C58F77C}" type="datetimeFigureOut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429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344" y="8829429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2E26172-585F-4C17-8FC6-7CB045F67F4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75811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344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040" y="4415790"/>
            <a:ext cx="560832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宋体" pitchFamily="2" charset="-122"/>
                <a:cs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344" y="8829429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CD0BF65-707B-463A-8A80-15127467887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50496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>
            <a:extLst>
              <a:ext uri="{FF2B5EF4-FFF2-40B4-BE49-F238E27FC236}">
                <a16:creationId xmlns:a16="http://schemas.microsoft.com/office/drawing/2014/main" id="{B09C58F1-9176-F67B-EA0B-51339FB5AC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932A6B8-87F3-4D6E-8602-73E029C7B9A3}" type="slidenum">
              <a:rPr lang="en-US" altLang="zh-CN">
                <a:latin typeface="Arial" panose="020B0604020202020204" pitchFamily="34" charset="0"/>
              </a:rPr>
              <a:pPr eaLnBrk="1" hangingPunct="1"/>
              <a:t>15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7891" name="Rectangle 2">
            <a:extLst>
              <a:ext uri="{FF2B5EF4-FFF2-40B4-BE49-F238E27FC236}">
                <a16:creationId xmlns:a16="http://schemas.microsoft.com/office/drawing/2014/main" id="{B57BEB38-5BBE-EFBC-C292-66D5ED3574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>
            <a:extLst>
              <a:ext uri="{FF2B5EF4-FFF2-40B4-BE49-F238E27FC236}">
                <a16:creationId xmlns:a16="http://schemas.microsoft.com/office/drawing/2014/main" id="{F0C1046F-7981-E069-1149-F94147F99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2455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56471AB4-F215-D35D-EDCD-810B8F5489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4AB2F35-F2DF-4571-B9BB-38A8799DCED2}" type="slidenum">
              <a:rPr lang="en-US" altLang="zh-CN">
                <a:latin typeface="Arial" panose="020B0604020202020204" pitchFamily="34" charset="0"/>
              </a:rPr>
              <a:pPr eaLnBrk="1" hangingPunct="1"/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id="{C893F606-0C01-4E09-FD98-11BC6382F6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id="{9A35F92F-5E34-FA60-282A-D620175CCD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957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B69AE906-431A-94DD-C3E0-85E799A9D7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FAE114C-2DBD-4030-A6B1-B25772C566AE}" type="slidenum">
              <a:rPr lang="en-US" altLang="zh-CN">
                <a:latin typeface="Arial" panose="020B0604020202020204" pitchFamily="34" charset="0"/>
              </a:rPr>
              <a:pPr eaLnBrk="1" hangingPunct="1"/>
              <a:t>22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C6C02BC8-DD42-09DA-D305-312F6B8D28B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2E27B67E-5087-F24A-3A26-F8D8865E4D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83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2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3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B360FF-46BE-4208-825D-653320AC55FC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44830-EF34-42F6-8E3D-8BECC95745A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3017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97A8E-9E9F-4DED-B9B7-D9DED5BB43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689DC-9171-4E69-80DB-FB7D4349460D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5712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48E3B6-BC36-46B8-B2CB-9FEFFD43BC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588241-8567-49B0-9390-BD0DBD608791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196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7A73E6-4913-456D-8627-5940B84A4C5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81CDEB-05FF-4761-AA2B-489AF6EAA877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94202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981200"/>
            <a:ext cx="8229600" cy="388620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B6CE11-B1EC-4C7A-B5A8-8C1DF5EFB53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81FDD5-F9D6-4059-A502-4B4009CAE0EA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63525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32A31C-E524-49F5-BE35-669D1870EA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A98FBD-1204-4D3F-AC57-8D238E0D213C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130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C5319-BD06-46C7-B55D-C3F7BD61CD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689965-BF5B-4164-9027-C65F7B0E7849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496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7F4DD2-422A-41DA-9080-89F305368B8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61C54B-5A19-4882-95F9-107653956FBD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2202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D2F65-437E-4789-9831-A844E3644B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BACA6D-885F-49EB-92D5-E6D1F40F1089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842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BB8D3-24C0-4B63-9816-594584F32FB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633A43-3A4A-4271-9334-0943030C10F8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7956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21131-2DDB-411F-B40F-C5ABF2A2CE7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A1029-0DCA-43B1-945D-5C0BD72BACA2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628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ACB1B-25F5-42C2-8C17-05F7901526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EB9F4F-83BB-4507-8E1C-200674B3B7F7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2827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FF8DD2-70FB-48AA-9613-8154DC6E27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5B11F7-9194-4353-AFE0-A72EBEBAE035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139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79163E-8B72-4631-811E-3AC619DBDC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92AC5A-D3A4-4F46-B6FC-7437E0F6051A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3202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5EEE5-1961-4C2C-AF86-4DC5702EEF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7B4C5C-A613-4ECF-BA87-F5EBD84C43BA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8498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89B45E6-9B3E-4D48-996E-3324E4F3053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28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2096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61F4528-3D7D-45F8-8A85-C50DE5F3C52A}" type="datetime1">
              <a:rPr lang="zh-CN" altLang="en-US"/>
              <a:pPr>
                <a:defRPr/>
              </a:pPr>
              <a:t>2025/9/9</a:t>
            </a:fld>
            <a:endParaRPr lang="en-US" altLang="zh-CN"/>
          </a:p>
        </p:txBody>
      </p:sp>
      <p:pic>
        <p:nvPicPr>
          <p:cNvPr id="1031" name="Picture 14"/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20638"/>
            <a:ext cx="12811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28.png"/><Relationship Id="rId5" Type="http://schemas.openxmlformats.org/officeDocument/2006/relationships/image" Target="../media/image27.jpeg"/><Relationship Id="rId4" Type="http://schemas.openxmlformats.org/officeDocument/2006/relationships/image" Target="../media/image2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31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oleObject" Target="../embeddings/oleObject20.bin"/><Relationship Id="rId7" Type="http://schemas.openxmlformats.org/officeDocument/2006/relationships/image" Target="../media/image36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35.png"/><Relationship Id="rId4" Type="http://schemas.openxmlformats.org/officeDocument/2006/relationships/image" Target="../media/image34.wmf"/><Relationship Id="rId9" Type="http://schemas.openxmlformats.org/officeDocument/2006/relationships/image" Target="../media/image37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8.wmf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44.png"/><Relationship Id="rId5" Type="http://schemas.openxmlformats.org/officeDocument/2006/relationships/image" Target="../media/image43.wmf"/><Relationship Id="rId4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jpeg"/><Relationship Id="rId3" Type="http://schemas.openxmlformats.org/officeDocument/2006/relationships/image" Target="../media/image45.png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6" Type="http://schemas.openxmlformats.org/officeDocument/2006/relationships/oleObject" Target="../embeddings/oleObject28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7.bin"/><Relationship Id="rId9" Type="http://schemas.openxmlformats.org/officeDocument/2006/relationships/image" Target="../media/image4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6" Type="http://schemas.openxmlformats.org/officeDocument/2006/relationships/image" Target="../media/image51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53.wmf"/><Relationship Id="rId4" Type="http://schemas.openxmlformats.org/officeDocument/2006/relationships/image" Target="../media/image50.png"/><Relationship Id="rId9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55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5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57.wmf"/><Relationship Id="rId12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58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5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7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64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63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12" Type="http://schemas.openxmlformats.org/officeDocument/2006/relationships/image" Target="../media/image70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67.wmf"/><Relationship Id="rId11" Type="http://schemas.openxmlformats.org/officeDocument/2006/relationships/oleObject" Target="../embeddings/oleObject45.bin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44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wmf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75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72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74.wmf"/><Relationship Id="rId4" Type="http://schemas.openxmlformats.org/officeDocument/2006/relationships/image" Target="../media/image71.wmf"/><Relationship Id="rId9" Type="http://schemas.openxmlformats.org/officeDocument/2006/relationships/oleObject" Target="../embeddings/oleObject4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wmf"/><Relationship Id="rId13" Type="http://schemas.openxmlformats.org/officeDocument/2006/relationships/oleObject" Target="../embeddings/oleObject56.bin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80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2.wmf"/><Relationship Id="rId1" Type="http://schemas.openxmlformats.org/officeDocument/2006/relationships/tags" Target="../tags/tag26.xml"/><Relationship Id="rId6" Type="http://schemas.openxmlformats.org/officeDocument/2006/relationships/image" Target="../media/image77.wmf"/><Relationship Id="rId11" Type="http://schemas.openxmlformats.org/officeDocument/2006/relationships/oleObject" Target="../embeddings/oleObject55.bin"/><Relationship Id="rId5" Type="http://schemas.openxmlformats.org/officeDocument/2006/relationships/oleObject" Target="../embeddings/oleObject52.bin"/><Relationship Id="rId15" Type="http://schemas.openxmlformats.org/officeDocument/2006/relationships/oleObject" Target="../embeddings/oleObject57.bin"/><Relationship Id="rId10" Type="http://schemas.openxmlformats.org/officeDocument/2006/relationships/image" Target="../media/image79.wmf"/><Relationship Id="rId4" Type="http://schemas.openxmlformats.org/officeDocument/2006/relationships/image" Target="../media/image76.wmf"/><Relationship Id="rId9" Type="http://schemas.openxmlformats.org/officeDocument/2006/relationships/oleObject" Target="../embeddings/oleObject54.bin"/><Relationship Id="rId14" Type="http://schemas.openxmlformats.org/officeDocument/2006/relationships/image" Target="../media/image8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86.wmf"/><Relationship Id="rId4" Type="http://schemas.openxmlformats.org/officeDocument/2006/relationships/image" Target="../media/image83.wmf"/><Relationship Id="rId9" Type="http://schemas.openxmlformats.org/officeDocument/2006/relationships/oleObject" Target="../embeddings/oleObject6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68.bin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Relationship Id="rId6" Type="http://schemas.openxmlformats.org/officeDocument/2006/relationships/image" Target="../media/image84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90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92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13.png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8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55EF20E-F2C8-48D6-8B8D-BEFBF3BF6A3E}" type="slidenum">
              <a:rPr lang="zh-CN" altLang="en-US" sz="1200" smtClean="0">
                <a:latin typeface="Arial Black" panose="020B0A040201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Arial Black" panose="020B0A04020102020204" pitchFamily="34" charset="0"/>
            </a:endParaRPr>
          </a:p>
        </p:txBody>
      </p:sp>
      <p:sp>
        <p:nvSpPr>
          <p:cNvPr id="5123" name="Rectangle 18"/>
          <p:cNvSpPr txBox="1">
            <a:spLocks noGrp="1" noChangeArrowheads="1"/>
          </p:cNvSpPr>
          <p:nvPr/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6799E42-D918-4FF7-9A21-0F28473CC15A}" type="slidenum">
              <a:rPr lang="zh-CN" altLang="en-US" sz="1200">
                <a:latin typeface="Arial Black" panose="020B0A04020102020204" pitchFamily="34" charset="0"/>
                <a:ea typeface="宋体" panose="02010600030101010101" pitchFamily="2" charset="-122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  <p:pic>
        <p:nvPicPr>
          <p:cNvPr id="5127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89865"/>
            <a:ext cx="2736176" cy="791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Rectangle 7"/>
          <p:cNvSpPr>
            <a:spLocks noChangeArrowheads="1"/>
          </p:cNvSpPr>
          <p:nvPr/>
        </p:nvSpPr>
        <p:spPr bwMode="auto">
          <a:xfrm>
            <a:off x="1324710" y="2697480"/>
            <a:ext cx="6400800" cy="2376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217487" y="1234440"/>
            <a:ext cx="8709025" cy="938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60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ea"/>
                <a:ea typeface="+mj-ea"/>
              </a:rPr>
              <a:t>通信原理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7498D947-1B4B-4A30-E3AB-6F8655EA78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3900" y="2451100"/>
          <a:ext cx="2435225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120" imgH="431640" progId="Equation.DSMT4">
                  <p:embed/>
                </p:oleObj>
              </mc:Choice>
              <mc:Fallback>
                <p:oleObj name="Equation" r:id="rId3" imgW="1257120" imgH="431640" progId="Equation.DSMT4">
                  <p:embed/>
                  <p:pic>
                    <p:nvPicPr>
                      <p:cNvPr id="6146" name="Object 2">
                        <a:extLst>
                          <a:ext uri="{FF2B5EF4-FFF2-40B4-BE49-F238E27FC236}">
                            <a16:creationId xmlns:a16="http://schemas.microsoft.com/office/drawing/2014/main" id="{7498D947-1B4B-4A30-E3AB-6F8655EA78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2451100"/>
                        <a:ext cx="2435225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4E864D9B-306F-5A3B-F390-C0C48FA2147E}"/>
              </a:ext>
            </a:extLst>
          </p:cNvPr>
          <p:cNvSpPr/>
          <p:nvPr/>
        </p:nvSpPr>
        <p:spPr>
          <a:xfrm>
            <a:off x="882650" y="1117600"/>
            <a:ext cx="10668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ct val="20000"/>
              </a:spcBef>
              <a:buClr>
                <a:srgbClr val="FFCF01"/>
              </a:buClr>
              <a:buSzPct val="55000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将式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:</a:t>
            </a:r>
            <a:endParaRPr lang="zh-CN" altLang="en-US" sz="2000" kern="0" dirty="0">
              <a:solidFill>
                <a:srgbClr val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4D964B3-DD49-B8AC-F423-37ED4F23D952}"/>
              </a:ext>
            </a:extLst>
          </p:cNvPr>
          <p:cNvSpPr/>
          <p:nvPr/>
        </p:nvSpPr>
        <p:spPr>
          <a:xfrm>
            <a:off x="882650" y="2273300"/>
            <a:ext cx="2286000" cy="4302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ct val="20000"/>
              </a:spcBef>
              <a:buClr>
                <a:srgbClr val="FFCF01"/>
              </a:buClr>
              <a:buSzPct val="55000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微软雅黑" pitchFamily="34" charset="-122"/>
              </a:rPr>
              <a:t>代入式：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22D5D95-8317-3E4E-44B2-41D8E0DB1904}"/>
              </a:ext>
            </a:extLst>
          </p:cNvPr>
          <p:cNvSpPr/>
          <p:nvPr/>
        </p:nvSpPr>
        <p:spPr>
          <a:xfrm>
            <a:off x="882650" y="3473450"/>
            <a:ext cx="4243388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可得</a:t>
            </a:r>
            <a:r>
              <a:rPr lang="en-US" sz="2000" b="1" i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s</a:t>
            </a:r>
            <a:r>
              <a:rPr lang="en-US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(</a:t>
            </a:r>
            <a:r>
              <a:rPr lang="en-US" sz="2000" b="1" i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t</a:t>
            </a:r>
            <a:r>
              <a:rPr lang="en-US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的</a:t>
            </a:r>
            <a:r>
              <a:rPr lang="zh-CN" altLang="en-US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三角形式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的傅里叶级数：</a:t>
            </a:r>
            <a:r>
              <a:rPr lang="zh-CN" altLang="en-US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endParaRPr lang="zh-CN" altLang="en-US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11" name="Object 12">
            <a:extLst>
              <a:ext uri="{FF2B5EF4-FFF2-40B4-BE49-F238E27FC236}">
                <a16:creationId xmlns:a16="http://schemas.microsoft.com/office/drawing/2014/main" id="{44EE32C7-D0B1-7B57-2B1A-235285A1D5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27500" y="5770563"/>
          <a:ext cx="175418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17115" imgH="393529" progId="Equation.3">
                  <p:embed/>
                </p:oleObj>
              </mc:Choice>
              <mc:Fallback>
                <p:oleObj name="公式" r:id="rId5" imgW="1117115" imgH="393529" progId="Equation.3">
                  <p:embed/>
                  <p:pic>
                    <p:nvPicPr>
                      <p:cNvPr id="11" name="Object 12">
                        <a:extLst>
                          <a:ext uri="{FF2B5EF4-FFF2-40B4-BE49-F238E27FC236}">
                            <a16:creationId xmlns:a16="http://schemas.microsoft.com/office/drawing/2014/main" id="{44EE32C7-D0B1-7B57-2B1A-235285A1D5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7500" y="5770563"/>
                        <a:ext cx="1754188" cy="628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8D37E9FA-B890-92D3-6EAC-D7E7FE79EC03}"/>
              </a:ext>
            </a:extLst>
          </p:cNvPr>
          <p:cNvSpPr/>
          <p:nvPr/>
        </p:nvSpPr>
        <p:spPr>
          <a:xfrm>
            <a:off x="912813" y="5813425"/>
            <a:ext cx="696912" cy="4270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28600" indent="-228600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式中</a:t>
            </a:r>
          </a:p>
        </p:txBody>
      </p:sp>
      <p:graphicFrame>
        <p:nvGraphicFramePr>
          <p:cNvPr id="13" name="Object 6">
            <a:extLst>
              <a:ext uri="{FF2B5EF4-FFF2-40B4-BE49-F238E27FC236}">
                <a16:creationId xmlns:a16="http://schemas.microsoft.com/office/drawing/2014/main" id="{E3D3F33D-5CA4-7915-8C59-FDC277497C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3900" y="5875338"/>
          <a:ext cx="1711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079032" imgH="241195" progId="Equation.3">
                  <p:embed/>
                </p:oleObj>
              </mc:Choice>
              <mc:Fallback>
                <p:oleObj name="公式" r:id="rId7" imgW="1079032" imgH="241195" progId="Equation.3">
                  <p:embed/>
                  <p:pic>
                    <p:nvPicPr>
                      <p:cNvPr id="13" name="Object 6">
                        <a:extLst>
                          <a:ext uri="{FF2B5EF4-FFF2-40B4-BE49-F238E27FC236}">
                            <a16:creationId xmlns:a16="http://schemas.microsoft.com/office/drawing/2014/main" id="{E3D3F33D-5CA4-7915-8C59-FDC277497C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3900" y="5875338"/>
                        <a:ext cx="17113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5" name="Picture 11">
            <a:extLst>
              <a:ext uri="{FF2B5EF4-FFF2-40B4-BE49-F238E27FC236}">
                <a16:creationId xmlns:a16="http://schemas.microsoft.com/office/drawing/2014/main" id="{5F120619-49A6-5D5E-0FB0-452255952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132"/>
          <a:stretch>
            <a:fillRect/>
          </a:stretch>
        </p:blipFill>
        <p:spPr bwMode="auto">
          <a:xfrm>
            <a:off x="1585913" y="1295400"/>
            <a:ext cx="69342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1">
            <a:extLst>
              <a:ext uri="{FF2B5EF4-FFF2-40B4-BE49-F238E27FC236}">
                <a16:creationId xmlns:a16="http://schemas.microsoft.com/office/drawing/2014/main" id="{B4634D08-92E6-80F8-BFB7-BE4DF9AEA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728" b="-1851"/>
          <a:stretch>
            <a:fillRect/>
          </a:stretch>
        </p:blipFill>
        <p:spPr bwMode="auto">
          <a:xfrm>
            <a:off x="1638300" y="3962400"/>
            <a:ext cx="693420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>
            <a:extLst>
              <a:ext uri="{FF2B5EF4-FFF2-40B4-BE49-F238E27FC236}">
                <a16:creationId xmlns:a16="http://schemas.microsoft.com/office/drawing/2014/main" id="{35C88C03-5C82-65D7-DAD7-F28AD9337B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04900" y="2654300"/>
            <a:ext cx="7378700" cy="863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ts val="3200"/>
              </a:lnSpc>
              <a:buFont typeface="Wingdings" panose="05000000000000000000" pitchFamily="2" charset="2"/>
              <a:buNone/>
            </a:pPr>
            <a:r>
              <a:rPr lang="en-US" altLang="zh-CN" sz="2000" b="0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①</a:t>
            </a: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 实</a:t>
            </a:r>
            <a:r>
              <a:rPr lang="zh-CN" altLang="en-US" sz="2000" b="0">
                <a:ea typeface="微软雅黑" panose="020B0503020204020204" pitchFamily="34" charset="-122"/>
                <a:cs typeface="Arial" panose="020B0604020202020204" pitchFamily="34" charset="0"/>
              </a:rPr>
              <a:t>周期信号可分解为直流分量</a:t>
            </a:r>
            <a:r>
              <a:rPr lang="en-US" altLang="zh-CN" sz="2000" b="0">
                <a:ea typeface="微软雅黑" panose="020B0503020204020204" pitchFamily="34" charset="-122"/>
                <a:cs typeface="Arial" panose="020B0604020202020204" pitchFamily="34" charset="0"/>
              </a:rPr>
              <a:t>C</a:t>
            </a:r>
            <a:r>
              <a:rPr lang="en-US" altLang="zh-CN" sz="2000" b="0" baseline="-25000">
                <a:ea typeface="微软雅黑" panose="020B0503020204020204" pitchFamily="34" charset="-122"/>
                <a:cs typeface="Arial" panose="020B0604020202020204" pitchFamily="34" charset="0"/>
              </a:rPr>
              <a:t>0</a:t>
            </a:r>
            <a:r>
              <a:rPr lang="zh-CN" altLang="en-US" sz="2000" b="0">
                <a:ea typeface="微软雅黑" panose="020B0503020204020204" pitchFamily="34" charset="-122"/>
                <a:cs typeface="Arial" panose="020B0604020202020204" pitchFamily="34" charset="0"/>
              </a:rPr>
              <a:t>、基波</a:t>
            </a:r>
            <a:r>
              <a:rPr lang="en-US" altLang="zh-CN" sz="2000" b="0">
                <a:ea typeface="微软雅黑" panose="020B0503020204020204" pitchFamily="34" charset="-122"/>
                <a:cs typeface="Arial" panose="020B0604020202020204" pitchFamily="34" charset="0"/>
              </a:rPr>
              <a:t>(n = 1</a:t>
            </a:r>
            <a:r>
              <a:rPr lang="zh-CN" altLang="en-US" sz="2000" b="0">
                <a:ea typeface="微软雅黑" panose="020B0503020204020204" pitchFamily="34" charset="-122"/>
                <a:cs typeface="Arial" panose="020B0604020202020204" pitchFamily="34" charset="0"/>
              </a:rPr>
              <a:t>时</a:t>
            </a:r>
            <a:r>
              <a:rPr lang="en-US" altLang="zh-CN" sz="2000" b="0">
                <a:ea typeface="微软雅黑" panose="020B0503020204020204" pitchFamily="34" charset="-122"/>
                <a:cs typeface="Arial" panose="020B0604020202020204" pitchFamily="34" charset="0"/>
              </a:rPr>
              <a:t>)</a:t>
            </a:r>
            <a:r>
              <a:rPr lang="zh-CN" altLang="en-US" sz="2000" b="0">
                <a:ea typeface="微软雅黑" panose="020B0503020204020204" pitchFamily="34" charset="-122"/>
                <a:cs typeface="Arial" panose="020B0604020202020204" pitchFamily="34" charset="0"/>
              </a:rPr>
              <a:t>和各次谐波</a:t>
            </a:r>
            <a:r>
              <a:rPr lang="en-US" altLang="zh-CN" sz="2000" b="0">
                <a:ea typeface="微软雅黑" panose="020B0503020204020204" pitchFamily="34" charset="-122"/>
                <a:cs typeface="Arial" panose="020B0604020202020204" pitchFamily="34" charset="0"/>
              </a:rPr>
              <a:t>(n = 1, 2, 3, …)</a:t>
            </a:r>
            <a:r>
              <a:rPr lang="zh-CN" altLang="en-US" sz="2000" b="0">
                <a:ea typeface="微软雅黑" panose="020B0503020204020204" pitchFamily="34" charset="-122"/>
                <a:cs typeface="Arial" panose="020B0604020202020204" pitchFamily="34" charset="0"/>
              </a:rPr>
              <a:t>分量的线性叠加；</a:t>
            </a:r>
            <a:endParaRPr lang="en-US" altLang="zh-CN" sz="2000" b="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6ABF790C-365E-BD9B-072C-60EF9BD18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8678" name="Object 6">
            <a:extLst>
              <a:ext uri="{FF2B5EF4-FFF2-40B4-BE49-F238E27FC236}">
                <a16:creationId xmlns:a16="http://schemas.microsoft.com/office/drawing/2014/main" id="{866E32B9-47B2-6861-ABB6-83C9EEFFE2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13338" y="4184650"/>
          <a:ext cx="171132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079032" imgH="241195" progId="Equation.3">
                  <p:embed/>
                </p:oleObj>
              </mc:Choice>
              <mc:Fallback>
                <p:oleObj name="公式" r:id="rId3" imgW="1079032" imgH="241195" progId="Equation.3">
                  <p:embed/>
                  <p:pic>
                    <p:nvPicPr>
                      <p:cNvPr id="28678" name="Object 6">
                        <a:extLst>
                          <a:ext uri="{FF2B5EF4-FFF2-40B4-BE49-F238E27FC236}">
                            <a16:creationId xmlns:a16="http://schemas.microsoft.com/office/drawing/2014/main" id="{866E32B9-47B2-6861-ABB6-83C9EEFFE2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3338" y="4184650"/>
                        <a:ext cx="1711325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8">
            <a:extLst>
              <a:ext uri="{FF2B5EF4-FFF2-40B4-BE49-F238E27FC236}">
                <a16:creationId xmlns:a16="http://schemas.microsoft.com/office/drawing/2014/main" id="{75A86017-F53D-003B-0C10-A3ED18605D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27650" y="3630613"/>
          <a:ext cx="1081088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622030" imgH="291973" progId="Equation.3">
                  <p:embed/>
                </p:oleObj>
              </mc:Choice>
              <mc:Fallback>
                <p:oleObj name="公式" r:id="rId5" imgW="622030" imgH="291973" progId="Equation.3">
                  <p:embed/>
                  <p:pic>
                    <p:nvPicPr>
                      <p:cNvPr id="28680" name="Object 8">
                        <a:extLst>
                          <a:ext uri="{FF2B5EF4-FFF2-40B4-BE49-F238E27FC236}">
                            <a16:creationId xmlns:a16="http://schemas.microsoft.com/office/drawing/2014/main" id="{75A86017-F53D-003B-0C10-A3ED18605D6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7650" y="3630613"/>
                        <a:ext cx="1081088" cy="447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6" name="Rectangle 13">
            <a:extLst>
              <a:ext uri="{FF2B5EF4-FFF2-40B4-BE49-F238E27FC236}">
                <a16:creationId xmlns:a16="http://schemas.microsoft.com/office/drawing/2014/main" id="{801CA3F7-6454-B3A5-81BD-EF890E96E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9CE19459-D42B-5457-53C2-3C679DCF140F}"/>
              </a:ext>
            </a:extLst>
          </p:cNvPr>
          <p:cNvGrpSpPr>
            <a:grpSpLocks/>
          </p:cNvGrpSpPr>
          <p:nvPr/>
        </p:nvGrpSpPr>
        <p:grpSpPr bwMode="auto">
          <a:xfrm>
            <a:off x="7013575" y="3784600"/>
            <a:ext cx="1825625" cy="630238"/>
            <a:chOff x="4496" y="3010"/>
            <a:chExt cx="1150" cy="397"/>
          </a:xfrm>
        </p:grpSpPr>
        <p:sp>
          <p:nvSpPr>
            <p:cNvPr id="5134" name="AutoShape 14">
              <a:extLst>
                <a:ext uri="{FF2B5EF4-FFF2-40B4-BE49-F238E27FC236}">
                  <a16:creationId xmlns:a16="http://schemas.microsoft.com/office/drawing/2014/main" id="{0AA30CEE-5CCD-175D-25D5-D16051BDB4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6" y="3010"/>
              <a:ext cx="56" cy="397"/>
            </a:xfrm>
            <a:prstGeom prst="rightBrace">
              <a:avLst>
                <a:gd name="adj1" fmla="val 59077"/>
                <a:gd name="adj2" fmla="val 50000"/>
              </a:avLst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5135" name="Text Box 15">
              <a:extLst>
                <a:ext uri="{FF2B5EF4-FFF2-40B4-BE49-F238E27FC236}">
                  <a16:creationId xmlns:a16="http://schemas.microsoft.com/office/drawing/2014/main" id="{27537630-F8DF-854C-1010-1E40C64A2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0" y="3084"/>
              <a:ext cx="106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000">
                  <a:latin typeface="微软雅黑" panose="020B0503020204020204" pitchFamily="34" charset="-122"/>
                  <a:ea typeface="微软雅黑" panose="020B0503020204020204" pitchFamily="34" charset="-122"/>
                </a:rPr>
                <a:t>称为</a:t>
              </a:r>
              <a:r>
                <a:rPr lang="zh-CN" altLang="en-US" sz="2000" b="1">
                  <a:solidFill>
                    <a:srgbClr val="0033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单边谱</a:t>
              </a: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BF4C9F78-AEE5-843B-0268-58B6A1D432D6}"/>
              </a:ext>
            </a:extLst>
          </p:cNvPr>
          <p:cNvSpPr/>
          <p:nvPr/>
        </p:nvSpPr>
        <p:spPr>
          <a:xfrm>
            <a:off x="882650" y="2095500"/>
            <a:ext cx="1724025" cy="5349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400" b="1" kern="0" dirty="0">
                <a:latin typeface="Times New Roman"/>
                <a:ea typeface="微软雅黑" pitchFamily="34" charset="-122"/>
              </a:rPr>
              <a:t>上式表明：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60BF8CB-5A28-D7D3-EE8C-DD5F3017F811}"/>
              </a:ext>
            </a:extLst>
          </p:cNvPr>
          <p:cNvSpPr/>
          <p:nvPr/>
        </p:nvSpPr>
        <p:spPr>
          <a:xfrm>
            <a:off x="1104900" y="3562350"/>
            <a:ext cx="4356100" cy="10779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②</a:t>
            </a:r>
            <a:r>
              <a:rPr lang="en-US" altLang="zh-CN" sz="2000" kern="0" dirty="0">
                <a:solidFill>
                  <a:srgbClr val="CC0099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微软雅黑" pitchFamily="34" charset="-122"/>
              </a:rPr>
              <a:t>实信号</a:t>
            </a:r>
            <a:r>
              <a:rPr lang="en-US" altLang="zh-CN" sz="2000" i="1" kern="0" dirty="0">
                <a:solidFill>
                  <a:srgbClr val="000000"/>
                </a:solidFill>
                <a:latin typeface="Times New Roman"/>
                <a:ea typeface="微软雅黑" pitchFamily="34" charset="-122"/>
              </a:rPr>
              <a:t>s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微软雅黑" pitchFamily="34" charset="-122"/>
              </a:rPr>
              <a:t>(</a:t>
            </a:r>
            <a:r>
              <a:rPr lang="en-US" altLang="zh-CN" sz="2000" i="1" kern="0" dirty="0">
                <a:solidFill>
                  <a:srgbClr val="000000"/>
                </a:solidFill>
                <a:latin typeface="Times New Roman"/>
                <a:ea typeface="微软雅黑" pitchFamily="34" charset="-122"/>
              </a:rPr>
              <a:t>t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微软雅黑" pitchFamily="34" charset="-122"/>
              </a:rPr>
              <a:t>)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微软雅黑" pitchFamily="34" charset="-122"/>
              </a:rPr>
              <a:t>的各次谐波的</a:t>
            </a:r>
            <a:r>
              <a:rPr lang="zh-CN" altLang="en-US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微软雅黑" pitchFamily="34" charset="-122"/>
              </a:rPr>
              <a:t>振幅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微软雅黑" pitchFamily="34" charset="-122"/>
              </a:rPr>
              <a:t>等于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Symbol" pitchFamily="18" charset="2"/>
              </a:rPr>
              <a:t>③ 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微软雅黑" pitchFamily="34" charset="-122"/>
              </a:rPr>
              <a:t>实信号</a:t>
            </a:r>
            <a:r>
              <a:rPr lang="en-US" altLang="zh-CN" sz="2000" i="1" kern="0" dirty="0">
                <a:solidFill>
                  <a:srgbClr val="000000"/>
                </a:solidFill>
                <a:latin typeface="Times New Roman"/>
                <a:ea typeface="微软雅黑" pitchFamily="34" charset="-122"/>
              </a:rPr>
              <a:t>s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微软雅黑" pitchFamily="34" charset="-122"/>
              </a:rPr>
              <a:t>(</a:t>
            </a:r>
            <a:r>
              <a:rPr lang="en-US" altLang="zh-CN" sz="2000" i="1" kern="0" dirty="0">
                <a:solidFill>
                  <a:srgbClr val="000000"/>
                </a:solidFill>
                <a:latin typeface="Times New Roman"/>
                <a:ea typeface="微软雅黑" pitchFamily="34" charset="-122"/>
              </a:rPr>
              <a:t>t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微软雅黑" pitchFamily="34" charset="-122"/>
              </a:rPr>
              <a:t>)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微软雅黑" pitchFamily="34" charset="-122"/>
              </a:rPr>
              <a:t>的各次谐波的</a:t>
            </a:r>
            <a:r>
              <a:rPr lang="zh-CN" altLang="en-US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微软雅黑" pitchFamily="34" charset="-122"/>
              </a:rPr>
              <a:t>相位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微软雅黑" pitchFamily="34" charset="-122"/>
              </a:rPr>
              <a:t>等于</a:t>
            </a:r>
            <a:r>
              <a:rPr lang="zh-CN" altLang="en-US" sz="2000" i="1" kern="0" dirty="0">
                <a:solidFill>
                  <a:srgbClr val="000000"/>
                </a:solidFill>
                <a:latin typeface="Times New Roman"/>
                <a:ea typeface="微软雅黑" pitchFamily="34" charset="-122"/>
                <a:sym typeface="Symbol" pitchFamily="18" charset="2"/>
              </a:rPr>
              <a:t>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092CA2B-CC4B-3BBC-6F6C-8C812DEA1CFD}"/>
              </a:ext>
            </a:extLst>
          </p:cNvPr>
          <p:cNvSpPr/>
          <p:nvPr/>
        </p:nvSpPr>
        <p:spPr>
          <a:xfrm>
            <a:off x="1108075" y="4851400"/>
            <a:ext cx="770731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0000"/>
              </a:lnSpc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en-US" altLang="zh-CN" sz="2000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  <a:sym typeface="Symbol" pitchFamily="18" charset="2"/>
              </a:rPr>
              <a:t>④ 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微软雅黑" pitchFamily="34" charset="-122"/>
                <a:sym typeface="Symbol" pitchFamily="18" charset="2"/>
              </a:rPr>
              <a:t>频谱函数</a:t>
            </a:r>
            <a:r>
              <a:rPr lang="en-US" altLang="zh-CN" sz="2000" b="1" i="1" kern="0" dirty="0" err="1">
                <a:solidFill>
                  <a:srgbClr val="FF0000"/>
                </a:solidFill>
                <a:latin typeface="Times New Roman"/>
                <a:ea typeface="微软雅黑" pitchFamily="34" charset="-122"/>
                <a:sym typeface="Symbol" pitchFamily="18" charset="2"/>
              </a:rPr>
              <a:t>C</a:t>
            </a:r>
            <a:r>
              <a:rPr lang="en-US" altLang="zh-CN" sz="2000" b="1" i="1" kern="0" baseline="-25000" dirty="0" err="1">
                <a:solidFill>
                  <a:srgbClr val="FF0000"/>
                </a:solidFill>
                <a:latin typeface="Times New Roman"/>
                <a:ea typeface="微软雅黑" pitchFamily="34" charset="-122"/>
                <a:sym typeface="Symbol" pitchFamily="18" charset="2"/>
              </a:rPr>
              <a:t>n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微软雅黑" pitchFamily="34" charset="-122"/>
                <a:sym typeface="Symbol" pitchFamily="18" charset="2"/>
              </a:rPr>
              <a:t>又称为双边谱， 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微软雅黑" pitchFamily="34" charset="-122"/>
                <a:sym typeface="Symbol" pitchFamily="18" charset="2"/>
              </a:rPr>
              <a:t>|</a:t>
            </a:r>
            <a:r>
              <a:rPr lang="en-US" altLang="zh-CN" sz="2000" b="1" i="1" kern="0" dirty="0" err="1">
                <a:solidFill>
                  <a:srgbClr val="000000"/>
                </a:solidFill>
                <a:latin typeface="Times New Roman"/>
                <a:ea typeface="微软雅黑" pitchFamily="34" charset="-122"/>
                <a:sym typeface="Symbol" pitchFamily="18" charset="2"/>
              </a:rPr>
              <a:t>C</a:t>
            </a:r>
            <a:r>
              <a:rPr lang="en-US" altLang="zh-CN" sz="2000" b="1" i="1" kern="0" baseline="-25000" dirty="0" err="1">
                <a:solidFill>
                  <a:srgbClr val="000000"/>
                </a:solidFill>
                <a:latin typeface="Times New Roman"/>
                <a:ea typeface="微软雅黑" pitchFamily="34" charset="-122"/>
                <a:sym typeface="Symbol" pitchFamily="18" charset="2"/>
              </a:rPr>
              <a:t>n</a:t>
            </a:r>
            <a:r>
              <a:rPr lang="en-US" altLang="zh-CN" sz="2000" b="1" kern="0" dirty="0">
                <a:solidFill>
                  <a:srgbClr val="000000"/>
                </a:solidFill>
                <a:latin typeface="Times New Roman"/>
                <a:ea typeface="微软雅黑" pitchFamily="34" charset="-122"/>
                <a:sym typeface="Symbol" pitchFamily="18" charset="2"/>
              </a:rPr>
              <a:t>|</a:t>
            </a: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微软雅黑" pitchFamily="34" charset="-122"/>
                <a:sym typeface="Symbol" pitchFamily="18" charset="2"/>
              </a:rPr>
              <a:t>的值是单边谱的振幅之半。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DFF0275-D1F7-CB6C-F2EC-F558ED382FEE}"/>
              </a:ext>
            </a:extLst>
          </p:cNvPr>
          <p:cNvSpPr/>
          <p:nvPr/>
        </p:nvSpPr>
        <p:spPr>
          <a:xfrm>
            <a:off x="866775" y="5473700"/>
            <a:ext cx="585311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 若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是实偶信号，则 </a:t>
            </a:r>
            <a:r>
              <a:rPr lang="en-US" altLang="zh-CN" sz="2400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C</a:t>
            </a:r>
            <a:r>
              <a:rPr lang="en-US" altLang="zh-CN" sz="2400" i="1" baseline="-25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为实函数。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E90494-2CEC-87C0-C720-B78BFD0EE7C4}"/>
              </a:ext>
            </a:extLst>
          </p:cNvPr>
          <p:cNvSpPr/>
          <p:nvPr/>
        </p:nvSpPr>
        <p:spPr>
          <a:xfrm>
            <a:off x="884238" y="6007100"/>
            <a:ext cx="5853112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 若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4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不是偶信号，则 </a:t>
            </a:r>
            <a:r>
              <a:rPr lang="en-US" altLang="zh-CN" sz="2400" i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C</a:t>
            </a:r>
            <a:r>
              <a:rPr lang="en-US" altLang="zh-CN" sz="2400" i="1" baseline="-25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n</a:t>
            </a:r>
            <a:r>
              <a:rPr lang="zh-CN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Arial" pitchFamily="34" charset="0"/>
              </a:rPr>
              <a:t>为复函数。</a:t>
            </a:r>
          </a:p>
        </p:txBody>
      </p:sp>
      <p:pic>
        <p:nvPicPr>
          <p:cNvPr id="5133" name="Picture 16">
            <a:extLst>
              <a:ext uri="{FF2B5EF4-FFF2-40B4-BE49-F238E27FC236}">
                <a16:creationId xmlns:a16="http://schemas.microsoft.com/office/drawing/2014/main" id="{BCA3B07C-CFAF-723B-4900-50F1CD678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7545"/>
          <a:stretch>
            <a:fillRect/>
          </a:stretch>
        </p:blipFill>
        <p:spPr bwMode="auto">
          <a:xfrm>
            <a:off x="2127250" y="1073150"/>
            <a:ext cx="5245100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86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 animBg="1"/>
      <p:bldP spid="20" grpId="0"/>
      <p:bldP spid="21" grpId="0"/>
      <p:bldP spid="22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矩形 50">
            <a:extLst>
              <a:ext uri="{FF2B5EF4-FFF2-40B4-BE49-F238E27FC236}">
                <a16:creationId xmlns:a16="http://schemas.microsoft.com/office/drawing/2014/main" id="{C9A328E4-4688-1611-F4D4-9DA300A6532D}"/>
              </a:ext>
            </a:extLst>
          </p:cNvPr>
          <p:cNvSpPr/>
          <p:nvPr/>
        </p:nvSpPr>
        <p:spPr>
          <a:xfrm>
            <a:off x="704850" y="717550"/>
            <a:ext cx="8001000" cy="55403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【2-1】</a:t>
            </a: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试求下图所示周期性方波的频谱。</a:t>
            </a:r>
          </a:p>
        </p:txBody>
      </p:sp>
      <p:grpSp>
        <p:nvGrpSpPr>
          <p:cNvPr id="2" name="Group 56">
            <a:extLst>
              <a:ext uri="{FF2B5EF4-FFF2-40B4-BE49-F238E27FC236}">
                <a16:creationId xmlns:a16="http://schemas.microsoft.com/office/drawing/2014/main" id="{E1628983-31EE-FA10-F0BE-03ECA91261B7}"/>
              </a:ext>
            </a:extLst>
          </p:cNvPr>
          <p:cNvGrpSpPr>
            <a:grpSpLocks/>
          </p:cNvGrpSpPr>
          <p:nvPr/>
        </p:nvGrpSpPr>
        <p:grpSpPr bwMode="auto">
          <a:xfrm>
            <a:off x="5505450" y="1917700"/>
            <a:ext cx="3536950" cy="1865313"/>
            <a:chOff x="3532" y="1139"/>
            <a:chExt cx="2228" cy="1175"/>
          </a:xfrm>
        </p:grpSpPr>
        <p:sp>
          <p:nvSpPr>
            <p:cNvPr id="6164" name="Text Box 28">
              <a:extLst>
                <a:ext uri="{FF2B5EF4-FFF2-40B4-BE49-F238E27FC236}">
                  <a16:creationId xmlns:a16="http://schemas.microsoft.com/office/drawing/2014/main" id="{6C28620C-BD33-5CD3-1C39-0829D87B9A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8" y="2075"/>
              <a:ext cx="2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600">
                  <a:latin typeface="Times New Roman" panose="02020603050405020304" pitchFamily="18" charset="0"/>
                </a:rPr>
                <a:t>0</a:t>
              </a:r>
              <a:endParaRPr lang="en-US" altLang="zh-CN" sz="1600"/>
            </a:p>
          </p:txBody>
        </p:sp>
        <p:grpSp>
          <p:nvGrpSpPr>
            <p:cNvPr id="6165" name="Group 44">
              <a:extLst>
                <a:ext uri="{FF2B5EF4-FFF2-40B4-BE49-F238E27FC236}">
                  <a16:creationId xmlns:a16="http://schemas.microsoft.com/office/drawing/2014/main" id="{DC078B15-E391-7112-563A-0489F7836B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32" y="1139"/>
              <a:ext cx="2228" cy="1175"/>
              <a:chOff x="3532" y="1139"/>
              <a:chExt cx="2228" cy="1175"/>
            </a:xfrm>
          </p:grpSpPr>
          <p:sp>
            <p:nvSpPr>
              <p:cNvPr id="6166" name="Line 30">
                <a:extLst>
                  <a:ext uri="{FF2B5EF4-FFF2-40B4-BE49-F238E27FC236}">
                    <a16:creationId xmlns:a16="http://schemas.microsoft.com/office/drawing/2014/main" id="{A0374BA3-F4A4-F4BB-9C29-C97EB7D04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233" y="2018"/>
                <a:ext cx="0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7" name="Text Box 31">
                <a:extLst>
                  <a:ext uri="{FF2B5EF4-FFF2-40B4-BE49-F238E27FC236}">
                    <a16:creationId xmlns:a16="http://schemas.microsoft.com/office/drawing/2014/main" id="{35F6C53A-5B07-FB1B-2DD9-3DCC82569C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20" y="2103"/>
                <a:ext cx="22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T</a:t>
                </a:r>
                <a:endParaRPr lang="en-US" altLang="zh-CN" sz="3600"/>
              </a:p>
            </p:txBody>
          </p:sp>
          <p:sp>
            <p:nvSpPr>
              <p:cNvPr id="6168" name="Line 36">
                <a:extLst>
                  <a:ext uri="{FF2B5EF4-FFF2-40B4-BE49-F238E27FC236}">
                    <a16:creationId xmlns:a16="http://schemas.microsoft.com/office/drawing/2014/main" id="{816BE4D9-B787-48AD-86E3-000562D13F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929" y="2018"/>
                <a:ext cx="0" cy="74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9" name="Text Box 37">
                <a:extLst>
                  <a:ext uri="{FF2B5EF4-FFF2-40B4-BE49-F238E27FC236}">
                    <a16:creationId xmlns:a16="http://schemas.microsoft.com/office/drawing/2014/main" id="{EA943B9B-8EBB-B8D7-B6CC-945A58A9B4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6" y="2103"/>
                <a:ext cx="22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400">
                    <a:latin typeface="Times New Roman" panose="02020603050405020304" pitchFamily="18" charset="0"/>
                  </a:rPr>
                  <a:t>-T</a:t>
                </a:r>
                <a:endParaRPr lang="en-US" altLang="zh-CN" sz="1400"/>
              </a:p>
            </p:txBody>
          </p:sp>
          <p:grpSp>
            <p:nvGrpSpPr>
              <p:cNvPr id="6170" name="Group 43">
                <a:extLst>
                  <a:ext uri="{FF2B5EF4-FFF2-40B4-BE49-F238E27FC236}">
                    <a16:creationId xmlns:a16="http://schemas.microsoft.com/office/drawing/2014/main" id="{FFAF88D3-154C-A4E0-5164-3D426546F6F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32" y="1139"/>
                <a:ext cx="2228" cy="1060"/>
                <a:chOff x="3532" y="1139"/>
                <a:chExt cx="2228" cy="1060"/>
              </a:xfrm>
            </p:grpSpPr>
            <p:grpSp>
              <p:nvGrpSpPr>
                <p:cNvPr id="6171" name="Group 6">
                  <a:extLst>
                    <a:ext uri="{FF2B5EF4-FFF2-40B4-BE49-F238E27FC236}">
                      <a16:creationId xmlns:a16="http://schemas.microsoft.com/office/drawing/2014/main" id="{FEE7A242-96EC-E2F5-26FE-E9E64BE8351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532" y="1233"/>
                  <a:ext cx="2067" cy="865"/>
                  <a:chOff x="6722" y="8730"/>
                  <a:chExt cx="3672" cy="1411"/>
                </a:xfrm>
              </p:grpSpPr>
              <p:grpSp>
                <p:nvGrpSpPr>
                  <p:cNvPr id="6179" name="Group 7">
                    <a:extLst>
                      <a:ext uri="{FF2B5EF4-FFF2-40B4-BE49-F238E27FC236}">
                        <a16:creationId xmlns:a16="http://schemas.microsoft.com/office/drawing/2014/main" id="{7A72D79F-2009-BB35-CD1F-DAAB856E675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722" y="8730"/>
                    <a:ext cx="3672" cy="1410"/>
                    <a:chOff x="7592" y="8655"/>
                    <a:chExt cx="2802" cy="1410"/>
                  </a:xfrm>
                </p:grpSpPr>
                <p:sp>
                  <p:nvSpPr>
                    <p:cNvPr id="6197" name="Line 8">
                      <a:extLst>
                        <a:ext uri="{FF2B5EF4-FFF2-40B4-BE49-F238E27FC236}">
                          <a16:creationId xmlns:a16="http://schemas.microsoft.com/office/drawing/2014/main" id="{2EF2D6EF-2C01-3374-A81A-9F2C90B652F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9002" y="8655"/>
                      <a:ext cx="9" cy="141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98" name="Line 9">
                      <a:extLst>
                        <a:ext uri="{FF2B5EF4-FFF2-40B4-BE49-F238E27FC236}">
                          <a16:creationId xmlns:a16="http://schemas.microsoft.com/office/drawing/2014/main" id="{4E95BFF2-5E9A-1B84-2D88-525D6774C7E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92" y="10056"/>
                      <a:ext cx="2802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6180" name="Group 10">
                    <a:extLst>
                      <a:ext uri="{FF2B5EF4-FFF2-40B4-BE49-F238E27FC236}">
                        <a16:creationId xmlns:a16="http://schemas.microsoft.com/office/drawing/2014/main" id="{A7DBED0F-8AAB-24DC-7545-138F2888D06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7200" y="9273"/>
                    <a:ext cx="2716" cy="868"/>
                    <a:chOff x="7200" y="9273"/>
                    <a:chExt cx="2716" cy="868"/>
                  </a:xfrm>
                </p:grpSpPr>
                <p:grpSp>
                  <p:nvGrpSpPr>
                    <p:cNvPr id="6181" name="Group 11">
                      <a:extLst>
                        <a:ext uri="{FF2B5EF4-FFF2-40B4-BE49-F238E27FC236}">
                          <a16:creationId xmlns:a16="http://schemas.microsoft.com/office/drawing/2014/main" id="{6DF921C0-16B0-9C57-DEC1-F4D29215F99A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86" y="9279"/>
                      <a:ext cx="383" cy="862"/>
                      <a:chOff x="7814" y="11707"/>
                      <a:chExt cx="600" cy="1276"/>
                    </a:xfrm>
                  </p:grpSpPr>
                  <p:sp>
                    <p:nvSpPr>
                      <p:cNvPr id="6195" name="Line 12">
                        <a:extLst>
                          <a:ext uri="{FF2B5EF4-FFF2-40B4-BE49-F238E27FC236}">
                            <a16:creationId xmlns:a16="http://schemas.microsoft.com/office/drawing/2014/main" id="{A89AD3EF-EC6C-51B8-D25B-6559B790323B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8414" y="11708"/>
                        <a:ext cx="0" cy="127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196" name="Line 13">
                        <a:extLst>
                          <a:ext uri="{FF2B5EF4-FFF2-40B4-BE49-F238E27FC236}">
                            <a16:creationId xmlns:a16="http://schemas.microsoft.com/office/drawing/2014/main" id="{45051EDC-4891-125F-ECD3-B137D21EEF2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814" y="11707"/>
                        <a:ext cx="0" cy="1275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6182" name="Line 14">
                      <a:extLst>
                        <a:ext uri="{FF2B5EF4-FFF2-40B4-BE49-F238E27FC236}">
                          <a16:creationId xmlns:a16="http://schemas.microsoft.com/office/drawing/2014/main" id="{22AA4430-989E-366A-3579-7FF875479AD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376" y="9273"/>
                      <a:ext cx="39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grpSp>
                  <p:nvGrpSpPr>
                    <p:cNvPr id="6183" name="Group 15">
                      <a:extLst>
                        <a:ext uri="{FF2B5EF4-FFF2-40B4-BE49-F238E27FC236}">
                          <a16:creationId xmlns:a16="http://schemas.microsoft.com/office/drawing/2014/main" id="{DE657778-42C4-938B-5E56-1CA73662A73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00" y="9273"/>
                      <a:ext cx="393" cy="867"/>
                      <a:chOff x="7590" y="9274"/>
                      <a:chExt cx="393" cy="867"/>
                    </a:xfrm>
                  </p:grpSpPr>
                  <p:grpSp>
                    <p:nvGrpSpPr>
                      <p:cNvPr id="6191" name="Group 16">
                        <a:extLst>
                          <a:ext uri="{FF2B5EF4-FFF2-40B4-BE49-F238E27FC236}">
                            <a16:creationId xmlns:a16="http://schemas.microsoft.com/office/drawing/2014/main" id="{F831B31F-6205-420F-5096-BD5182129E71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7598" y="9279"/>
                        <a:ext cx="384" cy="862"/>
                        <a:chOff x="7814" y="11707"/>
                        <a:chExt cx="600" cy="1276"/>
                      </a:xfrm>
                    </p:grpSpPr>
                    <p:sp>
                      <p:nvSpPr>
                        <p:cNvPr id="6193" name="Line 17">
                          <a:extLst>
                            <a:ext uri="{FF2B5EF4-FFF2-40B4-BE49-F238E27FC236}">
                              <a16:creationId xmlns:a16="http://schemas.microsoft.com/office/drawing/2014/main" id="{FD86F715-6B43-F0C1-BC55-32609C6F5B3A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414" y="11708"/>
                          <a:ext cx="0" cy="127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194" name="Line 18">
                          <a:extLst>
                            <a:ext uri="{FF2B5EF4-FFF2-40B4-BE49-F238E27FC236}">
                              <a16:creationId xmlns:a16="http://schemas.microsoft.com/office/drawing/2014/main" id="{65BBC5ED-D3F9-E4BA-1D92-26878820B29D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814" y="11707"/>
                          <a:ext cx="0" cy="127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6192" name="Line 19">
                        <a:extLst>
                          <a:ext uri="{FF2B5EF4-FFF2-40B4-BE49-F238E27FC236}">
                            <a16:creationId xmlns:a16="http://schemas.microsoft.com/office/drawing/2014/main" id="{7F66F92F-8884-BA3D-CF06-4ECDBF6EBAC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590" y="9274"/>
                        <a:ext cx="393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6184" name="Group 20">
                      <a:extLst>
                        <a:ext uri="{FF2B5EF4-FFF2-40B4-BE49-F238E27FC236}">
                          <a16:creationId xmlns:a16="http://schemas.microsoft.com/office/drawing/2014/main" id="{93000D41-2011-816F-1628-28F74A9EEDE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9514" y="9273"/>
                      <a:ext cx="402" cy="867"/>
                      <a:chOff x="9124" y="9274"/>
                      <a:chExt cx="402" cy="867"/>
                    </a:xfrm>
                  </p:grpSpPr>
                  <p:grpSp>
                    <p:nvGrpSpPr>
                      <p:cNvPr id="6187" name="Group 21">
                        <a:extLst>
                          <a:ext uri="{FF2B5EF4-FFF2-40B4-BE49-F238E27FC236}">
                            <a16:creationId xmlns:a16="http://schemas.microsoft.com/office/drawing/2014/main" id="{C2673B83-D1CF-66FA-0959-BA7C40F3616A}"/>
                          </a:ext>
                        </a:extLst>
                      </p:cNvPr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9142" y="9279"/>
                        <a:ext cx="384" cy="862"/>
                        <a:chOff x="7814" y="11707"/>
                        <a:chExt cx="600" cy="1276"/>
                      </a:xfrm>
                    </p:grpSpPr>
                    <p:sp>
                      <p:nvSpPr>
                        <p:cNvPr id="6189" name="Line 22">
                          <a:extLst>
                            <a:ext uri="{FF2B5EF4-FFF2-40B4-BE49-F238E27FC236}">
                              <a16:creationId xmlns:a16="http://schemas.microsoft.com/office/drawing/2014/main" id="{12620121-E482-69EE-03D7-C929DE49DC90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8414" y="11708"/>
                          <a:ext cx="0" cy="127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  <p:sp>
                      <p:nvSpPr>
                        <p:cNvPr id="6190" name="Line 23">
                          <a:extLst>
                            <a:ext uri="{FF2B5EF4-FFF2-40B4-BE49-F238E27FC236}">
                              <a16:creationId xmlns:a16="http://schemas.microsoft.com/office/drawing/2014/main" id="{2A689399-EFF6-7122-C3DE-37630034C219}"/>
                            </a:ext>
                          </a:extLst>
                        </p:cNvPr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7814" y="11707"/>
                          <a:ext cx="0" cy="1275"/>
                        </a:xfrm>
                        <a:prstGeom prst="line">
                          <a:avLst/>
                        </a:prstGeom>
                        <a:noFill/>
                        <a:ln w="1905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en-US"/>
                        </a:p>
                      </p:txBody>
                    </p:sp>
                  </p:grpSp>
                  <p:sp>
                    <p:nvSpPr>
                      <p:cNvPr id="6188" name="Line 24">
                        <a:extLst>
                          <a:ext uri="{FF2B5EF4-FFF2-40B4-BE49-F238E27FC236}">
                            <a16:creationId xmlns:a16="http://schemas.microsoft.com/office/drawing/2014/main" id="{A1FD6558-BA45-016F-1A9C-50707481157C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9124" y="9274"/>
                        <a:ext cx="393" cy="0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</p:grpSp>
                <p:sp>
                  <p:nvSpPr>
                    <p:cNvPr id="6185" name="Line 25">
                      <a:extLst>
                        <a:ext uri="{FF2B5EF4-FFF2-40B4-BE49-F238E27FC236}">
                          <a16:creationId xmlns:a16="http://schemas.microsoft.com/office/drawing/2014/main" id="{C38ACB03-33D8-0656-030A-F5DA234B10D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8760" y="10134"/>
                      <a:ext cx="754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186" name="Line 26">
                      <a:extLst>
                        <a:ext uri="{FF2B5EF4-FFF2-40B4-BE49-F238E27FC236}">
                          <a16:creationId xmlns:a16="http://schemas.microsoft.com/office/drawing/2014/main" id="{516194EC-C387-8C01-1F11-9A4D635BFD4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7584" y="10134"/>
                      <a:ext cx="782" cy="1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6172" name="Text Box 27">
                  <a:extLst>
                    <a:ext uri="{FF2B5EF4-FFF2-40B4-BE49-F238E27FC236}">
                      <a16:creationId xmlns:a16="http://schemas.microsoft.com/office/drawing/2014/main" id="{CE87765A-AC75-DB67-C3F1-6DCBDB4765A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533" y="1987"/>
                  <a:ext cx="22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600" i="1">
                      <a:latin typeface="Times New Roman" panose="02020603050405020304" pitchFamily="18" charset="0"/>
                    </a:rPr>
                    <a:t>t</a:t>
                  </a:r>
                  <a:endParaRPr lang="en-US" altLang="zh-CN" sz="2800"/>
                </a:p>
              </p:txBody>
            </p:sp>
            <p:sp>
              <p:nvSpPr>
                <p:cNvPr id="6173" name="Text Box 32">
                  <a:extLst>
                    <a:ext uri="{FF2B5EF4-FFF2-40B4-BE49-F238E27FC236}">
                      <a16:creationId xmlns:a16="http://schemas.microsoft.com/office/drawing/2014/main" id="{F14E6D2E-64F2-B6D8-7EF9-A66D3EF481F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91" y="1757"/>
                  <a:ext cx="227" cy="21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</a:t>
                  </a:r>
                  <a:endParaRPr lang="en-US" altLang="zh-CN" sz="3600"/>
                </a:p>
              </p:txBody>
            </p:sp>
            <p:sp>
              <p:nvSpPr>
                <p:cNvPr id="6174" name="Text Box 33">
                  <a:extLst>
                    <a:ext uri="{FF2B5EF4-FFF2-40B4-BE49-F238E27FC236}">
                      <a16:creationId xmlns:a16="http://schemas.microsoft.com/office/drawing/2014/main" id="{BFCAEF12-FC81-3E0C-F816-2A5151904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4" y="1730"/>
                  <a:ext cx="228" cy="2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/>
                  <a:r>
                    <a:rPr lang="en-US" altLang="zh-CN" sz="1600">
                      <a:latin typeface="Times New Roman" panose="02020603050405020304" pitchFamily="18" charset="0"/>
                    </a:rPr>
                    <a:t>V</a:t>
                  </a:r>
                  <a:endParaRPr lang="en-US" altLang="zh-CN" sz="1600"/>
                </a:p>
              </p:txBody>
            </p:sp>
            <p:sp>
              <p:nvSpPr>
                <p:cNvPr id="6175" name="Text Box 34">
                  <a:extLst>
                    <a:ext uri="{FF2B5EF4-FFF2-40B4-BE49-F238E27FC236}">
                      <a16:creationId xmlns:a16="http://schemas.microsoft.com/office/drawing/2014/main" id="{A485ED7F-78B1-6485-7D03-BD5D65DE5F6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61" y="1139"/>
                  <a:ext cx="355" cy="26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i="1">
                      <a:latin typeface="Times New Roman" panose="02020603050405020304" pitchFamily="18" charset="0"/>
                    </a:rPr>
                    <a:t>s</a:t>
                  </a:r>
                  <a:r>
                    <a:rPr lang="en-US" altLang="zh-CN" sz="1600">
                      <a:latin typeface="Times New Roman" panose="02020603050405020304" pitchFamily="18" charset="0"/>
                    </a:rPr>
                    <a:t>(</a:t>
                  </a:r>
                  <a:r>
                    <a:rPr lang="en-US" altLang="zh-CN" sz="1600" i="1">
                      <a:latin typeface="Times New Roman" panose="02020603050405020304" pitchFamily="18" charset="0"/>
                    </a:rPr>
                    <a:t>t</a:t>
                  </a:r>
                  <a:r>
                    <a:rPr lang="en-US" altLang="zh-CN" sz="1600">
                      <a:latin typeface="Times New Roman" panose="02020603050405020304" pitchFamily="18" charset="0"/>
                    </a:rPr>
                    <a:t>)</a:t>
                  </a:r>
                  <a:endParaRPr lang="en-US" altLang="zh-CN" sz="3200"/>
                </a:p>
              </p:txBody>
            </p:sp>
            <p:sp>
              <p:nvSpPr>
                <p:cNvPr id="6176" name="Line 38">
                  <a:extLst>
                    <a:ext uri="{FF2B5EF4-FFF2-40B4-BE49-F238E27FC236}">
                      <a16:creationId xmlns:a16="http://schemas.microsoft.com/office/drawing/2014/main" id="{2E028D93-42CA-B1C7-04A0-855C004BE2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7" y="1840"/>
                  <a:ext cx="202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7" name="Line 39">
                  <a:extLst>
                    <a:ext uri="{FF2B5EF4-FFF2-40B4-BE49-F238E27FC236}">
                      <a16:creationId xmlns:a16="http://schemas.microsoft.com/office/drawing/2014/main" id="{BEDFDAD0-5FC6-7AEC-3011-5E680BBB28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55" y="1555"/>
                  <a:ext cx="0" cy="533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 type="triangle" w="med" len="med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78" name="Line 40">
                  <a:extLst>
                    <a:ext uri="{FF2B5EF4-FFF2-40B4-BE49-F238E27FC236}">
                      <a16:creationId xmlns:a16="http://schemas.microsoft.com/office/drawing/2014/main" id="{43319C65-3528-ECAD-A48F-079C583992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13" y="1564"/>
                  <a:ext cx="75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aphicFrame>
        <p:nvGraphicFramePr>
          <p:cNvPr id="29741" name="Object 45">
            <a:extLst>
              <a:ext uri="{FF2B5EF4-FFF2-40B4-BE49-F238E27FC236}">
                <a16:creationId xmlns:a16="http://schemas.microsoft.com/office/drawing/2014/main" id="{BF7BE74B-BFF9-F367-044F-C30EFEE533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38250" y="2184400"/>
          <a:ext cx="409416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336800" imgH="685800" progId="Equation.3">
                  <p:embed/>
                </p:oleObj>
              </mc:Choice>
              <mc:Fallback>
                <p:oleObj name="公式" r:id="rId3" imgW="2336800" imgH="685800" progId="Equation.3">
                  <p:embed/>
                  <p:pic>
                    <p:nvPicPr>
                      <p:cNvPr id="29741" name="Object 45">
                        <a:extLst>
                          <a:ext uri="{FF2B5EF4-FFF2-40B4-BE49-F238E27FC236}">
                            <a16:creationId xmlns:a16="http://schemas.microsoft.com/office/drawing/2014/main" id="{BF7BE74B-BFF9-F367-044F-C30EFEE533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8250" y="2184400"/>
                        <a:ext cx="4094163" cy="1244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48">
            <a:extLst>
              <a:ext uri="{FF2B5EF4-FFF2-40B4-BE49-F238E27FC236}">
                <a16:creationId xmlns:a16="http://schemas.microsoft.com/office/drawing/2014/main" id="{3A3B91DA-6149-3E3A-D5F4-62B802827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29743" name="Object 47">
            <a:extLst>
              <a:ext uri="{FF2B5EF4-FFF2-40B4-BE49-F238E27FC236}">
                <a16:creationId xmlns:a16="http://schemas.microsoft.com/office/drawing/2014/main" id="{45F0AEDB-BD99-6BB6-04CC-462131BF2F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17650" y="5384800"/>
          <a:ext cx="69802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3504960" imgH="457200" progId="Equation.3">
                  <p:embed/>
                </p:oleObj>
              </mc:Choice>
              <mc:Fallback>
                <p:oleObj name="公式" r:id="rId5" imgW="3504960" imgH="457200" progId="Equation.3">
                  <p:embed/>
                  <p:pic>
                    <p:nvPicPr>
                      <p:cNvPr id="29743" name="Object 47">
                        <a:extLst>
                          <a:ext uri="{FF2B5EF4-FFF2-40B4-BE49-F238E27FC236}">
                            <a16:creationId xmlns:a16="http://schemas.microsoft.com/office/drawing/2014/main" id="{45F0AEDB-BD99-6BB6-04CC-462131BF2F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7650" y="5384800"/>
                        <a:ext cx="6980238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Rectangle 50">
            <a:extLst>
              <a:ext uri="{FF2B5EF4-FFF2-40B4-BE49-F238E27FC236}">
                <a16:creationId xmlns:a16="http://schemas.microsoft.com/office/drawing/2014/main" id="{D8E81512-53F4-8431-C663-CD77441E10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13" name="组合 52">
            <a:extLst>
              <a:ext uri="{FF2B5EF4-FFF2-40B4-BE49-F238E27FC236}">
                <a16:creationId xmlns:a16="http://schemas.microsoft.com/office/drawing/2014/main" id="{DD4BCDBF-28DF-74C4-7062-17464270B9D3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539750"/>
            <a:ext cx="714375" cy="714375"/>
            <a:chOff x="357158" y="2285992"/>
            <a:chExt cx="714380" cy="714808"/>
          </a:xfrm>
        </p:grpSpPr>
        <p:grpSp>
          <p:nvGrpSpPr>
            <p:cNvPr id="6157" name="Group 52">
              <a:extLst>
                <a:ext uri="{FF2B5EF4-FFF2-40B4-BE49-F238E27FC236}">
                  <a16:creationId xmlns:a16="http://schemas.microsoft.com/office/drawing/2014/main" id="{D9871ACE-FC5F-A0A7-0F88-7FA38B8E9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58" y="2285992"/>
              <a:ext cx="714380" cy="714808"/>
              <a:chOff x="1289" y="498"/>
              <a:chExt cx="668" cy="752"/>
            </a:xfrm>
          </p:grpSpPr>
          <p:sp>
            <p:nvSpPr>
              <p:cNvPr id="6159" name="Oval 53">
                <a:extLst>
                  <a:ext uri="{FF2B5EF4-FFF2-40B4-BE49-F238E27FC236}">
                    <a16:creationId xmlns:a16="http://schemas.microsoft.com/office/drawing/2014/main" id="{C3A4AFC9-775F-33CE-14CC-5C6421EEB00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0" name="Oval 54">
                <a:extLst>
                  <a:ext uri="{FF2B5EF4-FFF2-40B4-BE49-F238E27FC236}">
                    <a16:creationId xmlns:a16="http://schemas.microsoft.com/office/drawing/2014/main" id="{03532154-EE0D-8542-5981-901276961F0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1" name="Oval 55">
                <a:extLst>
                  <a:ext uri="{FF2B5EF4-FFF2-40B4-BE49-F238E27FC236}">
                    <a16:creationId xmlns:a16="http://schemas.microsoft.com/office/drawing/2014/main" id="{61E1B825-2B2B-C606-7834-A5AC90A1971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498"/>
                <a:ext cx="631" cy="72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2" name="Oval 56">
                <a:extLst>
                  <a:ext uri="{FF2B5EF4-FFF2-40B4-BE49-F238E27FC236}">
                    <a16:creationId xmlns:a16="http://schemas.microsoft.com/office/drawing/2014/main" id="{D05E675A-2082-F6BE-A95F-FF178636E06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6163" name="Oval 57">
                <a:extLst>
                  <a:ext uri="{FF2B5EF4-FFF2-40B4-BE49-F238E27FC236}">
                    <a16:creationId xmlns:a16="http://schemas.microsoft.com/office/drawing/2014/main" id="{9003FA39-3DF5-85A3-455F-8D5D752DC96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158" name="Text Box 29">
              <a:extLst>
                <a:ext uri="{FF2B5EF4-FFF2-40B4-BE49-F238E27FC236}">
                  <a16:creationId xmlns:a16="http://schemas.microsoft.com/office/drawing/2014/main" id="{E059CA9F-6564-AF94-46F0-C238D5BB2C1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8596" y="2438468"/>
              <a:ext cx="542027" cy="519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  <p:sp>
        <p:nvSpPr>
          <p:cNvPr id="61" name="Oval 12">
            <a:extLst>
              <a:ext uri="{FF2B5EF4-FFF2-40B4-BE49-F238E27FC236}">
                <a16:creationId xmlns:a16="http://schemas.microsoft.com/office/drawing/2014/main" id="{3B462B2E-E3B9-19C6-E276-862D732E2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1384300"/>
            <a:ext cx="842963" cy="49688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F2860474-7F44-5564-AE60-C6E1A9124BB9}"/>
              </a:ext>
            </a:extLst>
          </p:cNvPr>
          <p:cNvSpPr/>
          <p:nvPr/>
        </p:nvSpPr>
        <p:spPr>
          <a:xfrm>
            <a:off x="1225550" y="1517650"/>
            <a:ext cx="61912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该周期性方波的周期</a:t>
            </a:r>
            <a:r>
              <a:rPr lang="en-US" altLang="zh-CN" sz="2000" b="1" i="1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T</a:t>
            </a: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，脉宽</a:t>
            </a:r>
            <a:r>
              <a:rPr lang="en-US" altLang="zh-CN" sz="2400" i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</a:t>
            </a:r>
            <a:r>
              <a:rPr lang="en-US" altLang="zh-CN" sz="24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</a:t>
            </a:r>
            <a:r>
              <a:rPr lang="zh-CN" altLang="en-US" sz="240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，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脉福</a:t>
            </a:r>
            <a:r>
              <a:rPr lang="en-US" altLang="zh-CN" sz="2000" b="1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V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。可表示为：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id="{3A540F27-D8F8-5D04-C705-A5D79884E283}"/>
              </a:ext>
            </a:extLst>
          </p:cNvPr>
          <p:cNvSpPr/>
          <p:nvPr/>
        </p:nvSpPr>
        <p:spPr>
          <a:xfrm>
            <a:off x="604838" y="3740150"/>
            <a:ext cx="1211262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其频谱：</a:t>
            </a:r>
            <a:endParaRPr lang="zh-CN" altLang="en-US" dirty="0"/>
          </a:p>
        </p:txBody>
      </p:sp>
      <p:graphicFrame>
        <p:nvGraphicFramePr>
          <p:cNvPr id="64" name="Object 50">
            <a:extLst>
              <a:ext uri="{FF2B5EF4-FFF2-40B4-BE49-F238E27FC236}">
                <a16:creationId xmlns:a16="http://schemas.microsoft.com/office/drawing/2014/main" id="{D0B2F272-A8FC-E6E2-BDCA-6C18952642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9400" y="4206875"/>
          <a:ext cx="5943600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984400" imgH="520560" progId="Equation.3">
                  <p:embed/>
                </p:oleObj>
              </mc:Choice>
              <mc:Fallback>
                <p:oleObj name="公式" r:id="rId7" imgW="2984400" imgH="520560" progId="Equation.3">
                  <p:embed/>
                  <p:pic>
                    <p:nvPicPr>
                      <p:cNvPr id="64" name="Object 50">
                        <a:extLst>
                          <a:ext uri="{FF2B5EF4-FFF2-40B4-BE49-F238E27FC236}">
                            <a16:creationId xmlns:a16="http://schemas.microsoft.com/office/drawing/2014/main" id="{D0B2F272-A8FC-E6E2-BDCA-6C18952642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9400" y="4206875"/>
                        <a:ext cx="5943600" cy="911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9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29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61" grpId="0" animBg="1"/>
      <p:bldP spid="62" grpId="0"/>
      <p:bldP spid="6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49">
            <a:extLst>
              <a:ext uri="{FF2B5EF4-FFF2-40B4-BE49-F238E27FC236}">
                <a16:creationId xmlns:a16="http://schemas.microsoft.com/office/drawing/2014/main" id="{20CD6B2B-B850-83FC-9F2B-03DF2EEA4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4338" y="5251450"/>
          <a:ext cx="5992812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743200" imgH="431640" progId="Equation.3">
                  <p:embed/>
                </p:oleObj>
              </mc:Choice>
              <mc:Fallback>
                <p:oleObj name="公式" r:id="rId3" imgW="2743200" imgH="431640" progId="Equation.3">
                  <p:embed/>
                  <p:pic>
                    <p:nvPicPr>
                      <p:cNvPr id="4" name="Object 49">
                        <a:extLst>
                          <a:ext uri="{FF2B5EF4-FFF2-40B4-BE49-F238E27FC236}">
                            <a16:creationId xmlns:a16="http://schemas.microsoft.com/office/drawing/2014/main" id="{20CD6B2B-B850-83FC-9F2B-03DF2EEA48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4338" y="5251450"/>
                        <a:ext cx="5992812" cy="844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1">
            <a:extLst>
              <a:ext uri="{FF2B5EF4-FFF2-40B4-BE49-F238E27FC236}">
                <a16:creationId xmlns:a16="http://schemas.microsoft.com/office/drawing/2014/main" id="{FC29E8BB-0F34-8B06-490F-5EC69BD37625}"/>
              </a:ext>
            </a:extLst>
          </p:cNvPr>
          <p:cNvGrpSpPr>
            <a:grpSpLocks/>
          </p:cNvGrpSpPr>
          <p:nvPr/>
        </p:nvGrpSpPr>
        <p:grpSpPr bwMode="auto">
          <a:xfrm>
            <a:off x="780148" y="320040"/>
            <a:ext cx="6400800" cy="3467100"/>
            <a:chOff x="2317" y="10020"/>
            <a:chExt cx="6753" cy="3340"/>
          </a:xfrm>
        </p:grpSpPr>
        <p:grpSp>
          <p:nvGrpSpPr>
            <p:cNvPr id="7173" name="Group 52">
              <a:extLst>
                <a:ext uri="{FF2B5EF4-FFF2-40B4-BE49-F238E27FC236}">
                  <a16:creationId xmlns:a16="http://schemas.microsoft.com/office/drawing/2014/main" id="{FEBC9841-BEE2-7E15-92EF-D02661106F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7" y="10020"/>
              <a:ext cx="6653" cy="3297"/>
              <a:chOff x="2597" y="10460"/>
              <a:chExt cx="6653" cy="3297"/>
            </a:xfrm>
          </p:grpSpPr>
          <p:pic>
            <p:nvPicPr>
              <p:cNvPr id="7175" name="Picture 53" descr="周期方波频谱">
                <a:extLst>
                  <a:ext uri="{FF2B5EF4-FFF2-40B4-BE49-F238E27FC236}">
                    <a16:creationId xmlns:a16="http://schemas.microsoft.com/office/drawing/2014/main" id="{5754C129-2343-B3A3-E0C6-3CF95B33C6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7" y="10560"/>
                <a:ext cx="6653" cy="31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176" name="Text Box 54">
                <a:extLst>
                  <a:ext uri="{FF2B5EF4-FFF2-40B4-BE49-F238E27FC236}">
                    <a16:creationId xmlns:a16="http://schemas.microsoft.com/office/drawing/2014/main" id="{4B86A1AB-7893-3645-D5DA-5C78884590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17" y="10460"/>
                <a:ext cx="480" cy="4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2000" b="1" i="1"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000" b="1" i="1" baseline="-25000">
                    <a:latin typeface="Times New Roman" panose="02020603050405020304" pitchFamily="18" charset="0"/>
                  </a:rPr>
                  <a:t>n</a:t>
                </a:r>
                <a:endParaRPr lang="en-US" altLang="zh-CN" sz="2000" b="1"/>
              </a:p>
            </p:txBody>
          </p:sp>
        </p:grpSp>
        <p:sp>
          <p:nvSpPr>
            <p:cNvPr id="7174" name="Rectangle 55">
              <a:extLst>
                <a:ext uri="{FF2B5EF4-FFF2-40B4-BE49-F238E27FC236}">
                  <a16:creationId xmlns:a16="http://schemas.microsoft.com/office/drawing/2014/main" id="{B1F297BB-A50E-0B50-EC62-DB7EBEB93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7" y="10080"/>
              <a:ext cx="840" cy="328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</p:grpSp>
      <p:sp>
        <p:nvSpPr>
          <p:cNvPr id="10" name="矩形 9">
            <a:extLst>
              <a:ext uri="{FF2B5EF4-FFF2-40B4-BE49-F238E27FC236}">
                <a16:creationId xmlns:a16="http://schemas.microsoft.com/office/drawing/2014/main" id="{322C06ED-8E35-B180-C5D6-117DB47BAAF5}"/>
              </a:ext>
            </a:extLst>
          </p:cNvPr>
          <p:cNvSpPr/>
          <p:nvPr/>
        </p:nvSpPr>
        <p:spPr>
          <a:xfrm>
            <a:off x="548640" y="3676812"/>
            <a:ext cx="7883525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00CC"/>
              </a:buClr>
              <a:buSzPct val="65000"/>
              <a:defRPr/>
            </a:pPr>
            <a:r>
              <a:rPr lang="zh-CN" altLang="en-US" sz="2400" b="1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  <a:cs typeface="Arial" pitchFamily="34" charset="0"/>
              </a:rPr>
              <a:t>可见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：因为</a:t>
            </a:r>
            <a:r>
              <a:rPr lang="en-US" altLang="zh-CN" sz="2000" b="1" i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000" b="1" i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)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是</a:t>
            </a:r>
            <a:r>
              <a:rPr lang="zh-CN" altLang="en-US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实偶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信号，所以</a:t>
            </a:r>
            <a:r>
              <a:rPr lang="zh-CN" altLang="en-US" sz="2400" b="1" dirty="0">
                <a:latin typeface="+mj-lt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2400" b="1" i="1" dirty="0" err="1">
                <a:latin typeface="+mj-lt"/>
                <a:ea typeface="微软雅黑" pitchFamily="34" charset="-122"/>
                <a:cs typeface="Arial" pitchFamily="34" charset="0"/>
              </a:rPr>
              <a:t>C</a:t>
            </a:r>
            <a:r>
              <a:rPr lang="en-US" altLang="zh-CN" sz="2400" b="1" i="1" baseline="-25000" dirty="0" err="1">
                <a:latin typeface="+mj-lt"/>
                <a:ea typeface="微软雅黑" pitchFamily="34" charset="-122"/>
                <a:cs typeface="Arial" pitchFamily="34" charset="0"/>
              </a:rPr>
              <a:t>n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为</a:t>
            </a:r>
            <a:r>
              <a:rPr lang="zh-CN" altLang="en-US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实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函数。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4A8C40-04BB-D886-978F-64E6D1D404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0908" y="4503732"/>
            <a:ext cx="2890859" cy="747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460439-3BBA-C194-34B1-69FCE5E1C875}"/>
              </a:ext>
            </a:extLst>
          </p:cNvPr>
          <p:cNvSpPr txBox="1"/>
          <p:nvPr/>
        </p:nvSpPr>
        <p:spPr>
          <a:xfrm>
            <a:off x="3411265" y="4515764"/>
            <a:ext cx="2321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重建</a:t>
            </a:r>
            <a:r>
              <a:rPr lang="en-US" altLang="zh-CN" dirty="0"/>
              <a:t>S</a:t>
            </a:r>
            <a:r>
              <a:rPr lang="zh-CN" altLang="en-US" dirty="0"/>
              <a:t>（</a:t>
            </a:r>
            <a:r>
              <a:rPr lang="en-US" altLang="zh-CN" dirty="0"/>
              <a:t>t</a:t>
            </a:r>
            <a:r>
              <a:rPr lang="zh-CN" altLang="en-US" dirty="0"/>
              <a:t>）信号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8">
            <a:extLst>
              <a:ext uri="{FF2B5EF4-FFF2-40B4-BE49-F238E27FC236}">
                <a16:creationId xmlns:a16="http://schemas.microsoft.com/office/drawing/2014/main" id="{98F92585-BD16-E504-39EA-97E36369AA02}"/>
              </a:ext>
            </a:extLst>
          </p:cNvPr>
          <p:cNvGrpSpPr>
            <a:grpSpLocks/>
          </p:cNvGrpSpPr>
          <p:nvPr/>
        </p:nvGrpSpPr>
        <p:grpSpPr bwMode="auto">
          <a:xfrm>
            <a:off x="6038850" y="1606550"/>
            <a:ext cx="2889250" cy="1597025"/>
            <a:chOff x="3787" y="1196"/>
            <a:chExt cx="1820" cy="1006"/>
          </a:xfrm>
        </p:grpSpPr>
        <p:sp>
          <p:nvSpPr>
            <p:cNvPr id="8212" name="Text Box 27">
              <a:extLst>
                <a:ext uri="{FF2B5EF4-FFF2-40B4-BE49-F238E27FC236}">
                  <a16:creationId xmlns:a16="http://schemas.microsoft.com/office/drawing/2014/main" id="{E850B179-6DB9-A7E9-ACEA-5EA2D59BA8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8" y="2018"/>
              <a:ext cx="19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Times New Roman" panose="02020603050405020304" pitchFamily="18" charset="0"/>
                </a:rPr>
                <a:t>T</a:t>
              </a:r>
              <a:endParaRPr lang="en-US" altLang="zh-CN" sz="3600"/>
            </a:p>
          </p:txBody>
        </p:sp>
        <p:sp>
          <p:nvSpPr>
            <p:cNvPr id="8213" name="Text Box 31">
              <a:extLst>
                <a:ext uri="{FF2B5EF4-FFF2-40B4-BE49-F238E27FC236}">
                  <a16:creationId xmlns:a16="http://schemas.microsoft.com/office/drawing/2014/main" id="{175C1AB1-000F-1C34-A701-9FAB01BEF7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" y="2018"/>
              <a:ext cx="193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1400">
                  <a:latin typeface="Times New Roman" panose="02020603050405020304" pitchFamily="18" charset="0"/>
                </a:rPr>
                <a:t>-T</a:t>
              </a:r>
              <a:endParaRPr lang="en-US" altLang="zh-CN" sz="3600"/>
            </a:p>
          </p:txBody>
        </p:sp>
        <p:grpSp>
          <p:nvGrpSpPr>
            <p:cNvPr id="8214" name="Group 8">
              <a:extLst>
                <a:ext uri="{FF2B5EF4-FFF2-40B4-BE49-F238E27FC236}">
                  <a16:creationId xmlns:a16="http://schemas.microsoft.com/office/drawing/2014/main" id="{312918A4-46EB-965D-22ED-40D1A2DEBF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9" y="1565"/>
              <a:ext cx="1298" cy="462"/>
              <a:chOff x="7200" y="9273"/>
              <a:chExt cx="2716" cy="868"/>
            </a:xfrm>
          </p:grpSpPr>
          <p:grpSp>
            <p:nvGrpSpPr>
              <p:cNvPr id="8225" name="Group 9">
                <a:extLst>
                  <a:ext uri="{FF2B5EF4-FFF2-40B4-BE49-F238E27FC236}">
                    <a16:creationId xmlns:a16="http://schemas.microsoft.com/office/drawing/2014/main" id="{B665A28E-9B90-926A-070A-88D6D5F65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86" y="9279"/>
                <a:ext cx="383" cy="862"/>
                <a:chOff x="7814" y="11707"/>
                <a:chExt cx="600" cy="1276"/>
              </a:xfrm>
            </p:grpSpPr>
            <p:sp>
              <p:nvSpPr>
                <p:cNvPr id="8239" name="Line 10">
                  <a:extLst>
                    <a:ext uri="{FF2B5EF4-FFF2-40B4-BE49-F238E27FC236}">
                      <a16:creationId xmlns:a16="http://schemas.microsoft.com/office/drawing/2014/main" id="{5E96F8FF-5185-A324-2A5C-35D832E7CD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414" y="11708"/>
                  <a:ext cx="0" cy="12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240" name="Line 11">
                  <a:extLst>
                    <a:ext uri="{FF2B5EF4-FFF2-40B4-BE49-F238E27FC236}">
                      <a16:creationId xmlns:a16="http://schemas.microsoft.com/office/drawing/2014/main" id="{65E519F3-7C5D-C64B-1999-CBCDF2A324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814" y="11707"/>
                  <a:ext cx="0" cy="1275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26" name="Line 12">
                <a:extLst>
                  <a:ext uri="{FF2B5EF4-FFF2-40B4-BE49-F238E27FC236}">
                    <a16:creationId xmlns:a16="http://schemas.microsoft.com/office/drawing/2014/main" id="{FBA01C81-1D3B-230A-AE22-46C3C1BEE2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376" y="9273"/>
                <a:ext cx="393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8227" name="Group 13">
                <a:extLst>
                  <a:ext uri="{FF2B5EF4-FFF2-40B4-BE49-F238E27FC236}">
                    <a16:creationId xmlns:a16="http://schemas.microsoft.com/office/drawing/2014/main" id="{948070B8-1CBF-74E9-10F5-79C12617F2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00" y="9273"/>
                <a:ext cx="393" cy="867"/>
                <a:chOff x="7590" y="9274"/>
                <a:chExt cx="393" cy="867"/>
              </a:xfrm>
            </p:grpSpPr>
            <p:grpSp>
              <p:nvGrpSpPr>
                <p:cNvPr id="8235" name="Group 14">
                  <a:extLst>
                    <a:ext uri="{FF2B5EF4-FFF2-40B4-BE49-F238E27FC236}">
                      <a16:creationId xmlns:a16="http://schemas.microsoft.com/office/drawing/2014/main" id="{93D2C92A-2BE4-BD3D-75B6-1FDCA2D5F18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8" y="9279"/>
                  <a:ext cx="384" cy="862"/>
                  <a:chOff x="7814" y="11707"/>
                  <a:chExt cx="600" cy="1276"/>
                </a:xfrm>
              </p:grpSpPr>
              <p:sp>
                <p:nvSpPr>
                  <p:cNvPr id="8237" name="Line 15">
                    <a:extLst>
                      <a:ext uri="{FF2B5EF4-FFF2-40B4-BE49-F238E27FC236}">
                        <a16:creationId xmlns:a16="http://schemas.microsoft.com/office/drawing/2014/main" id="{BB670A79-41E8-21D6-18CB-7CD268CDBEF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414" y="11708"/>
                    <a:ext cx="0" cy="127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38" name="Line 16">
                    <a:extLst>
                      <a:ext uri="{FF2B5EF4-FFF2-40B4-BE49-F238E27FC236}">
                        <a16:creationId xmlns:a16="http://schemas.microsoft.com/office/drawing/2014/main" id="{93D6A94C-9837-7B2D-3826-9A188FFBE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14" y="11707"/>
                    <a:ext cx="0" cy="127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236" name="Line 17">
                  <a:extLst>
                    <a:ext uri="{FF2B5EF4-FFF2-40B4-BE49-F238E27FC236}">
                      <a16:creationId xmlns:a16="http://schemas.microsoft.com/office/drawing/2014/main" id="{29D066DE-5741-8458-5773-B8E152FF3D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590" y="9274"/>
                  <a:ext cx="393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228" name="Group 18">
                <a:extLst>
                  <a:ext uri="{FF2B5EF4-FFF2-40B4-BE49-F238E27FC236}">
                    <a16:creationId xmlns:a16="http://schemas.microsoft.com/office/drawing/2014/main" id="{208AD646-AE1D-EDD0-A4F7-6FA6B89AFC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514" y="9273"/>
                <a:ext cx="402" cy="867"/>
                <a:chOff x="9124" y="9274"/>
                <a:chExt cx="402" cy="867"/>
              </a:xfrm>
            </p:grpSpPr>
            <p:grpSp>
              <p:nvGrpSpPr>
                <p:cNvPr id="8231" name="Group 19">
                  <a:extLst>
                    <a:ext uri="{FF2B5EF4-FFF2-40B4-BE49-F238E27FC236}">
                      <a16:creationId xmlns:a16="http://schemas.microsoft.com/office/drawing/2014/main" id="{2E47648C-75C0-5880-3DA8-655660797F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142" y="9279"/>
                  <a:ext cx="384" cy="862"/>
                  <a:chOff x="7814" y="11707"/>
                  <a:chExt cx="600" cy="1276"/>
                </a:xfrm>
              </p:grpSpPr>
              <p:sp>
                <p:nvSpPr>
                  <p:cNvPr id="8233" name="Line 20">
                    <a:extLst>
                      <a:ext uri="{FF2B5EF4-FFF2-40B4-BE49-F238E27FC236}">
                        <a16:creationId xmlns:a16="http://schemas.microsoft.com/office/drawing/2014/main" id="{B5B4FA4D-6DCA-EF44-E6D1-F7F4B4ECE8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414" y="11708"/>
                    <a:ext cx="0" cy="127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234" name="Line 21">
                    <a:extLst>
                      <a:ext uri="{FF2B5EF4-FFF2-40B4-BE49-F238E27FC236}">
                        <a16:creationId xmlns:a16="http://schemas.microsoft.com/office/drawing/2014/main" id="{3C83DF9D-9BB4-7137-7CAB-CA61D1CF34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814" y="11707"/>
                    <a:ext cx="0" cy="127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232" name="Line 22">
                  <a:extLst>
                    <a:ext uri="{FF2B5EF4-FFF2-40B4-BE49-F238E27FC236}">
                      <a16:creationId xmlns:a16="http://schemas.microsoft.com/office/drawing/2014/main" id="{CA07510D-E003-7B4F-DB42-03731D06B7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124" y="9274"/>
                  <a:ext cx="393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229" name="Line 23">
                <a:extLst>
                  <a:ext uri="{FF2B5EF4-FFF2-40B4-BE49-F238E27FC236}">
                    <a16:creationId xmlns:a16="http://schemas.microsoft.com/office/drawing/2014/main" id="{6AAE372B-C496-485D-6EE6-7031371CE1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760" y="10134"/>
                <a:ext cx="75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30" name="Line 24">
                <a:extLst>
                  <a:ext uri="{FF2B5EF4-FFF2-40B4-BE49-F238E27FC236}">
                    <a16:creationId xmlns:a16="http://schemas.microsoft.com/office/drawing/2014/main" id="{7BC23A15-17D4-C37D-90AB-90DC60675B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84" y="10134"/>
                <a:ext cx="782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215" name="Group 37">
              <a:extLst>
                <a:ext uri="{FF2B5EF4-FFF2-40B4-BE49-F238E27FC236}">
                  <a16:creationId xmlns:a16="http://schemas.microsoft.com/office/drawing/2014/main" id="{4BF4E397-0B72-7201-5F78-D016A6F35A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7" y="1196"/>
              <a:ext cx="1820" cy="992"/>
              <a:chOff x="3787" y="1196"/>
              <a:chExt cx="1820" cy="992"/>
            </a:xfrm>
          </p:grpSpPr>
          <p:sp>
            <p:nvSpPr>
              <p:cNvPr id="8216" name="Line 6">
                <a:extLst>
                  <a:ext uri="{FF2B5EF4-FFF2-40B4-BE49-F238E27FC236}">
                    <a16:creationId xmlns:a16="http://schemas.microsoft.com/office/drawing/2014/main" id="{0AE1DB6F-FCB3-79CA-14CB-51EA309274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498" y="1269"/>
                <a:ext cx="6" cy="75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7" name="Line 7">
                <a:extLst>
                  <a:ext uri="{FF2B5EF4-FFF2-40B4-BE49-F238E27FC236}">
                    <a16:creationId xmlns:a16="http://schemas.microsoft.com/office/drawing/2014/main" id="{2B899D95-417C-C9D4-4C61-C41E05EE8A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87" y="2023"/>
                <a:ext cx="1677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18" name="Text Box 25">
                <a:extLst>
                  <a:ext uri="{FF2B5EF4-FFF2-40B4-BE49-F238E27FC236}">
                    <a16:creationId xmlns:a16="http://schemas.microsoft.com/office/drawing/2014/main" id="{0A3712E8-B9F2-39F6-4699-E3615EA56E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14" y="1932"/>
                <a:ext cx="193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 i="1">
                    <a:latin typeface="Times New Roman" panose="02020603050405020304" pitchFamily="18" charset="0"/>
                  </a:rPr>
                  <a:t>t</a:t>
                </a:r>
                <a:endParaRPr lang="en-US" altLang="zh-CN" sz="2800"/>
              </a:p>
            </p:txBody>
          </p:sp>
          <p:sp>
            <p:nvSpPr>
              <p:cNvPr id="8219" name="Text Box 26">
                <a:extLst>
                  <a:ext uri="{FF2B5EF4-FFF2-40B4-BE49-F238E27FC236}">
                    <a16:creationId xmlns:a16="http://schemas.microsoft.com/office/drawing/2014/main" id="{CC06D035-DAD9-748B-6D30-14B672D5AD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25" y="1996"/>
                <a:ext cx="193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0</a:t>
                </a:r>
                <a:endParaRPr lang="en-US" altLang="zh-CN" sz="3200"/>
              </a:p>
            </p:txBody>
          </p:sp>
          <p:sp>
            <p:nvSpPr>
              <p:cNvPr id="8220" name="Text Box 28">
                <a:extLst>
                  <a:ext uri="{FF2B5EF4-FFF2-40B4-BE49-F238E27FC236}">
                    <a16:creationId xmlns:a16="http://schemas.microsoft.com/office/drawing/2014/main" id="{603AACB1-8CC9-8C88-CA74-7BBED5108A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3" y="2004"/>
                <a:ext cx="193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latin typeface="Times New Roman" panose="02020603050405020304" pitchFamily="18" charset="0"/>
                    <a:sym typeface="Symbol" panose="05050102010706020507" pitchFamily="18" charset="2"/>
                  </a:rPr>
                  <a:t></a:t>
                </a:r>
                <a:endParaRPr lang="en-US" altLang="zh-CN" sz="3200"/>
              </a:p>
            </p:txBody>
          </p:sp>
          <p:sp>
            <p:nvSpPr>
              <p:cNvPr id="8221" name="Text Box 29">
                <a:extLst>
                  <a:ext uri="{FF2B5EF4-FFF2-40B4-BE49-F238E27FC236}">
                    <a16:creationId xmlns:a16="http://schemas.microsoft.com/office/drawing/2014/main" id="{6711D094-3036-759D-A3B5-ECB59B825E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19" y="1709"/>
                <a:ext cx="193" cy="1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/>
                <a:r>
                  <a:rPr lang="en-US" altLang="zh-CN" sz="1600">
                    <a:latin typeface="Times New Roman" panose="02020603050405020304" pitchFamily="18" charset="0"/>
                  </a:rPr>
                  <a:t>V</a:t>
                </a:r>
                <a:endParaRPr lang="en-US" altLang="zh-CN" sz="4000"/>
              </a:p>
            </p:txBody>
          </p:sp>
          <p:sp>
            <p:nvSpPr>
              <p:cNvPr id="8222" name="Text Box 30">
                <a:extLst>
                  <a:ext uri="{FF2B5EF4-FFF2-40B4-BE49-F238E27FC236}">
                    <a16:creationId xmlns:a16="http://schemas.microsoft.com/office/drawing/2014/main" id="{7DAA645E-ADCF-2678-1AEA-37D7884A32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8" y="1196"/>
                <a:ext cx="301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i="1">
                    <a:latin typeface="Times New Roman" panose="02020603050405020304" pitchFamily="18" charset="0"/>
                  </a:rPr>
                  <a:t>s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(</a:t>
                </a:r>
                <a:r>
                  <a:rPr lang="en-US" altLang="zh-CN" sz="1600" i="1">
                    <a:latin typeface="Times New Roman" panose="02020603050405020304" pitchFamily="18" charset="0"/>
                  </a:rPr>
                  <a:t>t</a:t>
                </a:r>
                <a:r>
                  <a:rPr lang="en-US" altLang="zh-CN" sz="1600">
                    <a:latin typeface="Times New Roman" panose="02020603050405020304" pitchFamily="18" charset="0"/>
                  </a:rPr>
                  <a:t>)</a:t>
                </a:r>
                <a:endParaRPr lang="en-US" altLang="zh-CN" sz="1600"/>
              </a:p>
            </p:txBody>
          </p:sp>
          <p:sp>
            <p:nvSpPr>
              <p:cNvPr id="8223" name="Line 32">
                <a:extLst>
                  <a:ext uri="{FF2B5EF4-FFF2-40B4-BE49-F238E27FC236}">
                    <a16:creationId xmlns:a16="http://schemas.microsoft.com/office/drawing/2014/main" id="{E4FB2BFC-0EDB-A20F-D186-DC75B3442C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3" y="1557"/>
                <a:ext cx="0" cy="46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24" name="Line 33">
                <a:extLst>
                  <a:ext uri="{FF2B5EF4-FFF2-40B4-BE49-F238E27FC236}">
                    <a16:creationId xmlns:a16="http://schemas.microsoft.com/office/drawing/2014/main" id="{ECB07DB1-7E92-6F0C-39AF-A7F4050B10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18" y="1565"/>
                <a:ext cx="64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197" name="Rectangle 40">
            <a:extLst>
              <a:ext uri="{FF2B5EF4-FFF2-40B4-BE49-F238E27FC236}">
                <a16:creationId xmlns:a16="http://schemas.microsoft.com/office/drawing/2014/main" id="{4B911ABE-B46A-F101-CC3F-ECF913391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59" name="Object 39">
            <a:extLst>
              <a:ext uri="{FF2B5EF4-FFF2-40B4-BE49-F238E27FC236}">
                <a16:creationId xmlns:a16="http://schemas.microsoft.com/office/drawing/2014/main" id="{D990BF16-D6D5-A427-7C52-18FA3C6E09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6275" y="1951038"/>
          <a:ext cx="3825875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icrosoft Equation 3.0" r:id="rId3" imgW="2159000" imgH="685800" progId="Equation.3">
                  <p:embed/>
                </p:oleObj>
              </mc:Choice>
              <mc:Fallback>
                <p:oleObj name="Microsoft Equation 3.0" r:id="rId3" imgW="2159000" imgH="685800" progId="Equation.3">
                  <p:embed/>
                  <p:pic>
                    <p:nvPicPr>
                      <p:cNvPr id="30759" name="Object 39">
                        <a:extLst>
                          <a:ext uri="{FF2B5EF4-FFF2-40B4-BE49-F238E27FC236}">
                            <a16:creationId xmlns:a16="http://schemas.microsoft.com/office/drawing/2014/main" id="{D990BF16-D6D5-A427-7C52-18FA3C6E09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6275" y="1951038"/>
                        <a:ext cx="3825875" cy="1300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Rectangle 42">
            <a:extLst>
              <a:ext uri="{FF2B5EF4-FFF2-40B4-BE49-F238E27FC236}">
                <a16:creationId xmlns:a16="http://schemas.microsoft.com/office/drawing/2014/main" id="{0E9E2569-CCB8-CF80-A4A8-B3C5B1B7D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0761" name="Object 41">
            <a:extLst>
              <a:ext uri="{FF2B5EF4-FFF2-40B4-BE49-F238E27FC236}">
                <a16:creationId xmlns:a16="http://schemas.microsoft.com/office/drawing/2014/main" id="{15D5818C-C60B-3E8F-4688-1658833FB3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46238" y="3651250"/>
          <a:ext cx="6573837" cy="184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806700" imgH="990600" progId="Equation.3">
                  <p:embed/>
                </p:oleObj>
              </mc:Choice>
              <mc:Fallback>
                <p:oleObj name="公式" r:id="rId5" imgW="2806700" imgH="990600" progId="Equation.3">
                  <p:embed/>
                  <p:pic>
                    <p:nvPicPr>
                      <p:cNvPr id="30761" name="Object 41">
                        <a:extLst>
                          <a:ext uri="{FF2B5EF4-FFF2-40B4-BE49-F238E27FC236}">
                            <a16:creationId xmlns:a16="http://schemas.microsoft.com/office/drawing/2014/main" id="{15D5818C-C60B-3E8F-4688-1658833FB3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651250"/>
                        <a:ext cx="6573837" cy="184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85073139-B193-B701-725E-B37F830EA6C5}"/>
              </a:ext>
            </a:extLst>
          </p:cNvPr>
          <p:cNvSpPr/>
          <p:nvPr/>
        </p:nvSpPr>
        <p:spPr>
          <a:xfrm>
            <a:off x="704850" y="717550"/>
            <a:ext cx="8001000" cy="55403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【2-2】</a:t>
            </a: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试求下图所示周期性方波的频谱。</a:t>
            </a:r>
          </a:p>
        </p:txBody>
      </p:sp>
      <p:grpSp>
        <p:nvGrpSpPr>
          <p:cNvPr id="10" name="组合 39">
            <a:extLst>
              <a:ext uri="{FF2B5EF4-FFF2-40B4-BE49-F238E27FC236}">
                <a16:creationId xmlns:a16="http://schemas.microsoft.com/office/drawing/2014/main" id="{34742F38-DBB4-1D4D-64CE-A2D4B0CAAD3D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539750"/>
            <a:ext cx="714375" cy="714375"/>
            <a:chOff x="357158" y="2285992"/>
            <a:chExt cx="714380" cy="714808"/>
          </a:xfrm>
        </p:grpSpPr>
        <p:grpSp>
          <p:nvGrpSpPr>
            <p:cNvPr id="8205" name="Group 52">
              <a:extLst>
                <a:ext uri="{FF2B5EF4-FFF2-40B4-BE49-F238E27FC236}">
                  <a16:creationId xmlns:a16="http://schemas.microsoft.com/office/drawing/2014/main" id="{DFB67753-10AA-DE81-D068-DD1CB47D85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58" y="2285992"/>
              <a:ext cx="714380" cy="714808"/>
              <a:chOff x="1289" y="498"/>
              <a:chExt cx="668" cy="752"/>
            </a:xfrm>
          </p:grpSpPr>
          <p:sp>
            <p:nvSpPr>
              <p:cNvPr id="8207" name="Oval 53">
                <a:extLst>
                  <a:ext uri="{FF2B5EF4-FFF2-40B4-BE49-F238E27FC236}">
                    <a16:creationId xmlns:a16="http://schemas.microsoft.com/office/drawing/2014/main" id="{F6433E41-A496-CFB7-05DD-6BB4D25FB15C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08" name="Oval 54">
                <a:extLst>
                  <a:ext uri="{FF2B5EF4-FFF2-40B4-BE49-F238E27FC236}">
                    <a16:creationId xmlns:a16="http://schemas.microsoft.com/office/drawing/2014/main" id="{D10806FF-27A7-5FE4-E940-C3237ACDD8D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09" name="Oval 55">
                <a:extLst>
                  <a:ext uri="{FF2B5EF4-FFF2-40B4-BE49-F238E27FC236}">
                    <a16:creationId xmlns:a16="http://schemas.microsoft.com/office/drawing/2014/main" id="{313AE5FC-7A87-548E-B3AF-1496D458B56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498"/>
                <a:ext cx="631" cy="72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10" name="Oval 56">
                <a:extLst>
                  <a:ext uri="{FF2B5EF4-FFF2-40B4-BE49-F238E27FC236}">
                    <a16:creationId xmlns:a16="http://schemas.microsoft.com/office/drawing/2014/main" id="{B5022F41-3184-7DBA-9DAB-3B003EF8901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8211" name="Oval 57">
                <a:extLst>
                  <a:ext uri="{FF2B5EF4-FFF2-40B4-BE49-F238E27FC236}">
                    <a16:creationId xmlns:a16="http://schemas.microsoft.com/office/drawing/2014/main" id="{E1FCE3B1-96AE-4525-08F1-02B0A82A7DA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8206" name="Text Box 29">
              <a:extLst>
                <a:ext uri="{FF2B5EF4-FFF2-40B4-BE49-F238E27FC236}">
                  <a16:creationId xmlns:a16="http://schemas.microsoft.com/office/drawing/2014/main" id="{433CE8E8-14A0-402B-2D70-B28F487142AF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8596" y="2438468"/>
              <a:ext cx="542027" cy="519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  <p:sp>
        <p:nvSpPr>
          <p:cNvPr id="48" name="Oval 12">
            <a:extLst>
              <a:ext uri="{FF2B5EF4-FFF2-40B4-BE49-F238E27FC236}">
                <a16:creationId xmlns:a16="http://schemas.microsoft.com/office/drawing/2014/main" id="{EE67C857-AD31-64FA-ED09-BC2BC141B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1384300"/>
            <a:ext cx="842963" cy="49688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EA10C894-EA9C-7046-10FA-5D274DC37762}"/>
              </a:ext>
            </a:extLst>
          </p:cNvPr>
          <p:cNvSpPr/>
          <p:nvPr/>
        </p:nvSpPr>
        <p:spPr>
          <a:xfrm>
            <a:off x="438150" y="5784850"/>
            <a:ext cx="742315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742950" lvl="1" indent="-285750"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zh-CN" altLang="en-US" sz="2400" b="1" kern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可见</a:t>
            </a: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：此信号不是偶函数，所以其频谱</a:t>
            </a:r>
            <a:r>
              <a:rPr lang="en-US" altLang="zh-CN" sz="2400" b="1" i="1" kern="0" dirty="0" err="1">
                <a:solidFill>
                  <a:srgbClr val="000000"/>
                </a:solidFill>
                <a:latin typeface="+mn-lt"/>
                <a:ea typeface="微软雅黑" pitchFamily="34" charset="-122"/>
              </a:rPr>
              <a:t>C</a:t>
            </a:r>
            <a:r>
              <a:rPr lang="en-US" altLang="zh-CN" sz="2400" b="1" i="1" kern="0" baseline="-25000" dirty="0" err="1">
                <a:solidFill>
                  <a:srgbClr val="000000"/>
                </a:solidFill>
                <a:latin typeface="+mn-lt"/>
                <a:ea typeface="微软雅黑" pitchFamily="34" charset="-122"/>
              </a:rPr>
              <a:t>n</a:t>
            </a: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是 复函数 。 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55BCEAAA-D5BB-140F-DAE8-097BF3599873}"/>
              </a:ext>
            </a:extLst>
          </p:cNvPr>
          <p:cNvSpPr/>
          <p:nvPr/>
        </p:nvSpPr>
        <p:spPr>
          <a:xfrm>
            <a:off x="1312863" y="1517650"/>
            <a:ext cx="2236787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该信号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可表示为：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18624892-8E6E-8177-69F5-1C173C915C81}"/>
              </a:ext>
            </a:extLst>
          </p:cNvPr>
          <p:cNvSpPr/>
          <p:nvPr/>
        </p:nvSpPr>
        <p:spPr>
          <a:xfrm>
            <a:off x="604838" y="3384550"/>
            <a:ext cx="1211262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其频谱：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8" grpId="0" animBg="1"/>
      <p:bldP spid="50" grpId="0"/>
      <p:bldP spid="52" grpId="0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>
            <a:extLst>
              <a:ext uri="{FF2B5EF4-FFF2-40B4-BE49-F238E27FC236}">
                <a16:creationId xmlns:a16="http://schemas.microsoft.com/office/drawing/2014/main" id="{71449576-689D-082B-0B15-EFAD80574E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9788" y="5251450"/>
            <a:ext cx="8042275" cy="400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b="0">
                <a:ea typeface="微软雅黑" panose="020B0503020204020204" pitchFamily="34" charset="-122"/>
              </a:rPr>
              <a:t> </a:t>
            </a:r>
            <a:r>
              <a:rPr lang="en-US" altLang="zh-CN" sz="2000" b="0">
                <a:ea typeface="微软雅黑" panose="020B0503020204020204" pitchFamily="34" charset="-122"/>
              </a:rPr>
              <a:t>—— </a:t>
            </a:r>
            <a:r>
              <a:rPr lang="zh-CN" altLang="en-US" sz="2000" b="0">
                <a:ea typeface="微软雅黑" panose="020B0503020204020204" pitchFamily="34" charset="-122"/>
              </a:rPr>
              <a:t>负频谱和正频谱的模偶对称，相位奇对称，即复数共轭。</a:t>
            </a:r>
            <a:r>
              <a:rPr lang="zh-CN" altLang="en-US" sz="1600" b="0">
                <a:solidFill>
                  <a:srgbClr val="000000"/>
                </a:solidFill>
                <a:ea typeface="微软雅黑" panose="020B0503020204020204" pitchFamily="34" charset="-122"/>
              </a:rPr>
              <a:t>因为：</a:t>
            </a:r>
            <a:endParaRPr lang="zh-CN" altLang="en-US" sz="1600" b="0"/>
          </a:p>
          <a:p>
            <a:pPr eaLnBrk="1" hangingPunct="1">
              <a:buFont typeface="Wingdings" panose="05000000000000000000" pitchFamily="2" charset="2"/>
              <a:buNone/>
            </a:pPr>
            <a:endParaRPr lang="zh-CN" altLang="en-US" sz="2000" b="0">
              <a:ea typeface="微软雅黑" panose="020B0503020204020204" pitchFamily="34" charset="-122"/>
            </a:endParaRPr>
          </a:p>
        </p:txBody>
      </p:sp>
      <p:sp>
        <p:nvSpPr>
          <p:cNvPr id="9222" name="Rectangle 5">
            <a:extLst>
              <a:ext uri="{FF2B5EF4-FFF2-40B4-BE49-F238E27FC236}">
                <a16:creationId xmlns:a16="http://schemas.microsoft.com/office/drawing/2014/main" id="{6F8A5BFA-632D-5C12-F705-940F6D07A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772" name="Object 4">
            <a:extLst>
              <a:ext uri="{FF2B5EF4-FFF2-40B4-BE49-F238E27FC236}">
                <a16:creationId xmlns:a16="http://schemas.microsoft.com/office/drawing/2014/main" id="{9231CFD1-D7A1-0C04-873A-751FB77D61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16500" y="1695450"/>
          <a:ext cx="2474913" cy="588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97000" imgH="330200" progId="Equation.3">
                  <p:embed/>
                </p:oleObj>
              </mc:Choice>
              <mc:Fallback>
                <p:oleObj name="公式" r:id="rId4" imgW="1397000" imgH="330200" progId="Equation.3">
                  <p:embed/>
                  <p:pic>
                    <p:nvPicPr>
                      <p:cNvPr id="32772" name="Object 4">
                        <a:extLst>
                          <a:ext uri="{FF2B5EF4-FFF2-40B4-BE49-F238E27FC236}">
                            <a16:creationId xmlns:a16="http://schemas.microsoft.com/office/drawing/2014/main" id="{9231CFD1-D7A1-0C04-873A-751FB77D61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1695450"/>
                        <a:ext cx="2474913" cy="588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>
            <a:extLst>
              <a:ext uri="{FF2B5EF4-FFF2-40B4-BE49-F238E27FC236}">
                <a16:creationId xmlns:a16="http://schemas.microsoft.com/office/drawing/2014/main" id="{10EE040C-9AEB-CCC9-3019-9B790BDDB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774" name="Object 6">
            <a:extLst>
              <a:ext uri="{FF2B5EF4-FFF2-40B4-BE49-F238E27FC236}">
                <a16:creationId xmlns:a16="http://schemas.microsoft.com/office/drawing/2014/main" id="{B9AA070B-26D5-6DF7-3F0F-058BAA9AE0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46663" y="2451100"/>
          <a:ext cx="277018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71600" imgH="330200" progId="Equation.3">
                  <p:embed/>
                </p:oleObj>
              </mc:Choice>
              <mc:Fallback>
                <p:oleObj name="公式" r:id="rId6" imgW="1371600" imgH="330200" progId="Equation.3">
                  <p:embed/>
                  <p:pic>
                    <p:nvPicPr>
                      <p:cNvPr id="32774" name="Object 6">
                        <a:extLst>
                          <a:ext uri="{FF2B5EF4-FFF2-40B4-BE49-F238E27FC236}">
                            <a16:creationId xmlns:a16="http://schemas.microsoft.com/office/drawing/2014/main" id="{B9AA070B-26D5-6DF7-3F0F-058BAA9AE0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6663" y="2451100"/>
                        <a:ext cx="2770187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4" name="Rectangle 9">
            <a:extLst>
              <a:ext uri="{FF2B5EF4-FFF2-40B4-BE49-F238E27FC236}">
                <a16:creationId xmlns:a16="http://schemas.microsoft.com/office/drawing/2014/main" id="{CA6CE7F6-6D1C-99EA-3416-322A5352A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32776" name="Object 8">
            <a:extLst>
              <a:ext uri="{FF2B5EF4-FFF2-40B4-BE49-F238E27FC236}">
                <a16:creationId xmlns:a16="http://schemas.microsoft.com/office/drawing/2014/main" id="{ED4A8248-B0D0-D14D-BFE7-0285E3A66B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6738" y="5695950"/>
          <a:ext cx="5491162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3517900" imgH="406400" progId="Equation.3">
                  <p:embed/>
                </p:oleObj>
              </mc:Choice>
              <mc:Fallback>
                <p:oleObj name="公式" r:id="rId8" imgW="3517900" imgH="406400" progId="Equation.3">
                  <p:embed/>
                  <p:pic>
                    <p:nvPicPr>
                      <p:cNvPr id="32776" name="Object 8">
                        <a:extLst>
                          <a:ext uri="{FF2B5EF4-FFF2-40B4-BE49-F238E27FC236}">
                            <a16:creationId xmlns:a16="http://schemas.microsoft.com/office/drawing/2014/main" id="{ED4A8248-B0D0-D14D-BFE7-0285E3A66B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5695950"/>
                        <a:ext cx="5491162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>
            <a:extLst>
              <a:ext uri="{FF2B5EF4-FFF2-40B4-BE49-F238E27FC236}">
                <a16:creationId xmlns:a16="http://schemas.microsoft.com/office/drawing/2014/main" id="{50414E43-7031-B3A1-966E-83CD0B1ACB6E}"/>
              </a:ext>
            </a:extLst>
          </p:cNvPr>
          <p:cNvSpPr/>
          <p:nvPr/>
        </p:nvSpPr>
        <p:spPr>
          <a:xfrm>
            <a:off x="260350" y="450850"/>
            <a:ext cx="53340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en-US" altLang="zh-CN" sz="3200" b="1" kern="0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2.2.2</a:t>
            </a:r>
            <a:r>
              <a:rPr lang="en-US" altLang="zh-CN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能量信号的频谱密度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3EDC2FC-3126-FE50-9DB5-B49972A05B6E}"/>
              </a:ext>
            </a:extLst>
          </p:cNvPr>
          <p:cNvSpPr/>
          <p:nvPr/>
        </p:nvSpPr>
        <p:spPr>
          <a:xfrm>
            <a:off x="704850" y="1277938"/>
            <a:ext cx="635635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2" indent="-2286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频谱密度的定义</a:t>
            </a:r>
            <a:r>
              <a:rPr lang="zh-CN" altLang="en-US" sz="2400" dirty="0">
                <a:latin typeface="黑体" pitchFamily="2" charset="-122"/>
                <a:ea typeface="黑体" pitchFamily="2" charset="-122"/>
              </a:rPr>
              <a:t>：</a:t>
            </a:r>
            <a:endParaRPr lang="zh-CN" altLang="en-US" sz="2400" kern="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39E7D7D-821C-0C9E-7990-1EAEA381B3EA}"/>
              </a:ext>
            </a:extLst>
          </p:cNvPr>
          <p:cNvSpPr/>
          <p:nvPr/>
        </p:nvSpPr>
        <p:spPr>
          <a:xfrm>
            <a:off x="927100" y="1855788"/>
            <a:ext cx="65786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——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能量信号</a:t>
            </a:r>
            <a:r>
              <a:rPr lang="en-US" altLang="zh-CN" sz="2000" i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s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(</a:t>
            </a:r>
            <a:r>
              <a:rPr lang="en-US" altLang="zh-CN" sz="2000" i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t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)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的傅里叶变换： 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18BAEAF-42FB-35DE-FC4C-204D4AF68BD3}"/>
              </a:ext>
            </a:extLst>
          </p:cNvPr>
          <p:cNvSpPr/>
          <p:nvPr/>
        </p:nvSpPr>
        <p:spPr>
          <a:xfrm>
            <a:off x="1271588" y="2495550"/>
            <a:ext cx="5522912" cy="4762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4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en-US" altLang="zh-CN" sz="2000" i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S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(</a:t>
            </a:r>
            <a:r>
              <a:rPr lang="en-US" altLang="zh-CN" sz="2000" i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f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)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的逆傅里叶变换为原信号： 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16FB296-1B58-2155-C2D9-47820A4A1352}"/>
              </a:ext>
            </a:extLst>
          </p:cNvPr>
          <p:cNvSpPr/>
          <p:nvPr/>
        </p:nvSpPr>
        <p:spPr>
          <a:xfrm>
            <a:off x="704850" y="3206750"/>
            <a:ext cx="635635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2" indent="-2286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en-US" altLang="zh-CN" sz="2400" b="1" i="1" dirty="0">
                <a:latin typeface="+mn-lt"/>
                <a:ea typeface="黑体" pitchFamily="2" charset="-122"/>
              </a:rPr>
              <a:t>S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(</a:t>
            </a:r>
            <a:r>
              <a:rPr lang="en-US" altLang="zh-CN" sz="2400" b="1" i="1" dirty="0">
                <a:latin typeface="+mn-lt"/>
                <a:ea typeface="黑体" pitchFamily="2" charset="-122"/>
              </a:rPr>
              <a:t>f</a:t>
            </a:r>
            <a:r>
              <a:rPr lang="en-US" altLang="zh-CN" sz="2400" b="1" dirty="0">
                <a:latin typeface="+mn-lt"/>
                <a:ea typeface="黑体" pitchFamily="2" charset="-122"/>
              </a:rPr>
              <a:t>)</a:t>
            </a:r>
            <a:r>
              <a:rPr lang="zh-CN" altLang="en-US" sz="2400" dirty="0">
                <a:latin typeface="+mn-lt"/>
                <a:ea typeface="黑体" pitchFamily="2" charset="-122"/>
              </a:rPr>
              <a:t>和</a:t>
            </a:r>
            <a:r>
              <a:rPr lang="en-US" altLang="zh-CN" sz="2400" b="1" i="1" dirty="0" err="1">
                <a:latin typeface="+mn-lt"/>
                <a:ea typeface="黑体" pitchFamily="2" charset="-122"/>
              </a:rPr>
              <a:t>C</a:t>
            </a:r>
            <a:r>
              <a:rPr lang="en-US" altLang="zh-CN" sz="2400" b="1" i="1" baseline="-25000" dirty="0" err="1">
                <a:latin typeface="+mn-lt"/>
                <a:ea typeface="黑体" pitchFamily="2" charset="-122"/>
              </a:rPr>
              <a:t>n</a:t>
            </a:r>
            <a:r>
              <a:rPr lang="zh-CN" altLang="en-US" sz="2400" b="1" dirty="0">
                <a:latin typeface="+mn-lt"/>
                <a:ea typeface="黑体" pitchFamily="2" charset="-122"/>
              </a:rPr>
              <a:t>的主要区别</a:t>
            </a:r>
            <a:r>
              <a:rPr lang="zh-CN" altLang="en-US" sz="2400" dirty="0"/>
              <a:t>：</a:t>
            </a:r>
            <a:endParaRPr lang="zh-CN" altLang="en-US" sz="2400" b="1" kern="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ED776AF-5F0B-45EC-8B14-6DC0290D437F}"/>
              </a:ext>
            </a:extLst>
          </p:cNvPr>
          <p:cNvSpPr/>
          <p:nvPr/>
        </p:nvSpPr>
        <p:spPr>
          <a:xfrm>
            <a:off x="2794000" y="3651250"/>
            <a:ext cx="4711700" cy="9747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ts val="3200"/>
              </a:lnSpc>
              <a:spcBef>
                <a:spcPct val="20000"/>
              </a:spcBef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en-US" altLang="zh-CN" sz="2000" i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S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(</a:t>
            </a:r>
            <a:r>
              <a:rPr lang="en-US" altLang="zh-CN" sz="2000" i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f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)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是连续谱，</a:t>
            </a:r>
            <a:r>
              <a:rPr lang="en-US" altLang="zh-CN" sz="2000" i="1" kern="0" dirty="0" err="1">
                <a:solidFill>
                  <a:srgbClr val="000000"/>
                </a:solidFill>
                <a:latin typeface="+mn-lt"/>
                <a:ea typeface="微软雅黑" pitchFamily="34" charset="-122"/>
              </a:rPr>
              <a:t>C</a:t>
            </a:r>
            <a:r>
              <a:rPr lang="en-US" altLang="zh-CN" sz="2000" i="1" kern="0" baseline="-25000" dirty="0" err="1">
                <a:solidFill>
                  <a:srgbClr val="000000"/>
                </a:solidFill>
                <a:latin typeface="+mn-lt"/>
                <a:ea typeface="微软雅黑" pitchFamily="34" charset="-122"/>
              </a:rPr>
              <a:t>n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是离散谱； </a:t>
            </a:r>
          </a:p>
          <a:p>
            <a:pPr marL="228600" indent="-228600">
              <a:lnSpc>
                <a:spcPts val="3200"/>
              </a:lnSpc>
              <a:spcBef>
                <a:spcPct val="20000"/>
              </a:spcBef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en-US" altLang="zh-CN" sz="2000" i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S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(</a:t>
            </a:r>
            <a:r>
              <a:rPr lang="en-US" altLang="zh-CN" sz="2000" i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f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)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的单位是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V/Hz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，而</a:t>
            </a:r>
            <a:r>
              <a:rPr lang="en-US" altLang="zh-CN" sz="2000" i="1" kern="0" dirty="0" err="1">
                <a:solidFill>
                  <a:srgbClr val="000000"/>
                </a:solidFill>
                <a:latin typeface="+mn-lt"/>
                <a:ea typeface="微软雅黑" pitchFamily="34" charset="-122"/>
              </a:rPr>
              <a:t>C</a:t>
            </a:r>
            <a:r>
              <a:rPr lang="en-US" altLang="zh-CN" sz="2000" i="1" kern="0" baseline="-25000" dirty="0" err="1">
                <a:solidFill>
                  <a:srgbClr val="000000"/>
                </a:solidFill>
                <a:latin typeface="+mn-lt"/>
                <a:ea typeface="微软雅黑" pitchFamily="34" charset="-122"/>
              </a:rPr>
              <a:t>n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的单位是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V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。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3E232C-21EC-617D-ED33-AB95C539D31C}"/>
              </a:ext>
            </a:extLst>
          </p:cNvPr>
          <p:cNvSpPr/>
          <p:nvPr/>
        </p:nvSpPr>
        <p:spPr>
          <a:xfrm>
            <a:off x="615950" y="4718050"/>
            <a:ext cx="875665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2" indent="-2286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实能量信号频谱密度和实功率信号频谱的共同特性：</a:t>
            </a:r>
            <a:endParaRPr lang="zh-CN" altLang="en-US" sz="2400" b="1" kern="0" dirty="0">
              <a:solidFill>
                <a:srgbClr val="000000"/>
              </a:solidFill>
              <a:latin typeface="黑体" pitchFamily="2" charset="-122"/>
              <a:ea typeface="黑体" pitchFamily="2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2000"/>
                                        <p:tgtEl>
                                          <p:spTgt spid="327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animBg="1"/>
      <p:bldP spid="11" grpId="0"/>
      <p:bldP spid="12" grpId="0"/>
      <p:bldP spid="13" grpId="0"/>
      <p:bldP spid="15" grpId="0"/>
      <p:bldP spid="16" grpId="0"/>
      <p:bldP spid="1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70136C30-8809-E29F-142A-9D57448BD227}"/>
              </a:ext>
            </a:extLst>
          </p:cNvPr>
          <p:cNvSpPr/>
          <p:nvPr/>
        </p:nvSpPr>
        <p:spPr>
          <a:xfrm>
            <a:off x="881063" y="717550"/>
            <a:ext cx="7602537" cy="1600200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   </a:t>
            </a:r>
            <a:r>
              <a:rPr lang="en-US" altLang="zh-CN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【2-3】</a:t>
            </a:r>
            <a:r>
              <a:rPr lang="zh-CN" altLang="en-US" sz="2000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试求单位门函数</a:t>
            </a:r>
            <a:r>
              <a:rPr lang="en-US" altLang="zh-CN" sz="2000" dirty="0">
                <a:latin typeface="微软雅黑" pitchFamily="34" charset="-122"/>
                <a:ea typeface="微软雅黑" pitchFamily="34" charset="-122"/>
              </a:rPr>
              <a:t>:</a:t>
            </a: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28600" indent="-228600">
              <a:lnSpc>
                <a:spcPct val="15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的频谱密度。</a:t>
            </a:r>
            <a:endParaRPr lang="zh-CN" altLang="en-US" sz="20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34820" name="Object 4">
            <a:extLst>
              <a:ext uri="{FF2B5EF4-FFF2-40B4-BE49-F238E27FC236}">
                <a16:creationId xmlns:a16="http://schemas.microsoft.com/office/drawing/2014/main" id="{A0E42B0D-A39A-88AB-4AF6-32728499B8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82950" y="1162050"/>
          <a:ext cx="28432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460160" imgH="533160" progId="Equation.3">
                  <p:embed/>
                </p:oleObj>
              </mc:Choice>
              <mc:Fallback>
                <p:oleObj name="公式" r:id="rId3" imgW="1460160" imgH="533160" progId="Equation.3">
                  <p:embed/>
                  <p:pic>
                    <p:nvPicPr>
                      <p:cNvPr id="34820" name="Object 4">
                        <a:extLst>
                          <a:ext uri="{FF2B5EF4-FFF2-40B4-BE49-F238E27FC236}">
                            <a16:creationId xmlns:a16="http://schemas.microsoft.com/office/drawing/2014/main" id="{A0E42B0D-A39A-88AB-4AF6-32728499B8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950" y="1162050"/>
                        <a:ext cx="2843213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6" name="Rectangle 8">
            <a:extLst>
              <a:ext uri="{FF2B5EF4-FFF2-40B4-BE49-F238E27FC236}">
                <a16:creationId xmlns:a16="http://schemas.microsoft.com/office/drawing/2014/main" id="{3453F83B-DF66-4264-9FBF-5D74731A7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38">
            <a:extLst>
              <a:ext uri="{FF2B5EF4-FFF2-40B4-BE49-F238E27FC236}">
                <a16:creationId xmlns:a16="http://schemas.microsoft.com/office/drawing/2014/main" id="{B8B548F7-3ADD-6899-4B70-62B359077F9F}"/>
              </a:ext>
            </a:extLst>
          </p:cNvPr>
          <p:cNvGrpSpPr>
            <a:grpSpLocks/>
          </p:cNvGrpSpPr>
          <p:nvPr/>
        </p:nvGrpSpPr>
        <p:grpSpPr bwMode="auto">
          <a:xfrm>
            <a:off x="5378450" y="3429000"/>
            <a:ext cx="3505200" cy="2000250"/>
            <a:chOff x="2630" y="2217"/>
            <a:chExt cx="1947" cy="1188"/>
          </a:xfrm>
        </p:grpSpPr>
        <p:pic>
          <p:nvPicPr>
            <p:cNvPr id="10266" name="Picture 14" descr="门函数2">
              <a:extLst>
                <a:ext uri="{FF2B5EF4-FFF2-40B4-BE49-F238E27FC236}">
                  <a16:creationId xmlns:a16="http://schemas.microsoft.com/office/drawing/2014/main" id="{E6DE0B5D-C922-FA7B-37CC-9D028A75C9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6266" r="2419" b="22414"/>
            <a:stretch>
              <a:fillRect/>
            </a:stretch>
          </p:blipFill>
          <p:spPr bwMode="auto">
            <a:xfrm>
              <a:off x="2630" y="2217"/>
              <a:ext cx="1877" cy="1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67" name="Text Box 20">
              <a:extLst>
                <a:ext uri="{FF2B5EF4-FFF2-40B4-BE49-F238E27FC236}">
                  <a16:creationId xmlns:a16="http://schemas.microsoft.com/office/drawing/2014/main" id="{BC79FAFF-7B64-652E-87EF-BE43EF3904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6" y="2326"/>
              <a:ext cx="411" cy="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>
                  <a:latin typeface="Times New Roman" panose="02020603050405020304" pitchFamily="18" charset="0"/>
                </a:rPr>
                <a:t>G</a:t>
              </a:r>
              <a:r>
                <a:rPr lang="en-US" altLang="zh-CN" b="1" i="1" baseline="-25000"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f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  <a:endParaRPr lang="en-US" altLang="zh-CN" b="1"/>
            </a:p>
          </p:txBody>
        </p:sp>
        <p:grpSp>
          <p:nvGrpSpPr>
            <p:cNvPr id="10268" name="Group 35">
              <a:extLst>
                <a:ext uri="{FF2B5EF4-FFF2-40B4-BE49-F238E27FC236}">
                  <a16:creationId xmlns:a16="http://schemas.microsoft.com/office/drawing/2014/main" id="{15BC272D-3BEC-9EB3-EC08-EDB52F2DBA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9" y="2942"/>
              <a:ext cx="1478" cy="366"/>
              <a:chOff x="3099" y="2942"/>
              <a:chExt cx="1478" cy="366"/>
            </a:xfrm>
          </p:grpSpPr>
          <p:sp>
            <p:nvSpPr>
              <p:cNvPr id="10269" name="Text Box 16">
                <a:extLst>
                  <a:ext uri="{FF2B5EF4-FFF2-40B4-BE49-F238E27FC236}">
                    <a16:creationId xmlns:a16="http://schemas.microsoft.com/office/drawing/2014/main" id="{75B10390-8173-1669-9061-CFBFDD127B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83" y="3050"/>
                <a:ext cx="194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 b="1" i="1">
                    <a:latin typeface="Times New Roman" panose="02020603050405020304" pitchFamily="18" charset="0"/>
                  </a:rPr>
                  <a:t>f</a:t>
                </a:r>
                <a:endParaRPr lang="en-US" altLang="zh-CN" sz="1400" b="1"/>
              </a:p>
            </p:txBody>
          </p:sp>
          <p:grpSp>
            <p:nvGrpSpPr>
              <p:cNvPr id="10270" name="Group 31">
                <a:extLst>
                  <a:ext uri="{FF2B5EF4-FFF2-40B4-BE49-F238E27FC236}">
                    <a16:creationId xmlns:a16="http://schemas.microsoft.com/office/drawing/2014/main" id="{E749285C-5EE5-937A-A8AA-E4FFBD9C75F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99" y="2942"/>
                <a:ext cx="959" cy="303"/>
                <a:chOff x="3099" y="2925"/>
                <a:chExt cx="959" cy="320"/>
              </a:xfrm>
            </p:grpSpPr>
            <p:sp>
              <p:nvSpPr>
                <p:cNvPr id="10271" name="Text Box 22">
                  <a:extLst>
                    <a:ext uri="{FF2B5EF4-FFF2-40B4-BE49-F238E27FC236}">
                      <a16:creationId xmlns:a16="http://schemas.microsoft.com/office/drawing/2014/main" id="{0BC6F3D2-8D34-D452-3010-5C2E0B236F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30" y="2925"/>
                  <a:ext cx="234" cy="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400" b="1">
                      <a:latin typeface="Times New Roman" panose="02020603050405020304" pitchFamily="18" charset="0"/>
                    </a:rPr>
                    <a:t>1/</a:t>
                  </a:r>
                  <a:r>
                    <a:rPr lang="en-US" altLang="zh-CN" sz="1400" b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</a:t>
                  </a:r>
                  <a:endParaRPr lang="en-US" altLang="zh-CN" sz="1400" b="1"/>
                </a:p>
              </p:txBody>
            </p:sp>
            <p:sp>
              <p:nvSpPr>
                <p:cNvPr id="10272" name="Text Box 23">
                  <a:extLst>
                    <a:ext uri="{FF2B5EF4-FFF2-40B4-BE49-F238E27FC236}">
                      <a16:creationId xmlns:a16="http://schemas.microsoft.com/office/drawing/2014/main" id="{C0FF756C-8D50-7686-7804-79A4A3AAF9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01" y="3039"/>
                  <a:ext cx="157" cy="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400" b="1">
                      <a:latin typeface="Times New Roman" panose="02020603050405020304" pitchFamily="18" charset="0"/>
                    </a:rPr>
                    <a:t>2/</a:t>
                  </a:r>
                  <a:r>
                    <a:rPr lang="en-US" altLang="zh-CN" sz="1400" b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</a:t>
                  </a:r>
                  <a:endParaRPr lang="en-US" altLang="zh-CN" sz="1400" b="1"/>
                </a:p>
              </p:txBody>
            </p:sp>
            <p:sp>
              <p:nvSpPr>
                <p:cNvPr id="10273" name="Text Box 24">
                  <a:extLst>
                    <a:ext uri="{FF2B5EF4-FFF2-40B4-BE49-F238E27FC236}">
                      <a16:creationId xmlns:a16="http://schemas.microsoft.com/office/drawing/2014/main" id="{ACC811D5-0C31-27C8-D6E2-BC53942D46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9" y="3067"/>
                  <a:ext cx="214" cy="17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400" b="1">
                      <a:latin typeface="Times New Roman" panose="02020603050405020304" pitchFamily="18" charset="0"/>
                    </a:rPr>
                    <a:t>-2/</a:t>
                  </a:r>
                  <a:r>
                    <a:rPr lang="en-US" altLang="zh-CN" sz="1400" b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</a:t>
                  </a:r>
                  <a:endParaRPr lang="en-US" altLang="zh-CN" sz="1400" b="1"/>
                </a:p>
              </p:txBody>
            </p:sp>
            <p:sp>
              <p:nvSpPr>
                <p:cNvPr id="10274" name="Text Box 25">
                  <a:extLst>
                    <a:ext uri="{FF2B5EF4-FFF2-40B4-BE49-F238E27FC236}">
                      <a16:creationId xmlns:a16="http://schemas.microsoft.com/office/drawing/2014/main" id="{AE302820-7970-9CEB-EDAE-B8CBC0D12B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7" y="2925"/>
                  <a:ext cx="199" cy="1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400" b="1">
                      <a:latin typeface="Times New Roman" panose="02020603050405020304" pitchFamily="18" charset="0"/>
                    </a:rPr>
                    <a:t>-1/</a:t>
                  </a:r>
                  <a:r>
                    <a:rPr lang="en-US" altLang="zh-CN" sz="1400" b="1">
                      <a:latin typeface="Times New Roman" panose="02020603050405020304" pitchFamily="18" charset="0"/>
                      <a:sym typeface="Symbol" panose="05050102010706020507" pitchFamily="18" charset="2"/>
                    </a:rPr>
                    <a:t></a:t>
                  </a:r>
                  <a:endParaRPr lang="en-US" altLang="zh-CN" sz="1400" b="1"/>
                </a:p>
              </p:txBody>
            </p:sp>
            <p:sp>
              <p:nvSpPr>
                <p:cNvPr id="10275" name="Text Box 26">
                  <a:extLst>
                    <a:ext uri="{FF2B5EF4-FFF2-40B4-BE49-F238E27FC236}">
                      <a16:creationId xmlns:a16="http://schemas.microsoft.com/office/drawing/2014/main" id="{6FA46B79-3E1A-78C4-3C73-0362EDF6C0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32" y="3039"/>
                  <a:ext cx="98" cy="1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400" b="1">
                      <a:latin typeface="Times New Roman" panose="02020603050405020304" pitchFamily="18" charset="0"/>
                    </a:rPr>
                    <a:t>0</a:t>
                  </a:r>
                  <a:endParaRPr lang="en-US" altLang="zh-CN" sz="1400" b="1"/>
                </a:p>
              </p:txBody>
            </p:sp>
          </p:grpSp>
        </p:grpSp>
      </p:grpSp>
      <p:grpSp>
        <p:nvGrpSpPr>
          <p:cNvPr id="5" name="组合 39">
            <a:extLst>
              <a:ext uri="{FF2B5EF4-FFF2-40B4-BE49-F238E27FC236}">
                <a16:creationId xmlns:a16="http://schemas.microsoft.com/office/drawing/2014/main" id="{6B114DD3-C024-0FCE-8338-DD877D2606D7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539750"/>
            <a:ext cx="714375" cy="714375"/>
            <a:chOff x="357158" y="2285992"/>
            <a:chExt cx="714380" cy="714808"/>
          </a:xfrm>
        </p:grpSpPr>
        <p:grpSp>
          <p:nvGrpSpPr>
            <p:cNvPr id="10259" name="Group 52">
              <a:extLst>
                <a:ext uri="{FF2B5EF4-FFF2-40B4-BE49-F238E27FC236}">
                  <a16:creationId xmlns:a16="http://schemas.microsoft.com/office/drawing/2014/main" id="{2DB429E4-B97E-C899-DAFF-B0A9A1C761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58" y="2285992"/>
              <a:ext cx="714380" cy="714808"/>
              <a:chOff x="1289" y="498"/>
              <a:chExt cx="668" cy="752"/>
            </a:xfrm>
          </p:grpSpPr>
          <p:sp>
            <p:nvSpPr>
              <p:cNvPr id="10261" name="Oval 53">
                <a:extLst>
                  <a:ext uri="{FF2B5EF4-FFF2-40B4-BE49-F238E27FC236}">
                    <a16:creationId xmlns:a16="http://schemas.microsoft.com/office/drawing/2014/main" id="{3ECFCA73-81B3-4F4E-B8E2-E624E2116F5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62" name="Oval 54">
                <a:extLst>
                  <a:ext uri="{FF2B5EF4-FFF2-40B4-BE49-F238E27FC236}">
                    <a16:creationId xmlns:a16="http://schemas.microsoft.com/office/drawing/2014/main" id="{09A1EE67-A9C4-1FD7-5645-D122F5FA9F6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63" name="Oval 55">
                <a:extLst>
                  <a:ext uri="{FF2B5EF4-FFF2-40B4-BE49-F238E27FC236}">
                    <a16:creationId xmlns:a16="http://schemas.microsoft.com/office/drawing/2014/main" id="{0E6A530E-12D1-3B8E-E492-1C0FBBF49C7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498"/>
                <a:ext cx="631" cy="72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64" name="Oval 56">
                <a:extLst>
                  <a:ext uri="{FF2B5EF4-FFF2-40B4-BE49-F238E27FC236}">
                    <a16:creationId xmlns:a16="http://schemas.microsoft.com/office/drawing/2014/main" id="{99898A23-A7F3-6DDB-8C1D-1079603A1A3D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0265" name="Oval 57">
                <a:extLst>
                  <a:ext uri="{FF2B5EF4-FFF2-40B4-BE49-F238E27FC236}">
                    <a16:creationId xmlns:a16="http://schemas.microsoft.com/office/drawing/2014/main" id="{4DE0F56E-812B-CF57-142B-1DB1E41249D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0260" name="Text Box 29">
              <a:extLst>
                <a:ext uri="{FF2B5EF4-FFF2-40B4-BE49-F238E27FC236}">
                  <a16:creationId xmlns:a16="http://schemas.microsoft.com/office/drawing/2014/main" id="{8CB7627D-1B84-99C2-DC20-E9382B57D8D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8596" y="2438468"/>
              <a:ext cx="542027" cy="519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  <p:sp>
        <p:nvSpPr>
          <p:cNvPr id="37" name="矩形 36">
            <a:extLst>
              <a:ext uri="{FF2B5EF4-FFF2-40B4-BE49-F238E27FC236}">
                <a16:creationId xmlns:a16="http://schemas.microsoft.com/office/drawing/2014/main" id="{D5D418D8-F727-DE32-9D9C-B5B1B2810754}"/>
              </a:ext>
            </a:extLst>
          </p:cNvPr>
          <p:cNvSpPr/>
          <p:nvPr/>
        </p:nvSpPr>
        <p:spPr>
          <a:xfrm>
            <a:off x="1327150" y="2717800"/>
            <a:ext cx="45339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j-lt"/>
                <a:ea typeface="微软雅黑" pitchFamily="34" charset="-122"/>
              </a:rPr>
              <a:t>其傅里叶变换为</a:t>
            </a:r>
            <a:endParaRPr lang="zh-CN" altLang="en-US" sz="2000" dirty="0">
              <a:latin typeface="+mj-lt"/>
              <a:ea typeface="微软雅黑" pitchFamily="34" charset="-122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132C50B7-F3B0-A747-5262-A6C795E009DC}"/>
              </a:ext>
            </a:extLst>
          </p:cNvPr>
          <p:cNvSpPr/>
          <p:nvPr/>
        </p:nvSpPr>
        <p:spPr>
          <a:xfrm>
            <a:off x="615950" y="5748338"/>
            <a:ext cx="7912100" cy="481012"/>
          </a:xfrm>
          <a:prstGeom prst="rect">
            <a:avLst/>
          </a:prstGeom>
          <a:solidFill>
            <a:schemeClr val="accent3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 marL="228600" indent="-228600">
              <a:lnSpc>
                <a:spcPct val="105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400" b="1" kern="0" dirty="0">
                <a:solidFill>
                  <a:srgbClr val="0000CC"/>
                </a:solidFill>
                <a:latin typeface="黑体" pitchFamily="49" charset="-122"/>
                <a:ea typeface="黑体" pitchFamily="49" charset="-122"/>
              </a:rPr>
              <a:t>评注</a:t>
            </a:r>
            <a:r>
              <a:rPr lang="zh-CN" altLang="en-US" sz="2000" kern="0" dirty="0">
                <a:solidFill>
                  <a:srgbClr val="000000"/>
                </a:solidFill>
                <a:latin typeface="+mj-lt"/>
                <a:ea typeface="微软雅黑" pitchFamily="34" charset="-122"/>
              </a:rPr>
              <a:t>：矩形脉冲的带宽等于其脉冲持续时间的倒数，即 </a:t>
            </a:r>
            <a:r>
              <a:rPr lang="en-US" altLang="zh-CN" sz="2000" kern="0" dirty="0">
                <a:solidFill>
                  <a:srgbClr val="000000"/>
                </a:solidFill>
                <a:latin typeface="+mj-lt"/>
                <a:ea typeface="微软雅黑" pitchFamily="34" charset="-122"/>
              </a:rPr>
              <a:t>(1/</a:t>
            </a:r>
            <a:r>
              <a:rPr lang="en-US" altLang="zh-CN" sz="2000" i="1" kern="0" dirty="0">
                <a:solidFill>
                  <a:srgbClr val="000000"/>
                </a:solidFill>
                <a:latin typeface="+mj-lt"/>
                <a:ea typeface="微软雅黑" pitchFamily="34" charset="-122"/>
                <a:sym typeface="Symbol" pitchFamily="18" charset="2"/>
              </a:rPr>
              <a:t></a:t>
            </a:r>
            <a:r>
              <a:rPr lang="en-US" altLang="zh-CN" sz="2000" kern="0" dirty="0">
                <a:solidFill>
                  <a:srgbClr val="000000"/>
                </a:solidFill>
                <a:latin typeface="+mj-lt"/>
                <a:ea typeface="微软雅黑" pitchFamily="34" charset="-122"/>
              </a:rPr>
              <a:t>) Hz </a:t>
            </a:r>
            <a:r>
              <a:rPr lang="zh-CN" altLang="en-US" sz="2000" kern="0" dirty="0">
                <a:solidFill>
                  <a:srgbClr val="000000"/>
                </a:solidFill>
                <a:latin typeface="+mj-lt"/>
                <a:ea typeface="微软雅黑" pitchFamily="34" charset="-122"/>
              </a:rPr>
              <a:t>。</a:t>
            </a:r>
          </a:p>
        </p:txBody>
      </p:sp>
      <p:sp>
        <p:nvSpPr>
          <p:cNvPr id="40" name="Oval 12">
            <a:extLst>
              <a:ext uri="{FF2B5EF4-FFF2-40B4-BE49-F238E27FC236}">
                <a16:creationId xmlns:a16="http://schemas.microsoft.com/office/drawing/2014/main" id="{2E862065-B6B7-2E00-8E50-66E5DB232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2620963"/>
            <a:ext cx="842963" cy="496887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aphicFrame>
        <p:nvGraphicFramePr>
          <p:cNvPr id="13346" name="Object 34">
            <a:extLst>
              <a:ext uri="{FF2B5EF4-FFF2-40B4-BE49-F238E27FC236}">
                <a16:creationId xmlns:a16="http://schemas.microsoft.com/office/drawing/2014/main" id="{BFE9EF8D-28A4-D945-C5D9-CF4F0E7428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3206750"/>
          <a:ext cx="49625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590560" imgH="419040" progId="Equation.3">
                  <p:embed/>
                </p:oleObj>
              </mc:Choice>
              <mc:Fallback>
                <p:oleObj name="公式" r:id="rId6" imgW="2590560" imgH="419040" progId="Equation.3">
                  <p:embed/>
                  <p:pic>
                    <p:nvPicPr>
                      <p:cNvPr id="13346" name="Object 34">
                        <a:extLst>
                          <a:ext uri="{FF2B5EF4-FFF2-40B4-BE49-F238E27FC236}">
                            <a16:creationId xmlns:a16="http://schemas.microsoft.com/office/drawing/2014/main" id="{BFE9EF8D-28A4-D945-C5D9-CF4F0E7428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206750"/>
                        <a:ext cx="4962525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组合 51">
            <a:extLst>
              <a:ext uri="{FF2B5EF4-FFF2-40B4-BE49-F238E27FC236}">
                <a16:creationId xmlns:a16="http://schemas.microsoft.com/office/drawing/2014/main" id="{D5EC2C4B-D8F5-2AA5-EB73-84C0CCA35021}"/>
              </a:ext>
            </a:extLst>
          </p:cNvPr>
          <p:cNvGrpSpPr>
            <a:grpSpLocks/>
          </p:cNvGrpSpPr>
          <p:nvPr/>
        </p:nvGrpSpPr>
        <p:grpSpPr bwMode="auto">
          <a:xfrm>
            <a:off x="6616700" y="762000"/>
            <a:ext cx="1644650" cy="1778000"/>
            <a:chOff x="4260848" y="673099"/>
            <a:chExt cx="1645283" cy="1778000"/>
          </a:xfrm>
        </p:grpSpPr>
        <p:grpSp>
          <p:nvGrpSpPr>
            <p:cNvPr id="10253" name="Group 37">
              <a:extLst>
                <a:ext uri="{FF2B5EF4-FFF2-40B4-BE49-F238E27FC236}">
                  <a16:creationId xmlns:a16="http://schemas.microsoft.com/office/drawing/2014/main" id="{A3CF3FB9-A435-D43A-447A-44CAFFD66B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60848" y="673099"/>
              <a:ext cx="1645283" cy="1778000"/>
              <a:chOff x="1717" y="2217"/>
              <a:chExt cx="914" cy="1056"/>
            </a:xfrm>
          </p:grpSpPr>
          <p:pic>
            <p:nvPicPr>
              <p:cNvPr id="10255" name="Picture 14" descr="门函数2">
                <a:extLst>
                  <a:ext uri="{FF2B5EF4-FFF2-40B4-BE49-F238E27FC236}">
                    <a16:creationId xmlns:a16="http://schemas.microsoft.com/office/drawing/2014/main" id="{544B89CE-A89D-BCB3-F83D-E8C832998C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51" r="63705" b="31035"/>
              <a:stretch>
                <a:fillRect/>
              </a:stretch>
            </p:blipFill>
            <p:spPr bwMode="auto">
              <a:xfrm>
                <a:off x="1717" y="2217"/>
                <a:ext cx="914" cy="1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256" name="Text Box 15">
                <a:extLst>
                  <a:ext uri="{FF2B5EF4-FFF2-40B4-BE49-F238E27FC236}">
                    <a16:creationId xmlns:a16="http://schemas.microsoft.com/office/drawing/2014/main" id="{40F43D03-15D7-7364-FB44-0CEAF15EAF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5" y="2351"/>
                <a:ext cx="195" cy="2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 b="1">
                    <a:latin typeface="Times New Roman" panose="02020603050405020304" pitchFamily="18" charset="0"/>
                  </a:rPr>
                  <a:t>1</a:t>
                </a:r>
                <a:endParaRPr lang="en-US" altLang="zh-CN" sz="1400" b="1"/>
              </a:p>
            </p:txBody>
          </p:sp>
          <p:sp>
            <p:nvSpPr>
              <p:cNvPr id="10257" name="Text Box 19">
                <a:extLst>
                  <a:ext uri="{FF2B5EF4-FFF2-40B4-BE49-F238E27FC236}">
                    <a16:creationId xmlns:a16="http://schemas.microsoft.com/office/drawing/2014/main" id="{6167A575-225A-192E-EFD9-BC335F774D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36" y="2997"/>
                <a:ext cx="195" cy="2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 b="1" i="1">
                    <a:latin typeface="Times New Roman" panose="02020603050405020304" pitchFamily="18" charset="0"/>
                  </a:rPr>
                  <a:t>t</a:t>
                </a:r>
                <a:endParaRPr lang="en-US" altLang="zh-CN" sz="1400" b="1"/>
              </a:p>
            </p:txBody>
          </p:sp>
          <p:sp>
            <p:nvSpPr>
              <p:cNvPr id="10258" name="Text Box 27">
                <a:extLst>
                  <a:ext uri="{FF2B5EF4-FFF2-40B4-BE49-F238E27FC236}">
                    <a16:creationId xmlns:a16="http://schemas.microsoft.com/office/drawing/2014/main" id="{DAB3B31E-5BD8-7AA9-CE50-07DF835714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70" y="3019"/>
                <a:ext cx="99" cy="1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400" b="1">
                    <a:latin typeface="Times New Roman" panose="02020603050405020304" pitchFamily="18" charset="0"/>
                  </a:rPr>
                  <a:t>0</a:t>
                </a:r>
                <a:endParaRPr lang="en-US" altLang="zh-CN" sz="1400" b="1"/>
              </a:p>
            </p:txBody>
          </p:sp>
        </p:grpSp>
        <p:sp>
          <p:nvSpPr>
            <p:cNvPr id="10254" name="Text Box 21">
              <a:extLst>
                <a:ext uri="{FF2B5EF4-FFF2-40B4-BE49-F238E27FC236}">
                  <a16:creationId xmlns:a16="http://schemas.microsoft.com/office/drawing/2014/main" id="{214A580B-BB46-D618-AE39-9B4DD1EC3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16463" y="720244"/>
              <a:ext cx="637232" cy="434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b="1" i="1">
                  <a:latin typeface="Times New Roman" panose="02020603050405020304" pitchFamily="18" charset="0"/>
                </a:rPr>
                <a:t>g</a:t>
              </a:r>
              <a:r>
                <a:rPr lang="en-US" altLang="zh-CN" b="1" i="1" baseline="-25000">
                  <a:latin typeface="Times New Roman" panose="02020603050405020304" pitchFamily="18" charset="0"/>
                </a:rPr>
                <a:t>a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t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  <a:endParaRPr lang="en-US" altLang="zh-CN" b="1"/>
            </a:p>
          </p:txBody>
        </p:sp>
      </p:grpSp>
      <p:graphicFrame>
        <p:nvGraphicFramePr>
          <p:cNvPr id="53" name="Object 33">
            <a:extLst>
              <a:ext uri="{FF2B5EF4-FFF2-40B4-BE49-F238E27FC236}">
                <a16:creationId xmlns:a16="http://schemas.microsoft.com/office/drawing/2014/main" id="{655B3147-732B-9A89-7419-F15D8A352D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7250" y="4451350"/>
          <a:ext cx="284480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485720" imgH="419040" progId="Equation.3">
                  <p:embed/>
                </p:oleObj>
              </mc:Choice>
              <mc:Fallback>
                <p:oleObj name="公式" r:id="rId8" imgW="1485720" imgH="419040" progId="Equation.3">
                  <p:embed/>
                  <p:pic>
                    <p:nvPicPr>
                      <p:cNvPr id="53" name="Object 33">
                        <a:extLst>
                          <a:ext uri="{FF2B5EF4-FFF2-40B4-BE49-F238E27FC236}">
                            <a16:creationId xmlns:a16="http://schemas.microsoft.com/office/drawing/2014/main" id="{655B3147-732B-9A89-7419-F15D8A352D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0" y="4451350"/>
                        <a:ext cx="2844800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37" grpId="0"/>
      <p:bldP spid="38" grpId="0" animBg="1"/>
      <p:bldP spid="4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>
            <a:extLst>
              <a:ext uri="{FF2B5EF4-FFF2-40B4-BE49-F238E27FC236}">
                <a16:creationId xmlns:a16="http://schemas.microsoft.com/office/drawing/2014/main" id="{F6DEC0D8-DFB3-4672-4E33-540C2B9C5542}"/>
              </a:ext>
            </a:extLst>
          </p:cNvPr>
          <p:cNvSpPr/>
          <p:nvPr/>
        </p:nvSpPr>
        <p:spPr>
          <a:xfrm>
            <a:off x="881063" y="717550"/>
            <a:ext cx="7602537" cy="646113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【2-4】</a:t>
            </a:r>
            <a:r>
              <a:rPr lang="zh-CN" altLang="en-US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试求单位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冲激函数 </a:t>
            </a:r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(</a:t>
            </a:r>
            <a:r>
              <a:rPr lang="en-US" altLang="zh-CN" sz="2400" b="1" dirty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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函数</a:t>
            </a:r>
            <a:r>
              <a:rPr lang="en-US" altLang="zh-CN" sz="2000" dirty="0">
                <a:latin typeface="Arial" pitchFamily="34" charset="0"/>
                <a:ea typeface="微软雅黑" pitchFamily="34" charset="-122"/>
                <a:cs typeface="Arial" pitchFamily="34" charset="0"/>
                <a:sym typeface="Symbol" pitchFamily="18" charset="2"/>
              </a:rPr>
              <a:t>) 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的频谱密度。</a:t>
            </a:r>
            <a:endParaRPr lang="zh-CN" altLang="en-US" sz="2000" kern="0" dirty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11270" name="Rectangle 8">
            <a:extLst>
              <a:ext uri="{FF2B5EF4-FFF2-40B4-BE49-F238E27FC236}">
                <a16:creationId xmlns:a16="http://schemas.microsoft.com/office/drawing/2014/main" id="{92E1FE95-AC4C-BDB5-E11E-478AA1941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861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组合 39">
            <a:extLst>
              <a:ext uri="{FF2B5EF4-FFF2-40B4-BE49-F238E27FC236}">
                <a16:creationId xmlns:a16="http://schemas.microsoft.com/office/drawing/2014/main" id="{91A8178C-9CB1-C01A-0F11-C2F1FFE040C8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628650"/>
            <a:ext cx="714375" cy="714375"/>
            <a:chOff x="357158" y="2285992"/>
            <a:chExt cx="714380" cy="714808"/>
          </a:xfrm>
        </p:grpSpPr>
        <p:grpSp>
          <p:nvGrpSpPr>
            <p:cNvPr id="11279" name="Group 52">
              <a:extLst>
                <a:ext uri="{FF2B5EF4-FFF2-40B4-BE49-F238E27FC236}">
                  <a16:creationId xmlns:a16="http://schemas.microsoft.com/office/drawing/2014/main" id="{B8B7A069-21C2-1CD9-DE70-EB93DBFD46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58" y="2285992"/>
              <a:ext cx="714380" cy="714808"/>
              <a:chOff x="1289" y="498"/>
              <a:chExt cx="668" cy="752"/>
            </a:xfrm>
          </p:grpSpPr>
          <p:sp>
            <p:nvSpPr>
              <p:cNvPr id="11281" name="Oval 53">
                <a:extLst>
                  <a:ext uri="{FF2B5EF4-FFF2-40B4-BE49-F238E27FC236}">
                    <a16:creationId xmlns:a16="http://schemas.microsoft.com/office/drawing/2014/main" id="{2007E08F-EFF2-2CC3-8210-09BCE257B55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2" name="Oval 54">
                <a:extLst>
                  <a:ext uri="{FF2B5EF4-FFF2-40B4-BE49-F238E27FC236}">
                    <a16:creationId xmlns:a16="http://schemas.microsoft.com/office/drawing/2014/main" id="{87DC02B8-638F-3B26-DA00-B4CDCA88A93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3" name="Oval 55">
                <a:extLst>
                  <a:ext uri="{FF2B5EF4-FFF2-40B4-BE49-F238E27FC236}">
                    <a16:creationId xmlns:a16="http://schemas.microsoft.com/office/drawing/2014/main" id="{467BAC33-AF51-BEC3-8914-3FF94FC1DDD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498"/>
                <a:ext cx="631" cy="72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4" name="Oval 56">
                <a:extLst>
                  <a:ext uri="{FF2B5EF4-FFF2-40B4-BE49-F238E27FC236}">
                    <a16:creationId xmlns:a16="http://schemas.microsoft.com/office/drawing/2014/main" id="{4F2C9D5A-A122-46EF-5439-5F5DADFE1A4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1285" name="Oval 57">
                <a:extLst>
                  <a:ext uri="{FF2B5EF4-FFF2-40B4-BE49-F238E27FC236}">
                    <a16:creationId xmlns:a16="http://schemas.microsoft.com/office/drawing/2014/main" id="{F9132D42-CF97-275B-A9D0-11802A30FAB9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1280" name="Text Box 29">
              <a:extLst>
                <a:ext uri="{FF2B5EF4-FFF2-40B4-BE49-F238E27FC236}">
                  <a16:creationId xmlns:a16="http://schemas.microsoft.com/office/drawing/2014/main" id="{3709B069-0846-12EE-72D4-25150006F13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8596" y="2438468"/>
              <a:ext cx="542027" cy="519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  <p:sp>
        <p:nvSpPr>
          <p:cNvPr id="14344" name="矩形 37">
            <a:extLst>
              <a:ext uri="{FF2B5EF4-FFF2-40B4-BE49-F238E27FC236}">
                <a16:creationId xmlns:a16="http://schemas.microsoft.com/office/drawing/2014/main" id="{08D6C092-411F-D940-794E-7F266EF54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8350" y="5962650"/>
            <a:ext cx="6356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一个高度为无穷大、宽度为无穷小、面积为</a:t>
            </a:r>
            <a:r>
              <a:rPr lang="en-US" altLang="zh-CN" sz="2000" b="1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1</a:t>
            </a: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的脉冲。</a:t>
            </a:r>
          </a:p>
        </p:txBody>
      </p:sp>
      <p:sp>
        <p:nvSpPr>
          <p:cNvPr id="40" name="Oval 12">
            <a:extLst>
              <a:ext uri="{FF2B5EF4-FFF2-40B4-BE49-F238E27FC236}">
                <a16:creationId xmlns:a16="http://schemas.microsoft.com/office/drawing/2014/main" id="{B3AFA170-D202-AB4B-3F90-FF1D265CB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1651000"/>
            <a:ext cx="842963" cy="496888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graphicFrame>
        <p:nvGraphicFramePr>
          <p:cNvPr id="14338" name="Object 4">
            <a:extLst>
              <a:ext uri="{FF2B5EF4-FFF2-40B4-BE49-F238E27FC236}">
                <a16:creationId xmlns:a16="http://schemas.microsoft.com/office/drawing/2014/main" id="{A3A401D6-5285-600B-93EA-E5F14031FB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48025" y="1917700"/>
          <a:ext cx="187960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825480" imgH="330120" progId="Equation.3">
                  <p:embed/>
                </p:oleObj>
              </mc:Choice>
              <mc:Fallback>
                <p:oleObj name="公式" r:id="rId3" imgW="825480" imgH="330120" progId="Equation.3">
                  <p:embed/>
                  <p:pic>
                    <p:nvPicPr>
                      <p:cNvPr id="14338" name="Object 4">
                        <a:extLst>
                          <a:ext uri="{FF2B5EF4-FFF2-40B4-BE49-F238E27FC236}">
                            <a16:creationId xmlns:a16="http://schemas.microsoft.com/office/drawing/2014/main" id="{A3A401D6-5285-600B-93EA-E5F14031FB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025" y="1917700"/>
                        <a:ext cx="1879600" cy="585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6" name="矩形 42">
            <a:extLst>
              <a:ext uri="{FF2B5EF4-FFF2-40B4-BE49-F238E27FC236}">
                <a16:creationId xmlns:a16="http://schemas.microsoft.com/office/drawing/2014/main" id="{1D5AD486-35BA-C6FD-83E8-C4DCB85F5D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425" y="1828800"/>
            <a:ext cx="1946275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lvl="3">
              <a:lnSpc>
                <a:spcPct val="8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  <a:sym typeface="Symbol" pitchFamily="18" charset="2"/>
              </a:rPr>
              <a:t>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函数的定义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微软雅黑" pitchFamily="34" charset="-122"/>
                <a:cs typeface="Arial" charset="0"/>
              </a:rPr>
              <a:t>：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 </a:t>
            </a:r>
          </a:p>
        </p:txBody>
      </p:sp>
      <p:sp>
        <p:nvSpPr>
          <p:cNvPr id="14347" name="矩形 43">
            <a:extLst>
              <a:ext uri="{FF2B5EF4-FFF2-40B4-BE49-F238E27FC236}">
                <a16:creationId xmlns:a16="http://schemas.microsoft.com/office/drawing/2014/main" id="{3B16E7FD-B884-D65F-21D5-57E7DF9FD8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2717800"/>
            <a:ext cx="28892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0" lvl="3">
              <a:lnSpc>
                <a:spcPct val="80000"/>
              </a:lnSpc>
              <a:defRPr/>
            </a:pP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  <a:sym typeface="Symbol" pitchFamily="18" charset="2"/>
              </a:rPr>
              <a:t></a:t>
            </a:r>
            <a:r>
              <a:rPr lang="zh-CN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函数的频谱密度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微软雅黑" pitchFamily="34" charset="-122"/>
                <a:cs typeface="Arial" charset="0"/>
              </a:rPr>
              <a:t>：</a:t>
            </a:r>
            <a:endParaRPr lang="zh-CN" altLang="en-US" sz="2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  <a:cs typeface="Arial" charset="0"/>
            </a:endParaRPr>
          </a:p>
        </p:txBody>
      </p:sp>
      <p:graphicFrame>
        <p:nvGraphicFramePr>
          <p:cNvPr id="35848" name="Object 8">
            <a:extLst>
              <a:ext uri="{FF2B5EF4-FFF2-40B4-BE49-F238E27FC236}">
                <a16:creationId xmlns:a16="http://schemas.microsoft.com/office/drawing/2014/main" id="{EC277D38-C967-B3D2-A42A-EF44CBBD53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38500" y="2794000"/>
          <a:ext cx="499427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501900" imgH="330200" progId="Equation.3">
                  <p:embed/>
                </p:oleObj>
              </mc:Choice>
              <mc:Fallback>
                <p:oleObj name="公式" r:id="rId5" imgW="2501900" imgH="330200" progId="Equation.3">
                  <p:embed/>
                  <p:pic>
                    <p:nvPicPr>
                      <p:cNvPr id="35848" name="Object 8">
                        <a:extLst>
                          <a:ext uri="{FF2B5EF4-FFF2-40B4-BE49-F238E27FC236}">
                            <a16:creationId xmlns:a16="http://schemas.microsoft.com/office/drawing/2014/main" id="{EC277D38-C967-B3D2-A42A-EF44CBBD53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0" y="2794000"/>
                        <a:ext cx="4994275" cy="612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8" name="矩形 44">
            <a:extLst>
              <a:ext uri="{FF2B5EF4-FFF2-40B4-BE49-F238E27FC236}">
                <a16:creationId xmlns:a16="http://schemas.microsoft.com/office/drawing/2014/main" id="{1DE03AC3-B2BF-A466-949D-8CD93AE3F3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38" y="5429250"/>
            <a:ext cx="340836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  <a:sym typeface="Symbol" pitchFamily="18" charset="2"/>
              </a:rPr>
              <a:t> 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  <a:sym typeface="Symbol" pitchFamily="18" charset="2"/>
              </a:rPr>
              <a:t></a:t>
            </a:r>
            <a:r>
              <a:rPr lang="zh-CN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  <a:sym typeface="Symbol" pitchFamily="18" charset="2"/>
              </a:rPr>
              <a:t>函数</a:t>
            </a:r>
            <a:r>
              <a:rPr lang="zh-CN" altLang="en-US" sz="200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  <a:cs typeface="Arial" charset="0"/>
              </a:rPr>
              <a:t>的物理意义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宋体" pitchFamily="2" charset="-122"/>
                <a:ea typeface="微软雅黑" pitchFamily="34" charset="-122"/>
                <a:cs typeface="Arial" charset="0"/>
              </a:rPr>
              <a:t>：</a:t>
            </a:r>
            <a:endParaRPr lang="en-US" altLang="zh-CN" sz="2000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微软雅黑" pitchFamily="34" charset="-122"/>
              <a:cs typeface="Arial" charset="0"/>
            </a:endParaRPr>
          </a:p>
        </p:txBody>
      </p:sp>
      <p:graphicFrame>
        <p:nvGraphicFramePr>
          <p:cNvPr id="14340" name="Object 22">
            <a:extLst>
              <a:ext uri="{FF2B5EF4-FFF2-40B4-BE49-F238E27FC236}">
                <a16:creationId xmlns:a16="http://schemas.microsoft.com/office/drawing/2014/main" id="{0AA48FBD-D095-A254-4067-6639018A8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70538" y="2051050"/>
          <a:ext cx="2601912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143000" imgH="215640" progId="Equation.3">
                  <p:embed/>
                </p:oleObj>
              </mc:Choice>
              <mc:Fallback>
                <p:oleObj name="公式" r:id="rId7" imgW="1143000" imgH="215640" progId="Equation.3">
                  <p:embed/>
                  <p:pic>
                    <p:nvPicPr>
                      <p:cNvPr id="14340" name="Object 22">
                        <a:extLst>
                          <a:ext uri="{FF2B5EF4-FFF2-40B4-BE49-F238E27FC236}">
                            <a16:creationId xmlns:a16="http://schemas.microsoft.com/office/drawing/2014/main" id="{0AA48FBD-D095-A254-4067-6639018A84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0538" y="2051050"/>
                        <a:ext cx="2601912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30" name="Picture 42">
            <a:extLst>
              <a:ext uri="{FF2B5EF4-FFF2-40B4-BE49-F238E27FC236}">
                <a16:creationId xmlns:a16="http://schemas.microsoft.com/office/drawing/2014/main" id="{CF9D4BE3-BD5E-5B72-1B9E-0A7FF038F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91" b="8496"/>
          <a:stretch>
            <a:fillRect/>
          </a:stretch>
        </p:blipFill>
        <p:spPr bwMode="auto">
          <a:xfrm>
            <a:off x="5683250" y="3562350"/>
            <a:ext cx="293370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42">
            <a:extLst>
              <a:ext uri="{FF2B5EF4-FFF2-40B4-BE49-F238E27FC236}">
                <a16:creationId xmlns:a16="http://schemas.microsoft.com/office/drawing/2014/main" id="{ED976B7C-71BF-5C3A-D331-9A1817A83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483" b="8496"/>
          <a:stretch>
            <a:fillRect/>
          </a:stretch>
        </p:blipFill>
        <p:spPr bwMode="auto">
          <a:xfrm>
            <a:off x="2038350" y="3562350"/>
            <a:ext cx="2978150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10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4" presetID="6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4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4344" grpId="0"/>
      <p:bldP spid="40" grpId="0" animBg="1"/>
      <p:bldP spid="14346" grpId="0"/>
      <p:bldP spid="14347" grpId="0"/>
      <p:bldP spid="143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2262C2E-3DFA-FF1B-D2E1-9B6759BA5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608" b="-2377"/>
          <a:stretch>
            <a:fillRect/>
          </a:stretch>
        </p:blipFill>
        <p:spPr bwMode="auto">
          <a:xfrm>
            <a:off x="1128713" y="4984750"/>
            <a:ext cx="6969125" cy="137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41">
            <a:extLst>
              <a:ext uri="{FF2B5EF4-FFF2-40B4-BE49-F238E27FC236}">
                <a16:creationId xmlns:a16="http://schemas.microsoft.com/office/drawing/2014/main" id="{FBF57D2C-1C3D-61C1-F410-A6F4AD751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367" name="矩形 44">
            <a:extLst>
              <a:ext uri="{FF2B5EF4-FFF2-40B4-BE49-F238E27FC236}">
                <a16:creationId xmlns:a16="http://schemas.microsoft.com/office/drawing/2014/main" id="{D9683C0A-01E5-A22E-15F8-69B9F7E72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144588"/>
            <a:ext cx="2800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 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函数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性质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①</a:t>
            </a:r>
            <a:endParaRPr lang="en-US" altLang="zh-CN" sz="2400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369" name="矩形 44">
            <a:extLst>
              <a:ext uri="{FF2B5EF4-FFF2-40B4-BE49-F238E27FC236}">
                <a16:creationId xmlns:a16="http://schemas.microsoft.com/office/drawing/2014/main" id="{B8E85D18-1BC1-D5EA-55E0-EE025588B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144838"/>
            <a:ext cx="28003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 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函数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性质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②</a:t>
            </a:r>
            <a:endParaRPr lang="en-US" altLang="zh-CN" sz="2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15370" name="矩形 44">
            <a:extLst>
              <a:ext uri="{FF2B5EF4-FFF2-40B4-BE49-F238E27FC236}">
                <a16:creationId xmlns:a16="http://schemas.microsoft.com/office/drawing/2014/main" id="{6E84BD8A-35DB-A52C-A0BA-CCF5538DD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95800"/>
            <a:ext cx="28003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  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函数</a:t>
            </a:r>
            <a:r>
              <a:rPr lang="zh-CN" altLang="en-US" sz="24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的</a:t>
            </a:r>
            <a:r>
              <a: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性质</a:t>
            </a:r>
            <a:r>
              <a:rPr lang="en-US" altLang="zh-CN" sz="240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③</a:t>
            </a:r>
            <a:endParaRPr lang="en-US" altLang="zh-CN" sz="2400" b="1">
              <a:solidFill>
                <a:srgbClr val="0000CC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aphicFrame>
        <p:nvGraphicFramePr>
          <p:cNvPr id="39940" name="Object 27">
            <a:extLst>
              <a:ext uri="{FF2B5EF4-FFF2-40B4-BE49-F238E27FC236}">
                <a16:creationId xmlns:a16="http://schemas.microsoft.com/office/drawing/2014/main" id="{A07D8413-F79B-0F5F-44B8-A7CE5DC917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16000" y="5686425"/>
          <a:ext cx="23860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09088" imgH="482391" progId="Equation.3">
                  <p:embed/>
                </p:oleObj>
              </mc:Choice>
              <mc:Fallback>
                <p:oleObj name="公式" r:id="rId4" imgW="1409088" imgH="482391" progId="Equation.3">
                  <p:embed/>
                  <p:pic>
                    <p:nvPicPr>
                      <p:cNvPr id="39940" name="Object 27">
                        <a:extLst>
                          <a:ext uri="{FF2B5EF4-FFF2-40B4-BE49-F238E27FC236}">
                            <a16:creationId xmlns:a16="http://schemas.microsoft.com/office/drawing/2014/main" id="{A07D8413-F79B-0F5F-44B8-A7CE5DC917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5686425"/>
                        <a:ext cx="2386013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24" name="Picture 12">
            <a:extLst>
              <a:ext uri="{FF2B5EF4-FFF2-40B4-BE49-F238E27FC236}">
                <a16:creationId xmlns:a16="http://schemas.microsoft.com/office/drawing/2014/main" id="{CB64E1B2-18B6-423F-5B25-E1AADEA68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588" y="1651000"/>
            <a:ext cx="5500687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5" name="Picture 13">
            <a:extLst>
              <a:ext uri="{FF2B5EF4-FFF2-40B4-BE49-F238E27FC236}">
                <a16:creationId xmlns:a16="http://schemas.microsoft.com/office/drawing/2014/main" id="{62D63606-D6DB-852D-0A8D-2A12AA1C07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1495"/>
          <a:stretch>
            <a:fillRect/>
          </a:stretch>
        </p:blipFill>
        <p:spPr bwMode="auto">
          <a:xfrm>
            <a:off x="1104900" y="3606800"/>
            <a:ext cx="6969125" cy="74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7" grpId="0"/>
      <p:bldP spid="15369" grpId="0"/>
      <p:bldP spid="153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5F420BEC-B53B-03A6-EB2B-9478678FF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4613" r="57407" b="70769"/>
          <a:stretch>
            <a:fillRect/>
          </a:stretch>
        </p:blipFill>
        <p:spPr bwMode="auto">
          <a:xfrm>
            <a:off x="482600" y="3384550"/>
            <a:ext cx="355600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" name="矩形 58">
            <a:extLst>
              <a:ext uri="{FF2B5EF4-FFF2-40B4-BE49-F238E27FC236}">
                <a16:creationId xmlns:a16="http://schemas.microsoft.com/office/drawing/2014/main" id="{A4883D90-5CD7-755D-E97C-AA58CCE2F422}"/>
              </a:ext>
            </a:extLst>
          </p:cNvPr>
          <p:cNvSpPr/>
          <p:nvPr/>
        </p:nvSpPr>
        <p:spPr>
          <a:xfrm>
            <a:off x="5008563" y="3606800"/>
            <a:ext cx="3741737" cy="687388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318" name="Rectangle 5">
            <a:extLst>
              <a:ext uri="{FF2B5EF4-FFF2-40B4-BE49-F238E27FC236}">
                <a16:creationId xmlns:a16="http://schemas.microsoft.com/office/drawing/2014/main" id="{6B8FE2FE-622C-2DF8-AE7B-F944154D9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60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64" name="Object 4">
            <a:extLst>
              <a:ext uri="{FF2B5EF4-FFF2-40B4-BE49-F238E27FC236}">
                <a16:creationId xmlns:a16="http://schemas.microsoft.com/office/drawing/2014/main" id="{9CA3FEB2-3ACF-42FD-4F93-FAF84EAF2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7550" y="1917700"/>
          <a:ext cx="8388350" cy="1411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673520" imgH="888840" progId="Equation.3">
                  <p:embed/>
                </p:oleObj>
              </mc:Choice>
              <mc:Fallback>
                <p:oleObj name="公式" r:id="rId4" imgW="4673520" imgH="888840" progId="Equation.3">
                  <p:embed/>
                  <p:pic>
                    <p:nvPicPr>
                      <p:cNvPr id="40964" name="Object 4">
                        <a:extLst>
                          <a:ext uri="{FF2B5EF4-FFF2-40B4-BE49-F238E27FC236}">
                            <a16:creationId xmlns:a16="http://schemas.microsoft.com/office/drawing/2014/main" id="{9CA3FEB2-3ACF-42FD-4F93-FAF84EAF2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" y="1917700"/>
                        <a:ext cx="8388350" cy="1411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Rectangle 7">
            <a:extLst>
              <a:ext uri="{FF2B5EF4-FFF2-40B4-BE49-F238E27FC236}">
                <a16:creationId xmlns:a16="http://schemas.microsoft.com/office/drawing/2014/main" id="{C496B5A1-7739-6A51-92C5-8A34657B8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66" name="Object 6">
            <a:extLst>
              <a:ext uri="{FF2B5EF4-FFF2-40B4-BE49-F238E27FC236}">
                <a16:creationId xmlns:a16="http://schemas.microsoft.com/office/drawing/2014/main" id="{FD6ACD3F-B5DA-7BB0-0FFA-FDB585BA1E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3606800"/>
          <a:ext cx="380841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070100" imgH="393700" progId="Equation.3">
                  <p:embed/>
                </p:oleObj>
              </mc:Choice>
              <mc:Fallback>
                <p:oleObj name="公式" r:id="rId6" imgW="2070100" imgH="393700" progId="Equation.3">
                  <p:embed/>
                  <p:pic>
                    <p:nvPicPr>
                      <p:cNvPr id="40966" name="Object 6">
                        <a:extLst>
                          <a:ext uri="{FF2B5EF4-FFF2-40B4-BE49-F238E27FC236}">
                            <a16:creationId xmlns:a16="http://schemas.microsoft.com/office/drawing/2014/main" id="{FD6ACD3F-B5DA-7BB0-0FFA-FDB585BA1E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606800"/>
                        <a:ext cx="3808413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8">
            <a:extLst>
              <a:ext uri="{FF2B5EF4-FFF2-40B4-BE49-F238E27FC236}">
                <a16:creationId xmlns:a16="http://schemas.microsoft.com/office/drawing/2014/main" id="{1659EC5A-53E6-24C1-F930-4D7FBE9DD18A}"/>
              </a:ext>
            </a:extLst>
          </p:cNvPr>
          <p:cNvGrpSpPr>
            <a:grpSpLocks/>
          </p:cNvGrpSpPr>
          <p:nvPr/>
        </p:nvGrpSpPr>
        <p:grpSpPr bwMode="auto">
          <a:xfrm>
            <a:off x="2216150" y="4451350"/>
            <a:ext cx="2235200" cy="1296988"/>
            <a:chOff x="2154" y="6150"/>
            <a:chExt cx="3520" cy="2042"/>
          </a:xfrm>
        </p:grpSpPr>
        <p:grpSp>
          <p:nvGrpSpPr>
            <p:cNvPr id="13344" name="Group 19">
              <a:extLst>
                <a:ext uri="{FF2B5EF4-FFF2-40B4-BE49-F238E27FC236}">
                  <a16:creationId xmlns:a16="http://schemas.microsoft.com/office/drawing/2014/main" id="{6FDA2CF7-7C32-DF8B-811F-33880781F7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216" y="6150"/>
              <a:ext cx="3458" cy="2042"/>
              <a:chOff x="2216" y="6150"/>
              <a:chExt cx="3458" cy="2042"/>
            </a:xfrm>
          </p:grpSpPr>
          <p:grpSp>
            <p:nvGrpSpPr>
              <p:cNvPr id="13346" name="Group 20">
                <a:extLst>
                  <a:ext uri="{FF2B5EF4-FFF2-40B4-BE49-F238E27FC236}">
                    <a16:creationId xmlns:a16="http://schemas.microsoft.com/office/drawing/2014/main" id="{5D15160F-7613-5316-1493-A696846715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16" y="6150"/>
                <a:ext cx="3458" cy="1701"/>
                <a:chOff x="2216" y="6150"/>
                <a:chExt cx="3458" cy="1701"/>
              </a:xfrm>
            </p:grpSpPr>
            <p:pic>
              <p:nvPicPr>
                <p:cNvPr id="13348" name="Picture 21" descr="载波2">
                  <a:extLst>
                    <a:ext uri="{FF2B5EF4-FFF2-40B4-BE49-F238E27FC236}">
                      <a16:creationId xmlns:a16="http://schemas.microsoft.com/office/drawing/2014/main" id="{3A434CF9-8511-B5AF-D7B2-FCB0390C412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216" y="6150"/>
                  <a:ext cx="3458" cy="17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349" name="Text Box 22">
                  <a:extLst>
                    <a:ext uri="{FF2B5EF4-FFF2-40B4-BE49-F238E27FC236}">
                      <a16:creationId xmlns:a16="http://schemas.microsoft.com/office/drawing/2014/main" id="{97FDEA6E-2297-68DC-DD7F-8F0FE1FB03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036" y="6864"/>
                  <a:ext cx="620" cy="52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000" i="1">
                      <a:latin typeface="Times New Roman" panose="02020603050405020304" pitchFamily="18" charset="0"/>
                    </a:rPr>
                    <a:t>t</a:t>
                  </a:r>
                  <a:endParaRPr lang="en-US" altLang="zh-CN"/>
                </a:p>
              </p:txBody>
            </p:sp>
          </p:grpSp>
          <p:sp>
            <p:nvSpPr>
              <p:cNvPr id="13347" name="Text Box 23">
                <a:extLst>
                  <a:ext uri="{FF2B5EF4-FFF2-40B4-BE49-F238E27FC236}">
                    <a16:creationId xmlns:a16="http://schemas.microsoft.com/office/drawing/2014/main" id="{793AAEFF-2750-BFB7-E412-CD4A74EB014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4" y="7722"/>
                <a:ext cx="2970" cy="4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(a) </a:t>
                </a:r>
                <a:r>
                  <a:rPr lang="zh-CN" altLang="en-US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余弦波形</a:t>
                </a:r>
              </a:p>
            </p:txBody>
          </p:sp>
        </p:grpSp>
        <p:sp>
          <p:nvSpPr>
            <p:cNvPr id="13345" name="Line 24">
              <a:extLst>
                <a:ext uri="{FF2B5EF4-FFF2-40B4-BE49-F238E27FC236}">
                  <a16:creationId xmlns:a16="http://schemas.microsoft.com/office/drawing/2014/main" id="{D6C0A6B6-A485-6981-46FF-7F29711DDD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4" y="6981"/>
              <a:ext cx="3404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矩形 26">
            <a:extLst>
              <a:ext uri="{FF2B5EF4-FFF2-40B4-BE49-F238E27FC236}">
                <a16:creationId xmlns:a16="http://schemas.microsoft.com/office/drawing/2014/main" id="{3C094191-5403-1EFB-A9DA-CB3D9EA9CC83}"/>
              </a:ext>
            </a:extLst>
          </p:cNvPr>
          <p:cNvSpPr/>
          <p:nvPr/>
        </p:nvSpPr>
        <p:spPr>
          <a:xfrm>
            <a:off x="881063" y="519113"/>
            <a:ext cx="7602537" cy="554037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【2-5】</a:t>
            </a:r>
            <a:r>
              <a:rPr lang="zh-CN" altLang="en-US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试求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无限长余弦波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的频谱密度。</a:t>
            </a:r>
            <a:endParaRPr lang="zh-CN" altLang="en-US" sz="2000" kern="0" dirty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5" name="组合 39">
            <a:extLst>
              <a:ext uri="{FF2B5EF4-FFF2-40B4-BE49-F238E27FC236}">
                <a16:creationId xmlns:a16="http://schemas.microsoft.com/office/drawing/2014/main" id="{0E398878-95A9-5C4D-EB15-C021AE6F4A7B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398463"/>
            <a:ext cx="714375" cy="714375"/>
            <a:chOff x="357158" y="2285992"/>
            <a:chExt cx="714380" cy="714808"/>
          </a:xfrm>
        </p:grpSpPr>
        <p:grpSp>
          <p:nvGrpSpPr>
            <p:cNvPr id="13337" name="Group 52">
              <a:extLst>
                <a:ext uri="{FF2B5EF4-FFF2-40B4-BE49-F238E27FC236}">
                  <a16:creationId xmlns:a16="http://schemas.microsoft.com/office/drawing/2014/main" id="{A46EEF8A-2784-F68A-3DB2-B3B460961C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58" y="2285992"/>
              <a:ext cx="714380" cy="714808"/>
              <a:chOff x="1289" y="498"/>
              <a:chExt cx="668" cy="752"/>
            </a:xfrm>
          </p:grpSpPr>
          <p:sp>
            <p:nvSpPr>
              <p:cNvPr id="13339" name="Oval 53">
                <a:extLst>
                  <a:ext uri="{FF2B5EF4-FFF2-40B4-BE49-F238E27FC236}">
                    <a16:creationId xmlns:a16="http://schemas.microsoft.com/office/drawing/2014/main" id="{31853917-75E8-8C04-3AF1-531FF1EBC575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40" name="Oval 54">
                <a:extLst>
                  <a:ext uri="{FF2B5EF4-FFF2-40B4-BE49-F238E27FC236}">
                    <a16:creationId xmlns:a16="http://schemas.microsoft.com/office/drawing/2014/main" id="{CAA98F69-F2BC-927A-96A1-40E08CDF6C9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41" name="Oval 55">
                <a:extLst>
                  <a:ext uri="{FF2B5EF4-FFF2-40B4-BE49-F238E27FC236}">
                    <a16:creationId xmlns:a16="http://schemas.microsoft.com/office/drawing/2014/main" id="{1CE93424-8879-9447-D1F6-ED53AE0321C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498"/>
                <a:ext cx="631" cy="72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42" name="Oval 56">
                <a:extLst>
                  <a:ext uri="{FF2B5EF4-FFF2-40B4-BE49-F238E27FC236}">
                    <a16:creationId xmlns:a16="http://schemas.microsoft.com/office/drawing/2014/main" id="{55C8D915-650C-CC94-7064-6846A5AA73C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3343" name="Oval 57">
                <a:extLst>
                  <a:ext uri="{FF2B5EF4-FFF2-40B4-BE49-F238E27FC236}">
                    <a16:creationId xmlns:a16="http://schemas.microsoft.com/office/drawing/2014/main" id="{FB5E01C9-2A8B-E95C-15C7-70D6E0154772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3338" name="Text Box 29">
              <a:extLst>
                <a:ext uri="{FF2B5EF4-FFF2-40B4-BE49-F238E27FC236}">
                  <a16:creationId xmlns:a16="http://schemas.microsoft.com/office/drawing/2014/main" id="{96B95D81-1A1D-DAC6-6151-0DA8CAF2CF9B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8596" y="2438468"/>
              <a:ext cx="542027" cy="519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  <p:sp>
        <p:nvSpPr>
          <p:cNvPr id="36" name="Oval 12">
            <a:extLst>
              <a:ext uri="{FF2B5EF4-FFF2-40B4-BE49-F238E27FC236}">
                <a16:creationId xmlns:a16="http://schemas.microsoft.com/office/drawing/2014/main" id="{E74B062F-4961-A923-47DA-B14CBE7A9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1331913"/>
            <a:ext cx="842963" cy="496887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B2454B54-F671-DFD6-414C-280B9EB8FCB0}"/>
              </a:ext>
            </a:extLst>
          </p:cNvPr>
          <p:cNvSpPr/>
          <p:nvPr/>
        </p:nvSpPr>
        <p:spPr>
          <a:xfrm>
            <a:off x="1320800" y="1331913"/>
            <a:ext cx="79629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j-lt"/>
                <a:ea typeface="微软雅黑" pitchFamily="34" charset="-122"/>
              </a:rPr>
              <a:t>设余弦波的表示式为 </a:t>
            </a:r>
            <a:r>
              <a:rPr lang="en-US" altLang="zh-CN" sz="2400" i="1" kern="0" dirty="0">
                <a:solidFill>
                  <a:srgbClr val="0000CC"/>
                </a:solidFill>
                <a:latin typeface="+mj-lt"/>
                <a:ea typeface="微软雅黑" pitchFamily="34" charset="-122"/>
              </a:rPr>
              <a:t>s</a:t>
            </a:r>
            <a:r>
              <a:rPr lang="en-US" altLang="zh-CN" sz="2400" kern="0" dirty="0">
                <a:solidFill>
                  <a:srgbClr val="0000CC"/>
                </a:solidFill>
                <a:latin typeface="+mj-lt"/>
                <a:ea typeface="微软雅黑" pitchFamily="34" charset="-122"/>
              </a:rPr>
              <a:t>(</a:t>
            </a:r>
            <a:r>
              <a:rPr lang="en-US" altLang="zh-CN" sz="2400" i="1" kern="0" dirty="0">
                <a:solidFill>
                  <a:srgbClr val="0000CC"/>
                </a:solidFill>
                <a:latin typeface="+mj-lt"/>
                <a:ea typeface="微软雅黑" pitchFamily="34" charset="-122"/>
              </a:rPr>
              <a:t>t</a:t>
            </a:r>
            <a:r>
              <a:rPr lang="en-US" altLang="zh-CN" sz="2400" kern="0" dirty="0">
                <a:solidFill>
                  <a:srgbClr val="0000CC"/>
                </a:solidFill>
                <a:latin typeface="+mj-lt"/>
                <a:ea typeface="微软雅黑" pitchFamily="34" charset="-122"/>
              </a:rPr>
              <a:t>)=cos2</a:t>
            </a:r>
            <a:r>
              <a:rPr lang="en-US" altLang="zh-CN" sz="2400" i="1" kern="0" dirty="0">
                <a:solidFill>
                  <a:srgbClr val="0000CC"/>
                </a:solidFill>
                <a:latin typeface="+mj-lt"/>
                <a:ea typeface="微软雅黑" pitchFamily="34" charset="-122"/>
                <a:sym typeface="Symbol" pitchFamily="18" charset="2"/>
              </a:rPr>
              <a:t></a:t>
            </a:r>
            <a:r>
              <a:rPr lang="en-US" altLang="zh-CN" sz="2400" i="1" kern="0" dirty="0">
                <a:solidFill>
                  <a:srgbClr val="0000CC"/>
                </a:solidFill>
                <a:latin typeface="+mj-lt"/>
                <a:ea typeface="微软雅黑" pitchFamily="34" charset="-122"/>
              </a:rPr>
              <a:t>f</a:t>
            </a:r>
            <a:r>
              <a:rPr lang="en-US" altLang="zh-CN" sz="2400" kern="0" baseline="-25000" dirty="0">
                <a:solidFill>
                  <a:srgbClr val="0000CC"/>
                </a:solidFill>
                <a:latin typeface="+mj-lt"/>
                <a:ea typeface="微软雅黑" pitchFamily="34" charset="-122"/>
              </a:rPr>
              <a:t>0</a:t>
            </a:r>
            <a:r>
              <a:rPr lang="en-US" altLang="zh-CN" sz="2400" i="1" kern="0" dirty="0">
                <a:solidFill>
                  <a:srgbClr val="0000CC"/>
                </a:solidFill>
                <a:latin typeface="+mj-lt"/>
                <a:ea typeface="微软雅黑" pitchFamily="34" charset="-122"/>
              </a:rPr>
              <a:t>t</a:t>
            </a:r>
            <a:r>
              <a:rPr lang="zh-CN" altLang="en-US" sz="2000" kern="0" dirty="0">
                <a:solidFill>
                  <a:srgbClr val="000000"/>
                </a:solidFill>
                <a:latin typeface="+mj-lt"/>
                <a:ea typeface="微软雅黑" pitchFamily="34" charset="-122"/>
              </a:rPr>
              <a:t>，则其频谱密度</a:t>
            </a:r>
            <a:r>
              <a:rPr lang="en-US" altLang="zh-CN" sz="2000" i="1" kern="0" dirty="0">
                <a:solidFill>
                  <a:srgbClr val="0000CC"/>
                </a:solidFill>
                <a:latin typeface="+mj-lt"/>
                <a:ea typeface="微软雅黑" pitchFamily="34" charset="-122"/>
              </a:rPr>
              <a:t>S</a:t>
            </a:r>
            <a:r>
              <a:rPr lang="en-US" altLang="zh-CN" sz="2000" kern="0" dirty="0">
                <a:solidFill>
                  <a:srgbClr val="0000CC"/>
                </a:solidFill>
                <a:latin typeface="+mj-lt"/>
                <a:ea typeface="微软雅黑" pitchFamily="34" charset="-122"/>
              </a:rPr>
              <a:t>(</a:t>
            </a:r>
            <a:r>
              <a:rPr lang="en-US" altLang="zh-CN" sz="2000" i="1" kern="0" dirty="0">
                <a:solidFill>
                  <a:srgbClr val="0000CC"/>
                </a:solidFill>
                <a:latin typeface="+mj-lt"/>
                <a:ea typeface="微软雅黑" pitchFamily="34" charset="-122"/>
              </a:rPr>
              <a:t>f</a:t>
            </a:r>
            <a:r>
              <a:rPr lang="en-US" altLang="zh-CN" sz="2000" kern="0" dirty="0">
                <a:solidFill>
                  <a:srgbClr val="0000CC"/>
                </a:solidFill>
                <a:latin typeface="+mj-lt"/>
                <a:ea typeface="微软雅黑" pitchFamily="34" charset="-122"/>
              </a:rPr>
              <a:t>)</a:t>
            </a:r>
            <a:r>
              <a:rPr lang="zh-CN" altLang="en-US" sz="2000" kern="0" dirty="0">
                <a:solidFill>
                  <a:srgbClr val="000000"/>
                </a:solidFill>
                <a:latin typeface="+mj-lt"/>
                <a:ea typeface="微软雅黑" pitchFamily="34" charset="-122"/>
              </a:rPr>
              <a:t>为</a:t>
            </a:r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0FD85D61-C0A5-C08E-E678-B942AC3B34D7}"/>
              </a:ext>
            </a:extLst>
          </p:cNvPr>
          <p:cNvGrpSpPr>
            <a:grpSpLocks/>
          </p:cNvGrpSpPr>
          <p:nvPr/>
        </p:nvGrpSpPr>
        <p:grpSpPr bwMode="auto">
          <a:xfrm>
            <a:off x="5416550" y="4406900"/>
            <a:ext cx="2325370" cy="1387475"/>
            <a:chOff x="6536" y="1674"/>
            <a:chExt cx="3662" cy="2185"/>
          </a:xfrm>
        </p:grpSpPr>
        <p:grpSp>
          <p:nvGrpSpPr>
            <p:cNvPr id="13329" name="Group 10">
              <a:extLst>
                <a:ext uri="{FF2B5EF4-FFF2-40B4-BE49-F238E27FC236}">
                  <a16:creationId xmlns:a16="http://schemas.microsoft.com/office/drawing/2014/main" id="{4B169FD4-B80A-7EFF-908B-BD2F64B040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6" y="1674"/>
              <a:ext cx="3600" cy="1725"/>
              <a:chOff x="6536" y="1674"/>
              <a:chExt cx="3600" cy="1725"/>
            </a:xfrm>
          </p:grpSpPr>
          <p:grpSp>
            <p:nvGrpSpPr>
              <p:cNvPr id="13331" name="Group 11">
                <a:extLst>
                  <a:ext uri="{FF2B5EF4-FFF2-40B4-BE49-F238E27FC236}">
                    <a16:creationId xmlns:a16="http://schemas.microsoft.com/office/drawing/2014/main" id="{CE367616-243D-FC46-2DCA-369DA0F00D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536" y="1674"/>
                <a:ext cx="3600" cy="1725"/>
                <a:chOff x="6536" y="1674"/>
                <a:chExt cx="3600" cy="1725"/>
              </a:xfrm>
            </p:grpSpPr>
            <p:pic>
              <p:nvPicPr>
                <p:cNvPr id="13335" name="Picture 12" descr="载波频谱">
                  <a:extLst>
                    <a:ext uri="{FF2B5EF4-FFF2-40B4-BE49-F238E27FC236}">
                      <a16:creationId xmlns:a16="http://schemas.microsoft.com/office/drawing/2014/main" id="{7C9C01CB-F745-BF5E-5B8D-742200240C2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536" y="1674"/>
                  <a:ext cx="3600" cy="17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6" name="Line 13">
                  <a:extLst>
                    <a:ext uri="{FF2B5EF4-FFF2-40B4-BE49-F238E27FC236}">
                      <a16:creationId xmlns:a16="http://schemas.microsoft.com/office/drawing/2014/main" id="{2FF02130-382C-B69B-08BC-B7FE3D2F49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71" y="2634"/>
                  <a:ext cx="3165" cy="0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+mn-lt"/>
                    <a:ea typeface="微软雅黑" pitchFamily="34" charset="-122"/>
                  </a:endParaRPr>
                </a:p>
              </p:txBody>
            </p:sp>
          </p:grpSp>
          <p:sp>
            <p:nvSpPr>
              <p:cNvPr id="52" name="Text Box 14">
                <a:extLst>
                  <a:ext uri="{FF2B5EF4-FFF2-40B4-BE49-F238E27FC236}">
                    <a16:creationId xmlns:a16="http://schemas.microsoft.com/office/drawing/2014/main" id="{4F53F661-8DD9-EE18-960B-1A82B34441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976" y="2519"/>
                <a:ext cx="859" cy="5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defRPr/>
                </a:pPr>
                <a:r>
                  <a:rPr lang="en-US" altLang="zh-CN" i="1" dirty="0">
                    <a:latin typeface="+mn-lt"/>
                    <a:ea typeface="微软雅黑" pitchFamily="34" charset="-122"/>
                  </a:rPr>
                  <a:t>f</a:t>
                </a:r>
                <a:r>
                  <a:rPr lang="en-US" altLang="zh-CN" baseline="-25000" dirty="0">
                    <a:latin typeface="+mn-lt"/>
                    <a:ea typeface="微软雅黑" pitchFamily="34" charset="-122"/>
                  </a:rPr>
                  <a:t>0</a:t>
                </a:r>
                <a:endParaRPr lang="en-US" altLang="zh-CN" dirty="0">
                  <a:latin typeface="+mn-lt"/>
                  <a:ea typeface="微软雅黑" pitchFamily="34" charset="-122"/>
                </a:endParaRPr>
              </a:p>
            </p:txBody>
          </p:sp>
          <p:sp>
            <p:nvSpPr>
              <p:cNvPr id="53" name="Text Box 15">
                <a:extLst>
                  <a:ext uri="{FF2B5EF4-FFF2-40B4-BE49-F238E27FC236}">
                    <a16:creationId xmlns:a16="http://schemas.microsoft.com/office/drawing/2014/main" id="{0CB4FA81-F9B9-C849-EF53-DB14178452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86" y="2539"/>
                <a:ext cx="1313" cy="7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just">
                  <a:defRPr/>
                </a:pPr>
                <a:r>
                  <a:rPr lang="zh-CN" altLang="en-US" dirty="0">
                    <a:latin typeface="+mn-lt"/>
                    <a:ea typeface="微软雅黑" pitchFamily="34" charset="-122"/>
                  </a:rPr>
                  <a:t>－</a:t>
                </a:r>
                <a:r>
                  <a:rPr lang="en-US" altLang="zh-CN" i="1" dirty="0">
                    <a:latin typeface="+mn-lt"/>
                    <a:ea typeface="微软雅黑" pitchFamily="34" charset="-122"/>
                  </a:rPr>
                  <a:t>f</a:t>
                </a:r>
                <a:r>
                  <a:rPr lang="en-US" altLang="zh-CN" baseline="-25000" dirty="0">
                    <a:latin typeface="+mn-lt"/>
                    <a:ea typeface="微软雅黑" pitchFamily="34" charset="-122"/>
                  </a:rPr>
                  <a:t>0</a:t>
                </a:r>
                <a:endParaRPr lang="en-US" altLang="zh-CN" dirty="0">
                  <a:latin typeface="+mn-lt"/>
                  <a:ea typeface="微软雅黑" pitchFamily="34" charset="-122"/>
                </a:endParaRPr>
              </a:p>
            </p:txBody>
          </p:sp>
          <p:sp>
            <p:nvSpPr>
              <p:cNvPr id="54" name="Text Box 16">
                <a:extLst>
                  <a:ext uri="{FF2B5EF4-FFF2-40B4-BE49-F238E27FC236}">
                    <a16:creationId xmlns:a16="http://schemas.microsoft.com/office/drawing/2014/main" id="{98340872-F669-E540-05B8-7C794C931F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6" y="2534"/>
                <a:ext cx="540" cy="5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0</a:t>
                </a:r>
              </a:p>
            </p:txBody>
          </p:sp>
        </p:grpSp>
        <p:sp>
          <p:nvSpPr>
            <p:cNvPr id="50" name="Text Box 17">
              <a:extLst>
                <a:ext uri="{FF2B5EF4-FFF2-40B4-BE49-F238E27FC236}">
                  <a16:creationId xmlns:a16="http://schemas.microsoft.com/office/drawing/2014/main" id="{B0213836-1D02-4785-A4B5-80E21F2242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33" y="3359"/>
              <a:ext cx="3165" cy="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just">
                <a:defRPr/>
              </a:pPr>
              <a:r>
                <a:rPr lang="en-US" altLang="zh-CN" dirty="0">
                  <a:latin typeface="+mn-lt"/>
                  <a:ea typeface="微软雅黑" pitchFamily="34" charset="-122"/>
                </a:rPr>
                <a:t>(b) </a:t>
              </a:r>
              <a:r>
                <a:rPr lang="zh-CN" altLang="en-US" dirty="0">
                  <a:latin typeface="+mn-lt"/>
                  <a:ea typeface="微软雅黑" pitchFamily="34" charset="-122"/>
                </a:rPr>
                <a:t>频谱密度</a:t>
              </a:r>
            </a:p>
          </p:txBody>
        </p:sp>
      </p:grpSp>
      <p:sp>
        <p:nvSpPr>
          <p:cNvPr id="57" name="矩形 56">
            <a:extLst>
              <a:ext uri="{FF2B5EF4-FFF2-40B4-BE49-F238E27FC236}">
                <a16:creationId xmlns:a16="http://schemas.microsoft.com/office/drawing/2014/main" id="{5EE041A3-2760-6D02-F73E-356F2CA23388}"/>
              </a:ext>
            </a:extLst>
          </p:cNvPr>
          <p:cNvSpPr/>
          <p:nvPr/>
        </p:nvSpPr>
        <p:spPr>
          <a:xfrm>
            <a:off x="660400" y="3429000"/>
            <a:ext cx="6969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微软雅黑" pitchFamily="34" charset="-122"/>
              </a:rPr>
              <a:t>利用</a:t>
            </a:r>
            <a:endParaRPr lang="zh-CN" altLang="en-US" dirty="0"/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6B679C5A-B62B-093E-BCBD-AEC34B77FE6B}"/>
              </a:ext>
            </a:extLst>
          </p:cNvPr>
          <p:cNvSpPr/>
          <p:nvPr/>
        </p:nvSpPr>
        <p:spPr>
          <a:xfrm>
            <a:off x="4364038" y="3429000"/>
            <a:ext cx="696912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Times New Roman"/>
                <a:ea typeface="微软雅黑" pitchFamily="34" charset="-122"/>
              </a:rPr>
              <a:t>则有</a:t>
            </a:r>
            <a:endParaRPr lang="zh-CN" altLang="en-US" dirty="0"/>
          </a:p>
        </p:txBody>
      </p:sp>
      <p:pic>
        <p:nvPicPr>
          <p:cNvPr id="14374" name="Picture 38">
            <a:extLst>
              <a:ext uri="{FF2B5EF4-FFF2-40B4-BE49-F238E27FC236}">
                <a16:creationId xmlns:a16="http://schemas.microsoft.com/office/drawing/2014/main" id="{1319588C-1EA7-7363-6D1B-4B0465EA1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000" r="2568" b="1540"/>
          <a:stretch>
            <a:fillRect/>
          </a:stretch>
        </p:blipFill>
        <p:spPr bwMode="auto">
          <a:xfrm>
            <a:off x="504825" y="6148464"/>
            <a:ext cx="813435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4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4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4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27" grpId="0" animBg="1"/>
      <p:bldP spid="36" grpId="0" animBg="1"/>
      <p:bldP spid="38" grpId="0"/>
      <p:bldP spid="57" grpId="0"/>
      <p:bldP spid="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956671F7-2C0F-537B-0219-9755A6D04603}"/>
              </a:ext>
            </a:extLst>
          </p:cNvPr>
          <p:cNvGrpSpPr>
            <a:grpSpLocks/>
          </p:cNvGrpSpPr>
          <p:nvPr/>
        </p:nvGrpSpPr>
        <p:grpSpPr bwMode="auto">
          <a:xfrm>
            <a:off x="1154113" y="1900238"/>
            <a:ext cx="185737" cy="207962"/>
            <a:chOff x="2976" y="1008"/>
            <a:chExt cx="1056" cy="432"/>
          </a:xfrm>
        </p:grpSpPr>
        <p:sp>
          <p:nvSpPr>
            <p:cNvPr id="28685" name="Oval 9">
              <a:extLst>
                <a:ext uri="{FF2B5EF4-FFF2-40B4-BE49-F238E27FC236}">
                  <a16:creationId xmlns:a16="http://schemas.microsoft.com/office/drawing/2014/main" id="{732BA478-6948-2525-6E0E-D0353B3910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  <p:sp>
          <p:nvSpPr>
            <p:cNvPr id="28686" name="Oval 10">
              <a:extLst>
                <a:ext uri="{FF2B5EF4-FFF2-40B4-BE49-F238E27FC236}">
                  <a16:creationId xmlns:a16="http://schemas.microsoft.com/office/drawing/2014/main" id="{33BE485C-F2A0-5B5F-23C8-DCFC26DEB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</p:grpSp>
      <p:grpSp>
        <p:nvGrpSpPr>
          <p:cNvPr id="3" name="Group 20">
            <a:extLst>
              <a:ext uri="{FF2B5EF4-FFF2-40B4-BE49-F238E27FC236}">
                <a16:creationId xmlns:a16="http://schemas.microsoft.com/office/drawing/2014/main" id="{FC416312-059C-C31C-EEDC-DC90409BB350}"/>
              </a:ext>
            </a:extLst>
          </p:cNvPr>
          <p:cNvGrpSpPr>
            <a:grpSpLocks/>
          </p:cNvGrpSpPr>
          <p:nvPr/>
        </p:nvGrpSpPr>
        <p:grpSpPr bwMode="auto">
          <a:xfrm>
            <a:off x="1155700" y="3214688"/>
            <a:ext cx="185738" cy="207962"/>
            <a:chOff x="2976" y="1008"/>
            <a:chExt cx="1056" cy="432"/>
          </a:xfrm>
        </p:grpSpPr>
        <p:sp>
          <p:nvSpPr>
            <p:cNvPr id="28683" name="Oval 21">
              <a:extLst>
                <a:ext uri="{FF2B5EF4-FFF2-40B4-BE49-F238E27FC236}">
                  <a16:creationId xmlns:a16="http://schemas.microsoft.com/office/drawing/2014/main" id="{B3953D07-3358-4A9C-FBDD-F3745AFCC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  <p:sp>
          <p:nvSpPr>
            <p:cNvPr id="28684" name="Oval 22">
              <a:extLst>
                <a:ext uri="{FF2B5EF4-FFF2-40B4-BE49-F238E27FC236}">
                  <a16:creationId xmlns:a16="http://schemas.microsoft.com/office/drawing/2014/main" id="{7E72CEC4-0088-A5FD-E0FD-BEA086D90C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</p:grpSp>
      <p:sp>
        <p:nvSpPr>
          <p:cNvPr id="19" name="Rectangle 3">
            <a:extLst>
              <a:ext uri="{FF2B5EF4-FFF2-40B4-BE49-F238E27FC236}">
                <a16:creationId xmlns:a16="http://schemas.microsoft.com/office/drawing/2014/main" id="{83DD6DE8-98E6-27C4-CAF7-1AF79AA71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4560" y="687963"/>
            <a:ext cx="402336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第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章  确知信号  </a:t>
            </a:r>
            <a:r>
              <a:rPr lang="en-US" altLang="zh-CN" sz="36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  <a:cs typeface="Arial" pitchFamily="34" charset="0"/>
              </a:rPr>
              <a:t> </a:t>
            </a:r>
            <a:endParaRPr lang="zh-CN" altLang="en-US" sz="36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  <a:cs typeface="Arial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4D97DC3-63EB-ED11-BFA5-F8D8CA206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6688" y="1601788"/>
            <a:ext cx="6643687" cy="409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ts val="5200"/>
              </a:lnSpc>
            </a:pPr>
            <a:r>
              <a:rPr lang="zh-CN" altLang="en-US" sz="2800" b="1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信号类型 </a:t>
            </a:r>
            <a:endParaRPr lang="en-US" altLang="zh-CN" sz="2800" b="1">
              <a:solidFill>
                <a:srgbClr val="003399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5200"/>
              </a:lnSpc>
            </a:pPr>
            <a:endParaRPr lang="en-US" altLang="zh-CN" sz="2800" b="1">
              <a:solidFill>
                <a:srgbClr val="003399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5200"/>
              </a:lnSpc>
            </a:pPr>
            <a:r>
              <a:rPr lang="zh-CN" altLang="en-US" sz="2800" b="1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信号频率性质 </a:t>
            </a:r>
            <a:endParaRPr lang="en-US" altLang="zh-CN" sz="2800" b="1">
              <a:solidFill>
                <a:srgbClr val="003399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5200"/>
              </a:lnSpc>
            </a:pPr>
            <a:endParaRPr lang="en-US" altLang="zh-CN" sz="2800" b="1">
              <a:solidFill>
                <a:srgbClr val="003399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5200"/>
              </a:lnSpc>
            </a:pPr>
            <a:r>
              <a:rPr lang="zh-CN" altLang="en-US" sz="2800" b="1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信号时域性质</a:t>
            </a:r>
            <a:endParaRPr lang="en-US" altLang="zh-CN" sz="2800" b="1">
              <a:solidFill>
                <a:srgbClr val="003399"/>
              </a:solidFill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lnSpc>
                <a:spcPts val="5200"/>
              </a:lnSpc>
            </a:pPr>
            <a:r>
              <a:rPr lang="en-US" altLang="zh-CN" sz="3600" b="1">
                <a:solidFill>
                  <a:srgbClr val="003399"/>
                </a:solidFill>
                <a:ea typeface="微软雅黑" panose="020B0503020204020204" pitchFamily="34" charset="-122"/>
                <a:cs typeface="Arial" panose="020B0604020202020204" pitchFamily="34" charset="0"/>
              </a:rPr>
              <a:t>        </a:t>
            </a:r>
            <a:endParaRPr lang="en-US" altLang="zh-CN" sz="2000"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4" name="Group 8">
            <a:extLst>
              <a:ext uri="{FF2B5EF4-FFF2-40B4-BE49-F238E27FC236}">
                <a16:creationId xmlns:a16="http://schemas.microsoft.com/office/drawing/2014/main" id="{67AE8523-0896-9255-4E8A-B3A020FE72B8}"/>
              </a:ext>
            </a:extLst>
          </p:cNvPr>
          <p:cNvGrpSpPr>
            <a:grpSpLocks/>
          </p:cNvGrpSpPr>
          <p:nvPr/>
        </p:nvGrpSpPr>
        <p:grpSpPr bwMode="auto">
          <a:xfrm>
            <a:off x="1149350" y="4543425"/>
            <a:ext cx="185738" cy="207963"/>
            <a:chOff x="2976" y="1008"/>
            <a:chExt cx="1056" cy="432"/>
          </a:xfrm>
        </p:grpSpPr>
        <p:sp>
          <p:nvSpPr>
            <p:cNvPr id="28681" name="Oval 9">
              <a:extLst>
                <a:ext uri="{FF2B5EF4-FFF2-40B4-BE49-F238E27FC236}">
                  <a16:creationId xmlns:a16="http://schemas.microsoft.com/office/drawing/2014/main" id="{DEC0AD71-56B0-310E-5CB6-1D07A9B37D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1008"/>
              <a:ext cx="1056" cy="432"/>
            </a:xfrm>
            <a:prstGeom prst="ellipse">
              <a:avLst/>
            </a:prstGeom>
            <a:gradFill rotWithShape="0">
              <a:gsLst>
                <a:gs pos="0">
                  <a:srgbClr val="454A4D"/>
                </a:gs>
                <a:gs pos="100000">
                  <a:srgbClr val="BCCAD4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  <p:sp>
          <p:nvSpPr>
            <p:cNvPr id="28682" name="Oval 10">
              <a:extLst>
                <a:ext uri="{FF2B5EF4-FFF2-40B4-BE49-F238E27FC236}">
                  <a16:creationId xmlns:a16="http://schemas.microsoft.com/office/drawing/2014/main" id="{C7448BF2-B52E-79CB-CAC9-AEDD97755C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056"/>
              <a:ext cx="960" cy="336"/>
            </a:xfrm>
            <a:prstGeom prst="ellipse">
              <a:avLst/>
            </a:prstGeom>
            <a:gradFill rotWithShape="0">
              <a:gsLst>
                <a:gs pos="0">
                  <a:srgbClr val="BCCAD4"/>
                </a:gs>
                <a:gs pos="100000">
                  <a:srgbClr val="575D62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73025" tIns="36512" rIns="73025" bIns="36512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2200"/>
                </a:lnSpc>
              </a:pPr>
              <a:endParaRPr lang="zh-CN" altLang="en-US"/>
            </a:p>
          </p:txBody>
        </p:sp>
      </p:grpSp>
      <p:sp>
        <p:nvSpPr>
          <p:cNvPr id="25" name="矩形 24">
            <a:extLst>
              <a:ext uri="{FF2B5EF4-FFF2-40B4-BE49-F238E27FC236}">
                <a16:creationId xmlns:a16="http://schemas.microsoft.com/office/drawing/2014/main" id="{0B31A0B4-2656-F54C-50BF-9E12CB92F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263" y="2136775"/>
            <a:ext cx="6643687" cy="342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ts val="52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charset="0"/>
              </a:rPr>
              <a:t>———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charset="0"/>
              </a:rPr>
              <a:t>周期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charset="0"/>
              </a:rPr>
              <a:t>~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charset="0"/>
              </a:rPr>
              <a:t>非周期型  能量</a:t>
            </a: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charset="0"/>
              </a:rPr>
              <a:t>~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charset="0"/>
              </a:rPr>
              <a:t>功率型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  <a:cs typeface="Arial" charset="0"/>
            </a:endParaRPr>
          </a:p>
          <a:p>
            <a:pPr>
              <a:lnSpc>
                <a:spcPts val="5200"/>
              </a:lnSpc>
              <a:defRPr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  <a:cs typeface="Arial" charset="0"/>
            </a:endParaRPr>
          </a:p>
          <a:p>
            <a:pPr>
              <a:lnSpc>
                <a:spcPts val="52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charset="0"/>
              </a:rPr>
              <a:t>———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charset="0"/>
              </a:rPr>
              <a:t>频谱 频谱密度 能量谱密度  功率谱密度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  <a:cs typeface="Arial" charset="0"/>
            </a:endParaRPr>
          </a:p>
          <a:p>
            <a:pPr>
              <a:lnSpc>
                <a:spcPts val="5200"/>
              </a:lnSpc>
              <a:defRPr/>
            </a:pP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  <a:cs typeface="Arial" charset="0"/>
            </a:endParaRPr>
          </a:p>
          <a:p>
            <a:pPr>
              <a:lnSpc>
                <a:spcPts val="5200"/>
              </a:lnSpc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charset="0"/>
              </a:rPr>
              <a:t>——— </a:t>
            </a:r>
            <a:r>
              <a:rPr lang="zh-CN" alt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微软雅黑" pitchFamily="34" charset="-122"/>
                <a:cs typeface="Arial" charset="0"/>
              </a:rPr>
              <a:t>自相关函数  互相关函数</a:t>
            </a:r>
            <a:endParaRPr lang="en-US" altLang="zh-CN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微软雅黑" pitchFamily="34" charset="-122"/>
              <a:cs typeface="Arial" charset="0"/>
            </a:endParaRPr>
          </a:p>
        </p:txBody>
      </p:sp>
    </p:spTree>
    <p:custDataLst>
      <p:tags r:id="rId1"/>
    </p:custData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10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84" name="Picture 24">
            <a:extLst>
              <a:ext uri="{FF2B5EF4-FFF2-40B4-BE49-F238E27FC236}">
                <a16:creationId xmlns:a16="http://schemas.microsoft.com/office/drawing/2014/main" id="{28C27AEE-0F5D-5E4F-2CB0-02753526A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034" b="23109"/>
          <a:stretch>
            <a:fillRect/>
          </a:stretch>
        </p:blipFill>
        <p:spPr bwMode="auto">
          <a:xfrm>
            <a:off x="2393950" y="4851400"/>
            <a:ext cx="1466850" cy="97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4">
            <a:extLst>
              <a:ext uri="{FF2B5EF4-FFF2-40B4-BE49-F238E27FC236}">
                <a16:creationId xmlns:a16="http://schemas.microsoft.com/office/drawing/2014/main" id="{7ADF194F-7ADC-210B-B70B-8B76EC528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407"/>
          <a:stretch>
            <a:fillRect/>
          </a:stretch>
        </p:blipFill>
        <p:spPr bwMode="auto">
          <a:xfrm>
            <a:off x="5816600" y="4851400"/>
            <a:ext cx="1866900" cy="1271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矩形 31">
            <a:extLst>
              <a:ext uri="{FF2B5EF4-FFF2-40B4-BE49-F238E27FC236}">
                <a16:creationId xmlns:a16="http://schemas.microsoft.com/office/drawing/2014/main" id="{5093290E-1A1B-DA17-8524-00535ED27C1F}"/>
              </a:ext>
            </a:extLst>
          </p:cNvPr>
          <p:cNvSpPr/>
          <p:nvPr/>
        </p:nvSpPr>
        <p:spPr>
          <a:xfrm>
            <a:off x="1101222" y="4237454"/>
            <a:ext cx="7423150" cy="711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4346" name="Rectangle 5">
            <a:extLst>
              <a:ext uri="{FF2B5EF4-FFF2-40B4-BE49-F238E27FC236}">
                <a16:creationId xmlns:a16="http://schemas.microsoft.com/office/drawing/2014/main" id="{0CC88EF0-6D91-BBFF-2AA1-0014EEE53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7" name="Rectangle 7">
            <a:extLst>
              <a:ext uri="{FF2B5EF4-FFF2-40B4-BE49-F238E27FC236}">
                <a16:creationId xmlns:a16="http://schemas.microsoft.com/office/drawing/2014/main" id="{056CFFDF-F899-CD1B-04BA-304C90012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4348" name="Rectangle 9">
            <a:extLst>
              <a:ext uri="{FF2B5EF4-FFF2-40B4-BE49-F238E27FC236}">
                <a16:creationId xmlns:a16="http://schemas.microsoft.com/office/drawing/2014/main" id="{EAF1E505-C835-B51B-BF28-3B9B1D6070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AFF5F0B-8B9D-33BD-4F41-067D45F4491E}"/>
              </a:ext>
            </a:extLst>
          </p:cNvPr>
          <p:cNvSpPr/>
          <p:nvPr/>
        </p:nvSpPr>
        <p:spPr>
          <a:xfrm>
            <a:off x="260350" y="450850"/>
            <a:ext cx="60452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en-US" altLang="zh-CN" sz="3200" b="1" kern="0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2.2.3</a:t>
            </a:r>
            <a:r>
              <a:rPr lang="en-US" altLang="zh-CN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能量信号的能量谱密度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9446C92-E67C-1AFA-0878-33E2645059C3}"/>
              </a:ext>
            </a:extLst>
          </p:cNvPr>
          <p:cNvSpPr/>
          <p:nvPr/>
        </p:nvSpPr>
        <p:spPr>
          <a:xfrm>
            <a:off x="704850" y="1743074"/>
            <a:ext cx="1489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2" indent="-2286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定义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28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6FB5E9D3-9BB4-DB18-5B72-419D068C78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93800" y="4229100"/>
          <a:ext cx="35845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803400" imgH="330200" progId="Equation.3">
                  <p:embed/>
                </p:oleObj>
              </mc:Choice>
              <mc:Fallback>
                <p:oleObj name="公式" r:id="rId5" imgW="1803400" imgH="330200" progId="Equation.3">
                  <p:embed/>
                  <p:pic>
                    <p:nvPicPr>
                      <p:cNvPr id="41988" name="Object 4">
                        <a:extLst>
                          <a:ext uri="{FF2B5EF4-FFF2-40B4-BE49-F238E27FC236}">
                            <a16:creationId xmlns:a16="http://schemas.microsoft.com/office/drawing/2014/main" id="{6FB5E9D3-9BB4-DB18-5B72-419D068C784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3800" y="4229100"/>
                        <a:ext cx="3584575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矩形 21">
            <a:extLst>
              <a:ext uri="{FF2B5EF4-FFF2-40B4-BE49-F238E27FC236}">
                <a16:creationId xmlns:a16="http://schemas.microsoft.com/office/drawing/2014/main" id="{DFDF4E94-4987-BF25-E8DA-807C643AAEF5}"/>
              </a:ext>
            </a:extLst>
          </p:cNvPr>
          <p:cNvSpPr/>
          <p:nvPr/>
        </p:nvSpPr>
        <p:spPr>
          <a:xfrm>
            <a:off x="4038600" y="2611438"/>
            <a:ext cx="1895475" cy="461962"/>
          </a:xfrm>
          <a:prstGeom prst="rect">
            <a:avLst/>
          </a:prstGeom>
          <a:ln w="38100" cmpd="dbl">
            <a:solidFill>
              <a:srgbClr val="990099"/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i="1" dirty="0">
                <a:latin typeface="+mn-lt"/>
                <a:ea typeface="微软雅黑" pitchFamily="34" charset="-122"/>
              </a:rPr>
              <a:t>G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(</a:t>
            </a:r>
            <a:r>
              <a:rPr lang="en-US" altLang="zh-CN" sz="2400" i="1" dirty="0">
                <a:latin typeface="+mn-lt"/>
                <a:ea typeface="微软雅黑" pitchFamily="34" charset="-122"/>
              </a:rPr>
              <a:t>f </a:t>
            </a:r>
            <a:r>
              <a:rPr lang="en-US" altLang="zh-CN" sz="2400" dirty="0">
                <a:latin typeface="+mn-lt"/>
                <a:ea typeface="微软雅黑" pitchFamily="34" charset="-122"/>
              </a:rPr>
              <a:t>) = </a:t>
            </a:r>
            <a:r>
              <a:rPr lang="en-US" altLang="zh-CN" sz="2400" b="1" kern="0" dirty="0">
                <a:latin typeface="+mn-lt"/>
                <a:ea typeface="微软雅黑" pitchFamily="34" charset="-122"/>
              </a:rPr>
              <a:t>|</a:t>
            </a:r>
            <a:r>
              <a:rPr lang="en-US" altLang="zh-CN" sz="2400" b="1" i="1" kern="0" dirty="0">
                <a:latin typeface="+mn-lt"/>
                <a:ea typeface="微软雅黑" pitchFamily="34" charset="-122"/>
              </a:rPr>
              <a:t>S</a:t>
            </a:r>
            <a:r>
              <a:rPr lang="en-US" altLang="zh-CN" sz="2400" b="1" kern="0" dirty="0">
                <a:latin typeface="+mn-lt"/>
                <a:ea typeface="微软雅黑" pitchFamily="34" charset="-122"/>
              </a:rPr>
              <a:t>(</a:t>
            </a:r>
            <a:r>
              <a:rPr lang="en-US" altLang="zh-CN" sz="2400" b="1" i="1" kern="0" dirty="0">
                <a:latin typeface="+mn-lt"/>
                <a:ea typeface="微软雅黑" pitchFamily="34" charset="-122"/>
              </a:rPr>
              <a:t>f </a:t>
            </a:r>
            <a:r>
              <a:rPr lang="en-US" altLang="zh-CN" sz="2400" b="1" kern="0" dirty="0">
                <a:latin typeface="+mn-lt"/>
                <a:ea typeface="微软雅黑" pitchFamily="34" charset="-122"/>
              </a:rPr>
              <a:t>)|</a:t>
            </a:r>
            <a:r>
              <a:rPr lang="en-US" altLang="zh-CN" sz="2400" b="1" kern="0" baseline="30000" dirty="0">
                <a:latin typeface="+mn-lt"/>
                <a:ea typeface="微软雅黑" pitchFamily="34" charset="-122"/>
              </a:rPr>
              <a:t>2</a:t>
            </a:r>
            <a:endParaRPr lang="zh-CN" altLang="en-US" sz="2400" dirty="0">
              <a:latin typeface="+mn-lt"/>
              <a:ea typeface="微软雅黑" pitchFamily="34" charset="-122"/>
            </a:endParaRPr>
          </a:p>
        </p:txBody>
      </p:sp>
      <p:graphicFrame>
        <p:nvGraphicFramePr>
          <p:cNvPr id="41990" name="Object 6">
            <a:extLst>
              <a:ext uri="{FF2B5EF4-FFF2-40B4-BE49-F238E27FC236}">
                <a16:creationId xmlns:a16="http://schemas.microsoft.com/office/drawing/2014/main" id="{E9C31992-617B-EA4D-C5A5-9481E043E4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2338" y="4229100"/>
          <a:ext cx="18605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850680" imgH="330120" progId="Equation.3">
                  <p:embed/>
                </p:oleObj>
              </mc:Choice>
              <mc:Fallback>
                <p:oleObj name="公式" r:id="rId7" imgW="850680" imgH="330120" progId="Equation.3">
                  <p:embed/>
                  <p:pic>
                    <p:nvPicPr>
                      <p:cNvPr id="41990" name="Object 6">
                        <a:extLst>
                          <a:ext uri="{FF2B5EF4-FFF2-40B4-BE49-F238E27FC236}">
                            <a16:creationId xmlns:a16="http://schemas.microsoft.com/office/drawing/2014/main" id="{E9C31992-617B-EA4D-C5A5-9481E043E4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2338" y="4229100"/>
                        <a:ext cx="1860550" cy="687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2" name="Object 8">
            <a:extLst>
              <a:ext uri="{FF2B5EF4-FFF2-40B4-BE49-F238E27FC236}">
                <a16:creationId xmlns:a16="http://schemas.microsoft.com/office/drawing/2014/main" id="{90B93E9E-5DE8-7B28-0E31-13B6EC5FCA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0338" y="4237038"/>
          <a:ext cx="1795462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825480" imgH="330120" progId="Equation.3">
                  <p:embed/>
                </p:oleObj>
              </mc:Choice>
              <mc:Fallback>
                <p:oleObj name="公式" r:id="rId9" imgW="825480" imgH="330120" progId="Equation.3">
                  <p:embed/>
                  <p:pic>
                    <p:nvPicPr>
                      <p:cNvPr id="41992" name="Object 8">
                        <a:extLst>
                          <a:ext uri="{FF2B5EF4-FFF2-40B4-BE49-F238E27FC236}">
                            <a16:creationId xmlns:a16="http://schemas.microsoft.com/office/drawing/2014/main" id="{90B93E9E-5DE8-7B28-0E31-13B6EC5FCA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0338" y="4237038"/>
                        <a:ext cx="1795462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312C8574-4945-D4C5-9BCC-2BF1B891C92F}"/>
              </a:ext>
            </a:extLst>
          </p:cNvPr>
          <p:cNvSpPr/>
          <p:nvPr/>
        </p:nvSpPr>
        <p:spPr>
          <a:xfrm>
            <a:off x="1371600" y="1117600"/>
            <a:ext cx="56118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用来描述信号的</a:t>
            </a:r>
            <a:r>
              <a:rPr lang="zh-CN" altLang="en-US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能量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在频域上的分布情况。</a:t>
            </a:r>
            <a:endParaRPr lang="zh-CN" altLang="en-US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45200A55-069D-FC8C-C440-B4E0AE6EF201}"/>
              </a:ext>
            </a:extLst>
          </p:cNvPr>
          <p:cNvSpPr/>
          <p:nvPr/>
        </p:nvSpPr>
        <p:spPr>
          <a:xfrm>
            <a:off x="1993900" y="1838325"/>
            <a:ext cx="65304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2" indent="-228600"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设能量信号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s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(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t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)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的傅里叶变换（即频谱密度）为</a:t>
            </a:r>
            <a:r>
              <a:rPr lang="en-US" altLang="zh-CN" sz="2000" b="1" i="1" kern="0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S</a:t>
            </a:r>
            <a:r>
              <a:rPr lang="en-US" altLang="zh-CN" sz="2000" b="1" kern="0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(</a:t>
            </a:r>
            <a:r>
              <a:rPr lang="en-US" altLang="zh-CN" sz="2000" b="1" i="1" kern="0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f</a:t>
            </a:r>
            <a:r>
              <a:rPr lang="en-US" altLang="zh-CN" sz="2000" b="1" kern="0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)</a:t>
            </a:r>
            <a:r>
              <a:rPr lang="zh-CN" altLang="en-US" sz="2000" kern="0" dirty="0">
                <a:latin typeface="+mn-lt"/>
                <a:ea typeface="微软雅黑" pitchFamily="34" charset="-122"/>
              </a:rPr>
              <a:t>，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BEA070D-787E-B898-5E63-A0B6911A1D1E}"/>
              </a:ext>
            </a:extLst>
          </p:cNvPr>
          <p:cNvSpPr/>
          <p:nvPr/>
        </p:nvSpPr>
        <p:spPr>
          <a:xfrm>
            <a:off x="688975" y="3638550"/>
            <a:ext cx="59563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2" indent="-2286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能量</a:t>
            </a:r>
            <a:r>
              <a:rPr lang="en-US" altLang="zh-CN" sz="2800" b="1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en-US" altLang="zh-CN" sz="2800" b="1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Parseval</a:t>
            </a:r>
            <a:r>
              <a:rPr lang="zh-CN" altLang="en-US" sz="2800" b="1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定理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8D327B73-EC79-23F5-B68E-279AC46D80EB}"/>
              </a:ext>
            </a:extLst>
          </p:cNvPr>
          <p:cNvSpPr/>
          <p:nvPr/>
        </p:nvSpPr>
        <p:spPr>
          <a:xfrm>
            <a:off x="927100" y="2389187"/>
            <a:ext cx="30962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2" indent="-228600"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则其</a:t>
            </a:r>
            <a:r>
              <a:rPr lang="zh-CN" altLang="en-US" sz="2000" b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能量谱密度</a:t>
            </a:r>
            <a:r>
              <a:rPr lang="en-US" altLang="zh-CN" sz="2000" b="1" i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G</a:t>
            </a:r>
            <a:r>
              <a:rPr lang="en-US" altLang="zh-CN" sz="2000" b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(</a:t>
            </a:r>
            <a:r>
              <a:rPr lang="en-US" altLang="zh-CN" sz="2000" b="1" i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f </a:t>
            </a:r>
            <a:r>
              <a:rPr lang="en-US" altLang="zh-CN" sz="2000" b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)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为：</a:t>
            </a:r>
            <a:endParaRPr lang="zh-CN" altLang="en-US" sz="2400" b="1" kern="0" dirty="0">
              <a:solidFill>
                <a:srgbClr val="000000"/>
              </a:solidFill>
              <a:latin typeface="+mn-lt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4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15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2" grpId="0" animBg="1"/>
      <p:bldP spid="25" grpId="0"/>
      <p:bldP spid="26" grpId="0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22379E1-946E-7A76-D6E0-300B42BCBC41}"/>
              </a:ext>
            </a:extLst>
          </p:cNvPr>
          <p:cNvSpPr/>
          <p:nvPr/>
        </p:nvSpPr>
        <p:spPr>
          <a:xfrm>
            <a:off x="881063" y="879475"/>
            <a:ext cx="7602537" cy="55403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【2-6】</a:t>
            </a:r>
            <a:r>
              <a:rPr lang="zh-CN" altLang="en-US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试求例</a:t>
            </a: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【2-3】</a:t>
            </a:r>
            <a:r>
              <a:rPr lang="zh-CN" altLang="en-US" sz="2000" dirty="0"/>
              <a:t>中矩形脉冲的能量谱密度 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。</a:t>
            </a:r>
            <a:endParaRPr lang="zh-CN" altLang="en-US" sz="2000" kern="0" dirty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组合 39">
            <a:extLst>
              <a:ext uri="{FF2B5EF4-FFF2-40B4-BE49-F238E27FC236}">
                <a16:creationId xmlns:a16="http://schemas.microsoft.com/office/drawing/2014/main" id="{9716CFB7-56BA-599A-5D8E-9528DD6D8EF1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717550"/>
            <a:ext cx="714375" cy="714375"/>
            <a:chOff x="357158" y="2285992"/>
            <a:chExt cx="714380" cy="714808"/>
          </a:xfrm>
        </p:grpSpPr>
        <p:grpSp>
          <p:nvGrpSpPr>
            <p:cNvPr id="15369" name="Group 52">
              <a:extLst>
                <a:ext uri="{FF2B5EF4-FFF2-40B4-BE49-F238E27FC236}">
                  <a16:creationId xmlns:a16="http://schemas.microsoft.com/office/drawing/2014/main" id="{40FF5169-4757-6A1F-50B5-879BDD07FA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58" y="2285992"/>
              <a:ext cx="714380" cy="714808"/>
              <a:chOff x="1289" y="498"/>
              <a:chExt cx="668" cy="752"/>
            </a:xfrm>
          </p:grpSpPr>
          <p:sp>
            <p:nvSpPr>
              <p:cNvPr id="15371" name="Oval 53">
                <a:extLst>
                  <a:ext uri="{FF2B5EF4-FFF2-40B4-BE49-F238E27FC236}">
                    <a16:creationId xmlns:a16="http://schemas.microsoft.com/office/drawing/2014/main" id="{3397FC85-879A-AD37-B7CA-640E39FCF69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2" name="Oval 54">
                <a:extLst>
                  <a:ext uri="{FF2B5EF4-FFF2-40B4-BE49-F238E27FC236}">
                    <a16:creationId xmlns:a16="http://schemas.microsoft.com/office/drawing/2014/main" id="{615C75D5-C48A-F7D4-E76D-F4811A1B0DA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3" name="Oval 55">
                <a:extLst>
                  <a:ext uri="{FF2B5EF4-FFF2-40B4-BE49-F238E27FC236}">
                    <a16:creationId xmlns:a16="http://schemas.microsoft.com/office/drawing/2014/main" id="{C7139717-0FD1-BC44-01FE-4556413387F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498"/>
                <a:ext cx="631" cy="72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4" name="Oval 56">
                <a:extLst>
                  <a:ext uri="{FF2B5EF4-FFF2-40B4-BE49-F238E27FC236}">
                    <a16:creationId xmlns:a16="http://schemas.microsoft.com/office/drawing/2014/main" id="{569AF3A2-AC6F-7D78-AB28-FEDBD624515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5375" name="Oval 57">
                <a:extLst>
                  <a:ext uri="{FF2B5EF4-FFF2-40B4-BE49-F238E27FC236}">
                    <a16:creationId xmlns:a16="http://schemas.microsoft.com/office/drawing/2014/main" id="{B72AF71B-E5B9-FC3B-9ABD-1EF79392366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5370" name="Text Box 29">
              <a:extLst>
                <a:ext uri="{FF2B5EF4-FFF2-40B4-BE49-F238E27FC236}">
                  <a16:creationId xmlns:a16="http://schemas.microsoft.com/office/drawing/2014/main" id="{AC00411D-07D9-8277-B464-D3A75D91820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8596" y="2438468"/>
              <a:ext cx="542027" cy="519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C6815634-4C46-AEEA-A69E-EA0BED3BE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1839913"/>
            <a:ext cx="842963" cy="496887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sp>
        <p:nvSpPr>
          <p:cNvPr id="18439" name="矩形 13">
            <a:extLst>
              <a:ext uri="{FF2B5EF4-FFF2-40B4-BE49-F238E27FC236}">
                <a16:creationId xmlns:a16="http://schemas.microsoft.com/office/drawing/2014/main" id="{9DBC75C3-B68E-3F26-DFBB-C9438607B9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1962150"/>
            <a:ext cx="5956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在例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【2-3】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中，已经求出其频谱密度：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8434" name="Object 4">
            <a:extLst>
              <a:ext uri="{FF2B5EF4-FFF2-40B4-BE49-F238E27FC236}">
                <a16:creationId xmlns:a16="http://schemas.microsoft.com/office/drawing/2014/main" id="{88F716C5-BA07-5983-40F0-89D060F405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9550" y="2584450"/>
          <a:ext cx="298926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574640" imgH="228600" progId="Equation.3">
                  <p:embed/>
                </p:oleObj>
              </mc:Choice>
              <mc:Fallback>
                <p:oleObj name="公式" r:id="rId3" imgW="1574640" imgH="228600" progId="Equation.3">
                  <p:embed/>
                  <p:pic>
                    <p:nvPicPr>
                      <p:cNvPr id="18434" name="Object 4">
                        <a:extLst>
                          <a:ext uri="{FF2B5EF4-FFF2-40B4-BE49-F238E27FC236}">
                            <a16:creationId xmlns:a16="http://schemas.microsoft.com/office/drawing/2014/main" id="{88F716C5-BA07-5983-40F0-89D060F405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9550" y="2584450"/>
                        <a:ext cx="2989263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6">
            <a:extLst>
              <a:ext uri="{FF2B5EF4-FFF2-40B4-BE49-F238E27FC236}">
                <a16:creationId xmlns:a16="http://schemas.microsoft.com/office/drawing/2014/main" id="{832367EE-42D5-F32A-A0D4-0CE7A72EC0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6150" y="4051300"/>
          <a:ext cx="46291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590560" imgH="279360" progId="Equation.3">
                  <p:embed/>
                </p:oleObj>
              </mc:Choice>
              <mc:Fallback>
                <p:oleObj name="公式" r:id="rId5" imgW="2590560" imgH="279360" progId="Equation.3">
                  <p:embed/>
                  <p:pic>
                    <p:nvPicPr>
                      <p:cNvPr id="18435" name="Object 6">
                        <a:extLst>
                          <a:ext uri="{FF2B5EF4-FFF2-40B4-BE49-F238E27FC236}">
                            <a16:creationId xmlns:a16="http://schemas.microsoft.com/office/drawing/2014/main" id="{832367EE-42D5-F32A-A0D4-0CE7A72EC0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6150" y="4051300"/>
                        <a:ext cx="462915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0" name="矩形 15">
            <a:extLst>
              <a:ext uri="{FF2B5EF4-FFF2-40B4-BE49-F238E27FC236}">
                <a16:creationId xmlns:a16="http://schemas.microsoft.com/office/drawing/2014/main" id="{43FF8F4C-FDF4-152D-638F-A0240E64E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3517900"/>
            <a:ext cx="237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故其能量谱密度为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18439" grpId="0"/>
      <p:bldP spid="1844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矩形 31">
            <a:extLst>
              <a:ext uri="{FF2B5EF4-FFF2-40B4-BE49-F238E27FC236}">
                <a16:creationId xmlns:a16="http://schemas.microsoft.com/office/drawing/2014/main" id="{4FEEF66B-26BF-3F3D-6F8B-F39D95FA9CD0}"/>
              </a:ext>
            </a:extLst>
          </p:cNvPr>
          <p:cNvSpPr/>
          <p:nvPr/>
        </p:nvSpPr>
        <p:spPr>
          <a:xfrm>
            <a:off x="1856872" y="4121566"/>
            <a:ext cx="5426578" cy="711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6393" name="Rectangle 5">
            <a:extLst>
              <a:ext uri="{FF2B5EF4-FFF2-40B4-BE49-F238E27FC236}">
                <a16:creationId xmlns:a16="http://schemas.microsoft.com/office/drawing/2014/main" id="{3FAB9345-1D17-02F3-9B3B-1452286A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4" name="Rectangle 7">
            <a:extLst>
              <a:ext uri="{FF2B5EF4-FFF2-40B4-BE49-F238E27FC236}">
                <a16:creationId xmlns:a16="http://schemas.microsoft.com/office/drawing/2014/main" id="{1E2121C0-501A-A167-1D15-329750055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6395" name="Rectangle 9">
            <a:extLst>
              <a:ext uri="{FF2B5EF4-FFF2-40B4-BE49-F238E27FC236}">
                <a16:creationId xmlns:a16="http://schemas.microsoft.com/office/drawing/2014/main" id="{D8C876FA-6C4F-71DE-4F3F-FDEE126D1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32F1ED9-414C-FAD6-80E2-56ACB40B6D61}"/>
              </a:ext>
            </a:extLst>
          </p:cNvPr>
          <p:cNvSpPr/>
          <p:nvPr/>
        </p:nvSpPr>
        <p:spPr>
          <a:xfrm>
            <a:off x="260350" y="450850"/>
            <a:ext cx="60452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en-US" altLang="zh-CN" sz="3200" b="1" kern="0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2.2.4</a:t>
            </a:r>
            <a:r>
              <a:rPr lang="en-US" altLang="zh-CN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功率信号的功率谱密度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6D40C3-6092-0D75-EB1A-3AF0862BBC22}"/>
              </a:ext>
            </a:extLst>
          </p:cNvPr>
          <p:cNvSpPr/>
          <p:nvPr/>
        </p:nvSpPr>
        <p:spPr>
          <a:xfrm>
            <a:off x="704850" y="1651000"/>
            <a:ext cx="15557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2" indent="-2286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定义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28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1990" name="Object 6">
            <a:extLst>
              <a:ext uri="{FF2B5EF4-FFF2-40B4-BE49-F238E27FC236}">
                <a16:creationId xmlns:a16="http://schemas.microsoft.com/office/drawing/2014/main" id="{FDA6739E-9DCE-8BE8-AAEC-89250FBD8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91125" y="4113213"/>
          <a:ext cx="18319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838080" imgH="330120" progId="Equation.3">
                  <p:embed/>
                </p:oleObj>
              </mc:Choice>
              <mc:Fallback>
                <p:oleObj name="公式" r:id="rId4" imgW="838080" imgH="330120" progId="Equation.3">
                  <p:embed/>
                  <p:pic>
                    <p:nvPicPr>
                      <p:cNvPr id="41990" name="Object 6">
                        <a:extLst>
                          <a:ext uri="{FF2B5EF4-FFF2-40B4-BE49-F238E27FC236}">
                            <a16:creationId xmlns:a16="http://schemas.microsoft.com/office/drawing/2014/main" id="{FDA6739E-9DCE-8BE8-AAEC-89250FBD85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1125" y="4113213"/>
                        <a:ext cx="1831975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7325FE41-C3C0-520B-5EBA-2A9ECEE9EBF5}"/>
              </a:ext>
            </a:extLst>
          </p:cNvPr>
          <p:cNvSpPr/>
          <p:nvPr/>
        </p:nvSpPr>
        <p:spPr>
          <a:xfrm>
            <a:off x="1371600" y="1117600"/>
            <a:ext cx="56118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000" kern="0" dirty="0">
                <a:latin typeface="微软雅黑" pitchFamily="34" charset="-122"/>
                <a:ea typeface="微软雅黑" pitchFamily="34" charset="-122"/>
              </a:rPr>
              <a:t>——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用来描述信号的</a:t>
            </a:r>
            <a:r>
              <a:rPr lang="zh-CN" altLang="en-US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功率</a:t>
            </a:r>
            <a:r>
              <a:rPr lang="zh-CN" altLang="en-US" sz="2000" kern="0" dirty="0">
                <a:latin typeface="微软雅黑" pitchFamily="34" charset="-122"/>
                <a:ea typeface="微软雅黑" pitchFamily="34" charset="-122"/>
              </a:rPr>
              <a:t>在频域上的分布情况。</a:t>
            </a:r>
            <a:endParaRPr lang="zh-CN" altLang="en-US" sz="20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D73F34BB-BDF4-BF90-7C9E-67253A6F9578}"/>
              </a:ext>
            </a:extLst>
          </p:cNvPr>
          <p:cNvSpPr/>
          <p:nvPr/>
        </p:nvSpPr>
        <p:spPr>
          <a:xfrm>
            <a:off x="1993900" y="1722438"/>
            <a:ext cx="617855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信号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s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(</a:t>
            </a:r>
            <a:r>
              <a:rPr lang="en-US" altLang="zh-CN" sz="2400" b="1" i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t</a:t>
            </a:r>
            <a:r>
              <a:rPr lang="en-US" altLang="zh-CN" sz="2400" b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)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的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功率谱密度 </a:t>
            </a:r>
            <a:r>
              <a:rPr lang="en-US" altLang="zh-CN" sz="2000" b="1" i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P</a:t>
            </a:r>
            <a:r>
              <a:rPr lang="en-US" altLang="zh-CN" sz="2000" b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(</a:t>
            </a:r>
            <a:r>
              <a:rPr lang="en-US" altLang="zh-CN" sz="2000" b="1" i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f </a:t>
            </a:r>
            <a:r>
              <a:rPr lang="en-US" altLang="zh-CN" sz="2000" b="1" dirty="0">
                <a:solidFill>
                  <a:srgbClr val="0000CC"/>
                </a:solidFill>
                <a:latin typeface="+mn-lt"/>
                <a:ea typeface="微软雅黑" pitchFamily="34" charset="-122"/>
              </a:rPr>
              <a:t>)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定义为：</a:t>
            </a:r>
            <a:endParaRPr lang="zh-CN" altLang="en-US" sz="2000" kern="0" dirty="0">
              <a:latin typeface="+mn-lt"/>
              <a:ea typeface="微软雅黑" pitchFamily="34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96753E4F-B952-6D42-86A3-F541CAAF1A93}"/>
              </a:ext>
            </a:extLst>
          </p:cNvPr>
          <p:cNvSpPr/>
          <p:nvPr/>
        </p:nvSpPr>
        <p:spPr>
          <a:xfrm>
            <a:off x="704850" y="3562350"/>
            <a:ext cx="59563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2" indent="-2286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功率</a:t>
            </a:r>
            <a:r>
              <a:rPr lang="en-US" altLang="zh-CN" sz="2800" b="1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——</a:t>
            </a:r>
            <a:r>
              <a:rPr lang="en-US" altLang="zh-CN" sz="2800" b="1" kern="0" dirty="0" err="1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Parseval</a:t>
            </a:r>
            <a:r>
              <a:rPr lang="zh-CN" altLang="en-US" sz="2800" b="1" kern="0" dirty="0">
                <a:solidFill>
                  <a:srgbClr val="000000"/>
                </a:solidFill>
                <a:latin typeface="黑体" pitchFamily="49" charset="-122"/>
                <a:ea typeface="黑体" pitchFamily="49" charset="-122"/>
              </a:rPr>
              <a:t>定理</a:t>
            </a:r>
          </a:p>
        </p:txBody>
      </p:sp>
      <p:graphicFrame>
        <p:nvGraphicFramePr>
          <p:cNvPr id="45064" name="Object 5">
            <a:extLst>
              <a:ext uri="{FF2B5EF4-FFF2-40B4-BE49-F238E27FC236}">
                <a16:creationId xmlns:a16="http://schemas.microsoft.com/office/drawing/2014/main" id="{A343558F-3C60-83D3-182F-0ED40510B1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63888" y="2228850"/>
          <a:ext cx="2474912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358640" imgH="393480" progId="Equation.3">
                  <p:embed/>
                </p:oleObj>
              </mc:Choice>
              <mc:Fallback>
                <p:oleObj name="公式" r:id="rId6" imgW="1358640" imgH="393480" progId="Equation.3">
                  <p:embed/>
                  <p:pic>
                    <p:nvPicPr>
                      <p:cNvPr id="45064" name="Object 5">
                        <a:extLst>
                          <a:ext uri="{FF2B5EF4-FFF2-40B4-BE49-F238E27FC236}">
                            <a16:creationId xmlns:a16="http://schemas.microsoft.com/office/drawing/2014/main" id="{A343558F-3C60-83D3-182F-0ED40510B1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3888" y="2228850"/>
                        <a:ext cx="2474912" cy="674688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990099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>
            <a:extLst>
              <a:ext uri="{FF2B5EF4-FFF2-40B4-BE49-F238E27FC236}">
                <a16:creationId xmlns:a16="http://schemas.microsoft.com/office/drawing/2014/main" id="{6B04981B-35A1-D3C2-B225-1D426968FDE5}"/>
              </a:ext>
            </a:extLst>
          </p:cNvPr>
          <p:cNvSpPr/>
          <p:nvPr/>
        </p:nvSpPr>
        <p:spPr>
          <a:xfrm>
            <a:off x="908050" y="2984500"/>
            <a:ext cx="757555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式中，</a:t>
            </a:r>
            <a:r>
              <a:rPr lang="en-US" altLang="zh-CN" sz="2000" b="1" i="1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S</a:t>
            </a:r>
            <a:r>
              <a:rPr lang="en-US" altLang="zh-CN" sz="2000" b="1" i="1" baseline="-250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(</a:t>
            </a:r>
            <a:r>
              <a:rPr lang="en-US" altLang="zh-CN" sz="2000" b="1" i="1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f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)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为截断信号 </a:t>
            </a:r>
            <a:r>
              <a:rPr lang="en-US" altLang="zh-CN" sz="2400" b="1" i="1" dirty="0" err="1">
                <a:solidFill>
                  <a:srgbClr val="000000"/>
                </a:solidFill>
                <a:latin typeface="+mn-lt"/>
                <a:ea typeface="微软雅黑" pitchFamily="34" charset="-122"/>
              </a:rPr>
              <a:t>s</a:t>
            </a:r>
            <a:r>
              <a:rPr lang="en-US" altLang="zh-CN" sz="2400" b="1" i="1" baseline="-25000" dirty="0" err="1">
                <a:solidFill>
                  <a:srgbClr val="000000"/>
                </a:solidFill>
                <a:latin typeface="+mn-lt"/>
                <a:ea typeface="微软雅黑" pitchFamily="34" charset="-122"/>
              </a:rPr>
              <a:t>T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t</a:t>
            </a:r>
            <a:r>
              <a:rPr lang="en-US" altLang="zh-CN" sz="2000" b="1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)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的傅里叶变换。</a:t>
            </a:r>
            <a:endParaRPr lang="zh-CN" altLang="en-US" sz="2000" kern="0" dirty="0">
              <a:solidFill>
                <a:srgbClr val="000000"/>
              </a:solidFill>
              <a:latin typeface="+mn-lt"/>
              <a:ea typeface="微软雅黑" pitchFamily="34" charset="-122"/>
            </a:endParaRPr>
          </a:p>
        </p:txBody>
      </p:sp>
      <p:graphicFrame>
        <p:nvGraphicFramePr>
          <p:cNvPr id="46084" name="Object 4">
            <a:extLst>
              <a:ext uri="{FF2B5EF4-FFF2-40B4-BE49-F238E27FC236}">
                <a16:creationId xmlns:a16="http://schemas.microsoft.com/office/drawing/2014/main" id="{07A36EB1-FF47-74D4-444E-ECBAC42325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38350" y="4114800"/>
          <a:ext cx="3044825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1371600" imgH="393480" progId="Equation.3">
                  <p:embed/>
                </p:oleObj>
              </mc:Choice>
              <mc:Fallback>
                <p:oleObj name="公式" r:id="rId8" imgW="1371600" imgH="393480" progId="Equation.3">
                  <p:embed/>
                  <p:pic>
                    <p:nvPicPr>
                      <p:cNvPr id="46084" name="Object 4">
                        <a:extLst>
                          <a:ext uri="{FF2B5EF4-FFF2-40B4-BE49-F238E27FC236}">
                            <a16:creationId xmlns:a16="http://schemas.microsoft.com/office/drawing/2014/main" id="{07A36EB1-FF47-74D4-444E-ECBAC42325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4114800"/>
                        <a:ext cx="3044825" cy="754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9">
            <a:extLst>
              <a:ext uri="{FF2B5EF4-FFF2-40B4-BE49-F238E27FC236}">
                <a16:creationId xmlns:a16="http://schemas.microsoft.com/office/drawing/2014/main" id="{A409348A-D095-B7EB-00E3-09D4B65F9F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0600" y="5518150"/>
          <a:ext cx="43878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05000" imgH="444500" progId="Equation.3">
                  <p:embed/>
                </p:oleObj>
              </mc:Choice>
              <mc:Fallback>
                <p:oleObj name="公式" r:id="rId10" imgW="1905000" imgH="444500" progId="Equation.3">
                  <p:embed/>
                  <p:pic>
                    <p:nvPicPr>
                      <p:cNvPr id="33" name="Object 9">
                        <a:extLst>
                          <a:ext uri="{FF2B5EF4-FFF2-40B4-BE49-F238E27FC236}">
                            <a16:creationId xmlns:a16="http://schemas.microsoft.com/office/drawing/2014/main" id="{A409348A-D095-B7EB-00E3-09D4B65F9F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5518150"/>
                        <a:ext cx="43878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27" name="Picture 19">
            <a:extLst>
              <a:ext uri="{FF2B5EF4-FFF2-40B4-BE49-F238E27FC236}">
                <a16:creationId xmlns:a16="http://schemas.microsoft.com/office/drawing/2014/main" id="{06988197-09A7-FCAF-550C-D5BB7E161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4940300"/>
            <a:ext cx="5911850" cy="58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5" grpId="0"/>
      <p:bldP spid="26" grpId="0"/>
      <p:bldP spid="27" grpId="0"/>
      <p:bldP spid="2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" name="Object 9">
            <a:extLst>
              <a:ext uri="{FF2B5EF4-FFF2-40B4-BE49-F238E27FC236}">
                <a16:creationId xmlns:a16="http://schemas.microsoft.com/office/drawing/2014/main" id="{A197A8D6-3819-8072-0B98-00ACF3CE6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3300" y="1206500"/>
          <a:ext cx="438785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905000" imgH="444500" progId="Equation.3">
                  <p:embed/>
                </p:oleObj>
              </mc:Choice>
              <mc:Fallback>
                <p:oleObj name="公式" r:id="rId3" imgW="1905000" imgH="444500" progId="Equation.3">
                  <p:embed/>
                  <p:pic>
                    <p:nvPicPr>
                      <p:cNvPr id="33" name="Object 9">
                        <a:extLst>
                          <a:ext uri="{FF2B5EF4-FFF2-40B4-BE49-F238E27FC236}">
                            <a16:creationId xmlns:a16="http://schemas.microsoft.com/office/drawing/2014/main" id="{A197A8D6-3819-8072-0B98-00ACF3CE69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206500"/>
                        <a:ext cx="438785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8" name="Picture 6">
            <a:extLst>
              <a:ext uri="{FF2B5EF4-FFF2-40B4-BE49-F238E27FC236}">
                <a16:creationId xmlns:a16="http://schemas.microsoft.com/office/drawing/2014/main" id="{C77D68F9-9721-F8D9-4BE0-37E1C1CB09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" y="2184400"/>
            <a:ext cx="5895975" cy="700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9" name="Picture 7">
            <a:extLst>
              <a:ext uri="{FF2B5EF4-FFF2-40B4-BE49-F238E27FC236}">
                <a16:creationId xmlns:a16="http://schemas.microsoft.com/office/drawing/2014/main" id="{8344775F-B891-28D2-CFB4-58EC5ABFB5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3541713"/>
            <a:ext cx="6134100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F09A9A4-22EC-4410-82C3-740E110F911C}"/>
              </a:ext>
            </a:extLst>
          </p:cNvPr>
          <p:cNvSpPr/>
          <p:nvPr/>
        </p:nvSpPr>
        <p:spPr>
          <a:xfrm>
            <a:off x="881063" y="752475"/>
            <a:ext cx="7602537" cy="554038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 </a:t>
            </a: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【2-7】</a:t>
            </a:r>
            <a:r>
              <a:rPr lang="zh-CN" altLang="en-US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试求例</a:t>
            </a: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【2-1】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中周期性信号的功率谱密度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。</a:t>
            </a:r>
            <a:endParaRPr lang="zh-CN" altLang="en-US" sz="2000" kern="0" dirty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组合 39">
            <a:extLst>
              <a:ext uri="{FF2B5EF4-FFF2-40B4-BE49-F238E27FC236}">
                <a16:creationId xmlns:a16="http://schemas.microsoft.com/office/drawing/2014/main" id="{553F44DD-AA84-5EAF-91B3-DA86E3BC1E2A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631825"/>
            <a:ext cx="714375" cy="714375"/>
            <a:chOff x="357158" y="2285992"/>
            <a:chExt cx="714380" cy="714808"/>
          </a:xfrm>
        </p:grpSpPr>
        <p:grpSp>
          <p:nvGrpSpPr>
            <p:cNvPr id="18443" name="Group 52">
              <a:extLst>
                <a:ext uri="{FF2B5EF4-FFF2-40B4-BE49-F238E27FC236}">
                  <a16:creationId xmlns:a16="http://schemas.microsoft.com/office/drawing/2014/main" id="{7EBA6326-930A-E4F7-7037-CF6AD80BF88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58" y="2285992"/>
              <a:ext cx="714380" cy="714808"/>
              <a:chOff x="1289" y="498"/>
              <a:chExt cx="668" cy="752"/>
            </a:xfrm>
          </p:grpSpPr>
          <p:sp>
            <p:nvSpPr>
              <p:cNvPr id="18445" name="Oval 53">
                <a:extLst>
                  <a:ext uri="{FF2B5EF4-FFF2-40B4-BE49-F238E27FC236}">
                    <a16:creationId xmlns:a16="http://schemas.microsoft.com/office/drawing/2014/main" id="{544CA249-085C-E41F-F577-E804B28B211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46" name="Oval 54">
                <a:extLst>
                  <a:ext uri="{FF2B5EF4-FFF2-40B4-BE49-F238E27FC236}">
                    <a16:creationId xmlns:a16="http://schemas.microsoft.com/office/drawing/2014/main" id="{870BE19A-A0D7-6AB4-CB36-FB9BD251DCA0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47" name="Oval 55">
                <a:extLst>
                  <a:ext uri="{FF2B5EF4-FFF2-40B4-BE49-F238E27FC236}">
                    <a16:creationId xmlns:a16="http://schemas.microsoft.com/office/drawing/2014/main" id="{61105EF2-72FC-92AB-AF9C-F3753D52C74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498"/>
                <a:ext cx="631" cy="72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48" name="Oval 56">
                <a:extLst>
                  <a:ext uri="{FF2B5EF4-FFF2-40B4-BE49-F238E27FC236}">
                    <a16:creationId xmlns:a16="http://schemas.microsoft.com/office/drawing/2014/main" id="{9482928E-FE32-AAE8-1A28-F7D076FCEAE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18449" name="Oval 57">
                <a:extLst>
                  <a:ext uri="{FF2B5EF4-FFF2-40B4-BE49-F238E27FC236}">
                    <a16:creationId xmlns:a16="http://schemas.microsoft.com/office/drawing/2014/main" id="{15DA2154-703A-7F3A-D8DC-F94EE2CE5141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8444" name="Text Box 29">
              <a:extLst>
                <a:ext uri="{FF2B5EF4-FFF2-40B4-BE49-F238E27FC236}">
                  <a16:creationId xmlns:a16="http://schemas.microsoft.com/office/drawing/2014/main" id="{FFAC0E70-D37C-1EB9-0FB6-EF4C2E856A65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8596" y="2438468"/>
              <a:ext cx="542027" cy="519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A2F47D74-9919-12AE-E6CE-DEB3D06EA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1776413"/>
            <a:ext cx="842963" cy="496887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sp>
        <p:nvSpPr>
          <p:cNvPr id="21512" name="矩形 13">
            <a:extLst>
              <a:ext uri="{FF2B5EF4-FFF2-40B4-BE49-F238E27FC236}">
                <a16:creationId xmlns:a16="http://schemas.microsoft.com/office/drawing/2014/main" id="{733D1549-8E3E-6089-0533-D6DD160CF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4950" y="1828800"/>
            <a:ext cx="5956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在例</a:t>
            </a:r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【2-1】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中，已经求出该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信号的频谱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13" name="矩形 15">
            <a:extLst>
              <a:ext uri="{FF2B5EF4-FFF2-40B4-BE49-F238E27FC236}">
                <a16:creationId xmlns:a16="http://schemas.microsoft.com/office/drawing/2014/main" id="{421EE205-AB6D-1E1C-C9E4-228F6BA89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50" y="4584700"/>
            <a:ext cx="314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可得该信号的功率谱密度</a:t>
            </a:r>
            <a:r>
              <a:rPr lang="en-US" altLang="zh-CN" sz="200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  <p:graphicFrame>
        <p:nvGraphicFramePr>
          <p:cNvPr id="47108" name="Object 4">
            <a:extLst>
              <a:ext uri="{FF2B5EF4-FFF2-40B4-BE49-F238E27FC236}">
                <a16:creationId xmlns:a16="http://schemas.microsoft.com/office/drawing/2014/main" id="{22717115-8871-ABA7-3857-FADC81755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4100" y="2406650"/>
          <a:ext cx="23558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155600" imgH="431640" progId="Equation.3">
                  <p:embed/>
                </p:oleObj>
              </mc:Choice>
              <mc:Fallback>
                <p:oleObj name="公式" r:id="rId3" imgW="1155600" imgH="431640" progId="Equation.3">
                  <p:embed/>
                  <p:pic>
                    <p:nvPicPr>
                      <p:cNvPr id="47108" name="Object 4">
                        <a:extLst>
                          <a:ext uri="{FF2B5EF4-FFF2-40B4-BE49-F238E27FC236}">
                            <a16:creationId xmlns:a16="http://schemas.microsoft.com/office/drawing/2014/main" id="{22717115-8871-ABA7-3857-FADC81755A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2406650"/>
                        <a:ext cx="235585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4" name="矩形 17">
            <a:extLst>
              <a:ext uri="{FF2B5EF4-FFF2-40B4-BE49-F238E27FC236}">
                <a16:creationId xmlns:a16="http://schemas.microsoft.com/office/drawing/2014/main" id="{FE6D6F3C-E1EB-E700-84FF-1882BE8B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8" y="3251200"/>
            <a:ext cx="6969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由式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7110" name="Object 6">
            <a:extLst>
              <a:ext uri="{FF2B5EF4-FFF2-40B4-BE49-F238E27FC236}">
                <a16:creationId xmlns:a16="http://schemas.microsoft.com/office/drawing/2014/main" id="{BFEADA49-C3B8-1420-086F-04A7EB68D2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5563" y="5029200"/>
          <a:ext cx="46831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336760" imgH="469800" progId="Equation.3">
                  <p:embed/>
                </p:oleObj>
              </mc:Choice>
              <mc:Fallback>
                <p:oleObj name="公式" r:id="rId5" imgW="2336760" imgH="469800" progId="Equation.3">
                  <p:embed/>
                  <p:pic>
                    <p:nvPicPr>
                      <p:cNvPr id="47110" name="Object 6">
                        <a:extLst>
                          <a:ext uri="{FF2B5EF4-FFF2-40B4-BE49-F238E27FC236}">
                            <a16:creationId xmlns:a16="http://schemas.microsoft.com/office/drawing/2014/main" id="{BFEADA49-C3B8-1420-086F-04A7EB68D2D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5029200"/>
                        <a:ext cx="4683125" cy="93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474" name="Picture 18">
            <a:extLst>
              <a:ext uri="{FF2B5EF4-FFF2-40B4-BE49-F238E27FC236}">
                <a16:creationId xmlns:a16="http://schemas.microsoft.com/office/drawing/2014/main" id="{F7182701-A9E4-FA67-CFEE-178BA5611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016"/>
          <a:stretch>
            <a:fillRect/>
          </a:stretch>
        </p:blipFill>
        <p:spPr bwMode="auto">
          <a:xfrm>
            <a:off x="3097213" y="3498850"/>
            <a:ext cx="33416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0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10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1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1000"/>
                                        <p:tgtEl>
                                          <p:spTgt spid="47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  <p:bldP spid="21512" grpId="0"/>
      <p:bldP spid="21513" grpId="0"/>
      <p:bldP spid="215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F52B321B-6F67-E207-B999-162F4A1ED4B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27250" y="3497263"/>
            <a:ext cx="582295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确知信号的时域性质</a:t>
            </a:r>
            <a:endParaRPr lang="en-US" altLang="zh-CN" sz="44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9D3DA41E-A5AD-BC57-7A02-2D07A82748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.3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798" name="矩形 9">
            <a:extLst>
              <a:ext uri="{FF2B5EF4-FFF2-40B4-BE49-F238E27FC236}">
                <a16:creationId xmlns:a16="http://schemas.microsoft.com/office/drawing/2014/main" id="{90982B6E-262B-8BE7-7C21-D5B79C296E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9500" y="4406900"/>
            <a:ext cx="5334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可由</a:t>
            </a: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自相关函数或互相关函数来描述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379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995A6EC-AAC8-4046-2EC1-AB74E229928E}"/>
              </a:ext>
            </a:extLst>
          </p:cNvPr>
          <p:cNvSpPr/>
          <p:nvPr/>
        </p:nvSpPr>
        <p:spPr>
          <a:xfrm>
            <a:off x="260350" y="450850"/>
            <a:ext cx="60452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en-US" altLang="zh-CN" sz="3200" b="1" kern="0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2.3.1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能量信号的</a:t>
            </a:r>
            <a:r>
              <a:rPr lang="zh-CN" altLang="en-US" sz="3200" b="1" dirty="0">
                <a:solidFill>
                  <a:srgbClr val="993366"/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相关函数</a:t>
            </a:r>
            <a:endParaRPr lang="zh-CN" altLang="en-US" sz="3200" b="1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D1A39A1-30CC-85B3-BB72-EEB9E827B9B9}"/>
              </a:ext>
            </a:extLst>
          </p:cNvPr>
          <p:cNvSpPr/>
          <p:nvPr/>
        </p:nvSpPr>
        <p:spPr>
          <a:xfrm>
            <a:off x="704850" y="1216025"/>
            <a:ext cx="1672590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2" indent="-2286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定义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28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48132" name="Object 4">
            <a:extLst>
              <a:ext uri="{FF2B5EF4-FFF2-40B4-BE49-F238E27FC236}">
                <a16:creationId xmlns:a16="http://schemas.microsoft.com/office/drawing/2014/main" id="{B503957D-8436-E8EC-65F7-551A0C50D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517650"/>
          <a:ext cx="47815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527300" imgH="330200" progId="Equation.3">
                  <p:embed/>
                </p:oleObj>
              </mc:Choice>
              <mc:Fallback>
                <p:oleObj name="公式" r:id="rId3" imgW="2527300" imgH="330200" progId="Equation.3">
                  <p:embed/>
                  <p:pic>
                    <p:nvPicPr>
                      <p:cNvPr id="48132" name="Object 4">
                        <a:extLst>
                          <a:ext uri="{FF2B5EF4-FFF2-40B4-BE49-F238E27FC236}">
                            <a16:creationId xmlns:a16="http://schemas.microsoft.com/office/drawing/2014/main" id="{B503957D-8436-E8EC-65F7-551A0C50D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517650"/>
                        <a:ext cx="478155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225704FC-E1FE-FD4A-5368-3078734A298A}"/>
              </a:ext>
            </a:extLst>
          </p:cNvPr>
          <p:cNvSpPr/>
          <p:nvPr/>
        </p:nvSpPr>
        <p:spPr>
          <a:xfrm>
            <a:off x="704850" y="2060575"/>
            <a:ext cx="1672590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2" indent="-2286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性质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28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744ADBD-A967-E9F2-E4CD-2F4B961D0346}"/>
              </a:ext>
            </a:extLst>
          </p:cNvPr>
          <p:cNvSpPr/>
          <p:nvPr/>
        </p:nvSpPr>
        <p:spPr>
          <a:xfrm>
            <a:off x="1238250" y="2611438"/>
            <a:ext cx="64008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 自相关函数</a:t>
            </a:r>
            <a:r>
              <a:rPr lang="zh-CN" altLang="en-US" sz="2000" b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 </a:t>
            </a:r>
            <a:r>
              <a:rPr lang="en-US" altLang="zh-CN" sz="2000" b="1" i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R</a:t>
            </a:r>
            <a:r>
              <a:rPr lang="en-US" altLang="zh-CN" sz="2000" b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(</a:t>
            </a:r>
            <a:r>
              <a:rPr lang="en-US" altLang="zh-CN" sz="2000" b="1" i="1" kern="0" dirty="0">
                <a:solidFill>
                  <a:srgbClr val="000000"/>
                </a:solidFill>
                <a:latin typeface="+mn-lt"/>
                <a:ea typeface="微软雅黑" pitchFamily="34" charset="-122"/>
                <a:sym typeface="Symbol" pitchFamily="18" charset="2"/>
              </a:rPr>
              <a:t></a:t>
            </a:r>
            <a:r>
              <a:rPr lang="en-US" altLang="zh-CN" sz="2000" b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)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和时间</a:t>
            </a: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 </a:t>
            </a:r>
            <a:r>
              <a:rPr lang="en-US" altLang="zh-CN" sz="2400" b="1" i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t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无关，只和时间差</a:t>
            </a:r>
            <a:r>
              <a:rPr lang="zh-CN" altLang="en-US" sz="2400" b="1" i="1" kern="0" dirty="0">
                <a:solidFill>
                  <a:srgbClr val="FF0000"/>
                </a:solidFill>
                <a:latin typeface="+mj-lt"/>
                <a:ea typeface="微软雅黑" pitchFamily="34" charset="-122"/>
                <a:sym typeface="Symbol" pitchFamily="18" charset="2"/>
              </a:rPr>
              <a:t></a:t>
            </a:r>
            <a:r>
              <a:rPr lang="zh-CN" altLang="en-US" sz="2000" i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有关；</a:t>
            </a:r>
            <a:endParaRPr lang="zh-CN" altLang="en-US" sz="2000" dirty="0">
              <a:latin typeface="+mn-lt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68710FC-7E2F-6F64-CF95-C29FC3E6C0DB}"/>
              </a:ext>
            </a:extLst>
          </p:cNvPr>
          <p:cNvSpPr/>
          <p:nvPr/>
        </p:nvSpPr>
        <p:spPr>
          <a:xfrm>
            <a:off x="1238250" y="3100388"/>
            <a:ext cx="466725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当</a:t>
            </a:r>
            <a:r>
              <a:rPr lang="zh-CN" altLang="en-US" sz="2400" b="1" i="1" kern="0" dirty="0">
                <a:solidFill>
                  <a:srgbClr val="FF0000"/>
                </a:solidFill>
                <a:latin typeface="+mn-lt"/>
                <a:ea typeface="微软雅黑" pitchFamily="34" charset="-122"/>
                <a:sym typeface="Symbol" pitchFamily="18" charset="2"/>
              </a:rPr>
              <a:t></a:t>
            </a: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 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= 0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时，</a:t>
            </a:r>
            <a:r>
              <a:rPr lang="en-US" altLang="zh-CN" sz="2000" b="1" i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R</a:t>
            </a:r>
            <a:r>
              <a:rPr lang="en-US" altLang="zh-CN" sz="2000" b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(0)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等于信号的能量：</a:t>
            </a:r>
          </a:p>
        </p:txBody>
      </p:sp>
      <p:graphicFrame>
        <p:nvGraphicFramePr>
          <p:cNvPr id="48134" name="Object 6">
            <a:extLst>
              <a:ext uri="{FF2B5EF4-FFF2-40B4-BE49-F238E27FC236}">
                <a16:creationId xmlns:a16="http://schemas.microsoft.com/office/drawing/2014/main" id="{326C8173-5465-561F-C688-7AC6D3D04B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05263" y="3517900"/>
          <a:ext cx="2876550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384300" imgH="330200" progId="Equation.3">
                  <p:embed/>
                </p:oleObj>
              </mc:Choice>
              <mc:Fallback>
                <p:oleObj name="公式" r:id="rId5" imgW="1384300" imgH="330200" progId="Equation.3">
                  <p:embed/>
                  <p:pic>
                    <p:nvPicPr>
                      <p:cNvPr id="48134" name="Object 6">
                        <a:extLst>
                          <a:ext uri="{FF2B5EF4-FFF2-40B4-BE49-F238E27FC236}">
                            <a16:creationId xmlns:a16="http://schemas.microsoft.com/office/drawing/2014/main" id="{326C8173-5465-561F-C688-7AC6D3D04B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5263" y="3517900"/>
                        <a:ext cx="2876550" cy="666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60C6FC0D-4095-5C65-3E3F-EFB5812EC874}"/>
              </a:ext>
            </a:extLst>
          </p:cNvPr>
          <p:cNvSpPr/>
          <p:nvPr/>
        </p:nvSpPr>
        <p:spPr>
          <a:xfrm>
            <a:off x="1238250" y="4184650"/>
            <a:ext cx="6756400" cy="46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r>
              <a:rPr lang="en-US" altLang="zh-CN" sz="2400" b="1" i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R</a:t>
            </a: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(</a:t>
            </a:r>
            <a:r>
              <a:rPr lang="en-US" altLang="zh-CN" sz="2400" b="1" i="1" kern="0" dirty="0">
                <a:solidFill>
                  <a:srgbClr val="000000"/>
                </a:solidFill>
                <a:latin typeface="+mn-lt"/>
                <a:ea typeface="微软雅黑" pitchFamily="34" charset="-122"/>
                <a:sym typeface="Symbol" pitchFamily="18" charset="2"/>
              </a:rPr>
              <a:t></a:t>
            </a:r>
            <a:r>
              <a:rPr lang="en-US" altLang="zh-CN" sz="2400" b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)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是</a:t>
            </a:r>
            <a:r>
              <a:rPr lang="zh-CN" altLang="en-US" sz="2400" b="1" i="1" kern="0" dirty="0">
                <a:solidFill>
                  <a:srgbClr val="FF0000"/>
                </a:solidFill>
                <a:latin typeface="+mn-lt"/>
                <a:ea typeface="微软雅黑" pitchFamily="34" charset="-122"/>
                <a:sym typeface="Symbol" pitchFamily="18" charset="2"/>
              </a:rPr>
              <a:t>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的偶函数：</a:t>
            </a:r>
          </a:p>
        </p:txBody>
      </p:sp>
      <p:graphicFrame>
        <p:nvGraphicFramePr>
          <p:cNvPr id="48136" name="Object 8">
            <a:extLst>
              <a:ext uri="{FF2B5EF4-FFF2-40B4-BE49-F238E27FC236}">
                <a16:creationId xmlns:a16="http://schemas.microsoft.com/office/drawing/2014/main" id="{0ED22399-078E-F246-9920-5BE80D760C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4150" y="4281488"/>
          <a:ext cx="208915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850531" imgH="203112" progId="Equation.3">
                  <p:embed/>
                </p:oleObj>
              </mc:Choice>
              <mc:Fallback>
                <p:oleObj name="公式" r:id="rId7" imgW="850531" imgH="203112" progId="Equation.3">
                  <p:embed/>
                  <p:pic>
                    <p:nvPicPr>
                      <p:cNvPr id="48136" name="Object 8">
                        <a:extLst>
                          <a:ext uri="{FF2B5EF4-FFF2-40B4-BE49-F238E27FC236}">
                            <a16:creationId xmlns:a16="http://schemas.microsoft.com/office/drawing/2014/main" id="{0ED22399-078E-F246-9920-5BE80D760C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4281488"/>
                        <a:ext cx="208915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7A1BDB8-01D1-BF5C-E5FC-F48ECB72BA0C}"/>
              </a:ext>
            </a:extLst>
          </p:cNvPr>
          <p:cNvSpPr/>
          <p:nvPr/>
        </p:nvSpPr>
        <p:spPr>
          <a:xfrm>
            <a:off x="1238250" y="4851400"/>
            <a:ext cx="69469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 自相关函数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itchFamily="34" charset="-122"/>
                <a:sym typeface="Symbol" pitchFamily="18" charset="2"/>
              </a:rPr>
              <a:t>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)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和其能量谱密度 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S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f</a:t>
            </a:r>
            <a:r>
              <a:rPr lang="en-US" altLang="zh-CN" sz="2400" b="1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)|</a:t>
            </a:r>
            <a:r>
              <a:rPr lang="en-US" altLang="zh-CN" sz="2400" b="1" baseline="300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2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是一对傅里叶变换：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 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graphicFrame>
        <p:nvGraphicFramePr>
          <p:cNvPr id="48138" name="Object 10">
            <a:extLst>
              <a:ext uri="{FF2B5EF4-FFF2-40B4-BE49-F238E27FC236}">
                <a16:creationId xmlns:a16="http://schemas.microsoft.com/office/drawing/2014/main" id="{412732A9-6DD4-89C2-D081-46B3DC564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60500" y="5429250"/>
          <a:ext cx="311308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612800" imgH="330120" progId="Equation.3">
                  <p:embed/>
                </p:oleObj>
              </mc:Choice>
              <mc:Fallback>
                <p:oleObj name="公式" r:id="rId9" imgW="1612800" imgH="330120" progId="Equation.3">
                  <p:embed/>
                  <p:pic>
                    <p:nvPicPr>
                      <p:cNvPr id="48138" name="Object 10">
                        <a:extLst>
                          <a:ext uri="{FF2B5EF4-FFF2-40B4-BE49-F238E27FC236}">
                            <a16:creationId xmlns:a16="http://schemas.microsoft.com/office/drawing/2014/main" id="{412732A9-6DD4-89C2-D081-46B3DC5649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5429250"/>
                        <a:ext cx="3113088" cy="646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0" name="Object 12">
            <a:extLst>
              <a:ext uri="{FF2B5EF4-FFF2-40B4-BE49-F238E27FC236}">
                <a16:creationId xmlns:a16="http://schemas.microsoft.com/office/drawing/2014/main" id="{432CC02A-4014-08DF-0ADD-B16958B0A4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95875" y="5473700"/>
          <a:ext cx="3032125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549400" imgH="330200" progId="Equation.3">
                  <p:embed/>
                </p:oleObj>
              </mc:Choice>
              <mc:Fallback>
                <p:oleObj name="公式" r:id="rId11" imgW="1549400" imgH="330200" progId="Equation.3">
                  <p:embed/>
                  <p:pic>
                    <p:nvPicPr>
                      <p:cNvPr id="48140" name="Object 12">
                        <a:extLst>
                          <a:ext uri="{FF2B5EF4-FFF2-40B4-BE49-F238E27FC236}">
                            <a16:creationId xmlns:a16="http://schemas.microsoft.com/office/drawing/2014/main" id="{432CC02A-4014-08DF-0ADD-B16958B0A4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5875" y="5473700"/>
                        <a:ext cx="3032125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4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2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5016702-3090-7731-95B0-A3795ECF48D7}"/>
              </a:ext>
            </a:extLst>
          </p:cNvPr>
          <p:cNvSpPr/>
          <p:nvPr/>
        </p:nvSpPr>
        <p:spPr>
          <a:xfrm>
            <a:off x="260350" y="450850"/>
            <a:ext cx="60452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en-US" altLang="zh-CN" sz="3200" b="1" kern="0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2.3.2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功率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信号的</a:t>
            </a:r>
            <a:r>
              <a:rPr lang="zh-CN" altLang="en-US" sz="3200" b="1" dirty="0">
                <a:solidFill>
                  <a:srgbClr val="993366"/>
                </a:solidFill>
                <a:latin typeface="微软雅黑" pitchFamily="34" charset="-122"/>
                <a:ea typeface="微软雅黑" pitchFamily="34" charset="-122"/>
              </a:rPr>
              <a:t>自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相关函数</a:t>
            </a:r>
            <a:endParaRPr lang="zh-CN" altLang="en-US" sz="3200" b="1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9AB75BA-A1E8-F194-87AB-C04097F356D3}"/>
              </a:ext>
            </a:extLst>
          </p:cNvPr>
          <p:cNvSpPr/>
          <p:nvPr/>
        </p:nvSpPr>
        <p:spPr>
          <a:xfrm>
            <a:off x="704850" y="1162050"/>
            <a:ext cx="14897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2" indent="-2286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定义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28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8F2018-9B8A-45A7-7F39-70FBCDD679B1}"/>
              </a:ext>
            </a:extLst>
          </p:cNvPr>
          <p:cNvSpPr/>
          <p:nvPr/>
        </p:nvSpPr>
        <p:spPr>
          <a:xfrm>
            <a:off x="704850" y="2994026"/>
            <a:ext cx="185547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2" indent="-2286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性质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28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D70228E-7D59-6A10-3097-531C42C91769}"/>
              </a:ext>
            </a:extLst>
          </p:cNvPr>
          <p:cNvSpPr/>
          <p:nvPr/>
        </p:nvSpPr>
        <p:spPr>
          <a:xfrm>
            <a:off x="1238250" y="3468688"/>
            <a:ext cx="54229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当</a:t>
            </a:r>
            <a:r>
              <a:rPr lang="zh-CN" altLang="en-US" sz="2400" i="1" kern="0" dirty="0">
                <a:solidFill>
                  <a:srgbClr val="FF0000"/>
                </a:solidFill>
                <a:latin typeface="+mn-lt"/>
                <a:ea typeface="微软雅黑" pitchFamily="34" charset="-122"/>
                <a:sym typeface="Symbol" pitchFamily="18" charset="2"/>
              </a:rPr>
              <a:t></a:t>
            </a:r>
            <a:r>
              <a:rPr lang="zh-CN" altLang="en-US" sz="2400" kern="0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 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= 0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时，</a:t>
            </a:r>
            <a:r>
              <a:rPr lang="en-US" altLang="zh-CN" sz="2000" i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R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(0)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等于信号的平均功率：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7CAAC8-B592-0E3E-5627-5DAE0088DC80}"/>
              </a:ext>
            </a:extLst>
          </p:cNvPr>
          <p:cNvSpPr/>
          <p:nvPr/>
        </p:nvSpPr>
        <p:spPr>
          <a:xfrm>
            <a:off x="1238250" y="4619625"/>
            <a:ext cx="6756400" cy="4683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r>
              <a:rPr lang="en-US" altLang="zh-CN" sz="2400" i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R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(</a:t>
            </a:r>
            <a:r>
              <a:rPr lang="en-US" altLang="zh-CN" sz="2400" i="1" kern="0" dirty="0">
                <a:solidFill>
                  <a:srgbClr val="000000"/>
                </a:solidFill>
                <a:latin typeface="+mn-lt"/>
                <a:ea typeface="微软雅黑" pitchFamily="34" charset="-122"/>
                <a:sym typeface="Symbol" pitchFamily="18" charset="2"/>
              </a:rPr>
              <a:t></a:t>
            </a:r>
            <a:r>
              <a:rPr lang="en-US" altLang="zh-CN" sz="24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)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也是</a:t>
            </a:r>
            <a:r>
              <a:rPr lang="zh-CN" altLang="en-US" sz="2400" i="1" kern="0" dirty="0">
                <a:solidFill>
                  <a:srgbClr val="FF0000"/>
                </a:solidFill>
                <a:latin typeface="+mn-lt"/>
                <a:ea typeface="微软雅黑" pitchFamily="34" charset="-122"/>
                <a:sym typeface="Symbol" pitchFamily="18" charset="2"/>
              </a:rPr>
              <a:t>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的偶函数；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77D9AF0-F0D1-B587-7C0A-81677EA3A014}"/>
              </a:ext>
            </a:extLst>
          </p:cNvPr>
          <p:cNvSpPr/>
          <p:nvPr/>
        </p:nvSpPr>
        <p:spPr>
          <a:xfrm>
            <a:off x="1238250" y="5162550"/>
            <a:ext cx="69469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  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R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(</a:t>
            </a:r>
            <a:r>
              <a:rPr lang="en-US" altLang="zh-CN" sz="2400" i="1" dirty="0">
                <a:solidFill>
                  <a:srgbClr val="000000"/>
                </a:solidFill>
                <a:latin typeface="+mn-lt"/>
                <a:ea typeface="微软雅黑" pitchFamily="34" charset="-122"/>
                <a:sym typeface="Symbol" pitchFamily="18" charset="2"/>
              </a:rPr>
              <a:t></a:t>
            </a:r>
            <a:r>
              <a:rPr lang="en-US" altLang="zh-CN" sz="24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)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和 功率谱密度 </a:t>
            </a:r>
            <a:r>
              <a:rPr lang="en-US" altLang="zh-CN" sz="2400" i="1" dirty="0">
                <a:latin typeface="+mn-lt"/>
              </a:rPr>
              <a:t>P</a:t>
            </a:r>
            <a:r>
              <a:rPr lang="en-US" altLang="zh-CN" sz="2400" dirty="0">
                <a:latin typeface="+mn-lt"/>
              </a:rPr>
              <a:t>(</a:t>
            </a:r>
            <a:r>
              <a:rPr lang="en-US" altLang="zh-CN" sz="2400" i="1" dirty="0">
                <a:latin typeface="+mn-lt"/>
              </a:rPr>
              <a:t>f </a:t>
            </a:r>
            <a:r>
              <a:rPr lang="en-US" altLang="zh-CN" sz="2400" dirty="0">
                <a:latin typeface="+mn-lt"/>
              </a:rPr>
              <a:t>)</a:t>
            </a:r>
            <a:r>
              <a:rPr lang="zh-CN" altLang="en-US" sz="24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 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是一对傅里叶变换：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 </a:t>
            </a:r>
            <a:endParaRPr lang="zh-CN" altLang="en-US" dirty="0">
              <a:latin typeface="+mn-lt"/>
              <a:ea typeface="微软雅黑" pitchFamily="34" charset="-122"/>
            </a:endParaRPr>
          </a:p>
        </p:txBody>
      </p:sp>
      <p:graphicFrame>
        <p:nvGraphicFramePr>
          <p:cNvPr id="49156" name="Object 4">
            <a:extLst>
              <a:ext uri="{FF2B5EF4-FFF2-40B4-BE49-F238E27FC236}">
                <a16:creationId xmlns:a16="http://schemas.microsoft.com/office/drawing/2014/main" id="{F2EB522F-6D1C-555B-62E1-2B0414D91F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409700"/>
          <a:ext cx="5289550" cy="75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997200" imgH="393700" progId="Equation.3">
                  <p:embed/>
                </p:oleObj>
              </mc:Choice>
              <mc:Fallback>
                <p:oleObj name="公式" r:id="rId3" imgW="2997200" imgH="393700" progId="Equation.3">
                  <p:embed/>
                  <p:pic>
                    <p:nvPicPr>
                      <p:cNvPr id="49156" name="Object 4">
                        <a:extLst>
                          <a:ext uri="{FF2B5EF4-FFF2-40B4-BE49-F238E27FC236}">
                            <a16:creationId xmlns:a16="http://schemas.microsoft.com/office/drawing/2014/main" id="{F2EB522F-6D1C-555B-62E1-2B0414D91F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409700"/>
                        <a:ext cx="5289550" cy="757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8" name="Object 6">
            <a:extLst>
              <a:ext uri="{FF2B5EF4-FFF2-40B4-BE49-F238E27FC236}">
                <a16:creationId xmlns:a16="http://schemas.microsoft.com/office/drawing/2014/main" id="{F8E5D953-3E28-A951-49F2-8E94A084AE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27350" y="3943350"/>
          <a:ext cx="38227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841500" imgH="393700" progId="Equation.3">
                  <p:embed/>
                </p:oleObj>
              </mc:Choice>
              <mc:Fallback>
                <p:oleObj name="公式" r:id="rId5" imgW="1841500" imgH="393700" progId="Equation.3">
                  <p:embed/>
                  <p:pic>
                    <p:nvPicPr>
                      <p:cNvPr id="49158" name="Object 6">
                        <a:extLst>
                          <a:ext uri="{FF2B5EF4-FFF2-40B4-BE49-F238E27FC236}">
                            <a16:creationId xmlns:a16="http://schemas.microsoft.com/office/drawing/2014/main" id="{F8E5D953-3E28-A951-49F2-8E94A084AE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3943350"/>
                        <a:ext cx="3822700" cy="739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0" name="Object 8">
            <a:extLst>
              <a:ext uri="{FF2B5EF4-FFF2-40B4-BE49-F238E27FC236}">
                <a16:creationId xmlns:a16="http://schemas.microsoft.com/office/drawing/2014/main" id="{93AAA174-5C6D-EE2B-FFD5-23D6CFF5D1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9600" y="2184400"/>
          <a:ext cx="528955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832100" imgH="431800" progId="Equation.3">
                  <p:embed/>
                </p:oleObj>
              </mc:Choice>
              <mc:Fallback>
                <p:oleObj name="公式" r:id="rId7" imgW="2832100" imgH="431800" progId="Equation.3">
                  <p:embed/>
                  <p:pic>
                    <p:nvPicPr>
                      <p:cNvPr id="49160" name="Object 8">
                        <a:extLst>
                          <a:ext uri="{FF2B5EF4-FFF2-40B4-BE49-F238E27FC236}">
                            <a16:creationId xmlns:a16="http://schemas.microsoft.com/office/drawing/2014/main" id="{93AAA174-5C6D-EE2B-FFD5-23D6CFF5D1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2184400"/>
                        <a:ext cx="5289550" cy="800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2" name="Object 10">
            <a:extLst>
              <a:ext uri="{FF2B5EF4-FFF2-40B4-BE49-F238E27FC236}">
                <a16:creationId xmlns:a16="http://schemas.microsoft.com/office/drawing/2014/main" id="{F67A0CA7-4C8E-1713-CA0C-9F391FFFDE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38300" y="5668963"/>
          <a:ext cx="2503488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473200" imgH="330200" progId="Equation.3">
                  <p:embed/>
                </p:oleObj>
              </mc:Choice>
              <mc:Fallback>
                <p:oleObj name="公式" r:id="rId9" imgW="1473200" imgH="330200" progId="Equation.3">
                  <p:embed/>
                  <p:pic>
                    <p:nvPicPr>
                      <p:cNvPr id="49162" name="Object 10">
                        <a:extLst>
                          <a:ext uri="{FF2B5EF4-FFF2-40B4-BE49-F238E27FC236}">
                            <a16:creationId xmlns:a16="http://schemas.microsoft.com/office/drawing/2014/main" id="{F67A0CA7-4C8E-1713-CA0C-9F391FFFD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8300" y="5668963"/>
                        <a:ext cx="2503488" cy="693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64" name="Object 12">
            <a:extLst>
              <a:ext uri="{FF2B5EF4-FFF2-40B4-BE49-F238E27FC236}">
                <a16:creationId xmlns:a16="http://schemas.microsoft.com/office/drawing/2014/main" id="{85BE3737-BEB2-6771-AEC4-7688C7D912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72050" y="5713413"/>
          <a:ext cx="28448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511300" imgH="330200" progId="Equation.3">
                  <p:embed/>
                </p:oleObj>
              </mc:Choice>
              <mc:Fallback>
                <p:oleObj name="公式" r:id="rId11" imgW="1511300" imgH="330200" progId="Equation.3">
                  <p:embed/>
                  <p:pic>
                    <p:nvPicPr>
                      <p:cNvPr id="49164" name="Object 12">
                        <a:extLst>
                          <a:ext uri="{FF2B5EF4-FFF2-40B4-BE49-F238E27FC236}">
                            <a16:creationId xmlns:a16="http://schemas.microsoft.com/office/drawing/2014/main" id="{85BE3737-BEB2-6771-AEC4-7688C7D912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5713413"/>
                        <a:ext cx="2844800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矩形 18">
            <a:extLst>
              <a:ext uri="{FF2B5EF4-FFF2-40B4-BE49-F238E27FC236}">
                <a16:creationId xmlns:a16="http://schemas.microsoft.com/office/drawing/2014/main" id="{644C8AA3-CE27-BD56-1CBD-0412DAEBBC56}"/>
              </a:ext>
            </a:extLst>
          </p:cNvPr>
          <p:cNvSpPr/>
          <p:nvPr/>
        </p:nvSpPr>
        <p:spPr>
          <a:xfrm>
            <a:off x="952500" y="2362200"/>
            <a:ext cx="22860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kern="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对于周期功率信号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4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49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4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0" grpId="0"/>
      <p:bldP spid="12" grpId="0"/>
      <p:bldP spid="14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BC7B2A8D-715E-5AE6-0423-EF7699DF7A59}"/>
              </a:ext>
            </a:extLst>
          </p:cNvPr>
          <p:cNvSpPr/>
          <p:nvPr/>
        </p:nvSpPr>
        <p:spPr>
          <a:xfrm>
            <a:off x="6418263" y="1784350"/>
            <a:ext cx="2133600" cy="355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7F06D68-E3E3-523C-0C5C-E052265D55B2}"/>
              </a:ext>
            </a:extLst>
          </p:cNvPr>
          <p:cNvSpPr/>
          <p:nvPr/>
        </p:nvSpPr>
        <p:spPr>
          <a:xfrm>
            <a:off x="3949700" y="5695950"/>
            <a:ext cx="1644650" cy="711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7E3101FB-EE53-967B-B927-3207782A43F6}"/>
              </a:ext>
            </a:extLst>
          </p:cNvPr>
          <p:cNvSpPr/>
          <p:nvPr/>
        </p:nvSpPr>
        <p:spPr>
          <a:xfrm>
            <a:off x="757238" y="4851400"/>
            <a:ext cx="3822700" cy="711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4C3C99A0-551E-8FF6-9E42-B1A7C5424D8F}"/>
              </a:ext>
            </a:extLst>
          </p:cNvPr>
          <p:cNvSpPr/>
          <p:nvPr/>
        </p:nvSpPr>
        <p:spPr>
          <a:xfrm>
            <a:off x="4972050" y="4819650"/>
            <a:ext cx="3822700" cy="711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C03C9AFE-964A-E6A6-63F5-7C63F3144DE4}"/>
              </a:ext>
            </a:extLst>
          </p:cNvPr>
          <p:cNvSpPr/>
          <p:nvPr/>
        </p:nvSpPr>
        <p:spPr>
          <a:xfrm>
            <a:off x="7380288" y="3463925"/>
            <a:ext cx="1289050" cy="71120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5A32D5E-B32E-0ABE-A161-3A979F5C4939}"/>
              </a:ext>
            </a:extLst>
          </p:cNvPr>
          <p:cNvSpPr/>
          <p:nvPr/>
        </p:nvSpPr>
        <p:spPr>
          <a:xfrm>
            <a:off x="881063" y="560388"/>
            <a:ext cx="7691437" cy="912812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>
            <a:spAutoFit/>
          </a:bodyPr>
          <a:lstStyle/>
          <a:p>
            <a:pPr marL="228600" indent="-228600">
              <a:lnSpc>
                <a:spcPts val="3200"/>
              </a:lnSpc>
              <a:spcBef>
                <a:spcPct val="20000"/>
              </a:spcBef>
              <a:buClr>
                <a:srgbClr val="3333CC"/>
              </a:buClr>
              <a:buSzPct val="50000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  </a:t>
            </a: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【2-8】</a:t>
            </a:r>
            <a:r>
              <a:rPr lang="zh-CN" altLang="en-US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试求</a:t>
            </a:r>
            <a:r>
              <a:rPr lang="zh-CN" altLang="en-US" sz="2000" dirty="0">
                <a:latin typeface="+mj-lt"/>
                <a:ea typeface="微软雅黑" pitchFamily="34" charset="-122"/>
              </a:rPr>
              <a:t>周期性余弦信号 </a:t>
            </a:r>
            <a:r>
              <a:rPr lang="en-US" altLang="zh-CN" sz="2400" b="1" i="1" dirty="0">
                <a:latin typeface="+mj-lt"/>
                <a:ea typeface="微软雅黑" pitchFamily="34" charset="-122"/>
              </a:rPr>
              <a:t>s</a:t>
            </a:r>
            <a:r>
              <a:rPr lang="en-US" altLang="zh-CN" sz="2400" b="1" dirty="0">
                <a:latin typeface="+mj-lt"/>
                <a:ea typeface="微软雅黑" pitchFamily="34" charset="-122"/>
              </a:rPr>
              <a:t>(</a:t>
            </a:r>
            <a:r>
              <a:rPr lang="en-US" altLang="zh-CN" sz="2400" b="1" i="1" dirty="0">
                <a:latin typeface="+mj-lt"/>
                <a:ea typeface="微软雅黑" pitchFamily="34" charset="-122"/>
              </a:rPr>
              <a:t>t</a:t>
            </a:r>
            <a:r>
              <a:rPr lang="en-US" altLang="zh-CN" sz="2400" b="1" dirty="0">
                <a:latin typeface="+mj-lt"/>
                <a:ea typeface="微软雅黑" pitchFamily="34" charset="-122"/>
              </a:rPr>
              <a:t>) = </a:t>
            </a:r>
            <a:r>
              <a:rPr lang="en-US" altLang="zh-CN" sz="2400" b="1" i="1" dirty="0" err="1">
                <a:latin typeface="+mj-lt"/>
                <a:ea typeface="微软雅黑" pitchFamily="34" charset="-122"/>
              </a:rPr>
              <a:t>A</a:t>
            </a:r>
            <a:r>
              <a:rPr lang="en-US" altLang="zh-CN" sz="2400" b="1" dirty="0" err="1">
                <a:latin typeface="+mj-lt"/>
                <a:ea typeface="微软雅黑" pitchFamily="34" charset="-122"/>
              </a:rPr>
              <a:t>cos</a:t>
            </a:r>
            <a:r>
              <a:rPr lang="en-US" altLang="zh-CN" sz="2400" b="1" dirty="0">
                <a:latin typeface="+mj-lt"/>
                <a:ea typeface="微软雅黑" pitchFamily="34" charset="-122"/>
              </a:rPr>
              <a:t>(</a:t>
            </a:r>
            <a:r>
              <a:rPr lang="en-US" altLang="zh-CN" sz="2400" dirty="0">
                <a:solidFill>
                  <a:srgbClr val="000000"/>
                </a:solidFill>
                <a:latin typeface="+mj-lt"/>
                <a:cs typeface="Arial" pitchFamily="34" charset="0"/>
                <a:sym typeface="Symbol" pitchFamily="18" charset="2"/>
              </a:rPr>
              <a:t></a:t>
            </a:r>
            <a:r>
              <a:rPr lang="en-US" altLang="zh-CN" sz="1200" dirty="0">
                <a:solidFill>
                  <a:srgbClr val="000000"/>
                </a:solidFill>
                <a:latin typeface="+mj-lt"/>
                <a:cs typeface="Arial" pitchFamily="34" charset="0"/>
                <a:sym typeface="Symbol" pitchFamily="18" charset="2"/>
              </a:rPr>
              <a:t>0</a:t>
            </a:r>
            <a:r>
              <a:rPr lang="en-US" altLang="zh-CN" sz="2400" b="1" i="1" dirty="0">
                <a:latin typeface="+mj-lt"/>
                <a:ea typeface="微软雅黑" pitchFamily="34" charset="-122"/>
              </a:rPr>
              <a:t>t</a:t>
            </a:r>
            <a:r>
              <a:rPr lang="en-US" altLang="zh-CN" sz="2400" b="1" dirty="0">
                <a:latin typeface="+mj-lt"/>
                <a:ea typeface="微软雅黑" pitchFamily="34" charset="-122"/>
              </a:rPr>
              <a:t>+</a:t>
            </a:r>
            <a:r>
              <a:rPr lang="en-US" altLang="zh-CN" sz="2400" b="1" i="1" dirty="0">
                <a:latin typeface="+mj-lt"/>
                <a:ea typeface="微软雅黑" pitchFamily="34" charset="-122"/>
                <a:sym typeface="Symbol" pitchFamily="18" charset="2"/>
              </a:rPr>
              <a:t> </a:t>
            </a:r>
            <a:r>
              <a:rPr lang="en-US" altLang="zh-CN" sz="2400" b="1" dirty="0">
                <a:latin typeface="+mj-lt"/>
                <a:ea typeface="微软雅黑" pitchFamily="34" charset="-122"/>
              </a:rPr>
              <a:t>) </a:t>
            </a:r>
            <a:r>
              <a:rPr lang="zh-CN" altLang="en-US" sz="2000" dirty="0">
                <a:latin typeface="+mj-lt"/>
                <a:ea typeface="微软雅黑" pitchFamily="34" charset="-122"/>
              </a:rPr>
              <a:t>的自相关函数</a:t>
            </a:r>
            <a:r>
              <a:rPr lang="zh-CN" altLang="en-US" sz="2000" dirty="0"/>
              <a:t> 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、</a:t>
            </a:r>
            <a:r>
              <a:rPr lang="zh-CN" altLang="en-US" sz="200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功率谱密度和平均功率。</a:t>
            </a:r>
            <a:endParaRPr lang="zh-CN" altLang="en-US" sz="2000" kern="0" dirty="0">
              <a:solidFill>
                <a:srgbClr val="000000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组合 39">
            <a:extLst>
              <a:ext uri="{FF2B5EF4-FFF2-40B4-BE49-F238E27FC236}">
                <a16:creationId xmlns:a16="http://schemas.microsoft.com/office/drawing/2014/main" id="{175B4C2F-9BE6-342D-CB8D-14BE39F77E02}"/>
              </a:ext>
            </a:extLst>
          </p:cNvPr>
          <p:cNvGrpSpPr>
            <a:grpSpLocks/>
          </p:cNvGrpSpPr>
          <p:nvPr/>
        </p:nvGrpSpPr>
        <p:grpSpPr bwMode="auto">
          <a:xfrm>
            <a:off x="393700" y="447675"/>
            <a:ext cx="714375" cy="714375"/>
            <a:chOff x="357158" y="2285992"/>
            <a:chExt cx="714380" cy="714808"/>
          </a:xfrm>
        </p:grpSpPr>
        <p:grpSp>
          <p:nvGrpSpPr>
            <p:cNvPr id="21532" name="Group 52">
              <a:extLst>
                <a:ext uri="{FF2B5EF4-FFF2-40B4-BE49-F238E27FC236}">
                  <a16:creationId xmlns:a16="http://schemas.microsoft.com/office/drawing/2014/main" id="{3F891BED-53A8-7C5C-2828-E9AAD49DED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58" y="2285992"/>
              <a:ext cx="714380" cy="714808"/>
              <a:chOff x="1289" y="498"/>
              <a:chExt cx="668" cy="752"/>
            </a:xfrm>
          </p:grpSpPr>
          <p:sp>
            <p:nvSpPr>
              <p:cNvPr id="21534" name="Oval 53">
                <a:extLst>
                  <a:ext uri="{FF2B5EF4-FFF2-40B4-BE49-F238E27FC236}">
                    <a16:creationId xmlns:a16="http://schemas.microsoft.com/office/drawing/2014/main" id="{551C563C-183C-9170-5657-A63DCAF6BD9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89" y="582"/>
                <a:ext cx="668" cy="66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38100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5" name="Oval 54">
                <a:extLst>
                  <a:ext uri="{FF2B5EF4-FFF2-40B4-BE49-F238E27FC236}">
                    <a16:creationId xmlns:a16="http://schemas.microsoft.com/office/drawing/2014/main" id="{55D40866-2C40-F4BF-4CA5-1D08ED37F806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296" y="587"/>
                <a:ext cx="646" cy="647"/>
              </a:xfrm>
              <a:prstGeom prst="ellipse">
                <a:avLst/>
              </a:prstGeom>
              <a:gradFill rotWithShape="1">
                <a:gsLst>
                  <a:gs pos="0">
                    <a:srgbClr val="636869"/>
                  </a:gs>
                  <a:gs pos="100000">
                    <a:srgbClr val="D6E1E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6" name="Oval 55">
                <a:extLst>
                  <a:ext uri="{FF2B5EF4-FFF2-40B4-BE49-F238E27FC236}">
                    <a16:creationId xmlns:a16="http://schemas.microsoft.com/office/drawing/2014/main" id="{CE69B2D1-7F46-E52A-778C-467AE924F87A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04" y="498"/>
                <a:ext cx="631" cy="724"/>
              </a:xfrm>
              <a:prstGeom prst="ellipse">
                <a:avLst/>
              </a:prstGeom>
              <a:gradFill rotWithShape="1">
                <a:gsLst>
                  <a:gs pos="0">
                    <a:srgbClr val="D6E1E2">
                      <a:alpha val="0"/>
                    </a:srgbClr>
                  </a:gs>
                  <a:gs pos="100000">
                    <a:srgbClr val="F1F5F5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7" name="Oval 56">
                <a:extLst>
                  <a:ext uri="{FF2B5EF4-FFF2-40B4-BE49-F238E27FC236}">
                    <a16:creationId xmlns:a16="http://schemas.microsoft.com/office/drawing/2014/main" id="{27E346D0-2143-F91C-8BC8-8C84BC860B94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11" y="597"/>
                <a:ext cx="600" cy="589"/>
              </a:xfrm>
              <a:prstGeom prst="ellipse">
                <a:avLst/>
              </a:prstGeom>
              <a:gradFill rotWithShape="1">
                <a:gsLst>
                  <a:gs pos="0">
                    <a:srgbClr val="AAB2B3"/>
                  </a:gs>
                  <a:gs pos="100000">
                    <a:srgbClr val="D6E1E2">
                      <a:alpha val="4800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21538" name="Oval 57">
                <a:extLst>
                  <a:ext uri="{FF2B5EF4-FFF2-40B4-BE49-F238E27FC236}">
                    <a16:creationId xmlns:a16="http://schemas.microsoft.com/office/drawing/2014/main" id="{117BA9BC-05A0-105C-EB50-DB09687F43F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1346" y="613"/>
                <a:ext cx="533" cy="479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100000">
                    <a:srgbClr val="D6E1E2">
                      <a:alpha val="37999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eaVert"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21533" name="Text Box 29">
              <a:extLst>
                <a:ext uri="{FF2B5EF4-FFF2-40B4-BE49-F238E27FC236}">
                  <a16:creationId xmlns:a16="http://schemas.microsoft.com/office/drawing/2014/main" id="{D8E5672F-E8FB-49D3-F956-A0826ECB476A}"/>
                </a:ext>
              </a:extLst>
            </p:cNvPr>
            <p:cNvSpPr txBox="1">
              <a:spLocks noChangeArrowheads="1"/>
            </p:cNvSpPr>
            <p:nvPr/>
          </p:nvSpPr>
          <p:spPr bwMode="gray">
            <a:xfrm>
              <a:off x="428596" y="2438468"/>
              <a:ext cx="542027" cy="5194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zh-CN" altLang="en-US" sz="2800" b="1">
                  <a:solidFill>
                    <a:srgbClr val="0000CC"/>
                  </a:solidFill>
                  <a:latin typeface="Arial" panose="020B0604020202020204" pitchFamily="34" charset="0"/>
                </a:rPr>
                <a:t>例</a:t>
              </a:r>
            </a:p>
          </p:txBody>
        </p:sp>
      </p:grpSp>
      <p:sp>
        <p:nvSpPr>
          <p:cNvPr id="13" name="Oval 12">
            <a:extLst>
              <a:ext uri="{FF2B5EF4-FFF2-40B4-BE49-F238E27FC236}">
                <a16:creationId xmlns:a16="http://schemas.microsoft.com/office/drawing/2014/main" id="{EBCF6880-6319-EA43-7B74-1E1863200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0" y="1643063"/>
            <a:ext cx="842963" cy="496887"/>
          </a:xfrm>
          <a:prstGeom prst="ellipse">
            <a:avLst/>
          </a:prstGeom>
          <a:solidFill>
            <a:schemeClr val="bg2">
              <a:lumMod val="10000"/>
              <a:lumOff val="90000"/>
            </a:schemeClr>
          </a:solidFill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zh-CN" altLang="en-US" sz="2400" b="1" dirty="0">
                <a:latin typeface="黑体" pitchFamily="2" charset="-122"/>
                <a:ea typeface="黑体" pitchFamily="2" charset="-122"/>
              </a:rPr>
              <a:t>解</a:t>
            </a:r>
          </a:p>
        </p:txBody>
      </p:sp>
      <p:sp>
        <p:nvSpPr>
          <p:cNvPr id="24583" name="矩形 15">
            <a:extLst>
              <a:ext uri="{FF2B5EF4-FFF2-40B4-BE49-F238E27FC236}">
                <a16:creationId xmlns:a16="http://schemas.microsoft.com/office/drawing/2014/main" id="{0AD0F812-DC95-95ED-3DCD-5AB6694C7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00" y="4419600"/>
            <a:ext cx="64103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+mn-lt"/>
                <a:ea typeface="微软雅黑" pitchFamily="34" charset="-122"/>
              </a:rPr>
              <a:t>对上式作傅里叶变换，则可得此余弦信号的</a:t>
            </a:r>
            <a:r>
              <a:rPr lang="zh-CN" alt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>功率谱密度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:</a:t>
            </a:r>
            <a:endParaRPr lang="zh-CN" altLang="en-US" sz="2000" dirty="0">
              <a:latin typeface="+mn-lt"/>
              <a:ea typeface="微软雅黑" pitchFamily="34" charset="-122"/>
            </a:endParaRPr>
          </a:p>
        </p:txBody>
      </p:sp>
      <p:sp>
        <p:nvSpPr>
          <p:cNvPr id="24593" name="Rectangle 17">
            <a:extLst>
              <a:ext uri="{FF2B5EF4-FFF2-40B4-BE49-F238E27FC236}">
                <a16:creationId xmlns:a16="http://schemas.microsoft.com/office/drawing/2014/main" id="{D82EF886-A4AB-EA72-3EC7-26CFCC59F6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4578" name="Object 16">
            <a:extLst>
              <a:ext uri="{FF2B5EF4-FFF2-40B4-BE49-F238E27FC236}">
                <a16:creationId xmlns:a16="http://schemas.microsoft.com/office/drawing/2014/main" id="{4FC802E1-0C57-44AF-E2C5-DABC1C2F9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6988" y="2163763"/>
          <a:ext cx="7186612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83100" imgH="431800" progId="Equation.3">
                  <p:embed/>
                </p:oleObj>
              </mc:Choice>
              <mc:Fallback>
                <p:oleObj r:id="rId3" imgW="4483100" imgH="431800" progId="Equation.3">
                  <p:embed/>
                  <p:pic>
                    <p:nvPicPr>
                      <p:cNvPr id="24578" name="Object 16">
                        <a:extLst>
                          <a:ext uri="{FF2B5EF4-FFF2-40B4-BE49-F238E27FC236}">
                            <a16:creationId xmlns:a16="http://schemas.microsoft.com/office/drawing/2014/main" id="{4FC802E1-0C57-44AF-E2C5-DABC1C2F9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6988" y="2163763"/>
                        <a:ext cx="7186612" cy="687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5" name="Rectangle 19">
            <a:extLst>
              <a:ext uri="{FF2B5EF4-FFF2-40B4-BE49-F238E27FC236}">
                <a16:creationId xmlns:a16="http://schemas.microsoft.com/office/drawing/2014/main" id="{5690FB7E-A679-E82E-CD6D-C510527CB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4579" name="Object 18">
            <a:extLst>
              <a:ext uri="{FF2B5EF4-FFF2-40B4-BE49-F238E27FC236}">
                <a16:creationId xmlns:a16="http://schemas.microsoft.com/office/drawing/2014/main" id="{9A09F765-E901-A301-FA96-D6CC9A1814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38900" y="1784350"/>
          <a:ext cx="20018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193800" imgH="228600" progId="Equation.DSMT4">
                  <p:embed/>
                </p:oleObj>
              </mc:Choice>
              <mc:Fallback>
                <p:oleObj r:id="rId5" imgW="1193800" imgH="228600" progId="Equation.DSMT4">
                  <p:embed/>
                  <p:pic>
                    <p:nvPicPr>
                      <p:cNvPr id="24579" name="Object 18">
                        <a:extLst>
                          <a:ext uri="{FF2B5EF4-FFF2-40B4-BE49-F238E27FC236}">
                            <a16:creationId xmlns:a16="http://schemas.microsoft.com/office/drawing/2014/main" id="{9A09F765-E901-A301-FA96-D6CC9A1814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900" y="1784350"/>
                        <a:ext cx="2001838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8ECECD16-BF15-6D64-B132-41CEE14D738E}"/>
              </a:ext>
            </a:extLst>
          </p:cNvPr>
          <p:cNvSpPr/>
          <p:nvPr/>
        </p:nvSpPr>
        <p:spPr>
          <a:xfrm>
            <a:off x="571500" y="2974975"/>
            <a:ext cx="461486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利用积化和差三角函数公式，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上式变为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:</a:t>
            </a:r>
            <a:endParaRPr lang="zh-CN" altLang="en-US" sz="2000" dirty="0">
              <a:latin typeface="+mn-lt"/>
              <a:ea typeface="微软雅黑" pitchFamily="34" charset="-122"/>
            </a:endParaRPr>
          </a:p>
        </p:txBody>
      </p:sp>
      <p:sp>
        <p:nvSpPr>
          <p:cNvPr id="24597" name="Rectangle 21">
            <a:extLst>
              <a:ext uri="{FF2B5EF4-FFF2-40B4-BE49-F238E27FC236}">
                <a16:creationId xmlns:a16="http://schemas.microsoft.com/office/drawing/2014/main" id="{74460D27-1EB3-F67A-F228-BA8D68954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4580" name="Object 20">
            <a:extLst>
              <a:ext uri="{FF2B5EF4-FFF2-40B4-BE49-F238E27FC236}">
                <a16:creationId xmlns:a16="http://schemas.microsoft.com/office/drawing/2014/main" id="{E4C43F93-4612-E40F-A698-FC6D96DAA6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250" y="3463925"/>
          <a:ext cx="6881813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4114800" imgH="457200" progId="Equation.3">
                  <p:embed/>
                </p:oleObj>
              </mc:Choice>
              <mc:Fallback>
                <p:oleObj name="公式" r:id="rId7" imgW="4114800" imgH="457200" progId="Equation.3">
                  <p:embed/>
                  <p:pic>
                    <p:nvPicPr>
                      <p:cNvPr id="24580" name="Object 20">
                        <a:extLst>
                          <a:ext uri="{FF2B5EF4-FFF2-40B4-BE49-F238E27FC236}">
                            <a16:creationId xmlns:a16="http://schemas.microsoft.com/office/drawing/2014/main" id="{E4C43F93-4612-E40F-A698-FC6D96DAA6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50" y="3463925"/>
                        <a:ext cx="6881813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9" name="Rectangle 23">
            <a:extLst>
              <a:ext uri="{FF2B5EF4-FFF2-40B4-BE49-F238E27FC236}">
                <a16:creationId xmlns:a16="http://schemas.microsoft.com/office/drawing/2014/main" id="{B8F41BA1-AE6C-F7F2-6288-CC034D3DD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4581" name="Object 22">
            <a:extLst>
              <a:ext uri="{FF2B5EF4-FFF2-40B4-BE49-F238E27FC236}">
                <a16:creationId xmlns:a16="http://schemas.microsoft.com/office/drawing/2014/main" id="{C97C826A-BD08-092C-F8E2-A3E9C3D2192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23125" y="3463925"/>
          <a:ext cx="14287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850531" imgH="418918" progId="Equation.3">
                  <p:embed/>
                </p:oleObj>
              </mc:Choice>
              <mc:Fallback>
                <p:oleObj name="公式" r:id="rId9" imgW="850531" imgH="418918" progId="Equation.3">
                  <p:embed/>
                  <p:pic>
                    <p:nvPicPr>
                      <p:cNvPr id="24581" name="Object 22">
                        <a:extLst>
                          <a:ext uri="{FF2B5EF4-FFF2-40B4-BE49-F238E27FC236}">
                            <a16:creationId xmlns:a16="http://schemas.microsoft.com/office/drawing/2014/main" id="{C97C826A-BD08-092C-F8E2-A3E9C3D2192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25" y="3463925"/>
                        <a:ext cx="142875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Rectangle 25">
            <a:extLst>
              <a:ext uri="{FF2B5EF4-FFF2-40B4-BE49-F238E27FC236}">
                <a16:creationId xmlns:a16="http://schemas.microsoft.com/office/drawing/2014/main" id="{C85AD18F-B352-90C5-BCA5-EA37E840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4582" name="Object 24">
            <a:extLst>
              <a:ext uri="{FF2B5EF4-FFF2-40B4-BE49-F238E27FC236}">
                <a16:creationId xmlns:a16="http://schemas.microsoft.com/office/drawing/2014/main" id="{51F7D83E-70CE-C808-E4E9-514720290C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49300" y="4819650"/>
          <a:ext cx="3786188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2260600" imgH="419100" progId="Equation.3">
                  <p:embed/>
                </p:oleObj>
              </mc:Choice>
              <mc:Fallback>
                <p:oleObj name="公式" r:id="rId11" imgW="2260600" imgH="419100" progId="Equation.3">
                  <p:embed/>
                  <p:pic>
                    <p:nvPicPr>
                      <p:cNvPr id="24582" name="Object 24">
                        <a:extLst>
                          <a:ext uri="{FF2B5EF4-FFF2-40B4-BE49-F238E27FC236}">
                            <a16:creationId xmlns:a16="http://schemas.microsoft.com/office/drawing/2014/main" id="{51F7D83E-70CE-C808-E4E9-514720290C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300" y="4819650"/>
                        <a:ext cx="3786188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3" name="Rectangle 27">
            <a:extLst>
              <a:ext uri="{FF2B5EF4-FFF2-40B4-BE49-F238E27FC236}">
                <a16:creationId xmlns:a16="http://schemas.microsoft.com/office/drawing/2014/main" id="{56E83987-3AF9-C0E2-978B-952A1EDC8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3" name="Object 26">
            <a:extLst>
              <a:ext uri="{FF2B5EF4-FFF2-40B4-BE49-F238E27FC236}">
                <a16:creationId xmlns:a16="http://schemas.microsoft.com/office/drawing/2014/main" id="{A7A0D67D-1DED-8A42-1AA8-E986F2004C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0950" y="4819650"/>
          <a:ext cx="369570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2209800" imgH="419100" progId="Equation.3">
                  <p:embed/>
                </p:oleObj>
              </mc:Choice>
              <mc:Fallback>
                <p:oleObj r:id="rId13" imgW="2209800" imgH="419100" progId="Equation.3">
                  <p:embed/>
                  <p:pic>
                    <p:nvPicPr>
                      <p:cNvPr id="3" name="Object 26">
                        <a:extLst>
                          <a:ext uri="{FF2B5EF4-FFF2-40B4-BE49-F238E27FC236}">
                            <a16:creationId xmlns:a16="http://schemas.microsoft.com/office/drawing/2014/main" id="{A7A0D67D-1DED-8A42-1AA8-E986F2004C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4819650"/>
                        <a:ext cx="369570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5" name="Rectangle 29">
            <a:extLst>
              <a:ext uri="{FF2B5EF4-FFF2-40B4-BE49-F238E27FC236}">
                <a16:creationId xmlns:a16="http://schemas.microsoft.com/office/drawing/2014/main" id="{17657C82-D8DA-E5D7-071B-EF3F640F2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24584" name="Object 28">
            <a:extLst>
              <a:ext uri="{FF2B5EF4-FFF2-40B4-BE49-F238E27FC236}">
                <a16:creationId xmlns:a16="http://schemas.microsoft.com/office/drawing/2014/main" id="{64EC4BA1-7192-E1E7-5644-FB0751D6FE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4150" y="5699125"/>
          <a:ext cx="15557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927100" imgH="419100" progId="Equation.3">
                  <p:embed/>
                </p:oleObj>
              </mc:Choice>
              <mc:Fallback>
                <p:oleObj r:id="rId15" imgW="927100" imgH="419100" progId="Equation.3">
                  <p:embed/>
                  <p:pic>
                    <p:nvPicPr>
                      <p:cNvPr id="24584" name="Object 28">
                        <a:extLst>
                          <a:ext uri="{FF2B5EF4-FFF2-40B4-BE49-F238E27FC236}">
                            <a16:creationId xmlns:a16="http://schemas.microsoft.com/office/drawing/2014/main" id="{64EC4BA1-7192-E1E7-5644-FB0751D6FE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4150" y="5699125"/>
                        <a:ext cx="1555750" cy="701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矩形 31">
            <a:extLst>
              <a:ext uri="{FF2B5EF4-FFF2-40B4-BE49-F238E27FC236}">
                <a16:creationId xmlns:a16="http://schemas.microsoft.com/office/drawing/2014/main" id="{264D7D60-0C82-FFFF-EA7B-F741297E12AC}"/>
              </a:ext>
            </a:extLst>
          </p:cNvPr>
          <p:cNvSpPr/>
          <p:nvPr/>
        </p:nvSpPr>
        <p:spPr>
          <a:xfrm>
            <a:off x="669925" y="5740400"/>
            <a:ext cx="2051050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信号的</a:t>
            </a: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微软雅黑" pitchFamily="34" charset="-122"/>
              </a:rPr>
              <a:t>平均功率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:</a:t>
            </a:r>
            <a:endParaRPr lang="zh-CN" altLang="en-US" sz="2000" dirty="0">
              <a:solidFill>
                <a:srgbClr val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5207F0C-E95C-3C8C-2074-7644C3B970E5}"/>
              </a:ext>
            </a:extLst>
          </p:cNvPr>
          <p:cNvSpPr/>
          <p:nvPr/>
        </p:nvSpPr>
        <p:spPr>
          <a:xfrm>
            <a:off x="1238250" y="1784350"/>
            <a:ext cx="1724025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/>
                <a:ea typeface="微软雅黑" pitchFamily="34" charset="-122"/>
              </a:rPr>
              <a:t>自相关函数：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10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10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8" grpId="0" animBg="1"/>
      <p:bldP spid="35" grpId="0" animBg="1"/>
      <p:bldP spid="34" grpId="0" animBg="1"/>
      <p:bldP spid="4" grpId="0" animBg="1"/>
      <p:bldP spid="13" grpId="0" animBg="1"/>
      <p:bldP spid="24583" grpId="0"/>
      <p:bldP spid="20" grpId="0"/>
      <p:bldP spid="32" grpId="0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8121333-0EFB-1018-9104-79DCDE36E8D3}"/>
              </a:ext>
            </a:extLst>
          </p:cNvPr>
          <p:cNvSpPr/>
          <p:nvPr/>
        </p:nvSpPr>
        <p:spPr>
          <a:xfrm>
            <a:off x="260350" y="450850"/>
            <a:ext cx="60452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en-US" altLang="zh-CN" sz="3200" b="1" kern="0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2.3.3 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能量信号的</a:t>
            </a:r>
            <a:r>
              <a:rPr lang="zh-CN" altLang="en-US" sz="3200" b="1" dirty="0">
                <a:solidFill>
                  <a:srgbClr val="993366"/>
                </a:solidFill>
                <a:latin typeface="微软雅黑" pitchFamily="34" charset="-122"/>
                <a:ea typeface="微软雅黑" pitchFamily="34" charset="-122"/>
              </a:rPr>
              <a:t>互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相关函数</a:t>
            </a:r>
            <a:endParaRPr lang="zh-CN" altLang="en-US" sz="3200" b="1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827CB1-E38C-242F-E96C-48738E729913}"/>
              </a:ext>
            </a:extLst>
          </p:cNvPr>
          <p:cNvSpPr/>
          <p:nvPr/>
        </p:nvSpPr>
        <p:spPr>
          <a:xfrm>
            <a:off x="704850" y="1216025"/>
            <a:ext cx="1489710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2" indent="-2286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定义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28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9FED255-3C55-A4FB-477B-420E51E6E0C0}"/>
              </a:ext>
            </a:extLst>
          </p:cNvPr>
          <p:cNvSpPr/>
          <p:nvPr/>
        </p:nvSpPr>
        <p:spPr>
          <a:xfrm>
            <a:off x="704850" y="2149475"/>
            <a:ext cx="1489710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2" indent="-2286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性质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28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483ABA6-8C11-A69C-2A4A-3DD94CAC549A}"/>
              </a:ext>
            </a:extLst>
          </p:cNvPr>
          <p:cNvSpPr/>
          <p:nvPr/>
        </p:nvSpPr>
        <p:spPr>
          <a:xfrm>
            <a:off x="1238250" y="2744788"/>
            <a:ext cx="64008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3"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  </a:t>
            </a:r>
            <a:r>
              <a:rPr lang="en-US" altLang="zh-CN" sz="2000" b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 </a:t>
            </a:r>
            <a:r>
              <a:rPr lang="en-US" altLang="zh-CN" sz="2000" b="1" i="1" dirty="0"/>
              <a:t>R</a:t>
            </a:r>
            <a:r>
              <a:rPr lang="en-US" altLang="zh-CN" sz="2000" b="1" baseline="-25000" dirty="0"/>
              <a:t>12</a:t>
            </a:r>
            <a:r>
              <a:rPr lang="en-US" altLang="zh-CN" sz="2000" b="1" dirty="0"/>
              <a:t>(</a:t>
            </a:r>
            <a:r>
              <a:rPr lang="en-US" altLang="zh-CN" sz="2000" b="1" i="1" dirty="0">
                <a:sym typeface="Symbol" pitchFamily="18" charset="2"/>
              </a:rPr>
              <a:t></a:t>
            </a:r>
            <a:r>
              <a:rPr lang="en-US" altLang="zh-CN" sz="2000" b="1" dirty="0"/>
              <a:t>)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和时间</a:t>
            </a:r>
            <a:r>
              <a:rPr lang="zh-CN" altLang="en-US" sz="2400" b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 </a:t>
            </a:r>
            <a:r>
              <a:rPr lang="en-US" altLang="zh-CN" sz="2400" b="1" i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t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无关，只和时间差</a:t>
            </a:r>
            <a:r>
              <a:rPr lang="zh-CN" altLang="en-US" sz="2400" b="1" i="1" kern="0" dirty="0">
                <a:solidFill>
                  <a:srgbClr val="FF0000"/>
                </a:solidFill>
                <a:latin typeface="+mj-lt"/>
                <a:ea typeface="微软雅黑" pitchFamily="34" charset="-122"/>
                <a:sym typeface="Symbol" pitchFamily="18" charset="2"/>
              </a:rPr>
              <a:t></a:t>
            </a:r>
            <a:r>
              <a:rPr lang="zh-CN" altLang="en-US" sz="2000" i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有关；</a:t>
            </a:r>
            <a:endParaRPr lang="zh-CN" altLang="en-US" sz="2000" dirty="0">
              <a:latin typeface="+mn-lt"/>
              <a:ea typeface="微软雅黑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20DB38-FE64-22E8-3C88-DD1F7B64B1EA}"/>
              </a:ext>
            </a:extLst>
          </p:cNvPr>
          <p:cNvSpPr/>
          <p:nvPr/>
        </p:nvSpPr>
        <p:spPr>
          <a:xfrm>
            <a:off x="1238250" y="3278188"/>
            <a:ext cx="5334000" cy="46196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3" indent="-228600"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r>
              <a:rPr lang="en-US" altLang="zh-CN" sz="2400" b="1" i="1" dirty="0">
                <a:latin typeface="+mn-lt"/>
                <a:ea typeface="微软雅黑" pitchFamily="34" charset="-122"/>
              </a:rPr>
              <a:t> </a:t>
            </a:r>
            <a:r>
              <a:rPr lang="en-US" altLang="zh-CN" sz="2000" b="1" i="1" dirty="0"/>
              <a:t>R</a:t>
            </a:r>
            <a:r>
              <a:rPr lang="en-US" altLang="zh-CN" sz="2000" b="1" baseline="-25000" dirty="0"/>
              <a:t>12</a:t>
            </a:r>
            <a:r>
              <a:rPr lang="en-US" altLang="zh-CN" sz="2000" b="1" dirty="0"/>
              <a:t>(</a:t>
            </a:r>
            <a:r>
              <a:rPr lang="en-US" altLang="zh-CN" sz="2000" b="1" i="1" dirty="0">
                <a:sym typeface="Symbol" pitchFamily="18" charset="2"/>
              </a:rPr>
              <a:t></a:t>
            </a:r>
            <a:r>
              <a:rPr lang="en-US" altLang="zh-CN" sz="2000" b="1" dirty="0"/>
              <a:t>)</a:t>
            </a:r>
            <a:r>
              <a:rPr lang="en-US" altLang="zh-CN" sz="2000" b="1" dirty="0">
                <a:latin typeface="+mn-lt"/>
                <a:ea typeface="微软雅黑" pitchFamily="34" charset="-122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和两个信号相乘的前后次序有关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：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4B846F9-AE54-2EB5-18EC-9C58E9EC9556}"/>
              </a:ext>
            </a:extLst>
          </p:cNvPr>
          <p:cNvSpPr/>
          <p:nvPr/>
        </p:nvSpPr>
        <p:spPr>
          <a:xfrm>
            <a:off x="1225550" y="4495800"/>
            <a:ext cx="69469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+mn-lt"/>
                <a:ea typeface="微软雅黑" pitchFamily="34" charset="-122"/>
              </a:rPr>
              <a:t> 互相关函数</a:t>
            </a:r>
            <a:r>
              <a:rPr lang="en-US" altLang="zh-CN" sz="2000" b="1" i="1" dirty="0"/>
              <a:t>R</a:t>
            </a:r>
            <a:r>
              <a:rPr lang="en-US" altLang="zh-CN" sz="2000" b="1" baseline="-25000" dirty="0"/>
              <a:t>12</a:t>
            </a:r>
            <a:r>
              <a:rPr lang="en-US" altLang="zh-CN" sz="2000" b="1" dirty="0"/>
              <a:t>(</a:t>
            </a:r>
            <a:r>
              <a:rPr lang="en-US" altLang="zh-CN" sz="2000" b="1" i="1" dirty="0">
                <a:sym typeface="Symbol" pitchFamily="18" charset="2"/>
              </a:rPr>
              <a:t></a:t>
            </a:r>
            <a:r>
              <a:rPr lang="en-US" altLang="zh-CN" sz="2000" b="1" dirty="0"/>
              <a:t>)</a:t>
            </a:r>
            <a:r>
              <a:rPr lang="en-US" altLang="zh-CN" sz="2000" b="1" dirty="0">
                <a:latin typeface="+mn-lt"/>
                <a:ea typeface="微软雅黑" pitchFamily="34" charset="-122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和互能量谱密度</a:t>
            </a:r>
            <a:r>
              <a:rPr lang="en-US" altLang="zh-CN" sz="2000" b="1" i="1" dirty="0">
                <a:latin typeface="+mn-lt"/>
                <a:ea typeface="微软雅黑" pitchFamily="34" charset="-122"/>
              </a:rPr>
              <a:t>S</a:t>
            </a:r>
            <a:r>
              <a:rPr lang="en-US" altLang="zh-CN" sz="2000" b="1" baseline="-25000" dirty="0">
                <a:latin typeface="+mn-lt"/>
                <a:ea typeface="微软雅黑" pitchFamily="34" charset="-122"/>
              </a:rPr>
              <a:t>12</a:t>
            </a:r>
            <a:r>
              <a:rPr lang="en-US" altLang="zh-CN" sz="2000" b="1" dirty="0">
                <a:latin typeface="+mn-lt"/>
                <a:ea typeface="微软雅黑" pitchFamily="34" charset="-122"/>
              </a:rPr>
              <a:t>(</a:t>
            </a:r>
            <a:r>
              <a:rPr lang="en-US" altLang="zh-CN" sz="2000" b="1" i="1" dirty="0">
                <a:latin typeface="+mn-lt"/>
                <a:ea typeface="微软雅黑" pitchFamily="34" charset="-122"/>
                <a:sym typeface="Symbol" pitchFamily="18" charset="2"/>
              </a:rPr>
              <a:t>f</a:t>
            </a:r>
            <a:r>
              <a:rPr lang="en-US" altLang="zh-CN" sz="2000" b="1" dirty="0">
                <a:latin typeface="+mn-lt"/>
                <a:ea typeface="微软雅黑" pitchFamily="34" charset="-122"/>
              </a:rPr>
              <a:t>)</a:t>
            </a: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是一对傅里叶变换：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 </a:t>
            </a:r>
            <a:endParaRPr lang="zh-CN" altLang="en-US" sz="2000" dirty="0">
              <a:latin typeface="+mn-lt"/>
              <a:ea typeface="微软雅黑" pitchFamily="34" charset="-122"/>
            </a:endParaRPr>
          </a:p>
        </p:txBody>
      </p:sp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414FBD49-5132-99B2-8D42-264FE740AD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4925" y="1550988"/>
          <a:ext cx="4575175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768600" imgH="330200" progId="Equation.3">
                  <p:embed/>
                </p:oleObj>
              </mc:Choice>
              <mc:Fallback>
                <p:oleObj name="公式" r:id="rId3" imgW="2768600" imgH="330200" progId="Equation.3">
                  <p:embed/>
                  <p:pic>
                    <p:nvPicPr>
                      <p:cNvPr id="52228" name="Object 4">
                        <a:extLst>
                          <a:ext uri="{FF2B5EF4-FFF2-40B4-BE49-F238E27FC236}">
                            <a16:creationId xmlns:a16="http://schemas.microsoft.com/office/drawing/2014/main" id="{414FBD49-5132-99B2-8D42-264FE740AD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4925" y="1550988"/>
                        <a:ext cx="4575175" cy="633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6">
            <a:extLst>
              <a:ext uri="{FF2B5EF4-FFF2-40B4-BE49-F238E27FC236}">
                <a16:creationId xmlns:a16="http://schemas.microsoft.com/office/drawing/2014/main" id="{15C96A68-D8EC-5A1B-34F7-EFFBB5621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9650" y="3784600"/>
          <a:ext cx="21907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040948" imgH="215806" progId="Equation.3">
                  <p:embed/>
                </p:oleObj>
              </mc:Choice>
              <mc:Fallback>
                <p:oleObj name="公式" r:id="rId5" imgW="1040948" imgH="215806" progId="Equation.3">
                  <p:embed/>
                  <p:pic>
                    <p:nvPicPr>
                      <p:cNvPr id="52230" name="Object 6">
                        <a:extLst>
                          <a:ext uri="{FF2B5EF4-FFF2-40B4-BE49-F238E27FC236}">
                            <a16:creationId xmlns:a16="http://schemas.microsoft.com/office/drawing/2014/main" id="{15C96A68-D8EC-5A1B-34F7-EFFBB5621E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50" y="3784600"/>
                        <a:ext cx="21907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>
            <a:extLst>
              <a:ext uri="{FF2B5EF4-FFF2-40B4-BE49-F238E27FC236}">
                <a16:creationId xmlns:a16="http://schemas.microsoft.com/office/drawing/2014/main" id="{B20EB8C1-4554-A77A-A94A-16A4C7188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6550" y="5829300"/>
          <a:ext cx="23368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333500" imgH="228600" progId="Equation.3">
                  <p:embed/>
                </p:oleObj>
              </mc:Choice>
              <mc:Fallback>
                <p:oleObj name="公式" r:id="rId7" imgW="1333500" imgH="228600" progId="Equation.3">
                  <p:embed/>
                  <p:pic>
                    <p:nvPicPr>
                      <p:cNvPr id="52237" name="Object 13">
                        <a:extLst>
                          <a:ext uri="{FF2B5EF4-FFF2-40B4-BE49-F238E27FC236}">
                            <a16:creationId xmlns:a16="http://schemas.microsoft.com/office/drawing/2014/main" id="{B20EB8C1-4554-A77A-A94A-16A4C7188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50" y="5829300"/>
                        <a:ext cx="2336800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5">
            <a:extLst>
              <a:ext uri="{FF2B5EF4-FFF2-40B4-BE49-F238E27FC236}">
                <a16:creationId xmlns:a16="http://schemas.microsoft.com/office/drawing/2014/main" id="{92F0CF7A-7B74-74B9-4B00-80B045D5F0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22863" y="5029200"/>
          <a:ext cx="287178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689100" imgH="330200" progId="Equation.3">
                  <p:embed/>
                </p:oleObj>
              </mc:Choice>
              <mc:Fallback>
                <p:oleObj name="公式" r:id="rId9" imgW="1689100" imgH="330200" progId="Equation.3">
                  <p:embed/>
                  <p:pic>
                    <p:nvPicPr>
                      <p:cNvPr id="52239" name="Object 15">
                        <a:extLst>
                          <a:ext uri="{FF2B5EF4-FFF2-40B4-BE49-F238E27FC236}">
                            <a16:creationId xmlns:a16="http://schemas.microsoft.com/office/drawing/2014/main" id="{92F0CF7A-7B74-74B9-4B00-80B045D5F0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2863" y="5029200"/>
                        <a:ext cx="2871787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3" name="Object 19">
            <a:extLst>
              <a:ext uri="{FF2B5EF4-FFF2-40B4-BE49-F238E27FC236}">
                <a16:creationId xmlns:a16="http://schemas.microsoft.com/office/drawing/2014/main" id="{34405359-A20D-1C60-EA8D-6F1F3D473E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04950" y="5029200"/>
          <a:ext cx="28019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612800" imgH="330120" progId="Equation.3">
                  <p:embed/>
                </p:oleObj>
              </mc:Choice>
              <mc:Fallback>
                <p:oleObj name="公式" r:id="rId11" imgW="1612800" imgH="330120" progId="Equation.3">
                  <p:embed/>
                  <p:pic>
                    <p:nvPicPr>
                      <p:cNvPr id="52243" name="Object 19">
                        <a:extLst>
                          <a:ext uri="{FF2B5EF4-FFF2-40B4-BE49-F238E27FC236}">
                            <a16:creationId xmlns:a16="http://schemas.microsoft.com/office/drawing/2014/main" id="{34405359-A20D-1C60-EA8D-6F1F3D473E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4950" y="5029200"/>
                        <a:ext cx="2801938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CD76302D-BF35-089E-C4ED-A46ADB14D027}"/>
              </a:ext>
            </a:extLst>
          </p:cNvPr>
          <p:cNvSpPr/>
          <p:nvPr/>
        </p:nvSpPr>
        <p:spPr>
          <a:xfrm>
            <a:off x="1474788" y="5829300"/>
            <a:ext cx="2563812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互能量谱密度的定义</a:t>
            </a:r>
            <a:r>
              <a:rPr lang="en-US" altLang="zh-CN" sz="20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:</a:t>
            </a:r>
            <a:endParaRPr lang="zh-CN" altLang="en-US" sz="2000" dirty="0">
              <a:latin typeface="+mn-lt"/>
              <a:ea typeface="微软雅黑" pitchFamily="34" charset="-122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52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52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9" grpId="0"/>
      <p:bldP spid="10" grpId="0"/>
      <p:bldP spid="14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9B958018-600A-831A-8733-E2CBE75A677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527300" y="3497263"/>
            <a:ext cx="4400550" cy="64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确知信号的类型 </a:t>
            </a:r>
            <a:endParaRPr lang="en-US" altLang="zh-CN" sz="4400" b="1" dirty="0">
              <a:solidFill>
                <a:srgbClr val="003399"/>
              </a:solidFill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EDB0A1FC-A436-93FC-BDBD-EE96EC77F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.1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C802EF0-AE1D-43CD-F813-56BB7CCEDC2D}"/>
              </a:ext>
            </a:extLst>
          </p:cNvPr>
          <p:cNvSpPr/>
          <p:nvPr/>
        </p:nvSpPr>
        <p:spPr>
          <a:xfrm>
            <a:off x="260350" y="450850"/>
            <a:ext cx="604520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en-US" altLang="zh-CN" sz="3200" b="1" kern="0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2.3.4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功率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信号的</a:t>
            </a:r>
            <a:r>
              <a:rPr lang="zh-CN" altLang="en-US" sz="3200" b="1" dirty="0">
                <a:solidFill>
                  <a:srgbClr val="993366"/>
                </a:solidFill>
                <a:latin typeface="微软雅黑" pitchFamily="34" charset="-122"/>
                <a:ea typeface="微软雅黑" pitchFamily="34" charset="-122"/>
              </a:rPr>
              <a:t>互</a:t>
            </a:r>
            <a:r>
              <a:rPr lang="zh-CN" altLang="en-US" sz="32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相关函数</a:t>
            </a:r>
            <a:endParaRPr lang="zh-CN" altLang="en-US" sz="3200" b="1" kern="0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EB97F5F-4CCB-1824-9073-A94C1970B3B5}"/>
              </a:ext>
            </a:extLst>
          </p:cNvPr>
          <p:cNvSpPr/>
          <p:nvPr/>
        </p:nvSpPr>
        <p:spPr>
          <a:xfrm>
            <a:off x="704850" y="1162050"/>
            <a:ext cx="1489710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2" indent="-2286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定义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28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F7C8A9-1A23-3DEF-6FBD-F9A2EF9608F1}"/>
              </a:ext>
            </a:extLst>
          </p:cNvPr>
          <p:cNvSpPr/>
          <p:nvPr/>
        </p:nvSpPr>
        <p:spPr>
          <a:xfrm>
            <a:off x="704850" y="1917700"/>
            <a:ext cx="1489710" cy="523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2" indent="-2286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dirty="0">
                <a:latin typeface="黑体" pitchFamily="49" charset="-122"/>
                <a:ea typeface="黑体" pitchFamily="49" charset="-122"/>
              </a:rPr>
              <a:t>性质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：</a:t>
            </a:r>
            <a:endParaRPr lang="zh-CN" altLang="en-US" sz="2800" kern="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2F4159-7199-1804-0BA7-A10AE84B8799}"/>
              </a:ext>
            </a:extLst>
          </p:cNvPr>
          <p:cNvSpPr/>
          <p:nvPr/>
        </p:nvSpPr>
        <p:spPr>
          <a:xfrm>
            <a:off x="1238250" y="3473450"/>
            <a:ext cx="7334250" cy="4079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3" indent="-228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2000" dirty="0">
                <a:latin typeface="+mn-lt"/>
                <a:ea typeface="微软雅黑" pitchFamily="34" charset="-122"/>
              </a:rPr>
              <a:t>若两个周期性功率信号的周期相同，则其互相关函数可以写为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:</a:t>
            </a:r>
          </a:p>
        </p:txBody>
      </p:sp>
      <p:graphicFrame>
        <p:nvGraphicFramePr>
          <p:cNvPr id="50180" name="Object 4">
            <a:extLst>
              <a:ext uri="{FF2B5EF4-FFF2-40B4-BE49-F238E27FC236}">
                <a16:creationId xmlns:a16="http://schemas.microsoft.com/office/drawing/2014/main" id="{8726F83C-3E92-B0BE-88C6-78035EE9A3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5563" y="1250950"/>
          <a:ext cx="5354637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238500" imgH="393700" progId="Equation.3">
                  <p:embed/>
                </p:oleObj>
              </mc:Choice>
              <mc:Fallback>
                <p:oleObj name="公式" r:id="rId3" imgW="3238500" imgH="393700" progId="Equation.3">
                  <p:embed/>
                  <p:pic>
                    <p:nvPicPr>
                      <p:cNvPr id="50180" name="Object 4">
                        <a:extLst>
                          <a:ext uri="{FF2B5EF4-FFF2-40B4-BE49-F238E27FC236}">
                            <a16:creationId xmlns:a16="http://schemas.microsoft.com/office/drawing/2014/main" id="{8726F83C-3E92-B0BE-88C6-78035EE9A3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5563" y="1250950"/>
                        <a:ext cx="5354637" cy="674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88194829-A5D0-E766-E4F8-EA91FFCF8752}"/>
              </a:ext>
            </a:extLst>
          </p:cNvPr>
          <p:cNvSpPr/>
          <p:nvPr/>
        </p:nvSpPr>
        <p:spPr>
          <a:xfrm>
            <a:off x="1238250" y="2406650"/>
            <a:ext cx="546735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lvl="3"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  </a:t>
            </a:r>
            <a:r>
              <a:rPr lang="en-US" altLang="zh-CN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 </a:t>
            </a:r>
            <a:r>
              <a:rPr lang="en-US" altLang="zh-CN" sz="2000" i="1" dirty="0"/>
              <a:t>R</a:t>
            </a:r>
            <a:r>
              <a:rPr lang="en-US" altLang="zh-CN" sz="2000" baseline="-25000" dirty="0"/>
              <a:t>12</a:t>
            </a:r>
            <a:r>
              <a:rPr lang="en-US" altLang="zh-CN" sz="2000" dirty="0"/>
              <a:t>(</a:t>
            </a:r>
            <a:r>
              <a:rPr lang="en-US" altLang="zh-CN" sz="2000" i="1" dirty="0">
                <a:sym typeface="Symbol" pitchFamily="18" charset="2"/>
              </a:rPr>
              <a:t></a:t>
            </a:r>
            <a:r>
              <a:rPr lang="en-US" altLang="zh-CN" sz="2000" dirty="0"/>
              <a:t>)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和时间</a:t>
            </a:r>
            <a:r>
              <a:rPr lang="zh-CN" altLang="en-US" sz="24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 </a:t>
            </a:r>
            <a:r>
              <a:rPr lang="en-US" altLang="zh-CN" sz="2400" i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t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无关，只和时间差</a:t>
            </a:r>
            <a:r>
              <a:rPr lang="zh-CN" altLang="en-US" sz="2400" i="1" kern="0" dirty="0">
                <a:solidFill>
                  <a:srgbClr val="FF0000"/>
                </a:solidFill>
                <a:latin typeface="+mj-lt"/>
                <a:ea typeface="微软雅黑" pitchFamily="34" charset="-122"/>
                <a:sym typeface="Symbol" pitchFamily="18" charset="2"/>
              </a:rPr>
              <a:t></a:t>
            </a:r>
            <a:r>
              <a:rPr lang="zh-CN" altLang="en-US" sz="2000" i="1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 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有关；</a:t>
            </a:r>
            <a:endParaRPr lang="zh-CN" altLang="en-US" sz="2000" dirty="0">
              <a:latin typeface="+mn-lt"/>
              <a:ea typeface="微软雅黑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EA7414E-7024-3965-9E4B-1F3C17A88AE1}"/>
              </a:ext>
            </a:extLst>
          </p:cNvPr>
          <p:cNvSpPr/>
          <p:nvPr/>
        </p:nvSpPr>
        <p:spPr>
          <a:xfrm>
            <a:off x="1238250" y="2895600"/>
            <a:ext cx="5334000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3" indent="-228600"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r>
              <a:rPr lang="en-US" altLang="zh-CN" sz="2400" i="1" dirty="0">
                <a:latin typeface="+mn-lt"/>
                <a:ea typeface="微软雅黑" pitchFamily="34" charset="-122"/>
              </a:rPr>
              <a:t> </a:t>
            </a:r>
            <a:r>
              <a:rPr lang="en-US" altLang="zh-CN" sz="2000" i="1" dirty="0"/>
              <a:t>R</a:t>
            </a:r>
            <a:r>
              <a:rPr lang="en-US" altLang="zh-CN" sz="2000" baseline="-25000" dirty="0"/>
              <a:t>12</a:t>
            </a:r>
            <a:r>
              <a:rPr lang="en-US" altLang="zh-CN" sz="2000" dirty="0"/>
              <a:t>(</a:t>
            </a:r>
            <a:r>
              <a:rPr lang="en-US" altLang="zh-CN" sz="2000" i="1" dirty="0">
                <a:sym typeface="Symbol" pitchFamily="18" charset="2"/>
              </a:rPr>
              <a:t></a:t>
            </a:r>
            <a:r>
              <a:rPr lang="en-US" altLang="zh-CN" sz="2000" dirty="0"/>
              <a:t>)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 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和两个信号相乘的前后次序有关</a:t>
            </a:r>
            <a:r>
              <a:rPr lang="zh-CN" altLang="en-US" sz="2000" kern="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：</a:t>
            </a:r>
          </a:p>
        </p:txBody>
      </p:sp>
      <p:graphicFrame>
        <p:nvGraphicFramePr>
          <p:cNvPr id="52230" name="Object 6">
            <a:extLst>
              <a:ext uri="{FF2B5EF4-FFF2-40B4-BE49-F238E27FC236}">
                <a16:creationId xmlns:a16="http://schemas.microsoft.com/office/drawing/2014/main" id="{F0DDDA74-6E7E-7E78-B2F3-4A808D7785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6650" y="2940050"/>
          <a:ext cx="219075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040948" imgH="215806" progId="Equation.3">
                  <p:embed/>
                </p:oleObj>
              </mc:Choice>
              <mc:Fallback>
                <p:oleObj name="公式" r:id="rId5" imgW="1040948" imgH="215806" progId="Equation.3">
                  <p:embed/>
                  <p:pic>
                    <p:nvPicPr>
                      <p:cNvPr id="52230" name="Object 6">
                        <a:extLst>
                          <a:ext uri="{FF2B5EF4-FFF2-40B4-BE49-F238E27FC236}">
                            <a16:creationId xmlns:a16="http://schemas.microsoft.com/office/drawing/2014/main" id="{F0DDDA74-6E7E-7E78-B2F3-4A808D7785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2940050"/>
                        <a:ext cx="2190750" cy="390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Object 4">
            <a:extLst>
              <a:ext uri="{FF2B5EF4-FFF2-40B4-BE49-F238E27FC236}">
                <a16:creationId xmlns:a16="http://schemas.microsoft.com/office/drawing/2014/main" id="{0CBA703A-1674-FD9E-BBF3-C8D6C2D064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0" y="3829050"/>
          <a:ext cx="47752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2997000" imgH="431640" progId="Equation.3">
                  <p:embed/>
                </p:oleObj>
              </mc:Choice>
              <mc:Fallback>
                <p:oleObj name="公式" r:id="rId7" imgW="2997000" imgH="431640" progId="Equation.3">
                  <p:embed/>
                  <p:pic>
                    <p:nvPicPr>
                      <p:cNvPr id="50182" name="Object 4">
                        <a:extLst>
                          <a:ext uri="{FF2B5EF4-FFF2-40B4-BE49-F238E27FC236}">
                            <a16:creationId xmlns:a16="http://schemas.microsoft.com/office/drawing/2014/main" id="{0CBA703A-1674-FD9E-BBF3-C8D6C2D064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829050"/>
                        <a:ext cx="4775200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266E1F12-5802-51EF-C221-555D1D906248}"/>
              </a:ext>
            </a:extLst>
          </p:cNvPr>
          <p:cNvSpPr/>
          <p:nvPr/>
        </p:nvSpPr>
        <p:spPr>
          <a:xfrm>
            <a:off x="1238250" y="4629150"/>
            <a:ext cx="7334250" cy="4032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lvl="3" indent="-228600">
              <a:lnSpc>
                <a:spcPct val="110000"/>
              </a:lnSpc>
              <a:spcBef>
                <a:spcPct val="20000"/>
              </a:spcBef>
              <a:buClr>
                <a:srgbClr val="0000CC"/>
              </a:buClr>
              <a:buSzPct val="55000"/>
              <a:buFont typeface="Wingdings" pitchFamily="2" charset="2"/>
              <a:buChar char="u"/>
              <a:defRPr/>
            </a:pPr>
            <a:r>
              <a:rPr lang="en-US" altLang="zh-CN" sz="2000" i="1" dirty="0">
                <a:latin typeface="+mn-lt"/>
                <a:ea typeface="微软雅黑" pitchFamily="34" charset="-122"/>
              </a:rPr>
              <a:t>R</a:t>
            </a:r>
            <a:r>
              <a:rPr lang="en-US" altLang="zh-CN" sz="2000" baseline="-25000" dirty="0">
                <a:latin typeface="+mn-lt"/>
                <a:ea typeface="微软雅黑" pitchFamily="34" charset="-122"/>
              </a:rPr>
              <a:t>12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(</a:t>
            </a:r>
            <a:r>
              <a:rPr lang="en-US" altLang="zh-CN" sz="2000" i="1" dirty="0">
                <a:latin typeface="+mn-lt"/>
                <a:ea typeface="微软雅黑" pitchFamily="34" charset="-122"/>
                <a:sym typeface="Symbol" pitchFamily="18" charset="2"/>
              </a:rPr>
              <a:t></a:t>
            </a:r>
            <a:r>
              <a:rPr lang="en-US" altLang="zh-CN" sz="2000" dirty="0">
                <a:latin typeface="+mn-lt"/>
                <a:ea typeface="微软雅黑" pitchFamily="34" charset="-122"/>
              </a:rPr>
              <a:t>)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和其互功率谱</a:t>
            </a:r>
            <a:r>
              <a:rPr lang="en-US" altLang="zh-CN" sz="2000" i="1" dirty="0">
                <a:latin typeface="+mn-lt"/>
                <a:ea typeface="微软雅黑" pitchFamily="34" charset="-122"/>
              </a:rPr>
              <a:t>C</a:t>
            </a:r>
            <a:r>
              <a:rPr lang="en-US" altLang="zh-CN" sz="2000" baseline="-25000" dirty="0">
                <a:latin typeface="+mn-lt"/>
                <a:ea typeface="微软雅黑" pitchFamily="34" charset="-122"/>
              </a:rPr>
              <a:t>12</a:t>
            </a:r>
            <a:r>
              <a:rPr lang="zh-CN" altLang="en-US" sz="2000" dirty="0">
                <a:latin typeface="+mn-lt"/>
                <a:ea typeface="微软雅黑" pitchFamily="34" charset="-122"/>
              </a:rPr>
              <a:t>之间也有傅里叶变换关系：</a:t>
            </a:r>
            <a:endParaRPr lang="zh-CN" altLang="en-US" sz="2000" kern="0" dirty="0">
              <a:solidFill>
                <a:srgbClr val="00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51938B-5114-A3FD-3D2E-99D086BAEA31}"/>
              </a:ext>
            </a:extLst>
          </p:cNvPr>
          <p:cNvSpPr/>
          <p:nvPr/>
        </p:nvSpPr>
        <p:spPr>
          <a:xfrm>
            <a:off x="1504950" y="6007100"/>
            <a:ext cx="19796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00"/>
                </a:solidFill>
                <a:latin typeface="+mn-lt"/>
                <a:ea typeface="微软雅黑" pitchFamily="34" charset="-122"/>
              </a:rPr>
              <a:t>互功率谱定义：</a:t>
            </a:r>
            <a:endParaRPr lang="zh-CN" altLang="en-US" sz="2000" dirty="0">
              <a:latin typeface="+mn-lt"/>
              <a:ea typeface="微软雅黑" pitchFamily="34" charset="-122"/>
            </a:endParaRPr>
          </a:p>
        </p:txBody>
      </p:sp>
      <p:graphicFrame>
        <p:nvGraphicFramePr>
          <p:cNvPr id="50184" name="Object 8">
            <a:extLst>
              <a:ext uri="{FF2B5EF4-FFF2-40B4-BE49-F238E27FC236}">
                <a16:creationId xmlns:a16="http://schemas.microsoft.com/office/drawing/2014/main" id="{F9673F8B-6C38-F423-C3C6-CC6304480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38550" y="6035675"/>
          <a:ext cx="16652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1066800" imgH="241300" progId="Equation.3">
                  <p:embed/>
                </p:oleObj>
              </mc:Choice>
              <mc:Fallback>
                <p:oleObj name="公式" r:id="rId9" imgW="1066800" imgH="241300" progId="Equation.3">
                  <p:embed/>
                  <p:pic>
                    <p:nvPicPr>
                      <p:cNvPr id="50184" name="Object 8">
                        <a:extLst>
                          <a:ext uri="{FF2B5EF4-FFF2-40B4-BE49-F238E27FC236}">
                            <a16:creationId xmlns:a16="http://schemas.microsoft.com/office/drawing/2014/main" id="{F9673F8B-6C38-F423-C3C6-CC63044808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8550" y="6035675"/>
                        <a:ext cx="166528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>
            <a:extLst>
              <a:ext uri="{FF2B5EF4-FFF2-40B4-BE49-F238E27FC236}">
                <a16:creationId xmlns:a16="http://schemas.microsoft.com/office/drawing/2014/main" id="{A88BFCC6-7037-C0D0-07D5-EBB9506B0F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4625" y="5118100"/>
          <a:ext cx="2727325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447560" imgH="431640" progId="Equation.3">
                  <p:embed/>
                </p:oleObj>
              </mc:Choice>
              <mc:Fallback>
                <p:oleObj name="公式" r:id="rId11" imgW="1447560" imgH="431640" progId="Equation.3">
                  <p:embed/>
                  <p:pic>
                    <p:nvPicPr>
                      <p:cNvPr id="50188" name="Object 12">
                        <a:extLst>
                          <a:ext uri="{FF2B5EF4-FFF2-40B4-BE49-F238E27FC236}">
                            <a16:creationId xmlns:a16="http://schemas.microsoft.com/office/drawing/2014/main" id="{A88BFCC6-7037-C0D0-07D5-EBB9506B0F6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25" y="5118100"/>
                        <a:ext cx="2727325" cy="771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0" name="Object 14">
            <a:extLst>
              <a:ext uri="{FF2B5EF4-FFF2-40B4-BE49-F238E27FC236}">
                <a16:creationId xmlns:a16="http://schemas.microsoft.com/office/drawing/2014/main" id="{A98F6760-792C-32F7-A5E1-70D7670A3F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8313" y="5162550"/>
          <a:ext cx="4605337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311400" imgH="330200" progId="Equation.3">
                  <p:embed/>
                </p:oleObj>
              </mc:Choice>
              <mc:Fallback>
                <p:oleObj name="公式" r:id="rId13" imgW="2311400" imgH="330200" progId="Equation.3">
                  <p:embed/>
                  <p:pic>
                    <p:nvPicPr>
                      <p:cNvPr id="50190" name="Object 14">
                        <a:extLst>
                          <a:ext uri="{FF2B5EF4-FFF2-40B4-BE49-F238E27FC236}">
                            <a16:creationId xmlns:a16="http://schemas.microsoft.com/office/drawing/2014/main" id="{A98F6760-792C-32F7-A5E1-70D7670A3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8313" y="5162550"/>
                        <a:ext cx="4605337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5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10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12" grpId="0"/>
      <p:bldP spid="16" grpId="0"/>
      <p:bldP spid="17" grpId="0"/>
      <p:bldP spid="20" grpId="0"/>
      <p:bldP spid="2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92D36E-6518-04A6-0C66-EE08236C352B}"/>
              </a:ext>
            </a:extLst>
          </p:cNvPr>
          <p:cNvSpPr txBox="1">
            <a:spLocks/>
          </p:cNvSpPr>
          <p:nvPr/>
        </p:nvSpPr>
        <p:spPr bwMode="auto">
          <a:xfrm>
            <a:off x="2857500" y="2482850"/>
            <a:ext cx="4143375" cy="151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zh-CN" altLang="en-US" sz="7200" kern="0" dirty="0">
                <a:solidFill>
                  <a:srgbClr val="003399"/>
                </a:solidFill>
                <a:latin typeface="隶书" pitchFamily="49" charset="-122"/>
                <a:ea typeface="隶书" pitchFamily="49" charset="-122"/>
              </a:rPr>
              <a:t> 谢谢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0D99F-72B5-D341-9AA0-AD214EEA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ja-JP" altLang="en-US" sz="4000" b="0">
                <a:effectLst/>
                <a:latin typeface="AdobeSongStd"/>
              </a:rPr>
              <a:t>知识回顾及理解 </a:t>
            </a:r>
            <a:endParaRPr lang="en-US" sz="8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E605E-8E42-F74D-98AA-93F5F82ED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dB, dBm, </a:t>
            </a:r>
            <a:r>
              <a:rPr lang="en-US" dirty="0" err="1"/>
              <a:t>dBW关系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zh-CN" altLang="en-US" dirty="0"/>
              <a:t>为什么</a:t>
            </a:r>
            <a:r>
              <a:rPr lang="en-US" altLang="zh-CN" dirty="0"/>
              <a:t>-3dB</a:t>
            </a:r>
            <a:r>
              <a:rPr lang="zh-CN" altLang="en-US" dirty="0"/>
              <a:t>为功率一半？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5DF16-D93D-8F4D-A73F-4059E4D9AB2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589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83757-7783-3544-9E97-8AD40F895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942" y="502920"/>
            <a:ext cx="8229600" cy="3886200"/>
          </a:xfrm>
        </p:spPr>
        <p:txBody>
          <a:bodyPr/>
          <a:lstStyle/>
          <a:p>
            <a:r>
              <a:rPr lang="en-US" dirty="0"/>
              <a:t>dB, dBm, </a:t>
            </a:r>
            <a:r>
              <a:rPr lang="en-US" dirty="0" err="1"/>
              <a:t>dBW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0445DB-FF84-D345-90F7-4BE1B4B8CA2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F03F80-880A-434E-8054-CF7B616EF19C}"/>
              </a:ext>
            </a:extLst>
          </p:cNvPr>
          <p:cNvSpPr txBox="1"/>
          <p:nvPr/>
        </p:nvSpPr>
        <p:spPr>
          <a:xfrm>
            <a:off x="182880" y="1234440"/>
            <a:ext cx="84124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0" i="0" u="none" strike="noStrike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“传播损耗是</a:t>
            </a:r>
            <a:r>
              <a:rPr lang="en-US" sz="2000" b="0" i="0" u="none" strike="noStrike" dirty="0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xx dB”、“</a:t>
            </a:r>
            <a:r>
              <a:rPr lang="ja-JP" altLang="en-US" sz="2000" b="0" i="0" u="none" strike="noStrike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发射功率是</a:t>
            </a:r>
            <a:r>
              <a:rPr lang="en-US" sz="2000" b="0" i="0" u="none" strike="noStrike" dirty="0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xx dBm”、“</a:t>
            </a:r>
            <a:r>
              <a:rPr lang="ja-JP" altLang="en-US" sz="2000" b="0" i="0" u="none" strike="noStrike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天线增益是</a:t>
            </a:r>
            <a:r>
              <a:rPr lang="en-US" sz="2000" b="0" i="0" u="none" strike="noStrike" dirty="0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xx </a:t>
            </a:r>
            <a:r>
              <a:rPr lang="en-US" sz="2000" b="0" i="0" u="none" strike="noStrike" dirty="0" err="1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dBi</a:t>
            </a:r>
            <a:r>
              <a:rPr lang="en-US" sz="2000" b="0" i="0" u="none" strike="noStrike" dirty="0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”…… </a:t>
            </a:r>
            <a:endParaRPr lang="en-US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BC594-9FB4-364D-A439-E819BD4A7843}"/>
              </a:ext>
            </a:extLst>
          </p:cNvPr>
          <p:cNvSpPr txBox="1"/>
          <p:nvPr/>
        </p:nvSpPr>
        <p:spPr>
          <a:xfrm>
            <a:off x="3840480" y="581932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dB</a:t>
            </a:r>
            <a:r>
              <a:rPr lang="ja-JP" altLang="en-US" sz="1600" b="0" i="0" u="none" strike="noStrike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家族不仅可以表示功率的增益和损耗，还可以表示电压、电流、音频等，具体场景具体应用</a:t>
            </a:r>
            <a:r>
              <a:rPr lang="en-US" altLang="ja-JP" sz="1600" b="0" i="0" u="none" strike="noStrike" dirty="0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…</a:t>
            </a:r>
            <a:endParaRPr lang="en-US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41D114-B8F2-4B47-9A08-654B00E69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668439"/>
            <a:ext cx="2427393" cy="114777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54D22B-C8BB-4540-B92B-16E010506466}"/>
              </a:ext>
            </a:extLst>
          </p:cNvPr>
          <p:cNvSpPr txBox="1"/>
          <p:nvPr/>
        </p:nvSpPr>
        <p:spPr>
          <a:xfrm>
            <a:off x="182880" y="2717087"/>
            <a:ext cx="52414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dB</a:t>
            </a:r>
            <a:r>
              <a:rPr lang="ja-JP" altLang="en-US" sz="1800" b="0" i="0" u="none" strike="noStrike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表示功率</a:t>
            </a:r>
            <a:r>
              <a:rPr lang="en-US" sz="1800" b="0" i="0" u="none" strike="noStrike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P 1 </a:t>
            </a:r>
            <a:r>
              <a:rPr lang="ja-JP" altLang="en-US" sz="1800" b="0" i="0" u="none" strike="noStrike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相对于参考功率</a:t>
            </a:r>
            <a:r>
              <a:rPr lang="en-US" sz="1800" b="0" i="0" u="none" strike="noStrike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P 0 </a:t>
            </a:r>
            <a:r>
              <a:rPr lang="ja-JP" altLang="en-US" sz="1800" b="0" i="0" u="none" strike="noStrike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的大小关系。如果</a:t>
            </a:r>
            <a:r>
              <a:rPr lang="en-US" sz="1800" b="0" i="0" u="none" strike="noStrike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P 1 </a:t>
            </a:r>
            <a:r>
              <a:rPr lang="ja-JP" altLang="en-US" sz="1800" b="0" i="0" u="none" strike="noStrike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是</a:t>
            </a:r>
            <a:r>
              <a:rPr lang="en-US" sz="1800" b="0" i="0" u="none" strike="noStrike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P 0 </a:t>
            </a:r>
            <a:r>
              <a:rPr lang="ja-JP" altLang="en-US" sz="1800" b="0" i="0" u="none" strike="noStrike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的</a:t>
            </a:r>
            <a:r>
              <a:rPr lang="en-US" altLang="ja-JP" sz="1800" b="0" i="0" u="none" strike="noStrike" dirty="0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2</a:t>
            </a:r>
            <a:r>
              <a:rPr lang="ja-JP" altLang="en-US" sz="1800" b="0" i="0" u="none" strike="noStrike">
                <a:solidFill>
                  <a:srgbClr val="323232"/>
                </a:solidFill>
                <a:effectLst/>
                <a:latin typeface="Times New Roman" panose="02020603050405020304" pitchFamily="18" charset="0"/>
                <a:ea typeface="PingFang SC" panose="020B0400000000000000" pitchFamily="34" charset="-122"/>
                <a:cs typeface="Times New Roman" panose="02020603050405020304" pitchFamily="18" charset="0"/>
              </a:rPr>
              <a:t>倍，那么： 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5E9C167-8427-FF45-B5DB-49182F1B2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3311568"/>
            <a:ext cx="3637280" cy="95935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4057B7F-D979-C14A-AB05-848DDEE3A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42" y="4635466"/>
            <a:ext cx="3637280" cy="6459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4FA17C-5473-D841-8837-35AEE081F9B5}"/>
              </a:ext>
            </a:extLst>
          </p:cNvPr>
          <p:cNvSpPr txBox="1"/>
          <p:nvPr/>
        </p:nvSpPr>
        <p:spPr>
          <a:xfrm>
            <a:off x="182880" y="429708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b="0" i="0" u="none" strike="noStrike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 如果</a:t>
            </a:r>
            <a:r>
              <a:rPr lang="en-US" sz="1800" b="0" i="0" u="none" strike="noStrike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ja-JP" altLang="en-US" sz="1800" b="0" i="0" u="none" strike="noStrike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sz="1800" b="0" i="0" u="none" strike="noStrike" dirty="0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P0</a:t>
            </a:r>
            <a:r>
              <a:rPr lang="ja-JP" altLang="en-US" sz="1800" b="0" i="0" u="none" strike="noStrike"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anose="02020603050405020304" pitchFamily="18" charset="0"/>
              </a:rPr>
              <a:t>的一半，那么： </a:t>
            </a:r>
            <a:endParaRPr lang="en-US" sz="1800" dirty="0">
              <a:latin typeface="DengXian" panose="02010600030101010101" pitchFamily="2" charset="-122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6241555-C0DE-1F41-B0B1-096C9B7A69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016" y="5499100"/>
            <a:ext cx="1473200" cy="977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116CCE-7E44-1C46-9C31-B528D2A386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22558" y="5600080"/>
            <a:ext cx="1562100" cy="9525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A2BFCC7-849F-2549-9D18-C7E19D96147C}"/>
              </a:ext>
            </a:extLst>
          </p:cNvPr>
          <p:cNvSpPr txBox="1"/>
          <p:nvPr/>
        </p:nvSpPr>
        <p:spPr>
          <a:xfrm>
            <a:off x="4491697" y="4335810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+3 dB，</a:t>
            </a:r>
            <a:r>
              <a:rPr lang="ja-JP" altLang="en-US">
                <a:effectLst/>
              </a:rPr>
              <a:t>表示功率增加为</a:t>
            </a:r>
            <a:r>
              <a:rPr lang="en-US" altLang="ja-JP" dirty="0">
                <a:effectLst/>
              </a:rPr>
              <a:t>2</a:t>
            </a:r>
            <a:r>
              <a:rPr lang="ja-JP" altLang="en-US">
                <a:effectLst/>
              </a:rPr>
              <a:t>倍；</a:t>
            </a:r>
            <a:r>
              <a:rPr lang="ja-JP" altLang="en-US"/>
              <a:t> </a:t>
            </a:r>
            <a:endParaRPr lang="en-US" altLang="ja-JP" dirty="0"/>
          </a:p>
          <a:p>
            <a:r>
              <a:rPr lang="en-US" altLang="ja-JP" dirty="0">
                <a:effectLst/>
              </a:rPr>
              <a:t>+10 </a:t>
            </a:r>
            <a:r>
              <a:rPr lang="en-US" dirty="0">
                <a:effectLst/>
              </a:rPr>
              <a:t>dB，</a:t>
            </a:r>
            <a:r>
              <a:rPr lang="ja-JP" altLang="en-US">
                <a:effectLst/>
              </a:rPr>
              <a:t>表示功率增加为</a:t>
            </a:r>
            <a:r>
              <a:rPr lang="en-US" altLang="ja-JP" dirty="0">
                <a:effectLst/>
              </a:rPr>
              <a:t>10</a:t>
            </a:r>
            <a:r>
              <a:rPr lang="ja-JP" altLang="en-US">
                <a:effectLst/>
              </a:rPr>
              <a:t>倍。</a:t>
            </a:r>
            <a:endParaRPr lang="en-US" altLang="ja-JP" dirty="0">
              <a:effectLst/>
            </a:endParaRPr>
          </a:p>
          <a:p>
            <a:r>
              <a:rPr lang="en-US" altLang="ja-JP" dirty="0">
                <a:effectLst/>
              </a:rPr>
              <a:t>-3 </a:t>
            </a:r>
            <a:r>
              <a:rPr lang="en-US" dirty="0">
                <a:effectLst/>
              </a:rPr>
              <a:t>dB，</a:t>
            </a:r>
            <a:r>
              <a:rPr lang="ja-JP" altLang="en-US">
                <a:effectLst/>
              </a:rPr>
              <a:t>表示功率减小为</a:t>
            </a:r>
            <a:r>
              <a:rPr lang="en-US" altLang="ja-JP" dirty="0">
                <a:effectLst/>
              </a:rPr>
              <a:t>1/2</a:t>
            </a:r>
            <a:r>
              <a:rPr lang="ja-JP" altLang="en-US">
                <a:effectLst/>
              </a:rPr>
              <a:t>；</a:t>
            </a:r>
            <a:endParaRPr lang="en-US" altLang="ja-JP" dirty="0">
              <a:effectLst/>
            </a:endParaRPr>
          </a:p>
          <a:p>
            <a:r>
              <a:rPr lang="en-US" altLang="ja-JP" dirty="0">
                <a:effectLst/>
              </a:rPr>
              <a:t>-10 </a:t>
            </a:r>
            <a:r>
              <a:rPr lang="en-US" dirty="0">
                <a:effectLst/>
              </a:rPr>
              <a:t>dB，</a:t>
            </a:r>
            <a:r>
              <a:rPr lang="ja-JP" altLang="en-US">
                <a:effectLst/>
              </a:rPr>
              <a:t>表示功率减小为</a:t>
            </a:r>
            <a:r>
              <a:rPr lang="en-US" altLang="ja-JP" dirty="0">
                <a:effectLst/>
              </a:rPr>
              <a:t>1/10</a:t>
            </a:r>
            <a:r>
              <a:rPr lang="ja-JP" altLang="en-US">
                <a:effectLst/>
              </a:rPr>
              <a:t>。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BFFFF88-D17D-EF45-9596-8BCE81B487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9172" y="2437678"/>
            <a:ext cx="3934525" cy="171180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9CEB5E-E44E-4842-AC44-003A071A0D2C}"/>
              </a:ext>
            </a:extLst>
          </p:cNvPr>
          <p:cNvSpPr txBox="1"/>
          <p:nvPr/>
        </p:nvSpPr>
        <p:spPr>
          <a:xfrm>
            <a:off x="5129172" y="1811971"/>
            <a:ext cx="36792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i="0" u="none" strike="noStrike" dirty="0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dB</a:t>
            </a:r>
            <a:r>
              <a:rPr lang="ja-JP" altLang="en-US" sz="1400" b="0" i="0" u="none" strike="noStrike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是个相对值，它的使命就是把一个很大或者很小的数，用一个简短的形式表达出来。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241928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141403-14E8-4D4E-93E0-FD919D013B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4B9A3A-9A30-FE4D-9003-437FF862F021}"/>
              </a:ext>
            </a:extLst>
          </p:cNvPr>
          <p:cNvSpPr txBox="1"/>
          <p:nvPr/>
        </p:nvSpPr>
        <p:spPr>
          <a:xfrm>
            <a:off x="274320" y="712435"/>
            <a:ext cx="74980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 err="1">
                <a:solidFill>
                  <a:srgbClr val="4D4D4D"/>
                </a:solidFill>
                <a:effectLst/>
                <a:latin typeface="-apple-system"/>
              </a:rPr>
              <a:t>dBm、dBw</a:t>
            </a:r>
            <a:r>
              <a:rPr lang="ja-JP" altLang="en-US" sz="1800" b="0" i="0" u="none" strike="noStrike">
                <a:solidFill>
                  <a:srgbClr val="4D4D4D"/>
                </a:solidFill>
                <a:effectLst/>
                <a:latin typeface="-apple-system"/>
              </a:rPr>
              <a:t>就是把</a:t>
            </a:r>
            <a:r>
              <a:rPr lang="en-US" sz="1800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dB</a:t>
            </a:r>
            <a:r>
              <a:rPr lang="ja-JP" altLang="en-US" sz="1800" b="0" i="0" u="none" strike="noStrike">
                <a:solidFill>
                  <a:srgbClr val="4D4D4D"/>
                </a:solidFill>
                <a:effectLst/>
                <a:latin typeface="-apple-system"/>
              </a:rPr>
              <a:t>公式中的参考功率</a:t>
            </a:r>
            <a:r>
              <a:rPr lang="en-US" sz="1800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P0</a:t>
            </a:r>
            <a:r>
              <a:rPr lang="ja-JP" altLang="en-US" sz="1800" b="0" i="0" u="none" strike="noStrike">
                <a:solidFill>
                  <a:srgbClr val="4D4D4D"/>
                </a:solidFill>
                <a:effectLst/>
                <a:latin typeface="-apple-system"/>
              </a:rPr>
              <a:t>分别换成</a:t>
            </a:r>
            <a:r>
              <a:rPr lang="en-US" altLang="ja-JP" sz="1800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1 </a:t>
            </a:r>
            <a:r>
              <a:rPr lang="en-US" sz="1800" b="0" i="0" u="none" strike="noStrike" dirty="0">
                <a:solidFill>
                  <a:srgbClr val="4D4D4D"/>
                </a:solidFill>
                <a:effectLst/>
                <a:latin typeface="-apple-system"/>
              </a:rPr>
              <a:t>mW、1 W：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BF18BD-31DA-8C46-9036-4B2D549AC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261349"/>
            <a:ext cx="4572000" cy="216765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24CF3-0FEA-1246-9977-99DC6E3E0CC2}"/>
              </a:ext>
            </a:extLst>
          </p:cNvPr>
          <p:cNvSpPr txBox="1"/>
          <p:nvPr/>
        </p:nvSpPr>
        <p:spPr>
          <a:xfrm>
            <a:off x="274320" y="3655816"/>
            <a:ext cx="5394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dirty="0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 mW、1 W</a:t>
            </a:r>
            <a:r>
              <a:rPr lang="ja-JP" altLang="en-US" sz="2000" b="0" i="0" u="none" strike="noStrike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都是确定的值，</a:t>
            </a:r>
            <a:endParaRPr lang="en-US" altLang="ja-JP" sz="2000" b="0" i="0" u="none" strike="noStrike" dirty="0">
              <a:solidFill>
                <a:srgbClr val="323232"/>
              </a:solidFill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r>
              <a:rPr lang="ja-JP" altLang="en-US" sz="2000" b="0" i="0" u="none" strike="noStrike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因此</a:t>
            </a:r>
            <a:r>
              <a:rPr lang="en-US" sz="2000" b="0" i="0" u="none" strike="noStrike" dirty="0" err="1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dBm、dBw</a:t>
            </a:r>
            <a:r>
              <a:rPr lang="ja-JP" altLang="en-US" sz="2000" b="0" i="0" u="none" strike="noStrike">
                <a:solidFill>
                  <a:srgbClr val="323232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都可以表示功率的绝对值。</a:t>
            </a:r>
            <a:endParaRPr lang="en-US" sz="20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2C09EF-4991-EB49-8701-7ABB9BAE7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8527" y="1053346"/>
            <a:ext cx="3039913" cy="558306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E75256B-7B2E-0C4A-96A6-8779D36DF3DC}"/>
              </a:ext>
            </a:extLst>
          </p:cNvPr>
          <p:cNvSpPr txBox="1"/>
          <p:nvPr/>
        </p:nvSpPr>
        <p:spPr>
          <a:xfrm>
            <a:off x="548640" y="5365818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u="none" strike="noStrike" dirty="0">
                <a:solidFill>
                  <a:srgbClr val="C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 W = 30 dBm</a:t>
            </a:r>
            <a:r>
              <a:rPr lang="zh-CN" altLang="en-US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   </a:t>
            </a:r>
            <a:r>
              <a:rPr lang="en-US" altLang="zh-CN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-----</a:t>
            </a:r>
            <a:r>
              <a:rPr lang="zh-CN" altLang="en-US" b="1" dirty="0">
                <a:solidFill>
                  <a:srgbClr val="C00000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基准</a:t>
            </a:r>
            <a:r>
              <a:rPr lang="en-US" b="0" i="0" u="none" strike="noStrike" dirty="0">
                <a:solidFill>
                  <a:srgbClr val="C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 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DB1EA1-CA51-614A-A08B-E635B713C22A}"/>
              </a:ext>
            </a:extLst>
          </p:cNvPr>
          <p:cNvSpPr txBox="1"/>
          <p:nvPr/>
        </p:nvSpPr>
        <p:spPr>
          <a:xfrm>
            <a:off x="457200" y="5959865"/>
            <a:ext cx="52120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i="0" u="none" strike="noStrike">
                <a:solidFill>
                  <a:srgbClr val="C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加</a:t>
            </a:r>
            <a:r>
              <a:rPr lang="en-US" altLang="ja-JP" sz="2000" b="1" i="0" u="none" strike="noStrike" dirty="0">
                <a:solidFill>
                  <a:srgbClr val="C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lang="ja-JP" altLang="en-US" sz="2000" b="1" i="0" u="none" strike="noStrike">
                <a:solidFill>
                  <a:srgbClr val="C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乘</a:t>
            </a:r>
            <a:r>
              <a:rPr lang="en-US" altLang="ja-JP" sz="2000" b="1" i="0" u="none" strike="noStrike" dirty="0">
                <a:solidFill>
                  <a:srgbClr val="C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ja-JP" altLang="en-US" sz="2000" b="1" i="0" u="none" strike="noStrike">
                <a:solidFill>
                  <a:srgbClr val="C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，加</a:t>
            </a:r>
            <a:r>
              <a:rPr lang="en-US" altLang="ja-JP" sz="2000" b="1" i="0" u="none" strike="noStrike" dirty="0">
                <a:solidFill>
                  <a:srgbClr val="C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10</a:t>
            </a:r>
            <a:r>
              <a:rPr lang="ja-JP" altLang="en-US" sz="2000" b="1" i="0" u="none" strike="noStrike">
                <a:solidFill>
                  <a:srgbClr val="C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乘</a:t>
            </a:r>
            <a:r>
              <a:rPr lang="en-US" altLang="ja-JP" sz="2000" b="1" i="0" u="none" strike="noStrike" dirty="0">
                <a:solidFill>
                  <a:srgbClr val="C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10</a:t>
            </a:r>
            <a:r>
              <a:rPr lang="ja-JP" altLang="en-US" sz="2000" b="1" i="0" u="none" strike="noStrike">
                <a:solidFill>
                  <a:srgbClr val="C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；减</a:t>
            </a:r>
            <a:r>
              <a:rPr lang="en-US" altLang="ja-JP" sz="2000" b="1" i="0" u="none" strike="noStrike" dirty="0">
                <a:solidFill>
                  <a:srgbClr val="C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3</a:t>
            </a:r>
            <a:r>
              <a:rPr lang="ja-JP" altLang="en-US" sz="2000" b="1" i="0" u="none" strike="noStrike">
                <a:solidFill>
                  <a:srgbClr val="C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除</a:t>
            </a:r>
            <a:r>
              <a:rPr lang="en-US" altLang="ja-JP" sz="2000" b="1" i="0" u="none" strike="noStrike" dirty="0">
                <a:solidFill>
                  <a:srgbClr val="C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</a:t>
            </a:r>
            <a:r>
              <a:rPr lang="ja-JP" altLang="en-US" sz="2000" b="1" i="0" u="none" strike="noStrike">
                <a:solidFill>
                  <a:srgbClr val="C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，减</a:t>
            </a:r>
            <a:r>
              <a:rPr lang="en-US" altLang="ja-JP" sz="2000" b="1" i="0" u="none" strike="noStrike" dirty="0">
                <a:solidFill>
                  <a:srgbClr val="C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10</a:t>
            </a:r>
            <a:r>
              <a:rPr lang="ja-JP" altLang="en-US" sz="2000" b="1" i="0" u="none" strike="noStrike">
                <a:solidFill>
                  <a:srgbClr val="C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除</a:t>
            </a:r>
            <a:r>
              <a:rPr lang="en-US" altLang="ja-JP" sz="2000" b="1" i="0" u="none" strike="noStrike" dirty="0">
                <a:solidFill>
                  <a:srgbClr val="C00000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10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54138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71CDE-9041-0A44-97E3-62AA69DAE1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022110-2A21-0E4A-B444-2D1679DB6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502920"/>
            <a:ext cx="5029200" cy="1460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C4D955-80CC-404E-97CB-672742483229}"/>
              </a:ext>
            </a:extLst>
          </p:cNvPr>
          <p:cNvSpPr txBox="1"/>
          <p:nvPr/>
        </p:nvSpPr>
        <p:spPr>
          <a:xfrm>
            <a:off x="551111" y="2331720"/>
            <a:ext cx="4572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求</a:t>
            </a:r>
            <a:r>
              <a:rPr lang="en-US" altLang="zh-CN" dirty="0"/>
              <a:t>44</a:t>
            </a:r>
            <a:r>
              <a:rPr lang="en-US" dirty="0"/>
              <a:t> dBm</a:t>
            </a:r>
            <a:r>
              <a:rPr lang="en-US" altLang="zh-CN" dirty="0"/>
              <a:t>=</a:t>
            </a:r>
            <a:r>
              <a:rPr lang="zh-CN" altLang="en-US" dirty="0"/>
              <a:t>？</a:t>
            </a:r>
            <a:r>
              <a:rPr lang="en-US" dirty="0"/>
              <a:t>W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那么</a:t>
            </a:r>
            <a:r>
              <a:rPr lang="en-US" altLang="zh-CN" dirty="0"/>
              <a:t>47dBm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en-US" altLang="zh-CN" dirty="0"/>
              <a:t>64dBm?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5339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71CDE-9041-0A44-97E3-62AA69DAE1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07F4DD2-422A-41DA-9080-89F305368B89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E55EC-0333-8646-BF26-6AD3B9BD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20" y="3202226"/>
            <a:ext cx="5852160" cy="34109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FBFAAC-961D-C94E-A110-683B57CDAB5E}"/>
              </a:ext>
            </a:extLst>
          </p:cNvPr>
          <p:cNvSpPr txBox="1"/>
          <p:nvPr/>
        </p:nvSpPr>
        <p:spPr>
          <a:xfrm>
            <a:off x="365760" y="1227741"/>
            <a:ext cx="841248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</a:rPr>
              <a:t>dB</a:t>
            </a:r>
            <a:r>
              <a:rPr lang="ja-JP" altLang="en-US">
                <a:effectLst/>
              </a:rPr>
              <a:t>家族中常见的还有</a:t>
            </a:r>
            <a:r>
              <a:rPr lang="en-US" dirty="0" err="1">
                <a:effectLst/>
              </a:rPr>
              <a:t>dBi、dBd、dBc</a:t>
            </a:r>
            <a:r>
              <a:rPr lang="en-US" dirty="0">
                <a:effectLst/>
              </a:rPr>
              <a:t>。</a:t>
            </a:r>
            <a:r>
              <a:rPr lang="en-US" dirty="0"/>
              <a:t> </a:t>
            </a:r>
            <a:r>
              <a:rPr lang="ja-JP" altLang="en-US">
                <a:effectLst/>
              </a:rPr>
              <a:t>它们的计算方法与</a:t>
            </a:r>
            <a:r>
              <a:rPr lang="en-US" dirty="0">
                <a:effectLst/>
              </a:rPr>
              <a:t>dB</a:t>
            </a:r>
            <a:r>
              <a:rPr lang="ja-JP" altLang="en-US">
                <a:effectLst/>
              </a:rPr>
              <a:t>的计算方法完全一样，表示的还是功率的相对值。</a:t>
            </a:r>
            <a:r>
              <a:rPr lang="ja-JP" altLang="en-US"/>
              <a:t> </a:t>
            </a:r>
            <a:br>
              <a:rPr lang="ja-JP" altLang="en-US">
                <a:effectLst/>
              </a:rPr>
            </a:br>
            <a:br>
              <a:rPr lang="ja-JP" altLang="en-US">
                <a:effectLst/>
              </a:rPr>
            </a:br>
            <a:r>
              <a:rPr lang="ja-JP" altLang="en-US">
                <a:effectLst/>
              </a:rPr>
              <a:t>不同的是，它们的参考基准不同，即分母上的参考功率</a:t>
            </a:r>
            <a:r>
              <a:rPr lang="en-US" dirty="0">
                <a:effectLst/>
              </a:rPr>
              <a:t>P</a:t>
            </a:r>
            <a:r>
              <a:rPr lang="en-US" dirty="0"/>
              <a:t> </a:t>
            </a:r>
            <a:r>
              <a:rPr lang="en-US" dirty="0">
                <a:effectLst/>
              </a:rPr>
              <a:t>0</a:t>
            </a:r>
            <a:r>
              <a:rPr lang="en-US" dirty="0"/>
              <a:t> </a:t>
            </a:r>
            <a:r>
              <a:rPr lang="ja-JP" altLang="en-US">
                <a:effectLst/>
              </a:rPr>
              <a:t>所代表的含义不同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748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内容占位符 2">
            <a:extLst>
              <a:ext uri="{FF2B5EF4-FFF2-40B4-BE49-F238E27FC236}">
                <a16:creationId xmlns:a16="http://schemas.microsoft.com/office/drawing/2014/main" id="{BA8491BF-E02E-CF6D-EC16-A1756742F7E9}"/>
              </a:ext>
            </a:extLst>
          </p:cNvPr>
          <p:cNvSpPr txBox="1">
            <a:spLocks/>
          </p:cNvSpPr>
          <p:nvPr/>
        </p:nvSpPr>
        <p:spPr bwMode="auto">
          <a:xfrm>
            <a:off x="1685925" y="4141788"/>
            <a:ext cx="6931025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000"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             每隔一定的时间间隔按相同规律重复 且 无始无终。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7660BAE-FBD4-B776-AFC8-2144ABEF6F12}"/>
              </a:ext>
            </a:extLst>
          </p:cNvPr>
          <p:cNvSpPr/>
          <p:nvPr/>
        </p:nvSpPr>
        <p:spPr>
          <a:xfrm>
            <a:off x="927100" y="4095750"/>
            <a:ext cx="19986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400" b="1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周期信号</a:t>
            </a:r>
            <a:r>
              <a:rPr lang="zh-CN" altLang="en-US" sz="2400" b="1" kern="0" dirty="0">
                <a:solidFill>
                  <a:srgbClr val="0000CC"/>
                </a:solidFill>
                <a:latin typeface="宋体" pitchFamily="2" charset="-122"/>
              </a:rPr>
              <a:t>：</a:t>
            </a:r>
            <a:endParaRPr lang="zh-CN" altLang="en-US" sz="2400" dirty="0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7F630E0-6CE4-7387-D9CF-5ECFA75A4B55}"/>
              </a:ext>
            </a:extLst>
          </p:cNvPr>
          <p:cNvSpPr/>
          <p:nvPr/>
        </p:nvSpPr>
        <p:spPr>
          <a:xfrm>
            <a:off x="895350" y="5834063"/>
            <a:ext cx="2463800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400" b="1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非周期信号</a:t>
            </a:r>
            <a:r>
              <a:rPr lang="zh-CN" altLang="en-US" sz="2400" b="1" kern="0" dirty="0">
                <a:solidFill>
                  <a:srgbClr val="0000CC"/>
                </a:solidFill>
                <a:latin typeface="宋体" pitchFamily="2" charset="-122"/>
              </a:rPr>
              <a:t>： </a:t>
            </a:r>
            <a:endParaRPr lang="zh-CN" altLang="en-US" sz="240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5803413-01BC-8A01-EC86-14B612E7F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923" y="1089041"/>
            <a:ext cx="7778750" cy="8715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anchor="ctr">
            <a:spAutoFit/>
          </a:bodyPr>
          <a:lstStyle/>
          <a:p>
            <a:pPr indent="304800" eaLnBrk="0" hangingPunct="0">
              <a:lnSpc>
                <a:spcPts val="3200"/>
              </a:lnSpc>
              <a:defRPr/>
            </a:pPr>
            <a:r>
              <a:rPr lang="en-US" altLang="zh-CN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—— </a:t>
            </a: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在定义域内的任意时刻都有确定的函数值。否则，为随机  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indent="304800" eaLnBrk="0" hangingPunct="0">
              <a:lnSpc>
                <a:spcPts val="3200"/>
              </a:lnSpc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信号或非确知信号。</a:t>
            </a:r>
            <a:endParaRPr lang="en-US" altLang="zh-CN" sz="2000" dirty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1031" name="矩形 5">
            <a:extLst>
              <a:ext uri="{FF2B5EF4-FFF2-40B4-BE49-F238E27FC236}">
                <a16:creationId xmlns:a16="http://schemas.microsoft.com/office/drawing/2014/main" id="{FC1921C3-EA83-F13E-3844-694BDCD3E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600" y="495300"/>
            <a:ext cx="3021013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何谓确知信号？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2" name="矩形 6">
            <a:extLst>
              <a:ext uri="{FF2B5EF4-FFF2-40B4-BE49-F238E27FC236}">
                <a16:creationId xmlns:a16="http://schemas.microsoft.com/office/drawing/2014/main" id="{B740C287-EF27-F764-170D-22BC09FC6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50" y="2184400"/>
            <a:ext cx="26606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rgbClr val="FF0000"/>
              </a:buClr>
              <a:buSzPct val="80000"/>
              <a:buFont typeface="Wingdings" panose="05000000000000000000" pitchFamily="2" charset="2"/>
              <a:buChar char="n"/>
            </a:pPr>
            <a:r>
              <a:rPr lang="zh-CN" altLang="en-US" sz="2800" b="1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确知信号分类</a:t>
            </a: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33" name="矩形 7">
            <a:extLst>
              <a:ext uri="{FF2B5EF4-FFF2-40B4-BE49-F238E27FC236}">
                <a16:creationId xmlns:a16="http://schemas.microsoft.com/office/drawing/2014/main" id="{CDD75672-7AA1-76E7-6657-6EEA3DDA2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2762250"/>
            <a:ext cx="7631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根据信号的不同特征，可将信号进行不同的分类。</a:t>
            </a: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E89DF2-1018-3065-235C-A6A450A5DB5B}"/>
              </a:ext>
            </a:extLst>
          </p:cNvPr>
          <p:cNvSpPr/>
          <p:nvPr/>
        </p:nvSpPr>
        <p:spPr>
          <a:xfrm>
            <a:off x="893763" y="5238750"/>
            <a:ext cx="6700837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满足上式的最小</a:t>
            </a:r>
            <a:r>
              <a:rPr lang="en-US" sz="2000" i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T</a:t>
            </a:r>
            <a:r>
              <a:rPr lang="en-US" sz="2000" baseline="-25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0   </a:t>
            </a:r>
            <a:r>
              <a:rPr lang="zh-CN" altLang="en-US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（</a:t>
            </a:r>
            <a:r>
              <a:rPr lang="en-US" altLang="zh-CN" sz="2000" i="1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</a:t>
            </a:r>
            <a:r>
              <a:rPr lang="en-US" altLang="zh-CN" sz="2000" kern="0" baseline="-2500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0</a:t>
            </a: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&gt; 0</a:t>
            </a:r>
            <a:r>
              <a:rPr lang="zh-CN" altLang="en-US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）</a:t>
            </a:r>
            <a:r>
              <a:rPr lang="en-US" altLang="zh-CN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称为信号的基波周期。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A04C240E-A857-B9EA-2256-AE15DDE33499}"/>
              </a:ext>
            </a:extLst>
          </p:cNvPr>
          <p:cNvSpPr txBox="1">
            <a:spLocks/>
          </p:cNvSpPr>
          <p:nvPr/>
        </p:nvSpPr>
        <p:spPr>
          <a:xfrm>
            <a:off x="796925" y="3473450"/>
            <a:ext cx="6797675" cy="4445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1. </a:t>
            </a:r>
            <a:r>
              <a:rPr lang="zh-CN" altLang="en-US" sz="2400" b="1" kern="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按照是否具有周期重复性区分</a:t>
            </a:r>
            <a:endParaRPr lang="zh-CN" altLang="en-US" sz="2400" kern="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pSp>
        <p:nvGrpSpPr>
          <p:cNvPr id="2" name="组合 11">
            <a:extLst>
              <a:ext uri="{FF2B5EF4-FFF2-40B4-BE49-F238E27FC236}">
                <a16:creationId xmlns:a16="http://schemas.microsoft.com/office/drawing/2014/main" id="{DAA4EEAD-BD06-5856-B7A0-58B9A6C140D4}"/>
              </a:ext>
            </a:extLst>
          </p:cNvPr>
          <p:cNvGrpSpPr>
            <a:grpSpLocks/>
          </p:cNvGrpSpPr>
          <p:nvPr/>
        </p:nvGrpSpPr>
        <p:grpSpPr bwMode="auto">
          <a:xfrm>
            <a:off x="6992938" y="4673600"/>
            <a:ext cx="1535112" cy="638175"/>
            <a:chOff x="7316966" y="4718050"/>
            <a:chExt cx="1534754" cy="638175"/>
          </a:xfrm>
        </p:grpSpPr>
        <p:pic>
          <p:nvPicPr>
            <p:cNvPr id="30734" name="图片 2" descr="0907">
              <a:extLst>
                <a:ext uri="{FF2B5EF4-FFF2-40B4-BE49-F238E27FC236}">
                  <a16:creationId xmlns:a16="http://schemas.microsoft.com/office/drawing/2014/main" id="{9BA04EA1-6F3B-EBB0-7C62-F07C3C8FB5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742" t="56406" r="34436"/>
            <a:stretch>
              <a:fillRect/>
            </a:stretch>
          </p:blipFill>
          <p:spPr bwMode="auto">
            <a:xfrm>
              <a:off x="7505700" y="4718050"/>
              <a:ext cx="1209675" cy="638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35" name="矩形 13">
              <a:extLst>
                <a:ext uri="{FF2B5EF4-FFF2-40B4-BE49-F238E27FC236}">
                  <a16:creationId xmlns:a16="http://schemas.microsoft.com/office/drawing/2014/main" id="{63E7BEF4-FAA5-1CAB-BBD0-576E9EB8A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6966" y="4806890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…</a:t>
              </a:r>
              <a:endPara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30736" name="矩形 14">
              <a:extLst>
                <a:ext uri="{FF2B5EF4-FFF2-40B4-BE49-F238E27FC236}">
                  <a16:creationId xmlns:a16="http://schemas.microsoft.com/office/drawing/2014/main" id="{32477E77-1421-4564-9BC5-1478708AD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0574" y="4791016"/>
              <a:ext cx="44114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…</a:t>
              </a:r>
              <a:endPara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1037" name="Picture 27">
            <a:extLst>
              <a:ext uri="{FF2B5EF4-FFF2-40B4-BE49-F238E27FC236}">
                <a16:creationId xmlns:a16="http://schemas.microsoft.com/office/drawing/2014/main" id="{4DD89210-B69D-C220-14F4-9C49C1FD7F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5829300"/>
            <a:ext cx="3810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>
            <a:extLst>
              <a:ext uri="{FF2B5EF4-FFF2-40B4-BE49-F238E27FC236}">
                <a16:creationId xmlns:a16="http://schemas.microsoft.com/office/drawing/2014/main" id="{4D87CEEA-367A-29B0-5246-09541D457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182"/>
          <a:stretch>
            <a:fillRect/>
          </a:stretch>
        </p:blipFill>
        <p:spPr bwMode="auto">
          <a:xfrm>
            <a:off x="2749550" y="4584700"/>
            <a:ext cx="41338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1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  <p:bldP spid="3" grpId="0"/>
      <p:bldP spid="3" grpId="1"/>
      <p:bldP spid="4" grpId="0"/>
      <p:bldP spid="4" grpId="1"/>
      <p:bldP spid="5" grpId="0"/>
      <p:bldP spid="1031" grpId="0"/>
      <p:bldP spid="1032" grpId="0"/>
      <p:bldP spid="1033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>
            <a:extLst>
              <a:ext uri="{FF2B5EF4-FFF2-40B4-BE49-F238E27FC236}">
                <a16:creationId xmlns:a16="http://schemas.microsoft.com/office/drawing/2014/main" id="{3FCD223C-A681-77B2-841C-C10AA7AC3ECE}"/>
              </a:ext>
            </a:extLst>
          </p:cNvPr>
          <p:cNvSpPr txBox="1">
            <a:spLocks/>
          </p:cNvSpPr>
          <p:nvPr/>
        </p:nvSpPr>
        <p:spPr>
          <a:xfrm>
            <a:off x="812800" y="1117600"/>
            <a:ext cx="6797675" cy="444500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2. </a:t>
            </a:r>
            <a:r>
              <a:rPr lang="zh-CN" altLang="en-US" sz="2400" b="1" kern="0" dirty="0">
                <a:latin typeface="Arial" pitchFamily="34" charset="0"/>
                <a:ea typeface="微软雅黑" pitchFamily="34" charset="-122"/>
                <a:cs typeface="Arial" pitchFamily="34" charset="0"/>
              </a:rPr>
              <a:t>按照信号能量是否有限区分</a:t>
            </a:r>
            <a:endParaRPr lang="zh-CN" altLang="en-US" sz="2400" kern="0" dirty="0"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800798FA-1775-546B-9D01-561F09AB1A3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98925" y="1695450"/>
          <a:ext cx="20732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330200" progId="Equation.DSMT4">
                  <p:embed/>
                </p:oleObj>
              </mc:Choice>
              <mc:Fallback>
                <p:oleObj name="Equation" r:id="rId3" imgW="914400" imgH="330200" progId="Equation.DSMT4">
                  <p:embed/>
                  <p:pic>
                    <p:nvPicPr>
                      <p:cNvPr id="2050" name="Object 2">
                        <a:extLst>
                          <a:ext uri="{FF2B5EF4-FFF2-40B4-BE49-F238E27FC236}">
                            <a16:creationId xmlns:a16="http://schemas.microsoft.com/office/drawing/2014/main" id="{800798FA-1775-546B-9D01-561F09AB1A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1695450"/>
                        <a:ext cx="2073275" cy="755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1">
            <a:extLst>
              <a:ext uri="{FF2B5EF4-FFF2-40B4-BE49-F238E27FC236}">
                <a16:creationId xmlns:a16="http://schemas.microsoft.com/office/drawing/2014/main" id="{5BDA1321-ABD1-07E1-4F81-A67C19944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4475" y="2528888"/>
          <a:ext cx="3109913" cy="900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600" imgH="393480" progId="Equation.DSMT4">
                  <p:embed/>
                </p:oleObj>
              </mc:Choice>
              <mc:Fallback>
                <p:oleObj name="Equation" r:id="rId5" imgW="1371600" imgH="393480" progId="Equation.DSMT4">
                  <p:embed/>
                  <p:pic>
                    <p:nvPicPr>
                      <p:cNvPr id="2051" name="Object 11">
                        <a:extLst>
                          <a:ext uri="{FF2B5EF4-FFF2-40B4-BE49-F238E27FC236}">
                            <a16:creationId xmlns:a16="http://schemas.microsoft.com/office/drawing/2014/main" id="{5BDA1321-ABD1-07E1-4F81-A67C19944C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4475" y="2528888"/>
                        <a:ext cx="3109913" cy="900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DFD1D66A-7E4C-B65C-C2F3-3B5415384A8A}"/>
              </a:ext>
            </a:extLst>
          </p:cNvPr>
          <p:cNvSpPr/>
          <p:nvPr/>
        </p:nvSpPr>
        <p:spPr>
          <a:xfrm>
            <a:off x="2736850" y="1884363"/>
            <a:ext cx="696913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能量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762EEC-1815-7DCC-FA3B-F0C67417496A}"/>
              </a:ext>
            </a:extLst>
          </p:cNvPr>
          <p:cNvSpPr/>
          <p:nvPr/>
        </p:nvSpPr>
        <p:spPr>
          <a:xfrm>
            <a:off x="2763838" y="2762250"/>
            <a:ext cx="696912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kern="0" dirty="0"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rPr>
              <a:t>功率</a:t>
            </a:r>
            <a:endParaRPr lang="zh-CN" altLang="en-US" sz="2000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0938FB-FE89-B07F-8368-8A2ACCB11687}"/>
              </a:ext>
            </a:extLst>
          </p:cNvPr>
          <p:cNvSpPr/>
          <p:nvPr/>
        </p:nvSpPr>
        <p:spPr>
          <a:xfrm>
            <a:off x="942975" y="3740150"/>
            <a:ext cx="19986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400" b="1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能量信号</a:t>
            </a:r>
            <a:r>
              <a:rPr lang="zh-CN" altLang="en-US" sz="2400" b="1" kern="0" dirty="0">
                <a:solidFill>
                  <a:srgbClr val="0000CC"/>
                </a:solidFill>
                <a:latin typeface="宋体" pitchFamily="2" charset="-122"/>
              </a:rPr>
              <a:t>：</a:t>
            </a:r>
            <a:endParaRPr lang="zh-CN" altLang="en-US" sz="2400" dirty="0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E2C2011-D812-C5A3-C06A-5E827FA0AB7A}"/>
              </a:ext>
            </a:extLst>
          </p:cNvPr>
          <p:cNvSpPr/>
          <p:nvPr/>
        </p:nvSpPr>
        <p:spPr>
          <a:xfrm>
            <a:off x="942975" y="5145088"/>
            <a:ext cx="1998663" cy="46196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  <a:buSzPct val="60000"/>
              <a:buFont typeface="Wingdings" pitchFamily="2" charset="2"/>
              <a:buChar char="u"/>
              <a:defRPr/>
            </a:pPr>
            <a:r>
              <a:rPr lang="zh-CN" altLang="en-US" sz="2400" b="1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</a:rPr>
              <a:t> 功率信号</a:t>
            </a:r>
            <a:r>
              <a:rPr lang="zh-CN" altLang="en-US" sz="2400" b="1" kern="0" dirty="0">
                <a:solidFill>
                  <a:srgbClr val="0000CC"/>
                </a:solidFill>
                <a:latin typeface="宋体" pitchFamily="2" charset="-122"/>
              </a:rPr>
              <a:t>：</a:t>
            </a:r>
            <a:endParaRPr lang="zh-CN" altLang="en-US" sz="2400" dirty="0">
              <a:solidFill>
                <a:srgbClr val="0000CC"/>
              </a:solidFill>
              <a:latin typeface="宋体" pitchFamily="2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12356CA-5805-256C-49FA-40888B72DF6B}"/>
              </a:ext>
            </a:extLst>
          </p:cNvPr>
          <p:cNvSpPr/>
          <p:nvPr/>
        </p:nvSpPr>
        <p:spPr>
          <a:xfrm>
            <a:off x="2676525" y="4318000"/>
            <a:ext cx="455930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buClr>
                <a:srgbClr val="3333CC"/>
              </a:buClr>
              <a:buSzPct val="60000"/>
              <a:defRPr/>
            </a:pPr>
            <a:r>
              <a:rPr lang="zh-CN" altLang="en-US" sz="200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例如，单个矩形脉冲。</a:t>
            </a:r>
            <a:endParaRPr lang="zh-CN" altLang="en-US" sz="2000" kern="0" dirty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060" name="矩形 11">
            <a:extLst>
              <a:ext uri="{FF2B5EF4-FFF2-40B4-BE49-F238E27FC236}">
                <a16:creationId xmlns:a16="http://schemas.microsoft.com/office/drawing/2014/main" id="{730B04DF-B19B-D2E4-FCD3-572278AB5F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0650" y="5829300"/>
            <a:ext cx="5467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例如：直流信号、周期信号和随机信号。</a:t>
            </a:r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4FF35645-6E90-FD31-9CF1-07ECC3F20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3683000"/>
            <a:ext cx="61595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3771CE7A-EECC-D4A6-D5EA-915699EA3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025" y="5105400"/>
            <a:ext cx="6270625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000"/>
                                        <p:tgtEl>
                                          <p:spTgt spid="1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0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8" grpId="0"/>
      <p:bldP spid="9" grpId="0"/>
      <p:bldP spid="11" grpId="0"/>
      <p:bldP spid="20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6">
            <a:extLst>
              <a:ext uri="{FF2B5EF4-FFF2-40B4-BE49-F238E27FC236}">
                <a16:creationId xmlns:a16="http://schemas.microsoft.com/office/drawing/2014/main" id="{485E73E8-F9A0-28A2-E4C5-447F59E32F48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2127250" y="3497263"/>
            <a:ext cx="5822950" cy="64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pPr>
              <a:lnSpc>
                <a:spcPts val="4200"/>
              </a:lnSpc>
              <a:buClr>
                <a:srgbClr val="969696"/>
              </a:buClr>
              <a:buSzPct val="65000"/>
              <a:defRPr/>
            </a:pPr>
            <a:r>
              <a:rPr lang="zh-CN" altLang="en-US" sz="4400" b="1" dirty="0">
                <a:solidFill>
                  <a:srgbClr val="003399"/>
                </a:solidFill>
                <a:ea typeface="微软雅黑" pitchFamily="34" charset="-122"/>
              </a:rPr>
              <a:t> </a:t>
            </a:r>
            <a:r>
              <a:rPr lang="zh-CN" altLang="en-US" sz="4400" b="1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确知信号的频域性质</a:t>
            </a:r>
            <a:endParaRPr lang="en-US" altLang="zh-CN" sz="4400" b="1" dirty="0">
              <a:solidFill>
                <a:srgbClr val="003399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059" name="矩形 4">
            <a:extLst>
              <a:ext uri="{FF2B5EF4-FFF2-40B4-BE49-F238E27FC236}">
                <a16:creationId xmlns:a16="http://schemas.microsoft.com/office/drawing/2014/main" id="{F0D51256-4D13-B6F9-69BB-E458F9BCD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938" y="2214563"/>
            <a:ext cx="16986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cs typeface="Arial" pitchFamily="34" charset="0"/>
              </a:rPr>
              <a:t>§</a:t>
            </a:r>
            <a:r>
              <a:rPr lang="en-US" altLang="en-US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2</a:t>
            </a:r>
            <a:r>
              <a:rPr lang="en-US" altLang="zh-CN" sz="4000" b="1" u="sng" dirty="0">
                <a:solidFill>
                  <a:srgbClr val="990099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.2  </a:t>
            </a:r>
            <a:endParaRPr lang="zh-CN" altLang="en-US" sz="4000" b="1" u="sng" dirty="0">
              <a:solidFill>
                <a:srgbClr val="990099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1753" name="Picture 9">
            <a:extLst>
              <a:ext uri="{FF2B5EF4-FFF2-40B4-BE49-F238E27FC236}">
                <a16:creationId xmlns:a16="http://schemas.microsoft.com/office/drawing/2014/main" id="{21C5F502-0D55-A13D-5BEB-3A55D6B0E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5050" y="4319588"/>
            <a:ext cx="5022850" cy="150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>
            <a:extLst>
              <a:ext uri="{FF2B5EF4-FFF2-40B4-BE49-F238E27FC236}">
                <a16:creationId xmlns:a16="http://schemas.microsoft.com/office/drawing/2014/main" id="{AC955E56-C0E0-7704-BDD1-CB6E1922D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5666DC5C-3F32-2CD6-F9F4-7463CF37C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4" name="Rectangle 9">
            <a:extLst>
              <a:ext uri="{FF2B5EF4-FFF2-40B4-BE49-F238E27FC236}">
                <a16:creationId xmlns:a16="http://schemas.microsoft.com/office/drawing/2014/main" id="{27112E66-6F8B-4056-7B2B-3EAD67CD2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5" name="Rectangle 11">
            <a:extLst>
              <a:ext uri="{FF2B5EF4-FFF2-40B4-BE49-F238E27FC236}">
                <a16:creationId xmlns:a16="http://schemas.microsoft.com/office/drawing/2014/main" id="{7C92830E-6954-72D1-F6C8-1D089504C5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EAE4A65-F92C-09B3-F769-E018E932F04C}"/>
              </a:ext>
            </a:extLst>
          </p:cNvPr>
          <p:cNvSpPr/>
          <p:nvPr/>
        </p:nvSpPr>
        <p:spPr>
          <a:xfrm>
            <a:off x="260350" y="450850"/>
            <a:ext cx="4222750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spcBef>
                <a:spcPct val="20000"/>
              </a:spcBef>
              <a:buClr>
                <a:srgbClr val="FF0000"/>
              </a:buClr>
              <a:buSzPct val="55000"/>
              <a:defRPr/>
            </a:pPr>
            <a:r>
              <a:rPr lang="en-US" altLang="zh-CN" sz="3200" b="1" kern="0" dirty="0">
                <a:solidFill>
                  <a:srgbClr val="800080"/>
                </a:solidFill>
                <a:latin typeface="微软雅黑" pitchFamily="34" charset="-122"/>
                <a:ea typeface="微软雅黑" pitchFamily="34" charset="-122"/>
              </a:rPr>
              <a:t>2.2.1</a:t>
            </a:r>
            <a:r>
              <a:rPr lang="en-US" altLang="zh-CN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3200" b="1" kern="0" dirty="0">
                <a:solidFill>
                  <a:srgbClr val="003399"/>
                </a:solidFill>
                <a:latin typeface="微软雅黑" pitchFamily="34" charset="-122"/>
                <a:ea typeface="微软雅黑" pitchFamily="34" charset="-122"/>
              </a:rPr>
              <a:t>功率信号的频谱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DAED90C-00E7-7AE4-1549-0849E73D648D}"/>
              </a:ext>
            </a:extLst>
          </p:cNvPr>
          <p:cNvSpPr/>
          <p:nvPr/>
        </p:nvSpPr>
        <p:spPr>
          <a:xfrm>
            <a:off x="660400" y="1171575"/>
            <a:ext cx="63563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周期性功率信号的频谱</a:t>
            </a:r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F0AAB4D9-D514-00AF-8371-C9E84584CB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7450" y="2228850"/>
          <a:ext cx="2493963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57120" imgH="431640" progId="Equation.DSMT4">
                  <p:embed/>
                </p:oleObj>
              </mc:Choice>
              <mc:Fallback>
                <p:oleObj name="Equation" r:id="rId3" imgW="1257120" imgH="431640" progId="Equation.DSMT4">
                  <p:embed/>
                  <p:pic>
                    <p:nvPicPr>
                      <p:cNvPr id="3074" name="Object 2">
                        <a:extLst>
                          <a:ext uri="{FF2B5EF4-FFF2-40B4-BE49-F238E27FC236}">
                            <a16:creationId xmlns:a16="http://schemas.microsoft.com/office/drawing/2014/main" id="{F0AAB4D9-D514-00AF-8371-C9E84584CB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450" y="2228850"/>
                        <a:ext cx="2493963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4">
            <a:extLst>
              <a:ext uri="{FF2B5EF4-FFF2-40B4-BE49-F238E27FC236}">
                <a16:creationId xmlns:a16="http://schemas.microsoft.com/office/drawing/2014/main" id="{9E50E444-73B4-4456-A32D-F32C2EF29C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64013" y="5073650"/>
          <a:ext cx="1563687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87320" imgH="253800" progId="Equation.DSMT4">
                  <p:embed/>
                </p:oleObj>
              </mc:Choice>
              <mc:Fallback>
                <p:oleObj name="Equation" r:id="rId5" imgW="787320" imgH="253800" progId="Equation.DSMT4">
                  <p:embed/>
                  <p:pic>
                    <p:nvPicPr>
                      <p:cNvPr id="3075" name="Object 14">
                        <a:extLst>
                          <a:ext uri="{FF2B5EF4-FFF2-40B4-BE49-F238E27FC236}">
                            <a16:creationId xmlns:a16="http://schemas.microsoft.com/office/drawing/2014/main" id="{9E50E444-73B4-4456-A32D-F32C2EF29C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4013" y="5073650"/>
                        <a:ext cx="1563687" cy="508000"/>
                      </a:xfrm>
                      <a:prstGeom prst="rect">
                        <a:avLst/>
                      </a:prstGeom>
                      <a:noFill/>
                      <a:ln w="38100" cmpd="dbl">
                        <a:solidFill>
                          <a:srgbClr val="6666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DB8E2C7F-972B-AFCB-2D1F-4B5700A612F2}"/>
              </a:ext>
            </a:extLst>
          </p:cNvPr>
          <p:cNvSpPr/>
          <p:nvPr/>
        </p:nvSpPr>
        <p:spPr>
          <a:xfrm>
            <a:off x="927100" y="1828800"/>
            <a:ext cx="67119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zh-CN" altLang="en-US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对于周期（</a:t>
            </a:r>
            <a:r>
              <a:rPr lang="en-US" altLang="zh-CN" sz="2000" b="1" i="1" kern="0" dirty="0">
                <a:solidFill>
                  <a:srgbClr val="000000"/>
                </a:solidFill>
                <a:latin typeface="Arial" pitchFamily="34" charset="0"/>
                <a:ea typeface="楷体_GB2312"/>
                <a:cs typeface="Arial" pitchFamily="34" charset="0"/>
              </a:rPr>
              <a:t>T</a:t>
            </a:r>
            <a:r>
              <a:rPr lang="en-US" altLang="zh-CN" sz="2000" b="1" kern="0" baseline="-25000" dirty="0">
                <a:solidFill>
                  <a:srgbClr val="000000"/>
                </a:solidFill>
                <a:latin typeface="Arial" pitchFamily="34" charset="0"/>
                <a:ea typeface="楷体_GB2312"/>
                <a:cs typeface="Arial" pitchFamily="34" charset="0"/>
              </a:rPr>
              <a:t>0</a:t>
            </a:r>
            <a:r>
              <a:rPr lang="zh-CN" altLang="en-US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）功率信号</a:t>
            </a:r>
            <a:r>
              <a:rPr lang="en-US" altLang="zh-CN" sz="2000" b="1" i="1" kern="0" dirty="0">
                <a:solidFill>
                  <a:srgbClr val="0000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</a:t>
            </a:r>
            <a:r>
              <a:rPr lang="en-US" altLang="zh-CN" sz="2000" b="1" kern="0" dirty="0">
                <a:solidFill>
                  <a:srgbClr val="0000CC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(t)</a:t>
            </a:r>
            <a:r>
              <a:rPr lang="zh-CN" altLang="en-US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，可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展成</a:t>
            </a:r>
            <a:r>
              <a:rPr lang="zh-CN" altLang="en-US" sz="2000" b="1" dirty="0">
                <a:latin typeface="Arial" pitchFamily="34" charset="0"/>
                <a:ea typeface="微软雅黑" pitchFamily="34" charset="-122"/>
                <a:cs typeface="Arial" pitchFamily="34" charset="0"/>
              </a:rPr>
              <a:t>指数型</a:t>
            </a: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傅里叶级数：</a:t>
            </a:r>
            <a:r>
              <a:rPr lang="en-US" altLang="zh-CN" sz="2000" kern="0" dirty="0">
                <a:solidFill>
                  <a:srgbClr val="000000"/>
                </a:solidFill>
                <a:latin typeface="Times New Roman"/>
                <a:ea typeface="楷体_GB2312"/>
              </a:rPr>
              <a:t> </a:t>
            </a:r>
            <a:endParaRPr lang="zh-CN" altLang="en-US" sz="2000" b="1" kern="0" dirty="0">
              <a:solidFill>
                <a:srgbClr val="000000"/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D16D8F5-8E2B-54E7-69EA-4F66C983BB7E}"/>
              </a:ext>
            </a:extLst>
          </p:cNvPr>
          <p:cNvSpPr/>
          <p:nvPr/>
        </p:nvSpPr>
        <p:spPr>
          <a:xfrm>
            <a:off x="882650" y="3073400"/>
            <a:ext cx="4133850" cy="40005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rgbClr val="FF0000"/>
              </a:buClr>
              <a:buSzPct val="80000"/>
              <a:defRPr/>
            </a:pPr>
            <a:r>
              <a:rPr lang="zh-CN" altLang="en-US" sz="2000" dirty="0">
                <a:latin typeface="Arial" pitchFamily="34" charset="0"/>
                <a:ea typeface="微软雅黑" pitchFamily="34" charset="-122"/>
                <a:cs typeface="Arial" pitchFamily="34" charset="0"/>
              </a:rPr>
              <a:t>其中，傅里叶级数的系数</a:t>
            </a:r>
            <a:r>
              <a:rPr lang="zh-CN" altLang="en-US" sz="2000" kern="0" dirty="0">
                <a:solidFill>
                  <a:srgbClr val="000000"/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：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98DA1B1A-6AA0-7F1B-9B37-280A78EBF719}"/>
              </a:ext>
            </a:extLst>
          </p:cNvPr>
          <p:cNvSpPr/>
          <p:nvPr/>
        </p:nvSpPr>
        <p:spPr>
          <a:xfrm rot="279438">
            <a:off x="1700213" y="5441950"/>
            <a:ext cx="1023937" cy="4603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 |</a:t>
            </a:r>
            <a:r>
              <a:rPr lang="en-US" altLang="zh-CN" sz="2400" b="1" i="1" kern="0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C</a:t>
            </a:r>
            <a:r>
              <a:rPr lang="en-US" altLang="zh-CN" sz="2400" b="1" i="1" kern="0" baseline="-25000" dirty="0" err="1">
                <a:solidFill>
                  <a:srgbClr val="FF0000"/>
                </a:solidFill>
                <a:latin typeface="+mn-lt"/>
                <a:ea typeface="微软雅黑" pitchFamily="34" charset="-122"/>
              </a:rPr>
              <a:t>n</a:t>
            </a:r>
            <a:r>
              <a:rPr lang="en-US" altLang="zh-CN" sz="2400" b="1" kern="0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|</a:t>
            </a:r>
            <a:r>
              <a:rPr lang="en-US" altLang="zh-CN" sz="2400" kern="0" dirty="0">
                <a:solidFill>
                  <a:srgbClr val="FF0000"/>
                </a:solidFill>
                <a:latin typeface="+mn-lt"/>
                <a:ea typeface="微软雅黑" pitchFamily="34" charset="-122"/>
              </a:rPr>
              <a:t>---</a:t>
            </a:r>
            <a:endParaRPr lang="zh-CN" altLang="en-US" sz="2400" dirty="0">
              <a:solidFill>
                <a:srgbClr val="FF0000"/>
              </a:solidFill>
              <a:latin typeface="+mn-lt"/>
              <a:ea typeface="微软雅黑" pitchFamily="34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ED443D9D-88D2-5DF1-912B-ADD5F7935F6D}"/>
              </a:ext>
            </a:extLst>
          </p:cNvPr>
          <p:cNvSpPr/>
          <p:nvPr/>
        </p:nvSpPr>
        <p:spPr>
          <a:xfrm rot="21326985">
            <a:off x="1816100" y="5845175"/>
            <a:ext cx="88106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i="1" kern="0" dirty="0">
                <a:solidFill>
                  <a:srgbClr val="0000CC"/>
                </a:solidFill>
                <a:latin typeface="+mn-lt"/>
                <a:ea typeface="微软雅黑" pitchFamily="34" charset="-122"/>
                <a:sym typeface="Symbol" pitchFamily="18" charset="2"/>
              </a:rPr>
              <a:t></a:t>
            </a:r>
            <a:r>
              <a:rPr lang="en-US" altLang="zh-CN" sz="2400" b="1" i="1" kern="0" baseline="-25000" dirty="0">
                <a:solidFill>
                  <a:srgbClr val="0000CC"/>
                </a:solidFill>
                <a:latin typeface="+mn-lt"/>
                <a:ea typeface="微软雅黑" pitchFamily="34" charset="-122"/>
                <a:sym typeface="Symbol" pitchFamily="18" charset="2"/>
              </a:rPr>
              <a:t>n</a:t>
            </a:r>
            <a:r>
              <a:rPr lang="en-US" altLang="zh-CN" sz="2400" b="1" i="1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sym typeface="Symbol" pitchFamily="18" charset="2"/>
              </a:rPr>
              <a:t> </a:t>
            </a:r>
            <a:r>
              <a:rPr lang="en-US" altLang="zh-CN" sz="2000" kern="0" dirty="0">
                <a:solidFill>
                  <a:srgbClr val="0000CC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  <a:sym typeface="Symbol" pitchFamily="18" charset="2"/>
              </a:rPr>
              <a:t>---</a:t>
            </a:r>
            <a:endParaRPr lang="zh-CN" altLang="en-US" sz="2000" dirty="0">
              <a:solidFill>
                <a:srgbClr val="0000CC"/>
              </a:solidFill>
              <a:latin typeface="微软雅黑" pitchFamily="34" charset="-122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3089" name="矩形 30">
            <a:extLst>
              <a:ext uri="{FF2B5EF4-FFF2-40B4-BE49-F238E27FC236}">
                <a16:creationId xmlns:a16="http://schemas.microsoft.com/office/drawing/2014/main" id="{10A5440F-C369-CDE1-9192-8FCFF3CE004D}"/>
              </a:ext>
            </a:extLst>
          </p:cNvPr>
          <p:cNvSpPr>
            <a:spLocks noChangeArrowheads="1"/>
          </p:cNvSpPr>
          <p:nvPr/>
        </p:nvSpPr>
        <p:spPr bwMode="auto">
          <a:xfrm rot="259099">
            <a:off x="6934200" y="5934075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0000CC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相位谱</a:t>
            </a:r>
            <a:endParaRPr lang="zh-CN" altLang="en-US">
              <a:solidFill>
                <a:srgbClr val="0000CC"/>
              </a:solidFill>
            </a:endParaRPr>
          </a:p>
        </p:txBody>
      </p:sp>
      <p:sp>
        <p:nvSpPr>
          <p:cNvPr id="3090" name="矩形 31">
            <a:extLst>
              <a:ext uri="{FF2B5EF4-FFF2-40B4-BE49-F238E27FC236}">
                <a16:creationId xmlns:a16="http://schemas.microsoft.com/office/drawing/2014/main" id="{813F05EE-FB2F-60FA-F62B-2216EAA29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2550" y="5711825"/>
            <a:ext cx="4311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随频率（</a:t>
            </a:r>
            <a:r>
              <a:rPr lang="en-US" altLang="zh-CN" sz="200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nf</a:t>
            </a:r>
            <a:r>
              <a:rPr lang="en-US" altLang="zh-CN" sz="200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zh-CN" altLang="en-US" sz="2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）变化的特性称为信号的</a:t>
            </a:r>
            <a:endParaRPr lang="zh-CN" altLang="en-US"/>
          </a:p>
        </p:txBody>
      </p:sp>
      <p:sp>
        <p:nvSpPr>
          <p:cNvPr id="3091" name="矩形 32">
            <a:extLst>
              <a:ext uri="{FF2B5EF4-FFF2-40B4-BE49-F238E27FC236}">
                <a16:creationId xmlns:a16="http://schemas.microsoft.com/office/drawing/2014/main" id="{53C71505-2820-9C46-006D-ECCD28BE65D2}"/>
              </a:ext>
            </a:extLst>
          </p:cNvPr>
          <p:cNvSpPr>
            <a:spLocks noChangeArrowheads="1"/>
          </p:cNvSpPr>
          <p:nvPr/>
        </p:nvSpPr>
        <p:spPr bwMode="auto">
          <a:xfrm rot="-354920">
            <a:off x="6934200" y="5489575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幅度谱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067" name="Picture 19">
            <a:extLst>
              <a:ext uri="{FF2B5EF4-FFF2-40B4-BE49-F238E27FC236}">
                <a16:creationId xmlns:a16="http://schemas.microsoft.com/office/drawing/2014/main" id="{D921634D-51D5-B26C-BCE1-D3EA72306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19488"/>
            <a:ext cx="7950200" cy="142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0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2" grpId="0"/>
      <p:bldP spid="21" grpId="0"/>
      <p:bldP spid="22" grpId="0"/>
      <p:bldP spid="24" grpId="0"/>
      <p:bldP spid="25" grpId="0"/>
      <p:bldP spid="3089" grpId="0"/>
      <p:bldP spid="3090" grpId="0"/>
      <p:bldP spid="3090" grpId="1"/>
      <p:bldP spid="309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>
            <a:extLst>
              <a:ext uri="{FF2B5EF4-FFF2-40B4-BE49-F238E27FC236}">
                <a16:creationId xmlns:a16="http://schemas.microsoft.com/office/drawing/2014/main" id="{27B81C82-8A3F-8ED2-76C3-8391DB0863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6" name="Rectangle 7">
            <a:extLst>
              <a:ext uri="{FF2B5EF4-FFF2-40B4-BE49-F238E27FC236}">
                <a16:creationId xmlns:a16="http://schemas.microsoft.com/office/drawing/2014/main" id="{9302FD99-D8A6-6F12-0C9D-63A49185D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7" name="Rectangle 9">
            <a:extLst>
              <a:ext uri="{FF2B5EF4-FFF2-40B4-BE49-F238E27FC236}">
                <a16:creationId xmlns:a16="http://schemas.microsoft.com/office/drawing/2014/main" id="{4581E6F0-45B3-CE24-D177-6B7527996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078" name="Rectangle 11">
            <a:extLst>
              <a:ext uri="{FF2B5EF4-FFF2-40B4-BE49-F238E27FC236}">
                <a16:creationId xmlns:a16="http://schemas.microsoft.com/office/drawing/2014/main" id="{F387618F-9935-C90C-E308-AE2FAB9DA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4098" name="Object 3">
            <a:extLst>
              <a:ext uri="{FF2B5EF4-FFF2-40B4-BE49-F238E27FC236}">
                <a16:creationId xmlns:a16="http://schemas.microsoft.com/office/drawing/2014/main" id="{1A9D4726-C762-A45E-EAFB-6AA6DA635E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49600" y="4362450"/>
          <a:ext cx="2344738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80800" imgH="431640" progId="Equation.DSMT4">
                  <p:embed/>
                </p:oleObj>
              </mc:Choice>
              <mc:Fallback>
                <p:oleObj name="Equation" r:id="rId3" imgW="1180800" imgH="431640" progId="Equation.DSMT4">
                  <p:embed/>
                  <p:pic>
                    <p:nvPicPr>
                      <p:cNvPr id="4098" name="Object 3">
                        <a:extLst>
                          <a:ext uri="{FF2B5EF4-FFF2-40B4-BE49-F238E27FC236}">
                            <a16:creationId xmlns:a16="http://schemas.microsoft.com/office/drawing/2014/main" id="{1A9D4726-C762-A45E-EAFB-6AA6DA635E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9600" y="4362450"/>
                        <a:ext cx="2344738" cy="865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矩形 35">
            <a:extLst>
              <a:ext uri="{FF2B5EF4-FFF2-40B4-BE49-F238E27FC236}">
                <a16:creationId xmlns:a16="http://schemas.microsoft.com/office/drawing/2014/main" id="{CC6A2B4B-781F-D758-CCD6-4CE82607A2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4051300"/>
            <a:ext cx="1927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 </a:t>
            </a:r>
            <a:r>
              <a:rPr lang="en-US" altLang="zh-CN" sz="2000" i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＝</a:t>
            </a:r>
            <a:r>
              <a:rPr lang="en-US" altLang="zh-CN" sz="20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时，有</a:t>
            </a:r>
          </a:p>
        </p:txBody>
      </p:sp>
      <p:sp>
        <p:nvSpPr>
          <p:cNvPr id="4106" name="矩形 37">
            <a:extLst>
              <a:ext uri="{FF2B5EF4-FFF2-40B4-BE49-F238E27FC236}">
                <a16:creationId xmlns:a16="http://schemas.microsoft.com/office/drawing/2014/main" id="{F25A2706-2991-5B04-5D9C-F592A1A0C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563" y="5473700"/>
            <a:ext cx="6270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它表示信号的时间平均值，即直流分量。</a:t>
            </a:r>
          </a:p>
        </p:txBody>
      </p:sp>
      <p:pic>
        <p:nvPicPr>
          <p:cNvPr id="3083" name="Picture 11">
            <a:extLst>
              <a:ext uri="{FF2B5EF4-FFF2-40B4-BE49-F238E27FC236}">
                <a16:creationId xmlns:a16="http://schemas.microsoft.com/office/drawing/2014/main" id="{CC0516CA-361E-B3A6-99AF-CA2F0E297B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2230438"/>
            <a:ext cx="7727950" cy="1198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9">
            <a:extLst>
              <a:ext uri="{FF2B5EF4-FFF2-40B4-BE49-F238E27FC236}">
                <a16:creationId xmlns:a16="http://schemas.microsoft.com/office/drawing/2014/main" id="{423E3BD1-D821-9E58-5080-140C74EB60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83"/>
          <a:stretch>
            <a:fillRect/>
          </a:stretch>
        </p:blipFill>
        <p:spPr bwMode="auto">
          <a:xfrm>
            <a:off x="438150" y="1250950"/>
            <a:ext cx="79502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5" grpId="0"/>
      <p:bldP spid="410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5">
            <a:extLst>
              <a:ext uri="{FF2B5EF4-FFF2-40B4-BE49-F238E27FC236}">
                <a16:creationId xmlns:a16="http://schemas.microsoft.com/office/drawing/2014/main" id="{D14B9A4F-B1D7-3D35-F9D5-ABBB749EE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08">
            <a:extLst>
              <a:ext uri="{FF2B5EF4-FFF2-40B4-BE49-F238E27FC236}">
                <a16:creationId xmlns:a16="http://schemas.microsoft.com/office/drawing/2014/main" id="{10B94466-FB32-4246-9B32-A78CE9A9766D}"/>
              </a:ext>
            </a:extLst>
          </p:cNvPr>
          <p:cNvGrpSpPr>
            <a:grpSpLocks/>
          </p:cNvGrpSpPr>
          <p:nvPr/>
        </p:nvGrpSpPr>
        <p:grpSpPr bwMode="auto">
          <a:xfrm>
            <a:off x="512763" y="4273550"/>
            <a:ext cx="3881437" cy="1911350"/>
            <a:chOff x="2418" y="1957"/>
            <a:chExt cx="2445" cy="1204"/>
          </a:xfrm>
        </p:grpSpPr>
        <p:grpSp>
          <p:nvGrpSpPr>
            <p:cNvPr id="32832" name="Group 7">
              <a:extLst>
                <a:ext uri="{FF2B5EF4-FFF2-40B4-BE49-F238E27FC236}">
                  <a16:creationId xmlns:a16="http://schemas.microsoft.com/office/drawing/2014/main" id="{36C4FEC7-5EA0-DBE0-0853-865DA1A1DD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8" y="1957"/>
              <a:ext cx="2445" cy="843"/>
              <a:chOff x="3198" y="1593"/>
              <a:chExt cx="5693" cy="1920"/>
            </a:xfrm>
          </p:grpSpPr>
          <p:sp>
            <p:nvSpPr>
              <p:cNvPr id="32834" name="Text Box 8">
                <a:extLst>
                  <a:ext uri="{FF2B5EF4-FFF2-40B4-BE49-F238E27FC236}">
                    <a16:creationId xmlns:a16="http://schemas.microsoft.com/office/drawing/2014/main" id="{668F616D-5352-5EE6-BE7C-791320295D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21" y="3206"/>
                <a:ext cx="270" cy="3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1" i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n</a:t>
                </a:r>
                <a:endParaRPr lang="en-US" altLang="zh-CN" sz="1600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grpSp>
            <p:nvGrpSpPr>
              <p:cNvPr id="32835" name="Group 9">
                <a:extLst>
                  <a:ext uri="{FF2B5EF4-FFF2-40B4-BE49-F238E27FC236}">
                    <a16:creationId xmlns:a16="http://schemas.microsoft.com/office/drawing/2014/main" id="{BC2411BD-BCBA-C983-57B7-D8F0996B92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98" y="1593"/>
                <a:ext cx="5532" cy="1920"/>
                <a:chOff x="3198" y="1593"/>
                <a:chExt cx="5532" cy="1920"/>
              </a:xfrm>
            </p:grpSpPr>
            <p:grpSp>
              <p:nvGrpSpPr>
                <p:cNvPr id="32837" name="Group 10">
                  <a:extLst>
                    <a:ext uri="{FF2B5EF4-FFF2-40B4-BE49-F238E27FC236}">
                      <a16:creationId xmlns:a16="http://schemas.microsoft.com/office/drawing/2014/main" id="{B7E843F9-F6B5-E83D-9B33-1EC75BE609D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284" y="1593"/>
                  <a:ext cx="5446" cy="1620"/>
                  <a:chOff x="3284" y="1593"/>
                  <a:chExt cx="5446" cy="1620"/>
                </a:xfrm>
              </p:grpSpPr>
              <p:grpSp>
                <p:nvGrpSpPr>
                  <p:cNvPr id="32850" name="Group 11">
                    <a:extLst>
                      <a:ext uri="{FF2B5EF4-FFF2-40B4-BE49-F238E27FC236}">
                        <a16:creationId xmlns:a16="http://schemas.microsoft.com/office/drawing/2014/main" id="{D149C830-C791-E0AB-C128-A144F52F454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84" y="1593"/>
                    <a:ext cx="5446" cy="1620"/>
                    <a:chOff x="3284" y="225"/>
                    <a:chExt cx="5446" cy="1620"/>
                  </a:xfrm>
                </p:grpSpPr>
                <p:sp>
                  <p:nvSpPr>
                    <p:cNvPr id="32875" name="Line 12">
                      <a:extLst>
                        <a:ext uri="{FF2B5EF4-FFF2-40B4-BE49-F238E27FC236}">
                          <a16:creationId xmlns:a16="http://schemas.microsoft.com/office/drawing/2014/main" id="{BC1CC8BE-1958-1C8F-4A16-381F4DE65C1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3284" y="1845"/>
                      <a:ext cx="5446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2876" name="Line 13">
                      <a:extLst>
                        <a:ext uri="{FF2B5EF4-FFF2-40B4-BE49-F238E27FC236}">
                          <a16:creationId xmlns:a16="http://schemas.microsoft.com/office/drawing/2014/main" id="{F41B0FAC-8B03-D0B3-B685-2DEC4BB7C72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5760" y="225"/>
                      <a:ext cx="14" cy="16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32851" name="Group 14">
                    <a:extLst>
                      <a:ext uri="{FF2B5EF4-FFF2-40B4-BE49-F238E27FC236}">
                        <a16:creationId xmlns:a16="http://schemas.microsoft.com/office/drawing/2014/main" id="{409B37B1-6AF1-96C6-D560-DE4BCEFA849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323" y="2115"/>
                    <a:ext cx="4883" cy="1098"/>
                    <a:chOff x="3323" y="2115"/>
                    <a:chExt cx="4883" cy="1098"/>
                  </a:xfrm>
                </p:grpSpPr>
                <p:grpSp>
                  <p:nvGrpSpPr>
                    <p:cNvPr id="32852" name="Group 15">
                      <a:extLst>
                        <a:ext uri="{FF2B5EF4-FFF2-40B4-BE49-F238E27FC236}">
                          <a16:creationId xmlns:a16="http://schemas.microsoft.com/office/drawing/2014/main" id="{22100611-7FC0-95B0-2B53-2DD6ACA92C4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180" y="2130"/>
                      <a:ext cx="2026" cy="1083"/>
                      <a:chOff x="6180" y="2130"/>
                      <a:chExt cx="2026" cy="1083"/>
                    </a:xfrm>
                  </p:grpSpPr>
                  <p:sp>
                    <p:nvSpPr>
                      <p:cNvPr id="32865" name="Line 16">
                        <a:extLst>
                          <a:ext uri="{FF2B5EF4-FFF2-40B4-BE49-F238E27FC236}">
                            <a16:creationId xmlns:a16="http://schemas.microsoft.com/office/drawing/2014/main" id="{BE643639-C9BC-BF5F-58DD-C873E98EDF18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6226" y="2793"/>
                        <a:ext cx="0" cy="42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66" name="Line 17">
                        <a:extLst>
                          <a:ext uri="{FF2B5EF4-FFF2-40B4-BE49-F238E27FC236}">
                            <a16:creationId xmlns:a16="http://schemas.microsoft.com/office/drawing/2014/main" id="{88FF85CB-E822-7DC5-40DD-439FBFF116D4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734" y="2643"/>
                        <a:ext cx="0" cy="57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67" name="Line 18">
                        <a:extLst>
                          <a:ext uri="{FF2B5EF4-FFF2-40B4-BE49-F238E27FC236}">
                            <a16:creationId xmlns:a16="http://schemas.microsoft.com/office/drawing/2014/main" id="{5E00F198-A514-C885-F19B-0D1EF431DE60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7200" y="2193"/>
                        <a:ext cx="14" cy="102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68" name="Line 19">
                        <a:extLst>
                          <a:ext uri="{FF2B5EF4-FFF2-40B4-BE49-F238E27FC236}">
                            <a16:creationId xmlns:a16="http://schemas.microsoft.com/office/drawing/2014/main" id="{31D6A406-E964-FB2B-283F-607A7036AAD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7666" y="2703"/>
                        <a:ext cx="0" cy="49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69" name="Line 20">
                        <a:extLst>
                          <a:ext uri="{FF2B5EF4-FFF2-40B4-BE49-F238E27FC236}">
                            <a16:creationId xmlns:a16="http://schemas.microsoft.com/office/drawing/2014/main" id="{AF817CCB-8822-994E-2336-FCCA5736C47D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8174" y="2988"/>
                        <a:ext cx="0" cy="2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70" name="Oval 21">
                        <a:extLst>
                          <a:ext uri="{FF2B5EF4-FFF2-40B4-BE49-F238E27FC236}">
                            <a16:creationId xmlns:a16="http://schemas.microsoft.com/office/drawing/2014/main" id="{9D98B3A6-7202-F753-08CF-9B251C77AA55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0" y="2730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600" b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2871" name="Oval 22">
                        <a:extLst>
                          <a:ext uri="{FF2B5EF4-FFF2-40B4-BE49-F238E27FC236}">
                            <a16:creationId xmlns:a16="http://schemas.microsoft.com/office/drawing/2014/main" id="{160C0431-462B-968D-678E-C4E78BAA095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696" y="2647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600" b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2872" name="Oval 23">
                        <a:extLst>
                          <a:ext uri="{FF2B5EF4-FFF2-40B4-BE49-F238E27FC236}">
                            <a16:creationId xmlns:a16="http://schemas.microsoft.com/office/drawing/2014/main" id="{74F60A69-6E30-6D97-2862-C6EF80C9B4BC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54" y="2130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600" b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2873" name="Oval 24">
                        <a:extLst>
                          <a:ext uri="{FF2B5EF4-FFF2-40B4-BE49-F238E27FC236}">
                            <a16:creationId xmlns:a16="http://schemas.microsoft.com/office/drawing/2014/main" id="{677D27EA-331E-DE5A-373F-FD7720CC1D9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20" y="2640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600" b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2874" name="Oval 25">
                        <a:extLst>
                          <a:ext uri="{FF2B5EF4-FFF2-40B4-BE49-F238E27FC236}">
                            <a16:creationId xmlns:a16="http://schemas.microsoft.com/office/drawing/2014/main" id="{22E1053B-3124-E5E9-2AF2-B0AE1CA56F6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14" y="2880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600" b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2853" name="Group 26">
                      <a:extLst>
                        <a:ext uri="{FF2B5EF4-FFF2-40B4-BE49-F238E27FC236}">
                          <a16:creationId xmlns:a16="http://schemas.microsoft.com/office/drawing/2014/main" id="{79F86610-68F1-A68A-99C9-7D8B2F876073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 flipH="1">
                      <a:off x="3323" y="2115"/>
                      <a:ext cx="2047" cy="1083"/>
                      <a:chOff x="6180" y="2130"/>
                      <a:chExt cx="2047" cy="1083"/>
                    </a:xfrm>
                  </p:grpSpPr>
                  <p:sp>
                    <p:nvSpPr>
                      <p:cNvPr id="32855" name="Line 27">
                        <a:extLst>
                          <a:ext uri="{FF2B5EF4-FFF2-40B4-BE49-F238E27FC236}">
                            <a16:creationId xmlns:a16="http://schemas.microsoft.com/office/drawing/2014/main" id="{EBF9D34B-F256-C3EF-BFEF-C48532DEA12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6226" y="2793"/>
                        <a:ext cx="0" cy="42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56" name="Line 28">
                        <a:extLst>
                          <a:ext uri="{FF2B5EF4-FFF2-40B4-BE49-F238E27FC236}">
                            <a16:creationId xmlns:a16="http://schemas.microsoft.com/office/drawing/2014/main" id="{C67815B4-9225-71F4-F2FA-685C011E773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734" y="2643"/>
                        <a:ext cx="0" cy="57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57" name="Line 29">
                        <a:extLst>
                          <a:ext uri="{FF2B5EF4-FFF2-40B4-BE49-F238E27FC236}">
                            <a16:creationId xmlns:a16="http://schemas.microsoft.com/office/drawing/2014/main" id="{9A25ACA5-1FF1-30CF-9435-66B1066B609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7200" y="2193"/>
                        <a:ext cx="14" cy="102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58" name="Line 30">
                        <a:extLst>
                          <a:ext uri="{FF2B5EF4-FFF2-40B4-BE49-F238E27FC236}">
                            <a16:creationId xmlns:a16="http://schemas.microsoft.com/office/drawing/2014/main" id="{D4B39E55-2A59-DA87-E636-10C774D39D22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7666" y="2703"/>
                        <a:ext cx="0" cy="49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59" name="Line 31">
                        <a:extLst>
                          <a:ext uri="{FF2B5EF4-FFF2-40B4-BE49-F238E27FC236}">
                            <a16:creationId xmlns:a16="http://schemas.microsoft.com/office/drawing/2014/main" id="{A1A94403-C342-7F13-2A69-B354DB36CA4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8174" y="2988"/>
                        <a:ext cx="0" cy="2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60" name="Oval 32">
                        <a:extLst>
                          <a:ext uri="{FF2B5EF4-FFF2-40B4-BE49-F238E27FC236}">
                            <a16:creationId xmlns:a16="http://schemas.microsoft.com/office/drawing/2014/main" id="{DFFA60CB-5F19-76A7-8A24-53F32C57D64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180" y="2730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600" b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2861" name="Oval 33">
                        <a:extLst>
                          <a:ext uri="{FF2B5EF4-FFF2-40B4-BE49-F238E27FC236}">
                            <a16:creationId xmlns:a16="http://schemas.microsoft.com/office/drawing/2014/main" id="{818ED001-F25A-EE96-C042-F7300F39166B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674" y="2565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600" b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2862" name="Oval 34">
                        <a:extLst>
                          <a:ext uri="{FF2B5EF4-FFF2-40B4-BE49-F238E27FC236}">
                            <a16:creationId xmlns:a16="http://schemas.microsoft.com/office/drawing/2014/main" id="{E2B37277-FFAF-E63B-7CEC-A88EC7022A7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154" y="2130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600" b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2863" name="Oval 35">
                        <a:extLst>
                          <a:ext uri="{FF2B5EF4-FFF2-40B4-BE49-F238E27FC236}">
                            <a16:creationId xmlns:a16="http://schemas.microsoft.com/office/drawing/2014/main" id="{F3CF9468-8185-7C7E-9C25-8F3748DAE71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20" y="2640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600" b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32864" name="Oval 36">
                        <a:extLst>
                          <a:ext uri="{FF2B5EF4-FFF2-40B4-BE49-F238E27FC236}">
                            <a16:creationId xmlns:a16="http://schemas.microsoft.com/office/drawing/2014/main" id="{D9364B9C-6328-51ED-22EF-AD2F1D11EC62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35" y="2880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600" b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32854" name="Oval 37">
                      <a:extLst>
                        <a:ext uri="{FF2B5EF4-FFF2-40B4-BE49-F238E27FC236}">
                          <a16:creationId xmlns:a16="http://schemas.microsoft.com/office/drawing/2014/main" id="{A604132B-9041-6EC9-76AB-3277241E9D0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732" y="2910"/>
                      <a:ext cx="102" cy="90"/>
                    </a:xfrm>
                    <a:prstGeom prst="ellipse">
                      <a:avLst/>
                    </a:prstGeom>
                    <a:solidFill>
                      <a:srgbClr val="000000"/>
                    </a:solidFill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>
                      <a:lvl1pPr eaLnBrk="0" hangingPunct="0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eaLnBrk="1" hangingPunct="1"/>
                      <a:endParaRPr lang="zh-CN" altLang="en-US" sz="1600" b="1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p:txBody>
                </p:sp>
              </p:grpSp>
            </p:grpSp>
            <p:grpSp>
              <p:nvGrpSpPr>
                <p:cNvPr id="32838" name="Group 38">
                  <a:extLst>
                    <a:ext uri="{FF2B5EF4-FFF2-40B4-BE49-F238E27FC236}">
                      <a16:creationId xmlns:a16="http://schemas.microsoft.com/office/drawing/2014/main" id="{D221D83C-E2E5-01ED-8AC5-0B6696FCB97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198" y="3213"/>
                  <a:ext cx="5184" cy="300"/>
                  <a:chOff x="3198" y="3213"/>
                  <a:chExt cx="5184" cy="300"/>
                </a:xfrm>
              </p:grpSpPr>
              <p:sp>
                <p:nvSpPr>
                  <p:cNvPr id="32839" name="Text Box 39">
                    <a:extLst>
                      <a:ext uri="{FF2B5EF4-FFF2-40B4-BE49-F238E27FC236}">
                        <a16:creationId xmlns:a16="http://schemas.microsoft.com/office/drawing/2014/main" id="{34C16463-0339-E30C-90F4-973468AAA9F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59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1600" b="1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a:t>1</a:t>
                    </a:r>
                  </a:p>
                </p:txBody>
              </p:sp>
              <p:sp>
                <p:nvSpPr>
                  <p:cNvPr id="32840" name="Text Box 40">
                    <a:extLst>
                      <a:ext uri="{FF2B5EF4-FFF2-40B4-BE49-F238E27FC236}">
                        <a16:creationId xmlns:a16="http://schemas.microsoft.com/office/drawing/2014/main" id="{14BA0D1E-B26E-7C6B-364E-96D7442DDB0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28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1600" b="1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a:t>0</a:t>
                    </a:r>
                  </a:p>
                </p:txBody>
              </p:sp>
              <p:sp>
                <p:nvSpPr>
                  <p:cNvPr id="32841" name="Text Box 41">
                    <a:extLst>
                      <a:ext uri="{FF2B5EF4-FFF2-40B4-BE49-F238E27FC236}">
                        <a16:creationId xmlns:a16="http://schemas.microsoft.com/office/drawing/2014/main" id="{AC0A5B7B-1020-18DB-C0F1-3CB1DB1C83D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65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1600" b="1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a:t>2</a:t>
                    </a:r>
                  </a:p>
                </p:txBody>
              </p:sp>
              <p:sp>
                <p:nvSpPr>
                  <p:cNvPr id="32842" name="Text Box 42">
                    <a:extLst>
                      <a:ext uri="{FF2B5EF4-FFF2-40B4-BE49-F238E27FC236}">
                        <a16:creationId xmlns:a16="http://schemas.microsoft.com/office/drawing/2014/main" id="{6DFC29BC-8C73-D069-20A5-F82C54D44E8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154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1600" b="1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a:t>3</a:t>
                    </a:r>
                  </a:p>
                </p:txBody>
              </p:sp>
              <p:sp>
                <p:nvSpPr>
                  <p:cNvPr id="32843" name="Text Box 43">
                    <a:extLst>
                      <a:ext uri="{FF2B5EF4-FFF2-40B4-BE49-F238E27FC236}">
                        <a16:creationId xmlns:a16="http://schemas.microsoft.com/office/drawing/2014/main" id="{DB9A8020-7F0B-C1E8-A1BB-0F70B44C90D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618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1600" b="1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a:t>4</a:t>
                    </a:r>
                  </a:p>
                </p:txBody>
              </p:sp>
              <p:sp>
                <p:nvSpPr>
                  <p:cNvPr id="32844" name="Text Box 44">
                    <a:extLst>
                      <a:ext uri="{FF2B5EF4-FFF2-40B4-BE49-F238E27FC236}">
                        <a16:creationId xmlns:a16="http://schemas.microsoft.com/office/drawing/2014/main" id="{64A14BDF-5AA8-57C4-01B7-ECA4FF140B8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112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1600" b="1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32845" name="Text Box 45">
                    <a:extLst>
                      <a:ext uri="{FF2B5EF4-FFF2-40B4-BE49-F238E27FC236}">
                        <a16:creationId xmlns:a16="http://schemas.microsoft.com/office/drawing/2014/main" id="{65805EE1-BAF1-801C-9F82-B9D6B7D5BDB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638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1600" b="1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a:t>-2</a:t>
                    </a:r>
                  </a:p>
                </p:txBody>
              </p:sp>
              <p:sp>
                <p:nvSpPr>
                  <p:cNvPr id="32846" name="Text Box 46">
                    <a:extLst>
                      <a:ext uri="{FF2B5EF4-FFF2-40B4-BE49-F238E27FC236}">
                        <a16:creationId xmlns:a16="http://schemas.microsoft.com/office/drawing/2014/main" id="{42FE011A-BCC5-CC5E-2D3F-E0980B71C02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20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1600" b="1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a:t>-1</a:t>
                    </a:r>
                  </a:p>
                </p:txBody>
              </p:sp>
              <p:sp>
                <p:nvSpPr>
                  <p:cNvPr id="32847" name="Text Box 47">
                    <a:extLst>
                      <a:ext uri="{FF2B5EF4-FFF2-40B4-BE49-F238E27FC236}">
                        <a16:creationId xmlns:a16="http://schemas.microsoft.com/office/drawing/2014/main" id="{64FFA3BA-23E5-EE23-B4AB-30C1016F644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58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1600" b="1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a:t>-3</a:t>
                    </a:r>
                  </a:p>
                </p:txBody>
              </p:sp>
              <p:sp>
                <p:nvSpPr>
                  <p:cNvPr id="32848" name="Text Box 48">
                    <a:extLst>
                      <a:ext uri="{FF2B5EF4-FFF2-40B4-BE49-F238E27FC236}">
                        <a16:creationId xmlns:a16="http://schemas.microsoft.com/office/drawing/2014/main" id="{45C15904-D510-02DF-A542-D45B9777D16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94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1600" b="1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a:t>-4</a:t>
                    </a:r>
                  </a:p>
                </p:txBody>
              </p:sp>
              <p:sp>
                <p:nvSpPr>
                  <p:cNvPr id="32849" name="Text Box 49">
                    <a:extLst>
                      <a:ext uri="{FF2B5EF4-FFF2-40B4-BE49-F238E27FC236}">
                        <a16:creationId xmlns:a16="http://schemas.microsoft.com/office/drawing/2014/main" id="{72A2CDD2-E1BF-0618-8187-D085DF3BDEB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98" y="3213"/>
                    <a:ext cx="270" cy="300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lIns="0" tIns="0" rIns="0" bIns="0"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just" eaLnBrk="1" hangingPunct="1"/>
                    <a:r>
                      <a:rPr lang="en-US" altLang="zh-CN" sz="1600" b="1">
                        <a:latin typeface="Arial" panose="020B0604020202020204" pitchFamily="34" charset="0"/>
                        <a:ea typeface="微软雅黑" panose="020B0503020204020204" pitchFamily="34" charset="-122"/>
                        <a:cs typeface="Arial" panose="020B0604020202020204" pitchFamily="34" charset="0"/>
                      </a:rPr>
                      <a:t>-5</a:t>
                    </a:r>
                  </a:p>
                </p:txBody>
              </p:sp>
            </p:grpSp>
          </p:grpSp>
          <p:sp>
            <p:nvSpPr>
              <p:cNvPr id="32836" name="Text Box 50">
                <a:extLst>
                  <a:ext uri="{FF2B5EF4-FFF2-40B4-BE49-F238E27FC236}">
                    <a16:creationId xmlns:a16="http://schemas.microsoft.com/office/drawing/2014/main" id="{B21A0C5C-75E2-BC30-5C7C-6424A26299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6" y="1638"/>
                <a:ext cx="677" cy="4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 eaLnBrk="1" hangingPunct="1"/>
                <a:r>
                  <a:rPr lang="en-US" altLang="zh-CN" sz="1600" b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|</a:t>
                </a:r>
                <a:r>
                  <a:rPr lang="en-US" altLang="zh-CN" sz="1600" b="1" i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C</a:t>
                </a:r>
                <a:r>
                  <a:rPr lang="en-US" altLang="zh-CN" sz="1600" b="1" i="1" baseline="-25000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n</a:t>
                </a:r>
                <a:r>
                  <a:rPr lang="en-US" altLang="zh-CN" sz="1600" b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rPr>
                  <a:t>|</a:t>
                </a:r>
              </a:p>
            </p:txBody>
          </p:sp>
        </p:grpSp>
        <p:sp>
          <p:nvSpPr>
            <p:cNvPr id="32833" name="Text Box 105">
              <a:extLst>
                <a:ext uri="{FF2B5EF4-FFF2-40B4-BE49-F238E27FC236}">
                  <a16:creationId xmlns:a16="http://schemas.microsoft.com/office/drawing/2014/main" id="{AC16D441-E040-C6BC-D2AF-DB66734F65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4" y="2970"/>
              <a:ext cx="2048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(a) </a:t>
              </a:r>
              <a:r>
                <a:rPr lang="zh-CN" altLang="en-US" b="1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振幅谱</a:t>
              </a:r>
            </a:p>
          </p:txBody>
        </p:sp>
      </p:grpSp>
      <p:grpSp>
        <p:nvGrpSpPr>
          <p:cNvPr id="11" name="Group 109">
            <a:extLst>
              <a:ext uri="{FF2B5EF4-FFF2-40B4-BE49-F238E27FC236}">
                <a16:creationId xmlns:a16="http://schemas.microsoft.com/office/drawing/2014/main" id="{E350F3C8-B190-118F-CB5B-E21D45522C5C}"/>
              </a:ext>
            </a:extLst>
          </p:cNvPr>
          <p:cNvGrpSpPr>
            <a:grpSpLocks/>
          </p:cNvGrpSpPr>
          <p:nvPr/>
        </p:nvGrpSpPr>
        <p:grpSpPr bwMode="auto">
          <a:xfrm>
            <a:off x="4870450" y="4260850"/>
            <a:ext cx="3841750" cy="1893888"/>
            <a:chOff x="2460" y="3109"/>
            <a:chExt cx="2420" cy="1193"/>
          </a:xfrm>
        </p:grpSpPr>
        <p:grpSp>
          <p:nvGrpSpPr>
            <p:cNvPr id="32778" name="Group 51">
              <a:extLst>
                <a:ext uri="{FF2B5EF4-FFF2-40B4-BE49-F238E27FC236}">
                  <a16:creationId xmlns:a16="http://schemas.microsoft.com/office/drawing/2014/main" id="{7FFAC49A-00B9-4C42-344F-2D16B5AA71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0" y="3109"/>
              <a:ext cx="2420" cy="1068"/>
              <a:chOff x="3295" y="4218"/>
              <a:chExt cx="5635" cy="2432"/>
            </a:xfrm>
          </p:grpSpPr>
          <p:grpSp>
            <p:nvGrpSpPr>
              <p:cNvPr id="32780" name="Group 52">
                <a:extLst>
                  <a:ext uri="{FF2B5EF4-FFF2-40B4-BE49-F238E27FC236}">
                    <a16:creationId xmlns:a16="http://schemas.microsoft.com/office/drawing/2014/main" id="{B7A87A58-1C88-07F6-3E80-9331C168BB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5" y="5533"/>
                <a:ext cx="5117" cy="605"/>
                <a:chOff x="3295" y="5533"/>
                <a:chExt cx="5117" cy="605"/>
              </a:xfrm>
            </p:grpSpPr>
            <p:sp>
              <p:nvSpPr>
                <p:cNvPr id="32821" name="Text Box 53">
                  <a:extLst>
                    <a:ext uri="{FF2B5EF4-FFF2-40B4-BE49-F238E27FC236}">
                      <a16:creationId xmlns:a16="http://schemas.microsoft.com/office/drawing/2014/main" id="{9405C2EA-5C79-CA3E-E904-9EBBCBF7453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82" y="5838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1</a:t>
                  </a:r>
                </a:p>
              </p:txBody>
            </p:sp>
            <p:sp>
              <p:nvSpPr>
                <p:cNvPr id="32822" name="Text Box 54">
                  <a:extLst>
                    <a:ext uri="{FF2B5EF4-FFF2-40B4-BE49-F238E27FC236}">
                      <a16:creationId xmlns:a16="http://schemas.microsoft.com/office/drawing/2014/main" id="{63C44466-2654-6F79-6AFE-46EA6FD6A1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58" y="5838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0</a:t>
                  </a:r>
                </a:p>
              </p:txBody>
            </p:sp>
            <p:sp>
              <p:nvSpPr>
                <p:cNvPr id="32823" name="Text Box 55">
                  <a:extLst>
                    <a:ext uri="{FF2B5EF4-FFF2-40B4-BE49-F238E27FC236}">
                      <a16:creationId xmlns:a16="http://schemas.microsoft.com/office/drawing/2014/main" id="{BDEFEDCF-E73B-AE69-E164-DF5F1D338D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88" y="5838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2</a:t>
                  </a:r>
                </a:p>
              </p:txBody>
            </p:sp>
            <p:sp>
              <p:nvSpPr>
                <p:cNvPr id="32824" name="Text Box 56">
                  <a:extLst>
                    <a:ext uri="{FF2B5EF4-FFF2-40B4-BE49-F238E27FC236}">
                      <a16:creationId xmlns:a16="http://schemas.microsoft.com/office/drawing/2014/main" id="{91EB3976-B189-EF40-0FC1-4B5F86E3895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200" y="5533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32825" name="Text Box 57">
                  <a:extLst>
                    <a:ext uri="{FF2B5EF4-FFF2-40B4-BE49-F238E27FC236}">
                      <a16:creationId xmlns:a16="http://schemas.microsoft.com/office/drawing/2014/main" id="{900211A2-3EED-B1B5-31CA-07ED04DF590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606" y="5838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32826" name="Text Box 58">
                  <a:extLst>
                    <a:ext uri="{FF2B5EF4-FFF2-40B4-BE49-F238E27FC236}">
                      <a16:creationId xmlns:a16="http://schemas.microsoft.com/office/drawing/2014/main" id="{6D4A6A6A-11BF-8EE9-3DB9-1BC8E36C83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142" y="5838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5</a:t>
                  </a:r>
                </a:p>
              </p:txBody>
            </p:sp>
            <p:sp>
              <p:nvSpPr>
                <p:cNvPr id="32827" name="Text Box 59">
                  <a:extLst>
                    <a:ext uri="{FF2B5EF4-FFF2-40B4-BE49-F238E27FC236}">
                      <a16:creationId xmlns:a16="http://schemas.microsoft.com/office/drawing/2014/main" id="{E01DF6DB-0780-E7CD-9A46-681D16B939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672" y="5533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-2</a:t>
                  </a:r>
                </a:p>
              </p:txBody>
            </p:sp>
            <p:sp>
              <p:nvSpPr>
                <p:cNvPr id="32828" name="Text Box 60">
                  <a:extLst>
                    <a:ext uri="{FF2B5EF4-FFF2-40B4-BE49-F238E27FC236}">
                      <a16:creationId xmlns:a16="http://schemas.microsoft.com/office/drawing/2014/main" id="{3DD8EE61-4185-C2ED-A006-1CD898AFC8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50" y="5553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-1</a:t>
                  </a:r>
                </a:p>
              </p:txBody>
            </p:sp>
            <p:sp>
              <p:nvSpPr>
                <p:cNvPr id="32829" name="Text Box 61">
                  <a:extLst>
                    <a:ext uri="{FF2B5EF4-FFF2-40B4-BE49-F238E27FC236}">
                      <a16:creationId xmlns:a16="http://schemas.microsoft.com/office/drawing/2014/main" id="{2688A8C5-3DF8-5C1F-1203-512A8CCAFA8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213" y="5838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-3</a:t>
                  </a:r>
                </a:p>
              </p:txBody>
            </p:sp>
            <p:sp>
              <p:nvSpPr>
                <p:cNvPr id="32830" name="Text Box 62">
                  <a:extLst>
                    <a:ext uri="{FF2B5EF4-FFF2-40B4-BE49-F238E27FC236}">
                      <a16:creationId xmlns:a16="http://schemas.microsoft.com/office/drawing/2014/main" id="{8DA288A1-658D-A525-ACBB-4A8A63B23E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08" y="5553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-4</a:t>
                  </a:r>
                </a:p>
              </p:txBody>
            </p:sp>
            <p:sp>
              <p:nvSpPr>
                <p:cNvPr id="32831" name="Text Box 63">
                  <a:extLst>
                    <a:ext uri="{FF2B5EF4-FFF2-40B4-BE49-F238E27FC236}">
                      <a16:creationId xmlns:a16="http://schemas.microsoft.com/office/drawing/2014/main" id="{8A4099B1-7CF7-C33F-1764-A3985C893A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95" y="5533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-5</a:t>
                  </a:r>
                </a:p>
              </p:txBody>
            </p:sp>
          </p:grpSp>
          <p:grpSp>
            <p:nvGrpSpPr>
              <p:cNvPr id="32781" name="Group 64">
                <a:extLst>
                  <a:ext uri="{FF2B5EF4-FFF2-40B4-BE49-F238E27FC236}">
                    <a16:creationId xmlns:a16="http://schemas.microsoft.com/office/drawing/2014/main" id="{92353AB6-6AAC-0482-ED07-F62C95FF01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4" y="4218"/>
                <a:ext cx="5616" cy="2432"/>
                <a:chOff x="3314" y="4218"/>
                <a:chExt cx="5616" cy="2432"/>
              </a:xfrm>
            </p:grpSpPr>
            <p:sp>
              <p:nvSpPr>
                <p:cNvPr id="32782" name="Text Box 65">
                  <a:extLst>
                    <a:ext uri="{FF2B5EF4-FFF2-40B4-BE49-F238E27FC236}">
                      <a16:creationId xmlns:a16="http://schemas.microsoft.com/office/drawing/2014/main" id="{0A24A8C6-7DF0-1B0D-2707-2AAE371A63B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8660" y="5848"/>
                  <a:ext cx="27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b="1" i="1"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n</a:t>
                  </a:r>
                  <a:endParaRPr lang="en-US" altLang="zh-CN" sz="1600" b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2783" name="Group 66">
                  <a:extLst>
                    <a:ext uri="{FF2B5EF4-FFF2-40B4-BE49-F238E27FC236}">
                      <a16:creationId xmlns:a16="http://schemas.microsoft.com/office/drawing/2014/main" id="{84162837-6E2E-92B0-6D1E-7118141524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14" y="4218"/>
                  <a:ext cx="5446" cy="1620"/>
                  <a:chOff x="3284" y="225"/>
                  <a:chExt cx="5446" cy="1620"/>
                </a:xfrm>
              </p:grpSpPr>
              <p:sp>
                <p:nvSpPr>
                  <p:cNvPr id="32819" name="Line 67">
                    <a:extLst>
                      <a:ext uri="{FF2B5EF4-FFF2-40B4-BE49-F238E27FC236}">
                        <a16:creationId xmlns:a16="http://schemas.microsoft.com/office/drawing/2014/main" id="{5E09569B-8053-BEFB-D5D4-844C2C7FA2E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284" y="1845"/>
                    <a:ext cx="5446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20" name="Line 68">
                    <a:extLst>
                      <a:ext uri="{FF2B5EF4-FFF2-40B4-BE49-F238E27FC236}">
                        <a16:creationId xmlns:a16="http://schemas.microsoft.com/office/drawing/2014/main" id="{CDC714B8-7F6B-576F-FB33-69F7D68E5E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5760" y="225"/>
                    <a:ext cx="14" cy="162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784" name="Text Box 69">
                  <a:extLst>
                    <a:ext uri="{FF2B5EF4-FFF2-40B4-BE49-F238E27FC236}">
                      <a16:creationId xmlns:a16="http://schemas.microsoft.com/office/drawing/2014/main" id="{AEBD8D8B-F1EF-2B86-AF95-CD8515E04B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96" y="4263"/>
                  <a:ext cx="390" cy="3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ahom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 eaLnBrk="1" hangingPunct="1"/>
                  <a:r>
                    <a:rPr lang="en-US" altLang="zh-CN" sz="1600" b="1" i="1"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  <a:sym typeface="Symbol" panose="05050102010706020507" pitchFamily="18" charset="2"/>
                    </a:rPr>
                    <a:t></a:t>
                  </a:r>
                  <a:r>
                    <a:rPr lang="en-US" altLang="zh-CN" sz="1600" b="1" i="1" baseline="-25000"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rPr>
                    <a:t>n</a:t>
                  </a:r>
                  <a:endParaRPr lang="en-US" altLang="zh-CN" sz="1600" b="1">
                    <a:latin typeface="Arial" panose="020B0604020202020204" pitchFamily="34" charset="0"/>
                    <a:ea typeface="微软雅黑" panose="020B0503020204020204" pitchFamily="34" charset="-122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2785" name="Group 70">
                  <a:extLst>
                    <a:ext uri="{FF2B5EF4-FFF2-40B4-BE49-F238E27FC236}">
                      <a16:creationId xmlns:a16="http://schemas.microsoft.com/office/drawing/2014/main" id="{B16EC60D-9D16-B85F-6B1E-4FFFD2F436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358" y="5010"/>
                  <a:ext cx="4878" cy="1640"/>
                  <a:chOff x="3358" y="5010"/>
                  <a:chExt cx="4878" cy="1640"/>
                </a:xfrm>
              </p:grpSpPr>
              <p:grpSp>
                <p:nvGrpSpPr>
                  <p:cNvPr id="32786" name="Group 71">
                    <a:extLst>
                      <a:ext uri="{FF2B5EF4-FFF2-40B4-BE49-F238E27FC236}">
                        <a16:creationId xmlns:a16="http://schemas.microsoft.com/office/drawing/2014/main" id="{8372537C-0E9B-928E-881E-B6CFBDEDC4D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210" y="5010"/>
                    <a:ext cx="2026" cy="1245"/>
                    <a:chOff x="6210" y="5010"/>
                    <a:chExt cx="2026" cy="1245"/>
                  </a:xfrm>
                </p:grpSpPr>
                <p:grpSp>
                  <p:nvGrpSpPr>
                    <p:cNvPr id="32804" name="Group 72">
                      <a:extLst>
                        <a:ext uri="{FF2B5EF4-FFF2-40B4-BE49-F238E27FC236}">
                          <a16:creationId xmlns:a16="http://schemas.microsoft.com/office/drawing/2014/main" id="{46C34022-5B94-CB6D-EF10-A1C65F49DE2C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10" y="5505"/>
                      <a:ext cx="92" cy="333"/>
                      <a:chOff x="6210" y="5505"/>
                      <a:chExt cx="92" cy="333"/>
                    </a:xfrm>
                  </p:grpSpPr>
                  <p:sp>
                    <p:nvSpPr>
                      <p:cNvPr id="32817" name="Line 73">
                        <a:extLst>
                          <a:ext uri="{FF2B5EF4-FFF2-40B4-BE49-F238E27FC236}">
                            <a16:creationId xmlns:a16="http://schemas.microsoft.com/office/drawing/2014/main" id="{632B9276-AC1D-F42B-CF27-1ECB8CB5A16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6256" y="5598"/>
                        <a:ext cx="0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18" name="Oval 74">
                        <a:extLst>
                          <a:ext uri="{FF2B5EF4-FFF2-40B4-BE49-F238E27FC236}">
                            <a16:creationId xmlns:a16="http://schemas.microsoft.com/office/drawing/2014/main" id="{AB9C7092-E74B-8809-CD3C-0934F3CC647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10" y="5505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600" b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2805" name="Group 75">
                      <a:extLst>
                        <a:ext uri="{FF2B5EF4-FFF2-40B4-BE49-F238E27FC236}">
                          <a16:creationId xmlns:a16="http://schemas.microsoft.com/office/drawing/2014/main" id="{C47BB9CA-837C-61E7-0E10-08B8F6F0C84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04" y="5235"/>
                      <a:ext cx="92" cy="603"/>
                      <a:chOff x="6704" y="5235"/>
                      <a:chExt cx="92" cy="603"/>
                    </a:xfrm>
                  </p:grpSpPr>
                  <p:sp>
                    <p:nvSpPr>
                      <p:cNvPr id="32815" name="Line 76">
                        <a:extLst>
                          <a:ext uri="{FF2B5EF4-FFF2-40B4-BE49-F238E27FC236}">
                            <a16:creationId xmlns:a16="http://schemas.microsoft.com/office/drawing/2014/main" id="{FA01217D-0774-E7FC-717B-AC2D2EAF9FB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764" y="5328"/>
                        <a:ext cx="0" cy="51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16" name="Oval 77">
                        <a:extLst>
                          <a:ext uri="{FF2B5EF4-FFF2-40B4-BE49-F238E27FC236}">
                            <a16:creationId xmlns:a16="http://schemas.microsoft.com/office/drawing/2014/main" id="{7EEFD39C-D6A7-6E2A-E804-601C9748017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04" y="5235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600" b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2806" name="Group 78">
                      <a:extLst>
                        <a:ext uri="{FF2B5EF4-FFF2-40B4-BE49-F238E27FC236}">
                          <a16:creationId xmlns:a16="http://schemas.microsoft.com/office/drawing/2014/main" id="{FF67811D-16B3-D6F9-A4E1-999AAA8E7BC8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07" y="5838"/>
                      <a:ext cx="92" cy="417"/>
                      <a:chOff x="7207" y="5838"/>
                      <a:chExt cx="92" cy="417"/>
                    </a:xfrm>
                  </p:grpSpPr>
                  <p:sp>
                    <p:nvSpPr>
                      <p:cNvPr id="32813" name="Line 79">
                        <a:extLst>
                          <a:ext uri="{FF2B5EF4-FFF2-40B4-BE49-F238E27FC236}">
                            <a16:creationId xmlns:a16="http://schemas.microsoft.com/office/drawing/2014/main" id="{BE0B3E23-BD9A-67EB-55BF-89C5E32078F3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60" y="5838"/>
                        <a:ext cx="2" cy="39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14" name="Oval 80">
                        <a:extLst>
                          <a:ext uri="{FF2B5EF4-FFF2-40B4-BE49-F238E27FC236}">
                            <a16:creationId xmlns:a16="http://schemas.microsoft.com/office/drawing/2014/main" id="{FFBE4623-E2B2-4DA7-5247-2E6C271A09E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07" y="6165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600" b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2807" name="Group 81">
                      <a:extLst>
                        <a:ext uri="{FF2B5EF4-FFF2-40B4-BE49-F238E27FC236}">
                          <a16:creationId xmlns:a16="http://schemas.microsoft.com/office/drawing/2014/main" id="{31A85868-B5AE-1E29-EE72-5079247CCC5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650" y="5010"/>
                      <a:ext cx="92" cy="813"/>
                      <a:chOff x="7650" y="5010"/>
                      <a:chExt cx="92" cy="813"/>
                    </a:xfrm>
                  </p:grpSpPr>
                  <p:sp>
                    <p:nvSpPr>
                      <p:cNvPr id="32811" name="Line 82">
                        <a:extLst>
                          <a:ext uri="{FF2B5EF4-FFF2-40B4-BE49-F238E27FC236}">
                            <a16:creationId xmlns:a16="http://schemas.microsoft.com/office/drawing/2014/main" id="{00D53C13-C0FC-4C86-EA1B-5A10225E9CEE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7696" y="5103"/>
                        <a:ext cx="0" cy="72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12" name="Oval 83">
                        <a:extLst>
                          <a:ext uri="{FF2B5EF4-FFF2-40B4-BE49-F238E27FC236}">
                            <a16:creationId xmlns:a16="http://schemas.microsoft.com/office/drawing/2014/main" id="{71E51A4B-A6C1-096A-6FC4-7F141A1333C8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50" y="5010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600" b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2808" name="Group 84">
                      <a:extLst>
                        <a:ext uri="{FF2B5EF4-FFF2-40B4-BE49-F238E27FC236}">
                          <a16:creationId xmlns:a16="http://schemas.microsoft.com/office/drawing/2014/main" id="{1CBF13CA-810B-DA6B-EFDD-0657D0AEE09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44" y="5505"/>
                      <a:ext cx="92" cy="333"/>
                      <a:chOff x="8144" y="5505"/>
                      <a:chExt cx="92" cy="333"/>
                    </a:xfrm>
                  </p:grpSpPr>
                  <p:sp>
                    <p:nvSpPr>
                      <p:cNvPr id="32809" name="Line 85">
                        <a:extLst>
                          <a:ext uri="{FF2B5EF4-FFF2-40B4-BE49-F238E27FC236}">
                            <a16:creationId xmlns:a16="http://schemas.microsoft.com/office/drawing/2014/main" id="{E1E5BA40-E6C6-6AB3-892B-A9D98EDBD9E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8204" y="5613"/>
                        <a:ext cx="0" cy="2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10" name="Oval 86">
                        <a:extLst>
                          <a:ext uri="{FF2B5EF4-FFF2-40B4-BE49-F238E27FC236}">
                            <a16:creationId xmlns:a16="http://schemas.microsoft.com/office/drawing/2014/main" id="{4D736E87-D073-AA2C-7048-BE3238877D97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44" y="5505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600" b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32787" name="Oval 87">
                    <a:extLst>
                      <a:ext uri="{FF2B5EF4-FFF2-40B4-BE49-F238E27FC236}">
                        <a16:creationId xmlns:a16="http://schemas.microsoft.com/office/drawing/2014/main" id="{6D9CA92E-FA74-635C-BE38-EF5F1FE583C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762" y="5790"/>
                    <a:ext cx="102" cy="90"/>
                  </a:xfrm>
                  <a:prstGeom prst="ellipse">
                    <a:avLst/>
                  </a:prstGeom>
                  <a:solidFill>
                    <a:srgbClr val="000000"/>
                  </a:solidFill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endParaRPr lang="zh-CN" altLang="en-US" sz="1600" b="1">
                      <a:latin typeface="Arial" panose="020B0604020202020204" pitchFamily="34" charset="0"/>
                      <a:ea typeface="微软雅黑" panose="020B0503020204020204" pitchFamily="34" charset="-122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32788" name="Group 88">
                    <a:extLst>
                      <a:ext uri="{FF2B5EF4-FFF2-40B4-BE49-F238E27FC236}">
                        <a16:creationId xmlns:a16="http://schemas.microsoft.com/office/drawing/2014/main" id="{1DB536CE-8717-52B3-7240-57D20F5666F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 flipV="1">
                    <a:off x="3358" y="5445"/>
                    <a:ext cx="2026" cy="1205"/>
                    <a:chOff x="6210" y="5050"/>
                    <a:chExt cx="2026" cy="1205"/>
                  </a:xfrm>
                </p:grpSpPr>
                <p:grpSp>
                  <p:nvGrpSpPr>
                    <p:cNvPr id="32789" name="Group 89">
                      <a:extLst>
                        <a:ext uri="{FF2B5EF4-FFF2-40B4-BE49-F238E27FC236}">
                          <a16:creationId xmlns:a16="http://schemas.microsoft.com/office/drawing/2014/main" id="{03EB713D-3B90-34DF-D2DB-7A2203DAFBCF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210" y="5505"/>
                      <a:ext cx="92" cy="333"/>
                      <a:chOff x="6210" y="5505"/>
                      <a:chExt cx="92" cy="333"/>
                    </a:xfrm>
                  </p:grpSpPr>
                  <p:sp>
                    <p:nvSpPr>
                      <p:cNvPr id="32802" name="Line 90">
                        <a:extLst>
                          <a:ext uri="{FF2B5EF4-FFF2-40B4-BE49-F238E27FC236}">
                            <a16:creationId xmlns:a16="http://schemas.microsoft.com/office/drawing/2014/main" id="{F8343457-9F2E-8803-1C0F-6BCAF9CD31C1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6256" y="5598"/>
                        <a:ext cx="0" cy="24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03" name="Oval 91">
                        <a:extLst>
                          <a:ext uri="{FF2B5EF4-FFF2-40B4-BE49-F238E27FC236}">
                            <a16:creationId xmlns:a16="http://schemas.microsoft.com/office/drawing/2014/main" id="{4EE63EB5-DC66-FFC5-AAE2-476883560E1A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210" y="5505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600" b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2790" name="Group 92">
                      <a:extLst>
                        <a:ext uri="{FF2B5EF4-FFF2-40B4-BE49-F238E27FC236}">
                          <a16:creationId xmlns:a16="http://schemas.microsoft.com/office/drawing/2014/main" id="{01340B65-4608-903D-97F3-E798668686D4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5" y="5235"/>
                      <a:ext cx="92" cy="603"/>
                      <a:chOff x="6725" y="5235"/>
                      <a:chExt cx="92" cy="603"/>
                    </a:xfrm>
                  </p:grpSpPr>
                  <p:sp>
                    <p:nvSpPr>
                      <p:cNvPr id="32800" name="Line 93">
                        <a:extLst>
                          <a:ext uri="{FF2B5EF4-FFF2-40B4-BE49-F238E27FC236}">
                            <a16:creationId xmlns:a16="http://schemas.microsoft.com/office/drawing/2014/main" id="{6B137036-A8B2-E2A1-3914-E3ECE744A209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V="1">
                        <a:off x="6764" y="5328"/>
                        <a:ext cx="0" cy="51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801" name="Oval 94">
                        <a:extLst>
                          <a:ext uri="{FF2B5EF4-FFF2-40B4-BE49-F238E27FC236}">
                            <a16:creationId xmlns:a16="http://schemas.microsoft.com/office/drawing/2014/main" id="{09DEACAD-1739-FD15-1C44-68B95B5A63EF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6725" y="5235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600" b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2791" name="Group 95">
                      <a:extLst>
                        <a:ext uri="{FF2B5EF4-FFF2-40B4-BE49-F238E27FC236}">
                          <a16:creationId xmlns:a16="http://schemas.microsoft.com/office/drawing/2014/main" id="{BE63D65F-B483-2DC0-8841-7B5C1B7DC8BB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228" y="5838"/>
                      <a:ext cx="92" cy="417"/>
                      <a:chOff x="7228" y="5838"/>
                      <a:chExt cx="92" cy="417"/>
                    </a:xfrm>
                  </p:grpSpPr>
                  <p:sp>
                    <p:nvSpPr>
                      <p:cNvPr id="32798" name="Line 96">
                        <a:extLst>
                          <a:ext uri="{FF2B5EF4-FFF2-40B4-BE49-F238E27FC236}">
                            <a16:creationId xmlns:a16="http://schemas.microsoft.com/office/drawing/2014/main" id="{996FEAA1-6C0B-19DD-F3D3-B6EBD312514F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7260" y="5838"/>
                        <a:ext cx="2" cy="39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799" name="Oval 97">
                        <a:extLst>
                          <a:ext uri="{FF2B5EF4-FFF2-40B4-BE49-F238E27FC236}">
                            <a16:creationId xmlns:a16="http://schemas.microsoft.com/office/drawing/2014/main" id="{66DD617E-4A78-E486-B930-4593125D2E16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228" y="6165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600" b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2792" name="Group 98">
                      <a:extLst>
                        <a:ext uri="{FF2B5EF4-FFF2-40B4-BE49-F238E27FC236}">
                          <a16:creationId xmlns:a16="http://schemas.microsoft.com/office/drawing/2014/main" id="{B5B9AF98-C087-7108-5828-AB514355DC95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7629" y="5050"/>
                      <a:ext cx="92" cy="773"/>
                      <a:chOff x="7629" y="5050"/>
                      <a:chExt cx="92" cy="773"/>
                    </a:xfrm>
                  </p:grpSpPr>
                  <p:sp>
                    <p:nvSpPr>
                      <p:cNvPr id="32796" name="Line 99">
                        <a:extLst>
                          <a:ext uri="{FF2B5EF4-FFF2-40B4-BE49-F238E27FC236}">
                            <a16:creationId xmlns:a16="http://schemas.microsoft.com/office/drawing/2014/main" id="{4CFC1143-7A3C-C0D0-E235-241FD546D676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7696" y="5103"/>
                        <a:ext cx="0" cy="720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797" name="Oval 100">
                        <a:extLst>
                          <a:ext uri="{FF2B5EF4-FFF2-40B4-BE49-F238E27FC236}">
                            <a16:creationId xmlns:a16="http://schemas.microsoft.com/office/drawing/2014/main" id="{CFEC2615-608E-8970-937A-7467E1845CB3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7629" y="5050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600" b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32793" name="Group 101">
                      <a:extLst>
                        <a:ext uri="{FF2B5EF4-FFF2-40B4-BE49-F238E27FC236}">
                          <a16:creationId xmlns:a16="http://schemas.microsoft.com/office/drawing/2014/main" id="{D6E9E2D7-1496-060E-0A54-6FF69BB4A27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44" y="5505"/>
                      <a:ext cx="92" cy="333"/>
                      <a:chOff x="8144" y="5505"/>
                      <a:chExt cx="92" cy="333"/>
                    </a:xfrm>
                  </p:grpSpPr>
                  <p:sp>
                    <p:nvSpPr>
                      <p:cNvPr id="32794" name="Line 102">
                        <a:extLst>
                          <a:ext uri="{FF2B5EF4-FFF2-40B4-BE49-F238E27FC236}">
                            <a16:creationId xmlns:a16="http://schemas.microsoft.com/office/drawing/2014/main" id="{FD37EC1F-3C40-B9A1-0146-74921766D7EA}"/>
                          </a:ext>
                        </a:extLst>
                      </p:cNvPr>
                      <p:cNvSpPr>
                        <a:spLocks noChangeShapeType="1"/>
                      </p:cNvSpPr>
                      <p:nvPr/>
                    </p:nvSpPr>
                    <p:spPr bwMode="auto">
                      <a:xfrm flipH="1" flipV="1">
                        <a:off x="8204" y="5613"/>
                        <a:ext cx="0" cy="225"/>
                      </a:xfrm>
                      <a:prstGeom prst="line">
                        <a:avLst/>
                      </a:prstGeom>
                      <a:noFill/>
                      <a:ln w="9525">
                        <a:solidFill>
                          <a:srgbClr val="000000"/>
                        </a:solidFill>
                        <a:prstDash val="dash"/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noFill/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32795" name="Oval 103">
                        <a:extLst>
                          <a:ext uri="{FF2B5EF4-FFF2-40B4-BE49-F238E27FC236}">
                            <a16:creationId xmlns:a16="http://schemas.microsoft.com/office/drawing/2014/main" id="{1F92B25C-B225-FC5F-21BA-446F81DBA5E4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144" y="5505"/>
                        <a:ext cx="92" cy="90"/>
                      </a:xfrm>
                      <a:prstGeom prst="ellipse">
                        <a:avLst/>
                      </a:prstGeom>
                      <a:solidFill>
                        <a:srgbClr val="000000"/>
                      </a:solidFill>
                      <a:ln w="9525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>
                        <a:lvl1pPr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1pPr>
                        <a:lvl2pPr marL="742950" indent="-28575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2pPr>
                        <a:lvl3pPr marL="11430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3pPr>
                        <a:lvl4pPr marL="16002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4pPr>
                        <a:lvl5pPr marL="2057400" indent="-228600" eaLnBrk="0" hangingPunct="0"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>
                            <a:solidFill>
                              <a:schemeClr val="tx1"/>
                            </a:solidFill>
                            <a:latin typeface="Tahoma" panose="020B0604030504040204" pitchFamily="34" charset="0"/>
                            <a:ea typeface="宋体" panose="02010600030101010101" pitchFamily="2" charset="-122"/>
                          </a:defRPr>
                        </a:lvl9pPr>
                      </a:lstStyle>
                      <a:p>
                        <a:pPr eaLnBrk="1" hangingPunct="1"/>
                        <a:endParaRPr lang="zh-CN" altLang="en-US" sz="1600" b="1">
                          <a:latin typeface="Arial" panose="020B0604020202020204" pitchFamily="34" charset="0"/>
                          <a:ea typeface="微软雅黑" panose="020B0503020204020204" pitchFamily="34" charset="-122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</p:grpSp>
            </p:grpSp>
          </p:grpSp>
        </p:grpSp>
        <p:sp>
          <p:nvSpPr>
            <p:cNvPr id="32779" name="Text Box 106">
              <a:extLst>
                <a:ext uri="{FF2B5EF4-FFF2-40B4-BE49-F238E27FC236}">
                  <a16:creationId xmlns:a16="http://schemas.microsoft.com/office/drawing/2014/main" id="{B8C83CAB-2886-4D12-90E4-904ABED16F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0" y="4111"/>
              <a:ext cx="110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(b) </a:t>
              </a:r>
              <a:r>
                <a:rPr lang="zh-CN" altLang="en-US" b="1" dirty="0"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rPr>
                <a:t>相位谱</a:t>
              </a:r>
            </a:p>
          </p:txBody>
        </p:sp>
      </p:grpSp>
      <p:sp>
        <p:nvSpPr>
          <p:cNvPr id="109" name="矩形 108">
            <a:extLst>
              <a:ext uri="{FF2B5EF4-FFF2-40B4-BE49-F238E27FC236}">
                <a16:creationId xmlns:a16="http://schemas.microsoft.com/office/drawing/2014/main" id="{1DA4675C-DBA0-8E84-FA2B-E0634ACE122F}"/>
              </a:ext>
            </a:extLst>
          </p:cNvPr>
          <p:cNvSpPr/>
          <p:nvPr/>
        </p:nvSpPr>
        <p:spPr>
          <a:xfrm>
            <a:off x="882650" y="1250950"/>
            <a:ext cx="5853113" cy="4619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Clr>
                <a:srgbClr val="0000CC"/>
              </a:buClr>
              <a:buSzPct val="65000"/>
              <a:buFont typeface="Wingdings" pitchFamily="2" charset="2"/>
              <a:buChar char="u"/>
              <a:defRPr/>
            </a:pPr>
            <a:r>
              <a:rPr lang="zh-CN" altLang="en-US" sz="2400" kern="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 对于物理可实现的实信号</a:t>
            </a:r>
            <a:r>
              <a:rPr lang="zh-CN" altLang="en-US" sz="20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itchFamily="34" charset="-122"/>
                <a:ea typeface="微软雅黑" pitchFamily="34" charset="-122"/>
              </a:rPr>
              <a:t>，有</a:t>
            </a:r>
            <a:endParaRPr lang="zh-CN" alt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0F76D683-565B-F685-C6D4-4F256BA7A2EB}"/>
              </a:ext>
            </a:extLst>
          </p:cNvPr>
          <p:cNvSpPr/>
          <p:nvPr/>
        </p:nvSpPr>
        <p:spPr>
          <a:xfrm>
            <a:off x="660400" y="495300"/>
            <a:ext cx="635635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rgbClr val="FF0000"/>
              </a:buClr>
              <a:buSzPct val="80000"/>
              <a:buFont typeface="Wingdings" pitchFamily="2" charset="2"/>
              <a:buChar char="n"/>
              <a:defRPr/>
            </a:pPr>
            <a:r>
              <a:rPr lang="zh-CN" altLang="en-US" sz="2800" b="1" kern="0" dirty="0">
                <a:solidFill>
                  <a:srgbClr val="000000"/>
                </a:solidFill>
                <a:latin typeface="黑体" pitchFamily="2" charset="-122"/>
                <a:ea typeface="黑体" pitchFamily="2" charset="-122"/>
              </a:rPr>
              <a:t>周期功率信号频谱的性质</a:t>
            </a:r>
          </a:p>
        </p:txBody>
      </p:sp>
      <p:pic>
        <p:nvPicPr>
          <p:cNvPr id="4206" name="Picture 110">
            <a:extLst>
              <a:ext uri="{FF2B5EF4-FFF2-40B4-BE49-F238E27FC236}">
                <a16:creationId xmlns:a16="http://schemas.microsoft.com/office/drawing/2014/main" id="{AE5008C0-DBAE-8810-4AA9-8320C4626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921"/>
          <a:stretch>
            <a:fillRect/>
          </a:stretch>
        </p:blipFill>
        <p:spPr bwMode="auto">
          <a:xfrm>
            <a:off x="1416050" y="1739900"/>
            <a:ext cx="71501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3" name="Picture 110">
            <a:extLst>
              <a:ext uri="{FF2B5EF4-FFF2-40B4-BE49-F238E27FC236}">
                <a16:creationId xmlns:a16="http://schemas.microsoft.com/office/drawing/2014/main" id="{AA6115BB-0647-C88D-265E-F455B5EB2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131"/>
          <a:stretch>
            <a:fillRect/>
          </a:stretch>
        </p:blipFill>
        <p:spPr bwMode="auto">
          <a:xfrm>
            <a:off x="1371600" y="3506788"/>
            <a:ext cx="7150100" cy="58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07" name="Picture 111">
            <a:extLst>
              <a:ext uri="{FF2B5EF4-FFF2-40B4-BE49-F238E27FC236}">
                <a16:creationId xmlns:a16="http://schemas.microsoft.com/office/drawing/2014/main" id="{FB0269AD-FAFB-85D6-D95C-DAE5ACD16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897188"/>
            <a:ext cx="7423150" cy="44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4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8|0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7|1.1|78.5|2.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2|25.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3|1|6.7|6.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0.7|0.5|0.5|2.7|65.8|2.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8|1.2|41.7|18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1|54.5|0.9|20.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3|35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4.1|1.3|16.5|1.2|38.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1|25.8|1.7|3.4|0.2|0.1|21.3|70.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4.3|1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23.6|1|21|1.2|41.4|0.6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0.2|0.3|0.3|0.7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|1.4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|17.7|0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62.2|0.8|1.3|1.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4|1|40|0.7|1|25.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9|11.8|8.4|1|10.6|6.9|11.2|3.2|1.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3.1|1.1|39.1|6|8.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3|0.7|50.1|13.5|9.9|10.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9|1.3|0.8|6.9|17.3|0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5.1|1.7|25|46.2|0.8|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3|0.1|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8|41.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4|1.2|18.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2|1.1|47.2|2.9|15|8.5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Office 经典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  <a:cs typeface="Arial" charset="0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5736</TotalTime>
  <Words>1906</Words>
  <Application>Microsoft Macintosh PowerPoint</Application>
  <PresentationFormat>On-screen Show (4:3)</PresentationFormat>
  <Paragraphs>265</Paragraphs>
  <Slides>36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5</vt:i4>
      </vt:variant>
      <vt:variant>
        <vt:lpstr>Slide Titles</vt:lpstr>
      </vt:variant>
      <vt:variant>
        <vt:i4>36</vt:i4>
      </vt:variant>
    </vt:vector>
  </HeadingPairs>
  <TitlesOfParts>
    <vt:vector size="55" baseType="lpstr">
      <vt:lpstr>-apple-system</vt:lpstr>
      <vt:lpstr>AdobeSongStd</vt:lpstr>
      <vt:lpstr>DengXian</vt:lpstr>
      <vt:lpstr>隶书</vt:lpstr>
      <vt:lpstr>微软雅黑</vt:lpstr>
      <vt:lpstr>PingFang SC</vt:lpstr>
      <vt:lpstr>黑体</vt:lpstr>
      <vt:lpstr>宋体</vt:lpstr>
      <vt:lpstr>Arial</vt:lpstr>
      <vt:lpstr>Arial Black</vt:lpstr>
      <vt:lpstr>Symbol</vt:lpstr>
      <vt:lpstr>Times New Roman</vt:lpstr>
      <vt:lpstr>Wingdings</vt:lpstr>
      <vt:lpstr>Pixel</vt:lpstr>
      <vt:lpstr>Equation</vt:lpstr>
      <vt:lpstr>公式</vt:lpstr>
      <vt:lpstr>Microsoft Equation 3.0</vt:lpstr>
      <vt:lpstr>Equation.3</vt:lpstr>
      <vt:lpstr>Equation.DSMT4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知识回顾及理解 </vt:lpstr>
      <vt:lpstr>PowerPoint Presentation</vt:lpstr>
      <vt:lpstr>PowerPoint Presentation</vt:lpstr>
      <vt:lpstr>PowerPoint Presentation</vt:lpstr>
      <vt:lpstr>PowerPoint Presentation</vt:lpstr>
    </vt:vector>
  </TitlesOfParts>
  <Company>Jiangnan 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江南大学</dc:title>
  <dc:creator>cgy</dc:creator>
  <cp:lastModifiedBy>GY Chu</cp:lastModifiedBy>
  <cp:revision>638</cp:revision>
  <cp:lastPrinted>2021-09-05T16:09:54Z</cp:lastPrinted>
  <dcterms:created xsi:type="dcterms:W3CDTF">1601-01-01T00:00:00Z</dcterms:created>
  <dcterms:modified xsi:type="dcterms:W3CDTF">2025-09-09T15:00:56Z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