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6.xml" ContentType="application/vnd.openxmlformats-officedocument.presentationml.notesSlide+xml"/>
  <Override PartName="/ppt/tags/tag41.xml" ContentType="application/vnd.openxmlformats-officedocument.presentationml.tags+xml"/>
  <Override PartName="/ppt/notesSlides/notesSlide17.xml" ContentType="application/vnd.openxmlformats-officedocument.presentationml.notesSlide+xml"/>
  <Override PartName="/ppt/tags/tag4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55"/>
  </p:notesMasterIdLst>
  <p:handoutMasterIdLst>
    <p:handoutMasterId r:id="rId56"/>
  </p:handoutMasterIdLst>
  <p:sldIdLst>
    <p:sldId id="27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1" r:id="rId24"/>
    <p:sldId id="312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00FF"/>
    <a:srgbClr val="000000"/>
    <a:srgbClr val="FF0066"/>
    <a:srgbClr val="CC3300"/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 autoAdjust="0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2880" cy="182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c" userId="5bc9efa7-ddea-4be2-9b71-fa0f56c89193" providerId="ADAL" clId="{4C98A4C2-9A9D-7D4E-AE3D-C39ABA17E425}"/>
    <pc:docChg chg="modSld">
      <pc:chgData name="cc" userId="5bc9efa7-ddea-4be2-9b71-fa0f56c89193" providerId="ADAL" clId="{4C98A4C2-9A9D-7D4E-AE3D-C39ABA17E425}" dt="2025-09-09T15:01:06.601" v="0" actId="20577"/>
      <pc:docMkLst>
        <pc:docMk/>
      </pc:docMkLst>
      <pc:sldChg chg="modSp mod">
        <pc:chgData name="cc" userId="5bc9efa7-ddea-4be2-9b71-fa0f56c89193" providerId="ADAL" clId="{4C98A4C2-9A9D-7D4E-AE3D-C39ABA17E425}" dt="2025-09-09T15:01:06.601" v="0" actId="20577"/>
        <pc:sldMkLst>
          <pc:docMk/>
          <pc:sldMk cId="0" sldId="278"/>
        </pc:sldMkLst>
        <pc:spChg chg="mod">
          <ac:chgData name="cc" userId="5bc9efa7-ddea-4be2-9b71-fa0f56c89193" providerId="ADAL" clId="{4C98A4C2-9A9D-7D4E-AE3D-C39ABA17E425}" dt="2025-09-09T15:01:06.601" v="0" actId="20577"/>
          <ac:spMkLst>
            <pc:docMk/>
            <pc:sldMk cId="0" sldId="278"/>
            <ac:spMk id="512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44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FCE91A-0762-430C-9443-008F3C58F77C}" type="datetimeFigureOut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429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44" y="8829429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E26172-585F-4C17-8FC6-7CB045F67F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81141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44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44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D0BF65-707B-463A-8A80-1512746788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04966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A5ABDBA0-A63C-E10D-1045-7C3D4C445A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1213FF-FC3F-49BC-8222-CEF30164DDF6}" type="slidenum">
              <a:rPr lang="en-US" altLang="zh-CN"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095B9D0-3994-8737-F578-0E87EBBEBA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CE104079-F75E-7EB3-D532-A411F2219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250A17-4462-B946-99C8-D83A2F110C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EDE86A3-0447-FA43-8054-ECCDC57BD5C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01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EFF308E8-C60A-CEE9-B090-41D5ECF434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E6F2F230-8670-2430-B830-099725941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信道特性是一个很复杂的函数，它可能会使信号</a:t>
            </a:r>
            <a:endParaRPr lang="en-US" altLang="zh-CN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 产生包括各种线性或非线性的失真，延时和衰落等。</a:t>
            </a:r>
          </a:p>
          <a:p>
            <a:endParaRPr lang="zh-CN" altLang="en-US" sz="2400" b="1">
              <a:latin typeface="Arial" panose="020B0604020202020204" pitchFamily="34" charset="0"/>
            </a:endParaRPr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9044215C-2359-6F01-FCBB-8EFAC4482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CAD16A-9D8E-47D3-80B4-2FDF0073B75C}" type="slidenum">
              <a:rPr lang="en-US" altLang="zh-CN"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F7D2B1-3D9C-6645-BC49-307051AAE4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106E3D0-F1D9-644E-AAB9-F519E3FC9EC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7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6975EE39-95CE-54F3-7795-95EAD6C938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7331C0E1-1A93-65AC-B773-941F7AD55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编码信道</a:t>
            </a:r>
            <a:r>
              <a:rPr kumimoji="1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是一种</a:t>
            </a:r>
            <a:r>
              <a:rPr kumimoji="1" lang="zh-CN" altLang="en-US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数字信道或离散信道，</a:t>
            </a:r>
            <a:r>
              <a:rPr kumimoji="1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其输入和输出都是离散信号。它对信号的影响反映为将输入数字序列变成另一种输出数字序列。由于信道噪声或其他因素的影响，将导致输出数字序列发生错误， 因此输入、输出数字序列之间的关系可以用一组</a:t>
            </a:r>
            <a:r>
              <a:rPr kumimoji="1" lang="zh-CN" altLang="en-US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转移概率</a:t>
            </a:r>
            <a:r>
              <a:rPr kumimoji="1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来表征。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EA8D2160-1ECC-BC86-DED1-0BC041055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FB6F16-446B-4260-8A3E-2676DA29AC8D}" type="slidenum">
              <a:rPr lang="en-US" altLang="zh-CN"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5BF2A8-5D9E-234B-8A16-D8C0BDA462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F8ACDA6-EEFF-0A4D-9DDB-73B949C96B7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60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748DA468-FB9E-2B07-BA28-621A9D87D7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DB85ABA2-4ED5-4926-5511-89D8C9270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并设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信道有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条路径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，各路径有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时变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衰落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传输时延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且经过各条路径到达接收端的信号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相互独立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81602F27-1369-EEAE-4770-57437F2FD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FF9FD8-FF53-47CE-AED3-39F386AB9805}" type="slidenum">
              <a:rPr lang="en-US" altLang="zh-CN">
                <a:latin typeface="Arial" panose="020B0604020202020204" pitchFamily="34" charset="0"/>
              </a:rPr>
              <a:pPr eaLnBrk="1" hangingPunct="1"/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0D3BB4-5589-3843-A48C-DFF526FEBC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E6985AE-06CD-D942-A12D-925002C5D1D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702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CC89D417-C86B-C521-34A9-B470CED34F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81CF663B-4473-7E5E-D217-1E543216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  <a:latin typeface="Arial" panose="020B0604020202020204" pitchFamily="34" charset="0"/>
              </a:rPr>
              <a:t>频选衰落的含义：   </a:t>
            </a:r>
            <a:r>
              <a:rPr lang="zh-CN" altLang="en-US" b="1">
                <a:latin typeface="Arial" panose="020B0604020202020204" pitchFamily="34" charset="0"/>
              </a:rPr>
              <a:t>信道对不同</a:t>
            </a:r>
            <a:r>
              <a:rPr lang="en-US" altLang="zh-CN" b="1" i="1">
                <a:solidFill>
                  <a:schemeClr val="hlink"/>
                </a:solidFill>
                <a:latin typeface="Arial" panose="020B0604020202020204" pitchFamily="34" charset="0"/>
              </a:rPr>
              <a:t>f </a:t>
            </a:r>
            <a:r>
              <a:rPr lang="zh-CN" altLang="en-US" b="1">
                <a:latin typeface="Arial" panose="020B0604020202020204" pitchFamily="34" charset="0"/>
              </a:rPr>
              <a:t>的信号分量的衰减大小不同，且随时间变化</a:t>
            </a:r>
            <a:r>
              <a:rPr lang="en-US" altLang="zh-CN" b="1">
                <a:latin typeface="Arial" panose="020B0604020202020204" pitchFamily="34" charset="0"/>
              </a:rPr>
              <a:t>.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FA240824-F29B-3CA6-E68C-467AD674B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69C0DE-A933-401A-B7DB-BD9F73745536}" type="slidenum">
              <a:rPr lang="en-US" altLang="zh-CN">
                <a:latin typeface="Arial" panose="020B0604020202020204" pitchFamily="34" charset="0"/>
              </a:rPr>
              <a:pPr eaLnBrk="1" hangingPunct="1"/>
              <a:t>37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38A938-51E7-7944-AF97-9504106DD9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02671CF-DA8C-724B-AD16-0185E1DF4CE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447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0308C64A-C21D-2B5F-AFD1-FD0DE23BE7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BEB18B4F-7D32-2054-F8EB-EF8449D21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38A0EF67-368E-64FC-4F56-C85BAE34A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5B0D14-2B92-466A-B6D0-970F8CA704CF}" type="slidenum">
              <a:rPr lang="en-US" altLang="zh-CN">
                <a:latin typeface="Arial" panose="020B0604020202020204" pitchFamily="34" charset="0"/>
              </a:rPr>
              <a:pPr eaLnBrk="1" hangingPunct="1"/>
              <a:t>38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6312C7-D42B-1940-B20C-02449D42FD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A8E2B37-1C75-0642-BC38-557F24756B7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63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CC1F7F0D-17D3-D0CB-7006-BF1C13479E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CFE6CAEB-B10B-924C-7973-0E326F774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kumimoji="1" lang="zh-CN" altLang="en-US" sz="2000" b="1">
                <a:latin typeface="Arial" panose="020B0604020202020204" pitchFamily="34" charset="0"/>
              </a:rPr>
              <a:t>人类活动所产生的对通信造成干扰的各种噪声 </a:t>
            </a:r>
          </a:p>
          <a:p>
            <a:pPr lvl="2"/>
            <a:r>
              <a:rPr kumimoji="1" lang="zh-CN" altLang="en-US" sz="2000" b="1">
                <a:latin typeface="Arial" panose="020B0604020202020204" pitchFamily="34" charset="0"/>
              </a:rPr>
              <a:t>自然界存在的各种电磁波源所产生的噪声</a:t>
            </a:r>
            <a:r>
              <a:rPr kumimoji="1" lang="zh-CN" altLang="en-US" sz="2000">
                <a:latin typeface="Arial" panose="020B0604020202020204" pitchFamily="34" charset="0"/>
              </a:rPr>
              <a:t> </a:t>
            </a:r>
            <a:endParaRPr kumimoji="1" lang="zh-CN" altLang="en-US" sz="2000" b="1">
              <a:latin typeface="Arial" panose="020B0604020202020204" pitchFamily="34" charset="0"/>
            </a:endParaRPr>
          </a:p>
          <a:p>
            <a:pPr lvl="2"/>
            <a:r>
              <a:rPr kumimoji="1" lang="zh-CN" altLang="en-US" sz="2000" b="1">
                <a:latin typeface="Arial" panose="020B0604020202020204" pitchFamily="34" charset="0"/>
              </a:rPr>
              <a:t>通信设备本身产生的各种噪声</a:t>
            </a:r>
            <a:r>
              <a:rPr kumimoji="1" lang="zh-CN" altLang="en-US" sz="2000">
                <a:latin typeface="Arial" panose="020B0604020202020204" pitchFamily="34" charset="0"/>
              </a:rPr>
              <a:t> 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95E7498A-937A-66A6-8EF4-38A5F34E6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39ADE2-2717-4D3D-B677-A05280E398A2}" type="slidenum">
              <a:rPr lang="en-US" altLang="zh-CN">
                <a:latin typeface="Arial" panose="020B0604020202020204" pitchFamily="34" charset="0"/>
              </a:rPr>
              <a:pPr eaLnBrk="1" hangingPunct="1"/>
              <a:t>41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B35F44-C7AB-4B43-86E2-65649A8A3D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766539A-F705-2A46-89BC-FC93EB86958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93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8440D3AC-C02D-56F2-B248-2AD42C88A0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E3E6285C-53C8-CEF9-E143-155E7F2F5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香农公式给出了通信系统所能达到的极限信息传输速率，但是，香农公式只证明了理想通信系统的“存在性”，却没有指出这种通信系统的实现方法。 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4917BAFF-CDA1-5BC9-2C5F-ED640AE95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A9AAE7-5D40-4B9B-94B5-D322B961006C}" type="slidenum">
              <a:rPr lang="en-US" altLang="zh-CN">
                <a:latin typeface="Arial" panose="020B0604020202020204" pitchFamily="34" charset="0"/>
              </a:rPr>
              <a:pPr eaLnBrk="1" hangingPunct="1"/>
              <a:t>50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82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531A1A15-95F2-45C5-4203-EEFEDD4E39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14EFAD7B-CC9B-952E-3A33-459381EF8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香农公式给出了通信系统所能达到的极限信息传输速率，但是，香农公式只证明了理想通信系统的“存在性”，却没有指出这种通信系统的实现方法。 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CF6494B4-55BF-2C8D-7D0C-E884D6232D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A64F39-7120-487C-BA19-112836247139}" type="slidenum">
              <a:rPr lang="en-US" altLang="zh-CN">
                <a:latin typeface="Arial" panose="020B0604020202020204" pitchFamily="34" charset="0"/>
              </a:rPr>
              <a:pPr eaLnBrk="1" hangingPunct="1"/>
              <a:t>51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54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73BF4E83-DF67-AAC3-5F26-99A0F963C0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0D5843DC-1833-6443-2336-0E32DB9A0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电磁波的传播特性主要由其频率值来决定</a:t>
            </a: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272E0634-62C3-9781-DE6D-71CD62CEE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8A76BD-1DEF-45A8-917D-DA90540597F2}" type="slidenum">
              <a:rPr lang="en-US" altLang="zh-CN"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CADA1F-9B5F-5E49-9B98-A20D39C6E7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B946CA9-4E09-364B-B041-0B179BFD325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93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8F855AAE-8C87-7D8A-9299-D387110389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CA1AC44-7DB7-FB05-F3BF-CAA9B8393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b="1" dirty="0"/>
              <a:t>微波：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300M--300 GHz</a:t>
            </a:r>
            <a:r>
              <a:rPr lang="zh-CN" altLang="en-US" sz="2800" b="1" dirty="0"/>
              <a:t>的电磁波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908A343C-07F0-61D6-DABE-29FF71B36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AEBC15-9EC9-4F20-A15D-9FE47137D54E}" type="slidenum">
              <a:rPr lang="en-US" altLang="zh-CN"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B1114B-C4AE-DE45-91F4-07C142FBFF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893CE50-A639-484F-9040-5FF7D9DC00F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4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85C065C0-ACB7-9A01-7E5F-401E39C293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76D47B3-D4E6-8E63-5C20-F1D3533B5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电离层散射的</a:t>
            </a:r>
            <a:r>
              <a:rPr lang="zh-CN" altLang="en-US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机理 － 由电离层不均匀性引起</a:t>
            </a:r>
            <a:endParaRPr lang="en-US" altLang="zh-CN" b="1" kern="0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对流层散射的</a:t>
            </a:r>
            <a:r>
              <a:rPr lang="zh-CN" altLang="en-US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机理 － 由对流层不均匀性（湍流）引起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1A5A314F-3909-F151-AB05-382E5D9DF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2E9C08-F348-4F38-9B93-36878E102E03}" type="slidenum">
              <a:rPr lang="en-US" altLang="zh-CN">
                <a:latin typeface="Arial" panose="020B0604020202020204" pitchFamily="34" charset="0"/>
              </a:rPr>
              <a:pPr eaLnBrk="1" hangingPunct="1"/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46EB7C-0F72-1F41-9EFB-F4D237853F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12664A6-F088-AC41-A8B8-4D234B592C4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193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0DA4AF83-A0FE-F44E-9C6E-E4C99D0F89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572774FA-0CF0-2D76-AA78-4CB614A42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latin typeface="隶书" panose="02010509060101010101" pitchFamily="49" charset="-122"/>
                <a:ea typeface="隶书" panose="02010509060101010101" pitchFamily="49" charset="-122"/>
              </a:rPr>
              <a:t>STP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en-US">
                <a:latin typeface="Arial" panose="020B0604020202020204" pitchFamily="34" charset="0"/>
                <a:ea typeface="华文中宋" panose="02010600040101010101" pitchFamily="2" charset="-122"/>
              </a:rPr>
              <a:t>每对加有金属箔屏蔽层（接地）</a:t>
            </a:r>
            <a:endParaRPr lang="en-US" altLang="zh-CN"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华文中宋" panose="02010600040101010101" pitchFamily="2" charset="-122"/>
              </a:rPr>
              <a:t>双绞线有多种规格，</a:t>
            </a:r>
            <a:r>
              <a:rPr lang="zh-CN" altLang="en-US" b="1">
                <a:latin typeface="Arial" panose="020B0604020202020204" pitchFamily="34" charset="0"/>
                <a:ea typeface="华文中宋" panose="02010600040101010101" pitchFamily="2" charset="-122"/>
              </a:rPr>
              <a:t>传输带宽在几十千赫至上百兆赫</a:t>
            </a:r>
            <a:endParaRPr lang="en-US" altLang="zh-CN" b="1"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华文中宋" panose="02010600040101010101" pitchFamily="2" charset="-122"/>
              </a:rPr>
              <a:t>应用</a:t>
            </a:r>
            <a:r>
              <a:rPr lang="zh-CN" altLang="en-US">
                <a:latin typeface="Arial" panose="020B0604020202020204" pitchFamily="34" charset="0"/>
                <a:ea typeface="华文中宋" panose="02010600040101010101" pitchFamily="2" charset="-122"/>
              </a:rPr>
              <a:t>：用作电话线路，传输语音和数据；是</a:t>
            </a:r>
            <a:r>
              <a:rPr lang="zh-CN" altLang="en-US">
                <a:solidFill>
                  <a:srgbClr val="4D4D4D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本地环路</a:t>
            </a:r>
            <a:r>
              <a:rPr lang="en-US" altLang="zh-CN">
                <a:solidFill>
                  <a:srgbClr val="4D4D4D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(</a:t>
            </a:r>
            <a:r>
              <a:rPr lang="zh-CN" altLang="en-US">
                <a:latin typeface="Arial" panose="020B0604020202020204" pitchFamily="34" charset="0"/>
                <a:ea typeface="华文中宋" panose="02010600040101010101" pitchFamily="2" charset="-122"/>
              </a:rPr>
              <a:t>如连接用户到电话机房的线路</a:t>
            </a:r>
            <a:r>
              <a:rPr lang="en-US" altLang="zh-CN">
                <a:latin typeface="Arial" panose="020B0604020202020204" pitchFamily="34" charset="0"/>
                <a:ea typeface="华文中宋" panose="02010600040101010101" pitchFamily="2" charset="-122"/>
              </a:rPr>
              <a:t>)</a:t>
            </a:r>
          </a:p>
          <a:p>
            <a:r>
              <a:rPr lang="en-US" altLang="zh-CN">
                <a:latin typeface="Arial" panose="020B0604020202020204" pitchFamily="34" charset="0"/>
                <a:ea typeface="华文中宋" panose="02010600040101010101" pitchFamily="2" charset="-122"/>
              </a:rPr>
              <a:t>       </a:t>
            </a:r>
            <a:r>
              <a:rPr lang="zh-CN" altLang="en-US">
                <a:latin typeface="Arial" panose="020B0604020202020204" pitchFamily="34" charset="0"/>
                <a:ea typeface="华文中宋" panose="02010600040101010101" pitchFamily="2" charset="-122"/>
              </a:rPr>
              <a:t>和局域网内及综合布线工程中的传输介质。</a:t>
            </a:r>
          </a:p>
          <a:p>
            <a:endParaRPr lang="zh-CN" altLang="en-US"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7CCB109C-B4C4-08A8-4551-DC6B58B3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5A5B31-3180-4110-8156-EC2C1E0E915E}" type="slidenum">
              <a:rPr lang="en-US" altLang="zh-CN"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7842E-FB00-1444-9EBD-6DA84D896F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269FFF2-AFAB-A145-8D31-FBE6C1FC9AF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412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1A836DA6-07CF-2945-54D6-A74198DA92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12B34A9D-8D8F-B83D-A8D6-0731F7604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9940B674-6FCA-6A8E-8369-F0550F426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C759D8-A19F-40F7-8E23-909DB2AD55D8}" type="slidenum">
              <a:rPr lang="en-US" altLang="zh-CN"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49E859-4867-C64E-8BAA-EE2AB6AABD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BFB0BE1-867E-C742-9280-2B40F11D072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90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28D7A0B4-7F28-4B25-F53F-EC86FB5BF9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15B58D1F-2214-E076-27FF-AA24BDD9B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利用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FDM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技术可在一条电缆中同时传多路信号；</a:t>
            </a:r>
            <a:endParaRPr lang="en-US" altLang="zh-CN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8A1C8C36-709F-9421-404D-40555C3AF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1D69B6-3DFF-4F13-9D87-61DFD42D2DBE}" type="slidenum">
              <a:rPr lang="en-US" altLang="zh-CN">
                <a:latin typeface="Arial" panose="020B0604020202020204" pitchFamily="34" charset="0"/>
              </a:rPr>
              <a:pPr eaLnBrk="1" hangingPunct="1"/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A14131-4227-724D-A942-6E419A9DF5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07396F0-237E-8C49-8790-EABE1DC63DF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83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372C789A-ED02-6ABC-878E-3DBB44B840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4D9F31B1-1584-F22E-20E8-E5C5EB525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61CC7575-301E-61D2-7D55-B82632F1D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C155F7-BA6A-49F0-93B8-D9AF64327279}" type="slidenum">
              <a:rPr lang="en-US" altLang="zh-CN"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4AC64F-F5E4-7949-BD68-750337A295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F5E4A24-C97F-3046-8BA6-27C9D0E7A6E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295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4C977511-9875-5D1D-395F-431F188939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1497C508-1A67-3565-B14F-D9EC019BD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9C0286EC-1725-091A-D0DB-DF6E51B9B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8B51AB-3B0C-42E4-8D9C-73444C75BA1E}" type="slidenum">
              <a:rPr lang="en-US" altLang="zh-CN">
                <a:latin typeface="Arial" panose="020B0604020202020204" pitchFamily="34" charset="0"/>
              </a:rPr>
              <a:pPr eaLnBrk="1" hangingPunct="1"/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5DF243-1F4E-9247-86E5-9AF50106AD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91E8FE3-E903-A846-84AE-1F1779777E6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2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60FF-46BE-4208-825D-653320AC55FC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44830-EF34-42F6-8E3D-8BECC95745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01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97A8E-9E9F-4DED-B9B7-D9DED5BB43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689DC-9171-4E69-80DB-FB7D4349460D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12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8E3B6-BC36-46B8-B2CB-9FEFFD43BC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88241-8567-49B0-9390-BD0DBD608791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19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A73E6-4913-456D-8627-5940B84A4C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1CDEB-05FF-4761-AA2B-489AF6EAA877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420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6CE11-B1EC-4C7A-B5A8-8C1DF5EFB5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1FDD5-F9D6-4059-A502-4B4009CAE0EA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52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2A31C-E524-49F5-BE35-669D1870EA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98FBD-1204-4D3F-AC57-8D238E0D213C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13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C5319-BD06-46C7-B55D-C3F7BD61CD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89965-BF5B-4164-9027-C65F7B0E7849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496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9191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27100" y="1538288"/>
            <a:ext cx="3944938" cy="23987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4438" y="1538288"/>
            <a:ext cx="3944937" cy="23987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27100" y="4089400"/>
            <a:ext cx="3944938" cy="2400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24438" y="4089400"/>
            <a:ext cx="3944937" cy="2400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E878178-1674-D39D-8EC2-925C634D20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C7B0FB9-21D6-F143-EE10-8CB49B10CF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FC1A62E-6EAA-42B9-78D2-4D4CFA5C25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48981-BA12-4B66-AA4B-8EC96CE66B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92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F4DD2-422A-41DA-9080-89F305368B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1C54B-5A19-4882-95F9-107653956FBD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20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D2F65-437E-4789-9831-A844E3644B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ACA6D-885F-49EB-92D5-E6D1F40F1089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42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BB8D3-24C0-4B63-9816-594584F32F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33A43-3A4A-4271-9334-0943030C10F8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95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21131-2DDB-411F-B40F-C5ABF2A2CE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A1029-0DCA-43B1-945D-5C0BD72BACA2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2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ACB1B-25F5-42C2-8C17-05F790152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B9F4F-83BB-4507-8E1C-200674B3B7F7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82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F8DD2-70FB-48AA-9613-8154DC6E27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B11F7-9194-4353-AFE0-A72EBEBAE035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39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9163E-8B72-4631-811E-3AC619DBDC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2AC5A-D3A4-4F46-B6FC-7437E0F6051A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2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5EEE5-1961-4C2C-AF86-4DC5702EEF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B4C5C-A613-4ECF-BA87-F5EBD84C43BA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49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9B45E6-9B3E-4D48-996E-3324E4F305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209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1F4528-3D7D-45F8-8A85-C50DE5F3C52A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  <p:pic>
        <p:nvPicPr>
          <p:cNvPr id="1031" name="Picture 1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20638"/>
            <a:ext cx="1281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7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3.png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8.wmf"/><Relationship Id="rId17" Type="http://schemas.openxmlformats.org/officeDocument/2006/relationships/image" Target="../media/image42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1.png"/><Relationship Id="rId1" Type="http://schemas.openxmlformats.org/officeDocument/2006/relationships/tags" Target="../tags/tag18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image" Target="../media/image40.png"/><Relationship Id="rId10" Type="http://schemas.openxmlformats.org/officeDocument/2006/relationships/image" Target="../media/image37.wmf"/><Relationship Id="rId19" Type="http://schemas.openxmlformats.org/officeDocument/2006/relationships/image" Target="../media/image44.png"/><Relationship Id="rId4" Type="http://schemas.openxmlformats.org/officeDocument/2006/relationships/image" Target="../media/image35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46.png"/><Relationship Id="rId5" Type="http://schemas.openxmlformats.org/officeDocument/2006/relationships/image" Target="../media/image45.w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5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1.xml"/><Relationship Id="rId6" Type="http://schemas.openxmlformats.org/officeDocument/2006/relationships/image" Target="../media/image52.wmf"/><Relationship Id="rId11" Type="http://schemas.openxmlformats.org/officeDocument/2006/relationships/image" Target="../media/image57.png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56.png"/><Relationship Id="rId4" Type="http://schemas.openxmlformats.org/officeDocument/2006/relationships/image" Target="../media/image53.wmf"/><Relationship Id="rId9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5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61.png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3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62.wmf"/><Relationship Id="rId10" Type="http://schemas.openxmlformats.org/officeDocument/2006/relationships/image" Target="../media/image65.png"/><Relationship Id="rId4" Type="http://schemas.openxmlformats.org/officeDocument/2006/relationships/oleObject" Target="../embeddings/oleObject22.bin"/><Relationship Id="rId9" Type="http://schemas.openxmlformats.org/officeDocument/2006/relationships/image" Target="../media/image6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5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7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3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78.png"/><Relationship Id="rId7" Type="http://schemas.openxmlformats.org/officeDocument/2006/relationships/image" Target="../media/image80.emf"/><Relationship Id="rId12" Type="http://schemas.openxmlformats.org/officeDocument/2006/relationships/image" Target="../media/image83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7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82.wmf"/><Relationship Id="rId5" Type="http://schemas.openxmlformats.org/officeDocument/2006/relationships/image" Target="../media/image79.e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8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8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8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8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4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9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96.png"/><Relationship Id="rId4" Type="http://schemas.openxmlformats.org/officeDocument/2006/relationships/image" Target="../media/image9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9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image" Target="../media/image102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101.png"/><Relationship Id="rId4" Type="http://schemas.openxmlformats.org/officeDocument/2006/relationships/image" Target="../media/image100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6.x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103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7.x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106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9.xml"/><Relationship Id="rId5" Type="http://schemas.openxmlformats.org/officeDocument/2006/relationships/image" Target="../media/image109.png"/><Relationship Id="rId4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1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0.xml"/><Relationship Id="rId6" Type="http://schemas.openxmlformats.org/officeDocument/2006/relationships/image" Target="../media/image113.jpeg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5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16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1.xml"/><Relationship Id="rId6" Type="http://schemas.openxmlformats.org/officeDocument/2006/relationships/image" Target="../media/image109.png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53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117.png"/><Relationship Id="rId7" Type="http://schemas.openxmlformats.org/officeDocument/2006/relationships/image" Target="../media/image11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120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5EF20E-F2C8-48D6-8B8D-BEFBF3BF6A3E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123" name="Rectangle 18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6799E42-D918-4FF7-9A21-0F28473CC15A}" type="slidenum">
              <a:rPr lang="zh-CN" altLang="en-US" sz="1200">
                <a:latin typeface="Arial Black" panose="020B0A040201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7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89865"/>
            <a:ext cx="2736176" cy="79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1371599" y="2680335"/>
            <a:ext cx="6400800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buClrTx/>
              <a:buSzTx/>
              <a:buFontTx/>
              <a:buNone/>
            </a:pP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7487" y="1234440"/>
            <a:ext cx="8709025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通信原理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>
            <a:extLst>
              <a:ext uri="{FF2B5EF4-FFF2-40B4-BE49-F238E27FC236}">
                <a16:creationId xmlns:a16="http://schemas.microsoft.com/office/drawing/2014/main" id="{ECA3269F-B2EE-18E2-B3AC-1D4EE04A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914525"/>
            <a:ext cx="3871912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>
            <a:extLst>
              <a:ext uri="{FF2B5EF4-FFF2-40B4-BE49-F238E27FC236}">
                <a16:creationId xmlns:a16="http://schemas.microsoft.com/office/drawing/2014/main" id="{688F7D21-87E0-4F1B-96DB-0A98A98FA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13" y="1250950"/>
            <a:ext cx="4427537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F3C7CAF-7922-B54F-1D61-889C55378975}"/>
              </a:ext>
            </a:extLst>
          </p:cNvPr>
          <p:cNvSpPr/>
          <p:nvPr/>
        </p:nvSpPr>
        <p:spPr>
          <a:xfrm>
            <a:off x="7334250" y="522288"/>
            <a:ext cx="14160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65000"/>
              <a:defRPr/>
            </a:pP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无线信道</a:t>
            </a:r>
            <a:endParaRPr lang="en-US" altLang="zh-CN" sz="2400" dirty="0">
              <a:solidFill>
                <a:schemeClr val="bg2">
                  <a:lumMod val="75000"/>
                  <a:lumOff val="25000"/>
                </a:schemeClr>
              </a:solidFill>
              <a:ea typeface="宋体" charset="-122"/>
            </a:endParaRPr>
          </a:p>
        </p:txBody>
      </p:sp>
      <p:sp>
        <p:nvSpPr>
          <p:cNvPr id="32773" name="矩形 9">
            <a:extLst>
              <a:ext uri="{FF2B5EF4-FFF2-40B4-BE49-F238E27FC236}">
                <a16:creationId xmlns:a16="http://schemas.microsoft.com/office/drawing/2014/main" id="{50FD7616-8BB6-98D6-E117-F942E6767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28700"/>
            <a:ext cx="2165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卫星中继 </a:t>
            </a:r>
            <a:endParaRPr lang="zh-CN" altLang="en-US" sz="2000">
              <a:solidFill>
                <a:srgbClr val="003399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1751" name="Picture 7">
            <a:extLst>
              <a:ext uri="{FF2B5EF4-FFF2-40B4-BE49-F238E27FC236}">
                <a16:creationId xmlns:a16="http://schemas.microsoft.com/office/drawing/2014/main" id="{23DBCD48-BF77-2419-064C-63E746639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2"/>
          <a:stretch>
            <a:fillRect/>
          </a:stretch>
        </p:blipFill>
        <p:spPr bwMode="auto">
          <a:xfrm>
            <a:off x="704850" y="5195888"/>
            <a:ext cx="7823200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5203A54-F281-418E-C4F8-F40F285DC195}"/>
              </a:ext>
            </a:extLst>
          </p:cNvPr>
          <p:cNvSpPr/>
          <p:nvPr/>
        </p:nvSpPr>
        <p:spPr>
          <a:xfrm>
            <a:off x="3460750" y="4629150"/>
            <a:ext cx="877888" cy="369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buSzPct val="65000"/>
              <a:defRPr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地面站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A7C4A5-84A0-FB0A-9860-137C8DD1D0E1}"/>
              </a:ext>
            </a:extLst>
          </p:cNvPr>
          <p:cNvSpPr/>
          <p:nvPr/>
        </p:nvSpPr>
        <p:spPr>
          <a:xfrm>
            <a:off x="393700" y="4629150"/>
            <a:ext cx="877888" cy="369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buSzPct val="65000"/>
              <a:defRPr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地面站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F6DBF8-2C6D-7A4F-0BAB-5152619A2D8C}"/>
              </a:ext>
            </a:extLst>
          </p:cNvPr>
          <p:cNvSpPr/>
          <p:nvPr/>
        </p:nvSpPr>
        <p:spPr>
          <a:xfrm>
            <a:off x="5970588" y="3651250"/>
            <a:ext cx="646112" cy="369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buSzPct val="65000"/>
              <a:defRPr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地球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>
            <a:extLst>
              <a:ext uri="{FF2B5EF4-FFF2-40B4-BE49-F238E27FC236}">
                <a16:creationId xmlns:a16="http://schemas.microsoft.com/office/drawing/2014/main" id="{84810184-EC52-0611-E5E1-4DD5D3882607}"/>
              </a:ext>
            </a:extLst>
          </p:cNvPr>
          <p:cNvGrpSpPr>
            <a:grpSpLocks/>
          </p:cNvGrpSpPr>
          <p:nvPr/>
        </p:nvGrpSpPr>
        <p:grpSpPr bwMode="auto">
          <a:xfrm>
            <a:off x="3771900" y="2276475"/>
            <a:ext cx="5067300" cy="2708275"/>
            <a:chOff x="3771900" y="3562347"/>
            <a:chExt cx="5067300" cy="2708278"/>
          </a:xfrm>
        </p:grpSpPr>
        <p:pic>
          <p:nvPicPr>
            <p:cNvPr id="33799" name="Picture 3" descr="散射">
              <a:extLst>
                <a:ext uri="{FF2B5EF4-FFF2-40B4-BE49-F238E27FC236}">
                  <a16:creationId xmlns:a16="http://schemas.microsoft.com/office/drawing/2014/main" id="{F871D3C0-C845-78F1-9091-D5A562F0F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1900" y="3710790"/>
              <a:ext cx="5067300" cy="2559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800" name="Group 4">
              <a:extLst>
                <a:ext uri="{FF2B5EF4-FFF2-40B4-BE49-F238E27FC236}">
                  <a16:creationId xmlns:a16="http://schemas.microsoft.com/office/drawing/2014/main" id="{2AD2A810-5D4B-9B17-7EAA-A79A7724C1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8205" y="3834991"/>
              <a:ext cx="2011565" cy="1127942"/>
              <a:chOff x="4290" y="4335"/>
              <a:chExt cx="1965" cy="1335"/>
            </a:xfrm>
          </p:grpSpPr>
          <p:sp>
            <p:nvSpPr>
              <p:cNvPr id="33810" name="Line 5">
                <a:extLst>
                  <a:ext uri="{FF2B5EF4-FFF2-40B4-BE49-F238E27FC236}">
                    <a16:creationId xmlns:a16="http://schemas.microsoft.com/office/drawing/2014/main" id="{0100C41C-910F-2957-F3C8-A709258BD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0" y="4335"/>
                <a:ext cx="1710" cy="13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1" name="Line 6">
                <a:extLst>
                  <a:ext uri="{FF2B5EF4-FFF2-40B4-BE49-F238E27FC236}">
                    <a16:creationId xmlns:a16="http://schemas.microsoft.com/office/drawing/2014/main" id="{188F1EA9-D81A-D973-D3E6-BF828FA1D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0" y="4590"/>
                <a:ext cx="1965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01" name="Group 7">
              <a:extLst>
                <a:ext uri="{FF2B5EF4-FFF2-40B4-BE49-F238E27FC236}">
                  <a16:creationId xmlns:a16="http://schemas.microsoft.com/office/drawing/2014/main" id="{75EC0E16-7894-D511-F74B-688A77298CA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860243" y="3848118"/>
              <a:ext cx="2011565" cy="1127942"/>
              <a:chOff x="4290" y="4335"/>
              <a:chExt cx="1965" cy="1335"/>
            </a:xfrm>
          </p:grpSpPr>
          <p:sp>
            <p:nvSpPr>
              <p:cNvPr id="33808" name="Line 8">
                <a:extLst>
                  <a:ext uri="{FF2B5EF4-FFF2-40B4-BE49-F238E27FC236}">
                    <a16:creationId xmlns:a16="http://schemas.microsoft.com/office/drawing/2014/main" id="{BFDB30DF-9BB4-3FC5-A444-07274A343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0" y="4335"/>
                <a:ext cx="1710" cy="13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9" name="Line 9">
                <a:extLst>
                  <a:ext uri="{FF2B5EF4-FFF2-40B4-BE49-F238E27FC236}">
                    <a16:creationId xmlns:a16="http://schemas.microsoft.com/office/drawing/2014/main" id="{471E8DF3-5129-50BF-FD18-9BBC1399F9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0" y="4590"/>
                <a:ext cx="1965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02" name="Text Box 10">
              <a:extLst>
                <a:ext uri="{FF2B5EF4-FFF2-40B4-BE49-F238E27FC236}">
                  <a16:creationId xmlns:a16="http://schemas.microsoft.com/office/drawing/2014/main" id="{69A2C3F6-515F-08E3-7AB7-B2EB2A31D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5473700"/>
              <a:ext cx="3077233" cy="505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latin typeface="Times New Roman" panose="02020603050405020304" pitchFamily="18" charset="0"/>
                </a:rPr>
                <a:t>对流层散射通信</a:t>
              </a:r>
              <a:endParaRPr lang="zh-CN" altLang="en-US" b="1"/>
            </a:p>
          </p:txBody>
        </p:sp>
        <p:sp>
          <p:nvSpPr>
            <p:cNvPr id="33803" name="Text Box 11">
              <a:extLst>
                <a:ext uri="{FF2B5EF4-FFF2-40B4-BE49-F238E27FC236}">
                  <a16:creationId xmlns:a16="http://schemas.microsoft.com/office/drawing/2014/main" id="{0F86F752-9E92-B5A5-C98B-50F27CF1B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9863" y="4768047"/>
              <a:ext cx="772891" cy="403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latin typeface="Times New Roman" panose="02020603050405020304" pitchFamily="18" charset="0"/>
                </a:rPr>
                <a:t>地球</a:t>
              </a:r>
              <a:endParaRPr lang="zh-CN" altLang="en-US" sz="2400"/>
            </a:p>
          </p:txBody>
        </p:sp>
        <p:grpSp>
          <p:nvGrpSpPr>
            <p:cNvPr id="33804" name="Group 12">
              <a:extLst>
                <a:ext uri="{FF2B5EF4-FFF2-40B4-BE49-F238E27FC236}">
                  <a16:creationId xmlns:a16="http://schemas.microsoft.com/office/drawing/2014/main" id="{4383A98C-79ED-F00A-856D-A4A58CC12F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8926" y="3562347"/>
              <a:ext cx="2646258" cy="733112"/>
              <a:chOff x="3630" y="2667"/>
              <a:chExt cx="2585" cy="726"/>
            </a:xfrm>
          </p:grpSpPr>
          <p:sp>
            <p:nvSpPr>
              <p:cNvPr id="33805" name="Text Box 13">
                <a:extLst>
                  <a:ext uri="{FF2B5EF4-FFF2-40B4-BE49-F238E27FC236}">
                    <a16:creationId xmlns:a16="http://schemas.microsoft.com/office/drawing/2014/main" id="{12C14C9F-2AC0-B14A-FB17-EA0B28EF39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7" y="2667"/>
                <a:ext cx="1658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b="1">
                    <a:latin typeface="Times New Roman" panose="02020603050405020304" pitchFamily="18" charset="0"/>
                  </a:rPr>
                  <a:t>有效散射区域</a:t>
                </a:r>
                <a:endParaRPr lang="zh-CN" altLang="en-US" b="1"/>
              </a:p>
            </p:txBody>
          </p:sp>
          <p:sp>
            <p:nvSpPr>
              <p:cNvPr id="33806" name="AutoShape 14" descr="10%">
                <a:extLst>
                  <a:ext uri="{FF2B5EF4-FFF2-40B4-BE49-F238E27FC236}">
                    <a16:creationId xmlns:a16="http://schemas.microsoft.com/office/drawing/2014/main" id="{A3C4E979-A9EE-7962-F47A-9721D43F7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0" y="3132"/>
                <a:ext cx="465" cy="261"/>
              </a:xfrm>
              <a:prstGeom prst="diamond">
                <a:avLst/>
              </a:prstGeom>
              <a:pattFill prst="pct10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07" name="Line 15">
                <a:extLst>
                  <a:ext uri="{FF2B5EF4-FFF2-40B4-BE49-F238E27FC236}">
                    <a16:creationId xmlns:a16="http://schemas.microsoft.com/office/drawing/2014/main" id="{B18EEAD2-9734-0D91-6CC0-9DE6C70BDA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31" y="2919"/>
                <a:ext cx="828" cy="3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8147E73-F760-014E-5B53-3EB2E5F5E170}"/>
              </a:ext>
            </a:extLst>
          </p:cNvPr>
          <p:cNvSpPr/>
          <p:nvPr/>
        </p:nvSpPr>
        <p:spPr>
          <a:xfrm>
            <a:off x="7334250" y="522288"/>
            <a:ext cx="14160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65000"/>
              <a:defRPr/>
            </a:pP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无线信道</a:t>
            </a:r>
            <a:endParaRPr lang="en-US" altLang="zh-CN" sz="2400" dirty="0">
              <a:solidFill>
                <a:schemeClr val="bg2">
                  <a:lumMod val="75000"/>
                  <a:lumOff val="25000"/>
                </a:schemeClr>
              </a:solidFill>
              <a:ea typeface="宋体" charset="-122"/>
            </a:endParaRPr>
          </a:p>
        </p:txBody>
      </p:sp>
      <p:sp>
        <p:nvSpPr>
          <p:cNvPr id="33796" name="矩形 19">
            <a:extLst>
              <a:ext uri="{FF2B5EF4-FFF2-40B4-BE49-F238E27FC236}">
                <a16:creationId xmlns:a16="http://schemas.microsoft.com/office/drawing/2014/main" id="{558E94F0-57D2-52F9-620F-45EA1FE20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1028700"/>
            <a:ext cx="2165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SzPct val="55000"/>
              <a:buFont typeface="Wingdings" panose="05000000000000000000" pitchFamily="2" charset="2"/>
              <a:buChar char="r"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散射通信 </a:t>
            </a:r>
            <a:endParaRPr lang="zh-CN" altLang="en-US" sz="2000">
              <a:solidFill>
                <a:srgbClr val="003399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9CC0399D-F09F-5A1E-AAC6-4E72E34D5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10" b="65741"/>
          <a:stretch>
            <a:fillRect/>
          </a:stretch>
        </p:blipFill>
        <p:spPr bwMode="auto">
          <a:xfrm>
            <a:off x="927100" y="1651000"/>
            <a:ext cx="44005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C185ACBF-8A66-6390-D871-CAD7164F3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62"/>
          <a:stretch>
            <a:fillRect/>
          </a:stretch>
        </p:blipFill>
        <p:spPr bwMode="auto">
          <a:xfrm>
            <a:off x="793750" y="4629150"/>
            <a:ext cx="72263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D2563A8A-DABE-0288-F0CE-C4075744AF52}"/>
              </a:ext>
            </a:extLst>
          </p:cNvPr>
          <p:cNvSpPr/>
          <p:nvPr/>
        </p:nvSpPr>
        <p:spPr bwMode="auto">
          <a:xfrm>
            <a:off x="1273175" y="2331720"/>
            <a:ext cx="815975" cy="23558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34819" name="组合 19">
            <a:extLst>
              <a:ext uri="{FF2B5EF4-FFF2-40B4-BE49-F238E27FC236}">
                <a16:creationId xmlns:a16="http://schemas.microsoft.com/office/drawing/2014/main" id="{4FFD545E-4923-6CCB-3E59-33E030712D2D}"/>
              </a:ext>
            </a:extLst>
          </p:cNvPr>
          <p:cNvGrpSpPr>
            <a:grpSpLocks/>
          </p:cNvGrpSpPr>
          <p:nvPr/>
        </p:nvGrpSpPr>
        <p:grpSpPr bwMode="auto">
          <a:xfrm>
            <a:off x="3291840" y="258634"/>
            <a:ext cx="4365625" cy="4122737"/>
            <a:chOff x="2366963" y="1149350"/>
            <a:chExt cx="4365625" cy="4122738"/>
          </a:xfrm>
        </p:grpSpPr>
        <p:grpSp>
          <p:nvGrpSpPr>
            <p:cNvPr id="34824" name="Group 6">
              <a:extLst>
                <a:ext uri="{FF2B5EF4-FFF2-40B4-BE49-F238E27FC236}">
                  <a16:creationId xmlns:a16="http://schemas.microsoft.com/office/drawing/2014/main" id="{4CEB3537-804A-9FA0-ADD3-88E4BF3B59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6963" y="1149350"/>
              <a:ext cx="4365625" cy="1739900"/>
              <a:chOff x="6654" y="5505"/>
              <a:chExt cx="3342" cy="2178"/>
            </a:xfrm>
          </p:grpSpPr>
          <p:grpSp>
            <p:nvGrpSpPr>
              <p:cNvPr id="34826" name="Group 7">
                <a:extLst>
                  <a:ext uri="{FF2B5EF4-FFF2-40B4-BE49-F238E27FC236}">
                    <a16:creationId xmlns:a16="http://schemas.microsoft.com/office/drawing/2014/main" id="{A0738017-B91C-8DB3-A0CB-0AA876E8B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54" y="5868"/>
                <a:ext cx="3342" cy="1815"/>
                <a:chOff x="6654" y="5868"/>
                <a:chExt cx="3342" cy="1815"/>
              </a:xfrm>
            </p:grpSpPr>
            <p:pic>
              <p:nvPicPr>
                <p:cNvPr id="34830" name="Picture 8" descr="流星2">
                  <a:extLst>
                    <a:ext uri="{FF2B5EF4-FFF2-40B4-BE49-F238E27FC236}">
                      <a16:creationId xmlns:a16="http://schemas.microsoft.com/office/drawing/2014/main" id="{C66F799F-90C1-753E-5CB0-9F4EBDCB6E2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00" y="6090"/>
                  <a:ext cx="885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4831" name="Group 9">
                  <a:extLst>
                    <a:ext uri="{FF2B5EF4-FFF2-40B4-BE49-F238E27FC236}">
                      <a16:creationId xmlns:a16="http://schemas.microsoft.com/office/drawing/2014/main" id="{61ECF38A-A3E6-0AFD-8E98-78B8952DF8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654" y="5868"/>
                  <a:ext cx="3342" cy="1815"/>
                  <a:chOff x="3606" y="6458"/>
                  <a:chExt cx="5910" cy="3301"/>
                </a:xfrm>
              </p:grpSpPr>
              <p:sp>
                <p:nvSpPr>
                  <p:cNvPr id="34832" name="Line 10">
                    <a:extLst>
                      <a:ext uri="{FF2B5EF4-FFF2-40B4-BE49-F238E27FC236}">
                        <a16:creationId xmlns:a16="http://schemas.microsoft.com/office/drawing/2014/main" id="{A2D1C520-6AE7-C290-78C4-1ADB26409B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6" y="7029"/>
                    <a:ext cx="3780" cy="273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34833" name="Line 11">
                    <a:extLst>
                      <a:ext uri="{FF2B5EF4-FFF2-40B4-BE49-F238E27FC236}">
                        <a16:creationId xmlns:a16="http://schemas.microsoft.com/office/drawing/2014/main" id="{F87F3CA4-EA0C-0440-82D7-2B0CDFCDB1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6" y="6519"/>
                    <a:ext cx="3240" cy="32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34834" name="Line 12">
                    <a:extLst>
                      <a:ext uri="{FF2B5EF4-FFF2-40B4-BE49-F238E27FC236}">
                        <a16:creationId xmlns:a16="http://schemas.microsoft.com/office/drawing/2014/main" id="{640A2477-2FD1-9E87-0B4A-DB7C7910CD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796" y="6968"/>
                    <a:ext cx="3720" cy="273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34835" name="Line 13">
                    <a:extLst>
                      <a:ext uri="{FF2B5EF4-FFF2-40B4-BE49-F238E27FC236}">
                        <a16:creationId xmlns:a16="http://schemas.microsoft.com/office/drawing/2014/main" id="{B2804FA0-2755-32B7-0E1A-6B0D3F0F1F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276" y="6458"/>
                    <a:ext cx="3240" cy="32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827" name="Group 14">
                <a:extLst>
                  <a:ext uri="{FF2B5EF4-FFF2-40B4-BE49-F238E27FC236}">
                    <a16:creationId xmlns:a16="http://schemas.microsoft.com/office/drawing/2014/main" id="{1794370B-0F48-8277-E9A0-782F72BFE0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80" y="5505"/>
                <a:ext cx="1080" cy="585"/>
                <a:chOff x="8580" y="5505"/>
                <a:chExt cx="1080" cy="585"/>
              </a:xfrm>
            </p:grpSpPr>
            <p:sp>
              <p:nvSpPr>
                <p:cNvPr id="34828" name="Line 15">
                  <a:extLst>
                    <a:ext uri="{FF2B5EF4-FFF2-40B4-BE49-F238E27FC236}">
                      <a16:creationId xmlns:a16="http://schemas.microsoft.com/office/drawing/2014/main" id="{E08E6020-E9BD-83DD-49BC-D40ACF35A9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640" y="5880"/>
                  <a:ext cx="300" cy="2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29" name="Text Box 16">
                  <a:extLst>
                    <a:ext uri="{FF2B5EF4-FFF2-40B4-BE49-F238E27FC236}">
                      <a16:creationId xmlns:a16="http://schemas.microsoft.com/office/drawing/2014/main" id="{3E11E981-4DEA-3AE3-3F0B-A95A7D18E4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80" y="5505"/>
                  <a:ext cx="1080" cy="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zh-CN" altLang="en-US" sz="2000" b="1">
                      <a:latin typeface="Times New Roman" panose="02020603050405020304" pitchFamily="18" charset="0"/>
                    </a:rPr>
                    <a:t>流星余迹</a:t>
                  </a:r>
                  <a:endParaRPr lang="zh-CN" altLang="en-US" sz="2000" b="1"/>
                </a:p>
              </p:txBody>
            </p:sp>
          </p:grpSp>
        </p:grpSp>
        <p:sp>
          <p:nvSpPr>
            <p:cNvPr id="34825" name="Arc 17">
              <a:extLst>
                <a:ext uri="{FF2B5EF4-FFF2-40B4-BE49-F238E27FC236}">
                  <a16:creationId xmlns:a16="http://schemas.microsoft.com/office/drawing/2014/main" id="{3041E064-8F8E-F07A-07F4-B1866E06D655}"/>
                </a:ext>
              </a:extLst>
            </p:cNvPr>
            <p:cNvSpPr>
              <a:spLocks/>
            </p:cNvSpPr>
            <p:nvPr/>
          </p:nvSpPr>
          <p:spPr bwMode="auto">
            <a:xfrm rot="13456953" flipV="1">
              <a:off x="2636838" y="1449388"/>
              <a:ext cx="4038600" cy="38227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0" name="Rectangle 19">
            <a:extLst>
              <a:ext uri="{FF2B5EF4-FFF2-40B4-BE49-F238E27FC236}">
                <a16:creationId xmlns:a16="http://schemas.microsoft.com/office/drawing/2014/main" id="{41DC07C5-3A81-C3E5-B2CA-42C9C0326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1449388"/>
            <a:ext cx="1035050" cy="765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A7ADDF-CAD2-810D-1398-6EB6C14E14D1}"/>
              </a:ext>
            </a:extLst>
          </p:cNvPr>
          <p:cNvSpPr/>
          <p:nvPr/>
        </p:nvSpPr>
        <p:spPr>
          <a:xfrm>
            <a:off x="7334250" y="522288"/>
            <a:ext cx="14160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65000"/>
              <a:defRPr/>
            </a:pP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无线信道</a:t>
            </a:r>
            <a:endParaRPr lang="en-US" altLang="zh-CN" sz="2400" dirty="0">
              <a:solidFill>
                <a:schemeClr val="bg2">
                  <a:lumMod val="75000"/>
                  <a:lumOff val="25000"/>
                </a:schemeClr>
              </a:solidFill>
              <a:ea typeface="宋体" charset="-122"/>
            </a:endParaRPr>
          </a:p>
        </p:txBody>
      </p:sp>
      <p:sp>
        <p:nvSpPr>
          <p:cNvPr id="34822" name="矩形 18">
            <a:extLst>
              <a:ext uri="{FF2B5EF4-FFF2-40B4-BE49-F238E27FC236}">
                <a16:creationId xmlns:a16="http://schemas.microsoft.com/office/drawing/2014/main" id="{4B368630-E869-E455-05AF-0714A6EC8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624381"/>
            <a:ext cx="2706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buClr>
                <a:srgbClr val="C00000"/>
              </a:buClr>
              <a:buSzPct val="55000"/>
              <a:buFont typeface="Wingdings" panose="05000000000000000000" pitchFamily="2" charset="2"/>
              <a:buChar char="r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流星余迹散射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CDF0611D-820D-E6D8-4F07-69FA8760F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3175" y="2470021"/>
            <a:ext cx="6769100" cy="2578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特性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2400" b="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高度</a:t>
            </a:r>
            <a:r>
              <a:rPr lang="en-US" altLang="zh-CN" sz="2400" b="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80 ~ 120 km</a:t>
            </a:r>
            <a:r>
              <a:rPr lang="zh-CN" altLang="en-US" sz="2400" b="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，长度</a:t>
            </a:r>
            <a:r>
              <a:rPr lang="en-US" altLang="zh-CN" sz="2400" b="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15 ~ 40 km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	       </a:t>
            </a:r>
            <a:r>
              <a:rPr lang="zh-CN" altLang="en-US" sz="2400" b="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存留时间：小于</a:t>
            </a:r>
            <a:r>
              <a:rPr lang="en-US" altLang="zh-CN" sz="2400" b="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400" b="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秒至几分钟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频率</a:t>
            </a:r>
            <a:r>
              <a:rPr lang="en-US" altLang="zh-CN" sz="2400" b="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:</a:t>
            </a:r>
            <a:r>
              <a:rPr lang="zh-CN" altLang="en-US" sz="2400" b="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400" b="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30 ~ 100 MHz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距离</a:t>
            </a:r>
            <a:r>
              <a:rPr lang="en-US" altLang="zh-CN" sz="2400" b="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:</a:t>
            </a:r>
            <a:r>
              <a:rPr lang="zh-CN" altLang="en-US" sz="2400" b="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400" b="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1000 km</a:t>
            </a:r>
            <a:r>
              <a:rPr lang="zh-CN" altLang="en-US" sz="2400" b="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以上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用途</a:t>
            </a:r>
            <a:r>
              <a:rPr lang="en-US" altLang="zh-CN" sz="2400" b="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:  </a:t>
            </a:r>
            <a:r>
              <a:rPr lang="zh-CN" altLang="en-US" sz="2400" b="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低速存储、高速突发、断续传输</a:t>
            </a:r>
          </a:p>
        </p:txBody>
      </p:sp>
      <p:sp>
        <p:nvSpPr>
          <p:cNvPr id="5" name="矩形 18">
            <a:extLst>
              <a:ext uri="{FF2B5EF4-FFF2-40B4-BE49-F238E27FC236}">
                <a16:creationId xmlns:a16="http://schemas.microsoft.com/office/drawing/2014/main" id="{57AFE100-1075-81A6-C456-1CF93B54D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46" y="5183844"/>
            <a:ext cx="72234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buClr>
                <a:srgbClr val="C00000"/>
              </a:buClr>
              <a:buSzPct val="55000"/>
              <a:buFont typeface="Wingdings" panose="05000000000000000000" pitchFamily="2" charset="2"/>
              <a:buChar char="r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蜂窝网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(UHF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特高频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)+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卫星通信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(SHF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超高频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0490CE63-CACF-A4A3-4218-CCABF33C7BF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371850" y="3497263"/>
            <a:ext cx="2884488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有线信道</a:t>
            </a:r>
            <a:endParaRPr lang="en-US" altLang="zh-CN" sz="4400" kern="0" dirty="0">
              <a:solidFill>
                <a:srgbClr val="003399"/>
              </a:solidFill>
              <a:ea typeface="宋体" charset="-122"/>
            </a:endParaRPr>
          </a:p>
          <a:p>
            <a:pPr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6E41A54F-0564-5B4F-0FBE-ECCD5BE21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b="1" u="sng" dirty="0">
                <a:solidFill>
                  <a:srgbClr val="800080"/>
                </a:solidFill>
                <a:ea typeface="宋体" charset="-122"/>
              </a:rPr>
              <a:t>§</a:t>
            </a:r>
            <a:r>
              <a:rPr lang="en-US" altLang="en-US" sz="4000" b="1" u="sng" dirty="0">
                <a:solidFill>
                  <a:srgbClr val="800080"/>
                </a:solidFill>
                <a:ea typeface="微软雅黑" pitchFamily="34" charset="-122"/>
                <a:cs typeface="Arial" charset="0"/>
              </a:rPr>
              <a:t>4</a:t>
            </a:r>
            <a:r>
              <a:rPr lang="en-US" altLang="zh-CN" sz="4000" b="1" u="sng" dirty="0">
                <a:solidFill>
                  <a:srgbClr val="800080"/>
                </a:solidFill>
                <a:ea typeface="微软雅黑" pitchFamily="34" charset="-122"/>
                <a:cs typeface="Arial" charset="0"/>
              </a:rPr>
              <a:t>.2  </a:t>
            </a:r>
            <a:endParaRPr lang="zh-CN" altLang="en-US" sz="4000" b="1" u="sng" dirty="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570630-37FC-101E-EB44-2401D9B16AF6}"/>
              </a:ext>
            </a:extLst>
          </p:cNvPr>
          <p:cNvSpPr/>
          <p:nvPr/>
        </p:nvSpPr>
        <p:spPr>
          <a:xfrm>
            <a:off x="2260600" y="4095750"/>
            <a:ext cx="51562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65000"/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明线  对称电缆  同轴电缆  光纤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8" name="AutoShape 8">
            <a:extLst>
              <a:ext uri="{FF2B5EF4-FFF2-40B4-BE49-F238E27FC236}">
                <a16:creationId xmlns:a16="http://schemas.microsoft.com/office/drawing/2014/main" id="{4482215A-DF65-72FA-7B4F-A22AC233B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6140450"/>
            <a:ext cx="4000500" cy="488950"/>
          </a:xfrm>
          <a:prstGeom prst="wedgeRoundRectCallout">
            <a:avLst>
              <a:gd name="adj1" fmla="val -14357"/>
              <a:gd name="adj2" fmla="val -93461"/>
              <a:gd name="adj3" fmla="val 16667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000" b="1" dirty="0">
                <a:solidFill>
                  <a:schemeClr val="bg2">
                    <a:lumMod val="75000"/>
                    <a:lumOff val="25000"/>
                  </a:schemeClr>
                </a:solidFill>
                <a:ea typeface="宋体" charset="-122"/>
              </a:rPr>
              <a:t>1880</a:t>
            </a:r>
            <a:r>
              <a:rPr lang="zh-CN" altLang="en-US" sz="2000" b="1" dirty="0">
                <a:solidFill>
                  <a:schemeClr val="bg2">
                    <a:lumMod val="75000"/>
                    <a:lumOff val="25000"/>
                  </a:schemeClr>
                </a:solidFill>
                <a:ea typeface="宋体" charset="-122"/>
              </a:rPr>
              <a:t>年纽约街貌</a:t>
            </a:r>
          </a:p>
        </p:txBody>
      </p:sp>
      <p:pic>
        <p:nvPicPr>
          <p:cNvPr id="7" name="Picture 4" descr="1880年电话线">
            <a:extLst>
              <a:ext uri="{FF2B5EF4-FFF2-40B4-BE49-F238E27FC236}">
                <a16:creationId xmlns:a16="http://schemas.microsoft.com/office/drawing/2014/main" id="{43D79328-CC3E-6A42-42EC-56DC74EAA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953770"/>
            <a:ext cx="4058511" cy="495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0C81B3A-B236-78BF-BA5D-59451BD3A25F}"/>
              </a:ext>
            </a:extLst>
          </p:cNvPr>
          <p:cNvSpPr/>
          <p:nvPr/>
        </p:nvSpPr>
        <p:spPr>
          <a:xfrm>
            <a:off x="548640" y="868680"/>
            <a:ext cx="2000250" cy="584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10000"/>
                <a:lumOff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kern="0" dirty="0">
                <a:latin typeface="黑体" pitchFamily="2" charset="-122"/>
                <a:ea typeface="黑体" pitchFamily="2" charset="-122"/>
              </a:rPr>
              <a:t>明线</a:t>
            </a:r>
            <a:endParaRPr lang="zh-CN" altLang="en-US" sz="3200" b="1" kern="0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5" name="图片 4" descr="明线.jpg">
            <a:extLst>
              <a:ext uri="{FF2B5EF4-FFF2-40B4-BE49-F238E27FC236}">
                <a16:creationId xmlns:a16="http://schemas.microsoft.com/office/drawing/2014/main" id="{CC750759-27B1-8D83-4EBD-F8FBC3A0F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095500"/>
            <a:ext cx="3168650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5">
            <a:extLst>
              <a:ext uri="{FF2B5EF4-FFF2-40B4-BE49-F238E27FC236}">
                <a16:creationId xmlns:a16="http://schemas.microsoft.com/office/drawing/2014/main" id="{2FC4FE0A-E00A-6B75-71C7-C4CAC92EE774}"/>
              </a:ext>
            </a:extLst>
          </p:cNvPr>
          <p:cNvSpPr/>
          <p:nvPr/>
        </p:nvSpPr>
        <p:spPr>
          <a:xfrm>
            <a:off x="4206240" y="137160"/>
            <a:ext cx="475488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65000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明线  对称电缆  同轴电缆  光纤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8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3">
            <a:extLst>
              <a:ext uri="{FF2B5EF4-FFF2-40B4-BE49-F238E27FC236}">
                <a16:creationId xmlns:a16="http://schemas.microsoft.com/office/drawing/2014/main" id="{1F39467D-C88B-AE8C-573C-64698B846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4229100"/>
            <a:ext cx="41354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0" name="Picture 2">
            <a:extLst>
              <a:ext uri="{FF2B5EF4-FFF2-40B4-BE49-F238E27FC236}">
                <a16:creationId xmlns:a16="http://schemas.microsoft.com/office/drawing/2014/main" id="{7262AE3F-563B-E7DE-8AEB-17FC49830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851150"/>
            <a:ext cx="4165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2" name="Picture 4">
            <a:extLst>
              <a:ext uri="{FF2B5EF4-FFF2-40B4-BE49-F238E27FC236}">
                <a16:creationId xmlns:a16="http://schemas.microsoft.com/office/drawing/2014/main" id="{D39CDB09-90C1-CDD6-7426-E09D25896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" t="6349" r="57986" b="8980"/>
          <a:stretch>
            <a:fillRect/>
          </a:stretch>
        </p:blipFill>
        <p:spPr bwMode="auto">
          <a:xfrm>
            <a:off x="5283200" y="1117600"/>
            <a:ext cx="30226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86" name="Rectangle 18">
            <a:extLst>
              <a:ext uri="{FF2B5EF4-FFF2-40B4-BE49-F238E27FC236}">
                <a16:creationId xmlns:a16="http://schemas.microsoft.com/office/drawing/2014/main" id="{12DB1899-8D90-8306-95F8-3AD2D2C69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51400"/>
            <a:ext cx="2470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屏蔽双绞线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(STP)   </a:t>
            </a:r>
          </a:p>
          <a:p>
            <a:pPr algn="ctr" eaLnBrk="1" hangingPunct="1"/>
            <a:r>
              <a:rPr lang="zh-CN" altLang="en-US" sz="1600">
                <a:latin typeface="隶书" panose="02010509060101010101" pitchFamily="49" charset="-122"/>
                <a:ea typeface="华文中宋" panose="02010600040101010101" pitchFamily="2" charset="-122"/>
              </a:rPr>
              <a:t>（</a:t>
            </a:r>
            <a:r>
              <a:rPr lang="zh-CN" altLang="en-US" sz="1600">
                <a:ea typeface="华文中宋" panose="02010600040101010101" pitchFamily="2" charset="-122"/>
              </a:rPr>
              <a:t>可减少噪声干扰）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6387" name="Rectangle 19">
            <a:extLst>
              <a:ext uri="{FF2B5EF4-FFF2-40B4-BE49-F238E27FC236}">
                <a16:creationId xmlns:a16="http://schemas.microsoft.com/office/drawing/2014/main" id="{AFBC907F-09DC-7B56-58A3-D533A4142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4095750"/>
            <a:ext cx="2774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非屏蔽双绞线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(UTP)</a:t>
            </a:r>
          </a:p>
          <a:p>
            <a:pPr eaLnBrk="1" hangingPunct="1"/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（便宜、易弯曲、易安装）</a:t>
            </a:r>
          </a:p>
        </p:txBody>
      </p:sp>
      <p:sp>
        <p:nvSpPr>
          <p:cNvPr id="186391" name="AutoShape 23">
            <a:extLst>
              <a:ext uri="{FF2B5EF4-FFF2-40B4-BE49-F238E27FC236}">
                <a16:creationId xmlns:a16="http://schemas.microsoft.com/office/drawing/2014/main" id="{8967D085-7384-E8DC-D6E4-05BCD0583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3251200"/>
            <a:ext cx="1689100" cy="765175"/>
          </a:xfrm>
          <a:prstGeom prst="wedgeRoundRectCallout">
            <a:avLst>
              <a:gd name="adj1" fmla="val -30236"/>
              <a:gd name="adj2" fmla="val -9170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ea typeface="华文中宋" panose="02010600040101010101" pitchFamily="2" charset="-122"/>
              </a:rPr>
              <a:t>由 多 对</a:t>
            </a:r>
          </a:p>
          <a:p>
            <a:pPr eaLnBrk="1" hangingPunct="1"/>
            <a:r>
              <a:rPr lang="zh-CN" altLang="en-US" sz="2400">
                <a:solidFill>
                  <a:schemeClr val="hlink"/>
                </a:solidFill>
                <a:ea typeface="华文中宋" panose="02010600040101010101" pitchFamily="2" charset="-122"/>
              </a:rPr>
              <a:t>双绞线</a:t>
            </a:r>
            <a:r>
              <a:rPr lang="zh-CN" altLang="en-US" sz="2000">
                <a:ea typeface="华文中宋" panose="02010600040101010101" pitchFamily="2" charset="-122"/>
              </a:rPr>
              <a:t>组成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F584B6-017A-82DC-1080-C339CEA8E19D}"/>
              </a:ext>
            </a:extLst>
          </p:cNvPr>
          <p:cNvSpPr/>
          <p:nvPr/>
        </p:nvSpPr>
        <p:spPr>
          <a:xfrm>
            <a:off x="6838950" y="522288"/>
            <a:ext cx="187801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SzPct val="65000"/>
              <a:defRPr/>
            </a:pP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有线信道</a:t>
            </a:r>
            <a:endParaRPr lang="en-US" altLang="zh-CN" sz="2400" dirty="0">
              <a:solidFill>
                <a:schemeClr val="bg2">
                  <a:lumMod val="75000"/>
                  <a:lumOff val="25000"/>
                </a:schemeClr>
              </a:solidFill>
              <a:ea typeface="宋体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8F8807A-939A-B828-3CDB-B1B4D0F4B8CC}"/>
              </a:ext>
            </a:extLst>
          </p:cNvPr>
          <p:cNvSpPr/>
          <p:nvPr/>
        </p:nvSpPr>
        <p:spPr>
          <a:xfrm>
            <a:off x="749300" y="361950"/>
            <a:ext cx="2400300" cy="584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10000"/>
                <a:lumOff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kern="0" dirty="0">
                <a:latin typeface="黑体" pitchFamily="2" charset="-122"/>
                <a:ea typeface="黑体" pitchFamily="2" charset="-122"/>
              </a:rPr>
              <a:t>对称电缆</a:t>
            </a:r>
            <a:endParaRPr lang="zh-CN" altLang="en-US" sz="3200" b="1" kern="0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78852" name="Picture 4">
            <a:extLst>
              <a:ext uri="{FF2B5EF4-FFF2-40B4-BE49-F238E27FC236}">
                <a16:creationId xmlns:a16="http://schemas.microsoft.com/office/drawing/2014/main" id="{6ED64C0A-AB91-F7E1-CA75-AA2824689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5549900"/>
            <a:ext cx="7645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7" name="Picture 23">
            <a:extLst>
              <a:ext uri="{FF2B5EF4-FFF2-40B4-BE49-F238E27FC236}">
                <a16:creationId xmlns:a16="http://schemas.microsoft.com/office/drawing/2014/main" id="{64CB2028-46EB-6FDE-56BE-7BC6130DC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295400"/>
            <a:ext cx="32004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8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6" grpId="0"/>
      <p:bldP spid="186387" grpId="0"/>
      <p:bldP spid="18639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2">
            <a:extLst>
              <a:ext uri="{FF2B5EF4-FFF2-40B4-BE49-F238E27FC236}">
                <a16:creationId xmlns:a16="http://schemas.microsoft.com/office/drawing/2014/main" id="{EEC059EF-BDBA-1011-A721-E465E32F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8" t="4572" b="5807"/>
          <a:stretch>
            <a:fillRect/>
          </a:stretch>
        </p:blipFill>
        <p:spPr bwMode="auto">
          <a:xfrm>
            <a:off x="5300663" y="1651000"/>
            <a:ext cx="3449637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A50CE1A-DCA0-FFC5-AC2B-E9271238D17A}"/>
              </a:ext>
            </a:extLst>
          </p:cNvPr>
          <p:cNvSpPr/>
          <p:nvPr/>
        </p:nvSpPr>
        <p:spPr>
          <a:xfrm>
            <a:off x="6838950" y="522288"/>
            <a:ext cx="187801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SzPct val="65000"/>
              <a:defRPr/>
            </a:pP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有线信道</a:t>
            </a:r>
            <a:endParaRPr lang="en-US" altLang="zh-CN" sz="2400" dirty="0">
              <a:solidFill>
                <a:schemeClr val="bg2">
                  <a:lumMod val="75000"/>
                  <a:lumOff val="25000"/>
                </a:schemeClr>
              </a:solidFill>
              <a:ea typeface="宋体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40A810-8717-58D4-E5D9-5F91B7CD0EFD}"/>
              </a:ext>
            </a:extLst>
          </p:cNvPr>
          <p:cNvSpPr/>
          <p:nvPr/>
        </p:nvSpPr>
        <p:spPr>
          <a:xfrm>
            <a:off x="527050" y="406400"/>
            <a:ext cx="2400300" cy="584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10000"/>
                <a:lumOff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kern="0" dirty="0">
                <a:latin typeface="黑体" pitchFamily="2" charset="-122"/>
                <a:ea typeface="黑体" pitchFamily="2" charset="-122"/>
              </a:rPr>
              <a:t>同轴电缆</a:t>
            </a:r>
            <a:endParaRPr lang="zh-CN" altLang="en-US" sz="3200" b="1" kern="0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79874" name="Picture 2">
            <a:extLst>
              <a:ext uri="{FF2B5EF4-FFF2-40B4-BE49-F238E27FC236}">
                <a16:creationId xmlns:a16="http://schemas.microsoft.com/office/drawing/2014/main" id="{E0479B9E-E697-148D-3EF9-52F701BE1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1417320"/>
            <a:ext cx="4214812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5" name="Picture 3">
            <a:extLst>
              <a:ext uri="{FF2B5EF4-FFF2-40B4-BE49-F238E27FC236}">
                <a16:creationId xmlns:a16="http://schemas.microsoft.com/office/drawing/2014/main" id="{9648C956-159D-D3E1-A29D-9C1D8BE3B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3363913"/>
            <a:ext cx="4168775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6" name="Picture 4">
            <a:extLst>
              <a:ext uri="{FF2B5EF4-FFF2-40B4-BE49-F238E27FC236}">
                <a16:creationId xmlns:a16="http://schemas.microsoft.com/office/drawing/2014/main" id="{5C33EA55-7E42-5B99-1D8E-2312F8B22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4984750"/>
            <a:ext cx="488950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14" name="Rectangle 50">
            <a:extLst>
              <a:ext uri="{FF2B5EF4-FFF2-40B4-BE49-F238E27FC236}">
                <a16:creationId xmlns:a16="http://schemas.microsoft.com/office/drawing/2014/main" id="{A37149D2-A729-9507-7AF5-C3C462241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3924300"/>
            <a:ext cx="6130925" cy="21272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2" charset="-122"/>
                <a:ea typeface="黑体" pitchFamily="2" charset="-122"/>
              </a:rPr>
              <a:t>宽带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（射频）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同轴电缆：</a:t>
            </a:r>
            <a:endParaRPr lang="zh-CN" altLang="en-US" sz="2800" b="1" dirty="0">
              <a:solidFill>
                <a:srgbClr val="003399"/>
              </a:solidFill>
              <a:latin typeface="黑体" pitchFamily="2" charset="-122"/>
              <a:ea typeface="黑体" pitchFamily="2" charset="-122"/>
            </a:endParaRPr>
          </a:p>
          <a:p>
            <a:pPr marL="742950" lvl="1" indent="-285750">
              <a:lnSpc>
                <a:spcPts val="3200"/>
              </a:lnSpc>
              <a:spcBef>
                <a:spcPct val="20000"/>
              </a:spcBef>
              <a:buClr>
                <a:srgbClr val="969696"/>
              </a:buClr>
              <a:buSzPct val="55000"/>
              <a:buFont typeface="Wingdings" pitchFamily="2" charset="2"/>
              <a:buChar char="l"/>
              <a:defRPr/>
            </a:pPr>
            <a:r>
              <a:rPr lang="en-US" altLang="zh-CN" sz="2400" b="1" dirty="0">
                <a:solidFill>
                  <a:srgbClr val="0033CC"/>
                </a:solidFill>
                <a:latin typeface="+mn-lt"/>
                <a:ea typeface="华文中宋" pitchFamily="2" charset="-122"/>
              </a:rPr>
              <a:t>75Ω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，用于传输模拟信号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pPr marL="742950" lvl="1" indent="-285750">
              <a:lnSpc>
                <a:spcPts val="3200"/>
              </a:lnSpc>
              <a:spcBef>
                <a:spcPct val="20000"/>
              </a:spcBef>
              <a:buClr>
                <a:srgbClr val="969696"/>
              </a:buClr>
              <a:buSzPct val="55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多用于有线电视</a:t>
            </a:r>
            <a:r>
              <a:rPr lang="zh-CN" altLang="en-US" sz="2400" dirty="0">
                <a:latin typeface="+mn-lt"/>
                <a:ea typeface="华文中宋" pitchFamily="2" charset="-122"/>
              </a:rPr>
              <a:t>（</a:t>
            </a:r>
            <a:r>
              <a:rPr lang="en-US" altLang="zh-CN" sz="2400" dirty="0">
                <a:latin typeface="+mn-lt"/>
                <a:ea typeface="华文中宋" pitchFamily="2" charset="-122"/>
              </a:rPr>
              <a:t>CATV</a:t>
            </a:r>
            <a:r>
              <a:rPr lang="zh-CN" altLang="en-US" sz="2400" dirty="0">
                <a:latin typeface="+mn-lt"/>
                <a:ea typeface="华文中宋" pitchFamily="2" charset="-122"/>
              </a:rPr>
              <a:t>）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系统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pPr marL="742950" lvl="1" indent="-285750">
              <a:lnSpc>
                <a:spcPts val="3200"/>
              </a:lnSpc>
              <a:spcBef>
                <a:spcPct val="20000"/>
              </a:spcBef>
              <a:buClr>
                <a:srgbClr val="969696"/>
              </a:buClr>
              <a:buSzPct val="55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传输距离可达几十千米</a:t>
            </a:r>
          </a:p>
          <a:p>
            <a:pPr marL="742950" lvl="1" indent="-285750">
              <a:lnSpc>
                <a:spcPts val="3200"/>
              </a:lnSpc>
              <a:spcBef>
                <a:spcPct val="20000"/>
              </a:spcBef>
              <a:buClr>
                <a:srgbClr val="003399"/>
              </a:buClr>
              <a:buSzPct val="55000"/>
              <a:buFont typeface="Wingdings" pitchFamily="2" charset="2"/>
              <a:buChar char="r"/>
              <a:defRPr/>
            </a:pPr>
            <a:endParaRPr lang="en-US" altLang="zh-CN" sz="2400" dirty="0">
              <a:solidFill>
                <a:srgbClr val="969696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" name="Rectangle 50">
            <a:extLst>
              <a:ext uri="{FF2B5EF4-FFF2-40B4-BE49-F238E27FC236}">
                <a16:creationId xmlns:a16="http://schemas.microsoft.com/office/drawing/2014/main" id="{4898DDCB-2C39-FB27-F9A5-C1EAE9BE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1257300"/>
            <a:ext cx="6134100" cy="22225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defRPr/>
            </a:pPr>
            <a:r>
              <a:rPr lang="zh-CN" altLang="en-US" sz="2800" dirty="0">
                <a:solidFill>
                  <a:srgbClr val="7030A0"/>
                </a:solidFill>
                <a:latin typeface="Times New Roman" pitchFamily="18" charset="0"/>
                <a:ea typeface="华文中宋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2" charset="-122"/>
                <a:ea typeface="黑体" pitchFamily="2" charset="-122"/>
              </a:rPr>
              <a:t>基带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同轴电缆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：</a:t>
            </a:r>
            <a:endParaRPr lang="zh-CN" altLang="en-US" sz="2800" dirty="0">
              <a:solidFill>
                <a:srgbClr val="003399"/>
              </a:solidFill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lnSpc>
                <a:spcPts val="3200"/>
              </a:lnSpc>
              <a:spcBef>
                <a:spcPct val="20000"/>
              </a:spcBef>
              <a:buClr>
                <a:schemeClr val="accent4">
                  <a:lumMod val="50000"/>
                  <a:lumOff val="50000"/>
                </a:schemeClr>
              </a:buClr>
              <a:buSzPct val="55000"/>
              <a:buFont typeface="Wingdings" pitchFamily="2" charset="2"/>
              <a:buChar char="l"/>
              <a:defRPr/>
            </a:pPr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50Ω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多用于数字基带传输</a:t>
            </a:r>
          </a:p>
          <a:p>
            <a:pPr marL="742950" lvl="1" indent="-285750">
              <a:lnSpc>
                <a:spcPts val="3200"/>
              </a:lnSpc>
              <a:spcBef>
                <a:spcPct val="20000"/>
              </a:spcBef>
              <a:buClr>
                <a:schemeClr val="accent4">
                  <a:lumMod val="50000"/>
                  <a:lumOff val="50000"/>
                </a:schemeClr>
              </a:buClr>
              <a:buSzPct val="55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速率可达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10Mb/s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  <a:p>
            <a:pPr marL="742950" lvl="1" indent="-285750">
              <a:lnSpc>
                <a:spcPts val="3200"/>
              </a:lnSpc>
              <a:spcBef>
                <a:spcPct val="20000"/>
              </a:spcBef>
              <a:buClr>
                <a:schemeClr val="accent4">
                  <a:lumMod val="50000"/>
                  <a:lumOff val="50000"/>
                </a:schemeClr>
              </a:buClr>
              <a:buSzPct val="55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传输距离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&lt;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几千米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E05F7B-5AFC-0234-4D4C-1834134DAE28}"/>
              </a:ext>
            </a:extLst>
          </p:cNvPr>
          <p:cNvSpPr/>
          <p:nvPr/>
        </p:nvSpPr>
        <p:spPr>
          <a:xfrm>
            <a:off x="6821488" y="522288"/>
            <a:ext cx="1878012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SzPct val="65000"/>
              <a:defRPr/>
            </a:pP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有线信道</a:t>
            </a:r>
            <a:endParaRPr lang="en-US" altLang="zh-CN" sz="2400" dirty="0">
              <a:solidFill>
                <a:schemeClr val="bg2">
                  <a:lumMod val="75000"/>
                  <a:lumOff val="25000"/>
                </a:schemeClr>
              </a:solidFill>
              <a:ea typeface="宋体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6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14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5">
            <a:extLst>
              <a:ext uri="{FF2B5EF4-FFF2-40B4-BE49-F238E27FC236}">
                <a16:creationId xmlns:a16="http://schemas.microsoft.com/office/drawing/2014/main" id="{3289B61A-E503-2458-011C-B8BE139C8BC0}"/>
              </a:ext>
            </a:extLst>
          </p:cNvPr>
          <p:cNvGrpSpPr>
            <a:grpSpLocks/>
          </p:cNvGrpSpPr>
          <p:nvPr/>
        </p:nvGrpSpPr>
        <p:grpSpPr bwMode="auto">
          <a:xfrm>
            <a:off x="3816350" y="1025525"/>
            <a:ext cx="4960938" cy="5381625"/>
            <a:chOff x="2577" y="7170"/>
            <a:chExt cx="7262" cy="6195"/>
          </a:xfrm>
        </p:grpSpPr>
        <p:grpSp>
          <p:nvGrpSpPr>
            <p:cNvPr id="40966" name="Group 6">
              <a:extLst>
                <a:ext uri="{FF2B5EF4-FFF2-40B4-BE49-F238E27FC236}">
                  <a16:creationId xmlns:a16="http://schemas.microsoft.com/office/drawing/2014/main" id="{E53C6FF9-5B2E-45C3-4DCA-E83C5D7193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8" y="7170"/>
              <a:ext cx="7261" cy="5748"/>
              <a:chOff x="2458" y="6657"/>
              <a:chExt cx="7261" cy="5748"/>
            </a:xfrm>
          </p:grpSpPr>
          <p:pic>
            <p:nvPicPr>
              <p:cNvPr id="40968" name="Picture 8" descr="光纤">
                <a:extLst>
                  <a:ext uri="{FF2B5EF4-FFF2-40B4-BE49-F238E27FC236}">
                    <a16:creationId xmlns:a16="http://schemas.microsoft.com/office/drawing/2014/main" id="{3F598353-1553-DB5D-8B54-7851579281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42"/>
              <a:stretch>
                <a:fillRect/>
              </a:stretch>
            </p:blipFill>
            <p:spPr bwMode="auto">
              <a:xfrm>
                <a:off x="3043" y="6657"/>
                <a:ext cx="6676" cy="4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0969" name="Group 26">
                <a:extLst>
                  <a:ext uri="{FF2B5EF4-FFF2-40B4-BE49-F238E27FC236}">
                    <a16:creationId xmlns:a16="http://schemas.microsoft.com/office/drawing/2014/main" id="{CCFA1241-744E-A88B-96AB-6BC221CB7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8" y="10500"/>
                <a:ext cx="6181" cy="1905"/>
                <a:chOff x="2458" y="10500"/>
                <a:chExt cx="6181" cy="1905"/>
              </a:xfrm>
            </p:grpSpPr>
            <p:grpSp>
              <p:nvGrpSpPr>
                <p:cNvPr id="40970" name="Group 28">
                  <a:extLst>
                    <a:ext uri="{FF2B5EF4-FFF2-40B4-BE49-F238E27FC236}">
                      <a16:creationId xmlns:a16="http://schemas.microsoft.com/office/drawing/2014/main" id="{125EF47E-1CD8-D920-6490-C462CB17E5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58" y="10500"/>
                  <a:ext cx="6181" cy="1770"/>
                  <a:chOff x="2428" y="10710"/>
                  <a:chExt cx="6181" cy="1770"/>
                </a:xfrm>
              </p:grpSpPr>
              <p:grpSp>
                <p:nvGrpSpPr>
                  <p:cNvPr id="40972" name="Group 29">
                    <a:extLst>
                      <a:ext uri="{FF2B5EF4-FFF2-40B4-BE49-F238E27FC236}">
                        <a16:creationId xmlns:a16="http://schemas.microsoft.com/office/drawing/2014/main" id="{FBC438A2-97EB-C078-4943-98DCACB0BAC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28" y="10710"/>
                    <a:ext cx="6181" cy="1770"/>
                    <a:chOff x="2428" y="10710"/>
                    <a:chExt cx="6181" cy="1770"/>
                  </a:xfrm>
                </p:grpSpPr>
                <p:pic>
                  <p:nvPicPr>
                    <p:cNvPr id="40974" name="Picture 30" descr="单模光纤">
                      <a:extLst>
                        <a:ext uri="{FF2B5EF4-FFF2-40B4-BE49-F238E27FC236}">
                          <a16:creationId xmlns:a16="http://schemas.microsoft.com/office/drawing/2014/main" id="{90FEC25A-B82E-EE98-7460-3D00B301D5D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417" r="7060"/>
                    <a:stretch>
                      <a:fillRect/>
                    </a:stretch>
                  </p:blipFill>
                  <p:spPr bwMode="auto">
                    <a:xfrm>
                      <a:off x="2428" y="10710"/>
                      <a:ext cx="6181" cy="17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grpSp>
                  <p:nvGrpSpPr>
                    <p:cNvPr id="40975" name="Group 33">
                      <a:extLst>
                        <a:ext uri="{FF2B5EF4-FFF2-40B4-BE49-F238E27FC236}">
                          <a16:creationId xmlns:a16="http://schemas.microsoft.com/office/drawing/2014/main" id="{5347323F-7BD9-19E5-1EB6-D2A6CF1ED24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68" y="11430"/>
                      <a:ext cx="4186" cy="240"/>
                      <a:chOff x="3588" y="2259"/>
                      <a:chExt cx="4186" cy="240"/>
                    </a:xfrm>
                  </p:grpSpPr>
                  <p:grpSp>
                    <p:nvGrpSpPr>
                      <p:cNvPr id="40976" name="Group 34">
                        <a:extLst>
                          <a:ext uri="{FF2B5EF4-FFF2-40B4-BE49-F238E27FC236}">
                            <a16:creationId xmlns:a16="http://schemas.microsoft.com/office/drawing/2014/main" id="{40C392FA-1245-FFEE-1DBE-4E998373AB6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8" y="2259"/>
                        <a:ext cx="2993" cy="240"/>
                        <a:chOff x="3693" y="3450"/>
                        <a:chExt cx="2993" cy="240"/>
                      </a:xfrm>
                    </p:grpSpPr>
                    <p:grpSp>
                      <p:nvGrpSpPr>
                        <p:cNvPr id="40980" name="Group 35">
                          <a:extLst>
                            <a:ext uri="{FF2B5EF4-FFF2-40B4-BE49-F238E27FC236}">
                              <a16:creationId xmlns:a16="http://schemas.microsoft.com/office/drawing/2014/main" id="{408B6EF9-DA85-61F5-A74B-E489D5B93CA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3" y="3450"/>
                          <a:ext cx="2993" cy="240"/>
                          <a:chOff x="3693" y="3450"/>
                          <a:chExt cx="2993" cy="240"/>
                        </a:xfrm>
                      </p:grpSpPr>
                      <p:sp>
                        <p:nvSpPr>
                          <p:cNvPr id="40982" name="Oval 36">
                            <a:extLst>
                              <a:ext uri="{FF2B5EF4-FFF2-40B4-BE49-F238E27FC236}">
                                <a16:creationId xmlns:a16="http://schemas.microsoft.com/office/drawing/2014/main" id="{C3AFED2B-6FBB-3F95-D1B0-F0B364EFF27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693" y="3450"/>
                            <a:ext cx="135" cy="240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0983" name="Line 37">
                            <a:extLst>
                              <a:ext uri="{FF2B5EF4-FFF2-40B4-BE49-F238E27FC236}">
                                <a16:creationId xmlns:a16="http://schemas.microsoft.com/office/drawing/2014/main" id="{CDBB65A5-D824-3337-CCF2-F1D2AEBF792C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730" y="3450"/>
                            <a:ext cx="2760" cy="0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prstDash val="lgDash"/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0984" name="Line 38">
                            <a:extLst>
                              <a:ext uri="{FF2B5EF4-FFF2-40B4-BE49-F238E27FC236}">
                                <a16:creationId xmlns:a16="http://schemas.microsoft.com/office/drawing/2014/main" id="{9039C70F-5185-0446-9F47-300D933CACA0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821" y="3690"/>
                            <a:ext cx="2865" cy="0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prstDash val="lgDash"/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0981" name="Line 39">
                          <a:extLst>
                            <a:ext uri="{FF2B5EF4-FFF2-40B4-BE49-F238E27FC236}">
                              <a16:creationId xmlns:a16="http://schemas.microsoft.com/office/drawing/2014/main" id="{F62898BD-CF9D-C833-8775-76E728CD8FA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38" y="3570"/>
                          <a:ext cx="2685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40977" name="Group 40">
                        <a:extLst>
                          <a:ext uri="{FF2B5EF4-FFF2-40B4-BE49-F238E27FC236}">
                            <a16:creationId xmlns:a16="http://schemas.microsoft.com/office/drawing/2014/main" id="{3BC865B6-1FA9-E67F-C3AC-665DA70C350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370" y="2259"/>
                        <a:ext cx="404" cy="240"/>
                        <a:chOff x="7370" y="2259"/>
                        <a:chExt cx="404" cy="240"/>
                      </a:xfrm>
                    </p:grpSpPr>
                    <p:sp>
                      <p:nvSpPr>
                        <p:cNvPr id="40978" name="Line 41">
                          <a:extLst>
                            <a:ext uri="{FF2B5EF4-FFF2-40B4-BE49-F238E27FC236}">
                              <a16:creationId xmlns:a16="http://schemas.microsoft.com/office/drawing/2014/main" id="{CFAF9D58-14D5-E2B3-E7A5-D7C9907BAAE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377" y="2259"/>
                          <a:ext cx="397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0979" name="Line 42">
                          <a:extLst>
                            <a:ext uri="{FF2B5EF4-FFF2-40B4-BE49-F238E27FC236}">
                              <a16:creationId xmlns:a16="http://schemas.microsoft.com/office/drawing/2014/main" id="{589F5F11-56A5-A4CD-1505-DA3AFCCABC5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370" y="2499"/>
                          <a:ext cx="397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sp>
                <p:nvSpPr>
                  <p:cNvPr id="40973" name="Line 53">
                    <a:extLst>
                      <a:ext uri="{FF2B5EF4-FFF2-40B4-BE49-F238E27FC236}">
                        <a16:creationId xmlns:a16="http://schemas.microsoft.com/office/drawing/2014/main" id="{F614CD22-CA3B-5BD2-85D8-21DBFFBE28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52" y="11427"/>
                    <a:ext cx="0" cy="25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arrow" w="med" len="med"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0971" name="Text Box 62">
                  <a:extLst>
                    <a:ext uri="{FF2B5EF4-FFF2-40B4-BE49-F238E27FC236}">
                      <a16:creationId xmlns:a16="http://schemas.microsoft.com/office/drawing/2014/main" id="{2AA11F00-9353-4F3E-8556-6835859414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24" y="11955"/>
                  <a:ext cx="3449" cy="4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zh-CN" altLang="en-US" sz="1400" b="1">
                      <a:latin typeface="Times New Roman" panose="02020603050405020304" pitchFamily="18" charset="0"/>
                    </a:rPr>
                    <a:t>单模阶跃折射率光纤</a:t>
                  </a:r>
                  <a:endParaRPr lang="zh-CN" altLang="en-US" sz="1400"/>
                </a:p>
              </p:txBody>
            </p:sp>
          </p:grpSp>
        </p:grpSp>
        <p:sp>
          <p:nvSpPr>
            <p:cNvPr id="40967" name="Text Box 63">
              <a:extLst>
                <a:ext uri="{FF2B5EF4-FFF2-40B4-BE49-F238E27FC236}">
                  <a16:creationId xmlns:a16="http://schemas.microsoft.com/office/drawing/2014/main" id="{58D64959-0C12-DF19-654B-E0DC854D6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7" y="12915"/>
              <a:ext cx="562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华文中宋" panose="02010600040101010101" pitchFamily="2" charset="-122"/>
                  <a:ea typeface="华文中宋" panose="02010600040101010101" pitchFamily="2" charset="-122"/>
                </a:rPr>
                <a:t>光纤结构示意图</a:t>
              </a:r>
            </a:p>
          </p:txBody>
        </p:sp>
      </p:grp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72D8513-EDE0-1472-DF72-DF78F6812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0450" y="1339850"/>
            <a:ext cx="2800350" cy="4933950"/>
          </a:xfrm>
          <a:solidFill>
            <a:schemeClr val="bg2">
              <a:lumMod val="10000"/>
              <a:lumOff val="90000"/>
            </a:schemeClr>
          </a:solidFill>
        </p:spPr>
        <p:txBody>
          <a:bodyPr/>
          <a:lstStyle/>
          <a:p>
            <a:pPr eaLnBrk="1" hangingPunct="1">
              <a:lnSpc>
                <a:spcPts val="36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0" dirty="0">
                <a:solidFill>
                  <a:srgbClr val="003399"/>
                </a:solidFill>
                <a:latin typeface="+mj-ea"/>
                <a:ea typeface="+mj-ea"/>
              </a:rPr>
              <a:t>结构</a:t>
            </a:r>
            <a:r>
              <a:rPr lang="zh-CN" altLang="en-US" b="0" dirty="0">
                <a:solidFill>
                  <a:srgbClr val="003399"/>
                </a:solidFill>
                <a:latin typeface="华文中宋" pitchFamily="2" charset="-122"/>
                <a:ea typeface="华文中宋" pitchFamily="2" charset="-122"/>
              </a:rPr>
              <a:t>：</a:t>
            </a:r>
          </a:p>
          <a:p>
            <a:pPr lvl="1" eaLnBrk="1" hangingPunct="1">
              <a:lnSpc>
                <a:spcPts val="3600"/>
              </a:lnSpc>
              <a:buClr>
                <a:schemeClr val="accent4">
                  <a:lumMod val="50000"/>
                  <a:lumOff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纤芯</a:t>
            </a:r>
          </a:p>
          <a:p>
            <a:pPr lvl="1" eaLnBrk="1" hangingPunct="1">
              <a:lnSpc>
                <a:spcPts val="3600"/>
              </a:lnSpc>
              <a:buClr>
                <a:schemeClr val="accent4">
                  <a:lumMod val="50000"/>
                  <a:lumOff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包层</a:t>
            </a:r>
          </a:p>
          <a:p>
            <a:pPr eaLnBrk="1" hangingPunct="1">
              <a:lnSpc>
                <a:spcPts val="3600"/>
              </a:lnSpc>
              <a:buClr>
                <a:schemeClr val="accent4">
                  <a:lumMod val="50000"/>
                  <a:lumOff val="50000"/>
                </a:schemeClr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zh-CN" altLang="en-US" b="0" dirty="0">
                <a:solidFill>
                  <a:srgbClr val="003399"/>
                </a:solidFill>
                <a:latin typeface="+mj-ea"/>
                <a:ea typeface="+mj-ea"/>
              </a:rPr>
              <a:t>按折射率分类</a:t>
            </a:r>
            <a:r>
              <a:rPr lang="zh-CN" altLang="en-US" b="0" dirty="0">
                <a:solidFill>
                  <a:srgbClr val="003399"/>
                </a:solidFill>
                <a:latin typeface="华文中宋" pitchFamily="2" charset="-122"/>
                <a:ea typeface="华文中宋" pitchFamily="2" charset="-122"/>
              </a:rPr>
              <a:t>：</a:t>
            </a:r>
          </a:p>
          <a:p>
            <a:pPr lvl="1" eaLnBrk="1" hangingPunct="1">
              <a:lnSpc>
                <a:spcPts val="3600"/>
              </a:lnSpc>
              <a:buClr>
                <a:schemeClr val="accent4">
                  <a:lumMod val="50000"/>
                  <a:lumOff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阶跃型</a:t>
            </a:r>
          </a:p>
          <a:p>
            <a:pPr lvl="1" eaLnBrk="1" hangingPunct="1">
              <a:lnSpc>
                <a:spcPts val="3600"/>
              </a:lnSpc>
              <a:buClr>
                <a:schemeClr val="accent4">
                  <a:lumMod val="50000"/>
                  <a:lumOff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梯度型</a:t>
            </a:r>
          </a:p>
          <a:p>
            <a:pPr eaLnBrk="1" hangingPunct="1">
              <a:lnSpc>
                <a:spcPts val="3600"/>
              </a:lnSpc>
              <a:buClr>
                <a:schemeClr val="accent4">
                  <a:lumMod val="50000"/>
                  <a:lumOff val="50000"/>
                </a:schemeClr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zh-CN" altLang="en-US" b="0" dirty="0">
                <a:solidFill>
                  <a:srgbClr val="003399"/>
                </a:solidFill>
                <a:latin typeface="+mj-ea"/>
                <a:ea typeface="+mj-ea"/>
              </a:rPr>
              <a:t>按模式分类</a:t>
            </a:r>
            <a:r>
              <a:rPr lang="zh-CN" altLang="en-US" b="0" dirty="0">
                <a:solidFill>
                  <a:srgbClr val="003399"/>
                </a:solidFill>
                <a:latin typeface="华文中宋" pitchFamily="2" charset="-122"/>
                <a:ea typeface="华文中宋" pitchFamily="2" charset="-122"/>
              </a:rPr>
              <a:t>：</a:t>
            </a:r>
          </a:p>
          <a:p>
            <a:pPr lvl="1" eaLnBrk="1" hangingPunct="1">
              <a:lnSpc>
                <a:spcPts val="3600"/>
              </a:lnSpc>
              <a:buClr>
                <a:schemeClr val="accent4">
                  <a:lumMod val="50000"/>
                  <a:lumOff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多模光纤</a:t>
            </a:r>
          </a:p>
          <a:p>
            <a:pPr lvl="1" eaLnBrk="1" hangingPunct="1">
              <a:lnSpc>
                <a:spcPts val="3600"/>
              </a:lnSpc>
              <a:buClr>
                <a:schemeClr val="accent4">
                  <a:lumMod val="50000"/>
                  <a:lumOff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单模光纤</a:t>
            </a:r>
          </a:p>
          <a:p>
            <a:pPr lvl="2" eaLnBrk="1" hangingPunct="1">
              <a:lnSpc>
                <a:spcPts val="3600"/>
              </a:lnSpc>
              <a:buFont typeface="Wingdings" panose="05000000000000000000" pitchFamily="2" charset="2"/>
              <a:buNone/>
              <a:defRPr/>
            </a:pPr>
            <a:endParaRPr lang="zh-CN" altLang="en-US" sz="2800" b="1" dirty="0">
              <a:solidFill>
                <a:srgbClr val="000066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4A996A6-3EBD-90A9-AE7C-4689A5541EEB}"/>
              </a:ext>
            </a:extLst>
          </p:cNvPr>
          <p:cNvSpPr/>
          <p:nvPr/>
        </p:nvSpPr>
        <p:spPr>
          <a:xfrm>
            <a:off x="6838950" y="522288"/>
            <a:ext cx="187801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SzPct val="65000"/>
              <a:defRPr/>
            </a:pP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有线信道</a:t>
            </a:r>
            <a:endParaRPr lang="en-US" altLang="zh-CN" sz="2400" dirty="0">
              <a:solidFill>
                <a:schemeClr val="bg2">
                  <a:lumMod val="75000"/>
                  <a:lumOff val="25000"/>
                </a:schemeClr>
              </a:solidFill>
              <a:ea typeface="宋体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1D4590-74AC-3858-90E6-C0D1519B655F}"/>
              </a:ext>
            </a:extLst>
          </p:cNvPr>
          <p:cNvSpPr/>
          <p:nvPr/>
        </p:nvSpPr>
        <p:spPr>
          <a:xfrm>
            <a:off x="660400" y="406400"/>
            <a:ext cx="1644650" cy="584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10000"/>
                <a:lumOff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kern="0" dirty="0">
                <a:latin typeface="黑体" pitchFamily="2" charset="-122"/>
                <a:ea typeface="黑体" pitchFamily="2" charset="-122"/>
              </a:rPr>
              <a:t>光纤</a:t>
            </a:r>
            <a:endParaRPr lang="zh-CN" altLang="en-US" sz="3200" b="1" kern="0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3">
            <a:extLst>
              <a:ext uri="{FF2B5EF4-FFF2-40B4-BE49-F238E27FC236}">
                <a16:creationId xmlns:a16="http://schemas.microsoft.com/office/drawing/2014/main" id="{022E5445-4319-E545-C9B2-6D669617C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93"/>
          <a:stretch>
            <a:fillRect/>
          </a:stretch>
        </p:blipFill>
        <p:spPr bwMode="auto">
          <a:xfrm>
            <a:off x="1371600" y="1295400"/>
            <a:ext cx="68453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413C6E7C-2CF9-0E51-A4C8-E90828625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92" b="23419"/>
          <a:stretch>
            <a:fillRect/>
          </a:stretch>
        </p:blipFill>
        <p:spPr bwMode="auto">
          <a:xfrm>
            <a:off x="1401763" y="3962400"/>
            <a:ext cx="68453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8709BEDA-BAD2-4DC5-DC4D-27B4C1853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24" b="446"/>
          <a:stretch>
            <a:fillRect/>
          </a:stretch>
        </p:blipFill>
        <p:spPr bwMode="auto">
          <a:xfrm>
            <a:off x="1371600" y="5162550"/>
            <a:ext cx="68453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5">
            <a:extLst>
              <a:ext uri="{FF2B5EF4-FFF2-40B4-BE49-F238E27FC236}">
                <a16:creationId xmlns:a16="http://schemas.microsoft.com/office/drawing/2014/main" id="{98162A26-905C-1424-FB23-0ACAD7418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050" y="1403350"/>
            <a:ext cx="1035050" cy="765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FADEA2-78F4-97B2-A9CD-D475DA761A4B}"/>
              </a:ext>
            </a:extLst>
          </p:cNvPr>
          <p:cNvSpPr/>
          <p:nvPr/>
        </p:nvSpPr>
        <p:spPr>
          <a:xfrm>
            <a:off x="838200" y="4033838"/>
            <a:ext cx="803275" cy="461962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缺点</a:t>
            </a:r>
            <a:endParaRPr lang="zh-CN" altLang="en-US" dirty="0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339D47-C2F8-9671-279D-D9F84A9F3AF7}"/>
              </a:ext>
            </a:extLst>
          </p:cNvPr>
          <p:cNvSpPr/>
          <p:nvPr/>
        </p:nvSpPr>
        <p:spPr>
          <a:xfrm>
            <a:off x="793750" y="5118100"/>
            <a:ext cx="803275" cy="461963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应用</a:t>
            </a:r>
            <a:endParaRPr lang="zh-CN" altLang="en-US" dirty="0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BB8491-E35F-939F-F2C9-7390F538D47D}"/>
              </a:ext>
            </a:extLst>
          </p:cNvPr>
          <p:cNvSpPr/>
          <p:nvPr/>
        </p:nvSpPr>
        <p:spPr>
          <a:xfrm>
            <a:off x="838200" y="1162050"/>
            <a:ext cx="803275" cy="461963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优点</a:t>
            </a:r>
            <a:endParaRPr lang="zh-CN" altLang="en-US" dirty="0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B2D1C0-9D8C-9C92-3CFE-D6E20A010A00}"/>
              </a:ext>
            </a:extLst>
          </p:cNvPr>
          <p:cNvSpPr/>
          <p:nvPr/>
        </p:nvSpPr>
        <p:spPr>
          <a:xfrm>
            <a:off x="7156450" y="522288"/>
            <a:ext cx="14160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65000"/>
              <a:defRPr/>
            </a:pP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有线信道</a:t>
            </a:r>
            <a:endParaRPr lang="en-US" altLang="zh-CN" sz="2400" dirty="0">
              <a:solidFill>
                <a:schemeClr val="bg2">
                  <a:lumMod val="75000"/>
                  <a:lumOff val="25000"/>
                </a:schemeClr>
              </a:solidFill>
              <a:ea typeface="宋体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0485989D-0584-D72B-CA3E-9B0C4E150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19238" y="1339850"/>
            <a:ext cx="7275512" cy="4394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Clr>
                <a:srgbClr val="969696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28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</a:p>
          <a:p>
            <a:pPr eaLnBrk="1" hangingPunct="1">
              <a:lnSpc>
                <a:spcPct val="150000"/>
              </a:lnSpc>
              <a:buClr>
                <a:srgbClr val="969696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28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  <a:p>
            <a:pPr eaLnBrk="1" hangingPunct="1">
              <a:lnSpc>
                <a:spcPct val="150000"/>
              </a:lnSpc>
              <a:buClr>
                <a:srgbClr val="969696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恒参</a:t>
            </a:r>
            <a:r>
              <a:rPr lang="en-US" altLang="zh-CN" sz="28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随参</a:t>
            </a:r>
            <a:r>
              <a:rPr lang="zh-CN" altLang="en-US" sz="2800" b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28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zh-CN" altLang="en-US" sz="2800" b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对信号传输的</a:t>
            </a:r>
            <a:r>
              <a:rPr lang="zh-CN" altLang="en-US" sz="28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</a:p>
          <a:p>
            <a:pPr eaLnBrk="1" hangingPunct="1">
              <a:lnSpc>
                <a:spcPct val="150000"/>
              </a:lnSpc>
              <a:buClr>
                <a:srgbClr val="969696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28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</a:p>
          <a:p>
            <a:pPr eaLnBrk="1" hangingPunct="1">
              <a:lnSpc>
                <a:spcPct val="150000"/>
              </a:lnSpc>
              <a:buClr>
                <a:srgbClr val="969696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28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容量</a:t>
            </a:r>
          </a:p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rgbClr val="A50021"/>
              </a:solidFill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F4D090CB-0D02-E892-D411-9CADE80989B3}"/>
              </a:ext>
            </a:extLst>
          </p:cNvPr>
          <p:cNvGrpSpPr>
            <a:grpSpLocks/>
          </p:cNvGrpSpPr>
          <p:nvPr/>
        </p:nvGrpSpPr>
        <p:grpSpPr bwMode="auto">
          <a:xfrm>
            <a:off x="1365250" y="1651000"/>
            <a:ext cx="169863" cy="215900"/>
            <a:chOff x="2976" y="1008"/>
            <a:chExt cx="1056" cy="432"/>
          </a:xfrm>
        </p:grpSpPr>
        <p:sp>
          <p:nvSpPr>
            <p:cNvPr id="26643" name="Oval 9">
              <a:extLst>
                <a:ext uri="{FF2B5EF4-FFF2-40B4-BE49-F238E27FC236}">
                  <a16:creationId xmlns:a16="http://schemas.microsoft.com/office/drawing/2014/main" id="{6BAD4E0D-212D-0577-B211-9A735B309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4" name="Oval 10">
              <a:extLst>
                <a:ext uri="{FF2B5EF4-FFF2-40B4-BE49-F238E27FC236}">
                  <a16:creationId xmlns:a16="http://schemas.microsoft.com/office/drawing/2014/main" id="{DB14D13A-6B60-4232-FB33-6819EED81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AD6E0A5C-374C-B3D6-B6DC-95F60709CBCC}"/>
              </a:ext>
            </a:extLst>
          </p:cNvPr>
          <p:cNvGrpSpPr>
            <a:grpSpLocks/>
          </p:cNvGrpSpPr>
          <p:nvPr/>
        </p:nvGrpSpPr>
        <p:grpSpPr bwMode="auto">
          <a:xfrm>
            <a:off x="1379538" y="3090863"/>
            <a:ext cx="169862" cy="215900"/>
            <a:chOff x="2976" y="1008"/>
            <a:chExt cx="1056" cy="432"/>
          </a:xfrm>
        </p:grpSpPr>
        <p:sp>
          <p:nvSpPr>
            <p:cNvPr id="26641" name="Oval 18">
              <a:extLst>
                <a:ext uri="{FF2B5EF4-FFF2-40B4-BE49-F238E27FC236}">
                  <a16:creationId xmlns:a16="http://schemas.microsoft.com/office/drawing/2014/main" id="{1A57EA69-6D8B-DBED-C978-668694ACC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2" name="Oval 19">
              <a:extLst>
                <a:ext uri="{FF2B5EF4-FFF2-40B4-BE49-F238E27FC236}">
                  <a16:creationId xmlns:a16="http://schemas.microsoft.com/office/drawing/2014/main" id="{905D9AEA-2975-4AFB-B444-C2FB35A32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13155D50-F7A2-1262-93D9-1FBD7883756B}"/>
              </a:ext>
            </a:extLst>
          </p:cNvPr>
          <p:cNvGrpSpPr>
            <a:grpSpLocks/>
          </p:cNvGrpSpPr>
          <p:nvPr/>
        </p:nvGrpSpPr>
        <p:grpSpPr bwMode="auto">
          <a:xfrm>
            <a:off x="1379538" y="4546600"/>
            <a:ext cx="169862" cy="215900"/>
            <a:chOff x="2976" y="1008"/>
            <a:chExt cx="1056" cy="432"/>
          </a:xfrm>
        </p:grpSpPr>
        <p:sp>
          <p:nvSpPr>
            <p:cNvPr id="26639" name="Oval 21">
              <a:extLst>
                <a:ext uri="{FF2B5EF4-FFF2-40B4-BE49-F238E27FC236}">
                  <a16:creationId xmlns:a16="http://schemas.microsoft.com/office/drawing/2014/main" id="{BE543B0E-BA83-0B1F-5C11-FDE1F1F52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0" name="Oval 22">
              <a:extLst>
                <a:ext uri="{FF2B5EF4-FFF2-40B4-BE49-F238E27FC236}">
                  <a16:creationId xmlns:a16="http://schemas.microsoft.com/office/drawing/2014/main" id="{9110FB63-CF31-155A-6606-ABF759468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" name="Rectangle 3">
            <a:extLst>
              <a:ext uri="{FF2B5EF4-FFF2-40B4-BE49-F238E27FC236}">
                <a16:creationId xmlns:a16="http://schemas.microsoft.com/office/drawing/2014/main" id="{A55A888D-3100-B3D0-AC99-008550A2E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320" y="466155"/>
            <a:ext cx="42062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  信道</a:t>
            </a:r>
            <a:r>
              <a:rPr lang="en-US" altLang="zh-CN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4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CFB33F14-EF9D-B317-4505-8DADA6F007F1}"/>
              </a:ext>
            </a:extLst>
          </p:cNvPr>
          <p:cNvGrpSpPr>
            <a:grpSpLocks/>
          </p:cNvGrpSpPr>
          <p:nvPr/>
        </p:nvGrpSpPr>
        <p:grpSpPr bwMode="auto">
          <a:xfrm>
            <a:off x="1365250" y="2354263"/>
            <a:ext cx="169863" cy="215900"/>
            <a:chOff x="2976" y="1008"/>
            <a:chExt cx="1056" cy="432"/>
          </a:xfrm>
        </p:grpSpPr>
        <p:sp>
          <p:nvSpPr>
            <p:cNvPr id="26637" name="Oval 9">
              <a:extLst>
                <a:ext uri="{FF2B5EF4-FFF2-40B4-BE49-F238E27FC236}">
                  <a16:creationId xmlns:a16="http://schemas.microsoft.com/office/drawing/2014/main" id="{D1010CFE-7501-88A9-25EB-F84A49498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8" name="Oval 10">
              <a:extLst>
                <a:ext uri="{FF2B5EF4-FFF2-40B4-BE49-F238E27FC236}">
                  <a16:creationId xmlns:a16="http://schemas.microsoft.com/office/drawing/2014/main" id="{D4541957-D020-251C-9F1C-7FD7E5E1F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Group 17">
            <a:extLst>
              <a:ext uri="{FF2B5EF4-FFF2-40B4-BE49-F238E27FC236}">
                <a16:creationId xmlns:a16="http://schemas.microsoft.com/office/drawing/2014/main" id="{5454A23A-5FDB-BD96-08BC-63D64123261A}"/>
              </a:ext>
            </a:extLst>
          </p:cNvPr>
          <p:cNvGrpSpPr>
            <a:grpSpLocks/>
          </p:cNvGrpSpPr>
          <p:nvPr/>
        </p:nvGrpSpPr>
        <p:grpSpPr bwMode="auto">
          <a:xfrm>
            <a:off x="1379538" y="3821113"/>
            <a:ext cx="169862" cy="215900"/>
            <a:chOff x="2976" y="1008"/>
            <a:chExt cx="1056" cy="432"/>
          </a:xfrm>
        </p:grpSpPr>
        <p:sp>
          <p:nvSpPr>
            <p:cNvPr id="26635" name="Oval 18">
              <a:extLst>
                <a:ext uri="{FF2B5EF4-FFF2-40B4-BE49-F238E27FC236}">
                  <a16:creationId xmlns:a16="http://schemas.microsoft.com/office/drawing/2014/main" id="{1C49A9AB-AB5F-A788-6958-6F8C05BA9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6" name="Oval 19">
              <a:extLst>
                <a:ext uri="{FF2B5EF4-FFF2-40B4-BE49-F238E27FC236}">
                  <a16:creationId xmlns:a16="http://schemas.microsoft.com/office/drawing/2014/main" id="{B575A4CF-4F7A-991A-DEAC-8FFA44D72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51203" name="Picture 3">
            <a:extLst>
              <a:ext uri="{FF2B5EF4-FFF2-40B4-BE49-F238E27FC236}">
                <a16:creationId xmlns:a16="http://schemas.microsoft.com/office/drawing/2014/main" id="{5EB1EB7C-143C-4B01-6E89-ACF192E45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9"/>
          <a:stretch>
            <a:fillRect/>
          </a:stretch>
        </p:blipFill>
        <p:spPr bwMode="auto">
          <a:xfrm>
            <a:off x="841375" y="5073650"/>
            <a:ext cx="76866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3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53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90A97474-2B23-608A-0705-4F877A34A0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71800" y="3497263"/>
            <a:ext cx="3556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信道数学模型</a:t>
            </a:r>
            <a:endParaRPr lang="en-US" altLang="zh-CN" sz="4400" kern="0" dirty="0">
              <a:solidFill>
                <a:srgbClr val="003399"/>
              </a:solidFill>
              <a:ea typeface="宋体" charset="-122"/>
            </a:endParaRPr>
          </a:p>
          <a:p>
            <a:pPr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1A2852A0-249C-B755-FAAE-B33DD45E3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b="1" u="sng" dirty="0">
                <a:solidFill>
                  <a:srgbClr val="800080"/>
                </a:solidFill>
                <a:ea typeface="宋体" charset="-122"/>
              </a:rPr>
              <a:t>§</a:t>
            </a:r>
            <a:r>
              <a:rPr lang="en-US" altLang="en-US" sz="4000" b="1" u="sng" dirty="0">
                <a:solidFill>
                  <a:srgbClr val="800080"/>
                </a:solidFill>
                <a:ea typeface="微软雅黑" pitchFamily="34" charset="-122"/>
                <a:cs typeface="Arial" charset="0"/>
              </a:rPr>
              <a:t>4</a:t>
            </a:r>
            <a:r>
              <a:rPr lang="en-US" altLang="zh-CN" sz="4000" b="1" u="sng" dirty="0">
                <a:solidFill>
                  <a:srgbClr val="800080"/>
                </a:solidFill>
                <a:ea typeface="微软雅黑" pitchFamily="34" charset="-122"/>
                <a:cs typeface="Arial" charset="0"/>
              </a:rPr>
              <a:t>.3  </a:t>
            </a:r>
            <a:endParaRPr lang="zh-CN" altLang="en-US" sz="4000" b="1" u="sng" dirty="0">
              <a:solidFill>
                <a:srgbClr val="80008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6">
            <a:extLst>
              <a:ext uri="{FF2B5EF4-FFF2-40B4-BE49-F238E27FC236}">
                <a16:creationId xmlns:a16="http://schemas.microsoft.com/office/drawing/2014/main" id="{F45EDB61-1C6F-07F4-7A71-798543ED3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1295400"/>
            <a:ext cx="16049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lvl="1">
              <a:buClr>
                <a:srgbClr val="FF0000"/>
              </a:buClr>
              <a:buSzPct val="60000"/>
              <a:buFont typeface="Wingdings" pitchFamily="2" charset="2"/>
              <a:buChar char="n"/>
              <a:defRPr/>
            </a:pPr>
            <a:r>
              <a:rPr kumimoji="1" lang="zh-CN" altLang="en-US" sz="2800" b="1" dirty="0">
                <a:latin typeface="+mj-ea"/>
                <a:ea typeface="+mj-ea"/>
              </a:rPr>
              <a:t> 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模型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：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43DD9860-9BFE-4ACC-9983-6EE9A2B69DD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59824" y="4611688"/>
            <a:ext cx="7334250" cy="1911350"/>
          </a:xfrm>
        </p:spPr>
        <p:txBody>
          <a:bodyPr/>
          <a:lstStyle/>
          <a:p>
            <a:pPr lvl="1" eaLnBrk="1" hangingPunct="1">
              <a:lnSpc>
                <a:spcPts val="3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有一对（或多对）输入端和输出端</a:t>
            </a:r>
          </a:p>
          <a:p>
            <a:pPr lvl="1" eaLnBrk="1" hangingPunct="1">
              <a:lnSpc>
                <a:spcPts val="3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大多数信道都满足线性叠加原理</a:t>
            </a:r>
          </a:p>
          <a:p>
            <a:pPr lvl="1" eaLnBrk="1" hangingPunct="1">
              <a:lnSpc>
                <a:spcPts val="3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对信号有固定或时变的延迟和损耗</a:t>
            </a:r>
          </a:p>
          <a:p>
            <a:pPr lvl="1" eaLnBrk="1" hangingPunct="1">
              <a:lnSpc>
                <a:spcPts val="3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无信号输入时，仍可能有输出（</a:t>
            </a:r>
            <a:r>
              <a:rPr kumimoji="1" lang="zh-CN" altLang="en-US" sz="2400" dirty="0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</a:rPr>
              <a:t>噪声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）</a:t>
            </a:r>
            <a:endParaRPr kumimoji="1" lang="en-US" altLang="zh-CN" sz="24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B01A5A-F19C-F921-9BD1-4948E256E988}"/>
              </a:ext>
            </a:extLst>
          </p:cNvPr>
          <p:cNvSpPr/>
          <p:nvPr/>
        </p:nvSpPr>
        <p:spPr>
          <a:xfrm>
            <a:off x="914400" y="3977640"/>
            <a:ext cx="1663700" cy="4778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  <a:defRPr/>
            </a:pPr>
            <a:r>
              <a:rPr kumimoji="1" lang="zh-CN" altLang="en-US" sz="28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共性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：</a:t>
            </a:r>
          </a:p>
        </p:txBody>
      </p:sp>
      <p:sp>
        <p:nvSpPr>
          <p:cNvPr id="5128" name="矩形 34">
            <a:extLst>
              <a:ext uri="{FF2B5EF4-FFF2-40B4-BE49-F238E27FC236}">
                <a16:creationId xmlns:a16="http://schemas.microsoft.com/office/drawing/2014/main" id="{15B3FC4A-10F6-D780-2284-C27D9D686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5" y="1339850"/>
            <a:ext cx="534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叠加有</a:t>
            </a:r>
            <a:r>
              <a:rPr kumimoji="1" lang="zh-CN" altLang="en-US" sz="240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噪声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kumimoji="1"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线性时变</a:t>
            </a:r>
            <a:r>
              <a:rPr kumimoji="1"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kumimoji="1"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时不变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网络：</a:t>
            </a:r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C2456D8-A092-1F3F-AD0D-C3B728D20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6400"/>
            <a:ext cx="47498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SzPct val="65000"/>
            </a:pPr>
            <a:r>
              <a:rPr lang="en-US" altLang="en-US" sz="3200" b="1">
                <a:solidFill>
                  <a:srgbClr val="990099"/>
                </a:solidFill>
              </a:rPr>
              <a:t>§</a:t>
            </a:r>
            <a:r>
              <a:rPr lang="en-US" altLang="en-US" sz="3200" b="1">
                <a:solidFill>
                  <a:srgbClr val="9900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en-US" altLang="zh-CN" sz="3200" b="1">
                <a:solidFill>
                  <a:srgbClr val="9900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.3.1   </a:t>
            </a:r>
            <a:r>
              <a:rPr lang="zh-CN" altLang="en-US" sz="32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调制信道模型</a:t>
            </a:r>
            <a:endParaRPr lang="zh-CN" altLang="en-US" sz="3200" b="1" u="sng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31" name="Picture 11">
            <a:extLst>
              <a:ext uri="{FF2B5EF4-FFF2-40B4-BE49-F238E27FC236}">
                <a16:creationId xmlns:a16="http://schemas.microsoft.com/office/drawing/2014/main" id="{EC7249B2-9909-7892-06EB-A76E21ABB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2184400"/>
            <a:ext cx="3913187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AE0ECAB-703D-F22F-F553-8F8E75A62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459615"/>
              </p:ext>
            </p:extLst>
          </p:nvPr>
        </p:nvGraphicFramePr>
        <p:xfrm>
          <a:off x="3550443" y="3751262"/>
          <a:ext cx="264953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228600" progId="Equation.DSMT4">
                  <p:embed/>
                </p:oleObj>
              </mc:Choice>
              <mc:Fallback>
                <p:oleObj name="Equation" r:id="rId4" imgW="1066680" imgH="228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AE0ECAB-703D-F22F-F553-8F8E75A625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443" y="3751262"/>
                        <a:ext cx="2649537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5128" grpId="0"/>
      <p:bldP spid="1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9" name="Picture 17">
            <a:extLst>
              <a:ext uri="{FF2B5EF4-FFF2-40B4-BE49-F238E27FC236}">
                <a16:creationId xmlns:a16="http://schemas.microsoft.com/office/drawing/2014/main" id="{527F7664-4E6A-9E2D-297B-B0202373C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3416112"/>
            <a:ext cx="7166928" cy="68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E4F349B0-8F4B-EA71-1AC1-94636C9457A0}"/>
              </a:ext>
            </a:extLst>
          </p:cNvPr>
          <p:cNvSpPr/>
          <p:nvPr/>
        </p:nvSpPr>
        <p:spPr>
          <a:xfrm>
            <a:off x="478507" y="343528"/>
            <a:ext cx="2355850" cy="523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关系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  <a:ea typeface="隶书" pitchFamily="49" charset="-122"/>
              </a:rPr>
              <a:t>：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6D5B2657-CB59-D2CA-13E4-8161CAD44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444913"/>
              </p:ext>
            </p:extLst>
          </p:nvPr>
        </p:nvGraphicFramePr>
        <p:xfrm>
          <a:off x="844267" y="1044567"/>
          <a:ext cx="264953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66680" imgH="228600" progId="Equation.DSMT4">
                  <p:embed/>
                </p:oleObj>
              </mc:Choice>
              <mc:Fallback>
                <p:oleObj name="Equation" r:id="rId5" imgW="1066680" imgH="228600" progId="Equation.DSMT4">
                  <p:embed/>
                  <p:pic>
                    <p:nvPicPr>
                      <p:cNvPr id="11267" name="Object 3">
                        <a:extLst>
                          <a:ext uri="{FF2B5EF4-FFF2-40B4-BE49-F238E27FC236}">
                            <a16:creationId xmlns:a16="http://schemas.microsoft.com/office/drawing/2014/main" id="{6D5B2657-CB59-D2CA-13E4-8161CAD44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267" y="1044567"/>
                        <a:ext cx="2649537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AA915BBE-6D28-72AF-FA81-336236030B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309745"/>
              </p:ext>
            </p:extLst>
          </p:nvPr>
        </p:nvGraphicFramePr>
        <p:xfrm>
          <a:off x="1730885" y="1677979"/>
          <a:ext cx="42370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76160" imgH="228600" progId="Equation.DSMT4">
                  <p:embed/>
                </p:oleObj>
              </mc:Choice>
              <mc:Fallback>
                <p:oleObj name="Equation" r:id="rId7" imgW="1676160" imgH="228600" progId="Equation.DSMT4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AA915BBE-6D28-72AF-FA81-336236030B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885" y="1677979"/>
                        <a:ext cx="423703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193D6E7F-3084-8BAD-2619-6D923B97FB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245316"/>
              </p:ext>
            </p:extLst>
          </p:nvPr>
        </p:nvGraphicFramePr>
        <p:xfrm>
          <a:off x="1778040" y="2889285"/>
          <a:ext cx="2725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18960" imgH="228600" progId="Equation.DSMT4">
                  <p:embed/>
                </p:oleObj>
              </mc:Choice>
              <mc:Fallback>
                <p:oleObj name="Equation" r:id="rId9" imgW="1218960" imgH="228600" progId="Equation.DSMT4">
                  <p:embed/>
                  <p:pic>
                    <p:nvPicPr>
                      <p:cNvPr id="11269" name="Object 5">
                        <a:extLst>
                          <a:ext uri="{FF2B5EF4-FFF2-40B4-BE49-F238E27FC236}">
                            <a16:creationId xmlns:a16="http://schemas.microsoft.com/office/drawing/2014/main" id="{193D6E7F-3084-8BAD-2619-6D923B97FB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40" y="2889285"/>
                        <a:ext cx="27257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6">
            <a:extLst>
              <a:ext uri="{FF2B5EF4-FFF2-40B4-BE49-F238E27FC236}">
                <a16:creationId xmlns:a16="http://schemas.microsoft.com/office/drawing/2014/main" id="{5DA62AC5-F47D-243D-8237-B7FE8BDFE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971307"/>
              </p:ext>
            </p:extLst>
          </p:nvPr>
        </p:nvGraphicFramePr>
        <p:xfrm>
          <a:off x="4937760" y="3603131"/>
          <a:ext cx="582646" cy="39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93480" imgH="253800" progId="Equation.DSMT4">
                  <p:embed/>
                </p:oleObj>
              </mc:Choice>
              <mc:Fallback>
                <p:oleObj name="Equation" r:id="rId11" imgW="393480" imgH="253800" progId="Equation.DSMT4">
                  <p:embed/>
                  <p:pic>
                    <p:nvPicPr>
                      <p:cNvPr id="11270" name="Object 16">
                        <a:extLst>
                          <a:ext uri="{FF2B5EF4-FFF2-40B4-BE49-F238E27FC236}">
                            <a16:creationId xmlns:a16="http://schemas.microsoft.com/office/drawing/2014/main" id="{5DA62AC5-F47D-243D-8237-B7FE8BDFE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760" y="3603131"/>
                        <a:ext cx="582646" cy="3948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153B3B67-21A9-7B8E-A258-5D999185B6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559437"/>
              </p:ext>
            </p:extLst>
          </p:nvPr>
        </p:nvGraphicFramePr>
        <p:xfrm>
          <a:off x="5852160" y="3545918"/>
          <a:ext cx="6778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9360" imgH="203040" progId="Equation.DSMT4">
                  <p:embed/>
                </p:oleObj>
              </mc:Choice>
              <mc:Fallback>
                <p:oleObj name="Equation" r:id="rId13" imgW="279360" imgH="20304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153B3B67-21A9-7B8E-A258-5D999185B6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2160" y="3545918"/>
                        <a:ext cx="67786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24">
            <a:extLst>
              <a:ext uri="{FF2B5EF4-FFF2-40B4-BE49-F238E27FC236}">
                <a16:creationId xmlns:a16="http://schemas.microsoft.com/office/drawing/2014/main" id="{72494D08-B64D-E308-02DF-CF6065A9EEB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75147" y="2091859"/>
            <a:ext cx="415926" cy="1244600"/>
          </a:xfrm>
          <a:prstGeom prst="curvedLeftArrow">
            <a:avLst>
              <a:gd name="adj1" fmla="val 67946"/>
              <a:gd name="adj2" fmla="val 135868"/>
              <a:gd name="adj3" fmla="val 33333"/>
            </a:avLst>
          </a:prstGeom>
          <a:solidFill>
            <a:srgbClr val="D9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082" name="Picture 15">
            <a:extLst>
              <a:ext uri="{FF2B5EF4-FFF2-40B4-BE49-F238E27FC236}">
                <a16:creationId xmlns:a16="http://schemas.microsoft.com/office/drawing/2014/main" id="{54E5459A-A038-EC0A-C0C3-874772656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765" y="197309"/>
            <a:ext cx="342265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0FF3A015-A6E1-F61A-CC0A-F16E36F99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65" r="56027"/>
          <a:stretch>
            <a:fillRect/>
          </a:stretch>
        </p:blipFill>
        <p:spPr bwMode="auto">
          <a:xfrm>
            <a:off x="3004854" y="2228725"/>
            <a:ext cx="1018506" cy="77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6">
            <a:extLst>
              <a:ext uri="{FF2B5EF4-FFF2-40B4-BE49-F238E27FC236}">
                <a16:creationId xmlns:a16="http://schemas.microsoft.com/office/drawing/2014/main" id="{97CB7432-1896-0EBC-098A-A4D1095F7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0" r="50085" b="69408"/>
          <a:stretch>
            <a:fillRect/>
          </a:stretch>
        </p:blipFill>
        <p:spPr bwMode="auto">
          <a:xfrm>
            <a:off x="3119437" y="112077"/>
            <a:ext cx="1269683" cy="91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11174CFF-4BEF-2A4F-5E96-5BA99FD81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1" t="67065"/>
          <a:stretch>
            <a:fillRect/>
          </a:stretch>
        </p:blipFill>
        <p:spPr bwMode="auto">
          <a:xfrm>
            <a:off x="4572000" y="2235409"/>
            <a:ext cx="1145558" cy="69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E78B55-C160-2CE2-EB3C-2FDEE523E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4201721"/>
            <a:ext cx="1926661" cy="189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AD2386-1E64-2841-9D66-FE7DD0A113B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68340" y="4176168"/>
            <a:ext cx="3161455" cy="1455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068745-706C-214A-8EEC-B4B031F1E29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29795" y="4176168"/>
            <a:ext cx="2855946" cy="19001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31D05F0-79DE-C649-9BB5-38B6E6E3BA37}"/>
              </a:ext>
            </a:extLst>
          </p:cNvPr>
          <p:cNvSpPr txBox="1"/>
          <p:nvPr/>
        </p:nvSpPr>
        <p:spPr>
          <a:xfrm>
            <a:off x="3234406" y="5690283"/>
            <a:ext cx="2733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恒参</a:t>
            </a:r>
            <a:r>
              <a:rPr lang="zh-CN" altLang="en-US" sz="18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endParaRPr lang="en-US" altLang="zh-CN" sz="18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1800" b="1" dirty="0" err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特例</a:t>
            </a:r>
            <a:r>
              <a:rPr lang="zh-CN" altLang="en-US" sz="18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：加性高斯噪声信道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AB4224-ACB5-4544-B0A5-1924306FD2DB}"/>
              </a:ext>
            </a:extLst>
          </p:cNvPr>
          <p:cNvSpPr txBox="1"/>
          <p:nvPr/>
        </p:nvSpPr>
        <p:spPr>
          <a:xfrm>
            <a:off x="6530022" y="6021573"/>
            <a:ext cx="16837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随参</a:t>
            </a:r>
            <a:r>
              <a:rPr lang="zh-CN" altLang="en-US" sz="2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5E2F6-8E2C-1E43-B930-BD5C477C1CC8}"/>
              </a:ext>
            </a:extLst>
          </p:cNvPr>
          <p:cNvSpPr txBox="1"/>
          <p:nvPr/>
        </p:nvSpPr>
        <p:spPr>
          <a:xfrm>
            <a:off x="7651929" y="43995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时延</a:t>
            </a:r>
            <a:endParaRPr 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B31A46E-D9DD-638E-F590-BC0B3E94EB37}"/>
              </a:ext>
            </a:extLst>
          </p:cNvPr>
          <p:cNvSpPr/>
          <p:nvPr/>
        </p:nvSpPr>
        <p:spPr>
          <a:xfrm>
            <a:off x="2816225" y="5240338"/>
            <a:ext cx="2286000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kern="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+    </a:t>
            </a:r>
            <a:r>
              <a:rPr lang="en-US" altLang="zh-CN" sz="2800" b="1" kern="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       = 1</a:t>
            </a:r>
            <a:endParaRPr lang="zh-CN" altLang="en-US" sz="2800" dirty="0">
              <a:ea typeface="宋体" charset="-122"/>
            </a:endParaRPr>
          </a:p>
        </p:txBody>
      </p:sp>
      <p:sp>
        <p:nvSpPr>
          <p:cNvPr id="4100" name="Rectangle 31">
            <a:extLst>
              <a:ext uri="{FF2B5EF4-FFF2-40B4-BE49-F238E27FC236}">
                <a16:creationId xmlns:a16="http://schemas.microsoft.com/office/drawing/2014/main" id="{706E0075-88C0-418D-DA9A-3477666E4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1449388"/>
            <a:ext cx="1035050" cy="765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50" name="AutoShape 38">
            <a:extLst>
              <a:ext uri="{FF2B5EF4-FFF2-40B4-BE49-F238E27FC236}">
                <a16:creationId xmlns:a16="http://schemas.microsoft.com/office/drawing/2014/main" id="{1B65AB26-CACA-1F6F-0397-E45243732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2362200"/>
            <a:ext cx="1350963" cy="1574800"/>
          </a:xfrm>
          <a:prstGeom prst="wedgeRoundRectCallout">
            <a:avLst>
              <a:gd name="adj1" fmla="val -63634"/>
              <a:gd name="adj2" fmla="val 13810"/>
              <a:gd name="adj3" fmla="val 16667"/>
            </a:avLst>
          </a:prstGeom>
          <a:noFill/>
          <a:ln w="9525">
            <a:solidFill>
              <a:srgbClr val="0033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2000" b="1"/>
              <a:t>二进制</a:t>
            </a: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000" b="1">
                <a:solidFill>
                  <a:srgbClr val="0000CC"/>
                </a:solidFill>
              </a:rPr>
              <a:t>无记忆</a:t>
            </a: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000" b="1"/>
              <a:t>编码信道</a:t>
            </a: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000" b="1"/>
              <a:t>模型</a:t>
            </a: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15C1BDBE-3254-E519-AD3A-BA308251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1438275"/>
            <a:ext cx="3778250" cy="4619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lvl="1">
              <a:buClr>
                <a:srgbClr val="003399"/>
              </a:buClr>
              <a:buSzPct val="55000"/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可用 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转移概率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来描述。</a:t>
            </a:r>
            <a:endParaRPr kumimoji="1"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904C56A-F753-367E-62A5-E63C2E4AF948}"/>
              </a:ext>
            </a:extLst>
          </p:cNvPr>
          <p:cNvSpPr/>
          <p:nvPr/>
        </p:nvSpPr>
        <p:spPr>
          <a:xfrm>
            <a:off x="2819400" y="4676775"/>
            <a:ext cx="2286000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kern="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+    </a:t>
            </a:r>
            <a:r>
              <a:rPr lang="en-US" altLang="zh-CN" sz="2800" b="1" kern="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       = 1</a:t>
            </a:r>
            <a:endParaRPr lang="zh-CN" altLang="en-US" sz="2800" dirty="0">
              <a:ea typeface="宋体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411ECC0-A444-D751-A836-940650F4C88A}"/>
              </a:ext>
            </a:extLst>
          </p:cNvPr>
          <p:cNvSpPr/>
          <p:nvPr/>
        </p:nvSpPr>
        <p:spPr>
          <a:xfrm>
            <a:off x="1649413" y="4564063"/>
            <a:ext cx="1244600" cy="175418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P(0/0)     </a:t>
            </a:r>
            <a:r>
              <a:rPr lang="zh-CN" altLang="en-US" sz="2400" b="1" kern="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     </a:t>
            </a:r>
            <a:endParaRPr lang="en-US" altLang="zh-CN" sz="2400" b="1" kern="0" dirty="0">
              <a:solidFill>
                <a:srgbClr val="000000"/>
              </a:solidFill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P(1/1) </a:t>
            </a: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 </a:t>
            </a:r>
            <a:r>
              <a:rPr lang="zh-CN" altLang="en-US" sz="240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正确</a:t>
            </a:r>
            <a:endParaRPr lang="zh-CN" altLang="en-US" dirty="0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D88D16-7311-35F5-1F28-836602E63861}"/>
              </a:ext>
            </a:extLst>
          </p:cNvPr>
          <p:cNvSpPr/>
          <p:nvPr/>
        </p:nvSpPr>
        <p:spPr>
          <a:xfrm>
            <a:off x="3168650" y="4564063"/>
            <a:ext cx="1103313" cy="175418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P(1/0) </a:t>
            </a:r>
            <a:r>
              <a:rPr lang="zh-CN" altLang="en-US" sz="2400" b="1" kern="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     </a:t>
            </a:r>
            <a:endParaRPr lang="en-US" altLang="zh-CN" sz="2400" b="1" kern="0" dirty="0">
              <a:solidFill>
                <a:srgbClr val="000000"/>
              </a:solidFill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P(0/1) </a:t>
            </a: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</a:t>
            </a:r>
            <a:r>
              <a:rPr lang="zh-CN" altLang="en-US" sz="2400" kern="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错误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82972" name="Rectangle 28">
            <a:extLst>
              <a:ext uri="{FF2B5EF4-FFF2-40B4-BE49-F238E27FC236}">
                <a16:creationId xmlns:a16="http://schemas.microsoft.com/office/drawing/2014/main" id="{13884C93-F0E7-903F-7660-6DB561D35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10242" name="Object 27">
            <a:extLst>
              <a:ext uri="{FF2B5EF4-FFF2-40B4-BE49-F238E27FC236}">
                <a16:creationId xmlns:a16="http://schemas.microsoft.com/office/drawing/2014/main" id="{E52C3179-B95B-FEC6-3566-420F910AB6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7700" y="4895850"/>
          <a:ext cx="24336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1120" imgH="457200" progId="Equation.DSMT4">
                  <p:embed/>
                </p:oleObj>
              </mc:Choice>
              <mc:Fallback>
                <p:oleObj name="Equation" r:id="rId4" imgW="1041120" imgH="457200" progId="Equation.DSMT4">
                  <p:embed/>
                  <p:pic>
                    <p:nvPicPr>
                      <p:cNvPr id="10242" name="Object 27">
                        <a:extLst>
                          <a:ext uri="{FF2B5EF4-FFF2-40B4-BE49-F238E27FC236}">
                            <a16:creationId xmlns:a16="http://schemas.microsoft.com/office/drawing/2014/main" id="{E52C3179-B95B-FEC6-3566-420F910AB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4895850"/>
                        <a:ext cx="2433638" cy="10668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6">
            <a:extLst>
              <a:ext uri="{FF2B5EF4-FFF2-40B4-BE49-F238E27FC236}">
                <a16:creationId xmlns:a16="http://schemas.microsoft.com/office/drawing/2014/main" id="{7D0C36C5-91CC-87DF-0D1D-EE54CB3A2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1384300"/>
            <a:ext cx="1706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lvl="1">
              <a:buClr>
                <a:srgbClr val="FF0000"/>
              </a:buClr>
              <a:buSzPct val="60000"/>
              <a:buFont typeface="Wingdings" pitchFamily="2" charset="2"/>
              <a:buChar char="n"/>
              <a:defRPr/>
            </a:pPr>
            <a:r>
              <a:rPr kumimoji="1" lang="zh-CN" altLang="en-US" sz="3200" dirty="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模型</a:t>
            </a:r>
            <a:r>
              <a:rPr kumimoji="1" lang="zh-CN" altLang="en-US" sz="2400" dirty="0"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BDCEF6C2-9F5D-A57F-FA43-7E505A2D5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6400"/>
            <a:ext cx="49276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SzPct val="65000"/>
            </a:pPr>
            <a:r>
              <a:rPr lang="en-US" altLang="en-US" sz="3200" b="1">
                <a:solidFill>
                  <a:srgbClr val="990099"/>
                </a:solidFill>
              </a:rPr>
              <a:t>§</a:t>
            </a:r>
            <a:r>
              <a:rPr lang="en-US" altLang="en-US" sz="3200" b="1">
                <a:solidFill>
                  <a:srgbClr val="9900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en-US" altLang="zh-CN" sz="3200" b="1">
                <a:solidFill>
                  <a:srgbClr val="9900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.3.2   </a:t>
            </a:r>
            <a:r>
              <a:rPr lang="zh-CN" altLang="en-US" sz="32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编码信道模型</a:t>
            </a:r>
            <a:endParaRPr lang="zh-CN" altLang="en-US" sz="3200" b="1" u="sng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27" name="Picture 31">
            <a:extLst>
              <a:ext uri="{FF2B5EF4-FFF2-40B4-BE49-F238E27FC236}">
                <a16:creationId xmlns:a16="http://schemas.microsoft.com/office/drawing/2014/main" id="{9C72ECBD-273D-FFC2-720A-0CFD92B84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 b="48141"/>
          <a:stretch>
            <a:fillRect/>
          </a:stretch>
        </p:blipFill>
        <p:spPr bwMode="auto">
          <a:xfrm>
            <a:off x="1816100" y="2228850"/>
            <a:ext cx="488950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20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utoUpdateAnimBg="0"/>
      <p:bldP spid="38950" grpId="0" animBg="1" autoUpdateAnimBg="0"/>
      <p:bldP spid="25" grpId="0" animBg="1" autoUpdateAnimBg="0"/>
      <p:bldP spid="27" grpId="0" animBg="1" autoUpdateAnimBg="0"/>
      <p:bldP spid="30" grpId="0" animBg="1" autoUpdateAnimBg="0"/>
      <p:bldP spid="31" grpId="0" animBg="1" autoUpdateAnimBg="0"/>
      <p:bldP spid="29" grpId="0"/>
      <p:bldP spid="3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A5377140-F1ED-497C-207A-09F5FA98EA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1750" y="1606550"/>
            <a:ext cx="5378450" cy="4375150"/>
            <a:chOff x="2443" y="3910"/>
            <a:chExt cx="3715" cy="3020"/>
          </a:xfrm>
        </p:grpSpPr>
        <p:sp>
          <p:nvSpPr>
            <p:cNvPr id="46085" name="AutoShape 6">
              <a:extLst>
                <a:ext uri="{FF2B5EF4-FFF2-40B4-BE49-F238E27FC236}">
                  <a16:creationId xmlns:a16="http://schemas.microsoft.com/office/drawing/2014/main" id="{CD44BB81-2547-AE4D-E57D-7951F56D5D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8" y="3910"/>
              <a:ext cx="3420" cy="3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6086" name="Group 7">
              <a:extLst>
                <a:ext uri="{FF2B5EF4-FFF2-40B4-BE49-F238E27FC236}">
                  <a16:creationId xmlns:a16="http://schemas.microsoft.com/office/drawing/2014/main" id="{2931F549-1D60-2FD6-CBDB-0005C637B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2" y="4095"/>
              <a:ext cx="1743" cy="2238"/>
              <a:chOff x="3302" y="4095"/>
              <a:chExt cx="2185" cy="2238"/>
            </a:xfrm>
          </p:grpSpPr>
          <p:sp>
            <p:nvSpPr>
              <p:cNvPr id="46125" name="Line 8">
                <a:extLst>
                  <a:ext uri="{FF2B5EF4-FFF2-40B4-BE49-F238E27FC236}">
                    <a16:creationId xmlns:a16="http://schemas.microsoft.com/office/drawing/2014/main" id="{171E30E4-2B25-0DF0-F739-AEBEBA59A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2" y="4095"/>
                <a:ext cx="218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6" name="Line 9">
                <a:extLst>
                  <a:ext uri="{FF2B5EF4-FFF2-40B4-BE49-F238E27FC236}">
                    <a16:creationId xmlns:a16="http://schemas.microsoft.com/office/drawing/2014/main" id="{42381DEB-ED35-293A-EE40-0FC0A0FEE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2" y="4836"/>
                <a:ext cx="218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7" name="Line 10">
                <a:extLst>
                  <a:ext uri="{FF2B5EF4-FFF2-40B4-BE49-F238E27FC236}">
                    <a16:creationId xmlns:a16="http://schemas.microsoft.com/office/drawing/2014/main" id="{C1B518C5-BC7F-F0B5-1B57-7236243AF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2" y="5591"/>
                <a:ext cx="218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8" name="Line 11">
                <a:extLst>
                  <a:ext uri="{FF2B5EF4-FFF2-40B4-BE49-F238E27FC236}">
                    <a16:creationId xmlns:a16="http://schemas.microsoft.com/office/drawing/2014/main" id="{47C21E41-0C85-CA2C-D9A9-391C8FB99E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2" y="6332"/>
                <a:ext cx="218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087" name="Line 12">
              <a:extLst>
                <a:ext uri="{FF2B5EF4-FFF2-40B4-BE49-F238E27FC236}">
                  <a16:creationId xmlns:a16="http://schemas.microsoft.com/office/drawing/2014/main" id="{CE055F4A-EA7D-92F6-99E4-C26D34963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2" y="4095"/>
              <a:ext cx="1795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13">
              <a:extLst>
                <a:ext uri="{FF2B5EF4-FFF2-40B4-BE49-F238E27FC236}">
                  <a16:creationId xmlns:a16="http://schemas.microsoft.com/office/drawing/2014/main" id="{53A8E61B-88DB-2839-69D1-BCD6BC54C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2" y="4095"/>
              <a:ext cx="1774" cy="1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Line 14">
              <a:extLst>
                <a:ext uri="{FF2B5EF4-FFF2-40B4-BE49-F238E27FC236}">
                  <a16:creationId xmlns:a16="http://schemas.microsoft.com/office/drawing/2014/main" id="{3C8C542C-DB7F-4EA5-2870-2669C9548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2" y="4095"/>
              <a:ext cx="1808" cy="18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Line 15">
              <a:extLst>
                <a:ext uri="{FF2B5EF4-FFF2-40B4-BE49-F238E27FC236}">
                  <a16:creationId xmlns:a16="http://schemas.microsoft.com/office/drawing/2014/main" id="{C194A8D4-B448-85DF-FD30-AA7D30E0F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2" y="4316"/>
              <a:ext cx="1535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Line 16">
              <a:extLst>
                <a:ext uri="{FF2B5EF4-FFF2-40B4-BE49-F238E27FC236}">
                  <a16:creationId xmlns:a16="http://schemas.microsoft.com/office/drawing/2014/main" id="{F855754B-8019-CC93-FFA6-18FA0087C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2" y="4836"/>
              <a:ext cx="1691" cy="5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Line 17">
              <a:extLst>
                <a:ext uri="{FF2B5EF4-FFF2-40B4-BE49-F238E27FC236}">
                  <a16:creationId xmlns:a16="http://schemas.microsoft.com/office/drawing/2014/main" id="{85CA4402-4F09-9B1C-CD87-625767C6D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2" y="4836"/>
              <a:ext cx="1800" cy="12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Line 18">
              <a:extLst>
                <a:ext uri="{FF2B5EF4-FFF2-40B4-BE49-F238E27FC236}">
                  <a16:creationId xmlns:a16="http://schemas.microsoft.com/office/drawing/2014/main" id="{43B1320C-990E-3B21-2369-125ED76EE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7" y="4457"/>
              <a:ext cx="1644" cy="1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Line 19">
              <a:extLst>
                <a:ext uri="{FF2B5EF4-FFF2-40B4-BE49-F238E27FC236}">
                  <a16:creationId xmlns:a16="http://schemas.microsoft.com/office/drawing/2014/main" id="{56065B0C-447B-8A5A-7A1F-E732CEC4BC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7" y="4990"/>
              <a:ext cx="1753" cy="6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Line 20">
              <a:extLst>
                <a:ext uri="{FF2B5EF4-FFF2-40B4-BE49-F238E27FC236}">
                  <a16:creationId xmlns:a16="http://schemas.microsoft.com/office/drawing/2014/main" id="{E0D2336B-B420-AB03-C5C2-CBFA4C9AF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5591"/>
              <a:ext cx="1592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Line 21">
              <a:extLst>
                <a:ext uri="{FF2B5EF4-FFF2-40B4-BE49-F238E27FC236}">
                  <a16:creationId xmlns:a16="http://schemas.microsoft.com/office/drawing/2014/main" id="{AB73F165-D42F-36A1-E557-0BA30F32F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7" y="4464"/>
              <a:ext cx="1813" cy="18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Line 22">
              <a:extLst>
                <a:ext uri="{FF2B5EF4-FFF2-40B4-BE49-F238E27FC236}">
                  <a16:creationId xmlns:a16="http://schemas.microsoft.com/office/drawing/2014/main" id="{707260EC-F374-85DC-81AB-E49C221B1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7" y="5110"/>
              <a:ext cx="1784" cy="1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Line 23">
              <a:extLst>
                <a:ext uri="{FF2B5EF4-FFF2-40B4-BE49-F238E27FC236}">
                  <a16:creationId xmlns:a16="http://schemas.microsoft.com/office/drawing/2014/main" id="{094BE74D-C3AD-0B81-15A4-B7286892D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7" y="5721"/>
              <a:ext cx="1779" cy="6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Text Box 24">
              <a:extLst>
                <a:ext uri="{FF2B5EF4-FFF2-40B4-BE49-F238E27FC236}">
                  <a16:creationId xmlns:a16="http://schemas.microsoft.com/office/drawing/2014/main" id="{D0D2C79D-2290-FFFB-7256-2C076BEFA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910"/>
              <a:ext cx="34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 sz="3600"/>
            </a:p>
          </p:txBody>
        </p:sp>
        <p:sp>
          <p:nvSpPr>
            <p:cNvPr id="46100" name="Text Box 25">
              <a:extLst>
                <a:ext uri="{FF2B5EF4-FFF2-40B4-BE49-F238E27FC236}">
                  <a16:creationId xmlns:a16="http://schemas.microsoft.com/office/drawing/2014/main" id="{9BAFC3C4-26C9-0F8A-887A-29A4A3917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" y="4665"/>
              <a:ext cx="34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 sz="3600"/>
            </a:p>
          </p:txBody>
        </p:sp>
        <p:sp>
          <p:nvSpPr>
            <p:cNvPr id="46101" name="Text Box 26">
              <a:extLst>
                <a:ext uri="{FF2B5EF4-FFF2-40B4-BE49-F238E27FC236}">
                  <a16:creationId xmlns:a16="http://schemas.microsoft.com/office/drawing/2014/main" id="{2985004A-0636-EA44-2DCD-4B5DF27CB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8" y="5380"/>
              <a:ext cx="34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endParaRPr lang="en-US" altLang="zh-CN" sz="3600"/>
            </a:p>
          </p:txBody>
        </p:sp>
        <p:sp>
          <p:nvSpPr>
            <p:cNvPr id="46102" name="Text Box 27">
              <a:extLst>
                <a:ext uri="{FF2B5EF4-FFF2-40B4-BE49-F238E27FC236}">
                  <a16:creationId xmlns:a16="http://schemas.microsoft.com/office/drawing/2014/main" id="{402FA5E6-DFCC-4BFE-062A-1353451FE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6121"/>
              <a:ext cx="347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3</a:t>
              </a:r>
              <a:endParaRPr lang="en-US" altLang="zh-CN" sz="3600"/>
            </a:p>
          </p:txBody>
        </p:sp>
        <p:sp>
          <p:nvSpPr>
            <p:cNvPr id="46103" name="Text Box 28">
              <a:extLst>
                <a:ext uri="{FF2B5EF4-FFF2-40B4-BE49-F238E27FC236}">
                  <a16:creationId xmlns:a16="http://schemas.microsoft.com/office/drawing/2014/main" id="{E48F4B9D-6000-9B11-53F3-7CDD27008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8" y="6126"/>
              <a:ext cx="34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3</a:t>
              </a:r>
              <a:endParaRPr lang="en-US" altLang="zh-CN" sz="3600"/>
            </a:p>
          </p:txBody>
        </p:sp>
        <p:sp>
          <p:nvSpPr>
            <p:cNvPr id="46104" name="Text Box 29">
              <a:extLst>
                <a:ext uri="{FF2B5EF4-FFF2-40B4-BE49-F238E27FC236}">
                  <a16:creationId xmlns:a16="http://schemas.microsoft.com/office/drawing/2014/main" id="{A10863CD-AF14-722E-8843-FAAEB33DC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9" y="5404"/>
              <a:ext cx="34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endParaRPr lang="en-US" altLang="zh-CN" sz="3600"/>
            </a:p>
          </p:txBody>
        </p:sp>
        <p:sp>
          <p:nvSpPr>
            <p:cNvPr id="46105" name="Text Box 30">
              <a:extLst>
                <a:ext uri="{FF2B5EF4-FFF2-40B4-BE49-F238E27FC236}">
                  <a16:creationId xmlns:a16="http://schemas.microsoft.com/office/drawing/2014/main" id="{084DEF14-03AC-0102-C27F-EE83387D7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" y="4665"/>
              <a:ext cx="34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 sz="3600"/>
            </a:p>
          </p:txBody>
        </p:sp>
        <p:sp>
          <p:nvSpPr>
            <p:cNvPr id="46106" name="Text Box 31">
              <a:extLst>
                <a:ext uri="{FF2B5EF4-FFF2-40B4-BE49-F238E27FC236}">
                  <a16:creationId xmlns:a16="http://schemas.microsoft.com/office/drawing/2014/main" id="{62C03773-A5A0-0021-9E1F-7A32E895B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7" y="3921"/>
              <a:ext cx="34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 sz="3600"/>
            </a:p>
          </p:txBody>
        </p:sp>
        <p:sp>
          <p:nvSpPr>
            <p:cNvPr id="46107" name="Line 32">
              <a:extLst>
                <a:ext uri="{FF2B5EF4-FFF2-40B4-BE49-F238E27FC236}">
                  <a16:creationId xmlns:a16="http://schemas.microsoft.com/office/drawing/2014/main" id="{C2FB0E9B-0BF2-3FEC-DA0A-3406318EE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7" y="4100"/>
              <a:ext cx="637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Line 33">
              <a:extLst>
                <a:ext uri="{FF2B5EF4-FFF2-40B4-BE49-F238E27FC236}">
                  <a16:creationId xmlns:a16="http://schemas.microsoft.com/office/drawing/2014/main" id="{A7D97D1F-9A85-FDC1-C030-0627E5362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1" y="4095"/>
              <a:ext cx="541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Line 34">
              <a:extLst>
                <a:ext uri="{FF2B5EF4-FFF2-40B4-BE49-F238E27FC236}">
                  <a16:creationId xmlns:a16="http://schemas.microsoft.com/office/drawing/2014/main" id="{1FF0A4B7-3BD5-2B02-12AF-AA433356E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0" y="4095"/>
              <a:ext cx="364" cy="3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Line 35">
              <a:extLst>
                <a:ext uri="{FF2B5EF4-FFF2-40B4-BE49-F238E27FC236}">
                  <a16:creationId xmlns:a16="http://schemas.microsoft.com/office/drawing/2014/main" id="{A693AAB6-267F-CE76-7FB2-FA2C17F92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5" y="4095"/>
              <a:ext cx="429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1" name="Line 36">
              <a:extLst>
                <a:ext uri="{FF2B5EF4-FFF2-40B4-BE49-F238E27FC236}">
                  <a16:creationId xmlns:a16="http://schemas.microsoft.com/office/drawing/2014/main" id="{16C33C01-3B7A-8461-0F73-0AA7B9130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2" y="4836"/>
              <a:ext cx="4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Line 37">
              <a:extLst>
                <a:ext uri="{FF2B5EF4-FFF2-40B4-BE49-F238E27FC236}">
                  <a16:creationId xmlns:a16="http://schemas.microsoft.com/office/drawing/2014/main" id="{8BA65C37-8C90-7515-FFD1-8EF0EF11E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" y="4719"/>
              <a:ext cx="372" cy="1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Line 38">
              <a:extLst>
                <a:ext uri="{FF2B5EF4-FFF2-40B4-BE49-F238E27FC236}">
                  <a16:creationId xmlns:a16="http://schemas.microsoft.com/office/drawing/2014/main" id="{24608CD3-DB1E-76BA-9445-7D9FA8010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3" y="4842"/>
              <a:ext cx="421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Line 39">
              <a:extLst>
                <a:ext uri="{FF2B5EF4-FFF2-40B4-BE49-F238E27FC236}">
                  <a16:creationId xmlns:a16="http://schemas.microsoft.com/office/drawing/2014/main" id="{717A8710-2657-B4BC-969E-6E7569B056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4" y="4842"/>
              <a:ext cx="398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Line 40">
              <a:extLst>
                <a:ext uri="{FF2B5EF4-FFF2-40B4-BE49-F238E27FC236}">
                  <a16:creationId xmlns:a16="http://schemas.microsoft.com/office/drawing/2014/main" id="{7A6E4A17-45F8-FB78-D0D1-81412EBD6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9" y="5336"/>
              <a:ext cx="382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Line 41">
              <a:extLst>
                <a:ext uri="{FF2B5EF4-FFF2-40B4-BE49-F238E27FC236}">
                  <a16:creationId xmlns:a16="http://schemas.microsoft.com/office/drawing/2014/main" id="{FFF03B52-4767-F639-D90E-D6639FAD8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3" y="5422"/>
              <a:ext cx="476" cy="1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7" name="Line 42">
              <a:extLst>
                <a:ext uri="{FF2B5EF4-FFF2-40B4-BE49-F238E27FC236}">
                  <a16:creationId xmlns:a16="http://schemas.microsoft.com/office/drawing/2014/main" id="{10E7E7F6-37A8-101E-CC99-7A0F11861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7" y="5591"/>
              <a:ext cx="4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8" name="Line 43">
              <a:extLst>
                <a:ext uri="{FF2B5EF4-FFF2-40B4-BE49-F238E27FC236}">
                  <a16:creationId xmlns:a16="http://schemas.microsoft.com/office/drawing/2014/main" id="{BF5C7729-573D-38AB-1DA7-A047C2B3DC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79" y="5596"/>
              <a:ext cx="40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9" name="Line 44">
              <a:extLst>
                <a:ext uri="{FF2B5EF4-FFF2-40B4-BE49-F238E27FC236}">
                  <a16:creationId xmlns:a16="http://schemas.microsoft.com/office/drawing/2014/main" id="{6D1232CA-DBF3-BC02-F250-FDB68E38E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0" y="5973"/>
              <a:ext cx="364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0" name="Line 45">
              <a:extLst>
                <a:ext uri="{FF2B5EF4-FFF2-40B4-BE49-F238E27FC236}">
                  <a16:creationId xmlns:a16="http://schemas.microsoft.com/office/drawing/2014/main" id="{D8AC4E3A-9D73-1107-880F-74465945E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" y="6085"/>
              <a:ext cx="377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Line 46">
              <a:extLst>
                <a:ext uri="{FF2B5EF4-FFF2-40B4-BE49-F238E27FC236}">
                  <a16:creationId xmlns:a16="http://schemas.microsoft.com/office/drawing/2014/main" id="{295519C2-EF30-1C97-6105-D462D22BD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6137"/>
              <a:ext cx="593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2" name="Line 47">
              <a:extLst>
                <a:ext uri="{FF2B5EF4-FFF2-40B4-BE49-F238E27FC236}">
                  <a16:creationId xmlns:a16="http://schemas.microsoft.com/office/drawing/2014/main" id="{E5866452-1241-5BC0-09E5-E12617A6A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7" y="6332"/>
              <a:ext cx="442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Text Box 48">
              <a:extLst>
                <a:ext uri="{FF2B5EF4-FFF2-40B4-BE49-F238E27FC236}">
                  <a16:creationId xmlns:a16="http://schemas.microsoft.com/office/drawing/2014/main" id="{90DCC367-6939-D1B2-AEC7-5BF40CDE5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5" y="4860"/>
              <a:ext cx="520" cy="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华文中宋" panose="02010600040101010101" pitchFamily="2" charset="-122"/>
                  <a:ea typeface="华文中宋" panose="02010600040101010101" pitchFamily="2" charset="-122"/>
                </a:rPr>
                <a:t>接收端</a:t>
              </a:r>
            </a:p>
          </p:txBody>
        </p:sp>
        <p:sp>
          <p:nvSpPr>
            <p:cNvPr id="46124" name="Text Box 49">
              <a:extLst>
                <a:ext uri="{FF2B5EF4-FFF2-40B4-BE49-F238E27FC236}">
                  <a16:creationId xmlns:a16="http://schemas.microsoft.com/office/drawing/2014/main" id="{896228F4-9534-815C-C2ED-85801D50A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" y="4875"/>
              <a:ext cx="520" cy="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华文中宋" panose="02010600040101010101" pitchFamily="2" charset="-122"/>
                  <a:ea typeface="华文中宋" panose="02010600040101010101" pitchFamily="2" charset="-122"/>
                </a:rPr>
                <a:t>发送端</a:t>
              </a:r>
            </a:p>
          </p:txBody>
        </p:sp>
      </p:grpSp>
      <p:sp>
        <p:nvSpPr>
          <p:cNvPr id="46083" name="Rectangle 51">
            <a:extLst>
              <a:ext uri="{FF2B5EF4-FFF2-40B4-BE49-F238E27FC236}">
                <a16:creationId xmlns:a16="http://schemas.microsoft.com/office/drawing/2014/main" id="{A49F5103-75A1-B865-37C0-79C80E7D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1449388"/>
            <a:ext cx="1035050" cy="765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" name="AutoShape 38">
            <a:extLst>
              <a:ext uri="{FF2B5EF4-FFF2-40B4-BE49-F238E27FC236}">
                <a16:creationId xmlns:a16="http://schemas.microsoft.com/office/drawing/2014/main" id="{8027735C-A8AC-F93E-4B8D-9950B4683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1117600"/>
            <a:ext cx="1778000" cy="1466850"/>
          </a:xfrm>
          <a:prstGeom prst="wedgeRoundRectCallout">
            <a:avLst>
              <a:gd name="adj1" fmla="val 68153"/>
              <a:gd name="adj2" fmla="val 24699"/>
              <a:gd name="adj3" fmla="val 16667"/>
            </a:avLst>
          </a:prstGeom>
          <a:noFill/>
          <a:ln w="9525">
            <a:solidFill>
              <a:srgbClr val="0033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</a:pPr>
            <a:r>
              <a:rPr lang="zh-CN" altLang="en-US" sz="2400" b="1"/>
              <a:t>四进制</a:t>
            </a:r>
            <a:endParaRPr lang="en-US" altLang="zh-CN" sz="2400" b="1"/>
          </a:p>
          <a:p>
            <a:pPr algn="ctr" eaLnBrk="1" hangingPunct="1">
              <a:lnSpc>
                <a:spcPts val="3200"/>
              </a:lnSpc>
            </a:pPr>
            <a:r>
              <a:rPr lang="zh-CN" altLang="en-US" sz="2400" b="1">
                <a:solidFill>
                  <a:srgbClr val="0000CC"/>
                </a:solidFill>
              </a:rPr>
              <a:t>无记忆</a:t>
            </a:r>
          </a:p>
          <a:p>
            <a:pPr algn="ctr" eaLnBrk="1" hangingPunct="1">
              <a:lnSpc>
                <a:spcPts val="3200"/>
              </a:lnSpc>
            </a:pPr>
            <a:r>
              <a:rPr lang="zh-CN" altLang="en-US" sz="2400" b="1"/>
              <a:t>编码信道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E3955A26-542D-CD30-792F-372B0ED1F9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27300" y="3295650"/>
            <a:ext cx="5067300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59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恒参</a:t>
            </a:r>
            <a:r>
              <a:rPr lang="en-US" altLang="zh-CN" sz="44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4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随参</a:t>
            </a: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信道特性对信号传输的影响</a:t>
            </a: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8BB57257-3C9C-27A5-D49D-E8F11C02F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5557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b="1" u="sng" dirty="0">
                <a:solidFill>
                  <a:srgbClr val="800080"/>
                </a:solidFill>
                <a:ea typeface="宋体" charset="-122"/>
              </a:rPr>
              <a:t>§</a:t>
            </a:r>
            <a:r>
              <a:rPr lang="en-US" altLang="en-US" sz="4000" b="1" u="sng" dirty="0">
                <a:solidFill>
                  <a:srgbClr val="800080"/>
                </a:solidFill>
                <a:ea typeface="微软雅黑" pitchFamily="34" charset="-122"/>
                <a:cs typeface="Arial" charset="0"/>
              </a:rPr>
              <a:t>4</a:t>
            </a:r>
            <a:r>
              <a:rPr lang="en-US" altLang="zh-CN" sz="4000" b="1" u="sng" dirty="0">
                <a:solidFill>
                  <a:srgbClr val="800080"/>
                </a:solidFill>
                <a:ea typeface="微软雅黑" pitchFamily="34" charset="-122"/>
                <a:cs typeface="Arial" charset="0"/>
              </a:rPr>
              <a:t>.4 </a:t>
            </a:r>
            <a:endParaRPr lang="zh-CN" altLang="en-US" sz="4000" b="1" u="sng" dirty="0">
              <a:solidFill>
                <a:srgbClr val="80008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02E0B9C8-C95B-FCC3-E7D8-B483587D0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2700" y="1739900"/>
            <a:ext cx="5557838" cy="1004888"/>
          </a:xfrm>
        </p:spPr>
        <p:txBody>
          <a:bodyPr/>
          <a:lstStyle/>
          <a:p>
            <a:pPr marL="571500" indent="-457200" eaLnBrk="1" hangingPunct="1">
              <a:lnSpc>
                <a:spcPts val="3200"/>
              </a:lnSpc>
              <a:buClr>
                <a:schemeClr val="bg2">
                  <a:lumMod val="75000"/>
                  <a:lumOff val="25000"/>
                </a:schemeClr>
              </a:buClr>
              <a:defRPr/>
            </a:pPr>
            <a:r>
              <a:rPr lang="zh-CN" altLang="en-US" sz="2400" b="0" dirty="0">
                <a:latin typeface="华文中宋" pitchFamily="2" charset="-122"/>
                <a:ea typeface="华文中宋" pitchFamily="2" charset="-122"/>
              </a:rPr>
              <a:t>特点：传输特性随时间缓变或不变。</a:t>
            </a:r>
          </a:p>
          <a:p>
            <a:pPr marL="571500" indent="-457200" eaLnBrk="1" hangingPunct="1">
              <a:lnSpc>
                <a:spcPts val="3200"/>
              </a:lnSpc>
              <a:buClr>
                <a:schemeClr val="bg2">
                  <a:lumMod val="75000"/>
                  <a:lumOff val="25000"/>
                </a:schemeClr>
              </a:buClr>
              <a:defRPr/>
            </a:pPr>
            <a:r>
              <a:rPr lang="zh-CN" altLang="en-US" sz="2400" b="0" dirty="0">
                <a:latin typeface="华文中宋" pitchFamily="2" charset="-122"/>
                <a:ea typeface="华文中宋" pitchFamily="2" charset="-122"/>
              </a:rPr>
              <a:t>举例：各种有线信道、卫星信道</a:t>
            </a:r>
            <a:r>
              <a:rPr lang="en-US" altLang="zh-CN" sz="2400" b="0" dirty="0">
                <a:latin typeface="华文中宋" pitchFamily="2" charset="-122"/>
                <a:ea typeface="华文中宋" pitchFamily="2" charset="-122"/>
              </a:rPr>
              <a:t>…</a:t>
            </a:r>
            <a:endParaRPr lang="en-US" altLang="zh-CN" sz="2400" b="0" dirty="0">
              <a:solidFill>
                <a:srgbClr val="000099"/>
              </a:solidFill>
              <a:latin typeface="华文中宋" pitchFamily="2" charset="-122"/>
              <a:ea typeface="华文中宋" pitchFamily="2" charset="-122"/>
            </a:endParaRPr>
          </a:p>
          <a:p>
            <a:pPr marL="990600" lvl="1" indent="-533400" eaLnBrk="1" hangingPunct="1">
              <a:defRPr/>
            </a:pPr>
            <a:endParaRPr lang="en-US" altLang="zh-CN" b="1" dirty="0">
              <a:solidFill>
                <a:srgbClr val="000099"/>
              </a:solidFill>
              <a:latin typeface="楷体_GB2312" pitchFamily="49" charset="-122"/>
            </a:endParaRPr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endParaRPr lang="en-US" altLang="zh-CN" b="1" dirty="0">
              <a:solidFill>
                <a:srgbClr val="800080"/>
              </a:solidFill>
            </a:endParaRPr>
          </a:p>
          <a:p>
            <a:pPr marL="1371600" lvl="2" indent="-457200" eaLnBrk="1" hangingPunct="1">
              <a:defRPr/>
            </a:pPr>
            <a:endParaRPr lang="en-US" altLang="zh-CN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    </a:t>
            </a:r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</a:p>
        </p:txBody>
      </p:sp>
      <p:sp>
        <p:nvSpPr>
          <p:cNvPr id="5129" name="Rectangle 8">
            <a:extLst>
              <a:ext uri="{FF2B5EF4-FFF2-40B4-BE49-F238E27FC236}">
                <a16:creationId xmlns:a16="http://schemas.microsoft.com/office/drawing/2014/main" id="{2C1137E5-728B-CF8F-7CE5-E8A100E2F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67" name="Object 7">
            <a:extLst>
              <a:ext uri="{FF2B5EF4-FFF2-40B4-BE49-F238E27FC236}">
                <a16:creationId xmlns:a16="http://schemas.microsoft.com/office/drawing/2014/main" id="{9B2BA081-21D2-7699-1577-A54066091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2088" y="3603625"/>
          <a:ext cx="30162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440" imgH="241200" progId="Equation.DSMT4">
                  <p:embed/>
                </p:oleObj>
              </mc:Choice>
              <mc:Fallback>
                <p:oleObj name="Equation" r:id="rId3" imgW="1333440" imgH="241200" progId="Equation.DSMT4">
                  <p:embed/>
                  <p:pic>
                    <p:nvPicPr>
                      <p:cNvPr id="40967" name="Object 7">
                        <a:extLst>
                          <a:ext uri="{FF2B5EF4-FFF2-40B4-BE49-F238E27FC236}">
                            <a16:creationId xmlns:a16="http://schemas.microsoft.com/office/drawing/2014/main" id="{9B2BA081-21D2-7699-1577-A54066091F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3603625"/>
                        <a:ext cx="30162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B2B2B2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B2B2B2"/>
                                </a:gs>
                                <a:gs pos="100000">
                                  <a:srgbClr val="B2B2B2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10">
            <a:extLst>
              <a:ext uri="{FF2B5EF4-FFF2-40B4-BE49-F238E27FC236}">
                <a16:creationId xmlns:a16="http://schemas.microsoft.com/office/drawing/2014/main" id="{123051A9-38D9-4422-89BC-091E5286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69" name="Object 9">
            <a:extLst>
              <a:ext uri="{FF2B5EF4-FFF2-40B4-BE49-F238E27FC236}">
                <a16:creationId xmlns:a16="http://schemas.microsoft.com/office/drawing/2014/main" id="{863D3861-A1B8-870E-E2ED-C36A3BDD7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3200" y="3295650"/>
          <a:ext cx="1619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23600" imgH="241200" progId="Equation.DSMT4">
                  <p:embed/>
                </p:oleObj>
              </mc:Choice>
              <mc:Fallback>
                <p:oleObj name="Equation" r:id="rId5" imgW="723600" imgH="241200" progId="Equation.DSMT4">
                  <p:embed/>
                  <p:pic>
                    <p:nvPicPr>
                      <p:cNvPr id="40969" name="Object 9">
                        <a:extLst>
                          <a:ext uri="{FF2B5EF4-FFF2-40B4-BE49-F238E27FC236}">
                            <a16:creationId xmlns:a16="http://schemas.microsoft.com/office/drawing/2014/main" id="{863D3861-A1B8-870E-E2ED-C36A3BDD7E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3295650"/>
                        <a:ext cx="16192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12">
            <a:extLst>
              <a:ext uri="{FF2B5EF4-FFF2-40B4-BE49-F238E27FC236}">
                <a16:creationId xmlns:a16="http://schemas.microsoft.com/office/drawing/2014/main" id="{42B47C40-431F-7A21-FFB3-B868E2236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71" name="Object 11">
            <a:extLst>
              <a:ext uri="{FF2B5EF4-FFF2-40B4-BE49-F238E27FC236}">
                <a16:creationId xmlns:a16="http://schemas.microsoft.com/office/drawing/2014/main" id="{DD914695-A791-98A0-802D-EBDFFE032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3200" y="3925888"/>
          <a:ext cx="16208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09480" imgH="203040" progId="Equation.DSMT4">
                  <p:embed/>
                </p:oleObj>
              </mc:Choice>
              <mc:Fallback>
                <p:oleObj name="Equation" r:id="rId7" imgW="609480" imgH="203040" progId="Equation.DSMT4">
                  <p:embed/>
                  <p:pic>
                    <p:nvPicPr>
                      <p:cNvPr id="40971" name="Object 11">
                        <a:extLst>
                          <a:ext uri="{FF2B5EF4-FFF2-40B4-BE49-F238E27FC236}">
                            <a16:creationId xmlns:a16="http://schemas.microsoft.com/office/drawing/2014/main" id="{DD914695-A791-98A0-802D-EBDFFE032B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3925888"/>
                        <a:ext cx="16208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CC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AutoShape 14">
            <a:extLst>
              <a:ext uri="{FF2B5EF4-FFF2-40B4-BE49-F238E27FC236}">
                <a16:creationId xmlns:a16="http://schemas.microsoft.com/office/drawing/2014/main" id="{B6F040E9-21A6-1EBB-D1F4-AF265850F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" y="2806700"/>
            <a:ext cx="8489950" cy="522288"/>
          </a:xfrm>
          <a:prstGeom prst="flowChartAlternateProcess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800" b="1" dirty="0">
                <a:solidFill>
                  <a:srgbClr val="003399"/>
                </a:solidFill>
                <a:ea typeface="隶书" pitchFamily="49" charset="-122"/>
              </a:rPr>
              <a:t>       </a:t>
            </a:r>
            <a:r>
              <a:rPr lang="en-US" altLang="zh-CN" sz="2800" b="1" dirty="0">
                <a:solidFill>
                  <a:srgbClr val="800080"/>
                </a:solidFill>
                <a:ea typeface="隶书" pitchFamily="49" charset="-122"/>
              </a:rPr>
              <a:t>1.</a:t>
            </a:r>
            <a:r>
              <a:rPr lang="en-US" altLang="zh-CN" sz="2800" dirty="0">
                <a:solidFill>
                  <a:srgbClr val="800080"/>
                </a:solidFill>
                <a:ea typeface="隶书" pitchFamily="49" charset="-122"/>
              </a:rPr>
              <a:t>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传输特性</a:t>
            </a:r>
          </a:p>
        </p:txBody>
      </p:sp>
      <p:sp>
        <p:nvSpPr>
          <p:cNvPr id="40975" name="AutoShape 15">
            <a:extLst>
              <a:ext uri="{FF2B5EF4-FFF2-40B4-BE49-F238E27FC236}">
                <a16:creationId xmlns:a16="http://schemas.microsoft.com/office/drawing/2014/main" id="{BA570655-3550-95C5-B00A-B0CB9D189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332163"/>
            <a:ext cx="1536700" cy="450850"/>
          </a:xfrm>
          <a:prstGeom prst="wedgeRoundRectCallout">
            <a:avLst>
              <a:gd name="adj1" fmla="val -53750"/>
              <a:gd name="adj2" fmla="val -9153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ea typeface="华文中宋" panose="02010600040101010101" pitchFamily="2" charset="-122"/>
              </a:rPr>
              <a:t>幅频特性</a:t>
            </a:r>
          </a:p>
        </p:txBody>
      </p:sp>
      <p:sp>
        <p:nvSpPr>
          <p:cNvPr id="40976" name="AutoShape 16">
            <a:extLst>
              <a:ext uri="{FF2B5EF4-FFF2-40B4-BE49-F238E27FC236}">
                <a16:creationId xmlns:a16="http://schemas.microsoft.com/office/drawing/2014/main" id="{33DECA88-FC94-EE05-B8C6-7EB0FEA75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917950"/>
            <a:ext cx="1536700" cy="450850"/>
          </a:xfrm>
          <a:prstGeom prst="wedgeRoundRectCallout">
            <a:avLst>
              <a:gd name="adj1" fmla="val -53750"/>
              <a:gd name="adj2" fmla="val -9153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ea typeface="华文中宋" panose="02010600040101010101" pitchFamily="2" charset="-122"/>
              </a:rPr>
              <a:t>相频特性</a:t>
            </a:r>
          </a:p>
        </p:txBody>
      </p:sp>
      <p:sp>
        <p:nvSpPr>
          <p:cNvPr id="40991" name="Rectangle 31">
            <a:extLst>
              <a:ext uri="{FF2B5EF4-FFF2-40B4-BE49-F238E27FC236}">
                <a16:creationId xmlns:a16="http://schemas.microsoft.com/office/drawing/2014/main" id="{1A9ECE68-8AFA-6E46-5F87-DE330D73E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300" y="1117600"/>
            <a:ext cx="2889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800080"/>
                </a:solidFill>
                <a:latin typeface="黑体" pitchFamily="2" charset="-122"/>
                <a:ea typeface="黑体" pitchFamily="2" charset="-122"/>
              </a:rPr>
              <a:t>线性时不变系统</a:t>
            </a:r>
          </a:p>
        </p:txBody>
      </p:sp>
      <p:sp>
        <p:nvSpPr>
          <p:cNvPr id="40992" name="AutoShape 32">
            <a:extLst>
              <a:ext uri="{FF2B5EF4-FFF2-40B4-BE49-F238E27FC236}">
                <a16:creationId xmlns:a16="http://schemas.microsoft.com/office/drawing/2014/main" id="{B0E6DAEE-08A8-6647-0315-4727C1944242}"/>
              </a:ext>
            </a:extLst>
          </p:cNvPr>
          <p:cNvSpPr>
            <a:spLocks/>
          </p:cNvSpPr>
          <p:nvPr/>
        </p:nvSpPr>
        <p:spPr bwMode="auto">
          <a:xfrm>
            <a:off x="5056188" y="3503613"/>
            <a:ext cx="225425" cy="738187"/>
          </a:xfrm>
          <a:prstGeom prst="leftBrace">
            <a:avLst>
              <a:gd name="adj1" fmla="val 27289"/>
              <a:gd name="adj2" fmla="val 50000"/>
            </a:avLst>
          </a:prstGeom>
          <a:noFill/>
          <a:ln w="28575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15" name="AutoShape 55">
            <a:extLst>
              <a:ext uri="{FF2B5EF4-FFF2-40B4-BE49-F238E27FC236}">
                <a16:creationId xmlns:a16="http://schemas.microsoft.com/office/drawing/2014/main" id="{CFD4901F-8A9C-5EAC-9257-71FEC2F84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3554413"/>
            <a:ext cx="3195638" cy="630237"/>
          </a:xfrm>
          <a:prstGeom prst="flowChartAlternateProcess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>
            <a:prstShdw prst="shdw17" dist="17961" dir="2700000">
              <a:srgbClr val="5A5A5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D3B53B6F-67F8-6155-2242-9290E110F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44500"/>
            <a:ext cx="7867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恒参</a:t>
            </a:r>
            <a:r>
              <a:rPr lang="zh-CN" altLang="en-US" sz="32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信道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r>
              <a:rPr lang="zh-CN" altLang="en-US" sz="32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及其对信号传输的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影响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6" name="Freeform 57">
            <a:extLst>
              <a:ext uri="{FF2B5EF4-FFF2-40B4-BE49-F238E27FC236}">
                <a16:creationId xmlns:a16="http://schemas.microsoft.com/office/drawing/2014/main" id="{78BEAE71-FA83-1E1D-8D94-2BD9FDE95338}"/>
              </a:ext>
            </a:extLst>
          </p:cNvPr>
          <p:cNvSpPr>
            <a:spLocks/>
          </p:cNvSpPr>
          <p:nvPr/>
        </p:nvSpPr>
        <p:spPr bwMode="auto">
          <a:xfrm rot="255261">
            <a:off x="1223963" y="930275"/>
            <a:ext cx="1181100" cy="841375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2147483647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0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" y="0"/>
                </a:moveTo>
                <a:cubicBezTo>
                  <a:pt x="4" y="0"/>
                  <a:pt x="24" y="13"/>
                  <a:pt x="35" y="15"/>
                </a:cubicBezTo>
                <a:lnTo>
                  <a:pt x="30" y="6"/>
                </a:lnTo>
                <a:lnTo>
                  <a:pt x="46" y="22"/>
                </a:lnTo>
                <a:lnTo>
                  <a:pt x="27" y="40"/>
                </a:lnTo>
                <a:lnTo>
                  <a:pt x="34" y="30"/>
                </a:lnTo>
                <a:cubicBezTo>
                  <a:pt x="34" y="30"/>
                  <a:pt x="6" y="33"/>
                  <a:pt x="0" y="43"/>
                </a:cubicBezTo>
                <a:lnTo>
                  <a:pt x="4" y="0"/>
                </a:lnTo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97979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0A7E2BEB-B4B9-B454-8EBB-72BF1E74D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50850"/>
            <a:ext cx="1689100" cy="622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80008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800080"/>
              </a:solidFill>
            </a:endParaRPr>
          </a:p>
        </p:txBody>
      </p:sp>
      <p:sp>
        <p:nvSpPr>
          <p:cNvPr id="39" name="AutoShape 17">
            <a:extLst>
              <a:ext uri="{FF2B5EF4-FFF2-40B4-BE49-F238E27FC236}">
                <a16:creationId xmlns:a16="http://schemas.microsoft.com/office/drawing/2014/main" id="{C1CD7287-E694-08F1-FF0F-718DCB5B2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4471988"/>
            <a:ext cx="8439150" cy="568325"/>
          </a:xfrm>
          <a:prstGeom prst="flowChartAlternateProcess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800" b="1" dirty="0">
                <a:solidFill>
                  <a:srgbClr val="003399"/>
                </a:solidFill>
                <a:ea typeface="隶书" pitchFamily="49" charset="-122"/>
              </a:rPr>
              <a:t>      </a:t>
            </a:r>
            <a:r>
              <a:rPr lang="en-US" altLang="zh-CN" sz="2800" b="1" dirty="0">
                <a:solidFill>
                  <a:srgbClr val="800080"/>
                </a:solidFill>
                <a:ea typeface="隶书" pitchFamily="49" charset="-122"/>
              </a:rPr>
              <a:t>2.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无失真传输</a:t>
            </a:r>
          </a:p>
        </p:txBody>
      </p:sp>
      <p:graphicFrame>
        <p:nvGraphicFramePr>
          <p:cNvPr id="40" name="Object 19">
            <a:extLst>
              <a:ext uri="{FF2B5EF4-FFF2-40B4-BE49-F238E27FC236}">
                <a16:creationId xmlns:a16="http://schemas.microsoft.com/office/drawing/2014/main" id="{906A7F82-1BB5-0170-0F49-58C4DFA6BE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5364163"/>
          <a:ext cx="27114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65160" imgH="228600" progId="Equation.DSMT4">
                  <p:embed/>
                </p:oleObj>
              </mc:Choice>
              <mc:Fallback>
                <p:oleObj name="Equation" r:id="rId9" imgW="965160" imgH="228600" progId="Equation.DSMT4">
                  <p:embed/>
                  <p:pic>
                    <p:nvPicPr>
                      <p:cNvPr id="40" name="Object 19">
                        <a:extLst>
                          <a:ext uri="{FF2B5EF4-FFF2-40B4-BE49-F238E27FC236}">
                            <a16:creationId xmlns:a16="http://schemas.microsoft.com/office/drawing/2014/main" id="{906A7F82-1BB5-0170-0F49-58C4DFA6BE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364163"/>
                        <a:ext cx="27114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1FF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9">
            <a:extLst>
              <a:ext uri="{FF2B5EF4-FFF2-40B4-BE49-F238E27FC236}">
                <a16:creationId xmlns:a16="http://schemas.microsoft.com/office/drawing/2014/main" id="{D7CAC381-6C06-A768-0A47-2089EB8236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5143500"/>
          <a:ext cx="1625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23600" imgH="253800" progId="Equation.DSMT4">
                  <p:embed/>
                </p:oleObj>
              </mc:Choice>
              <mc:Fallback>
                <p:oleObj name="Equation" r:id="rId11" imgW="723600" imgH="253800" progId="Equation.DSMT4">
                  <p:embed/>
                  <p:pic>
                    <p:nvPicPr>
                      <p:cNvPr id="42" name="Object 39">
                        <a:extLst>
                          <a:ext uri="{FF2B5EF4-FFF2-40B4-BE49-F238E27FC236}">
                            <a16:creationId xmlns:a16="http://schemas.microsoft.com/office/drawing/2014/main" id="{D7CAC381-6C06-A768-0A47-2089EB8236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5143500"/>
                        <a:ext cx="16256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0">
            <a:extLst>
              <a:ext uri="{FF2B5EF4-FFF2-40B4-BE49-F238E27FC236}">
                <a16:creationId xmlns:a16="http://schemas.microsoft.com/office/drawing/2014/main" id="{39220E64-8E34-85DD-1DFB-4DE9C1B60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5778500"/>
          <a:ext cx="18462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49300" imgH="228600" progId="Equation.DSMT4">
                  <p:embed/>
                </p:oleObj>
              </mc:Choice>
              <mc:Fallback>
                <p:oleObj name="Equation" r:id="rId13" imgW="749300" imgH="228600" progId="Equation.DSMT4">
                  <p:embed/>
                  <p:pic>
                    <p:nvPicPr>
                      <p:cNvPr id="43" name="Object 40">
                        <a:extLst>
                          <a:ext uri="{FF2B5EF4-FFF2-40B4-BE49-F238E27FC236}">
                            <a16:creationId xmlns:a16="http://schemas.microsoft.com/office/drawing/2014/main" id="{39220E64-8E34-85DD-1DFB-4DE9C1B600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5778500"/>
                        <a:ext cx="184626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AutoShape 44">
            <a:extLst>
              <a:ext uri="{FF2B5EF4-FFF2-40B4-BE49-F238E27FC236}">
                <a16:creationId xmlns:a16="http://schemas.microsoft.com/office/drawing/2014/main" id="{C0375491-ECF4-ACCE-9590-AED6B10A3E81}"/>
              </a:ext>
            </a:extLst>
          </p:cNvPr>
          <p:cNvSpPr>
            <a:spLocks/>
          </p:cNvSpPr>
          <p:nvPr/>
        </p:nvSpPr>
        <p:spPr bwMode="auto">
          <a:xfrm>
            <a:off x="5078413" y="5394325"/>
            <a:ext cx="225425" cy="738188"/>
          </a:xfrm>
          <a:prstGeom prst="leftBrace">
            <a:avLst>
              <a:gd name="adj1" fmla="val 27289"/>
              <a:gd name="adj2" fmla="val 50000"/>
            </a:avLst>
          </a:prstGeom>
          <a:noFill/>
          <a:ln w="28575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" name="AutoShape 56">
            <a:extLst>
              <a:ext uri="{FF2B5EF4-FFF2-40B4-BE49-F238E27FC236}">
                <a16:creationId xmlns:a16="http://schemas.microsoft.com/office/drawing/2014/main" id="{0B189269-2528-D76D-7766-C6D0F39D5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5332413"/>
            <a:ext cx="3155950" cy="630237"/>
          </a:xfrm>
          <a:prstGeom prst="flowChartAlternateProcess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>
            <a:prstShdw prst="shdw17" dist="17961" dir="2700000">
              <a:srgbClr val="5A5A5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4" grpId="0" animBg="1"/>
      <p:bldP spid="40975" grpId="0"/>
      <p:bldP spid="40976" grpId="0"/>
      <p:bldP spid="40991" grpId="0"/>
      <p:bldP spid="40992" grpId="0" animBg="1"/>
      <p:bldP spid="41015" grpId="0" animBg="1"/>
      <p:bldP spid="31" grpId="0"/>
      <p:bldP spid="38" grpId="0" animBg="1"/>
      <p:bldP spid="39" grpId="0" animBg="1"/>
      <p:bldP spid="45" grpId="0" animBg="1"/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2">
            <a:extLst>
              <a:ext uri="{FF2B5EF4-FFF2-40B4-BE49-F238E27FC236}">
                <a16:creationId xmlns:a16="http://schemas.microsoft.com/office/drawing/2014/main" id="{BC369A98-E63B-8F6F-C5EA-F4D6AC820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83400" y="481013"/>
            <a:ext cx="2178050" cy="636587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17600" indent="-1117600" eaLnBrk="1" hangingPunct="1"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恒参信道</a:t>
            </a:r>
          </a:p>
        </p:txBody>
      </p:sp>
      <p:sp>
        <p:nvSpPr>
          <p:cNvPr id="6150" name="Rectangle 4">
            <a:extLst>
              <a:ext uri="{FF2B5EF4-FFF2-40B4-BE49-F238E27FC236}">
                <a16:creationId xmlns:a16="http://schemas.microsoft.com/office/drawing/2014/main" id="{917E68BA-321E-8E1F-121E-D7EC2DBB3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6">
            <a:extLst>
              <a:ext uri="{FF2B5EF4-FFF2-40B4-BE49-F238E27FC236}">
                <a16:creationId xmlns:a16="http://schemas.microsoft.com/office/drawing/2014/main" id="{821796DC-BC28-8EDE-3797-6EB42491C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7">
            <a:extLst>
              <a:ext uri="{FF2B5EF4-FFF2-40B4-BE49-F238E27FC236}">
                <a16:creationId xmlns:a16="http://schemas.microsoft.com/office/drawing/2014/main" id="{D988BCE3-1DD8-0740-A5D4-FAE00D1443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5225" y="4300538"/>
          <a:ext cx="15843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600" imgH="253800" progId="Equation.DSMT4">
                  <p:embed/>
                </p:oleObj>
              </mc:Choice>
              <mc:Fallback>
                <p:oleObj name="Equation" r:id="rId3" imgW="723600" imgH="253800" progId="Equation.DSMT4">
                  <p:embed/>
                  <p:pic>
                    <p:nvPicPr>
                      <p:cNvPr id="7170" name="Object 7">
                        <a:extLst>
                          <a:ext uri="{FF2B5EF4-FFF2-40B4-BE49-F238E27FC236}">
                            <a16:creationId xmlns:a16="http://schemas.microsoft.com/office/drawing/2014/main" id="{D988BCE3-1DD8-0740-A5D4-FAE00D1443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4300538"/>
                        <a:ext cx="1584325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5">
            <a:extLst>
              <a:ext uri="{FF2B5EF4-FFF2-40B4-BE49-F238E27FC236}">
                <a16:creationId xmlns:a16="http://schemas.microsoft.com/office/drawing/2014/main" id="{BB593C9C-D8B4-3F8E-8D52-C1E5E89B4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7425" y="4273550"/>
          <a:ext cx="18446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9300" imgH="228600" progId="Equation.DSMT4">
                  <p:embed/>
                </p:oleObj>
              </mc:Choice>
              <mc:Fallback>
                <p:oleObj name="Equation" r:id="rId5" imgW="749300" imgH="228600" progId="Equation.DSMT4">
                  <p:embed/>
                  <p:pic>
                    <p:nvPicPr>
                      <p:cNvPr id="7171" name="Object 15">
                        <a:extLst>
                          <a:ext uri="{FF2B5EF4-FFF2-40B4-BE49-F238E27FC236}">
                            <a16:creationId xmlns:a16="http://schemas.microsoft.com/office/drawing/2014/main" id="{BB593C9C-D8B4-3F8E-8D52-C1E5E89B4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4273550"/>
                        <a:ext cx="1844675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8">
            <a:extLst>
              <a:ext uri="{FF2B5EF4-FFF2-40B4-BE49-F238E27FC236}">
                <a16:creationId xmlns:a16="http://schemas.microsoft.com/office/drawing/2014/main" id="{ABE72762-6424-281C-B65B-A3820A599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6613" y="4078288"/>
          <a:ext cx="27447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93800" imgH="393700" progId="Equation.DSMT4">
                  <p:embed/>
                </p:oleObj>
              </mc:Choice>
              <mc:Fallback>
                <p:oleObj name="Equation" r:id="rId7" imgW="1193800" imgH="393700" progId="Equation.DSMT4">
                  <p:embed/>
                  <p:pic>
                    <p:nvPicPr>
                      <p:cNvPr id="19460" name="Object 18">
                        <a:extLst>
                          <a:ext uri="{FF2B5EF4-FFF2-40B4-BE49-F238E27FC236}">
                            <a16:creationId xmlns:a16="http://schemas.microsoft.com/office/drawing/2014/main" id="{ABE72762-6424-281C-B65B-A3820A5995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4078288"/>
                        <a:ext cx="2744787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27">
            <a:extLst>
              <a:ext uri="{FF2B5EF4-FFF2-40B4-BE49-F238E27FC236}">
                <a16:creationId xmlns:a16="http://schemas.microsoft.com/office/drawing/2014/main" id="{A64BEEBC-757A-A0C6-F6F2-A62FF503E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4611688"/>
            <a:ext cx="534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A0F522-88C2-76E0-6B11-DAF25BEBCF85}"/>
              </a:ext>
            </a:extLst>
          </p:cNvPr>
          <p:cNvSpPr/>
          <p:nvPr/>
        </p:nvSpPr>
        <p:spPr>
          <a:xfrm>
            <a:off x="6261100" y="5011738"/>
            <a:ext cx="226695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群迟延特性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179" name="AutoShape 15">
            <a:extLst>
              <a:ext uri="{FF2B5EF4-FFF2-40B4-BE49-F238E27FC236}">
                <a16:creationId xmlns:a16="http://schemas.microsoft.com/office/drawing/2014/main" id="{D2B118D0-0DC9-9F09-E997-36199808E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325" y="4967288"/>
            <a:ext cx="1536700" cy="450850"/>
          </a:xfrm>
          <a:prstGeom prst="wedgeRoundRectCallout">
            <a:avLst>
              <a:gd name="adj1" fmla="val -53750"/>
              <a:gd name="adj2" fmla="val -9153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ea typeface="华文中宋" panose="02010600040101010101" pitchFamily="2" charset="-122"/>
              </a:rPr>
              <a:t>幅频特性</a:t>
            </a:r>
          </a:p>
        </p:txBody>
      </p:sp>
      <p:sp>
        <p:nvSpPr>
          <p:cNvPr id="7180" name="AutoShape 16">
            <a:extLst>
              <a:ext uri="{FF2B5EF4-FFF2-40B4-BE49-F238E27FC236}">
                <a16:creationId xmlns:a16="http://schemas.microsoft.com/office/drawing/2014/main" id="{7A296A85-1157-7EA9-E05E-10832CBE7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5005388"/>
            <a:ext cx="1536700" cy="450850"/>
          </a:xfrm>
          <a:prstGeom prst="wedgeRoundRectCallout">
            <a:avLst>
              <a:gd name="adj1" fmla="val -53750"/>
              <a:gd name="adj2" fmla="val -9153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ea typeface="华文中宋" panose="02010600040101010101" pitchFamily="2" charset="-122"/>
              </a:rPr>
              <a:t>相频特性</a:t>
            </a:r>
          </a:p>
        </p:txBody>
      </p:sp>
      <p:pic>
        <p:nvPicPr>
          <p:cNvPr id="57350" name="Picture 6">
            <a:extLst>
              <a:ext uri="{FF2B5EF4-FFF2-40B4-BE49-F238E27FC236}">
                <a16:creationId xmlns:a16="http://schemas.microsoft.com/office/drawing/2014/main" id="{87890B3C-654E-1DE7-2976-25D4AC003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9031" r="4263"/>
          <a:stretch>
            <a:fillRect/>
          </a:stretch>
        </p:blipFill>
        <p:spPr bwMode="auto">
          <a:xfrm>
            <a:off x="793750" y="1828800"/>
            <a:ext cx="768985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21D9132E-DAA5-A1E9-7035-515298B25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995" r="4263" b="79031"/>
          <a:stretch>
            <a:fillRect/>
          </a:stretch>
        </p:blipFill>
        <p:spPr bwMode="auto">
          <a:xfrm>
            <a:off x="704850" y="1155700"/>
            <a:ext cx="76898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0FC456-0E64-DF44-946F-2676A914D8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336" y="5521326"/>
            <a:ext cx="2403475" cy="9369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5B8A14-56EC-1047-88E4-082E3F146A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3150" y="5626380"/>
            <a:ext cx="2986907" cy="9799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/>
      <p:bldP spid="14" grpId="0"/>
      <p:bldP spid="7179" grpId="0"/>
      <p:bldP spid="71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2">
            <a:extLst>
              <a:ext uri="{FF2B5EF4-FFF2-40B4-BE49-F238E27FC236}">
                <a16:creationId xmlns:a16="http://schemas.microsoft.com/office/drawing/2014/main" id="{4B80BFB6-8F6B-8FBA-F504-2C1116199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74763"/>
            <a:ext cx="8537575" cy="5310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ts val="3600"/>
              </a:lnSpc>
              <a:buFont typeface="Wingdings" panose="05000000000000000000" pitchFamily="2" charset="2"/>
              <a:buNone/>
            </a:pPr>
            <a:endParaRPr lang="en-US" altLang="zh-CN" sz="2400" b="1"/>
          </a:p>
          <a:p>
            <a:pPr lvl="1" eaLnBrk="1" hangingPunct="1">
              <a:lnSpc>
                <a:spcPts val="3600"/>
              </a:lnSpc>
              <a:buFont typeface="Wingdings" panose="05000000000000000000" pitchFamily="2" charset="2"/>
              <a:buNone/>
            </a:pPr>
            <a:endParaRPr lang="zh-CN" altLang="en-US" sz="2400" b="1"/>
          </a:p>
          <a:p>
            <a:pPr lvl="1" eaLnBrk="1" hangingPunct="1">
              <a:lnSpc>
                <a:spcPts val="36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</a:t>
            </a:r>
          </a:p>
          <a:p>
            <a:pPr lvl="1" eaLnBrk="1" hangingPunct="1">
              <a:lnSpc>
                <a:spcPts val="3200"/>
              </a:lnSpc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若输入信号为</a:t>
            </a:r>
            <a:r>
              <a:rPr lang="en-US" altLang="zh-CN" b="1" i="1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b="1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b="1" i="1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t</a:t>
            </a:r>
            <a:r>
              <a:rPr lang="en-US" altLang="zh-CN" b="1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，则理想恒参信道的输出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ts val="3200"/>
              </a:lnSpc>
              <a:buClr>
                <a:srgbClr val="0000CC"/>
              </a:buClr>
              <a:buSzPct val="55000"/>
              <a:buFont typeface="Wingdings" panose="05000000000000000000" pitchFamily="2" charset="2"/>
              <a:buNone/>
            </a:pPr>
            <a:endParaRPr lang="zh-CN" altLang="en-US" sz="2400" b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lnSpc>
                <a:spcPts val="3200"/>
              </a:lnSpc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CN">
              <a:solidFill>
                <a:srgbClr val="0000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lnSpc>
                <a:spcPts val="3200"/>
              </a:lnSpc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CN">
              <a:solidFill>
                <a:srgbClr val="0000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lnSpc>
                <a:spcPts val="3200"/>
              </a:lnSpc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CN">
              <a:solidFill>
                <a:srgbClr val="0000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529B5E49-BA6E-A958-1A64-DF412D114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Rectangle 5">
            <a:extLst>
              <a:ext uri="{FF2B5EF4-FFF2-40B4-BE49-F238E27FC236}">
                <a16:creationId xmlns:a16="http://schemas.microsoft.com/office/drawing/2014/main" id="{2713B5C1-1C0C-68C0-0E6A-5E322BECB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8" name="Object 7">
            <a:extLst>
              <a:ext uri="{FF2B5EF4-FFF2-40B4-BE49-F238E27FC236}">
                <a16:creationId xmlns:a16="http://schemas.microsoft.com/office/drawing/2014/main" id="{0BA46ADF-A2A0-7547-4560-7B07714F64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5100" y="3562350"/>
          <a:ext cx="28892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228600" progId="Equation.DSMT4">
                  <p:embed/>
                </p:oleObj>
              </mc:Choice>
              <mc:Fallback>
                <p:oleObj name="Equation" r:id="rId3" imgW="1091880" imgH="228600" progId="Equation.DSMT4">
                  <p:embed/>
                  <p:pic>
                    <p:nvPicPr>
                      <p:cNvPr id="11268" name="Object 7">
                        <a:extLst>
                          <a:ext uri="{FF2B5EF4-FFF2-40B4-BE49-F238E27FC236}">
                            <a16:creationId xmlns:a16="http://schemas.microsoft.com/office/drawing/2014/main" id="{0BA46ADF-A2A0-7547-4560-7B07714F64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3562350"/>
                        <a:ext cx="2889250" cy="639763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 w="9525">
                        <a:solidFill>
                          <a:srgbClr val="5F5F5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6" name="AutoShape 14">
            <a:extLst>
              <a:ext uri="{FF2B5EF4-FFF2-40B4-BE49-F238E27FC236}">
                <a16:creationId xmlns:a16="http://schemas.microsoft.com/office/drawing/2014/main" id="{B33D100C-2A11-3EBF-B176-8A8F09DCB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2014538"/>
            <a:ext cx="488950" cy="222250"/>
          </a:xfrm>
          <a:prstGeom prst="leftRightArrow">
            <a:avLst>
              <a:gd name="adj1" fmla="val 50000"/>
              <a:gd name="adj2" fmla="val 51972"/>
            </a:avLst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213012" name="Object 20">
            <a:extLst>
              <a:ext uri="{FF2B5EF4-FFF2-40B4-BE49-F238E27FC236}">
                <a16:creationId xmlns:a16="http://schemas.microsoft.com/office/drawing/2014/main" id="{EDD051C7-CFAD-C198-69E1-FF64944CC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400" y="1895475"/>
          <a:ext cx="25336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65160" imgH="228600" progId="Equation.DSMT4">
                  <p:embed/>
                </p:oleObj>
              </mc:Choice>
              <mc:Fallback>
                <p:oleObj name="Equation" r:id="rId5" imgW="965160" imgH="228600" progId="Equation.DSMT4">
                  <p:embed/>
                  <p:pic>
                    <p:nvPicPr>
                      <p:cNvPr id="213012" name="Object 20">
                        <a:extLst>
                          <a:ext uri="{FF2B5EF4-FFF2-40B4-BE49-F238E27FC236}">
                            <a16:creationId xmlns:a16="http://schemas.microsoft.com/office/drawing/2014/main" id="{EDD051C7-CFAD-C198-69E1-FF64944CC9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895475"/>
                        <a:ext cx="25336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1FF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AutoShape 21">
            <a:extLst>
              <a:ext uri="{FF2B5EF4-FFF2-40B4-BE49-F238E27FC236}">
                <a16:creationId xmlns:a16="http://schemas.microsoft.com/office/drawing/2014/main" id="{2FE2AA05-1484-BB70-0AEC-0F95DAB11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1816100"/>
            <a:ext cx="2711450" cy="642938"/>
          </a:xfrm>
          <a:prstGeom prst="flowChartAlternateProcess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>
            <a:prstShdw prst="shdw17" dist="17961" dir="2700000">
              <a:srgbClr val="5A5A5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689DC03-7379-BC03-727C-5C0709BAA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83400" y="481013"/>
            <a:ext cx="2178050" cy="636587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17600" indent="-1117600" eaLnBrk="1" hangingPunct="1"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恒参信道</a:t>
            </a:r>
          </a:p>
        </p:txBody>
      </p:sp>
      <p:graphicFrame>
        <p:nvGraphicFramePr>
          <p:cNvPr id="18444" name="Object 12">
            <a:extLst>
              <a:ext uri="{FF2B5EF4-FFF2-40B4-BE49-F238E27FC236}">
                <a16:creationId xmlns:a16="http://schemas.microsoft.com/office/drawing/2014/main" id="{6347CBD3-74D3-B89A-5C38-0F093DD84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6338" y="1881188"/>
          <a:ext cx="24304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41120" imgH="228600" progId="Equation.DSMT4">
                  <p:embed/>
                </p:oleObj>
              </mc:Choice>
              <mc:Fallback>
                <p:oleObj name="Equation" r:id="rId7" imgW="1041120" imgH="228600" progId="Equation.DSMT4">
                  <p:embed/>
                  <p:pic>
                    <p:nvPicPr>
                      <p:cNvPr id="18444" name="Object 12">
                        <a:extLst>
                          <a:ext uri="{FF2B5EF4-FFF2-40B4-BE49-F238E27FC236}">
                            <a16:creationId xmlns:a16="http://schemas.microsoft.com/office/drawing/2014/main" id="{6347CBD3-74D3-B89A-5C38-0F093DD846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1881188"/>
                        <a:ext cx="24304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21">
            <a:extLst>
              <a:ext uri="{FF2B5EF4-FFF2-40B4-BE49-F238E27FC236}">
                <a16:creationId xmlns:a16="http://schemas.microsoft.com/office/drawing/2014/main" id="{A1D3DCCC-8C4A-9E09-E037-11110880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1784350"/>
            <a:ext cx="2533650" cy="630238"/>
          </a:xfrm>
          <a:prstGeom prst="flowChartAlternateProcess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>
            <a:prstShdw prst="shdw17" dist="17961" dir="2700000">
              <a:srgbClr val="5A5A5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8" name="线形标注 1(带强调线) 17">
            <a:extLst>
              <a:ext uri="{FF2B5EF4-FFF2-40B4-BE49-F238E27FC236}">
                <a16:creationId xmlns:a16="http://schemas.microsoft.com/office/drawing/2014/main" id="{C8864E14-5A50-9E19-9003-DC7CC83CED23}"/>
              </a:ext>
            </a:extLst>
          </p:cNvPr>
          <p:cNvSpPr/>
          <p:nvPr/>
        </p:nvSpPr>
        <p:spPr bwMode="auto">
          <a:xfrm>
            <a:off x="5283200" y="4406900"/>
            <a:ext cx="1733550" cy="444500"/>
          </a:xfrm>
          <a:prstGeom prst="accentCallout1">
            <a:avLst>
              <a:gd name="adj1" fmla="val 18750"/>
              <a:gd name="adj2" fmla="val -8333"/>
              <a:gd name="adj3" fmla="val -57857"/>
              <a:gd name="adj4" fmla="val -8842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固定</a:t>
            </a: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的迟延</a:t>
            </a:r>
          </a:p>
          <a:p>
            <a:pPr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23" name="线形标注 1(带强调线) 22">
            <a:extLst>
              <a:ext uri="{FF2B5EF4-FFF2-40B4-BE49-F238E27FC236}">
                <a16:creationId xmlns:a16="http://schemas.microsoft.com/office/drawing/2014/main" id="{098AE83C-2AC8-8153-D034-3EA8B82FEB2A}"/>
              </a:ext>
            </a:extLst>
          </p:cNvPr>
          <p:cNvSpPr/>
          <p:nvPr/>
        </p:nvSpPr>
        <p:spPr bwMode="auto">
          <a:xfrm>
            <a:off x="4216400" y="4940300"/>
            <a:ext cx="1733550" cy="444500"/>
          </a:xfrm>
          <a:prstGeom prst="accentCallout1">
            <a:avLst>
              <a:gd name="adj1" fmla="val 18750"/>
              <a:gd name="adj2" fmla="val -8333"/>
              <a:gd name="adj3" fmla="val -189644"/>
              <a:gd name="adj4" fmla="val -883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固定</a:t>
            </a: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的衰减</a:t>
            </a:r>
          </a:p>
          <a:p>
            <a:pPr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8F625C-9FC9-66C9-724A-F3FBEF2FB505}"/>
              </a:ext>
            </a:extLst>
          </p:cNvPr>
          <p:cNvSpPr/>
          <p:nvPr/>
        </p:nvSpPr>
        <p:spPr>
          <a:xfrm>
            <a:off x="3371850" y="5518150"/>
            <a:ext cx="4311650" cy="50323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285750" indent="-285750">
              <a:lnSpc>
                <a:spcPts val="3200"/>
              </a:lnSpc>
              <a:spcBef>
                <a:spcPct val="20000"/>
              </a:spcBef>
              <a:buClr>
                <a:srgbClr val="0000CC"/>
              </a:buClr>
              <a:buSzPct val="55000"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—— </a:t>
            </a: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这种情况称为</a:t>
            </a:r>
            <a:r>
              <a:rPr lang="zh-CN" altLang="en-US" sz="2400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无失真传输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351CD0-62FB-6A06-14DF-48BD50016E4A}"/>
              </a:ext>
            </a:extLst>
          </p:cNvPr>
          <p:cNvSpPr/>
          <p:nvPr/>
        </p:nvSpPr>
        <p:spPr>
          <a:xfrm>
            <a:off x="793750" y="1052513"/>
            <a:ext cx="4192588" cy="5540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lnSpc>
                <a:spcPts val="3600"/>
              </a:lnSpc>
              <a:spcBef>
                <a:spcPct val="20000"/>
              </a:spcBef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理想恒参信道的冲激响应</a:t>
            </a:r>
            <a:r>
              <a:rPr lang="en-US" altLang="zh-CN" sz="3200" kern="0" dirty="0">
                <a:solidFill>
                  <a:srgbClr val="000000"/>
                </a:solidFill>
                <a:latin typeface="隶书"/>
                <a:ea typeface="隶书"/>
              </a:rPr>
              <a:t>:</a:t>
            </a:r>
            <a:endParaRPr lang="zh-CN" altLang="en-US" sz="3200" kern="0" dirty="0">
              <a:solidFill>
                <a:srgbClr val="000000"/>
              </a:solidFill>
              <a:latin typeface="隶书"/>
              <a:ea typeface="隶书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06" grpId="0" animBg="1"/>
      <p:bldP spid="14" grpId="0" animBg="1"/>
      <p:bldP spid="18" grpId="0" animBg="1"/>
      <p:bldP spid="23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6" name="Picture 24">
            <a:extLst>
              <a:ext uri="{FF2B5EF4-FFF2-40B4-BE49-F238E27FC236}">
                <a16:creationId xmlns:a16="http://schemas.microsoft.com/office/drawing/2014/main" id="{DBCF9B26-9725-0830-9964-5E2FB44B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5073650"/>
            <a:ext cx="6623050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966" name="Object 6">
            <a:extLst>
              <a:ext uri="{FF2B5EF4-FFF2-40B4-BE49-F238E27FC236}">
                <a16:creationId xmlns:a16="http://schemas.microsoft.com/office/drawing/2014/main" id="{8024E490-DBEF-5468-0C39-0609ABFFBB9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16250" y="3962400"/>
          <a:ext cx="16446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160" imgH="253800" progId="Equation.DSMT4">
                  <p:embed/>
                </p:oleObj>
              </mc:Choice>
              <mc:Fallback>
                <p:oleObj name="Equation" r:id="rId4" imgW="749160" imgH="253800" progId="Equation.DSMT4">
                  <p:embed/>
                  <p:pic>
                    <p:nvPicPr>
                      <p:cNvPr id="168966" name="Object 6">
                        <a:extLst>
                          <a:ext uri="{FF2B5EF4-FFF2-40B4-BE49-F238E27FC236}">
                            <a16:creationId xmlns:a16="http://schemas.microsoft.com/office/drawing/2014/main" id="{8024E490-DBEF-5468-0C39-0609ABFFBB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3962400"/>
                        <a:ext cx="16446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8" name="Object 8">
            <a:extLst>
              <a:ext uri="{FF2B5EF4-FFF2-40B4-BE49-F238E27FC236}">
                <a16:creationId xmlns:a16="http://schemas.microsoft.com/office/drawing/2014/main" id="{30F81F07-D6FF-0678-7797-CF7F8F503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3150" y="4540250"/>
          <a:ext cx="14859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09480" imgH="228600" progId="Equation.3">
                  <p:embed/>
                </p:oleObj>
              </mc:Choice>
              <mc:Fallback>
                <p:oleObj name="公式" r:id="rId6" imgW="609480" imgH="228600" progId="Equation.3">
                  <p:embed/>
                  <p:pic>
                    <p:nvPicPr>
                      <p:cNvPr id="168968" name="Object 8">
                        <a:extLst>
                          <a:ext uri="{FF2B5EF4-FFF2-40B4-BE49-F238E27FC236}">
                            <a16:creationId xmlns:a16="http://schemas.microsoft.com/office/drawing/2014/main" id="{30F81F07-D6FF-0678-7797-CF7F8F503E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4540250"/>
                        <a:ext cx="14859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12">
            <a:extLst>
              <a:ext uri="{FF2B5EF4-FFF2-40B4-BE49-F238E27FC236}">
                <a16:creationId xmlns:a16="http://schemas.microsoft.com/office/drawing/2014/main" id="{AF836935-F259-6B42-F629-0F9C92497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1449388"/>
            <a:ext cx="1035050" cy="765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8973" name="AutoShape 13">
            <a:extLst>
              <a:ext uri="{FF2B5EF4-FFF2-40B4-BE49-F238E27FC236}">
                <a16:creationId xmlns:a16="http://schemas.microsoft.com/office/drawing/2014/main" id="{4E488C5B-82CD-FAB3-CE27-154A302EB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060450"/>
            <a:ext cx="7734300" cy="568325"/>
          </a:xfrm>
          <a:prstGeom prst="flowChartAlternateProcess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800" b="1" dirty="0">
                <a:solidFill>
                  <a:srgbClr val="003399"/>
                </a:solidFill>
                <a:ea typeface="隶书" pitchFamily="49" charset="-122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ea typeface="隶书" pitchFamily="49" charset="-122"/>
              </a:rPr>
              <a:t>3.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失真 影响 措施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09B753D-128A-365F-202C-0A0002D96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83400" y="481013"/>
            <a:ext cx="2178050" cy="636587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17600" indent="-1117600" eaLnBrk="1" hangingPunct="1"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恒参信道</a:t>
            </a:r>
          </a:p>
        </p:txBody>
      </p:sp>
      <p:sp>
        <p:nvSpPr>
          <p:cNvPr id="15" name="AutoShape 56">
            <a:extLst>
              <a:ext uri="{FF2B5EF4-FFF2-40B4-BE49-F238E27FC236}">
                <a16:creationId xmlns:a16="http://schemas.microsoft.com/office/drawing/2014/main" id="{9C80CF85-72A0-4385-0542-3E247F255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2406650"/>
            <a:ext cx="6400800" cy="1244600"/>
          </a:xfrm>
          <a:prstGeom prst="flowChartAlternateProcess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980F3C-0203-ABD2-8587-97A27ACF69F7}"/>
              </a:ext>
            </a:extLst>
          </p:cNvPr>
          <p:cNvSpPr/>
          <p:nvPr/>
        </p:nvSpPr>
        <p:spPr>
          <a:xfrm>
            <a:off x="2927350" y="4584700"/>
            <a:ext cx="182245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群迟延失真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AutoShape 41">
            <a:extLst>
              <a:ext uri="{FF2B5EF4-FFF2-40B4-BE49-F238E27FC236}">
                <a16:creationId xmlns:a16="http://schemas.microsoft.com/office/drawing/2014/main" id="{1F7076FE-CEFD-E467-4DEE-3414D2F62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0" y="4229100"/>
            <a:ext cx="222250" cy="711200"/>
          </a:xfrm>
          <a:prstGeom prst="curvedLeftArrow">
            <a:avLst>
              <a:gd name="adj1" fmla="val 56374"/>
              <a:gd name="adj2" fmla="val 112749"/>
              <a:gd name="adj3" fmla="val 33333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4592" name="Rectangle 16">
            <a:extLst>
              <a:ext uri="{FF2B5EF4-FFF2-40B4-BE49-F238E27FC236}">
                <a16:creationId xmlns:a16="http://schemas.microsoft.com/office/drawing/2014/main" id="{262E7830-7A73-B475-714A-BFE04194D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24593" name="Object 17">
            <a:extLst>
              <a:ext uri="{FF2B5EF4-FFF2-40B4-BE49-F238E27FC236}">
                <a16:creationId xmlns:a16="http://schemas.microsoft.com/office/drawing/2014/main" id="{741333DE-501E-20BE-9D5D-A7CA81B3F2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1809750"/>
          <a:ext cx="15557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586" imgH="253890" progId="Equation.DSMT4">
                  <p:embed/>
                </p:oleObj>
              </mc:Choice>
              <mc:Fallback>
                <p:oleObj name="Equation" r:id="rId8" imgW="723586" imgH="253890" progId="Equation.DSMT4">
                  <p:embed/>
                  <p:pic>
                    <p:nvPicPr>
                      <p:cNvPr id="24593" name="Object 17">
                        <a:extLst>
                          <a:ext uri="{FF2B5EF4-FFF2-40B4-BE49-F238E27FC236}">
                            <a16:creationId xmlns:a16="http://schemas.microsoft.com/office/drawing/2014/main" id="{741333DE-501E-20BE-9D5D-A7CA81B3F2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1809750"/>
                        <a:ext cx="15557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BA475019-8721-27B7-446D-CBFF132FC7C3}"/>
              </a:ext>
            </a:extLst>
          </p:cNvPr>
          <p:cNvSpPr/>
          <p:nvPr/>
        </p:nvSpPr>
        <p:spPr>
          <a:xfrm>
            <a:off x="1016000" y="1828800"/>
            <a:ext cx="2195513" cy="4619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幅频失真</a:t>
            </a:r>
            <a:r>
              <a:rPr lang="zh-CN" altLang="en-US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 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40086B7-31A6-CBDD-D221-E9EF2853C665}"/>
              </a:ext>
            </a:extLst>
          </p:cNvPr>
          <p:cNvSpPr/>
          <p:nvPr/>
        </p:nvSpPr>
        <p:spPr>
          <a:xfrm>
            <a:off x="5283200" y="228600"/>
            <a:ext cx="2746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4598" name="Rectangle 22">
            <a:extLst>
              <a:ext uri="{FF2B5EF4-FFF2-40B4-BE49-F238E27FC236}">
                <a16:creationId xmlns:a16="http://schemas.microsoft.com/office/drawing/2014/main" id="{A8FADB62-2D31-C909-09F2-0DBC0C86A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596ACB9-267C-11B1-A2E7-CD67EC4492F4}"/>
              </a:ext>
            </a:extLst>
          </p:cNvPr>
          <p:cNvSpPr/>
          <p:nvPr/>
        </p:nvSpPr>
        <p:spPr>
          <a:xfrm>
            <a:off x="1058863" y="3962400"/>
            <a:ext cx="2179637" cy="4619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相频失真</a:t>
            </a:r>
            <a:r>
              <a:rPr lang="zh-CN" altLang="en-US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 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Picture 23">
            <a:extLst>
              <a:ext uri="{FF2B5EF4-FFF2-40B4-BE49-F238E27FC236}">
                <a16:creationId xmlns:a16="http://schemas.microsoft.com/office/drawing/2014/main" id="{B53A8512-E2C2-547F-C2CA-D7D06551A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395538"/>
            <a:ext cx="66643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3" grpId="0" animBg="1"/>
      <p:bldP spid="15" grpId="0" animBg="1"/>
      <p:bldP spid="16" grpId="0"/>
      <p:bldP spid="18" grpId="0" animBg="1"/>
      <p:bldP spid="21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150" name="Object 6">
            <a:extLst>
              <a:ext uri="{FF2B5EF4-FFF2-40B4-BE49-F238E27FC236}">
                <a16:creationId xmlns:a16="http://schemas.microsoft.com/office/drawing/2014/main" id="{0C1C09B5-4024-79DD-2FED-D1391341E2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8700" y="3973513"/>
          <a:ext cx="5670550" cy="247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868458" imgH="1523531" progId="Visio.Drawing.11">
                  <p:embed/>
                </p:oleObj>
              </mc:Choice>
              <mc:Fallback>
                <p:oleObj name="Visio" r:id="rId3" imgW="3868458" imgH="1523531" progId="Visio.Drawing.11">
                  <p:embed/>
                  <p:pic>
                    <p:nvPicPr>
                      <p:cNvPr id="262150" name="Object 6">
                        <a:extLst>
                          <a:ext uri="{FF2B5EF4-FFF2-40B4-BE49-F238E27FC236}">
                            <a16:creationId xmlns:a16="http://schemas.microsoft.com/office/drawing/2014/main" id="{0C1C09B5-4024-79DD-2FED-D1391341E2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973513"/>
                        <a:ext cx="5670550" cy="247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>
            <a:extLst>
              <a:ext uri="{FF2B5EF4-FFF2-40B4-BE49-F238E27FC236}">
                <a16:creationId xmlns:a16="http://schemas.microsoft.com/office/drawing/2014/main" id="{3EA645BA-E6FD-DFF1-09DA-F6C4583BB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1449388"/>
            <a:ext cx="900112" cy="630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31DEEA98-7037-0134-2BE9-3FA705FE5F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96862" y="1486568"/>
            <a:ext cx="4186238" cy="2508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dirty="0"/>
              <a:t>                  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—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传输媒质</a:t>
            </a:r>
          </a:p>
          <a:p>
            <a:pPr lvl="1" eaLnBrk="1" hangingPunct="1">
              <a:buClr>
                <a:srgbClr val="0033CC"/>
              </a:buClr>
              <a:buSzPct val="65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有线信道</a:t>
            </a:r>
            <a:endParaRPr lang="en-US" altLang="zh-CN" sz="24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0033CC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明线、电缆、光纤</a:t>
            </a:r>
          </a:p>
          <a:p>
            <a:pPr lvl="1" eaLnBrk="1" hangingPunct="1">
              <a:buClr>
                <a:srgbClr val="0033CC"/>
              </a:buClr>
              <a:buSzPct val="65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无线信道</a:t>
            </a:r>
            <a:endParaRPr lang="en-US" altLang="zh-CN" sz="24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0033CC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自由空间或大气层</a:t>
            </a:r>
            <a:endParaRPr lang="en-US" altLang="zh-CN" sz="24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5DABAC-0BC2-A80E-DE13-3776D5F58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4151313"/>
            <a:ext cx="1955800" cy="1600200"/>
          </a:xfrm>
          <a:prstGeom prst="rect">
            <a:avLst/>
          </a:prstGeom>
          <a:noFill/>
          <a:ln w="28575" algn="ctr">
            <a:solidFill>
              <a:srgbClr val="0033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A11102-09A7-38FA-DAA9-7ECCF6DBA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4017963"/>
            <a:ext cx="3200400" cy="1955800"/>
          </a:xfrm>
          <a:prstGeom prst="rect">
            <a:avLst/>
          </a:prstGeom>
          <a:noFill/>
          <a:ln w="19050" algn="ctr">
            <a:solidFill>
              <a:srgbClr val="8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99B0AEE-E706-3E53-3A02-25C0D1ACC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50" y="406400"/>
            <a:ext cx="1460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概 述</a:t>
            </a:r>
            <a:endParaRPr lang="zh-CN" altLang="en-US" sz="2800" dirty="0">
              <a:solidFill>
                <a:srgbClr val="003399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37395F-DE3D-EFEB-AE08-DACD695D9B34}"/>
              </a:ext>
            </a:extLst>
          </p:cNvPr>
          <p:cNvSpPr/>
          <p:nvPr/>
        </p:nvSpPr>
        <p:spPr>
          <a:xfrm>
            <a:off x="482600" y="1066800"/>
            <a:ext cx="2443480" cy="584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10000"/>
                <a:lumOff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狭义信道</a:t>
            </a:r>
            <a:r>
              <a:rPr lang="zh-CN" altLang="en-US" sz="3200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：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3D5CBF-698D-4C6B-696F-C7949DF93104}"/>
              </a:ext>
            </a:extLst>
          </p:cNvPr>
          <p:cNvSpPr/>
          <p:nvPr/>
        </p:nvSpPr>
        <p:spPr>
          <a:xfrm>
            <a:off x="482600" y="3911600"/>
            <a:ext cx="2443480" cy="584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10000"/>
                <a:lumOff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广义信道</a:t>
            </a:r>
            <a:r>
              <a:rPr lang="zh-CN" altLang="en-US" sz="3200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：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E402CC5-004D-4305-50FB-088282A2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4006850"/>
            <a:ext cx="4186237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3600" b="1" kern="0" dirty="0">
                <a:latin typeface="+mn-lt"/>
                <a:ea typeface="+mn-ea"/>
              </a:rPr>
              <a:t>  </a:t>
            </a:r>
            <a:endParaRPr lang="zh-CN" altLang="en-US" sz="3200" kern="0" dirty="0">
              <a:latin typeface="楷体_GB2312" pitchFamily="49" charset="-122"/>
              <a:ea typeface="+mn-ea"/>
            </a:endParaRPr>
          </a:p>
          <a:p>
            <a:pPr marL="742950" lvl="1" indent="-285750"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调制信道</a:t>
            </a:r>
            <a:endParaRPr lang="en-US" altLang="zh-CN" sz="2400" b="1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kern="0" dirty="0">
                <a:latin typeface="宋体" pitchFamily="2" charset="-122"/>
                <a:ea typeface="宋体" charset="-122"/>
              </a:rPr>
              <a:t>研究调制</a:t>
            </a:r>
            <a:r>
              <a:rPr lang="en-US" altLang="zh-CN" sz="2400" b="1" kern="0" dirty="0">
                <a:latin typeface="宋体" pitchFamily="2" charset="-122"/>
                <a:ea typeface="宋体" charset="-122"/>
              </a:rPr>
              <a:t>/</a:t>
            </a:r>
            <a:r>
              <a:rPr lang="zh-CN" altLang="en-US" sz="2400" b="1" kern="0" dirty="0">
                <a:latin typeface="宋体" pitchFamily="2" charset="-122"/>
                <a:ea typeface="宋体" charset="-122"/>
              </a:rPr>
              <a:t>解调问题</a:t>
            </a:r>
          </a:p>
          <a:p>
            <a:pPr marL="742950" lvl="1" indent="-285750"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编码信道</a:t>
            </a:r>
            <a:endParaRPr lang="en-US" altLang="zh-CN" sz="2400" b="1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kern="0" dirty="0">
                <a:latin typeface="宋体" pitchFamily="2" charset="-122"/>
                <a:ea typeface="宋体" charset="-122"/>
              </a:rPr>
              <a:t>研究编码</a:t>
            </a:r>
            <a:r>
              <a:rPr lang="en-US" altLang="zh-CN" sz="2400" b="1" kern="0" dirty="0">
                <a:latin typeface="宋体" pitchFamily="2" charset="-122"/>
                <a:ea typeface="宋体" charset="-122"/>
              </a:rPr>
              <a:t>/</a:t>
            </a:r>
            <a:r>
              <a:rPr lang="zh-CN" altLang="en-US" sz="2400" b="1" kern="0" dirty="0">
                <a:latin typeface="宋体" pitchFamily="2" charset="-122"/>
                <a:ea typeface="宋体" charset="-122"/>
              </a:rPr>
              <a:t>译码问题</a:t>
            </a:r>
            <a:endParaRPr lang="en-US" altLang="zh-CN" sz="3600" kern="0" dirty="0">
              <a:latin typeface="+mn-lt"/>
              <a:ea typeface="+mn-ea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955D608-F23F-FFD8-DDA2-BA0001E2D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495300"/>
            <a:ext cx="2622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信道的定义与分类</a:t>
            </a:r>
            <a:endParaRPr lang="zh-CN" altLang="en-US" sz="2400" dirty="0">
              <a:solidFill>
                <a:schemeClr val="bg2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61DFE99F-3A3F-59D6-E286-C12542C57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1473200"/>
            <a:ext cx="3867150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2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2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16" grpId="0"/>
      <p:bldP spid="17" grpId="0" animBg="1"/>
      <p:bldP spid="18" grpId="0" animBg="1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>
            <a:extLst>
              <a:ext uri="{FF2B5EF4-FFF2-40B4-BE49-F238E27FC236}">
                <a16:creationId xmlns:a16="http://schemas.microsoft.com/office/drawing/2014/main" id="{A6A42175-21EA-F182-DCD7-4C92B17B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51772" r="-537" b="7312"/>
          <a:stretch>
            <a:fillRect/>
          </a:stretch>
        </p:blipFill>
        <p:spPr bwMode="auto">
          <a:xfrm>
            <a:off x="971550" y="4170363"/>
            <a:ext cx="751205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8">
            <a:extLst>
              <a:ext uri="{FF2B5EF4-FFF2-40B4-BE49-F238E27FC236}">
                <a16:creationId xmlns:a16="http://schemas.microsoft.com/office/drawing/2014/main" id="{FE1A0248-8EF0-C2D3-AF8C-94C26211D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1449388"/>
            <a:ext cx="1035050" cy="765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8132" name="Picture 4" descr="t3-14a1">
            <a:extLst>
              <a:ext uri="{FF2B5EF4-FFF2-40B4-BE49-F238E27FC236}">
                <a16:creationId xmlns:a16="http://schemas.microsoft.com/office/drawing/2014/main" id="{2A8D497A-224C-0BB5-D4DE-AF48FFE9E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1028700"/>
            <a:ext cx="40957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5">
            <a:extLst>
              <a:ext uri="{FF2B5EF4-FFF2-40B4-BE49-F238E27FC236}">
                <a16:creationId xmlns:a16="http://schemas.microsoft.com/office/drawing/2014/main" id="{95B03792-1156-E2C2-69F8-9705834AC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3589338"/>
            <a:ext cx="1511300" cy="4619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a typeface="华文中宋" pitchFamily="2" charset="-122"/>
              </a:rPr>
              <a:t> 相频特性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69C63475-B97F-985A-8A3A-4D8AE8EA0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1117600"/>
            <a:ext cx="3289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典型音频电话信道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  </a:t>
            </a:r>
          </a:p>
        </p:txBody>
      </p:sp>
      <p:sp>
        <p:nvSpPr>
          <p:cNvPr id="17416" name="Rectangle 9">
            <a:extLst>
              <a:ext uri="{FF2B5EF4-FFF2-40B4-BE49-F238E27FC236}">
                <a16:creationId xmlns:a16="http://schemas.microsoft.com/office/drawing/2014/main" id="{3A29891C-A1A1-C208-061D-8E067A81B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0" y="1073150"/>
            <a:ext cx="2435225" cy="4619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858585"/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a typeface="华文中宋" pitchFamily="2" charset="-122"/>
              </a:rPr>
              <a:t>幅度衰减特性</a:t>
            </a:r>
          </a:p>
        </p:txBody>
      </p:sp>
      <p:sp>
        <p:nvSpPr>
          <p:cNvPr id="17417" name="Rectangle 10">
            <a:extLst>
              <a:ext uri="{FF2B5EF4-FFF2-40B4-BE49-F238E27FC236}">
                <a16:creationId xmlns:a16="http://schemas.microsoft.com/office/drawing/2014/main" id="{53A2DBC4-1B06-E75B-7C96-540713813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3989388"/>
            <a:ext cx="2805112" cy="4619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858585"/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a typeface="华文中宋" pitchFamily="2" charset="-122"/>
              </a:rPr>
              <a:t>群迟延频率特性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B2B672C-558A-9667-426B-2489A8F36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83400" y="481013"/>
            <a:ext cx="2178050" cy="636587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17600" indent="-1117600" eaLnBrk="1" hangingPunct="1"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恒参信道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724D2913-E893-5D57-5777-DB867CF6E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1" r="8466" b="233"/>
          <a:stretch>
            <a:fillRect/>
          </a:stretch>
        </p:blipFill>
        <p:spPr bwMode="auto">
          <a:xfrm>
            <a:off x="42545" y="2045706"/>
            <a:ext cx="3980815" cy="204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5">
            <a:extLst>
              <a:ext uri="{FF2B5EF4-FFF2-40B4-BE49-F238E27FC236}">
                <a16:creationId xmlns:a16="http://schemas.microsoft.com/office/drawing/2014/main" id="{EAE25D02-3AC1-7096-2E8A-E88DA28FA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56" name="Rectangle 7">
            <a:extLst>
              <a:ext uri="{FF2B5EF4-FFF2-40B4-BE49-F238E27FC236}">
                <a16:creationId xmlns:a16="http://schemas.microsoft.com/office/drawing/2014/main" id="{10C8B1AE-8524-32B1-65C5-C742847F1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EF43D1B-7050-C939-4015-5FF8AB2F6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330" y="835104"/>
            <a:ext cx="555625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71500" indent="-457200">
              <a:lnSpc>
                <a:spcPts val="3200"/>
              </a:lnSpc>
              <a:spcBef>
                <a:spcPct val="20000"/>
              </a:spcBef>
              <a:buClr>
                <a:srgbClr val="0000CC"/>
              </a:buClr>
              <a:buSzPct val="60000"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   指传输</a:t>
            </a:r>
            <a:r>
              <a:rPr lang="zh-CN" altLang="en-US" sz="2400" kern="0" dirty="0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</a:rPr>
              <a:t>特性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随时间</a:t>
            </a:r>
            <a:r>
              <a:rPr lang="zh-CN" altLang="en-US" sz="2400" kern="0" dirty="0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</a:rPr>
              <a:t>随机快变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的信道。</a:t>
            </a:r>
            <a:endParaRPr lang="en-US" altLang="zh-CN" sz="2400" kern="0" dirty="0">
              <a:latin typeface="+mn-lt"/>
              <a:ea typeface="+mn-ea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44A85D6-BF91-9717-9280-F6BE9A117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630" y="157241"/>
            <a:ext cx="7867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随参</a:t>
            </a:r>
            <a:r>
              <a:rPr lang="zh-CN" altLang="en-US" sz="32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信道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特性</a:t>
            </a:r>
            <a:r>
              <a:rPr lang="zh-CN" altLang="en-US" sz="32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及其对信号传输的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影响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EFC1A7E3-B7A4-7917-1006-A1F2A8CB4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680" y="163591"/>
            <a:ext cx="1689100" cy="622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003399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8" name="Freeform 11">
            <a:extLst>
              <a:ext uri="{FF2B5EF4-FFF2-40B4-BE49-F238E27FC236}">
                <a16:creationId xmlns:a16="http://schemas.microsoft.com/office/drawing/2014/main" id="{C04AC4A8-A42C-5546-D6CD-C75EEDED756A}"/>
              </a:ext>
            </a:extLst>
          </p:cNvPr>
          <p:cNvSpPr>
            <a:spLocks/>
          </p:cNvSpPr>
          <p:nvPr/>
        </p:nvSpPr>
        <p:spPr bwMode="auto">
          <a:xfrm rot="-771884">
            <a:off x="2201395" y="709454"/>
            <a:ext cx="984180" cy="460885"/>
          </a:xfrm>
          <a:custGeom>
            <a:avLst/>
            <a:gdLst>
              <a:gd name="T0" fmla="*/ 2147483647 w 988"/>
              <a:gd name="T1" fmla="*/ 2147483647 h 562"/>
              <a:gd name="T2" fmla="*/ 2147483647 w 988"/>
              <a:gd name="T3" fmla="*/ 2147483647 h 562"/>
              <a:gd name="T4" fmla="*/ 2147483647 w 988"/>
              <a:gd name="T5" fmla="*/ 2147483647 h 562"/>
              <a:gd name="T6" fmla="*/ 2147483647 w 988"/>
              <a:gd name="T7" fmla="*/ 2147483647 h 562"/>
              <a:gd name="T8" fmla="*/ 2147483647 w 988"/>
              <a:gd name="T9" fmla="*/ 2147483647 h 562"/>
              <a:gd name="T10" fmla="*/ 2147483647 w 988"/>
              <a:gd name="T11" fmla="*/ 2147483647 h 562"/>
              <a:gd name="T12" fmla="*/ 2147483647 w 988"/>
              <a:gd name="T13" fmla="*/ 2147483647 h 562"/>
              <a:gd name="T14" fmla="*/ 2147483647 w 988"/>
              <a:gd name="T15" fmla="*/ 2147483647 h 562"/>
              <a:gd name="T16" fmla="*/ 2147483647 w 988"/>
              <a:gd name="T17" fmla="*/ 2147483647 h 562"/>
              <a:gd name="T18" fmla="*/ 2147483647 w 988"/>
              <a:gd name="T19" fmla="*/ 2147483647 h 562"/>
              <a:gd name="T20" fmla="*/ 2147483647 w 988"/>
              <a:gd name="T21" fmla="*/ 2147483647 h 562"/>
              <a:gd name="T22" fmla="*/ 2147483647 w 988"/>
              <a:gd name="T23" fmla="*/ 2147483647 h 562"/>
              <a:gd name="T24" fmla="*/ 2147483647 w 988"/>
              <a:gd name="T25" fmla="*/ 2147483647 h 562"/>
              <a:gd name="T26" fmla="*/ 2147483647 w 988"/>
              <a:gd name="T27" fmla="*/ 2147483647 h 562"/>
              <a:gd name="T28" fmla="*/ 2147483647 w 988"/>
              <a:gd name="T29" fmla="*/ 2147483647 h 562"/>
              <a:gd name="T30" fmla="*/ 2147483647 w 988"/>
              <a:gd name="T31" fmla="*/ 2147483647 h 562"/>
              <a:gd name="T32" fmla="*/ 2147483647 w 988"/>
              <a:gd name="T33" fmla="*/ 2147483647 h 562"/>
              <a:gd name="T34" fmla="*/ 2147483647 w 988"/>
              <a:gd name="T35" fmla="*/ 2147483647 h 562"/>
              <a:gd name="T36" fmla="*/ 2147483647 w 988"/>
              <a:gd name="T37" fmla="*/ 2147483647 h 562"/>
              <a:gd name="T38" fmla="*/ 2147483647 w 988"/>
              <a:gd name="T39" fmla="*/ 2147483647 h 562"/>
              <a:gd name="T40" fmla="*/ 2147483647 w 988"/>
              <a:gd name="T41" fmla="*/ 2147483647 h 562"/>
              <a:gd name="T42" fmla="*/ 2147483647 w 988"/>
              <a:gd name="T43" fmla="*/ 2147483647 h 562"/>
              <a:gd name="T44" fmla="*/ 2147483647 w 988"/>
              <a:gd name="T45" fmla="*/ 2147483647 h 562"/>
              <a:gd name="T46" fmla="*/ 2147483647 w 988"/>
              <a:gd name="T47" fmla="*/ 2147483647 h 562"/>
              <a:gd name="T48" fmla="*/ 2147483647 w 988"/>
              <a:gd name="T49" fmla="*/ 2147483647 h 562"/>
              <a:gd name="T50" fmla="*/ 2147483647 w 988"/>
              <a:gd name="T51" fmla="*/ 2147483647 h 562"/>
              <a:gd name="T52" fmla="*/ 2147483647 w 988"/>
              <a:gd name="T53" fmla="*/ 2147483647 h 562"/>
              <a:gd name="T54" fmla="*/ 2147483647 w 988"/>
              <a:gd name="T55" fmla="*/ 2147483647 h 562"/>
              <a:gd name="T56" fmla="*/ 2147483647 w 988"/>
              <a:gd name="T57" fmla="*/ 2147483647 h 562"/>
              <a:gd name="T58" fmla="*/ 2147483647 w 988"/>
              <a:gd name="T59" fmla="*/ 2147483647 h 562"/>
              <a:gd name="T60" fmla="*/ 2147483647 w 988"/>
              <a:gd name="T61" fmla="*/ 2147483647 h 562"/>
              <a:gd name="T62" fmla="*/ 2147483647 w 988"/>
              <a:gd name="T63" fmla="*/ 2147483647 h 562"/>
              <a:gd name="T64" fmla="*/ 2147483647 w 988"/>
              <a:gd name="T65" fmla="*/ 2147483647 h 562"/>
              <a:gd name="T66" fmla="*/ 2147483647 w 988"/>
              <a:gd name="T67" fmla="*/ 2147483647 h 562"/>
              <a:gd name="T68" fmla="*/ 2147483647 w 988"/>
              <a:gd name="T69" fmla="*/ 2147483647 h 562"/>
              <a:gd name="T70" fmla="*/ 2147483647 w 988"/>
              <a:gd name="T71" fmla="*/ 2147483647 h 562"/>
              <a:gd name="T72" fmla="*/ 2147483647 w 988"/>
              <a:gd name="T73" fmla="*/ 2147483647 h 562"/>
              <a:gd name="T74" fmla="*/ 2147483647 w 988"/>
              <a:gd name="T75" fmla="*/ 2147483647 h 562"/>
              <a:gd name="T76" fmla="*/ 2147483647 w 988"/>
              <a:gd name="T77" fmla="*/ 2147483647 h 562"/>
              <a:gd name="T78" fmla="*/ 2147483647 w 988"/>
              <a:gd name="T79" fmla="*/ 0 h 562"/>
              <a:gd name="T80" fmla="*/ 2147483647 w 988"/>
              <a:gd name="T81" fmla="*/ 2147483647 h 562"/>
              <a:gd name="T82" fmla="*/ 2147483647 w 988"/>
              <a:gd name="T83" fmla="*/ 2147483647 h 562"/>
              <a:gd name="T84" fmla="*/ 2147483647 w 988"/>
              <a:gd name="T85" fmla="*/ 2147483647 h 562"/>
              <a:gd name="T86" fmla="*/ 2147483647 w 988"/>
              <a:gd name="T87" fmla="*/ 2147483647 h 562"/>
              <a:gd name="T88" fmla="*/ 2147483647 w 988"/>
              <a:gd name="T89" fmla="*/ 2147483647 h 562"/>
              <a:gd name="T90" fmla="*/ 2147483647 w 988"/>
              <a:gd name="T91" fmla="*/ 2147483647 h 562"/>
              <a:gd name="T92" fmla="*/ 2147483647 w 988"/>
              <a:gd name="T93" fmla="*/ 2147483647 h 562"/>
              <a:gd name="T94" fmla="*/ 0 w 988"/>
              <a:gd name="T95" fmla="*/ 2147483647 h 562"/>
              <a:gd name="T96" fmla="*/ 0 w 988"/>
              <a:gd name="T97" fmla="*/ 2147483647 h 562"/>
              <a:gd name="T98" fmla="*/ 2147483647 w 988"/>
              <a:gd name="T99" fmla="*/ 2147483647 h 562"/>
              <a:gd name="T100" fmla="*/ 2147483647 w 988"/>
              <a:gd name="T101" fmla="*/ 2147483647 h 562"/>
              <a:gd name="T102" fmla="*/ 2147483647 w 988"/>
              <a:gd name="T103" fmla="*/ 2147483647 h 562"/>
              <a:gd name="T104" fmla="*/ 2147483647 w 988"/>
              <a:gd name="T105" fmla="*/ 2147483647 h 562"/>
              <a:gd name="T106" fmla="*/ 2147483647 w 988"/>
              <a:gd name="T107" fmla="*/ 2147483647 h 562"/>
              <a:gd name="T108" fmla="*/ 2147483647 w 988"/>
              <a:gd name="T109" fmla="*/ 2147483647 h 562"/>
              <a:gd name="T110" fmla="*/ 2147483647 w 988"/>
              <a:gd name="T111" fmla="*/ 2147483647 h 562"/>
              <a:gd name="T112" fmla="*/ 2147483647 w 988"/>
              <a:gd name="T113" fmla="*/ 2147483647 h 562"/>
              <a:gd name="T114" fmla="*/ 2147483647 w 988"/>
              <a:gd name="T115" fmla="*/ 2147483647 h 562"/>
              <a:gd name="T116" fmla="*/ 2147483647 w 988"/>
              <a:gd name="T117" fmla="*/ 2147483647 h 56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988"/>
              <a:gd name="T178" fmla="*/ 0 h 562"/>
              <a:gd name="T179" fmla="*/ 988 w 988"/>
              <a:gd name="T180" fmla="*/ 562 h 56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988" h="562">
                <a:moveTo>
                  <a:pt x="496" y="562"/>
                </a:moveTo>
                <a:lnTo>
                  <a:pt x="806" y="506"/>
                </a:lnTo>
                <a:lnTo>
                  <a:pt x="536" y="362"/>
                </a:lnTo>
                <a:lnTo>
                  <a:pt x="582" y="454"/>
                </a:lnTo>
                <a:lnTo>
                  <a:pt x="546" y="448"/>
                </a:lnTo>
                <a:lnTo>
                  <a:pt x="508" y="442"/>
                </a:lnTo>
                <a:lnTo>
                  <a:pt x="470" y="434"/>
                </a:lnTo>
                <a:lnTo>
                  <a:pt x="432" y="424"/>
                </a:lnTo>
                <a:lnTo>
                  <a:pt x="394" y="414"/>
                </a:lnTo>
                <a:lnTo>
                  <a:pt x="356" y="402"/>
                </a:lnTo>
                <a:lnTo>
                  <a:pt x="318" y="388"/>
                </a:lnTo>
                <a:lnTo>
                  <a:pt x="282" y="374"/>
                </a:lnTo>
                <a:lnTo>
                  <a:pt x="246" y="360"/>
                </a:lnTo>
                <a:lnTo>
                  <a:pt x="212" y="342"/>
                </a:lnTo>
                <a:lnTo>
                  <a:pt x="178" y="326"/>
                </a:lnTo>
                <a:lnTo>
                  <a:pt x="148" y="308"/>
                </a:lnTo>
                <a:lnTo>
                  <a:pt x="120" y="288"/>
                </a:lnTo>
                <a:lnTo>
                  <a:pt x="94" y="270"/>
                </a:lnTo>
                <a:lnTo>
                  <a:pt x="70" y="248"/>
                </a:lnTo>
                <a:lnTo>
                  <a:pt x="50" y="228"/>
                </a:lnTo>
                <a:lnTo>
                  <a:pt x="40" y="216"/>
                </a:lnTo>
                <a:lnTo>
                  <a:pt x="32" y="204"/>
                </a:lnTo>
                <a:lnTo>
                  <a:pt x="26" y="192"/>
                </a:lnTo>
                <a:lnTo>
                  <a:pt x="20" y="178"/>
                </a:lnTo>
                <a:lnTo>
                  <a:pt x="16" y="164"/>
                </a:lnTo>
                <a:lnTo>
                  <a:pt x="14" y="148"/>
                </a:lnTo>
                <a:lnTo>
                  <a:pt x="12" y="134"/>
                </a:lnTo>
                <a:lnTo>
                  <a:pt x="12" y="120"/>
                </a:lnTo>
                <a:lnTo>
                  <a:pt x="14" y="106"/>
                </a:lnTo>
                <a:lnTo>
                  <a:pt x="16" y="92"/>
                </a:lnTo>
                <a:lnTo>
                  <a:pt x="20" y="80"/>
                </a:lnTo>
                <a:lnTo>
                  <a:pt x="26" y="68"/>
                </a:lnTo>
                <a:lnTo>
                  <a:pt x="32" y="56"/>
                </a:lnTo>
                <a:lnTo>
                  <a:pt x="40" y="48"/>
                </a:lnTo>
                <a:lnTo>
                  <a:pt x="50" y="38"/>
                </a:lnTo>
                <a:lnTo>
                  <a:pt x="62" y="32"/>
                </a:lnTo>
                <a:lnTo>
                  <a:pt x="78" y="24"/>
                </a:lnTo>
                <a:lnTo>
                  <a:pt x="96" y="18"/>
                </a:lnTo>
                <a:lnTo>
                  <a:pt x="118" y="14"/>
                </a:lnTo>
                <a:lnTo>
                  <a:pt x="140" y="10"/>
                </a:lnTo>
                <a:lnTo>
                  <a:pt x="162" y="8"/>
                </a:lnTo>
                <a:lnTo>
                  <a:pt x="188" y="6"/>
                </a:lnTo>
                <a:lnTo>
                  <a:pt x="214" y="6"/>
                </a:lnTo>
                <a:lnTo>
                  <a:pt x="242" y="6"/>
                </a:lnTo>
                <a:lnTo>
                  <a:pt x="300" y="12"/>
                </a:lnTo>
                <a:lnTo>
                  <a:pt x="362" y="22"/>
                </a:lnTo>
                <a:lnTo>
                  <a:pt x="426" y="38"/>
                </a:lnTo>
                <a:lnTo>
                  <a:pt x="492" y="58"/>
                </a:lnTo>
                <a:lnTo>
                  <a:pt x="538" y="74"/>
                </a:lnTo>
                <a:lnTo>
                  <a:pt x="582" y="86"/>
                </a:lnTo>
                <a:lnTo>
                  <a:pt x="626" y="98"/>
                </a:lnTo>
                <a:lnTo>
                  <a:pt x="668" y="106"/>
                </a:lnTo>
                <a:lnTo>
                  <a:pt x="708" y="114"/>
                </a:lnTo>
                <a:lnTo>
                  <a:pt x="748" y="120"/>
                </a:lnTo>
                <a:lnTo>
                  <a:pt x="818" y="128"/>
                </a:lnTo>
                <a:lnTo>
                  <a:pt x="880" y="130"/>
                </a:lnTo>
                <a:lnTo>
                  <a:pt x="930" y="130"/>
                </a:lnTo>
                <a:lnTo>
                  <a:pt x="988" y="130"/>
                </a:lnTo>
                <a:lnTo>
                  <a:pt x="930" y="130"/>
                </a:lnTo>
                <a:lnTo>
                  <a:pt x="880" y="130"/>
                </a:lnTo>
                <a:lnTo>
                  <a:pt x="818" y="126"/>
                </a:lnTo>
                <a:lnTo>
                  <a:pt x="748" y="118"/>
                </a:lnTo>
                <a:lnTo>
                  <a:pt x="708" y="112"/>
                </a:lnTo>
                <a:lnTo>
                  <a:pt x="668" y="104"/>
                </a:lnTo>
                <a:lnTo>
                  <a:pt x="626" y="94"/>
                </a:lnTo>
                <a:lnTo>
                  <a:pt x="582" y="84"/>
                </a:lnTo>
                <a:lnTo>
                  <a:pt x="538" y="72"/>
                </a:lnTo>
                <a:lnTo>
                  <a:pt x="492" y="56"/>
                </a:lnTo>
                <a:lnTo>
                  <a:pt x="422" y="34"/>
                </a:lnTo>
                <a:lnTo>
                  <a:pt x="354" y="18"/>
                </a:lnTo>
                <a:lnTo>
                  <a:pt x="292" y="6"/>
                </a:lnTo>
                <a:lnTo>
                  <a:pt x="262" y="2"/>
                </a:lnTo>
                <a:lnTo>
                  <a:pt x="232" y="0"/>
                </a:lnTo>
                <a:lnTo>
                  <a:pt x="206" y="0"/>
                </a:lnTo>
                <a:lnTo>
                  <a:pt x="180" y="0"/>
                </a:lnTo>
                <a:lnTo>
                  <a:pt x="154" y="2"/>
                </a:lnTo>
                <a:lnTo>
                  <a:pt x="132" y="4"/>
                </a:lnTo>
                <a:lnTo>
                  <a:pt x="110" y="8"/>
                </a:lnTo>
                <a:lnTo>
                  <a:pt x="90" y="14"/>
                </a:lnTo>
                <a:lnTo>
                  <a:pt x="72" y="20"/>
                </a:lnTo>
                <a:lnTo>
                  <a:pt x="56" y="28"/>
                </a:lnTo>
                <a:lnTo>
                  <a:pt x="46" y="36"/>
                </a:lnTo>
                <a:lnTo>
                  <a:pt x="36" y="44"/>
                </a:lnTo>
                <a:lnTo>
                  <a:pt x="26" y="52"/>
                </a:lnTo>
                <a:lnTo>
                  <a:pt x="18" y="64"/>
                </a:lnTo>
                <a:lnTo>
                  <a:pt x="12" y="74"/>
                </a:lnTo>
                <a:lnTo>
                  <a:pt x="6" y="88"/>
                </a:lnTo>
                <a:lnTo>
                  <a:pt x="2" y="100"/>
                </a:lnTo>
                <a:lnTo>
                  <a:pt x="0" y="116"/>
                </a:lnTo>
                <a:lnTo>
                  <a:pt x="0" y="130"/>
                </a:lnTo>
                <a:lnTo>
                  <a:pt x="0" y="146"/>
                </a:lnTo>
                <a:lnTo>
                  <a:pt x="2" y="162"/>
                </a:lnTo>
                <a:lnTo>
                  <a:pt x="6" y="178"/>
                </a:lnTo>
                <a:lnTo>
                  <a:pt x="12" y="194"/>
                </a:lnTo>
                <a:lnTo>
                  <a:pt x="20" y="210"/>
                </a:lnTo>
                <a:lnTo>
                  <a:pt x="30" y="226"/>
                </a:lnTo>
                <a:lnTo>
                  <a:pt x="42" y="242"/>
                </a:lnTo>
                <a:lnTo>
                  <a:pt x="68" y="270"/>
                </a:lnTo>
                <a:lnTo>
                  <a:pt x="96" y="296"/>
                </a:lnTo>
                <a:lnTo>
                  <a:pt x="128" y="320"/>
                </a:lnTo>
                <a:lnTo>
                  <a:pt x="162" y="342"/>
                </a:lnTo>
                <a:lnTo>
                  <a:pt x="198" y="364"/>
                </a:lnTo>
                <a:lnTo>
                  <a:pt x="236" y="382"/>
                </a:lnTo>
                <a:lnTo>
                  <a:pt x="274" y="400"/>
                </a:lnTo>
                <a:lnTo>
                  <a:pt x="314" y="416"/>
                </a:lnTo>
                <a:lnTo>
                  <a:pt x="352" y="432"/>
                </a:lnTo>
                <a:lnTo>
                  <a:pt x="390" y="444"/>
                </a:lnTo>
                <a:lnTo>
                  <a:pt x="462" y="466"/>
                </a:lnTo>
                <a:lnTo>
                  <a:pt x="526" y="480"/>
                </a:lnTo>
                <a:lnTo>
                  <a:pt x="578" y="490"/>
                </a:lnTo>
                <a:lnTo>
                  <a:pt x="496" y="562"/>
                </a:lnTo>
                <a:close/>
              </a:path>
            </a:pathLst>
          </a:custGeom>
          <a:solidFill>
            <a:srgbClr val="0000CC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2946" name="Picture 2">
            <a:extLst>
              <a:ext uri="{FF2B5EF4-FFF2-40B4-BE49-F238E27FC236}">
                <a16:creationId xmlns:a16="http://schemas.microsoft.com/office/drawing/2014/main" id="{01EADB40-213A-D13E-DB6B-86528C26B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01"/>
          <a:stretch>
            <a:fillRect/>
          </a:stretch>
        </p:blipFill>
        <p:spPr bwMode="auto">
          <a:xfrm>
            <a:off x="42545" y="1304266"/>
            <a:ext cx="3980815" cy="48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57698C-F6CF-027F-7814-7A02C38D6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880" y="1334180"/>
            <a:ext cx="4892558" cy="42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10">
            <a:extLst>
              <a:ext uri="{FF2B5EF4-FFF2-40B4-BE49-F238E27FC236}">
                <a16:creationId xmlns:a16="http://schemas.microsoft.com/office/drawing/2014/main" id="{08261ADF-47A1-B696-7B97-38109524C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479318"/>
            <a:ext cx="1903489" cy="870841"/>
          </a:xfrm>
          <a:prstGeom prst="flowChartAlternateProcess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prstShdw prst="shdw17" dist="17961" dir="2700000">
              <a:srgbClr val="5A5A5A"/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pic>
        <p:nvPicPr>
          <p:cNvPr id="5" name="Picture 12" descr="t3-21">
            <a:extLst>
              <a:ext uri="{FF2B5EF4-FFF2-40B4-BE49-F238E27FC236}">
                <a16:creationId xmlns:a16="http://schemas.microsoft.com/office/drawing/2014/main" id="{E5D13FE4-B625-7B19-D88D-84CD85E97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3" t="6480" r="8356" b="5556"/>
          <a:stretch>
            <a:fillRect/>
          </a:stretch>
        </p:blipFill>
        <p:spPr bwMode="auto">
          <a:xfrm>
            <a:off x="5120640" y="2170676"/>
            <a:ext cx="3804820" cy="286763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标注 10">
            <a:extLst>
              <a:ext uri="{FF2B5EF4-FFF2-40B4-BE49-F238E27FC236}">
                <a16:creationId xmlns:a16="http://schemas.microsoft.com/office/drawing/2014/main" id="{80BC4493-90DD-DD53-B2BE-0C77273BE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8915" y="4903783"/>
            <a:ext cx="2548890" cy="1140770"/>
          </a:xfrm>
          <a:prstGeom prst="wedgeRoundRectCallout">
            <a:avLst>
              <a:gd name="adj1" fmla="val 60019"/>
              <a:gd name="adj2" fmla="val -41069"/>
              <a:gd name="adj3" fmla="val 16667"/>
            </a:avLst>
          </a:prstGeom>
          <a:noFill/>
          <a:ln w="9525" algn="ctr">
            <a:solidFill>
              <a:srgbClr val="00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>
                <a:ea typeface="华文中宋" panose="02010600040101010101" pitchFamily="2" charset="-122"/>
              </a:rPr>
              <a:t>多径传播</a:t>
            </a:r>
            <a:endParaRPr lang="en-US" altLang="zh-CN" sz="2400"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>
                <a:ea typeface="华文中宋" panose="02010600040101010101" pitchFamily="2" charset="-122"/>
              </a:rPr>
              <a:t>  示意图：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DD08206-6165-E8C3-3362-402775456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014" y="5545406"/>
            <a:ext cx="172506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55000"/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zh-CN" altLang="en-US" sz="1400" dirty="0">
                <a:latin typeface="+mn-ea"/>
                <a:ea typeface="+mn-ea"/>
              </a:rPr>
              <a:t>衰减随时间变化</a:t>
            </a:r>
          </a:p>
          <a:p>
            <a:pPr eaLnBrk="1" hangingPunct="1">
              <a:buClr>
                <a:srgbClr val="0000CC"/>
              </a:buClr>
              <a:buSzPct val="55000"/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+mn-ea"/>
                <a:ea typeface="+mn-ea"/>
              </a:rPr>
              <a:t> 时延随时间变化</a:t>
            </a:r>
          </a:p>
          <a:p>
            <a:pPr eaLnBrk="1" hangingPunct="1">
              <a:buClr>
                <a:srgbClr val="0000CC"/>
              </a:buClr>
              <a:buSzPct val="55000"/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hlink"/>
                </a:solidFill>
                <a:latin typeface="+mn-ea"/>
                <a:ea typeface="+mn-ea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+mn-ea"/>
                <a:ea typeface="+mn-ea"/>
              </a:rPr>
              <a:t>多径传播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 animBg="1"/>
      <p:bldP spid="4" grpId="0" animBg="1"/>
      <p:bldP spid="6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0" name="Object 4">
            <a:extLst>
              <a:ext uri="{FF2B5EF4-FFF2-40B4-BE49-F238E27FC236}">
                <a16:creationId xmlns:a16="http://schemas.microsoft.com/office/drawing/2014/main" id="{EE2982C1-7C6C-1B7D-CC64-F493F2C185D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60713" y="1428750"/>
          <a:ext cx="23002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228600" progId="Equation.DSMT4">
                  <p:embed/>
                </p:oleObj>
              </mc:Choice>
              <mc:Fallback>
                <p:oleObj name="Equation" r:id="rId4" imgW="952200" imgH="228600" progId="Equation.DSMT4">
                  <p:embed/>
                  <p:pic>
                    <p:nvPicPr>
                      <p:cNvPr id="219140" name="Object 4">
                        <a:extLst>
                          <a:ext uri="{FF2B5EF4-FFF2-40B4-BE49-F238E27FC236}">
                            <a16:creationId xmlns:a16="http://schemas.microsoft.com/office/drawing/2014/main" id="{EE2982C1-7C6C-1B7D-CC64-F493F2C185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1428750"/>
                        <a:ext cx="2300287" cy="552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1FFE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4" name="Object 8">
            <a:extLst>
              <a:ext uri="{FF2B5EF4-FFF2-40B4-BE49-F238E27FC236}">
                <a16:creationId xmlns:a16="http://schemas.microsoft.com/office/drawing/2014/main" id="{C7F8DD5B-2BB4-5461-9315-5A5DEACBFF2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77925" y="3429000"/>
          <a:ext cx="6505575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60360" imgH="1396800" progId="Equation.DSMT4">
                  <p:embed/>
                </p:oleObj>
              </mc:Choice>
              <mc:Fallback>
                <p:oleObj name="Equation" r:id="rId6" imgW="3060360" imgH="1396800" progId="Equation.DSMT4">
                  <p:embed/>
                  <p:pic>
                    <p:nvPicPr>
                      <p:cNvPr id="219144" name="Object 8">
                        <a:extLst>
                          <a:ext uri="{FF2B5EF4-FFF2-40B4-BE49-F238E27FC236}">
                            <a16:creationId xmlns:a16="http://schemas.microsoft.com/office/drawing/2014/main" id="{C7F8DD5B-2BB4-5461-9315-5A5DEACBF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3429000"/>
                        <a:ext cx="6505575" cy="2800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1FFE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55" name="AutoShape 19">
            <a:extLst>
              <a:ext uri="{FF2B5EF4-FFF2-40B4-BE49-F238E27FC236}">
                <a16:creationId xmlns:a16="http://schemas.microsoft.com/office/drawing/2014/main" id="{5498FEF7-026D-81C6-86A7-24F9D50C4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450850"/>
            <a:ext cx="2384425" cy="522288"/>
          </a:xfrm>
          <a:prstGeom prst="flowChartAlternateProcess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buClr>
                <a:srgbClr val="FF0000"/>
              </a:buClr>
              <a:buSzPct val="65000"/>
              <a:defRPr/>
            </a:pPr>
            <a:r>
              <a:rPr lang="en-US" altLang="zh-CN" sz="2800" b="1" dirty="0">
                <a:solidFill>
                  <a:srgbClr val="80008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Arial" pitchFamily="34" charset="0"/>
                <a:ea typeface="隶书" pitchFamily="49" charset="-122"/>
                <a:cs typeface="Arial" pitchFamily="34" charset="0"/>
              </a:rPr>
              <a:t>3.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多径效应</a:t>
            </a:r>
          </a:p>
        </p:txBody>
      </p:sp>
      <p:sp>
        <p:nvSpPr>
          <p:cNvPr id="219162" name="AutoShape 26">
            <a:extLst>
              <a:ext uri="{FF2B5EF4-FFF2-40B4-BE49-F238E27FC236}">
                <a16:creationId xmlns:a16="http://schemas.microsoft.com/office/drawing/2014/main" id="{C1919DE2-2EDD-B92B-E12D-2F0BCC7F9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3829050"/>
            <a:ext cx="1892300" cy="763588"/>
          </a:xfrm>
          <a:prstGeom prst="wedgeRoundRectCallout">
            <a:avLst>
              <a:gd name="adj1" fmla="val -27773"/>
              <a:gd name="adj2" fmla="val 72247"/>
              <a:gd name="adj3" fmla="val 16667"/>
            </a:avLst>
          </a:prstGeom>
          <a:solidFill>
            <a:srgbClr val="EAEAEA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prstShdw prst="shdw17" dist="17961" dir="2700000">
              <a:srgbClr val="8C8C8C"/>
            </a:prst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2000">
                <a:latin typeface="华文中宋" pitchFamily="2" charset="-122"/>
                <a:ea typeface="华文中宋" pitchFamily="2" charset="-122"/>
              </a:rPr>
              <a:t>i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条路径</a:t>
            </a:r>
          </a:p>
          <a:p>
            <a:pPr algn="ctr">
              <a:defRPr/>
            </a:pP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接收信号振幅</a:t>
            </a:r>
          </a:p>
        </p:txBody>
      </p:sp>
      <p:sp>
        <p:nvSpPr>
          <p:cNvPr id="219166" name="Rectangle 30">
            <a:extLst>
              <a:ext uri="{FF2B5EF4-FFF2-40B4-BE49-F238E27FC236}">
                <a16:creationId xmlns:a16="http://schemas.microsoft.com/office/drawing/2014/main" id="{C96BB097-66EE-D03C-C906-B6DA823E4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2228850"/>
            <a:ext cx="7023100" cy="412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经过</a:t>
            </a:r>
            <a:r>
              <a:rPr lang="en-US" altLang="zh-CN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条路径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传播（各路径有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时变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衰落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时延）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9167" name="Rectangle 31">
            <a:extLst>
              <a:ext uri="{FF2B5EF4-FFF2-40B4-BE49-F238E27FC236}">
                <a16:creationId xmlns:a16="http://schemas.microsoft.com/office/drawing/2014/main" id="{C9816106-D4C0-DF16-076B-226E715ED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515938"/>
            <a:ext cx="2795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  <a:r>
              <a:rPr lang="en-US" altLang="zh-CN" sz="240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多经传播的影响</a:t>
            </a:r>
          </a:p>
        </p:txBody>
      </p:sp>
      <p:graphicFrame>
        <p:nvGraphicFramePr>
          <p:cNvPr id="219170" name="Object 34">
            <a:extLst>
              <a:ext uri="{FF2B5EF4-FFF2-40B4-BE49-F238E27FC236}">
                <a16:creationId xmlns:a16="http://schemas.microsoft.com/office/drawing/2014/main" id="{8AD7F904-44C7-D614-46BB-C1D4138791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5313" y="5756275"/>
          <a:ext cx="17716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700" imgH="228600" progId="Equation.DSMT4">
                  <p:embed/>
                </p:oleObj>
              </mc:Choice>
              <mc:Fallback>
                <p:oleObj name="Equation" r:id="rId8" imgW="1028700" imgH="228600" progId="Equation.DSMT4">
                  <p:embed/>
                  <p:pic>
                    <p:nvPicPr>
                      <p:cNvPr id="219170" name="Object 34">
                        <a:extLst>
                          <a:ext uri="{FF2B5EF4-FFF2-40B4-BE49-F238E27FC236}">
                            <a16:creationId xmlns:a16="http://schemas.microsoft.com/office/drawing/2014/main" id="{8AD7F904-44C7-D614-46BB-C1D4138791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5756275"/>
                        <a:ext cx="1771650" cy="433388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effectLst>
                        <a:prstShdw prst="shdw17" dist="17961" dir="2700000">
                          <a:srgbClr val="EAEAEA">
                            <a:gamma/>
                            <a:shade val="60000"/>
                            <a:invGamma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77" name="AutoShape 41">
            <a:extLst>
              <a:ext uri="{FF2B5EF4-FFF2-40B4-BE49-F238E27FC236}">
                <a16:creationId xmlns:a16="http://schemas.microsoft.com/office/drawing/2014/main" id="{FEA6182D-A9C1-CAC3-6E81-B7E849E93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8" y="4935538"/>
            <a:ext cx="271462" cy="765175"/>
          </a:xfrm>
          <a:prstGeom prst="curvedLeftArrow">
            <a:avLst>
              <a:gd name="adj1" fmla="val 56374"/>
              <a:gd name="adj2" fmla="val 112749"/>
              <a:gd name="adj3" fmla="val 33333"/>
            </a:avLst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163" name="AutoShape 27">
            <a:extLst>
              <a:ext uri="{FF2B5EF4-FFF2-40B4-BE49-F238E27FC236}">
                <a16:creationId xmlns:a16="http://schemas.microsoft.com/office/drawing/2014/main" id="{1F01B311-FE7C-FF9B-48DD-AB9CAC9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4665663"/>
            <a:ext cx="1304925" cy="449262"/>
          </a:xfrm>
          <a:prstGeom prst="wedgeRoundRectCallout">
            <a:avLst>
              <a:gd name="adj1" fmla="val -82602"/>
              <a:gd name="adj2" fmla="val 1236"/>
              <a:gd name="adj3" fmla="val 16667"/>
            </a:avLst>
          </a:prstGeom>
          <a:solidFill>
            <a:srgbClr val="EAEAEA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prstShdw prst="shdw17" dist="17961" dir="2700000">
              <a:srgbClr val="8C8C8C"/>
            </a:prst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传输时延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23B2CF-185B-6EF3-9833-329ADAD329F6}"/>
              </a:ext>
            </a:extLst>
          </p:cNvPr>
          <p:cNvSpPr/>
          <p:nvPr/>
        </p:nvSpPr>
        <p:spPr>
          <a:xfrm>
            <a:off x="749300" y="2940050"/>
            <a:ext cx="32924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则</a:t>
            </a:r>
            <a:r>
              <a:rPr lang="zh-CN" altLang="en-US" sz="2400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接收信号</a:t>
            </a: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为</a:t>
            </a:r>
            <a:r>
              <a:rPr lang="zh-CN" altLang="en-US" sz="2400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5F4436-CF5E-6F3C-C838-79BDB93E07F6}"/>
              </a:ext>
            </a:extLst>
          </p:cNvPr>
          <p:cNvSpPr/>
          <p:nvPr/>
        </p:nvSpPr>
        <p:spPr>
          <a:xfrm>
            <a:off x="749300" y="1117600"/>
            <a:ext cx="20320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设</a:t>
            </a:r>
            <a:r>
              <a:rPr lang="zh-CN" altLang="en-US" sz="2400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发送</a:t>
            </a: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信号为</a:t>
            </a:r>
          </a:p>
        </p:txBody>
      </p:sp>
      <p:sp>
        <p:nvSpPr>
          <p:cNvPr id="18" name="AutoShape 24">
            <a:extLst>
              <a:ext uri="{FF2B5EF4-FFF2-40B4-BE49-F238E27FC236}">
                <a16:creationId xmlns:a16="http://schemas.microsoft.com/office/drawing/2014/main" id="{AF3DF93F-FDC8-E8D6-B68B-CB5FEFCC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0" y="628650"/>
            <a:ext cx="2178050" cy="1377950"/>
          </a:xfrm>
          <a:prstGeom prst="cloudCallout">
            <a:avLst>
              <a:gd name="adj1" fmla="val -73929"/>
              <a:gd name="adj2" fmla="val 19483"/>
            </a:avLst>
          </a:prstGeom>
          <a:solidFill>
            <a:srgbClr val="FFFFCC"/>
          </a:solidFill>
          <a:ln w="19050">
            <a:solidFill>
              <a:schemeClr val="bg2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幅度恒定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pPr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频率单一</a:t>
            </a:r>
            <a:endParaRPr lang="en-US" altLang="zh-CN" sz="2400" dirty="0">
              <a:ea typeface="宋体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1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30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1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1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5" grpId="0" animBg="1"/>
      <p:bldP spid="219162" grpId="0" animBg="1"/>
      <p:bldP spid="219166" grpId="0" animBg="1"/>
      <p:bldP spid="219167" grpId="0"/>
      <p:bldP spid="219177" grpId="0" animBg="1"/>
      <p:bldP spid="15" grpId="0"/>
      <p:bldP spid="16" grpId="0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378D85A6-17E5-FB1C-2ED3-CBB14FA43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71950" y="5518150"/>
            <a:ext cx="4222750" cy="755650"/>
          </a:xfrm>
          <a:solidFill>
            <a:schemeClr val="bg2">
              <a:lumMod val="10000"/>
              <a:lumOff val="90000"/>
            </a:schemeClr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根据概率论中心极限定理：当 </a:t>
            </a:r>
            <a:r>
              <a:rPr lang="en-US" altLang="zh-CN" sz="2000" b="0" i="1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n </a:t>
            </a:r>
            <a:endParaRPr lang="en-US" altLang="zh-CN" sz="2000" b="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足够大时，</a:t>
            </a:r>
            <a:r>
              <a:rPr lang="en-US" altLang="zh-CN" sz="2000" b="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x(t)</a:t>
            </a:r>
            <a:r>
              <a:rPr lang="zh-CN" altLang="en-US" sz="2000" b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和</a:t>
            </a:r>
            <a:r>
              <a:rPr lang="en-US" altLang="zh-CN" sz="2000" b="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y(t) </a:t>
            </a:r>
            <a:r>
              <a:rPr lang="zh-CN" altLang="en-US" sz="2000" b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趋于</a:t>
            </a:r>
            <a:r>
              <a:rPr lang="zh-CN" altLang="en-US" sz="2000" b="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正态</a:t>
            </a:r>
            <a:r>
              <a:rPr lang="zh-CN" altLang="en-US" sz="2000" b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分布。</a:t>
            </a:r>
            <a:r>
              <a:rPr lang="zh-CN" altLang="en-US" sz="2800" b="0" dirty="0">
                <a:latin typeface="华文中宋" pitchFamily="2" charset="-122"/>
                <a:ea typeface="华文中宋" pitchFamily="2" charset="-122"/>
              </a:rPr>
              <a:t>         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0" dirty="0">
                <a:latin typeface="华文中宋" pitchFamily="2" charset="-122"/>
                <a:ea typeface="华文中宋" pitchFamily="2" charset="-122"/>
              </a:rPr>
              <a:t>                           </a:t>
            </a:r>
          </a:p>
        </p:txBody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DE17576C-D6C4-A6A7-86AD-9CA8E320A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F36EC9B1-63A5-B299-195D-8499B7686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27" name="Object 12">
            <a:extLst>
              <a:ext uri="{FF2B5EF4-FFF2-40B4-BE49-F238E27FC236}">
                <a16:creationId xmlns:a16="http://schemas.microsoft.com/office/drawing/2014/main" id="{4178C6D4-050A-9B9D-2939-D8E960E4A7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898900"/>
          <a:ext cx="24272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6200" imgH="431800" progId="Equation.DSMT4">
                  <p:embed/>
                </p:oleObj>
              </mc:Choice>
              <mc:Fallback>
                <p:oleObj name="Equation" r:id="rId3" imgW="1346200" imgH="431800" progId="Equation.DSMT4">
                  <p:embed/>
                  <p:pic>
                    <p:nvPicPr>
                      <p:cNvPr id="26627" name="Object 12">
                        <a:extLst>
                          <a:ext uri="{FF2B5EF4-FFF2-40B4-BE49-F238E27FC236}">
                            <a16:creationId xmlns:a16="http://schemas.microsoft.com/office/drawing/2014/main" id="{4178C6D4-050A-9B9D-2939-D8E960E4A7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98900"/>
                        <a:ext cx="2427288" cy="73025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tx2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13">
            <a:extLst>
              <a:ext uri="{FF2B5EF4-FFF2-40B4-BE49-F238E27FC236}">
                <a16:creationId xmlns:a16="http://schemas.microsoft.com/office/drawing/2014/main" id="{87DAB63C-84B3-F252-9EAB-2856E15E06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4925" y="4675188"/>
          <a:ext cx="241776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95400" imgH="431800" progId="Equation.DSMT4">
                  <p:embed/>
                </p:oleObj>
              </mc:Choice>
              <mc:Fallback>
                <p:oleObj name="Equation" r:id="rId5" imgW="1295400" imgH="431800" progId="Equation.DSMT4">
                  <p:embed/>
                  <p:pic>
                    <p:nvPicPr>
                      <p:cNvPr id="26628" name="Object 13">
                        <a:extLst>
                          <a:ext uri="{FF2B5EF4-FFF2-40B4-BE49-F238E27FC236}">
                            <a16:creationId xmlns:a16="http://schemas.microsoft.com/office/drawing/2014/main" id="{87DAB63C-84B3-F252-9EAB-2856E15E06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4675188"/>
                        <a:ext cx="2417763" cy="754062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tx2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84" name="AutoShape 32">
            <a:extLst>
              <a:ext uri="{FF2B5EF4-FFF2-40B4-BE49-F238E27FC236}">
                <a16:creationId xmlns:a16="http://schemas.microsoft.com/office/drawing/2014/main" id="{BB0A512B-FFBE-EC9D-AFFE-86DDDB86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0" y="2095500"/>
            <a:ext cx="266700" cy="1022350"/>
          </a:xfrm>
          <a:prstGeom prst="curvedLeftArrow">
            <a:avLst>
              <a:gd name="adj1" fmla="val 77270"/>
              <a:gd name="adj2" fmla="val 154540"/>
              <a:gd name="adj3" fmla="val 33333"/>
            </a:avLst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8385" name="AutoShape 33">
            <a:extLst>
              <a:ext uri="{FF2B5EF4-FFF2-40B4-BE49-F238E27FC236}">
                <a16:creationId xmlns:a16="http://schemas.microsoft.com/office/drawing/2014/main" id="{5476F5B7-7504-C54A-DD8D-381DB478B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957388"/>
            <a:ext cx="2444750" cy="449262"/>
          </a:xfrm>
          <a:prstGeom prst="wedgeRoundRectCallout">
            <a:avLst>
              <a:gd name="adj1" fmla="val -51963"/>
              <a:gd name="adj2" fmla="val 8658"/>
              <a:gd name="adj3" fmla="val 16667"/>
            </a:avLst>
          </a:prstGeom>
          <a:solidFill>
            <a:srgbClr val="EAEAEA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prstShdw prst="shdw17" dist="17961" dir="2700000">
              <a:srgbClr val="8C8C8C"/>
            </a:prst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2400" dirty="0">
                <a:ea typeface="华文中宋" pitchFamily="2" charset="-122"/>
              </a:rPr>
              <a:t>同相 </a:t>
            </a:r>
            <a:r>
              <a:rPr lang="en-US" altLang="zh-CN" sz="2400" dirty="0">
                <a:ea typeface="华文中宋" pitchFamily="2" charset="-122"/>
              </a:rPr>
              <a:t>~ </a:t>
            </a:r>
            <a:r>
              <a:rPr lang="zh-CN" altLang="en-US" sz="2400" dirty="0">
                <a:ea typeface="华文中宋" pitchFamily="2" charset="-122"/>
              </a:rPr>
              <a:t>正交形式</a:t>
            </a:r>
          </a:p>
        </p:txBody>
      </p:sp>
      <p:sp>
        <p:nvSpPr>
          <p:cNvPr id="228386" name="AutoShape 34">
            <a:extLst>
              <a:ext uri="{FF2B5EF4-FFF2-40B4-BE49-F238E27FC236}">
                <a16:creationId xmlns:a16="http://schemas.microsoft.com/office/drawing/2014/main" id="{7955DECB-D5B9-8761-950D-DE36FD6DE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2717800"/>
            <a:ext cx="2571750" cy="449263"/>
          </a:xfrm>
          <a:prstGeom prst="wedgeRoundRectCallout">
            <a:avLst>
              <a:gd name="adj1" fmla="val -52338"/>
              <a:gd name="adj2" fmla="val -4063"/>
              <a:gd name="adj3" fmla="val 16667"/>
            </a:avLst>
          </a:prstGeom>
          <a:solidFill>
            <a:srgbClr val="EAEAEA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prstShdw prst="shdw17" dist="17961" dir="2700000">
              <a:srgbClr val="8C8C8C"/>
            </a:prst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2400" dirty="0">
                <a:ea typeface="华文中宋" pitchFamily="2" charset="-122"/>
              </a:rPr>
              <a:t>包络 </a:t>
            </a:r>
            <a:r>
              <a:rPr lang="en-US" altLang="zh-CN" sz="2400" dirty="0">
                <a:ea typeface="华文中宋" pitchFamily="2" charset="-122"/>
              </a:rPr>
              <a:t>~ </a:t>
            </a:r>
            <a:r>
              <a:rPr lang="zh-CN" altLang="en-US" sz="2400" dirty="0">
                <a:ea typeface="华文中宋" pitchFamily="2" charset="-122"/>
              </a:rPr>
              <a:t>相位形式</a:t>
            </a:r>
          </a:p>
        </p:txBody>
      </p:sp>
      <p:sp>
        <p:nvSpPr>
          <p:cNvPr id="26" name="圆角矩形标注 25">
            <a:extLst>
              <a:ext uri="{FF2B5EF4-FFF2-40B4-BE49-F238E27FC236}">
                <a16:creationId xmlns:a16="http://schemas.microsoft.com/office/drawing/2014/main" id="{71888C79-1DA5-6588-2294-48026D5B71E8}"/>
              </a:ext>
            </a:extLst>
          </p:cNvPr>
          <p:cNvSpPr/>
          <p:nvPr/>
        </p:nvSpPr>
        <p:spPr bwMode="auto">
          <a:xfrm>
            <a:off x="1816100" y="3517900"/>
            <a:ext cx="889000" cy="889000"/>
          </a:xfrm>
          <a:prstGeom prst="wedgeRoundRectCallout">
            <a:avLst>
              <a:gd name="adj1" fmla="val -21333"/>
              <a:gd name="adj2" fmla="val -91786"/>
              <a:gd name="adj3" fmla="val 16667"/>
            </a:avLst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瑞利</a:t>
            </a:r>
            <a:endParaRPr lang="en-US" altLang="zh-CN" sz="2400" b="1" dirty="0">
              <a:solidFill>
                <a:srgbClr val="FF0000"/>
              </a:solidFill>
              <a:ea typeface="宋体" charset="-122"/>
            </a:endParaRPr>
          </a:p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分布</a:t>
            </a:r>
          </a:p>
        </p:txBody>
      </p:sp>
      <p:sp>
        <p:nvSpPr>
          <p:cNvPr id="29" name="圆角矩形标注 28">
            <a:extLst>
              <a:ext uri="{FF2B5EF4-FFF2-40B4-BE49-F238E27FC236}">
                <a16:creationId xmlns:a16="http://schemas.microsoft.com/office/drawing/2014/main" id="{547F9121-68A2-EB99-82A5-D6BC2644F960}"/>
              </a:ext>
            </a:extLst>
          </p:cNvPr>
          <p:cNvSpPr/>
          <p:nvPr/>
        </p:nvSpPr>
        <p:spPr bwMode="auto">
          <a:xfrm>
            <a:off x="3638550" y="3517900"/>
            <a:ext cx="889000" cy="889000"/>
          </a:xfrm>
          <a:prstGeom prst="wedgeRoundRectCallout">
            <a:avLst>
              <a:gd name="adj1" fmla="val -18118"/>
              <a:gd name="adj2" fmla="val -85357"/>
              <a:gd name="adj3" fmla="val 16667"/>
            </a:avLst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2400" b="1" dirty="0">
                <a:ea typeface="宋体" charset="-122"/>
              </a:rPr>
              <a:t>均匀分布</a:t>
            </a:r>
          </a:p>
        </p:txBody>
      </p:sp>
      <p:graphicFrame>
        <p:nvGraphicFramePr>
          <p:cNvPr id="26629" name="Object 23">
            <a:extLst>
              <a:ext uri="{FF2B5EF4-FFF2-40B4-BE49-F238E27FC236}">
                <a16:creationId xmlns:a16="http://schemas.microsoft.com/office/drawing/2014/main" id="{AB16FED2-3A40-6006-445A-A103BA1A2D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3850" y="2673350"/>
          <a:ext cx="29781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33440" imgH="253800" progId="Equation.DSMT4">
                  <p:embed/>
                </p:oleObj>
              </mc:Choice>
              <mc:Fallback>
                <p:oleObj name="Equation" r:id="rId7" imgW="1333440" imgH="253800" progId="Equation.DSMT4">
                  <p:embed/>
                  <p:pic>
                    <p:nvPicPr>
                      <p:cNvPr id="26629" name="Object 23">
                        <a:extLst>
                          <a:ext uri="{FF2B5EF4-FFF2-40B4-BE49-F238E27FC236}">
                            <a16:creationId xmlns:a16="http://schemas.microsoft.com/office/drawing/2014/main" id="{AB16FED2-3A40-6006-445A-A103BA1A2D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2673350"/>
                        <a:ext cx="29781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24">
            <a:extLst>
              <a:ext uri="{FF2B5EF4-FFF2-40B4-BE49-F238E27FC236}">
                <a16:creationId xmlns:a16="http://schemas.microsoft.com/office/drawing/2014/main" id="{D824175D-3E2D-C15D-2428-83AB59CE1F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0450" y="1117600"/>
          <a:ext cx="60007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22560" imgH="660240" progId="Equation.DSMT4">
                  <p:embed/>
                </p:oleObj>
              </mc:Choice>
              <mc:Fallback>
                <p:oleObj name="Equation" r:id="rId9" imgW="3022560" imgH="660240" progId="Equation.DSMT4">
                  <p:embed/>
                  <p:pic>
                    <p:nvPicPr>
                      <p:cNvPr id="17413" name="Object 24">
                        <a:extLst>
                          <a:ext uri="{FF2B5EF4-FFF2-40B4-BE49-F238E27FC236}">
                            <a16:creationId xmlns:a16="http://schemas.microsoft.com/office/drawing/2014/main" id="{D824175D-3E2D-C15D-2428-83AB59CE1F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117600"/>
                        <a:ext cx="600075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C5BFB9AE-7CD3-5FE6-45C6-621D87F86F20}"/>
              </a:ext>
            </a:extLst>
          </p:cNvPr>
          <p:cNvSpPr/>
          <p:nvPr/>
        </p:nvSpPr>
        <p:spPr>
          <a:xfrm>
            <a:off x="7283450" y="539750"/>
            <a:ext cx="14160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多径效应</a:t>
            </a:r>
          </a:p>
        </p:txBody>
      </p:sp>
      <p:sp>
        <p:nvSpPr>
          <p:cNvPr id="17" name="AutoShape 49">
            <a:extLst>
              <a:ext uri="{FF2B5EF4-FFF2-40B4-BE49-F238E27FC236}">
                <a16:creationId xmlns:a16="http://schemas.microsoft.com/office/drawing/2014/main" id="{CA19E372-2626-5388-9BD3-4459086857A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38150" y="2051050"/>
            <a:ext cx="800100" cy="3051175"/>
          </a:xfrm>
          <a:prstGeom prst="wedgeRoundRectCallout">
            <a:avLst>
              <a:gd name="adj1" fmla="val 43429"/>
              <a:gd name="adj2" fmla="val 6264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10800000" anchor="ctr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sz="2000" dirty="0">
                <a:ea typeface="华文中宋" pitchFamily="2" charset="-122"/>
              </a:rPr>
              <a:t>包络相位</a:t>
            </a:r>
            <a:endParaRPr lang="en-US" altLang="zh-CN" sz="2000" dirty="0">
              <a:ea typeface="华文中宋" pitchFamily="2" charset="-122"/>
            </a:endParaRPr>
          </a:p>
          <a:p>
            <a:pPr algn="ctr">
              <a:lnSpc>
                <a:spcPts val="3200"/>
              </a:lnSpc>
              <a:defRPr/>
            </a:pPr>
            <a:r>
              <a:rPr lang="zh-CN" sz="2000" dirty="0">
                <a:ea typeface="华文中宋" pitchFamily="2" charset="-122"/>
              </a:rPr>
              <a:t>随机缓变</a:t>
            </a:r>
            <a:r>
              <a:rPr lang="en-US" altLang="zh-CN" sz="2000" dirty="0">
                <a:ea typeface="华文中宋" pitchFamily="2" charset="-122"/>
              </a:rPr>
              <a:t>    </a:t>
            </a:r>
            <a:r>
              <a:rPr lang="zh-CN" sz="2000" dirty="0">
                <a:ea typeface="华文中宋" pitchFamily="2" charset="-122"/>
              </a:rPr>
              <a:t>的</a:t>
            </a:r>
            <a:endParaRPr lang="en-US" altLang="zh-CN" sz="2000" dirty="0">
              <a:ea typeface="华文中宋" pitchFamily="2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zh-CN" sz="2000" dirty="0">
                <a:ea typeface="华文中宋" pitchFamily="2" charset="-122"/>
              </a:rPr>
              <a:t>窄带信号</a:t>
            </a:r>
            <a:endParaRPr lang="zh-CN" altLang="en-US" sz="2000" dirty="0">
              <a:ea typeface="华文中宋" pitchFamily="2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6807F98-0C3E-7F6C-F246-E53AF38E0B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49450" y="2405063"/>
            <a:ext cx="444500" cy="1587"/>
          </a:xfrm>
          <a:prstGeom prst="line">
            <a:avLst/>
          </a:prstGeom>
          <a:noFill/>
          <a:ln w="28575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EF2E514-6295-C946-6635-F69EE540EE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94100" y="2406650"/>
            <a:ext cx="444500" cy="1588"/>
          </a:xfrm>
          <a:prstGeom prst="line">
            <a:avLst/>
          </a:prstGeom>
          <a:noFill/>
          <a:ln w="28575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2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2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83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 build="p" animBg="1"/>
      <p:bldP spid="228384" grpId="0" animBg="1"/>
      <p:bldP spid="26" grpId="0" animBg="1"/>
      <p:bldP spid="29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6" name="Picture 22">
            <a:extLst>
              <a:ext uri="{FF2B5EF4-FFF2-40B4-BE49-F238E27FC236}">
                <a16:creationId xmlns:a16="http://schemas.microsoft.com/office/drawing/2014/main" id="{67BEC9BD-3C4C-76B9-C5C1-6B331C20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5251450"/>
            <a:ext cx="62674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2" name="Object 35">
            <a:extLst>
              <a:ext uri="{FF2B5EF4-FFF2-40B4-BE49-F238E27FC236}">
                <a16:creationId xmlns:a16="http://schemas.microsoft.com/office/drawing/2014/main" id="{5A28F156-3253-27E2-DF14-BDBB2B18B14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16488" y="3330575"/>
          <a:ext cx="2049462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053497" imgH="2808474" progId="Visio.Drawing.11">
                  <p:embed/>
                </p:oleObj>
              </mc:Choice>
              <mc:Fallback>
                <p:oleObj name="Visio" r:id="rId4" imgW="3053497" imgH="2808474" progId="Visio.Drawing.11">
                  <p:embed/>
                  <p:pic>
                    <p:nvPicPr>
                      <p:cNvPr id="20482" name="Object 35">
                        <a:extLst>
                          <a:ext uri="{FF2B5EF4-FFF2-40B4-BE49-F238E27FC236}">
                            <a16:creationId xmlns:a16="http://schemas.microsoft.com/office/drawing/2014/main" id="{5A28F156-3253-27E2-DF14-BDBB2B18B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8" y="3330575"/>
                        <a:ext cx="2049462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3">
            <a:extLst>
              <a:ext uri="{FF2B5EF4-FFF2-40B4-BE49-F238E27FC236}">
                <a16:creationId xmlns:a16="http://schemas.microsoft.com/office/drawing/2014/main" id="{0AB9768E-E609-DD92-78E6-64E3DD1208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3652838"/>
          <a:ext cx="2474913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82010" imgH="1124009" progId="Visio.Drawing.11">
                  <p:embed/>
                </p:oleObj>
              </mc:Choice>
              <mc:Fallback>
                <p:oleObj name="Visio" r:id="rId6" imgW="1982010" imgH="1124009" progId="Visio.Drawing.11">
                  <p:embed/>
                  <p:pic>
                    <p:nvPicPr>
                      <p:cNvPr id="20485" name="Object 33">
                        <a:extLst>
                          <a:ext uri="{FF2B5EF4-FFF2-40B4-BE49-F238E27FC236}">
                            <a16:creationId xmlns:a16="http://schemas.microsoft.com/office/drawing/2014/main" id="{0AB9768E-E609-DD92-78E6-64E3DD1208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652838"/>
                        <a:ext cx="2474913" cy="140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Oval 38">
            <a:extLst>
              <a:ext uri="{FF2B5EF4-FFF2-40B4-BE49-F238E27FC236}">
                <a16:creationId xmlns:a16="http://schemas.microsoft.com/office/drawing/2014/main" id="{82D732E3-2425-7829-6DA0-5B646F085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2168525"/>
            <a:ext cx="1035050" cy="5746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rgbClr val="969696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prstShdw prst="shdw17" dist="17961" dir="2700000">
              <a:srgbClr val="5A5A5A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dirty="0">
                <a:ea typeface="隶书" pitchFamily="49" charset="-122"/>
              </a:rPr>
              <a:t>波形</a:t>
            </a:r>
          </a:p>
        </p:txBody>
      </p:sp>
      <p:sp>
        <p:nvSpPr>
          <p:cNvPr id="28684" name="AutoShape 39">
            <a:extLst>
              <a:ext uri="{FF2B5EF4-FFF2-40B4-BE49-F238E27FC236}">
                <a16:creationId xmlns:a16="http://schemas.microsoft.com/office/drawing/2014/main" id="{79248473-4EF7-48D4-D272-9F4CC77CE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673100"/>
            <a:ext cx="1422400" cy="488950"/>
          </a:xfrm>
          <a:prstGeom prst="flowChartAlternateProcess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2400" dirty="0">
                <a:ea typeface="华文中宋" pitchFamily="2" charset="-122"/>
              </a:rPr>
              <a:t>发送信号</a:t>
            </a:r>
          </a:p>
        </p:txBody>
      </p:sp>
      <p:sp>
        <p:nvSpPr>
          <p:cNvPr id="28685" name="AutoShape 41">
            <a:extLst>
              <a:ext uri="{FF2B5EF4-FFF2-40B4-BE49-F238E27FC236}">
                <a16:creationId xmlns:a16="http://schemas.microsoft.com/office/drawing/2014/main" id="{6D63846E-C412-4218-742E-7B95EA048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50" y="639762"/>
            <a:ext cx="1422400" cy="522288"/>
          </a:xfrm>
          <a:prstGeom prst="flowChartAlternateProcess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ea typeface="华文中宋" pitchFamily="2" charset="-122"/>
              </a:rPr>
              <a:t>接收信号</a:t>
            </a:r>
          </a:p>
        </p:txBody>
      </p:sp>
      <p:sp>
        <p:nvSpPr>
          <p:cNvPr id="20494" name="Oval 43">
            <a:extLst>
              <a:ext uri="{FF2B5EF4-FFF2-40B4-BE49-F238E27FC236}">
                <a16:creationId xmlns:a16="http://schemas.microsoft.com/office/drawing/2014/main" id="{71BA4842-0070-2E7C-9B33-E8A968B66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3679825"/>
            <a:ext cx="1035050" cy="5746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rgbClr val="969696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prstShdw prst="shdw17" dist="17961" dir="13500000">
              <a:srgbClr val="5A5A5A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>
                <a:ea typeface="隶书" pitchFamily="49" charset="-122"/>
              </a:rPr>
              <a:t>频谱</a:t>
            </a:r>
          </a:p>
        </p:txBody>
      </p:sp>
      <p:graphicFrame>
        <p:nvGraphicFramePr>
          <p:cNvPr id="11268" name="Object 20">
            <a:extLst>
              <a:ext uri="{FF2B5EF4-FFF2-40B4-BE49-F238E27FC236}">
                <a16:creationId xmlns:a16="http://schemas.microsoft.com/office/drawing/2014/main" id="{D001D60A-8E17-1DA7-7E39-3973D7C32D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5013" y="1168400"/>
          <a:ext cx="38496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87240" imgH="253800" progId="Equation.DSMT4">
                  <p:embed/>
                </p:oleObj>
              </mc:Choice>
              <mc:Fallback>
                <p:oleObj name="Equation" r:id="rId8" imgW="1587240" imgH="253800" progId="Equation.DSMT4">
                  <p:embed/>
                  <p:pic>
                    <p:nvPicPr>
                      <p:cNvPr id="11268" name="Object 20">
                        <a:extLst>
                          <a:ext uri="{FF2B5EF4-FFF2-40B4-BE49-F238E27FC236}">
                            <a16:creationId xmlns:a16="http://schemas.microsoft.com/office/drawing/2014/main" id="{D001D60A-8E17-1DA7-7E39-3973D7C32D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1168400"/>
                        <a:ext cx="38496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21">
            <a:extLst>
              <a:ext uri="{FF2B5EF4-FFF2-40B4-BE49-F238E27FC236}">
                <a16:creationId xmlns:a16="http://schemas.microsoft.com/office/drawing/2014/main" id="{63A0D467-8534-F8FC-25F0-5671C4C6F8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3850" y="1162050"/>
          <a:ext cx="25114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200" imgH="228600" progId="Equation.DSMT4">
                  <p:embed/>
                </p:oleObj>
              </mc:Choice>
              <mc:Fallback>
                <p:oleObj name="Equation" r:id="rId10" imgW="952200" imgH="228600" progId="Equation.DSMT4">
                  <p:embed/>
                  <p:pic>
                    <p:nvPicPr>
                      <p:cNvPr id="11269" name="Object 21">
                        <a:extLst>
                          <a:ext uri="{FF2B5EF4-FFF2-40B4-BE49-F238E27FC236}">
                            <a16:creationId xmlns:a16="http://schemas.microsoft.com/office/drawing/2014/main" id="{63A0D467-8534-F8FC-25F0-5671C4C6F8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162050"/>
                        <a:ext cx="25114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 13">
            <a:extLst>
              <a:ext uri="{FF2B5EF4-FFF2-40B4-BE49-F238E27FC236}">
                <a16:creationId xmlns:a16="http://schemas.microsoft.com/office/drawing/2014/main" id="{8737C920-F632-B9F6-F97E-282B9E184C97}"/>
              </a:ext>
            </a:extLst>
          </p:cNvPr>
          <p:cNvSpPr/>
          <p:nvPr/>
        </p:nvSpPr>
        <p:spPr bwMode="auto">
          <a:xfrm>
            <a:off x="1149350" y="5162550"/>
            <a:ext cx="1066800" cy="533400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结论</a:t>
            </a:r>
          </a:p>
          <a:p>
            <a:pPr>
              <a:defRPr/>
            </a:pPr>
            <a:endParaRPr lang="zh-CN" altLang="en-US" dirty="0">
              <a:ea typeface="宋体" charset="-122"/>
            </a:endParaRPr>
          </a:p>
        </p:txBody>
      </p:sp>
      <p:pic>
        <p:nvPicPr>
          <p:cNvPr id="63496" name="Picture 8">
            <a:extLst>
              <a:ext uri="{FF2B5EF4-FFF2-40B4-BE49-F238E27FC236}">
                <a16:creationId xmlns:a16="http://schemas.microsoft.com/office/drawing/2014/main" id="{5751B668-C612-B469-7FD7-B611502D1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r="56706" b="12500"/>
          <a:stretch>
            <a:fillRect/>
          </a:stretch>
        </p:blipFill>
        <p:spPr bwMode="auto">
          <a:xfrm>
            <a:off x="1593850" y="1858963"/>
            <a:ext cx="2844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A84AC704-D38D-D260-0CEC-0F9FA5557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9" t="12500" b="12500"/>
          <a:stretch>
            <a:fillRect/>
          </a:stretch>
        </p:blipFill>
        <p:spPr bwMode="auto">
          <a:xfrm>
            <a:off x="4749800" y="1873250"/>
            <a:ext cx="34163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10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60B3DF3-779D-7FF6-AD29-7579682DF85B}"/>
              </a:ext>
            </a:extLst>
          </p:cNvPr>
          <p:cNvSpPr/>
          <p:nvPr/>
        </p:nvSpPr>
        <p:spPr>
          <a:xfrm>
            <a:off x="7283450" y="539750"/>
            <a:ext cx="14160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多径效应</a:t>
            </a:r>
          </a:p>
        </p:txBody>
      </p:sp>
      <p:pic>
        <p:nvPicPr>
          <p:cNvPr id="84994" name="Picture 2">
            <a:extLst>
              <a:ext uri="{FF2B5EF4-FFF2-40B4-BE49-F238E27FC236}">
                <a16:creationId xmlns:a16="http://schemas.microsoft.com/office/drawing/2014/main" id="{263645D7-C882-39B2-AA1B-553447DF3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"/>
          <a:stretch>
            <a:fillRect/>
          </a:stretch>
        </p:blipFill>
        <p:spPr bwMode="auto">
          <a:xfrm>
            <a:off x="1460500" y="2006600"/>
            <a:ext cx="671195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5" name="Picture 3">
            <a:extLst>
              <a:ext uri="{FF2B5EF4-FFF2-40B4-BE49-F238E27FC236}">
                <a16:creationId xmlns:a16="http://schemas.microsoft.com/office/drawing/2014/main" id="{7BC354B3-9D7D-C83E-8298-F5DFB0CB5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25" y="4718050"/>
            <a:ext cx="36861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>
            <a:extLst>
              <a:ext uri="{FF2B5EF4-FFF2-40B4-BE49-F238E27FC236}">
                <a16:creationId xmlns:a16="http://schemas.microsoft.com/office/drawing/2014/main" id="{3C3AACC2-B484-B249-ACA9-DA9050A5C510}"/>
              </a:ext>
            </a:extLst>
          </p:cNvPr>
          <p:cNvSpPr/>
          <p:nvPr/>
        </p:nvSpPr>
        <p:spPr bwMode="auto">
          <a:xfrm>
            <a:off x="2349500" y="4984750"/>
            <a:ext cx="4445000" cy="10287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2294" name="Rectangle 4">
            <a:extLst>
              <a:ext uri="{FF2B5EF4-FFF2-40B4-BE49-F238E27FC236}">
                <a16:creationId xmlns:a16="http://schemas.microsoft.com/office/drawing/2014/main" id="{1EC0E2D1-877E-7FFA-421E-79A4080C0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738D51-E631-E4C8-89C3-3F1E683E9CEC}"/>
              </a:ext>
            </a:extLst>
          </p:cNvPr>
          <p:cNvSpPr/>
          <p:nvPr/>
        </p:nvSpPr>
        <p:spPr>
          <a:xfrm>
            <a:off x="7283450" y="539750"/>
            <a:ext cx="14160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多径效应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429E46-0B52-FC3C-2897-043DE9E122B3}"/>
              </a:ext>
            </a:extLst>
          </p:cNvPr>
          <p:cNvSpPr/>
          <p:nvPr/>
        </p:nvSpPr>
        <p:spPr>
          <a:xfrm>
            <a:off x="2538413" y="1695450"/>
            <a:ext cx="3322637" cy="97948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 传输衰减均为 </a:t>
            </a:r>
            <a:r>
              <a:rPr lang="en-US" altLang="zh-CN" sz="2400" b="1" kern="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K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传输时延分别为</a:t>
            </a:r>
            <a:r>
              <a:rPr lang="zh-CN" altLang="en-US" sz="2800" b="1" i="1" kern="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  <a:sym typeface="Symbol" pitchFamily="18" charset="2"/>
              </a:rPr>
              <a:t></a:t>
            </a:r>
            <a:r>
              <a:rPr lang="en-US" altLang="zh-CN" sz="2800" b="1" kern="0" baseline="-2500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1</a:t>
            </a: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lang="zh-CN" altLang="en-US" sz="2800" b="1" i="1" kern="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  <a:sym typeface="Symbol" pitchFamily="18" charset="2"/>
              </a:rPr>
              <a:t></a:t>
            </a:r>
            <a:r>
              <a:rPr lang="en-US" altLang="zh-CN" sz="2800" b="1" kern="0" baseline="-2500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2</a:t>
            </a:r>
            <a:endParaRPr lang="en-US" altLang="zh-CN" sz="2800" b="1" kern="0" dirty="0">
              <a:solidFill>
                <a:srgbClr val="000099"/>
              </a:solidFill>
              <a:latin typeface="Arial" pitchFamily="34" charset="0"/>
              <a:ea typeface="华文中宋" pitchFamily="2" charset="-122"/>
              <a:cs typeface="Arial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CC8F96-BAF1-F81C-C655-2D9764D8322B}"/>
              </a:ext>
            </a:extLst>
          </p:cNvPr>
          <p:cNvSpPr/>
          <p:nvPr/>
        </p:nvSpPr>
        <p:spPr>
          <a:xfrm>
            <a:off x="1282700" y="2228850"/>
            <a:ext cx="121126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发射信号</a:t>
            </a:r>
            <a:endParaRPr lang="zh-CN" altLang="en-US" sz="2000" dirty="0">
              <a:ea typeface="宋体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BFB899-7A35-4B90-2646-9CB75B1D29F7}"/>
              </a:ext>
            </a:extLst>
          </p:cNvPr>
          <p:cNvSpPr/>
          <p:nvPr/>
        </p:nvSpPr>
        <p:spPr>
          <a:xfrm>
            <a:off x="5872163" y="2273300"/>
            <a:ext cx="12096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接收信号</a:t>
            </a:r>
            <a:endParaRPr lang="zh-CN" altLang="en-US" sz="2000" dirty="0">
              <a:ea typeface="宋体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0A5D69-6FC8-1D0F-B8BF-FD63D1BD6500}"/>
              </a:ext>
            </a:extLst>
          </p:cNvPr>
          <p:cNvSpPr/>
          <p:nvPr/>
        </p:nvSpPr>
        <p:spPr>
          <a:xfrm>
            <a:off x="704850" y="1028700"/>
            <a:ext cx="330835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设</a:t>
            </a:r>
            <a:r>
              <a:rPr lang="zh-CN" altLang="en-US" sz="2400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两条</a:t>
            </a: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路径的信道为</a:t>
            </a:r>
            <a:endParaRPr lang="en-US" altLang="zh-CN" sz="2400" kern="0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FA73F2-5DD9-1F4C-3C68-900935CC7388}"/>
              </a:ext>
            </a:extLst>
          </p:cNvPr>
          <p:cNvSpPr/>
          <p:nvPr/>
        </p:nvSpPr>
        <p:spPr>
          <a:xfrm>
            <a:off x="1614488" y="1651000"/>
            <a:ext cx="671512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f 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(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t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AE9E3C-5C0F-CD1F-0AEB-4EF30276948B}"/>
              </a:ext>
            </a:extLst>
          </p:cNvPr>
          <p:cNvSpPr/>
          <p:nvPr/>
        </p:nvSpPr>
        <p:spPr>
          <a:xfrm>
            <a:off x="2660650" y="3429000"/>
            <a:ext cx="4133850" cy="503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en-US" sz="2400" b="1" i="1" dirty="0" err="1">
                <a:latin typeface="+mn-lt"/>
                <a:ea typeface="宋体" charset="-122"/>
              </a:rPr>
              <a:t>f</a:t>
            </a:r>
            <a:r>
              <a:rPr lang="en-US" sz="2400" b="1" baseline="-25000" dirty="0" err="1">
                <a:latin typeface="+mn-lt"/>
                <a:ea typeface="宋体" charset="-122"/>
              </a:rPr>
              <a:t>o</a:t>
            </a:r>
            <a:r>
              <a:rPr lang="en-US" sz="2400" b="1" dirty="0">
                <a:latin typeface="+mn-lt"/>
                <a:ea typeface="宋体" charset="-122"/>
              </a:rPr>
              <a:t>(</a:t>
            </a:r>
            <a:r>
              <a:rPr lang="en-US" sz="2400" b="1" i="1" dirty="0">
                <a:latin typeface="+mn-lt"/>
                <a:ea typeface="宋体" charset="-122"/>
              </a:rPr>
              <a:t>t</a:t>
            </a:r>
            <a:r>
              <a:rPr lang="en-US" sz="2400" b="1" dirty="0">
                <a:latin typeface="+mn-lt"/>
                <a:ea typeface="宋体" charset="-122"/>
              </a:rPr>
              <a:t>) </a:t>
            </a:r>
            <a:r>
              <a:rPr lang="en-US" sz="2400" dirty="0">
                <a:latin typeface="+mn-lt"/>
                <a:ea typeface="宋体" charset="-122"/>
              </a:rPr>
              <a:t>= </a:t>
            </a:r>
            <a:r>
              <a:rPr lang="en-US" altLang="zh-CN" sz="2400" b="1" i="1" kern="0" dirty="0">
                <a:latin typeface="Times New Roman"/>
                <a:ea typeface="华文中宋" pitchFamily="2" charset="-122"/>
              </a:rPr>
              <a:t>K f</a:t>
            </a:r>
            <a:r>
              <a:rPr lang="en-US" altLang="zh-CN" sz="2400" b="1" kern="0" dirty="0">
                <a:latin typeface="Times New Roman"/>
                <a:ea typeface="华文中宋" pitchFamily="2" charset="-122"/>
              </a:rPr>
              <a:t>(</a:t>
            </a:r>
            <a:r>
              <a:rPr lang="en-US" altLang="zh-CN" sz="2400" b="1" i="1" kern="0" dirty="0">
                <a:latin typeface="Times New Roman"/>
                <a:ea typeface="华文中宋" pitchFamily="2" charset="-122"/>
              </a:rPr>
              <a:t>t</a:t>
            </a:r>
            <a:r>
              <a:rPr lang="en-US" altLang="zh-CN" sz="2400" b="1" kern="0" dirty="0">
                <a:latin typeface="Times New Roman"/>
                <a:ea typeface="华文中宋" pitchFamily="2" charset="-122"/>
              </a:rPr>
              <a:t> - </a:t>
            </a:r>
            <a:r>
              <a:rPr lang="en-US" altLang="zh-CN" sz="2800" b="1" i="1" kern="0" dirty="0">
                <a:latin typeface="Times New Roman"/>
                <a:ea typeface="华文中宋" pitchFamily="2" charset="-122"/>
                <a:sym typeface="Symbol" pitchFamily="18" charset="2"/>
              </a:rPr>
              <a:t></a:t>
            </a:r>
            <a:r>
              <a:rPr lang="en-US" altLang="zh-CN" sz="2800" b="1" kern="0" baseline="-25000" dirty="0">
                <a:latin typeface="Times New Roman"/>
                <a:ea typeface="华文中宋" pitchFamily="2" charset="-122"/>
              </a:rPr>
              <a:t>1</a:t>
            </a:r>
            <a:r>
              <a:rPr lang="en-US" altLang="zh-CN" sz="2400" b="1" kern="0" dirty="0">
                <a:latin typeface="Times New Roman"/>
                <a:ea typeface="华文中宋" pitchFamily="2" charset="-122"/>
              </a:rPr>
              <a:t>)  +</a:t>
            </a:r>
            <a:r>
              <a:rPr lang="zh-CN" altLang="en-US" sz="2400" b="1" kern="0" dirty="0">
                <a:latin typeface="Times New Roman"/>
                <a:ea typeface="华文中宋" pitchFamily="2" charset="-122"/>
              </a:rPr>
              <a:t> </a:t>
            </a:r>
            <a:r>
              <a:rPr lang="en-US" altLang="zh-CN" sz="2400" b="1" i="1" kern="0" dirty="0">
                <a:latin typeface="Times New Roman"/>
                <a:ea typeface="华文中宋" pitchFamily="2" charset="-122"/>
              </a:rPr>
              <a:t>K f</a:t>
            </a:r>
            <a:r>
              <a:rPr lang="en-US" altLang="zh-CN" sz="2400" b="1" kern="0" dirty="0">
                <a:latin typeface="Times New Roman"/>
                <a:ea typeface="华文中宋" pitchFamily="2" charset="-122"/>
              </a:rPr>
              <a:t>(</a:t>
            </a:r>
            <a:r>
              <a:rPr lang="en-US" altLang="zh-CN" sz="2400" b="1" i="1" kern="0" dirty="0">
                <a:latin typeface="Times New Roman"/>
                <a:ea typeface="华文中宋" pitchFamily="2" charset="-122"/>
              </a:rPr>
              <a:t>t</a:t>
            </a:r>
            <a:r>
              <a:rPr lang="en-US" altLang="zh-CN" sz="2400" b="1" kern="0" dirty="0">
                <a:latin typeface="Times New Roman"/>
                <a:ea typeface="华文中宋" pitchFamily="2" charset="-122"/>
              </a:rPr>
              <a:t> -</a:t>
            </a:r>
            <a:r>
              <a:rPr lang="en-US" altLang="zh-CN" sz="2800" b="1" i="1" kern="0" dirty="0">
                <a:latin typeface="Times New Roman"/>
                <a:ea typeface="华文中宋" pitchFamily="2" charset="-122"/>
                <a:sym typeface="Symbol" pitchFamily="18" charset="2"/>
              </a:rPr>
              <a:t></a:t>
            </a:r>
            <a:r>
              <a:rPr lang="en-US" altLang="zh-CN" sz="2800" b="1" kern="0" baseline="-25000" dirty="0">
                <a:latin typeface="Times New Roman"/>
                <a:ea typeface="华文中宋" pitchFamily="2" charset="-122"/>
              </a:rPr>
              <a:t>2</a:t>
            </a:r>
            <a:r>
              <a:rPr lang="en-US" altLang="zh-CN" sz="2800" b="1" kern="0" dirty="0">
                <a:latin typeface="Times New Roman"/>
                <a:ea typeface="华文中宋" pitchFamily="2" charset="-122"/>
              </a:rPr>
              <a:t> </a:t>
            </a:r>
            <a:r>
              <a:rPr lang="en-US" altLang="zh-CN" sz="2400" b="1" kern="0" dirty="0">
                <a:latin typeface="Times New Roman"/>
                <a:ea typeface="华文中宋" pitchFamily="2" charset="-122"/>
              </a:rPr>
              <a:t>) 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206DF72-2F47-81EB-E622-F70AF4ECE26F}"/>
              </a:ext>
            </a:extLst>
          </p:cNvPr>
          <p:cNvSpPr/>
          <p:nvPr/>
        </p:nvSpPr>
        <p:spPr>
          <a:xfrm>
            <a:off x="749300" y="4584700"/>
            <a:ext cx="226695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信道传输函数</a:t>
            </a:r>
            <a:endParaRPr lang="zh-CN" altLang="en-US" sz="2800" b="1" dirty="0">
              <a:solidFill>
                <a:srgbClr val="000099"/>
              </a:solidFill>
              <a:latin typeface="+mn-lt"/>
              <a:ea typeface="宋体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849958E-F17E-132A-D4D6-1F880B119E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72163" y="2184400"/>
            <a:ext cx="10223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703860-90B0-2336-622E-019C3096F0D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04925" y="2184400"/>
            <a:ext cx="12430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3269ABA-D5FA-2D4A-5A86-56D4152CC7E9}"/>
              </a:ext>
            </a:extLst>
          </p:cNvPr>
          <p:cNvSpPr/>
          <p:nvPr/>
        </p:nvSpPr>
        <p:spPr>
          <a:xfrm>
            <a:off x="6138863" y="1677988"/>
            <a:ext cx="8001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i="1" dirty="0" err="1">
                <a:latin typeface="+mj-lt"/>
                <a:ea typeface="宋体" charset="-122"/>
              </a:rPr>
              <a:t>f</a:t>
            </a:r>
            <a:r>
              <a:rPr lang="en-US" sz="2400" b="1" baseline="-25000" dirty="0" err="1">
                <a:latin typeface="+mj-lt"/>
                <a:ea typeface="宋体" charset="-122"/>
              </a:rPr>
              <a:t>o</a:t>
            </a:r>
            <a:r>
              <a:rPr lang="en-US" sz="2400" b="1" dirty="0">
                <a:latin typeface="+mj-lt"/>
                <a:ea typeface="宋体" charset="-122"/>
              </a:rPr>
              <a:t>(</a:t>
            </a:r>
            <a:r>
              <a:rPr lang="en-US" sz="2400" b="1" i="1" dirty="0">
                <a:latin typeface="+mj-lt"/>
                <a:ea typeface="宋体" charset="-122"/>
              </a:rPr>
              <a:t>t</a:t>
            </a:r>
            <a:r>
              <a:rPr lang="en-US" sz="2400" b="1" dirty="0">
                <a:latin typeface="+mj-lt"/>
                <a:ea typeface="宋体" charset="-122"/>
              </a:rPr>
              <a:t>)</a:t>
            </a:r>
            <a:endParaRPr lang="zh-CN" altLang="en-US" sz="2400" dirty="0">
              <a:latin typeface="+mj-lt"/>
              <a:ea typeface="宋体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2770EE8-1E00-0E42-DD19-CC055AB34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1695450"/>
            <a:ext cx="3333750" cy="977900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" name="圆角矩形标注 30">
            <a:extLst>
              <a:ext uri="{FF2B5EF4-FFF2-40B4-BE49-F238E27FC236}">
                <a16:creationId xmlns:a16="http://schemas.microsoft.com/office/drawing/2014/main" id="{DB037814-746C-00E1-829C-2C4C3E66EDF4}"/>
              </a:ext>
            </a:extLst>
          </p:cNvPr>
          <p:cNvSpPr/>
          <p:nvPr/>
        </p:nvSpPr>
        <p:spPr bwMode="auto">
          <a:xfrm>
            <a:off x="6794500" y="2851150"/>
            <a:ext cx="1866900" cy="1022350"/>
          </a:xfrm>
          <a:prstGeom prst="wedgeRoundRectCallout">
            <a:avLst>
              <a:gd name="adj1" fmla="val 2046"/>
              <a:gd name="adj2" fmla="val 47828"/>
              <a:gd name="adj3" fmla="val 16667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2800" b="1" i="1" kern="0" dirty="0">
                <a:solidFill>
                  <a:srgbClr val="FF0000"/>
                </a:solidFill>
                <a:latin typeface="Times New Roman"/>
                <a:ea typeface="华文中宋" pitchFamily="2" charset="-122"/>
                <a:sym typeface="Symbol" pitchFamily="18" charset="2"/>
              </a:rPr>
              <a:t></a:t>
            </a:r>
            <a:r>
              <a:rPr lang="en-US" altLang="zh-CN" sz="2800" b="1" i="1" kern="0" dirty="0">
                <a:solidFill>
                  <a:srgbClr val="000099"/>
                </a:solidFill>
                <a:latin typeface="Times New Roman"/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/>
                <a:ea typeface="华文中宋" pitchFamily="2" charset="-122"/>
                <a:sym typeface="Symbol" pitchFamily="18" charset="2"/>
              </a:rPr>
              <a:t>=</a:t>
            </a:r>
            <a:r>
              <a:rPr lang="en-US" altLang="zh-CN" sz="2800" b="1" kern="0" baseline="-25000" dirty="0">
                <a:solidFill>
                  <a:srgbClr val="FF0000"/>
                </a:solidFill>
                <a:latin typeface="Times New Roman"/>
                <a:ea typeface="华文中宋" pitchFamily="2" charset="-122"/>
                <a:sym typeface="Symbol" pitchFamily="18" charset="2"/>
              </a:rPr>
              <a:t>2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/>
                <a:ea typeface="华文中宋" pitchFamily="2" charset="-122"/>
                <a:sym typeface="Symbol" pitchFamily="18" charset="2"/>
              </a:rPr>
              <a:t> -</a:t>
            </a:r>
            <a:r>
              <a:rPr lang="en-US" altLang="zh-CN" sz="2800" b="1" kern="0" baseline="-25000" dirty="0">
                <a:solidFill>
                  <a:srgbClr val="FF0000"/>
                </a:solidFill>
                <a:latin typeface="Times New Roman"/>
                <a:ea typeface="华文中宋" pitchFamily="2" charset="-122"/>
                <a:sym typeface="Symbol" pitchFamily="18" charset="2"/>
              </a:rPr>
              <a:t>1</a:t>
            </a:r>
          </a:p>
          <a:p>
            <a:pPr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相对时延差</a:t>
            </a:r>
          </a:p>
        </p:txBody>
      </p:sp>
      <p:graphicFrame>
        <p:nvGraphicFramePr>
          <p:cNvPr id="28684" name="Object 12">
            <a:extLst>
              <a:ext uri="{FF2B5EF4-FFF2-40B4-BE49-F238E27FC236}">
                <a16:creationId xmlns:a16="http://schemas.microsoft.com/office/drawing/2014/main" id="{A4AFFE2A-1183-2C00-F91E-0E8FD9587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5073650"/>
          <a:ext cx="416083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97080" imgH="419040" progId="Equation.DSMT4">
                  <p:embed/>
                </p:oleObj>
              </mc:Choice>
              <mc:Fallback>
                <p:oleObj name="Equation" r:id="rId3" imgW="2197080" imgH="419040" progId="Equation.DSMT4">
                  <p:embed/>
                  <p:pic>
                    <p:nvPicPr>
                      <p:cNvPr id="28684" name="Object 12">
                        <a:extLst>
                          <a:ext uri="{FF2B5EF4-FFF2-40B4-BE49-F238E27FC236}">
                            <a16:creationId xmlns:a16="http://schemas.microsoft.com/office/drawing/2014/main" id="{A4AFFE2A-1183-2C00-F91E-0E8FD9587C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073650"/>
                        <a:ext cx="416083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3544C0B3-1A53-5702-9CA7-56F95204B6AB}"/>
              </a:ext>
            </a:extLst>
          </p:cNvPr>
          <p:cNvSpPr/>
          <p:nvPr/>
        </p:nvSpPr>
        <p:spPr>
          <a:xfrm>
            <a:off x="749300" y="2984500"/>
            <a:ext cx="20320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则接收信号为</a:t>
            </a:r>
            <a:endParaRPr lang="zh-CN" altLang="en-US" sz="2400" dirty="0">
              <a:ea typeface="宋体" charset="-122"/>
            </a:endParaRPr>
          </a:p>
        </p:txBody>
      </p:sp>
      <p:graphicFrame>
        <p:nvGraphicFramePr>
          <p:cNvPr id="28696" name="Object 24">
            <a:extLst>
              <a:ext uri="{FF2B5EF4-FFF2-40B4-BE49-F238E27FC236}">
                <a16:creationId xmlns:a16="http://schemas.microsoft.com/office/drawing/2014/main" id="{C3D6AE10-3182-DF3F-519F-EAAFCC257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2850" y="4006850"/>
          <a:ext cx="5461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34880" imgH="241200" progId="Equation.DSMT4">
                  <p:embed/>
                </p:oleObj>
              </mc:Choice>
              <mc:Fallback>
                <p:oleObj name="Equation" r:id="rId5" imgW="2234880" imgH="241200" progId="Equation.DSMT4">
                  <p:embed/>
                  <p:pic>
                    <p:nvPicPr>
                      <p:cNvPr id="28696" name="Object 24">
                        <a:extLst>
                          <a:ext uri="{FF2B5EF4-FFF2-40B4-BE49-F238E27FC236}">
                            <a16:creationId xmlns:a16="http://schemas.microsoft.com/office/drawing/2014/main" id="{C3D6AE10-3182-DF3F-519F-EAAFCC2577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4006850"/>
                        <a:ext cx="54610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BD625C3A-520E-7BFC-BC81-41BCBC739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6000750"/>
            <a:ext cx="22669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zh-CN" altLang="en-US" sz="2400" u="sng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常数衰减因子</a:t>
            </a:r>
          </a:p>
        </p:txBody>
      </p:sp>
      <p:graphicFrame>
        <p:nvGraphicFramePr>
          <p:cNvPr id="38" name="Object 27">
            <a:extLst>
              <a:ext uri="{FF2B5EF4-FFF2-40B4-BE49-F238E27FC236}">
                <a16:creationId xmlns:a16="http://schemas.microsoft.com/office/drawing/2014/main" id="{B071E215-BAA3-AA43-EFAB-E389ED576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6125" y="5237163"/>
          <a:ext cx="21875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55600" imgH="228600" progId="Equation.DSMT4">
                  <p:embed/>
                </p:oleObj>
              </mc:Choice>
              <mc:Fallback>
                <p:oleObj name="Equation" r:id="rId7" imgW="1155600" imgH="228600" progId="Equation.DSMT4">
                  <p:embed/>
                  <p:pic>
                    <p:nvPicPr>
                      <p:cNvPr id="38" name="Object 27">
                        <a:extLst>
                          <a:ext uri="{FF2B5EF4-FFF2-40B4-BE49-F238E27FC236}">
                            <a16:creationId xmlns:a16="http://schemas.microsoft.com/office/drawing/2014/main" id="{B071E215-BAA3-AA43-EFAB-E389ED576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5237163"/>
                        <a:ext cx="21875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06138D2F-14B5-386C-1D75-E07C3C2F7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6007100"/>
            <a:ext cx="29543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800"/>
              </a:lnSpc>
            </a:pPr>
            <a:r>
              <a:rPr lang="zh-CN" altLang="en-US" sz="2400" u="sng" dirty="0">
                <a:solidFill>
                  <a:srgbClr val="8000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确定的传输时延因子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903CC1-CCCC-E344-3F82-2DB6CB1E2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6000750"/>
            <a:ext cx="37814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zh-CN" altLang="en-US" sz="2400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与信号频率</a:t>
            </a:r>
            <a:r>
              <a:rPr lang="zh-CN" altLang="en-US" sz="2400" b="1" i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</a:t>
            </a:r>
            <a:r>
              <a:rPr lang="zh-CN" altLang="en-US" sz="2400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有关的复因子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27" grpId="0"/>
      <p:bldP spid="29" grpId="0" animBg="1"/>
      <p:bldP spid="31" grpId="0" animBg="1"/>
      <p:bldP spid="24" grpId="0"/>
      <p:bldP spid="26" grpId="0"/>
      <p:bldP spid="39" grpId="0"/>
      <p:bldP spid="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选择性衰落">
            <a:extLst>
              <a:ext uri="{FF2B5EF4-FFF2-40B4-BE49-F238E27FC236}">
                <a16:creationId xmlns:a16="http://schemas.microsoft.com/office/drawing/2014/main" id="{81EBE269-C34D-5AFC-A27C-8F5410DFE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2628900"/>
            <a:ext cx="4343400" cy="195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圆角矩形 15">
            <a:extLst>
              <a:ext uri="{FF2B5EF4-FFF2-40B4-BE49-F238E27FC236}">
                <a16:creationId xmlns:a16="http://schemas.microsoft.com/office/drawing/2014/main" id="{97B4F5D9-B3CA-8478-964B-E5866966B533}"/>
              </a:ext>
            </a:extLst>
          </p:cNvPr>
          <p:cNvSpPr/>
          <p:nvPr/>
        </p:nvSpPr>
        <p:spPr bwMode="auto">
          <a:xfrm>
            <a:off x="2170113" y="1531938"/>
            <a:ext cx="4311650" cy="977900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29699" name="Object 4">
            <a:extLst>
              <a:ext uri="{FF2B5EF4-FFF2-40B4-BE49-F238E27FC236}">
                <a16:creationId xmlns:a16="http://schemas.microsoft.com/office/drawing/2014/main" id="{181C581B-A3F0-582C-B30A-7DB516DFF6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3950" y="1562100"/>
          <a:ext cx="40449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54000" imgH="431640" progId="Equation.DSMT4">
                  <p:embed/>
                </p:oleObj>
              </mc:Choice>
              <mc:Fallback>
                <p:oleObj name="Equation" r:id="rId5" imgW="1854000" imgH="431640" progId="Equation.DSMT4">
                  <p:embed/>
                  <p:pic>
                    <p:nvPicPr>
                      <p:cNvPr id="29699" name="Object 4">
                        <a:extLst>
                          <a:ext uri="{FF2B5EF4-FFF2-40B4-BE49-F238E27FC236}">
                            <a16:creationId xmlns:a16="http://schemas.microsoft.com/office/drawing/2014/main" id="{181C581B-A3F0-582C-B30A-7DB516DFF6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1562100"/>
                        <a:ext cx="40449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椭圆 17">
            <a:extLst>
              <a:ext uri="{FF2B5EF4-FFF2-40B4-BE49-F238E27FC236}">
                <a16:creationId xmlns:a16="http://schemas.microsoft.com/office/drawing/2014/main" id="{52D3EE9E-CBC5-DC1F-7E99-E58AE2058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4105275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3E4926D-AE96-1296-0FC7-113454D8B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563" y="3043238"/>
            <a:ext cx="88900" cy="88900"/>
          </a:xfrm>
          <a:prstGeom prst="ellipse">
            <a:avLst/>
          </a:prstGeom>
          <a:solidFill>
            <a:srgbClr val="008000"/>
          </a:solidFill>
          <a:ln w="9525" algn="ctr">
            <a:solidFill>
              <a:srgbClr val="008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2E5867-7949-AF0F-E564-763006517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4095750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4D0972D-A9AD-641B-7399-D8CBEB80A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3028950"/>
            <a:ext cx="88900" cy="88900"/>
          </a:xfrm>
          <a:prstGeom prst="ellipse">
            <a:avLst/>
          </a:prstGeom>
          <a:solidFill>
            <a:srgbClr val="008000"/>
          </a:solidFill>
          <a:ln w="9525" algn="ctr">
            <a:solidFill>
              <a:srgbClr val="008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361B1D1-5F36-DD38-B201-D7BBC842FF07}"/>
              </a:ext>
            </a:extLst>
          </p:cNvPr>
          <p:cNvSpPr/>
          <p:nvPr/>
        </p:nvSpPr>
        <p:spPr>
          <a:xfrm>
            <a:off x="1060450" y="4737100"/>
            <a:ext cx="7067550" cy="541338"/>
          </a:xfrm>
          <a:prstGeom prst="rect">
            <a:avLst/>
          </a:prstGeom>
          <a:solidFill>
            <a:schemeClr val="accent3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500"/>
              </a:lnSpc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信道对信号不同的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频率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成分，将有不同的衰减。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16DE55-FEF5-1A48-6512-DB1CA15BA1A5}"/>
              </a:ext>
            </a:extLst>
          </p:cNvPr>
          <p:cNvSpPr/>
          <p:nvPr/>
        </p:nvSpPr>
        <p:spPr>
          <a:xfrm>
            <a:off x="1416050" y="5322888"/>
            <a:ext cx="3135313" cy="4619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  ——</a:t>
            </a:r>
            <a:r>
              <a:rPr lang="zh-CN" altLang="en-US" sz="2400" b="1" dirty="0">
                <a:solidFill>
                  <a:schemeClr val="hlink"/>
                </a:solidFill>
                <a:ea typeface="宋体" charset="-122"/>
              </a:rPr>
              <a:t>频率选择性衰落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29" name="AutoShape 24">
            <a:extLst>
              <a:ext uri="{FF2B5EF4-FFF2-40B4-BE49-F238E27FC236}">
                <a16:creationId xmlns:a16="http://schemas.microsoft.com/office/drawing/2014/main" id="{BEAAF950-ADB7-A0CA-432F-9E03A9A39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5429250"/>
            <a:ext cx="2266950" cy="1200150"/>
          </a:xfrm>
          <a:prstGeom prst="cloudCallout">
            <a:avLst>
              <a:gd name="adj1" fmla="val -112650"/>
              <a:gd name="adj2" fmla="val -31764"/>
            </a:avLst>
          </a:prstGeom>
          <a:solidFill>
            <a:srgbClr val="FFFFCC"/>
          </a:solidFill>
          <a:ln w="19050">
            <a:solidFill>
              <a:schemeClr val="bg2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400" b="1" dirty="0">
                <a:latin typeface="宋体" pitchFamily="2" charset="-122"/>
                <a:ea typeface="宋体" charset="-122"/>
              </a:rPr>
              <a:t>如何减小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charset="-122"/>
              </a:rPr>
              <a:t>？</a:t>
            </a:r>
            <a:endParaRPr lang="zh-CN" altLang="en-US" sz="2800" b="1" dirty="0">
              <a:latin typeface="宋体" pitchFamily="2" charset="-122"/>
              <a:ea typeface="宋体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9F9374D-01B4-EA8B-E4E5-609811F88172}"/>
              </a:ext>
            </a:extLst>
          </p:cNvPr>
          <p:cNvSpPr/>
          <p:nvPr/>
        </p:nvSpPr>
        <p:spPr>
          <a:xfrm>
            <a:off x="838200" y="1073150"/>
            <a:ext cx="20320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信道幅频特性</a:t>
            </a:r>
            <a:endParaRPr lang="zh-CN" altLang="en-US" sz="2400" b="1" dirty="0">
              <a:solidFill>
                <a:srgbClr val="000099"/>
              </a:solidFill>
              <a:ea typeface="宋体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6" grpId="0" animBg="1"/>
      <p:bldP spid="27" grpId="0"/>
      <p:bldP spid="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5" descr="选择性衰落">
            <a:extLst>
              <a:ext uri="{FF2B5EF4-FFF2-40B4-BE49-F238E27FC236}">
                <a16:creationId xmlns:a16="http://schemas.microsoft.com/office/drawing/2014/main" id="{C1DE869D-EC4D-6288-B6D1-0B94C96D0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387475"/>
            <a:ext cx="3960813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Text Box 6">
            <a:extLst>
              <a:ext uri="{FF2B5EF4-FFF2-40B4-BE49-F238E27FC236}">
                <a16:creationId xmlns:a16="http://schemas.microsoft.com/office/drawing/2014/main" id="{6AA6A73D-410A-BC42-07EA-9DB7EEDEE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5781675"/>
            <a:ext cx="30305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zh-CN" sz="2800"/>
          </a:p>
        </p:txBody>
      </p:sp>
      <p:sp>
        <p:nvSpPr>
          <p:cNvPr id="139273" name="Rectangle 9">
            <a:extLst>
              <a:ext uri="{FF2B5EF4-FFF2-40B4-BE49-F238E27FC236}">
                <a16:creationId xmlns:a16="http://schemas.microsoft.com/office/drawing/2014/main" id="{4066D1FA-10FE-B884-C609-05134E9B7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1162050"/>
            <a:ext cx="4622800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buClr>
                <a:srgbClr val="0000CC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信道相关带宽：</a:t>
            </a: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ts val="3500"/>
              </a:lnSpc>
            </a:pPr>
            <a:endParaRPr lang="en-US" altLang="zh-CN" sz="240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ts val="3500"/>
              </a:lnSpc>
            </a:pPr>
            <a:endParaRPr lang="en-US" altLang="zh-CN" sz="240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ts val="35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定义为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相邻传输零点的频率间隔</a:t>
            </a:r>
            <a:r>
              <a:rPr lang="en-US" altLang="zh-CN" sz="2400" b="1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39274" name="Rectangle 10">
            <a:extLst>
              <a:ext uri="{FF2B5EF4-FFF2-40B4-BE49-F238E27FC236}">
                <a16:creationId xmlns:a16="http://schemas.microsoft.com/office/drawing/2014/main" id="{AA5E3424-6B31-E4F0-54B0-25D83058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3340100"/>
            <a:ext cx="7689850" cy="14224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                                   ，工程经验公式：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20000"/>
              </a:lnSpc>
              <a:defRPr/>
            </a:pP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b="1" i="1" dirty="0">
                <a:latin typeface="华文中宋" pitchFamily="2" charset="-122"/>
                <a:ea typeface="华文中宋" pitchFamily="2" charset="-122"/>
              </a:rPr>
              <a:t>                      </a:t>
            </a:r>
            <a:endParaRPr lang="en-US" altLang="zh-CN" sz="2400" b="1" i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2230" name="Rectangle 13">
            <a:extLst>
              <a:ext uri="{FF2B5EF4-FFF2-40B4-BE49-F238E27FC236}">
                <a16:creationId xmlns:a16="http://schemas.microsoft.com/office/drawing/2014/main" id="{66FD9E39-8AC0-101D-BBEE-698BC8F0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3" y="3879850"/>
            <a:ext cx="314325" cy="269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281" name="Line 17">
            <a:extLst>
              <a:ext uri="{FF2B5EF4-FFF2-40B4-BE49-F238E27FC236}">
                <a16:creationId xmlns:a16="http://schemas.microsoft.com/office/drawing/2014/main" id="{DAA31EB7-424A-07D2-DE49-E97C993B53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3788" y="1431925"/>
            <a:ext cx="14287" cy="125888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AutoShape 19">
            <a:extLst>
              <a:ext uri="{FF2B5EF4-FFF2-40B4-BE49-F238E27FC236}">
                <a16:creationId xmlns:a16="http://schemas.microsoft.com/office/drawing/2014/main" id="{FF4D369C-C623-8D6D-23A5-AC1CB5CB0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361950"/>
            <a:ext cx="8001000" cy="611188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SzPct val="65000"/>
              <a:defRPr/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减小频率选择性衰落的措施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20A6844-7558-063B-13E7-74DACC1CC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2655888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736AF08-907C-EE5B-6371-15F5B321B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275" y="2657475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79" name="矩形 23">
            <a:extLst>
              <a:ext uri="{FF2B5EF4-FFF2-40B4-BE49-F238E27FC236}">
                <a16:creationId xmlns:a16="http://schemas.microsoft.com/office/drawing/2014/main" id="{03D9E9FF-9033-8404-55CC-DE7A8B2B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1368425"/>
            <a:ext cx="525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△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E6E2F35-90DE-10B4-DA66-7BBADB3701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83313" y="1722438"/>
            <a:ext cx="1155700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Line 17">
            <a:extLst>
              <a:ext uri="{FF2B5EF4-FFF2-40B4-BE49-F238E27FC236}">
                <a16:creationId xmlns:a16="http://schemas.microsoft.com/office/drawing/2014/main" id="{C1C4F9AE-C1A2-F011-8806-59022C209A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24725" y="1457325"/>
            <a:ext cx="14288" cy="125888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6695057-198C-3C9D-F893-425145544AE1}"/>
              </a:ext>
            </a:extLst>
          </p:cNvPr>
          <p:cNvSpPr/>
          <p:nvPr/>
        </p:nvSpPr>
        <p:spPr>
          <a:xfrm>
            <a:off x="2038350" y="1777425"/>
            <a:ext cx="1911350" cy="646331"/>
          </a:xfrm>
          <a:prstGeom prst="rect">
            <a:avLst/>
          </a:prstGeom>
          <a:solidFill>
            <a:schemeClr val="accent3">
              <a:lumMod val="95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lt"/>
                <a:ea typeface="华文中宋" pitchFamily="2" charset="-122"/>
              </a:rPr>
              <a:t>△</a:t>
            </a:r>
            <a:r>
              <a:rPr lang="en-US" altLang="zh-CN" sz="3200" b="1" i="1" dirty="0">
                <a:latin typeface="+mn-lt"/>
                <a:ea typeface="华文中宋" pitchFamily="2" charset="-122"/>
              </a:rPr>
              <a:t>f</a:t>
            </a:r>
            <a:r>
              <a:rPr lang="en-US" altLang="zh-CN" sz="3200" b="1" dirty="0">
                <a:latin typeface="+mn-lt"/>
                <a:ea typeface="华文中宋" pitchFamily="2" charset="-122"/>
              </a:rPr>
              <a:t> </a:t>
            </a:r>
            <a:r>
              <a:rPr lang="zh-CN" altLang="en-US" sz="3200" b="1" dirty="0">
                <a:latin typeface="+mn-lt"/>
                <a:ea typeface="华文中宋" pitchFamily="2" charset="-122"/>
              </a:rPr>
              <a:t>＝</a:t>
            </a:r>
            <a:r>
              <a:rPr lang="en-US" altLang="zh-CN" sz="3200" b="1" dirty="0">
                <a:latin typeface="+mn-lt"/>
                <a:ea typeface="华文中宋" pitchFamily="2" charset="-122"/>
              </a:rPr>
              <a:t>1/</a:t>
            </a:r>
            <a:r>
              <a:rPr lang="en-US" altLang="zh-CN" sz="3600" b="1" i="1" dirty="0">
                <a:latin typeface="+mn-lt"/>
                <a:ea typeface="华文中宋" pitchFamily="2" charset="-122"/>
                <a:sym typeface="Symbol" pitchFamily="18" charset="2"/>
              </a:rPr>
              <a:t></a:t>
            </a:r>
            <a:endParaRPr lang="zh-CN" altLang="en-US" sz="3600" b="1" dirty="0">
              <a:latin typeface="+mn-lt"/>
              <a:ea typeface="宋体" charset="-122"/>
            </a:endParaRPr>
          </a:p>
        </p:txBody>
      </p:sp>
      <p:sp>
        <p:nvSpPr>
          <p:cNvPr id="83988" name="矩形 31">
            <a:extLst>
              <a:ext uri="{FF2B5EF4-FFF2-40B4-BE49-F238E27FC236}">
                <a16:creationId xmlns:a16="http://schemas.microsoft.com/office/drawing/2014/main" id="{2EA8B6A7-0FD5-2635-FD71-5B6A42FAB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3384550"/>
            <a:ext cx="426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应使信号带宽  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E140EE4-B2DC-9D18-06B3-C985CE3E9539}"/>
              </a:ext>
            </a:extLst>
          </p:cNvPr>
          <p:cNvSpPr/>
          <p:nvPr/>
        </p:nvSpPr>
        <p:spPr>
          <a:xfrm>
            <a:off x="2927350" y="4034786"/>
            <a:ext cx="3333750" cy="683264"/>
          </a:xfrm>
          <a:prstGeom prst="rect">
            <a:avLst/>
          </a:prstGeom>
          <a:solidFill>
            <a:schemeClr val="accent3">
              <a:lumMod val="95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b="1" i="1" dirty="0">
                <a:latin typeface="+mn-lt"/>
                <a:ea typeface="宋体" charset="-122"/>
                <a:cs typeface="Arial" pitchFamily="34" charset="0"/>
              </a:rPr>
              <a:t>B</a:t>
            </a:r>
            <a:r>
              <a:rPr lang="en-US" altLang="zh-CN" sz="2400" b="1" dirty="0">
                <a:latin typeface="+mn-lt"/>
                <a:ea typeface="宋体" charset="-122"/>
                <a:cs typeface="Arial" pitchFamily="34" charset="0"/>
              </a:rPr>
              <a:t>s</a:t>
            </a:r>
            <a:r>
              <a:rPr lang="en-US" altLang="zh-CN" sz="3200" b="1" i="1" dirty="0">
                <a:latin typeface="+mn-lt"/>
                <a:ea typeface="宋体" charset="-122"/>
                <a:cs typeface="Arial" pitchFamily="34" charset="0"/>
              </a:rPr>
              <a:t> </a:t>
            </a:r>
            <a:r>
              <a:rPr lang="zh-CN" altLang="en-US" sz="3200" dirty="0">
                <a:latin typeface="+mn-lt"/>
                <a:ea typeface="华文中宋" pitchFamily="2" charset="-122"/>
              </a:rPr>
              <a:t>＝</a:t>
            </a:r>
            <a:r>
              <a:rPr lang="en-US" altLang="zh-CN" sz="3200" b="1" dirty="0">
                <a:latin typeface="+mn-lt"/>
                <a:ea typeface="宋体" charset="-122"/>
                <a:cs typeface="Arial" pitchFamily="34" charset="0"/>
              </a:rPr>
              <a:t>(1/3 ~ 1/5)</a:t>
            </a:r>
            <a:r>
              <a:rPr lang="zh-CN" altLang="en-US" sz="2400" b="1" dirty="0">
                <a:latin typeface="+mn-lt"/>
                <a:ea typeface="宋体" charset="-122"/>
                <a:cs typeface="Arial" pitchFamily="34" charset="0"/>
              </a:rPr>
              <a:t>△</a:t>
            </a:r>
            <a:r>
              <a:rPr lang="en-US" altLang="zh-CN" sz="3200" b="1" i="1" dirty="0">
                <a:latin typeface="+mn-lt"/>
                <a:ea typeface="宋体" charset="-122"/>
                <a:cs typeface="Arial" pitchFamily="34" charset="0"/>
              </a:rPr>
              <a:t>f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A1D0387-B596-E061-E1DD-0F53711079E4}"/>
              </a:ext>
            </a:extLst>
          </p:cNvPr>
          <p:cNvSpPr/>
          <p:nvPr/>
        </p:nvSpPr>
        <p:spPr>
          <a:xfrm>
            <a:off x="793750" y="4884738"/>
            <a:ext cx="7645400" cy="14779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lvl="2"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数字信号的码元宽度</a:t>
            </a:r>
            <a:r>
              <a:rPr lang="en-US" altLang="zh-CN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 marL="0" lvl="2"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endParaRPr lang="en-US" altLang="zh-CN" sz="2400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  <a:p>
            <a:pPr marL="0" lvl="2"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endParaRPr lang="zh-CN" altLang="en-US" sz="2400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buClr>
                <a:srgbClr val="0000CC"/>
              </a:buClr>
              <a:buSzPct val="55000"/>
              <a:defRPr/>
            </a:pP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A711271-4104-5100-7CC6-80E3871B19A3}"/>
              </a:ext>
            </a:extLst>
          </p:cNvPr>
          <p:cNvSpPr/>
          <p:nvPr/>
        </p:nvSpPr>
        <p:spPr>
          <a:xfrm>
            <a:off x="2927350" y="5427770"/>
            <a:ext cx="2667000" cy="757130"/>
          </a:xfrm>
          <a:prstGeom prst="rect">
            <a:avLst/>
          </a:prstGeom>
          <a:solidFill>
            <a:schemeClr val="accent3">
              <a:lumMod val="95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b="1" i="1" dirty="0">
                <a:latin typeface="+mn-lt"/>
                <a:ea typeface="宋体" charset="-122"/>
                <a:cs typeface="Arial" pitchFamily="34" charset="0"/>
              </a:rPr>
              <a:t>T</a:t>
            </a:r>
            <a:r>
              <a:rPr lang="en-US" altLang="zh-CN" sz="2400" b="1" dirty="0">
                <a:latin typeface="+mn-lt"/>
                <a:ea typeface="宋体" charset="-122"/>
                <a:cs typeface="Arial" pitchFamily="34" charset="0"/>
              </a:rPr>
              <a:t>s</a:t>
            </a:r>
            <a:r>
              <a:rPr lang="en-US" altLang="zh-CN" sz="3200" b="1" i="1" dirty="0">
                <a:latin typeface="+mn-lt"/>
                <a:ea typeface="宋体" charset="-122"/>
                <a:cs typeface="Arial" pitchFamily="34" charset="0"/>
              </a:rPr>
              <a:t> </a:t>
            </a:r>
            <a:r>
              <a:rPr lang="zh-CN" altLang="en-US" sz="3200" dirty="0">
                <a:latin typeface="+mn-lt"/>
                <a:ea typeface="华文中宋" pitchFamily="2" charset="-122"/>
              </a:rPr>
              <a:t>＝</a:t>
            </a:r>
            <a:r>
              <a:rPr lang="en-US" altLang="zh-CN" sz="3200" b="1" dirty="0">
                <a:latin typeface="+mn-lt"/>
                <a:ea typeface="宋体" charset="-122"/>
                <a:cs typeface="Arial" pitchFamily="34" charset="0"/>
              </a:rPr>
              <a:t>(3 ~ 5)</a:t>
            </a:r>
            <a:r>
              <a:rPr lang="en-US" altLang="zh-CN" sz="3600" b="1" i="1" dirty="0">
                <a:ea typeface="华文中宋" pitchFamily="2" charset="-122"/>
                <a:sym typeface="Symbol" pitchFamily="18" charset="2"/>
              </a:rPr>
              <a:t></a:t>
            </a:r>
            <a:endParaRPr lang="en-US" altLang="zh-CN" sz="3600" b="1" i="1" dirty="0">
              <a:latin typeface="+mn-lt"/>
              <a:ea typeface="宋体" charset="-122"/>
              <a:cs typeface="Arial" pitchFamily="34" charset="0"/>
            </a:endParaRPr>
          </a:p>
        </p:txBody>
      </p:sp>
      <p:sp>
        <p:nvSpPr>
          <p:cNvPr id="83996" name="矩形 34">
            <a:extLst>
              <a:ext uri="{FF2B5EF4-FFF2-40B4-BE49-F238E27FC236}">
                <a16:creationId xmlns:a16="http://schemas.microsoft.com/office/drawing/2014/main" id="{F907B4F6-2789-B81B-64D2-4464AD329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32425"/>
            <a:ext cx="1400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3399"/>
                </a:solidFill>
                <a:latin typeface="Times New Roman" panose="02020603050405020304" pitchFamily="18" charset="0"/>
                <a:ea typeface="仿宋_GB2312" pitchFamily="49" charset="-122"/>
              </a:rPr>
              <a:t>→</a:t>
            </a:r>
            <a:r>
              <a:rPr lang="en-US" altLang="zh-CN" sz="3200" b="1" i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↓</a:t>
            </a:r>
            <a:endParaRPr lang="zh-CN" altLang="en-US" sz="4000"/>
          </a:p>
        </p:txBody>
      </p:sp>
      <p:sp>
        <p:nvSpPr>
          <p:cNvPr id="139276" name="Rectangle 12">
            <a:extLst>
              <a:ext uri="{FF2B5EF4-FFF2-40B4-BE49-F238E27FC236}">
                <a16:creationId xmlns:a16="http://schemas.microsoft.com/office/drawing/2014/main" id="{0049DBF4-6F37-6F5C-C01A-36723F2D9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20955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hlink"/>
                </a:solidFill>
                <a:sym typeface="Symbol" panose="05050102010706020507" pitchFamily="18" charset="2"/>
              </a:rPr>
              <a:t>m</a:t>
            </a:r>
          </a:p>
        </p:txBody>
      </p:sp>
      <p:sp>
        <p:nvSpPr>
          <p:cNvPr id="139286" name="Rectangle 22">
            <a:extLst>
              <a:ext uri="{FF2B5EF4-FFF2-40B4-BE49-F238E27FC236}">
                <a16:creationId xmlns:a16="http://schemas.microsoft.com/office/drawing/2014/main" id="{CCBEFFA1-84A1-BC31-1D01-CEE5A3D0B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5729288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m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3757B87-BEF8-FAEF-B7DB-61ED77C70AE2}"/>
              </a:ext>
            </a:extLst>
          </p:cNvPr>
          <p:cNvSpPr/>
          <p:nvPr/>
        </p:nvSpPr>
        <p:spPr>
          <a:xfrm>
            <a:off x="2927350" y="3349625"/>
            <a:ext cx="13335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>
                <a:solidFill>
                  <a:srgbClr val="0000CC"/>
                </a:solidFill>
                <a:latin typeface="+mn-lt"/>
                <a:ea typeface="宋体" charset="-122"/>
                <a:cs typeface="Arial" pitchFamily="34" charset="0"/>
              </a:rPr>
              <a:t>B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宋体" charset="-122"/>
                <a:cs typeface="Arial" pitchFamily="34" charset="0"/>
              </a:rPr>
              <a:t>s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宋体" charset="-122"/>
                <a:cs typeface="Arial" pitchFamily="34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宋体" charset="-122"/>
                <a:cs typeface="Arial" pitchFamily="34" charset="0"/>
              </a:rPr>
              <a:t>&lt; </a:t>
            </a:r>
            <a:r>
              <a:rPr lang="en-US" altLang="zh-CN" sz="2000" b="1" dirty="0">
                <a:solidFill>
                  <a:srgbClr val="0000CC"/>
                </a:solidFill>
                <a:latin typeface="+mn-lt"/>
                <a:ea typeface="宋体" charset="-122"/>
                <a:cs typeface="Arial" pitchFamily="34" charset="0"/>
              </a:rPr>
              <a:t>△</a:t>
            </a:r>
            <a:r>
              <a:rPr lang="en-US" altLang="zh-CN" sz="2800" b="1" i="1" dirty="0">
                <a:solidFill>
                  <a:srgbClr val="0000CC"/>
                </a:solidFill>
                <a:latin typeface="+mn-lt"/>
                <a:ea typeface="宋体" charset="-122"/>
                <a:cs typeface="Arial" pitchFamily="34" charset="0"/>
              </a:rPr>
              <a:t>f</a:t>
            </a:r>
            <a:endParaRPr lang="zh-CN" altLang="en-US" sz="2800" dirty="0">
              <a:solidFill>
                <a:srgbClr val="0000CC"/>
              </a:solidFill>
              <a:latin typeface="+mn-lt"/>
              <a:ea typeface="宋体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0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39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139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9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0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1" dur="20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5" dur="20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83979" grpId="0"/>
      <p:bldP spid="83988" grpId="0"/>
      <p:bldP spid="38" grpId="0" animBg="1"/>
      <p:bldP spid="83996" grpId="0"/>
      <p:bldP spid="139276" grpId="0"/>
      <p:bldP spid="139286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43">
            <a:extLst>
              <a:ext uri="{FF2B5EF4-FFF2-40B4-BE49-F238E27FC236}">
                <a16:creationId xmlns:a16="http://schemas.microsoft.com/office/drawing/2014/main" id="{3E6F8C96-68F8-C76E-44F6-EE56D6A6A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64" y="2949281"/>
            <a:ext cx="1111250" cy="61912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归纳</a:t>
            </a:r>
            <a:endParaRPr lang="zh-CN" altLang="en-US" sz="28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17DDFDC9-5CC8-315A-1921-CDE77A031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73" y="3923245"/>
            <a:ext cx="2422283" cy="453325"/>
          </a:xfrm>
          <a:prstGeom prst="flowChartAlternateProcess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000" b="1" dirty="0">
                <a:latin typeface="Arial" pitchFamily="34" charset="0"/>
                <a:ea typeface="隶书" pitchFamily="49" charset="-122"/>
                <a:cs typeface="Arial" pitchFamily="34" charset="0"/>
              </a:rPr>
              <a:t>  </a:t>
            </a:r>
            <a:r>
              <a:rPr lang="zh-CN" altLang="en-US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随参信道特性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9473D283-5D29-F3A1-078C-7575F287A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755" y="3838959"/>
            <a:ext cx="2355850" cy="522288"/>
          </a:xfrm>
          <a:prstGeom prst="flowChartAlternateProcess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800" b="1" dirty="0">
                <a:latin typeface="Arial" pitchFamily="34" charset="0"/>
                <a:ea typeface="隶书" pitchFamily="49" charset="-122"/>
                <a:cs typeface="Arial" pitchFamily="34" charset="0"/>
              </a:rPr>
              <a:t>  </a:t>
            </a:r>
            <a:r>
              <a:rPr lang="zh-CN" altLang="en-US" sz="3200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多径效应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58C9F3F4-A325-59EA-A59D-6A9C790C9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35" y="3838960"/>
            <a:ext cx="3474720" cy="522287"/>
          </a:xfrm>
          <a:prstGeom prst="flowChartAlternateProcess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800" b="1" dirty="0">
                <a:latin typeface="Arial" pitchFamily="34" charset="0"/>
                <a:ea typeface="隶书" pitchFamily="49" charset="-122"/>
                <a:cs typeface="Arial" pitchFamily="34" charset="0"/>
              </a:rPr>
              <a:t>  </a:t>
            </a:r>
            <a:r>
              <a:rPr lang="zh-CN" altLang="en-US" sz="3200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减小衰落的措施</a:t>
            </a:r>
          </a:p>
        </p:txBody>
      </p:sp>
      <p:pic>
        <p:nvPicPr>
          <p:cNvPr id="86018" name="Picture 2">
            <a:extLst>
              <a:ext uri="{FF2B5EF4-FFF2-40B4-BE49-F238E27FC236}">
                <a16:creationId xmlns:a16="http://schemas.microsoft.com/office/drawing/2014/main" id="{B83C82E7-56BA-A7F5-DC31-5DC427AA6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2"/>
          <a:stretch>
            <a:fillRect/>
          </a:stretch>
        </p:blipFill>
        <p:spPr bwMode="auto">
          <a:xfrm>
            <a:off x="169027" y="4481562"/>
            <a:ext cx="2377440" cy="137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Picture 3">
            <a:extLst>
              <a:ext uri="{FF2B5EF4-FFF2-40B4-BE49-F238E27FC236}">
                <a16:creationId xmlns:a16="http://schemas.microsoft.com/office/drawing/2014/main" id="{6533D171-7D8C-FD11-5553-D3C54E2A1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4402154"/>
            <a:ext cx="334803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2E1A267B-FE6F-CD08-A609-F32F5AB90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37" r="-542"/>
          <a:stretch>
            <a:fillRect/>
          </a:stretch>
        </p:blipFill>
        <p:spPr bwMode="auto">
          <a:xfrm>
            <a:off x="2591310" y="4509270"/>
            <a:ext cx="2753485" cy="155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C13ECD-9325-8934-7338-FD39163F0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13" y="320040"/>
            <a:ext cx="4463448" cy="3191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8069D317-6C40-A611-7578-A29E612FFF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371850" y="3497263"/>
            <a:ext cx="2884488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无线信道</a:t>
            </a:r>
            <a:endParaRPr lang="en-US" altLang="zh-CN" sz="4400" kern="0" dirty="0">
              <a:solidFill>
                <a:srgbClr val="003399"/>
              </a:solidFill>
              <a:ea typeface="宋体" charset="-122"/>
            </a:endParaRPr>
          </a:p>
          <a:p>
            <a:pPr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4D3ECAED-BD09-548B-6C2C-332AD5A2D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b="1" u="sng" dirty="0">
                <a:solidFill>
                  <a:srgbClr val="800080"/>
                </a:solidFill>
                <a:ea typeface="宋体" charset="-122"/>
              </a:rPr>
              <a:t>§</a:t>
            </a:r>
            <a:r>
              <a:rPr lang="en-US" altLang="en-US" sz="4000" b="1" u="sng" dirty="0">
                <a:solidFill>
                  <a:srgbClr val="800080"/>
                </a:solidFill>
                <a:ea typeface="微软雅黑" pitchFamily="34" charset="-122"/>
                <a:cs typeface="Arial" charset="0"/>
              </a:rPr>
              <a:t>4</a:t>
            </a:r>
            <a:r>
              <a:rPr lang="en-US" altLang="zh-CN" sz="4000" b="1" u="sng" dirty="0">
                <a:solidFill>
                  <a:srgbClr val="800080"/>
                </a:solidFill>
                <a:ea typeface="微软雅黑" pitchFamily="34" charset="-122"/>
                <a:cs typeface="Arial" charset="0"/>
              </a:rPr>
              <a:t>.1  </a:t>
            </a:r>
            <a:endParaRPr lang="zh-CN" altLang="en-US" sz="4000" b="1" u="sng" dirty="0">
              <a:solidFill>
                <a:srgbClr val="80008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369B2664-0434-7ADF-DF6B-241F07F7AE8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327400" y="3295650"/>
            <a:ext cx="26225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信道噪声</a:t>
            </a: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39BCF2CE-5450-5112-FA92-B95FE1669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5557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b="1" u="sng" dirty="0">
                <a:solidFill>
                  <a:srgbClr val="800080"/>
                </a:solidFill>
                <a:ea typeface="宋体" charset="-122"/>
              </a:rPr>
              <a:t>§</a:t>
            </a:r>
            <a:r>
              <a:rPr lang="en-US" altLang="en-US" sz="4000" b="1" u="sng" dirty="0">
                <a:solidFill>
                  <a:srgbClr val="800080"/>
                </a:solidFill>
                <a:ea typeface="微软雅黑" pitchFamily="34" charset="-122"/>
                <a:cs typeface="Arial" charset="0"/>
              </a:rPr>
              <a:t>4</a:t>
            </a:r>
            <a:r>
              <a:rPr lang="en-US" altLang="zh-CN" sz="4000" b="1" u="sng" dirty="0">
                <a:solidFill>
                  <a:srgbClr val="800080"/>
                </a:solidFill>
                <a:ea typeface="微软雅黑" pitchFamily="34" charset="-122"/>
                <a:cs typeface="Arial" charset="0"/>
              </a:rPr>
              <a:t>.5 </a:t>
            </a:r>
            <a:endParaRPr lang="zh-CN" altLang="en-US" sz="4000" b="1" u="sng" dirty="0">
              <a:solidFill>
                <a:srgbClr val="80008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96D562C-1E3C-7FCC-EC31-946A9FA49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1117600"/>
            <a:ext cx="7689850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80000"/>
              <a:defRPr/>
            </a:pPr>
            <a:r>
              <a:rPr lang="en-US" altLang="zh-CN" sz="2800" b="1" dirty="0">
                <a:solidFill>
                  <a:srgbClr val="800080"/>
                </a:solidFill>
                <a:ea typeface="微软雅黑" pitchFamily="34" charset="-122"/>
                <a:cs typeface="Arial" charset="0"/>
              </a:rPr>
              <a:t> 1.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  <a:cs typeface="Arial" charset="0"/>
              </a:rPr>
              <a:t>何谓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charset="0"/>
              </a:rPr>
              <a:t>噪声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50E7A3-B968-3BAB-DB1A-DB0AEC1E4E19}"/>
              </a:ext>
            </a:extLst>
          </p:cNvPr>
          <p:cNvSpPr/>
          <p:nvPr/>
        </p:nvSpPr>
        <p:spPr>
          <a:xfrm>
            <a:off x="1771650" y="4229100"/>
            <a:ext cx="444500" cy="20494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ts val="1900"/>
              </a:lnSpc>
              <a:spcBef>
                <a:spcPct val="20000"/>
              </a:spcBef>
              <a:buClr>
                <a:srgbClr val="FF0000"/>
              </a:buClr>
              <a:buSzPct val="70000"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1900"/>
              </a:lnSpc>
              <a:spcBef>
                <a:spcPct val="20000"/>
              </a:spcBef>
              <a:buClr>
                <a:srgbClr val="FF0000"/>
              </a:buClr>
              <a:buSzPct val="70000"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噪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1900"/>
              </a:lnSpc>
              <a:spcBef>
                <a:spcPct val="20000"/>
              </a:spcBef>
              <a:buClr>
                <a:srgbClr val="FF0000"/>
              </a:buClr>
              <a:buSzPct val="70000"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1900"/>
              </a:lnSpc>
              <a:spcBef>
                <a:spcPct val="20000"/>
              </a:spcBef>
              <a:buClr>
                <a:srgbClr val="FF0000"/>
              </a:buClr>
              <a:buSzPct val="70000"/>
            </a:pP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来</a:t>
            </a:r>
            <a:endParaRPr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1900"/>
              </a:lnSpc>
              <a:spcBef>
                <a:spcPct val="20000"/>
              </a:spcBef>
              <a:buClr>
                <a:srgbClr val="FF0000"/>
              </a:buClr>
              <a:buSzPct val="70000"/>
            </a:pP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源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7AB27D-BF25-41D7-D912-F1D8C93E7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3562350"/>
            <a:ext cx="7734300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80000"/>
              <a:defRPr/>
            </a:pPr>
            <a:r>
              <a:rPr lang="en-US" altLang="zh-CN" sz="2800" b="1" dirty="0">
                <a:ea typeface="微软雅黑" pitchFamily="34" charset="-122"/>
                <a:cs typeface="Arial" charset="0"/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  <a:ea typeface="微软雅黑" pitchFamily="34" charset="-122"/>
                <a:cs typeface="Arial" charset="0"/>
              </a:rPr>
              <a:t>2. 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charset="0"/>
              </a:rPr>
              <a:t>噪声类型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9E86E7-6FAD-6D95-BD1F-548550F65546}"/>
              </a:ext>
            </a:extLst>
          </p:cNvPr>
          <p:cNvSpPr/>
          <p:nvPr/>
        </p:nvSpPr>
        <p:spPr>
          <a:xfrm>
            <a:off x="2171700" y="4584700"/>
            <a:ext cx="2217420" cy="183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ts val="3000"/>
              </a:lnSpc>
              <a:spcBef>
                <a:spcPct val="20000"/>
              </a:spcBef>
              <a:buClr>
                <a:srgbClr val="003399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人为噪声</a:t>
            </a:r>
          </a:p>
          <a:p>
            <a:pPr marL="228600" indent="-228600">
              <a:lnSpc>
                <a:spcPts val="3000"/>
              </a:lnSpc>
              <a:spcBef>
                <a:spcPct val="20000"/>
              </a:spcBef>
              <a:buClr>
                <a:srgbClr val="003399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自然噪声 </a:t>
            </a:r>
          </a:p>
          <a:p>
            <a:pPr marL="228600" indent="-228600">
              <a:lnSpc>
                <a:spcPts val="3000"/>
              </a:lnSpc>
              <a:spcBef>
                <a:spcPct val="20000"/>
              </a:spcBef>
              <a:buClr>
                <a:srgbClr val="003399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内部噪声</a:t>
            </a:r>
            <a:endParaRPr lang="en-US" altLang="zh-CN" sz="2400" kern="0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  <a:p>
            <a:pPr marL="228600" indent="-228600">
              <a:spcBef>
                <a:spcPct val="20000"/>
              </a:spcBef>
              <a:buClr>
                <a:srgbClr val="003399"/>
              </a:buClr>
              <a:buSzPct val="70000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kern="0" dirty="0">
                <a:solidFill>
                  <a:srgbClr val="003399"/>
                </a:solidFill>
                <a:latin typeface="华文中宋" pitchFamily="2" charset="-122"/>
                <a:ea typeface="华文中宋" pitchFamily="2" charset="-122"/>
              </a:rPr>
              <a:t>（如</a:t>
            </a:r>
            <a:r>
              <a:rPr lang="zh-CN" altLang="en-US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热噪声</a:t>
            </a:r>
            <a:r>
              <a:rPr lang="zh-CN" altLang="en-US" kern="0" dirty="0">
                <a:solidFill>
                  <a:srgbClr val="003399"/>
                </a:solidFill>
                <a:latin typeface="华文中宋" pitchFamily="2" charset="-122"/>
                <a:ea typeface="华文中宋" pitchFamily="2" charset="-122"/>
              </a:rPr>
              <a:t>）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A05F7BB-A5BD-5401-0E6E-1D800E01F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540250"/>
            <a:ext cx="4089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3399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脉冲噪声</a:t>
            </a:r>
            <a:r>
              <a:rPr lang="en-US" altLang="zh-CN" sz="2400" kern="0" dirty="0">
                <a:latin typeface="华文中宋" pitchFamily="2" charset="-122"/>
                <a:ea typeface="华文中宋" pitchFamily="2" charset="-122"/>
              </a:rPr>
              <a:t>    </a:t>
            </a:r>
            <a:endParaRPr lang="zh-CN" altLang="en-US" sz="2400" kern="0" dirty="0"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3399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窄带</a:t>
            </a:r>
            <a:r>
              <a:rPr lang="en-US" altLang="zh-CN" sz="2400" kern="0" dirty="0"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单频噪声</a:t>
            </a:r>
            <a:r>
              <a:rPr lang="en-US" altLang="zh-CN" sz="2400" kern="0" dirty="0">
                <a:latin typeface="华文中宋" pitchFamily="2" charset="-122"/>
                <a:ea typeface="华文中宋" pitchFamily="2" charset="-122"/>
              </a:rPr>
              <a:t>    </a:t>
            </a:r>
            <a:endParaRPr lang="zh-CN" altLang="en-US" sz="2400" kern="0" dirty="0"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3399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起伏噪声</a:t>
            </a:r>
            <a:endParaRPr lang="en-US" altLang="zh-CN" sz="2400" kern="0" dirty="0"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bg2">
                  <a:lumMod val="75000"/>
                  <a:lumOff val="25000"/>
                </a:schemeClr>
              </a:buClr>
              <a:buSzPct val="70000"/>
              <a:defRPr/>
            </a:pPr>
            <a:r>
              <a:rPr lang="zh-CN" altLang="en-US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8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800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热噪声</a:t>
            </a:r>
            <a:r>
              <a:rPr lang="zh-CN" altLang="en-US" sz="1800" kern="0" dirty="0">
                <a:solidFill>
                  <a:srgbClr val="003399"/>
                </a:solidFill>
                <a:latin typeface="华文中宋" pitchFamily="2" charset="-122"/>
                <a:ea typeface="华文中宋" pitchFamily="2" charset="-122"/>
              </a:rPr>
              <a:t>、散弹噪声和宇宙噪声）</a:t>
            </a:r>
          </a:p>
          <a:p>
            <a:pPr marL="342900" indent="-342900">
              <a:spcBef>
                <a:spcPct val="20000"/>
              </a:spcBef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2400" b="1" kern="0" dirty="0">
              <a:latin typeface="宋体" pitchFamily="2" charset="-122"/>
              <a:ea typeface="宋体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C2983F-AB42-6B6C-3E20-207B91AFE8ED}"/>
              </a:ext>
            </a:extLst>
          </p:cNvPr>
          <p:cNvSpPr/>
          <p:nvPr/>
        </p:nvSpPr>
        <p:spPr>
          <a:xfrm>
            <a:off x="4883150" y="5459413"/>
            <a:ext cx="1762125" cy="454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3399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kern="0" dirty="0">
                <a:solidFill>
                  <a:srgbClr val="003399"/>
                </a:solidFill>
                <a:latin typeface="华文中宋" pitchFamily="2" charset="-122"/>
                <a:ea typeface="华文中宋" pitchFamily="2" charset="-122"/>
              </a:rPr>
              <a:t>起伏噪声</a:t>
            </a:r>
            <a:endParaRPr lang="en-US" altLang="zh-CN" sz="2400" kern="0" dirty="0">
              <a:solidFill>
                <a:srgbClr val="0033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87BA01-4C62-B2F9-D339-F0E0BFE1AD77}"/>
              </a:ext>
            </a:extLst>
          </p:cNvPr>
          <p:cNvSpPr/>
          <p:nvPr/>
        </p:nvSpPr>
        <p:spPr>
          <a:xfrm>
            <a:off x="4483100" y="4229100"/>
            <a:ext cx="444500" cy="20494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ts val="1900"/>
              </a:lnSpc>
              <a:spcBef>
                <a:spcPct val="20000"/>
              </a:spcBef>
              <a:buClr>
                <a:srgbClr val="FF0000"/>
              </a:buClr>
              <a:buSzPct val="70000"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1900"/>
              </a:lnSpc>
              <a:spcBef>
                <a:spcPct val="20000"/>
              </a:spcBef>
              <a:buClr>
                <a:srgbClr val="FF0000"/>
              </a:buClr>
              <a:buSzPct val="70000"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噪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1900"/>
              </a:lnSpc>
              <a:spcBef>
                <a:spcPct val="20000"/>
              </a:spcBef>
              <a:buClr>
                <a:srgbClr val="FF0000"/>
              </a:buClr>
              <a:buSzPct val="70000"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1900"/>
              </a:lnSpc>
              <a:spcBef>
                <a:spcPct val="20000"/>
              </a:spcBef>
              <a:buClr>
                <a:srgbClr val="FF0000"/>
              </a:buClr>
              <a:buSzPct val="70000"/>
            </a:pP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1900"/>
              </a:lnSpc>
              <a:spcBef>
                <a:spcPct val="20000"/>
              </a:spcBef>
              <a:buClr>
                <a:srgbClr val="FF0000"/>
              </a:buClr>
              <a:buSzPct val="70000"/>
            </a:pP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质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7042" name="Picture 2">
            <a:extLst>
              <a:ext uri="{FF2B5EF4-FFF2-40B4-BE49-F238E27FC236}">
                <a16:creationId xmlns:a16="http://schemas.microsoft.com/office/drawing/2014/main" id="{5B200D98-D37D-F4FC-1257-1275F438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1784350"/>
            <a:ext cx="63119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9" grpId="0" animBg="1"/>
      <p:bldP spid="11" grpId="0" animBg="1" autoUpdateAnimBg="0"/>
      <p:bldP spid="14" grpId="0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矩形 5">
            <a:extLst>
              <a:ext uri="{FF2B5EF4-FFF2-40B4-BE49-F238E27FC236}">
                <a16:creationId xmlns:a16="http://schemas.microsoft.com/office/drawing/2014/main" id="{D4134F05-AC38-02D8-12EC-0DE0C509D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055688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热噪声：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817C515-F595-100B-2E7F-B85FCFAD2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4533900"/>
            <a:ext cx="63119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ts val="26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000" kern="0" dirty="0">
                <a:ea typeface="华文中宋" pitchFamily="2" charset="-122"/>
                <a:cs typeface="Arial" charset="0"/>
              </a:rPr>
              <a:t> </a:t>
            </a:r>
            <a:r>
              <a:rPr lang="zh-CN" altLang="en-US" sz="2400" kern="0" dirty="0">
                <a:ea typeface="华文中宋" pitchFamily="2" charset="-122"/>
                <a:cs typeface="Arial" charset="0"/>
              </a:rPr>
              <a:t>式中</a:t>
            </a:r>
            <a:endParaRPr lang="en-US" altLang="zh-CN" sz="2400" kern="0" dirty="0">
              <a:ea typeface="华文中宋" pitchFamily="2" charset="-122"/>
              <a:cs typeface="Arial" charset="0"/>
            </a:endParaRPr>
          </a:p>
          <a:p>
            <a:pPr marL="228600" indent="-228600">
              <a:lnSpc>
                <a:spcPts val="26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2400" i="1" kern="0" dirty="0">
                <a:ea typeface="华文中宋" pitchFamily="2" charset="-122"/>
                <a:cs typeface="Arial" charset="0"/>
              </a:rPr>
              <a:t>          </a:t>
            </a:r>
            <a:r>
              <a:rPr lang="en-US" altLang="zh-CN" sz="2400" kern="0" dirty="0">
                <a:ea typeface="华文中宋" pitchFamily="2" charset="-122"/>
                <a:cs typeface="Arial" charset="0"/>
              </a:rPr>
              <a:t>k = 1.38 </a:t>
            </a:r>
            <a:r>
              <a:rPr lang="en-US" altLang="zh-CN" sz="2400" kern="0" dirty="0">
                <a:ea typeface="华文中宋" pitchFamily="2" charset="-122"/>
                <a:cs typeface="Arial" charset="0"/>
                <a:sym typeface="Symbol" pitchFamily="18" charset="2"/>
              </a:rPr>
              <a:t></a:t>
            </a:r>
            <a:r>
              <a:rPr lang="en-US" altLang="zh-CN" sz="2400" kern="0" dirty="0">
                <a:ea typeface="华文中宋" pitchFamily="2" charset="-122"/>
                <a:cs typeface="Arial" charset="0"/>
              </a:rPr>
              <a:t> 10</a:t>
            </a:r>
            <a:r>
              <a:rPr lang="en-US" altLang="zh-CN" sz="2400" kern="0" baseline="30000" dirty="0">
                <a:ea typeface="华文中宋" pitchFamily="2" charset="-122"/>
                <a:cs typeface="Arial" charset="0"/>
              </a:rPr>
              <a:t>-23</a:t>
            </a:r>
            <a:r>
              <a:rPr lang="zh-CN" altLang="en-US" sz="2400" kern="0" dirty="0">
                <a:ea typeface="华文中宋" pitchFamily="2" charset="-122"/>
                <a:cs typeface="Arial" charset="0"/>
              </a:rPr>
              <a:t>（</a:t>
            </a:r>
            <a:r>
              <a:rPr lang="en-US" altLang="zh-CN" sz="2400" kern="0" dirty="0">
                <a:ea typeface="华文中宋" pitchFamily="2" charset="-122"/>
                <a:cs typeface="Arial" charset="0"/>
              </a:rPr>
              <a:t>J/K</a:t>
            </a:r>
            <a:r>
              <a:rPr lang="zh-CN" altLang="en-US" sz="2400" kern="0" dirty="0">
                <a:ea typeface="华文中宋" pitchFamily="2" charset="-122"/>
                <a:cs typeface="Arial" charset="0"/>
              </a:rPr>
              <a:t>）－ 波兹曼常数</a:t>
            </a:r>
            <a:endParaRPr lang="en-US" altLang="zh-CN" sz="2400" kern="0" dirty="0">
              <a:ea typeface="华文中宋" pitchFamily="2" charset="-122"/>
              <a:cs typeface="Arial" charset="0"/>
            </a:endParaRPr>
          </a:p>
          <a:p>
            <a:pPr marL="228600" indent="-228600">
              <a:lnSpc>
                <a:spcPts val="26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2400" kern="0" dirty="0">
                <a:ea typeface="华文中宋" pitchFamily="2" charset="-122"/>
                <a:cs typeface="Arial" charset="0"/>
              </a:rPr>
              <a:t>          T </a:t>
            </a:r>
            <a:r>
              <a:rPr lang="zh-CN" altLang="en-US" sz="2400" kern="0" dirty="0">
                <a:ea typeface="华文中宋" pitchFamily="2" charset="-122"/>
                <a:cs typeface="Arial" charset="0"/>
              </a:rPr>
              <a:t>－ 热力学温度（</a:t>
            </a:r>
            <a:r>
              <a:rPr lang="en-US" altLang="zh-CN" sz="2400" kern="0" dirty="0">
                <a:ea typeface="华文中宋" pitchFamily="2" charset="-122"/>
                <a:cs typeface="Arial" charset="0"/>
              </a:rPr>
              <a:t>ºK</a:t>
            </a:r>
            <a:r>
              <a:rPr lang="zh-CN" altLang="en-US" sz="2400" kern="0" dirty="0">
                <a:ea typeface="华文中宋" pitchFamily="2" charset="-122"/>
                <a:cs typeface="Arial" charset="0"/>
              </a:rPr>
              <a:t>）</a:t>
            </a:r>
            <a:endParaRPr lang="en-US" altLang="zh-CN" sz="2400" kern="0" dirty="0">
              <a:ea typeface="华文中宋" pitchFamily="2" charset="-122"/>
              <a:cs typeface="Arial" charset="0"/>
            </a:endParaRPr>
          </a:p>
          <a:p>
            <a:pPr marL="228600" indent="-228600">
              <a:lnSpc>
                <a:spcPts val="26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2400" kern="0" dirty="0">
                <a:ea typeface="华文中宋" pitchFamily="2" charset="-122"/>
                <a:cs typeface="Arial" charset="0"/>
              </a:rPr>
              <a:t>          R </a:t>
            </a:r>
            <a:r>
              <a:rPr lang="zh-CN" altLang="en-US" sz="2400" kern="0" dirty="0">
                <a:ea typeface="华文中宋" pitchFamily="2" charset="-122"/>
                <a:cs typeface="Arial" charset="0"/>
              </a:rPr>
              <a:t>－ 阻值（</a:t>
            </a:r>
            <a:r>
              <a:rPr lang="zh-CN" altLang="en-US" sz="2400" kern="0" dirty="0">
                <a:ea typeface="华文中宋" pitchFamily="2" charset="-122"/>
                <a:cs typeface="Arial" charset="0"/>
                <a:sym typeface="Symbol" pitchFamily="18" charset="2"/>
              </a:rPr>
              <a:t></a:t>
            </a:r>
            <a:r>
              <a:rPr lang="zh-CN" altLang="en-US" sz="2400" kern="0" dirty="0">
                <a:ea typeface="华文中宋" pitchFamily="2" charset="-122"/>
                <a:cs typeface="Arial" charset="0"/>
              </a:rPr>
              <a:t>）</a:t>
            </a:r>
            <a:endParaRPr lang="en-US" altLang="zh-CN" sz="2400" kern="0" dirty="0">
              <a:ea typeface="华文中宋" pitchFamily="2" charset="-122"/>
              <a:cs typeface="Arial" charset="0"/>
            </a:endParaRPr>
          </a:p>
          <a:p>
            <a:pPr marL="228600" indent="-228600">
              <a:lnSpc>
                <a:spcPts val="26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2400" kern="0" dirty="0">
                <a:ea typeface="华文中宋" pitchFamily="2" charset="-122"/>
                <a:cs typeface="Arial" charset="0"/>
              </a:rPr>
              <a:t>         </a:t>
            </a:r>
            <a:r>
              <a:rPr lang="en-US" altLang="zh-CN" sz="2400" i="1" kern="0" dirty="0">
                <a:ea typeface="华文中宋" pitchFamily="2" charset="-122"/>
                <a:cs typeface="Arial" charset="0"/>
              </a:rPr>
              <a:t> </a:t>
            </a:r>
            <a:r>
              <a:rPr lang="en-US" altLang="zh-CN" sz="2400" kern="0" dirty="0">
                <a:ea typeface="华文中宋" pitchFamily="2" charset="-122"/>
                <a:cs typeface="Arial" charset="0"/>
              </a:rPr>
              <a:t>B</a:t>
            </a:r>
            <a:r>
              <a:rPr lang="en-US" altLang="zh-CN" sz="2400" i="1" kern="0" dirty="0">
                <a:ea typeface="华文中宋" pitchFamily="2" charset="-122"/>
                <a:cs typeface="Arial" charset="0"/>
              </a:rPr>
              <a:t> </a:t>
            </a:r>
            <a:r>
              <a:rPr lang="zh-CN" altLang="en-US" sz="2400" kern="0" dirty="0">
                <a:ea typeface="华文中宋" pitchFamily="2" charset="-122"/>
                <a:cs typeface="Arial" charset="0"/>
              </a:rPr>
              <a:t>－ 带宽（</a:t>
            </a:r>
            <a:r>
              <a:rPr lang="en-US" altLang="zh-CN" sz="2400" kern="0" dirty="0">
                <a:ea typeface="华文中宋" pitchFamily="2" charset="-122"/>
                <a:cs typeface="Arial" charset="0"/>
              </a:rPr>
              <a:t>Hz</a:t>
            </a:r>
            <a:r>
              <a:rPr lang="zh-CN" altLang="en-US" sz="2400" kern="0" dirty="0">
                <a:ea typeface="华文中宋" pitchFamily="2" charset="-122"/>
                <a:cs typeface="Arial" charset="0"/>
              </a:rPr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C0E915-AE97-8949-3D4C-BBBA42A55AF8}"/>
              </a:ext>
            </a:extLst>
          </p:cNvPr>
          <p:cNvSpPr/>
          <p:nvPr/>
        </p:nvSpPr>
        <p:spPr>
          <a:xfrm>
            <a:off x="1771650" y="3351213"/>
            <a:ext cx="31115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charset="0"/>
              </a:rPr>
              <a:t>热噪声电压有效值：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2539" name="Object 11">
            <a:extLst>
              <a:ext uri="{FF2B5EF4-FFF2-40B4-BE49-F238E27FC236}">
                <a16:creationId xmlns:a16="http://schemas.microsoft.com/office/drawing/2014/main" id="{3C8F93E5-9A85-806E-B3F4-E9DCC9DEF9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0700" y="3990975"/>
          <a:ext cx="3378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371600" imgH="241200" progId="Equation.3">
                  <p:embed/>
                </p:oleObj>
              </mc:Choice>
              <mc:Fallback>
                <p:oleObj name="公式" r:id="rId3" imgW="1371600" imgH="241200" progId="Equation.3">
                  <p:embed/>
                  <p:pic>
                    <p:nvPicPr>
                      <p:cNvPr id="22539" name="Object 11">
                        <a:extLst>
                          <a:ext uri="{FF2B5EF4-FFF2-40B4-BE49-F238E27FC236}">
                            <a16:creationId xmlns:a16="http://schemas.microsoft.com/office/drawing/2014/main" id="{3C8F93E5-9A85-806E-B3F4-E9DCC9DEF9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990975"/>
                        <a:ext cx="3378200" cy="5937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6666FF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563" name="Picture 3">
            <a:extLst>
              <a:ext uri="{FF2B5EF4-FFF2-40B4-BE49-F238E27FC236}">
                <a16:creationId xmlns:a16="http://schemas.microsoft.com/office/drawing/2014/main" id="{AF9C72C0-3A65-9E91-9A4F-D1C9D6043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06550"/>
            <a:ext cx="67564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>
            <a:extLst>
              <a:ext uri="{FF2B5EF4-FFF2-40B4-BE49-F238E27FC236}">
                <a16:creationId xmlns:a16="http://schemas.microsoft.com/office/drawing/2014/main" id="{527DE2AA-993E-ACAB-C2B5-40A123B56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Oval 43">
            <a:extLst>
              <a:ext uri="{FF2B5EF4-FFF2-40B4-BE49-F238E27FC236}">
                <a16:creationId xmlns:a16="http://schemas.microsoft.com/office/drawing/2014/main" id="{E91E23A2-B897-87D9-844B-7BF35BACF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361950"/>
            <a:ext cx="1111250" cy="61912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prstShdw prst="shdw17" dist="17961" dir="13500000">
              <a:srgbClr val="5A5A5A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归纳</a:t>
            </a:r>
            <a:endParaRPr lang="zh-CN" altLang="en-US" sz="28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DB050A-3180-58DA-80B0-772A91D421A3}"/>
              </a:ext>
            </a:extLst>
          </p:cNvPr>
          <p:cNvSpPr/>
          <p:nvPr/>
        </p:nvSpPr>
        <p:spPr>
          <a:xfrm>
            <a:off x="1060450" y="1233488"/>
            <a:ext cx="3111500" cy="4619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285750" lvl="1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信道加性噪声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n(t) :</a:t>
            </a:r>
            <a:endParaRPr lang="zh-CN" altLang="en-US" sz="2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D41657-48B7-67EB-1348-E09BCB84FE4B}"/>
              </a:ext>
            </a:extLst>
          </p:cNvPr>
          <p:cNvSpPr/>
          <p:nvPr/>
        </p:nvSpPr>
        <p:spPr>
          <a:xfrm>
            <a:off x="1416050" y="1962150"/>
            <a:ext cx="5467350" cy="39465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ts val="38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代表：</a:t>
            </a:r>
            <a:r>
              <a:rPr lang="zh-CN" altLang="en-US" sz="2400" kern="0" dirty="0">
                <a:solidFill>
                  <a:srgbClr val="000099"/>
                </a:solidFill>
                <a:latin typeface="华文中宋" pitchFamily="2" charset="-122"/>
                <a:ea typeface="华文中宋" pitchFamily="2" charset="-122"/>
              </a:rPr>
              <a:t>起伏噪声（</a:t>
            </a:r>
            <a:r>
              <a:rPr lang="zh-CN" altLang="en-US" sz="2400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热噪声</a:t>
            </a:r>
            <a:r>
              <a:rPr lang="zh-CN" altLang="en-US" sz="2400" kern="0" dirty="0">
                <a:solidFill>
                  <a:srgbClr val="000099"/>
                </a:solidFill>
                <a:latin typeface="华文中宋" pitchFamily="2" charset="-122"/>
                <a:ea typeface="华文中宋" pitchFamily="2" charset="-122"/>
              </a:rPr>
              <a:t>等）</a:t>
            </a: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  <a:p>
            <a:pPr marL="228600" indent="-228600">
              <a:lnSpc>
                <a:spcPts val="38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性质：</a:t>
            </a:r>
            <a:r>
              <a:rPr lang="zh-CN" altLang="en-US" sz="2400" kern="0" dirty="0">
                <a:solidFill>
                  <a:srgbClr val="000099"/>
                </a:solidFill>
                <a:latin typeface="华文中宋" pitchFamily="2" charset="-122"/>
                <a:ea typeface="华文中宋" pitchFamily="2" charset="-122"/>
              </a:rPr>
              <a:t>高斯白噪声</a:t>
            </a:r>
            <a:endParaRPr lang="en-US" altLang="zh-CN" sz="2400" kern="0" dirty="0">
              <a:solidFill>
                <a:srgbClr val="000099"/>
              </a:solidFill>
              <a:latin typeface="华文中宋" pitchFamily="2" charset="-122"/>
              <a:ea typeface="华文中宋" pitchFamily="2" charset="-122"/>
            </a:endParaRPr>
          </a:p>
          <a:p>
            <a:pPr marL="228600" indent="-228600">
              <a:lnSpc>
                <a:spcPts val="38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2400" kern="0" dirty="0">
              <a:solidFill>
                <a:srgbClr val="000099"/>
              </a:solidFill>
              <a:latin typeface="华文中宋" pitchFamily="2" charset="-122"/>
              <a:ea typeface="华文中宋" pitchFamily="2" charset="-122"/>
            </a:endParaRPr>
          </a:p>
          <a:p>
            <a:pPr marL="228600" indent="-228600">
              <a:lnSpc>
                <a:spcPts val="38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2400" kern="0" dirty="0">
              <a:solidFill>
                <a:srgbClr val="000099"/>
              </a:solidFill>
              <a:latin typeface="华文中宋" pitchFamily="2" charset="-122"/>
              <a:ea typeface="华文中宋" pitchFamily="2" charset="-122"/>
            </a:endParaRPr>
          </a:p>
          <a:p>
            <a:pPr marL="228600" indent="-228600">
              <a:lnSpc>
                <a:spcPts val="38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2400" kern="0" dirty="0">
              <a:solidFill>
                <a:srgbClr val="000099"/>
              </a:solidFill>
              <a:latin typeface="华文中宋" pitchFamily="2" charset="-122"/>
              <a:ea typeface="华文中宋" pitchFamily="2" charset="-122"/>
            </a:endParaRPr>
          </a:p>
          <a:p>
            <a:pPr marL="228600" indent="-228600">
              <a:lnSpc>
                <a:spcPts val="38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2400" kern="0" dirty="0">
              <a:solidFill>
                <a:srgbClr val="000000"/>
              </a:solidFill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marL="228600" indent="-228600">
              <a:lnSpc>
                <a:spcPts val="38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n(t) </a:t>
            </a:r>
            <a:r>
              <a:rPr lang="en-US" sz="2400" b="1" dirty="0">
                <a:solidFill>
                  <a:srgbClr val="FF0000"/>
                </a:solidFill>
                <a:ea typeface="宋体" charset="-122"/>
              </a:rPr>
              <a:t>⤳ </a:t>
            </a:r>
            <a:r>
              <a:rPr lang="en-US" altLang="zh-CN" sz="2400" kern="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BPF </a:t>
            </a:r>
            <a:r>
              <a:rPr lang="en-US" sz="2400" b="1" dirty="0">
                <a:solidFill>
                  <a:srgbClr val="FF0000"/>
                </a:solidFill>
                <a:ea typeface="宋体" charset="-122"/>
              </a:rPr>
              <a:t>⤳ </a:t>
            </a:r>
            <a:r>
              <a:rPr lang="zh-CN" altLang="en-US" sz="2400" kern="0" dirty="0">
                <a:solidFill>
                  <a:srgbClr val="80008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窄带高斯噪声</a:t>
            </a:r>
          </a:p>
        </p:txBody>
      </p:sp>
      <p:graphicFrame>
        <p:nvGraphicFramePr>
          <p:cNvPr id="194564" name="Object 2">
            <a:extLst>
              <a:ext uri="{FF2B5EF4-FFF2-40B4-BE49-F238E27FC236}">
                <a16:creationId xmlns:a16="http://schemas.microsoft.com/office/drawing/2014/main" id="{194D6119-671B-3F5E-A76F-CA7277D11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5" y="3170238"/>
          <a:ext cx="22637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8960" imgH="393480" progId="Equation.DSMT4">
                  <p:embed/>
                </p:oleObj>
              </mc:Choice>
              <mc:Fallback>
                <p:oleObj name="Equation" r:id="rId3" imgW="1218960" imgH="393480" progId="Equation.DSMT4">
                  <p:embed/>
                  <p:pic>
                    <p:nvPicPr>
                      <p:cNvPr id="194564" name="Object 2">
                        <a:extLst>
                          <a:ext uri="{FF2B5EF4-FFF2-40B4-BE49-F238E27FC236}">
                            <a16:creationId xmlns:a16="http://schemas.microsoft.com/office/drawing/2014/main" id="{194D6119-671B-3F5E-A76F-CA7277D110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3170238"/>
                        <a:ext cx="2263775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8" name="Object 3">
            <a:extLst>
              <a:ext uri="{FF2B5EF4-FFF2-40B4-BE49-F238E27FC236}">
                <a16:creationId xmlns:a16="http://schemas.microsoft.com/office/drawing/2014/main" id="{EEE057EF-44DF-9524-7B64-1CE3BE587D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4788" y="3125788"/>
          <a:ext cx="208756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28254" imgH="393529" progId="Equation.DSMT4">
                  <p:embed/>
                </p:oleObj>
              </mc:Choice>
              <mc:Fallback>
                <p:oleObj name="Equation" r:id="rId5" imgW="1028254" imgH="393529" progId="Equation.DSMT4">
                  <p:embed/>
                  <p:pic>
                    <p:nvPicPr>
                      <p:cNvPr id="194568" name="Object 3">
                        <a:extLst>
                          <a:ext uri="{FF2B5EF4-FFF2-40B4-BE49-F238E27FC236}">
                            <a16:creationId xmlns:a16="http://schemas.microsoft.com/office/drawing/2014/main" id="{EEE057EF-44DF-9524-7B64-1CE3BE587D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3125788"/>
                        <a:ext cx="2087562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0" name="Object 4">
            <a:extLst>
              <a:ext uri="{FF2B5EF4-FFF2-40B4-BE49-F238E27FC236}">
                <a16:creationId xmlns:a16="http://schemas.microsoft.com/office/drawing/2014/main" id="{FC72C2CA-AA6F-3635-B298-CEE50E9BC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9213" y="4078288"/>
          <a:ext cx="367188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90700" imgH="482600" progId="Equation.DSMT4">
                  <p:embed/>
                </p:oleObj>
              </mc:Choice>
              <mc:Fallback>
                <p:oleObj name="Equation" r:id="rId7" imgW="1790700" imgH="482600" progId="Equation.DSMT4">
                  <p:embed/>
                  <p:pic>
                    <p:nvPicPr>
                      <p:cNvPr id="194570" name="Object 4">
                        <a:extLst>
                          <a:ext uri="{FF2B5EF4-FFF2-40B4-BE49-F238E27FC236}">
                            <a16:creationId xmlns:a16="http://schemas.microsoft.com/office/drawing/2014/main" id="{FC72C2CA-AA6F-3635-B298-CEE50E9BC3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4078288"/>
                        <a:ext cx="3671887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9">
            <a:extLst>
              <a:ext uri="{FF2B5EF4-FFF2-40B4-BE49-F238E27FC236}">
                <a16:creationId xmlns:a16="http://schemas.microsoft.com/office/drawing/2014/main" id="{9E6FE94C-C4FE-0948-699B-EA0FFB6D0242}"/>
              </a:ext>
            </a:extLst>
          </p:cNvPr>
          <p:cNvSpPr>
            <a:spLocks noEditPoints="1"/>
          </p:cNvSpPr>
          <p:nvPr/>
        </p:nvSpPr>
        <p:spPr bwMode="auto">
          <a:xfrm rot="1384365" flipH="1">
            <a:off x="1033463" y="5216525"/>
            <a:ext cx="1485900" cy="798513"/>
          </a:xfrm>
          <a:custGeom>
            <a:avLst/>
            <a:gdLst>
              <a:gd name="T0" fmla="*/ 2147483647 w 1844"/>
              <a:gd name="T1" fmla="*/ 2147483647 h 916"/>
              <a:gd name="T2" fmla="*/ 2147483647 w 1844"/>
              <a:gd name="T3" fmla="*/ 0 h 916"/>
              <a:gd name="T4" fmla="*/ 2147483647 w 1844"/>
              <a:gd name="T5" fmla="*/ 0 h 916"/>
              <a:gd name="T6" fmla="*/ 2147483647 w 1844"/>
              <a:gd name="T7" fmla="*/ 2147483647 h 916"/>
              <a:gd name="T8" fmla="*/ 2147483647 w 1844"/>
              <a:gd name="T9" fmla="*/ 2147483647 h 916"/>
              <a:gd name="T10" fmla="*/ 2147483647 w 1844"/>
              <a:gd name="T11" fmla="*/ 2147483647 h 916"/>
              <a:gd name="T12" fmla="*/ 2147483647 w 1844"/>
              <a:gd name="T13" fmla="*/ 2147483647 h 916"/>
              <a:gd name="T14" fmla="*/ 2147483647 w 1844"/>
              <a:gd name="T15" fmla="*/ 2147483647 h 916"/>
              <a:gd name="T16" fmla="*/ 2147483647 w 1844"/>
              <a:gd name="T17" fmla="*/ 2147483647 h 916"/>
              <a:gd name="T18" fmla="*/ 2147483647 w 1844"/>
              <a:gd name="T19" fmla="*/ 2147483647 h 916"/>
              <a:gd name="T20" fmla="*/ 2147483647 w 1844"/>
              <a:gd name="T21" fmla="*/ 2147483647 h 916"/>
              <a:gd name="T22" fmla="*/ 2147483647 w 1844"/>
              <a:gd name="T23" fmla="*/ 2147483647 h 916"/>
              <a:gd name="T24" fmla="*/ 2147483647 w 1844"/>
              <a:gd name="T25" fmla="*/ 2147483647 h 916"/>
              <a:gd name="T26" fmla="*/ 2147483647 w 1844"/>
              <a:gd name="T27" fmla="*/ 2147483647 h 916"/>
              <a:gd name="T28" fmla="*/ 2147483647 w 1844"/>
              <a:gd name="T29" fmla="*/ 2147483647 h 916"/>
              <a:gd name="T30" fmla="*/ 2147483647 w 1844"/>
              <a:gd name="T31" fmla="*/ 2147483647 h 916"/>
              <a:gd name="T32" fmla="*/ 2147483647 w 1844"/>
              <a:gd name="T33" fmla="*/ 2147483647 h 916"/>
              <a:gd name="T34" fmla="*/ 2147483647 w 1844"/>
              <a:gd name="T35" fmla="*/ 2147483647 h 916"/>
              <a:gd name="T36" fmla="*/ 2147483647 w 1844"/>
              <a:gd name="T37" fmla="*/ 2147483647 h 916"/>
              <a:gd name="T38" fmla="*/ 2147483647 w 1844"/>
              <a:gd name="T39" fmla="*/ 2147483647 h 916"/>
              <a:gd name="T40" fmla="*/ 2147483647 w 1844"/>
              <a:gd name="T41" fmla="*/ 2147483647 h 916"/>
              <a:gd name="T42" fmla="*/ 2147483647 w 1844"/>
              <a:gd name="T43" fmla="*/ 2147483647 h 916"/>
              <a:gd name="T44" fmla="*/ 2147483647 w 1844"/>
              <a:gd name="T45" fmla="*/ 2147483647 h 916"/>
              <a:gd name="T46" fmla="*/ 2147483647 w 1844"/>
              <a:gd name="T47" fmla="*/ 2147483647 h 916"/>
              <a:gd name="T48" fmla="*/ 2147483647 w 1844"/>
              <a:gd name="T49" fmla="*/ 2147483647 h 916"/>
              <a:gd name="T50" fmla="*/ 2147483647 w 1844"/>
              <a:gd name="T51" fmla="*/ 2147483647 h 916"/>
              <a:gd name="T52" fmla="*/ 2147483647 w 1844"/>
              <a:gd name="T53" fmla="*/ 2147483647 h 916"/>
              <a:gd name="T54" fmla="*/ 2147483647 w 1844"/>
              <a:gd name="T55" fmla="*/ 2147483647 h 916"/>
              <a:gd name="T56" fmla="*/ 2147483647 w 1844"/>
              <a:gd name="T57" fmla="*/ 2147483647 h 916"/>
              <a:gd name="T58" fmla="*/ 2147483647 w 1844"/>
              <a:gd name="T59" fmla="*/ 2147483647 h 916"/>
              <a:gd name="T60" fmla="*/ 2147483647 w 1844"/>
              <a:gd name="T61" fmla="*/ 2147483647 h 916"/>
              <a:gd name="T62" fmla="*/ 2147483647 w 1844"/>
              <a:gd name="T63" fmla="*/ 2147483647 h 916"/>
              <a:gd name="T64" fmla="*/ 2147483647 w 1844"/>
              <a:gd name="T65" fmla="*/ 2147483647 h 916"/>
              <a:gd name="T66" fmla="*/ 2147483647 w 1844"/>
              <a:gd name="T67" fmla="*/ 2147483647 h 916"/>
              <a:gd name="T68" fmla="*/ 2147483647 w 1844"/>
              <a:gd name="T69" fmla="*/ 2147483647 h 916"/>
              <a:gd name="T70" fmla="*/ 2147483647 w 1844"/>
              <a:gd name="T71" fmla="*/ 2147483647 h 916"/>
              <a:gd name="T72" fmla="*/ 2147483647 w 1844"/>
              <a:gd name="T73" fmla="*/ 2147483647 h 916"/>
              <a:gd name="T74" fmla="*/ 2147483647 w 1844"/>
              <a:gd name="T75" fmla="*/ 2147483647 h 916"/>
              <a:gd name="T76" fmla="*/ 2147483647 w 1844"/>
              <a:gd name="T77" fmla="*/ 2147483647 h 916"/>
              <a:gd name="T78" fmla="*/ 2147483647 w 1844"/>
              <a:gd name="T79" fmla="*/ 2147483647 h 916"/>
              <a:gd name="T80" fmla="*/ 2147483647 w 1844"/>
              <a:gd name="T81" fmla="*/ 2147483647 h 916"/>
              <a:gd name="T82" fmla="*/ 2147483647 w 1844"/>
              <a:gd name="T83" fmla="*/ 2147483647 h 916"/>
              <a:gd name="T84" fmla="*/ 2147483647 w 1844"/>
              <a:gd name="T85" fmla="*/ 2147483647 h 916"/>
              <a:gd name="T86" fmla="*/ 2147483647 w 1844"/>
              <a:gd name="T87" fmla="*/ 2147483647 h 916"/>
              <a:gd name="T88" fmla="*/ 2147483647 w 1844"/>
              <a:gd name="T89" fmla="*/ 2147483647 h 916"/>
              <a:gd name="T90" fmla="*/ 2147483647 w 1844"/>
              <a:gd name="T91" fmla="*/ 2147483647 h 916"/>
              <a:gd name="T92" fmla="*/ 2147483647 w 1844"/>
              <a:gd name="T93" fmla="*/ 2147483647 h 916"/>
              <a:gd name="T94" fmla="*/ 2147483647 w 1844"/>
              <a:gd name="T95" fmla="*/ 2147483647 h 916"/>
              <a:gd name="T96" fmla="*/ 2147483647 w 1844"/>
              <a:gd name="T97" fmla="*/ 2147483647 h 916"/>
              <a:gd name="T98" fmla="*/ 2147483647 w 1844"/>
              <a:gd name="T99" fmla="*/ 2147483647 h 916"/>
              <a:gd name="T100" fmla="*/ 2147483647 w 1844"/>
              <a:gd name="T101" fmla="*/ 2147483647 h 916"/>
              <a:gd name="T102" fmla="*/ 2147483647 w 1844"/>
              <a:gd name="T103" fmla="*/ 2147483647 h 916"/>
              <a:gd name="T104" fmla="*/ 2147483647 w 1844"/>
              <a:gd name="T105" fmla="*/ 2147483647 h 916"/>
              <a:gd name="T106" fmla="*/ 2147483647 w 1844"/>
              <a:gd name="T107" fmla="*/ 2147483647 h 916"/>
              <a:gd name="T108" fmla="*/ 2147483647 w 1844"/>
              <a:gd name="T109" fmla="*/ 2147483647 h 916"/>
              <a:gd name="T110" fmla="*/ 0 w 1844"/>
              <a:gd name="T111" fmla="*/ 2147483647 h 91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844"/>
              <a:gd name="T169" fmla="*/ 0 h 916"/>
              <a:gd name="T170" fmla="*/ 1844 w 1844"/>
              <a:gd name="T171" fmla="*/ 916 h 91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844" h="916">
                <a:moveTo>
                  <a:pt x="1802" y="4"/>
                </a:moveTo>
                <a:lnTo>
                  <a:pt x="1802" y="4"/>
                </a:lnTo>
                <a:lnTo>
                  <a:pt x="1824" y="2"/>
                </a:lnTo>
                <a:lnTo>
                  <a:pt x="1844" y="0"/>
                </a:lnTo>
                <a:lnTo>
                  <a:pt x="1824" y="0"/>
                </a:lnTo>
                <a:lnTo>
                  <a:pt x="1802" y="4"/>
                </a:lnTo>
                <a:close/>
                <a:moveTo>
                  <a:pt x="436" y="916"/>
                </a:moveTo>
                <a:lnTo>
                  <a:pt x="352" y="732"/>
                </a:lnTo>
                <a:lnTo>
                  <a:pt x="400" y="754"/>
                </a:lnTo>
                <a:lnTo>
                  <a:pt x="450" y="774"/>
                </a:lnTo>
                <a:lnTo>
                  <a:pt x="500" y="792"/>
                </a:lnTo>
                <a:lnTo>
                  <a:pt x="548" y="806"/>
                </a:lnTo>
                <a:lnTo>
                  <a:pt x="598" y="818"/>
                </a:lnTo>
                <a:lnTo>
                  <a:pt x="648" y="830"/>
                </a:lnTo>
                <a:lnTo>
                  <a:pt x="696" y="838"/>
                </a:lnTo>
                <a:lnTo>
                  <a:pt x="742" y="844"/>
                </a:lnTo>
                <a:lnTo>
                  <a:pt x="790" y="846"/>
                </a:lnTo>
                <a:lnTo>
                  <a:pt x="834" y="848"/>
                </a:lnTo>
                <a:lnTo>
                  <a:pt x="878" y="846"/>
                </a:lnTo>
                <a:lnTo>
                  <a:pt x="922" y="844"/>
                </a:lnTo>
                <a:lnTo>
                  <a:pt x="962" y="838"/>
                </a:lnTo>
                <a:lnTo>
                  <a:pt x="1002" y="830"/>
                </a:lnTo>
                <a:lnTo>
                  <a:pt x="1038" y="820"/>
                </a:lnTo>
                <a:lnTo>
                  <a:pt x="1074" y="808"/>
                </a:lnTo>
                <a:lnTo>
                  <a:pt x="1110" y="792"/>
                </a:lnTo>
                <a:lnTo>
                  <a:pt x="1144" y="774"/>
                </a:lnTo>
                <a:lnTo>
                  <a:pt x="1178" y="756"/>
                </a:lnTo>
                <a:lnTo>
                  <a:pt x="1208" y="736"/>
                </a:lnTo>
                <a:lnTo>
                  <a:pt x="1236" y="716"/>
                </a:lnTo>
                <a:lnTo>
                  <a:pt x="1262" y="696"/>
                </a:lnTo>
                <a:lnTo>
                  <a:pt x="1288" y="674"/>
                </a:lnTo>
                <a:lnTo>
                  <a:pt x="1310" y="652"/>
                </a:lnTo>
                <a:lnTo>
                  <a:pt x="1330" y="628"/>
                </a:lnTo>
                <a:lnTo>
                  <a:pt x="1350" y="606"/>
                </a:lnTo>
                <a:lnTo>
                  <a:pt x="1368" y="582"/>
                </a:lnTo>
                <a:lnTo>
                  <a:pt x="1384" y="558"/>
                </a:lnTo>
                <a:lnTo>
                  <a:pt x="1398" y="536"/>
                </a:lnTo>
                <a:lnTo>
                  <a:pt x="1410" y="512"/>
                </a:lnTo>
                <a:lnTo>
                  <a:pt x="1432" y="464"/>
                </a:lnTo>
                <a:lnTo>
                  <a:pt x="1458" y="404"/>
                </a:lnTo>
                <a:lnTo>
                  <a:pt x="1484" y="348"/>
                </a:lnTo>
                <a:lnTo>
                  <a:pt x="1508" y="298"/>
                </a:lnTo>
                <a:lnTo>
                  <a:pt x="1534" y="252"/>
                </a:lnTo>
                <a:lnTo>
                  <a:pt x="1560" y="210"/>
                </a:lnTo>
                <a:lnTo>
                  <a:pt x="1584" y="174"/>
                </a:lnTo>
                <a:lnTo>
                  <a:pt x="1610" y="142"/>
                </a:lnTo>
                <a:lnTo>
                  <a:pt x="1634" y="114"/>
                </a:lnTo>
                <a:lnTo>
                  <a:pt x="1656" y="90"/>
                </a:lnTo>
                <a:lnTo>
                  <a:pt x="1680" y="68"/>
                </a:lnTo>
                <a:lnTo>
                  <a:pt x="1702" y="50"/>
                </a:lnTo>
                <a:lnTo>
                  <a:pt x="1724" y="36"/>
                </a:lnTo>
                <a:lnTo>
                  <a:pt x="1744" y="24"/>
                </a:lnTo>
                <a:lnTo>
                  <a:pt x="1766" y="16"/>
                </a:lnTo>
                <a:lnTo>
                  <a:pt x="1784" y="8"/>
                </a:lnTo>
                <a:lnTo>
                  <a:pt x="1802" y="4"/>
                </a:lnTo>
                <a:lnTo>
                  <a:pt x="1774" y="12"/>
                </a:lnTo>
                <a:lnTo>
                  <a:pt x="1746" y="22"/>
                </a:lnTo>
                <a:lnTo>
                  <a:pt x="1720" y="36"/>
                </a:lnTo>
                <a:lnTo>
                  <a:pt x="1694" y="54"/>
                </a:lnTo>
                <a:lnTo>
                  <a:pt x="1668" y="74"/>
                </a:lnTo>
                <a:lnTo>
                  <a:pt x="1642" y="98"/>
                </a:lnTo>
                <a:lnTo>
                  <a:pt x="1618" y="126"/>
                </a:lnTo>
                <a:lnTo>
                  <a:pt x="1594" y="154"/>
                </a:lnTo>
                <a:lnTo>
                  <a:pt x="1572" y="186"/>
                </a:lnTo>
                <a:lnTo>
                  <a:pt x="1548" y="220"/>
                </a:lnTo>
                <a:lnTo>
                  <a:pt x="1526" y="256"/>
                </a:lnTo>
                <a:lnTo>
                  <a:pt x="1506" y="294"/>
                </a:lnTo>
                <a:lnTo>
                  <a:pt x="1484" y="334"/>
                </a:lnTo>
                <a:lnTo>
                  <a:pt x="1464" y="376"/>
                </a:lnTo>
                <a:lnTo>
                  <a:pt x="1426" y="462"/>
                </a:lnTo>
                <a:lnTo>
                  <a:pt x="1412" y="492"/>
                </a:lnTo>
                <a:lnTo>
                  <a:pt x="1396" y="522"/>
                </a:lnTo>
                <a:lnTo>
                  <a:pt x="1378" y="550"/>
                </a:lnTo>
                <a:lnTo>
                  <a:pt x="1360" y="576"/>
                </a:lnTo>
                <a:lnTo>
                  <a:pt x="1340" y="602"/>
                </a:lnTo>
                <a:lnTo>
                  <a:pt x="1318" y="624"/>
                </a:lnTo>
                <a:lnTo>
                  <a:pt x="1296" y="646"/>
                </a:lnTo>
                <a:lnTo>
                  <a:pt x="1272" y="668"/>
                </a:lnTo>
                <a:lnTo>
                  <a:pt x="1248" y="688"/>
                </a:lnTo>
                <a:lnTo>
                  <a:pt x="1222" y="706"/>
                </a:lnTo>
                <a:lnTo>
                  <a:pt x="1196" y="722"/>
                </a:lnTo>
                <a:lnTo>
                  <a:pt x="1170" y="738"/>
                </a:lnTo>
                <a:lnTo>
                  <a:pt x="1144" y="750"/>
                </a:lnTo>
                <a:lnTo>
                  <a:pt x="1118" y="764"/>
                </a:lnTo>
                <a:lnTo>
                  <a:pt x="1090" y="774"/>
                </a:lnTo>
                <a:lnTo>
                  <a:pt x="1064" y="784"/>
                </a:lnTo>
                <a:lnTo>
                  <a:pt x="1032" y="792"/>
                </a:lnTo>
                <a:lnTo>
                  <a:pt x="996" y="800"/>
                </a:lnTo>
                <a:lnTo>
                  <a:pt x="960" y="806"/>
                </a:lnTo>
                <a:lnTo>
                  <a:pt x="920" y="808"/>
                </a:lnTo>
                <a:lnTo>
                  <a:pt x="882" y="810"/>
                </a:lnTo>
                <a:lnTo>
                  <a:pt x="840" y="808"/>
                </a:lnTo>
                <a:lnTo>
                  <a:pt x="798" y="804"/>
                </a:lnTo>
                <a:lnTo>
                  <a:pt x="754" y="798"/>
                </a:lnTo>
                <a:lnTo>
                  <a:pt x="710" y="792"/>
                </a:lnTo>
                <a:lnTo>
                  <a:pt x="666" y="782"/>
                </a:lnTo>
                <a:lnTo>
                  <a:pt x="620" y="770"/>
                </a:lnTo>
                <a:lnTo>
                  <a:pt x="574" y="756"/>
                </a:lnTo>
                <a:lnTo>
                  <a:pt x="528" y="742"/>
                </a:lnTo>
                <a:lnTo>
                  <a:pt x="482" y="724"/>
                </a:lnTo>
                <a:lnTo>
                  <a:pt x="434" y="704"/>
                </a:lnTo>
                <a:lnTo>
                  <a:pt x="388" y="684"/>
                </a:lnTo>
                <a:lnTo>
                  <a:pt x="488" y="630"/>
                </a:lnTo>
                <a:lnTo>
                  <a:pt x="0" y="540"/>
                </a:lnTo>
                <a:lnTo>
                  <a:pt x="436" y="916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86B6FA3-9D48-A7DC-7569-0D23F7C7F5D2}"/>
              </a:ext>
            </a:extLst>
          </p:cNvPr>
          <p:cNvSpPr/>
          <p:nvPr/>
        </p:nvSpPr>
        <p:spPr bwMode="auto">
          <a:xfrm>
            <a:off x="2438400" y="5384800"/>
            <a:ext cx="5778500" cy="1066800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182277" name="Object 2">
            <a:extLst>
              <a:ext uri="{FF2B5EF4-FFF2-40B4-BE49-F238E27FC236}">
                <a16:creationId xmlns:a16="http://schemas.microsoft.com/office/drawing/2014/main" id="{1E65F9B2-119B-B5A1-9AC9-22920BE7C5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3075" y="4318000"/>
          <a:ext cx="26685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028520" imgH="330120" progId="Equation.3">
                  <p:embed/>
                </p:oleObj>
              </mc:Choice>
              <mc:Fallback>
                <p:oleObj name="公式" r:id="rId3" imgW="1028520" imgH="330120" progId="Equation.3">
                  <p:embed/>
                  <p:pic>
                    <p:nvPicPr>
                      <p:cNvPr id="182277" name="Object 2">
                        <a:extLst>
                          <a:ext uri="{FF2B5EF4-FFF2-40B4-BE49-F238E27FC236}">
                            <a16:creationId xmlns:a16="http://schemas.microsoft.com/office/drawing/2014/main" id="{1E65F9B2-119B-B5A1-9AC9-22920BE7C5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4318000"/>
                        <a:ext cx="266858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66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971B5225-EEFC-6EB7-7C24-BE1F82854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3873500"/>
            <a:ext cx="1958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平均功率：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D85053-6743-05CC-0D47-F0C0BCE80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3651250"/>
            <a:ext cx="2671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 噪声等效带宽：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2410B83-A7E6-42AA-4639-ADF921E2D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1873250"/>
            <a:ext cx="1690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功率谱：</a:t>
            </a:r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2C73864B-46FF-1D6C-5BE6-3530E338E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622300"/>
            <a:ext cx="2222500" cy="539750"/>
          </a:xfrm>
          <a:prstGeom prst="wedgeRoundRectCallout">
            <a:avLst>
              <a:gd name="adj1" fmla="val -41162"/>
              <a:gd name="adj2" fmla="val 125035"/>
              <a:gd name="adj3" fmla="val 16667"/>
            </a:avLst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rgbClr val="80008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噪声等效带宽</a:t>
            </a:r>
          </a:p>
        </p:txBody>
      </p:sp>
      <p:grpSp>
        <p:nvGrpSpPr>
          <p:cNvPr id="16401" name="Group 13">
            <a:extLst>
              <a:ext uri="{FF2B5EF4-FFF2-40B4-BE49-F238E27FC236}">
                <a16:creationId xmlns:a16="http://schemas.microsoft.com/office/drawing/2014/main" id="{D7A8EC63-AE47-D1D2-8534-8A8D541240D9}"/>
              </a:ext>
            </a:extLst>
          </p:cNvPr>
          <p:cNvGrpSpPr>
            <a:grpSpLocks/>
          </p:cNvGrpSpPr>
          <p:nvPr/>
        </p:nvGrpSpPr>
        <p:grpSpPr bwMode="auto">
          <a:xfrm>
            <a:off x="2137076" y="1488248"/>
            <a:ext cx="5975350" cy="2045673"/>
            <a:chOff x="2600" y="2606"/>
            <a:chExt cx="3414" cy="1139"/>
          </a:xfrm>
        </p:grpSpPr>
        <p:grpSp>
          <p:nvGrpSpPr>
            <p:cNvPr id="16403" name="Group 16">
              <a:extLst>
                <a:ext uri="{FF2B5EF4-FFF2-40B4-BE49-F238E27FC236}">
                  <a16:creationId xmlns:a16="http://schemas.microsoft.com/office/drawing/2014/main" id="{4200E27D-E0D8-B4D2-81D7-DA3DD40996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0" y="2606"/>
              <a:ext cx="3135" cy="1139"/>
              <a:chOff x="2600" y="1755"/>
              <a:chExt cx="3135" cy="1139"/>
            </a:xfrm>
          </p:grpSpPr>
          <p:pic>
            <p:nvPicPr>
              <p:cNvPr id="16405" name="Picture 17" descr="t0326">
                <a:extLst>
                  <a:ext uri="{FF2B5EF4-FFF2-40B4-BE49-F238E27FC236}">
                    <a16:creationId xmlns:a16="http://schemas.microsoft.com/office/drawing/2014/main" id="{15AB6776-5118-B964-B4D9-F9854B4783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0" y="1755"/>
                <a:ext cx="3135" cy="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06" name="Text Box 18">
                <a:extLst>
                  <a:ext uri="{FF2B5EF4-FFF2-40B4-BE49-F238E27FC236}">
                    <a16:creationId xmlns:a16="http://schemas.microsoft.com/office/drawing/2014/main" id="{F7C49E62-05DD-B445-4AC1-36EEE0EF47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1" y="1786"/>
                <a:ext cx="341" cy="2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i="1"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f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)</a:t>
                </a:r>
                <a:endParaRPr lang="en-US" altLang="zh-CN" sz="2000"/>
              </a:p>
            </p:txBody>
          </p:sp>
        </p:grpSp>
        <p:sp>
          <p:nvSpPr>
            <p:cNvPr id="16404" name="AutoShape 22">
              <a:extLst>
                <a:ext uri="{FF2B5EF4-FFF2-40B4-BE49-F238E27FC236}">
                  <a16:creationId xmlns:a16="http://schemas.microsoft.com/office/drawing/2014/main" id="{E633F20E-82B0-763F-089C-2325A364D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9" y="2655"/>
              <a:ext cx="635" cy="669"/>
            </a:xfrm>
            <a:prstGeom prst="wedgeRoundRectCallout">
              <a:avLst>
                <a:gd name="adj1" fmla="val -92815"/>
                <a:gd name="adj2" fmla="val 42662"/>
                <a:gd name="adj3" fmla="val 16667"/>
              </a:avLst>
            </a:prstGeom>
            <a:noFill/>
            <a:ln w="9525">
              <a:solidFill>
                <a:srgbClr val="0000CC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华文中宋" panose="02010600040101010101" pitchFamily="2" charset="-122"/>
                  <a:ea typeface="华文中宋" panose="02010600040101010101" pitchFamily="2" charset="-122"/>
                  <a:cs typeface="Arial" panose="020B0604020202020204" pitchFamily="34" charset="0"/>
                </a:rPr>
                <a:t>接收</a:t>
              </a:r>
              <a:endParaRPr lang="en-US" altLang="zh-CN" sz="2000"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zh-CN" altLang="en-US" sz="2000">
                  <a:latin typeface="华文中宋" panose="02010600040101010101" pitchFamily="2" charset="-122"/>
                  <a:ea typeface="华文中宋" panose="02010600040101010101" pitchFamily="2" charset="-122"/>
                  <a:cs typeface="Arial" panose="020B0604020202020204" pitchFamily="34" charset="0"/>
                </a:rPr>
                <a:t>滤波器</a:t>
              </a:r>
              <a:endParaRPr lang="en-US" altLang="zh-CN" sz="2000"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zh-CN" altLang="en-US" sz="2000">
                  <a:latin typeface="华文中宋" panose="02010600040101010101" pitchFamily="2" charset="-122"/>
                  <a:ea typeface="华文中宋" panose="02010600040101010101" pitchFamily="2" charset="-122"/>
                  <a:cs typeface="Arial" panose="020B0604020202020204" pitchFamily="34" charset="0"/>
                </a:rPr>
                <a:t>特性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2CF19007-3C3A-A106-0C74-4B385349B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50" y="5473700"/>
            <a:ext cx="59118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通过</a:t>
            </a:r>
            <a:r>
              <a:rPr lang="zh-CN" altLang="en-US" sz="2400" b="1">
                <a:cs typeface="Arial" panose="020B0604020202020204" pitchFamily="34" charset="0"/>
              </a:rPr>
              <a:t>宽度为</a:t>
            </a:r>
            <a:r>
              <a:rPr lang="en-US" altLang="zh-CN" sz="2400" i="1">
                <a:solidFill>
                  <a:srgbClr val="800080"/>
                </a:solidFill>
              </a:rPr>
              <a:t>B</a:t>
            </a:r>
            <a:r>
              <a:rPr lang="en-US" altLang="zh-CN" sz="1600">
                <a:solidFill>
                  <a:srgbClr val="800080"/>
                </a:solidFill>
              </a:rPr>
              <a:t>n</a:t>
            </a:r>
            <a:r>
              <a:rPr lang="zh-CN" altLang="en-US" sz="2400" b="1"/>
              <a:t>的矩形滤波器的噪声功率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      </a:t>
            </a:r>
            <a:r>
              <a:rPr lang="en-US" altLang="zh-CN" sz="2400" b="1">
                <a:solidFill>
                  <a:srgbClr val="800080"/>
                </a:solidFill>
              </a:rPr>
              <a:t>= </a:t>
            </a:r>
            <a:r>
              <a:rPr lang="zh-CN" altLang="en-US" sz="2400" b="1"/>
              <a:t>通过实际接收滤波器的噪声功率。</a:t>
            </a:r>
          </a:p>
        </p:txBody>
      </p:sp>
      <p:graphicFrame>
        <p:nvGraphicFramePr>
          <p:cNvPr id="3" name="Object 19">
            <a:extLst>
              <a:ext uri="{FF2B5EF4-FFF2-40B4-BE49-F238E27FC236}">
                <a16:creationId xmlns:a16="http://schemas.microsoft.com/office/drawing/2014/main" id="{686EAB52-FFEE-07B7-1D4D-D50F934F94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3800" y="4151313"/>
          <a:ext cx="358457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320" imgH="545760" progId="Equation.DSMT4">
                  <p:embed/>
                </p:oleObj>
              </mc:Choice>
              <mc:Fallback>
                <p:oleObj name="Equation" r:id="rId6" imgW="1930320" imgH="545760" progId="Equation.DSMT4">
                  <p:embed/>
                  <p:pic>
                    <p:nvPicPr>
                      <p:cNvPr id="3" name="Object 19">
                        <a:extLst>
                          <a:ext uri="{FF2B5EF4-FFF2-40B4-BE49-F238E27FC236}">
                            <a16:creationId xmlns:a16="http://schemas.microsoft.com/office/drawing/2014/main" id="{686EAB52-FFEE-07B7-1D4D-D50F934F94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4151313"/>
                        <a:ext cx="3584575" cy="101123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A909899B-CDA6-158D-2F66-C971D8D2E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50" y="5429250"/>
            <a:ext cx="1066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buClr>
                <a:srgbClr val="0000CC"/>
              </a:buClr>
              <a:buSzPct val="60000"/>
            </a:pPr>
            <a:r>
              <a:rPr lang="en-US" altLang="zh-CN" sz="2400" i="1">
                <a:solidFill>
                  <a:srgbClr val="800080"/>
                </a:solidFill>
              </a:rPr>
              <a:t> </a:t>
            </a:r>
            <a:r>
              <a:rPr lang="zh-CN" altLang="en-US" sz="240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物理</a:t>
            </a:r>
            <a:endParaRPr lang="en-US" altLang="zh-CN" sz="240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3500"/>
              </a:lnSpc>
              <a:buClr>
                <a:srgbClr val="0000CC"/>
              </a:buClr>
              <a:buSzPct val="60000"/>
            </a:pPr>
            <a:r>
              <a:rPr lang="en-US" altLang="zh-CN" sz="240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意义</a:t>
            </a:r>
            <a:endParaRPr lang="zh-CN" altLang="en-US">
              <a:solidFill>
                <a:srgbClr val="80008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E2D1F7-6EB7-99BC-D38B-0193507BCF37}"/>
              </a:ext>
            </a:extLst>
          </p:cNvPr>
          <p:cNvSpPr/>
          <p:nvPr/>
        </p:nvSpPr>
        <p:spPr>
          <a:xfrm>
            <a:off x="571500" y="1055688"/>
            <a:ext cx="2711450" cy="4619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285750" lvl="1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窄带高斯噪声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 :</a:t>
            </a:r>
            <a:endParaRPr lang="zh-CN" altLang="en-US" sz="2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80BC773-05B5-7B04-3B4C-628BC27F6F5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452269" y="2696369"/>
            <a:ext cx="1111250" cy="1588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/>
      <p:bldP spid="20" grpId="0"/>
      <p:bldP spid="25" grpId="0"/>
      <p:bldP spid="26" grpId="0" animBg="1"/>
      <p:bldP spid="22" grpId="0"/>
      <p:bldP spid="23" grpId="0"/>
      <p:bldP spid="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8C18BB80-25DD-72CB-076D-1E616280AC2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327400" y="3295650"/>
            <a:ext cx="26225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信道容量</a:t>
            </a: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980C39B6-0306-E980-5513-8749E53C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5557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b="1" u="sng" dirty="0">
                <a:solidFill>
                  <a:srgbClr val="800080"/>
                </a:solidFill>
                <a:ea typeface="宋体" charset="-122"/>
              </a:rPr>
              <a:t>§</a:t>
            </a:r>
            <a:r>
              <a:rPr lang="en-US" altLang="en-US" sz="4000" b="1" u="sng" dirty="0">
                <a:solidFill>
                  <a:srgbClr val="800080"/>
                </a:solidFill>
                <a:ea typeface="微软雅黑" pitchFamily="34" charset="-122"/>
                <a:cs typeface="Arial" charset="0"/>
              </a:rPr>
              <a:t>4</a:t>
            </a:r>
            <a:r>
              <a:rPr lang="en-US" altLang="zh-CN" sz="4000" b="1" u="sng" dirty="0">
                <a:solidFill>
                  <a:srgbClr val="800080"/>
                </a:solidFill>
                <a:ea typeface="微软雅黑" pitchFamily="34" charset="-122"/>
                <a:cs typeface="Arial" charset="0"/>
              </a:rPr>
              <a:t>.6 </a:t>
            </a:r>
            <a:endParaRPr lang="zh-CN" altLang="en-US" sz="4000" b="1" u="sng" dirty="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084C2F-8DE2-D343-6A6D-EAE5DC8C5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4051300"/>
            <a:ext cx="69786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指信道能够</a:t>
            </a:r>
            <a:r>
              <a:rPr lang="zh-CN" altLang="en-US" sz="2400" kern="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无差错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传输时的</a:t>
            </a:r>
            <a:r>
              <a:rPr lang="zh-CN" altLang="en-US" sz="2400" kern="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最大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平均信息速率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3" name="Rectangle 9">
            <a:extLst>
              <a:ext uri="{FF2B5EF4-FFF2-40B4-BE49-F238E27FC236}">
                <a16:creationId xmlns:a16="http://schemas.microsoft.com/office/drawing/2014/main" id="{3CC402E2-20FC-5190-E703-43F36463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31752" name="Object 8">
            <a:extLst>
              <a:ext uri="{FF2B5EF4-FFF2-40B4-BE49-F238E27FC236}">
                <a16:creationId xmlns:a16="http://schemas.microsoft.com/office/drawing/2014/main" id="{E708E57A-C0EF-4A60-0754-50541A882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3300" y="1473200"/>
          <a:ext cx="24257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728022" imgH="1296479" progId="Visio.Drawing.11">
                  <p:embed/>
                </p:oleObj>
              </mc:Choice>
              <mc:Fallback>
                <p:oleObj name="Visio" r:id="rId3" imgW="1728022" imgH="1296479" progId="Visio.Drawing.11">
                  <p:embed/>
                  <p:pic>
                    <p:nvPicPr>
                      <p:cNvPr id="31752" name="Object 8">
                        <a:extLst>
                          <a:ext uri="{FF2B5EF4-FFF2-40B4-BE49-F238E27FC236}">
                            <a16:creationId xmlns:a16="http://schemas.microsoft.com/office/drawing/2014/main" id="{E708E57A-C0EF-4A60-0754-50541A882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1473200"/>
                        <a:ext cx="2425700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F22324A5-1A63-3DA9-C0D4-457360879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2851150"/>
            <a:ext cx="573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ea typeface="华文中宋" panose="02010600040101010101" pitchFamily="2" charset="-122"/>
                <a:cs typeface="Arial" panose="020B0604020202020204" pitchFamily="34" charset="0"/>
              </a:rPr>
              <a:t>式中，</a:t>
            </a:r>
            <a:r>
              <a:rPr lang="en-US" altLang="zh-CN" sz="2000" i="1">
                <a:ea typeface="华文中宋" panose="0201060004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sz="2000">
                <a:ea typeface="华文中宋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000" i="1">
                <a:ea typeface="华文中宋" panose="02010600040101010101" pitchFamily="2" charset="-122"/>
                <a:cs typeface="Arial" panose="020B0604020202020204" pitchFamily="34" charset="0"/>
              </a:rPr>
              <a:t>x</a:t>
            </a:r>
            <a:r>
              <a:rPr lang="en-US" altLang="zh-CN" sz="2000" i="1" baseline="-30000">
                <a:ea typeface="华文中宋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>
                <a:ea typeface="华文中宋" panose="02010600040101010101" pitchFamily="2" charset="-122"/>
                <a:cs typeface="Arial" panose="020B0604020202020204" pitchFamily="34" charset="0"/>
              </a:rPr>
              <a:t>) </a:t>
            </a:r>
            <a:r>
              <a:rPr lang="en-US" altLang="zh-CN" sz="2000" b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‒</a:t>
            </a:r>
            <a:r>
              <a:rPr lang="zh-CN" altLang="en-US" sz="2000">
                <a:ea typeface="华文中宋" panose="02010600040101010101" pitchFamily="2" charset="-122"/>
                <a:cs typeface="Arial" panose="020B0604020202020204" pitchFamily="34" charset="0"/>
              </a:rPr>
              <a:t>发送符号</a:t>
            </a:r>
            <a:r>
              <a:rPr lang="en-US" altLang="zh-CN" sz="2000" i="1">
                <a:ea typeface="华文中宋" panose="02010600040101010101" pitchFamily="2" charset="-122"/>
                <a:cs typeface="Arial" panose="020B0604020202020204" pitchFamily="34" charset="0"/>
              </a:rPr>
              <a:t>x</a:t>
            </a:r>
            <a:r>
              <a:rPr lang="en-US" altLang="zh-CN" sz="2000" i="1" baseline="-30000">
                <a:ea typeface="华文中宋" panose="02010600040101010101" pitchFamily="2" charset="-122"/>
                <a:cs typeface="Arial" panose="020B0604020202020204" pitchFamily="34" charset="0"/>
              </a:rPr>
              <a:t>i</a:t>
            </a:r>
            <a:r>
              <a:rPr lang="zh-CN" altLang="en-US" sz="2000">
                <a:ea typeface="华文中宋" panose="02010600040101010101" pitchFamily="2" charset="-122"/>
                <a:cs typeface="Arial" panose="020B0604020202020204" pitchFamily="34" charset="0"/>
              </a:rPr>
              <a:t>的概率（</a:t>
            </a:r>
            <a:r>
              <a:rPr lang="en-US" altLang="zh-CN" sz="2000">
                <a:ea typeface="华文中宋" panose="02010600040101010101" pitchFamily="2" charset="-122"/>
                <a:cs typeface="Arial" panose="020B0604020202020204" pitchFamily="34" charset="0"/>
              </a:rPr>
              <a:t>i=1,2,3,</a:t>
            </a:r>
            <a:r>
              <a:rPr lang="en-US" altLang="zh-CN" sz="2000"/>
              <a:t>⋯,</a:t>
            </a:r>
            <a:r>
              <a:rPr lang="en-US" altLang="zh-CN" sz="2000">
                <a:ea typeface="华文中宋" panose="02010600040101010101" pitchFamily="2" charset="-122"/>
              </a:rPr>
              <a:t>n</a:t>
            </a:r>
            <a:r>
              <a:rPr lang="zh-CN" altLang="en-US" sz="2000">
                <a:ea typeface="华文中宋" panose="02010600040101010101" pitchFamily="2" charset="-122"/>
              </a:rPr>
              <a:t>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9918783-80E1-C1ED-6E4B-6DF7FE07F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250950"/>
            <a:ext cx="5378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048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80008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b="1">
                <a:solidFill>
                  <a:srgbClr val="80008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80008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信源发送的平均信息量（熵）</a:t>
            </a:r>
          </a:p>
        </p:txBody>
      </p:sp>
      <p:sp>
        <p:nvSpPr>
          <p:cNvPr id="31757" name="Rectangle 13">
            <a:extLst>
              <a:ext uri="{FF2B5EF4-FFF2-40B4-BE49-F238E27FC236}">
                <a16:creationId xmlns:a16="http://schemas.microsoft.com/office/drawing/2014/main" id="{A359072B-F260-B7D0-17DC-0E9D6F8B0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31756" name="Object 12">
            <a:extLst>
              <a:ext uri="{FF2B5EF4-FFF2-40B4-BE49-F238E27FC236}">
                <a16:creationId xmlns:a16="http://schemas.microsoft.com/office/drawing/2014/main" id="{460C1C91-6CB5-1FF0-761A-6B94D1B70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6475" y="1873250"/>
          <a:ext cx="32734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752480" imgH="431640" progId="Equation.3">
                  <p:embed/>
                </p:oleObj>
              </mc:Choice>
              <mc:Fallback>
                <p:oleObj name="公式" r:id="rId5" imgW="1752480" imgH="431640" progId="Equation.3">
                  <p:embed/>
                  <p:pic>
                    <p:nvPicPr>
                      <p:cNvPr id="31756" name="Object 12">
                        <a:extLst>
                          <a:ext uri="{FF2B5EF4-FFF2-40B4-BE49-F238E27FC236}">
                            <a16:creationId xmlns:a16="http://schemas.microsoft.com/office/drawing/2014/main" id="{460C1C91-6CB5-1FF0-761A-6B94D1B70E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1873250"/>
                        <a:ext cx="3273425" cy="8001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8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CEE9F91F-B572-8EB8-1CFF-90CA20FCF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3651250"/>
            <a:ext cx="657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048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80008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b="1">
                <a:solidFill>
                  <a:srgbClr val="80008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sz="2400" b="1">
                <a:solidFill>
                  <a:srgbClr val="80008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因信道噪声而损失的平均信息量</a:t>
            </a:r>
          </a:p>
        </p:txBody>
      </p:sp>
      <p:sp>
        <p:nvSpPr>
          <p:cNvPr id="31760" name="Rectangle 16">
            <a:extLst>
              <a:ext uri="{FF2B5EF4-FFF2-40B4-BE49-F238E27FC236}">
                <a16:creationId xmlns:a16="http://schemas.microsoft.com/office/drawing/2014/main" id="{7794966C-64B6-BAB2-EB31-F6DCE2557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31759" name="Object 15">
            <a:extLst>
              <a:ext uri="{FF2B5EF4-FFF2-40B4-BE49-F238E27FC236}">
                <a16:creationId xmlns:a16="http://schemas.microsoft.com/office/drawing/2014/main" id="{92E10448-0D8D-216D-844C-6509A16367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3300" y="4273550"/>
          <a:ext cx="54991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946240" imgH="444240" progId="Equation.3">
                  <p:embed/>
                </p:oleObj>
              </mc:Choice>
              <mc:Fallback>
                <p:oleObj name="公式" r:id="rId7" imgW="2946240" imgH="444240" progId="Equation.3">
                  <p:embed/>
                  <p:pic>
                    <p:nvPicPr>
                      <p:cNvPr id="31759" name="Object 15">
                        <a:extLst>
                          <a:ext uri="{FF2B5EF4-FFF2-40B4-BE49-F238E27FC236}">
                            <a16:creationId xmlns:a16="http://schemas.microsoft.com/office/drawing/2014/main" id="{92E10448-0D8D-216D-844C-6509A16367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4273550"/>
                        <a:ext cx="5499100" cy="8350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8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Rectangle 18">
            <a:extLst>
              <a:ext uri="{FF2B5EF4-FFF2-40B4-BE49-F238E27FC236}">
                <a16:creationId xmlns:a16="http://schemas.microsoft.com/office/drawing/2014/main" id="{93319BA1-89D4-00C2-ED20-AE5E3F0F9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4A6A83C-19FB-2ECF-BC3F-1E4B67902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5270500"/>
            <a:ext cx="76009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zh-CN" altLang="en-US" sz="2000">
                <a:ea typeface="华文中宋" panose="02010600040101010101" pitchFamily="2" charset="-122"/>
                <a:cs typeface="Arial" panose="020B0604020202020204" pitchFamily="34" charset="0"/>
              </a:rPr>
              <a:t>式中，</a:t>
            </a:r>
            <a:r>
              <a:rPr lang="en-US" altLang="zh-CN" sz="2000" i="1">
                <a:ea typeface="华文中宋" panose="0201060004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sz="2000">
                <a:ea typeface="华文中宋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000" i="1">
                <a:ea typeface="华文中宋" panose="02010600040101010101" pitchFamily="2" charset="-122"/>
                <a:cs typeface="Arial" panose="020B0604020202020204" pitchFamily="34" charset="0"/>
              </a:rPr>
              <a:t>y</a:t>
            </a:r>
            <a:r>
              <a:rPr lang="en-US" altLang="zh-CN" sz="2000" i="1" baseline="-30000">
                <a:ea typeface="华文中宋" panose="02010600040101010101" pitchFamily="2" charset="-122"/>
                <a:cs typeface="Arial" panose="020B0604020202020204" pitchFamily="34" charset="0"/>
              </a:rPr>
              <a:t>j</a:t>
            </a:r>
            <a:r>
              <a:rPr lang="en-US" altLang="zh-CN" sz="2000">
                <a:ea typeface="华文中宋" panose="02010600040101010101" pitchFamily="2" charset="-122"/>
                <a:cs typeface="Arial" panose="020B0604020202020204" pitchFamily="34" charset="0"/>
              </a:rPr>
              <a:t>) </a:t>
            </a:r>
            <a:r>
              <a:rPr lang="en-US" altLang="zh-CN" sz="2000" b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‒</a:t>
            </a:r>
            <a:r>
              <a:rPr lang="zh-CN" altLang="en-US" sz="2000">
                <a:ea typeface="华文中宋" panose="02010600040101010101" pitchFamily="2" charset="-122"/>
                <a:cs typeface="Arial" panose="020B0604020202020204" pitchFamily="34" charset="0"/>
              </a:rPr>
              <a:t>收到</a:t>
            </a:r>
            <a:r>
              <a:rPr lang="en-US" altLang="zh-CN" sz="2000" i="1">
                <a:ea typeface="华文中宋" panose="02010600040101010101" pitchFamily="2" charset="-122"/>
                <a:cs typeface="Arial" panose="020B0604020202020204" pitchFamily="34" charset="0"/>
              </a:rPr>
              <a:t>y</a:t>
            </a:r>
            <a:r>
              <a:rPr lang="en-US" altLang="zh-CN" sz="2000" i="1" baseline="-30000">
                <a:ea typeface="华文中宋" panose="02010600040101010101" pitchFamily="2" charset="-122"/>
                <a:cs typeface="Arial" panose="020B0604020202020204" pitchFamily="34" charset="0"/>
              </a:rPr>
              <a:t>j</a:t>
            </a:r>
            <a:r>
              <a:rPr lang="zh-CN" altLang="en-US" sz="2000">
                <a:ea typeface="华文中宋" panose="02010600040101010101" pitchFamily="2" charset="-122"/>
                <a:cs typeface="Arial" panose="020B0604020202020204" pitchFamily="34" charset="0"/>
              </a:rPr>
              <a:t>的概率（</a:t>
            </a:r>
            <a:r>
              <a:rPr lang="en-US" altLang="zh-CN" sz="2000">
                <a:ea typeface="华文中宋" panose="02010600040101010101" pitchFamily="2" charset="-122"/>
                <a:cs typeface="Arial" panose="020B0604020202020204" pitchFamily="34" charset="0"/>
              </a:rPr>
              <a:t>j=1,2,3,</a:t>
            </a:r>
            <a:r>
              <a:rPr lang="en-US" altLang="zh-CN" sz="2000"/>
              <a:t>⋯,</a:t>
            </a:r>
            <a:r>
              <a:rPr lang="en-US" altLang="zh-CN" sz="2000">
                <a:ea typeface="华文中宋" panose="02010600040101010101" pitchFamily="2" charset="-122"/>
              </a:rPr>
              <a:t>m</a:t>
            </a:r>
            <a:r>
              <a:rPr lang="zh-CN" altLang="en-US" sz="2000">
                <a:ea typeface="华文中宋" panose="02010600040101010101" pitchFamily="2" charset="-122"/>
              </a:rPr>
              <a:t>）；</a:t>
            </a:r>
          </a:p>
          <a:p>
            <a:pPr eaLnBrk="1" hangingPunct="1">
              <a:lnSpc>
                <a:spcPts val="3500"/>
              </a:lnSpc>
            </a:pPr>
            <a:r>
              <a:rPr lang="en-US" altLang="zh-CN" sz="2000" i="1">
                <a:ea typeface="华文中宋" panose="02010600040101010101" pitchFamily="2" charset="-122"/>
              </a:rPr>
              <a:t>           P</a:t>
            </a:r>
            <a:r>
              <a:rPr lang="en-US" altLang="zh-CN" sz="2000">
                <a:ea typeface="华文中宋" panose="02010600040101010101" pitchFamily="2" charset="-122"/>
              </a:rPr>
              <a:t>(</a:t>
            </a:r>
            <a:r>
              <a:rPr lang="en-US" altLang="zh-CN" sz="2000" i="1">
                <a:ea typeface="华文中宋" panose="02010600040101010101" pitchFamily="2" charset="-122"/>
              </a:rPr>
              <a:t>x</a:t>
            </a:r>
            <a:r>
              <a:rPr lang="en-US" altLang="zh-CN" sz="2000" i="1" baseline="-25000">
                <a:ea typeface="华文中宋" panose="02010600040101010101" pitchFamily="2" charset="-122"/>
              </a:rPr>
              <a:t>i</a:t>
            </a:r>
            <a:r>
              <a:rPr lang="en-US" altLang="zh-CN" sz="2000" i="1">
                <a:ea typeface="华文中宋" panose="02010600040101010101" pitchFamily="2" charset="-122"/>
              </a:rPr>
              <a:t>/y</a:t>
            </a:r>
            <a:r>
              <a:rPr lang="en-US" altLang="zh-CN" sz="2000" i="1" baseline="-25000">
                <a:ea typeface="华文中宋" panose="02010600040101010101" pitchFamily="2" charset="-122"/>
              </a:rPr>
              <a:t>j</a:t>
            </a:r>
            <a:r>
              <a:rPr lang="en-US" altLang="zh-CN" sz="2000">
                <a:ea typeface="华文中宋" panose="02010600040101010101" pitchFamily="2" charset="-122"/>
              </a:rPr>
              <a:t>) </a:t>
            </a:r>
            <a:r>
              <a:rPr lang="en-US" altLang="zh-CN" sz="2000" b="1">
                <a:latin typeface="Cambria Math" panose="02040503050406030204" pitchFamily="18" charset="0"/>
              </a:rPr>
              <a:t>‒</a:t>
            </a:r>
            <a:r>
              <a:rPr lang="zh-CN" altLang="en-US" sz="2000">
                <a:ea typeface="华文中宋" panose="02010600040101010101" pitchFamily="2" charset="-122"/>
              </a:rPr>
              <a:t>收到</a:t>
            </a:r>
            <a:r>
              <a:rPr lang="en-US" altLang="zh-CN" sz="2000" i="1">
                <a:ea typeface="华文中宋" panose="02010600040101010101" pitchFamily="2" charset="-122"/>
              </a:rPr>
              <a:t>y</a:t>
            </a:r>
            <a:r>
              <a:rPr lang="en-US" altLang="zh-CN" sz="2000" i="1" baseline="-25000">
                <a:ea typeface="华文中宋" panose="02010600040101010101" pitchFamily="2" charset="-122"/>
              </a:rPr>
              <a:t>j</a:t>
            </a:r>
            <a:r>
              <a:rPr lang="zh-CN" altLang="en-US" sz="2000">
                <a:ea typeface="华文中宋" panose="02010600040101010101" pitchFamily="2" charset="-122"/>
              </a:rPr>
              <a:t>后判断发送的是</a:t>
            </a:r>
            <a:r>
              <a:rPr lang="en-US" altLang="zh-CN" sz="2000" i="1">
                <a:ea typeface="华文中宋" panose="02010600040101010101" pitchFamily="2" charset="-122"/>
              </a:rPr>
              <a:t>x</a:t>
            </a:r>
            <a:r>
              <a:rPr lang="en-US" altLang="zh-CN" sz="2000" i="1" baseline="-25000">
                <a:ea typeface="华文中宋" panose="02010600040101010101" pitchFamily="2" charset="-122"/>
              </a:rPr>
              <a:t>i</a:t>
            </a:r>
            <a:r>
              <a:rPr lang="zh-CN" altLang="en-US" sz="2000">
                <a:ea typeface="华文中宋" panose="02010600040101010101" pitchFamily="2" charset="-122"/>
              </a:rPr>
              <a:t>的转移概率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3F6B05EE-02C8-2650-2800-AA9DDBC0A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6400"/>
            <a:ext cx="47498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SzPct val="65000"/>
            </a:pPr>
            <a:r>
              <a:rPr lang="en-US" altLang="en-US" sz="3200" b="1">
                <a:solidFill>
                  <a:srgbClr val="990099"/>
                </a:solidFill>
              </a:rPr>
              <a:t>§</a:t>
            </a:r>
            <a:r>
              <a:rPr lang="en-US" altLang="en-US" sz="3200" b="1">
                <a:solidFill>
                  <a:srgbClr val="9900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en-US" altLang="zh-CN" sz="3200" b="1">
                <a:solidFill>
                  <a:srgbClr val="9900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.6.1   </a:t>
            </a:r>
            <a:r>
              <a:rPr lang="zh-CN" altLang="en-US" sz="32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离散信道容量</a:t>
            </a:r>
          </a:p>
          <a:p>
            <a:pPr eaLnBrk="1" hangingPunct="1">
              <a:spcBef>
                <a:spcPct val="20000"/>
              </a:spcBef>
              <a:buClr>
                <a:srgbClr val="C00000"/>
              </a:buClr>
              <a:buSzPct val="65000"/>
            </a:pPr>
            <a:endParaRPr lang="zh-CN" altLang="en-US" sz="3200" b="1" u="sng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6" grpId="0"/>
      <p:bldP spid="33" grpId="0"/>
      <p:bldP spid="1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91A5348-4AAB-9C77-B598-01964EC5A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1058863"/>
            <a:ext cx="722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3048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80008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b="1">
                <a:solidFill>
                  <a:srgbClr val="80008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2400" b="1">
                <a:solidFill>
                  <a:srgbClr val="80008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2400" b="1">
                <a:ea typeface="微软雅黑" panose="020B0503020204020204" pitchFamily="34" charset="-122"/>
                <a:cs typeface="Arial" panose="020B0604020202020204" pitchFamily="34" charset="0"/>
              </a:rPr>
              <a:t>信息传输速率 </a:t>
            </a:r>
            <a:r>
              <a:rPr lang="en-US" altLang="zh-CN" sz="2400" b="1" i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R</a:t>
            </a:r>
            <a:r>
              <a:rPr lang="en-US" altLang="zh-CN" sz="2400" b="1" i="1"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i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信道每秒传输的平均信息量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65F27C-8E2B-2DAB-A24B-10E0AC3C9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717800"/>
            <a:ext cx="5060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华文中宋" panose="02010600040101010101" pitchFamily="2" charset="-122"/>
                <a:cs typeface="Arial" panose="020B0604020202020204" pitchFamily="34" charset="0"/>
              </a:rPr>
              <a:t>[</a:t>
            </a:r>
            <a:r>
              <a:rPr lang="en-US" altLang="zh-CN" sz="2000" i="1">
                <a:ea typeface="华文中宋" panose="02010600040101010101" pitchFamily="2" charset="-122"/>
                <a:cs typeface="Arial" panose="020B0604020202020204" pitchFamily="34" charset="0"/>
              </a:rPr>
              <a:t>H</a:t>
            </a:r>
            <a:r>
              <a:rPr lang="en-US" altLang="zh-CN" sz="2000">
                <a:ea typeface="华文中宋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000" i="1">
                <a:ea typeface="华文中宋" panose="02010600040101010101" pitchFamily="2" charset="-122"/>
                <a:cs typeface="Arial" panose="020B0604020202020204" pitchFamily="34" charset="0"/>
              </a:rPr>
              <a:t>x</a:t>
            </a:r>
            <a:r>
              <a:rPr lang="en-US" altLang="zh-CN" sz="2000">
                <a:ea typeface="华文中宋" panose="02010600040101010101" pitchFamily="2" charset="-122"/>
                <a:cs typeface="Arial" panose="020B0604020202020204" pitchFamily="34" charset="0"/>
              </a:rPr>
              <a:t>) – </a:t>
            </a:r>
            <a:r>
              <a:rPr lang="en-US" altLang="zh-CN" sz="2000" i="1">
                <a:ea typeface="华文中宋" panose="02010600040101010101" pitchFamily="2" charset="-122"/>
                <a:cs typeface="Arial" panose="020B0604020202020204" pitchFamily="34" charset="0"/>
              </a:rPr>
              <a:t>H</a:t>
            </a:r>
            <a:r>
              <a:rPr lang="en-US" altLang="zh-CN" sz="2000">
                <a:ea typeface="华文中宋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000" i="1">
                <a:ea typeface="华文中宋" panose="02010600040101010101" pitchFamily="2" charset="-122"/>
                <a:cs typeface="Arial" panose="020B0604020202020204" pitchFamily="34" charset="0"/>
              </a:rPr>
              <a:t>x</a:t>
            </a:r>
            <a:r>
              <a:rPr lang="en-US" altLang="zh-CN" sz="2000">
                <a:ea typeface="华文中宋" panose="02010600040101010101" pitchFamily="2" charset="-122"/>
                <a:cs typeface="Arial" panose="020B0604020202020204" pitchFamily="34" charset="0"/>
              </a:rPr>
              <a:t>/</a:t>
            </a:r>
            <a:r>
              <a:rPr lang="en-US" altLang="zh-CN" sz="2000" i="1">
                <a:ea typeface="华文中宋" panose="02010600040101010101" pitchFamily="2" charset="-122"/>
                <a:cs typeface="Arial" panose="020B0604020202020204" pitchFamily="34" charset="0"/>
              </a:rPr>
              <a:t>y</a:t>
            </a:r>
            <a:r>
              <a:rPr lang="en-US" altLang="zh-CN" sz="2000">
                <a:ea typeface="华文中宋" panose="02010600040101010101" pitchFamily="2" charset="-122"/>
                <a:cs typeface="Arial" panose="020B0604020202020204" pitchFamily="34" charset="0"/>
              </a:rPr>
              <a:t>)]</a:t>
            </a:r>
            <a:r>
              <a:rPr lang="en-US" altLang="zh-CN" sz="2000" b="1">
                <a:solidFill>
                  <a:srgbClr val="003399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>
                <a:ea typeface="华文中宋" panose="02010600040101010101" pitchFamily="2" charset="-122"/>
                <a:cs typeface="Arial" panose="020B0604020202020204" pitchFamily="34" charset="0"/>
              </a:rPr>
              <a:t>‒</a:t>
            </a:r>
            <a:r>
              <a:rPr lang="zh-CN" altLang="en-US" sz="2000">
                <a:ea typeface="华文中宋" panose="02010600040101010101" pitchFamily="2" charset="-122"/>
                <a:cs typeface="Arial" panose="020B0604020202020204" pitchFamily="34" charset="0"/>
              </a:rPr>
              <a:t>是接收端得到的平均信息量</a:t>
            </a:r>
          </a:p>
        </p:txBody>
      </p:sp>
      <p:graphicFrame>
        <p:nvGraphicFramePr>
          <p:cNvPr id="123907" name="Object 21">
            <a:extLst>
              <a:ext uri="{FF2B5EF4-FFF2-40B4-BE49-F238E27FC236}">
                <a16:creationId xmlns:a16="http://schemas.microsoft.com/office/drawing/2014/main" id="{FBCA7938-CE1C-DF67-EDE9-3F6FB4D82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6150" y="1651000"/>
          <a:ext cx="39084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7680" imgH="203040" progId="Equation.DSMT4">
                  <p:embed/>
                </p:oleObj>
              </mc:Choice>
              <mc:Fallback>
                <p:oleObj name="Equation" r:id="rId3" imgW="1777680" imgH="203040" progId="Equation.DSMT4">
                  <p:embed/>
                  <p:pic>
                    <p:nvPicPr>
                      <p:cNvPr id="123907" name="Object 21">
                        <a:extLst>
                          <a:ext uri="{FF2B5EF4-FFF2-40B4-BE49-F238E27FC236}">
                            <a16:creationId xmlns:a16="http://schemas.microsoft.com/office/drawing/2014/main" id="{FBCA7938-CE1C-DF67-EDE9-3F6FB4D820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1651000"/>
                        <a:ext cx="3908425" cy="44608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C0C0C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74A061A4-4321-266B-7588-2B1969C2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350" y="2273300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ea typeface="华文中宋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i="1">
                <a:solidFill>
                  <a:srgbClr val="003399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000" b="1">
                <a:solidFill>
                  <a:srgbClr val="003399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>
                <a:ea typeface="华文中宋" panose="02010600040101010101" pitchFamily="2" charset="-122"/>
                <a:cs typeface="Arial" panose="020B0604020202020204" pitchFamily="34" charset="0"/>
              </a:rPr>
              <a:t>‒</a:t>
            </a:r>
            <a:r>
              <a:rPr lang="zh-CN" altLang="en-US" sz="2000">
                <a:ea typeface="华文中宋" panose="02010600040101010101" pitchFamily="2" charset="-122"/>
                <a:cs typeface="Arial" panose="020B0604020202020204" pitchFamily="34" charset="0"/>
              </a:rPr>
              <a:t>信道每秒传输的符号数为（符号速率</a:t>
            </a:r>
            <a:r>
              <a:rPr lang="zh-CN" altLang="en-US">
                <a:ea typeface="华文中宋" panose="02010600040101010101" pitchFamily="2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AD2FF60-A178-3C22-4743-6F369B51F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3732213"/>
            <a:ext cx="85725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048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n-US" altLang="zh-CN" sz="2000"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00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最大</a:t>
            </a:r>
            <a:r>
              <a:rPr lang="zh-CN" altLang="en-US" sz="2000">
                <a:ea typeface="微软雅黑" panose="020B0503020204020204" pitchFamily="34" charset="-122"/>
                <a:cs typeface="Arial" panose="020B0604020202020204" pitchFamily="34" charset="0"/>
              </a:rPr>
              <a:t>信息传输速率：</a:t>
            </a:r>
            <a:r>
              <a:rPr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对一切可能的信源概率分布，求</a:t>
            </a:r>
            <a:r>
              <a:rPr lang="fr-FR" altLang="zh-CN" sz="2400" i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R</a:t>
            </a:r>
            <a:r>
              <a:rPr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的最大值：</a:t>
            </a:r>
            <a:endParaRPr lang="en-US" altLang="zh-CN" sz="200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1A1630D1-E251-5BBD-F7B0-0B4187AAD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123908" name="Object 4">
            <a:extLst>
              <a:ext uri="{FF2B5EF4-FFF2-40B4-BE49-F238E27FC236}">
                <a16:creationId xmlns:a16="http://schemas.microsoft.com/office/drawing/2014/main" id="{406DA810-FBF5-5B84-23C1-56345C82B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4525" y="4406900"/>
          <a:ext cx="61690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93960" imgH="291960" progId="Equation.DSMT4">
                  <p:embed/>
                </p:oleObj>
              </mc:Choice>
              <mc:Fallback>
                <p:oleObj name="Equation" r:id="rId5" imgW="2793960" imgH="291960" progId="Equation.DSMT4">
                  <p:embed/>
                  <p:pic>
                    <p:nvPicPr>
                      <p:cNvPr id="123908" name="Object 4">
                        <a:extLst>
                          <a:ext uri="{FF2B5EF4-FFF2-40B4-BE49-F238E27FC236}">
                            <a16:creationId xmlns:a16="http://schemas.microsoft.com/office/drawing/2014/main" id="{406DA810-FBF5-5B84-23C1-56345C82B7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4406900"/>
                        <a:ext cx="6169025" cy="6508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Rectangle 7">
            <a:extLst>
              <a:ext uri="{FF2B5EF4-FFF2-40B4-BE49-F238E27FC236}">
                <a16:creationId xmlns:a16="http://schemas.microsoft.com/office/drawing/2014/main" id="{559C276F-5C0B-1AFD-A8E4-A622D3EB1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1C1DEB-02B2-8107-575A-00EF944A2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6096000"/>
            <a:ext cx="5057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含义：每个符号能够传输的最大平均信息量</a:t>
            </a:r>
          </a:p>
        </p:txBody>
      </p:sp>
      <p:graphicFrame>
        <p:nvGraphicFramePr>
          <p:cNvPr id="24" name="Object 4">
            <a:extLst>
              <a:ext uri="{FF2B5EF4-FFF2-40B4-BE49-F238E27FC236}">
                <a16:creationId xmlns:a16="http://schemas.microsoft.com/office/drawing/2014/main" id="{CFF7841B-8109-4A5D-B549-2A731532B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8713" y="5356225"/>
          <a:ext cx="47958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71520" imgH="291960" progId="Equation.DSMT4">
                  <p:embed/>
                </p:oleObj>
              </mc:Choice>
              <mc:Fallback>
                <p:oleObj name="Equation" r:id="rId7" imgW="2171520" imgH="291960" progId="Equation.DSMT4">
                  <p:embed/>
                  <p:pic>
                    <p:nvPicPr>
                      <p:cNvPr id="24" name="Object 4">
                        <a:extLst>
                          <a:ext uri="{FF2B5EF4-FFF2-40B4-BE49-F238E27FC236}">
                            <a16:creationId xmlns:a16="http://schemas.microsoft.com/office/drawing/2014/main" id="{CFF7841B-8109-4A5D-B549-2A731532B2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5356225"/>
                        <a:ext cx="4795837" cy="6508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E403D48F-7218-D882-A613-CC764882D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3287713"/>
            <a:ext cx="364331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048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zh-CN" altLang="en-US" sz="2400" b="1">
                <a:solidFill>
                  <a:srgbClr val="80008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b="1">
                <a:solidFill>
                  <a:srgbClr val="80008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4</a:t>
            </a:r>
            <a:r>
              <a:rPr lang="zh-CN" altLang="en-US" sz="2400" b="1">
                <a:solidFill>
                  <a:srgbClr val="800080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2400" b="1">
                <a:ea typeface="微软雅黑" panose="020B0503020204020204" pitchFamily="34" charset="-122"/>
                <a:cs typeface="Arial" panose="020B0604020202020204" pitchFamily="34" charset="0"/>
              </a:rPr>
              <a:t>信道容量 </a:t>
            </a:r>
            <a:r>
              <a:rPr lang="fr-FR" altLang="zh-CN" sz="2400" b="1" i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fr-FR" altLang="zh-CN" sz="2400" b="1" i="1" baseline="-2500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fr-FR" altLang="zh-CN" sz="2400" b="1" i="1" baseline="-25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矩形 24">
            <a:extLst>
              <a:ext uri="{FF2B5EF4-FFF2-40B4-BE49-F238E27FC236}">
                <a16:creationId xmlns:a16="http://schemas.microsoft.com/office/drawing/2014/main" id="{45B4CA43-ADAC-8D52-BF08-34B2B2AEA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5207000"/>
            <a:ext cx="1217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等价式：</a:t>
            </a:r>
            <a:endParaRPr lang="zh-CN" altLang="en-US" sz="2000">
              <a:solidFill>
                <a:srgbClr val="003399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6" grpId="0"/>
      <p:bldP spid="23" grpId="0"/>
      <p:bldP spid="12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>
            <a:extLst>
              <a:ext uri="{FF2B5EF4-FFF2-40B4-BE49-F238E27FC236}">
                <a16:creationId xmlns:a16="http://schemas.microsoft.com/office/drawing/2014/main" id="{C851B282-8074-148E-3AC6-7782CF5621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71500" y="4940300"/>
            <a:ext cx="8086725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－ 信号平均功率（</a:t>
            </a:r>
            <a:r>
              <a:rPr lang="en-US" altLang="zh-CN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W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）；</a:t>
            </a:r>
            <a:r>
              <a:rPr lang="en-US" altLang="zh-CN" sz="2400" i="1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－ 带宽（</a:t>
            </a:r>
            <a:r>
              <a:rPr lang="en-US" altLang="zh-CN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Hz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） </a:t>
            </a:r>
          </a:p>
          <a:p>
            <a:pPr lvl="1"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400" baseline="-250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0 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－噪声单边功率谱密度；</a:t>
            </a:r>
            <a:r>
              <a:rPr lang="en-US" altLang="zh-CN" i="1">
                <a:solidFill>
                  <a:schemeClr val="folHlink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i="1">
                <a:solidFill>
                  <a:schemeClr val="folHlink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baseline="-25000">
                <a:solidFill>
                  <a:schemeClr val="folHlink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i="1">
                <a:solidFill>
                  <a:schemeClr val="folHlink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400" i="1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－噪声功率（</a:t>
            </a:r>
            <a:r>
              <a:rPr lang="en-US" altLang="zh-CN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W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）</a:t>
            </a:r>
          </a:p>
          <a:p>
            <a:pPr lvl="3" eaLnBrk="1" hangingPunct="1">
              <a:lnSpc>
                <a:spcPts val="3500"/>
              </a:lnSpc>
            </a:pPr>
            <a:endParaRPr lang="en-US" altLang="zh-CN" sz="2400"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1F393BE-960E-D8EB-7C83-88DCE2D3E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1250950"/>
            <a:ext cx="8045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048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lang="zh-CN" altLang="en-US" sz="24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香农信息论</a:t>
            </a:r>
            <a:r>
              <a:rPr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可证，白噪声背景下的连续信道容量为</a:t>
            </a: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40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BEF478D-1D06-BA2F-BBCF-A9F0D5C33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0" y="2139950"/>
            <a:ext cx="2178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80000"/>
            </a:pP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香农公式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656" name="矩形 24">
            <a:extLst>
              <a:ext uri="{FF2B5EF4-FFF2-40B4-BE49-F238E27FC236}">
                <a16:creationId xmlns:a16="http://schemas.microsoft.com/office/drawing/2014/main" id="{BB7BFA92-87B3-7503-8750-7C1850618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3117850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等价式：</a:t>
            </a:r>
            <a:endParaRPr lang="zh-CN" altLang="en-US">
              <a:solidFill>
                <a:srgbClr val="003399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42D482B-B1CF-7DB4-B3A3-8A8D6E1D1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6400"/>
            <a:ext cx="47498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SzPct val="65000"/>
            </a:pPr>
            <a:r>
              <a:rPr lang="en-US" altLang="en-US" sz="3200" b="1">
                <a:solidFill>
                  <a:srgbClr val="990099"/>
                </a:solidFill>
              </a:rPr>
              <a:t>§</a:t>
            </a:r>
            <a:r>
              <a:rPr lang="en-US" altLang="en-US" sz="3200" b="1">
                <a:solidFill>
                  <a:srgbClr val="9900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en-US" altLang="zh-CN" sz="3200" b="1">
                <a:solidFill>
                  <a:srgbClr val="9900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.6.2   </a:t>
            </a:r>
            <a:r>
              <a:rPr lang="zh-CN" altLang="en-US" sz="32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连续信道容量</a:t>
            </a:r>
          </a:p>
          <a:p>
            <a:pPr eaLnBrk="1" hangingPunct="1">
              <a:spcBef>
                <a:spcPct val="20000"/>
              </a:spcBef>
              <a:buClr>
                <a:srgbClr val="C00000"/>
              </a:buClr>
              <a:buSzPct val="65000"/>
            </a:pPr>
            <a:endParaRPr lang="zh-CN" altLang="en-US" sz="3200" b="1" u="sng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684" name="Picture 4">
            <a:extLst>
              <a:ext uri="{FF2B5EF4-FFF2-40B4-BE49-F238E27FC236}">
                <a16:creationId xmlns:a16="http://schemas.microsoft.com/office/drawing/2014/main" id="{7498BA84-7E09-9A74-D626-C4C2EF6C4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53"/>
          <a:stretch>
            <a:fillRect/>
          </a:stretch>
        </p:blipFill>
        <p:spPr bwMode="auto">
          <a:xfrm>
            <a:off x="2616200" y="1873250"/>
            <a:ext cx="36957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4BB73A6-BAFF-0172-2322-914BF32A9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92" b="-6944"/>
          <a:stretch>
            <a:fillRect/>
          </a:stretch>
        </p:blipFill>
        <p:spPr bwMode="auto">
          <a:xfrm>
            <a:off x="2571750" y="3429000"/>
            <a:ext cx="36957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  <p:bldP spid="15" grpId="0"/>
      <p:bldP spid="16" grpId="0"/>
      <p:bldP spid="27656" grpId="0"/>
      <p:bldP spid="1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8" name="Picture 4">
            <a:extLst>
              <a:ext uri="{FF2B5EF4-FFF2-40B4-BE49-F238E27FC236}">
                <a16:creationId xmlns:a16="http://schemas.microsoft.com/office/drawing/2014/main" id="{5044A4A5-5DE9-310C-9E88-4CC8A10AC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4589463"/>
            <a:ext cx="8134350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7" name="Picture 3">
            <a:extLst>
              <a:ext uri="{FF2B5EF4-FFF2-40B4-BE49-F238E27FC236}">
                <a16:creationId xmlns:a16="http://schemas.microsoft.com/office/drawing/2014/main" id="{2DC1DE5A-E361-2C18-4103-449D2B24B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2482850"/>
            <a:ext cx="78581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52">
            <a:extLst>
              <a:ext uri="{FF2B5EF4-FFF2-40B4-BE49-F238E27FC236}">
                <a16:creationId xmlns:a16="http://schemas.microsoft.com/office/drawing/2014/main" id="{326D388D-A2C3-9DAD-11A5-F6F83DE1EF90}"/>
              </a:ext>
            </a:extLst>
          </p:cNvPr>
          <p:cNvGrpSpPr>
            <a:grpSpLocks/>
          </p:cNvGrpSpPr>
          <p:nvPr/>
        </p:nvGrpSpPr>
        <p:grpSpPr bwMode="auto">
          <a:xfrm>
            <a:off x="530225" y="4362450"/>
            <a:ext cx="1196975" cy="622300"/>
            <a:chOff x="3606888" y="3929067"/>
            <a:chExt cx="1251072" cy="588310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A9629D2-3465-4CF7-3E0B-D4D7DD3F64BC}"/>
                </a:ext>
              </a:extLst>
            </p:cNvPr>
            <p:cNvSpPr/>
            <p:nvPr/>
          </p:nvSpPr>
          <p:spPr bwMode="auto">
            <a:xfrm>
              <a:off x="3606888" y="3929067"/>
              <a:ext cx="1022096" cy="588310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58378" name="矩形 44">
              <a:extLst>
                <a:ext uri="{FF2B5EF4-FFF2-40B4-BE49-F238E27FC236}">
                  <a16:creationId xmlns:a16="http://schemas.microsoft.com/office/drawing/2014/main" id="{44DE80AA-48A9-EF25-DCBC-C5C635BEA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812" y="4013113"/>
              <a:ext cx="1158148" cy="401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solidFill>
                    <a:srgbClr val="800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意义</a:t>
              </a:r>
              <a:r>
                <a:rPr lang="zh-CN" altLang="en-US" sz="2400">
                  <a:solidFill>
                    <a:srgbClr val="80008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：</a:t>
              </a:r>
            </a:p>
          </p:txBody>
        </p:sp>
      </p:grpSp>
      <p:grpSp>
        <p:nvGrpSpPr>
          <p:cNvPr id="3" name="组合 52">
            <a:extLst>
              <a:ext uri="{FF2B5EF4-FFF2-40B4-BE49-F238E27FC236}">
                <a16:creationId xmlns:a16="http://schemas.microsoft.com/office/drawing/2014/main" id="{529D194C-55EF-D1CD-2EA5-2326E383D1CB}"/>
              </a:ext>
            </a:extLst>
          </p:cNvPr>
          <p:cNvGrpSpPr>
            <a:grpSpLocks/>
          </p:cNvGrpSpPr>
          <p:nvPr/>
        </p:nvGrpSpPr>
        <p:grpSpPr bwMode="auto">
          <a:xfrm>
            <a:off x="574675" y="2095500"/>
            <a:ext cx="1196975" cy="622300"/>
            <a:chOff x="3606888" y="3929067"/>
            <a:chExt cx="1251070" cy="58831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B5331D0-8937-42E0-E675-4ADB7E0F0F60}"/>
                </a:ext>
              </a:extLst>
            </p:cNvPr>
            <p:cNvSpPr/>
            <p:nvPr/>
          </p:nvSpPr>
          <p:spPr bwMode="auto">
            <a:xfrm>
              <a:off x="3606888" y="3929067"/>
              <a:ext cx="1022094" cy="588310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58376" name="矩形 44">
              <a:extLst>
                <a:ext uri="{FF2B5EF4-FFF2-40B4-BE49-F238E27FC236}">
                  <a16:creationId xmlns:a16="http://schemas.microsoft.com/office/drawing/2014/main" id="{0024E15D-2863-172E-6F50-C6EEC57AC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811" y="4013113"/>
              <a:ext cx="1158147" cy="401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solidFill>
                    <a:srgbClr val="800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含义</a:t>
              </a:r>
              <a:r>
                <a:rPr lang="zh-CN" altLang="en-US" sz="2400">
                  <a:solidFill>
                    <a:srgbClr val="80008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：</a:t>
              </a:r>
            </a:p>
          </p:txBody>
        </p:sp>
      </p:grpSp>
      <p:pic>
        <p:nvPicPr>
          <p:cNvPr id="58374" name="Picture 4">
            <a:extLst>
              <a:ext uri="{FF2B5EF4-FFF2-40B4-BE49-F238E27FC236}">
                <a16:creationId xmlns:a16="http://schemas.microsoft.com/office/drawing/2014/main" id="{2228981B-80FC-B4D0-61B4-CACD40586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92" b="-6944"/>
          <a:stretch>
            <a:fillRect/>
          </a:stretch>
        </p:blipFill>
        <p:spPr bwMode="auto">
          <a:xfrm>
            <a:off x="2876550" y="1028700"/>
            <a:ext cx="36957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7">
            <a:extLst>
              <a:ext uri="{FF2B5EF4-FFF2-40B4-BE49-F238E27FC236}">
                <a16:creationId xmlns:a16="http://schemas.microsoft.com/office/drawing/2014/main" id="{36CD633A-0F0E-9339-533B-F682C1387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1403350"/>
            <a:ext cx="1035050" cy="765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E0F9F67A-0606-F674-6CA3-C2186C84411F}"/>
              </a:ext>
            </a:extLst>
          </p:cNvPr>
          <p:cNvGrpSpPr>
            <a:grpSpLocks/>
          </p:cNvGrpSpPr>
          <p:nvPr/>
        </p:nvGrpSpPr>
        <p:grpSpPr bwMode="auto">
          <a:xfrm>
            <a:off x="4216400" y="1339850"/>
            <a:ext cx="2919412" cy="4140200"/>
            <a:chOff x="2372" y="884"/>
            <a:chExt cx="1839" cy="2608"/>
          </a:xfrm>
          <a:noFill/>
        </p:grpSpPr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653B3B6B-080D-C2E4-85DA-77D34FDD2F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2" y="884"/>
              <a:ext cx="1793" cy="2403"/>
              <a:chOff x="3598" y="1650"/>
              <a:chExt cx="1793" cy="2403"/>
            </a:xfrm>
            <a:grpFill/>
          </p:grpSpPr>
          <p:sp>
            <p:nvSpPr>
              <p:cNvPr id="60437" name="Arc 7">
                <a:extLst>
                  <a:ext uri="{FF2B5EF4-FFF2-40B4-BE49-F238E27FC236}">
                    <a16:creationId xmlns:a16="http://schemas.microsoft.com/office/drawing/2014/main" id="{A15C53F0-046B-F21A-B8D2-0971BD9949C6}"/>
                  </a:ext>
                </a:extLst>
              </p:cNvPr>
              <p:cNvSpPr>
                <a:spLocks/>
              </p:cNvSpPr>
              <p:nvPr/>
            </p:nvSpPr>
            <p:spPr bwMode="auto">
              <a:xfrm rot="13580692" flipV="1">
                <a:off x="3623" y="1625"/>
                <a:ext cx="1743" cy="179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90000"/>
                    <a:lumOff val="10000"/>
                  </a:schemeClr>
                </a:solidFill>
                <a:round/>
                <a:headEnd/>
                <a:tailEnd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0438" name="Arc 8">
                <a:extLst>
                  <a:ext uri="{FF2B5EF4-FFF2-40B4-BE49-F238E27FC236}">
                    <a16:creationId xmlns:a16="http://schemas.microsoft.com/office/drawing/2014/main" id="{F87E2B32-927C-48D7-9887-E65F4A97AF47}"/>
                  </a:ext>
                </a:extLst>
              </p:cNvPr>
              <p:cNvSpPr>
                <a:spLocks/>
              </p:cNvSpPr>
              <p:nvPr/>
            </p:nvSpPr>
            <p:spPr bwMode="auto">
              <a:xfrm rot="13580692" flipV="1">
                <a:off x="3785" y="2295"/>
                <a:ext cx="1520" cy="155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0439" name="Arc 9">
                <a:extLst>
                  <a:ext uri="{FF2B5EF4-FFF2-40B4-BE49-F238E27FC236}">
                    <a16:creationId xmlns:a16="http://schemas.microsoft.com/office/drawing/2014/main" id="{7E28775D-B056-E654-4D56-D858FA1EAEBB}"/>
                  </a:ext>
                </a:extLst>
              </p:cNvPr>
              <p:cNvSpPr>
                <a:spLocks/>
              </p:cNvSpPr>
              <p:nvPr/>
            </p:nvSpPr>
            <p:spPr bwMode="auto">
              <a:xfrm rot="13580692" flipV="1">
                <a:off x="3886" y="2706"/>
                <a:ext cx="1333" cy="136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90000"/>
                    <a:lumOff val="10000"/>
                  </a:schemeClr>
                </a:solidFill>
                <a:round/>
                <a:headEnd/>
                <a:tailEnd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  <p:txBody>
              <a:bodyPr rot="10800000" vert="eaVert" wrap="none" anchor="ctr"/>
              <a:lstStyle/>
              <a:p>
                <a:pPr algn="ctr">
                  <a:defRPr/>
                </a:pPr>
                <a:endParaRPr lang="zh-CN" altLang="zh-CN">
                  <a:ea typeface="宋体" charset="-122"/>
                </a:endParaRPr>
              </a:p>
            </p:txBody>
          </p:sp>
        </p:grpSp>
        <p:grpSp>
          <p:nvGrpSpPr>
            <p:cNvPr id="4" name="Group 26">
              <a:extLst>
                <a:ext uri="{FF2B5EF4-FFF2-40B4-BE49-F238E27FC236}">
                  <a16:creationId xmlns:a16="http://schemas.microsoft.com/office/drawing/2014/main" id="{23538C02-708D-B07F-8A19-CC4B0697D4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1" y="2330"/>
              <a:ext cx="1420" cy="1162"/>
              <a:chOff x="2764" y="2290"/>
              <a:chExt cx="1506" cy="1287"/>
            </a:xfrm>
            <a:grpFill/>
          </p:grpSpPr>
          <p:grpSp>
            <p:nvGrpSpPr>
              <p:cNvPr id="5" name="Group 24">
                <a:extLst>
                  <a:ext uri="{FF2B5EF4-FFF2-40B4-BE49-F238E27FC236}">
                    <a16:creationId xmlns:a16="http://schemas.microsoft.com/office/drawing/2014/main" id="{1545EF0B-8B99-77A6-62E3-9C9B900227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4" y="2290"/>
                <a:ext cx="1506" cy="763"/>
                <a:chOff x="2803" y="2302"/>
                <a:chExt cx="1465" cy="742"/>
              </a:xfrm>
              <a:grpFill/>
            </p:grpSpPr>
            <p:sp>
              <p:nvSpPr>
                <p:cNvPr id="60435" name="Oval 20">
                  <a:extLst>
                    <a:ext uri="{FF2B5EF4-FFF2-40B4-BE49-F238E27FC236}">
                      <a16:creationId xmlns:a16="http://schemas.microsoft.com/office/drawing/2014/main" id="{7511B39B-7048-4D09-D402-247BC62C08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2302"/>
                  <a:ext cx="1465" cy="742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0436" name="Text Box 10">
                  <a:extLst>
                    <a:ext uri="{FF2B5EF4-FFF2-40B4-BE49-F238E27FC236}">
                      <a16:creationId xmlns:a16="http://schemas.microsoft.com/office/drawing/2014/main" id="{3EDDEC77-3E29-4670-23CF-006C3B2A43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50" y="2302"/>
                  <a:ext cx="595" cy="249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zh-CN" altLang="en-US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地  面</a:t>
                  </a:r>
                </a:p>
              </p:txBody>
            </p:sp>
          </p:grpSp>
          <p:sp>
            <p:nvSpPr>
              <p:cNvPr id="60434" name="Oval 25">
                <a:extLst>
                  <a:ext uri="{FF2B5EF4-FFF2-40B4-BE49-F238E27FC236}">
                    <a16:creationId xmlns:a16="http://schemas.microsoft.com/office/drawing/2014/main" id="{9D3FA00F-9592-B63E-A81F-14C5A1D3C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6" y="2732"/>
                <a:ext cx="1021" cy="8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6" name="Group 23">
            <a:extLst>
              <a:ext uri="{FF2B5EF4-FFF2-40B4-BE49-F238E27FC236}">
                <a16:creationId xmlns:a16="http://schemas.microsoft.com/office/drawing/2014/main" id="{0BACCB0B-DDED-F1BD-C7A2-68B04C3D53BF}"/>
              </a:ext>
            </a:extLst>
          </p:cNvPr>
          <p:cNvGrpSpPr>
            <a:grpSpLocks/>
          </p:cNvGrpSpPr>
          <p:nvPr/>
        </p:nvGrpSpPr>
        <p:grpSpPr bwMode="auto">
          <a:xfrm>
            <a:off x="5149850" y="1428750"/>
            <a:ext cx="1173163" cy="2020888"/>
            <a:chOff x="2716" y="912"/>
            <a:chExt cx="739" cy="1273"/>
          </a:xfrm>
        </p:grpSpPr>
        <p:grpSp>
          <p:nvGrpSpPr>
            <p:cNvPr id="28682" name="Group 22">
              <a:extLst>
                <a:ext uri="{FF2B5EF4-FFF2-40B4-BE49-F238E27FC236}">
                  <a16:creationId xmlns:a16="http://schemas.microsoft.com/office/drawing/2014/main" id="{5F15BE2F-C861-9528-2CA0-0227810AC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6" y="1500"/>
              <a:ext cx="739" cy="685"/>
              <a:chOff x="2716" y="1500"/>
              <a:chExt cx="739" cy="685"/>
            </a:xfrm>
          </p:grpSpPr>
          <p:sp>
            <p:nvSpPr>
              <p:cNvPr id="31758" name="Text Box 11">
                <a:extLst>
                  <a:ext uri="{FF2B5EF4-FFF2-40B4-BE49-F238E27FC236}">
                    <a16:creationId xmlns:a16="http://schemas.microsoft.com/office/drawing/2014/main" id="{D367082C-4A62-775B-02B8-3CFDBBE2E4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1933"/>
                <a:ext cx="71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2000" dirty="0">
                    <a:latin typeface="华文中宋" pitchFamily="2" charset="-122"/>
                    <a:ea typeface="华文中宋" pitchFamily="2" charset="-122"/>
                  </a:rPr>
                  <a:t>对流层</a:t>
                </a:r>
              </a:p>
            </p:txBody>
          </p:sp>
          <p:sp>
            <p:nvSpPr>
              <p:cNvPr id="31759" name="Text Box 12">
                <a:extLst>
                  <a:ext uri="{FF2B5EF4-FFF2-40B4-BE49-F238E27FC236}">
                    <a16:creationId xmlns:a16="http://schemas.microsoft.com/office/drawing/2014/main" id="{E179B490-5C25-EF1A-359D-B40B0C3320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6" y="1500"/>
                <a:ext cx="71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2000" dirty="0">
                    <a:latin typeface="华文中宋" pitchFamily="2" charset="-122"/>
                    <a:ea typeface="华文中宋" pitchFamily="2" charset="-122"/>
                  </a:rPr>
                  <a:t>平流层</a:t>
                </a:r>
              </a:p>
            </p:txBody>
          </p:sp>
        </p:grpSp>
        <p:sp>
          <p:nvSpPr>
            <p:cNvPr id="31757" name="Text Box 13">
              <a:extLst>
                <a:ext uri="{FF2B5EF4-FFF2-40B4-BE49-F238E27FC236}">
                  <a16:creationId xmlns:a16="http://schemas.microsoft.com/office/drawing/2014/main" id="{FCBEAD4D-918B-BC18-959E-CAFB3CD95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" y="912"/>
              <a:ext cx="71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000" dirty="0">
                  <a:latin typeface="华文中宋" pitchFamily="2" charset="-122"/>
                  <a:ea typeface="华文中宋" pitchFamily="2" charset="-122"/>
                </a:rPr>
                <a:t>电离层</a:t>
              </a:r>
            </a:p>
          </p:txBody>
        </p:sp>
      </p:grpSp>
      <p:sp>
        <p:nvSpPr>
          <p:cNvPr id="54275" name="Text Box 14">
            <a:extLst>
              <a:ext uri="{FF2B5EF4-FFF2-40B4-BE49-F238E27FC236}">
                <a16:creationId xmlns:a16="http://schemas.microsoft.com/office/drawing/2014/main" id="{92404538-B6B9-B594-6D27-B7210950E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688" y="3373438"/>
            <a:ext cx="855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ea typeface="宋体" charset="-122"/>
              </a:rPr>
              <a:t>10 km</a:t>
            </a:r>
          </a:p>
        </p:txBody>
      </p:sp>
      <p:sp>
        <p:nvSpPr>
          <p:cNvPr id="54276" name="Text Box 15">
            <a:extLst>
              <a:ext uri="{FF2B5EF4-FFF2-40B4-BE49-F238E27FC236}">
                <a16:creationId xmlns:a16="http://schemas.microsoft.com/office/drawing/2014/main" id="{D368213A-81D4-B4D9-FE10-25F1A4B42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8" y="2439988"/>
            <a:ext cx="855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ea typeface="宋体" charset="-122"/>
              </a:rPr>
              <a:t>60 km</a:t>
            </a:r>
          </a:p>
        </p:txBody>
      </p:sp>
      <p:sp>
        <p:nvSpPr>
          <p:cNvPr id="54277" name="Text Box 16">
            <a:extLst>
              <a:ext uri="{FF2B5EF4-FFF2-40B4-BE49-F238E27FC236}">
                <a16:creationId xmlns:a16="http://schemas.microsoft.com/office/drawing/2014/main" id="{CB911EA3-3721-6321-A42E-EAE45CA75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906838"/>
            <a:ext cx="855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ea typeface="宋体" charset="-122"/>
              </a:rPr>
              <a:t>0 km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52979AED-40B8-E41F-953B-F2AE8FB82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406900"/>
            <a:ext cx="7423150" cy="1600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bg2">
                  <a:lumMod val="50000"/>
                  <a:lumOff val="50000"/>
                </a:schemeClr>
              </a:buClr>
              <a:buSzPct val="55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 对流层：约 </a:t>
            </a:r>
            <a:r>
              <a:rPr lang="zh-CN" altLang="en-US" sz="2400" kern="0" dirty="0">
                <a:latin typeface="+mn-lt"/>
                <a:ea typeface="华文中宋" pitchFamily="2" charset="-122"/>
              </a:rPr>
              <a:t> </a:t>
            </a:r>
            <a:r>
              <a:rPr lang="en-US" altLang="zh-CN" sz="2400" b="1" kern="0" dirty="0">
                <a:solidFill>
                  <a:srgbClr val="003399"/>
                </a:solidFill>
                <a:ea typeface="华文中宋" pitchFamily="2" charset="-122"/>
                <a:cs typeface="Arial" charset="0"/>
              </a:rPr>
              <a:t>0 ~10 </a:t>
            </a:r>
            <a:r>
              <a:rPr lang="en-US" altLang="zh-CN" sz="2400" kern="0" dirty="0">
                <a:latin typeface="+mn-lt"/>
                <a:ea typeface="华文中宋" pitchFamily="2" charset="-122"/>
              </a:rPr>
              <a:t>km</a:t>
            </a:r>
          </a:p>
          <a:p>
            <a:pPr marL="742950" lvl="1" indent="-285750">
              <a:spcBef>
                <a:spcPct val="20000"/>
              </a:spcBef>
              <a:buClr>
                <a:schemeClr val="bg2">
                  <a:lumMod val="50000"/>
                  <a:lumOff val="50000"/>
                </a:schemeClr>
              </a:buClr>
              <a:buSzPct val="55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+mn-lt"/>
                <a:ea typeface="华文中宋" pitchFamily="2" charset="-122"/>
              </a:rPr>
              <a:t> 平流层：约 </a:t>
            </a:r>
            <a:r>
              <a:rPr lang="en-US" altLang="zh-CN" sz="2400" b="1" kern="0" dirty="0">
                <a:solidFill>
                  <a:srgbClr val="003399"/>
                </a:solidFill>
                <a:ea typeface="华文中宋" pitchFamily="2" charset="-122"/>
              </a:rPr>
              <a:t>10~60 </a:t>
            </a:r>
            <a:r>
              <a:rPr lang="en-US" altLang="zh-CN" sz="2400" kern="0" dirty="0">
                <a:latin typeface="+mn-lt"/>
                <a:ea typeface="华文中宋" pitchFamily="2" charset="-122"/>
              </a:rPr>
              <a:t>km</a:t>
            </a:r>
          </a:p>
          <a:p>
            <a:pPr marL="742950" lvl="1" indent="-285750">
              <a:spcBef>
                <a:spcPct val="20000"/>
              </a:spcBef>
              <a:buClr>
                <a:schemeClr val="bg2">
                  <a:lumMod val="50000"/>
                  <a:lumOff val="50000"/>
                </a:schemeClr>
              </a:buClr>
              <a:buSzPct val="55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+mn-lt"/>
                <a:ea typeface="华文中宋" pitchFamily="2" charset="-122"/>
              </a:rPr>
              <a:t> 电离层：约 </a:t>
            </a:r>
            <a:r>
              <a:rPr lang="en-US" altLang="zh-CN" sz="2400" b="1" kern="0" dirty="0">
                <a:solidFill>
                  <a:srgbClr val="003399"/>
                </a:solidFill>
                <a:ea typeface="华文中宋" pitchFamily="2" charset="-122"/>
              </a:rPr>
              <a:t>60~400</a:t>
            </a:r>
            <a:r>
              <a:rPr lang="en-US" altLang="zh-CN" sz="2400" kern="0" dirty="0">
                <a:solidFill>
                  <a:srgbClr val="003399"/>
                </a:solidFill>
                <a:ea typeface="华文中宋" pitchFamily="2" charset="-122"/>
              </a:rPr>
              <a:t> </a:t>
            </a:r>
            <a:r>
              <a:rPr lang="en-US" altLang="zh-CN" sz="2400" kern="0" dirty="0">
                <a:latin typeface="+mn-lt"/>
                <a:ea typeface="华文中宋" pitchFamily="2" charset="-122"/>
              </a:rPr>
              <a:t>km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43A0A9E-B89C-DD2D-AB6A-2493BE4ECCCE}"/>
              </a:ext>
            </a:extLst>
          </p:cNvPr>
          <p:cNvSpPr/>
          <p:nvPr/>
        </p:nvSpPr>
        <p:spPr>
          <a:xfrm>
            <a:off x="660400" y="1022350"/>
            <a:ext cx="3911600" cy="584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10000"/>
                <a:lumOff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地球大气层的结构</a:t>
            </a:r>
            <a:r>
              <a:rPr lang="zh-CN" altLang="en-US" sz="3200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54276" grpId="0"/>
      <p:bldP spid="54277" grpId="0"/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2278C9A8-B4A0-1249-D91E-8BF007A027DC}"/>
              </a:ext>
            </a:extLst>
          </p:cNvPr>
          <p:cNvSpPr/>
          <p:nvPr/>
        </p:nvSpPr>
        <p:spPr>
          <a:xfrm>
            <a:off x="927100" y="2984500"/>
            <a:ext cx="7600950" cy="252888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lvl="1">
              <a:lnSpc>
                <a:spcPts val="3800"/>
              </a:lnSpc>
              <a:buClr>
                <a:srgbClr val="0000CC"/>
              </a:buClr>
              <a:buSzPct val="80000"/>
              <a:buFont typeface="Wingdings" pitchFamily="2" charset="2"/>
              <a:buChar char="Ø"/>
              <a:defRPr/>
            </a:pPr>
            <a:r>
              <a:rPr kumimoji="1" lang="zh-CN" altLang="en-US" sz="2400" dirty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kumimoji="1"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信道容量 </a:t>
            </a:r>
            <a:r>
              <a:rPr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C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依赖于 </a:t>
            </a:r>
            <a:r>
              <a:rPr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B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、</a:t>
            </a:r>
            <a:r>
              <a:rPr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S 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和 </a:t>
            </a:r>
            <a:r>
              <a:rPr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n</a:t>
            </a:r>
            <a:r>
              <a:rPr lang="en-US" altLang="zh-CN" sz="2400" b="1" baseline="-25000" dirty="0">
                <a:latin typeface="Arial" pitchFamily="34" charset="0"/>
                <a:ea typeface="华文中宋" pitchFamily="2" charset="-122"/>
                <a:cs typeface="Arial" pitchFamily="34" charset="0"/>
              </a:rPr>
              <a:t>0</a:t>
            </a:r>
          </a:p>
          <a:p>
            <a:pPr lvl="1">
              <a:lnSpc>
                <a:spcPts val="3800"/>
              </a:lnSpc>
              <a:buClr>
                <a:srgbClr val="0000CC"/>
              </a:buClr>
              <a:buSzPct val="80000"/>
              <a:buFont typeface="Wingdings" pitchFamily="2" charset="2"/>
              <a:buChar char="Ø"/>
              <a:defRPr/>
            </a:pPr>
            <a:r>
              <a:rPr kumimoji="1"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 增大 </a:t>
            </a:r>
            <a:r>
              <a:rPr kumimoji="1"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S</a:t>
            </a:r>
            <a:r>
              <a:rPr kumimoji="1" lang="zh-CN" altLang="en-US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kumimoji="1"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 可增加 </a:t>
            </a:r>
            <a:r>
              <a:rPr kumimoji="1"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C</a:t>
            </a:r>
            <a:r>
              <a:rPr kumimoji="1"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，若</a:t>
            </a:r>
            <a:r>
              <a:rPr lang="en-US" altLang="zh-CN" sz="2400" b="1" i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S</a:t>
            </a:r>
            <a:r>
              <a:rPr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  <a:sym typeface="Symbol" pitchFamily="18" charset="2"/>
              </a:rPr>
              <a:t>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  <a:sym typeface="Symbol" pitchFamily="18" charset="2"/>
              </a:rPr>
              <a:t>，则</a:t>
            </a:r>
            <a:r>
              <a:rPr lang="en-US" altLang="zh-CN" sz="2400" b="1" i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C</a:t>
            </a:r>
            <a:r>
              <a:rPr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  <a:sym typeface="Symbol" pitchFamily="18" charset="2"/>
              </a:rPr>
              <a:t>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  <a:sym typeface="Symbol" pitchFamily="18" charset="2"/>
              </a:rPr>
              <a:t>；   </a:t>
            </a:r>
            <a:endParaRPr lang="en-US" altLang="zh-CN" sz="2400" dirty="0">
              <a:latin typeface="Arial" pitchFamily="34" charset="0"/>
              <a:ea typeface="华文中宋" pitchFamily="2" charset="-122"/>
              <a:cs typeface="Arial" pitchFamily="34" charset="0"/>
              <a:sym typeface="Symbol" pitchFamily="18" charset="2"/>
            </a:endParaRPr>
          </a:p>
          <a:p>
            <a:pPr lvl="1">
              <a:lnSpc>
                <a:spcPts val="3800"/>
              </a:lnSpc>
              <a:buClr>
                <a:srgbClr val="0000CC"/>
              </a:buClr>
              <a:buSzPct val="80000"/>
              <a:buFont typeface="Wingdings" pitchFamily="2" charset="2"/>
              <a:buChar char="Ø"/>
              <a:defRPr/>
            </a:pPr>
            <a:r>
              <a:rPr kumimoji="1" lang="en-US" altLang="zh-CN" sz="2400" dirty="0">
                <a:latin typeface="Arial" pitchFamily="34" charset="0"/>
                <a:ea typeface="华文中宋" pitchFamily="2" charset="-122"/>
                <a:cs typeface="Arial" pitchFamily="34" charset="0"/>
                <a:sym typeface="Symbol" pitchFamily="18" charset="2"/>
              </a:rPr>
              <a:t> </a:t>
            </a:r>
            <a:r>
              <a:rPr kumimoji="1"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减小 </a:t>
            </a:r>
            <a:r>
              <a:rPr lang="en-US" altLang="zh-CN" sz="2400" b="1" i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n</a:t>
            </a:r>
            <a:r>
              <a:rPr lang="en-US" altLang="zh-CN" sz="2400" b="1" baseline="-25000" dirty="0">
                <a:latin typeface="Arial" pitchFamily="34" charset="0"/>
                <a:ea typeface="华文中宋" pitchFamily="2" charset="-122"/>
                <a:cs typeface="Arial" pitchFamily="34" charset="0"/>
              </a:rPr>
              <a:t>0</a:t>
            </a:r>
            <a:r>
              <a:rPr kumimoji="1" lang="zh-CN" altLang="en-US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kumimoji="1"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可增加 </a:t>
            </a:r>
            <a:r>
              <a:rPr kumimoji="1"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C</a:t>
            </a:r>
            <a:r>
              <a:rPr kumimoji="1"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，若</a:t>
            </a:r>
            <a:r>
              <a:rPr lang="en-US" altLang="zh-CN" sz="2400" i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n</a:t>
            </a:r>
            <a:r>
              <a:rPr lang="en-US" altLang="zh-CN" sz="2400" baseline="-25000" dirty="0">
                <a:latin typeface="Arial" pitchFamily="34" charset="0"/>
                <a:ea typeface="华文中宋" pitchFamily="2" charset="-122"/>
                <a:cs typeface="Arial" pitchFamily="34" charset="0"/>
              </a:rPr>
              <a:t>0</a:t>
            </a:r>
            <a:r>
              <a:rPr lang="en-US" altLang="zh-CN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en-US" altLang="zh-CN" sz="2400" dirty="0">
                <a:latin typeface="Arial" pitchFamily="34" charset="0"/>
                <a:ea typeface="华文中宋" pitchFamily="2" charset="-122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 0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，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  <a:sym typeface="Symbol" pitchFamily="18" charset="2"/>
              </a:rPr>
              <a:t>则</a:t>
            </a:r>
            <a:r>
              <a:rPr lang="en-US" altLang="zh-CN" sz="2400" i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C</a:t>
            </a:r>
            <a:r>
              <a:rPr lang="en-US" altLang="zh-CN" sz="2400" dirty="0">
                <a:latin typeface="Arial" pitchFamily="34" charset="0"/>
                <a:ea typeface="华文中宋" pitchFamily="2" charset="-122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en-US" altLang="zh-CN" sz="2400" dirty="0">
                <a:latin typeface="Arial" pitchFamily="34" charset="0"/>
                <a:ea typeface="华文中宋" pitchFamily="2" charset="-122"/>
                <a:cs typeface="Arial" pitchFamily="34" charset="0"/>
                <a:sym typeface="Symbol" pitchFamily="18" charset="2"/>
              </a:rPr>
              <a:t>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  <a:sym typeface="Symbol" pitchFamily="18" charset="2"/>
              </a:rPr>
              <a:t>；</a:t>
            </a:r>
            <a:endParaRPr lang="en-US" altLang="zh-CN" sz="2400" dirty="0">
              <a:latin typeface="Arial" pitchFamily="34" charset="0"/>
              <a:ea typeface="华文中宋" pitchFamily="2" charset="-122"/>
              <a:cs typeface="Arial" pitchFamily="34" charset="0"/>
              <a:sym typeface="Symbol" pitchFamily="18" charset="2"/>
            </a:endParaRPr>
          </a:p>
          <a:p>
            <a:pPr lvl="1">
              <a:lnSpc>
                <a:spcPts val="3800"/>
              </a:lnSpc>
              <a:buClr>
                <a:srgbClr val="0000CC"/>
              </a:buClr>
              <a:buSzPct val="80000"/>
              <a:buFont typeface="Wingdings" pitchFamily="2" charset="2"/>
              <a:buChar char="Ø"/>
              <a:defRPr/>
            </a:pPr>
            <a:r>
              <a:rPr lang="en-US" altLang="zh-CN" sz="2400" dirty="0">
                <a:latin typeface="Arial" pitchFamily="34" charset="0"/>
                <a:ea typeface="华文中宋" pitchFamily="2" charset="-122"/>
                <a:cs typeface="Arial" pitchFamily="34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增大 </a:t>
            </a:r>
            <a:r>
              <a:rPr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B </a:t>
            </a:r>
            <a:r>
              <a:rPr lang="en-US" altLang="zh-CN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可增加 </a:t>
            </a:r>
            <a:r>
              <a:rPr kumimoji="1"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C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，但不能使 </a:t>
            </a:r>
            <a:r>
              <a:rPr kumimoji="1"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C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无限制增大。</a:t>
            </a:r>
            <a:endParaRPr lang="en-US" altLang="zh-CN" sz="240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lvl="1">
              <a:lnSpc>
                <a:spcPts val="3800"/>
              </a:lnSpc>
              <a:buClr>
                <a:srgbClr val="0000CC"/>
              </a:buClr>
              <a:buSzPct val="80000"/>
              <a:defRPr/>
            </a:pPr>
            <a:r>
              <a:rPr lang="en-US" altLang="zh-CN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   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当 </a:t>
            </a:r>
            <a:r>
              <a:rPr lang="en-US" altLang="zh-CN" sz="2400" b="1" i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B</a:t>
            </a:r>
            <a:r>
              <a:rPr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  <a:sym typeface="Symbol" pitchFamily="18" charset="2"/>
              </a:rPr>
              <a:t> 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时，</a:t>
            </a:r>
            <a:r>
              <a:rPr lang="en-US" altLang="zh-CN" sz="2400" b="1" i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C 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将趋向一个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定值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：</a:t>
            </a:r>
            <a:endParaRPr kumimoji="1" lang="zh-CN" altLang="en-US" sz="240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</p:txBody>
      </p:sp>
      <p:grpSp>
        <p:nvGrpSpPr>
          <p:cNvPr id="2" name="组合 52">
            <a:extLst>
              <a:ext uri="{FF2B5EF4-FFF2-40B4-BE49-F238E27FC236}">
                <a16:creationId xmlns:a16="http://schemas.microsoft.com/office/drawing/2014/main" id="{53E30DDC-4FE4-9321-96B1-2ABDBC769753}"/>
              </a:ext>
            </a:extLst>
          </p:cNvPr>
          <p:cNvGrpSpPr>
            <a:grpSpLocks/>
          </p:cNvGrpSpPr>
          <p:nvPr/>
        </p:nvGrpSpPr>
        <p:grpSpPr bwMode="auto">
          <a:xfrm>
            <a:off x="438150" y="2584450"/>
            <a:ext cx="1196975" cy="622300"/>
            <a:chOff x="3606888" y="3929067"/>
            <a:chExt cx="1251074" cy="58831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CF93C7C-5276-A52E-FEA7-D8BE78EBF454}"/>
                </a:ext>
              </a:extLst>
            </p:cNvPr>
            <p:cNvSpPr/>
            <p:nvPr/>
          </p:nvSpPr>
          <p:spPr bwMode="auto">
            <a:xfrm>
              <a:off x="3606888" y="3929067"/>
              <a:ext cx="1022098" cy="588310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19473" name="矩形 44">
              <a:extLst>
                <a:ext uri="{FF2B5EF4-FFF2-40B4-BE49-F238E27FC236}">
                  <a16:creationId xmlns:a16="http://schemas.microsoft.com/office/drawing/2014/main" id="{B896FFD6-FED7-7EF9-0FCE-F975B5300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814" y="4013113"/>
              <a:ext cx="1158148" cy="401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solidFill>
                    <a:srgbClr val="800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结论</a:t>
              </a:r>
              <a:r>
                <a:rPr lang="zh-CN" altLang="en-US" sz="2400">
                  <a:solidFill>
                    <a:srgbClr val="80008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：</a:t>
              </a:r>
            </a:p>
          </p:txBody>
        </p:sp>
      </p:grpSp>
      <p:graphicFrame>
        <p:nvGraphicFramePr>
          <p:cNvPr id="203780" name="Object 3">
            <a:extLst>
              <a:ext uri="{FF2B5EF4-FFF2-40B4-BE49-F238E27FC236}">
                <a16:creationId xmlns:a16="http://schemas.microsoft.com/office/drawing/2014/main" id="{39F0D66F-6413-CC3A-9619-643895031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3950" y="5575300"/>
          <a:ext cx="47561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431640" progId="Equation.DSMT4">
                  <p:embed/>
                </p:oleObj>
              </mc:Choice>
              <mc:Fallback>
                <p:oleObj name="Equation" r:id="rId4" imgW="2286000" imgH="431640" progId="Equation.DSMT4">
                  <p:embed/>
                  <p:pic>
                    <p:nvPicPr>
                      <p:cNvPr id="203780" name="Object 3">
                        <a:extLst>
                          <a:ext uri="{FF2B5EF4-FFF2-40B4-BE49-F238E27FC236}">
                            <a16:creationId xmlns:a16="http://schemas.microsoft.com/office/drawing/2014/main" id="{39F0D66F-6413-CC3A-9619-6438950314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5575300"/>
                        <a:ext cx="475615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>
            <a:extLst>
              <a:ext uri="{FF2B5EF4-FFF2-40B4-BE49-F238E27FC236}">
                <a16:creationId xmlns:a16="http://schemas.microsoft.com/office/drawing/2014/main" id="{9ED1B335-E55F-5CEA-BB47-B7148156538C}"/>
              </a:ext>
            </a:extLst>
          </p:cNvPr>
          <p:cNvGrpSpPr>
            <a:grpSpLocks/>
          </p:cNvGrpSpPr>
          <p:nvPr/>
        </p:nvGrpSpPr>
        <p:grpSpPr bwMode="auto">
          <a:xfrm>
            <a:off x="5065713" y="317500"/>
            <a:ext cx="4040187" cy="2565400"/>
            <a:chOff x="6450" y="4290"/>
            <a:chExt cx="3795" cy="2445"/>
          </a:xfrm>
        </p:grpSpPr>
        <p:sp>
          <p:nvSpPr>
            <p:cNvPr id="19464" name="Text Box 12">
              <a:extLst>
                <a:ext uri="{FF2B5EF4-FFF2-40B4-BE49-F238E27FC236}">
                  <a16:creationId xmlns:a16="http://schemas.microsoft.com/office/drawing/2014/main" id="{5FE4F610-073A-3F69-9C70-28EABBFB0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0" y="6300"/>
              <a:ext cx="340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latin typeface="Times New Roman" panose="02020603050405020304" pitchFamily="18" charset="0"/>
                </a:rPr>
                <a:t>     </a:t>
              </a:r>
              <a:r>
                <a:rPr lang="zh-CN" altLang="en-US" sz="2000">
                  <a:latin typeface="Times New Roman" panose="02020603050405020304" pitchFamily="18" charset="0"/>
                </a:rPr>
                <a:t>信道容量和带宽关系</a:t>
              </a:r>
              <a:endParaRPr lang="zh-CN" altLang="en-US" sz="3200"/>
            </a:p>
          </p:txBody>
        </p:sp>
        <p:grpSp>
          <p:nvGrpSpPr>
            <p:cNvPr id="19465" name="Group 13">
              <a:extLst>
                <a:ext uri="{FF2B5EF4-FFF2-40B4-BE49-F238E27FC236}">
                  <a16:creationId xmlns:a16="http://schemas.microsoft.com/office/drawing/2014/main" id="{31BD24E0-7087-9EA4-C603-040D6BC5C6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0" y="4290"/>
              <a:ext cx="3214" cy="2085"/>
              <a:chOff x="6450" y="4290"/>
              <a:chExt cx="3214" cy="2085"/>
            </a:xfrm>
          </p:grpSpPr>
          <p:pic>
            <p:nvPicPr>
              <p:cNvPr id="19466" name="Picture 14" descr="有噪信道容量">
                <a:extLst>
                  <a:ext uri="{FF2B5EF4-FFF2-40B4-BE49-F238E27FC236}">
                    <a16:creationId xmlns:a16="http://schemas.microsoft.com/office/drawing/2014/main" id="{51C036A8-D291-9F00-2951-069C385772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0" y="4428"/>
                <a:ext cx="2269" cy="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67" name="Text Box 15">
                <a:extLst>
                  <a:ext uri="{FF2B5EF4-FFF2-40B4-BE49-F238E27FC236}">
                    <a16:creationId xmlns:a16="http://schemas.microsoft.com/office/drawing/2014/main" id="{21698626-7C03-ECFC-089F-9955D6226B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0" y="4935"/>
                <a:ext cx="720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i="1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/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0</a:t>
                </a:r>
                <a:endParaRPr lang="en-US" altLang="zh-CN" sz="3600"/>
              </a:p>
            </p:txBody>
          </p:sp>
          <p:sp>
            <p:nvSpPr>
              <p:cNvPr id="19468" name="Text Box 16">
                <a:extLst>
                  <a:ext uri="{FF2B5EF4-FFF2-40B4-BE49-F238E27FC236}">
                    <a16:creationId xmlns:a16="http://schemas.microsoft.com/office/drawing/2014/main" id="{8D53AA65-E13F-55E4-63CE-DAFF95F775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5" y="5925"/>
                <a:ext cx="720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i="1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/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0</a:t>
                </a:r>
                <a:endParaRPr lang="en-US" altLang="zh-CN" sz="3600"/>
              </a:p>
            </p:txBody>
          </p:sp>
          <p:sp>
            <p:nvSpPr>
              <p:cNvPr id="19469" name="Text Box 17">
                <a:extLst>
                  <a:ext uri="{FF2B5EF4-FFF2-40B4-BE49-F238E27FC236}">
                    <a16:creationId xmlns:a16="http://schemas.microsoft.com/office/drawing/2014/main" id="{B5538EFF-AA98-184B-0B0F-6459C76215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47" y="5865"/>
                <a:ext cx="417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i="1">
                    <a:latin typeface="Times New Roman" panose="02020603050405020304" pitchFamily="18" charset="0"/>
                  </a:rPr>
                  <a:t>B</a:t>
                </a:r>
                <a:endParaRPr lang="en-US" altLang="zh-CN" sz="3600"/>
              </a:p>
            </p:txBody>
          </p:sp>
          <p:sp>
            <p:nvSpPr>
              <p:cNvPr id="19470" name="Text Box 18">
                <a:extLst>
                  <a:ext uri="{FF2B5EF4-FFF2-40B4-BE49-F238E27FC236}">
                    <a16:creationId xmlns:a16="http://schemas.microsoft.com/office/drawing/2014/main" id="{99EA3018-4C2A-9505-9409-2B472D911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2" y="4290"/>
                <a:ext cx="720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i="1">
                    <a:latin typeface="Times New Roman" panose="02020603050405020304" pitchFamily="18" charset="0"/>
                  </a:rPr>
                  <a:t>C</a:t>
                </a:r>
                <a:endParaRPr lang="en-US" altLang="zh-CN" sz="3600"/>
              </a:p>
            </p:txBody>
          </p:sp>
          <p:sp>
            <p:nvSpPr>
              <p:cNvPr id="19471" name="Text Box 19">
                <a:extLst>
                  <a:ext uri="{FF2B5EF4-FFF2-40B4-BE49-F238E27FC236}">
                    <a16:creationId xmlns:a16="http://schemas.microsoft.com/office/drawing/2014/main" id="{E145E3AC-EA36-833D-43DF-1A6026D7D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05" y="4335"/>
                <a:ext cx="127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1.44(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/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)</a:t>
                </a:r>
                <a:endParaRPr lang="en-US" altLang="zh-CN" sz="3600"/>
              </a:p>
            </p:txBody>
          </p:sp>
        </p:grp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237DD1F3-F9F4-5243-A7B6-FC12C2893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0" y="5532438"/>
            <a:ext cx="1066800" cy="93345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9463" name="Picture 4">
            <a:extLst>
              <a:ext uri="{FF2B5EF4-FFF2-40B4-BE49-F238E27FC236}">
                <a16:creationId xmlns:a16="http://schemas.microsoft.com/office/drawing/2014/main" id="{DB2C9C2F-4080-7988-D0D0-D7FB8D14B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7" b="48450"/>
          <a:stretch>
            <a:fillRect/>
          </a:stretch>
        </p:blipFill>
        <p:spPr bwMode="auto">
          <a:xfrm>
            <a:off x="1593850" y="1306513"/>
            <a:ext cx="3022600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C3B6500-7DD0-57B8-EA8F-46EBEBE2C013}"/>
              </a:ext>
            </a:extLst>
          </p:cNvPr>
          <p:cNvSpPr/>
          <p:nvPr/>
        </p:nvSpPr>
        <p:spPr>
          <a:xfrm>
            <a:off x="965200" y="2495550"/>
            <a:ext cx="7429500" cy="20415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lvl="1">
              <a:lnSpc>
                <a:spcPts val="3800"/>
              </a:lnSpc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C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一定时，</a:t>
            </a:r>
            <a:r>
              <a:rPr kumimoji="1"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信道带宽</a:t>
            </a:r>
            <a:r>
              <a:rPr kumimoji="1" lang="en-US" altLang="zh-CN" sz="2400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B</a:t>
            </a:r>
            <a:r>
              <a:rPr kumimoji="1"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、信噪比</a:t>
            </a:r>
            <a:r>
              <a:rPr kumimoji="1" lang="en-US" altLang="zh-CN" sz="2400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S/N</a:t>
            </a:r>
            <a:r>
              <a:rPr kumimoji="1"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、传输时间</a:t>
            </a:r>
            <a:r>
              <a:rPr kumimoji="1" lang="en-US" altLang="zh-CN" sz="2400" i="1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t </a:t>
            </a:r>
            <a:r>
              <a:rPr kumimoji="1"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三者之间可以互相转换。</a:t>
            </a:r>
            <a:endParaRPr kumimoji="1" lang="en-US" altLang="zh-CN" sz="240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lvl="1">
              <a:lnSpc>
                <a:spcPts val="3800"/>
              </a:lnSpc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kumimoji="1"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  增加</a:t>
            </a:r>
            <a:r>
              <a:rPr kumimoji="1" lang="en-US" altLang="zh-CN" sz="2400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B</a:t>
            </a:r>
            <a:r>
              <a:rPr kumimoji="1"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，可以换取</a:t>
            </a:r>
            <a:r>
              <a:rPr kumimoji="1" lang="en-US" altLang="zh-CN" sz="2400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S/N</a:t>
            </a:r>
            <a:r>
              <a:rPr kumimoji="1"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的降低；反之亦然。</a:t>
            </a:r>
            <a:endParaRPr kumimoji="1" lang="en-US" altLang="zh-CN" sz="2400" dirty="0">
              <a:solidFill>
                <a:srgbClr val="0000CC"/>
              </a:solidFill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lvl="1">
              <a:lnSpc>
                <a:spcPts val="3800"/>
              </a:lnSpc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kumimoji="1" lang="en-US" altLang="zh-CN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  </a:t>
            </a:r>
            <a:r>
              <a:rPr kumimoji="1"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若</a:t>
            </a:r>
            <a:r>
              <a:rPr kumimoji="1" lang="en-US" altLang="zh-CN" sz="2400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S/N</a:t>
            </a:r>
            <a:r>
              <a:rPr kumimoji="1"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不变，增加</a:t>
            </a:r>
            <a:r>
              <a:rPr kumimoji="1" lang="en-US" altLang="zh-CN" sz="2400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B</a:t>
            </a:r>
            <a:r>
              <a:rPr kumimoji="1"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，可以换取 </a:t>
            </a:r>
            <a:r>
              <a:rPr kumimoji="1" lang="en-US" altLang="zh-CN" sz="2400" i="1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t </a:t>
            </a:r>
            <a:r>
              <a:rPr kumimoji="1"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的减少。</a:t>
            </a:r>
          </a:p>
        </p:txBody>
      </p:sp>
      <p:grpSp>
        <p:nvGrpSpPr>
          <p:cNvPr id="2" name="组合 52">
            <a:extLst>
              <a:ext uri="{FF2B5EF4-FFF2-40B4-BE49-F238E27FC236}">
                <a16:creationId xmlns:a16="http://schemas.microsoft.com/office/drawing/2014/main" id="{34F428E6-D21E-0102-DB16-BF1B725EDEE1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2184400"/>
            <a:ext cx="1196975" cy="622300"/>
            <a:chOff x="3606888" y="3929067"/>
            <a:chExt cx="1251071" cy="58831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412435E-D770-4A16-D547-210F09FBC024}"/>
                </a:ext>
              </a:extLst>
            </p:cNvPr>
            <p:cNvSpPr/>
            <p:nvPr/>
          </p:nvSpPr>
          <p:spPr bwMode="auto">
            <a:xfrm>
              <a:off x="3606888" y="3929067"/>
              <a:ext cx="1022095" cy="588310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0491" name="矩形 44">
              <a:extLst>
                <a:ext uri="{FF2B5EF4-FFF2-40B4-BE49-F238E27FC236}">
                  <a16:creationId xmlns:a16="http://schemas.microsoft.com/office/drawing/2014/main" id="{E7150E0D-EB63-E36B-CA17-1590CAB70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811" y="4013113"/>
              <a:ext cx="1158148" cy="401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solidFill>
                    <a:srgbClr val="800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应用</a:t>
              </a:r>
              <a:r>
                <a:rPr lang="zh-CN" altLang="en-US" sz="2400">
                  <a:solidFill>
                    <a:srgbClr val="80008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：</a:t>
              </a:r>
            </a:p>
          </p:txBody>
        </p:sp>
      </p:grpSp>
      <p:graphicFrame>
        <p:nvGraphicFramePr>
          <p:cNvPr id="119815" name="Object 7">
            <a:extLst>
              <a:ext uri="{FF2B5EF4-FFF2-40B4-BE49-F238E27FC236}">
                <a16:creationId xmlns:a16="http://schemas.microsoft.com/office/drawing/2014/main" id="{3C4404CF-63B3-744C-5C7B-60109EFE0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2575" y="5251450"/>
          <a:ext cx="18875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228600" progId="Equation.DSMT4">
                  <p:embed/>
                </p:oleObj>
              </mc:Choice>
              <mc:Fallback>
                <p:oleObj name="Equation" r:id="rId4" imgW="965160" imgH="228600" progId="Equation.DSMT4">
                  <p:embed/>
                  <p:pic>
                    <p:nvPicPr>
                      <p:cNvPr id="119815" name="Object 7">
                        <a:extLst>
                          <a:ext uri="{FF2B5EF4-FFF2-40B4-BE49-F238E27FC236}">
                            <a16:creationId xmlns:a16="http://schemas.microsoft.com/office/drawing/2014/main" id="{3C4404CF-63B3-744C-5C7B-60109EFE0C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5251450"/>
                        <a:ext cx="1887538" cy="447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6666FF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A548541D-1189-CEE9-C8EE-3A25DDFA5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050"/>
            <a:ext cx="141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CC"/>
                </a:solidFill>
              </a:rPr>
              <a:t>【</a:t>
            </a:r>
            <a:r>
              <a:rPr kumimoji="1" lang="zh-CN" altLang="en-US" sz="2400" b="1">
                <a:solidFill>
                  <a:srgbClr val="0000CC"/>
                </a:solidFill>
              </a:rPr>
              <a:t>例如</a:t>
            </a:r>
            <a:r>
              <a:rPr kumimoji="1" lang="en-US" altLang="zh-CN" sz="2400">
                <a:solidFill>
                  <a:srgbClr val="0000CC"/>
                </a:solidFill>
              </a:rPr>
              <a:t>】</a:t>
            </a:r>
            <a:endParaRPr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DA693BE7-B6A8-CC0C-4838-01B09E25C9A2}"/>
              </a:ext>
            </a:extLst>
          </p:cNvPr>
          <p:cNvSpPr>
            <a:spLocks/>
          </p:cNvSpPr>
          <p:nvPr/>
        </p:nvSpPr>
        <p:spPr bwMode="auto">
          <a:xfrm>
            <a:off x="3505200" y="5118100"/>
            <a:ext cx="269875" cy="844550"/>
          </a:xfrm>
          <a:prstGeom prst="leftBrace">
            <a:avLst>
              <a:gd name="adj1" fmla="val 8331"/>
              <a:gd name="adj2" fmla="val 50000"/>
            </a:avLst>
          </a:prstGeom>
          <a:noFill/>
          <a:ln w="28575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CC"/>
              </a:solidFill>
            </a:endParaRPr>
          </a:p>
        </p:txBody>
      </p:sp>
      <p:pic>
        <p:nvPicPr>
          <p:cNvPr id="20487" name="Picture 4">
            <a:extLst>
              <a:ext uri="{FF2B5EF4-FFF2-40B4-BE49-F238E27FC236}">
                <a16:creationId xmlns:a16="http://schemas.microsoft.com/office/drawing/2014/main" id="{A5F37D47-4553-068B-EF30-51B87AAE1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12" b="-2083"/>
          <a:stretch>
            <a:fillRect/>
          </a:stretch>
        </p:blipFill>
        <p:spPr bwMode="auto">
          <a:xfrm>
            <a:off x="2838450" y="954088"/>
            <a:ext cx="36957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6">
            <a:extLst>
              <a:ext uri="{FF2B5EF4-FFF2-40B4-BE49-F238E27FC236}">
                <a16:creationId xmlns:a16="http://schemas.microsoft.com/office/drawing/2014/main" id="{52723CE9-4DD8-007F-CBC5-9E8CD174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12"/>
          <a:stretch>
            <a:fillRect/>
          </a:stretch>
        </p:blipFill>
        <p:spPr bwMode="auto">
          <a:xfrm>
            <a:off x="3795713" y="4762500"/>
            <a:ext cx="43910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C45B9F5E-0664-2A32-8856-5C29DD63B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66"/>
          <a:stretch>
            <a:fillRect/>
          </a:stretch>
        </p:blipFill>
        <p:spPr bwMode="auto">
          <a:xfrm>
            <a:off x="3825875" y="5562600"/>
            <a:ext cx="43910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26" name="Picture 22">
            <a:extLst>
              <a:ext uri="{FF2B5EF4-FFF2-40B4-BE49-F238E27FC236}">
                <a16:creationId xmlns:a16="http://schemas.microsoft.com/office/drawing/2014/main" id="{2BE6DCE4-52A8-DFEA-2115-8D5239CF1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584200"/>
            <a:ext cx="7956550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Rectangle 2">
            <a:extLst>
              <a:ext uri="{FF2B5EF4-FFF2-40B4-BE49-F238E27FC236}">
                <a16:creationId xmlns:a16="http://schemas.microsoft.com/office/drawing/2014/main" id="{13EB5D81-6EAE-828C-07A2-A2E5860E9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9859" name="Object 3">
            <a:extLst>
              <a:ext uri="{FF2B5EF4-FFF2-40B4-BE49-F238E27FC236}">
                <a16:creationId xmlns:a16="http://schemas.microsoft.com/office/drawing/2014/main" id="{FDDF45D2-9020-C77F-903E-38AAD8BC2D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738438"/>
          <a:ext cx="48450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20760" imgH="431640" progId="Equation.DSMT4">
                  <p:embed/>
                </p:oleObj>
              </mc:Choice>
              <mc:Fallback>
                <p:oleObj name="Equation" r:id="rId4" imgW="2120760" imgH="431640" progId="Equation.DSMT4">
                  <p:embed/>
                  <p:pic>
                    <p:nvPicPr>
                      <p:cNvPr id="249859" name="Object 3">
                        <a:extLst>
                          <a:ext uri="{FF2B5EF4-FFF2-40B4-BE49-F238E27FC236}">
                            <a16:creationId xmlns:a16="http://schemas.microsoft.com/office/drawing/2014/main" id="{FDDF45D2-9020-C77F-903E-38AAD8BC2D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38438"/>
                        <a:ext cx="4845050" cy="9779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0" name="Object 4">
            <a:extLst>
              <a:ext uri="{FF2B5EF4-FFF2-40B4-BE49-F238E27FC236}">
                <a16:creationId xmlns:a16="http://schemas.microsoft.com/office/drawing/2014/main" id="{8D2C097D-1FB9-21D9-B047-E9DF2BD07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638675"/>
          <a:ext cx="45339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70000" imgH="253800" progId="Equation.DSMT4">
                  <p:embed/>
                </p:oleObj>
              </mc:Choice>
              <mc:Fallback>
                <p:oleObj name="Equation" r:id="rId6" imgW="2070000" imgH="253800" progId="Equation.DSMT4">
                  <p:embed/>
                  <p:pic>
                    <p:nvPicPr>
                      <p:cNvPr id="249860" name="Object 4">
                        <a:extLst>
                          <a:ext uri="{FF2B5EF4-FFF2-40B4-BE49-F238E27FC236}">
                            <a16:creationId xmlns:a16="http://schemas.microsoft.com/office/drawing/2014/main" id="{8D2C097D-1FB9-21D9-B047-E9DF2BD07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38675"/>
                        <a:ext cx="4533900" cy="608013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5">
            <a:extLst>
              <a:ext uri="{FF2B5EF4-FFF2-40B4-BE49-F238E27FC236}">
                <a16:creationId xmlns:a16="http://schemas.microsoft.com/office/drawing/2014/main" id="{7192AB29-411E-064D-FABF-69CA4ADF2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9862" name="Object 6">
            <a:extLst>
              <a:ext uri="{FF2B5EF4-FFF2-40B4-BE49-F238E27FC236}">
                <a16:creationId xmlns:a16="http://schemas.microsoft.com/office/drawing/2014/main" id="{42D8B4D8-0857-19CD-71D6-F38C3D32A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5" y="3473450"/>
          <a:ext cx="32353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44520" imgH="393480" progId="Equation.DSMT4">
                  <p:embed/>
                </p:oleObj>
              </mc:Choice>
              <mc:Fallback>
                <p:oleObj name="Equation" r:id="rId8" imgW="1244520" imgH="393480" progId="Equation.DSMT4">
                  <p:embed/>
                  <p:pic>
                    <p:nvPicPr>
                      <p:cNvPr id="249862" name="Object 6">
                        <a:extLst>
                          <a:ext uri="{FF2B5EF4-FFF2-40B4-BE49-F238E27FC236}">
                            <a16:creationId xmlns:a16="http://schemas.microsoft.com/office/drawing/2014/main" id="{42D8B4D8-0857-19CD-71D6-F38C3D32AE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3473450"/>
                        <a:ext cx="3235325" cy="10144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 cmpd="dbl">
                        <a:solidFill>
                          <a:srgbClr val="99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4" name="Object 8">
            <a:extLst>
              <a:ext uri="{FF2B5EF4-FFF2-40B4-BE49-F238E27FC236}">
                <a16:creationId xmlns:a16="http://schemas.microsoft.com/office/drawing/2014/main" id="{D1BCD25D-88AF-8714-17D5-8876145DE4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8425" y="5408613"/>
          <a:ext cx="70262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76360" imgH="393480" progId="Equation.DSMT4">
                  <p:embed/>
                </p:oleObj>
              </mc:Choice>
              <mc:Fallback>
                <p:oleObj name="Equation" r:id="rId10" imgW="3276360" imgH="393480" progId="Equation.DSMT4">
                  <p:embed/>
                  <p:pic>
                    <p:nvPicPr>
                      <p:cNvPr id="249864" name="Object 8">
                        <a:extLst>
                          <a:ext uri="{FF2B5EF4-FFF2-40B4-BE49-F238E27FC236}">
                            <a16:creationId xmlns:a16="http://schemas.microsoft.com/office/drawing/2014/main" id="{D1BCD25D-88AF-8714-17D5-8876145DE4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5408613"/>
                        <a:ext cx="7026275" cy="985837"/>
                      </a:xfrm>
                      <a:prstGeom prst="rect">
                        <a:avLst/>
                      </a:prstGeom>
                      <a:solidFill>
                        <a:srgbClr val="ECF5B9"/>
                      </a:solidFill>
                      <a:ln w="38100" cmpd="dbl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6" name="Text Box 10">
            <a:extLst>
              <a:ext uri="{FF2B5EF4-FFF2-40B4-BE49-F238E27FC236}">
                <a16:creationId xmlns:a16="http://schemas.microsoft.com/office/drawing/2014/main" id="{C5AEB2C8-A1E8-7E8E-0283-D09AD2FAE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50" y="6180138"/>
            <a:ext cx="999490" cy="461665"/>
          </a:xfrm>
          <a:prstGeom prst="rect">
            <a:avLst/>
          </a:prstGeom>
          <a:solidFill>
            <a:srgbClr val="E3F098"/>
          </a:solidFill>
          <a:ln w="38100" cmpd="dbl">
            <a:solidFill>
              <a:srgbClr val="9966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30dB</a:t>
            </a:r>
          </a:p>
        </p:txBody>
      </p:sp>
      <p:sp>
        <p:nvSpPr>
          <p:cNvPr id="249874" name="Rectangle 18">
            <a:extLst>
              <a:ext uri="{FF2B5EF4-FFF2-40B4-BE49-F238E27FC236}">
                <a16:creationId xmlns:a16="http://schemas.microsoft.com/office/drawing/2014/main" id="{EBD9C5F2-14E2-D3D2-6FE6-173EBFDFD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2193925"/>
            <a:ext cx="3057525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ea typeface="隶书" pitchFamily="49" charset="-122"/>
              </a:rPr>
              <a:t>每个像素的信息量</a:t>
            </a:r>
          </a:p>
        </p:txBody>
      </p:sp>
      <p:sp>
        <p:nvSpPr>
          <p:cNvPr id="249875" name="Rectangle 19">
            <a:extLst>
              <a:ext uri="{FF2B5EF4-FFF2-40B4-BE49-F238E27FC236}">
                <a16:creationId xmlns:a16="http://schemas.microsoft.com/office/drawing/2014/main" id="{B0302975-591C-FF1C-9BA3-FF0FBCB9F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060825"/>
            <a:ext cx="3057525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ea typeface="隶书" pitchFamily="49" charset="-122"/>
              </a:rPr>
              <a:t>一幅图片的信息量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D9F34A-C535-A375-1606-30025F44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184400"/>
            <a:ext cx="906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3399"/>
                </a:solidFill>
                <a:ea typeface="隶书" panose="02010509060101010101" pitchFamily="49" charset="-122"/>
              </a:rPr>
              <a:t>解：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EA905CED-E49D-57D6-02AC-7D703E7742CF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469900"/>
            <a:ext cx="649288" cy="692150"/>
            <a:chOff x="1655" y="845"/>
            <a:chExt cx="454" cy="453"/>
          </a:xfrm>
        </p:grpSpPr>
        <p:grpSp>
          <p:nvGrpSpPr>
            <p:cNvPr id="21518" name="Group 23">
              <a:extLst>
                <a:ext uri="{FF2B5EF4-FFF2-40B4-BE49-F238E27FC236}">
                  <a16:creationId xmlns:a16="http://schemas.microsoft.com/office/drawing/2014/main" id="{015B0C9A-E199-6FB7-0908-67B86041F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21520" name="Oval 24">
                <a:extLst>
                  <a:ext uri="{FF2B5EF4-FFF2-40B4-BE49-F238E27FC236}">
                    <a16:creationId xmlns:a16="http://schemas.microsoft.com/office/drawing/2014/main" id="{0BE5776A-1C23-6D0E-0E0E-0FBBCC7D4FB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1" name="Oval 25">
                <a:extLst>
                  <a:ext uri="{FF2B5EF4-FFF2-40B4-BE49-F238E27FC236}">
                    <a16:creationId xmlns:a16="http://schemas.microsoft.com/office/drawing/2014/main" id="{649C93AD-1552-D942-5CA2-2681882C3A8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2" name="Oval 26">
                <a:extLst>
                  <a:ext uri="{FF2B5EF4-FFF2-40B4-BE49-F238E27FC236}">
                    <a16:creationId xmlns:a16="http://schemas.microsoft.com/office/drawing/2014/main" id="{0B3BECEF-CED7-52E0-1A1B-19F9F9A5895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3" name="Oval 27">
                <a:extLst>
                  <a:ext uri="{FF2B5EF4-FFF2-40B4-BE49-F238E27FC236}">
                    <a16:creationId xmlns:a16="http://schemas.microsoft.com/office/drawing/2014/main" id="{55F5965D-8647-E59E-EE74-5F7C377886A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4" name="Oval 28">
                <a:extLst>
                  <a:ext uri="{FF2B5EF4-FFF2-40B4-BE49-F238E27FC236}">
                    <a16:creationId xmlns:a16="http://schemas.microsoft.com/office/drawing/2014/main" id="{64592E73-D5FC-DBC6-6F38-5488DD180F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1519" name="Text Box 29">
              <a:extLst>
                <a:ext uri="{FF2B5EF4-FFF2-40B4-BE49-F238E27FC236}">
                  <a16:creationId xmlns:a16="http://schemas.microsoft.com/office/drawing/2014/main" id="{E5A9AAA0-D5C9-0C03-D8AD-B130C597EEC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00CC"/>
                  </a:solidFill>
                </a:rPr>
                <a:t>例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24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24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4" dur="10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6" grpId="0" animBg="1"/>
      <p:bldP spid="249874" grpId="0" animBg="1"/>
      <p:bldP spid="249875" grpId="0" animBg="1"/>
      <p:bldP spid="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B842-012E-21F1-53A4-C784F59D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信道特性对信号传输的影响</a:t>
            </a:r>
            <a:endParaRPr lang="en-US" altLang="zh-CN" dirty="0"/>
          </a:p>
          <a:p>
            <a:r>
              <a:rPr lang="zh-CN" altLang="en-US" dirty="0"/>
              <a:t>恒参 随参</a:t>
            </a:r>
            <a:endParaRPr lang="en-US" altLang="zh-CN" dirty="0"/>
          </a:p>
          <a:p>
            <a:r>
              <a:rPr lang="zh-CN" altLang="en-US" dirty="0"/>
              <a:t>调制信道、编码信道</a:t>
            </a:r>
            <a:endParaRPr lang="en-US" altLang="zh-CN" dirty="0"/>
          </a:p>
          <a:p>
            <a:r>
              <a:rPr lang="zh-CN" altLang="en-US" dirty="0"/>
              <a:t>噪声</a:t>
            </a:r>
            <a:endParaRPr lang="en-US" altLang="zh-CN" dirty="0"/>
          </a:p>
          <a:p>
            <a:r>
              <a:rPr lang="zh-CN" altLang="en-US" dirty="0"/>
              <a:t>信道容量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22DBD-0265-984D-3255-A78329920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" name="Text Box 36">
            <a:extLst>
              <a:ext uri="{FF2B5EF4-FFF2-40B4-BE49-F238E27FC236}">
                <a16:creationId xmlns:a16="http://schemas.microsoft.com/office/drawing/2014/main" id="{CAC5A944-3F4C-8E4A-7F05-4B4F46691B6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gray">
          <a:xfrm>
            <a:off x="457200" y="758279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969696"/>
              </a:buClr>
              <a:buSzPct val="65000"/>
              <a:defRPr/>
            </a:pPr>
            <a:r>
              <a:rPr lang="zh-CN" altLang="en-US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28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6298DC40-66DD-300B-0261-C5BBCD8808FB}"/>
              </a:ext>
            </a:extLst>
          </p:cNvPr>
          <p:cNvSpPr/>
          <p:nvPr/>
        </p:nvSpPr>
        <p:spPr bwMode="auto">
          <a:xfrm>
            <a:off x="1327150" y="4584700"/>
            <a:ext cx="771525" cy="16446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4A07F6C-BEF7-7889-495E-F7BF197A516F}"/>
              </a:ext>
            </a:extLst>
          </p:cNvPr>
          <p:cNvSpPr/>
          <p:nvPr/>
        </p:nvSpPr>
        <p:spPr bwMode="auto">
          <a:xfrm>
            <a:off x="1341438" y="1917700"/>
            <a:ext cx="771525" cy="16446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9700" name="Rectangle 29">
            <a:extLst>
              <a:ext uri="{FF2B5EF4-FFF2-40B4-BE49-F238E27FC236}">
                <a16:creationId xmlns:a16="http://schemas.microsoft.com/office/drawing/2014/main" id="{47FCA05E-F38B-1ED3-591F-84A64FC47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1179513"/>
            <a:ext cx="1035050" cy="900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72" name="Rectangle 28">
            <a:extLst>
              <a:ext uri="{FF2B5EF4-FFF2-40B4-BE49-F238E27FC236}">
                <a16:creationId xmlns:a16="http://schemas.microsoft.com/office/drawing/2014/main" id="{69DD988B-2210-DDDC-7E46-F044ED1BF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187450"/>
            <a:ext cx="4711700" cy="2597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20000"/>
              </a:lnSpc>
              <a:buClr>
                <a:srgbClr val="CC0000"/>
              </a:buClr>
              <a:buFont typeface="Wingdings" panose="05000000000000000000" pitchFamily="2" charset="2"/>
              <a:buChar char="r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地波 </a:t>
            </a:r>
            <a:r>
              <a:rPr lang="en-US" altLang="zh-CN" sz="2400">
                <a:solidFill>
                  <a:srgbClr val="00339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ground- wave</a:t>
            </a:r>
            <a:endParaRPr lang="zh-CN" altLang="en-US" sz="2400">
              <a:solidFill>
                <a:srgbClr val="003399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频率</a:t>
            </a:r>
            <a:r>
              <a:rPr lang="zh-CN" altLang="en-US">
                <a:latin typeface="Arial" panose="020B0604020202020204" pitchFamily="34" charset="0"/>
                <a:ea typeface="华文中宋" panose="02010600040101010101" pitchFamily="2" charset="-122"/>
              </a:rPr>
              <a:t>： </a:t>
            </a:r>
            <a:r>
              <a:rPr lang="en-US" altLang="zh-CN">
                <a:latin typeface="Arial" panose="020B0604020202020204" pitchFamily="34" charset="0"/>
                <a:ea typeface="华文中宋" panose="02010600040101010101" pitchFamily="2" charset="-122"/>
              </a:rPr>
              <a:t>&lt; 2 MHz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特性：有绕射能力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距离：数百或数千米</a:t>
            </a:r>
          </a:p>
          <a:p>
            <a:pPr lvl="2"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用于：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AM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广播</a:t>
            </a:r>
            <a:endParaRPr lang="zh-CN" altLang="en-US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" name="组合 77">
            <a:extLst>
              <a:ext uri="{FF2B5EF4-FFF2-40B4-BE49-F238E27FC236}">
                <a16:creationId xmlns:a16="http://schemas.microsoft.com/office/drawing/2014/main" id="{24801E3A-58A6-F4C4-0B1E-4BCAF4804A08}"/>
              </a:ext>
            </a:extLst>
          </p:cNvPr>
          <p:cNvGrpSpPr>
            <a:grpSpLocks/>
          </p:cNvGrpSpPr>
          <p:nvPr/>
        </p:nvGrpSpPr>
        <p:grpSpPr bwMode="auto">
          <a:xfrm>
            <a:off x="4432300" y="1476555"/>
            <a:ext cx="4051300" cy="1774646"/>
            <a:chOff x="4432300" y="1211444"/>
            <a:chExt cx="4051300" cy="1774531"/>
          </a:xfrm>
        </p:grpSpPr>
        <p:pic>
          <p:nvPicPr>
            <p:cNvPr id="29736" name="Picture 5" descr="地波">
              <a:extLst>
                <a:ext uri="{FF2B5EF4-FFF2-40B4-BE49-F238E27FC236}">
                  <a16:creationId xmlns:a16="http://schemas.microsoft.com/office/drawing/2014/main" id="{6F6F29C7-A406-CA5B-016A-3A4586E8F7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2300" y="1319782"/>
              <a:ext cx="4051300" cy="1639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37" name="Text Box 6">
              <a:extLst>
                <a:ext uri="{FF2B5EF4-FFF2-40B4-BE49-F238E27FC236}">
                  <a16:creationId xmlns:a16="http://schemas.microsoft.com/office/drawing/2014/main" id="{DCE84B83-F716-24E6-DF65-2F6FDCEFB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0748" y="1211444"/>
              <a:ext cx="1663496" cy="374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dirty="0">
                  <a:latin typeface="Times New Roman" panose="02020603050405020304" pitchFamily="18" charset="0"/>
                </a:rPr>
                <a:t>传播路径</a:t>
              </a:r>
              <a:endParaRPr lang="zh-CN" altLang="en-US" dirty="0"/>
            </a:p>
          </p:txBody>
        </p:sp>
        <p:sp>
          <p:nvSpPr>
            <p:cNvPr id="29738" name="Text Box 8">
              <a:extLst>
                <a:ext uri="{FF2B5EF4-FFF2-40B4-BE49-F238E27FC236}">
                  <a16:creationId xmlns:a16="http://schemas.microsoft.com/office/drawing/2014/main" id="{8F95EE40-7F9A-17B6-8E84-1B8B36D44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4350" y="2495550"/>
              <a:ext cx="1902883" cy="49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</a:rPr>
                <a:t> </a:t>
              </a:r>
              <a:r>
                <a:rPr lang="zh-CN" altLang="en-US" b="1">
                  <a:latin typeface="Times New Roman" panose="02020603050405020304" pitchFamily="18" charset="0"/>
                </a:rPr>
                <a:t>地波传播方式</a:t>
              </a:r>
            </a:p>
            <a:p>
              <a:pPr eaLnBrk="1" hangingPunct="1"/>
              <a:endParaRPr lang="en-US" altLang="zh-CN" b="1"/>
            </a:p>
          </p:txBody>
        </p:sp>
        <p:cxnSp>
          <p:nvCxnSpPr>
            <p:cNvPr id="29739" name="直接连接符 41">
              <a:extLst>
                <a:ext uri="{FF2B5EF4-FFF2-40B4-BE49-F238E27FC236}">
                  <a16:creationId xmlns:a16="http://schemas.microsoft.com/office/drawing/2014/main" id="{CC37262A-2325-086D-EA32-B629E8DC1F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972300" y="2006600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0" name="直接连接符 42">
              <a:extLst>
                <a:ext uri="{FF2B5EF4-FFF2-40B4-BE49-F238E27FC236}">
                  <a16:creationId xmlns:a16="http://schemas.microsoft.com/office/drawing/2014/main" id="{61496FA9-8FF0-FEDD-2EBC-31432BE942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24700" y="2051050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1" name="直接连接符 43">
              <a:extLst>
                <a:ext uri="{FF2B5EF4-FFF2-40B4-BE49-F238E27FC236}">
                  <a16:creationId xmlns:a16="http://schemas.microsoft.com/office/drawing/2014/main" id="{F0C67254-1550-867B-DB6C-3A436E9213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277100" y="2139950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2" name="直接连接符 44">
              <a:extLst>
                <a:ext uri="{FF2B5EF4-FFF2-40B4-BE49-F238E27FC236}">
                  <a16:creationId xmlns:a16="http://schemas.microsoft.com/office/drawing/2014/main" id="{7F413DD6-A850-412E-DA41-18E49FE264F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429500" y="2228850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3" name="直接连接符 45">
              <a:extLst>
                <a:ext uri="{FF2B5EF4-FFF2-40B4-BE49-F238E27FC236}">
                  <a16:creationId xmlns:a16="http://schemas.microsoft.com/office/drawing/2014/main" id="{E9720862-3D88-53A7-4F72-EF3947E388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483350" y="1903412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4" name="直接连接符 46">
              <a:extLst>
                <a:ext uri="{FF2B5EF4-FFF2-40B4-BE49-F238E27FC236}">
                  <a16:creationId xmlns:a16="http://schemas.microsoft.com/office/drawing/2014/main" id="{6C945CB0-B929-5914-F6C3-CA75BCE76C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824662" y="1960564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5" name="直接连接符 47">
              <a:extLst>
                <a:ext uri="{FF2B5EF4-FFF2-40B4-BE49-F238E27FC236}">
                  <a16:creationId xmlns:a16="http://schemas.microsoft.com/office/drawing/2014/main" id="{86642DAA-DC59-E513-B93F-6344268AF7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661150" y="1917700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6" name="直接连接符 48">
              <a:extLst>
                <a:ext uri="{FF2B5EF4-FFF2-40B4-BE49-F238E27FC236}">
                  <a16:creationId xmlns:a16="http://schemas.microsoft.com/office/drawing/2014/main" id="{12E91610-CDC0-BC83-23E0-C4251DDCAE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581900" y="2362200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7" name="直接连接符 49">
              <a:extLst>
                <a:ext uri="{FF2B5EF4-FFF2-40B4-BE49-F238E27FC236}">
                  <a16:creationId xmlns:a16="http://schemas.microsoft.com/office/drawing/2014/main" id="{366FBC8B-2D2A-42DE-9F1D-65CC4DB974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734300" y="2495550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8" name="直接连接符 50">
              <a:extLst>
                <a:ext uri="{FF2B5EF4-FFF2-40B4-BE49-F238E27FC236}">
                  <a16:creationId xmlns:a16="http://schemas.microsoft.com/office/drawing/2014/main" id="{88CA6BE8-E613-5BBD-F7F0-2197FB43F7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843836" y="2657476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9" name="直接连接符 51">
              <a:extLst>
                <a:ext uri="{FF2B5EF4-FFF2-40B4-BE49-F238E27FC236}">
                  <a16:creationId xmlns:a16="http://schemas.microsoft.com/office/drawing/2014/main" id="{99E2D2F1-40C7-2880-77F1-F6BDB7433E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327650" y="2346326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50" name="直接连接符 52">
              <a:extLst>
                <a:ext uri="{FF2B5EF4-FFF2-40B4-BE49-F238E27FC236}">
                  <a16:creationId xmlns:a16="http://schemas.microsoft.com/office/drawing/2014/main" id="{4C795A77-3C14-359D-8928-45B61A3B7B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475288" y="2228850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51" name="直接连接符 53">
              <a:extLst>
                <a:ext uri="{FF2B5EF4-FFF2-40B4-BE49-F238E27FC236}">
                  <a16:creationId xmlns:a16="http://schemas.microsoft.com/office/drawing/2014/main" id="{37DA2AB1-4952-C608-B357-8B78230EF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318252" y="1919286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52" name="直接连接符 54">
              <a:extLst>
                <a:ext uri="{FF2B5EF4-FFF2-40B4-BE49-F238E27FC236}">
                  <a16:creationId xmlns:a16="http://schemas.microsoft.com/office/drawing/2014/main" id="{3377B9CB-8B7D-0056-85BB-201B468B8E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638800" y="2125662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53" name="直接连接符 55">
              <a:extLst>
                <a:ext uri="{FF2B5EF4-FFF2-40B4-BE49-F238E27FC236}">
                  <a16:creationId xmlns:a16="http://schemas.microsoft.com/office/drawing/2014/main" id="{202CACC2-7027-D811-AAF7-AA006D0FAC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989642" y="1979610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54" name="直接连接符 56">
              <a:extLst>
                <a:ext uri="{FF2B5EF4-FFF2-40B4-BE49-F238E27FC236}">
                  <a16:creationId xmlns:a16="http://schemas.microsoft.com/office/drawing/2014/main" id="{165D4A19-4ECF-3705-76C1-109EC14DDA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816600" y="2038348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55" name="直接连接符 57">
              <a:extLst>
                <a:ext uri="{FF2B5EF4-FFF2-40B4-BE49-F238E27FC236}">
                  <a16:creationId xmlns:a16="http://schemas.microsoft.com/office/drawing/2014/main" id="{50F46491-FAD0-2AC4-5C3E-C36C97A3CF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146800" y="1931988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56" name="直接连接符 58">
              <a:extLst>
                <a:ext uri="{FF2B5EF4-FFF2-40B4-BE49-F238E27FC236}">
                  <a16:creationId xmlns:a16="http://schemas.microsoft.com/office/drawing/2014/main" id="{0F7D9A21-CB3A-F740-3DDD-41F2D13B39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194300" y="2481262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组合 78">
            <a:extLst>
              <a:ext uri="{FF2B5EF4-FFF2-40B4-BE49-F238E27FC236}">
                <a16:creationId xmlns:a16="http://schemas.microsoft.com/office/drawing/2014/main" id="{8AD91C73-EEC9-9CDA-26D0-57D1F9F834C6}"/>
              </a:ext>
            </a:extLst>
          </p:cNvPr>
          <p:cNvGrpSpPr>
            <a:grpSpLocks/>
          </p:cNvGrpSpPr>
          <p:nvPr/>
        </p:nvGrpSpPr>
        <p:grpSpPr bwMode="auto">
          <a:xfrm>
            <a:off x="4745038" y="3871913"/>
            <a:ext cx="3916362" cy="2224087"/>
            <a:chOff x="4745038" y="3467169"/>
            <a:chExt cx="3916362" cy="2223912"/>
          </a:xfrm>
        </p:grpSpPr>
        <p:grpSp>
          <p:nvGrpSpPr>
            <p:cNvPr id="29707" name="Group 10">
              <a:extLst>
                <a:ext uri="{FF2B5EF4-FFF2-40B4-BE49-F238E27FC236}">
                  <a16:creationId xmlns:a16="http://schemas.microsoft.com/office/drawing/2014/main" id="{8B7FBCF7-197E-0086-CD89-E2831CAD0D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5038" y="3570738"/>
              <a:ext cx="3916362" cy="1978341"/>
              <a:chOff x="3419" y="2313"/>
              <a:chExt cx="2184" cy="972"/>
            </a:xfrm>
          </p:grpSpPr>
          <p:pic>
            <p:nvPicPr>
              <p:cNvPr id="29723" name="Picture 11" descr="天波">
                <a:extLst>
                  <a:ext uri="{FF2B5EF4-FFF2-40B4-BE49-F238E27FC236}">
                    <a16:creationId xmlns:a16="http://schemas.microsoft.com/office/drawing/2014/main" id="{E13F0DC0-150A-50C5-74C6-793F0488F8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9" y="2313"/>
                <a:ext cx="2184" cy="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24" name="Line 12">
                <a:extLst>
                  <a:ext uri="{FF2B5EF4-FFF2-40B4-BE49-F238E27FC236}">
                    <a16:creationId xmlns:a16="http://schemas.microsoft.com/office/drawing/2014/main" id="{D84FF84B-8BBB-FA2E-F8C3-31E1C1FCF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2634"/>
                <a:ext cx="72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13">
                <a:extLst>
                  <a:ext uri="{FF2B5EF4-FFF2-40B4-BE49-F238E27FC236}">
                    <a16:creationId xmlns:a16="http://schemas.microsoft.com/office/drawing/2014/main" id="{11269AD6-3DD0-F8E3-800D-2EB46819F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9" y="2634"/>
                <a:ext cx="320" cy="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6" name="Line 14">
                <a:extLst>
                  <a:ext uri="{FF2B5EF4-FFF2-40B4-BE49-F238E27FC236}">
                    <a16:creationId xmlns:a16="http://schemas.microsoft.com/office/drawing/2014/main" id="{C7CD3648-583F-E8C6-8637-7A59E96A5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2578"/>
                <a:ext cx="176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7" name="Line 15">
                <a:extLst>
                  <a:ext uri="{FF2B5EF4-FFF2-40B4-BE49-F238E27FC236}">
                    <a16:creationId xmlns:a16="http://schemas.microsoft.com/office/drawing/2014/main" id="{4540D13A-71DA-6B37-1834-33EB42E6AB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3" y="2578"/>
                <a:ext cx="432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8" name="Line 16">
                <a:extLst>
                  <a:ext uri="{FF2B5EF4-FFF2-40B4-BE49-F238E27FC236}">
                    <a16:creationId xmlns:a16="http://schemas.microsoft.com/office/drawing/2014/main" id="{4F28B2EF-1632-9278-630F-01B99F4EF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9" y="2466"/>
                <a:ext cx="144" cy="3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9" name="Line 17">
                <a:extLst>
                  <a:ext uri="{FF2B5EF4-FFF2-40B4-BE49-F238E27FC236}">
                    <a16:creationId xmlns:a16="http://schemas.microsoft.com/office/drawing/2014/main" id="{2BD2A3FA-C6F3-4B1A-6EB1-F8267ED6E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3" y="2465"/>
                <a:ext cx="272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0" name="Line 18">
                <a:extLst>
                  <a:ext uri="{FF2B5EF4-FFF2-40B4-BE49-F238E27FC236}">
                    <a16:creationId xmlns:a16="http://schemas.microsoft.com/office/drawing/2014/main" id="{861F0B99-7E54-D49C-9EB9-CB9101F9A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37" y="2473"/>
                <a:ext cx="256" cy="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1" name="Line 19">
                <a:extLst>
                  <a:ext uri="{FF2B5EF4-FFF2-40B4-BE49-F238E27FC236}">
                    <a16:creationId xmlns:a16="http://schemas.microsoft.com/office/drawing/2014/main" id="{598BF5FF-9769-F952-04BE-BEC1E7E86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2465"/>
                <a:ext cx="216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2" name="Line 20">
                <a:extLst>
                  <a:ext uri="{FF2B5EF4-FFF2-40B4-BE49-F238E27FC236}">
                    <a16:creationId xmlns:a16="http://schemas.microsoft.com/office/drawing/2014/main" id="{9AF45489-52D0-7FFB-8808-85E188320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35" y="2561"/>
                <a:ext cx="384" cy="2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3" name="Line 21">
                <a:extLst>
                  <a:ext uri="{FF2B5EF4-FFF2-40B4-BE49-F238E27FC236}">
                    <a16:creationId xmlns:a16="http://schemas.microsoft.com/office/drawing/2014/main" id="{1A9D3573-2DDC-811C-C72C-54297AE8A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9" y="2561"/>
                <a:ext cx="112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4" name="Line 22">
                <a:extLst>
                  <a:ext uri="{FF2B5EF4-FFF2-40B4-BE49-F238E27FC236}">
                    <a16:creationId xmlns:a16="http://schemas.microsoft.com/office/drawing/2014/main" id="{EC65BF7C-18FA-82C8-1F43-9667A81D1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15" y="2753"/>
                <a:ext cx="392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5" name="Line 23">
                <a:extLst>
                  <a:ext uri="{FF2B5EF4-FFF2-40B4-BE49-F238E27FC236}">
                    <a16:creationId xmlns:a16="http://schemas.microsoft.com/office/drawing/2014/main" id="{29019A61-D0AA-91AB-0279-75AA16ECE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7" y="2753"/>
                <a:ext cx="48" cy="1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08" name="Text Box 25">
              <a:extLst>
                <a:ext uri="{FF2B5EF4-FFF2-40B4-BE49-F238E27FC236}">
                  <a16:creationId xmlns:a16="http://schemas.microsoft.com/office/drawing/2014/main" id="{10AC7DA0-D08C-716C-CE22-7FDD50700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0049" y="3467169"/>
              <a:ext cx="1466635" cy="3618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dirty="0">
                  <a:latin typeface="Times New Roman" panose="02020603050405020304" pitchFamily="18" charset="0"/>
                </a:rPr>
                <a:t>传播路径</a:t>
              </a:r>
              <a:endParaRPr lang="zh-CN" altLang="en-US" dirty="0"/>
            </a:p>
          </p:txBody>
        </p:sp>
        <p:sp>
          <p:nvSpPr>
            <p:cNvPr id="29709" name="Text Box 26">
              <a:extLst>
                <a:ext uri="{FF2B5EF4-FFF2-40B4-BE49-F238E27FC236}">
                  <a16:creationId xmlns:a16="http://schemas.microsoft.com/office/drawing/2014/main" id="{7709903B-4622-D58F-BE84-65D303CB8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0932" y="5251450"/>
              <a:ext cx="2185918" cy="439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latin typeface="Times New Roman" panose="02020603050405020304" pitchFamily="18" charset="0"/>
                </a:rPr>
                <a:t>天波传播方式</a:t>
              </a:r>
            </a:p>
            <a:p>
              <a:pPr algn="ctr" eaLnBrk="1" hangingPunct="1"/>
              <a:endParaRPr lang="en-US" altLang="zh-CN"/>
            </a:p>
          </p:txBody>
        </p:sp>
        <p:cxnSp>
          <p:nvCxnSpPr>
            <p:cNvPr id="29710" name="直接连接符 61">
              <a:extLst>
                <a:ext uri="{FF2B5EF4-FFF2-40B4-BE49-F238E27FC236}">
                  <a16:creationId xmlns:a16="http://schemas.microsoft.com/office/drawing/2014/main" id="{54EE1642-1DC7-34FB-AA2A-8E721FE941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253288" y="4673600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1" name="直接连接符 62">
              <a:extLst>
                <a:ext uri="{FF2B5EF4-FFF2-40B4-BE49-F238E27FC236}">
                  <a16:creationId xmlns:a16="http://schemas.microsoft.com/office/drawing/2014/main" id="{4C5324F2-50BA-E749-019A-E916F1B658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372350" y="4762500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2" name="直接连接符 63">
              <a:extLst>
                <a:ext uri="{FF2B5EF4-FFF2-40B4-BE49-F238E27FC236}">
                  <a16:creationId xmlns:a16="http://schemas.microsoft.com/office/drawing/2014/main" id="{97B10C9B-E9D5-2E49-6EDE-DCE149B0DF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75450" y="4540250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3" name="直接连接符 64">
              <a:extLst>
                <a:ext uri="{FF2B5EF4-FFF2-40B4-BE49-F238E27FC236}">
                  <a16:creationId xmlns:a16="http://schemas.microsoft.com/office/drawing/2014/main" id="{11BBA2B3-7C2A-369E-682F-83CDF24EAF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16762" y="4597402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4" name="直接连接符 65">
              <a:extLst>
                <a:ext uri="{FF2B5EF4-FFF2-40B4-BE49-F238E27FC236}">
                  <a16:creationId xmlns:a16="http://schemas.microsoft.com/office/drawing/2014/main" id="{14EBB2C6-33E7-69CB-E26C-6ADBEF9656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938962" y="4568826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5" name="直接连接符 66">
              <a:extLst>
                <a:ext uri="{FF2B5EF4-FFF2-40B4-BE49-F238E27FC236}">
                  <a16:creationId xmlns:a16="http://schemas.microsoft.com/office/drawing/2014/main" id="{9FD9A4B0-D359-6C5E-E164-58EF44DD84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767388" y="4851400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直接连接符 67">
              <a:extLst>
                <a:ext uri="{FF2B5EF4-FFF2-40B4-BE49-F238E27FC236}">
                  <a16:creationId xmlns:a16="http://schemas.microsoft.com/office/drawing/2014/main" id="{908189CA-A51A-CCD3-9CC1-EDE9492356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610352" y="4540250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7" name="直接连接符 68">
              <a:extLst>
                <a:ext uri="{FF2B5EF4-FFF2-40B4-BE49-F238E27FC236}">
                  <a16:creationId xmlns:a16="http://schemas.microsoft.com/office/drawing/2014/main" id="{AB94E900-A880-9E18-1371-F400DCF764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945188" y="4732338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8" name="直接连接符 69">
              <a:extLst>
                <a:ext uri="{FF2B5EF4-FFF2-40B4-BE49-F238E27FC236}">
                  <a16:creationId xmlns:a16="http://schemas.microsoft.com/office/drawing/2014/main" id="{3509002C-B44A-E169-F74B-113D8FFF3F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281742" y="4598988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9" name="直接连接符 70">
              <a:extLst>
                <a:ext uri="{FF2B5EF4-FFF2-40B4-BE49-F238E27FC236}">
                  <a16:creationId xmlns:a16="http://schemas.microsoft.com/office/drawing/2014/main" id="{43EB79F1-2435-B03F-3709-2C89C47EF5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108700" y="4675186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0" name="直接连接符 71">
              <a:extLst>
                <a:ext uri="{FF2B5EF4-FFF2-40B4-BE49-F238E27FC236}">
                  <a16:creationId xmlns:a16="http://schemas.microsoft.com/office/drawing/2014/main" id="{78887E0D-7B50-E467-7C21-9BA6F7E3AD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438900" y="4568826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1" name="直接连接符 72">
              <a:extLst>
                <a:ext uri="{FF2B5EF4-FFF2-40B4-BE49-F238E27FC236}">
                  <a16:creationId xmlns:a16="http://schemas.microsoft.com/office/drawing/2014/main" id="{99CAD82A-4C38-3E5D-7908-B62CC68D04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505700" y="4849814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2" name="直接连接符 73">
              <a:extLst>
                <a:ext uri="{FF2B5EF4-FFF2-40B4-BE49-F238E27FC236}">
                  <a16:creationId xmlns:a16="http://schemas.microsoft.com/office/drawing/2014/main" id="{527BCA25-C15B-0AAE-0BF7-800E053412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623175" y="4926012"/>
              <a:ext cx="133350" cy="44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EA7A16FF-FE79-B1E0-DA37-4EA99BBDD567}"/>
              </a:ext>
            </a:extLst>
          </p:cNvPr>
          <p:cNvSpPr/>
          <p:nvPr/>
        </p:nvSpPr>
        <p:spPr>
          <a:xfrm>
            <a:off x="7334250" y="522288"/>
            <a:ext cx="14160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65000"/>
              <a:defRPr/>
            </a:pP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无线信道</a:t>
            </a:r>
            <a:endParaRPr lang="en-US" altLang="zh-CN" sz="2400" dirty="0">
              <a:solidFill>
                <a:schemeClr val="bg2">
                  <a:lumMod val="75000"/>
                  <a:lumOff val="25000"/>
                </a:schemeClr>
              </a:solidFill>
              <a:ea typeface="宋体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4CC8799-172F-A5C8-8653-A08BB67735C3}"/>
              </a:ext>
            </a:extLst>
          </p:cNvPr>
          <p:cNvSpPr/>
          <p:nvPr/>
        </p:nvSpPr>
        <p:spPr>
          <a:xfrm>
            <a:off x="393700" y="400050"/>
            <a:ext cx="3995420" cy="584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10000"/>
                <a:lumOff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电磁波的传播方式</a:t>
            </a:r>
            <a:r>
              <a:rPr lang="zh-CN" altLang="en-US" sz="3200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：</a:t>
            </a:r>
          </a:p>
        </p:txBody>
      </p:sp>
      <p:sp>
        <p:nvSpPr>
          <p:cNvPr id="64" name="Rectangle 28">
            <a:extLst>
              <a:ext uri="{FF2B5EF4-FFF2-40B4-BE49-F238E27FC236}">
                <a16:creationId xmlns:a16="http://schemas.microsoft.com/office/drawing/2014/main" id="{9FF7D37D-646D-B43C-B17E-EC60B5853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3873500"/>
            <a:ext cx="528955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lvl="1" indent="-228600">
              <a:lnSpc>
                <a:spcPts val="4000"/>
              </a:lnSpc>
              <a:spcBef>
                <a:spcPct val="20000"/>
              </a:spcBef>
              <a:buClr>
                <a:srgbClr val="C00000"/>
              </a:buClr>
              <a:buSzPct val="55000"/>
              <a:buFont typeface="Wingdings" pitchFamily="2" charset="2"/>
              <a:buChar char="r"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天波 </a:t>
            </a:r>
            <a:r>
              <a:rPr lang="en-US" altLang="zh-CN" sz="2400" kern="0" dirty="0">
                <a:solidFill>
                  <a:srgbClr val="003399"/>
                </a:solidFill>
                <a:ea typeface="黑体" pitchFamily="2" charset="-122"/>
              </a:rPr>
              <a:t>sky- wave</a:t>
            </a:r>
            <a:endParaRPr lang="zh-CN" altLang="en-US" sz="2400" kern="0" dirty="0">
              <a:solidFill>
                <a:srgbClr val="003399"/>
              </a:solidFill>
              <a:ea typeface="微软雅黑" pitchFamily="34" charset="-122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频率：</a:t>
            </a:r>
            <a:r>
              <a:rPr lang="en-US" altLang="zh-CN" sz="2400" kern="0" dirty="0">
                <a:ea typeface="华文中宋" pitchFamily="2" charset="-122"/>
              </a:rPr>
              <a:t>2~30 MHz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特性：被电离层反射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距离：</a:t>
            </a:r>
            <a:r>
              <a:rPr lang="en-US" altLang="zh-CN" sz="2400" kern="0" dirty="0">
                <a:ea typeface="华文中宋" pitchFamily="2" charset="-122"/>
              </a:rPr>
              <a:t>&lt; 4000 </a:t>
            </a:r>
            <a:r>
              <a:rPr lang="en-US" altLang="zh-CN" sz="2400" kern="0" dirty="0">
                <a:latin typeface="华文中宋" pitchFamily="2" charset="-122"/>
                <a:ea typeface="华文中宋" pitchFamily="2" charset="-122"/>
              </a:rPr>
              <a:t>km</a:t>
            </a:r>
            <a:r>
              <a:rPr lang="zh-CN" altLang="en-US" sz="2000" kern="0" dirty="0">
                <a:latin typeface="华文中宋" pitchFamily="2" charset="-122"/>
                <a:ea typeface="华文中宋" pitchFamily="2" charset="-122"/>
              </a:rPr>
              <a:t>（一跳）</a:t>
            </a:r>
            <a:endParaRPr lang="en-US" altLang="zh-CN" sz="2000" kern="0" dirty="0">
              <a:latin typeface="华文中宋" pitchFamily="2" charset="-122"/>
              <a:ea typeface="华文中宋" pitchFamily="2" charset="-122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用于：远程、短波通信</a:t>
            </a:r>
            <a:endParaRPr lang="en-US" altLang="zh-CN" sz="2000" kern="0" dirty="0">
              <a:latin typeface="华文中宋" pitchFamily="2" charset="-122"/>
              <a:ea typeface="华文中宋" pitchFamily="2" charset="-122"/>
            </a:endParaRPr>
          </a:p>
          <a:p>
            <a:pPr marL="685800" lvl="1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u"/>
              <a:defRPr/>
            </a:pPr>
            <a:endParaRPr lang="zh-CN" altLang="en-US" sz="2400" kern="0" dirty="0">
              <a:solidFill>
                <a:srgbClr val="000066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9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59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59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59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59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0" grpId="0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E7A67A4A-7797-E390-711F-29025D517D43}"/>
              </a:ext>
            </a:extLst>
          </p:cNvPr>
          <p:cNvSpPr/>
          <p:nvPr/>
        </p:nvSpPr>
        <p:spPr bwMode="auto">
          <a:xfrm>
            <a:off x="1000125" y="1828800"/>
            <a:ext cx="815975" cy="2444750"/>
          </a:xfrm>
          <a:prstGeom prst="rect">
            <a:avLst/>
          </a:prstGeom>
          <a:solidFill>
            <a:srgbClr val="E4E4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A3887991-33CA-DC3F-902F-BA567BBF7F45}"/>
              </a:ext>
            </a:extLst>
          </p:cNvPr>
          <p:cNvGrpSpPr>
            <a:grpSpLocks/>
          </p:cNvGrpSpPr>
          <p:nvPr/>
        </p:nvGrpSpPr>
        <p:grpSpPr bwMode="auto">
          <a:xfrm>
            <a:off x="4794250" y="1206500"/>
            <a:ext cx="3527425" cy="3776663"/>
            <a:chOff x="3858" y="10249"/>
            <a:chExt cx="4289" cy="4679"/>
          </a:xfrm>
        </p:grpSpPr>
        <p:grpSp>
          <p:nvGrpSpPr>
            <p:cNvPr id="2059" name="Group 4">
              <a:extLst>
                <a:ext uri="{FF2B5EF4-FFF2-40B4-BE49-F238E27FC236}">
                  <a16:creationId xmlns:a16="http://schemas.microsoft.com/office/drawing/2014/main" id="{435C761B-C113-FD08-5E00-3914EBB79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8" y="10249"/>
              <a:ext cx="4289" cy="4679"/>
              <a:chOff x="3858" y="10249"/>
              <a:chExt cx="4289" cy="4679"/>
            </a:xfrm>
          </p:grpSpPr>
          <p:sp>
            <p:nvSpPr>
              <p:cNvPr id="2061" name="Line 5">
                <a:extLst>
                  <a:ext uri="{FF2B5EF4-FFF2-40B4-BE49-F238E27FC236}">
                    <a16:creationId xmlns:a16="http://schemas.microsoft.com/office/drawing/2014/main" id="{C2BE8B1F-C352-EC9D-CE0C-7BEAA62E6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1" y="10953"/>
                <a:ext cx="28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62" name="Group 6">
                <a:extLst>
                  <a:ext uri="{FF2B5EF4-FFF2-40B4-BE49-F238E27FC236}">
                    <a16:creationId xmlns:a16="http://schemas.microsoft.com/office/drawing/2014/main" id="{575718E1-39E0-01AC-54FB-AFE7DA77FA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8" y="10249"/>
                <a:ext cx="4289" cy="4679"/>
                <a:chOff x="3858" y="10249"/>
                <a:chExt cx="4289" cy="4679"/>
              </a:xfrm>
            </p:grpSpPr>
            <p:sp>
              <p:nvSpPr>
                <p:cNvPr id="2063" name="Text Box 7">
                  <a:extLst>
                    <a:ext uri="{FF2B5EF4-FFF2-40B4-BE49-F238E27FC236}">
                      <a16:creationId xmlns:a16="http://schemas.microsoft.com/office/drawing/2014/main" id="{784095C7-A3D8-07AB-6335-B75E824EDC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47" y="10578"/>
                  <a:ext cx="420" cy="4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b="1" i="1">
                      <a:latin typeface="Times New Roman" panose="02020603050405020304" pitchFamily="18" charset="0"/>
                    </a:rPr>
                    <a:t>d</a:t>
                  </a:r>
                  <a:endParaRPr lang="en-US" altLang="zh-CN" sz="1600" b="1"/>
                </a:p>
              </p:txBody>
            </p:sp>
            <p:sp>
              <p:nvSpPr>
                <p:cNvPr id="2064" name="Text Box 8">
                  <a:extLst>
                    <a:ext uri="{FF2B5EF4-FFF2-40B4-BE49-F238E27FC236}">
                      <a16:creationId xmlns:a16="http://schemas.microsoft.com/office/drawing/2014/main" id="{FD1BFBAA-A29E-F5F3-6909-E4FE9A668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57" y="10578"/>
                  <a:ext cx="420" cy="4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b="1" i="1">
                      <a:latin typeface="Times New Roman" panose="02020603050405020304" pitchFamily="18" charset="0"/>
                    </a:rPr>
                    <a:t>d</a:t>
                  </a:r>
                  <a:endParaRPr lang="en-US" altLang="zh-CN" sz="1600" b="1"/>
                </a:p>
              </p:txBody>
            </p:sp>
            <p:grpSp>
              <p:nvGrpSpPr>
                <p:cNvPr id="2065" name="Group 9">
                  <a:extLst>
                    <a:ext uri="{FF2B5EF4-FFF2-40B4-BE49-F238E27FC236}">
                      <a16:creationId xmlns:a16="http://schemas.microsoft.com/office/drawing/2014/main" id="{E2F171A3-DADF-BE1F-29D5-039758EEF1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58" y="10249"/>
                  <a:ext cx="4289" cy="4679"/>
                  <a:chOff x="3858" y="10249"/>
                  <a:chExt cx="4289" cy="4679"/>
                </a:xfrm>
              </p:grpSpPr>
              <p:sp>
                <p:nvSpPr>
                  <p:cNvPr id="2066" name="Text Box 10">
                    <a:extLst>
                      <a:ext uri="{FF2B5EF4-FFF2-40B4-BE49-F238E27FC236}">
                        <a16:creationId xmlns:a16="http://schemas.microsoft.com/office/drawing/2014/main" id="{0CA17B50-434A-78EA-7D78-9CC367C8B02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1" y="11043"/>
                    <a:ext cx="420" cy="4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b="1" i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h</a:t>
                    </a:r>
                    <a:endParaRPr lang="en-US" altLang="zh-CN" b="1">
                      <a:solidFill>
                        <a:srgbClr val="FF0000"/>
                      </a:solidFill>
                    </a:endParaRPr>
                  </a:p>
                </p:txBody>
              </p:sp>
              <p:grpSp>
                <p:nvGrpSpPr>
                  <p:cNvPr id="2067" name="Group 11">
                    <a:extLst>
                      <a:ext uri="{FF2B5EF4-FFF2-40B4-BE49-F238E27FC236}">
                        <a16:creationId xmlns:a16="http://schemas.microsoft.com/office/drawing/2014/main" id="{3772F480-CA01-D20D-C350-75C85D3DCA9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58" y="10249"/>
                    <a:ext cx="4289" cy="4679"/>
                    <a:chOff x="3858" y="10249"/>
                    <a:chExt cx="4289" cy="4679"/>
                  </a:xfrm>
                </p:grpSpPr>
                <p:grpSp>
                  <p:nvGrpSpPr>
                    <p:cNvPr id="2068" name="Group 12">
                      <a:extLst>
                        <a:ext uri="{FF2B5EF4-FFF2-40B4-BE49-F238E27FC236}">
                          <a16:creationId xmlns:a16="http://schemas.microsoft.com/office/drawing/2014/main" id="{D085755E-28CB-F3D9-9ACE-20BB6C3C8DD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58" y="10249"/>
                      <a:ext cx="4289" cy="4679"/>
                      <a:chOff x="3858" y="10249"/>
                      <a:chExt cx="4289" cy="4679"/>
                    </a:xfrm>
                  </p:grpSpPr>
                  <p:grpSp>
                    <p:nvGrpSpPr>
                      <p:cNvPr id="2070" name="Group 13">
                        <a:extLst>
                          <a:ext uri="{FF2B5EF4-FFF2-40B4-BE49-F238E27FC236}">
                            <a16:creationId xmlns:a16="http://schemas.microsoft.com/office/drawing/2014/main" id="{4DD8FD30-05C2-B0DC-6247-91965771852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58" y="10249"/>
                        <a:ext cx="4289" cy="4679"/>
                        <a:chOff x="3858" y="10249"/>
                        <a:chExt cx="4289" cy="4679"/>
                      </a:xfrm>
                    </p:grpSpPr>
                    <p:sp>
                      <p:nvSpPr>
                        <p:cNvPr id="2074" name="Line 14">
                          <a:extLst>
                            <a:ext uri="{FF2B5EF4-FFF2-40B4-BE49-F238E27FC236}">
                              <a16:creationId xmlns:a16="http://schemas.microsoft.com/office/drawing/2014/main" id="{2B11D776-758D-7BA4-F5DD-9DC263FEFDF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471" y="10728"/>
                          <a:ext cx="0" cy="1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75" name="Line 15">
                          <a:extLst>
                            <a:ext uri="{FF2B5EF4-FFF2-40B4-BE49-F238E27FC236}">
                              <a16:creationId xmlns:a16="http://schemas.microsoft.com/office/drawing/2014/main" id="{E20392A1-AB0E-E453-649E-7BDE60B8DD0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247" y="10728"/>
                          <a:ext cx="0" cy="1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76" name="Line 16">
                          <a:extLst>
                            <a:ext uri="{FF2B5EF4-FFF2-40B4-BE49-F238E27FC236}">
                              <a16:creationId xmlns:a16="http://schemas.microsoft.com/office/drawing/2014/main" id="{0F9F8ECE-6884-DB7E-BDF6-E0F574BCCF5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941" y="10728"/>
                          <a:ext cx="0" cy="1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077" name="Group 17">
                          <a:extLst>
                            <a:ext uri="{FF2B5EF4-FFF2-40B4-BE49-F238E27FC236}">
                              <a16:creationId xmlns:a16="http://schemas.microsoft.com/office/drawing/2014/main" id="{DD0FE107-C08C-8D0F-8177-0D9105FDA3D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58" y="10249"/>
                          <a:ext cx="4289" cy="4679"/>
                          <a:chOff x="3858" y="10249"/>
                          <a:chExt cx="4289" cy="4679"/>
                        </a:xfrm>
                      </p:grpSpPr>
                      <p:sp>
                        <p:nvSpPr>
                          <p:cNvPr id="2078" name="Line 18">
                            <a:extLst>
                              <a:ext uri="{FF2B5EF4-FFF2-40B4-BE49-F238E27FC236}">
                                <a16:creationId xmlns:a16="http://schemas.microsoft.com/office/drawing/2014/main" id="{01C64374-4BCE-531A-0D5C-198827E6E29A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6675" y="10818"/>
                            <a:ext cx="556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 type="triangle" w="med" len="med"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079" name="Oval 19">
                            <a:extLst>
                              <a:ext uri="{FF2B5EF4-FFF2-40B4-BE49-F238E27FC236}">
                                <a16:creationId xmlns:a16="http://schemas.microsoft.com/office/drawing/2014/main" id="{5C3360F1-D850-64DE-EAE4-E347B13DE14B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963" y="10995"/>
                            <a:ext cx="3944" cy="385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2080" name="Group 20">
                            <a:extLst>
                              <a:ext uri="{FF2B5EF4-FFF2-40B4-BE49-F238E27FC236}">
                                <a16:creationId xmlns:a16="http://schemas.microsoft.com/office/drawing/2014/main" id="{7E33CF69-BE9E-5933-21CA-A346C26C9A8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58" y="10249"/>
                            <a:ext cx="4289" cy="4679"/>
                            <a:chOff x="3858" y="10249"/>
                            <a:chExt cx="4289" cy="4679"/>
                          </a:xfrm>
                        </p:grpSpPr>
                        <p:grpSp>
                          <p:nvGrpSpPr>
                            <p:cNvPr id="2081" name="Group 21">
                              <a:extLst>
                                <a:ext uri="{FF2B5EF4-FFF2-40B4-BE49-F238E27FC236}">
                                  <a16:creationId xmlns:a16="http://schemas.microsoft.com/office/drawing/2014/main" id="{CF3CA51F-AAEB-4FE8-826F-99485EF27CD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H="1">
                              <a:off x="6932" y="10974"/>
                              <a:ext cx="330" cy="360"/>
                              <a:chOff x="4520" y="2704"/>
                              <a:chExt cx="360" cy="420"/>
                            </a:xfrm>
                          </p:grpSpPr>
                          <p:sp>
                            <p:nvSpPr>
                              <p:cNvPr id="2097" name="Line 22">
                                <a:extLst>
                                  <a:ext uri="{FF2B5EF4-FFF2-40B4-BE49-F238E27FC236}">
                                    <a16:creationId xmlns:a16="http://schemas.microsoft.com/office/drawing/2014/main" id="{BA1B0A42-9950-B373-3E5C-BD956D4F1079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 flipV="1">
                                <a:off x="4520" y="2704"/>
                                <a:ext cx="240" cy="42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98" name="Line 23">
                                <a:extLst>
                                  <a:ext uri="{FF2B5EF4-FFF2-40B4-BE49-F238E27FC236}">
                                    <a16:creationId xmlns:a16="http://schemas.microsoft.com/office/drawing/2014/main" id="{048870B3-713C-480F-E9E0-DB5A618BB7E6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520" y="2704"/>
                                <a:ext cx="360" cy="36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2082" name="Line 24">
                              <a:extLst>
                                <a:ext uri="{FF2B5EF4-FFF2-40B4-BE49-F238E27FC236}">
                                  <a16:creationId xmlns:a16="http://schemas.microsoft.com/office/drawing/2014/main" id="{F758D277-BE3C-B27C-2AD2-1B03409DAC3D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4826" y="11319"/>
                              <a:ext cx="1160" cy="2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 type="triangle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2083" name="Line 25">
                              <a:extLst>
                                <a:ext uri="{FF2B5EF4-FFF2-40B4-BE49-F238E27FC236}">
                                  <a16:creationId xmlns:a16="http://schemas.microsoft.com/office/drawing/2014/main" id="{5E4757F7-E8AA-FDDD-79B4-C6C437747631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6410" y="11319"/>
                              <a:ext cx="580" cy="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 type="triangle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084" name="Group 26">
                              <a:extLst>
                                <a:ext uri="{FF2B5EF4-FFF2-40B4-BE49-F238E27FC236}">
                                  <a16:creationId xmlns:a16="http://schemas.microsoft.com/office/drawing/2014/main" id="{EF78B376-4DAE-DB47-9F12-EAFDBDC7D67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472" y="10974"/>
                              <a:ext cx="360" cy="420"/>
                              <a:chOff x="4520" y="2704"/>
                              <a:chExt cx="360" cy="420"/>
                            </a:xfrm>
                          </p:grpSpPr>
                          <p:sp>
                            <p:nvSpPr>
                              <p:cNvPr id="2095" name="Line 27">
                                <a:extLst>
                                  <a:ext uri="{FF2B5EF4-FFF2-40B4-BE49-F238E27FC236}">
                                    <a16:creationId xmlns:a16="http://schemas.microsoft.com/office/drawing/2014/main" id="{C98ADE62-B1CD-5FAA-E185-2D29F2889CEE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 flipV="1">
                                <a:off x="4520" y="2704"/>
                                <a:ext cx="240" cy="42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96" name="Line 28">
                                <a:extLst>
                                  <a:ext uri="{FF2B5EF4-FFF2-40B4-BE49-F238E27FC236}">
                                    <a16:creationId xmlns:a16="http://schemas.microsoft.com/office/drawing/2014/main" id="{4B28DAB9-6D19-2B8A-7A87-6DF4046CCECF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520" y="2704"/>
                                <a:ext cx="360" cy="36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2085" name="Text Box 29">
                              <a:extLst>
                                <a:ext uri="{FF2B5EF4-FFF2-40B4-BE49-F238E27FC236}">
                                  <a16:creationId xmlns:a16="http://schemas.microsoft.com/office/drawing/2014/main" id="{C1934277-C07B-A0F2-5941-B4F46F4E36DC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120" y="11020"/>
                              <a:ext cx="798" cy="6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9pPr>
                            </a:lstStyle>
                            <a:p>
                              <a:pPr algn="just" eaLnBrk="1" hangingPunct="1"/>
                              <a:r>
                                <a:rPr lang="zh-CN" altLang="en-US" sz="1400" b="1">
                                  <a:latin typeface="Times New Roman" panose="02020603050405020304" pitchFamily="18" charset="0"/>
                                </a:rPr>
                                <a:t>接收</a:t>
                              </a:r>
                              <a:endParaRPr lang="en-US" altLang="zh-CN" sz="1400" b="1">
                                <a:latin typeface="Times New Roman" panose="02020603050405020304" pitchFamily="18" charset="0"/>
                              </a:endParaRPr>
                            </a:p>
                            <a:p>
                              <a:pPr algn="just" eaLnBrk="1" hangingPunct="1"/>
                              <a:r>
                                <a:rPr lang="zh-CN" altLang="en-US" sz="1400" b="1">
                                  <a:latin typeface="Times New Roman" panose="02020603050405020304" pitchFamily="18" charset="0"/>
                                </a:rPr>
                                <a:t>天线</a:t>
                              </a:r>
                              <a:endParaRPr lang="zh-CN" altLang="en-US" sz="1400" b="1"/>
                            </a:p>
                          </p:txBody>
                        </p:sp>
                        <p:sp>
                          <p:nvSpPr>
                            <p:cNvPr id="2086" name="Text Box 30">
                              <a:extLst>
                                <a:ext uri="{FF2B5EF4-FFF2-40B4-BE49-F238E27FC236}">
                                  <a16:creationId xmlns:a16="http://schemas.microsoft.com/office/drawing/2014/main" id="{D8A6B132-C729-60FA-E5C1-E18927F8B091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310" y="11459"/>
                              <a:ext cx="703" cy="7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9pPr>
                            </a:lstStyle>
                            <a:p>
                              <a:pPr algn="just" eaLnBrk="1" hangingPunct="1"/>
                              <a:r>
                                <a:rPr lang="zh-CN" altLang="en-US" sz="1400" b="1">
                                  <a:latin typeface="Times New Roman" panose="02020603050405020304" pitchFamily="18" charset="0"/>
                                </a:rPr>
                                <a:t>发射</a:t>
                              </a:r>
                              <a:endParaRPr lang="en-US" altLang="zh-CN" sz="1400" b="1">
                                <a:latin typeface="Times New Roman" panose="02020603050405020304" pitchFamily="18" charset="0"/>
                              </a:endParaRPr>
                            </a:p>
                            <a:p>
                              <a:pPr algn="just" eaLnBrk="1" hangingPunct="1"/>
                              <a:r>
                                <a:rPr lang="zh-CN" altLang="en-US" sz="1400" b="1">
                                  <a:latin typeface="Times New Roman" panose="02020603050405020304" pitchFamily="18" charset="0"/>
                                </a:rPr>
                                <a:t>天线</a:t>
                              </a:r>
                              <a:endParaRPr lang="zh-CN" altLang="en-US" sz="1400" b="1"/>
                            </a:p>
                          </p:txBody>
                        </p:sp>
                        <p:sp>
                          <p:nvSpPr>
                            <p:cNvPr id="2087" name="Text Box 31">
                              <a:extLst>
                                <a:ext uri="{FF2B5EF4-FFF2-40B4-BE49-F238E27FC236}">
                                  <a16:creationId xmlns:a16="http://schemas.microsoft.com/office/drawing/2014/main" id="{38F0DECB-8F6A-E816-39D3-304BF09FB25D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751" y="10249"/>
                              <a:ext cx="1396" cy="3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9pPr>
                            </a:lstStyle>
                            <a:p>
                              <a:pPr algn="just" eaLnBrk="1" hangingPunct="1"/>
                              <a:r>
                                <a:rPr lang="zh-CN" altLang="en-US" sz="1600" b="1">
                                  <a:latin typeface="Times New Roman" panose="02020603050405020304" pitchFamily="18" charset="0"/>
                                </a:rPr>
                                <a:t>传播途径</a:t>
                              </a:r>
                              <a:endParaRPr lang="zh-CN" altLang="en-US" sz="1600" b="1"/>
                            </a:p>
                          </p:txBody>
                        </p:sp>
                        <p:sp>
                          <p:nvSpPr>
                            <p:cNvPr id="2088" name="Text Box 32">
                              <a:extLst>
                                <a:ext uri="{FF2B5EF4-FFF2-40B4-BE49-F238E27FC236}">
                                  <a16:creationId xmlns:a16="http://schemas.microsoft.com/office/drawing/2014/main" id="{C74DFA28-4C41-DACC-5813-F4F32DABD88E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018" y="11103"/>
                              <a:ext cx="420" cy="4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9pPr>
                            </a:lstStyle>
                            <a:p>
                              <a:pPr algn="just" eaLnBrk="1" hangingPunct="1"/>
                              <a:r>
                                <a:rPr lang="en-US" altLang="zh-CN" sz="1600" b="1" i="1">
                                  <a:latin typeface="Times New Roman" panose="02020603050405020304" pitchFamily="18" charset="0"/>
                                </a:rPr>
                                <a:t>D</a:t>
                              </a:r>
                              <a:endParaRPr lang="en-US" altLang="zh-CN" sz="1600" b="1"/>
                            </a:p>
                          </p:txBody>
                        </p:sp>
                        <p:sp>
                          <p:nvSpPr>
                            <p:cNvPr id="2089" name="Line 34">
                              <a:extLst>
                                <a:ext uri="{FF2B5EF4-FFF2-40B4-BE49-F238E27FC236}">
                                  <a16:creationId xmlns:a16="http://schemas.microsoft.com/office/drawing/2014/main" id="{251DFDFB-0A27-43EF-E499-97886B615FF2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 flipV="1">
                              <a:off x="4502" y="10818"/>
                              <a:ext cx="556" cy="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 type="triangle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2090" name="Line 35">
                              <a:extLst>
                                <a:ext uri="{FF2B5EF4-FFF2-40B4-BE49-F238E27FC236}">
                                  <a16:creationId xmlns:a16="http://schemas.microsoft.com/office/drawing/2014/main" id="{911598D5-9123-40A4-399D-7D879BC73F17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6752" y="10638"/>
                              <a:ext cx="390" cy="285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2091" name="Line 36">
                              <a:extLst>
                                <a:ext uri="{FF2B5EF4-FFF2-40B4-BE49-F238E27FC236}">
                                  <a16:creationId xmlns:a16="http://schemas.microsoft.com/office/drawing/2014/main" id="{2B39A6F4-277D-CD8A-1C82-DEFD031C8BC2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 flipV="1">
                              <a:off x="5958" y="10818"/>
                              <a:ext cx="496" cy="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 type="triangle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2092" name="Line 37">
                              <a:extLst>
                                <a:ext uri="{FF2B5EF4-FFF2-40B4-BE49-F238E27FC236}">
                                  <a16:creationId xmlns:a16="http://schemas.microsoft.com/office/drawing/2014/main" id="{B68EFC25-5200-B641-B266-CD0973AEAF7D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5418" y="10818"/>
                              <a:ext cx="496" cy="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 type="triangle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2093" name="Rectangle 38">
                              <a:extLst>
                                <a:ext uri="{FF2B5EF4-FFF2-40B4-BE49-F238E27FC236}">
                                  <a16:creationId xmlns:a16="http://schemas.microsoft.com/office/drawing/2014/main" id="{CACE21AC-275E-AB9C-A62D-2AF1D971953A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858" y="12783"/>
                              <a:ext cx="4138" cy="214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9pPr>
                            </a:lstStyle>
                            <a:p>
                              <a:pPr eaLnBrk="1" hangingPunct="1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094" name="Text Box 39">
                              <a:extLst>
                                <a:ext uri="{FF2B5EF4-FFF2-40B4-BE49-F238E27FC236}">
                                  <a16:creationId xmlns:a16="http://schemas.microsoft.com/office/drawing/2014/main" id="{985CFDD5-2C29-8B41-D0A5-0A6DA14A3F04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034" y="11789"/>
                              <a:ext cx="420" cy="4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宋体" panose="02010600030101010101" pitchFamily="2" charset="-122"/>
                                </a:defRPr>
                              </a:lvl9pPr>
                            </a:lstStyle>
                            <a:p>
                              <a:pPr algn="just" eaLnBrk="1" hangingPunct="1"/>
                              <a:r>
                                <a:rPr lang="en-US" altLang="zh-CN" b="1" i="1">
                                  <a:latin typeface="Times New Roman" panose="02020603050405020304" pitchFamily="18" charset="0"/>
                                </a:rPr>
                                <a:t>r</a:t>
                              </a:r>
                              <a:endParaRPr lang="en-US" altLang="zh-CN" b="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2071" name="Group 40">
                        <a:extLst>
                          <a:ext uri="{FF2B5EF4-FFF2-40B4-BE49-F238E27FC236}">
                            <a16:creationId xmlns:a16="http://schemas.microsoft.com/office/drawing/2014/main" id="{41992474-ED33-E5B9-5AD0-E834D03286D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70" y="11010"/>
                        <a:ext cx="1186" cy="1764"/>
                        <a:chOff x="4948" y="2172"/>
                        <a:chExt cx="1186" cy="2005"/>
                      </a:xfrm>
                    </p:grpSpPr>
                    <p:sp>
                      <p:nvSpPr>
                        <p:cNvPr id="2072" name="Line 41">
                          <a:extLst>
                            <a:ext uri="{FF2B5EF4-FFF2-40B4-BE49-F238E27FC236}">
                              <a16:creationId xmlns:a16="http://schemas.microsoft.com/office/drawing/2014/main" id="{F046F047-1EAA-B1ED-DF47-AC3C9FA3845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948" y="2511"/>
                          <a:ext cx="1186" cy="166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 type="triangle" w="med" len="med"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73" name="Line 42">
                          <a:extLst>
                            <a:ext uri="{FF2B5EF4-FFF2-40B4-BE49-F238E27FC236}">
                              <a16:creationId xmlns:a16="http://schemas.microsoft.com/office/drawing/2014/main" id="{3547E8D9-CB9B-C12C-2081-7CF13794A61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6134" y="2172"/>
                          <a:ext cx="0" cy="19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2069" name="Text Box 43">
                      <a:extLst>
                        <a:ext uri="{FF2B5EF4-FFF2-40B4-BE49-F238E27FC236}">
                          <a16:creationId xmlns:a16="http://schemas.microsoft.com/office/drawing/2014/main" id="{18693C09-03FA-2DFB-4313-7618062AE25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93" y="11823"/>
                      <a:ext cx="420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b="1" i="1">
                          <a:latin typeface="Times New Roman" panose="02020603050405020304" pitchFamily="18" charset="0"/>
                        </a:rPr>
                        <a:t>r</a:t>
                      </a:r>
                      <a:endParaRPr lang="en-US" altLang="zh-CN" b="1"/>
                    </a:p>
                  </p:txBody>
                </p:sp>
              </p:grpSp>
            </p:grpSp>
          </p:grpSp>
        </p:grpSp>
        <p:sp>
          <p:nvSpPr>
            <p:cNvPr id="2060" name="Text Box 44">
              <a:extLst>
                <a:ext uri="{FF2B5EF4-FFF2-40B4-BE49-F238E27FC236}">
                  <a16:creationId xmlns:a16="http://schemas.microsoft.com/office/drawing/2014/main" id="{B80240C0-5F8B-2511-B400-A0CA3C60C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12915"/>
              <a:ext cx="333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Times New Roman" panose="02020603050405020304" pitchFamily="18" charset="0"/>
                </a:rPr>
                <a:t>视线传播方式</a:t>
              </a:r>
              <a:endParaRPr lang="zh-CN" altLang="en-US" sz="2000" b="1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5F1849FF-D7BA-7353-9C2A-2A63C5ED1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1784350"/>
            <a:ext cx="4311650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 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频率： 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&gt; 30 MHz</a:t>
            </a:r>
          </a:p>
          <a:p>
            <a:pPr marL="2286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defRPr/>
            </a:pP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 特性：直线传播、穿透电离层</a:t>
            </a:r>
            <a:endParaRPr lang="en-US" altLang="zh-CN" sz="2400" kern="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defRPr/>
            </a:pP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 用途：卫星和外太空通信</a:t>
            </a:r>
            <a:endParaRPr lang="en-US" altLang="zh-CN" sz="2400" kern="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defRPr/>
            </a:pP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            超短波及微波通信</a:t>
            </a:r>
            <a:endParaRPr lang="en-US" altLang="zh-CN" sz="2400" kern="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marL="228600" indent="-228600">
              <a:spcBef>
                <a:spcPct val="20000"/>
              </a:spcBef>
              <a:buClr>
                <a:schemeClr val="accent2"/>
              </a:buClr>
              <a:buSzPct val="55000"/>
              <a:defRPr/>
            </a:pP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 距离：与天线高度有关</a:t>
            </a:r>
            <a:endParaRPr lang="en-US" altLang="zh-CN" sz="2400" kern="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marL="228600" indent="-228600">
              <a:spcBef>
                <a:spcPct val="20000"/>
              </a:spcBef>
              <a:buClr>
                <a:schemeClr val="accent2"/>
              </a:buClr>
              <a:buSzPct val="55000"/>
              <a:defRPr/>
            </a:pPr>
            <a:endParaRPr lang="en-US" altLang="zh-CN" sz="2400" b="1" kern="0" dirty="0">
              <a:latin typeface="楷体_GB2312" pitchFamily="49" charset="-122"/>
              <a:ea typeface="+mn-ea"/>
            </a:endParaRPr>
          </a:p>
          <a:p>
            <a:pPr marL="228600" indent="-228600">
              <a:spcBef>
                <a:spcPct val="20000"/>
              </a:spcBef>
              <a:buClr>
                <a:schemeClr val="accent2"/>
              </a:buClr>
              <a:buSzPct val="55000"/>
              <a:defRPr/>
            </a:pPr>
            <a:endParaRPr lang="en-US" altLang="zh-CN" sz="2400" b="1" kern="0" dirty="0">
              <a:latin typeface="楷体_GB2312" pitchFamily="49" charset="-122"/>
              <a:ea typeface="+mn-ea"/>
            </a:endParaRPr>
          </a:p>
          <a:p>
            <a:pPr marL="228600" indent="-228600">
              <a:spcBef>
                <a:spcPct val="20000"/>
              </a:spcBef>
              <a:buClr>
                <a:schemeClr val="accent2"/>
              </a:buClr>
              <a:buSzPct val="55000"/>
              <a:defRPr/>
            </a:pPr>
            <a:r>
              <a:rPr lang="zh-CN" altLang="en-US" sz="2000" kern="0" dirty="0">
                <a:latin typeface="+mn-lt"/>
                <a:ea typeface="+mn-ea"/>
              </a:rPr>
              <a:t>  </a:t>
            </a:r>
            <a:endParaRPr lang="zh-CN" altLang="en-US" sz="2000" kern="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</p:txBody>
      </p:sp>
      <p:sp>
        <p:nvSpPr>
          <p:cNvPr id="3078" name="矩形 47">
            <a:extLst>
              <a:ext uri="{FF2B5EF4-FFF2-40B4-BE49-F238E27FC236}">
                <a16:creationId xmlns:a16="http://schemas.microsoft.com/office/drawing/2014/main" id="{5ACBB71E-B434-A340-7501-E5D73A4C1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082675"/>
            <a:ext cx="3490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SzPct val="55000"/>
              <a:buFont typeface="Wingdings" panose="05000000000000000000" pitchFamily="2" charset="2"/>
              <a:buChar char="r"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视线传播 </a:t>
            </a:r>
            <a:r>
              <a:rPr lang="en-US" altLang="zh-CN" sz="2000">
                <a:solidFill>
                  <a:srgbClr val="003399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line-of-sight</a:t>
            </a:r>
            <a:endParaRPr lang="zh-CN" altLang="en-US" sz="2000">
              <a:solidFill>
                <a:srgbClr val="003399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79BD1C9-15AB-B551-7295-862F01A31B35}"/>
              </a:ext>
            </a:extLst>
          </p:cNvPr>
          <p:cNvSpPr/>
          <p:nvPr/>
        </p:nvSpPr>
        <p:spPr>
          <a:xfrm>
            <a:off x="7334250" y="522288"/>
            <a:ext cx="14160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65000"/>
              <a:defRPr/>
            </a:pP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无线信道</a:t>
            </a:r>
            <a:endParaRPr lang="en-US" altLang="zh-CN" sz="2400" dirty="0">
              <a:solidFill>
                <a:schemeClr val="bg2">
                  <a:lumMod val="75000"/>
                  <a:lumOff val="25000"/>
                </a:schemeClr>
              </a:solidFill>
              <a:ea typeface="宋体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18E1301-E940-9687-E2E2-F56F65C34941}"/>
              </a:ext>
            </a:extLst>
          </p:cNvPr>
          <p:cNvSpPr/>
          <p:nvPr/>
        </p:nvSpPr>
        <p:spPr>
          <a:xfrm>
            <a:off x="1460500" y="5740400"/>
            <a:ext cx="30670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i="1" kern="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D</a:t>
            </a: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为收发天线间距离</a:t>
            </a: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(km)</a:t>
            </a:r>
            <a:endParaRPr lang="zh-CN" altLang="en-US" sz="2000" dirty="0">
              <a:ea typeface="宋体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41D6D4A-45DF-F3C7-075D-E31B41EFC6F3}"/>
              </a:ext>
            </a:extLst>
          </p:cNvPr>
          <p:cNvSpPr/>
          <p:nvPr/>
        </p:nvSpPr>
        <p:spPr>
          <a:xfrm>
            <a:off x="5060950" y="4481513"/>
            <a:ext cx="3111500" cy="1570037"/>
          </a:xfrm>
          <a:prstGeom prst="rect">
            <a:avLst/>
          </a:prstGeom>
          <a:ln>
            <a:solidFill>
              <a:srgbClr val="9999FF"/>
            </a:solidFill>
            <a:prstDash val="lg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设收发天线的架设高度均为</a:t>
            </a:r>
            <a:r>
              <a:rPr lang="en-US" sz="2400" kern="0" dirty="0">
                <a:solidFill>
                  <a:srgbClr val="003399"/>
                </a:solidFill>
                <a:latin typeface="Arial" pitchFamily="34" charset="0"/>
                <a:ea typeface="楷体_GB2312"/>
                <a:cs typeface="Arial" pitchFamily="34" charset="0"/>
              </a:rPr>
              <a:t>40 m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，则最远通信距离为：</a:t>
            </a:r>
            <a:endParaRPr lang="en-US" altLang="zh-CN" sz="2400" b="1" kern="0" dirty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>
              <a:defRPr/>
            </a:pPr>
            <a:r>
              <a:rPr lang="en-US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         </a:t>
            </a:r>
            <a:r>
              <a:rPr lang="en-US" sz="240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D = 44.7 km</a:t>
            </a:r>
            <a:endParaRPr lang="zh-CN" altLang="en-US" sz="2400" dirty="0">
              <a:solidFill>
                <a:srgbClr val="003399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graphicFrame>
        <p:nvGraphicFramePr>
          <p:cNvPr id="7222" name="Object 54">
            <a:extLst>
              <a:ext uri="{FF2B5EF4-FFF2-40B4-BE49-F238E27FC236}">
                <a16:creationId xmlns:a16="http://schemas.microsoft.com/office/drawing/2014/main" id="{13E31041-ECAB-5ACC-7ED2-A406D54711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100" y="4656138"/>
          <a:ext cx="24320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091880" imgH="419040" progId="Equation.3">
                  <p:embed/>
                </p:oleObj>
              </mc:Choice>
              <mc:Fallback>
                <p:oleObj name="公式" r:id="rId3" imgW="1091880" imgH="419040" progId="Equation.3">
                  <p:embed/>
                  <p:pic>
                    <p:nvPicPr>
                      <p:cNvPr id="7222" name="Object 54">
                        <a:extLst>
                          <a:ext uri="{FF2B5EF4-FFF2-40B4-BE49-F238E27FC236}">
                            <a16:creationId xmlns:a16="http://schemas.microsoft.com/office/drawing/2014/main" id="{13E31041-ECAB-5ACC-7ED2-A406D54711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4656138"/>
                        <a:ext cx="2432050" cy="9334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99FF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矩形 58">
            <a:extLst>
              <a:ext uri="{FF2B5EF4-FFF2-40B4-BE49-F238E27FC236}">
                <a16:creationId xmlns:a16="http://schemas.microsoft.com/office/drawing/2014/main" id="{260198EE-A70C-8587-7789-13B065421F0D}"/>
              </a:ext>
            </a:extLst>
          </p:cNvPr>
          <p:cNvSpPr/>
          <p:nvPr/>
        </p:nvSpPr>
        <p:spPr>
          <a:xfrm>
            <a:off x="4794250" y="4273550"/>
            <a:ext cx="800100" cy="461963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例如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078" grpId="0"/>
      <p:bldP spid="52" grpId="0"/>
      <p:bldP spid="56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A3F767E-3791-466D-BAE7-21AA09A3C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150" y="3440113"/>
            <a:ext cx="5591810" cy="198913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685800" lvl="1" indent="-228600">
              <a:lnSpc>
                <a:spcPct val="1500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 微波中继（微波接力）</a:t>
            </a:r>
          </a:p>
          <a:p>
            <a:pPr marL="685800" lvl="1" indent="-228600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 卫星中继（静止卫星、移动卫星）</a:t>
            </a:r>
          </a:p>
          <a:p>
            <a:pPr marL="685800" lvl="1" indent="-228600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 平流层通信</a:t>
            </a:r>
          </a:p>
        </p:txBody>
      </p:sp>
      <p:pic>
        <p:nvPicPr>
          <p:cNvPr id="76802" name="Picture 2">
            <a:extLst>
              <a:ext uri="{FF2B5EF4-FFF2-40B4-BE49-F238E27FC236}">
                <a16:creationId xmlns:a16="http://schemas.microsoft.com/office/drawing/2014/main" id="{12D622CD-C72B-9F29-E37A-ED6FDCB1D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895350"/>
            <a:ext cx="732790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>
            <a:extLst>
              <a:ext uri="{FF2B5EF4-FFF2-40B4-BE49-F238E27FC236}">
                <a16:creationId xmlns:a16="http://schemas.microsoft.com/office/drawing/2014/main" id="{61FEFE1C-555E-9640-1C51-DAFC0CFC7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227263"/>
            <a:ext cx="6624638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0A9A214-89C8-1F1F-7B60-A29FB919E27E}"/>
              </a:ext>
            </a:extLst>
          </p:cNvPr>
          <p:cNvSpPr/>
          <p:nvPr/>
        </p:nvSpPr>
        <p:spPr>
          <a:xfrm>
            <a:off x="7334250" y="522288"/>
            <a:ext cx="14160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65000"/>
              <a:defRPr/>
            </a:pP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无线信道</a:t>
            </a:r>
            <a:endParaRPr lang="en-US" altLang="zh-CN" sz="2400" dirty="0">
              <a:solidFill>
                <a:schemeClr val="bg2">
                  <a:lumMod val="75000"/>
                  <a:lumOff val="25000"/>
                </a:schemeClr>
              </a:solidFill>
              <a:ea typeface="宋体" charset="-122"/>
            </a:endParaRPr>
          </a:p>
        </p:txBody>
      </p:sp>
      <p:sp>
        <p:nvSpPr>
          <p:cNvPr id="43014" name="矩形 9">
            <a:extLst>
              <a:ext uri="{FF2B5EF4-FFF2-40B4-BE49-F238E27FC236}">
                <a16:creationId xmlns:a16="http://schemas.microsoft.com/office/drawing/2014/main" id="{44C89759-8F9C-CD23-81BE-F0E7CA65C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28700"/>
            <a:ext cx="2236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微波中继 </a:t>
            </a:r>
            <a:endParaRPr lang="zh-CN" altLang="en-US" sz="2000">
              <a:solidFill>
                <a:srgbClr val="003399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0728" name="Picture 8">
            <a:extLst>
              <a:ext uri="{FF2B5EF4-FFF2-40B4-BE49-F238E27FC236}">
                <a16:creationId xmlns:a16="http://schemas.microsoft.com/office/drawing/2014/main" id="{28D8DE9C-F0C6-2193-8A35-E089CC7C2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 t="2988" r="55428" b="13521"/>
          <a:stretch>
            <a:fillRect/>
          </a:stretch>
        </p:blipFill>
        <p:spPr bwMode="auto">
          <a:xfrm>
            <a:off x="3460750" y="1089025"/>
            <a:ext cx="2238375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6697BE41-3451-AACE-995B-FF288DE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2" t="22318" b="5988"/>
          <a:stretch>
            <a:fillRect/>
          </a:stretch>
        </p:blipFill>
        <p:spPr bwMode="auto">
          <a:xfrm>
            <a:off x="5624513" y="1370013"/>
            <a:ext cx="2933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9">
            <a:extLst>
              <a:ext uri="{FF2B5EF4-FFF2-40B4-BE49-F238E27FC236}">
                <a16:creationId xmlns:a16="http://schemas.microsoft.com/office/drawing/2014/main" id="{BD21F9D1-8025-EB26-D8F7-A13786039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 b="7173"/>
          <a:stretch>
            <a:fillRect/>
          </a:stretch>
        </p:blipFill>
        <p:spPr bwMode="auto">
          <a:xfrm>
            <a:off x="838200" y="5295900"/>
            <a:ext cx="7304088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10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1|0.5|0.2|0.2|14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34.6|0.8|4.2|1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8|0.8|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2|1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0.8|0.1|0.1|99.5|0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0.3|0.3|0.4|0.7|171.7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7|1.1|1|0.6|11.4|9.8|12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1|0.1|0.1|0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6|0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0.1|0.2|0.2|0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1.1|1|176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40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1|0.1|0.1|127.5|0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1|0.1|89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4|0.5|2.2|110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4|15.7|30.2|0.5|13.9|40.8|4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3|0.4|0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7|9.6|15.5|5.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6|3.7|0.7|89.9|9.5|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0.9|0.7|0.1|0.1|36.5|0.1|0.2|102.7|0.3|2.4|3.9|4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4|0.4|0.3|0.3|0.2|8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2|1.5|1.4|0.5|16.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4.1|1.3|0.6|0.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6.8|7.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4|0.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0.4|9.7|6.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9|28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5|136.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5|27.7|0.6|10.7|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.6|2.4|17|8.1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0.6|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0.3|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5615</TotalTime>
  <Words>2328</Words>
  <Application>Microsoft Macintosh PowerPoint</Application>
  <PresentationFormat>On-screen Show (4:3)</PresentationFormat>
  <Paragraphs>451</Paragraphs>
  <Slides>53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69" baseType="lpstr">
      <vt:lpstr>楷体_GB2312</vt:lpstr>
      <vt:lpstr>隶书</vt:lpstr>
      <vt:lpstr>微软雅黑</vt:lpstr>
      <vt:lpstr>黑体</vt:lpstr>
      <vt:lpstr>宋体</vt:lpstr>
      <vt:lpstr>华文中宋</vt:lpstr>
      <vt:lpstr>Arial</vt:lpstr>
      <vt:lpstr>Arial Black</vt:lpstr>
      <vt:lpstr>Cambria Math</vt:lpstr>
      <vt:lpstr>Symbol</vt:lpstr>
      <vt:lpstr>Times New Roman</vt:lpstr>
      <vt:lpstr>Wingdings</vt:lpstr>
      <vt:lpstr>Pixel</vt:lpstr>
      <vt:lpstr>Visio</vt:lpstr>
      <vt:lpstr>公式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恒参信道</vt:lpstr>
      <vt:lpstr>恒参信道</vt:lpstr>
      <vt:lpstr>恒参信道</vt:lpstr>
      <vt:lpstr>恒参信道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小结</vt:lpstr>
    </vt:vector>
  </TitlesOfParts>
  <Company>Jiangnan 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江南大学</dc:title>
  <dc:creator>cgy</dc:creator>
  <cp:lastModifiedBy>GY Chu</cp:lastModifiedBy>
  <cp:revision>644</cp:revision>
  <cp:lastPrinted>2023-09-14T00:38:14Z</cp:lastPrinted>
  <dcterms:created xsi:type="dcterms:W3CDTF">1601-01-01T00:00:00Z</dcterms:created>
  <dcterms:modified xsi:type="dcterms:W3CDTF">2025-09-09T15:01:10Z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