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6"/>
  </p:notesMasterIdLst>
  <p:handoutMasterIdLst>
    <p:handoutMasterId r:id="rId47"/>
  </p:handoutMasterIdLst>
  <p:sldIdLst>
    <p:sldId id="501" r:id="rId2"/>
    <p:sldId id="502" r:id="rId3"/>
    <p:sldId id="523" r:id="rId4"/>
    <p:sldId id="291" r:id="rId5"/>
    <p:sldId id="292" r:id="rId6"/>
    <p:sldId id="36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68" r:id="rId15"/>
    <p:sldId id="300" r:id="rId16"/>
    <p:sldId id="301" r:id="rId17"/>
    <p:sldId id="302" r:id="rId18"/>
    <p:sldId id="303" r:id="rId19"/>
    <p:sldId id="304" r:id="rId20"/>
    <p:sldId id="369" r:id="rId21"/>
    <p:sldId id="305" r:id="rId22"/>
    <p:sldId id="306" r:id="rId23"/>
    <p:sldId id="307" r:id="rId24"/>
    <p:sldId id="308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327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6260" autoAdjust="0"/>
  </p:normalViewPr>
  <p:slideViewPr>
    <p:cSldViewPr>
      <p:cViewPr>
        <p:scale>
          <a:sx n="155" d="100"/>
          <a:sy n="155" d="100"/>
        </p:scale>
        <p:origin x="1456" y="168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CD6F3809-699D-8442-8055-DBD18A6106D2}"/>
    <pc:docChg chg="modSld">
      <pc:chgData name="cc" userId="5bc9efa7-ddea-4be2-9b71-fa0f56c89193" providerId="ADAL" clId="{CD6F3809-699D-8442-8055-DBD18A6106D2}" dt="2025-09-09T15:00:38.044" v="1" actId="20577"/>
      <pc:docMkLst>
        <pc:docMk/>
      </pc:docMkLst>
      <pc:sldChg chg="delSp">
        <pc:chgData name="cc" userId="5bc9efa7-ddea-4be2-9b71-fa0f56c89193" providerId="ADAL" clId="{CD6F3809-699D-8442-8055-DBD18A6106D2}" dt="2025-09-09T14:55:41.316" v="0" actId="478"/>
        <pc:sldMkLst>
          <pc:docMk/>
          <pc:sldMk cId="2119794367" sldId="501"/>
        </pc:sldMkLst>
        <pc:spChg chg="del">
          <ac:chgData name="cc" userId="5bc9efa7-ddea-4be2-9b71-fa0f56c89193" providerId="ADAL" clId="{CD6F3809-699D-8442-8055-DBD18A6106D2}" dt="2025-09-09T14:55:41.316" v="0" actId="478"/>
          <ac:spMkLst>
            <pc:docMk/>
            <pc:sldMk cId="2119794367" sldId="501"/>
            <ac:spMk id="5128" creationId="{00000000-0000-0000-0000-000000000000}"/>
          </ac:spMkLst>
        </pc:spChg>
      </pc:sldChg>
      <pc:sldChg chg="modSp mod">
        <pc:chgData name="cc" userId="5bc9efa7-ddea-4be2-9b71-fa0f56c89193" providerId="ADAL" clId="{CD6F3809-699D-8442-8055-DBD18A6106D2}" dt="2025-09-09T15:00:38.044" v="1" actId="20577"/>
        <pc:sldMkLst>
          <pc:docMk/>
          <pc:sldMk cId="4255450383" sldId="502"/>
        </pc:sldMkLst>
        <pc:spChg chg="mod">
          <ac:chgData name="cc" userId="5bc9efa7-ddea-4be2-9b71-fa0f56c89193" providerId="ADAL" clId="{CD6F3809-699D-8442-8055-DBD18A6106D2}" dt="2025-09-09T15:00:38.044" v="1" actId="20577"/>
          <ac:spMkLst>
            <pc:docMk/>
            <pc:sldMk cId="4255450383" sldId="502"/>
            <ac:spMk id="6" creationId="{00000000-0000-0000-0000-000000000000}"/>
          </ac:spMkLst>
        </pc:spChg>
      </pc:sldChg>
    </pc:docChg>
  </pc:docChgLst>
  <pc:docChgLst>
    <pc:chgData name="cc" userId="5bc9efa7-ddea-4be2-9b71-fa0f56c89193" providerId="ADAL" clId="{FCB233C9-27B0-844F-8BEC-CECCD7BD9F94}"/>
    <pc:docChg chg="custSel addSld modSld">
      <pc:chgData name="cc" userId="5bc9efa7-ddea-4be2-9b71-fa0f56c89193" providerId="ADAL" clId="{FCB233C9-27B0-844F-8BEC-CECCD7BD9F94}" dt="2025-09-09T15:13:59.054" v="253" actId="1076"/>
      <pc:docMkLst>
        <pc:docMk/>
      </pc:docMkLst>
      <pc:sldChg chg="addSp delSp modSp mod">
        <pc:chgData name="cc" userId="5bc9efa7-ddea-4be2-9b71-fa0f56c89193" providerId="ADAL" clId="{FCB233C9-27B0-844F-8BEC-CECCD7BD9F94}" dt="2025-09-09T15:13:59.054" v="253" actId="1076"/>
        <pc:sldMkLst>
          <pc:docMk/>
          <pc:sldMk cId="2119794367" sldId="501"/>
        </pc:sldMkLst>
        <pc:spChg chg="add del mod">
          <ac:chgData name="cc" userId="5bc9efa7-ddea-4be2-9b71-fa0f56c89193" providerId="ADAL" clId="{FCB233C9-27B0-844F-8BEC-CECCD7BD9F94}" dt="2025-09-09T15:13:43.832" v="249"/>
          <ac:spMkLst>
            <pc:docMk/>
            <pc:sldMk cId="2119794367" sldId="501"/>
            <ac:spMk id="3" creationId="{DE98020F-1467-9EDB-1D66-E1B4179034E2}"/>
          </ac:spMkLst>
        </pc:spChg>
        <pc:spChg chg="add del mod">
          <ac:chgData name="cc" userId="5bc9efa7-ddea-4be2-9b71-fa0f56c89193" providerId="ADAL" clId="{FCB233C9-27B0-844F-8BEC-CECCD7BD9F94}" dt="2025-09-09T15:13:42.118" v="247" actId="478"/>
          <ac:spMkLst>
            <pc:docMk/>
            <pc:sldMk cId="2119794367" sldId="501"/>
            <ac:spMk id="4" creationId="{E4ED190B-F3D2-8431-0CAF-20891862AE3A}"/>
          </ac:spMkLst>
        </pc:spChg>
        <pc:spChg chg="add mod">
          <ac:chgData name="cc" userId="5bc9efa7-ddea-4be2-9b71-fa0f56c89193" providerId="ADAL" clId="{FCB233C9-27B0-844F-8BEC-CECCD7BD9F94}" dt="2025-09-09T15:13:59.054" v="253" actId="1076"/>
          <ac:spMkLst>
            <pc:docMk/>
            <pc:sldMk cId="2119794367" sldId="501"/>
            <ac:spMk id="6" creationId="{1ABFBEBE-E688-838C-E2B1-75D74179CADB}"/>
          </ac:spMkLst>
        </pc:spChg>
      </pc:sldChg>
      <pc:sldChg chg="addSp delSp modSp new mod modAnim">
        <pc:chgData name="cc" userId="5bc9efa7-ddea-4be2-9b71-fa0f56c89193" providerId="ADAL" clId="{FCB233C9-27B0-844F-8BEC-CECCD7BD9F94}" dt="2025-09-09T15:11:16.347" v="85" actId="20577"/>
        <pc:sldMkLst>
          <pc:docMk/>
          <pc:sldMk cId="3698140237" sldId="523"/>
        </pc:sldMkLst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2" creationId="{F41FB7A0-E54E-F973-8DC3-CA038B84C985}"/>
          </ac:spMkLst>
        </pc:spChg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3" creationId="{55782172-2796-9482-0138-812D6B42F57D}"/>
          </ac:spMkLst>
        </pc:spChg>
        <pc:spChg chg="add mod">
          <ac:chgData name="cc" userId="5bc9efa7-ddea-4be2-9b71-fa0f56c89193" providerId="ADAL" clId="{FCB233C9-27B0-844F-8BEC-CECCD7BD9F94}" dt="2025-09-09T15:11:16.347" v="85" actId="20577"/>
          <ac:spMkLst>
            <pc:docMk/>
            <pc:sldMk cId="3698140237" sldId="523"/>
            <ac:spMk id="7" creationId="{941D74E0-1416-B579-1310-84AAA1E7BD60}"/>
          </ac:spMkLst>
        </pc:spChg>
        <pc:spChg chg="add mod">
          <ac:chgData name="cc" userId="5bc9efa7-ddea-4be2-9b71-fa0f56c89193" providerId="ADAL" clId="{FCB233C9-27B0-844F-8BEC-CECCD7BD9F94}" dt="2025-09-09T15:11:11.877" v="84" actId="404"/>
          <ac:spMkLst>
            <pc:docMk/>
            <pc:sldMk cId="3698140237" sldId="523"/>
            <ac:spMk id="8" creationId="{160267D0-6D71-0741-C138-E3E33EE15D51}"/>
          </ac:spMkLst>
        </pc:spChg>
        <pc:picChg chg="add mod">
          <ac:chgData name="cc" userId="5bc9efa7-ddea-4be2-9b71-fa0f56c89193" providerId="ADAL" clId="{FCB233C9-27B0-844F-8BEC-CECCD7BD9F94}" dt="2025-09-09T15:09:58.889" v="4" actId="1076"/>
          <ac:picMkLst>
            <pc:docMk/>
            <pc:sldMk cId="3698140237" sldId="523"/>
            <ac:picMk id="5" creationId="{4F73E36B-975F-4992-077F-59F0ABA4FB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B349D6-2559-78C6-D697-FBE435C42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12760E-E3BA-4D23-E7CA-1F32554D8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先让我们借助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调幅（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）无线广播系统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来认识它们：</a:t>
            </a:r>
            <a:endParaRPr lang="zh-CN" altLang="en-US" dirty="0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9A8C8B5-AF68-2F55-838C-7963DC3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1AAB41-9BE2-41D3-9A68-1D07FFD601DC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A543A04-B719-0220-0A1C-89B368FC0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66592-712B-6CF0-1AE1-1C6EA25E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一般模型反映了通信系统的共性。实际中，根据不同的传送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对象和研究内容，有不同形式的通信系统。如：模、数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908C332-FA34-5363-7BA0-CF9179A35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97122F-CCFE-4163-8792-1C1C31720C17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BC46C83-C744-3BE6-5147-D3F9598A7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541809-154F-2DAB-A9BA-CEDE00F04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可从不同角度进行分类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104C056-FC3E-C057-C1CE-3DD5A2D84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DAAEDD-BAD9-4C07-BB03-942400BC0C28}" type="slidenum">
              <a:rPr lang="en-US" altLang="zh-CN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474CCD1-F337-38BC-305C-0F42A8C71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3E59C9-9B00-DD2B-90FE-09F17FEC5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b="1" dirty="0">
                <a:latin typeface="宋体" pitchFamily="2" charset="-122"/>
              </a:rPr>
              <a:t>信息具有普遍存在性</a:t>
            </a:r>
            <a:r>
              <a:rPr lang="zh-CN" altLang="en-US" dirty="0">
                <a:latin typeface="宋体" pitchFamily="2" charset="-122"/>
              </a:rPr>
              <a:t>（即存在于任何事物的运动和变化中）；</a:t>
            </a:r>
            <a:r>
              <a:rPr lang="zh-CN" altLang="en-US" b="1" dirty="0">
                <a:latin typeface="宋体" pitchFamily="2" charset="-122"/>
              </a:rPr>
              <a:t>可扩充</a:t>
            </a:r>
            <a:r>
              <a:rPr lang="zh-CN" altLang="en-US" dirty="0">
                <a:latin typeface="宋体" pitchFamily="2" charset="-122"/>
              </a:rPr>
              <a:t>或</a:t>
            </a:r>
            <a:r>
              <a:rPr lang="zh-CN" altLang="en-US" b="1" dirty="0">
                <a:latin typeface="宋体" pitchFamily="2" charset="-122"/>
              </a:rPr>
              <a:t>压缩性；可存储</a:t>
            </a:r>
            <a:r>
              <a:rPr lang="zh-CN" altLang="en-US" dirty="0">
                <a:latin typeface="宋体" pitchFamily="2" charset="-122"/>
              </a:rPr>
              <a:t>与</a:t>
            </a:r>
            <a:r>
              <a:rPr lang="zh-CN" altLang="en-US" b="1" dirty="0">
                <a:latin typeface="宋体" pitchFamily="2" charset="-122"/>
              </a:rPr>
              <a:t>传输性；相对性</a:t>
            </a:r>
            <a:r>
              <a:rPr lang="zh-CN" altLang="en-US" dirty="0">
                <a:latin typeface="宋体" pitchFamily="2" charset="-122"/>
              </a:rPr>
              <a:t>（不同的认识主体观察到的信息不同）；</a:t>
            </a:r>
            <a:r>
              <a:rPr lang="zh-CN" altLang="en-US" b="1" dirty="0">
                <a:latin typeface="宋体" pitchFamily="2" charset="-122"/>
              </a:rPr>
              <a:t>可度量、可共享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zh-CN" altLang="en-US" b="1" dirty="0">
                <a:latin typeface="宋体" pitchFamily="2" charset="-122"/>
              </a:rPr>
              <a:t>时效性</a:t>
            </a:r>
            <a:r>
              <a:rPr lang="zh-CN" altLang="en-US" dirty="0">
                <a:latin typeface="宋体" pitchFamily="2" charset="-122"/>
              </a:rPr>
              <a:t>（信息具有“生命周期”）。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</a:rPr>
              <a:t>信息必须依附于一定的物质形式存在，这种承载信息的物质就是消息。</a:t>
            </a:r>
            <a:r>
              <a:rPr lang="en-US" dirty="0">
                <a:sym typeface="Wingdings"/>
              </a:rPr>
              <a:t> 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lnSpc>
                <a:spcPct val="125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b="1" dirty="0">
                <a:latin typeface="宋体" pitchFamily="2" charset="-122"/>
              </a:rPr>
              <a:t>同样的信息可用不同形式的消息来表述。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 </a:t>
            </a: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8568682-42B7-2D62-5584-940853E0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FCFFDD-FA9A-482B-A7EF-84820BE1CFED}" type="slidenum">
              <a:rPr lang="en-US" altLang="zh-CN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5650" y="39735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718050" y="1268413"/>
            <a:ext cx="38100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2054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gy@Jiangnan.edu.c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day159.github.io/course-material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9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4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0.wmf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  <a:endParaRPr lang="en-US" altLang="zh-CN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FBEBE-E688-838C-E2B1-75D74179CADB}"/>
              </a:ext>
            </a:extLst>
          </p:cNvPr>
          <p:cNvSpPr txBox="1"/>
          <p:nvPr/>
        </p:nvSpPr>
        <p:spPr>
          <a:xfrm>
            <a:off x="2285999" y="306324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楚广勇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cgy@Jiangnan.edu.cn</a:t>
            </a:r>
            <a:endParaRPr lang="en-US" altLang="zh-CN" dirty="0"/>
          </a:p>
          <a:p>
            <a:pPr algn="ctr"/>
            <a:r>
              <a:rPr lang="en-US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357088164</a:t>
            </a:r>
          </a:p>
          <a:p>
            <a:pPr algn="ctr"/>
            <a:r>
              <a:rPr lang="en-US" dirty="0" err="1"/>
              <a:t>电话</a:t>
            </a:r>
            <a:r>
              <a:rPr lang="zh-CN" altLang="en-US" dirty="0"/>
              <a:t>：</a:t>
            </a:r>
            <a:r>
              <a:rPr lang="en-US" altLang="zh-CN" dirty="0"/>
              <a:t>18205038309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8788993B-198F-681C-7B32-A9860321D436}"/>
              </a:ext>
            </a:extLst>
          </p:cNvPr>
          <p:cNvSpPr/>
          <p:nvPr/>
        </p:nvSpPr>
        <p:spPr bwMode="auto">
          <a:xfrm>
            <a:off x="5572125" y="2728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1" name="矩形 40">
            <a:extLst>
              <a:ext uri="{FF2B5EF4-FFF2-40B4-BE49-F238E27FC236}">
                <a16:creationId xmlns:a16="http://schemas.microsoft.com/office/drawing/2014/main" id="{2ACCC1BA-B6E9-6A46-D38F-2B990D47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285750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F7229B-B153-2BBC-14CC-296FEA542739}"/>
              </a:ext>
            </a:extLst>
          </p:cNvPr>
          <p:cNvSpPr/>
          <p:nvPr/>
        </p:nvSpPr>
        <p:spPr bwMode="auto">
          <a:xfrm>
            <a:off x="3214688" y="2728913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3" name="矩形 44">
            <a:extLst>
              <a:ext uri="{FF2B5EF4-FFF2-40B4-BE49-F238E27FC236}">
                <a16:creationId xmlns:a16="http://schemas.microsoft.com/office/drawing/2014/main" id="{0BE79471-27E1-9484-E1ED-37F2DA57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871788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79898EC-3656-B903-4D89-1385F047DC7E}"/>
              </a:ext>
            </a:extLst>
          </p:cNvPr>
          <p:cNvSpPr/>
          <p:nvPr/>
        </p:nvSpPr>
        <p:spPr bwMode="auto">
          <a:xfrm>
            <a:off x="1285875" y="2743200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5" name="矩形 49">
            <a:extLst>
              <a:ext uri="{FF2B5EF4-FFF2-40B4-BE49-F238E27FC236}">
                <a16:creationId xmlns:a16="http://schemas.microsoft.com/office/drawing/2014/main" id="{C21F7753-56D8-40A1-D0BE-25299784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86385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3C92B2E-6472-6226-A10C-D503730F9765}"/>
              </a:ext>
            </a:extLst>
          </p:cNvPr>
          <p:cNvSpPr/>
          <p:nvPr/>
        </p:nvSpPr>
        <p:spPr bwMode="auto">
          <a:xfrm>
            <a:off x="4500563" y="2686050"/>
            <a:ext cx="785812" cy="785813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载体 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0A19A2-A5D9-5C4C-1F40-7BA0F0734D77}"/>
              </a:ext>
            </a:extLst>
          </p:cNvPr>
          <p:cNvCxnSpPr>
            <a:stCxn id="46" idx="6"/>
            <a:endCxn id="35" idx="2"/>
          </p:cNvCxnSpPr>
          <p:nvPr/>
        </p:nvCxnSpPr>
        <p:spPr bwMode="auto">
          <a:xfrm flipV="1">
            <a:off x="4286250" y="3086100"/>
            <a:ext cx="12858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2" name="圆角矩形 10">
            <a:extLst>
              <a:ext uri="{FF2B5EF4-FFF2-40B4-BE49-F238E27FC236}">
                <a16:creationId xmlns:a16="http://schemas.microsoft.com/office/drawing/2014/main" id="{0CCC025F-F14B-9727-79B8-C9DB1228231E}"/>
              </a:ext>
            </a:extLst>
          </p:cNvPr>
          <p:cNvSpPr/>
          <p:nvPr/>
        </p:nvSpPr>
        <p:spPr bwMode="auto">
          <a:xfrm>
            <a:off x="7000875" y="2428875"/>
            <a:ext cx="1643063" cy="1214438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模拟信号</a:t>
            </a:r>
            <a:r>
              <a:rPr lang="en-US" altLang="zh-CN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数字信号 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EDB052DF-66C0-65D4-BC69-F96F243E4648}"/>
              </a:ext>
            </a:extLst>
          </p:cNvPr>
          <p:cNvSpPr>
            <a:spLocks/>
          </p:cNvSpPr>
          <p:nvPr/>
        </p:nvSpPr>
        <p:spPr bwMode="auto">
          <a:xfrm>
            <a:off x="6715125" y="2735263"/>
            <a:ext cx="285750" cy="649287"/>
          </a:xfrm>
          <a:prstGeom prst="leftBrace">
            <a:avLst>
              <a:gd name="adj1" fmla="val 25061"/>
              <a:gd name="adj2" fmla="val 5000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465C9FD1-3F24-8A55-B8A2-4551B2088DE2}"/>
              </a:ext>
            </a:extLst>
          </p:cNvPr>
          <p:cNvCxnSpPr>
            <a:stCxn id="49" idx="4"/>
            <a:endCxn id="46" idx="4"/>
          </p:cNvCxnSpPr>
          <p:nvPr/>
        </p:nvCxnSpPr>
        <p:spPr bwMode="auto">
          <a:xfrm rot="5400000" flipH="1" flipV="1">
            <a:off x="2778125" y="2486026"/>
            <a:ext cx="14287" cy="1928812"/>
          </a:xfrm>
          <a:prstGeom prst="curvedConnector3">
            <a:avLst>
              <a:gd name="adj1" fmla="val -3275080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B86DA08E-57A9-B002-7B1F-2F348331332D}"/>
              </a:ext>
            </a:extLst>
          </p:cNvPr>
          <p:cNvSpPr/>
          <p:nvPr/>
        </p:nvSpPr>
        <p:spPr bwMode="auto">
          <a:xfrm>
            <a:off x="2071688" y="3786188"/>
            <a:ext cx="1500187" cy="785812"/>
          </a:xfrm>
          <a:prstGeom prst="rect">
            <a:avLst/>
          </a:prstGeom>
          <a:ln w="28575"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表现形式 </a:t>
            </a:r>
          </a:p>
        </p:txBody>
      </p:sp>
      <p:sp>
        <p:nvSpPr>
          <p:cNvPr id="60" name="圆角矩形 10">
            <a:extLst>
              <a:ext uri="{FF2B5EF4-FFF2-40B4-BE49-F238E27FC236}">
                <a16:creationId xmlns:a16="http://schemas.microsoft.com/office/drawing/2014/main" id="{71104687-D8D2-30EF-49E9-21F64BE4C492}"/>
              </a:ext>
            </a:extLst>
          </p:cNvPr>
          <p:cNvSpPr/>
          <p:nvPr/>
        </p:nvSpPr>
        <p:spPr bwMode="auto">
          <a:xfrm>
            <a:off x="2357438" y="1800225"/>
            <a:ext cx="785812" cy="571500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内涵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51006DE1-DF75-5DFF-C452-4A2275E0A5AC}"/>
              </a:ext>
            </a:extLst>
          </p:cNvPr>
          <p:cNvCxnSpPr>
            <a:stCxn id="46" idx="0"/>
            <a:endCxn id="49" idx="0"/>
          </p:cNvCxnSpPr>
          <p:nvPr/>
        </p:nvCxnSpPr>
        <p:spPr bwMode="auto">
          <a:xfrm rot="16200000" flipH="1" flipV="1">
            <a:off x="2778125" y="1771651"/>
            <a:ext cx="14287" cy="1928812"/>
          </a:xfrm>
          <a:prstGeom prst="curvedConnector3">
            <a:avLst>
              <a:gd name="adj1" fmla="val -3375067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32" name="AutoShape 5">
            <a:extLst>
              <a:ext uri="{FF2B5EF4-FFF2-40B4-BE49-F238E27FC236}">
                <a16:creationId xmlns:a16="http://schemas.microsoft.com/office/drawing/2014/main" id="{92B59655-2D00-FB85-3041-C84CC5CA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714875"/>
            <a:ext cx="1785938" cy="1143000"/>
          </a:xfrm>
          <a:prstGeom prst="cloudCallout">
            <a:avLst>
              <a:gd name="adj1" fmla="val 96202"/>
              <a:gd name="adj2" fmla="val 14743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Q</a:t>
            </a:r>
            <a:r>
              <a:rPr lang="en-US" altLang="zh-CN" sz="2800" dirty="0">
                <a:solidFill>
                  <a:srgbClr val="8D8D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3A3A070-37D3-5447-4CCA-FABE80D5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47750"/>
            <a:ext cx="21780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三者关系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8673" name="Picture 1">
            <a:extLst>
              <a:ext uri="{FF2B5EF4-FFF2-40B4-BE49-F238E27FC236}">
                <a16:creationId xmlns:a16="http://schemas.microsoft.com/office/drawing/2014/main" id="{76DF6030-FBA9-6BB4-735F-0EC821B5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929188"/>
            <a:ext cx="45291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2" grpId="0"/>
      <p:bldP spid="22" grpId="0" animBg="1"/>
      <p:bldP spid="59" grpId="0"/>
      <p:bldP spid="60" grpId="0"/>
      <p:bldP spid="32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30209E4-B9D8-8D0C-17C3-06CD1E88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9" r="46457"/>
          <a:stretch>
            <a:fillRect/>
          </a:stretch>
        </p:blipFill>
        <p:spPr bwMode="auto">
          <a:xfrm>
            <a:off x="371475" y="1028700"/>
            <a:ext cx="31289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3D13048-A35A-4592-7DC1-004D784D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23863"/>
            <a:ext cx="4357687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808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  和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数字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6" name="Rectangle 12">
            <a:extLst>
              <a:ext uri="{FF2B5EF4-FFF2-40B4-BE49-F238E27FC236}">
                <a16:creationId xmlns:a16="http://schemas.microsoft.com/office/drawing/2014/main" id="{704FD529-9FA9-E3D4-7CD9-D79F01ED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5A0CBC9-3F64-DC83-B60E-88EFFE24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1471613" y="2122488"/>
            <a:ext cx="5957887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3D5576E-C888-890C-35D4-D705230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3" b="-900"/>
          <a:stretch>
            <a:fillRect/>
          </a:stretch>
        </p:blipFill>
        <p:spPr bwMode="auto">
          <a:xfrm>
            <a:off x="1428750" y="5715000"/>
            <a:ext cx="59578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9B999EF-B93E-8B46-C6CD-ABD0BA64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4" t="39249"/>
          <a:stretch>
            <a:fillRect/>
          </a:stretch>
        </p:blipFill>
        <p:spPr bwMode="auto">
          <a:xfrm>
            <a:off x="3586163" y="1071563"/>
            <a:ext cx="2628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>
            <a:extLst>
              <a:ext uri="{FF2B5EF4-FFF2-40B4-BE49-F238E27FC236}">
                <a16:creationId xmlns:a16="http://schemas.microsoft.com/office/drawing/2014/main" id="{FCBDFABB-1A24-3CA9-3C61-F608F4F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0563"/>
            <a:ext cx="753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话筒（声音传感器）把声音转变成音频信号；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数字终端把符号转变成数字信号；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摄像机把图像转变成视频信号；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热敏电阻（温度传感器）把温度转变成电信号。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4E3C1D1D-7DC3-3884-9996-77230DF11F9F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249363"/>
            <a:ext cx="6696075" cy="3036887"/>
            <a:chOff x="952" y="2387"/>
            <a:chExt cx="4876" cy="1933"/>
          </a:xfrm>
        </p:grpSpPr>
        <p:grpSp>
          <p:nvGrpSpPr>
            <p:cNvPr id="1030" name="Group 15">
              <a:extLst>
                <a:ext uri="{FF2B5EF4-FFF2-40B4-BE49-F238E27FC236}">
                  <a16:creationId xmlns:a16="http://schemas.microsoft.com/office/drawing/2014/main" id="{DE0B63D7-B479-6AF7-200E-B2168B506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387"/>
              <a:ext cx="4876" cy="1920"/>
              <a:chOff x="521" y="1434"/>
              <a:chExt cx="5239" cy="2329"/>
            </a:xfrm>
          </p:grpSpPr>
          <p:pic>
            <p:nvPicPr>
              <p:cNvPr id="1032" name="Picture 13" descr="未标题-1">
                <a:extLst>
                  <a:ext uri="{FF2B5EF4-FFF2-40B4-BE49-F238E27FC236}">
                    <a16:creationId xmlns:a16="http://schemas.microsoft.com/office/drawing/2014/main" id="{371B50D5-D203-36B5-2EDA-DE992B1B45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434"/>
                <a:ext cx="5239" cy="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26" name="Object 14">
                <a:extLst>
                  <a:ext uri="{FF2B5EF4-FFF2-40B4-BE49-F238E27FC236}">
                    <a16:creationId xmlns:a16="http://schemas.microsoft.com/office/drawing/2014/main" id="{83EC0C12-49A7-7FAE-7356-2F62B4CA9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8" y="1470"/>
              <a:ext cx="1860" cy="1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950062" imgH="389534" progId="Visio.Drawing.11">
                      <p:embed/>
                    </p:oleObj>
                  </mc:Choice>
                  <mc:Fallback>
                    <p:oleObj name="Visio" r:id="rId4" imgW="950062" imgH="389534" progId="Visio.Drawing.11">
                      <p:embed/>
                      <p:pic>
                        <p:nvPicPr>
                          <p:cNvPr id="1026" name="Object 14">
                            <a:extLst>
                              <a:ext uri="{FF2B5EF4-FFF2-40B4-BE49-F238E27FC236}">
                                <a16:creationId xmlns:a16="http://schemas.microsoft.com/office/drawing/2014/main" id="{83EC0C12-49A7-7FAE-7356-2F62B4CA9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1470"/>
                            <a:ext cx="1860" cy="104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1" name="Rectangle 16">
              <a:extLst>
                <a:ext uri="{FF2B5EF4-FFF2-40B4-BE49-F238E27FC236}">
                  <a16:creationId xmlns:a16="http://schemas.microsoft.com/office/drawing/2014/main" id="{F3A1AC0C-F22F-DBD0-796D-A5E6AC63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387"/>
              <a:ext cx="793" cy="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3F3F865B-2900-C998-6656-07A4161E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"/>
            <a:ext cx="43576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Clr>
                <a:srgbClr val="808080"/>
              </a:buClr>
              <a:buSzPct val="55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</a:t>
            </a:r>
            <a:r>
              <a:rPr lang="en-US" altLang="zh-CN" sz="280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~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电信号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的转换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>
            <a:extLst>
              <a:ext uri="{FF2B5EF4-FFF2-40B4-BE49-F238E27FC236}">
                <a16:creationId xmlns:a16="http://schemas.microsoft.com/office/drawing/2014/main" id="{0098F6EB-CE82-EE15-AC01-AE631A19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0"/>
          <a:stretch>
            <a:fillRect/>
          </a:stretch>
        </p:blipFill>
        <p:spPr bwMode="auto">
          <a:xfrm>
            <a:off x="1171575" y="3643313"/>
            <a:ext cx="72866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EB5C58AC-CA30-25B4-BC75-A7F57690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8" b="62221"/>
          <a:stretch>
            <a:fillRect/>
          </a:stretch>
        </p:blipFill>
        <p:spPr bwMode="auto">
          <a:xfrm>
            <a:off x="1285875" y="2143125"/>
            <a:ext cx="728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2BB0F4F-94BB-2F2F-DB33-8586A1BFC8E3}"/>
              </a:ext>
            </a:extLst>
          </p:cNvPr>
          <p:cNvSpPr/>
          <p:nvPr/>
        </p:nvSpPr>
        <p:spPr bwMode="auto">
          <a:xfrm>
            <a:off x="3643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62F9-269E-69EB-42AD-0618C13DC820}"/>
              </a:ext>
            </a:extLst>
          </p:cNvPr>
          <p:cNvSpPr/>
          <p:nvPr/>
        </p:nvSpPr>
        <p:spPr bwMode="auto">
          <a:xfrm>
            <a:off x="4857750" y="1125538"/>
            <a:ext cx="928688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A7421C-1188-7874-6114-0F447D6575C6}"/>
              </a:ext>
            </a:extLst>
          </p:cNvPr>
          <p:cNvSpPr/>
          <p:nvPr/>
        </p:nvSpPr>
        <p:spPr bwMode="auto">
          <a:xfrm>
            <a:off x="2500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032842-67D7-67DE-46E1-17253BAE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38238"/>
            <a:ext cx="659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基于以上对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消息 、信息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 信号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的理解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A3F711-BC82-1BBB-4733-9ADBBD866FBF}"/>
              </a:ext>
            </a:extLst>
          </p:cNvPr>
          <p:cNvSpPr/>
          <p:nvPr/>
        </p:nvSpPr>
        <p:spPr bwMode="auto">
          <a:xfrm>
            <a:off x="714375" y="21558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5" name="矩形 49">
            <a:extLst>
              <a:ext uri="{FF2B5EF4-FFF2-40B4-BE49-F238E27FC236}">
                <a16:creationId xmlns:a16="http://schemas.microsoft.com/office/drawing/2014/main" id="{49EB8A58-7175-D69A-238F-F71B5A55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5371D02E-08CA-2AB0-6EDA-DEC5894DB8DE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4227513"/>
            <a:ext cx="2000250" cy="714375"/>
            <a:chOff x="6572264" y="3786190"/>
            <a:chExt cx="20002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1FD6BF-A354-FDBE-7730-CD9E23C9BACC}"/>
                </a:ext>
              </a:extLst>
            </p:cNvPr>
            <p:cNvSpPr/>
            <p:nvPr/>
          </p:nvSpPr>
          <p:spPr bwMode="auto">
            <a:xfrm>
              <a:off x="6686565" y="3786190"/>
              <a:ext cx="1785950" cy="714375"/>
            </a:xfrm>
            <a:prstGeom prst="ellipse">
              <a:avLst/>
            </a:prstGeom>
            <a:solidFill>
              <a:srgbClr val="DCDCF4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9708" name="矩形 49">
              <a:extLst>
                <a:ext uri="{FF2B5EF4-FFF2-40B4-BE49-F238E27FC236}">
                  <a16:creationId xmlns:a16="http://schemas.microsoft.com/office/drawing/2014/main" id="{9B2D4DF6-8FFA-04E6-71BD-8E57F2BB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3921354"/>
              <a:ext cx="200026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通信系统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E7A7B7D-2852-5D30-9BCE-D3AC65D973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通信系统模型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0B51E71F-3C96-3969-831E-A92D992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1AEED21-C68F-FA58-C696-C64F901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40506" b="11365"/>
          <a:stretch>
            <a:fillRect/>
          </a:stretch>
        </p:blipFill>
        <p:spPr bwMode="auto">
          <a:xfrm>
            <a:off x="1400175" y="1430338"/>
            <a:ext cx="63579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F5E607-B7C9-015A-46E1-6A950B3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216275"/>
            <a:ext cx="62865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6">
            <a:extLst>
              <a:ext uri="{FF2B5EF4-FFF2-40B4-BE49-F238E27FC236}">
                <a16:creationId xmlns:a16="http://schemas.microsoft.com/office/drawing/2014/main" id="{0B433F14-F68E-4802-AAF9-08909AF4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8CE67F0C-D3DF-4DCD-16AF-60BE1AD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357313"/>
            <a:ext cx="8826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7" name="Rectangle 25">
            <a:extLst>
              <a:ext uri="{FF2B5EF4-FFF2-40B4-BE49-F238E27FC236}">
                <a16:creationId xmlns:a16="http://schemas.microsoft.com/office/drawing/2014/main" id="{77A1B595-3E83-3C12-810A-72AFA7EC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157538"/>
            <a:ext cx="935038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30121504-78F4-A66D-2F60-26D4B5D5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1357313"/>
            <a:ext cx="12509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16150601-1FC2-39EC-A917-B567345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157538"/>
            <a:ext cx="130968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0" name="Rectangle 28">
            <a:extLst>
              <a:ext uri="{FF2B5EF4-FFF2-40B4-BE49-F238E27FC236}">
                <a16:creationId xmlns:a16="http://schemas.microsoft.com/office/drawing/2014/main" id="{7D8C9C58-C652-C694-0DE2-2754E6E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1371600"/>
            <a:ext cx="989013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1" name="Rectangle 29">
            <a:extLst>
              <a:ext uri="{FF2B5EF4-FFF2-40B4-BE49-F238E27FC236}">
                <a16:creationId xmlns:a16="http://schemas.microsoft.com/office/drawing/2014/main" id="{B18066B0-88B2-03F6-61FD-40976ED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57538"/>
            <a:ext cx="936625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2" name="Rectangle 30">
            <a:extLst>
              <a:ext uri="{FF2B5EF4-FFF2-40B4-BE49-F238E27FC236}">
                <a16:creationId xmlns:a16="http://schemas.microsoft.com/office/drawing/2014/main" id="{FF70EAD8-5292-1627-6E88-62DF068E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371600"/>
            <a:ext cx="1330325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3" name="Rectangle 31">
            <a:extLst>
              <a:ext uri="{FF2B5EF4-FFF2-40B4-BE49-F238E27FC236}">
                <a16:creationId xmlns:a16="http://schemas.microsoft.com/office/drawing/2014/main" id="{2423E3DA-F865-C4B2-74A3-EC9856D3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57538"/>
            <a:ext cx="1243013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4" name="Rectangle 32">
            <a:extLst>
              <a:ext uri="{FF2B5EF4-FFF2-40B4-BE49-F238E27FC236}">
                <a16:creationId xmlns:a16="http://schemas.microsoft.com/office/drawing/2014/main" id="{7F366881-48B6-D275-CD78-50CCCAE7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357313"/>
            <a:ext cx="95250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5" name="Rectangle 33">
            <a:extLst>
              <a:ext uri="{FF2B5EF4-FFF2-40B4-BE49-F238E27FC236}">
                <a16:creationId xmlns:a16="http://schemas.microsoft.com/office/drawing/2014/main" id="{BBAB9FFF-920C-4340-5866-A31DC8E6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3157538"/>
            <a:ext cx="93503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6145AA-3B94-5340-9F54-65B851DE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通信系统一般模型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  <p:bldP spid="74772" grpId="1" animBg="1"/>
      <p:bldP spid="74777" grpId="0" animBg="1"/>
      <p:bldP spid="74777" grpId="1" animBg="1"/>
      <p:bldP spid="74778" grpId="0" animBg="1"/>
      <p:bldP spid="74778" grpId="1" animBg="1"/>
      <p:bldP spid="74779" grpId="0" animBg="1"/>
      <p:bldP spid="74779" grpId="1" animBg="1"/>
      <p:bldP spid="74780" grpId="0" animBg="1"/>
      <p:bldP spid="74780" grpId="1" animBg="1"/>
      <p:bldP spid="74781" grpId="0" animBg="1"/>
      <p:bldP spid="74781" grpId="1" animBg="1"/>
      <p:bldP spid="74782" grpId="0" animBg="1"/>
      <p:bldP spid="74782" grpId="1" animBg="1"/>
      <p:bldP spid="74783" grpId="0" animBg="1"/>
      <p:bldP spid="74783" grpId="1" animBg="1"/>
      <p:bldP spid="74784" grpId="0" animBg="1"/>
      <p:bldP spid="74784" grpId="1" animBg="1"/>
      <p:bldP spid="74785" grpId="0" animBg="1"/>
      <p:bldP spid="74785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B68FE37E-5AAD-B1F6-4B70-8C335F4D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606550"/>
          <a:ext cx="69929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25454" imgH="1034538" progId="Visio.Drawing.11">
                  <p:embed/>
                </p:oleObj>
              </mc:Choice>
              <mc:Fallback>
                <p:oleObj name="Visio" r:id="rId4" imgW="3225454" imgH="1034538" progId="Visio.Drawing.11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68FE37E-5AAD-B1F6-4B70-8C335F4D1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06550"/>
                        <a:ext cx="69929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:a16="http://schemas.microsoft.com/office/drawing/2014/main" id="{E728FB0F-9EBA-547A-05E8-8B1016B2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787" name="AutoShape 27">
            <a:extLst>
              <a:ext uri="{FF2B5EF4-FFF2-40B4-BE49-F238E27FC236}">
                <a16:creationId xmlns:a16="http://schemas.microsoft.com/office/drawing/2014/main" id="{0681DCD2-0B83-5345-64B8-EEC8D276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254375"/>
            <a:ext cx="2428875" cy="1285875"/>
          </a:xfrm>
          <a:prstGeom prst="wedgeRoundRectCallout">
            <a:avLst>
              <a:gd name="adj1" fmla="val -27028"/>
              <a:gd name="adj2" fmla="val -50852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消息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电信号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 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把声音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音频信号</a:t>
            </a:r>
          </a:p>
        </p:txBody>
      </p:sp>
      <p:sp>
        <p:nvSpPr>
          <p:cNvPr id="373788" name="AutoShape 28">
            <a:extLst>
              <a:ext uri="{FF2B5EF4-FFF2-40B4-BE49-F238E27FC236}">
                <a16:creationId xmlns:a16="http://schemas.microsoft.com/office/drawing/2014/main" id="{46C40A01-3AD8-36B8-A6D3-05919671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254375"/>
            <a:ext cx="2357437" cy="1285875"/>
          </a:xfrm>
          <a:prstGeom prst="wedgeRoundRectCallout">
            <a:avLst>
              <a:gd name="adj1" fmla="val 17500"/>
              <a:gd name="adj2" fmla="val -51731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电信号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消息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听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把音频信号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声音</a:t>
            </a:r>
          </a:p>
        </p:txBody>
      </p:sp>
      <p:sp>
        <p:nvSpPr>
          <p:cNvPr id="373790" name="AutoShape 30">
            <a:extLst>
              <a:ext uri="{FF2B5EF4-FFF2-40B4-BE49-F238E27FC236}">
                <a16:creationId xmlns:a16="http://schemas.microsoft.com/office/drawing/2014/main" id="{901C457F-0750-7C21-200A-91AB073F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040313"/>
            <a:ext cx="3929063" cy="928687"/>
          </a:xfrm>
          <a:prstGeom prst="wedgeRoundRectCallout">
            <a:avLst>
              <a:gd name="adj1" fmla="val 19454"/>
              <a:gd name="adj2" fmla="val -52648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原始电信号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>
                <a:latin typeface="宋体" panose="02010600030101010101" pitchFamily="2" charset="-122"/>
              </a:rPr>
              <a:t>适合在信道中传输的信号。</a:t>
            </a: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编码、调制</a:t>
            </a:r>
          </a:p>
        </p:txBody>
      </p:sp>
      <p:sp>
        <p:nvSpPr>
          <p:cNvPr id="373791" name="AutoShape 31">
            <a:extLst>
              <a:ext uri="{FF2B5EF4-FFF2-40B4-BE49-F238E27FC236}">
                <a16:creationId xmlns:a16="http://schemas.microsoft.com/office/drawing/2014/main" id="{A2726CA4-8F12-93CB-158C-00DBCF06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105400"/>
            <a:ext cx="2928938" cy="863600"/>
          </a:xfrm>
          <a:prstGeom prst="wedgeRoundRectCallout">
            <a:avLst>
              <a:gd name="adj1" fmla="val -23796"/>
              <a:gd name="adj2" fmla="val -51421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其功能与发送设备相反。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 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译码、解调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4D48AA8D-6719-2E3E-A6D2-6D6796F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897188"/>
            <a:ext cx="2027238" cy="357187"/>
          </a:xfrm>
          <a:prstGeom prst="wedgeRectCallout">
            <a:avLst>
              <a:gd name="adj1" fmla="val -13727"/>
              <a:gd name="adj2" fmla="val -115644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destination</a:t>
            </a:r>
            <a:r>
              <a:rPr lang="zh-CN" altLang="en-US" b="1" dirty="0"/>
              <a:t>        </a:t>
            </a:r>
          </a:p>
        </p:txBody>
      </p:sp>
      <p:sp>
        <p:nvSpPr>
          <p:cNvPr id="28" name="AutoShape 33">
            <a:extLst>
              <a:ext uri="{FF2B5EF4-FFF2-40B4-BE49-F238E27FC236}">
                <a16:creationId xmlns:a16="http://schemas.microsoft.com/office/drawing/2014/main" id="{91B20B64-1CB3-685F-2202-FA97D865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897188"/>
            <a:ext cx="1265872" cy="357187"/>
          </a:xfrm>
          <a:prstGeom prst="wedgeRectCallout">
            <a:avLst>
              <a:gd name="adj1" fmla="val 15903"/>
              <a:gd name="adj2" fmla="val -123773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source</a:t>
            </a:r>
            <a:r>
              <a:rPr lang="zh-CN" altLang="en-US" b="1"/>
              <a:t>        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9075F214-92E7-B8C7-A54A-5EE3FA86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683125"/>
            <a:ext cx="1960245" cy="357188"/>
          </a:xfrm>
          <a:prstGeom prst="wedgeRectCallout">
            <a:avLst>
              <a:gd name="adj1" fmla="val 18153"/>
              <a:gd name="adj2" fmla="val -103454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transmitter</a:t>
            </a:r>
            <a:r>
              <a:rPr lang="zh-CN" altLang="en-US" b="1"/>
              <a:t>        </a:t>
            </a:r>
          </a:p>
        </p:txBody>
      </p:sp>
      <p:sp>
        <p:nvSpPr>
          <p:cNvPr id="30" name="AutoShape 33">
            <a:extLst>
              <a:ext uri="{FF2B5EF4-FFF2-40B4-BE49-F238E27FC236}">
                <a16:creationId xmlns:a16="http://schemas.microsoft.com/office/drawing/2014/main" id="{FE73DFBB-99FC-5DBE-3C1C-0C1E0938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748214"/>
            <a:ext cx="1520190" cy="303212"/>
          </a:xfrm>
          <a:prstGeom prst="wedgeRectCallout">
            <a:avLst>
              <a:gd name="adj1" fmla="val -19500"/>
              <a:gd name="adj2" fmla="val -131903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receiver</a:t>
            </a:r>
            <a:r>
              <a:rPr lang="zh-CN" altLang="en-US" b="1" dirty="0"/>
              <a:t>        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AAFB6A63-BEEA-7F25-14AC-4E2AE02D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0" y="1254125"/>
            <a:ext cx="1400810" cy="352424"/>
          </a:xfrm>
          <a:prstGeom prst="wedgeRectCallout">
            <a:avLst>
              <a:gd name="adj1" fmla="val 26051"/>
              <a:gd name="adj2" fmla="val 139708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channel</a:t>
            </a:r>
            <a:r>
              <a:rPr lang="zh-CN" altLang="en-US" b="1"/>
              <a:t>        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:a16="http://schemas.microsoft.com/office/drawing/2014/main" id="{F9124754-C42C-9ADB-0378-249C37FE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683000"/>
            <a:ext cx="1231582" cy="357182"/>
          </a:xfrm>
          <a:prstGeom prst="wedgeRectCallout">
            <a:avLst>
              <a:gd name="adj1" fmla="val -16569"/>
              <a:gd name="adj2" fmla="val -8313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  noise</a:t>
            </a:r>
            <a:r>
              <a:rPr lang="zh-CN" altLang="en-US" b="1" dirty="0"/>
              <a:t>        </a:t>
            </a:r>
          </a:p>
        </p:txBody>
      </p:sp>
      <p:sp>
        <p:nvSpPr>
          <p:cNvPr id="33" name="AutoShape 28">
            <a:extLst>
              <a:ext uri="{FF2B5EF4-FFF2-40B4-BE49-F238E27FC236}">
                <a16:creationId xmlns:a16="http://schemas.microsoft.com/office/drawing/2014/main" id="{DB9DCAB4-438C-E59D-E803-93C67732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073150"/>
            <a:ext cx="1928813" cy="714375"/>
          </a:xfrm>
          <a:prstGeom prst="wedgeRoundRectCallout">
            <a:avLst>
              <a:gd name="adj1" fmla="val -19370"/>
              <a:gd name="adj2" fmla="val 51889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能传输信号的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 各种物理媒介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7" grpId="0" animBg="1"/>
      <p:bldP spid="373788" grpId="0" animBg="1"/>
      <p:bldP spid="373790" grpId="0" animBg="1"/>
      <p:bldP spid="37379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077CD93E-7CEF-45E3-D1AF-42214B72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1DA3D196-2656-0553-6528-D8DCF06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6723AC84-76A3-4A79-0F53-95210B8E2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606550"/>
          <a:ext cx="72167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7279" imgH="708168" progId="Visio.Drawing.11">
                  <p:embed/>
                </p:oleObj>
              </mc:Choice>
              <mc:Fallback>
                <p:oleObj name="Visio" r:id="rId3" imgW="3217279" imgH="708168" progId="Visio.Drawing.11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6723AC84-76A3-4A79-0F53-95210B8E2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606550"/>
                        <a:ext cx="72167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98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ABCD647-CC83-204D-E612-6DE965C9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540250"/>
            <a:ext cx="4797425" cy="1200150"/>
          </a:xfrm>
          <a:prstGeom prst="rect">
            <a:avLst/>
          </a:prstGeom>
          <a:noFill/>
          <a:ln w="38100" cmpd="dbl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模拟消息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原始电信号（基带）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基带信号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已 调 信号（带通）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5629C1-FBCB-875A-B0FA-961E1435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模拟通信系统模型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E677A-5B55-D8A8-0642-5A9ADCF5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94125"/>
            <a:ext cx="306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两对重要变换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>
            <a:extLst>
              <a:ext uri="{FF2B5EF4-FFF2-40B4-BE49-F238E27FC236}">
                <a16:creationId xmlns:a16="http://schemas.microsoft.com/office/drawing/2014/main" id="{1F09B221-4EF4-99B6-3C7E-44E54F4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CD9AF8E7-C833-9795-1DA1-31884170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1">
            <a:extLst>
              <a:ext uri="{FF2B5EF4-FFF2-40B4-BE49-F238E27FC236}">
                <a16:creationId xmlns:a16="http://schemas.microsoft.com/office/drawing/2014/main" id="{36B63F56-E40F-B0DB-F7F8-0D9B59EC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4300"/>
          <a:ext cx="86677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74493" imgH="543294" progId="Visio.Drawing.11">
                  <p:embed/>
                </p:oleObj>
              </mc:Choice>
              <mc:Fallback>
                <p:oleObj name="Visio" r:id="rId3" imgW="2874493" imgH="543294" progId="Visio.Drawing.11">
                  <p:embed/>
                  <p:pic>
                    <p:nvPicPr>
                      <p:cNvPr id="7170" name="Object 11">
                        <a:extLst>
                          <a:ext uri="{FF2B5EF4-FFF2-40B4-BE49-F238E27FC236}">
                            <a16:creationId xmlns:a16="http://schemas.microsoft.com/office/drawing/2014/main" id="{36B63F56-E40F-B0DB-F7F8-0D9B59EC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4300"/>
                        <a:ext cx="86677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B1311F7D-375D-0417-0A6C-066FA66B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384550"/>
            <a:ext cx="3168650" cy="1357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信源编码：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模</a:t>
            </a:r>
            <a:r>
              <a:rPr lang="en-US" altLang="zh-CN" sz="2400" b="1" kern="0" dirty="0">
                <a:latin typeface="宋体" pitchFamily="2" charset="-122"/>
                <a:ea typeface="+mn-ea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数转换 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提高有效性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A1FCAE2-A479-6D87-A114-AEC6C8E5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18100"/>
            <a:ext cx="3168650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信道编码：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增强抗干扰能力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3FF6ED-75A9-DD16-83F4-3656727A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1.2.3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D1DA476-10B7-49C9-AB8E-3BFF5CAB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1"/>
          <a:stretch>
            <a:fillRect/>
          </a:stretch>
        </p:blipFill>
        <p:spPr bwMode="auto">
          <a:xfrm>
            <a:off x="3919538" y="3695700"/>
            <a:ext cx="48752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4C6A353-6DA1-6F8C-E438-93603E64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77" b="-1501"/>
          <a:stretch>
            <a:fillRect/>
          </a:stretch>
        </p:blipFill>
        <p:spPr bwMode="auto">
          <a:xfrm>
            <a:off x="3905250" y="5118100"/>
            <a:ext cx="48752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F2BEE206-F109-EA99-9FFE-FBA40E1FF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1714500"/>
            <a:ext cx="6143625" cy="2674938"/>
          </a:xfrm>
          <a:noFill/>
          <a:ln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抗干扰能力强，且噪声不积累；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传输差错可控；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便于处理、变换、存储；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便于将来自不同信源的信号综合传输；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易于集成；易于加密。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E80781F3-C462-8719-E372-01EDA959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000625"/>
            <a:ext cx="5311775" cy="1062038"/>
          </a:xfrm>
          <a:prstGeom prst="rect">
            <a:avLst/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可能需要较大的传输带宽；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对同步要求高。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64EEC-A72B-9BC4-C6EA-953D992AEDE5}"/>
              </a:ext>
            </a:extLst>
          </p:cNvPr>
          <p:cNvSpPr/>
          <p:nvPr/>
        </p:nvSpPr>
        <p:spPr bwMode="auto">
          <a:xfrm>
            <a:off x="1071563" y="1339850"/>
            <a:ext cx="1144587" cy="6223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20EA80-6156-BBC4-EB19-33E4CA988FEA}"/>
              </a:ext>
            </a:extLst>
          </p:cNvPr>
          <p:cNvSpPr/>
          <p:nvPr/>
        </p:nvSpPr>
        <p:spPr bwMode="auto">
          <a:xfrm>
            <a:off x="1727200" y="4776788"/>
            <a:ext cx="1111250" cy="69691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606D66-35B8-92DC-CF33-0061CF6B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2672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1.2.4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数字通信的特点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140A064-C371-4EE6-8713-D43C64381ADA}" type="slidenum">
              <a:rPr lang="zh-CN" altLang="en-US" sz="1200" smtClean="0">
                <a:latin typeface="Arial Black" panose="020B0A040201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46439"/>
            <a:ext cx="6902450" cy="762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</a:p>
        </p:txBody>
      </p:sp>
      <p:sp>
        <p:nvSpPr>
          <p:cNvPr id="6" name="Rectangle 2"/>
          <p:cNvSpPr/>
          <p:nvPr/>
        </p:nvSpPr>
        <p:spPr>
          <a:xfrm>
            <a:off x="430214" y="985838"/>
            <a:ext cx="7424736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本课程为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考试</a:t>
            </a:r>
            <a:r>
              <a:rPr lang="zh-CN" altLang="zh-CN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课；</a:t>
            </a:r>
            <a:r>
              <a:rPr lang="zh-CN" altLang="en-US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考查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----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闭卷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第九周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第十周考试。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总成绩：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期末 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(50%),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平时成绩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(50%).</a:t>
            </a:r>
            <a:endParaRPr lang="zh-CN" altLang="zh-CN" sz="2000" b="1" kern="100" dirty="0">
              <a:solidFill>
                <a:srgbClr val="00206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8640" y="3295082"/>
            <a:ext cx="42992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</a:rPr>
              <a:t>参考教材：</a:t>
            </a:r>
          </a:p>
        </p:txBody>
      </p:sp>
      <p:sp>
        <p:nvSpPr>
          <p:cNvPr id="11" name="Rectangle 6"/>
          <p:cNvSpPr/>
          <p:nvPr/>
        </p:nvSpPr>
        <p:spPr>
          <a:xfrm>
            <a:off x="365760" y="4297175"/>
            <a:ext cx="822801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精编本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2021.01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2012.09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Rodger E.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Ziemer</a:t>
            </a:r>
            <a:r>
              <a:rPr lang="zh-CN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通信原理：调制、编码与噪声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第七版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电子工业工业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出版社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2018.06  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周炯槃，通信原理，第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北京：北京邮电大学出版社，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2015.08</a:t>
            </a:r>
            <a:endParaRPr lang="zh-CN" altLang="zh-CN" sz="1800" b="1" kern="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51" name="Picture 7" descr="L_arrow">
            <a:hlinkClick r:id="" action="ppaction://hlinkshowjump?jump=previousslide" tooltip="上一页"/>
          </p:cNvPr>
          <p:cNvPicPr preferRelativeResize="0">
            <a:picLocks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R_arrow">
            <a:hlinkClick r:id="" action="ppaction://hlinkshowjump?jump=nextslide" tooltip="下一页"/>
          </p:cNvPr>
          <p:cNvPicPr preferRelativeResize="0">
            <a:picLocks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Return">
            <a:hlinkClick r:id="" action="ppaction://hlinkshowjump?jump=lastslideviewed"/>
          </p:cNvPr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B07A0548-186F-8E7C-F816-7CA0064A6D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5100" y="3117850"/>
            <a:ext cx="44005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</a:t>
            </a: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分类</a:t>
            </a:r>
            <a:endParaRPr lang="en-US" altLang="zh-CN" sz="4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endParaRPr lang="en-US" altLang="zh-CN" sz="28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通信方式</a:t>
            </a:r>
            <a:endParaRPr lang="zh-CN" altLang="en-US" sz="4400" b="1" dirty="0">
              <a:solidFill>
                <a:srgbClr val="003399"/>
              </a:solidFill>
              <a:latin typeface="+mn-ea"/>
              <a:ea typeface="宋体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10372D39-50C8-F5B4-292E-B2AD4A1D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1" name="Picture 31">
            <a:extLst>
              <a:ext uri="{FF2B5EF4-FFF2-40B4-BE49-F238E27FC236}">
                <a16:creationId xmlns:a16="http://schemas.microsoft.com/office/drawing/2014/main" id="{AB138C9B-6FCE-07AD-5D7E-C7A691D3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84300"/>
            <a:ext cx="80391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015" name="Rectangle 47">
            <a:extLst>
              <a:ext uri="{FF2B5EF4-FFF2-40B4-BE49-F238E27FC236}">
                <a16:creationId xmlns:a16="http://schemas.microsoft.com/office/drawing/2014/main" id="{0CFAC8C8-7883-7371-541C-0B5495B9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2497138"/>
            <a:ext cx="1430337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4A5A5DE4-A9DC-3C8B-BBBF-758478CD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497138"/>
            <a:ext cx="1431925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458D7208-81C4-C155-ED91-F746240C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497138"/>
            <a:ext cx="15430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CEA63612-C8B3-9018-B758-ADDC867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497138"/>
            <a:ext cx="14287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99A1B31A-6D73-0480-EE6C-103DF48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511425"/>
            <a:ext cx="1543050" cy="1385888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0958AC-2133-0B53-BCA7-09C7CF11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511425"/>
            <a:ext cx="785813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9140B-E2A3-FD63-01BA-FC58017B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939800"/>
            <a:ext cx="157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详见表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3-1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6B666A-7DB2-970A-C169-4CE929A3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98950"/>
            <a:ext cx="72866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按</a:t>
            </a: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复用方式</a:t>
            </a: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划分：频分、时分、码分复用。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同一个通信系统可以分属于不同分类。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 </a:t>
            </a:r>
            <a:r>
              <a:rPr lang="en-US" altLang="zh-CN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广播系统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中短波通信、模拟通信、  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                          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带通传输系统（调制系统）。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19F2C5-6302-B172-795F-DB042E4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8671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通信系统分类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1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DC7EFF74-6A48-D50D-43F6-8AC92A769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4313" y="1071563"/>
            <a:ext cx="5040312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 </a:t>
            </a:r>
            <a:endParaRPr lang="zh-CN" altLang="en-US" sz="280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99"/>
              </a:solidFill>
            </a:endParaRP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（单向）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（双向、不同时）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/>
              <a:t>  （双向、同时）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53DA-18DD-3A2C-8F1E-7926A952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225550"/>
            <a:ext cx="37861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按传输方向和时间分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6F988C-CACE-7FFD-37AD-A1B43D3F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33337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B5CA024A-7893-B416-85C6-167ABAB4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 t="12096" r="3490" b="5905"/>
          <a:stretch>
            <a:fillRect/>
          </a:stretch>
        </p:blipFill>
        <p:spPr bwMode="auto">
          <a:xfrm>
            <a:off x="4527550" y="984250"/>
            <a:ext cx="40449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>
            <a:extLst>
              <a:ext uri="{FF2B5EF4-FFF2-40B4-BE49-F238E27FC236}">
                <a16:creationId xmlns:a16="http://schemas.microsoft.com/office/drawing/2014/main" id="{9A34954E-3875-8705-6AEA-27064208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DD4A71B0-1B07-3A1D-9102-19AC449C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382B068A-AA4E-CB06-FC35-3335E10D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4557" name="Object 13">
            <a:extLst>
              <a:ext uri="{FF2B5EF4-FFF2-40B4-BE49-F238E27FC236}">
                <a16:creationId xmlns:a16="http://schemas.microsoft.com/office/drawing/2014/main" id="{7BB4D75C-E5B3-3056-5CA4-E74ADEBA4EB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62325" y="1936750"/>
          <a:ext cx="39957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543226" progId="Visio.Drawing.11">
                  <p:embed/>
                </p:oleObj>
              </mc:Choice>
              <mc:Fallback>
                <p:oleObj name="Visio" r:id="rId3" imgW="2746794" imgH="1543226" progId="Visio.Drawing.11">
                  <p:embed/>
                  <p:pic>
                    <p:nvPicPr>
                      <p:cNvPr id="364557" name="Object 13">
                        <a:extLst>
                          <a:ext uri="{FF2B5EF4-FFF2-40B4-BE49-F238E27FC236}">
                            <a16:creationId xmlns:a16="http://schemas.microsoft.com/office/drawing/2014/main" id="{7BB4D75C-E5B3-3056-5CA4-E74ADEBA4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936750"/>
                        <a:ext cx="39957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1" name="Rectangle 17">
            <a:extLst>
              <a:ext uri="{FF2B5EF4-FFF2-40B4-BE49-F238E27FC236}">
                <a16:creationId xmlns:a16="http://schemas.microsoft.com/office/drawing/2014/main" id="{C4FA7318-D3DE-0F04-DF53-10150719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7653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在并行信道上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2400" b="1">
                <a:latin typeface="宋体" panose="02010600030101010101" pitchFamily="2" charset="-122"/>
              </a:rPr>
              <a:t>传输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>
                <a:latin typeface="宋体" panose="02010600030101010101" pitchFamily="2" charset="-122"/>
              </a:rPr>
              <a:t>个比特信息。</a:t>
            </a:r>
          </a:p>
        </p:txBody>
      </p:sp>
      <p:graphicFrame>
        <p:nvGraphicFramePr>
          <p:cNvPr id="364567" name="Object 23">
            <a:extLst>
              <a:ext uri="{FF2B5EF4-FFF2-40B4-BE49-F238E27FC236}">
                <a16:creationId xmlns:a16="http://schemas.microsoft.com/office/drawing/2014/main" id="{BE0A0933-AB7B-6457-FF26-6F9EA19DC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359025"/>
          <a:ext cx="5143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590" imgH="1117819" progId="Visio.Drawing.11">
                  <p:embed/>
                </p:oleObj>
              </mc:Choice>
              <mc:Fallback>
                <p:oleObj name="Visio" r:id="rId5" imgW="325590" imgH="1117819" progId="Visio.Drawing.11">
                  <p:embed/>
                  <p:pic>
                    <p:nvPicPr>
                      <p:cNvPr id="364567" name="Object 23">
                        <a:extLst>
                          <a:ext uri="{FF2B5EF4-FFF2-40B4-BE49-F238E27FC236}">
                            <a16:creationId xmlns:a16="http://schemas.microsoft.com/office/drawing/2014/main" id="{BE0A0933-AB7B-6457-FF26-6F9EA19DC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359025"/>
                        <a:ext cx="5143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017E5642-0528-56AC-5936-E7267678D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38225"/>
            <a:ext cx="4286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按数字码元传输时序分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F0C10A-B621-770A-2124-A6CB064AC8F1}"/>
              </a:ext>
            </a:extLst>
          </p:cNvPr>
          <p:cNvSpPr/>
          <p:nvPr/>
        </p:nvSpPr>
        <p:spPr>
          <a:xfrm>
            <a:off x="571500" y="1714500"/>
            <a:ext cx="2533650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并行传输</a:t>
            </a:r>
            <a:r>
              <a:rPr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0E0C88-9661-164C-F315-BB764195C041}"/>
              </a:ext>
            </a:extLst>
          </p:cNvPr>
          <p:cNvSpPr/>
          <p:nvPr/>
        </p:nvSpPr>
        <p:spPr>
          <a:xfrm>
            <a:off x="1050925" y="5876925"/>
            <a:ext cx="2011363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C7E1C90-6872-6657-F53E-5A428773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873500"/>
            <a:ext cx="66230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439 L 0.25851 0.00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0D0AA49-A422-B8C8-85C1-E05104B6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4740" name="Object 4">
            <a:extLst>
              <a:ext uri="{FF2B5EF4-FFF2-40B4-BE49-F238E27FC236}">
                <a16:creationId xmlns:a16="http://schemas.microsoft.com/office/drawing/2014/main" id="{5A13B6AA-DAED-F53F-06CC-BEE12A64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00250"/>
          <a:ext cx="44100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666740" progId="Visio.Drawing.11">
                  <p:embed/>
                </p:oleObj>
              </mc:Choice>
              <mc:Fallback>
                <p:oleObj name="Visio" r:id="rId3" imgW="2746794" imgH="1666740" progId="Visio.Drawing.11">
                  <p:embed/>
                  <p:pic>
                    <p:nvPicPr>
                      <p:cNvPr id="244740" name="Object 4">
                        <a:extLst>
                          <a:ext uri="{FF2B5EF4-FFF2-40B4-BE49-F238E27FC236}">
                            <a16:creationId xmlns:a16="http://schemas.microsoft.com/office/drawing/2014/main" id="{5A13B6AA-DAED-F53F-06CC-BEE12A64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00250"/>
                        <a:ext cx="44100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D6C397-9964-7ED3-9974-44B8E23C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2528888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0 1 1 0 0 1 0 0 1 101010</a:t>
            </a:r>
            <a:endParaRPr lang="zh-CN" altLang="en-US" sz="2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454CE-34ED-00F0-2D90-8E79862C41A2}"/>
              </a:ext>
            </a:extLst>
          </p:cNvPr>
          <p:cNvSpPr/>
          <p:nvPr/>
        </p:nvSpPr>
        <p:spPr>
          <a:xfrm>
            <a:off x="714375" y="1071563"/>
            <a:ext cx="2011363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D94D3-8AC2-0318-9FB9-64F1FE1F8875}"/>
              </a:ext>
            </a:extLst>
          </p:cNvPr>
          <p:cNvSpPr/>
          <p:nvPr/>
        </p:nvSpPr>
        <p:spPr>
          <a:xfrm>
            <a:off x="2571750" y="1143000"/>
            <a:ext cx="5857875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数字码元序列按时间顺序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一个接一个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地在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一条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信道中传输。</a:t>
            </a:r>
            <a:r>
              <a:rPr lang="zh-CN" altLang="en-US" sz="3200" b="1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C28FDCC5-0DB9-26C3-1762-74457AF7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470376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36867" name="Group 8">
            <a:extLst>
              <a:ext uri="{FF2B5EF4-FFF2-40B4-BE49-F238E27FC236}">
                <a16:creationId xmlns:a16="http://schemas.microsoft.com/office/drawing/2014/main" id="{ADAEF7DB-7BB2-0176-378A-EF7063C64719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36877" name="Oval 9">
              <a:extLst>
                <a:ext uri="{FF2B5EF4-FFF2-40B4-BE49-F238E27FC236}">
                  <a16:creationId xmlns:a16="http://schemas.microsoft.com/office/drawing/2014/main" id="{9CDFB25F-2EED-389B-5C3E-F2D39BE8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Oval 10">
              <a:extLst>
                <a:ext uri="{FF2B5EF4-FFF2-40B4-BE49-F238E27FC236}">
                  <a16:creationId xmlns:a16="http://schemas.microsoft.com/office/drawing/2014/main" id="{FFB75DFF-6B38-9DF1-F6A7-0399C2EE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C4EA3365-BE0F-4FAA-FFE3-4CA4AA5460B3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36875" name="Oval 18">
              <a:extLst>
                <a:ext uri="{FF2B5EF4-FFF2-40B4-BE49-F238E27FC236}">
                  <a16:creationId xmlns:a16="http://schemas.microsoft.com/office/drawing/2014/main" id="{8815C3AD-DF03-C4DF-5710-FA5B2198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Oval 19">
              <a:extLst>
                <a:ext uri="{FF2B5EF4-FFF2-40B4-BE49-F238E27FC236}">
                  <a16:creationId xmlns:a16="http://schemas.microsoft.com/office/drawing/2014/main" id="{D13A966E-1E49-2151-A387-96E9CE8C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69" name="Group 20">
            <a:extLst>
              <a:ext uri="{FF2B5EF4-FFF2-40B4-BE49-F238E27FC236}">
                <a16:creationId xmlns:a16="http://schemas.microsoft.com/office/drawing/2014/main" id="{423DE3C4-C441-246E-44C7-EF025E7A151A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36873" name="Oval 21">
              <a:extLst>
                <a:ext uri="{FF2B5EF4-FFF2-40B4-BE49-F238E27FC236}">
                  <a16:creationId xmlns:a16="http://schemas.microsoft.com/office/drawing/2014/main" id="{A230FF2B-35D5-024A-25B7-65F6E86D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Oval 22">
              <a:extLst>
                <a:ext uri="{FF2B5EF4-FFF2-40B4-BE49-F238E27FC236}">
                  <a16:creationId xmlns:a16="http://schemas.microsoft.com/office/drawing/2014/main" id="{6B5F33CD-585E-3A4C-71BD-BA2EA0C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4CF34B4-0D66-C21D-92D1-0C11605D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2059055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8870F1-C65E-FBC7-B580-D22A5949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39BB06B-8C8E-E01B-868D-3C68ECF2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2B789E7F-CFE8-C321-8A09-E935E4BEC1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及其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度量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643E3B4-10D7-2991-84A0-8929F86A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D8A6BB-9DB0-4D68-8C51-9450703F7B3C}"/>
              </a:ext>
            </a:extLst>
          </p:cNvPr>
          <p:cNvSpPr/>
          <p:nvPr/>
        </p:nvSpPr>
        <p:spPr>
          <a:xfrm>
            <a:off x="7491413" y="428625"/>
            <a:ext cx="903287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SzPct val="60000"/>
              <a:defRPr/>
            </a:pPr>
            <a:r>
              <a:rPr lang="zh-CN" alt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7A4A7B-892E-9948-6D1A-1595C2FDE87A}"/>
              </a:ext>
            </a:extLst>
          </p:cNvPr>
          <p:cNvSpPr/>
          <p:nvPr/>
        </p:nvSpPr>
        <p:spPr>
          <a:xfrm>
            <a:off x="922338" y="1420845"/>
            <a:ext cx="34417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信息具有以下特性：</a:t>
            </a:r>
            <a:endParaRPr lang="en-US" altLang="zh-CN" sz="24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896189-BB00-1AB8-5D59-927C40894739}"/>
              </a:ext>
            </a:extLst>
          </p:cNvPr>
          <p:cNvSpPr/>
          <p:nvPr/>
        </p:nvSpPr>
        <p:spPr>
          <a:xfrm>
            <a:off x="804069" y="5378066"/>
            <a:ext cx="7535862" cy="4905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在当今信息社会中，信息是最宝贵的资源之一。</a:t>
            </a: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607000E7-0DC3-0AC7-49C5-06E66D5150AF}"/>
              </a:ext>
            </a:extLst>
          </p:cNvPr>
          <p:cNvGrpSpPr>
            <a:grpSpLocks/>
          </p:cNvGrpSpPr>
          <p:nvPr/>
        </p:nvGrpSpPr>
        <p:grpSpPr bwMode="auto">
          <a:xfrm>
            <a:off x="6949440" y="3063240"/>
            <a:ext cx="1071563" cy="642937"/>
            <a:chOff x="2500298" y="3214686"/>
            <a:chExt cx="1071570" cy="64294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8481430-C6C9-0A55-7CA8-F12EFC05E30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C119C93-7132-76D0-AC89-5D5471B15AC4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时效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42">
            <a:extLst>
              <a:ext uri="{FF2B5EF4-FFF2-40B4-BE49-F238E27FC236}">
                <a16:creationId xmlns:a16="http://schemas.microsoft.com/office/drawing/2014/main" id="{F6C7DA73-79D0-2A4C-1250-8C37CC392690}"/>
              </a:ext>
            </a:extLst>
          </p:cNvPr>
          <p:cNvGrpSpPr>
            <a:grpSpLocks/>
          </p:cNvGrpSpPr>
          <p:nvPr/>
        </p:nvGrpSpPr>
        <p:grpSpPr bwMode="auto">
          <a:xfrm>
            <a:off x="2663190" y="3206115"/>
            <a:ext cx="1071563" cy="642937"/>
            <a:chOff x="2500298" y="3214686"/>
            <a:chExt cx="1071570" cy="64294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A5B8DD6-1FD2-AFDC-CEB4-4BB60F56E57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05DDB2-5BDE-6171-EBF1-5143F9EEA27C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压缩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5">
            <a:extLst>
              <a:ext uri="{FF2B5EF4-FFF2-40B4-BE49-F238E27FC236}">
                <a16:creationId xmlns:a16="http://schemas.microsoft.com/office/drawing/2014/main" id="{F573DC0C-B50E-A532-866C-6D2A07D87C71}"/>
              </a:ext>
            </a:extLst>
          </p:cNvPr>
          <p:cNvGrpSpPr>
            <a:grpSpLocks/>
          </p:cNvGrpSpPr>
          <p:nvPr/>
        </p:nvGrpSpPr>
        <p:grpSpPr bwMode="auto">
          <a:xfrm>
            <a:off x="4020503" y="2634615"/>
            <a:ext cx="1071562" cy="642937"/>
            <a:chOff x="2500298" y="3214686"/>
            <a:chExt cx="1071570" cy="64294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21030C6-0C9B-6705-99D0-AD8BAABA024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4B95CE-9EBA-8B56-B88D-2653C559E21C}"/>
                </a:ext>
              </a:extLst>
            </p:cNvPr>
            <p:cNvSpPr/>
            <p:nvPr/>
          </p:nvSpPr>
          <p:spPr>
            <a:xfrm>
              <a:off x="2625711" y="3286124"/>
              <a:ext cx="803281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8">
            <a:extLst>
              <a:ext uri="{FF2B5EF4-FFF2-40B4-BE49-F238E27FC236}">
                <a16:creationId xmlns:a16="http://schemas.microsoft.com/office/drawing/2014/main" id="{FAB71332-E4FB-3A55-35D6-6C9D2382B25D}"/>
              </a:ext>
            </a:extLst>
          </p:cNvPr>
          <p:cNvGrpSpPr>
            <a:grpSpLocks/>
          </p:cNvGrpSpPr>
          <p:nvPr/>
        </p:nvGrpSpPr>
        <p:grpSpPr bwMode="auto">
          <a:xfrm>
            <a:off x="4091940" y="3491865"/>
            <a:ext cx="1071563" cy="642937"/>
            <a:chOff x="2500298" y="3214686"/>
            <a:chExt cx="1071570" cy="64294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FB9FEA-22EA-8B68-1426-004B4CD5C02A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757B13-8FE6-460F-BEAA-8BABC3CB67B8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传输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7FAB288D-3BE0-6D1D-7EDE-7AE14B3C1F91}"/>
              </a:ext>
            </a:extLst>
          </p:cNvPr>
          <p:cNvGrpSpPr>
            <a:grpSpLocks/>
          </p:cNvGrpSpPr>
          <p:nvPr/>
        </p:nvGrpSpPr>
        <p:grpSpPr bwMode="auto">
          <a:xfrm>
            <a:off x="5520690" y="3063240"/>
            <a:ext cx="1071563" cy="642937"/>
            <a:chOff x="2500298" y="3214686"/>
            <a:chExt cx="1071570" cy="64294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05E15F0-1AC4-3BAB-D242-8FD68223320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42FBFC-B085-E584-1010-B9F2400C3176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相对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54">
            <a:extLst>
              <a:ext uri="{FF2B5EF4-FFF2-40B4-BE49-F238E27FC236}">
                <a16:creationId xmlns:a16="http://schemas.microsoft.com/office/drawing/2014/main" id="{274D0211-166B-1528-4FFF-B6154D9E8A79}"/>
              </a:ext>
            </a:extLst>
          </p:cNvPr>
          <p:cNvGrpSpPr>
            <a:grpSpLocks/>
          </p:cNvGrpSpPr>
          <p:nvPr/>
        </p:nvGrpSpPr>
        <p:grpSpPr bwMode="auto">
          <a:xfrm>
            <a:off x="6235065" y="2420302"/>
            <a:ext cx="1071563" cy="642938"/>
            <a:chOff x="2500298" y="3214686"/>
            <a:chExt cx="1071570" cy="6429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6AEAA95-7D92-6661-AFDC-83304FAA03F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B69662F-D09A-4707-ACF5-374E3D315D2E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共享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57">
            <a:extLst>
              <a:ext uri="{FF2B5EF4-FFF2-40B4-BE49-F238E27FC236}">
                <a16:creationId xmlns:a16="http://schemas.microsoft.com/office/drawing/2014/main" id="{64C1C95A-3D09-675E-529C-FF09055C2DC3}"/>
              </a:ext>
            </a:extLst>
          </p:cNvPr>
          <p:cNvGrpSpPr>
            <a:grpSpLocks/>
          </p:cNvGrpSpPr>
          <p:nvPr/>
        </p:nvGrpSpPr>
        <p:grpSpPr bwMode="auto">
          <a:xfrm>
            <a:off x="1377315" y="2777490"/>
            <a:ext cx="1071563" cy="642937"/>
            <a:chOff x="2500298" y="3214686"/>
            <a:chExt cx="1071570" cy="64294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EF085AD-2F41-9D1F-EABF-B94D04B4383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BFFCEB5-F0D7-CB74-3087-325D86EAE315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255654D3-AAD5-E3E0-D948-29FDF96F5FE8}"/>
              </a:ext>
            </a:extLst>
          </p:cNvPr>
          <p:cNvGrpSpPr>
            <a:grpSpLocks/>
          </p:cNvGrpSpPr>
          <p:nvPr/>
        </p:nvGrpSpPr>
        <p:grpSpPr bwMode="auto">
          <a:xfrm>
            <a:off x="6235065" y="3706177"/>
            <a:ext cx="1071563" cy="642938"/>
            <a:chOff x="2500298" y="3214686"/>
            <a:chExt cx="1071570" cy="6429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3136A58-EFD2-ADBB-F218-C999C76D7AC5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9363B2-3185-C24E-0A5C-CE371DC872B3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度量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BA058E39-1A63-49EF-1568-C6C425E02880}"/>
              </a:ext>
            </a:extLst>
          </p:cNvPr>
          <p:cNvGrpSpPr>
            <a:grpSpLocks/>
          </p:cNvGrpSpPr>
          <p:nvPr/>
        </p:nvGrpSpPr>
        <p:grpSpPr bwMode="auto">
          <a:xfrm>
            <a:off x="1805940" y="3634740"/>
            <a:ext cx="1071563" cy="642937"/>
            <a:chOff x="2500298" y="3214686"/>
            <a:chExt cx="1071570" cy="64294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AC2F036-3D04-F2B4-44AF-84BC2386CE24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C18ECD-3271-7DF7-CB90-74094581AC09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扩充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5251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F60F6D61-4DAB-5B2E-8682-837F33B4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99AB83AD-95FA-413C-DFDD-A128A530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073150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9" name="Oval 9">
            <a:extLst>
              <a:ext uri="{FF2B5EF4-FFF2-40B4-BE49-F238E27FC236}">
                <a16:creationId xmlns:a16="http://schemas.microsoft.com/office/drawing/2014/main" id="{7FC780A8-138A-7B54-26BF-8188C157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4B7561F0-35F5-FC21-75FF-8B8A1389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   可用事件出现的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概率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来描述。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AC31312-0717-340E-E7BE-9C964340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49275"/>
            <a:ext cx="113442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9" grpId="0" animBg="1"/>
      <p:bldP spid="2201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E1C34E4A-5680-313A-6E96-F06E5DA8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E948F22-9D76-6AC1-5F55-3FF00106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152525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6" name="AutoShape 6">
            <a:extLst>
              <a:ext uri="{FF2B5EF4-FFF2-40B4-BE49-F238E27FC236}">
                <a16:creationId xmlns:a16="http://schemas.microsoft.com/office/drawing/2014/main" id="{6258AAE6-DEC7-5B6E-C4B7-2AC64FFE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49275"/>
            <a:ext cx="131730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0965" name="Oval 9">
            <a:extLst>
              <a:ext uri="{FF2B5EF4-FFF2-40B4-BE49-F238E27FC236}">
                <a16:creationId xmlns:a16="http://schemas.microsoft.com/office/drawing/2014/main" id="{AFBECF57-F93B-EE69-9A0B-9A38C193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11">
            <a:extLst>
              <a:ext uri="{FF2B5EF4-FFF2-40B4-BE49-F238E27FC236}">
                <a16:creationId xmlns:a16="http://schemas.microsoft.com/office/drawing/2014/main" id="{4ED1D9F2-5C65-7C10-29A3-CF41955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   可用事件出现的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来描述。</a:t>
            </a:r>
          </a:p>
        </p:txBody>
      </p:sp>
      <p:sp>
        <p:nvSpPr>
          <p:cNvPr id="220173" name="Rectangle 13">
            <a:extLst>
              <a:ext uri="{FF2B5EF4-FFF2-40B4-BE49-F238E27FC236}">
                <a16:creationId xmlns:a16="http://schemas.microsoft.com/office/drawing/2014/main" id="{DD893902-42F2-0A13-166C-DF9EA1E6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85938"/>
            <a:ext cx="7000875" cy="1477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FFFFC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信息量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可用概率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来度量：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latin typeface="宋体" pitchFamily="2" charset="-122"/>
              </a:rPr>
              <a:t>          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=</a:t>
            </a: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3200" i="1" dirty="0">
                <a:solidFill>
                  <a:srgbClr val="0000CC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 [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</a:rPr>
              <a:t>P(x)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]</a:t>
            </a:r>
            <a:r>
              <a:rPr lang="en-US" altLang="zh-CN" sz="2800" dirty="0">
                <a:latin typeface="宋体" pitchFamily="2" charset="-122"/>
              </a:rPr>
              <a:t>  </a:t>
            </a:r>
            <a:endParaRPr lang="en-US" altLang="zh-CN" sz="2800" dirty="0">
              <a:solidFill>
                <a:schemeClr val="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15C1-5EA7-8099-30B7-E6381EF7F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E36B-975F-4992-077F-59F0ABA4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665482"/>
            <a:ext cx="7543800" cy="3636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D74E0-1416-B579-1310-84AAA1E7BD60}"/>
              </a:ext>
            </a:extLst>
          </p:cNvPr>
          <p:cNvSpPr txBox="1"/>
          <p:nvPr/>
        </p:nvSpPr>
        <p:spPr>
          <a:xfrm>
            <a:off x="1097280" y="1800650"/>
            <a:ext cx="694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https://happyday159.github.io/course-materials/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60267D0-6D71-0741-C138-E3E33EE15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276" y="685800"/>
            <a:ext cx="6902450" cy="7620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本课程课程资料链接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:(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同步更新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)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1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4301462F-8C74-6DBF-69E3-37009B4D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0B2B480E-DE54-DF72-E3E9-6550F156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73200"/>
            <a:ext cx="2232025" cy="2676525"/>
          </a:xfrm>
          <a:prstGeom prst="rect">
            <a:avLst/>
          </a:prstGeom>
          <a:noFill/>
          <a:ln w="28575">
            <a:solidFill>
              <a:srgbClr val="CC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1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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&lt;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      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&gt;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>
                <a:latin typeface="+mn-lt"/>
                <a:ea typeface="宋体" charset="-122"/>
                <a:sym typeface="Symbol" pitchFamily="18" charset="2"/>
              </a:rPr>
              <a:t>相加性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48229C9-4336-1DD9-DF22-2E283949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035425"/>
            <a:ext cx="4214812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比特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bit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，简记为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，奈特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 err="1">
                <a:latin typeface="Arial" pitchFamily="34" charset="0"/>
                <a:ea typeface="+mn-ea"/>
                <a:cs typeface="Arial" pitchFamily="34" charset="0"/>
              </a:rPr>
              <a:t>nat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=10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，哈特莱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(Hartley)</a:t>
            </a: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C95C3832-3ACE-9F93-F2B9-925A0D83B219}"/>
              </a:ext>
            </a:extLst>
          </p:cNvPr>
          <p:cNvSpPr>
            <a:spLocks/>
          </p:cNvSpPr>
          <p:nvPr/>
        </p:nvSpPr>
        <p:spPr bwMode="auto">
          <a:xfrm>
            <a:off x="2843213" y="2384425"/>
            <a:ext cx="1223962" cy="11874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191CD4-4C2A-9A7C-C1D9-619EE26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753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nat=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1.44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3299284-38C9-54D3-7F9C-B70889D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75615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 </a:t>
            </a:r>
            <a:r>
              <a:rPr lang="en-US" altLang="zh-CN" sz="3200" b="1" i="1" kern="0" dirty="0">
                <a:solidFill>
                  <a:srgbClr val="FF0000"/>
                </a:solidFill>
                <a:latin typeface="+mj-lt"/>
                <a:ea typeface="+mj-ea"/>
                <a:cs typeface="Arial" pitchFamily="34" charset="0"/>
              </a:rPr>
              <a:t>x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FE5BF112-C76B-DDD5-22C4-B10B3C1F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8" r="66457"/>
          <a:stretch>
            <a:fillRect/>
          </a:stretch>
        </p:blipFill>
        <p:spPr bwMode="auto">
          <a:xfrm>
            <a:off x="793750" y="4495800"/>
            <a:ext cx="2536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91E91-901C-F349-DFAB-F70D56C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7" b="67273"/>
          <a:stretch>
            <a:fillRect/>
          </a:stretch>
        </p:blipFill>
        <p:spPr bwMode="auto">
          <a:xfrm>
            <a:off x="4062413" y="2406650"/>
            <a:ext cx="436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5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753A1A73-4CC8-17D6-D48B-825194CA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4221163"/>
            <a:ext cx="7590790" cy="2232025"/>
          </a:xfr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概率相同，每个符号蕴含的信息量也相同；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 二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四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推广：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F20D2F44-5E44-F49F-6207-04A41B50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A4BE3810-6A38-3EAE-5E17-4C7E2CC2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B898F-BB0D-1331-31CB-7321095E3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770063"/>
          <a:ext cx="352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398342" name="Object 6">
                        <a:extLst>
                          <a:ext uri="{FF2B5EF4-FFF2-40B4-BE49-F238E27FC236}">
                            <a16:creationId xmlns:a16="http://schemas.microsoft.com/office/drawing/2014/main" id="{59DB898F-BB0D-1331-31CB-7321095E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770063"/>
                        <a:ext cx="3527425" cy="722312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:a16="http://schemas.microsoft.com/office/drawing/2014/main" id="{FD2B544C-0DAE-D91C-0B3E-FA76135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5" name="Object 9">
            <a:extLst>
              <a:ext uri="{FF2B5EF4-FFF2-40B4-BE49-F238E27FC236}">
                <a16:creationId xmlns:a16="http://schemas.microsoft.com/office/drawing/2014/main" id="{7A5F0912-7151-CA40-51FC-6340471E9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781300"/>
          <a:ext cx="2062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57200" progId="Equation.DSMT4">
                  <p:embed/>
                </p:oleObj>
              </mc:Choice>
              <mc:Fallback>
                <p:oleObj name="Equation" r:id="rId5" imgW="965200" imgH="457200" progId="Equation.DSMT4">
                  <p:embed/>
                  <p:pic>
                    <p:nvPicPr>
                      <p:cNvPr id="398345" name="Object 9">
                        <a:extLst>
                          <a:ext uri="{FF2B5EF4-FFF2-40B4-BE49-F238E27FC236}">
                            <a16:creationId xmlns:a16="http://schemas.microsoft.com/office/drawing/2014/main" id="{7A5F0912-7151-CA40-51FC-6340471E9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81300"/>
                        <a:ext cx="2062163" cy="1117600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Rectangle 10">
            <a:extLst>
              <a:ext uri="{FF2B5EF4-FFF2-40B4-BE49-F238E27FC236}">
                <a16:creationId xmlns:a16="http://schemas.microsoft.com/office/drawing/2014/main" id="{41280919-C859-DE6A-E26E-989550E2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2875"/>
            <a:ext cx="2951162" cy="919163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prstShdw prst="shdw17" dist="17961" dir="2700000">
              <a:srgbClr val="9999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hlink"/>
                </a:solidFill>
              </a:rPr>
              <a:t> 【</a:t>
            </a: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1-1</a:t>
            </a:r>
            <a:r>
              <a:rPr lang="en-US" altLang="zh-CN" sz="2400" b="1">
                <a:solidFill>
                  <a:schemeClr val="hlink"/>
                </a:solidFill>
              </a:rPr>
              <a:t>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二进制信源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B3FF71C6-6231-D610-BB8B-0739220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57163"/>
            <a:ext cx="3962400" cy="919162"/>
          </a:xfrm>
          <a:prstGeom prst="rect">
            <a:avLst/>
          </a:prstGeom>
          <a:solidFill>
            <a:srgbClr val="E1E1FF"/>
          </a:solidFill>
          <a:ln>
            <a:noFill/>
          </a:ln>
          <a:effectLst>
            <a:prstShdw prst="shdw17" dist="17961" dir="13500000">
              <a:srgbClr val="8787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【1-2】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四进制信源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2, 3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98348" name="Object 12">
            <a:extLst>
              <a:ext uri="{FF2B5EF4-FFF2-40B4-BE49-F238E27FC236}">
                <a16:creationId xmlns:a16="http://schemas.microsoft.com/office/drawing/2014/main" id="{560A8E48-CB3E-5F3B-B485-4010AF3AD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73238"/>
          <a:ext cx="2016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398348" name="Object 12">
                        <a:extLst>
                          <a:ext uri="{FF2B5EF4-FFF2-40B4-BE49-F238E27FC236}">
                            <a16:creationId xmlns:a16="http://schemas.microsoft.com/office/drawing/2014/main" id="{560A8E48-CB3E-5F3B-B485-4010AF3AD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2016125" cy="774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A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>
            <a:extLst>
              <a:ext uri="{FF2B5EF4-FFF2-40B4-BE49-F238E27FC236}">
                <a16:creationId xmlns:a16="http://schemas.microsoft.com/office/drawing/2014/main" id="{12BE90E6-8430-E606-6B35-523F74B93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23749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660113" progId="Equation.DSMT4">
                  <p:embed/>
                </p:oleObj>
              </mc:Choice>
              <mc:Fallback>
                <p:oleObj name="Equation" r:id="rId9" imgW="1180588" imgH="660113" progId="Equation.DSMT4">
                  <p:embed/>
                  <p:pic>
                    <p:nvPicPr>
                      <p:cNvPr id="398349" name="Object 13">
                        <a:extLst>
                          <a:ext uri="{FF2B5EF4-FFF2-40B4-BE49-F238E27FC236}">
                            <a16:creationId xmlns:a16="http://schemas.microsoft.com/office/drawing/2014/main" id="{12BE90E6-8430-E606-6B35-523F74B93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374900" cy="1325562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Rectangle 15">
            <a:extLst>
              <a:ext uri="{FF2B5EF4-FFF2-40B4-BE49-F238E27FC236}">
                <a16:creationId xmlns:a16="http://schemas.microsoft.com/office/drawing/2014/main" id="{F46C0B7F-47FB-DBD4-F9A8-EBBFD769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49825"/>
            <a:ext cx="2736850" cy="7112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每个四进制符号可用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个二进制符号表示。</a:t>
            </a:r>
          </a:p>
        </p:txBody>
      </p:sp>
      <p:sp>
        <p:nvSpPr>
          <p:cNvPr id="398353" name="Rectangle 17">
            <a:extLst>
              <a:ext uri="{FF2B5EF4-FFF2-40B4-BE49-F238E27FC236}">
                <a16:creationId xmlns:a16="http://schemas.microsoft.com/office/drawing/2014/main" id="{7C082CDC-D308-7B14-9D73-5BEE8147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446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解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98356" name="Rectangle 20">
            <a:extLst>
              <a:ext uri="{FF2B5EF4-FFF2-40B4-BE49-F238E27FC236}">
                <a16:creationId xmlns:a16="http://schemas.microsoft.com/office/drawing/2014/main" id="{7CAC9C7F-4C56-AFFF-A22F-586F6B0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111250"/>
            <a:ext cx="7516812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>
                <a:latin typeface="宋体" pitchFamily="2" charset="-122"/>
              </a:rPr>
              <a:t>试求：等概独立发送符号时，每个符号的信息量 。</a:t>
            </a:r>
          </a:p>
        </p:txBody>
      </p:sp>
      <p:sp>
        <p:nvSpPr>
          <p:cNvPr id="398357" name="Oval 21">
            <a:extLst>
              <a:ext uri="{FF2B5EF4-FFF2-40B4-BE49-F238E27FC236}">
                <a16:creationId xmlns:a16="http://schemas.microsoft.com/office/drawing/2014/main" id="{DEEAD795-DE6A-DC37-B31F-8C943585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005263"/>
            <a:ext cx="1169987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5745210-45DB-89B2-F44D-DAD52B161A3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3025"/>
            <a:ext cx="649287" cy="692150"/>
            <a:chOff x="1655" y="845"/>
            <a:chExt cx="454" cy="453"/>
          </a:xfrm>
        </p:grpSpPr>
        <p:grpSp>
          <p:nvGrpSpPr>
            <p:cNvPr id="7194" name="Group 23">
              <a:extLst>
                <a:ext uri="{FF2B5EF4-FFF2-40B4-BE49-F238E27FC236}">
                  <a16:creationId xmlns:a16="http://schemas.microsoft.com/office/drawing/2014/main" id="{EFDBF784-4D5A-0309-DB99-2037F999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96" name="Oval 24">
                <a:extLst>
                  <a:ext uri="{FF2B5EF4-FFF2-40B4-BE49-F238E27FC236}">
                    <a16:creationId xmlns:a16="http://schemas.microsoft.com/office/drawing/2014/main" id="{DA09FEFA-9E71-8E45-FFF9-E84A89EE3F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7" name="Oval 25">
                <a:extLst>
                  <a:ext uri="{FF2B5EF4-FFF2-40B4-BE49-F238E27FC236}">
                    <a16:creationId xmlns:a16="http://schemas.microsoft.com/office/drawing/2014/main" id="{6A3342B1-41EA-F4EE-B381-119160200E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8" name="Oval 26">
                <a:extLst>
                  <a:ext uri="{FF2B5EF4-FFF2-40B4-BE49-F238E27FC236}">
                    <a16:creationId xmlns:a16="http://schemas.microsoft.com/office/drawing/2014/main" id="{7D3BC008-3F14-5CED-B1DC-F75F05CAB0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9" name="Oval 27">
                <a:extLst>
                  <a:ext uri="{FF2B5EF4-FFF2-40B4-BE49-F238E27FC236}">
                    <a16:creationId xmlns:a16="http://schemas.microsoft.com/office/drawing/2014/main" id="{A06E0185-228B-2114-14E8-15A00B927B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0" name="Oval 28">
                <a:extLst>
                  <a:ext uri="{FF2B5EF4-FFF2-40B4-BE49-F238E27FC236}">
                    <a16:creationId xmlns:a16="http://schemas.microsoft.com/office/drawing/2014/main" id="{DA5273A4-C43B-3819-3ACD-384018A17F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95" name="Text Box 29">
              <a:extLst>
                <a:ext uri="{FF2B5EF4-FFF2-40B4-BE49-F238E27FC236}">
                  <a16:creationId xmlns:a16="http://schemas.microsoft.com/office/drawing/2014/main" id="{AAB2AA96-6195-9D04-EBAC-55B6A6336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24DD6E4-89F6-5D17-602B-2E083FFF4BAA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73025"/>
            <a:ext cx="649288" cy="692150"/>
            <a:chOff x="1655" y="845"/>
            <a:chExt cx="454" cy="453"/>
          </a:xfrm>
        </p:grpSpPr>
        <p:grpSp>
          <p:nvGrpSpPr>
            <p:cNvPr id="7187" name="Group 31">
              <a:extLst>
                <a:ext uri="{FF2B5EF4-FFF2-40B4-BE49-F238E27FC236}">
                  <a16:creationId xmlns:a16="http://schemas.microsoft.com/office/drawing/2014/main" id="{4FC8BC36-5399-4762-01C8-33213BCC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89" name="Oval 32">
                <a:extLst>
                  <a:ext uri="{FF2B5EF4-FFF2-40B4-BE49-F238E27FC236}">
                    <a16:creationId xmlns:a16="http://schemas.microsoft.com/office/drawing/2014/main" id="{F3586854-5E8A-EF24-BB37-9DDFB6FCC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0" name="Oval 33">
                <a:extLst>
                  <a:ext uri="{FF2B5EF4-FFF2-40B4-BE49-F238E27FC236}">
                    <a16:creationId xmlns:a16="http://schemas.microsoft.com/office/drawing/2014/main" id="{AEF86104-5A1F-6F1E-3ECE-3C2D830BF2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1" name="Oval 34">
                <a:extLst>
                  <a:ext uri="{FF2B5EF4-FFF2-40B4-BE49-F238E27FC236}">
                    <a16:creationId xmlns:a16="http://schemas.microsoft.com/office/drawing/2014/main" id="{85844637-1605-6B3D-6771-CE8E3529A7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2" name="Oval 35">
                <a:extLst>
                  <a:ext uri="{FF2B5EF4-FFF2-40B4-BE49-F238E27FC236}">
                    <a16:creationId xmlns:a16="http://schemas.microsoft.com/office/drawing/2014/main" id="{F2F077FE-5FA5-C0CA-11E7-779D328426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3" name="Oval 36">
                <a:extLst>
                  <a:ext uri="{FF2B5EF4-FFF2-40B4-BE49-F238E27FC236}">
                    <a16:creationId xmlns:a16="http://schemas.microsoft.com/office/drawing/2014/main" id="{96D7F259-978C-2050-6D22-8822DD0432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88" name="Text Box 37">
              <a:extLst>
                <a:ext uri="{FF2B5EF4-FFF2-40B4-BE49-F238E27FC236}">
                  <a16:creationId xmlns:a16="http://schemas.microsoft.com/office/drawing/2014/main" id="{9AC0F60D-10CB-7EA6-5259-A50AD31FD7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699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animBg="1"/>
      <p:bldP spid="398346" grpId="0" animBg="1"/>
      <p:bldP spid="398347" grpId="0" animBg="1"/>
      <p:bldP spid="398351" grpId="0" animBg="1"/>
      <p:bldP spid="398353" grpId="0"/>
      <p:bldP spid="398356" grpId="0" animBg="1"/>
      <p:bldP spid="3983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03E1E5BB-2897-754B-75F5-AC63574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3150"/>
            <a:ext cx="77057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—— </a:t>
            </a:r>
            <a:r>
              <a:rPr lang="zh-CN" altLang="en-US" sz="2400"/>
              <a:t>信源中每个符号所含信息量的统计平均值。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zh-CN" altLang="en-US" sz="2400"/>
              <a:t>设</a:t>
            </a:r>
            <a:r>
              <a:rPr lang="zh-CN" altLang="en-US" sz="2800"/>
              <a:t>                                                            </a:t>
            </a:r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则 统计独立的</a:t>
            </a:r>
            <a:r>
              <a:rPr lang="en-US" altLang="zh-CN" sz="2400">
                <a:solidFill>
                  <a:srgbClr val="0000CC"/>
                </a:solidFill>
              </a:rPr>
              <a:t>M</a:t>
            </a:r>
            <a:r>
              <a:rPr lang="zh-CN" altLang="en-US" sz="2400"/>
              <a:t>个符号的离散信源的平均信息量为  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br>
              <a:rPr lang="zh-CN" altLang="en-US" sz="2800"/>
            </a:b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 i="1"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400">
                <a:latin typeface="宋体" panose="02010600030101010101" pitchFamily="2" charset="-122"/>
              </a:rPr>
              <a:t>与热力学中的熵形式一样，故称为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信源的熵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197" name="Rectangle 9">
            <a:extLst>
              <a:ext uri="{FF2B5EF4-FFF2-40B4-BE49-F238E27FC236}">
                <a16:creationId xmlns:a16="http://schemas.microsoft.com/office/drawing/2014/main" id="{EFA32CCC-7535-502F-21D1-A0E45E7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2241DC30-3D0C-9B3C-2A37-1F11F0A19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62150"/>
          <a:ext cx="59753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7976" imgH="464748" progId="Equation.3">
                  <p:embed/>
                </p:oleObj>
              </mc:Choice>
              <mc:Fallback>
                <p:oleObj name="公式" r:id="rId3" imgW="3047976" imgH="464748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2241DC30-3D0C-9B3C-2A37-1F11F0A19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62150"/>
                        <a:ext cx="59753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E25BFAEB-2173-9D1C-C0A6-668A82998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4070350"/>
          <a:ext cx="540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88091" name="Object 27">
                        <a:extLst>
                          <a:ext uri="{FF2B5EF4-FFF2-40B4-BE49-F238E27FC236}">
                            <a16:creationId xmlns:a16="http://schemas.microsoft.com/office/drawing/2014/main" id="{E25BFAEB-2173-9D1C-C0A6-668A82998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070350"/>
                        <a:ext cx="5400675" cy="1092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4F0ABB9-4A78-E847-160E-25D3CABC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88950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离散消息的平均信息量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50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Picture 24">
            <a:extLst>
              <a:ext uri="{FF2B5EF4-FFF2-40B4-BE49-F238E27FC236}">
                <a16:creationId xmlns:a16="http://schemas.microsoft.com/office/drawing/2014/main" id="{EE0FFD89-11BE-6E99-7C34-223753CA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62000"/>
            <a:ext cx="77724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B4EFA163-A005-DF0C-05D4-780758D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id="{4E80B482-FCD1-4B34-7DBB-80DBF9FE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C5CE6AB3-80A7-FFE7-C835-56253583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8">
            <a:extLst>
              <a:ext uri="{FF2B5EF4-FFF2-40B4-BE49-F238E27FC236}">
                <a16:creationId xmlns:a16="http://schemas.microsoft.com/office/drawing/2014/main" id="{87B08B69-F456-8851-3816-EBAC9B3E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8F919610-0B3D-C4F9-4F88-087CF73A350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32325"/>
            <a:ext cx="6642100" cy="1439863"/>
            <a:chOff x="692" y="2977"/>
            <a:chExt cx="4184" cy="907"/>
          </a:xfrm>
        </p:grpSpPr>
        <p:grpSp>
          <p:nvGrpSpPr>
            <p:cNvPr id="9237" name="Group 33">
              <a:extLst>
                <a:ext uri="{FF2B5EF4-FFF2-40B4-BE49-F238E27FC236}">
                  <a16:creationId xmlns:a16="http://schemas.microsoft.com/office/drawing/2014/main" id="{25AFF2E7-2C03-DD4F-F3A0-803BAC4B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113"/>
              <a:ext cx="3810" cy="771"/>
              <a:chOff x="1066" y="3113"/>
              <a:chExt cx="3810" cy="771"/>
            </a:xfrm>
          </p:grpSpPr>
          <p:sp>
            <p:nvSpPr>
              <p:cNvPr id="9239" name="Rectangle 25">
                <a:extLst>
                  <a:ext uri="{FF2B5EF4-FFF2-40B4-BE49-F238E27FC236}">
                    <a16:creationId xmlns:a16="http://schemas.microsoft.com/office/drawing/2014/main" id="{98D7802E-A283-411C-21A1-761437CD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113"/>
                <a:ext cx="3810" cy="771"/>
              </a:xfrm>
              <a:prstGeom prst="rect">
                <a:avLst/>
              </a:prstGeom>
              <a:noFill/>
              <a:ln w="38100" cmpd="dbl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   </a:t>
                </a:r>
                <a:r>
                  <a:rPr lang="zh-CN" altLang="en-US" sz="2400" b="1"/>
                  <a:t>比较例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【1-3】</a:t>
                </a:r>
                <a:r>
                  <a:rPr lang="zh-CN" altLang="en-US" sz="2400" b="1">
                    <a:latin typeface="宋体" panose="02010600030101010101" pitchFamily="2" charset="-122"/>
                  </a:rPr>
                  <a:t>与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【1-2】</a:t>
                </a:r>
                <a:r>
                  <a:rPr lang="zh-CN" altLang="en-US" sz="2400" b="1"/>
                  <a:t>可知：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zh-CN" altLang="en-US" sz="2400" b="1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   等概时，熵最大</a:t>
                </a:r>
                <a:r>
                  <a:rPr lang="en-US" altLang="zh-CN" sz="240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:</a:t>
                </a:r>
                <a:endParaRPr lang="en-US" altLang="zh-CN" sz="24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9221" name="Object 26">
                <a:extLst>
                  <a:ext uri="{FF2B5EF4-FFF2-40B4-BE49-F238E27FC236}">
                    <a16:creationId xmlns:a16="http://schemas.microsoft.com/office/drawing/2014/main" id="{82E5FEDF-EE51-3DF5-32B1-F213493F92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0" y="3491"/>
              <a:ext cx="14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14328" imgH="213288" progId="Equation.DSMT4">
                      <p:embed/>
                    </p:oleObj>
                  </mc:Choice>
                  <mc:Fallback>
                    <p:oleObj name="Equation" r:id="rId4" imgW="914328" imgH="213288" progId="Equation.DSMT4">
                      <p:embed/>
                      <p:pic>
                        <p:nvPicPr>
                          <p:cNvPr id="9221" name="Object 26">
                            <a:extLst>
                              <a:ext uri="{FF2B5EF4-FFF2-40B4-BE49-F238E27FC236}">
                                <a16:creationId xmlns:a16="http://schemas.microsoft.com/office/drawing/2014/main" id="{82E5FEDF-EE51-3DF5-32B1-F213493F92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0" y="3491"/>
                            <a:ext cx="1411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Oval 29">
              <a:extLst>
                <a:ext uri="{FF2B5EF4-FFF2-40B4-BE49-F238E27FC236}">
                  <a16:creationId xmlns:a16="http://schemas.microsoft.com/office/drawing/2014/main" id="{606E0627-22DF-E8F9-7A1D-ECA2BA8C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977"/>
              <a:ext cx="737" cy="34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>
              <a:prstShdw prst="shdw17" dist="17961" dir="13500000">
                <a:srgbClr val="5A5A5A"/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评注</a:t>
              </a:r>
            </a:p>
          </p:txBody>
        </p:sp>
      </p:grpSp>
      <p:graphicFrame>
        <p:nvGraphicFramePr>
          <p:cNvPr id="89136" name="Object 48">
            <a:extLst>
              <a:ext uri="{FF2B5EF4-FFF2-40B4-BE49-F238E27FC236}">
                <a16:creationId xmlns:a16="http://schemas.microsoft.com/office/drawing/2014/main" id="{816AA42B-6750-C6AC-FF49-A87327E1A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0638"/>
          <a:ext cx="3246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44500" progId="Equation.DSMT4">
                  <p:embed/>
                </p:oleObj>
              </mc:Choice>
              <mc:Fallback>
                <p:oleObj name="Equation" r:id="rId6" imgW="1524000" imgH="444500" progId="Equation.DSMT4">
                  <p:embed/>
                  <p:pic>
                    <p:nvPicPr>
                      <p:cNvPr id="89136" name="Object 48">
                        <a:extLst>
                          <a:ext uri="{FF2B5EF4-FFF2-40B4-BE49-F238E27FC236}">
                            <a16:creationId xmlns:a16="http://schemas.microsoft.com/office/drawing/2014/main" id="{816AA42B-6750-C6AC-FF49-A87327E1A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0638"/>
                        <a:ext cx="3246437" cy="947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>
            <a:extLst>
              <a:ext uri="{FF2B5EF4-FFF2-40B4-BE49-F238E27FC236}">
                <a16:creationId xmlns:a16="http://schemas.microsoft.com/office/drawing/2014/main" id="{B40A1BE4-9936-9984-E66B-02A7C858B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27463"/>
          <a:ext cx="8040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228600" progId="Equation.DSMT4">
                  <p:embed/>
                </p:oleObj>
              </mc:Choice>
              <mc:Fallback>
                <p:oleObj name="Equation" r:id="rId8" imgW="3429000" imgH="228600" progId="Equation.DSMT4">
                  <p:embed/>
                  <p:pic>
                    <p:nvPicPr>
                      <p:cNvPr id="89138" name="Object 50">
                        <a:extLst>
                          <a:ext uri="{FF2B5EF4-FFF2-40B4-BE49-F238E27FC236}">
                            <a16:creationId xmlns:a16="http://schemas.microsoft.com/office/drawing/2014/main" id="{B40A1BE4-9936-9984-E66B-02A7C858B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27463"/>
                        <a:ext cx="80406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>
            <a:extLst>
              <a:ext uri="{FF2B5EF4-FFF2-40B4-BE49-F238E27FC236}">
                <a16:creationId xmlns:a16="http://schemas.microsoft.com/office/drawing/2014/main" id="{6F7398DC-F22B-8ED5-F15E-FD603432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2546350"/>
          <a:ext cx="20875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89139" name="Object 51">
                        <a:extLst>
                          <a:ext uri="{FF2B5EF4-FFF2-40B4-BE49-F238E27FC236}">
                            <a16:creationId xmlns:a16="http://schemas.microsoft.com/office/drawing/2014/main" id="{6F7398DC-F22B-8ED5-F15E-FD6034326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546350"/>
                        <a:ext cx="208756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1D9F648F-ED27-61E0-3358-BB0F491B59C7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381000"/>
            <a:ext cx="649287" cy="692150"/>
            <a:chOff x="1655" y="845"/>
            <a:chExt cx="454" cy="453"/>
          </a:xfrm>
        </p:grpSpPr>
        <p:grpSp>
          <p:nvGrpSpPr>
            <p:cNvPr id="9230" name="Group 23">
              <a:extLst>
                <a:ext uri="{FF2B5EF4-FFF2-40B4-BE49-F238E27FC236}">
                  <a16:creationId xmlns:a16="http://schemas.microsoft.com/office/drawing/2014/main" id="{55617B61-61CF-8E72-D064-238E9290E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9232" name="Oval 24">
                <a:extLst>
                  <a:ext uri="{FF2B5EF4-FFF2-40B4-BE49-F238E27FC236}">
                    <a16:creationId xmlns:a16="http://schemas.microsoft.com/office/drawing/2014/main" id="{004D6899-1A89-2FC8-AE00-4168190D3C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25">
                <a:extLst>
                  <a:ext uri="{FF2B5EF4-FFF2-40B4-BE49-F238E27FC236}">
                    <a16:creationId xmlns:a16="http://schemas.microsoft.com/office/drawing/2014/main" id="{40C3A7E2-49FE-503F-DAD2-2954550FC2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4" name="Oval 26">
                <a:extLst>
                  <a:ext uri="{FF2B5EF4-FFF2-40B4-BE49-F238E27FC236}">
                    <a16:creationId xmlns:a16="http://schemas.microsoft.com/office/drawing/2014/main" id="{A7E744C9-48C3-DD7B-63BF-54A39EACD8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5" name="Oval 27">
                <a:extLst>
                  <a:ext uri="{FF2B5EF4-FFF2-40B4-BE49-F238E27FC236}">
                    <a16:creationId xmlns:a16="http://schemas.microsoft.com/office/drawing/2014/main" id="{B989DB93-CA31-4F79-E33C-2741DC4AFD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B784ADB9-6BC1-5A7C-CAC6-BA0BFB1620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" name="Text Box 29">
              <a:extLst>
                <a:ext uri="{FF2B5EF4-FFF2-40B4-BE49-F238E27FC236}">
                  <a16:creationId xmlns:a16="http://schemas.microsoft.com/office/drawing/2014/main" id="{7785E960-909C-232F-D2EF-4F72938BCF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68688E-F7F3-196E-ACF9-6EA5A010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3574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7" name="Picture 23">
            <a:extLst>
              <a:ext uri="{FF2B5EF4-FFF2-40B4-BE49-F238E27FC236}">
                <a16:creationId xmlns:a16="http://schemas.microsoft.com/office/drawing/2014/main" id="{76E11930-809F-358B-C57D-4BDD72F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251450"/>
            <a:ext cx="68008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5F63F5C1-9A7C-D646-928A-7195C427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28650"/>
            <a:ext cx="8089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0" name="Rectangle 14">
            <a:extLst>
              <a:ext uri="{FF2B5EF4-FFF2-40B4-BE49-F238E27FC236}">
                <a16:creationId xmlns:a16="http://schemas.microsoft.com/office/drawing/2014/main" id="{70032197-9EBB-CE9C-0252-49FE9263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47913"/>
            <a:ext cx="3960812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利用信息相加性概念来计算：</a:t>
            </a:r>
            <a:endParaRPr lang="zh-CN" altLang="en-US" sz="3200" b="1"/>
          </a:p>
        </p:txBody>
      </p:sp>
      <p:graphicFrame>
        <p:nvGraphicFramePr>
          <p:cNvPr id="11269" name="Object 19">
            <a:extLst>
              <a:ext uri="{FF2B5EF4-FFF2-40B4-BE49-F238E27FC236}">
                <a16:creationId xmlns:a16="http://schemas.microsoft.com/office/drawing/2014/main" id="{9333D29C-8850-6849-487C-4C1356260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5795963"/>
          <a:ext cx="187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96" imgH="213288" progId="Equation.DSMT4">
                  <p:embed/>
                </p:oleObj>
              </mc:Choice>
              <mc:Fallback>
                <p:oleObj name="Equation" r:id="rId5" imgW="708696" imgH="213288" progId="Equation.DSMT4">
                  <p:embed/>
                  <p:pic>
                    <p:nvPicPr>
                      <p:cNvPr id="11269" name="Object 19">
                        <a:extLst>
                          <a:ext uri="{FF2B5EF4-FFF2-40B4-BE49-F238E27FC236}">
                            <a16:creationId xmlns:a16="http://schemas.microsoft.com/office/drawing/2014/main" id="{9333D29C-8850-6849-487C-4C1356260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795963"/>
                        <a:ext cx="18796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0">
            <a:extLst>
              <a:ext uri="{FF2B5EF4-FFF2-40B4-BE49-F238E27FC236}">
                <a16:creationId xmlns:a16="http://schemas.microsoft.com/office/drawing/2014/main" id="{70C135CD-8A9B-75E7-9656-26A90470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32388"/>
            <a:ext cx="1181100" cy="55403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5DFC391A-F862-68BF-65F8-6B35DB6E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716338"/>
            <a:ext cx="3168650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熵</a:t>
            </a:r>
            <a:r>
              <a:rPr lang="zh-CN" altLang="en-US" sz="2400" b="1">
                <a:latin typeface="宋体" panose="02010600030101010101" pitchFamily="2" charset="-122"/>
              </a:rPr>
              <a:t>的概念来计算：</a:t>
            </a:r>
            <a:endParaRPr lang="zh-CN" altLang="en-US" sz="3200" b="1"/>
          </a:p>
        </p:txBody>
      </p:sp>
      <p:graphicFrame>
        <p:nvGraphicFramePr>
          <p:cNvPr id="91163" name="Object 27">
            <a:extLst>
              <a:ext uri="{FF2B5EF4-FFF2-40B4-BE49-F238E27FC236}">
                <a16:creationId xmlns:a16="http://schemas.microsoft.com/office/drawing/2014/main" id="{14DA8A06-79DF-51C9-75EB-96506497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2852738"/>
          <a:ext cx="610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87600" imgH="228600" progId="Equation.DSMT4">
                  <p:embed/>
                </p:oleObj>
              </mc:Choice>
              <mc:Fallback>
                <p:oleObj name="Equation" r:id="rId7" imgW="2387600" imgH="228600" progId="Equation.DSMT4">
                  <p:embed/>
                  <p:pic>
                    <p:nvPicPr>
                      <p:cNvPr id="91163" name="Object 27">
                        <a:extLst>
                          <a:ext uri="{FF2B5EF4-FFF2-40B4-BE49-F238E27FC236}">
                            <a16:creationId xmlns:a16="http://schemas.microsoft.com/office/drawing/2014/main" id="{14DA8A06-79DF-51C9-75EB-965064974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852738"/>
                        <a:ext cx="61087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>
            <a:extLst>
              <a:ext uri="{FF2B5EF4-FFF2-40B4-BE49-F238E27FC236}">
                <a16:creationId xmlns:a16="http://schemas.microsoft.com/office/drawing/2014/main" id="{D6B031A4-249F-5A89-D98C-3B7733EF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292600"/>
          <a:ext cx="6048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800" imgH="228600" progId="Equation.DSMT4">
                  <p:embed/>
                </p:oleObj>
              </mc:Choice>
              <mc:Fallback>
                <p:oleObj name="Equation" r:id="rId9" imgW="2336800" imgH="228600" progId="Equation.DSMT4">
                  <p:embed/>
                  <p:pic>
                    <p:nvPicPr>
                      <p:cNvPr id="91164" name="Object 28">
                        <a:extLst>
                          <a:ext uri="{FF2B5EF4-FFF2-40B4-BE49-F238E27FC236}">
                            <a16:creationId xmlns:a16="http://schemas.microsoft.com/office/drawing/2014/main" id="{D6B031A4-249F-5A89-D98C-3B7733EF3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048375" cy="592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>
            <a:extLst>
              <a:ext uri="{FF2B5EF4-FFF2-40B4-BE49-F238E27FC236}">
                <a16:creationId xmlns:a16="http://schemas.microsoft.com/office/drawing/2014/main" id="{CFAC4190-71D5-B5CA-AB18-660517B7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36975"/>
          <a:ext cx="2881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700" imgH="215900" progId="Equation.DSMT4">
                  <p:embed/>
                </p:oleObj>
              </mc:Choice>
              <mc:Fallback>
                <p:oleObj name="Equation" r:id="rId11" imgW="1282700" imgH="215900" progId="Equation.DSMT4">
                  <p:embed/>
                  <p:pic>
                    <p:nvPicPr>
                      <p:cNvPr id="91168" name="Object 32">
                        <a:extLst>
                          <a:ext uri="{FF2B5EF4-FFF2-40B4-BE49-F238E27FC236}">
                            <a16:creationId xmlns:a16="http://schemas.microsoft.com/office/drawing/2014/main" id="{CFAC4190-71D5-B5CA-AB18-660517B7E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36975"/>
                        <a:ext cx="2881312" cy="4841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FFE6FAAA-4FF7-EE8F-7A58-22519EF669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79413"/>
            <a:ext cx="649288" cy="692150"/>
            <a:chOff x="1655" y="845"/>
            <a:chExt cx="454" cy="453"/>
          </a:xfrm>
        </p:grpSpPr>
        <p:grpSp>
          <p:nvGrpSpPr>
            <p:cNvPr id="10253" name="Group 23">
              <a:extLst>
                <a:ext uri="{FF2B5EF4-FFF2-40B4-BE49-F238E27FC236}">
                  <a16:creationId xmlns:a16="http://schemas.microsoft.com/office/drawing/2014/main" id="{C3F695EA-BDEC-7B80-0AE4-F2F82F6D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255" name="Oval 24">
                <a:extLst>
                  <a:ext uri="{FF2B5EF4-FFF2-40B4-BE49-F238E27FC236}">
                    <a16:creationId xmlns:a16="http://schemas.microsoft.com/office/drawing/2014/main" id="{8E131445-050B-C681-C036-97BBE176B3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6" name="Oval 25">
                <a:extLst>
                  <a:ext uri="{FF2B5EF4-FFF2-40B4-BE49-F238E27FC236}">
                    <a16:creationId xmlns:a16="http://schemas.microsoft.com/office/drawing/2014/main" id="{DFF35DF6-CD43-5493-0F4F-BBA0CF255A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Oval 26">
                <a:extLst>
                  <a:ext uri="{FF2B5EF4-FFF2-40B4-BE49-F238E27FC236}">
                    <a16:creationId xmlns:a16="http://schemas.microsoft.com/office/drawing/2014/main" id="{1EA5AE2B-05C9-CE4E-D706-E43E74BB7E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8" name="Oval 27">
                <a:extLst>
                  <a:ext uri="{FF2B5EF4-FFF2-40B4-BE49-F238E27FC236}">
                    <a16:creationId xmlns:a16="http://schemas.microsoft.com/office/drawing/2014/main" id="{F35ABFB5-92D9-9EE2-FEBB-A5EBE5C781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9" name="Oval 28">
                <a:extLst>
                  <a:ext uri="{FF2B5EF4-FFF2-40B4-BE49-F238E27FC236}">
                    <a16:creationId xmlns:a16="http://schemas.microsoft.com/office/drawing/2014/main" id="{A7B6A807-7C73-5EC8-6E8E-F562F660B0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54" name="Text Box 29">
              <a:extLst>
                <a:ext uri="{FF2B5EF4-FFF2-40B4-BE49-F238E27FC236}">
                  <a16:creationId xmlns:a16="http://schemas.microsoft.com/office/drawing/2014/main" id="{90BA3DC5-A3B4-5095-0C46-98A1F99994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DB93F68-E4D5-233E-3C1E-78C29AB9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3574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01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3" grpId="0" animBg="1"/>
      <p:bldP spid="91158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1">
            <a:extLst>
              <a:ext uri="{FF2B5EF4-FFF2-40B4-BE49-F238E27FC236}">
                <a16:creationId xmlns:a16="http://schemas.microsoft.com/office/drawing/2014/main" id="{F6A7B7D1-73A4-0E8B-0B66-E819BF4E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071563"/>
            <a:ext cx="1077912" cy="568325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97FEA5-B85B-3605-1BB8-183A7F4A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0"/>
          <a:stretch>
            <a:fillRect/>
          </a:stretch>
        </p:blipFill>
        <p:spPr bwMode="auto">
          <a:xfrm>
            <a:off x="1984375" y="4164013"/>
            <a:ext cx="5476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01B4B39-3538-4A9C-0A1A-26A3F047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663700"/>
            <a:ext cx="5305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02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AEFCEDE-2A3E-7517-4B20-9FF4A742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44035" name="Group 8">
            <a:extLst>
              <a:ext uri="{FF2B5EF4-FFF2-40B4-BE49-F238E27FC236}">
                <a16:creationId xmlns:a16="http://schemas.microsoft.com/office/drawing/2014/main" id="{6ED7730B-1DCF-FF34-C407-9EB33589CB7C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44045" name="Oval 9">
              <a:extLst>
                <a:ext uri="{FF2B5EF4-FFF2-40B4-BE49-F238E27FC236}">
                  <a16:creationId xmlns:a16="http://schemas.microsoft.com/office/drawing/2014/main" id="{B6373DEA-44D2-5431-CC83-5F425580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6" name="Oval 10">
              <a:extLst>
                <a:ext uri="{FF2B5EF4-FFF2-40B4-BE49-F238E27FC236}">
                  <a16:creationId xmlns:a16="http://schemas.microsoft.com/office/drawing/2014/main" id="{AD4E1E96-5982-9BB3-6024-A194A96E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036" name="Group 17">
            <a:extLst>
              <a:ext uri="{FF2B5EF4-FFF2-40B4-BE49-F238E27FC236}">
                <a16:creationId xmlns:a16="http://schemas.microsoft.com/office/drawing/2014/main" id="{0BE0331B-9A18-EDDE-14A3-0B7CC729BA3C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44043" name="Oval 18">
              <a:extLst>
                <a:ext uri="{FF2B5EF4-FFF2-40B4-BE49-F238E27FC236}">
                  <a16:creationId xmlns:a16="http://schemas.microsoft.com/office/drawing/2014/main" id="{5C30C79E-8983-48F6-B933-221D5AB9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4" name="Oval 19">
              <a:extLst>
                <a:ext uri="{FF2B5EF4-FFF2-40B4-BE49-F238E27FC236}">
                  <a16:creationId xmlns:a16="http://schemas.microsoft.com/office/drawing/2014/main" id="{443BB62F-25D2-4E33-4812-1A4A274A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39BF13F-90F5-1C55-202A-3C7C4A1FAE4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44041" name="Oval 21">
              <a:extLst>
                <a:ext uri="{FF2B5EF4-FFF2-40B4-BE49-F238E27FC236}">
                  <a16:creationId xmlns:a16="http://schemas.microsoft.com/office/drawing/2014/main" id="{16A639E9-C510-1C6B-750F-5947B52B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2" name="Oval 22">
              <a:extLst>
                <a:ext uri="{FF2B5EF4-FFF2-40B4-BE49-F238E27FC236}">
                  <a16:creationId xmlns:a16="http://schemas.microsoft.com/office/drawing/2014/main" id="{1346ADA8-C44E-867D-65AF-3095DC6E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774D2B7-41D2-FAAD-3792-3EFBDC3A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71F263-46DB-1255-061C-357A633A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89CE317-FE84-5FAA-8C4C-3FA09C3C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5BC5BDC1-6C39-5C95-AC9A-40C8BCE44F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6045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通信系统</a:t>
            </a:r>
            <a:r>
              <a:rPr lang="zh-CN" altLang="en-US" sz="4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性能指标</a:t>
            </a:r>
            <a:endParaRPr lang="zh-CN" altLang="en-US" sz="4400" b="1">
              <a:solidFill>
                <a:srgbClr val="003399"/>
              </a:solidFill>
              <a:latin typeface="楷体_GB2312" pitchFamily="49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9B25CCF-4705-FB9A-4782-32F950CD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3">
            <a:extLst>
              <a:ext uri="{FF2B5EF4-FFF2-40B4-BE49-F238E27FC236}">
                <a16:creationId xmlns:a16="http://schemas.microsoft.com/office/drawing/2014/main" id="{28C64129-AF23-C54F-84C9-DF1A4E31A614}"/>
              </a:ext>
            </a:extLst>
          </p:cNvPr>
          <p:cNvSpPr>
            <a:spLocks noChangeArrowheads="1"/>
          </p:cNvSpPr>
          <p:nvPr/>
        </p:nvSpPr>
        <p:spPr bwMode="auto">
          <a:xfrm rot="-70674">
            <a:off x="4721225" y="1260475"/>
            <a:ext cx="544513" cy="252413"/>
          </a:xfrm>
          <a:prstGeom prst="ellipse">
            <a:avLst/>
          </a:prstGeom>
          <a:gradFill rotWithShape="1">
            <a:gsLst>
              <a:gs pos="0">
                <a:srgbClr val="FFFFFF">
                  <a:alpha val="87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E50A1058-7235-440D-998B-ADA02A20918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250950"/>
            <a:ext cx="1595437" cy="1725613"/>
            <a:chOff x="2381" y="892"/>
            <a:chExt cx="1005" cy="1087"/>
          </a:xfrm>
        </p:grpSpPr>
        <p:sp>
          <p:nvSpPr>
            <p:cNvPr id="46123" name="Oval 8">
              <a:extLst>
                <a:ext uri="{FF2B5EF4-FFF2-40B4-BE49-F238E27FC236}">
                  <a16:creationId xmlns:a16="http://schemas.microsoft.com/office/drawing/2014/main" id="{2829A738-11B2-6150-913D-79A9348B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854"/>
              <a:ext cx="736" cy="125"/>
            </a:xfrm>
            <a:prstGeom prst="ellipse">
              <a:avLst/>
            </a:prstGeom>
            <a:gradFill rotWithShape="0">
              <a:gsLst>
                <a:gs pos="0">
                  <a:srgbClr val="080808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Oval 11">
              <a:extLst>
                <a:ext uri="{FF2B5EF4-FFF2-40B4-BE49-F238E27FC236}">
                  <a16:creationId xmlns:a16="http://schemas.microsoft.com/office/drawing/2014/main" id="{F968ED50-AF74-BAD3-DA95-2ACFD7D1D4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381" y="892"/>
              <a:ext cx="1005" cy="1038"/>
            </a:xfrm>
            <a:prstGeom prst="ellipse">
              <a:avLst/>
            </a:prstGeom>
            <a:solidFill>
              <a:srgbClr val="CCCCFF"/>
            </a:solidFill>
            <a:ln w="0" algn="ctr">
              <a:solidFill>
                <a:srgbClr val="6666FF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Oval 12">
              <a:extLst>
                <a:ext uri="{FF2B5EF4-FFF2-40B4-BE49-F238E27FC236}">
                  <a16:creationId xmlns:a16="http://schemas.microsoft.com/office/drawing/2014/main" id="{05E06C4A-1B9B-126C-D125-95CD88F69A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525" y="901"/>
              <a:ext cx="699" cy="42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84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Oval 14">
              <a:extLst>
                <a:ext uri="{FF2B5EF4-FFF2-40B4-BE49-F238E27FC236}">
                  <a16:creationId xmlns:a16="http://schemas.microsoft.com/office/drawing/2014/main" id="{22AD1DF7-FA62-27B6-36CC-50672E79A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280">
              <a:off x="2447" y="1298"/>
              <a:ext cx="873" cy="62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10" name="Freeform 34">
            <a:extLst>
              <a:ext uri="{FF2B5EF4-FFF2-40B4-BE49-F238E27FC236}">
                <a16:creationId xmlns:a16="http://schemas.microsoft.com/office/drawing/2014/main" id="{A4D4A0A3-E3CE-1A9C-2F74-7E99EC065696}"/>
              </a:ext>
            </a:extLst>
          </p:cNvPr>
          <p:cNvSpPr>
            <a:spLocks/>
          </p:cNvSpPr>
          <p:nvPr/>
        </p:nvSpPr>
        <p:spPr bwMode="auto">
          <a:xfrm>
            <a:off x="5292725" y="1679575"/>
            <a:ext cx="769938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1" name="Freeform 35">
            <a:extLst>
              <a:ext uri="{FF2B5EF4-FFF2-40B4-BE49-F238E27FC236}">
                <a16:creationId xmlns:a16="http://schemas.microsoft.com/office/drawing/2014/main" id="{DEF684B5-B2A4-B02D-DE76-BD09099C22A8}"/>
              </a:ext>
            </a:extLst>
          </p:cNvPr>
          <p:cNvSpPr>
            <a:spLocks/>
          </p:cNvSpPr>
          <p:nvPr/>
        </p:nvSpPr>
        <p:spPr bwMode="auto">
          <a:xfrm>
            <a:off x="3051175" y="1708150"/>
            <a:ext cx="771525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34CAEA02-A801-CDD4-2357-C327382F778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79863"/>
            <a:ext cx="2952750" cy="2663825"/>
            <a:chOff x="732" y="2584"/>
            <a:chExt cx="1129" cy="1337"/>
          </a:xfrm>
        </p:grpSpPr>
        <p:grpSp>
          <p:nvGrpSpPr>
            <p:cNvPr id="46114" name="Group 37">
              <a:extLst>
                <a:ext uri="{FF2B5EF4-FFF2-40B4-BE49-F238E27FC236}">
                  <a16:creationId xmlns:a16="http://schemas.microsoft.com/office/drawing/2014/main" id="{6512F5B0-BB83-BACC-E75A-632D7FA0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64" name="Rectangle 38">
                <a:extLst>
                  <a:ext uri="{FF2B5EF4-FFF2-40B4-BE49-F238E27FC236}">
                    <a16:creationId xmlns:a16="http://schemas.microsoft.com/office/drawing/2014/main" id="{16E448AE-11DE-BDBF-2241-B2C1AF5E5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65" name="Rectangle 39">
                <a:extLst>
                  <a:ext uri="{FF2B5EF4-FFF2-40B4-BE49-F238E27FC236}">
                    <a16:creationId xmlns:a16="http://schemas.microsoft.com/office/drawing/2014/main" id="{B0D7895B-5A91-A1A1-1B5F-282A2B8A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18" name="Freeform 40">
                <a:extLst>
                  <a:ext uri="{FF2B5EF4-FFF2-40B4-BE49-F238E27FC236}">
                    <a16:creationId xmlns:a16="http://schemas.microsoft.com/office/drawing/2014/main" id="{016A23AC-4F7F-F3C3-7A3D-DFADA3C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Freeform 41">
                <a:extLst>
                  <a:ext uri="{FF2B5EF4-FFF2-40B4-BE49-F238E27FC236}">
                    <a16:creationId xmlns:a16="http://schemas.microsoft.com/office/drawing/2014/main" id="{EC3C78E9-C2E2-D99F-58DF-449A46C3A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Freeform 42">
                <a:extLst>
                  <a:ext uri="{FF2B5EF4-FFF2-40B4-BE49-F238E27FC236}">
                    <a16:creationId xmlns:a16="http://schemas.microsoft.com/office/drawing/2014/main" id="{122D92E0-0B02-74E2-DC30-2E812D77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1" name="Rectangle 43">
                <a:extLst>
                  <a:ext uri="{FF2B5EF4-FFF2-40B4-BE49-F238E27FC236}">
                    <a16:creationId xmlns:a16="http://schemas.microsoft.com/office/drawing/2014/main" id="{41697C82-043A-D7A8-67A4-66077B31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Freeform 44">
                <a:extLst>
                  <a:ext uri="{FF2B5EF4-FFF2-40B4-BE49-F238E27FC236}">
                    <a16:creationId xmlns:a16="http://schemas.microsoft.com/office/drawing/2014/main" id="{389B7420-33D4-A07C-E859-A7F9EAE7B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5" name="Rectangle 45">
              <a:extLst>
                <a:ext uri="{FF2B5EF4-FFF2-40B4-BE49-F238E27FC236}">
                  <a16:creationId xmlns:a16="http://schemas.microsoft.com/office/drawing/2014/main" id="{752C6889-749D-88BD-CDFC-19ADD509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24" name="Rectangle 48">
            <a:extLst>
              <a:ext uri="{FF2B5EF4-FFF2-40B4-BE49-F238E27FC236}">
                <a16:creationId xmlns:a16="http://schemas.microsoft.com/office/drawing/2014/main" id="{0BCF2912-7A6F-E2C2-FB04-83017C9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27188"/>
            <a:ext cx="1776412" cy="989012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29" name="Rectangle 53">
            <a:extLst>
              <a:ext uri="{FF2B5EF4-FFF2-40B4-BE49-F238E27FC236}">
                <a16:creationId xmlns:a16="http://schemas.microsoft.com/office/drawing/2014/main" id="{2B497263-FF25-20CE-C703-399CCD8E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1131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30" name="Freeform 54">
            <a:extLst>
              <a:ext uri="{FF2B5EF4-FFF2-40B4-BE49-F238E27FC236}">
                <a16:creationId xmlns:a16="http://schemas.microsoft.com/office/drawing/2014/main" id="{18B4F60D-58FE-4657-19A0-1BAF0C967531}"/>
              </a:ext>
            </a:extLst>
          </p:cNvPr>
          <p:cNvSpPr>
            <a:spLocks/>
          </p:cNvSpPr>
          <p:nvPr/>
        </p:nvSpPr>
        <p:spPr bwMode="auto">
          <a:xfrm>
            <a:off x="6084888" y="15176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35" name="Text Box 59">
            <a:extLst>
              <a:ext uri="{FF2B5EF4-FFF2-40B4-BE49-F238E27FC236}">
                <a16:creationId xmlns:a16="http://schemas.microsoft.com/office/drawing/2014/main" id="{C340EE5E-1CAF-3FC2-7711-BEA940AF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1808163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可靠性</a:t>
            </a:r>
          </a:p>
        </p:txBody>
      </p:sp>
      <p:sp>
        <p:nvSpPr>
          <p:cNvPr id="46093" name="Text Box 36">
            <a:extLst>
              <a:ext uri="{FF2B5EF4-FFF2-40B4-BE49-F238E27FC236}">
                <a16:creationId xmlns:a16="http://schemas.microsoft.com/office/drawing/2014/main" id="{D5AB530A-946F-B148-9023-BB4F945D8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1463" y="360363"/>
            <a:ext cx="10445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5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34243" name="Rectangle 67">
            <a:extLst>
              <a:ext uri="{FF2B5EF4-FFF2-40B4-BE49-F238E27FC236}">
                <a16:creationId xmlns:a16="http://schemas.microsoft.com/office/drawing/2014/main" id="{42AFA45F-4251-42A2-3AFF-083DDA5A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79575"/>
            <a:ext cx="1776412" cy="935038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44" name="Rectangle 68">
            <a:extLst>
              <a:ext uri="{FF2B5EF4-FFF2-40B4-BE49-F238E27FC236}">
                <a16:creationId xmlns:a16="http://schemas.microsoft.com/office/drawing/2014/main" id="{64B7B04E-B374-AAC0-E2A3-1C85197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6846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45" name="Freeform 69">
            <a:extLst>
              <a:ext uri="{FF2B5EF4-FFF2-40B4-BE49-F238E27FC236}">
                <a16:creationId xmlns:a16="http://schemas.microsoft.com/office/drawing/2014/main" id="{BC9789A5-BF80-694B-C035-8BEF65B998DB}"/>
              </a:ext>
            </a:extLst>
          </p:cNvPr>
          <p:cNvSpPr>
            <a:spLocks/>
          </p:cNvSpPr>
          <p:nvPr/>
        </p:nvSpPr>
        <p:spPr bwMode="auto">
          <a:xfrm>
            <a:off x="1195388" y="16192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47" name="Text Box 71">
            <a:extLst>
              <a:ext uri="{FF2B5EF4-FFF2-40B4-BE49-F238E27FC236}">
                <a16:creationId xmlns:a16="http://schemas.microsoft.com/office/drawing/2014/main" id="{287DD61A-90F1-688C-3B61-0A2239E0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824038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有效性</a:t>
            </a:r>
          </a:p>
        </p:txBody>
      </p:sp>
      <p:sp>
        <p:nvSpPr>
          <p:cNvPr id="434248" name="Text Box 72">
            <a:extLst>
              <a:ext uri="{FF2B5EF4-FFF2-40B4-BE49-F238E27FC236}">
                <a16:creationId xmlns:a16="http://schemas.microsoft.com/office/drawing/2014/main" id="{B37E485A-D2C1-5FD1-7064-9C9A7349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35113"/>
            <a:ext cx="142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</a:p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7A4A5C2A-20DB-E084-7665-FB360AB5270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979863"/>
            <a:ext cx="2952750" cy="2663825"/>
            <a:chOff x="732" y="2584"/>
            <a:chExt cx="1129" cy="1337"/>
          </a:xfrm>
        </p:grpSpPr>
        <p:grpSp>
          <p:nvGrpSpPr>
            <p:cNvPr id="46105" name="Group 85">
              <a:extLst>
                <a:ext uri="{FF2B5EF4-FFF2-40B4-BE49-F238E27FC236}">
                  <a16:creationId xmlns:a16="http://schemas.microsoft.com/office/drawing/2014/main" id="{56D59943-41A3-3C3A-B414-CCF51B185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55" name="Rectangle 86">
                <a:extLst>
                  <a:ext uri="{FF2B5EF4-FFF2-40B4-BE49-F238E27FC236}">
                    <a16:creationId xmlns:a16="http://schemas.microsoft.com/office/drawing/2014/main" id="{CC0EC20E-B42D-D9CD-67F8-6D693D118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56" name="Rectangle 87">
                <a:extLst>
                  <a:ext uri="{FF2B5EF4-FFF2-40B4-BE49-F238E27FC236}">
                    <a16:creationId xmlns:a16="http://schemas.microsoft.com/office/drawing/2014/main" id="{97234227-02DD-33EE-638B-85E3B70F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9" name="Freeform 88">
                <a:extLst>
                  <a:ext uri="{FF2B5EF4-FFF2-40B4-BE49-F238E27FC236}">
                    <a16:creationId xmlns:a16="http://schemas.microsoft.com/office/drawing/2014/main" id="{10E4F0CD-2E92-5DC6-AF04-30B995F8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Freeform 89">
                <a:extLst>
                  <a:ext uri="{FF2B5EF4-FFF2-40B4-BE49-F238E27FC236}">
                    <a16:creationId xmlns:a16="http://schemas.microsoft.com/office/drawing/2014/main" id="{5E309F8F-FB36-406A-81E7-38B7155D0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Freeform 90">
                <a:extLst>
                  <a:ext uri="{FF2B5EF4-FFF2-40B4-BE49-F238E27FC236}">
                    <a16:creationId xmlns:a16="http://schemas.microsoft.com/office/drawing/2014/main" id="{37488136-380C-28BB-A12C-99548F5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Rectangle 91">
                <a:extLst>
                  <a:ext uri="{FF2B5EF4-FFF2-40B4-BE49-F238E27FC236}">
                    <a16:creationId xmlns:a16="http://schemas.microsoft.com/office/drawing/2014/main" id="{6830044D-AE51-4104-2F2E-392D24B0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3" name="Freeform 92">
                <a:extLst>
                  <a:ext uri="{FF2B5EF4-FFF2-40B4-BE49-F238E27FC236}">
                    <a16:creationId xmlns:a16="http://schemas.microsoft.com/office/drawing/2014/main" id="{9DEB87BF-73EC-7A9A-1473-2EDF5353B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6" name="Rectangle 93">
              <a:extLst>
                <a:ext uri="{FF2B5EF4-FFF2-40B4-BE49-F238E27FC236}">
                  <a16:creationId xmlns:a16="http://schemas.microsoft.com/office/drawing/2014/main" id="{F2B4681F-4C8D-EFEC-5537-04D04CDC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Text Box 36">
            <a:extLst>
              <a:ext uri="{FF2B5EF4-FFF2-40B4-BE49-F238E27FC236}">
                <a16:creationId xmlns:a16="http://schemas.microsoft.com/office/drawing/2014/main" id="{5E53A3C2-6060-569D-6E87-5DF95D355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35113" y="40084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 拟 通 信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71EFB738-C421-53AE-8702-3624E6D738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4163" y="4037013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字 通 信</a:t>
            </a:r>
          </a:p>
        </p:txBody>
      </p:sp>
      <p:sp>
        <p:nvSpPr>
          <p:cNvPr id="434232" name="Text Box 56">
            <a:extLst>
              <a:ext uri="{FF2B5EF4-FFF2-40B4-BE49-F238E27FC236}">
                <a16:creationId xmlns:a16="http://schemas.microsoft.com/office/drawing/2014/main" id="{E73D8DD5-37EA-CFD7-11DD-46B87B7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916488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传输带宽</a:t>
            </a: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输出信噪比</a:t>
            </a:r>
          </a:p>
        </p:txBody>
      </p:sp>
      <p:sp>
        <p:nvSpPr>
          <p:cNvPr id="434271" name="Text Box 95">
            <a:extLst>
              <a:ext uri="{FF2B5EF4-FFF2-40B4-BE49-F238E27FC236}">
                <a16:creationId xmlns:a16="http://schemas.microsoft.com/office/drawing/2014/main" id="{008E13FA-84F4-D7A8-ACF0-5E2EE964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16488"/>
            <a:ext cx="25209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频带利用率</a:t>
            </a:r>
            <a:r>
              <a:rPr lang="el-GR" altLang="zh-CN" sz="2400" b="1" i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 差错概率</a:t>
            </a:r>
          </a:p>
        </p:txBody>
      </p:sp>
      <p:sp>
        <p:nvSpPr>
          <p:cNvPr id="434272" name="Rectangle 96">
            <a:extLst>
              <a:ext uri="{FF2B5EF4-FFF2-40B4-BE49-F238E27FC236}">
                <a16:creationId xmlns:a16="http://schemas.microsoft.com/office/drawing/2014/main" id="{FC2ECD54-7B30-7ACE-A169-D174DE0D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28950"/>
            <a:ext cx="2879725" cy="522288"/>
          </a:xfrm>
          <a:prstGeom prst="rect">
            <a:avLst/>
          </a:prstGeom>
          <a:noFill/>
          <a:ln w="38100" cmpd="dbl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矛盾、关联、互换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29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4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4" grpId="0" animBg="1"/>
      <p:bldP spid="434229" grpId="0" animBg="1"/>
      <p:bldP spid="434235" grpId="0"/>
      <p:bldP spid="434243" grpId="0" animBg="1"/>
      <p:bldP spid="434244" grpId="0" animBg="1"/>
      <p:bldP spid="434247" grpId="0"/>
      <p:bldP spid="434248" grpId="0"/>
      <p:bldP spid="4" grpId="0"/>
      <p:bldP spid="5" grpId="0"/>
      <p:bldP spid="434232" grpId="0"/>
      <p:bldP spid="434271" grpId="0"/>
      <p:bldP spid="4342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55" name="Object 19">
            <a:extLst>
              <a:ext uri="{FF2B5EF4-FFF2-40B4-BE49-F238E27FC236}">
                <a16:creationId xmlns:a16="http://schemas.microsoft.com/office/drawing/2014/main" id="{E44958F6-34FB-3C94-1A38-9E5911862928}"/>
              </a:ext>
            </a:extLst>
          </p:cNvPr>
          <p:cNvGraphicFramePr>
            <a:graphicFrameLocks noGrp="1" noChangeAspect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3425334287"/>
              </p:ext>
            </p:extLst>
          </p:nvPr>
        </p:nvGraphicFramePr>
        <p:xfrm>
          <a:off x="4206240" y="3839256"/>
          <a:ext cx="12969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431613" progId="Equation.DSMT4">
                  <p:embed/>
                </p:oleObj>
              </mc:Choice>
              <mc:Fallback>
                <p:oleObj name="Equation" r:id="rId3" imgW="520474" imgH="431613" progId="Equation.DSMT4">
                  <p:embed/>
                  <p:pic>
                    <p:nvPicPr>
                      <p:cNvPr id="423955" name="Object 19">
                        <a:extLst>
                          <a:ext uri="{FF2B5EF4-FFF2-40B4-BE49-F238E27FC236}">
                            <a16:creationId xmlns:a16="http://schemas.microsoft.com/office/drawing/2014/main" id="{E44958F6-34FB-3C94-1A38-9E5911862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240" y="3839256"/>
                        <a:ext cx="1296988" cy="1074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8" name="Rectangle 22">
            <a:extLst>
              <a:ext uri="{FF2B5EF4-FFF2-40B4-BE49-F238E27FC236}">
                <a16:creationId xmlns:a16="http://schemas.microsoft.com/office/drawing/2014/main" id="{0E724129-B1B5-0F10-455F-778A251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6" y="5257800"/>
            <a:ext cx="7354887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</a:rPr>
              <a:t>例如：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秒内传输</a:t>
            </a:r>
            <a:r>
              <a:rPr lang="en-US" altLang="zh-CN" sz="2400" b="1" dirty="0">
                <a:latin typeface="宋体" pitchFamily="2" charset="-122"/>
              </a:rPr>
              <a:t>1000</a:t>
            </a:r>
            <a:r>
              <a:rPr lang="zh-CN" altLang="en-US" sz="2400" b="1" dirty="0">
                <a:latin typeface="宋体" pitchFamily="2" charset="-122"/>
              </a:rPr>
              <a:t>个码元，则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400" b="1" i="1" baseline="-25000" dirty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charset="0"/>
              </a:rPr>
              <a:t>=1000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Baud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9D953F6-604E-256E-0F72-E59EFDDB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1.5.1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D70AC12-286E-5EA3-B705-944CAB5F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7"/>
          <a:stretch>
            <a:fillRect/>
          </a:stretch>
        </p:blipFill>
        <p:spPr bwMode="auto">
          <a:xfrm>
            <a:off x="793750" y="1212583"/>
            <a:ext cx="75057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81CDF73-12CF-9C1B-B36B-5F0C9CC0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1" b="37799"/>
          <a:stretch>
            <a:fillRect/>
          </a:stretch>
        </p:blipFill>
        <p:spPr bwMode="auto">
          <a:xfrm>
            <a:off x="793750" y="2851150"/>
            <a:ext cx="7505700" cy="6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11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8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521E2E8D-2D41-334C-DDCC-8FB94C7E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8875"/>
            <a:ext cx="4927600" cy="1785938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   论</a:t>
            </a:r>
            <a:endParaRPr lang="en-US" altLang="zh-CN" sz="6000" dirty="0">
              <a:solidFill>
                <a:srgbClr val="000099"/>
              </a:solidFill>
            </a:endParaRPr>
          </a:p>
        </p:txBody>
      </p:sp>
      <p:pic>
        <p:nvPicPr>
          <p:cNvPr id="6" name="内容占位符 34" descr="通信原理（第7版）展开.jpg">
            <a:extLst>
              <a:ext uri="{FF2B5EF4-FFF2-40B4-BE49-F238E27FC236}">
                <a16:creationId xmlns:a16="http://schemas.microsoft.com/office/drawing/2014/main" id="{E5D23998-7B04-4004-E2F3-588452618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55334" t="2000" r="15137" b="2000"/>
          <a:stretch>
            <a:fillRect/>
          </a:stretch>
        </p:blipFill>
        <p:spPr>
          <a:xfrm>
            <a:off x="5227020" y="1875272"/>
            <a:ext cx="1571626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8CD4C40-D15D-E291-A9FE-7732F12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49" y="4343400"/>
            <a:ext cx="35004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通信原理（第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版）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精编本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0C0BE-C9A2-C709-ED25-4B263501F73B}"/>
              </a:ext>
            </a:extLst>
          </p:cNvPr>
          <p:cNvSpPr/>
          <p:nvPr/>
        </p:nvSpPr>
        <p:spPr>
          <a:xfrm>
            <a:off x="393700" y="1527175"/>
            <a:ext cx="1492250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5400" b="1" kern="0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36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870C-1820-9253-AAAB-1F20C1B1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14" y="1875272"/>
            <a:ext cx="172388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9" name="Rectangle 5">
            <a:extLst>
              <a:ext uri="{FF2B5EF4-FFF2-40B4-BE49-F238E27FC236}">
                <a16:creationId xmlns:a16="http://schemas.microsoft.com/office/drawing/2014/main" id="{0F35E1B0-5F5E-DBCD-7AA1-A21C0779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51238"/>
            <a:ext cx="7561262" cy="26638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与 </a:t>
            </a:r>
            <a:r>
              <a:rPr lang="en-US" altLang="zh-CN" sz="2800" b="1" i="1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的关系</a:t>
            </a:r>
            <a:r>
              <a:rPr lang="en-US" altLang="zh-CN" sz="2800" i="1" dirty="0">
                <a:solidFill>
                  <a:srgbClr val="000099"/>
                </a:solidFill>
                <a:latin typeface="Arial" charset="0"/>
              </a:rPr>
              <a:t>——</a:t>
            </a:r>
            <a:endParaRPr lang="zh-CN" altLang="en-US" sz="2800" dirty="0">
              <a:solidFill>
                <a:schemeClr val="hlink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</a:endParaRPr>
          </a:p>
        </p:txBody>
      </p:sp>
      <p:graphicFrame>
        <p:nvGraphicFramePr>
          <p:cNvPr id="436242" name="Object 18">
            <a:extLst>
              <a:ext uri="{FF2B5EF4-FFF2-40B4-BE49-F238E27FC236}">
                <a16:creationId xmlns:a16="http://schemas.microsoft.com/office/drawing/2014/main" id="{5DAB0780-900D-F3A2-BE3F-37EBDE468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270375"/>
          <a:ext cx="2663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436242" name="Object 18">
                        <a:extLst>
                          <a:ext uri="{FF2B5EF4-FFF2-40B4-BE49-F238E27FC236}">
                            <a16:creationId xmlns:a16="http://schemas.microsoft.com/office/drawing/2014/main" id="{5DAB0780-900D-F3A2-BE3F-37EBDE468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70375"/>
                        <a:ext cx="266382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3" name="Object 19">
            <a:extLst>
              <a:ext uri="{FF2B5EF4-FFF2-40B4-BE49-F238E27FC236}">
                <a16:creationId xmlns:a16="http://schemas.microsoft.com/office/drawing/2014/main" id="{A621CC06-D0DE-96A3-607C-1A715260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207000"/>
          <a:ext cx="3141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436243" name="Object 19">
                        <a:extLst>
                          <a:ext uri="{FF2B5EF4-FFF2-40B4-BE49-F238E27FC236}">
                            <a16:creationId xmlns:a16="http://schemas.microsoft.com/office/drawing/2014/main" id="{A621CC06-D0DE-96A3-607C-1A7152607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207000"/>
                        <a:ext cx="314166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>
            <a:extLst>
              <a:ext uri="{FF2B5EF4-FFF2-40B4-BE49-F238E27FC236}">
                <a16:creationId xmlns:a16="http://schemas.microsoft.com/office/drawing/2014/main" id="{B99310DE-1CD5-EE65-9AED-3DEC44F3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4929188"/>
          <a:ext cx="1571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300" imgH="457200" progId="Equation.DSMT4">
                  <p:embed/>
                </p:oleObj>
              </mc:Choice>
              <mc:Fallback>
                <p:oleObj name="Equation" r:id="rId7" imgW="622300" imgH="457200" progId="Equation.DSMT4">
                  <p:embed/>
                  <p:pic>
                    <p:nvPicPr>
                      <p:cNvPr id="436244" name="Object 20">
                        <a:extLst>
                          <a:ext uri="{FF2B5EF4-FFF2-40B4-BE49-F238E27FC236}">
                            <a16:creationId xmlns:a16="http://schemas.microsoft.com/office/drawing/2014/main" id="{B99310DE-1CD5-EE65-9AED-3DEC44F3D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929188"/>
                        <a:ext cx="1571625" cy="115252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AutoShape 24">
            <a:extLst>
              <a:ext uri="{FF2B5EF4-FFF2-40B4-BE49-F238E27FC236}">
                <a16:creationId xmlns:a16="http://schemas.microsoft.com/office/drawing/2014/main" id="{D008CFC6-70EB-9D18-3970-6EFF45EDD5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17625" y="4545013"/>
            <a:ext cx="325438" cy="1223962"/>
          </a:xfrm>
          <a:prstGeom prst="curvedLeftArrow">
            <a:avLst>
              <a:gd name="adj1" fmla="val 67941"/>
              <a:gd name="adj2" fmla="val 135848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EB7ED-DE4B-6C79-E808-E16EF92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594100"/>
            <a:ext cx="1525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为纽带</a:t>
            </a:r>
            <a:endParaRPr lang="zh-CN" altLang="en-US"/>
          </a:p>
        </p:txBody>
      </p:sp>
      <p:pic>
        <p:nvPicPr>
          <p:cNvPr id="15370" name="Picture 10">
            <a:extLst>
              <a:ext uri="{FF2B5EF4-FFF2-40B4-BE49-F238E27FC236}">
                <a16:creationId xmlns:a16="http://schemas.microsoft.com/office/drawing/2014/main" id="{D7395516-EB0B-9F31-7A3B-D81576EC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73150"/>
            <a:ext cx="7775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1076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4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>
            <a:extLst>
              <a:ext uri="{FF2B5EF4-FFF2-40B4-BE49-F238E27FC236}">
                <a16:creationId xmlns:a16="http://schemas.microsoft.com/office/drawing/2014/main" id="{75F1C8C5-AF64-920E-E1B2-EAA64001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940300"/>
            <a:ext cx="65341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5" name="Rectangle 3">
            <a:extLst>
              <a:ext uri="{FF2B5EF4-FFF2-40B4-BE49-F238E27FC236}">
                <a16:creationId xmlns:a16="http://schemas.microsoft.com/office/drawing/2014/main" id="{A2D2ABD2-6C79-C45D-EEAF-05EFD6F79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1196975"/>
            <a:ext cx="7561263" cy="3311525"/>
          </a:xfrm>
          <a:ln w="28575" cap="flat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）频带利用率</a:t>
            </a:r>
            <a:r>
              <a:rPr lang="en-US" altLang="zh-CN" sz="2800" dirty="0"/>
              <a:t>——</a:t>
            </a:r>
            <a:r>
              <a:rPr lang="zh-CN" altLang="en-US" sz="2400" dirty="0">
                <a:latin typeface="Arial" charset="0"/>
              </a:rPr>
              <a:t>把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dirty="0">
                <a:latin typeface="Arial" charset="0"/>
              </a:rPr>
              <a:t> </a:t>
            </a:r>
            <a:r>
              <a:rPr lang="zh-CN" altLang="en-US" sz="2400" dirty="0">
                <a:latin typeface="Arial" charset="0"/>
              </a:rPr>
              <a:t>与 </a:t>
            </a:r>
            <a:r>
              <a:rPr lang="zh-CN" altLang="en-US" sz="2400" dirty="0">
                <a:solidFill>
                  <a:srgbClr val="000099"/>
                </a:solidFill>
                <a:latin typeface="Arial" charset="0"/>
              </a:rPr>
              <a:t>传输速率</a:t>
            </a:r>
            <a:r>
              <a:rPr lang="zh-CN" altLang="en-US" sz="2400" dirty="0">
                <a:latin typeface="Arial" charset="0"/>
              </a:rPr>
              <a:t> 联系起来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r"/>
              <a:defRPr/>
            </a:pPr>
            <a:r>
              <a:rPr lang="zh-CN" altLang="en-US" sz="2400" b="1" dirty="0"/>
              <a:t>定义为单位带宽内的传输速率，</a:t>
            </a:r>
            <a:r>
              <a:rPr lang="zh-CN" altLang="en-US" sz="2400" dirty="0"/>
              <a:t>即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                                       </a:t>
            </a:r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4CD4D2FF-5648-5E74-F1A5-FDA176AC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id="{4FE44810-263C-FFF6-8942-28870355D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2879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id="{4FE44810-263C-FFF6-8942-28870355D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879725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>
            <a:extLst>
              <a:ext uri="{FF2B5EF4-FFF2-40B4-BE49-F238E27FC236}">
                <a16:creationId xmlns:a16="http://schemas.microsoft.com/office/drawing/2014/main" id="{02C593A3-ECE6-94E4-4116-FE1E039A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9" name="Object 7">
            <a:extLst>
              <a:ext uri="{FF2B5EF4-FFF2-40B4-BE49-F238E27FC236}">
                <a16:creationId xmlns:a16="http://schemas.microsoft.com/office/drawing/2014/main" id="{2CE3B4AC-197D-6AD5-B38F-6C10F9C3B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429000"/>
          <a:ext cx="31353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448519" name="Object 7">
                        <a:extLst>
                          <a:ext uri="{FF2B5EF4-FFF2-40B4-BE49-F238E27FC236}">
                            <a16:creationId xmlns:a16="http://schemas.microsoft.com/office/drawing/2014/main" id="{2CE3B4AC-197D-6AD5-B38F-6C10F9C3B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429000"/>
                        <a:ext cx="3135312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>
            <a:extLst>
              <a:ext uri="{FF2B5EF4-FFF2-40B4-BE49-F238E27FC236}">
                <a16:creationId xmlns:a16="http://schemas.microsoft.com/office/drawing/2014/main" id="{54ED6DD6-2353-53F4-3F7F-FE77133B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21" name="Object 9">
            <a:extLst>
              <a:ext uri="{FF2B5EF4-FFF2-40B4-BE49-F238E27FC236}">
                <a16:creationId xmlns:a16="http://schemas.microsoft.com/office/drawing/2014/main" id="{94A1B8A9-6FFE-CF7F-0163-235223982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448521" name="Object 9">
                        <a:extLst>
                          <a:ext uri="{FF2B5EF4-FFF2-40B4-BE49-F238E27FC236}">
                            <a16:creationId xmlns:a16="http://schemas.microsoft.com/office/drawing/2014/main" id="{94A1B8A9-6FFE-CF7F-0163-235223982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2663825" cy="66357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8CAD5D7D-9824-DFEC-BFE1-F01CB75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072063"/>
            <a:ext cx="1500187" cy="1071562"/>
          </a:xfrm>
          <a:prstGeom prst="cloudCallout">
            <a:avLst>
              <a:gd name="adj1" fmla="val 84395"/>
              <a:gd name="adj2" fmla="val -201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2800" dirty="0">
                <a:solidFill>
                  <a:srgbClr val="8D8D8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9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3CD753A-5414-0623-7B8D-6A6830A3A46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27088" y="1196975"/>
            <a:ext cx="7354887" cy="1944688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误码率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i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7E8DDB8B-3E29-3A41-4339-C7FA8BC4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5562600"/>
            <a:ext cx="7354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1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</a:t>
            </a:r>
            <a:r>
              <a:rPr lang="zh-CN" altLang="en-US" sz="2400" b="1" dirty="0">
                <a:latin typeface="Arial" charset="0"/>
              </a:rPr>
              <a:t>二进制：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=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；  </a:t>
            </a:r>
            <a:r>
              <a:rPr lang="en-US" altLang="zh-CN" sz="2400" b="1" dirty="0">
                <a:latin typeface="Arial" charset="0"/>
              </a:rPr>
              <a:t>M</a:t>
            </a:r>
            <a:r>
              <a:rPr lang="zh-CN" altLang="en-US" sz="2400" b="1" dirty="0">
                <a:latin typeface="Arial" charset="0"/>
              </a:rPr>
              <a:t>进制：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；</a:t>
            </a:r>
            <a:endParaRPr lang="en-US" altLang="zh-CN" sz="2400" b="1" baseline="-25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747190EB-9311-6B6B-6A59-171C969C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4538"/>
            <a:ext cx="7354887" cy="1944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误信率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误比特率）</a:t>
            </a:r>
            <a:r>
              <a:rPr lang="zh-CN" altLang="en-US" sz="2400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rgbClr val="6666FF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8F3B1F-8391-3527-856F-EAD6E98A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1.5.2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20AE2707-3C63-3F21-D6BB-3BDE0600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93"/>
          <a:stretch>
            <a:fillRect/>
          </a:stretch>
        </p:blipFill>
        <p:spPr bwMode="auto">
          <a:xfrm>
            <a:off x="2816225" y="1873250"/>
            <a:ext cx="3800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DBDCB9E-5818-B6C9-7E2F-C1B68BA7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0"/>
          <a:stretch>
            <a:fillRect/>
          </a:stretch>
        </p:blipFill>
        <p:spPr bwMode="auto">
          <a:xfrm>
            <a:off x="2838450" y="3962400"/>
            <a:ext cx="38004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08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allAtOnce"/>
      <p:bldP spid="450569" grpId="0" animBg="1"/>
      <p:bldP spid="450574" grpId="0" build="allAtOnce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549B26-47E1-280A-2E7F-8F71D451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ts val="48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tabLst>
                <a:tab pos="3595688" algn="l"/>
              </a:tabLst>
              <a:defRPr/>
            </a:pP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200" b="1" kern="0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本章小结：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术语，模型，分类，通信方式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数字通信的优缺点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信息量：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i 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H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zh-CN" altLang="en-US" sz="2800" kern="0" baseline="-25000" dirty="0">
                <a:latin typeface="+mn-lt"/>
                <a:ea typeface="黑体" pitchFamily="2" charset="-122"/>
                <a:cs typeface="Arial" charset="0"/>
              </a:rPr>
              <a:t>总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 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kern="0" dirty="0" err="1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l-GR" altLang="zh-CN" sz="2800" kern="0" dirty="0">
                <a:latin typeface="+mn-lt"/>
                <a:ea typeface="黑体" pitchFamily="2" charset="-122"/>
                <a:cs typeface="Arial" charset="0"/>
              </a:rPr>
              <a:t>η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；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e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en-US" altLang="zh-CN" sz="3200" kern="0" dirty="0">
                <a:latin typeface="+mn-lt"/>
                <a:ea typeface="黑体" pitchFamily="2" charset="-122"/>
                <a:cs typeface="Arial" charset="0"/>
              </a:rPr>
              <a:t>   </a:t>
            </a:r>
            <a:r>
              <a:rPr lang="en-US" altLang="zh-CN" sz="3200" kern="0" dirty="0">
                <a:latin typeface="+mn-lt"/>
                <a:ea typeface="+mn-ea"/>
              </a:rPr>
              <a:t>                             </a:t>
            </a:r>
            <a:endParaRPr lang="en-US" altLang="zh-CN" sz="3200" kern="0" dirty="0">
              <a:latin typeface="+mn-lt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71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1CFE-30EE-4BFB-C70C-14986B70E4EE}"/>
              </a:ext>
            </a:extLst>
          </p:cNvPr>
          <p:cNvSpPr txBox="1">
            <a:spLocks/>
          </p:cNvSpPr>
          <p:nvPr/>
        </p:nvSpPr>
        <p:spPr bwMode="auto">
          <a:xfrm>
            <a:off x="2857500" y="2482850"/>
            <a:ext cx="41433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72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345D480-3FC5-755C-4CA9-2BBD309CA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F86441C-69D2-A2A8-31F4-DD78CBDCE545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22541" name="Oval 9">
              <a:extLst>
                <a:ext uri="{FF2B5EF4-FFF2-40B4-BE49-F238E27FC236}">
                  <a16:creationId xmlns:a16="http://schemas.microsoft.com/office/drawing/2014/main" id="{A395795D-9128-9E72-0993-2725954A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Oval 10">
              <a:extLst>
                <a:ext uri="{FF2B5EF4-FFF2-40B4-BE49-F238E27FC236}">
                  <a16:creationId xmlns:a16="http://schemas.microsoft.com/office/drawing/2014/main" id="{C1F5709C-6235-62E4-F148-4C91925B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4F67789C-6DEC-48B2-2777-EDD81F0000FD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22539" name="Oval 18">
              <a:extLst>
                <a:ext uri="{FF2B5EF4-FFF2-40B4-BE49-F238E27FC236}">
                  <a16:creationId xmlns:a16="http://schemas.microsoft.com/office/drawing/2014/main" id="{EA14D86D-864C-7051-179A-D0ABD7E1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Oval 19">
              <a:extLst>
                <a:ext uri="{FF2B5EF4-FFF2-40B4-BE49-F238E27FC236}">
                  <a16:creationId xmlns:a16="http://schemas.microsoft.com/office/drawing/2014/main" id="{A2EE50FA-DD14-A35A-0D5F-12C76FE3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8DF46AAE-8022-B791-6094-DC8B22FE1846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22537" name="Oval 21">
              <a:extLst>
                <a:ext uri="{FF2B5EF4-FFF2-40B4-BE49-F238E27FC236}">
                  <a16:creationId xmlns:a16="http://schemas.microsoft.com/office/drawing/2014/main" id="{A3D96652-2105-2077-A713-6444B233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Oval 22">
              <a:extLst>
                <a:ext uri="{FF2B5EF4-FFF2-40B4-BE49-F238E27FC236}">
                  <a16:creationId xmlns:a16="http://schemas.microsoft.com/office/drawing/2014/main" id="{9CA8C45B-9E45-E455-FE97-F073E095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53A1152-1FD1-5A1C-96CF-742A4C08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C63894-62A5-2216-A1A4-EF3BE50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" y="500465"/>
            <a:ext cx="2928938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F266571-0DA7-ACB5-DFCA-A28785B4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5F55737-CFFD-2E3E-B76C-07C38B3177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通信的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FB1623FD-833E-7D41-A651-5CACC57A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0">
            <a:extLst>
              <a:ext uri="{FF2B5EF4-FFF2-40B4-BE49-F238E27FC236}">
                <a16:creationId xmlns:a16="http://schemas.microsoft.com/office/drawing/2014/main" id="{1149C9DB-2DAD-AD8D-4755-86ABB75508D8}"/>
              </a:ext>
            </a:extLst>
          </p:cNvPr>
          <p:cNvSpPr>
            <a:spLocks/>
          </p:cNvSpPr>
          <p:nvPr/>
        </p:nvSpPr>
        <p:spPr bwMode="auto">
          <a:xfrm rot="-3699576" flipH="1" flipV="1">
            <a:off x="1104900" y="2057400"/>
            <a:ext cx="6627813" cy="3808413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A7C68FC5-2B7C-F0E6-94D2-70DF2A6ADB0F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3929063"/>
            <a:ext cx="1071563" cy="714375"/>
            <a:chOff x="3606887" y="3929066"/>
            <a:chExt cx="1071563" cy="71437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0E6383-51BB-7F8F-E8ED-9A5165482F95}"/>
                </a:ext>
              </a:extLst>
            </p:cNvPr>
            <p:cNvSpPr/>
            <p:nvPr/>
          </p:nvSpPr>
          <p:spPr bwMode="auto">
            <a:xfrm>
              <a:off x="3606887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3" name="矩形 44">
              <a:extLst>
                <a:ext uri="{FF2B5EF4-FFF2-40B4-BE49-F238E27FC236}">
                  <a16:creationId xmlns:a16="http://schemas.microsoft.com/office/drawing/2014/main" id="{FDF64E00-8CAA-080B-EF10-AD0B4E1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900" y="4057654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击鼓</a:t>
              </a:r>
            </a:p>
          </p:txBody>
        </p:sp>
      </p:grpSp>
      <p:grpSp>
        <p:nvGrpSpPr>
          <p:cNvPr id="3" name="组合 54">
            <a:extLst>
              <a:ext uri="{FF2B5EF4-FFF2-40B4-BE49-F238E27FC236}">
                <a16:creationId xmlns:a16="http://schemas.microsoft.com/office/drawing/2014/main" id="{586FD38E-CE20-0FF3-5B5B-437B81CAAD13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3929063"/>
            <a:ext cx="1071562" cy="714375"/>
            <a:chOff x="6107210" y="3929066"/>
            <a:chExt cx="1071563" cy="7143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C6C0C0-0FCD-8360-55AC-7A3065F3A232}"/>
                </a:ext>
              </a:extLst>
            </p:cNvPr>
            <p:cNvSpPr/>
            <p:nvPr/>
          </p:nvSpPr>
          <p:spPr bwMode="auto">
            <a:xfrm>
              <a:off x="6107210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1" name="矩形 44">
              <a:extLst>
                <a:ext uri="{FF2B5EF4-FFF2-40B4-BE49-F238E27FC236}">
                  <a16:creationId xmlns:a16="http://schemas.microsoft.com/office/drawing/2014/main" id="{FBBDE57E-8E1C-16A2-6BE4-BCAF2DFC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223" y="4057654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鸣金</a:t>
              </a:r>
            </a:p>
          </p:txBody>
        </p:sp>
      </p:grpSp>
      <p:grpSp>
        <p:nvGrpSpPr>
          <p:cNvPr id="4" name="组合 55">
            <a:extLst>
              <a:ext uri="{FF2B5EF4-FFF2-40B4-BE49-F238E27FC236}">
                <a16:creationId xmlns:a16="http://schemas.microsoft.com/office/drawing/2014/main" id="{39923AAA-705F-4173-37A0-3CFA38126123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5214938"/>
            <a:ext cx="1071563" cy="714375"/>
            <a:chOff x="2356008" y="5214955"/>
            <a:chExt cx="10715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496350-3601-78FB-C68D-4D83F59F13DB}"/>
                </a:ext>
              </a:extLst>
            </p:cNvPr>
            <p:cNvSpPr/>
            <p:nvPr/>
          </p:nvSpPr>
          <p:spPr bwMode="auto">
            <a:xfrm>
              <a:off x="2356008" y="5214955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9" name="矩形 44">
              <a:extLst>
                <a:ext uri="{FF2B5EF4-FFF2-40B4-BE49-F238E27FC236}">
                  <a16:creationId xmlns:a16="http://schemas.microsoft.com/office/drawing/2014/main" id="{B6DDAF00-091F-257F-B59D-EC6F4ECF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021" y="5343543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电报</a:t>
              </a:r>
            </a:p>
          </p:txBody>
        </p:sp>
      </p:grpSp>
      <p:grpSp>
        <p:nvGrpSpPr>
          <p:cNvPr id="5" name="组合 53">
            <a:extLst>
              <a:ext uri="{FF2B5EF4-FFF2-40B4-BE49-F238E27FC236}">
                <a16:creationId xmlns:a16="http://schemas.microsoft.com/office/drawing/2014/main" id="{09C16781-1585-8C19-9012-94359CADB6C7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3286125"/>
            <a:ext cx="1071562" cy="714375"/>
            <a:chOff x="4821326" y="3286124"/>
            <a:chExt cx="1071563" cy="7143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D024BC-99F1-2599-9D9A-840FF7916EAB}"/>
                </a:ext>
              </a:extLst>
            </p:cNvPr>
            <p:cNvSpPr/>
            <p:nvPr/>
          </p:nvSpPr>
          <p:spPr bwMode="auto">
            <a:xfrm>
              <a:off x="4821326" y="3286124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7" name="矩形 44">
              <a:extLst>
                <a:ext uri="{FF2B5EF4-FFF2-40B4-BE49-F238E27FC236}">
                  <a16:creationId xmlns:a16="http://schemas.microsoft.com/office/drawing/2014/main" id="{F8937D4D-B6A6-7B11-0EB0-CD6B85BA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39" y="3414712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烽火</a:t>
              </a:r>
            </a:p>
          </p:txBody>
        </p:sp>
      </p:grpSp>
      <p:grpSp>
        <p:nvGrpSpPr>
          <p:cNvPr id="6" name="组合 56">
            <a:extLst>
              <a:ext uri="{FF2B5EF4-FFF2-40B4-BE49-F238E27FC236}">
                <a16:creationId xmlns:a16="http://schemas.microsoft.com/office/drawing/2014/main" id="{C55A720E-6B81-9985-0559-15528ABC7502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214938"/>
            <a:ext cx="1071563" cy="714375"/>
            <a:chOff x="3821194" y="5214950"/>
            <a:chExt cx="1071563" cy="7143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F4C381-E1FF-4795-FC43-7DE22AF4A693}"/>
                </a:ext>
              </a:extLst>
            </p:cNvPr>
            <p:cNvSpPr/>
            <p:nvPr/>
          </p:nvSpPr>
          <p:spPr bwMode="auto">
            <a:xfrm>
              <a:off x="3821194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5" name="矩形 44">
              <a:extLst>
                <a:ext uri="{FF2B5EF4-FFF2-40B4-BE49-F238E27FC236}">
                  <a16:creationId xmlns:a16="http://schemas.microsoft.com/office/drawing/2014/main" id="{33C59E7D-0D72-4711-19F4-1D466BB3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207" y="5343538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电话</a:t>
              </a:r>
            </a:p>
          </p:txBody>
        </p:sp>
      </p:grpSp>
      <p:grpSp>
        <p:nvGrpSpPr>
          <p:cNvPr id="7" name="组合 57">
            <a:extLst>
              <a:ext uri="{FF2B5EF4-FFF2-40B4-BE49-F238E27FC236}">
                <a16:creationId xmlns:a16="http://schemas.microsoft.com/office/drawing/2014/main" id="{309F6206-8DC6-B3CD-F9FA-4693797231EE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214938"/>
            <a:ext cx="1071563" cy="714375"/>
            <a:chOff x="5321392" y="5214950"/>
            <a:chExt cx="1071563" cy="7143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2E80FF-0FF5-FD9C-6CFA-0C722CD6BB5C}"/>
                </a:ext>
              </a:extLst>
            </p:cNvPr>
            <p:cNvSpPr/>
            <p:nvPr/>
          </p:nvSpPr>
          <p:spPr bwMode="auto">
            <a:xfrm>
              <a:off x="5321392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3" name="矩形 44">
              <a:extLst>
                <a:ext uri="{FF2B5EF4-FFF2-40B4-BE49-F238E27FC236}">
                  <a16:creationId xmlns:a16="http://schemas.microsoft.com/office/drawing/2014/main" id="{4EFD2230-5E9F-8C90-7856-77D3516C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417" y="5357826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电视</a:t>
              </a:r>
            </a:p>
          </p:txBody>
        </p:sp>
      </p:grpSp>
      <p:grpSp>
        <p:nvGrpSpPr>
          <p:cNvPr id="8" name="组合 58">
            <a:extLst>
              <a:ext uri="{FF2B5EF4-FFF2-40B4-BE49-F238E27FC236}">
                <a16:creationId xmlns:a16="http://schemas.microsoft.com/office/drawing/2014/main" id="{39DB820A-2826-BC7C-7E7A-F6E7C7F6E51A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5214938"/>
            <a:ext cx="1108075" cy="714375"/>
            <a:chOff x="6821590" y="5214950"/>
            <a:chExt cx="1107996" cy="71437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33B16-B15F-A64F-605D-62BFEDDC5A03}"/>
                </a:ext>
              </a:extLst>
            </p:cNvPr>
            <p:cNvSpPr/>
            <p:nvPr/>
          </p:nvSpPr>
          <p:spPr bwMode="auto">
            <a:xfrm>
              <a:off x="6821590" y="521495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1" name="矩形 44">
              <a:extLst>
                <a:ext uri="{FF2B5EF4-FFF2-40B4-BE49-F238E27FC236}">
                  <a16:creationId xmlns:a16="http://schemas.microsoft.com/office/drawing/2014/main" id="{F1C0D181-E0ED-6042-34BF-0AF5F8D0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590" y="534353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" name="组合 59">
            <a:extLst>
              <a:ext uri="{FF2B5EF4-FFF2-40B4-BE49-F238E27FC236}">
                <a16:creationId xmlns:a16="http://schemas.microsoft.com/office/drawing/2014/main" id="{45248C3F-F4CE-741E-24DC-CF534D49EA5E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4429125"/>
            <a:ext cx="1108075" cy="714375"/>
            <a:chOff x="892236" y="4429132"/>
            <a:chExt cx="1107996" cy="7143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F5CF55-F5F1-56FB-E42F-C903057C87E0}"/>
                </a:ext>
              </a:extLst>
            </p:cNvPr>
            <p:cNvSpPr/>
            <p:nvPr/>
          </p:nvSpPr>
          <p:spPr bwMode="auto">
            <a:xfrm>
              <a:off x="892236" y="4429132"/>
              <a:ext cx="1071487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9" name="矩形 44">
              <a:extLst>
                <a:ext uri="{FF2B5EF4-FFF2-40B4-BE49-F238E27FC236}">
                  <a16:creationId xmlns:a16="http://schemas.microsoft.com/office/drawing/2014/main" id="{7EA8D3F5-3DBE-C352-E777-AB690B61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236" y="455772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数字化</a:t>
              </a: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579680DC-5316-F221-C620-1A0B5A67B901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3643313"/>
            <a:ext cx="1108075" cy="714375"/>
            <a:chOff x="1535178" y="3643314"/>
            <a:chExt cx="1107996" cy="7143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CCE887-F2D2-7C28-687B-142FC86D38C9}"/>
                </a:ext>
              </a:extLst>
            </p:cNvPr>
            <p:cNvSpPr/>
            <p:nvPr/>
          </p:nvSpPr>
          <p:spPr bwMode="auto">
            <a:xfrm>
              <a:off x="1535178" y="364331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7" name="矩形 44">
              <a:extLst>
                <a:ext uri="{FF2B5EF4-FFF2-40B4-BE49-F238E27FC236}">
                  <a16:creationId xmlns:a16="http://schemas.microsoft.com/office/drawing/2014/main" id="{F4D62977-6357-AACF-9C50-ACD0915A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78" y="377190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智能化</a:t>
              </a:r>
            </a:p>
          </p:txBody>
        </p:sp>
      </p:grpSp>
      <p:grpSp>
        <p:nvGrpSpPr>
          <p:cNvPr id="11" name="组合 61">
            <a:extLst>
              <a:ext uri="{FF2B5EF4-FFF2-40B4-BE49-F238E27FC236}">
                <a16:creationId xmlns:a16="http://schemas.microsoft.com/office/drawing/2014/main" id="{3EA64FDB-274D-B335-FECF-7C3AF2EFB8DF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2928938"/>
            <a:ext cx="1108075" cy="714375"/>
            <a:chOff x="2249558" y="2928934"/>
            <a:chExt cx="1107996" cy="71437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DC7346E-7258-DB3E-57C0-EDCB4046A7A5}"/>
                </a:ext>
              </a:extLst>
            </p:cNvPr>
            <p:cNvSpPr/>
            <p:nvPr/>
          </p:nvSpPr>
          <p:spPr bwMode="auto">
            <a:xfrm>
              <a:off x="2249558" y="292893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5" name="矩形 44">
              <a:extLst>
                <a:ext uri="{FF2B5EF4-FFF2-40B4-BE49-F238E27FC236}">
                  <a16:creationId xmlns:a16="http://schemas.microsoft.com/office/drawing/2014/main" id="{1AC0BA72-6018-B567-3120-54304FC9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558" y="305752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高速化</a:t>
              </a:r>
            </a:p>
          </p:txBody>
        </p:sp>
      </p:grpSp>
      <p:grpSp>
        <p:nvGrpSpPr>
          <p:cNvPr id="12" name="组合 62">
            <a:extLst>
              <a:ext uri="{FF2B5EF4-FFF2-40B4-BE49-F238E27FC236}">
                <a16:creationId xmlns:a16="http://schemas.microsoft.com/office/drawing/2014/main" id="{5E671CAC-C3F4-A642-8196-B030AF4ECDBB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2300288"/>
            <a:ext cx="1108075" cy="714375"/>
            <a:chOff x="3074408" y="2300280"/>
            <a:chExt cx="1107996" cy="714375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A1322A01-A1F2-BCC8-7B51-B85AA49E9F31}"/>
                </a:ext>
              </a:extLst>
            </p:cNvPr>
            <p:cNvSpPr/>
            <p:nvPr/>
          </p:nvSpPr>
          <p:spPr bwMode="auto">
            <a:xfrm>
              <a:off x="3074408" y="230028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3" name="矩形 44">
              <a:extLst>
                <a:ext uri="{FF2B5EF4-FFF2-40B4-BE49-F238E27FC236}">
                  <a16:creationId xmlns:a16="http://schemas.microsoft.com/office/drawing/2014/main" id="{F8920982-8CA0-BFDB-A88C-64290DCE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408" y="242886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宽带化</a:t>
              </a:r>
            </a:p>
          </p:txBody>
        </p:sp>
      </p:grpSp>
      <p:grpSp>
        <p:nvGrpSpPr>
          <p:cNvPr id="13" name="组合 64">
            <a:extLst>
              <a:ext uri="{FF2B5EF4-FFF2-40B4-BE49-F238E27FC236}">
                <a16:creationId xmlns:a16="http://schemas.microsoft.com/office/drawing/2014/main" id="{8727644D-E548-7CCD-F45A-DAAE30F08DF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443038"/>
            <a:ext cx="1108075" cy="714375"/>
            <a:chOff x="5217548" y="1443024"/>
            <a:chExt cx="1107996" cy="71437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2E6902-33D0-E37E-1560-EC1931753826}"/>
                </a:ext>
              </a:extLst>
            </p:cNvPr>
            <p:cNvSpPr/>
            <p:nvPr/>
          </p:nvSpPr>
          <p:spPr bwMode="auto">
            <a:xfrm>
              <a:off x="5217548" y="144302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1" name="矩形 44">
              <a:extLst>
                <a:ext uri="{FF2B5EF4-FFF2-40B4-BE49-F238E27FC236}">
                  <a16:creationId xmlns:a16="http://schemas.microsoft.com/office/drawing/2014/main" id="{F2242858-D398-D31D-B852-1057411C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548" y="157161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移动化</a:t>
              </a:r>
            </a:p>
          </p:txBody>
        </p:sp>
      </p:grpSp>
      <p:grpSp>
        <p:nvGrpSpPr>
          <p:cNvPr id="14" name="组合 65">
            <a:extLst>
              <a:ext uri="{FF2B5EF4-FFF2-40B4-BE49-F238E27FC236}">
                <a16:creationId xmlns:a16="http://schemas.microsoft.com/office/drawing/2014/main" id="{6811F30A-3079-1655-9426-B3327DE2F7BC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14438"/>
            <a:ext cx="1108075" cy="714375"/>
            <a:chOff x="6360556" y="1214422"/>
            <a:chExt cx="1107996" cy="714375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96D7A7-7F4A-DADE-44CD-7BAB123EA717}"/>
                </a:ext>
              </a:extLst>
            </p:cNvPr>
            <p:cNvSpPr/>
            <p:nvPr/>
          </p:nvSpPr>
          <p:spPr bwMode="auto">
            <a:xfrm>
              <a:off x="6360556" y="1214422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9" name="矩形 44">
              <a:extLst>
                <a:ext uri="{FF2B5EF4-FFF2-40B4-BE49-F238E27FC236}">
                  <a16:creationId xmlns:a16="http://schemas.microsoft.com/office/drawing/2014/main" id="{0DEFB1D3-2463-CFBE-A34A-AA8F875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56" y="134301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个人化</a:t>
              </a:r>
            </a:p>
          </p:txBody>
        </p:sp>
      </p:grpSp>
      <p:sp>
        <p:nvSpPr>
          <p:cNvPr id="48" name="矩形 44">
            <a:extLst>
              <a:ext uri="{FF2B5EF4-FFF2-40B4-BE49-F238E27FC236}">
                <a16:creationId xmlns:a16="http://schemas.microsoft.com/office/drawing/2014/main" id="{1970B1CC-2BB3-C6DF-7370-6BC81C79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86375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sp>
        <p:nvSpPr>
          <p:cNvPr id="49" name="矩形 44">
            <a:extLst>
              <a:ext uri="{FF2B5EF4-FFF2-40B4-BE49-F238E27FC236}">
                <a16:creationId xmlns:a16="http://schemas.microsoft.com/office/drawing/2014/main" id="{5467861C-DF4B-D17B-0C80-6C01B04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500563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grpSp>
        <p:nvGrpSpPr>
          <p:cNvPr id="16" name="组合 63">
            <a:extLst>
              <a:ext uri="{FF2B5EF4-FFF2-40B4-BE49-F238E27FC236}">
                <a16:creationId xmlns:a16="http://schemas.microsoft.com/office/drawing/2014/main" id="{E87C0286-EAE0-56F7-8308-5BD939356A25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1785938"/>
            <a:ext cx="1108075" cy="714375"/>
            <a:chOff x="4074540" y="1785926"/>
            <a:chExt cx="1107996" cy="71437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B76FB26-E66D-26DF-CEBA-F4B76EFAB83C}"/>
                </a:ext>
              </a:extLst>
            </p:cNvPr>
            <p:cNvSpPr/>
            <p:nvPr/>
          </p:nvSpPr>
          <p:spPr bwMode="auto">
            <a:xfrm>
              <a:off x="4074540" y="1785926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7" name="矩形 44">
              <a:extLst>
                <a:ext uri="{FF2B5EF4-FFF2-40B4-BE49-F238E27FC236}">
                  <a16:creationId xmlns:a16="http://schemas.microsoft.com/office/drawing/2014/main" id="{3355C957-1125-EBAE-4B9D-ADDE720B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540" y="1914514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综合化</a:t>
              </a: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27923885-995B-0E27-9AA4-7AC48D88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556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通信的发展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EA6F4F9-3612-2C7B-0A9A-F0DBF934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786063"/>
            <a:ext cx="6572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4">
            <a:extLst>
              <a:ext uri="{FF2B5EF4-FFF2-40B4-BE49-F238E27FC236}">
                <a16:creationId xmlns:a16="http://schemas.microsoft.com/office/drawing/2014/main" id="{0112FCBA-223F-524B-9B70-53620078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5688" name="AutoShape 8">
            <a:extLst>
              <a:ext uri="{FF2B5EF4-FFF2-40B4-BE49-F238E27FC236}">
                <a16:creationId xmlns:a16="http://schemas.microsoft.com/office/drawing/2014/main" id="{4A7BF85E-CA4B-E15D-0D54-DFC03F34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606800"/>
            <a:ext cx="754063" cy="428625"/>
          </a:xfrm>
          <a:prstGeom prst="wedgeRoundRectCallout">
            <a:avLst>
              <a:gd name="adj1" fmla="val 76472"/>
              <a:gd name="adj2" fmla="val -54250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</a:p>
        </p:txBody>
      </p:sp>
      <p:sp>
        <p:nvSpPr>
          <p:cNvPr id="455689" name="AutoShape 9">
            <a:extLst>
              <a:ext uri="{FF2B5EF4-FFF2-40B4-BE49-F238E27FC236}">
                <a16:creationId xmlns:a16="http://schemas.microsoft.com/office/drawing/2014/main" id="{0720ED4C-B5F8-04F5-34DE-D24A085C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917825"/>
            <a:ext cx="1285875" cy="428625"/>
          </a:xfrm>
          <a:prstGeom prst="wedgeRoundRectCallout">
            <a:avLst>
              <a:gd name="adj1" fmla="val -21079"/>
              <a:gd name="adj2" fmla="val 127079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</a:p>
        </p:txBody>
      </p:sp>
      <p:sp>
        <p:nvSpPr>
          <p:cNvPr id="455692" name="AutoShape 12">
            <a:extLst>
              <a:ext uri="{FF2B5EF4-FFF2-40B4-BE49-F238E27FC236}">
                <a16:creationId xmlns:a16="http://schemas.microsoft.com/office/drawing/2014/main" id="{336E1EBD-589B-60D5-91A5-7D4052D5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914900"/>
            <a:ext cx="3286125" cy="1225550"/>
          </a:xfrm>
          <a:prstGeom prst="wedgeRoundRectCallout">
            <a:avLst>
              <a:gd name="adj1" fmla="val 28134"/>
              <a:gd name="adj2" fmla="val -100727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放大、调制，产生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，并耦合到发射天线</a:t>
            </a:r>
          </a:p>
        </p:txBody>
      </p:sp>
      <p:sp>
        <p:nvSpPr>
          <p:cNvPr id="455694" name="AutoShape 14">
            <a:extLst>
              <a:ext uri="{FF2B5EF4-FFF2-40B4-BE49-F238E27FC236}">
                <a16:creationId xmlns:a16="http://schemas.microsoft.com/office/drawing/2014/main" id="{EDFC8EEA-A57C-2F72-CD29-5AC3D8D5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562100"/>
            <a:ext cx="3136900" cy="785813"/>
          </a:xfrm>
          <a:prstGeom prst="wedgeRoundRectCallout">
            <a:avLst>
              <a:gd name="adj1" fmla="val -43778"/>
              <a:gd name="adj2" fmla="val 13938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接收天线将电磁波转换为</a:t>
            </a:r>
            <a:r>
              <a:rPr lang="en-US" altLang="zh-CN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（含有噪声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55695" name="AutoShape 15">
            <a:extLst>
              <a:ext uri="{FF2B5EF4-FFF2-40B4-BE49-F238E27FC236}">
                <a16:creationId xmlns:a16="http://schemas.microsoft.com/office/drawing/2014/main" id="{A3276ACF-F088-3B1E-C0AD-9AB9D3F3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881563"/>
            <a:ext cx="3429000" cy="1214437"/>
          </a:xfrm>
          <a:prstGeom prst="wedgeRoundRectCallout">
            <a:avLst>
              <a:gd name="adj1" fmla="val -15148"/>
              <a:gd name="adj2" fmla="val -10350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解调还原为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，再经音频功放后，驱动扬声器，还原为</a:t>
            </a:r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5D63F52-AF1D-47FE-EDB2-32CAEC2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295400"/>
            <a:ext cx="3429000" cy="1143000"/>
          </a:xfrm>
          <a:prstGeom prst="wedgeRoundRectCallout">
            <a:avLst>
              <a:gd name="adj1" fmla="val 36319"/>
              <a:gd name="adj2" fmla="val 89468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发射天线将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感应成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可以辐射到大气中的电磁波                      （无线电波）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EB8EC7-F98E-7CBE-14C1-36511E2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445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信息 信号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/>
      <p:bldP spid="455689" grpId="0" animBg="1"/>
      <p:bldP spid="455692" grpId="0" animBg="1"/>
      <p:bldP spid="455694" grpId="0" animBg="1"/>
      <p:bldP spid="45569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B876E42A-D954-9094-96FB-936180D12E2E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5357813"/>
            <a:ext cx="3971925" cy="684212"/>
            <a:chOff x="150485" y="1039790"/>
            <a:chExt cx="2879743" cy="960072"/>
          </a:xfrm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6D6F9F67-2614-5E66-F069-7A74FFAB6762}"/>
                </a:ext>
              </a:extLst>
            </p:cNvPr>
            <p:cNvSpPr/>
            <p:nvPr/>
          </p:nvSpPr>
          <p:spPr>
            <a:xfrm>
              <a:off x="150485" y="1039790"/>
              <a:ext cx="2827949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9DDE8DF6-A17F-E1EC-9BED-ECFB8E8EED75}"/>
                </a:ext>
              </a:extLst>
            </p:cNvPr>
            <p:cNvSpPr/>
            <p:nvPr/>
          </p:nvSpPr>
          <p:spPr>
            <a:xfrm>
              <a:off x="307018" y="1039790"/>
              <a:ext cx="2723210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消息中蕴含的有效内容。</a:t>
              </a:r>
              <a:endParaRPr lang="zh-CN" altLang="en-US" sz="2600" b="1" dirty="0"/>
            </a:p>
          </p:txBody>
        </p:sp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DB67A20E-A0C4-B143-2C28-EE2F88E0A708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585913"/>
            <a:ext cx="2679700" cy="1009650"/>
            <a:chOff x="322157" y="1039790"/>
            <a:chExt cx="2789662" cy="1135752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FDE1B0D0-0CCF-29D8-432A-859CCDA155F1}"/>
                </a:ext>
              </a:extLst>
            </p:cNvPr>
            <p:cNvSpPr/>
            <p:nvPr/>
          </p:nvSpPr>
          <p:spPr>
            <a:xfrm>
              <a:off x="322157" y="1039790"/>
              <a:ext cx="2789662" cy="113575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圆角矩形 7">
              <a:extLst>
                <a:ext uri="{FF2B5EF4-FFF2-40B4-BE49-F238E27FC236}">
                  <a16:creationId xmlns:a16="http://schemas.microsoft.com/office/drawing/2014/main" id="{A45779E5-23D3-00D2-CDBC-BD655832891B}"/>
                </a:ext>
              </a:extLst>
            </p:cNvPr>
            <p:cNvSpPr/>
            <p:nvPr/>
          </p:nvSpPr>
          <p:spPr>
            <a:xfrm>
              <a:off x="355210" y="1073719"/>
              <a:ext cx="2723556" cy="106789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：通信系统传输</a:t>
              </a:r>
              <a:endParaRPr lang="en-US" altLang="zh-CN" sz="2400" b="1" dirty="0">
                <a:latin typeface="+mn-ea"/>
              </a:endParaRPr>
            </a:p>
            <a:p>
              <a:pPr algn="ctr"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的对象。形式多种</a:t>
              </a:r>
              <a:r>
                <a:rPr lang="en-US" altLang="zh-CN" sz="2400" b="1" dirty="0">
                  <a:latin typeface="+mn-ea"/>
                </a:rPr>
                <a:t>:</a:t>
              </a:r>
              <a:endParaRPr lang="zh-CN" altLang="en-US" sz="2400" b="1" dirty="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20DABF81-F37B-D7FF-7154-AD251E53F815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728913"/>
            <a:ext cx="3714750" cy="2214562"/>
            <a:chOff x="322157" y="2262993"/>
            <a:chExt cx="3720405" cy="1643073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7D992-2FE6-A68F-C05D-86AC6E82CEDD}"/>
                </a:ext>
              </a:extLst>
            </p:cNvPr>
            <p:cNvSpPr/>
            <p:nvPr/>
          </p:nvSpPr>
          <p:spPr>
            <a:xfrm>
              <a:off x="322157" y="2422000"/>
              <a:ext cx="3219582" cy="1255567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10">
              <a:extLst>
                <a:ext uri="{FF2B5EF4-FFF2-40B4-BE49-F238E27FC236}">
                  <a16:creationId xmlns:a16="http://schemas.microsoft.com/office/drawing/2014/main" id="{1C67D4D1-1C39-C5FE-9B24-F934219EFE79}"/>
                </a:ext>
              </a:extLst>
            </p:cNvPr>
            <p:cNvSpPr/>
            <p:nvPr/>
          </p:nvSpPr>
          <p:spPr>
            <a:xfrm>
              <a:off x="355546" y="2262993"/>
              <a:ext cx="3687016" cy="1643073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zh-CN" altLang="en-US" sz="2400" b="1" dirty="0"/>
            </a:p>
          </p:txBody>
        </p:sp>
      </p:grpSp>
      <p:grpSp>
        <p:nvGrpSpPr>
          <p:cNvPr id="5" name="组合 45">
            <a:extLst>
              <a:ext uri="{FF2B5EF4-FFF2-40B4-BE49-F238E27FC236}">
                <a16:creationId xmlns:a16="http://schemas.microsoft.com/office/drawing/2014/main" id="{3BAD6F46-1E02-D407-31BC-328797A5BB44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1576388"/>
            <a:ext cx="2643187" cy="1009650"/>
            <a:chOff x="297274" y="1039773"/>
            <a:chExt cx="2814545" cy="1135769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134FF83-D137-03D0-DFFE-FE6E1C66B2A7}"/>
                </a:ext>
              </a:extLst>
            </p:cNvPr>
            <p:cNvSpPr/>
            <p:nvPr/>
          </p:nvSpPr>
          <p:spPr>
            <a:xfrm>
              <a:off x="322630" y="1039773"/>
              <a:ext cx="2789189" cy="1135769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7">
              <a:extLst>
                <a:ext uri="{FF2B5EF4-FFF2-40B4-BE49-F238E27FC236}">
                  <a16:creationId xmlns:a16="http://schemas.microsoft.com/office/drawing/2014/main" id="{6FF405D7-9077-F43D-AEE5-E54C095141B5}"/>
                </a:ext>
              </a:extLst>
            </p:cNvPr>
            <p:cNvSpPr/>
            <p:nvPr/>
          </p:nvSpPr>
          <p:spPr>
            <a:xfrm>
              <a:off x="297274" y="1039773"/>
              <a:ext cx="2723262" cy="1067909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32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</a:t>
              </a:r>
              <a:r>
                <a:rPr lang="zh-CN" altLang="en-US" sz="2400" b="1" dirty="0">
                  <a:latin typeface="宋体" pitchFamily="2" charset="-122"/>
                </a:rPr>
                <a:t>的电表示形式</a:t>
              </a:r>
              <a:r>
                <a:rPr lang="en-US" altLang="zh-CN" sz="2400" b="1" dirty="0">
                  <a:latin typeface="宋体" pitchFamily="2" charset="-122"/>
                </a:rPr>
                <a:t>/</a:t>
              </a:r>
              <a:r>
                <a:rPr lang="zh-CN" altLang="en-US" sz="2400" b="1" dirty="0">
                  <a:latin typeface="宋体" pitchFamily="2" charset="-122"/>
                </a:rPr>
                <a:t>传输载体。</a:t>
              </a:r>
              <a:endParaRPr lang="zh-CN" altLang="en-US" sz="2400" b="1" dirty="0"/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CACA64A7-9CD9-A2EB-6B01-F509289DFEB0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586038"/>
            <a:ext cx="3500437" cy="2428875"/>
            <a:chOff x="322157" y="2262993"/>
            <a:chExt cx="3720405" cy="1802080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C0A5D0B-8392-0054-D2D7-39F9E39C8230}"/>
                </a:ext>
              </a:extLst>
            </p:cNvPr>
            <p:cNvSpPr/>
            <p:nvPr/>
          </p:nvSpPr>
          <p:spPr>
            <a:xfrm>
              <a:off x="322157" y="2496203"/>
              <a:ext cx="3416698" cy="1272056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10">
              <a:extLst>
                <a:ext uri="{FF2B5EF4-FFF2-40B4-BE49-F238E27FC236}">
                  <a16:creationId xmlns:a16="http://schemas.microsoft.com/office/drawing/2014/main" id="{03094637-AF04-ED45-03A9-1DF6AFA5832A}"/>
                </a:ext>
              </a:extLst>
            </p:cNvPr>
            <p:cNvSpPr/>
            <p:nvPr/>
          </p:nvSpPr>
          <p:spPr>
            <a:xfrm>
              <a:off x="355902" y="2262993"/>
              <a:ext cx="3686660" cy="1802080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模拟信号：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数字信号：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FF0000"/>
                </a:buClr>
                <a:buSzPct val="80000"/>
                <a:defRPr/>
              </a:pPr>
              <a:r>
                <a:rPr lang="zh-CN" altLang="en-US" sz="2400" b="1" dirty="0">
                  <a:latin typeface="+mn-ea"/>
                </a:rPr>
                <a:t>   </a:t>
              </a:r>
              <a:endParaRPr lang="zh-CN" altLang="en-US" sz="2400" b="1" dirty="0"/>
            </a:p>
          </p:txBody>
        </p:sp>
      </p:grpSp>
      <p:cxnSp>
        <p:nvCxnSpPr>
          <p:cNvPr id="40971" name="直接连接符 58">
            <a:extLst>
              <a:ext uri="{FF2B5EF4-FFF2-40B4-BE49-F238E27FC236}">
                <a16:creationId xmlns:a16="http://schemas.microsoft.com/office/drawing/2014/main" id="{17005F23-355D-9235-44CD-DAFE8DDAA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14813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直接连接符 60">
            <a:extLst>
              <a:ext uri="{FF2B5EF4-FFF2-40B4-BE49-F238E27FC236}">
                <a16:creationId xmlns:a16="http://schemas.microsoft.com/office/drawing/2014/main" id="{76C799E2-1814-FC7D-5B43-14835F5D2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直接连接符 66">
            <a:extLst>
              <a:ext uri="{FF2B5EF4-FFF2-40B4-BE49-F238E27FC236}">
                <a16:creationId xmlns:a16="http://schemas.microsoft.com/office/drawing/2014/main" id="{DADDE52F-8516-036C-888B-4F09DE7A3BF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5750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直接连接符 68">
            <a:extLst>
              <a:ext uri="{FF2B5EF4-FFF2-40B4-BE49-F238E27FC236}">
                <a16:creationId xmlns:a16="http://schemas.microsoft.com/office/drawing/2014/main" id="{C858BC7D-43F6-64A9-1338-C956B5576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4841505C-F357-A06B-4570-856FA6B81CFA}"/>
              </a:ext>
            </a:extLst>
          </p:cNvPr>
          <p:cNvSpPr/>
          <p:nvPr/>
        </p:nvSpPr>
        <p:spPr bwMode="auto">
          <a:xfrm>
            <a:off x="5214938" y="2586038"/>
            <a:ext cx="3327400" cy="2428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400" b="1" dirty="0">
                <a:latin typeface="+mn-ea"/>
              </a:rPr>
              <a:t>信号参量取值连续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b="1" dirty="0">
                <a:latin typeface="+mn-ea"/>
              </a:rPr>
              <a:t>   信号参量取值离散</a:t>
            </a:r>
            <a:endParaRPr lang="zh-CN" altLang="en-US" sz="2400" b="1" dirty="0"/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5044A41B-1FE3-DB36-064E-5BE0E83C0BE2}"/>
              </a:ext>
            </a:extLst>
          </p:cNvPr>
          <p:cNvSpPr/>
          <p:nvPr/>
        </p:nvSpPr>
        <p:spPr bwMode="auto">
          <a:xfrm>
            <a:off x="1214438" y="2727325"/>
            <a:ext cx="3286125" cy="2214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语音、温度、图像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数据、文字、符号</a:t>
            </a:r>
            <a:r>
              <a:rPr lang="zh-CN" altLang="en-US" sz="2400" b="1" dirty="0">
                <a:latin typeface="+mn-ea"/>
                <a:sym typeface="Wingdings"/>
              </a:rPr>
              <a:t></a:t>
            </a:r>
            <a:endParaRPr lang="zh-CN" altLang="en-US" sz="2400" b="1" dirty="0"/>
          </a:p>
        </p:txBody>
      </p:sp>
      <p:sp>
        <p:nvSpPr>
          <p:cNvPr id="39" name="圆角矩形 10">
            <a:extLst>
              <a:ext uri="{FF2B5EF4-FFF2-40B4-BE49-F238E27FC236}">
                <a16:creationId xmlns:a16="http://schemas.microsoft.com/office/drawing/2014/main" id="{C458CDC4-CED8-2C24-66D1-45FA4641C5BC}"/>
              </a:ext>
            </a:extLst>
          </p:cNvPr>
          <p:cNvSpPr/>
          <p:nvPr/>
        </p:nvSpPr>
        <p:spPr bwMode="auto">
          <a:xfrm>
            <a:off x="1319213" y="2728913"/>
            <a:ext cx="3681412" cy="22145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连续消息：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离散消息：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D3B05EE-60DB-AB79-F64E-2B0A75523B23}"/>
              </a:ext>
            </a:extLst>
          </p:cNvPr>
          <p:cNvSpPr/>
          <p:nvPr/>
        </p:nvSpPr>
        <p:spPr bwMode="auto">
          <a:xfrm>
            <a:off x="4643438" y="1228725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39" name="矩形 40">
            <a:extLst>
              <a:ext uri="{FF2B5EF4-FFF2-40B4-BE49-F238E27FC236}">
                <a16:creationId xmlns:a16="http://schemas.microsoft.com/office/drawing/2014/main" id="{58CEC3BC-B47E-55D1-EC01-6E0D5AFA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8D281B-8A97-A4CB-6593-BAA260C91182}"/>
              </a:ext>
            </a:extLst>
          </p:cNvPr>
          <p:cNvSpPr/>
          <p:nvPr/>
        </p:nvSpPr>
        <p:spPr bwMode="auto">
          <a:xfrm>
            <a:off x="714375" y="12287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1" name="矩形 44">
            <a:extLst>
              <a:ext uri="{FF2B5EF4-FFF2-40B4-BE49-F238E27FC236}">
                <a16:creationId xmlns:a16="http://schemas.microsoft.com/office/drawing/2014/main" id="{DE76934F-9C8C-7817-EBA8-95D190C1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303141-A6A3-FD4A-E28D-4D04E5691A17}"/>
              </a:ext>
            </a:extLst>
          </p:cNvPr>
          <p:cNvSpPr/>
          <p:nvPr/>
        </p:nvSpPr>
        <p:spPr bwMode="auto">
          <a:xfrm>
            <a:off x="2286000" y="5014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3" name="矩形 49">
            <a:extLst>
              <a:ext uri="{FF2B5EF4-FFF2-40B4-BE49-F238E27FC236}">
                <a16:creationId xmlns:a16="http://schemas.microsoft.com/office/drawing/2014/main" id="{554DEB9A-A263-6FB4-9AA9-FB22569F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13556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8|5|2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7.3|14.4|79|19.3|3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7|5.2|14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|5.6|4.6|2.4|6.3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2|0.9|0.5|0.3|0.3|0.9|0.7|1.6|11.2|11.9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2.8|0.8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3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2|1.1|1.4|19.4|1.3|1.5|12.6|0.9|8.7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1.8|1.7|20.2|30.7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|1.6|4.8|0.9|12.6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1.7|37.9|10.1|89.9|34.3|24.7|8.3|6.2|3.7|0.4|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3.8|10.1|12.9|3.1|15.4|11.1|1.3|10.9|3.6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4|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6.5|7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8|28.4|7.2|2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|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0.8|4.3|21.4|14.1|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5.3|6.9|8.9|9.3|4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2.5|5.4|2.8|2.8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2.7|22.3|23.6|13.2|4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.8|14.3|5.9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7|0.8|16.4|9|4.5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8.3|11.2|9.7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3.2|3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25.4|11.3|8.7|1.1|8.8|14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5564</TotalTime>
  <Words>1791</Words>
  <Application>Microsoft Macintosh PowerPoint</Application>
  <PresentationFormat>On-screen Show (4:3)</PresentationFormat>
  <Paragraphs>353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DengXian</vt:lpstr>
      <vt:lpstr>楷体_GB2312</vt:lpstr>
      <vt:lpstr>隶书</vt:lpstr>
      <vt:lpstr>微软雅黑</vt:lpstr>
      <vt:lpstr>黑体</vt:lpstr>
      <vt:lpstr>宋体</vt:lpstr>
      <vt:lpstr>华文中宋</vt:lpstr>
      <vt:lpstr>Arial</vt:lpstr>
      <vt:lpstr>Arial Black</vt:lpstr>
      <vt:lpstr>Tahoma</vt:lpstr>
      <vt:lpstr>Times New Roman</vt:lpstr>
      <vt:lpstr>Wingdings</vt:lpstr>
      <vt:lpstr>Pixel</vt:lpstr>
      <vt:lpstr>Visio</vt:lpstr>
      <vt:lpstr>公式</vt:lpstr>
      <vt:lpstr>Equation</vt:lpstr>
      <vt:lpstr>PowerPoint Presentation</vt:lpstr>
      <vt:lpstr>课程考核方式</vt:lpstr>
      <vt:lpstr>本课程课程资料链接:(同步更新)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①  模拟信号  和   数字信号: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Jiangnan 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subject/>
  <dc:creator>cgy</dc:creator>
  <cp:keywords/>
  <dc:description/>
  <cp:lastModifiedBy>GY Chu</cp:lastModifiedBy>
  <cp:revision>644</cp:revision>
  <cp:lastPrinted>2024-09-09T01:20:36Z</cp:lastPrinted>
  <dcterms:created xsi:type="dcterms:W3CDTF">1601-01-01T00:00:00Z</dcterms:created>
  <dcterms:modified xsi:type="dcterms:W3CDTF">2025-09-09T15:14:30Z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