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1" r:id="rId2"/>
    <p:sldId id="305" r:id="rId3"/>
    <p:sldId id="256" r:id="rId4"/>
    <p:sldId id="257" r:id="rId5"/>
    <p:sldId id="258" r:id="rId6"/>
    <p:sldId id="282" r:id="rId7"/>
    <p:sldId id="299" r:id="rId8"/>
    <p:sldId id="300" r:id="rId9"/>
    <p:sldId id="301" r:id="rId10"/>
    <p:sldId id="259" r:id="rId11"/>
    <p:sldId id="284" r:id="rId12"/>
    <p:sldId id="285" r:id="rId13"/>
    <p:sldId id="286" r:id="rId14"/>
    <p:sldId id="287" r:id="rId15"/>
    <p:sldId id="288" r:id="rId16"/>
    <p:sldId id="289" r:id="rId17"/>
    <p:sldId id="303" r:id="rId18"/>
    <p:sldId id="263" r:id="rId19"/>
    <p:sldId id="264" r:id="rId20"/>
    <p:sldId id="290" r:id="rId21"/>
    <p:sldId id="291" r:id="rId22"/>
    <p:sldId id="292" r:id="rId23"/>
    <p:sldId id="293" r:id="rId24"/>
    <p:sldId id="294" r:id="rId25"/>
    <p:sldId id="307" r:id="rId26"/>
    <p:sldId id="295" r:id="rId27"/>
    <p:sldId id="296" r:id="rId28"/>
    <p:sldId id="297" r:id="rId29"/>
    <p:sldId id="298" r:id="rId30"/>
    <p:sldId id="265" r:id="rId31"/>
    <p:sldId id="266" r:id="rId32"/>
    <p:sldId id="267" r:id="rId33"/>
    <p:sldId id="268" r:id="rId34"/>
    <p:sldId id="269" r:id="rId35"/>
    <p:sldId id="273" r:id="rId36"/>
    <p:sldId id="274" r:id="rId37"/>
    <p:sldId id="275" r:id="rId38"/>
    <p:sldId id="276" r:id="rId39"/>
    <p:sldId id="277" r:id="rId40"/>
    <p:sldId id="278" r:id="rId41"/>
    <p:sldId id="279" r:id="rId42"/>
    <p:sldId id="280" r:id="rId43"/>
    <p:sldId id="30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2DB9307-FEF2-466A-876E-385960FC4B53}" type="datetimeFigureOut">
              <a:rPr lang="en-US" smtClean="0"/>
              <a:pPr/>
              <a:t>21-Feb-19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31EC44-801A-4E77-A7F5-AADC5CF2DD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B9307-FEF2-466A-876E-385960FC4B53}" type="datetimeFigureOut">
              <a:rPr lang="en-US" smtClean="0"/>
              <a:pPr/>
              <a:t>21-Feb-19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1EC44-801A-4E77-A7F5-AADC5CF2DD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B9307-FEF2-466A-876E-385960FC4B53}" type="datetimeFigureOut">
              <a:rPr lang="en-US" smtClean="0"/>
              <a:pPr/>
              <a:t>21-Feb-19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1EC44-801A-4E77-A7F5-AADC5CF2DD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B9307-FEF2-466A-876E-385960FC4B53}" type="datetimeFigureOut">
              <a:rPr lang="en-US" smtClean="0"/>
              <a:pPr/>
              <a:t>21-Feb-19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1EC44-801A-4E77-A7F5-AADC5CF2DD5F}"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DB9307-FEF2-466A-876E-385960FC4B53}" type="datetimeFigureOut">
              <a:rPr lang="en-US" smtClean="0"/>
              <a:pPr/>
              <a:t>21-Feb-19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1EC44-801A-4E77-A7F5-AADC5CF2DD5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DB9307-FEF2-466A-876E-385960FC4B53}" type="datetimeFigureOut">
              <a:rPr lang="en-US" smtClean="0"/>
              <a:pPr/>
              <a:t>21-Feb-19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1EC44-801A-4E77-A7F5-AADC5CF2DD5F}"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DB9307-FEF2-466A-876E-385960FC4B53}" type="datetimeFigureOut">
              <a:rPr lang="en-US" smtClean="0"/>
              <a:pPr/>
              <a:t>21-Feb-19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1EC44-801A-4E77-A7F5-AADC5CF2DD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2DB9307-FEF2-466A-876E-385960FC4B53}" type="datetimeFigureOut">
              <a:rPr lang="en-US" smtClean="0"/>
              <a:pPr/>
              <a:t>21-Feb-19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1EC44-801A-4E77-A7F5-AADC5CF2DD5F}"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B9307-FEF2-466A-876E-385960FC4B53}" type="datetimeFigureOut">
              <a:rPr lang="en-US" smtClean="0"/>
              <a:pPr/>
              <a:t>21-Feb-19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1EC44-801A-4E77-A7F5-AADC5CF2DD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2DB9307-FEF2-466A-876E-385960FC4B53}" type="datetimeFigureOut">
              <a:rPr lang="en-US" smtClean="0"/>
              <a:pPr/>
              <a:t>21-Feb-19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1EC44-801A-4E77-A7F5-AADC5CF2DD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2DB9307-FEF2-466A-876E-385960FC4B53}" type="datetimeFigureOut">
              <a:rPr lang="en-US" smtClean="0"/>
              <a:pPr/>
              <a:t>21-Feb-19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31EC44-801A-4E77-A7F5-AADC5CF2DD5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2DB9307-FEF2-466A-876E-385960FC4B53}" type="datetimeFigureOut">
              <a:rPr lang="en-US" smtClean="0"/>
              <a:pPr/>
              <a:t>21-Feb-19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31EC44-801A-4E77-A7F5-AADC5CF2DD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Repeat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676400"/>
          </a:xfrm>
        </p:spPr>
        <p:txBody>
          <a:bodyPr/>
          <a:lstStyle/>
          <a:p>
            <a:pPr algn="l" fontAlgn="auto">
              <a:spcAft>
                <a:spcPts val="0"/>
              </a:spcAft>
              <a:defRPr/>
            </a:pPr>
            <a:r>
              <a:rPr lang="en-US" dirty="0" smtClean="0"/>
              <a:t>Computer Networking Devices</a:t>
            </a:r>
            <a:endParaRPr lang="en-US" dirty="0"/>
          </a:p>
        </p:txBody>
      </p:sp>
      <p:sp>
        <p:nvSpPr>
          <p:cNvPr id="6" name="Rectangle 5"/>
          <p:cNvSpPr/>
          <p:nvPr/>
        </p:nvSpPr>
        <p:spPr>
          <a:xfrm>
            <a:off x="685800" y="2690336"/>
            <a:ext cx="7924800" cy="923330"/>
          </a:xfrm>
          <a:prstGeom prst="rect">
            <a:avLst/>
          </a:prstGeom>
        </p:spPr>
        <p:txBody>
          <a:bodyPr wrap="square">
            <a:spAutoFit/>
          </a:bodyPr>
          <a:lstStyle/>
          <a:p>
            <a:pPr fontAlgn="auto">
              <a:spcAft>
                <a:spcPts val="0"/>
              </a:spcAft>
              <a:buFont typeface="Arial" pitchFamily="34" charset="0"/>
              <a:buChar char="•"/>
              <a:defRPr/>
            </a:pPr>
            <a:r>
              <a:rPr lang="en-US" dirty="0" smtClean="0">
                <a:solidFill>
                  <a:schemeClr val="tx1">
                    <a:lumMod val="50000"/>
                    <a:lumOff val="50000"/>
                  </a:schemeClr>
                </a:solidFill>
              </a:rPr>
              <a:t>Components used to connect computers as well as other electrical devices together in order to share resources such as printers and fax machines.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001000" cy="4247317"/>
          </a:xfrm>
          <a:prstGeom prst="rect">
            <a:avLst/>
          </a:prstGeom>
        </p:spPr>
        <p:txBody>
          <a:bodyPr wrap="square">
            <a:spAutoFit/>
          </a:bodyPr>
          <a:lstStyle/>
          <a:p>
            <a:r>
              <a:rPr lang="en-US" b="1" dirty="0" smtClean="0"/>
              <a:t>Switches</a:t>
            </a:r>
          </a:p>
          <a:p>
            <a:pPr>
              <a:buFont typeface="Wingdings" pitchFamily="2" charset="2"/>
              <a:buChar char="Ø"/>
            </a:pPr>
            <a:r>
              <a:rPr lang="en-US" dirty="0" smtClean="0"/>
              <a:t>Switches are the linkage points of an Ethernet network. Just as in hub, devices in switches are connected to them through twisted pair cabling. But the difference shows up in the manner both the devices; hub and a switch treat the data they receive.</a:t>
            </a:r>
          </a:p>
          <a:p>
            <a:pPr>
              <a:buFont typeface="Wingdings" pitchFamily="2" charset="2"/>
              <a:buChar char="Ø"/>
            </a:pPr>
            <a:r>
              <a:rPr lang="en-US" dirty="0" smtClean="0"/>
              <a:t> </a:t>
            </a:r>
            <a:r>
              <a:rPr lang="en-US" b="1" dirty="0" smtClean="0"/>
              <a:t>Hub</a:t>
            </a:r>
            <a:r>
              <a:rPr lang="en-US" dirty="0" smtClean="0"/>
              <a:t> works by sending the data to all the ports on the device whereas a </a:t>
            </a:r>
            <a:r>
              <a:rPr lang="en-US" b="1" dirty="0" smtClean="0"/>
              <a:t>switch</a:t>
            </a:r>
            <a:r>
              <a:rPr lang="en-US" dirty="0" smtClean="0"/>
              <a:t> transfers it only to that port which is connected to the destination device.  A switch does so by having an in-built learning of the MAC address of the devices connected to it. </a:t>
            </a:r>
          </a:p>
          <a:p>
            <a:pPr>
              <a:buFont typeface="Wingdings" pitchFamily="2" charset="2"/>
              <a:buChar char="Ø"/>
            </a:pPr>
            <a:r>
              <a:rPr lang="en-US" dirty="0" smtClean="0"/>
              <a:t>Since the transmission of data signals are well defined in a </a:t>
            </a:r>
            <a:r>
              <a:rPr lang="en-US" b="1" dirty="0" smtClean="0"/>
              <a:t>switch</a:t>
            </a:r>
            <a:r>
              <a:rPr lang="en-US" dirty="0" smtClean="0"/>
              <a:t> hence the network performance is consequently enhanced. Switches operate in </a:t>
            </a:r>
            <a:r>
              <a:rPr lang="en-US" b="1" dirty="0" smtClean="0"/>
              <a:t>full-duplex </a:t>
            </a:r>
            <a:r>
              <a:rPr lang="en-US" dirty="0" smtClean="0"/>
              <a:t>mode where devices can send and receive data from the switch at the simultaneously unlike in half-duplex mode.</a:t>
            </a:r>
          </a:p>
          <a:p>
            <a:pPr>
              <a:buFont typeface="Wingdings" pitchFamily="2" charset="2"/>
              <a:buChar char="Ø"/>
            </a:pPr>
            <a:r>
              <a:rPr lang="en-US" dirty="0" smtClean="0"/>
              <a:t>Performance improvements are observed in networking with the extensive usage of switches in the modern days</a:t>
            </a:r>
            <a:endParaRPr lang="en-US" dirty="0"/>
          </a:p>
        </p:txBody>
      </p:sp>
      <p:pic>
        <p:nvPicPr>
          <p:cNvPr id="3074" name="Picture 2"/>
          <p:cNvPicPr>
            <a:picLocks noChangeAspect="1" noChangeArrowheads="1"/>
          </p:cNvPicPr>
          <p:nvPr/>
        </p:nvPicPr>
        <p:blipFill>
          <a:blip r:embed="rId2"/>
          <a:srcRect/>
          <a:stretch>
            <a:fillRect/>
          </a:stretch>
        </p:blipFill>
        <p:spPr bwMode="auto">
          <a:xfrm>
            <a:off x="4343400" y="5334001"/>
            <a:ext cx="42672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E2C09CD3-B0C7-4E52-8F9A-84982579A41A}" type="slidenum">
              <a:rPr lang="en-US"/>
              <a:pPr>
                <a:defRPr/>
              </a:pPr>
              <a:t>11</a:t>
            </a:fld>
            <a:endParaRPr lang="en-US"/>
          </a:p>
        </p:txBody>
      </p:sp>
      <p:sp>
        <p:nvSpPr>
          <p:cNvPr id="16387" name="Text Box 7"/>
          <p:cNvSpPr txBox="1">
            <a:spLocks noChangeArrowheads="1"/>
          </p:cNvSpPr>
          <p:nvPr/>
        </p:nvSpPr>
        <p:spPr bwMode="auto">
          <a:xfrm>
            <a:off x="381000" y="457200"/>
            <a:ext cx="3733800" cy="707886"/>
          </a:xfrm>
          <a:prstGeom prst="rect">
            <a:avLst/>
          </a:prstGeom>
          <a:noFill/>
          <a:ln w="9525">
            <a:noFill/>
            <a:miter lim="800000"/>
            <a:headEnd/>
            <a:tailEnd/>
          </a:ln>
        </p:spPr>
        <p:txBody>
          <a:bodyPr wrap="square">
            <a:spAutoFit/>
          </a:bodyPr>
          <a:lstStyle/>
          <a:p>
            <a:pPr eaLnBrk="0" hangingPunct="0"/>
            <a:r>
              <a:rPr lang="en-US" sz="4000" b="1" dirty="0" smtClean="0">
                <a:solidFill>
                  <a:srgbClr val="FF3300"/>
                </a:solidFill>
                <a:latin typeface="Arial" charset="0"/>
              </a:rPr>
              <a:t>Switches</a:t>
            </a:r>
            <a:endParaRPr lang="en-US" sz="4000" b="1" dirty="0">
              <a:solidFill>
                <a:srgbClr val="FF3300"/>
              </a:solidFill>
              <a:latin typeface="Arial" charset="0"/>
            </a:endParaRPr>
          </a:p>
        </p:txBody>
      </p:sp>
      <p:pic>
        <p:nvPicPr>
          <p:cNvPr id="16388" name="Picture 8" descr="cisco2900sw"/>
          <p:cNvPicPr>
            <a:picLocks noChangeAspect="1" noChangeArrowheads="1"/>
          </p:cNvPicPr>
          <p:nvPr/>
        </p:nvPicPr>
        <p:blipFill>
          <a:blip r:embed="rId2"/>
          <a:srcRect/>
          <a:stretch>
            <a:fillRect/>
          </a:stretch>
        </p:blipFill>
        <p:spPr bwMode="auto">
          <a:xfrm>
            <a:off x="4800600" y="3962400"/>
            <a:ext cx="3867150" cy="2270125"/>
          </a:xfrm>
          <a:prstGeom prst="rect">
            <a:avLst/>
          </a:prstGeom>
          <a:noFill/>
          <a:ln w="9525">
            <a:noFill/>
            <a:miter lim="800000"/>
            <a:headEnd/>
            <a:tailEnd/>
          </a:ln>
        </p:spPr>
      </p:pic>
      <p:sp>
        <p:nvSpPr>
          <p:cNvPr id="16390" name="Text Box 10"/>
          <p:cNvSpPr txBox="1">
            <a:spLocks noChangeArrowheads="1"/>
          </p:cNvSpPr>
          <p:nvPr/>
        </p:nvSpPr>
        <p:spPr bwMode="auto">
          <a:xfrm>
            <a:off x="381000" y="1143000"/>
            <a:ext cx="8077200" cy="2246769"/>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Switches operate at the </a:t>
            </a:r>
            <a:r>
              <a:rPr lang="en-US" sz="2800" b="1" dirty="0">
                <a:solidFill>
                  <a:srgbClr val="FF3300"/>
                </a:solidFill>
              </a:rPr>
              <a:t>Data Link layer</a:t>
            </a:r>
            <a:r>
              <a:rPr lang="en-US" sz="2800" b="1" dirty="0"/>
              <a:t> (layer 2) of the OSI model</a:t>
            </a:r>
          </a:p>
          <a:p>
            <a:pPr marL="223838" indent="-223838" eaLnBrk="0" hangingPunct="0">
              <a:buFontTx/>
              <a:buChar char="•"/>
            </a:pPr>
            <a:r>
              <a:rPr lang="en-US" sz="2800" b="1" dirty="0"/>
              <a:t>Can interpret address information</a:t>
            </a:r>
          </a:p>
          <a:p>
            <a:pPr marL="223838" indent="-223838" eaLnBrk="0" hangingPunct="0">
              <a:buFontTx/>
              <a:buChar char="•"/>
            </a:pPr>
            <a:r>
              <a:rPr lang="en-US" sz="2800" b="1" dirty="0"/>
              <a:t>Switches resemble bridges and can be considered as </a:t>
            </a:r>
            <a:r>
              <a:rPr lang="en-US" sz="2800" b="1" dirty="0">
                <a:solidFill>
                  <a:srgbClr val="FF3300"/>
                </a:solidFill>
              </a:rPr>
              <a:t>multiport bridges</a:t>
            </a:r>
          </a:p>
        </p:txBody>
      </p:sp>
      <p:sp>
        <p:nvSpPr>
          <p:cNvPr id="16391" name="Text Box 11"/>
          <p:cNvSpPr txBox="1">
            <a:spLocks noChangeArrowheads="1"/>
          </p:cNvSpPr>
          <p:nvPr/>
        </p:nvSpPr>
        <p:spPr bwMode="auto">
          <a:xfrm>
            <a:off x="381000" y="3657600"/>
            <a:ext cx="3886200" cy="3108543"/>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By having </a:t>
            </a:r>
            <a:r>
              <a:rPr lang="en-US" sz="2800" b="1" dirty="0" err="1"/>
              <a:t>multiports</a:t>
            </a:r>
            <a:r>
              <a:rPr lang="en-US" sz="2800" b="1" dirty="0"/>
              <a:t>, can better use limited bandwidth and prove more cost-effective than bridge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2"/>
          </p:nvPr>
        </p:nvSpPr>
        <p:spPr/>
        <p:txBody>
          <a:bodyPr/>
          <a:lstStyle/>
          <a:p>
            <a:pPr>
              <a:defRPr/>
            </a:pPr>
            <a:fld id="{3E934669-8997-45E9-B654-F47F77388D14}" type="slidenum">
              <a:rPr lang="en-US"/>
              <a:pPr>
                <a:defRPr/>
              </a:pPr>
              <a:t>12</a:t>
            </a:fld>
            <a:endParaRPr lang="en-US"/>
          </a:p>
        </p:txBody>
      </p:sp>
      <p:sp>
        <p:nvSpPr>
          <p:cNvPr id="17411" name="Text Box 7"/>
          <p:cNvSpPr txBox="1">
            <a:spLocks noChangeArrowheads="1"/>
          </p:cNvSpPr>
          <p:nvPr/>
        </p:nvSpPr>
        <p:spPr bwMode="auto">
          <a:xfrm>
            <a:off x="457200" y="609600"/>
            <a:ext cx="8077200" cy="2677656"/>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Switches divide a network into several isolated channels</a:t>
            </a:r>
          </a:p>
          <a:p>
            <a:pPr marL="223838" indent="-223838" eaLnBrk="0" hangingPunct="0">
              <a:buFontTx/>
              <a:buChar char="•"/>
            </a:pPr>
            <a:r>
              <a:rPr lang="en-US" sz="2800" b="1" dirty="0"/>
              <a:t>Packets sending from 1 channel will not go to another if not specify</a:t>
            </a:r>
          </a:p>
          <a:p>
            <a:pPr marL="223838" indent="-223838" eaLnBrk="0" hangingPunct="0">
              <a:buFontTx/>
              <a:buChar char="•"/>
            </a:pPr>
            <a:r>
              <a:rPr lang="en-US" sz="2800" b="1" dirty="0"/>
              <a:t>Each channel has its own capacity and need not be shared with other channels</a:t>
            </a:r>
          </a:p>
        </p:txBody>
      </p:sp>
      <p:sp>
        <p:nvSpPr>
          <p:cNvPr id="17412" name="Rectangle 8"/>
          <p:cNvSpPr>
            <a:spLocks noChangeArrowheads="1"/>
          </p:cNvSpPr>
          <p:nvPr/>
        </p:nvSpPr>
        <p:spPr bwMode="auto">
          <a:xfrm>
            <a:off x="1828800" y="4424363"/>
            <a:ext cx="609600" cy="2057400"/>
          </a:xfrm>
          <a:prstGeom prst="rect">
            <a:avLst/>
          </a:prstGeom>
          <a:solidFill>
            <a:schemeClr val="accent1"/>
          </a:solidFill>
          <a:ln w="9525">
            <a:miter lim="800000"/>
            <a:headEnd/>
            <a:tailEnd/>
          </a:ln>
          <a:scene3d>
            <a:camera prst="legacyObliqueTopLeft"/>
            <a:lightRig rig="legacyFlat3" dir="t"/>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17413" name="Rectangle 9"/>
          <p:cNvSpPr>
            <a:spLocks noChangeArrowheads="1"/>
          </p:cNvSpPr>
          <p:nvPr/>
        </p:nvSpPr>
        <p:spPr bwMode="auto">
          <a:xfrm>
            <a:off x="1905000" y="45767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4" name="Rectangle 10"/>
          <p:cNvSpPr>
            <a:spLocks noChangeArrowheads="1"/>
          </p:cNvSpPr>
          <p:nvPr/>
        </p:nvSpPr>
        <p:spPr bwMode="auto">
          <a:xfrm>
            <a:off x="2209800" y="45767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5" name="Rectangle 11"/>
          <p:cNvSpPr>
            <a:spLocks noChangeArrowheads="1"/>
          </p:cNvSpPr>
          <p:nvPr/>
        </p:nvSpPr>
        <p:spPr bwMode="auto">
          <a:xfrm>
            <a:off x="1905000" y="48815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6" name="Rectangle 12"/>
          <p:cNvSpPr>
            <a:spLocks noChangeArrowheads="1"/>
          </p:cNvSpPr>
          <p:nvPr/>
        </p:nvSpPr>
        <p:spPr bwMode="auto">
          <a:xfrm>
            <a:off x="2209800" y="48815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7" name="Rectangle 13"/>
          <p:cNvSpPr>
            <a:spLocks noChangeArrowheads="1"/>
          </p:cNvSpPr>
          <p:nvPr/>
        </p:nvSpPr>
        <p:spPr bwMode="auto">
          <a:xfrm>
            <a:off x="2057400" y="54911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8" name="Rectangle 14"/>
          <p:cNvSpPr>
            <a:spLocks noChangeArrowheads="1"/>
          </p:cNvSpPr>
          <p:nvPr/>
        </p:nvSpPr>
        <p:spPr bwMode="auto">
          <a:xfrm>
            <a:off x="2057400" y="57197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19" name="Rectangle 15"/>
          <p:cNvSpPr>
            <a:spLocks noChangeArrowheads="1"/>
          </p:cNvSpPr>
          <p:nvPr/>
        </p:nvSpPr>
        <p:spPr bwMode="auto">
          <a:xfrm>
            <a:off x="2057400" y="59483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20" name="Rectangle 16"/>
          <p:cNvSpPr>
            <a:spLocks noChangeArrowheads="1"/>
          </p:cNvSpPr>
          <p:nvPr/>
        </p:nvSpPr>
        <p:spPr bwMode="auto">
          <a:xfrm>
            <a:off x="2057400" y="61769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21" name="Line 17"/>
          <p:cNvSpPr>
            <a:spLocks noChangeShapeType="1"/>
          </p:cNvSpPr>
          <p:nvPr/>
        </p:nvSpPr>
        <p:spPr bwMode="auto">
          <a:xfrm flipH="1" flipV="1">
            <a:off x="2133600" y="6253163"/>
            <a:ext cx="2438400" cy="228600"/>
          </a:xfrm>
          <a:prstGeom prst="line">
            <a:avLst/>
          </a:prstGeom>
          <a:noFill/>
          <a:ln w="38100">
            <a:solidFill>
              <a:schemeClr val="tx1"/>
            </a:solidFill>
            <a:round/>
            <a:headEnd/>
            <a:tailEnd/>
          </a:ln>
        </p:spPr>
        <p:txBody>
          <a:bodyPr wrap="none" anchor="ctr"/>
          <a:lstStyle/>
          <a:p>
            <a:endParaRPr lang="en-US"/>
          </a:p>
        </p:txBody>
      </p:sp>
      <p:sp>
        <p:nvSpPr>
          <p:cNvPr id="17422" name="Line 18"/>
          <p:cNvSpPr>
            <a:spLocks noChangeShapeType="1"/>
          </p:cNvSpPr>
          <p:nvPr/>
        </p:nvSpPr>
        <p:spPr bwMode="auto">
          <a:xfrm flipH="1">
            <a:off x="2133600" y="5795963"/>
            <a:ext cx="1752600" cy="228600"/>
          </a:xfrm>
          <a:prstGeom prst="line">
            <a:avLst/>
          </a:prstGeom>
          <a:noFill/>
          <a:ln w="38100">
            <a:solidFill>
              <a:schemeClr val="tx1"/>
            </a:solidFill>
            <a:round/>
            <a:headEnd/>
            <a:tailEnd/>
          </a:ln>
        </p:spPr>
        <p:txBody>
          <a:bodyPr wrap="none" anchor="ctr"/>
          <a:lstStyle/>
          <a:p>
            <a:endParaRPr lang="en-US"/>
          </a:p>
        </p:txBody>
      </p:sp>
      <p:sp>
        <p:nvSpPr>
          <p:cNvPr id="17423" name="Line 19"/>
          <p:cNvSpPr>
            <a:spLocks noChangeShapeType="1"/>
          </p:cNvSpPr>
          <p:nvPr/>
        </p:nvSpPr>
        <p:spPr bwMode="auto">
          <a:xfrm flipH="1">
            <a:off x="2057400" y="5414963"/>
            <a:ext cx="762000" cy="152400"/>
          </a:xfrm>
          <a:prstGeom prst="line">
            <a:avLst/>
          </a:prstGeom>
          <a:noFill/>
          <a:ln w="38100">
            <a:solidFill>
              <a:schemeClr val="tx1"/>
            </a:solidFill>
            <a:round/>
            <a:headEnd/>
            <a:tailEnd/>
          </a:ln>
        </p:spPr>
        <p:txBody>
          <a:bodyPr wrap="none" anchor="ctr"/>
          <a:lstStyle/>
          <a:p>
            <a:endParaRPr lang="en-US"/>
          </a:p>
        </p:txBody>
      </p:sp>
      <p:sp>
        <p:nvSpPr>
          <p:cNvPr id="17424" name="Text Box 20"/>
          <p:cNvSpPr txBox="1">
            <a:spLocks noChangeArrowheads="1"/>
          </p:cNvSpPr>
          <p:nvPr/>
        </p:nvSpPr>
        <p:spPr bwMode="auto">
          <a:xfrm>
            <a:off x="2895600" y="6453188"/>
            <a:ext cx="108743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10Mbps</a:t>
            </a:r>
            <a:endParaRPr lang="en-US">
              <a:solidFill>
                <a:srgbClr val="FF3300"/>
              </a:solidFill>
              <a:latin typeface="Arial" charset="0"/>
            </a:endParaRPr>
          </a:p>
        </p:txBody>
      </p:sp>
      <p:sp>
        <p:nvSpPr>
          <p:cNvPr id="17425" name="Line 21"/>
          <p:cNvSpPr>
            <a:spLocks noChangeShapeType="1"/>
          </p:cNvSpPr>
          <p:nvPr/>
        </p:nvSpPr>
        <p:spPr bwMode="auto">
          <a:xfrm flipV="1">
            <a:off x="2286000" y="4576763"/>
            <a:ext cx="1981200" cy="76200"/>
          </a:xfrm>
          <a:prstGeom prst="line">
            <a:avLst/>
          </a:prstGeom>
          <a:noFill/>
          <a:ln w="38100">
            <a:solidFill>
              <a:schemeClr val="tx1"/>
            </a:solidFill>
            <a:round/>
            <a:headEnd/>
            <a:tailEnd/>
          </a:ln>
        </p:spPr>
        <p:txBody>
          <a:bodyPr wrap="none" anchor="ctr"/>
          <a:lstStyle/>
          <a:p>
            <a:endParaRPr lang="en-US"/>
          </a:p>
        </p:txBody>
      </p:sp>
      <p:sp>
        <p:nvSpPr>
          <p:cNvPr id="17426" name="Text Box 22"/>
          <p:cNvSpPr txBox="1">
            <a:spLocks noChangeArrowheads="1"/>
          </p:cNvSpPr>
          <p:nvPr/>
        </p:nvSpPr>
        <p:spPr bwMode="auto">
          <a:xfrm>
            <a:off x="2743200" y="4271963"/>
            <a:ext cx="108743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10Mbps</a:t>
            </a:r>
            <a:endParaRPr lang="en-US" sz="2000" b="1">
              <a:solidFill>
                <a:srgbClr val="FF3300"/>
              </a:solidFill>
              <a:latin typeface="Arial" charset="0"/>
            </a:endParaRPr>
          </a:p>
        </p:txBody>
      </p:sp>
      <p:sp>
        <p:nvSpPr>
          <p:cNvPr id="17427" name="Text Box 23"/>
          <p:cNvSpPr txBox="1">
            <a:spLocks noChangeArrowheads="1"/>
          </p:cNvSpPr>
          <p:nvPr/>
        </p:nvSpPr>
        <p:spPr bwMode="auto">
          <a:xfrm>
            <a:off x="2971800" y="5843588"/>
            <a:ext cx="108743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10Mbps</a:t>
            </a:r>
            <a:endParaRPr lang="en-US">
              <a:solidFill>
                <a:srgbClr val="FF3300"/>
              </a:solidFill>
              <a:latin typeface="Arial" charset="0"/>
            </a:endParaRPr>
          </a:p>
        </p:txBody>
      </p:sp>
      <p:sp>
        <p:nvSpPr>
          <p:cNvPr id="17428" name="Text Box 24"/>
          <p:cNvSpPr txBox="1">
            <a:spLocks noChangeArrowheads="1"/>
          </p:cNvSpPr>
          <p:nvPr/>
        </p:nvSpPr>
        <p:spPr bwMode="auto">
          <a:xfrm>
            <a:off x="2362200" y="5491163"/>
            <a:ext cx="108743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10Mbps</a:t>
            </a:r>
          </a:p>
        </p:txBody>
      </p:sp>
      <p:grpSp>
        <p:nvGrpSpPr>
          <p:cNvPr id="2" name="Group 25"/>
          <p:cNvGrpSpPr>
            <a:grpSpLocks/>
          </p:cNvGrpSpPr>
          <p:nvPr/>
        </p:nvGrpSpPr>
        <p:grpSpPr bwMode="auto">
          <a:xfrm rot="5400000">
            <a:off x="4648200" y="4183063"/>
            <a:ext cx="152400" cy="914400"/>
            <a:chOff x="2736" y="2448"/>
            <a:chExt cx="384" cy="1296"/>
          </a:xfrm>
        </p:grpSpPr>
        <p:sp>
          <p:nvSpPr>
            <p:cNvPr id="17449" name="Rectangle 26"/>
            <p:cNvSpPr>
              <a:spLocks noChangeArrowheads="1"/>
            </p:cNvSpPr>
            <p:nvPr/>
          </p:nvSpPr>
          <p:spPr bwMode="auto">
            <a:xfrm>
              <a:off x="2736" y="2448"/>
              <a:ext cx="384" cy="1296"/>
            </a:xfrm>
            <a:prstGeom prst="rect">
              <a:avLst/>
            </a:prstGeom>
            <a:solidFill>
              <a:schemeClr val="accent1"/>
            </a:solidFill>
            <a:ln w="9525">
              <a:miter lim="800000"/>
              <a:headEnd/>
              <a:tailEnd/>
            </a:ln>
            <a:scene3d>
              <a:camera prst="legacyObliqueTopLeft"/>
              <a:lightRig rig="legacyFlat3" dir="t"/>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17450" name="Rectangle 27"/>
            <p:cNvSpPr>
              <a:spLocks noChangeArrowheads="1"/>
            </p:cNvSpPr>
            <p:nvPr/>
          </p:nvSpPr>
          <p:spPr bwMode="auto">
            <a:xfrm>
              <a:off x="2784" y="2544"/>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1" name="Rectangle 28"/>
            <p:cNvSpPr>
              <a:spLocks noChangeArrowheads="1"/>
            </p:cNvSpPr>
            <p:nvPr/>
          </p:nvSpPr>
          <p:spPr bwMode="auto">
            <a:xfrm>
              <a:off x="2976" y="2544"/>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2" name="Rectangle 29"/>
            <p:cNvSpPr>
              <a:spLocks noChangeArrowheads="1"/>
            </p:cNvSpPr>
            <p:nvPr/>
          </p:nvSpPr>
          <p:spPr bwMode="auto">
            <a:xfrm>
              <a:off x="2784" y="2736"/>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3" name="Rectangle 30"/>
            <p:cNvSpPr>
              <a:spLocks noChangeArrowheads="1"/>
            </p:cNvSpPr>
            <p:nvPr/>
          </p:nvSpPr>
          <p:spPr bwMode="auto">
            <a:xfrm>
              <a:off x="2976" y="2736"/>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4" name="Rectangle 31"/>
            <p:cNvSpPr>
              <a:spLocks noChangeArrowheads="1"/>
            </p:cNvSpPr>
            <p:nvPr/>
          </p:nvSpPr>
          <p:spPr bwMode="auto">
            <a:xfrm>
              <a:off x="2880" y="3120"/>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5" name="Rectangle 32"/>
            <p:cNvSpPr>
              <a:spLocks noChangeArrowheads="1"/>
            </p:cNvSpPr>
            <p:nvPr/>
          </p:nvSpPr>
          <p:spPr bwMode="auto">
            <a:xfrm>
              <a:off x="2880" y="3264"/>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6" name="Rectangle 33"/>
            <p:cNvSpPr>
              <a:spLocks noChangeArrowheads="1"/>
            </p:cNvSpPr>
            <p:nvPr/>
          </p:nvSpPr>
          <p:spPr bwMode="auto">
            <a:xfrm>
              <a:off x="2880" y="3408"/>
              <a:ext cx="96" cy="9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7457" name="Rectangle 34"/>
            <p:cNvSpPr>
              <a:spLocks noChangeArrowheads="1"/>
            </p:cNvSpPr>
            <p:nvPr/>
          </p:nvSpPr>
          <p:spPr bwMode="auto">
            <a:xfrm>
              <a:off x="2880" y="3552"/>
              <a:ext cx="96" cy="96"/>
            </a:xfrm>
            <a:prstGeom prst="rect">
              <a:avLst/>
            </a:prstGeom>
            <a:solidFill>
              <a:schemeClr val="tx1"/>
            </a:solidFill>
            <a:ln w="9525">
              <a:solidFill>
                <a:schemeClr val="tx1"/>
              </a:solidFill>
              <a:miter lim="800000"/>
              <a:headEnd/>
              <a:tailEnd/>
            </a:ln>
          </p:spPr>
          <p:txBody>
            <a:bodyPr wrap="none" anchor="ctr"/>
            <a:lstStyle/>
            <a:p>
              <a:endParaRPr lang="en-US"/>
            </a:p>
          </p:txBody>
        </p:sp>
      </p:grpSp>
      <p:sp>
        <p:nvSpPr>
          <p:cNvPr id="17430" name="Line 35"/>
          <p:cNvSpPr>
            <a:spLocks noChangeShapeType="1"/>
          </p:cNvSpPr>
          <p:nvPr/>
        </p:nvSpPr>
        <p:spPr bwMode="auto">
          <a:xfrm flipV="1">
            <a:off x="5029200" y="4183063"/>
            <a:ext cx="685800" cy="228600"/>
          </a:xfrm>
          <a:prstGeom prst="line">
            <a:avLst/>
          </a:prstGeom>
          <a:noFill/>
          <a:ln w="9525">
            <a:solidFill>
              <a:schemeClr val="tx1"/>
            </a:solidFill>
            <a:round/>
            <a:headEnd/>
            <a:tailEnd/>
          </a:ln>
        </p:spPr>
        <p:txBody>
          <a:bodyPr wrap="none" anchor="ctr"/>
          <a:lstStyle/>
          <a:p>
            <a:endParaRPr lang="en-US"/>
          </a:p>
        </p:txBody>
      </p:sp>
      <p:sp>
        <p:nvSpPr>
          <p:cNvPr id="17431" name="Line 36"/>
          <p:cNvSpPr>
            <a:spLocks noChangeShapeType="1"/>
          </p:cNvSpPr>
          <p:nvPr/>
        </p:nvSpPr>
        <p:spPr bwMode="auto">
          <a:xfrm>
            <a:off x="5181600" y="4564063"/>
            <a:ext cx="1295400" cy="76200"/>
          </a:xfrm>
          <a:prstGeom prst="line">
            <a:avLst/>
          </a:prstGeom>
          <a:noFill/>
          <a:ln w="9525">
            <a:solidFill>
              <a:schemeClr val="tx1"/>
            </a:solidFill>
            <a:round/>
            <a:headEnd/>
            <a:tailEnd/>
          </a:ln>
        </p:spPr>
        <p:txBody>
          <a:bodyPr wrap="none" anchor="ctr"/>
          <a:lstStyle/>
          <a:p>
            <a:endParaRPr lang="en-US"/>
          </a:p>
        </p:txBody>
      </p:sp>
      <p:sp>
        <p:nvSpPr>
          <p:cNvPr id="17432" name="Line 37"/>
          <p:cNvSpPr>
            <a:spLocks noChangeShapeType="1"/>
          </p:cNvSpPr>
          <p:nvPr/>
        </p:nvSpPr>
        <p:spPr bwMode="auto">
          <a:xfrm>
            <a:off x="5181600" y="4640263"/>
            <a:ext cx="1447800" cy="762000"/>
          </a:xfrm>
          <a:prstGeom prst="line">
            <a:avLst/>
          </a:prstGeom>
          <a:noFill/>
          <a:ln w="9525">
            <a:solidFill>
              <a:schemeClr val="tx1"/>
            </a:solidFill>
            <a:round/>
            <a:headEnd/>
            <a:tailEnd/>
          </a:ln>
        </p:spPr>
        <p:txBody>
          <a:bodyPr wrap="none" anchor="ctr"/>
          <a:lstStyle/>
          <a:p>
            <a:endParaRPr lang="en-US"/>
          </a:p>
        </p:txBody>
      </p:sp>
      <p:sp>
        <p:nvSpPr>
          <p:cNvPr id="17433" name="Text Box 38"/>
          <p:cNvSpPr txBox="1">
            <a:spLocks noChangeArrowheads="1"/>
          </p:cNvSpPr>
          <p:nvPr/>
        </p:nvSpPr>
        <p:spPr bwMode="auto">
          <a:xfrm>
            <a:off x="304800" y="4640263"/>
            <a:ext cx="1165225" cy="457200"/>
          </a:xfrm>
          <a:prstGeom prst="rect">
            <a:avLst/>
          </a:prstGeom>
          <a:noFill/>
          <a:ln w="9525">
            <a:noFill/>
            <a:miter lim="800000"/>
            <a:headEnd/>
            <a:tailEnd/>
          </a:ln>
        </p:spPr>
        <p:txBody>
          <a:bodyPr wrap="none">
            <a:spAutoFit/>
          </a:bodyPr>
          <a:lstStyle/>
          <a:p>
            <a:pPr eaLnBrk="0" hangingPunct="0"/>
            <a:r>
              <a:rPr lang="en-US" b="1">
                <a:latin typeface="Arial" charset="0"/>
              </a:rPr>
              <a:t>Switch</a:t>
            </a:r>
            <a:endParaRPr lang="en-US">
              <a:latin typeface="Arial" charset="0"/>
            </a:endParaRPr>
          </a:p>
        </p:txBody>
      </p:sp>
      <p:sp>
        <p:nvSpPr>
          <p:cNvPr id="17434" name="Text Box 39"/>
          <p:cNvSpPr txBox="1">
            <a:spLocks noChangeArrowheads="1"/>
          </p:cNvSpPr>
          <p:nvPr/>
        </p:nvSpPr>
        <p:spPr bwMode="auto">
          <a:xfrm>
            <a:off x="4114800" y="3810000"/>
            <a:ext cx="776288" cy="457200"/>
          </a:xfrm>
          <a:prstGeom prst="rect">
            <a:avLst/>
          </a:prstGeom>
          <a:noFill/>
          <a:ln w="9525">
            <a:noFill/>
            <a:miter lim="800000"/>
            <a:headEnd/>
            <a:tailEnd/>
          </a:ln>
        </p:spPr>
        <p:txBody>
          <a:bodyPr wrap="none">
            <a:spAutoFit/>
          </a:bodyPr>
          <a:lstStyle/>
          <a:p>
            <a:pPr eaLnBrk="0" hangingPunct="0"/>
            <a:r>
              <a:rPr lang="en-US" b="1">
                <a:latin typeface="Arial" charset="0"/>
              </a:rPr>
              <a:t>Hub</a:t>
            </a:r>
            <a:endParaRPr lang="en-US">
              <a:latin typeface="Arial" charset="0"/>
            </a:endParaRPr>
          </a:p>
        </p:txBody>
      </p:sp>
      <p:pic>
        <p:nvPicPr>
          <p:cNvPr id="17435" name="Picture 40"/>
          <p:cNvPicPr>
            <a:picLocks noChangeAspect="1" noChangeArrowheads="1"/>
          </p:cNvPicPr>
          <p:nvPr/>
        </p:nvPicPr>
        <p:blipFill>
          <a:blip r:embed="rId2"/>
          <a:srcRect/>
          <a:stretch>
            <a:fillRect/>
          </a:stretch>
        </p:blipFill>
        <p:spPr bwMode="auto">
          <a:xfrm>
            <a:off x="5943600" y="3649663"/>
            <a:ext cx="990600" cy="731837"/>
          </a:xfrm>
          <a:prstGeom prst="rect">
            <a:avLst/>
          </a:prstGeom>
          <a:noFill/>
          <a:ln w="9525">
            <a:noFill/>
            <a:miter lim="800000"/>
            <a:headEnd/>
            <a:tailEnd/>
          </a:ln>
        </p:spPr>
      </p:pic>
      <p:pic>
        <p:nvPicPr>
          <p:cNvPr id="17436" name="Picture 41"/>
          <p:cNvPicPr>
            <a:picLocks noChangeAspect="1" noChangeArrowheads="1"/>
          </p:cNvPicPr>
          <p:nvPr/>
        </p:nvPicPr>
        <p:blipFill>
          <a:blip r:embed="rId2"/>
          <a:srcRect/>
          <a:stretch>
            <a:fillRect/>
          </a:stretch>
        </p:blipFill>
        <p:spPr bwMode="auto">
          <a:xfrm>
            <a:off x="6629400" y="4259263"/>
            <a:ext cx="990600" cy="731837"/>
          </a:xfrm>
          <a:prstGeom prst="rect">
            <a:avLst/>
          </a:prstGeom>
          <a:noFill/>
          <a:ln w="9525">
            <a:noFill/>
            <a:miter lim="800000"/>
            <a:headEnd/>
            <a:tailEnd/>
          </a:ln>
        </p:spPr>
      </p:pic>
      <p:pic>
        <p:nvPicPr>
          <p:cNvPr id="17437" name="Picture 42"/>
          <p:cNvPicPr>
            <a:picLocks noChangeAspect="1" noChangeArrowheads="1"/>
          </p:cNvPicPr>
          <p:nvPr/>
        </p:nvPicPr>
        <p:blipFill>
          <a:blip r:embed="rId2"/>
          <a:srcRect/>
          <a:stretch>
            <a:fillRect/>
          </a:stretch>
        </p:blipFill>
        <p:spPr bwMode="auto">
          <a:xfrm>
            <a:off x="6553200" y="5249863"/>
            <a:ext cx="990600" cy="731837"/>
          </a:xfrm>
          <a:prstGeom prst="rect">
            <a:avLst/>
          </a:prstGeom>
          <a:noFill/>
          <a:ln w="9525">
            <a:noFill/>
            <a:miter lim="800000"/>
            <a:headEnd/>
            <a:tailEnd/>
          </a:ln>
        </p:spPr>
      </p:pic>
      <p:pic>
        <p:nvPicPr>
          <p:cNvPr id="17438" name="Picture 43"/>
          <p:cNvPicPr>
            <a:picLocks noChangeAspect="1" noChangeArrowheads="1"/>
          </p:cNvPicPr>
          <p:nvPr/>
        </p:nvPicPr>
        <p:blipFill>
          <a:blip r:embed="rId2"/>
          <a:srcRect/>
          <a:stretch>
            <a:fillRect/>
          </a:stretch>
        </p:blipFill>
        <p:spPr bwMode="auto">
          <a:xfrm>
            <a:off x="2819400" y="4792663"/>
            <a:ext cx="990600" cy="731837"/>
          </a:xfrm>
          <a:prstGeom prst="rect">
            <a:avLst/>
          </a:prstGeom>
          <a:noFill/>
          <a:ln w="9525">
            <a:noFill/>
            <a:miter lim="800000"/>
            <a:headEnd/>
            <a:tailEnd/>
          </a:ln>
        </p:spPr>
      </p:pic>
      <p:pic>
        <p:nvPicPr>
          <p:cNvPr id="17439" name="Picture 44"/>
          <p:cNvPicPr>
            <a:picLocks noChangeAspect="1" noChangeArrowheads="1"/>
          </p:cNvPicPr>
          <p:nvPr/>
        </p:nvPicPr>
        <p:blipFill>
          <a:blip r:embed="rId2"/>
          <a:srcRect/>
          <a:stretch>
            <a:fillRect/>
          </a:stretch>
        </p:blipFill>
        <p:spPr bwMode="auto">
          <a:xfrm>
            <a:off x="3886200" y="5249863"/>
            <a:ext cx="990600" cy="731837"/>
          </a:xfrm>
          <a:prstGeom prst="rect">
            <a:avLst/>
          </a:prstGeom>
          <a:noFill/>
          <a:ln w="9525">
            <a:noFill/>
            <a:miter lim="800000"/>
            <a:headEnd/>
            <a:tailEnd/>
          </a:ln>
        </p:spPr>
      </p:pic>
      <p:pic>
        <p:nvPicPr>
          <p:cNvPr id="17440" name="Picture 45"/>
          <p:cNvPicPr>
            <a:picLocks noChangeAspect="1" noChangeArrowheads="1"/>
          </p:cNvPicPr>
          <p:nvPr/>
        </p:nvPicPr>
        <p:blipFill>
          <a:blip r:embed="rId2"/>
          <a:srcRect/>
          <a:stretch>
            <a:fillRect/>
          </a:stretch>
        </p:blipFill>
        <p:spPr bwMode="auto">
          <a:xfrm>
            <a:off x="4495800" y="6118225"/>
            <a:ext cx="990600" cy="731838"/>
          </a:xfrm>
          <a:prstGeom prst="rect">
            <a:avLst/>
          </a:prstGeom>
          <a:noFill/>
          <a:ln w="9525">
            <a:noFill/>
            <a:miter lim="800000"/>
            <a:headEnd/>
            <a:tailEnd/>
          </a:ln>
        </p:spPr>
      </p:pic>
      <p:sp>
        <p:nvSpPr>
          <p:cNvPr id="17441" name="Text Box 46"/>
          <p:cNvSpPr txBox="1">
            <a:spLocks noChangeArrowheads="1"/>
          </p:cNvSpPr>
          <p:nvPr/>
        </p:nvSpPr>
        <p:spPr bwMode="auto">
          <a:xfrm>
            <a:off x="4876800" y="3878263"/>
            <a:ext cx="115728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3.3Mbps</a:t>
            </a:r>
            <a:endParaRPr lang="en-US" sz="2000" b="1">
              <a:solidFill>
                <a:srgbClr val="FF3300"/>
              </a:solidFill>
              <a:latin typeface="Arial" charset="0"/>
            </a:endParaRPr>
          </a:p>
        </p:txBody>
      </p:sp>
      <p:sp>
        <p:nvSpPr>
          <p:cNvPr id="17442" name="Text Box 47"/>
          <p:cNvSpPr txBox="1">
            <a:spLocks noChangeArrowheads="1"/>
          </p:cNvSpPr>
          <p:nvPr/>
        </p:nvSpPr>
        <p:spPr bwMode="auto">
          <a:xfrm>
            <a:off x="5257800" y="5021263"/>
            <a:ext cx="115728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3.3Mbps</a:t>
            </a:r>
            <a:endParaRPr lang="en-US" sz="2000" b="1">
              <a:solidFill>
                <a:srgbClr val="FF3300"/>
              </a:solidFill>
              <a:latin typeface="Arial" charset="0"/>
            </a:endParaRPr>
          </a:p>
        </p:txBody>
      </p:sp>
      <p:sp>
        <p:nvSpPr>
          <p:cNvPr id="17443" name="Text Box 48"/>
          <p:cNvSpPr txBox="1">
            <a:spLocks noChangeArrowheads="1"/>
          </p:cNvSpPr>
          <p:nvPr/>
        </p:nvSpPr>
        <p:spPr bwMode="auto">
          <a:xfrm>
            <a:off x="5486400" y="4564063"/>
            <a:ext cx="1157288" cy="396875"/>
          </a:xfrm>
          <a:prstGeom prst="rect">
            <a:avLst/>
          </a:prstGeom>
          <a:noFill/>
          <a:ln w="9525">
            <a:noFill/>
            <a:miter lim="800000"/>
            <a:headEnd/>
            <a:tailEnd/>
          </a:ln>
        </p:spPr>
        <p:txBody>
          <a:bodyPr wrap="none">
            <a:spAutoFit/>
          </a:bodyPr>
          <a:lstStyle/>
          <a:p>
            <a:pPr eaLnBrk="0" hangingPunct="0"/>
            <a:r>
              <a:rPr lang="en-US" sz="2000">
                <a:solidFill>
                  <a:srgbClr val="FF3300"/>
                </a:solidFill>
                <a:latin typeface="Arial" charset="0"/>
              </a:rPr>
              <a:t>3.3Mbps</a:t>
            </a:r>
            <a:endParaRPr lang="en-US" sz="2000" b="1">
              <a:solidFill>
                <a:srgbClr val="FF3300"/>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A5F63253-9638-498F-B1BA-F2C2F8935D8D}" type="slidenum">
              <a:rPr lang="en-US"/>
              <a:pPr>
                <a:defRPr/>
              </a:pPr>
              <a:t>13</a:t>
            </a:fld>
            <a:endParaRPr lang="en-US"/>
          </a:p>
        </p:txBody>
      </p:sp>
      <p:sp>
        <p:nvSpPr>
          <p:cNvPr id="18435" name="Text Box 7"/>
          <p:cNvSpPr txBox="1">
            <a:spLocks noChangeArrowheads="1"/>
          </p:cNvSpPr>
          <p:nvPr/>
        </p:nvSpPr>
        <p:spPr bwMode="auto">
          <a:xfrm>
            <a:off x="381000" y="304800"/>
            <a:ext cx="4281488"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Advantages of Switches</a:t>
            </a:r>
            <a:endParaRPr lang="en-US" sz="3200" b="1" dirty="0">
              <a:latin typeface="Arial" charset="0"/>
            </a:endParaRPr>
          </a:p>
        </p:txBody>
      </p:sp>
      <p:sp>
        <p:nvSpPr>
          <p:cNvPr id="18436" name="Text Box 8"/>
          <p:cNvSpPr txBox="1">
            <a:spLocks noChangeArrowheads="1"/>
          </p:cNvSpPr>
          <p:nvPr/>
        </p:nvSpPr>
        <p:spPr bwMode="auto">
          <a:xfrm>
            <a:off x="457200" y="1447800"/>
            <a:ext cx="8507413" cy="3631763"/>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Switches divide a network into several isolated channels (or collision domains)</a:t>
            </a:r>
          </a:p>
          <a:p>
            <a:pPr marL="684213" lvl="1" indent="-227013" eaLnBrk="0" hangingPunct="0">
              <a:buFontTx/>
              <a:buChar char="•"/>
            </a:pPr>
            <a:r>
              <a:rPr lang="en-US" sz="2800" b="1" dirty="0"/>
              <a:t>Reduce the possibility of collision</a:t>
            </a:r>
          </a:p>
          <a:p>
            <a:pPr marL="1146175" lvl="2" indent="-231775" eaLnBrk="0" hangingPunct="0">
              <a:buFontTx/>
              <a:buChar char="•"/>
            </a:pPr>
            <a:r>
              <a:rPr lang="en-US" b="1" dirty="0"/>
              <a:t>Collision only occurs when two devices try to get access to one channel</a:t>
            </a:r>
          </a:p>
          <a:p>
            <a:pPr marL="1146175" lvl="2" indent="-231775" eaLnBrk="0" hangingPunct="0">
              <a:buFontTx/>
              <a:buChar char="•"/>
            </a:pPr>
            <a:r>
              <a:rPr lang="en-US" b="1" dirty="0"/>
              <a:t>Can be solved by buffering one of them for later access</a:t>
            </a:r>
            <a:endParaRPr lang="en-US" sz="2800" b="1" dirty="0"/>
          </a:p>
          <a:p>
            <a:pPr marL="684213" lvl="1" indent="-227013" eaLnBrk="0" hangingPunct="0">
              <a:buFontTx/>
              <a:buChar char="•"/>
            </a:pPr>
            <a:r>
              <a:rPr lang="en-US" sz="2800" b="1" dirty="0"/>
              <a:t>Each channel has its own network capacity</a:t>
            </a:r>
          </a:p>
          <a:p>
            <a:pPr marL="1146175" lvl="2" indent="-231775" eaLnBrk="0" hangingPunct="0">
              <a:buFontTx/>
              <a:buChar char="•"/>
            </a:pPr>
            <a:r>
              <a:rPr lang="en-US" b="1" dirty="0"/>
              <a:t>Suitable for real-time applications, e.g. video conferencing</a:t>
            </a:r>
          </a:p>
          <a:p>
            <a:pPr marL="684213" lvl="1" indent="-227013" eaLnBrk="0" hangingPunct="0">
              <a:buFontTx/>
              <a:buChar char="•"/>
            </a:pPr>
            <a:r>
              <a:rPr lang="en-US" sz="2800" b="1" dirty="0"/>
              <a:t>Since isolated, hence secure</a:t>
            </a:r>
          </a:p>
          <a:p>
            <a:pPr marL="1146175" lvl="2" indent="-231775" eaLnBrk="0" hangingPunct="0">
              <a:buFontTx/>
              <a:buChar char="•"/>
            </a:pPr>
            <a:r>
              <a:rPr lang="en-US" b="1" dirty="0"/>
              <a:t>Data will only go to the destination, but not others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534B0555-52A1-497F-AFC6-3E5B6274B428}" type="slidenum">
              <a:rPr lang="en-US"/>
              <a:pPr>
                <a:defRPr/>
              </a:pPr>
              <a:t>14</a:t>
            </a:fld>
            <a:endParaRPr lang="en-US"/>
          </a:p>
        </p:txBody>
      </p:sp>
      <p:sp>
        <p:nvSpPr>
          <p:cNvPr id="19459" name="Text Box 7"/>
          <p:cNvSpPr txBox="1">
            <a:spLocks noChangeArrowheads="1"/>
          </p:cNvSpPr>
          <p:nvPr/>
        </p:nvSpPr>
        <p:spPr bwMode="auto">
          <a:xfrm>
            <a:off x="381000" y="838200"/>
            <a:ext cx="415925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Limitations of Switches</a:t>
            </a:r>
            <a:endParaRPr lang="en-US" sz="3200" b="1" dirty="0">
              <a:latin typeface="Arial" charset="0"/>
            </a:endParaRPr>
          </a:p>
        </p:txBody>
      </p:sp>
      <p:sp>
        <p:nvSpPr>
          <p:cNvPr id="19460" name="Text Box 8"/>
          <p:cNvSpPr txBox="1">
            <a:spLocks noChangeArrowheads="1"/>
          </p:cNvSpPr>
          <p:nvPr/>
        </p:nvSpPr>
        <p:spPr bwMode="auto">
          <a:xfrm>
            <a:off x="457200" y="1600200"/>
            <a:ext cx="8382000" cy="3785652"/>
          </a:xfrm>
          <a:prstGeom prst="rect">
            <a:avLst/>
          </a:prstGeom>
          <a:noFill/>
          <a:ln w="9525">
            <a:noFill/>
            <a:miter lim="800000"/>
            <a:headEnd/>
            <a:tailEnd/>
          </a:ln>
        </p:spPr>
        <p:txBody>
          <a:bodyPr wrap="square">
            <a:spAutoFit/>
          </a:bodyPr>
          <a:lstStyle/>
          <a:p>
            <a:pPr marL="223838" indent="-223838" eaLnBrk="0" hangingPunct="0">
              <a:buFontTx/>
              <a:buChar char="•"/>
            </a:pPr>
            <a:r>
              <a:rPr lang="en-US" sz="2400" b="1" dirty="0"/>
              <a:t>Although contains buffers to accommodate bursts of traffic, can become overwhelmed by heavy traffic</a:t>
            </a:r>
          </a:p>
          <a:p>
            <a:pPr marL="684213" lvl="1" indent="-227013" eaLnBrk="0" hangingPunct="0">
              <a:buFontTx/>
              <a:buChar char="•"/>
            </a:pPr>
            <a:r>
              <a:rPr lang="en-US" sz="2400" b="1" dirty="0"/>
              <a:t>Device cannot detect collision when buffer full</a:t>
            </a:r>
          </a:p>
          <a:p>
            <a:pPr marL="1146175" lvl="2" indent="-231775" eaLnBrk="0" hangingPunct="0">
              <a:buFontTx/>
              <a:buChar char="•"/>
            </a:pPr>
            <a:r>
              <a:rPr lang="en-US" sz="2400" b="1" dirty="0"/>
              <a:t>CSMA/CD scheme will not work since the data channels are isolated, not the case as in Ethernet</a:t>
            </a:r>
          </a:p>
          <a:p>
            <a:pPr marL="684213" lvl="1" indent="-227013" eaLnBrk="0" hangingPunct="0">
              <a:buFontTx/>
              <a:buChar char="•"/>
            </a:pPr>
            <a:r>
              <a:rPr lang="en-US" sz="2400" b="1" dirty="0"/>
              <a:t>Some higher level protocols do not detect error</a:t>
            </a:r>
          </a:p>
          <a:p>
            <a:pPr marL="1146175" lvl="2" indent="-231775" eaLnBrk="0" hangingPunct="0">
              <a:buFontTx/>
              <a:buChar char="•"/>
            </a:pPr>
            <a:r>
              <a:rPr lang="en-US" sz="2400" b="1" dirty="0"/>
              <a:t>E.g. UDP</a:t>
            </a:r>
          </a:p>
          <a:p>
            <a:pPr marL="684213" lvl="1" indent="-227013" eaLnBrk="0" hangingPunct="0">
              <a:buFontTx/>
              <a:buChar char="•"/>
            </a:pPr>
            <a:r>
              <a:rPr lang="en-US" sz="2400" b="1" dirty="0"/>
              <a:t>Those data packets are continuously pumped to the switch and introduce more problems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pPr>
              <a:defRPr/>
            </a:pPr>
            <a:fld id="{71CEDC38-3DEF-41AB-BA93-084D1D031CB6}" type="slidenum">
              <a:rPr lang="en-US"/>
              <a:pPr>
                <a:defRPr/>
              </a:pPr>
              <a:t>15</a:t>
            </a:fld>
            <a:endParaRPr lang="en-US"/>
          </a:p>
        </p:txBody>
      </p:sp>
      <p:sp>
        <p:nvSpPr>
          <p:cNvPr id="20483" name="Text Box 7"/>
          <p:cNvSpPr txBox="1">
            <a:spLocks noChangeArrowheads="1"/>
          </p:cNvSpPr>
          <p:nvPr/>
        </p:nvSpPr>
        <p:spPr bwMode="auto">
          <a:xfrm>
            <a:off x="304800" y="457200"/>
            <a:ext cx="714375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Method of Switching - Cut Through Mode</a:t>
            </a:r>
            <a:endParaRPr lang="en-US" sz="3200" b="1" dirty="0">
              <a:latin typeface="Arial" charset="0"/>
            </a:endParaRPr>
          </a:p>
        </p:txBody>
      </p:sp>
      <p:sp>
        <p:nvSpPr>
          <p:cNvPr id="20498" name="Text Box 22"/>
          <p:cNvSpPr txBox="1">
            <a:spLocks noChangeArrowheads="1"/>
          </p:cNvSpPr>
          <p:nvPr/>
        </p:nvSpPr>
        <p:spPr bwMode="auto">
          <a:xfrm>
            <a:off x="304800" y="3352800"/>
            <a:ext cx="8610600" cy="1938992"/>
          </a:xfrm>
          <a:prstGeom prst="rect">
            <a:avLst/>
          </a:prstGeom>
          <a:noFill/>
          <a:ln w="9525">
            <a:noFill/>
            <a:miter lim="800000"/>
            <a:headEnd/>
            <a:tailEnd/>
          </a:ln>
        </p:spPr>
        <p:txBody>
          <a:bodyPr wrap="square">
            <a:spAutoFit/>
          </a:bodyPr>
          <a:lstStyle/>
          <a:p>
            <a:pPr marL="223838" indent="-223838" eaLnBrk="0" hangingPunct="0"/>
            <a:endParaRPr lang="en-US" sz="2400" b="1" dirty="0"/>
          </a:p>
          <a:p>
            <a:pPr marL="223838" indent="-223838" eaLnBrk="0" hangingPunct="0">
              <a:buFontTx/>
              <a:buChar char="•"/>
            </a:pPr>
            <a:r>
              <a:rPr lang="en-US" sz="2400" b="1" dirty="0"/>
              <a:t>Much faster</a:t>
            </a:r>
          </a:p>
          <a:p>
            <a:pPr marL="223838" indent="-223838" eaLnBrk="0" hangingPunct="0">
              <a:buFontTx/>
              <a:buChar char="•"/>
            </a:pPr>
            <a:r>
              <a:rPr lang="en-US" sz="2400" b="1" dirty="0"/>
              <a:t>Cannot detect corrupt packets</a:t>
            </a:r>
          </a:p>
          <a:p>
            <a:pPr marL="223838" indent="-223838" eaLnBrk="0" hangingPunct="0">
              <a:buFontTx/>
              <a:buChar char="•"/>
            </a:pPr>
            <a:r>
              <a:rPr lang="en-US" sz="2400" b="1" dirty="0"/>
              <a:t>Can propagate the corrupt packets to the network</a:t>
            </a:r>
          </a:p>
          <a:p>
            <a:pPr marL="223838" indent="-223838" eaLnBrk="0" hangingPunct="0">
              <a:buFontTx/>
              <a:buChar char="•"/>
            </a:pPr>
            <a:r>
              <a:rPr lang="en-US" sz="2400" b="1" dirty="0"/>
              <a:t>Best suited to small workgroups</a:t>
            </a:r>
          </a:p>
        </p:txBody>
      </p:sp>
      <p:sp>
        <p:nvSpPr>
          <p:cNvPr id="24" name="Rectangle 23"/>
          <p:cNvSpPr/>
          <p:nvPr/>
        </p:nvSpPr>
        <p:spPr>
          <a:xfrm>
            <a:off x="304800" y="1143000"/>
            <a:ext cx="7620000" cy="1938992"/>
          </a:xfrm>
          <a:prstGeom prst="rect">
            <a:avLst/>
          </a:prstGeom>
        </p:spPr>
        <p:txBody>
          <a:bodyPr wrap="square">
            <a:spAutoFit/>
          </a:bodyPr>
          <a:lstStyle/>
          <a:p>
            <a:r>
              <a:rPr lang="en-US" sz="2400" dirty="0" smtClean="0"/>
              <a:t>It allows the packets to be forwarded as soon as they are received. The method is prompt and quick but the possibility of error checking gets overlooked in such kind of packet data transmission</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2"/>
          </p:nvPr>
        </p:nvSpPr>
        <p:spPr/>
        <p:txBody>
          <a:bodyPr/>
          <a:lstStyle/>
          <a:p>
            <a:pPr>
              <a:defRPr/>
            </a:pPr>
            <a:fld id="{55B258CD-0A94-4901-8B30-2340D5444CB7}" type="slidenum">
              <a:rPr lang="en-US"/>
              <a:pPr>
                <a:defRPr/>
              </a:pPr>
              <a:t>16</a:t>
            </a:fld>
            <a:endParaRPr lang="en-US"/>
          </a:p>
        </p:txBody>
      </p:sp>
      <p:sp>
        <p:nvSpPr>
          <p:cNvPr id="21507" name="Text Box 7"/>
          <p:cNvSpPr txBox="1">
            <a:spLocks noChangeArrowheads="1"/>
          </p:cNvSpPr>
          <p:nvPr/>
        </p:nvSpPr>
        <p:spPr bwMode="auto">
          <a:xfrm>
            <a:off x="304800" y="457200"/>
            <a:ext cx="845820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Method of Switching - Store and Forward Mode</a:t>
            </a:r>
            <a:endParaRPr lang="en-US" sz="3200" b="1" dirty="0">
              <a:latin typeface="Arial" charset="0"/>
            </a:endParaRPr>
          </a:p>
        </p:txBody>
      </p:sp>
      <p:sp>
        <p:nvSpPr>
          <p:cNvPr id="21508" name="Text Box 8"/>
          <p:cNvSpPr txBox="1">
            <a:spLocks noChangeArrowheads="1"/>
          </p:cNvSpPr>
          <p:nvPr/>
        </p:nvSpPr>
        <p:spPr bwMode="auto">
          <a:xfrm>
            <a:off x="304800" y="1219201"/>
            <a:ext cx="8610600" cy="2954655"/>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Read the whole packet before transmit</a:t>
            </a:r>
          </a:p>
          <a:p>
            <a:pPr marL="223838" indent="-223838" eaLnBrk="0" hangingPunct="0">
              <a:buFontTx/>
              <a:buChar char="•"/>
            </a:pPr>
            <a:r>
              <a:rPr lang="en-US" sz="2800" b="1" dirty="0"/>
              <a:t>Slower than the cut-through mode</a:t>
            </a:r>
          </a:p>
          <a:p>
            <a:pPr marL="223838" indent="-223838" eaLnBrk="0" hangingPunct="0">
              <a:buFontTx/>
              <a:buChar char="•"/>
            </a:pPr>
            <a:r>
              <a:rPr lang="en-US" sz="2800" b="1" dirty="0"/>
              <a:t>More accurate since corrupt packets can be detected </a:t>
            </a:r>
            <a:r>
              <a:rPr lang="en-US" sz="2800" b="1" dirty="0" smtClean="0"/>
              <a:t>.</a:t>
            </a:r>
            <a:endParaRPr lang="en-US" sz="2800" b="1" dirty="0"/>
          </a:p>
          <a:p>
            <a:pPr marL="223838" indent="-223838" eaLnBrk="0" hangingPunct="0">
              <a:buFontTx/>
              <a:buChar char="•"/>
            </a:pPr>
            <a:r>
              <a:rPr lang="en-US" sz="2800" b="1" dirty="0"/>
              <a:t>More suit to large LAN since they will not propagate error packets</a:t>
            </a:r>
          </a:p>
          <a:p>
            <a:pPr marL="223838" indent="-223838" eaLnBrk="0" hangingPunct="0">
              <a:buFontTx/>
              <a:buChar char="•"/>
            </a:pPr>
            <a:endParaRPr lang="en-US" b="1" dirty="0"/>
          </a:p>
        </p:txBody>
      </p:sp>
      <p:sp>
        <p:nvSpPr>
          <p:cNvPr id="21509" name="Rectangle 9"/>
          <p:cNvSpPr>
            <a:spLocks noChangeArrowheads="1"/>
          </p:cNvSpPr>
          <p:nvPr/>
        </p:nvSpPr>
        <p:spPr bwMode="auto">
          <a:xfrm>
            <a:off x="4114800" y="4487863"/>
            <a:ext cx="609600" cy="2057400"/>
          </a:xfrm>
          <a:prstGeom prst="rect">
            <a:avLst/>
          </a:prstGeom>
          <a:solidFill>
            <a:schemeClr val="accent1"/>
          </a:solidFill>
          <a:ln w="9525">
            <a:miter lim="800000"/>
            <a:headEnd/>
            <a:tailEnd/>
          </a:ln>
          <a:scene3d>
            <a:camera prst="legacyObliqueTopLeft"/>
            <a:lightRig rig="legacyFlat3" dir="t"/>
          </a:scene3d>
          <a:sp3d extrusionH="887400" prstMaterial="legacyMatte">
            <a:bevelT w="13500" h="13500" prst="angle"/>
            <a:bevelB w="13500" h="13500" prst="angle"/>
            <a:extrusionClr>
              <a:schemeClr val="accent1"/>
            </a:extrusionClr>
          </a:sp3d>
        </p:spPr>
        <p:txBody>
          <a:bodyPr wrap="none" anchor="ctr">
            <a:flatTx/>
          </a:bodyPr>
          <a:lstStyle/>
          <a:p>
            <a:endParaRPr lang="en-US"/>
          </a:p>
        </p:txBody>
      </p:sp>
      <p:sp>
        <p:nvSpPr>
          <p:cNvPr id="21510" name="Rectangle 10"/>
          <p:cNvSpPr>
            <a:spLocks noChangeArrowheads="1"/>
          </p:cNvSpPr>
          <p:nvPr/>
        </p:nvSpPr>
        <p:spPr bwMode="auto">
          <a:xfrm>
            <a:off x="4191000" y="46402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1" name="Rectangle 11"/>
          <p:cNvSpPr>
            <a:spLocks noChangeArrowheads="1"/>
          </p:cNvSpPr>
          <p:nvPr/>
        </p:nvSpPr>
        <p:spPr bwMode="auto">
          <a:xfrm>
            <a:off x="4495800" y="46402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2" name="Rectangle 12"/>
          <p:cNvSpPr>
            <a:spLocks noChangeArrowheads="1"/>
          </p:cNvSpPr>
          <p:nvPr/>
        </p:nvSpPr>
        <p:spPr bwMode="auto">
          <a:xfrm>
            <a:off x="4191000" y="49450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3" name="Rectangle 13"/>
          <p:cNvSpPr>
            <a:spLocks noChangeArrowheads="1"/>
          </p:cNvSpPr>
          <p:nvPr/>
        </p:nvSpPr>
        <p:spPr bwMode="auto">
          <a:xfrm>
            <a:off x="4495800" y="49450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4" name="Rectangle 14"/>
          <p:cNvSpPr>
            <a:spLocks noChangeArrowheads="1"/>
          </p:cNvSpPr>
          <p:nvPr/>
        </p:nvSpPr>
        <p:spPr bwMode="auto">
          <a:xfrm>
            <a:off x="4343400" y="55546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5" name="Rectangle 15"/>
          <p:cNvSpPr>
            <a:spLocks noChangeArrowheads="1"/>
          </p:cNvSpPr>
          <p:nvPr/>
        </p:nvSpPr>
        <p:spPr bwMode="auto">
          <a:xfrm>
            <a:off x="4343400" y="57832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6" name="Rectangle 16"/>
          <p:cNvSpPr>
            <a:spLocks noChangeArrowheads="1"/>
          </p:cNvSpPr>
          <p:nvPr/>
        </p:nvSpPr>
        <p:spPr bwMode="auto">
          <a:xfrm>
            <a:off x="4343400" y="60118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7" name="Rectangle 17"/>
          <p:cNvSpPr>
            <a:spLocks noChangeArrowheads="1"/>
          </p:cNvSpPr>
          <p:nvPr/>
        </p:nvSpPr>
        <p:spPr bwMode="auto">
          <a:xfrm>
            <a:off x="4343400" y="6240463"/>
            <a:ext cx="152400" cy="152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518" name="Line 18"/>
          <p:cNvSpPr>
            <a:spLocks noChangeShapeType="1"/>
          </p:cNvSpPr>
          <p:nvPr/>
        </p:nvSpPr>
        <p:spPr bwMode="auto">
          <a:xfrm flipH="1">
            <a:off x="4419600" y="6316663"/>
            <a:ext cx="1905000" cy="0"/>
          </a:xfrm>
          <a:prstGeom prst="line">
            <a:avLst/>
          </a:prstGeom>
          <a:noFill/>
          <a:ln w="38100">
            <a:solidFill>
              <a:schemeClr val="tx1"/>
            </a:solidFill>
            <a:round/>
            <a:headEnd/>
            <a:tailEnd/>
          </a:ln>
        </p:spPr>
        <p:txBody>
          <a:bodyPr wrap="none" anchor="ctr"/>
          <a:lstStyle/>
          <a:p>
            <a:endParaRPr lang="en-US"/>
          </a:p>
        </p:txBody>
      </p:sp>
      <p:sp>
        <p:nvSpPr>
          <p:cNvPr id="21519" name="Line 19"/>
          <p:cNvSpPr>
            <a:spLocks noChangeShapeType="1"/>
          </p:cNvSpPr>
          <p:nvPr/>
        </p:nvSpPr>
        <p:spPr bwMode="auto">
          <a:xfrm flipH="1">
            <a:off x="4419600" y="6088063"/>
            <a:ext cx="1524000" cy="0"/>
          </a:xfrm>
          <a:prstGeom prst="line">
            <a:avLst/>
          </a:prstGeom>
          <a:noFill/>
          <a:ln w="38100">
            <a:solidFill>
              <a:schemeClr val="tx1"/>
            </a:solidFill>
            <a:round/>
            <a:headEnd/>
            <a:tailEnd/>
          </a:ln>
        </p:spPr>
        <p:txBody>
          <a:bodyPr wrap="none" anchor="ctr"/>
          <a:lstStyle/>
          <a:p>
            <a:endParaRPr lang="en-US"/>
          </a:p>
        </p:txBody>
      </p:sp>
      <p:sp>
        <p:nvSpPr>
          <p:cNvPr id="21520" name="Line 20"/>
          <p:cNvSpPr>
            <a:spLocks noChangeShapeType="1"/>
          </p:cNvSpPr>
          <p:nvPr/>
        </p:nvSpPr>
        <p:spPr bwMode="auto">
          <a:xfrm flipH="1">
            <a:off x="4343400" y="5630863"/>
            <a:ext cx="1981200" cy="0"/>
          </a:xfrm>
          <a:prstGeom prst="line">
            <a:avLst/>
          </a:prstGeom>
          <a:noFill/>
          <a:ln w="38100">
            <a:solidFill>
              <a:schemeClr val="tx1"/>
            </a:solidFill>
            <a:round/>
            <a:headEnd/>
            <a:tailEnd/>
          </a:ln>
        </p:spPr>
        <p:txBody>
          <a:bodyPr wrap="none" anchor="ctr"/>
          <a:lstStyle/>
          <a:p>
            <a:endParaRPr lang="en-US"/>
          </a:p>
        </p:txBody>
      </p:sp>
      <p:sp>
        <p:nvSpPr>
          <p:cNvPr id="21521" name="Text Box 21"/>
          <p:cNvSpPr txBox="1">
            <a:spLocks noChangeArrowheads="1"/>
          </p:cNvSpPr>
          <p:nvPr/>
        </p:nvSpPr>
        <p:spPr bwMode="auto">
          <a:xfrm>
            <a:off x="4800600" y="6392863"/>
            <a:ext cx="1270000" cy="457200"/>
          </a:xfrm>
          <a:prstGeom prst="rect">
            <a:avLst/>
          </a:prstGeom>
          <a:noFill/>
          <a:ln w="9525">
            <a:noFill/>
            <a:miter lim="800000"/>
            <a:headEnd/>
            <a:tailEnd/>
          </a:ln>
        </p:spPr>
        <p:txBody>
          <a:bodyPr wrap="none">
            <a:spAutoFit/>
          </a:bodyPr>
          <a:lstStyle/>
          <a:p>
            <a:pPr eaLnBrk="0" hangingPunct="0"/>
            <a:r>
              <a:rPr lang="en-US">
                <a:solidFill>
                  <a:schemeClr val="bg1"/>
                </a:solidFill>
                <a:latin typeface="Arial" charset="0"/>
              </a:rPr>
              <a:t>10Mbps</a:t>
            </a:r>
          </a:p>
        </p:txBody>
      </p:sp>
      <p:sp>
        <p:nvSpPr>
          <p:cNvPr id="21522" name="AutoShape 22"/>
          <p:cNvSpPr>
            <a:spLocks noChangeArrowheads="1"/>
          </p:cNvSpPr>
          <p:nvPr/>
        </p:nvSpPr>
        <p:spPr bwMode="auto">
          <a:xfrm>
            <a:off x="6400800" y="4259263"/>
            <a:ext cx="1295400" cy="762000"/>
          </a:xfrm>
          <a:prstGeom prst="can">
            <a:avLst>
              <a:gd name="adj" fmla="val 25000"/>
            </a:avLst>
          </a:prstGeom>
          <a:solidFill>
            <a:srgbClr val="FF9900"/>
          </a:solidFill>
          <a:ln w="9525">
            <a:solidFill>
              <a:schemeClr val="tx1"/>
            </a:solidFill>
            <a:round/>
            <a:headEnd/>
            <a:tailEnd/>
          </a:ln>
        </p:spPr>
        <p:txBody>
          <a:bodyPr wrap="none" anchor="ctr"/>
          <a:lstStyle/>
          <a:p>
            <a:pPr algn="ctr" eaLnBrk="0" hangingPunct="0"/>
            <a:r>
              <a:rPr lang="en-US">
                <a:latin typeface="Arial" charset="0"/>
              </a:rPr>
              <a:t>DB</a:t>
            </a:r>
          </a:p>
        </p:txBody>
      </p:sp>
      <p:sp>
        <p:nvSpPr>
          <p:cNvPr id="21523" name="Line 23"/>
          <p:cNvSpPr>
            <a:spLocks noChangeShapeType="1"/>
          </p:cNvSpPr>
          <p:nvPr/>
        </p:nvSpPr>
        <p:spPr bwMode="auto">
          <a:xfrm>
            <a:off x="4495800" y="4716463"/>
            <a:ext cx="1905000" cy="0"/>
          </a:xfrm>
          <a:prstGeom prst="line">
            <a:avLst/>
          </a:prstGeom>
          <a:noFill/>
          <a:ln w="38100">
            <a:solidFill>
              <a:srgbClr val="FF3300"/>
            </a:solidFill>
            <a:round/>
            <a:headEnd/>
            <a:tailEnd/>
          </a:ln>
        </p:spPr>
        <p:txBody>
          <a:bodyPr wrap="none" anchor="ctr"/>
          <a:lstStyle/>
          <a:p>
            <a:endParaRPr lang="en-US"/>
          </a:p>
        </p:txBody>
      </p:sp>
      <p:sp>
        <p:nvSpPr>
          <p:cNvPr id="21524" name="Text Box 24"/>
          <p:cNvSpPr txBox="1">
            <a:spLocks noChangeArrowheads="1"/>
          </p:cNvSpPr>
          <p:nvPr/>
        </p:nvSpPr>
        <p:spPr bwMode="auto">
          <a:xfrm>
            <a:off x="4800600" y="4792663"/>
            <a:ext cx="1439863" cy="457200"/>
          </a:xfrm>
          <a:prstGeom prst="rect">
            <a:avLst/>
          </a:prstGeom>
          <a:noFill/>
          <a:ln w="9525">
            <a:noFill/>
            <a:miter lim="800000"/>
            <a:headEnd/>
            <a:tailEnd/>
          </a:ln>
        </p:spPr>
        <p:txBody>
          <a:bodyPr wrap="none">
            <a:spAutoFit/>
          </a:bodyPr>
          <a:lstStyle/>
          <a:p>
            <a:pPr eaLnBrk="0" hangingPunct="0"/>
            <a:r>
              <a:rPr lang="en-US">
                <a:solidFill>
                  <a:schemeClr val="bg1"/>
                </a:solidFill>
                <a:latin typeface="Arial" charset="0"/>
              </a:rPr>
              <a:t>100Mbps</a:t>
            </a:r>
          </a:p>
        </p:txBody>
      </p:sp>
      <p:sp>
        <p:nvSpPr>
          <p:cNvPr id="21525" name="Text Box 25"/>
          <p:cNvSpPr txBox="1">
            <a:spLocks noChangeArrowheads="1"/>
          </p:cNvSpPr>
          <p:nvPr/>
        </p:nvSpPr>
        <p:spPr bwMode="auto">
          <a:xfrm>
            <a:off x="304800" y="4038601"/>
            <a:ext cx="2971800" cy="2677656"/>
          </a:xfrm>
          <a:prstGeom prst="rect">
            <a:avLst/>
          </a:prstGeom>
          <a:noFill/>
          <a:ln w="9525">
            <a:noFill/>
            <a:miter lim="800000"/>
            <a:headEnd/>
            <a:tailEnd/>
          </a:ln>
        </p:spPr>
        <p:txBody>
          <a:bodyPr wrap="square">
            <a:spAutoFit/>
          </a:bodyPr>
          <a:lstStyle/>
          <a:p>
            <a:pPr marL="228600" indent="-228600" eaLnBrk="0" hangingPunct="0">
              <a:buFontTx/>
              <a:buChar char="•"/>
            </a:pPr>
            <a:r>
              <a:rPr lang="en-US" sz="2800" b="1" dirty="0"/>
              <a:t>Facilitate data transfer between segments of different speed</a:t>
            </a:r>
          </a:p>
        </p:txBody>
      </p:sp>
      <p:pic>
        <p:nvPicPr>
          <p:cNvPr id="21526" name="Picture 26"/>
          <p:cNvPicPr>
            <a:picLocks noChangeAspect="1" noChangeArrowheads="1"/>
          </p:cNvPicPr>
          <p:nvPr/>
        </p:nvPicPr>
        <p:blipFill>
          <a:blip r:embed="rId2"/>
          <a:srcRect/>
          <a:stretch>
            <a:fillRect/>
          </a:stretch>
        </p:blipFill>
        <p:spPr bwMode="auto">
          <a:xfrm>
            <a:off x="6400800" y="5097463"/>
            <a:ext cx="990600" cy="731837"/>
          </a:xfrm>
          <a:prstGeom prst="rect">
            <a:avLst/>
          </a:prstGeom>
          <a:noFill/>
          <a:ln w="9525">
            <a:noFill/>
            <a:miter lim="800000"/>
            <a:headEnd/>
            <a:tailEnd/>
          </a:ln>
        </p:spPr>
      </p:pic>
      <p:pic>
        <p:nvPicPr>
          <p:cNvPr id="21527" name="Picture 27"/>
          <p:cNvPicPr>
            <a:picLocks noChangeAspect="1" noChangeArrowheads="1"/>
          </p:cNvPicPr>
          <p:nvPr/>
        </p:nvPicPr>
        <p:blipFill>
          <a:blip r:embed="rId2"/>
          <a:srcRect/>
          <a:stretch>
            <a:fillRect/>
          </a:stretch>
        </p:blipFill>
        <p:spPr bwMode="auto">
          <a:xfrm>
            <a:off x="6400800" y="5859463"/>
            <a:ext cx="990600" cy="731837"/>
          </a:xfrm>
          <a:prstGeom prst="rect">
            <a:avLst/>
          </a:prstGeom>
          <a:noFill/>
          <a:ln w="9525">
            <a:noFill/>
            <a:miter lim="800000"/>
            <a:headEnd/>
            <a:tailEnd/>
          </a:ln>
        </p:spPr>
      </p:pic>
      <p:pic>
        <p:nvPicPr>
          <p:cNvPr id="21528" name="Picture 28"/>
          <p:cNvPicPr>
            <a:picLocks noChangeAspect="1" noChangeArrowheads="1"/>
          </p:cNvPicPr>
          <p:nvPr/>
        </p:nvPicPr>
        <p:blipFill>
          <a:blip r:embed="rId2"/>
          <a:srcRect/>
          <a:stretch>
            <a:fillRect/>
          </a:stretch>
        </p:blipFill>
        <p:spPr bwMode="auto">
          <a:xfrm>
            <a:off x="5638800" y="5554663"/>
            <a:ext cx="990600" cy="7318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dirty="0" smtClean="0"/>
              <a:t>Method of switching-Fragment free </a:t>
            </a:r>
          </a:p>
        </p:txBody>
      </p:sp>
      <p:sp>
        <p:nvSpPr>
          <p:cNvPr id="17411" name="Rectangle 3"/>
          <p:cNvSpPr>
            <a:spLocks noGrp="1" noChangeArrowheads="1"/>
          </p:cNvSpPr>
          <p:nvPr>
            <p:ph type="body" idx="1"/>
          </p:nvPr>
        </p:nvSpPr>
        <p:spPr/>
        <p:txBody>
          <a:bodyPr/>
          <a:lstStyle/>
          <a:p>
            <a:pPr eaLnBrk="1" hangingPunct="1"/>
            <a:r>
              <a:rPr lang="en-US" dirty="0" smtClean="0"/>
              <a:t>Combines speed of cut through switch with error checking functionality</a:t>
            </a:r>
          </a:p>
          <a:p>
            <a:pPr eaLnBrk="1" hangingPunct="1"/>
            <a:r>
              <a:rPr lang="en-US" dirty="0" smtClean="0"/>
              <a:t>Forwards all frames initially, but determines that if a particular port is receiving too many bad frames, it reconfigures the port to store and forward mode </a:t>
            </a:r>
          </a:p>
          <a:p>
            <a:pPr eaLnBrk="1" hangingPunct="1"/>
            <a:r>
              <a:rPr lang="en-US" dirty="0" smtClean="0"/>
              <a:t>Preferred switching 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077200" cy="3293209"/>
          </a:xfrm>
          <a:prstGeom prst="rect">
            <a:avLst/>
          </a:prstGeom>
        </p:spPr>
        <p:txBody>
          <a:bodyPr wrap="square">
            <a:spAutoFit/>
          </a:bodyPr>
          <a:lstStyle/>
          <a:p>
            <a:r>
              <a:rPr lang="en-US" sz="2800" b="1" dirty="0" smtClean="0"/>
              <a:t>Routers</a:t>
            </a:r>
          </a:p>
          <a:p>
            <a:pPr>
              <a:buFont typeface="Wingdings" pitchFamily="2" charset="2"/>
              <a:buChar char="Ø"/>
            </a:pPr>
            <a:r>
              <a:rPr lang="en-US" dirty="0" smtClean="0"/>
              <a:t>Routers are network layer devices and are particularly identified as Layer- 3 devices of the OSI Model. </a:t>
            </a:r>
          </a:p>
          <a:p>
            <a:pPr>
              <a:buFont typeface="Wingdings" pitchFamily="2" charset="2"/>
              <a:buChar char="Ø"/>
            </a:pPr>
            <a:r>
              <a:rPr lang="en-US" dirty="0" smtClean="0"/>
              <a:t>They process </a:t>
            </a:r>
            <a:r>
              <a:rPr lang="en-US" i="1" dirty="0" smtClean="0"/>
              <a:t>logical</a:t>
            </a:r>
            <a:r>
              <a:rPr lang="en-US" dirty="0" smtClean="0"/>
              <a:t> addressing information in the Network header of a packet such as IP Addresses.</a:t>
            </a:r>
          </a:p>
          <a:p>
            <a:pPr>
              <a:buFont typeface="Wingdings" pitchFamily="2" charset="2"/>
              <a:buChar char="Ø"/>
            </a:pPr>
            <a:r>
              <a:rPr lang="en-US" dirty="0" smtClean="0"/>
              <a:t> Router is used to create larger complex networks by complex traffic routing. It has the ability to connect dissimilar LANs on the same protocol.</a:t>
            </a:r>
          </a:p>
          <a:p>
            <a:pPr>
              <a:buFont typeface="Wingdings" pitchFamily="2" charset="2"/>
              <a:buChar char="Ø"/>
            </a:pPr>
            <a:r>
              <a:rPr lang="en-US" dirty="0" smtClean="0"/>
              <a:t> It also has the ability to limit the flow of broadcasts. A router primarily comprises of a hardware device or a system of the computer which has more than one network interface and routing software.</a:t>
            </a:r>
            <a:endParaRPr lang="en-US" dirty="0"/>
          </a:p>
        </p:txBody>
      </p:sp>
      <p:pic>
        <p:nvPicPr>
          <p:cNvPr id="5122" name="Picture 2"/>
          <p:cNvPicPr>
            <a:picLocks noChangeAspect="1" noChangeArrowheads="1"/>
          </p:cNvPicPr>
          <p:nvPr/>
        </p:nvPicPr>
        <p:blipFill>
          <a:blip r:embed="rId2"/>
          <a:srcRect/>
          <a:stretch>
            <a:fillRect/>
          </a:stretch>
        </p:blipFill>
        <p:spPr bwMode="auto">
          <a:xfrm>
            <a:off x="6934200" y="3654453"/>
            <a:ext cx="2057400" cy="2257425"/>
          </a:xfrm>
          <a:prstGeom prst="rect">
            <a:avLst/>
          </a:prstGeom>
          <a:noFill/>
          <a:ln w="9525">
            <a:noFill/>
            <a:miter lim="800000"/>
            <a:headEnd/>
            <a:tailEnd/>
          </a:ln>
          <a:effectLst/>
        </p:spPr>
      </p:pic>
      <p:sp>
        <p:nvSpPr>
          <p:cNvPr id="6" name="Rectangle 5"/>
          <p:cNvSpPr/>
          <p:nvPr/>
        </p:nvSpPr>
        <p:spPr>
          <a:xfrm>
            <a:off x="533400" y="3810000"/>
            <a:ext cx="6248400" cy="2308324"/>
          </a:xfrm>
          <a:prstGeom prst="rect">
            <a:avLst/>
          </a:prstGeom>
        </p:spPr>
        <p:txBody>
          <a:bodyPr wrap="square">
            <a:spAutoFit/>
          </a:bodyPr>
          <a:lstStyle/>
          <a:p>
            <a:r>
              <a:rPr lang="en-US" b="1" dirty="0" smtClean="0"/>
              <a:t>Functionality: </a:t>
            </a:r>
            <a:endParaRPr lang="en-US" dirty="0" smtClean="0"/>
          </a:p>
          <a:p>
            <a:r>
              <a:rPr lang="en-US" dirty="0" smtClean="0"/>
              <a:t>When a router receives the data, it determines the destination address by reading the header of the packet. Once the address is determined, it searches in its </a:t>
            </a:r>
            <a:r>
              <a:rPr lang="en-US" b="1" dirty="0" smtClean="0"/>
              <a:t>routing table</a:t>
            </a:r>
            <a:r>
              <a:rPr lang="en-US" dirty="0" smtClean="0"/>
              <a:t> to get know how to reach the destination and then forwards the packet to the higher hop on the route. The hop could be the final destination or another router.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94692"/>
            <a:ext cx="8077200" cy="3693319"/>
          </a:xfrm>
          <a:prstGeom prst="rect">
            <a:avLst/>
          </a:prstGeom>
        </p:spPr>
        <p:txBody>
          <a:bodyPr wrap="square">
            <a:spAutoFit/>
          </a:bodyPr>
          <a:lstStyle/>
          <a:p>
            <a:r>
              <a:rPr lang="en-US" b="1" dirty="0" smtClean="0"/>
              <a:t>Routing tables </a:t>
            </a:r>
            <a:r>
              <a:rPr lang="en-US" dirty="0" smtClean="0"/>
              <a:t>play a very pivotal role in letting the router makes a decision. Thus a routing table is ought to be </a:t>
            </a:r>
            <a:r>
              <a:rPr lang="en-US" i="1" dirty="0" smtClean="0"/>
              <a:t>updated </a:t>
            </a:r>
            <a:r>
              <a:rPr lang="en-US" dirty="0" smtClean="0"/>
              <a:t>and </a:t>
            </a:r>
            <a:r>
              <a:rPr lang="en-US" i="1" dirty="0" smtClean="0"/>
              <a:t>complete</a:t>
            </a:r>
            <a:r>
              <a:rPr lang="en-US" dirty="0" smtClean="0"/>
              <a:t>. The two ways through which a router can receive information are:</a:t>
            </a:r>
          </a:p>
          <a:p>
            <a:r>
              <a:rPr lang="en-US" b="1" dirty="0" smtClean="0"/>
              <a:t>Static Routing</a:t>
            </a:r>
            <a:r>
              <a:rPr lang="en-US" dirty="0" smtClean="0"/>
              <a:t>: In static routing, the routing information is fed into the routing tables manually. It does not only become a time-taking task but gets prone to errors as well. The manual updating is also required in case of statically configured routers when change in the topology of the network or in the layout takes place. Thus static routing is feasible for tinniest environments with minimum of one or two routers. </a:t>
            </a:r>
          </a:p>
          <a:p>
            <a:r>
              <a:rPr lang="en-US" b="1" dirty="0" smtClean="0"/>
              <a:t>Dynamic Routing</a:t>
            </a:r>
            <a:r>
              <a:rPr lang="en-US" dirty="0" smtClean="0"/>
              <a:t>: For larger environment dynamic routing proves to be the practical solution. The process involves use of peculiar routing protocols to hold communication. The purpose of these protocols is to enable the other routers to transfer information about to other routers, so that the other routers can build their own routing tables.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hlinkClick r:id="rId2"/>
              </a:rPr>
              <a:t>Repeaters</a:t>
            </a:r>
            <a:endParaRPr lang="en-US" smtClean="0"/>
          </a:p>
        </p:txBody>
      </p:sp>
      <p:sp>
        <p:nvSpPr>
          <p:cNvPr id="6147" name="Rectangle 3"/>
          <p:cNvSpPr>
            <a:spLocks noGrp="1" noChangeArrowheads="1"/>
          </p:cNvSpPr>
          <p:nvPr>
            <p:ph type="body" idx="1"/>
          </p:nvPr>
        </p:nvSpPr>
        <p:spPr/>
        <p:txBody>
          <a:bodyPr/>
          <a:lstStyle/>
          <a:p>
            <a:pPr eaLnBrk="1" hangingPunct="1"/>
            <a:r>
              <a:rPr lang="en-US" dirty="0" smtClean="0"/>
              <a:t>Signal attenuation or signal loss – signal degrades over distance</a:t>
            </a:r>
          </a:p>
          <a:p>
            <a:pPr eaLnBrk="1" hangingPunct="1"/>
            <a:r>
              <a:rPr lang="en-US" dirty="0" smtClean="0"/>
              <a:t>Repeaters clean, amplify, and resend signals that are weakened by long cable length.</a:t>
            </a:r>
          </a:p>
          <a:p>
            <a:pPr eaLnBrk="1" hangingPunct="1"/>
            <a:r>
              <a:rPr lang="en-US" dirty="0" smtClean="0"/>
              <a:t>Built-in to hubs or switches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A182A768-A646-4482-9BEE-F9B275504B33}" type="slidenum">
              <a:rPr lang="en-US"/>
              <a:pPr>
                <a:defRPr/>
              </a:pPr>
              <a:t>20</a:t>
            </a:fld>
            <a:endParaRPr lang="en-US"/>
          </a:p>
        </p:txBody>
      </p:sp>
      <p:sp>
        <p:nvSpPr>
          <p:cNvPr id="23555" name="Text Box 7"/>
          <p:cNvSpPr txBox="1">
            <a:spLocks noChangeArrowheads="1"/>
          </p:cNvSpPr>
          <p:nvPr/>
        </p:nvSpPr>
        <p:spPr bwMode="auto">
          <a:xfrm>
            <a:off x="457200" y="533400"/>
            <a:ext cx="3505200" cy="584775"/>
          </a:xfrm>
          <a:prstGeom prst="rect">
            <a:avLst/>
          </a:prstGeom>
          <a:noFill/>
          <a:ln w="9525">
            <a:noFill/>
            <a:miter lim="800000"/>
            <a:headEnd/>
            <a:tailEnd/>
          </a:ln>
        </p:spPr>
        <p:txBody>
          <a:bodyPr wrap="square">
            <a:spAutoFit/>
          </a:bodyPr>
          <a:lstStyle/>
          <a:p>
            <a:pPr eaLnBrk="0" hangingPunct="0"/>
            <a:r>
              <a:rPr lang="en-US" sz="3200" b="1" dirty="0" smtClean="0">
                <a:latin typeface="Arial" charset="0"/>
              </a:rPr>
              <a:t>Routers</a:t>
            </a:r>
            <a:endParaRPr lang="en-US" sz="3200" b="1" dirty="0">
              <a:latin typeface="Arial" charset="0"/>
            </a:endParaRPr>
          </a:p>
        </p:txBody>
      </p:sp>
      <p:pic>
        <p:nvPicPr>
          <p:cNvPr id="23556" name="Picture 8" descr="FIG7-13A"/>
          <p:cNvPicPr>
            <a:picLocks noChangeAspect="1" noChangeArrowheads="1"/>
          </p:cNvPicPr>
          <p:nvPr/>
        </p:nvPicPr>
        <p:blipFill>
          <a:blip r:embed="rId2"/>
          <a:srcRect/>
          <a:stretch>
            <a:fillRect/>
          </a:stretch>
        </p:blipFill>
        <p:spPr bwMode="auto">
          <a:xfrm>
            <a:off x="3810000" y="3276600"/>
            <a:ext cx="5105400" cy="3360738"/>
          </a:xfrm>
          <a:prstGeom prst="rect">
            <a:avLst/>
          </a:prstGeom>
          <a:noFill/>
          <a:ln w="9525">
            <a:noFill/>
            <a:miter lim="800000"/>
            <a:headEnd/>
            <a:tailEnd/>
          </a:ln>
        </p:spPr>
      </p:pic>
      <p:sp>
        <p:nvSpPr>
          <p:cNvPr id="23557" name="Text Box 9"/>
          <p:cNvSpPr txBox="1">
            <a:spLocks noChangeArrowheads="1"/>
          </p:cNvSpPr>
          <p:nvPr/>
        </p:nvSpPr>
        <p:spPr bwMode="auto">
          <a:xfrm>
            <a:off x="381000" y="1295400"/>
            <a:ext cx="8382000" cy="2246769"/>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Layer 2 Switches cannot take advantage of multiple paths </a:t>
            </a:r>
          </a:p>
          <a:p>
            <a:pPr marL="223838" indent="-223838" eaLnBrk="0" hangingPunct="0">
              <a:buFontTx/>
              <a:buChar char="•"/>
            </a:pPr>
            <a:r>
              <a:rPr lang="en-US" sz="2800" b="1" dirty="0"/>
              <a:t>Routers work at the OSI layer 3 (network layer)</a:t>
            </a:r>
          </a:p>
          <a:p>
            <a:pPr marL="223838" indent="-223838" eaLnBrk="0" hangingPunct="0">
              <a:buFontTx/>
              <a:buChar char="•"/>
            </a:pPr>
            <a:endParaRPr lang="en-US" sz="2800" b="1" dirty="0"/>
          </a:p>
        </p:txBody>
      </p:sp>
      <p:sp>
        <p:nvSpPr>
          <p:cNvPr id="23558" name="Text Box 10"/>
          <p:cNvSpPr txBox="1">
            <a:spLocks noChangeArrowheads="1"/>
          </p:cNvSpPr>
          <p:nvPr/>
        </p:nvSpPr>
        <p:spPr bwMode="auto">
          <a:xfrm>
            <a:off x="381000" y="3124201"/>
            <a:ext cx="3200400" cy="2954655"/>
          </a:xfrm>
          <a:prstGeom prst="rect">
            <a:avLst/>
          </a:prstGeom>
          <a:noFill/>
          <a:ln w="9525">
            <a:noFill/>
            <a:miter lim="800000"/>
            <a:headEnd/>
            <a:tailEnd/>
          </a:ln>
        </p:spPr>
        <p:txBody>
          <a:bodyPr wrap="square">
            <a:spAutoFit/>
          </a:bodyPr>
          <a:lstStyle/>
          <a:p>
            <a:pPr marL="228600" indent="-228600" eaLnBrk="0" hangingPunct="0">
              <a:buFontTx/>
              <a:buChar char="•"/>
            </a:pPr>
            <a:r>
              <a:rPr lang="en-US" sz="2400" b="1" dirty="0"/>
              <a:t>They use the “logical address” of packets and routing tables to determine the best path for data delivery</a:t>
            </a:r>
          </a:p>
          <a:p>
            <a:pPr marL="228600" indent="-228600" eaLnBrk="0" hangingPunct="0"/>
            <a:endParaRPr lang="en-US" dirty="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AAFEC9EB-548D-4FCC-A478-030CFD6BD6F8}" type="slidenum">
              <a:rPr lang="en-US"/>
              <a:pPr>
                <a:defRPr/>
              </a:pPr>
              <a:t>21</a:t>
            </a:fld>
            <a:endParaRPr lang="en-US"/>
          </a:p>
        </p:txBody>
      </p:sp>
      <p:sp>
        <p:nvSpPr>
          <p:cNvPr id="24579" name="Text Box 7"/>
          <p:cNvSpPr txBox="1">
            <a:spLocks noChangeArrowheads="1"/>
          </p:cNvSpPr>
          <p:nvPr/>
        </p:nvSpPr>
        <p:spPr bwMode="auto">
          <a:xfrm>
            <a:off x="304800" y="381000"/>
            <a:ext cx="845820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How Routers Work</a:t>
            </a:r>
            <a:endParaRPr lang="en-US" sz="3200" b="1" dirty="0">
              <a:latin typeface="Arial" charset="0"/>
            </a:endParaRPr>
          </a:p>
        </p:txBody>
      </p:sp>
      <p:sp>
        <p:nvSpPr>
          <p:cNvPr id="24580" name="Text Box 8"/>
          <p:cNvSpPr txBox="1">
            <a:spLocks noChangeArrowheads="1"/>
          </p:cNvSpPr>
          <p:nvPr/>
        </p:nvSpPr>
        <p:spPr bwMode="auto">
          <a:xfrm>
            <a:off x="304800" y="990600"/>
            <a:ext cx="8610600" cy="5859463"/>
          </a:xfrm>
          <a:prstGeom prst="rect">
            <a:avLst/>
          </a:prstGeom>
          <a:noFill/>
          <a:ln w="9525">
            <a:noFill/>
            <a:miter lim="800000"/>
            <a:headEnd/>
            <a:tailEnd/>
          </a:ln>
        </p:spPr>
        <p:txBody>
          <a:bodyPr wrap="square">
            <a:spAutoFit/>
          </a:bodyPr>
          <a:lstStyle/>
          <a:p>
            <a:pPr marL="223838" indent="-223838" eaLnBrk="0" hangingPunct="0">
              <a:spcBef>
                <a:spcPct val="30000"/>
              </a:spcBef>
              <a:buFontTx/>
              <a:buChar char="•"/>
            </a:pPr>
            <a:r>
              <a:rPr lang="en-US" sz="2800" b="1" dirty="0"/>
              <a:t>As packets are passed from routers to routers, Data Link layer source and destination addresses are stripped off and then recreated</a:t>
            </a:r>
          </a:p>
          <a:p>
            <a:pPr marL="223838" indent="-223838" eaLnBrk="0" hangingPunct="0">
              <a:spcBef>
                <a:spcPct val="30000"/>
              </a:spcBef>
              <a:buFontTx/>
              <a:buChar char="•"/>
            </a:pPr>
            <a:r>
              <a:rPr lang="en-US" sz="2800" b="1" dirty="0"/>
              <a:t>Enables a router to route a packet from a TCP/IP Ethernet network to a TCP/IP token ring network</a:t>
            </a:r>
          </a:p>
          <a:p>
            <a:pPr marL="223838" indent="-223838" eaLnBrk="0" hangingPunct="0">
              <a:spcBef>
                <a:spcPct val="30000"/>
              </a:spcBef>
              <a:buFontTx/>
              <a:buChar char="•"/>
            </a:pPr>
            <a:r>
              <a:rPr lang="en-US" sz="2800" b="1" dirty="0"/>
              <a:t>Only packets with known network addresses will be passed - hence reduce traffic</a:t>
            </a:r>
          </a:p>
          <a:p>
            <a:pPr marL="223838" indent="-223838" eaLnBrk="0" hangingPunct="0">
              <a:spcBef>
                <a:spcPct val="30000"/>
              </a:spcBef>
              <a:buFontTx/>
              <a:buChar char="•"/>
            </a:pPr>
            <a:r>
              <a:rPr lang="en-US" sz="2800" b="1" dirty="0"/>
              <a:t>Routers can listen to a network and identify its busiest part</a:t>
            </a:r>
          </a:p>
          <a:p>
            <a:pPr marL="223838" indent="-223838" eaLnBrk="0" hangingPunct="0">
              <a:spcBef>
                <a:spcPct val="30000"/>
              </a:spcBef>
              <a:buFontTx/>
              <a:buChar char="•"/>
            </a:pPr>
            <a:r>
              <a:rPr lang="en-US" sz="2800" b="1" dirty="0"/>
              <a:t>Will select the most cost effective path for transmitting packets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2"/>
          </p:nvPr>
        </p:nvSpPr>
        <p:spPr/>
        <p:txBody>
          <a:bodyPr/>
          <a:lstStyle/>
          <a:p>
            <a:pPr>
              <a:defRPr/>
            </a:pPr>
            <a:fld id="{F66CDBD3-A5FD-4BD6-89C3-5EB753679C8E}" type="slidenum">
              <a:rPr lang="en-US"/>
              <a:pPr>
                <a:defRPr/>
              </a:pPr>
              <a:t>22</a:t>
            </a:fld>
            <a:endParaRPr lang="en-US"/>
          </a:p>
        </p:txBody>
      </p:sp>
      <p:sp>
        <p:nvSpPr>
          <p:cNvPr id="25603" name="Text Box 7"/>
          <p:cNvSpPr txBox="1">
            <a:spLocks noChangeArrowheads="1"/>
          </p:cNvSpPr>
          <p:nvPr/>
        </p:nvSpPr>
        <p:spPr bwMode="auto">
          <a:xfrm>
            <a:off x="304800" y="533400"/>
            <a:ext cx="845820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How Routing Table is formed</a:t>
            </a:r>
            <a:endParaRPr lang="en-US" sz="3200" b="1" dirty="0">
              <a:latin typeface="Arial" charset="0"/>
            </a:endParaRPr>
          </a:p>
        </p:txBody>
      </p:sp>
      <p:sp>
        <p:nvSpPr>
          <p:cNvPr id="25604" name="Text Box 8"/>
          <p:cNvSpPr txBox="1">
            <a:spLocks noChangeArrowheads="1"/>
          </p:cNvSpPr>
          <p:nvPr/>
        </p:nvSpPr>
        <p:spPr bwMode="auto">
          <a:xfrm>
            <a:off x="304800" y="1295401"/>
            <a:ext cx="8610600" cy="1384995"/>
          </a:xfrm>
          <a:prstGeom prst="rect">
            <a:avLst/>
          </a:prstGeom>
          <a:noFill/>
          <a:ln w="9525">
            <a:noFill/>
            <a:miter lim="800000"/>
            <a:headEnd/>
            <a:tailEnd/>
          </a:ln>
        </p:spPr>
        <p:txBody>
          <a:bodyPr wrap="square">
            <a:spAutoFit/>
          </a:bodyPr>
          <a:lstStyle/>
          <a:p>
            <a:pPr marL="223838" indent="-223838" eaLnBrk="0" hangingPunct="0">
              <a:spcBef>
                <a:spcPct val="30000"/>
              </a:spcBef>
              <a:buFontTx/>
              <a:buChar char="•"/>
            </a:pPr>
            <a:r>
              <a:rPr lang="en-US" sz="2800" b="1" dirty="0"/>
              <a:t>Routing table is formed based on communications between routers using “Routing Protocols</a:t>
            </a:r>
            <a:r>
              <a:rPr lang="en-US" sz="2800" b="1" dirty="0" smtClean="0"/>
              <a:t>”</a:t>
            </a:r>
            <a:endParaRPr lang="en-US" sz="2800" b="1" dirty="0"/>
          </a:p>
        </p:txBody>
      </p:sp>
      <p:pic>
        <p:nvPicPr>
          <p:cNvPr id="25605" name="Picture 9" descr="FIG7-13A"/>
          <p:cNvPicPr>
            <a:picLocks noChangeAspect="1" noChangeArrowheads="1"/>
          </p:cNvPicPr>
          <p:nvPr/>
        </p:nvPicPr>
        <p:blipFill>
          <a:blip r:embed="rId2"/>
          <a:srcRect/>
          <a:stretch>
            <a:fillRect/>
          </a:stretch>
        </p:blipFill>
        <p:spPr bwMode="auto">
          <a:xfrm>
            <a:off x="3810000" y="3489325"/>
            <a:ext cx="5334000" cy="3360738"/>
          </a:xfrm>
          <a:prstGeom prst="rect">
            <a:avLst/>
          </a:prstGeom>
          <a:noFill/>
          <a:ln w="9525">
            <a:noFill/>
            <a:miter lim="800000"/>
            <a:headEnd/>
            <a:tailEnd/>
          </a:ln>
        </p:spPr>
      </p:pic>
      <p:sp>
        <p:nvSpPr>
          <p:cNvPr id="25606" name="Text Box 10"/>
          <p:cNvSpPr txBox="1">
            <a:spLocks noChangeArrowheads="1"/>
          </p:cNvSpPr>
          <p:nvPr/>
        </p:nvSpPr>
        <p:spPr bwMode="auto">
          <a:xfrm>
            <a:off x="304800" y="2819401"/>
            <a:ext cx="3352800" cy="3816429"/>
          </a:xfrm>
          <a:prstGeom prst="rect">
            <a:avLst/>
          </a:prstGeom>
          <a:noFill/>
          <a:ln w="9525">
            <a:noFill/>
            <a:miter lim="800000"/>
            <a:headEnd/>
            <a:tailEnd/>
          </a:ln>
        </p:spPr>
        <p:txBody>
          <a:bodyPr wrap="square">
            <a:spAutoFit/>
          </a:bodyPr>
          <a:lstStyle/>
          <a:p>
            <a:pPr marL="228600" indent="-228600" eaLnBrk="0" hangingPunct="0">
              <a:spcBef>
                <a:spcPct val="30000"/>
              </a:spcBef>
              <a:buFontTx/>
              <a:buChar char="•"/>
            </a:pPr>
            <a:r>
              <a:rPr lang="en-US" sz="2800" b="1" dirty="0"/>
              <a:t>Routing Protocols collect data about current network status and contribute to selection of the best path </a:t>
            </a:r>
          </a:p>
          <a:p>
            <a:pPr marL="228600" indent="-228600" eaLnBrk="0" hangingPunct="0"/>
            <a:endParaRPr lang="en-US" dirty="0">
              <a:latin typeface="Arial" charset="0"/>
            </a:endParaRPr>
          </a:p>
        </p:txBody>
      </p:sp>
      <p:sp>
        <p:nvSpPr>
          <p:cNvPr id="25607" name="AutoShape 11"/>
          <p:cNvSpPr>
            <a:spLocks noChangeArrowheads="1"/>
          </p:cNvSpPr>
          <p:nvPr/>
        </p:nvSpPr>
        <p:spPr bwMode="auto">
          <a:xfrm>
            <a:off x="4648200" y="5097463"/>
            <a:ext cx="381000" cy="457200"/>
          </a:xfrm>
          <a:prstGeom prst="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
        <p:nvSpPr>
          <p:cNvPr id="25608" name="AutoShape 12"/>
          <p:cNvSpPr>
            <a:spLocks noChangeArrowheads="1"/>
          </p:cNvSpPr>
          <p:nvPr/>
        </p:nvSpPr>
        <p:spPr bwMode="auto">
          <a:xfrm>
            <a:off x="4953000" y="4716463"/>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25609" name="AutoShape 13"/>
          <p:cNvSpPr>
            <a:spLocks noChangeArrowheads="1"/>
          </p:cNvSpPr>
          <p:nvPr/>
        </p:nvSpPr>
        <p:spPr bwMode="auto">
          <a:xfrm rot="-2514811">
            <a:off x="5029200" y="5021263"/>
            <a:ext cx="457200" cy="4572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5610" name="AutoShape 14"/>
          <p:cNvSpPr>
            <a:spLocks noChangeArrowheads="1"/>
          </p:cNvSpPr>
          <p:nvPr/>
        </p:nvSpPr>
        <p:spPr bwMode="auto">
          <a:xfrm>
            <a:off x="7543800" y="4640263"/>
            <a:ext cx="381000" cy="3810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5611" name="AutoShape 15"/>
          <p:cNvSpPr>
            <a:spLocks noChangeArrowheads="1"/>
          </p:cNvSpPr>
          <p:nvPr/>
        </p:nvSpPr>
        <p:spPr bwMode="auto">
          <a:xfrm rot="2419118">
            <a:off x="7696200" y="5097463"/>
            <a:ext cx="457200" cy="533400"/>
          </a:xfrm>
          <a:prstGeom prst="downArrow">
            <a:avLst>
              <a:gd name="adj1" fmla="val 50000"/>
              <a:gd name="adj2" fmla="val 29167"/>
            </a:avLst>
          </a:prstGeom>
          <a:solidFill>
            <a:schemeClr val="accent1"/>
          </a:solidFill>
          <a:ln w="9525">
            <a:solidFill>
              <a:schemeClr val="tx1"/>
            </a:solidFill>
            <a:miter lim="800000"/>
            <a:headEnd/>
            <a:tailEnd/>
          </a:ln>
        </p:spPr>
        <p:txBody>
          <a:bodyPr wrap="none" anchor="ctr"/>
          <a:lstStyle/>
          <a:p>
            <a:endParaRPr lang="en-US"/>
          </a:p>
        </p:txBody>
      </p:sp>
      <p:sp>
        <p:nvSpPr>
          <p:cNvPr id="25612" name="AutoShape 16"/>
          <p:cNvSpPr>
            <a:spLocks noChangeArrowheads="1"/>
          </p:cNvSpPr>
          <p:nvPr/>
        </p:nvSpPr>
        <p:spPr bwMode="auto">
          <a:xfrm>
            <a:off x="6019800" y="5859463"/>
            <a:ext cx="381000" cy="533400"/>
          </a:xfrm>
          <a:prstGeom prst="up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25613" name="AutoShape 17"/>
          <p:cNvSpPr>
            <a:spLocks noChangeArrowheads="1"/>
          </p:cNvSpPr>
          <p:nvPr/>
        </p:nvSpPr>
        <p:spPr bwMode="auto">
          <a:xfrm rot="2595692">
            <a:off x="6477000" y="5935663"/>
            <a:ext cx="381000" cy="533400"/>
          </a:xfrm>
          <a:prstGeom prst="up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25614" name="AutoShape 18"/>
          <p:cNvSpPr>
            <a:spLocks noChangeArrowheads="1"/>
          </p:cNvSpPr>
          <p:nvPr/>
        </p:nvSpPr>
        <p:spPr bwMode="auto">
          <a:xfrm rot="-3022156">
            <a:off x="4800600" y="5859463"/>
            <a:ext cx="381000" cy="533400"/>
          </a:xfrm>
          <a:prstGeom prst="up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sp>
        <p:nvSpPr>
          <p:cNvPr id="25615" name="Text Box 19"/>
          <p:cNvSpPr txBox="1">
            <a:spLocks noChangeArrowheads="1"/>
          </p:cNvSpPr>
          <p:nvPr/>
        </p:nvSpPr>
        <p:spPr bwMode="auto">
          <a:xfrm>
            <a:off x="6096000" y="3460750"/>
            <a:ext cx="3048000" cy="701675"/>
          </a:xfrm>
          <a:prstGeom prst="rect">
            <a:avLst/>
          </a:prstGeom>
          <a:noFill/>
          <a:ln w="9525">
            <a:noFill/>
            <a:miter lim="800000"/>
            <a:headEnd/>
            <a:tailEnd/>
          </a:ln>
        </p:spPr>
        <p:txBody>
          <a:bodyPr>
            <a:spAutoFit/>
          </a:bodyPr>
          <a:lstStyle/>
          <a:p>
            <a:pPr eaLnBrk="0" hangingPunct="0"/>
            <a:r>
              <a:rPr lang="en-US" sz="2000" b="1">
                <a:latin typeface="Arial" charset="0"/>
              </a:rPr>
              <a:t>Routers communicate within themselves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029DDB29-1749-4858-BD9F-652102150E8D}" type="slidenum">
              <a:rPr lang="en-US"/>
              <a:pPr>
                <a:defRPr/>
              </a:pPr>
              <a:t>23</a:t>
            </a:fld>
            <a:endParaRPr lang="en-US"/>
          </a:p>
        </p:txBody>
      </p:sp>
      <p:sp>
        <p:nvSpPr>
          <p:cNvPr id="26627" name="Text Box 7"/>
          <p:cNvSpPr txBox="1">
            <a:spLocks noChangeArrowheads="1"/>
          </p:cNvSpPr>
          <p:nvPr/>
        </p:nvSpPr>
        <p:spPr bwMode="auto">
          <a:xfrm>
            <a:off x="304800" y="381000"/>
            <a:ext cx="845820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Routing Protocol Example - RIP for IP Routing</a:t>
            </a:r>
            <a:endParaRPr lang="en-US" sz="3200" b="1" dirty="0">
              <a:latin typeface="Arial" charset="0"/>
            </a:endParaRPr>
          </a:p>
        </p:txBody>
      </p:sp>
      <p:sp>
        <p:nvSpPr>
          <p:cNvPr id="26628" name="Text Box 8"/>
          <p:cNvSpPr txBox="1">
            <a:spLocks noChangeArrowheads="1"/>
          </p:cNvSpPr>
          <p:nvPr/>
        </p:nvSpPr>
        <p:spPr bwMode="auto">
          <a:xfrm>
            <a:off x="304800" y="1143000"/>
            <a:ext cx="8610600" cy="4561249"/>
          </a:xfrm>
          <a:prstGeom prst="rect">
            <a:avLst/>
          </a:prstGeom>
          <a:noFill/>
          <a:ln w="9525">
            <a:noFill/>
            <a:miter lim="800000"/>
            <a:headEnd/>
            <a:tailEnd/>
          </a:ln>
        </p:spPr>
        <p:txBody>
          <a:bodyPr wrap="square">
            <a:spAutoFit/>
          </a:bodyPr>
          <a:lstStyle/>
          <a:p>
            <a:pPr marL="223838" indent="-223838" eaLnBrk="0" hangingPunct="0">
              <a:spcBef>
                <a:spcPct val="30000"/>
              </a:spcBef>
              <a:buFontTx/>
              <a:buChar char="•"/>
            </a:pPr>
            <a:r>
              <a:rPr lang="en-US" sz="2400" b="1" dirty="0"/>
              <a:t>RIP (Routing Information Protocol) ― the oldest one</a:t>
            </a:r>
          </a:p>
          <a:p>
            <a:pPr marL="223838" indent="-223838" eaLnBrk="0" hangingPunct="0">
              <a:spcBef>
                <a:spcPct val="30000"/>
              </a:spcBef>
              <a:buFontTx/>
              <a:buChar char="•"/>
            </a:pPr>
            <a:r>
              <a:rPr lang="en-US" sz="2400" b="1" dirty="0"/>
              <a:t>Use no. of hops between nodes to determine best path</a:t>
            </a:r>
          </a:p>
          <a:p>
            <a:pPr marL="223838" indent="-223838" eaLnBrk="0" hangingPunct="0">
              <a:spcBef>
                <a:spcPct val="30000"/>
              </a:spcBef>
              <a:buFontTx/>
              <a:buChar char="•"/>
            </a:pPr>
            <a:r>
              <a:rPr lang="en-US" sz="2400" b="1" dirty="0"/>
              <a:t>Does not consider the network congestion condition</a:t>
            </a:r>
          </a:p>
          <a:p>
            <a:pPr marL="223838" indent="-223838" eaLnBrk="0" hangingPunct="0">
              <a:spcBef>
                <a:spcPct val="30000"/>
              </a:spcBef>
              <a:buFontTx/>
              <a:buChar char="•"/>
            </a:pPr>
            <a:r>
              <a:rPr lang="en-US" sz="2400" b="1" dirty="0"/>
              <a:t>Broadcast every 30 sec the routing table to </a:t>
            </a:r>
            <a:r>
              <a:rPr lang="en-US" sz="2400" b="1" dirty="0" err="1"/>
              <a:t>neighbouring</a:t>
            </a:r>
            <a:r>
              <a:rPr lang="en-US" sz="2400" b="1" dirty="0"/>
              <a:t> routers to convey routing information</a:t>
            </a:r>
          </a:p>
          <a:p>
            <a:pPr marL="223838" indent="-223838" eaLnBrk="0" hangingPunct="0">
              <a:spcBef>
                <a:spcPct val="30000"/>
              </a:spcBef>
              <a:buFontTx/>
              <a:buChar char="•"/>
            </a:pPr>
            <a:r>
              <a:rPr lang="en-US" sz="2400" b="1" dirty="0"/>
              <a:t>RIP is limited to interpreting a maximum of 16 hops</a:t>
            </a:r>
          </a:p>
          <a:p>
            <a:pPr marL="223838" indent="-223838" eaLnBrk="0" hangingPunct="0">
              <a:spcBef>
                <a:spcPct val="30000"/>
              </a:spcBef>
              <a:buFontTx/>
              <a:buChar char="•"/>
            </a:pPr>
            <a:r>
              <a:rPr lang="en-US" sz="2400" b="1" dirty="0"/>
              <a:t>Not suitable for large network (e.g. Internet)</a:t>
            </a:r>
          </a:p>
          <a:p>
            <a:pPr marL="223838" indent="-223838" eaLnBrk="0" hangingPunct="0">
              <a:spcBef>
                <a:spcPct val="30000"/>
              </a:spcBef>
              <a:buFontTx/>
              <a:buChar char="•"/>
            </a:pPr>
            <a:r>
              <a:rPr lang="en-US" sz="2400" b="1" dirty="0"/>
              <a:t>Can create excessive network traffic due to broadcasting</a:t>
            </a:r>
          </a:p>
          <a:p>
            <a:pPr marL="223838" indent="-223838" eaLnBrk="0" hangingPunct="0">
              <a:spcBef>
                <a:spcPct val="30000"/>
              </a:spcBef>
              <a:buFontTx/>
              <a:buChar char="•"/>
            </a:pPr>
            <a:r>
              <a:rPr lang="en-US" sz="2400" b="1" dirty="0"/>
              <a:t>May take a long time to reach the far reaches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F5A37D02-A6E2-4B71-BCE2-B6DA413C74CD}" type="slidenum">
              <a:rPr lang="en-US"/>
              <a:pPr>
                <a:defRPr/>
              </a:pPr>
              <a:t>24</a:t>
            </a:fld>
            <a:endParaRPr lang="en-US"/>
          </a:p>
        </p:txBody>
      </p:sp>
      <p:sp>
        <p:nvSpPr>
          <p:cNvPr id="27651" name="Text Box 1026"/>
          <p:cNvSpPr txBox="1">
            <a:spLocks noChangeArrowheads="1"/>
          </p:cNvSpPr>
          <p:nvPr/>
        </p:nvSpPr>
        <p:spPr bwMode="auto">
          <a:xfrm>
            <a:off x="304800" y="609600"/>
            <a:ext cx="8458200"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Routing Protocol Example - OSPF for IP</a:t>
            </a:r>
            <a:endParaRPr lang="en-US" sz="3200" b="1" dirty="0">
              <a:latin typeface="Arial" charset="0"/>
            </a:endParaRPr>
          </a:p>
        </p:txBody>
      </p:sp>
      <p:sp>
        <p:nvSpPr>
          <p:cNvPr id="27652" name="Text Box 1027"/>
          <p:cNvSpPr txBox="1">
            <a:spLocks noChangeArrowheads="1"/>
          </p:cNvSpPr>
          <p:nvPr/>
        </p:nvSpPr>
        <p:spPr bwMode="auto">
          <a:xfrm>
            <a:off x="304800" y="1371600"/>
            <a:ext cx="8610600" cy="4081117"/>
          </a:xfrm>
          <a:prstGeom prst="rect">
            <a:avLst/>
          </a:prstGeom>
          <a:noFill/>
          <a:ln w="9525">
            <a:noFill/>
            <a:miter lim="800000"/>
            <a:headEnd/>
            <a:tailEnd/>
          </a:ln>
        </p:spPr>
        <p:txBody>
          <a:bodyPr wrap="square">
            <a:spAutoFit/>
          </a:bodyPr>
          <a:lstStyle/>
          <a:p>
            <a:pPr marL="223838" indent="-223838" eaLnBrk="0" hangingPunct="0">
              <a:spcBef>
                <a:spcPct val="30000"/>
              </a:spcBef>
              <a:buFontTx/>
              <a:buChar char="•"/>
            </a:pPr>
            <a:r>
              <a:rPr lang="en-US" sz="2400" b="1" dirty="0"/>
              <a:t>OSPF - Open Shortest Path First</a:t>
            </a:r>
          </a:p>
          <a:p>
            <a:pPr marL="223838" indent="-223838" eaLnBrk="0" hangingPunct="0">
              <a:spcBef>
                <a:spcPct val="30000"/>
              </a:spcBef>
              <a:buFontTx/>
              <a:buChar char="•"/>
            </a:pPr>
            <a:r>
              <a:rPr lang="en-US" sz="2400" b="1" dirty="0"/>
              <a:t>Make up the limitations of RIP - can coexist with RIP</a:t>
            </a:r>
          </a:p>
          <a:p>
            <a:pPr marL="223838" indent="-223838" eaLnBrk="0" hangingPunct="0">
              <a:spcBef>
                <a:spcPct val="30000"/>
              </a:spcBef>
              <a:buFontTx/>
              <a:buChar char="•"/>
            </a:pPr>
            <a:r>
              <a:rPr lang="en-US" sz="2400" b="1" dirty="0"/>
              <a:t>In general case, best path refers to the shortest path</a:t>
            </a:r>
          </a:p>
          <a:p>
            <a:pPr marL="223838" indent="-223838" eaLnBrk="0" hangingPunct="0">
              <a:spcBef>
                <a:spcPct val="30000"/>
              </a:spcBef>
              <a:buFontTx/>
              <a:buChar char="•"/>
            </a:pPr>
            <a:r>
              <a:rPr lang="en-US" sz="2400" b="1" dirty="0"/>
              <a:t>In case of traffic congestion, can go a longer path</a:t>
            </a:r>
          </a:p>
          <a:p>
            <a:pPr marL="223838" indent="-223838" eaLnBrk="0" hangingPunct="0">
              <a:spcBef>
                <a:spcPct val="30000"/>
              </a:spcBef>
              <a:buFontTx/>
              <a:buChar char="•"/>
            </a:pPr>
            <a:r>
              <a:rPr lang="en-US" sz="2400" b="1" dirty="0"/>
              <a:t>Each router maintains a database of other router’s links</a:t>
            </a:r>
          </a:p>
          <a:p>
            <a:pPr marL="223838" indent="-223838" eaLnBrk="0" hangingPunct="0">
              <a:spcBef>
                <a:spcPct val="30000"/>
              </a:spcBef>
              <a:buFontTx/>
              <a:buChar char="•"/>
            </a:pPr>
            <a:r>
              <a:rPr lang="en-US" sz="2400" b="1" dirty="0"/>
              <a:t>If link failure notice is received, router can rapidly compute an alternate path</a:t>
            </a:r>
          </a:p>
          <a:p>
            <a:pPr marL="223838" indent="-223838" eaLnBrk="0" hangingPunct="0">
              <a:spcBef>
                <a:spcPct val="30000"/>
              </a:spcBef>
              <a:buFontTx/>
              <a:buChar char="•"/>
            </a:pPr>
            <a:r>
              <a:rPr lang="en-US" sz="2400" b="1" dirty="0"/>
              <a:t>Require more memory and CPU power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94692"/>
            <a:ext cx="8077200" cy="3693319"/>
          </a:xfrm>
          <a:prstGeom prst="rect">
            <a:avLst/>
          </a:prstGeom>
        </p:spPr>
        <p:txBody>
          <a:bodyPr wrap="square">
            <a:spAutoFit/>
          </a:bodyPr>
          <a:lstStyle/>
          <a:p>
            <a:r>
              <a:rPr lang="en-US" b="1" dirty="0" smtClean="0"/>
              <a:t>Routing tables </a:t>
            </a:r>
            <a:r>
              <a:rPr lang="en-US" dirty="0" smtClean="0"/>
              <a:t>play a very pivotal role in letting the router makes a decision. Thus a routing table is ought to be </a:t>
            </a:r>
            <a:r>
              <a:rPr lang="en-US" i="1" dirty="0" smtClean="0"/>
              <a:t>updated </a:t>
            </a:r>
            <a:r>
              <a:rPr lang="en-US" dirty="0" smtClean="0"/>
              <a:t>and </a:t>
            </a:r>
            <a:r>
              <a:rPr lang="en-US" i="1" dirty="0" smtClean="0"/>
              <a:t>complete</a:t>
            </a:r>
            <a:r>
              <a:rPr lang="en-US" dirty="0" smtClean="0"/>
              <a:t>. The two ways through which a router can receive information are:</a:t>
            </a:r>
          </a:p>
          <a:p>
            <a:r>
              <a:rPr lang="en-US" b="1" dirty="0" smtClean="0"/>
              <a:t>Static Routing</a:t>
            </a:r>
            <a:r>
              <a:rPr lang="en-US" dirty="0" smtClean="0"/>
              <a:t>: In static routing, the routing information is fed into the routing tables manually. It does not only become a time-taking task but gets prone to errors as well. The manual updating is also required in case of statically configured routers when change in the topology of the network or in the layout takes place. Thus static routing is feasible for tinniest environments with minimum of one or two routers. </a:t>
            </a:r>
          </a:p>
          <a:p>
            <a:r>
              <a:rPr lang="en-US" b="1" dirty="0" smtClean="0"/>
              <a:t>Dynamic Routing</a:t>
            </a:r>
            <a:r>
              <a:rPr lang="en-US" dirty="0" smtClean="0"/>
              <a:t>: For larger environment dynamic routing proves to be the practical solution. The process involves use of peculiar routing protocols to hold communication. The purpose of these protocols is to enable the other routers to transfer information about to other routers, so that the other routers can build their own routing tables.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DDCBD889-C5A2-443F-AB41-5E5E8B629014}" type="slidenum">
              <a:rPr lang="en-US"/>
              <a:pPr>
                <a:defRPr/>
              </a:pPr>
              <a:t>26</a:t>
            </a:fld>
            <a:endParaRPr lang="en-US"/>
          </a:p>
        </p:txBody>
      </p:sp>
      <p:sp>
        <p:nvSpPr>
          <p:cNvPr id="2052" name="Text Box 7"/>
          <p:cNvSpPr txBox="1">
            <a:spLocks noChangeArrowheads="1"/>
          </p:cNvSpPr>
          <p:nvPr/>
        </p:nvSpPr>
        <p:spPr bwMode="auto">
          <a:xfrm>
            <a:off x="304800" y="1447800"/>
            <a:ext cx="8458200" cy="519113"/>
          </a:xfrm>
          <a:prstGeom prst="rect">
            <a:avLst/>
          </a:prstGeom>
          <a:noFill/>
          <a:ln w="9525">
            <a:noFill/>
            <a:miter lim="800000"/>
            <a:headEnd/>
            <a:tailEnd/>
          </a:ln>
        </p:spPr>
        <p:txBody>
          <a:bodyPr>
            <a:spAutoFit/>
          </a:bodyPr>
          <a:lstStyle/>
          <a:p>
            <a:pPr eaLnBrk="0" hangingPunct="0"/>
            <a:r>
              <a:rPr lang="en-US" sz="2800" b="1">
                <a:solidFill>
                  <a:srgbClr val="FF3300"/>
                </a:solidFill>
                <a:latin typeface="Arial" charset="0"/>
              </a:rPr>
              <a:t>Static and Dynamic Routers</a:t>
            </a:r>
            <a:endParaRPr lang="en-US" sz="3200" b="1">
              <a:solidFill>
                <a:srgbClr val="FF3300"/>
              </a:solidFill>
              <a:latin typeface="Arial" charset="0"/>
            </a:endParaRPr>
          </a:p>
        </p:txBody>
      </p:sp>
      <p:grpSp>
        <p:nvGrpSpPr>
          <p:cNvPr id="2" name="Group 8"/>
          <p:cNvGrpSpPr>
            <a:grpSpLocks/>
          </p:cNvGrpSpPr>
          <p:nvPr/>
        </p:nvGrpSpPr>
        <p:grpSpPr bwMode="auto">
          <a:xfrm>
            <a:off x="685800" y="2286000"/>
            <a:ext cx="7461250" cy="3333750"/>
            <a:chOff x="432" y="1440"/>
            <a:chExt cx="4700" cy="2100"/>
          </a:xfrm>
        </p:grpSpPr>
        <p:graphicFrame>
          <p:nvGraphicFramePr>
            <p:cNvPr id="2050" name="Object 9"/>
            <p:cNvGraphicFramePr>
              <a:graphicFrameLocks noChangeAspect="1"/>
            </p:cNvGraphicFramePr>
            <p:nvPr/>
          </p:nvGraphicFramePr>
          <p:xfrm>
            <a:off x="432" y="1440"/>
            <a:ext cx="4700" cy="2100"/>
          </p:xfrm>
          <a:graphic>
            <a:graphicData uri="http://schemas.openxmlformats.org/presentationml/2006/ole">
              <mc:AlternateContent xmlns:mc="http://schemas.openxmlformats.org/markup-compatibility/2006">
                <mc:Choice xmlns:v="urn:schemas-microsoft-com:vml" Requires="v">
                  <p:oleObj spid="_x0000_s1028" name="Document" r:id="rId3" imgW="7917120" imgH="3530520" progId="Word.Document.8">
                    <p:embed/>
                  </p:oleObj>
                </mc:Choice>
                <mc:Fallback>
                  <p:oleObj name="Document" r:id="rId3" imgW="7917120" imgH="3530520" progId="Word.Documen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440"/>
                          <a:ext cx="4700" cy="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Line 10"/>
            <p:cNvSpPr>
              <a:spLocks noChangeShapeType="1"/>
            </p:cNvSpPr>
            <p:nvPr/>
          </p:nvSpPr>
          <p:spPr bwMode="auto">
            <a:xfrm>
              <a:off x="2304" y="1440"/>
              <a:ext cx="0" cy="2016"/>
            </a:xfrm>
            <a:prstGeom prst="line">
              <a:avLst/>
            </a:prstGeom>
            <a:noFill/>
            <a:ln w="9525">
              <a:solidFill>
                <a:srgbClr val="CCFFFF"/>
              </a:solidFill>
              <a:round/>
              <a:headEnd/>
              <a:tailEnd/>
            </a:ln>
          </p:spPr>
          <p:txBody>
            <a:bodyPr wrap="none" anchor="ctr"/>
            <a:lstStyle/>
            <a:p>
              <a:endParaRPr lang="en-US"/>
            </a:p>
          </p:txBody>
        </p:sp>
      </p:grpSp>
      <p:sp>
        <p:nvSpPr>
          <p:cNvPr id="2054" name="Line 11"/>
          <p:cNvSpPr>
            <a:spLocks noChangeShapeType="1"/>
          </p:cNvSpPr>
          <p:nvPr/>
        </p:nvSpPr>
        <p:spPr bwMode="auto">
          <a:xfrm>
            <a:off x="762000" y="3962400"/>
            <a:ext cx="7315200" cy="0"/>
          </a:xfrm>
          <a:prstGeom prst="line">
            <a:avLst/>
          </a:prstGeom>
          <a:noFill/>
          <a:ln w="9525">
            <a:solidFill>
              <a:schemeClr val="accent2"/>
            </a:solidFill>
            <a:miter lim="800000"/>
            <a:headEnd/>
            <a:tailEnd/>
          </a:ln>
        </p:spPr>
        <p:txBody>
          <a:bodyPr wrap="none"/>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DE033EB2-1310-4595-B8FC-C093D4C60708}" type="slidenum">
              <a:rPr lang="en-US"/>
              <a:pPr>
                <a:defRPr/>
              </a:pPr>
              <a:t>27</a:t>
            </a:fld>
            <a:endParaRPr lang="en-US"/>
          </a:p>
        </p:txBody>
      </p:sp>
      <p:pic>
        <p:nvPicPr>
          <p:cNvPr id="28675" name="Picture 7" descr="FIG7-16"/>
          <p:cNvPicPr>
            <a:picLocks noChangeAspect="1" noChangeArrowheads="1"/>
          </p:cNvPicPr>
          <p:nvPr/>
        </p:nvPicPr>
        <p:blipFill>
          <a:blip r:embed="rId2"/>
          <a:srcRect/>
          <a:stretch>
            <a:fillRect/>
          </a:stretch>
        </p:blipFill>
        <p:spPr bwMode="auto">
          <a:xfrm>
            <a:off x="381000" y="1230313"/>
            <a:ext cx="4267200" cy="2900362"/>
          </a:xfrm>
          <a:prstGeom prst="rect">
            <a:avLst/>
          </a:prstGeom>
          <a:noFill/>
          <a:ln w="9525">
            <a:noFill/>
            <a:miter lim="800000"/>
            <a:headEnd/>
            <a:tailEnd/>
          </a:ln>
        </p:spPr>
      </p:pic>
      <p:pic>
        <p:nvPicPr>
          <p:cNvPr id="28676" name="Picture 8" descr="FIG7-17"/>
          <p:cNvPicPr>
            <a:picLocks noChangeAspect="1" noChangeArrowheads="1"/>
          </p:cNvPicPr>
          <p:nvPr/>
        </p:nvPicPr>
        <p:blipFill>
          <a:blip r:embed="rId3"/>
          <a:srcRect/>
          <a:stretch>
            <a:fillRect/>
          </a:stretch>
        </p:blipFill>
        <p:spPr bwMode="auto">
          <a:xfrm>
            <a:off x="4267200" y="3598863"/>
            <a:ext cx="4648200" cy="2974975"/>
          </a:xfrm>
          <a:prstGeom prst="rect">
            <a:avLst/>
          </a:prstGeom>
          <a:noFill/>
          <a:ln w="9525">
            <a:solidFill>
              <a:schemeClr val="tx1"/>
            </a:solidFill>
            <a:miter lim="800000"/>
            <a:headEnd/>
            <a:tailEnd/>
          </a:ln>
        </p:spPr>
      </p:pic>
      <p:sp>
        <p:nvSpPr>
          <p:cNvPr id="28677" name="Text Box 9"/>
          <p:cNvSpPr txBox="1">
            <a:spLocks noChangeArrowheads="1"/>
          </p:cNvSpPr>
          <p:nvPr/>
        </p:nvSpPr>
        <p:spPr bwMode="auto">
          <a:xfrm>
            <a:off x="304800" y="4202113"/>
            <a:ext cx="4038600" cy="2647950"/>
          </a:xfrm>
          <a:prstGeom prst="rect">
            <a:avLst/>
          </a:prstGeom>
          <a:noFill/>
          <a:ln w="9525">
            <a:noFill/>
            <a:miter lim="800000"/>
            <a:headEnd/>
            <a:tailEnd/>
          </a:ln>
        </p:spPr>
        <p:txBody>
          <a:bodyPr>
            <a:spAutoFit/>
          </a:bodyPr>
          <a:lstStyle/>
          <a:p>
            <a:pPr marL="228600" indent="-228600" eaLnBrk="0" hangingPunct="0">
              <a:buFontTx/>
              <a:buChar char="•"/>
            </a:pPr>
            <a:r>
              <a:rPr lang="en-US" b="1">
                <a:solidFill>
                  <a:srgbClr val="FF3300"/>
                </a:solidFill>
                <a:latin typeface="Arial" charset="0"/>
              </a:rPr>
              <a:t>Routers</a:t>
            </a:r>
            <a:r>
              <a:rPr lang="en-US" b="1">
                <a:latin typeface="Arial" charset="0"/>
              </a:rPr>
              <a:t> are layer 3 devices which recognize network address</a:t>
            </a:r>
          </a:p>
          <a:p>
            <a:pPr marL="228600" indent="-228600" eaLnBrk="0" hangingPunct="0">
              <a:buFontTx/>
              <a:buChar char="•"/>
            </a:pPr>
            <a:r>
              <a:rPr lang="en-US" b="1">
                <a:solidFill>
                  <a:srgbClr val="FF3300"/>
                </a:solidFill>
                <a:latin typeface="Arial" charset="0"/>
              </a:rPr>
              <a:t>Bridges</a:t>
            </a:r>
            <a:r>
              <a:rPr lang="en-US" b="1">
                <a:latin typeface="Arial" charset="0"/>
              </a:rPr>
              <a:t> are layer 2 devices which look at the MAC sublayer node address </a:t>
            </a:r>
          </a:p>
        </p:txBody>
      </p:sp>
      <p:sp>
        <p:nvSpPr>
          <p:cNvPr id="28678" name="Text Box 10"/>
          <p:cNvSpPr txBox="1">
            <a:spLocks noChangeArrowheads="1"/>
          </p:cNvSpPr>
          <p:nvPr/>
        </p:nvSpPr>
        <p:spPr bwMode="auto">
          <a:xfrm>
            <a:off x="4724400" y="2057400"/>
            <a:ext cx="4419600" cy="1552575"/>
          </a:xfrm>
          <a:prstGeom prst="rect">
            <a:avLst/>
          </a:prstGeom>
          <a:noFill/>
          <a:ln w="9525">
            <a:noFill/>
            <a:miter lim="800000"/>
            <a:headEnd/>
            <a:tailEnd/>
          </a:ln>
        </p:spPr>
        <p:txBody>
          <a:bodyPr>
            <a:spAutoFit/>
          </a:bodyPr>
          <a:lstStyle/>
          <a:p>
            <a:pPr marL="176213" indent="-176213" eaLnBrk="0" hangingPunct="0">
              <a:buFontTx/>
              <a:buChar char="•"/>
            </a:pPr>
            <a:r>
              <a:rPr lang="en-US" b="1">
                <a:solidFill>
                  <a:srgbClr val="FF3300"/>
                </a:solidFill>
                <a:latin typeface="Arial" charset="0"/>
              </a:rPr>
              <a:t>Bridges</a:t>
            </a:r>
            <a:r>
              <a:rPr lang="en-US" b="1">
                <a:latin typeface="Arial" charset="0"/>
              </a:rPr>
              <a:t> forward everything they don’t recognize</a:t>
            </a:r>
          </a:p>
          <a:p>
            <a:pPr marL="176213" indent="-176213" eaLnBrk="0" hangingPunct="0">
              <a:buFontTx/>
              <a:buChar char="•"/>
            </a:pPr>
            <a:r>
              <a:rPr lang="en-US" b="1">
                <a:solidFill>
                  <a:srgbClr val="FF3300"/>
                </a:solidFill>
                <a:latin typeface="Arial" charset="0"/>
              </a:rPr>
              <a:t>Routers</a:t>
            </a:r>
            <a:r>
              <a:rPr lang="en-US" b="1">
                <a:latin typeface="Arial" charset="0"/>
              </a:rPr>
              <a:t> select the best path  </a:t>
            </a:r>
          </a:p>
        </p:txBody>
      </p:sp>
      <p:sp>
        <p:nvSpPr>
          <p:cNvPr id="28679" name="Text Box 11"/>
          <p:cNvSpPr txBox="1">
            <a:spLocks noChangeArrowheads="1"/>
          </p:cNvSpPr>
          <p:nvPr/>
        </p:nvSpPr>
        <p:spPr bwMode="auto">
          <a:xfrm>
            <a:off x="2590800" y="1143000"/>
            <a:ext cx="5943600" cy="946150"/>
          </a:xfrm>
          <a:prstGeom prst="rect">
            <a:avLst/>
          </a:prstGeom>
          <a:solidFill>
            <a:schemeClr val="accent1"/>
          </a:solidFill>
          <a:ln w="9525">
            <a:noFill/>
            <a:miter lim="800000"/>
            <a:headEnd/>
            <a:tailEnd/>
          </a:ln>
        </p:spPr>
        <p:txBody>
          <a:bodyPr>
            <a:spAutoFit/>
          </a:bodyPr>
          <a:lstStyle/>
          <a:p>
            <a:pPr eaLnBrk="0" hangingPunct="0"/>
            <a:r>
              <a:rPr lang="en-US" sz="2800" b="1">
                <a:latin typeface="Arial" charset="0"/>
              </a:rPr>
              <a:t>Distinguishing Between Bridges and Routers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pPr>
              <a:defRPr/>
            </a:pPr>
            <a:fld id="{E70D5120-D027-4215-9BD4-9AB764748139}" type="slidenum">
              <a:rPr lang="en-US"/>
              <a:pPr>
                <a:defRPr/>
              </a:pPr>
              <a:t>28</a:t>
            </a:fld>
            <a:endParaRPr lang="en-US"/>
          </a:p>
        </p:txBody>
      </p:sp>
      <p:sp>
        <p:nvSpPr>
          <p:cNvPr id="29699" name="Text Box 7"/>
          <p:cNvSpPr txBox="1">
            <a:spLocks noChangeArrowheads="1"/>
          </p:cNvSpPr>
          <p:nvPr/>
        </p:nvSpPr>
        <p:spPr bwMode="auto">
          <a:xfrm>
            <a:off x="685800" y="1219200"/>
            <a:ext cx="8458200" cy="519113"/>
          </a:xfrm>
          <a:prstGeom prst="rect">
            <a:avLst/>
          </a:prstGeom>
          <a:noFill/>
          <a:ln w="9525">
            <a:noFill/>
            <a:miter lim="800000"/>
            <a:headEnd/>
            <a:tailEnd/>
          </a:ln>
        </p:spPr>
        <p:txBody>
          <a:bodyPr>
            <a:spAutoFit/>
          </a:bodyPr>
          <a:lstStyle/>
          <a:p>
            <a:pPr eaLnBrk="0" hangingPunct="0"/>
            <a:r>
              <a:rPr lang="en-US" sz="2800" b="1">
                <a:solidFill>
                  <a:srgbClr val="FF3300"/>
                </a:solidFill>
                <a:latin typeface="Arial" charset="0"/>
              </a:rPr>
              <a:t>Layer-3 Switches</a:t>
            </a:r>
            <a:endParaRPr lang="en-US" sz="3200" b="1">
              <a:solidFill>
                <a:srgbClr val="FF3300"/>
              </a:solidFill>
              <a:latin typeface="Arial" charset="0"/>
            </a:endParaRPr>
          </a:p>
        </p:txBody>
      </p:sp>
      <p:sp>
        <p:nvSpPr>
          <p:cNvPr id="29700" name="Text Box 8"/>
          <p:cNvSpPr txBox="1">
            <a:spLocks noChangeArrowheads="1"/>
          </p:cNvSpPr>
          <p:nvPr/>
        </p:nvSpPr>
        <p:spPr bwMode="auto">
          <a:xfrm>
            <a:off x="609600" y="1828800"/>
            <a:ext cx="8305800" cy="1917700"/>
          </a:xfrm>
          <a:prstGeom prst="rect">
            <a:avLst/>
          </a:prstGeom>
          <a:noFill/>
          <a:ln w="9525">
            <a:noFill/>
            <a:miter lim="800000"/>
            <a:headEnd/>
            <a:tailEnd/>
          </a:ln>
        </p:spPr>
        <p:txBody>
          <a:bodyPr>
            <a:spAutoFit/>
          </a:bodyPr>
          <a:lstStyle/>
          <a:p>
            <a:pPr marL="223838" indent="-223838" eaLnBrk="0" hangingPunct="0">
              <a:buFontTx/>
              <a:buChar char="•"/>
            </a:pPr>
            <a:r>
              <a:rPr lang="en-US" b="1"/>
              <a:t>Layer-3 switches operate in both layer 2 (data link layer) and 3 (network layer)</a:t>
            </a:r>
          </a:p>
          <a:p>
            <a:pPr marL="223838" indent="-223838" eaLnBrk="0" hangingPunct="0">
              <a:buFontTx/>
              <a:buChar char="•"/>
            </a:pPr>
            <a:r>
              <a:rPr lang="en-US" b="1"/>
              <a:t>Can perform both MAC switching and IP routing</a:t>
            </a:r>
          </a:p>
          <a:p>
            <a:pPr marL="223838" indent="-223838" eaLnBrk="0" hangingPunct="0">
              <a:buFontTx/>
              <a:buChar char="•"/>
            </a:pPr>
            <a:r>
              <a:rPr lang="en-US" b="1"/>
              <a:t>A combination of switch and router but much faster and easier to configure than router</a:t>
            </a:r>
          </a:p>
        </p:txBody>
      </p:sp>
      <p:pic>
        <p:nvPicPr>
          <p:cNvPr id="29701" name="Picture 10" descr="layer_3_switching_fig3"/>
          <p:cNvPicPr>
            <a:picLocks noChangeAspect="1" noChangeArrowheads="1"/>
          </p:cNvPicPr>
          <p:nvPr/>
        </p:nvPicPr>
        <p:blipFill>
          <a:blip r:embed="rId2"/>
          <a:srcRect/>
          <a:stretch>
            <a:fillRect/>
          </a:stretch>
        </p:blipFill>
        <p:spPr bwMode="auto">
          <a:xfrm>
            <a:off x="4953000" y="3413125"/>
            <a:ext cx="3806825" cy="3444875"/>
          </a:xfrm>
          <a:prstGeom prst="rect">
            <a:avLst/>
          </a:prstGeom>
          <a:noFill/>
          <a:ln w="9525">
            <a:noFill/>
            <a:miter lim="800000"/>
            <a:headEnd/>
            <a:tailEnd/>
          </a:ln>
        </p:spPr>
      </p:pic>
      <p:sp>
        <p:nvSpPr>
          <p:cNvPr id="29702" name="Text Box 12"/>
          <p:cNvSpPr txBox="1">
            <a:spLocks noChangeArrowheads="1"/>
          </p:cNvSpPr>
          <p:nvPr/>
        </p:nvSpPr>
        <p:spPr bwMode="auto">
          <a:xfrm>
            <a:off x="609600" y="3783013"/>
            <a:ext cx="4267200" cy="2344737"/>
          </a:xfrm>
          <a:prstGeom prst="rect">
            <a:avLst/>
          </a:prstGeom>
          <a:noFill/>
          <a:ln w="9525">
            <a:noFill/>
            <a:miter lim="800000"/>
            <a:headEnd/>
            <a:tailEnd/>
          </a:ln>
        </p:spPr>
        <p:txBody>
          <a:bodyPr>
            <a:spAutoFit/>
          </a:bodyPr>
          <a:lstStyle/>
          <a:p>
            <a:pPr marL="223838" indent="-223838" eaLnBrk="0" hangingPunct="0"/>
            <a:r>
              <a:rPr lang="en-US" sz="2800" b="1">
                <a:solidFill>
                  <a:srgbClr val="FF3300"/>
                </a:solidFill>
              </a:rPr>
              <a:t>Why Layer-3 switches?</a:t>
            </a:r>
          </a:p>
          <a:p>
            <a:pPr marL="223838" indent="-223838" eaLnBrk="0" hangingPunct="0">
              <a:buFontTx/>
              <a:buChar char="•"/>
            </a:pPr>
            <a:r>
              <a:rPr lang="en-US" b="1"/>
              <a:t>Traffic of LAN is no longer local</a:t>
            </a:r>
          </a:p>
          <a:p>
            <a:pPr marL="223838" indent="-223838" eaLnBrk="0" hangingPunct="0">
              <a:buFontTx/>
              <a:buChar char="•"/>
            </a:pPr>
            <a:r>
              <a:rPr lang="en-US" b="1"/>
              <a:t>Speed of LAN is much faster</a:t>
            </a:r>
          </a:p>
          <a:p>
            <a:pPr marL="223838" indent="-223838" eaLnBrk="0" hangingPunct="0">
              <a:buFontTx/>
              <a:buChar char="•"/>
            </a:pPr>
            <a:r>
              <a:rPr lang="en-US" b="1"/>
              <a:t>Need a much faster router, however, very expensive</a:t>
            </a:r>
          </a:p>
        </p:txBody>
      </p:sp>
      <p:sp>
        <p:nvSpPr>
          <p:cNvPr id="29703" name="Text Box 11"/>
          <p:cNvSpPr txBox="1">
            <a:spLocks noChangeArrowheads="1"/>
          </p:cNvSpPr>
          <p:nvPr/>
        </p:nvSpPr>
        <p:spPr bwMode="auto">
          <a:xfrm>
            <a:off x="2667000" y="6461125"/>
            <a:ext cx="3089275" cy="396875"/>
          </a:xfrm>
          <a:prstGeom prst="rect">
            <a:avLst/>
          </a:prstGeom>
          <a:noFill/>
          <a:ln w="9525">
            <a:noFill/>
            <a:miter lim="800000"/>
            <a:headEnd/>
            <a:tailEnd/>
          </a:ln>
        </p:spPr>
        <p:txBody>
          <a:bodyPr wrap="none">
            <a:spAutoFit/>
          </a:bodyPr>
          <a:lstStyle/>
          <a:p>
            <a:r>
              <a:rPr lang="en-US" sz="2000" i="1"/>
              <a:t>Excerpt from www.intel.com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2"/>
          </p:nvPr>
        </p:nvSpPr>
        <p:spPr/>
        <p:txBody>
          <a:bodyPr/>
          <a:lstStyle/>
          <a:p>
            <a:pPr>
              <a:defRPr/>
            </a:pPr>
            <a:fld id="{7ED627D9-585E-40A2-BB5E-0773670579BC}" type="slidenum">
              <a:rPr lang="en-US"/>
              <a:pPr>
                <a:defRPr/>
              </a:pPr>
              <a:t>29</a:t>
            </a:fld>
            <a:endParaRPr lang="en-US"/>
          </a:p>
        </p:txBody>
      </p:sp>
      <p:sp>
        <p:nvSpPr>
          <p:cNvPr id="30723" name="Text Box 7"/>
          <p:cNvSpPr txBox="1">
            <a:spLocks noChangeArrowheads="1"/>
          </p:cNvSpPr>
          <p:nvPr/>
        </p:nvSpPr>
        <p:spPr bwMode="auto">
          <a:xfrm>
            <a:off x="381000" y="982663"/>
            <a:ext cx="2266950" cy="641350"/>
          </a:xfrm>
          <a:prstGeom prst="rect">
            <a:avLst/>
          </a:prstGeom>
          <a:noFill/>
          <a:ln w="9525">
            <a:noFill/>
            <a:miter lim="800000"/>
            <a:headEnd/>
            <a:tailEnd/>
          </a:ln>
        </p:spPr>
        <p:txBody>
          <a:bodyPr wrap="none">
            <a:spAutoFit/>
          </a:bodyPr>
          <a:lstStyle/>
          <a:p>
            <a:pPr eaLnBrk="0" hangingPunct="0"/>
            <a:r>
              <a:rPr lang="en-US" sz="3600" b="1">
                <a:latin typeface="Arial" charset="0"/>
              </a:rPr>
              <a:t>Summary</a:t>
            </a:r>
            <a:endParaRPr lang="en-US" sz="3200" b="1"/>
          </a:p>
        </p:txBody>
      </p:sp>
      <p:sp>
        <p:nvSpPr>
          <p:cNvPr id="30724" name="Text Box 8"/>
          <p:cNvSpPr txBox="1">
            <a:spLocks noChangeArrowheads="1"/>
          </p:cNvSpPr>
          <p:nvPr/>
        </p:nvSpPr>
        <p:spPr bwMode="auto">
          <a:xfrm>
            <a:off x="533400" y="1828800"/>
            <a:ext cx="8016875" cy="3963988"/>
          </a:xfrm>
          <a:prstGeom prst="rect">
            <a:avLst/>
          </a:prstGeom>
          <a:noFill/>
          <a:ln w="9525">
            <a:noFill/>
            <a:miter lim="800000"/>
            <a:headEnd/>
            <a:tailEnd/>
          </a:ln>
        </p:spPr>
        <p:txBody>
          <a:bodyPr>
            <a:spAutoFit/>
          </a:bodyPr>
          <a:lstStyle/>
          <a:p>
            <a:pPr marL="223838" indent="-223838" eaLnBrk="0" hangingPunct="0">
              <a:spcBef>
                <a:spcPct val="25000"/>
              </a:spcBef>
              <a:buFontTx/>
              <a:buChar char="•"/>
            </a:pPr>
            <a:r>
              <a:rPr lang="en-US" sz="2600" b="1">
                <a:solidFill>
                  <a:srgbClr val="FF3300"/>
                </a:solidFill>
              </a:rPr>
              <a:t>Repeaters</a:t>
            </a:r>
            <a:r>
              <a:rPr lang="en-US" sz="2600" b="1"/>
              <a:t> are the least expensive way to expand a network, but they are limited to connecting two segments</a:t>
            </a:r>
          </a:p>
          <a:p>
            <a:pPr marL="223838" indent="-223838" eaLnBrk="0" hangingPunct="0">
              <a:spcBef>
                <a:spcPct val="25000"/>
              </a:spcBef>
              <a:buFontTx/>
              <a:buChar char="•"/>
            </a:pPr>
            <a:r>
              <a:rPr lang="en-US" sz="2600" b="1">
                <a:solidFill>
                  <a:srgbClr val="FF3300"/>
                </a:solidFill>
              </a:rPr>
              <a:t>Bridges</a:t>
            </a:r>
            <a:r>
              <a:rPr lang="en-US" sz="2600" b="1"/>
              <a:t> function similar to repeaters, but can understand the node addresses</a:t>
            </a:r>
          </a:p>
          <a:p>
            <a:pPr marL="223838" indent="-223838" eaLnBrk="0" hangingPunct="0">
              <a:spcBef>
                <a:spcPct val="25000"/>
              </a:spcBef>
              <a:buFontTx/>
              <a:buChar char="•"/>
            </a:pPr>
            <a:r>
              <a:rPr lang="en-US" sz="2600" b="1">
                <a:solidFill>
                  <a:srgbClr val="FF3300"/>
                </a:solidFill>
              </a:rPr>
              <a:t>Switches</a:t>
            </a:r>
            <a:r>
              <a:rPr lang="en-US" sz="2600" b="1"/>
              <a:t> can be considered as multiport bridges, can divide a network into some logical channels</a:t>
            </a:r>
          </a:p>
          <a:p>
            <a:pPr marL="223838" indent="-223838" eaLnBrk="0" hangingPunct="0">
              <a:spcBef>
                <a:spcPct val="25000"/>
              </a:spcBef>
              <a:buFontTx/>
              <a:buChar char="•"/>
            </a:pPr>
            <a:r>
              <a:rPr lang="en-US" sz="2600" b="1">
                <a:solidFill>
                  <a:srgbClr val="FF3300"/>
                </a:solidFill>
              </a:rPr>
              <a:t>Routers</a:t>
            </a:r>
            <a:r>
              <a:rPr lang="en-US" sz="2600" b="1"/>
              <a:t> interconnect networks and provide filtering functions. They can determine the best route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6477000" cy="2954655"/>
          </a:xfrm>
          <a:prstGeom prst="rect">
            <a:avLst/>
          </a:prstGeom>
        </p:spPr>
        <p:txBody>
          <a:bodyPr wrap="square">
            <a:spAutoFit/>
          </a:bodyPr>
          <a:lstStyle/>
          <a:p>
            <a:r>
              <a:rPr lang="en-US" sz="2400" dirty="0" smtClean="0"/>
              <a:t>NETWORK INTERFACE CARD</a:t>
            </a:r>
          </a:p>
          <a:p>
            <a:endParaRPr lang="en-US" dirty="0" smtClean="0"/>
          </a:p>
          <a:p>
            <a:pPr>
              <a:buFont typeface="Wingdings" pitchFamily="2" charset="2"/>
              <a:buChar char="Ø"/>
            </a:pPr>
            <a:r>
              <a:rPr lang="en-US" dirty="0" smtClean="0"/>
              <a:t>Network cards also known as Network Interface Cards (NICs) are hardware devices that connect a computer with the network. </a:t>
            </a:r>
          </a:p>
          <a:p>
            <a:pPr>
              <a:buFont typeface="Wingdings" pitchFamily="2" charset="2"/>
              <a:buChar char="Ø"/>
            </a:pPr>
            <a:r>
              <a:rPr lang="en-US" dirty="0" smtClean="0"/>
              <a:t>They are installed on the mother board. </a:t>
            </a:r>
          </a:p>
          <a:p>
            <a:pPr>
              <a:buFont typeface="Wingdings" pitchFamily="2" charset="2"/>
              <a:buChar char="Ø"/>
            </a:pPr>
            <a:r>
              <a:rPr lang="en-US" dirty="0" smtClean="0"/>
              <a:t>They are responsible for developing a physical connection between the network and the computer.</a:t>
            </a:r>
          </a:p>
          <a:p>
            <a:pPr>
              <a:buFont typeface="Wingdings" pitchFamily="2" charset="2"/>
              <a:buChar char="Ø"/>
            </a:pPr>
            <a:r>
              <a:rPr lang="en-US" dirty="0" smtClean="0"/>
              <a:t> Computer data is translated into electrical signals send to the network via Network Interface Cards.</a:t>
            </a:r>
            <a:endParaRPr lang="en-US" dirty="0"/>
          </a:p>
        </p:txBody>
      </p:sp>
      <p:sp>
        <p:nvSpPr>
          <p:cNvPr id="5" name="Rectangle 4"/>
          <p:cNvSpPr/>
          <p:nvPr/>
        </p:nvSpPr>
        <p:spPr>
          <a:xfrm>
            <a:off x="381000" y="3505200"/>
            <a:ext cx="7696200" cy="1477328"/>
          </a:xfrm>
          <a:prstGeom prst="rect">
            <a:avLst/>
          </a:prstGeom>
        </p:spPr>
        <p:txBody>
          <a:bodyPr wrap="square">
            <a:spAutoFit/>
          </a:bodyPr>
          <a:lstStyle/>
          <a:p>
            <a:pPr>
              <a:buFont typeface="Wingdings" pitchFamily="2" charset="2"/>
              <a:buChar char="Ø"/>
            </a:pPr>
            <a:r>
              <a:rPr lang="en-US" dirty="0" smtClean="0"/>
              <a:t>These days network cards are software configured unlike in olden days when drivers were needed to configure them. </a:t>
            </a:r>
          </a:p>
          <a:p>
            <a:pPr>
              <a:buFont typeface="Wingdings" pitchFamily="2" charset="2"/>
              <a:buChar char="Ø"/>
            </a:pPr>
            <a:r>
              <a:rPr lang="en-US" dirty="0" smtClean="0"/>
              <a:t>Even if the NIC doesn’t come up with the software then the latest drivers or the associated software can be downloaded from the internet as well.</a:t>
            </a:r>
            <a:endParaRPr lang="en-US" dirty="0"/>
          </a:p>
        </p:txBody>
      </p:sp>
      <p:pic>
        <p:nvPicPr>
          <p:cNvPr id="1026" name="Picture 2"/>
          <p:cNvPicPr>
            <a:picLocks noChangeAspect="1" noChangeArrowheads="1"/>
          </p:cNvPicPr>
          <p:nvPr/>
        </p:nvPicPr>
        <p:blipFill>
          <a:blip r:embed="rId2"/>
          <a:srcRect/>
          <a:stretch>
            <a:fillRect/>
          </a:stretch>
        </p:blipFill>
        <p:spPr bwMode="auto">
          <a:xfrm>
            <a:off x="6705600" y="1371600"/>
            <a:ext cx="1905000"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458200" cy="1754326"/>
          </a:xfrm>
          <a:prstGeom prst="rect">
            <a:avLst/>
          </a:prstGeom>
        </p:spPr>
        <p:txBody>
          <a:bodyPr wrap="square">
            <a:spAutoFit/>
          </a:bodyPr>
          <a:lstStyle/>
          <a:p>
            <a:r>
              <a:rPr lang="en-US" b="1" dirty="0" err="1" smtClean="0"/>
              <a:t>Brouters</a:t>
            </a:r>
            <a:endParaRPr lang="en-US" b="1" dirty="0" smtClean="0"/>
          </a:p>
          <a:p>
            <a:r>
              <a:rPr lang="en-US" dirty="0" err="1" smtClean="0"/>
              <a:t>Brouters</a:t>
            </a:r>
            <a:r>
              <a:rPr lang="en-US" dirty="0" smtClean="0"/>
              <a:t> are the combination of both the bridge and routers. They take up the functionality of the both networking devices serving as a </a:t>
            </a:r>
            <a:r>
              <a:rPr lang="en-US" i="1" dirty="0" smtClean="0"/>
              <a:t>bridge </a:t>
            </a:r>
            <a:r>
              <a:rPr lang="en-US" dirty="0" smtClean="0"/>
              <a:t>when forwarding data between networks, and serving as a</a:t>
            </a:r>
            <a:r>
              <a:rPr lang="en-US" i="1" dirty="0" smtClean="0"/>
              <a:t> router</a:t>
            </a:r>
            <a:r>
              <a:rPr lang="en-US" dirty="0" smtClean="0"/>
              <a:t> when routing data to individual systems. </a:t>
            </a:r>
            <a:r>
              <a:rPr lang="en-US" dirty="0" err="1" smtClean="0"/>
              <a:t>Brouter</a:t>
            </a:r>
            <a:r>
              <a:rPr lang="en-US" dirty="0" smtClean="0"/>
              <a:t> functions as a filter that allows some data into the local network and redirects unknown data to the other network.</a:t>
            </a:r>
            <a:endParaRPr lang="en-US" dirty="0"/>
          </a:p>
        </p:txBody>
      </p:sp>
      <p:pic>
        <p:nvPicPr>
          <p:cNvPr id="6146" name="Picture 2"/>
          <p:cNvPicPr>
            <a:picLocks noChangeAspect="1" noChangeArrowheads="1"/>
          </p:cNvPicPr>
          <p:nvPr/>
        </p:nvPicPr>
        <p:blipFill>
          <a:blip r:embed="rId2"/>
          <a:srcRect/>
          <a:stretch>
            <a:fillRect/>
          </a:stretch>
        </p:blipFill>
        <p:spPr bwMode="auto">
          <a:xfrm>
            <a:off x="4876800" y="2438400"/>
            <a:ext cx="2857500" cy="1828800"/>
          </a:xfrm>
          <a:prstGeom prst="rect">
            <a:avLst/>
          </a:prstGeom>
          <a:noFill/>
          <a:ln w="9525">
            <a:noFill/>
            <a:miter lim="800000"/>
            <a:headEnd/>
            <a:tailEnd/>
          </a:ln>
          <a:effectLst/>
        </p:spPr>
      </p:pic>
      <p:sp>
        <p:nvSpPr>
          <p:cNvPr id="6" name="Rectangle 5"/>
          <p:cNvSpPr/>
          <p:nvPr/>
        </p:nvSpPr>
        <p:spPr>
          <a:xfrm>
            <a:off x="762000" y="4343400"/>
            <a:ext cx="7086600" cy="646331"/>
          </a:xfrm>
          <a:prstGeom prst="rect">
            <a:avLst/>
          </a:prstGeom>
        </p:spPr>
        <p:txBody>
          <a:bodyPr wrap="square">
            <a:spAutoFit/>
          </a:bodyPr>
          <a:lstStyle/>
          <a:p>
            <a:r>
              <a:rPr lang="en-US" dirty="0" err="1" smtClean="0"/>
              <a:t>Brouters</a:t>
            </a:r>
            <a:r>
              <a:rPr lang="en-US" dirty="0" smtClean="0"/>
              <a:t> are rare and their functionality is embedded into the routers functioned to act as bridge as well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09600"/>
            <a:ext cx="8382000" cy="2031325"/>
          </a:xfrm>
          <a:prstGeom prst="rect">
            <a:avLst/>
          </a:prstGeom>
        </p:spPr>
        <p:txBody>
          <a:bodyPr wrap="square">
            <a:spAutoFit/>
          </a:bodyPr>
          <a:lstStyle/>
          <a:p>
            <a:r>
              <a:rPr lang="en-US" b="1" dirty="0" smtClean="0"/>
              <a:t>Gateways</a:t>
            </a:r>
          </a:p>
          <a:p>
            <a:r>
              <a:rPr lang="en-US" dirty="0" smtClean="0"/>
              <a:t>Gateway is a device which is used to connect multiple networks and passes packets from one packet to the other network. Acting as the ‘gateway’ between different networking systems or computer programs, a gateway is a device which forms a link between them. It allows the computer programs, either on the same computer or on different computers to share information across the network through protocols. A router is also a gateway, since it interprets data from one network protocol to another.</a:t>
            </a:r>
            <a:endParaRPr lang="en-US" dirty="0"/>
          </a:p>
        </p:txBody>
      </p:sp>
      <p:pic>
        <p:nvPicPr>
          <p:cNvPr id="10243" name="Picture 3"/>
          <p:cNvPicPr>
            <a:picLocks noChangeAspect="1" noChangeArrowheads="1"/>
          </p:cNvPicPr>
          <p:nvPr/>
        </p:nvPicPr>
        <p:blipFill>
          <a:blip r:embed="rId2"/>
          <a:srcRect/>
          <a:stretch>
            <a:fillRect/>
          </a:stretch>
        </p:blipFill>
        <p:spPr bwMode="auto">
          <a:xfrm>
            <a:off x="2286000" y="3124200"/>
            <a:ext cx="4572000"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62000"/>
            <a:ext cx="7620000" cy="1477328"/>
          </a:xfrm>
          <a:prstGeom prst="rect">
            <a:avLst/>
          </a:prstGeom>
        </p:spPr>
        <p:txBody>
          <a:bodyPr wrap="square">
            <a:spAutoFit/>
          </a:bodyPr>
          <a:lstStyle/>
          <a:p>
            <a:r>
              <a:rPr lang="en-US" dirty="0" smtClean="0"/>
              <a:t>Others such as bridge converts the data into different forms between two networking systems. Then a software application converts the data from one format into another. Gateway is a viable tool to translate the data format, although the data itself remains unchanged. Gateway might be installed in some other device to add its functionality into another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04800"/>
            <a:ext cx="7620000" cy="2308324"/>
          </a:xfrm>
          <a:prstGeom prst="rect">
            <a:avLst/>
          </a:prstGeom>
        </p:spPr>
        <p:txBody>
          <a:bodyPr wrap="square">
            <a:spAutoFit/>
          </a:bodyPr>
          <a:lstStyle/>
          <a:p>
            <a:r>
              <a:rPr lang="en-US" b="1" dirty="0" smtClean="0"/>
              <a:t>Modems</a:t>
            </a:r>
          </a:p>
          <a:p>
            <a:r>
              <a:rPr lang="en-US" dirty="0" smtClean="0"/>
              <a:t>Modem is a device which converts the computer-generated digital signals of a computer into analog signals to enable their travelling via phone lines. The ‘modulator-demodulator’ or modem can be used as a dial up for LAN or to connect to an ISP. Modems can be both external, as in the device which connects to the USB or the serial port of a computer, or proprietary devices for handheld gadgets and other devices, as well as internal; in the form of add-in expansion cards for computers and PCMCIA cards for laptops.</a:t>
            </a:r>
            <a:endParaRPr lang="en-US" dirty="0"/>
          </a:p>
        </p:txBody>
      </p:sp>
      <p:pic>
        <p:nvPicPr>
          <p:cNvPr id="8193" name="Picture 1"/>
          <p:cNvPicPr>
            <a:picLocks noChangeAspect="1" noChangeArrowheads="1"/>
          </p:cNvPicPr>
          <p:nvPr/>
        </p:nvPicPr>
        <p:blipFill>
          <a:blip r:embed="rId2"/>
          <a:srcRect/>
          <a:stretch>
            <a:fillRect/>
          </a:stretch>
        </p:blipFill>
        <p:spPr bwMode="auto">
          <a:xfrm>
            <a:off x="6705600" y="3048000"/>
            <a:ext cx="2143125"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705683"/>
            <a:ext cx="8001000" cy="4247317"/>
          </a:xfrm>
          <a:prstGeom prst="rect">
            <a:avLst/>
          </a:prstGeom>
        </p:spPr>
        <p:txBody>
          <a:bodyPr wrap="square">
            <a:spAutoFit/>
          </a:bodyPr>
          <a:lstStyle/>
          <a:p>
            <a:r>
              <a:rPr lang="en-US" dirty="0" smtClean="0"/>
              <a:t>Configuration of a modem differs for both the external and internal modem. For internal modems, IRQ – Interrupt request is used to configure the modem along with I/O, which is a memory address. Typically before the installation of built-in modem, integrated serial interfaces are disabled, simultaneously assigning them the COM2 resources.</a:t>
            </a:r>
          </a:p>
          <a:p>
            <a:r>
              <a:rPr lang="en-US" dirty="0" smtClean="0"/>
              <a:t>For external connection of a modem, the modem assigns and uses the resources itself. This is especially useful for the USB port and laptop users as the non-complex and simpler nature of the process renders it far much more beneficial for daily usage.</a:t>
            </a:r>
          </a:p>
          <a:p>
            <a:r>
              <a:rPr lang="en-US" dirty="0" smtClean="0"/>
              <a:t>Upon installation, the second step to ensure the proper working of a modem is the installation of drivers. The modem working speed and processing is dependent on two factors:</a:t>
            </a:r>
          </a:p>
          <a:p>
            <a:r>
              <a:rPr lang="en-US" dirty="0" smtClean="0"/>
              <a:t>Speed of UART – Universal Asynchronous Receiver or Transmitter chip (installed in the computer to which the modem connection is made)</a:t>
            </a:r>
          </a:p>
          <a:p>
            <a:r>
              <a:rPr lang="en-US" dirty="0" smtClean="0"/>
              <a:t>Speed of the modem itself</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 Firewall?</a:t>
            </a:r>
            <a:endParaRPr lang="en-US" dirty="0"/>
          </a:p>
        </p:txBody>
      </p:sp>
      <p:sp>
        <p:nvSpPr>
          <p:cNvPr id="26627" name="Content Placeholder 2"/>
          <p:cNvSpPr>
            <a:spLocks noGrp="1"/>
          </p:cNvSpPr>
          <p:nvPr>
            <p:ph idx="1"/>
          </p:nvPr>
        </p:nvSpPr>
        <p:spPr/>
        <p:txBody>
          <a:bodyPr>
            <a:normAutofit lnSpcReduction="10000"/>
          </a:bodyPr>
          <a:lstStyle/>
          <a:p>
            <a:r>
              <a:rPr lang="en-US" dirty="0" smtClean="0"/>
              <a:t>Hardware or software device that protects a computer network from unauthorized access.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sz="900" dirty="0" smtClean="0"/>
              <a:t>Firewall Sling Secure Smartphone. [online image]. Available www.slingsecure.com</a:t>
            </a:r>
          </a:p>
          <a:p>
            <a:endParaRPr lang="en-US" dirty="0" smtClean="0"/>
          </a:p>
        </p:txBody>
      </p:sp>
      <p:pic>
        <p:nvPicPr>
          <p:cNvPr id="26628" name="Picture 3" descr="https://encrypted-tbn0.gstatic.com/images?q=tbn:ANd9GcTSbTkxVuR4snH1LSuN0P-mQcRz_iTr4RdtKWra4Bs9NIZt315bMg"/>
          <p:cNvPicPr>
            <a:picLocks noChangeAspect="1" noChangeArrowheads="1"/>
          </p:cNvPicPr>
          <p:nvPr/>
        </p:nvPicPr>
        <p:blipFill>
          <a:blip r:embed="rId2"/>
          <a:srcRect/>
          <a:stretch>
            <a:fillRect/>
          </a:stretch>
        </p:blipFill>
        <p:spPr bwMode="auto">
          <a:xfrm>
            <a:off x="3076575" y="3125788"/>
            <a:ext cx="2857500" cy="2844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How a Firewall works</a:t>
            </a:r>
            <a:endParaRPr lang="en-US" dirty="0"/>
          </a:p>
        </p:txBody>
      </p:sp>
      <p:sp>
        <p:nvSpPr>
          <p:cNvPr id="27651" name="Content Placeholder 2"/>
          <p:cNvSpPr>
            <a:spLocks noGrp="1"/>
          </p:cNvSpPr>
          <p:nvPr>
            <p:ph idx="1"/>
          </p:nvPr>
        </p:nvSpPr>
        <p:spPr/>
        <p:txBody>
          <a:bodyPr/>
          <a:lstStyle/>
          <a:p>
            <a:r>
              <a:rPr lang="en-US" smtClean="0"/>
              <a:t>Firewalls filters the information coming through the Internet connection into a user private network.</a:t>
            </a:r>
          </a:p>
          <a:p>
            <a:endParaRPr lang="en-US" smtClean="0"/>
          </a:p>
          <a:p>
            <a:r>
              <a:rPr lang="en-US" smtClean="0"/>
              <a:t>To control traffic in and out of the network firewalls one or more of the three methods are used including:</a:t>
            </a:r>
          </a:p>
          <a:p>
            <a:r>
              <a:rPr lang="en-US" smtClean="0"/>
              <a:t>Packet filtering</a:t>
            </a:r>
          </a:p>
          <a:p>
            <a:r>
              <a:rPr lang="en-US" smtClean="0"/>
              <a:t>Proxy service</a:t>
            </a:r>
          </a:p>
          <a:p>
            <a:r>
              <a:rPr lang="en-US" smtClean="0"/>
              <a:t>Stateful inspection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Diagram of Firewall</a:t>
            </a:r>
            <a:endParaRPr lang="en-US" dirty="0"/>
          </a:p>
        </p:txBody>
      </p:sp>
      <p:pic>
        <p:nvPicPr>
          <p:cNvPr id="28675" name="irc_mi" descr="https://encrypted-tbn0.gstatic.com/images?q=tbn:ANd9GcQALmZ7hjRipOkRImuWdwU0n6YVI1ZHcoc832KmrEq4z3leRZPn"/>
          <p:cNvPicPr>
            <a:picLocks noGrp="1"/>
          </p:cNvPicPr>
          <p:nvPr>
            <p:ph idx="1"/>
          </p:nvPr>
        </p:nvPicPr>
        <p:blipFill>
          <a:blip r:embed="rId2"/>
          <a:srcRect t="2121" b="2121"/>
          <a:stretch>
            <a:fillRect/>
          </a:stretch>
        </p:blipFill>
        <p:spPr>
          <a:xfrm>
            <a:off x="457200" y="1143000"/>
            <a:ext cx="8077200" cy="51816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Additional Information about Firewalls</a:t>
            </a:r>
            <a:endParaRPr lang="en-US" dirty="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solidFill>
                  <a:schemeClr val="tx1">
                    <a:lumMod val="50000"/>
                    <a:lumOff val="50000"/>
                  </a:schemeClr>
                </a:solidFill>
              </a:rPr>
              <a:t>Most home network routers have built in firewall.</a:t>
            </a:r>
          </a:p>
          <a:p>
            <a:pPr fontAlgn="auto">
              <a:spcAft>
                <a:spcPts val="0"/>
              </a:spcAft>
              <a:buFont typeface="Arial" pitchFamily="34" charset="0"/>
              <a:buChar char="•"/>
              <a:defRPr/>
            </a:pPr>
            <a:r>
              <a:rPr lang="en-US" dirty="0" smtClean="0">
                <a:solidFill>
                  <a:schemeClr val="tx1">
                    <a:lumMod val="50000"/>
                    <a:lumOff val="50000"/>
                  </a:schemeClr>
                </a:solidFill>
              </a:rPr>
              <a:t>The term “firewall” originated from firefighting, where a firewall is a barrier established to prevent the spread of a fire.</a:t>
            </a:r>
          </a:p>
          <a:p>
            <a:pPr fontAlgn="auto">
              <a:spcAft>
                <a:spcPts val="0"/>
              </a:spcAft>
              <a:buFont typeface="Arial" pitchFamily="34" charset="0"/>
              <a:buChar char="•"/>
              <a:defRPr/>
            </a:pPr>
            <a:endParaRPr lang="en-US" dirty="0" smtClean="0">
              <a:solidFill>
                <a:schemeClr val="tx1">
                  <a:lumMod val="50000"/>
                  <a:lumOff val="50000"/>
                </a:schemeClr>
              </a:solidFill>
            </a:endParaRPr>
          </a:p>
          <a:p>
            <a:pPr fontAlgn="auto">
              <a:spcAft>
                <a:spcPts val="0"/>
              </a:spcAft>
              <a:buFont typeface="Arial" pitchFamily="34" charset="0"/>
              <a:buChar char="•"/>
              <a:defRPr/>
            </a:pPr>
            <a:r>
              <a:rPr lang="en-US" dirty="0" smtClean="0">
                <a:solidFill>
                  <a:schemeClr val="tx1">
                    <a:lumMod val="50000"/>
                    <a:lumOff val="50000"/>
                  </a:schemeClr>
                </a:solidFill>
              </a:rPr>
              <a:t>A firewall works with the proxy server making request on behalf of workstation users.</a:t>
            </a:r>
          </a:p>
          <a:p>
            <a:pPr fontAlgn="auto">
              <a:spcAft>
                <a:spcPts val="0"/>
              </a:spcAft>
              <a:buFont typeface="Arial" pitchFamily="34" charset="0"/>
              <a:buChar char="•"/>
              <a:defRPr/>
            </a:pPr>
            <a:endParaRPr lang="en-US" dirty="0" smtClean="0">
              <a:solidFill>
                <a:schemeClr val="tx1">
                  <a:lumMod val="50000"/>
                  <a:lumOff val="50000"/>
                </a:schemeClr>
              </a:solidFill>
            </a:endParaRPr>
          </a:p>
          <a:p>
            <a:pPr fontAlgn="auto">
              <a:spcAft>
                <a:spcPts val="0"/>
              </a:spcAft>
              <a:buFont typeface="Arial" pitchFamily="34" charset="0"/>
              <a:buChar char="•"/>
              <a:defRPr/>
            </a:pPr>
            <a:r>
              <a:rPr lang="en-US" dirty="0" smtClean="0">
                <a:solidFill>
                  <a:schemeClr val="tx1">
                    <a:lumMod val="50000"/>
                    <a:lumOff val="50000"/>
                  </a:schemeClr>
                </a:solidFill>
              </a:rPr>
              <a:t>There are a number of features firewalls can include from logging and reporting to setting alarms of an attack.</a:t>
            </a:r>
          </a:p>
          <a:p>
            <a:pPr fontAlgn="auto">
              <a:spcAft>
                <a:spcPts val="0"/>
              </a:spcAft>
              <a:buFont typeface="Arial" pitchFamily="34" charset="0"/>
              <a:buChar char="•"/>
              <a:defRPr/>
            </a:pPr>
            <a:endParaRPr lang="en-US" dirty="0" smtClean="0">
              <a:solidFill>
                <a:schemeClr val="tx1">
                  <a:lumMod val="50000"/>
                  <a:lumOff val="50000"/>
                </a:schemeClr>
              </a:solidFill>
            </a:endParaRPr>
          </a:p>
          <a:p>
            <a:pPr fontAlgn="auto">
              <a:spcAft>
                <a:spcPts val="0"/>
              </a:spcAft>
              <a:buFont typeface="Arial" pitchFamily="34" charset="0"/>
              <a:buChar char="•"/>
              <a:defRPr/>
            </a:pPr>
            <a:r>
              <a:rPr lang="en-US" dirty="0" smtClean="0">
                <a:solidFill>
                  <a:schemeClr val="tx1">
                    <a:lumMod val="50000"/>
                    <a:lumOff val="50000"/>
                  </a:schemeClr>
                </a:solidFill>
              </a:rPr>
              <a:t>Costs for host based firewalls usually costs around $100 or less. Some may costs more depending on different things such as features included or if its an enterprise based system. </a:t>
            </a:r>
            <a:endParaRPr lang="en-US" dirty="0">
              <a:solidFill>
                <a:schemeClr val="tx1">
                  <a:lumMod val="50000"/>
                  <a:lumOff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t> Wireless Access Point</a:t>
            </a:r>
            <a:endParaRPr lang="en-US" dirty="0"/>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solidFill>
                  <a:schemeClr val="tx1">
                    <a:lumMod val="50000"/>
                    <a:lumOff val="50000"/>
                  </a:schemeClr>
                </a:solidFill>
              </a:rPr>
              <a:t>A small hardware device featuring built-in network adapter, antenna, and radio signals.</a:t>
            </a:r>
          </a:p>
          <a:p>
            <a:pPr fontAlgn="auto">
              <a:spcAft>
                <a:spcPts val="0"/>
              </a:spcAft>
              <a:buFont typeface="Arial" pitchFamily="34" charset="0"/>
              <a:buChar char="•"/>
              <a:defRPr/>
            </a:pPr>
            <a:r>
              <a:rPr lang="en-US" dirty="0" smtClean="0">
                <a:solidFill>
                  <a:schemeClr val="tx1">
                    <a:lumMod val="50000"/>
                    <a:lumOff val="50000"/>
                  </a:schemeClr>
                </a:solidFill>
              </a:rPr>
              <a:t>Configured nodes on a WLAN.</a:t>
            </a:r>
          </a:p>
          <a:p>
            <a:pPr fontAlgn="auto">
              <a:spcAft>
                <a:spcPts val="0"/>
              </a:spcAft>
              <a:buFont typeface="Arial" pitchFamily="34" charset="0"/>
              <a:buChar char="•"/>
              <a:defRPr/>
            </a:pPr>
            <a:endParaRPr lang="en-US" dirty="0">
              <a:solidFill>
                <a:schemeClr val="tx1">
                  <a:lumMod val="50000"/>
                  <a:lumOff val="50000"/>
                </a:schemeClr>
              </a:solidFill>
            </a:endParaRPr>
          </a:p>
          <a:p>
            <a:pPr fontAlgn="auto">
              <a:spcAft>
                <a:spcPts val="0"/>
              </a:spcAft>
              <a:buFont typeface="Arial" pitchFamily="34" charset="0"/>
              <a:buChar char="•"/>
              <a:defRPr/>
            </a:pPr>
            <a:endParaRPr lang="en-US" dirty="0" smtClean="0">
              <a:solidFill>
                <a:schemeClr val="tx1">
                  <a:lumMod val="50000"/>
                  <a:lumOff val="50000"/>
                </a:schemeClr>
              </a:solidFill>
            </a:endParaRPr>
          </a:p>
          <a:p>
            <a:pPr fontAlgn="auto">
              <a:spcAft>
                <a:spcPts val="0"/>
              </a:spcAft>
              <a:buFont typeface="Arial" pitchFamily="34" charset="0"/>
              <a:buChar char="•"/>
              <a:defRPr/>
            </a:pPr>
            <a:endParaRPr lang="en-US" dirty="0">
              <a:solidFill>
                <a:schemeClr val="tx1">
                  <a:lumMod val="50000"/>
                  <a:lumOff val="50000"/>
                </a:schemeClr>
              </a:solidFill>
            </a:endParaRPr>
          </a:p>
          <a:p>
            <a:pPr fontAlgn="auto">
              <a:spcAft>
                <a:spcPts val="0"/>
              </a:spcAft>
              <a:buFont typeface="Arial" pitchFamily="34" charset="0"/>
              <a:buChar char="•"/>
              <a:defRPr/>
            </a:pPr>
            <a:endParaRPr lang="en-US" dirty="0" smtClean="0">
              <a:solidFill>
                <a:schemeClr val="tx1">
                  <a:lumMod val="50000"/>
                  <a:lumOff val="50000"/>
                </a:schemeClr>
              </a:solidFill>
            </a:endParaRPr>
          </a:p>
          <a:p>
            <a:pPr fontAlgn="auto">
              <a:spcAft>
                <a:spcPts val="0"/>
              </a:spcAft>
              <a:buFont typeface="Arial" pitchFamily="34" charset="0"/>
              <a:buChar char="•"/>
              <a:defRPr/>
            </a:pPr>
            <a:endParaRPr lang="en-US" dirty="0">
              <a:solidFill>
                <a:schemeClr val="tx1">
                  <a:lumMod val="50000"/>
                  <a:lumOff val="50000"/>
                </a:schemeClr>
              </a:solidFill>
            </a:endParaRPr>
          </a:p>
          <a:p>
            <a:pPr fontAlgn="auto">
              <a:spcAft>
                <a:spcPts val="0"/>
              </a:spcAft>
              <a:buFont typeface="Arial" pitchFamily="34" charset="0"/>
              <a:buChar char="•"/>
              <a:defRPr/>
            </a:pPr>
            <a:endParaRPr lang="en-US" dirty="0" smtClean="0">
              <a:solidFill>
                <a:schemeClr val="tx1">
                  <a:lumMod val="50000"/>
                  <a:lumOff val="50000"/>
                </a:schemeClr>
              </a:solidFill>
            </a:endParaRPr>
          </a:p>
          <a:p>
            <a:pPr algn="ctr" fontAlgn="auto">
              <a:spcAft>
                <a:spcPts val="0"/>
              </a:spcAft>
              <a:buFont typeface="Arial" pitchFamily="34" charset="0"/>
              <a:buChar char="•"/>
              <a:defRPr/>
            </a:pPr>
            <a:endParaRPr lang="en-US" dirty="0">
              <a:solidFill>
                <a:schemeClr val="tx1">
                  <a:lumMod val="50000"/>
                  <a:lumOff val="50000"/>
                </a:schemeClr>
              </a:solidFill>
            </a:endParaRPr>
          </a:p>
          <a:p>
            <a:pPr algn="ctr" fontAlgn="auto">
              <a:spcAft>
                <a:spcPts val="0"/>
              </a:spcAft>
              <a:buFont typeface="Arial" pitchFamily="34" charset="0"/>
              <a:buChar char="•"/>
              <a:defRPr/>
            </a:pPr>
            <a:r>
              <a:rPr lang="en-US" sz="900" dirty="0" smtClean="0">
                <a:solidFill>
                  <a:schemeClr val="tx1">
                    <a:lumMod val="50000"/>
                    <a:lumOff val="50000"/>
                  </a:schemeClr>
                </a:solidFill>
              </a:rPr>
              <a:t>Wireless Access Points, Page 2. [online image]. Available compnetworking.about.com</a:t>
            </a:r>
          </a:p>
          <a:p>
            <a:pPr fontAlgn="auto">
              <a:spcAft>
                <a:spcPts val="0"/>
              </a:spcAft>
              <a:buFont typeface="Arial" pitchFamily="34" charset="0"/>
              <a:buChar char="•"/>
              <a:defRPr/>
            </a:pPr>
            <a:endParaRPr lang="en-US" dirty="0" smtClean="0">
              <a:solidFill>
                <a:schemeClr val="tx1">
                  <a:lumMod val="50000"/>
                  <a:lumOff val="50000"/>
                </a:schemeClr>
              </a:solidFill>
            </a:endParaRPr>
          </a:p>
          <a:p>
            <a:pPr marL="0" indent="0" fontAlgn="auto">
              <a:spcAft>
                <a:spcPts val="0"/>
              </a:spcAft>
              <a:buFont typeface="Arial" pitchFamily="34" charset="0"/>
              <a:buNone/>
              <a:defRPr/>
            </a:pPr>
            <a:endParaRPr lang="en-US" dirty="0">
              <a:solidFill>
                <a:schemeClr val="tx1">
                  <a:lumMod val="50000"/>
                  <a:lumOff val="50000"/>
                </a:schemeClr>
              </a:solidFill>
            </a:endParaRPr>
          </a:p>
        </p:txBody>
      </p:sp>
      <p:pic>
        <p:nvPicPr>
          <p:cNvPr id="30724" name="irc_mi" descr="http://0.tqn.com/d/compnetworking/1/0/A/3/linksys_wap54g-400.jpg"/>
          <p:cNvPicPr>
            <a:picLocks noChangeAspect="1" noChangeArrowheads="1"/>
          </p:cNvPicPr>
          <p:nvPr/>
        </p:nvPicPr>
        <p:blipFill>
          <a:blip r:embed="rId2"/>
          <a:srcRect/>
          <a:stretch>
            <a:fillRect/>
          </a:stretch>
        </p:blipFill>
        <p:spPr bwMode="auto">
          <a:xfrm>
            <a:off x="2832100" y="3144838"/>
            <a:ext cx="3433763" cy="25701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HUB</a:t>
            </a:r>
            <a:endParaRPr lang="en-US" dirty="0"/>
          </a:p>
        </p:txBody>
      </p:sp>
      <p:sp>
        <p:nvSpPr>
          <p:cNvPr id="4" name="Rectangle 3"/>
          <p:cNvSpPr/>
          <p:nvPr/>
        </p:nvSpPr>
        <p:spPr>
          <a:xfrm>
            <a:off x="609600" y="914401"/>
            <a:ext cx="8077200" cy="2585323"/>
          </a:xfrm>
          <a:prstGeom prst="rect">
            <a:avLst/>
          </a:prstGeom>
        </p:spPr>
        <p:txBody>
          <a:bodyPr wrap="square">
            <a:spAutoFit/>
          </a:bodyPr>
          <a:lstStyle/>
          <a:p>
            <a:pPr>
              <a:buFont typeface="Wingdings" pitchFamily="2" charset="2"/>
              <a:buChar char="Ø"/>
            </a:pPr>
            <a:r>
              <a:rPr lang="en-US" dirty="0" smtClean="0"/>
              <a:t>Hub  works at physical layer and hence connect networking devices physically together. </a:t>
            </a:r>
          </a:p>
          <a:p>
            <a:pPr>
              <a:buFont typeface="Wingdings" pitchFamily="2" charset="2"/>
              <a:buChar char="Ø"/>
            </a:pPr>
            <a:r>
              <a:rPr lang="en-US" dirty="0" smtClean="0"/>
              <a:t>Hubs are fundamentally used in networks that use </a:t>
            </a:r>
            <a:r>
              <a:rPr lang="en-US" b="1" dirty="0" smtClean="0"/>
              <a:t>twisted pair cabling</a:t>
            </a:r>
            <a:r>
              <a:rPr lang="en-US" dirty="0" smtClean="0"/>
              <a:t> to connect devices. </a:t>
            </a:r>
          </a:p>
          <a:p>
            <a:pPr>
              <a:buFont typeface="Wingdings" pitchFamily="2" charset="2"/>
              <a:buChar char="Ø"/>
            </a:pPr>
            <a:r>
              <a:rPr lang="en-US" dirty="0" smtClean="0"/>
              <a:t>They are designed to transmit the packets to the other appended devices without altering any of the transmitted packets received.</a:t>
            </a:r>
          </a:p>
          <a:p>
            <a:pPr>
              <a:buFont typeface="Wingdings" pitchFamily="2" charset="2"/>
              <a:buChar char="Ø"/>
            </a:pPr>
            <a:r>
              <a:rPr lang="en-US" dirty="0" smtClean="0"/>
              <a:t> They act as pathways to direct electrical signals to travel along. They transmit the information regardless of the fact if data packet is destined for the device connected or not.</a:t>
            </a:r>
            <a:endParaRPr lang="en-US" dirty="0"/>
          </a:p>
        </p:txBody>
      </p:sp>
      <p:pic>
        <p:nvPicPr>
          <p:cNvPr id="2050" name="Picture 2"/>
          <p:cNvPicPr>
            <a:picLocks noChangeAspect="1" noChangeArrowheads="1"/>
          </p:cNvPicPr>
          <p:nvPr/>
        </p:nvPicPr>
        <p:blipFill>
          <a:blip r:embed="rId2"/>
          <a:srcRect/>
          <a:stretch>
            <a:fillRect/>
          </a:stretch>
        </p:blipFill>
        <p:spPr bwMode="auto">
          <a:xfrm>
            <a:off x="6286500" y="3581400"/>
            <a:ext cx="2857500" cy="1543050"/>
          </a:xfrm>
          <a:prstGeom prst="rect">
            <a:avLst/>
          </a:prstGeom>
          <a:noFill/>
          <a:ln w="9525">
            <a:noFill/>
            <a:miter lim="800000"/>
            <a:headEnd/>
            <a:tailEnd/>
          </a:ln>
          <a:effectLst/>
        </p:spPr>
      </p:pic>
      <p:sp>
        <p:nvSpPr>
          <p:cNvPr id="7" name="Rectangle 6"/>
          <p:cNvSpPr/>
          <p:nvPr/>
        </p:nvSpPr>
        <p:spPr>
          <a:xfrm>
            <a:off x="304800" y="3657600"/>
            <a:ext cx="5638800" cy="923330"/>
          </a:xfrm>
          <a:prstGeom prst="rect">
            <a:avLst/>
          </a:prstGeom>
        </p:spPr>
        <p:txBody>
          <a:bodyPr wrap="square">
            <a:spAutoFit/>
          </a:bodyPr>
          <a:lstStyle/>
          <a:p>
            <a:pPr>
              <a:buFont typeface="Wingdings" pitchFamily="2" charset="2"/>
              <a:buChar char="Ø"/>
            </a:pPr>
            <a:r>
              <a:rPr lang="en-US" dirty="0" smtClean="0"/>
              <a:t>HUB is used to connect multiple computers in a single workgroup LAN network. Typically HUBs are available with 4,8,12,24,48 ports</a:t>
            </a:r>
            <a:endParaRPr lang="en-US" dirty="0"/>
          </a:p>
        </p:txBody>
      </p:sp>
      <p:sp>
        <p:nvSpPr>
          <p:cNvPr id="8" name="Rectangle 7"/>
          <p:cNvSpPr/>
          <p:nvPr/>
        </p:nvSpPr>
        <p:spPr>
          <a:xfrm>
            <a:off x="457200" y="5029200"/>
            <a:ext cx="6172200" cy="923330"/>
          </a:xfrm>
          <a:prstGeom prst="rect">
            <a:avLst/>
          </a:prstGeom>
        </p:spPr>
        <p:txBody>
          <a:bodyPr wrap="square">
            <a:spAutoFit/>
          </a:bodyPr>
          <a:lstStyle/>
          <a:p>
            <a:pPr>
              <a:buFont typeface="Wingdings" pitchFamily="2" charset="2"/>
              <a:buChar char="Ø"/>
            </a:pPr>
            <a:r>
              <a:rPr lang="en-US" dirty="0" smtClean="0"/>
              <a:t>HUBs generally have LED (light-emitting diode) indicator lights on each port to indicate the status of link, collisions, and other information.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How a Wireless Access Point works?</a:t>
            </a:r>
            <a:endParaRPr lang="en-US" dirty="0"/>
          </a:p>
        </p:txBody>
      </p:sp>
      <p:sp>
        <p:nvSpPr>
          <p:cNvPr id="31747" name="Content Placeholder 2"/>
          <p:cNvSpPr>
            <a:spLocks noGrp="1"/>
          </p:cNvSpPr>
          <p:nvPr>
            <p:ph idx="1"/>
          </p:nvPr>
        </p:nvSpPr>
        <p:spPr/>
        <p:txBody>
          <a:bodyPr/>
          <a:lstStyle/>
          <a:p>
            <a:r>
              <a:rPr lang="en-US" smtClean="0"/>
              <a:t>Operates using radio frequency technology</a:t>
            </a:r>
          </a:p>
          <a:p>
            <a:endParaRPr lang="en-US" smtClean="0"/>
          </a:p>
          <a:p>
            <a:r>
              <a:rPr lang="en-US" smtClean="0"/>
              <a:t>Broadcast wireless signals computers can detect and use</a:t>
            </a:r>
          </a:p>
          <a:p>
            <a:endParaRPr lang="en-US" smtClean="0"/>
          </a:p>
          <a:p>
            <a:r>
              <a:rPr lang="en-US" smtClean="0"/>
              <a:t>A wireless network adapter is implemented while using a wireless access point, most computers today already have network adapters built into the computer.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Diagram of Wireless Access Point</a:t>
            </a:r>
            <a:endParaRPr lang="en-US" dirty="0"/>
          </a:p>
        </p:txBody>
      </p:sp>
      <p:pic>
        <p:nvPicPr>
          <p:cNvPr id="32771" name="irc_mi" descr="http://www.rxnt.com/images/globalV2/RxNT-setup_chart.png"/>
          <p:cNvPicPr>
            <a:picLocks noGrp="1"/>
          </p:cNvPicPr>
          <p:nvPr>
            <p:ph idx="1"/>
          </p:nvPr>
        </p:nvPicPr>
        <p:blipFill>
          <a:blip r:embed="rId2"/>
          <a:srcRect t="18936" b="18936"/>
          <a:stretch>
            <a:fillRect/>
          </a:stretch>
        </p:blipFill>
        <p:spPr/>
      </p:pic>
      <p:sp>
        <p:nvSpPr>
          <p:cNvPr id="32772" name="TextBox 12"/>
          <p:cNvSpPr txBox="1">
            <a:spLocks noChangeArrowheads="1"/>
          </p:cNvSpPr>
          <p:nvPr/>
        </p:nvSpPr>
        <p:spPr bwMode="auto">
          <a:xfrm>
            <a:off x="1076325" y="6562725"/>
            <a:ext cx="3976688" cy="230188"/>
          </a:xfrm>
          <a:prstGeom prst="rect">
            <a:avLst/>
          </a:prstGeom>
          <a:noFill/>
          <a:ln w="9525">
            <a:noFill/>
            <a:miter lim="800000"/>
            <a:headEnd/>
            <a:tailEnd/>
          </a:ln>
        </p:spPr>
        <p:txBody>
          <a:bodyPr wrap="none">
            <a:spAutoFit/>
          </a:bodyPr>
          <a:lstStyle/>
          <a:p>
            <a:pPr algn="ctr"/>
            <a:r>
              <a:rPr lang="en-US" sz="900">
                <a:latin typeface="Palatino Linotype" pitchFamily="18" charset="0"/>
              </a:rPr>
              <a:t>RxNT – The eprescribing System. [online image]. Available www.rxnt.com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Additional Information about Access Points</a:t>
            </a:r>
            <a:endParaRPr lang="en-US" dirty="0"/>
          </a:p>
        </p:txBody>
      </p:sp>
      <p:sp>
        <p:nvSpPr>
          <p:cNvPr id="33795" name="Content Placeholder 2"/>
          <p:cNvSpPr>
            <a:spLocks noGrp="1"/>
          </p:cNvSpPr>
          <p:nvPr>
            <p:ph idx="1"/>
          </p:nvPr>
        </p:nvSpPr>
        <p:spPr/>
        <p:txBody>
          <a:bodyPr>
            <a:normAutofit fontScale="92500"/>
          </a:bodyPr>
          <a:lstStyle/>
          <a:p>
            <a:r>
              <a:rPr lang="en-US" smtClean="0"/>
              <a:t>The access point usually connects to the router</a:t>
            </a:r>
          </a:p>
          <a:p>
            <a:endParaRPr lang="en-US" smtClean="0"/>
          </a:p>
          <a:p>
            <a:r>
              <a:rPr lang="en-US" smtClean="0"/>
              <a:t>A hotspot is a application wireless users can connect to the Internet.</a:t>
            </a:r>
          </a:p>
          <a:p>
            <a:endParaRPr lang="en-US" smtClean="0"/>
          </a:p>
          <a:p>
            <a:r>
              <a:rPr lang="en-US" smtClean="0"/>
              <a:t>Aps are used throughout a home network, usually through only one AP.</a:t>
            </a:r>
          </a:p>
          <a:p>
            <a:endParaRPr lang="en-US" smtClean="0"/>
          </a:p>
          <a:p>
            <a:r>
              <a:rPr lang="en-US" smtClean="0"/>
              <a:t>Wireless access points can cost anywhere from $30 and up depending on the type purchased.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Server </a:t>
            </a:r>
          </a:p>
        </p:txBody>
      </p:sp>
      <p:sp>
        <p:nvSpPr>
          <p:cNvPr id="13315" name="Rectangle 3"/>
          <p:cNvSpPr>
            <a:spLocks noGrp="1" noChangeArrowheads="1"/>
          </p:cNvSpPr>
          <p:nvPr>
            <p:ph type="body" idx="1"/>
          </p:nvPr>
        </p:nvSpPr>
        <p:spPr/>
        <p:txBody>
          <a:bodyPr/>
          <a:lstStyle/>
          <a:p>
            <a:pPr eaLnBrk="1" hangingPunct="1"/>
            <a:r>
              <a:rPr lang="en-US" smtClean="0"/>
              <a:t>A network server or server is a computer that offers its services and/or its resources to clients, workstations, and other servers over a computer network.</a:t>
            </a:r>
          </a:p>
          <a:p>
            <a:pPr eaLnBrk="1" hangingPunct="1"/>
            <a:r>
              <a:rPr lang="en-US" smtClean="0"/>
              <a:t>A server commonly has multiple processors, large hard drives, and large amounts of RAM.</a:t>
            </a:r>
          </a:p>
          <a:p>
            <a:pPr eaLnBrk="1" hangingPunct="1"/>
            <a:r>
              <a:rPr lang="en-US" smtClean="0"/>
              <a:t>A server provides centralized management of resources, security, and expanded access to networked resources in a network.</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001000" cy="2308324"/>
          </a:xfrm>
          <a:prstGeom prst="rect">
            <a:avLst/>
          </a:prstGeom>
        </p:spPr>
        <p:txBody>
          <a:bodyPr wrap="square">
            <a:spAutoFit/>
          </a:bodyPr>
          <a:lstStyle/>
          <a:p>
            <a:r>
              <a:rPr lang="en-US" b="1" dirty="0" smtClean="0"/>
              <a:t>Hub falls in two categories:</a:t>
            </a:r>
            <a:endParaRPr lang="en-US" dirty="0" smtClean="0"/>
          </a:p>
          <a:p>
            <a:r>
              <a:rPr lang="en-US" b="1" dirty="0" smtClean="0"/>
              <a:t>Active Hub: </a:t>
            </a:r>
            <a:r>
              <a:rPr lang="en-US" dirty="0" smtClean="0"/>
              <a:t>They are smarter than the passive hubs. They not only provide the path for the data signals </a:t>
            </a:r>
            <a:r>
              <a:rPr lang="en-US" dirty="0" err="1" smtClean="0"/>
              <a:t>infact</a:t>
            </a:r>
            <a:r>
              <a:rPr lang="en-US" dirty="0" smtClean="0"/>
              <a:t> they regenerate, concentrate and strengthen the signals before sending them to their destinations. Active hubs are also termed as </a:t>
            </a:r>
            <a:r>
              <a:rPr lang="en-US" b="1" dirty="0" smtClean="0"/>
              <a:t>‘repeaters’</a:t>
            </a:r>
            <a:r>
              <a:rPr lang="en-US" dirty="0" smtClean="0"/>
              <a:t>.</a:t>
            </a:r>
          </a:p>
          <a:p>
            <a:r>
              <a:rPr lang="en-US" b="1" dirty="0" smtClean="0"/>
              <a:t>Passive Hub: </a:t>
            </a:r>
            <a:r>
              <a:rPr lang="en-US" dirty="0" smtClean="0"/>
              <a:t>It forwards the data signal from all ports except the port on which signal arrived. They have nothing to do with modifying the signals.</a:t>
            </a:r>
            <a:endParaRPr lang="en-US" dirty="0"/>
          </a:p>
        </p:txBody>
      </p:sp>
      <p:sp>
        <p:nvSpPr>
          <p:cNvPr id="5" name="Rectangle 4"/>
          <p:cNvSpPr/>
          <p:nvPr/>
        </p:nvSpPr>
        <p:spPr>
          <a:xfrm>
            <a:off x="381000" y="3505200"/>
            <a:ext cx="8305800" cy="1200329"/>
          </a:xfrm>
          <a:prstGeom prst="rect">
            <a:avLst/>
          </a:prstGeom>
        </p:spPr>
        <p:txBody>
          <a:bodyPr wrap="square">
            <a:spAutoFit/>
          </a:bodyPr>
          <a:lstStyle/>
          <a:p>
            <a:r>
              <a:rPr lang="en-US" dirty="0" smtClean="0"/>
              <a:t>Logically HUB creates a star topology where it sits in the center of the topology and all connected systems stays at the points of the star.</a:t>
            </a:r>
          </a:p>
          <a:p>
            <a:r>
              <a:rPr lang="en-US" dirty="0" smtClean="0"/>
              <a:t>Physically HUB creates a bus topology where all connected systems share the same bus connection.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70E0B65A-BA29-471A-BD62-194DC3CB7877}" type="slidenum">
              <a:rPr lang="en-US"/>
              <a:pPr>
                <a:defRPr/>
              </a:pPr>
              <a:t>6</a:t>
            </a:fld>
            <a:endParaRPr lang="en-US"/>
          </a:p>
        </p:txBody>
      </p:sp>
      <p:sp>
        <p:nvSpPr>
          <p:cNvPr id="11267" name="Text Box 7"/>
          <p:cNvSpPr txBox="1">
            <a:spLocks noChangeArrowheads="1"/>
          </p:cNvSpPr>
          <p:nvPr/>
        </p:nvSpPr>
        <p:spPr bwMode="auto">
          <a:xfrm>
            <a:off x="533400" y="609600"/>
            <a:ext cx="6058069" cy="523220"/>
          </a:xfrm>
          <a:prstGeom prst="rect">
            <a:avLst/>
          </a:prstGeom>
          <a:noFill/>
          <a:ln w="9525">
            <a:noFill/>
            <a:miter lim="800000"/>
            <a:headEnd/>
            <a:tailEnd/>
          </a:ln>
        </p:spPr>
        <p:txBody>
          <a:bodyPr wrap="square">
            <a:spAutoFit/>
          </a:bodyPr>
          <a:lstStyle/>
          <a:p>
            <a:pPr eaLnBrk="0" hangingPunct="0"/>
            <a:r>
              <a:rPr lang="en-US" sz="2800" b="1" dirty="0">
                <a:latin typeface="Arial" charset="0"/>
              </a:rPr>
              <a:t>Limitations and </a:t>
            </a:r>
            <a:r>
              <a:rPr lang="en-US" sz="2800" b="1" dirty="0" smtClean="0">
                <a:latin typeface="Arial" charset="0"/>
              </a:rPr>
              <a:t>Features of a HUB</a:t>
            </a:r>
            <a:endParaRPr lang="en-US" sz="3200" b="1" dirty="0">
              <a:latin typeface="Arial" charset="0"/>
            </a:endParaRPr>
          </a:p>
        </p:txBody>
      </p:sp>
      <p:sp>
        <p:nvSpPr>
          <p:cNvPr id="11268" name="Text Box 8"/>
          <p:cNvSpPr txBox="1">
            <a:spLocks noChangeArrowheads="1"/>
          </p:cNvSpPr>
          <p:nvPr/>
        </p:nvSpPr>
        <p:spPr bwMode="auto">
          <a:xfrm>
            <a:off x="457200" y="1371601"/>
            <a:ext cx="8382000" cy="1815882"/>
          </a:xfrm>
          <a:prstGeom prst="rect">
            <a:avLst/>
          </a:prstGeom>
          <a:noFill/>
          <a:ln w="9525">
            <a:noFill/>
            <a:miter lim="800000"/>
            <a:headEnd/>
            <a:tailEnd/>
          </a:ln>
        </p:spPr>
        <p:txBody>
          <a:bodyPr wrap="square">
            <a:spAutoFit/>
          </a:bodyPr>
          <a:lstStyle/>
          <a:p>
            <a:pPr marL="223838" indent="-223838" eaLnBrk="0" hangingPunct="0">
              <a:buFontTx/>
              <a:buChar char="•"/>
            </a:pPr>
            <a:r>
              <a:rPr lang="en-US" sz="2800" b="1" dirty="0"/>
              <a:t>Cannot link unlike segments</a:t>
            </a:r>
          </a:p>
          <a:p>
            <a:pPr marL="223838" indent="-223838" eaLnBrk="0" hangingPunct="0">
              <a:buFontTx/>
              <a:buChar char="•"/>
            </a:pPr>
            <a:r>
              <a:rPr lang="en-US" sz="2800" b="1" dirty="0"/>
              <a:t>Cannot join segments with different access methods (e.g. CSMA/CD and token passing)</a:t>
            </a:r>
          </a:p>
          <a:p>
            <a:pPr marL="223838" indent="-223838" eaLnBrk="0" hangingPunct="0">
              <a:buFontTx/>
              <a:buChar char="•"/>
            </a:pPr>
            <a:r>
              <a:rPr lang="en-US" sz="2800" b="1" dirty="0"/>
              <a:t>Do not isolate and filter packets</a:t>
            </a:r>
          </a:p>
        </p:txBody>
      </p:sp>
      <p:pic>
        <p:nvPicPr>
          <p:cNvPr id="11269" name="Picture 9" descr="FIG7-9"/>
          <p:cNvPicPr>
            <a:picLocks noChangeAspect="1" noChangeArrowheads="1"/>
          </p:cNvPicPr>
          <p:nvPr/>
        </p:nvPicPr>
        <p:blipFill>
          <a:blip r:embed="rId2"/>
          <a:srcRect/>
          <a:stretch>
            <a:fillRect/>
          </a:stretch>
        </p:blipFill>
        <p:spPr bwMode="auto">
          <a:xfrm>
            <a:off x="4114800" y="3705225"/>
            <a:ext cx="4495800" cy="3144838"/>
          </a:xfrm>
          <a:prstGeom prst="rect">
            <a:avLst/>
          </a:prstGeom>
          <a:noFill/>
          <a:ln w="9525">
            <a:noFill/>
            <a:miter lim="800000"/>
            <a:headEnd/>
            <a:tailEnd/>
          </a:ln>
        </p:spPr>
      </p:pic>
      <p:sp>
        <p:nvSpPr>
          <p:cNvPr id="11270" name="Text Box 10"/>
          <p:cNvSpPr txBox="1">
            <a:spLocks noChangeArrowheads="1"/>
          </p:cNvSpPr>
          <p:nvPr/>
        </p:nvSpPr>
        <p:spPr bwMode="auto">
          <a:xfrm>
            <a:off x="457200" y="3352801"/>
            <a:ext cx="3444875" cy="2585323"/>
          </a:xfrm>
          <a:prstGeom prst="rect">
            <a:avLst/>
          </a:prstGeom>
          <a:noFill/>
          <a:ln w="9525">
            <a:noFill/>
            <a:miter lim="800000"/>
            <a:headEnd/>
            <a:tailEnd/>
          </a:ln>
        </p:spPr>
        <p:txBody>
          <a:bodyPr wrap="square">
            <a:spAutoFit/>
          </a:bodyPr>
          <a:lstStyle/>
          <a:p>
            <a:pPr marL="228600" indent="-228600" eaLnBrk="0" hangingPunct="0">
              <a:buFontTx/>
              <a:buChar char="•"/>
            </a:pPr>
            <a:r>
              <a:rPr lang="en-US" sz="2400" dirty="0"/>
              <a:t>Can connect different types of media</a:t>
            </a:r>
          </a:p>
          <a:p>
            <a:pPr marL="228600" indent="-228600" eaLnBrk="0" hangingPunct="0">
              <a:buFontTx/>
              <a:buChar char="•"/>
            </a:pPr>
            <a:r>
              <a:rPr lang="en-US" sz="2400" dirty="0"/>
              <a:t>The most economic way of expanding networks</a:t>
            </a:r>
          </a:p>
          <a:p>
            <a:pPr marL="228600" indent="-228600" eaLnBrk="0" hangingPunct="0"/>
            <a:endParaRPr lang="en-US"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8229600" cy="2862322"/>
          </a:xfrm>
          <a:prstGeom prst="rect">
            <a:avLst/>
          </a:prstGeom>
        </p:spPr>
        <p:txBody>
          <a:bodyPr wrap="square">
            <a:spAutoFit/>
          </a:bodyPr>
          <a:lstStyle/>
          <a:p>
            <a:r>
              <a:rPr lang="en-US" b="1" dirty="0" smtClean="0"/>
              <a:t>Bridges</a:t>
            </a:r>
          </a:p>
          <a:p>
            <a:endParaRPr lang="en-US" b="1" dirty="0" smtClean="0"/>
          </a:p>
          <a:p>
            <a:pPr>
              <a:buFont typeface="Wingdings" pitchFamily="2" charset="2"/>
              <a:buChar char="Ø"/>
            </a:pPr>
            <a:r>
              <a:rPr lang="en-US" dirty="0" smtClean="0"/>
              <a:t>A bridge is a computer networking device that builds the connection with the other bridge networks which use the same protocol. </a:t>
            </a:r>
          </a:p>
          <a:p>
            <a:pPr>
              <a:buFont typeface="Wingdings" pitchFamily="2" charset="2"/>
              <a:buChar char="Ø"/>
            </a:pPr>
            <a:r>
              <a:rPr lang="en-US" dirty="0" smtClean="0"/>
              <a:t>It works at the Data Link layer of the OSI Model and connects the different networks together and develops communication between them. </a:t>
            </a:r>
          </a:p>
          <a:p>
            <a:pPr>
              <a:buFont typeface="Wingdings" pitchFamily="2" charset="2"/>
              <a:buChar char="Ø"/>
            </a:pPr>
            <a:r>
              <a:rPr lang="en-US" dirty="0" smtClean="0"/>
              <a:t>It connects two local-area networks; two physical LANs into larger logical LAN or two </a:t>
            </a:r>
            <a:r>
              <a:rPr lang="en-US" i="1" dirty="0" smtClean="0"/>
              <a:t>segments</a:t>
            </a:r>
            <a:r>
              <a:rPr lang="en-US" dirty="0" smtClean="0"/>
              <a:t> of the same LAN that use the same protocol.</a:t>
            </a:r>
            <a:endParaRPr lang="en-US" dirty="0"/>
          </a:p>
        </p:txBody>
      </p:sp>
      <p:sp>
        <p:nvSpPr>
          <p:cNvPr id="6" name="Rectangle 5"/>
          <p:cNvSpPr/>
          <p:nvPr/>
        </p:nvSpPr>
        <p:spPr>
          <a:xfrm>
            <a:off x="304800" y="3733800"/>
            <a:ext cx="8077200" cy="2585323"/>
          </a:xfrm>
          <a:prstGeom prst="rect">
            <a:avLst/>
          </a:prstGeom>
        </p:spPr>
        <p:txBody>
          <a:bodyPr wrap="square">
            <a:spAutoFit/>
          </a:bodyPr>
          <a:lstStyle/>
          <a:p>
            <a:pPr>
              <a:buFont typeface="Wingdings" pitchFamily="2" charset="2"/>
              <a:buChar char="Ø"/>
            </a:pPr>
            <a:r>
              <a:rPr lang="en-US" dirty="0" smtClean="0"/>
              <a:t>Bridges are also used to segment larger networks into </a:t>
            </a:r>
            <a:r>
              <a:rPr lang="en-US" i="1" dirty="0" smtClean="0"/>
              <a:t>smaller</a:t>
            </a:r>
            <a:r>
              <a:rPr lang="en-US" dirty="0" smtClean="0"/>
              <a:t> portions. The bridge does so by placing itself between the two portions of two physical networks and controlling the flow of the data between them. </a:t>
            </a:r>
          </a:p>
          <a:p>
            <a:pPr>
              <a:buFont typeface="Wingdings" pitchFamily="2" charset="2"/>
              <a:buChar char="Ø"/>
            </a:pPr>
            <a:r>
              <a:rPr lang="en-US" dirty="0" smtClean="0"/>
              <a:t>Bridges nominate to forward the data after inspecting into the MAC address of the devices connected to every segment. The forwarding of the data is dependent on the acknowledgement of the fact that the destination address resides on some other interface.</a:t>
            </a:r>
          </a:p>
          <a:p>
            <a:pPr>
              <a:buFont typeface="Wingdings" pitchFamily="2" charset="2"/>
              <a:buChar char="Ø"/>
            </a:pPr>
            <a:r>
              <a:rPr lang="en-US" dirty="0" smtClean="0"/>
              <a:t> It has the capacity to block the incoming flow of data as well.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89844"/>
            <a:ext cx="8153400" cy="3139321"/>
          </a:xfrm>
          <a:prstGeom prst="rect">
            <a:avLst/>
          </a:prstGeom>
        </p:spPr>
        <p:txBody>
          <a:bodyPr wrap="square">
            <a:spAutoFit/>
          </a:bodyPr>
          <a:lstStyle/>
          <a:p>
            <a:r>
              <a:rPr lang="en-US" b="1" dirty="0" smtClean="0"/>
              <a:t>Types of Bridges:</a:t>
            </a:r>
            <a:endParaRPr lang="en-US" dirty="0" smtClean="0"/>
          </a:p>
          <a:p>
            <a:r>
              <a:rPr lang="en-US" dirty="0" smtClean="0"/>
              <a:t>There are mainly three types in which bridges can be characterized:</a:t>
            </a:r>
          </a:p>
          <a:p>
            <a:r>
              <a:rPr lang="en-US" b="1" dirty="0" smtClean="0"/>
              <a:t>Transparent Bridge: </a:t>
            </a:r>
            <a:r>
              <a:rPr lang="en-US" dirty="0" smtClean="0"/>
              <a:t>As the name signifies, it appears to be transparent for the other devices on the network. The other devices are ignorant of its existence. It only blocks or forwards the data as per the MAC address.</a:t>
            </a:r>
          </a:p>
          <a:p>
            <a:r>
              <a:rPr lang="en-US" b="1" dirty="0" smtClean="0"/>
              <a:t>Source Route Bridge: </a:t>
            </a:r>
            <a:r>
              <a:rPr lang="en-US" dirty="0" smtClean="0"/>
              <a:t>It derives its name from the fact that the path which packet takes through the network is implanted within the packet. It is mainly used in Token ring networks.</a:t>
            </a:r>
          </a:p>
          <a:p>
            <a:r>
              <a:rPr lang="en-US" b="1" dirty="0" smtClean="0"/>
              <a:t>Translational Bridge: </a:t>
            </a:r>
            <a:r>
              <a:rPr lang="en-US" dirty="0" smtClean="0"/>
              <a:t>The process of conversion takes place via Translational Bridge. It converts the data format of one networking to another. For instance Token ring to Ethernet and vice versa</a:t>
            </a:r>
            <a:endParaRPr lang="en-US" dirty="0"/>
          </a:p>
        </p:txBody>
      </p:sp>
      <p:pic>
        <p:nvPicPr>
          <p:cNvPr id="3" name="Picture 2"/>
          <p:cNvPicPr>
            <a:picLocks noChangeAspect="1" noChangeArrowheads="1"/>
          </p:cNvPicPr>
          <p:nvPr/>
        </p:nvPicPr>
        <p:blipFill>
          <a:blip r:embed="rId2"/>
          <a:srcRect/>
          <a:stretch>
            <a:fillRect/>
          </a:stretch>
        </p:blipFill>
        <p:spPr bwMode="auto">
          <a:xfrm>
            <a:off x="1295400" y="4343400"/>
            <a:ext cx="64770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2"/>
          </p:nvPr>
        </p:nvSpPr>
        <p:spPr/>
        <p:txBody>
          <a:bodyPr/>
          <a:lstStyle/>
          <a:p>
            <a:pPr>
              <a:defRPr/>
            </a:pPr>
            <a:fld id="{F754F7ED-1E54-474C-8BCE-A25E40C5A629}" type="slidenum">
              <a:rPr lang="en-US"/>
              <a:pPr>
                <a:defRPr/>
              </a:pPr>
              <a:t>9</a:t>
            </a:fld>
            <a:endParaRPr lang="en-US"/>
          </a:p>
        </p:txBody>
      </p:sp>
      <p:sp>
        <p:nvSpPr>
          <p:cNvPr id="13315" name="Text Box 7"/>
          <p:cNvSpPr txBox="1">
            <a:spLocks noChangeArrowheads="1"/>
          </p:cNvSpPr>
          <p:nvPr/>
        </p:nvSpPr>
        <p:spPr bwMode="auto">
          <a:xfrm>
            <a:off x="457200" y="533401"/>
            <a:ext cx="7848600" cy="584775"/>
          </a:xfrm>
          <a:prstGeom prst="rect">
            <a:avLst/>
          </a:prstGeom>
          <a:noFill/>
          <a:ln w="9525">
            <a:noFill/>
            <a:miter lim="800000"/>
            <a:headEnd/>
            <a:tailEnd/>
          </a:ln>
        </p:spPr>
        <p:txBody>
          <a:bodyPr wrap="square">
            <a:spAutoFit/>
          </a:bodyPr>
          <a:lstStyle/>
          <a:p>
            <a:pPr marL="223838" indent="-223838" eaLnBrk="0" hangingPunct="0"/>
            <a:r>
              <a:rPr lang="en-US" sz="2800" b="1" dirty="0">
                <a:latin typeface="Arial" charset="0"/>
              </a:rPr>
              <a:t>How Bridges Work</a:t>
            </a:r>
            <a:r>
              <a:rPr lang="en-US" sz="3200" b="1" dirty="0">
                <a:latin typeface="Arial" charset="0"/>
              </a:rPr>
              <a:t> </a:t>
            </a:r>
          </a:p>
        </p:txBody>
      </p:sp>
      <p:sp>
        <p:nvSpPr>
          <p:cNvPr id="13316" name="Text Box 8"/>
          <p:cNvSpPr txBox="1">
            <a:spLocks noChangeArrowheads="1"/>
          </p:cNvSpPr>
          <p:nvPr/>
        </p:nvSpPr>
        <p:spPr bwMode="auto">
          <a:xfrm>
            <a:off x="457200" y="1371600"/>
            <a:ext cx="7848600" cy="954107"/>
          </a:xfrm>
          <a:prstGeom prst="rect">
            <a:avLst/>
          </a:prstGeom>
          <a:noFill/>
          <a:ln w="9525">
            <a:noFill/>
            <a:miter lim="800000"/>
            <a:headEnd/>
            <a:tailEnd/>
          </a:ln>
        </p:spPr>
        <p:txBody>
          <a:bodyPr wrap="square">
            <a:spAutoFit/>
          </a:bodyPr>
          <a:lstStyle/>
          <a:p>
            <a:pPr marL="282575" indent="-282575" eaLnBrk="0" hangingPunct="0">
              <a:buFontTx/>
              <a:buChar char="•"/>
            </a:pPr>
            <a:r>
              <a:rPr lang="en-US" sz="2800" b="1" dirty="0"/>
              <a:t>Bridges work at the </a:t>
            </a:r>
            <a:r>
              <a:rPr lang="en-US" sz="2800" b="1" dirty="0">
                <a:solidFill>
                  <a:srgbClr val="FF3300"/>
                </a:solidFill>
              </a:rPr>
              <a:t>Media Access Control Sub-layer</a:t>
            </a:r>
            <a:r>
              <a:rPr lang="en-US" sz="2800" b="1" dirty="0"/>
              <a:t> of the OSI model</a:t>
            </a:r>
          </a:p>
        </p:txBody>
      </p:sp>
      <p:sp>
        <p:nvSpPr>
          <p:cNvPr id="13317" name="Text Box 9"/>
          <p:cNvSpPr txBox="1">
            <a:spLocks noChangeArrowheads="1"/>
          </p:cNvSpPr>
          <p:nvPr/>
        </p:nvSpPr>
        <p:spPr bwMode="auto">
          <a:xfrm>
            <a:off x="304800" y="2438400"/>
            <a:ext cx="4114800" cy="4154984"/>
          </a:xfrm>
          <a:prstGeom prst="rect">
            <a:avLst/>
          </a:prstGeom>
          <a:noFill/>
          <a:ln w="9525">
            <a:noFill/>
            <a:miter lim="800000"/>
            <a:headEnd/>
            <a:tailEnd/>
          </a:ln>
        </p:spPr>
        <p:txBody>
          <a:bodyPr wrap="square">
            <a:spAutoFit/>
          </a:bodyPr>
          <a:lstStyle/>
          <a:p>
            <a:pPr marL="738188" lvl="1" indent="-280988" eaLnBrk="0" hangingPunct="0">
              <a:buFontTx/>
              <a:buChar char="•"/>
            </a:pPr>
            <a:r>
              <a:rPr lang="en-US" sz="2400" b="1" dirty="0"/>
              <a:t>Routing table is built to record the segment no. of address</a:t>
            </a:r>
          </a:p>
          <a:p>
            <a:pPr marL="738188" lvl="1" indent="-280988" eaLnBrk="0" hangingPunct="0">
              <a:buFontTx/>
              <a:buChar char="•"/>
            </a:pPr>
            <a:r>
              <a:rPr lang="en-US" sz="2400" b="1" dirty="0"/>
              <a:t>If destination address is in the same segment as the source address, stop transmit</a:t>
            </a:r>
          </a:p>
          <a:p>
            <a:pPr marL="738188" lvl="1" indent="-280988" eaLnBrk="0" hangingPunct="0">
              <a:buFontTx/>
              <a:buChar char="•"/>
            </a:pPr>
            <a:r>
              <a:rPr lang="en-US" sz="2400" b="1" dirty="0"/>
              <a:t>Otherwise, forward to the other segment</a:t>
            </a:r>
          </a:p>
        </p:txBody>
      </p:sp>
      <p:pic>
        <p:nvPicPr>
          <p:cNvPr id="13318" name="Picture 10" descr="FIG7-11"/>
          <p:cNvPicPr>
            <a:picLocks noChangeAspect="1" noChangeArrowheads="1"/>
          </p:cNvPicPr>
          <p:nvPr/>
        </p:nvPicPr>
        <p:blipFill>
          <a:blip r:embed="rId2"/>
          <a:srcRect/>
          <a:stretch>
            <a:fillRect/>
          </a:stretch>
        </p:blipFill>
        <p:spPr bwMode="auto">
          <a:xfrm>
            <a:off x="4876800" y="2590800"/>
            <a:ext cx="4267200" cy="38766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873</TotalTime>
  <Words>3037</Words>
  <Application>Microsoft Office PowerPoint</Application>
  <PresentationFormat>On-screen Show (4:3)</PresentationFormat>
  <Paragraphs>261</Paragraphs>
  <Slides>43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Lucida Sans Unicode</vt:lpstr>
      <vt:lpstr>Palatino Linotype</vt:lpstr>
      <vt:lpstr>Verdana</vt:lpstr>
      <vt:lpstr>Wingdings</vt:lpstr>
      <vt:lpstr>Wingdings 2</vt:lpstr>
      <vt:lpstr>Wingdings 3</vt:lpstr>
      <vt:lpstr>Concourse</vt:lpstr>
      <vt:lpstr>Document</vt:lpstr>
      <vt:lpstr>Computer Networking Devices</vt:lpstr>
      <vt:lpstr>Repeaters</vt:lpstr>
      <vt:lpstr>PowerPoint Presentation</vt:lpstr>
      <vt:lpstr>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of switching-Fragment free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Firewall?</vt:lpstr>
      <vt:lpstr>How a Firewall works</vt:lpstr>
      <vt:lpstr>Diagram of Firewall</vt:lpstr>
      <vt:lpstr>Additional Information about Firewalls</vt:lpstr>
      <vt:lpstr> Wireless Access Point</vt:lpstr>
      <vt:lpstr>How a Wireless Access Point works?</vt:lpstr>
      <vt:lpstr>Diagram of Wireless Access Point</vt:lpstr>
      <vt:lpstr>Additional Information about Access Points</vt:lpstr>
      <vt:lpstr>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Teacher</cp:lastModifiedBy>
  <cp:revision>32</cp:revision>
  <dcterms:created xsi:type="dcterms:W3CDTF">2016-10-09T07:10:53Z</dcterms:created>
  <dcterms:modified xsi:type="dcterms:W3CDTF">2019-02-21T12:18:43Z</dcterms:modified>
</cp:coreProperties>
</file>