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319" r:id="rId4"/>
    <p:sldId id="267" r:id="rId5"/>
    <p:sldId id="320" r:id="rId6"/>
    <p:sldId id="321" r:id="rId7"/>
    <p:sldId id="322" r:id="rId8"/>
    <p:sldId id="323" r:id="rId9"/>
    <p:sldId id="324" r:id="rId10"/>
    <p:sldId id="327" r:id="rId11"/>
    <p:sldId id="325" r:id="rId12"/>
    <p:sldId id="328" r:id="rId13"/>
    <p:sldId id="329" r:id="rId14"/>
    <p:sldId id="331" r:id="rId15"/>
    <p:sldId id="332" r:id="rId16"/>
    <p:sldId id="333" r:id="rId17"/>
    <p:sldId id="335" r:id="rId18"/>
    <p:sldId id="341" r:id="rId19"/>
    <p:sldId id="342" r:id="rId20"/>
    <p:sldId id="334" r:id="rId21"/>
    <p:sldId id="336" r:id="rId22"/>
    <p:sldId id="337" r:id="rId23"/>
    <p:sldId id="338" r:id="rId24"/>
    <p:sldId id="339" r:id="rId25"/>
    <p:sldId id="340" r:id="rId26"/>
    <p:sldId id="261" r:id="rId27"/>
  </p:sldIdLst>
  <p:sldSz cx="12192000" cy="6858000"/>
  <p:notesSz cx="6858000" cy="9144000"/>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微软雅黑" panose="020B0503020204020204" pitchFamily="34"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微软雅黑" panose="020B0503020204020204" pitchFamily="34"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微软雅黑" panose="020B0503020204020204" pitchFamily="34"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微软雅黑" panose="020B0503020204020204" pitchFamily="34"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微软雅黑" panose="020B0503020204020204" pitchFamily="34"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微软雅黑" panose="020B0503020204020204" pitchFamily="34"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微软雅黑" panose="020B0503020204020204" pitchFamily="34"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微软雅黑" panose="020B0503020204020204" pitchFamily="34"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微软雅黑" panose="020B0503020204020204" pitchFamily="34"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0C50"/>
    <a:srgbClr val="E92D4E"/>
    <a:srgbClr val="453D3A"/>
    <a:srgbClr val="404040"/>
    <a:srgbClr val="F394A3"/>
    <a:srgbClr val="ECECEC"/>
    <a:srgbClr val="0053A3"/>
    <a:srgbClr val="FFFFFF"/>
    <a:srgbClr val="1A9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88"/>
    <p:restoredTop sz="77037" autoAdjust="0"/>
  </p:normalViewPr>
  <p:slideViewPr>
    <p:cSldViewPr snapToGrid="0" showGuides="1">
      <p:cViewPr>
        <p:scale>
          <a:sx n="60" d="100"/>
          <a:sy n="60" d="100"/>
        </p:scale>
        <p:origin x="-1578" y="-2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110957969"/>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0998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zh-CN" altLang="en-US" sz="1800" b="1" dirty="0">
              <a:solidFill>
                <a:srgbClr val="FF0000"/>
              </a:solidFill>
              <a:latin typeface="华文琥珀" pitchFamily="2" charset="-122"/>
              <a:ea typeface="华文琥珀" pitchFamily="2" charset="-122"/>
            </a:endParaRPr>
          </a:p>
        </p:txBody>
      </p:sp>
    </p:spTree>
    <p:extLst>
      <p:ext uri="{BB962C8B-B14F-4D97-AF65-F5344CB8AC3E}">
        <p14:creationId xmlns:p14="http://schemas.microsoft.com/office/powerpoint/2010/main" val="3434358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10721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46082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页">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a:xfrm>
            <a:off x="434539" y="608074"/>
            <a:ext cx="323850" cy="323850"/>
          </a:xfrm>
          <a:prstGeom prst="rect">
            <a:avLst/>
          </a:prstGeom>
          <a:solidFill>
            <a:srgbClr val="D30C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82127" y="355662"/>
            <a:ext cx="252413" cy="252413"/>
          </a:xfrm>
          <a:prstGeom prst="rect">
            <a:avLst/>
          </a:prstGeom>
          <a:solidFill>
            <a:srgbClr val="D30C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D30C50"/>
              </a:solidFill>
              <a:effectLst/>
              <a:uLnTx/>
              <a:uFillTx/>
              <a:latin typeface="+mn-lt"/>
              <a:ea typeface="+mn-ea"/>
              <a:cs typeface="+mn-cs"/>
            </a:endParaRPr>
          </a:p>
        </p:txBody>
      </p:sp>
      <p:sp>
        <p:nvSpPr>
          <p:cNvPr id="9" name="矩形 8"/>
          <p:cNvSpPr/>
          <p:nvPr/>
        </p:nvSpPr>
        <p:spPr>
          <a:xfrm>
            <a:off x="11226800" y="6318250"/>
            <a:ext cx="539750" cy="539750"/>
          </a:xfrm>
          <a:prstGeom prst="rect">
            <a:avLst/>
          </a:prstGeom>
          <a:solidFill>
            <a:srgbClr val="D30C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灯片编号占位符 15"/>
          <p:cNvSpPr>
            <a:spLocks noGrp="1"/>
          </p:cNvSpPr>
          <p:nvPr>
            <p:ph type="sldNum" sz="quarter" idx="4"/>
          </p:nvPr>
        </p:nvSpPr>
        <p:spPr>
          <a:xfrm>
            <a:off x="10801350" y="6405563"/>
            <a:ext cx="1390650" cy="365125"/>
          </a:xfrm>
          <a:prstGeom prst="rect">
            <a:avLst/>
          </a:prstGeom>
        </p:spPr>
        <p:txBody>
          <a:bodyPr vert="horz" wrap="square" lIns="91440" tIns="45720" rIns="91440" bIns="45720" numCol="1" anchor="ctr" anchorCtr="0" compatLnSpc="1"/>
          <a:lstStyle/>
          <a:p>
            <a:pPr algn="ctr" eaLnBrk="1" hangingPunct="1"/>
            <a:fld id="{9A0DB2DC-4C9A-4742-B13C-FB6460FD3503}" type="slidenum">
              <a:rPr lang="zh-CN" altLang="en-US" sz="2000" b="1" dirty="0">
                <a:solidFill>
                  <a:schemeClr val="bg1"/>
                </a:solidFill>
              </a:rPr>
              <a:t>‹#›</a:t>
            </a:fld>
            <a:endParaRPr lang="zh-CN" altLang="en-US" sz="2000" b="1" dirty="0">
              <a:solidFill>
                <a:schemeClr val="bg1"/>
              </a:solidFill>
            </a:endParaRPr>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8710DC18-AF69-4BFA-B917-0AACE96455EB}"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2016/12/22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8710DC18-AF69-4BFA-B917-0AACE96455EB}"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2016/12/22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algn="r" eaLnBrk="1" hangingPunct="1"/>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8710DC18-AF69-4BFA-B917-0AACE96455EB}"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2016/12/22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p>
            <a:pPr lvl="0" algn="r" eaLnBrk="1" hangingPunct="1"/>
            <a:fld id="{9A0DB2DC-4C9A-4742-B13C-FB6460FD3503}" type="slidenum">
              <a:rPr lang="zh-CN" altLang="en-US" sz="1200" dirty="0">
                <a:solidFill>
                  <a:srgbClr val="898989"/>
                </a:solidFill>
              </a:rPr>
              <a:t>‹#›</a:t>
            </a:fld>
            <a:endParaRPr lang="zh-CN" altLang="en-US" sz="1200" dirty="0">
              <a:solidFill>
                <a:srgbClr val="898989"/>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onsolas" panose="020B0609020204030204" pitchFamily="49" charset="0"/>
          <a:ea typeface="华文楷体" panose="02010600040101010101" pitchFamily="2" charset="-122"/>
        </a:defRPr>
      </a:lvl2pPr>
      <a:lvl3pPr algn="l" rtl="0" fontAlgn="base">
        <a:lnSpc>
          <a:spcPct val="90000"/>
        </a:lnSpc>
        <a:spcBef>
          <a:spcPct val="0"/>
        </a:spcBef>
        <a:spcAft>
          <a:spcPct val="0"/>
        </a:spcAft>
        <a:defRPr sz="4400">
          <a:solidFill>
            <a:schemeClr val="tx1"/>
          </a:solidFill>
          <a:latin typeface="Consolas" panose="020B0609020204030204" pitchFamily="49" charset="0"/>
          <a:ea typeface="华文楷体" panose="02010600040101010101" pitchFamily="2" charset="-122"/>
        </a:defRPr>
      </a:lvl3pPr>
      <a:lvl4pPr algn="l" rtl="0" fontAlgn="base">
        <a:lnSpc>
          <a:spcPct val="90000"/>
        </a:lnSpc>
        <a:spcBef>
          <a:spcPct val="0"/>
        </a:spcBef>
        <a:spcAft>
          <a:spcPct val="0"/>
        </a:spcAft>
        <a:defRPr sz="4400">
          <a:solidFill>
            <a:schemeClr val="tx1"/>
          </a:solidFill>
          <a:latin typeface="Consolas" panose="020B0609020204030204" pitchFamily="49" charset="0"/>
          <a:ea typeface="华文楷体" panose="02010600040101010101" pitchFamily="2" charset="-122"/>
        </a:defRPr>
      </a:lvl4pPr>
      <a:lvl5pPr algn="l" rtl="0" fontAlgn="base">
        <a:lnSpc>
          <a:spcPct val="90000"/>
        </a:lnSpc>
        <a:spcBef>
          <a:spcPct val="0"/>
        </a:spcBef>
        <a:spcAft>
          <a:spcPct val="0"/>
        </a:spcAft>
        <a:defRPr sz="4400">
          <a:solidFill>
            <a:schemeClr val="tx1"/>
          </a:solidFill>
          <a:latin typeface="Consolas" panose="020B0609020204030204" pitchFamily="49" charset="0"/>
          <a:ea typeface="华文楷体" panose="02010600040101010101" pitchFamily="2" charset="-122"/>
        </a:defRPr>
      </a:lvl5pPr>
      <a:lvl6pPr marL="457200" algn="l" rtl="0" fontAlgn="base">
        <a:lnSpc>
          <a:spcPct val="90000"/>
        </a:lnSpc>
        <a:spcBef>
          <a:spcPct val="0"/>
        </a:spcBef>
        <a:spcAft>
          <a:spcPct val="0"/>
        </a:spcAft>
        <a:defRPr sz="4400">
          <a:solidFill>
            <a:schemeClr val="tx1"/>
          </a:solidFill>
          <a:latin typeface="Consolas" panose="020B0609020204030204" pitchFamily="49" charset="0"/>
          <a:ea typeface="华文楷体" panose="02010600040101010101" pitchFamily="2" charset="-122"/>
        </a:defRPr>
      </a:lvl6pPr>
      <a:lvl7pPr marL="914400" algn="l" rtl="0" fontAlgn="base">
        <a:lnSpc>
          <a:spcPct val="90000"/>
        </a:lnSpc>
        <a:spcBef>
          <a:spcPct val="0"/>
        </a:spcBef>
        <a:spcAft>
          <a:spcPct val="0"/>
        </a:spcAft>
        <a:defRPr sz="4400">
          <a:solidFill>
            <a:schemeClr val="tx1"/>
          </a:solidFill>
          <a:latin typeface="Consolas" panose="020B0609020204030204" pitchFamily="49" charset="0"/>
          <a:ea typeface="华文楷体" panose="02010600040101010101" pitchFamily="2" charset="-122"/>
        </a:defRPr>
      </a:lvl7pPr>
      <a:lvl8pPr marL="1371600" algn="l" rtl="0" fontAlgn="base">
        <a:lnSpc>
          <a:spcPct val="90000"/>
        </a:lnSpc>
        <a:spcBef>
          <a:spcPct val="0"/>
        </a:spcBef>
        <a:spcAft>
          <a:spcPct val="0"/>
        </a:spcAft>
        <a:defRPr sz="4400">
          <a:solidFill>
            <a:schemeClr val="tx1"/>
          </a:solidFill>
          <a:latin typeface="Consolas" panose="020B0609020204030204" pitchFamily="49" charset="0"/>
          <a:ea typeface="华文楷体" panose="02010600040101010101" pitchFamily="2" charset="-122"/>
        </a:defRPr>
      </a:lvl8pPr>
      <a:lvl9pPr marL="1828800" algn="l" rtl="0" fontAlgn="base">
        <a:lnSpc>
          <a:spcPct val="90000"/>
        </a:lnSpc>
        <a:spcBef>
          <a:spcPct val="0"/>
        </a:spcBef>
        <a:spcAft>
          <a:spcPct val="0"/>
        </a:spcAft>
        <a:defRPr sz="4400">
          <a:solidFill>
            <a:schemeClr val="tx1"/>
          </a:solidFill>
          <a:latin typeface="Consolas" panose="020B0609020204030204" pitchFamily="49" charset="0"/>
          <a:ea typeface="华文楷体" panose="0201060004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tmp"/><Relationship Id="rId5" Type="http://schemas.openxmlformats.org/officeDocument/2006/relationships/image" Target="../media/image9.tmp"/><Relationship Id="rId4" Type="http://schemas.openxmlformats.org/officeDocument/2006/relationships/image" Target="../media/image8.tm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4106681"/>
            <a:ext cx="12192000" cy="519113"/>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0" y="1721186"/>
            <a:ext cx="12192000" cy="2385495"/>
          </a:xfrm>
          <a:prstGeom prst="rect">
            <a:avLst/>
          </a:prstGeom>
          <a:solidFill>
            <a:srgbClr val="E92D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文本框 10"/>
          <p:cNvSpPr txBox="1"/>
          <p:nvPr/>
        </p:nvSpPr>
        <p:spPr>
          <a:xfrm>
            <a:off x="2837920" y="1736952"/>
            <a:ext cx="8966328" cy="2308324"/>
          </a:xfrm>
          <a:prstGeom prst="rect">
            <a:avLst/>
          </a:prstGeom>
          <a:noFill/>
          <a:ln w="9525">
            <a:noFill/>
          </a:ln>
        </p:spPr>
        <p:txBody>
          <a:bodyPr wrap="square">
            <a:spAutoFit/>
          </a:bodyPr>
          <a:lstStyle/>
          <a:p>
            <a:pPr lvl="0" eaLnBrk="1" hangingPunct="1"/>
            <a:r>
              <a:rPr lang="en-US" altLang="zh-CN" sz="3600" b="1" dirty="0" smtClean="0">
                <a:solidFill>
                  <a:schemeClr val="bg1"/>
                </a:solidFill>
                <a:latin typeface="Swis721 LtEx BT" panose="020B0505020202020204" pitchFamily="34" charset="0"/>
              </a:rPr>
              <a:t>Noninvasive prenatal diagnosis </a:t>
            </a:r>
          </a:p>
          <a:p>
            <a:pPr lvl="0" eaLnBrk="1" hangingPunct="1"/>
            <a:r>
              <a:rPr lang="en-US" altLang="zh-CN" sz="3600" b="1" dirty="0" smtClean="0">
                <a:solidFill>
                  <a:schemeClr val="bg1"/>
                </a:solidFill>
                <a:latin typeface="Swis721 LtEx BT" panose="020B0505020202020204" pitchFamily="34" charset="0"/>
              </a:rPr>
              <a:t>of fetal chromosomal aneuploidy </a:t>
            </a:r>
          </a:p>
          <a:p>
            <a:pPr lvl="0" eaLnBrk="1" hangingPunct="1"/>
            <a:r>
              <a:rPr lang="en-US" altLang="zh-CN" sz="3600" b="1" dirty="0" smtClean="0">
                <a:solidFill>
                  <a:schemeClr val="bg1"/>
                </a:solidFill>
                <a:latin typeface="Swis721 LtEx BT" panose="020B0505020202020204" pitchFamily="34" charset="0"/>
              </a:rPr>
              <a:t>by massively parallel genomic sequencing of DNA maternal plasma</a:t>
            </a:r>
            <a:endParaRPr lang="zh-CN" altLang="en-US" sz="3600" b="1" dirty="0">
              <a:solidFill>
                <a:schemeClr val="bg1"/>
              </a:solidFill>
              <a:latin typeface="Swis721 LtEx BT" panose="020B0505020202020204" pitchFamily="34" charset="0"/>
            </a:endParaRPr>
          </a:p>
        </p:txBody>
      </p:sp>
      <p:sp>
        <p:nvSpPr>
          <p:cNvPr id="13" name="文本框 12"/>
          <p:cNvSpPr txBox="1"/>
          <p:nvPr/>
        </p:nvSpPr>
        <p:spPr>
          <a:xfrm>
            <a:off x="7333329" y="5125221"/>
            <a:ext cx="4218661" cy="923330"/>
          </a:xfrm>
          <a:prstGeom prst="rect">
            <a:avLst/>
          </a:prstGeom>
          <a:noFill/>
          <a:ln w="9525">
            <a:noFill/>
          </a:ln>
        </p:spPr>
        <p:txBody>
          <a:bodyPr wrap="square">
            <a:spAutoFit/>
          </a:bodyPr>
          <a:lstStyle/>
          <a:p>
            <a:pPr lvl="0" eaLnBrk="1" hangingPunct="1">
              <a:lnSpc>
                <a:spcPct val="150000"/>
              </a:lnSpc>
            </a:pPr>
            <a:r>
              <a:rPr lang="zh-CN" altLang="en-US" b="1" dirty="0" smtClean="0">
                <a:solidFill>
                  <a:srgbClr val="453D3A"/>
                </a:solidFill>
                <a:latin typeface="微软雅黑" panose="020B0503020204020204" pitchFamily="34" charset="-122"/>
              </a:rPr>
              <a:t>北京交通大学生物医学工程系   蔡正厅</a:t>
            </a:r>
            <a:endParaRPr lang="en-US" altLang="zh-CN" b="1" dirty="0" smtClean="0">
              <a:solidFill>
                <a:srgbClr val="453D3A"/>
              </a:solidFill>
              <a:latin typeface="微软雅黑" panose="020B0503020204020204" pitchFamily="34" charset="-122"/>
            </a:endParaRPr>
          </a:p>
          <a:p>
            <a:pPr lvl="0" eaLnBrk="1" hangingPunct="1">
              <a:lnSpc>
                <a:spcPct val="150000"/>
              </a:lnSpc>
            </a:pPr>
            <a:r>
              <a:rPr lang="zh-CN" altLang="en-US" b="1" dirty="0" smtClean="0">
                <a:solidFill>
                  <a:srgbClr val="453D3A"/>
                </a:solidFill>
                <a:latin typeface="微软雅黑" panose="020B0503020204020204" pitchFamily="34" charset="-122"/>
              </a:rPr>
              <a:t> 邮箱：</a:t>
            </a:r>
            <a:r>
              <a:rPr lang="en-US" altLang="zh-CN" b="1" dirty="0" smtClean="0">
                <a:solidFill>
                  <a:srgbClr val="453D3A"/>
                </a:solidFill>
                <a:latin typeface="微软雅黑" panose="020B0503020204020204" pitchFamily="34" charset="-122"/>
              </a:rPr>
              <a:t>jety2858@163.com</a:t>
            </a:r>
            <a:endParaRPr lang="zh-CN" altLang="en-US" b="1" dirty="0">
              <a:solidFill>
                <a:srgbClr val="453D3A"/>
              </a:solidFill>
              <a:latin typeface="微软雅黑" panose="020B0503020204020204" pitchFamily="34" charset="-122"/>
            </a:endParaRPr>
          </a:p>
        </p:txBody>
      </p:sp>
      <p:sp>
        <p:nvSpPr>
          <p:cNvPr id="15" name="矩形 14"/>
          <p:cNvSpPr/>
          <p:nvPr/>
        </p:nvSpPr>
        <p:spPr>
          <a:xfrm>
            <a:off x="11314719" y="2060580"/>
            <a:ext cx="411480" cy="411480"/>
          </a:xfrm>
          <a:prstGeom prst="rect">
            <a:avLst/>
          </a:prstGeom>
          <a:solidFill>
            <a:srgbClr val="D30C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11015008" y="1745103"/>
            <a:ext cx="320040" cy="320040"/>
          </a:xfrm>
          <a:prstGeom prst="rect">
            <a:avLst/>
          </a:prstGeom>
          <a:solidFill>
            <a:srgbClr val="D30C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文本框 9"/>
          <p:cNvSpPr txBox="1"/>
          <p:nvPr/>
        </p:nvSpPr>
        <p:spPr>
          <a:xfrm>
            <a:off x="2799706" y="4150416"/>
            <a:ext cx="9392294" cy="400110"/>
          </a:xfrm>
          <a:prstGeom prst="rect">
            <a:avLst/>
          </a:prstGeom>
          <a:noFill/>
          <a:ln w="9525">
            <a:noFill/>
          </a:ln>
        </p:spPr>
        <p:txBody>
          <a:bodyPr wrap="square">
            <a:spAutoFit/>
          </a:bodyPr>
          <a:lstStyle/>
          <a:p>
            <a:pPr lvl="0" eaLnBrk="1" hangingPunct="1"/>
            <a:r>
              <a:rPr lang="zh-CN" altLang="en-US" sz="2000" b="1" dirty="0" smtClean="0">
                <a:solidFill>
                  <a:srgbClr val="404040"/>
                </a:solidFill>
                <a:latin typeface="+mj-ea"/>
                <a:ea typeface="+mj-ea"/>
              </a:rPr>
              <a:t>通过</a:t>
            </a:r>
            <a:r>
              <a:rPr lang="zh-CN" altLang="en-US" sz="2000" b="1" dirty="0">
                <a:solidFill>
                  <a:srgbClr val="404040"/>
                </a:solidFill>
                <a:latin typeface="+mj-ea"/>
                <a:ea typeface="+mj-ea"/>
              </a:rPr>
              <a:t>大规模基因组测序</a:t>
            </a:r>
            <a:r>
              <a:rPr lang="zh-CN" altLang="en-US" sz="2000" b="1" dirty="0" smtClean="0">
                <a:solidFill>
                  <a:srgbClr val="404040"/>
                </a:solidFill>
                <a:latin typeface="+mj-ea"/>
                <a:ea typeface="+mj-ea"/>
              </a:rPr>
              <a:t>技术利用</a:t>
            </a:r>
            <a:r>
              <a:rPr lang="zh-CN" altLang="en-US" sz="2000" b="1" dirty="0">
                <a:solidFill>
                  <a:srgbClr val="404040"/>
                </a:solidFill>
                <a:latin typeface="+mj-ea"/>
                <a:ea typeface="+mj-ea"/>
              </a:rPr>
              <a:t>孕妇血浆开展胎儿染色体非整倍型的无创产前诊断</a:t>
            </a:r>
          </a:p>
        </p:txBody>
      </p:sp>
      <p:pic>
        <p:nvPicPr>
          <p:cNvPr id="1028" name="Picture 4" descr="C:\Users\正厅\Desktop\84f0f4fadb1143b96de23ee1248fb30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699" y="1760868"/>
            <a:ext cx="2358746" cy="23001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par>
                                <p:cTn id="11" presetID="22" presetClass="entr" presetSubtype="8" fill="hold" grpId="0" nodeType="withEffect">
                                  <p:stCondLst>
                                    <p:cond delay="50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22" presetClass="entr" presetSubtype="8" fill="hold" grpId="0" nodeType="withEffect">
                                  <p:stCondLst>
                                    <p:cond delay="50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nodeType="withEffect">
                                  <p:stCondLst>
                                    <p:cond delay="500"/>
                                  </p:stCondLst>
                                  <p:childTnLst>
                                    <p:set>
                                      <p:cBhvr>
                                        <p:cTn id="27" dur="1" fill="hold">
                                          <p:stCondLst>
                                            <p:cond delay="0"/>
                                          </p:stCondLst>
                                        </p:cTn>
                                        <p:tgtEl>
                                          <p:spTgt spid="1028"/>
                                        </p:tgtEl>
                                        <p:attrNameLst>
                                          <p:attrName>style.visibility</p:attrName>
                                        </p:attrNameLst>
                                      </p:cBhvr>
                                      <p:to>
                                        <p:strVal val="visible"/>
                                      </p:to>
                                    </p:set>
                                    <p:animEffect transition="in" filter="fade">
                                      <p:cBhvr>
                                        <p:cTn id="28"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bldLvl="0" animBg="1"/>
      <p:bldP spid="11" grpId="0"/>
      <p:bldP spid="13" grpId="0"/>
      <p:bldP spid="15" grpId="0" animBg="1"/>
      <p:bldP spid="16" grpId="0" animBg="1"/>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10"/>
          <p:cNvSpPr txBox="1"/>
          <p:nvPr/>
        </p:nvSpPr>
        <p:spPr>
          <a:xfrm>
            <a:off x="762219" y="385493"/>
            <a:ext cx="4613822" cy="646331"/>
          </a:xfrm>
          <a:prstGeom prst="rect">
            <a:avLst/>
          </a:prstGeom>
          <a:noFill/>
          <a:ln w="9525">
            <a:noFill/>
          </a:ln>
        </p:spPr>
        <p:txBody>
          <a:bodyPr wrap="square">
            <a:spAutoFit/>
          </a:bodyPr>
          <a:lstStyle/>
          <a:p>
            <a:pPr lvl="0" eaLnBrk="1" hangingPunct="1"/>
            <a:r>
              <a:rPr lang="en-US" altLang="zh-CN" sz="3600" b="1" dirty="0" smtClean="0">
                <a:latin typeface="微软雅黑" panose="020B0503020204020204" pitchFamily="34" charset="-122"/>
                <a:sym typeface="+mn-ea"/>
              </a:rPr>
              <a:t>2.2.  </a:t>
            </a:r>
            <a:r>
              <a:rPr lang="zh-CN" altLang="en-US" sz="3600" b="1" dirty="0" smtClean="0">
                <a:latin typeface="微软雅黑" panose="020B0503020204020204" pitchFamily="34" charset="-122"/>
                <a:sym typeface="+mn-ea"/>
              </a:rPr>
              <a:t>假设验证</a:t>
            </a:r>
            <a:endParaRPr lang="zh-CN" altLang="en-US" sz="3600" b="1" dirty="0">
              <a:latin typeface="微软雅黑" panose="020B0503020204020204" pitchFamily="34" charset="-122"/>
            </a:endParaRPr>
          </a:p>
        </p:txBody>
      </p:sp>
      <p:sp>
        <p:nvSpPr>
          <p:cNvPr id="7171" name="灯片编号占位符 3"/>
          <p:cNvSpPr txBox="1">
            <a:spLocks noGrp="1"/>
          </p:cNvSpPr>
          <p:nvPr>
            <p:ph type="sldNum" sz="quarter" idx="4"/>
          </p:nvPr>
        </p:nvSpPr>
        <p:spPr>
          <a:noFill/>
          <a:ln>
            <a:noFill/>
          </a:ln>
        </p:spPr>
        <p:txBody>
          <a:bodyPr anchor="ctr"/>
          <a:lstStyle/>
          <a:p>
            <a:pPr algn="ctr" eaLnBrk="1" hangingPunct="1"/>
            <a:fld id="{9A0DB2DC-4C9A-4742-B13C-FB6460FD3503}" type="slidenum">
              <a:rPr lang="zh-CN" altLang="en-US" sz="2000" b="1" dirty="0">
                <a:solidFill>
                  <a:schemeClr val="bg1"/>
                </a:solidFill>
              </a:rPr>
              <a:t>10</a:t>
            </a:fld>
            <a:endParaRPr lang="zh-CN" altLang="en-US" sz="2000" b="1" dirty="0">
              <a:solidFill>
                <a:schemeClr val="bg1"/>
              </a:solidFill>
            </a:endParaRPr>
          </a:p>
        </p:txBody>
      </p:sp>
      <p:sp>
        <p:nvSpPr>
          <p:cNvPr id="21" name="矩形 20"/>
          <p:cNvSpPr/>
          <p:nvPr/>
        </p:nvSpPr>
        <p:spPr>
          <a:xfrm>
            <a:off x="394138" y="1150881"/>
            <a:ext cx="11319642" cy="5139559"/>
          </a:xfrm>
          <a:prstGeom prst="rect">
            <a:avLst/>
          </a:prstGeom>
          <a:noFill/>
          <a:ln>
            <a:solidFill>
              <a:srgbClr val="453D3A"/>
            </a:solidFill>
          </a:ln>
          <a:extLst>
            <a:ext uri="{909E8E84-426E-40DD-AFC4-6F175D3DCCD1}">
              <a14:hiddenFill xmlns:a14="http://schemas.microsoft.com/office/drawing/2010/main">
                <a:solidFill>
                  <a:srgbClr val="ECECEC"/>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rtl="0" eaLnBrk="1" fontAlgn="auto" hangingPunct="1">
              <a:lnSpc>
                <a:spcPct val="120000"/>
              </a:lnSpc>
              <a:spcBef>
                <a:spcPts val="0"/>
              </a:spcBef>
              <a:spcAft>
                <a:spcPts val="600"/>
              </a:spcAft>
              <a:defRPr/>
            </a:pPr>
            <a:r>
              <a:rPr lang="zh-CN" altLang="en-US" sz="2400" b="1" dirty="0" smtClean="0">
                <a:solidFill>
                  <a:schemeClr val="tx1"/>
                </a:solidFill>
                <a:latin typeface="Times New Roman" panose="02020603050405020304" pitchFamily="18" charset="0"/>
                <a:ea typeface="华文中宋" panose="02010600040101010101" charset="-122"/>
              </a:rPr>
              <a:t>上述的流程若能成立，需满足如下的几个假设：</a:t>
            </a:r>
            <a:endParaRPr lang="en-US" altLang="zh-CN" sz="2400" b="1" dirty="0">
              <a:solidFill>
                <a:schemeClr val="tx1"/>
              </a:solidFill>
              <a:latin typeface="Times New Roman" panose="02020603050405020304" pitchFamily="18" charset="0"/>
              <a:ea typeface="华文中宋" panose="02010600040101010101" charset="-122"/>
            </a:endParaRPr>
          </a:p>
          <a:p>
            <a:pPr rtl="0" eaLnBrk="1" fontAlgn="auto" hangingPunct="1">
              <a:lnSpc>
                <a:spcPct val="120000"/>
              </a:lnSpc>
              <a:spcBef>
                <a:spcPts val="0"/>
              </a:spcBef>
              <a:spcAft>
                <a:spcPts val="600"/>
              </a:spcAft>
              <a:defRPr/>
            </a:pPr>
            <a:r>
              <a:rPr lang="en-US" altLang="zh-CN" sz="2400" dirty="0" smtClean="0">
                <a:solidFill>
                  <a:schemeClr val="tx1"/>
                </a:solidFill>
                <a:latin typeface="Times New Roman" panose="02020603050405020304" pitchFamily="18" charset="0"/>
                <a:ea typeface="华文中宋" panose="02010600040101010101" charset="-122"/>
              </a:rPr>
              <a:t>1</a:t>
            </a:r>
            <a:r>
              <a:rPr lang="zh-CN" altLang="en-US" sz="2400" dirty="0" smtClean="0">
                <a:solidFill>
                  <a:schemeClr val="tx1"/>
                </a:solidFill>
                <a:latin typeface="Times New Roman" panose="02020603050405020304" pitchFamily="18" charset="0"/>
                <a:ea typeface="华文中宋" panose="02010600040101010101" charset="-122"/>
              </a:rPr>
              <a:t>） 在以大量孕妇</a:t>
            </a:r>
            <a:r>
              <a:rPr lang="en-US" altLang="zh-CN" sz="2400" dirty="0" smtClean="0">
                <a:solidFill>
                  <a:schemeClr val="tx1"/>
                </a:solidFill>
                <a:latin typeface="Times New Roman" panose="02020603050405020304" pitchFamily="18" charset="0"/>
                <a:ea typeface="华文中宋" panose="02010600040101010101" charset="-122"/>
              </a:rPr>
              <a:t>DNA</a:t>
            </a:r>
            <a:r>
              <a:rPr lang="zh-CN" altLang="en-US" sz="2400" dirty="0" smtClean="0">
                <a:solidFill>
                  <a:schemeClr val="tx1"/>
                </a:solidFill>
                <a:latin typeface="Times New Roman" panose="02020603050405020304" pitchFamily="18" charset="0"/>
                <a:ea typeface="华文中宋" panose="02010600040101010101" charset="-122"/>
              </a:rPr>
              <a:t>为背景的孕妇血浆中，大规模并行基因测序</a:t>
            </a:r>
            <a:r>
              <a:rPr lang="en-US" altLang="zh-CN" sz="2400" dirty="0" smtClean="0">
                <a:solidFill>
                  <a:schemeClr val="tx1"/>
                </a:solidFill>
                <a:latin typeface="Times New Roman" panose="02020603050405020304" pitchFamily="18" charset="0"/>
                <a:ea typeface="华文中宋" panose="02010600040101010101" charset="-122"/>
              </a:rPr>
              <a:t>(Massively </a:t>
            </a:r>
            <a:r>
              <a:rPr lang="en-US" altLang="zh-CN" sz="2400" dirty="0">
                <a:solidFill>
                  <a:schemeClr val="tx1"/>
                </a:solidFill>
                <a:latin typeface="Times New Roman" panose="02020603050405020304" pitchFamily="18" charset="0"/>
                <a:ea typeface="华文中宋" panose="02010600040101010101" charset="-122"/>
              </a:rPr>
              <a:t>Parallel Genomic Sequencing, MPGS)</a:t>
            </a:r>
            <a:r>
              <a:rPr lang="zh-CN" altLang="en-US" sz="2400" dirty="0">
                <a:solidFill>
                  <a:schemeClr val="tx1"/>
                </a:solidFill>
                <a:latin typeface="Times New Roman" panose="02020603050405020304" pitchFamily="18" charset="0"/>
                <a:ea typeface="华文中宋" panose="02010600040101010101" charset="-122"/>
              </a:rPr>
              <a:t>能够敏锐地捕捉并扩增含量很少的胎儿</a:t>
            </a:r>
            <a:r>
              <a:rPr lang="en-US" altLang="zh-CN" sz="2400" dirty="0">
                <a:solidFill>
                  <a:schemeClr val="tx1"/>
                </a:solidFill>
                <a:latin typeface="Times New Roman" panose="02020603050405020304" pitchFamily="18" charset="0"/>
                <a:ea typeface="华文中宋" panose="02010600040101010101" charset="-122"/>
              </a:rPr>
              <a:t>DNA</a:t>
            </a:r>
            <a:r>
              <a:rPr lang="zh-CN" altLang="en-US" sz="2400" dirty="0">
                <a:solidFill>
                  <a:schemeClr val="tx1"/>
                </a:solidFill>
                <a:latin typeface="Times New Roman" panose="02020603050405020304" pitchFamily="18" charset="0"/>
                <a:ea typeface="华文中宋" panose="02010600040101010101" charset="-122"/>
              </a:rPr>
              <a:t>片段序列</a:t>
            </a:r>
            <a:r>
              <a:rPr lang="en-US" altLang="zh-CN" sz="2400" dirty="0">
                <a:solidFill>
                  <a:schemeClr val="tx1"/>
                </a:solidFill>
                <a:latin typeface="Times New Roman" panose="02020603050405020304" pitchFamily="18" charset="0"/>
                <a:ea typeface="华文中宋" panose="02010600040101010101" charset="-122"/>
              </a:rPr>
              <a:t>(sequence reads)</a:t>
            </a:r>
            <a:r>
              <a:rPr lang="zh-CN" altLang="en-US" sz="2400" dirty="0">
                <a:solidFill>
                  <a:schemeClr val="tx1"/>
                </a:solidFill>
                <a:latin typeface="Times New Roman" panose="02020603050405020304" pitchFamily="18" charset="0"/>
                <a:ea typeface="华文中宋" panose="02010600040101010101" charset="-122"/>
              </a:rPr>
              <a:t>；</a:t>
            </a:r>
            <a:endParaRPr lang="en-US" altLang="zh-CN" sz="2400" dirty="0">
              <a:solidFill>
                <a:schemeClr val="tx1"/>
              </a:solidFill>
              <a:latin typeface="Times New Roman" panose="02020603050405020304" pitchFamily="18" charset="0"/>
              <a:ea typeface="华文中宋" panose="02010600040101010101" charset="-122"/>
            </a:endParaRPr>
          </a:p>
          <a:p>
            <a:pPr rtl="0" eaLnBrk="1" fontAlgn="auto" hangingPunct="1">
              <a:lnSpc>
                <a:spcPct val="120000"/>
              </a:lnSpc>
              <a:spcBef>
                <a:spcPts val="0"/>
              </a:spcBef>
              <a:spcAft>
                <a:spcPts val="600"/>
              </a:spcAft>
              <a:defRPr/>
            </a:pPr>
            <a:r>
              <a:rPr lang="en-US" altLang="zh-CN" sz="2400" dirty="0" smtClean="0">
                <a:solidFill>
                  <a:schemeClr val="tx1"/>
                </a:solidFill>
                <a:latin typeface="Times New Roman" panose="02020603050405020304" pitchFamily="18" charset="0"/>
                <a:ea typeface="华文中宋" panose="02010600040101010101" charset="-122"/>
              </a:rPr>
              <a:t>2</a:t>
            </a:r>
            <a:r>
              <a:rPr lang="zh-CN" altLang="en-US" sz="2400" dirty="0" smtClean="0">
                <a:solidFill>
                  <a:schemeClr val="tx1"/>
                </a:solidFill>
                <a:latin typeface="Times New Roman" panose="02020603050405020304" pitchFamily="18" charset="0"/>
                <a:ea typeface="华文中宋" panose="02010600040101010101" charset="-122"/>
              </a:rPr>
              <a:t>） 用于测序的孕妇血浆样本中的各</a:t>
            </a:r>
            <a:r>
              <a:rPr lang="en-US" altLang="zh-CN" sz="2400" dirty="0" smtClean="0">
                <a:solidFill>
                  <a:schemeClr val="tx1"/>
                </a:solidFill>
                <a:latin typeface="Times New Roman" panose="02020603050405020304" pitchFamily="18" charset="0"/>
                <a:ea typeface="华文中宋" panose="02010600040101010101" charset="-122"/>
              </a:rPr>
              <a:t>DNA</a:t>
            </a:r>
            <a:r>
              <a:rPr lang="zh-CN" altLang="en-US" sz="2400" dirty="0" smtClean="0">
                <a:solidFill>
                  <a:schemeClr val="tx1"/>
                </a:solidFill>
                <a:latin typeface="Times New Roman" panose="02020603050405020304" pitchFamily="18" charset="0"/>
                <a:ea typeface="华文中宋" panose="02010600040101010101" charset="-122"/>
              </a:rPr>
              <a:t>片段能够代表孕妇体内的血浆中各染色体之间分布比例；</a:t>
            </a:r>
            <a:endParaRPr lang="en-US" altLang="zh-CN" sz="2400" dirty="0" smtClean="0">
              <a:solidFill>
                <a:schemeClr val="tx1"/>
              </a:solidFill>
              <a:latin typeface="Times New Roman" panose="02020603050405020304" pitchFamily="18" charset="0"/>
              <a:ea typeface="华文中宋" panose="02010600040101010101" charset="-122"/>
            </a:endParaRPr>
          </a:p>
          <a:p>
            <a:pPr rtl="0" eaLnBrk="1" fontAlgn="auto" hangingPunct="1">
              <a:lnSpc>
                <a:spcPct val="120000"/>
              </a:lnSpc>
              <a:spcBef>
                <a:spcPts val="0"/>
              </a:spcBef>
              <a:spcAft>
                <a:spcPts val="600"/>
              </a:spcAft>
              <a:defRPr/>
            </a:pPr>
            <a:r>
              <a:rPr lang="en-US" altLang="zh-CN" sz="2400" dirty="0" smtClean="0">
                <a:solidFill>
                  <a:schemeClr val="tx1"/>
                </a:solidFill>
                <a:latin typeface="Times New Roman" panose="02020603050405020304" pitchFamily="18" charset="0"/>
                <a:ea typeface="华文中宋" panose="02010600040101010101" charset="-122"/>
              </a:rPr>
              <a:t>3</a:t>
            </a:r>
            <a:r>
              <a:rPr lang="zh-CN" altLang="en-US" sz="2400" dirty="0" smtClean="0">
                <a:solidFill>
                  <a:schemeClr val="tx1"/>
                </a:solidFill>
                <a:latin typeface="Times New Roman" panose="02020603050405020304" pitchFamily="18" charset="0"/>
                <a:ea typeface="华文中宋" panose="02010600040101010101" charset="-122"/>
              </a:rPr>
              <a:t>） 测序时不存在对某一染色体的偏重。</a:t>
            </a:r>
            <a:endParaRPr lang="en-US" altLang="zh-CN" sz="2400" dirty="0" smtClean="0">
              <a:solidFill>
                <a:schemeClr val="tx1"/>
              </a:solidFill>
              <a:latin typeface="Times New Roman" panose="02020603050405020304" pitchFamily="18" charset="0"/>
              <a:ea typeface="华文中宋" panose="02010600040101010101" charset="-122"/>
            </a:endParaRPr>
          </a:p>
          <a:p>
            <a:pPr lvl="1" rtl="0" eaLnBrk="1" fontAlgn="auto" hangingPunct="1">
              <a:lnSpc>
                <a:spcPct val="120000"/>
              </a:lnSpc>
              <a:spcBef>
                <a:spcPts val="0"/>
              </a:spcBef>
              <a:spcAft>
                <a:spcPts val="600"/>
              </a:spcAft>
              <a:defRPr/>
            </a:pPr>
            <a:r>
              <a:rPr lang="zh-CN" altLang="en-US" sz="2400" b="1" dirty="0">
                <a:solidFill>
                  <a:schemeClr val="tx1"/>
                </a:solidFill>
                <a:latin typeface="Times New Roman" panose="02020603050405020304" pitchFamily="18" charset="0"/>
                <a:ea typeface="华文中宋" panose="02010600040101010101" charset="-122"/>
              </a:rPr>
              <a:t>上述三条假设成立情况下，所得到的</a:t>
            </a:r>
            <a:r>
              <a:rPr lang="en-US" altLang="zh-CN" sz="2400" b="1" dirty="0">
                <a:solidFill>
                  <a:schemeClr val="tx1"/>
                </a:solidFill>
                <a:latin typeface="Times New Roman" panose="02020603050405020304" pitchFamily="18" charset="0"/>
                <a:ea typeface="华文中宋" panose="02010600040101010101" charset="-122"/>
              </a:rPr>
              <a:t>%</a:t>
            </a:r>
            <a:r>
              <a:rPr lang="en-US" altLang="zh-CN" sz="2400" b="1" dirty="0" err="1">
                <a:solidFill>
                  <a:schemeClr val="tx1"/>
                </a:solidFill>
                <a:latin typeface="Times New Roman" panose="02020603050405020304" pitchFamily="18" charset="0"/>
                <a:ea typeface="华文中宋" panose="02010600040101010101" charset="-122"/>
              </a:rPr>
              <a:t>chrN</a:t>
            </a:r>
            <a:r>
              <a:rPr lang="zh-CN" altLang="en-US" sz="2400" b="1" dirty="0">
                <a:solidFill>
                  <a:schemeClr val="tx1"/>
                </a:solidFill>
                <a:latin typeface="Times New Roman" panose="02020603050405020304" pitchFamily="18" charset="0"/>
                <a:ea typeface="华文中宋" panose="02010600040101010101" charset="-122"/>
              </a:rPr>
              <a:t>值能够代表孕妇与胎儿的染色体在血浆中的</a:t>
            </a:r>
            <a:r>
              <a:rPr lang="zh-CN" altLang="en-US" sz="2400" b="1" dirty="0" smtClean="0">
                <a:solidFill>
                  <a:schemeClr val="tx1"/>
                </a:solidFill>
                <a:latin typeface="Times New Roman" panose="02020603050405020304" pitchFamily="18" charset="0"/>
                <a:ea typeface="华文中宋" panose="02010600040101010101" charset="-122"/>
              </a:rPr>
              <a:t>比重</a:t>
            </a:r>
            <a:r>
              <a:rPr lang="zh-CN" altLang="en-US" sz="2400" b="1" dirty="0">
                <a:solidFill>
                  <a:schemeClr val="tx1"/>
                </a:solidFill>
                <a:latin typeface="Times New Roman" panose="02020603050405020304" pitchFamily="18" charset="0"/>
                <a:ea typeface="华文中宋" panose="02010600040101010101" charset="-122"/>
              </a:rPr>
              <a:t>。</a:t>
            </a:r>
            <a:endParaRPr lang="en-US" altLang="zh-CN" sz="2400" b="1" dirty="0">
              <a:solidFill>
                <a:schemeClr val="tx1"/>
              </a:solidFill>
              <a:latin typeface="Times New Roman" panose="02020603050405020304" pitchFamily="18" charset="0"/>
              <a:ea typeface="华文中宋" panose="02010600040101010101" charset="-122"/>
            </a:endParaRPr>
          </a:p>
          <a:p>
            <a:pPr rtl="0" eaLnBrk="1" fontAlgn="auto" hangingPunct="1">
              <a:lnSpc>
                <a:spcPct val="120000"/>
              </a:lnSpc>
              <a:spcBef>
                <a:spcPts val="0"/>
              </a:spcBef>
              <a:spcAft>
                <a:spcPts val="600"/>
              </a:spcAft>
              <a:defRPr/>
            </a:pPr>
            <a:r>
              <a:rPr lang="en-US" altLang="zh-CN" sz="2400" dirty="0" smtClean="0">
                <a:solidFill>
                  <a:schemeClr val="tx1"/>
                </a:solidFill>
                <a:latin typeface="Times New Roman" panose="02020603050405020304" pitchFamily="18" charset="0"/>
                <a:ea typeface="华文中宋" panose="02010600040101010101" charset="-122"/>
              </a:rPr>
              <a:t>4</a:t>
            </a:r>
            <a:r>
              <a:rPr lang="zh-CN" altLang="en-US" sz="2400" dirty="0" smtClean="0">
                <a:solidFill>
                  <a:schemeClr val="tx1"/>
                </a:solidFill>
                <a:latin typeface="Times New Roman" panose="02020603050405020304" pitchFamily="18" charset="0"/>
                <a:ea typeface="华文中宋" panose="02010600040101010101" charset="-122"/>
              </a:rPr>
              <a:t>） 在上述</a:t>
            </a:r>
            <a:r>
              <a:rPr lang="en-US" altLang="zh-CN" sz="2400" dirty="0" smtClean="0">
                <a:solidFill>
                  <a:schemeClr val="tx1"/>
                </a:solidFill>
                <a:latin typeface="Times New Roman" panose="02020603050405020304" pitchFamily="18" charset="0"/>
                <a:ea typeface="华文中宋" panose="02010600040101010101" charset="-122"/>
              </a:rPr>
              <a:t>3)</a:t>
            </a:r>
            <a:r>
              <a:rPr lang="zh-CN" altLang="en-US" sz="2400" dirty="0" smtClean="0">
                <a:solidFill>
                  <a:schemeClr val="tx1"/>
                </a:solidFill>
                <a:latin typeface="Times New Roman" panose="02020603050405020304" pitchFamily="18" charset="0"/>
                <a:ea typeface="华文中宋" panose="02010600040101010101" charset="-122"/>
              </a:rPr>
              <a:t>假设成立基础上，还需满足各染色体的</a:t>
            </a:r>
            <a:r>
              <a:rPr lang="en-US" altLang="zh-CN" sz="2400" dirty="0" smtClean="0">
                <a:solidFill>
                  <a:schemeClr val="tx1"/>
                </a:solidFill>
                <a:latin typeface="Times New Roman" panose="02020603050405020304" pitchFamily="18" charset="0"/>
                <a:ea typeface="华文中宋" panose="02010600040101010101" charset="-122"/>
              </a:rPr>
              <a:t>%</a:t>
            </a:r>
            <a:r>
              <a:rPr lang="en-US" altLang="zh-CN" sz="2400" dirty="0" err="1" smtClean="0">
                <a:solidFill>
                  <a:schemeClr val="tx1"/>
                </a:solidFill>
                <a:latin typeface="Times New Roman" panose="02020603050405020304" pitchFamily="18" charset="0"/>
                <a:ea typeface="华文中宋" panose="02010600040101010101" charset="-122"/>
              </a:rPr>
              <a:t>chrN</a:t>
            </a:r>
            <a:r>
              <a:rPr lang="zh-CN" altLang="en-US" sz="2400" dirty="0" smtClean="0">
                <a:solidFill>
                  <a:schemeClr val="tx1"/>
                </a:solidFill>
                <a:latin typeface="Times New Roman" panose="02020603050405020304" pitchFamily="18" charset="0"/>
                <a:ea typeface="华文中宋" panose="02010600040101010101" charset="-122"/>
              </a:rPr>
              <a:t>比值 与该染色体在人类基因组中所占比重呈正相关。</a:t>
            </a:r>
            <a:endParaRPr lang="en-US" altLang="zh-CN" sz="2400" dirty="0">
              <a:solidFill>
                <a:schemeClr val="tx1"/>
              </a:solidFill>
              <a:latin typeface="Times New Roman" panose="02020603050405020304" pitchFamily="18" charset="0"/>
              <a:ea typeface="华文中宋" panose="02010600040101010101" charset="-122"/>
            </a:endParaRPr>
          </a:p>
        </p:txBody>
      </p:sp>
    </p:spTree>
    <p:extLst>
      <p:ext uri="{BB962C8B-B14F-4D97-AF65-F5344CB8AC3E}">
        <p14:creationId xmlns:p14="http://schemas.microsoft.com/office/powerpoint/2010/main" val="349013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Effect transition="in" filter="wipe(down)">
                                      <p:cBhvr>
                                        <p:cTn id="7" dur="500"/>
                                        <p:tgtEl>
                                          <p:spTgt spid="21">
                                            <p:txEl>
                                              <p:pRg st="1" end="1"/>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1">
                                            <p:txEl>
                                              <p:pRg st="2" end="2"/>
                                            </p:txEl>
                                          </p:spTgt>
                                        </p:tgtEl>
                                        <p:attrNameLst>
                                          <p:attrName>style.visibility</p:attrName>
                                        </p:attrNameLst>
                                      </p:cBhvr>
                                      <p:to>
                                        <p:strVal val="visible"/>
                                      </p:to>
                                    </p:set>
                                    <p:animEffect transition="in" filter="wipe(down)">
                                      <p:cBhvr>
                                        <p:cTn id="11" dur="500"/>
                                        <p:tgtEl>
                                          <p:spTgt spid="21">
                                            <p:txEl>
                                              <p:pRg st="2" end="2"/>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1">
                                            <p:txEl>
                                              <p:pRg st="3" end="3"/>
                                            </p:txEl>
                                          </p:spTgt>
                                        </p:tgtEl>
                                        <p:attrNameLst>
                                          <p:attrName>style.visibility</p:attrName>
                                        </p:attrNameLst>
                                      </p:cBhvr>
                                      <p:to>
                                        <p:strVal val="visible"/>
                                      </p:to>
                                    </p:set>
                                    <p:animEffect transition="in" filter="wipe(down)">
                                      <p:cBhvr>
                                        <p:cTn id="15" dur="500"/>
                                        <p:tgtEl>
                                          <p:spTgt spid="21">
                                            <p:txEl>
                                              <p:pRg st="3" end="3"/>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1">
                                            <p:txEl>
                                              <p:pRg st="4" end="4"/>
                                            </p:txEl>
                                          </p:spTgt>
                                        </p:tgtEl>
                                        <p:attrNameLst>
                                          <p:attrName>style.visibility</p:attrName>
                                        </p:attrNameLst>
                                      </p:cBhvr>
                                      <p:to>
                                        <p:strVal val="visible"/>
                                      </p:to>
                                    </p:set>
                                    <p:animEffect transition="in" filter="wipe(down)">
                                      <p:cBhvr>
                                        <p:cTn id="19" dur="500"/>
                                        <p:tgtEl>
                                          <p:spTgt spid="21">
                                            <p:txEl>
                                              <p:pRg st="4" end="4"/>
                                            </p:txEl>
                                          </p:spTgt>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21">
                                            <p:txEl>
                                              <p:pRg st="5" end="5"/>
                                            </p:txEl>
                                          </p:spTgt>
                                        </p:tgtEl>
                                        <p:attrNameLst>
                                          <p:attrName>style.visibility</p:attrName>
                                        </p:attrNameLst>
                                      </p:cBhvr>
                                      <p:to>
                                        <p:strVal val="visible"/>
                                      </p:to>
                                    </p:set>
                                    <p:animEffect transition="in" filter="wipe(down)">
                                      <p:cBhvr>
                                        <p:cTn id="23" dur="500"/>
                                        <p:tgtEl>
                                          <p:spTgt spid="2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10"/>
          <p:cNvSpPr txBox="1"/>
          <p:nvPr/>
        </p:nvSpPr>
        <p:spPr>
          <a:xfrm>
            <a:off x="762219" y="385493"/>
            <a:ext cx="4156622" cy="646331"/>
          </a:xfrm>
          <a:prstGeom prst="rect">
            <a:avLst/>
          </a:prstGeom>
          <a:noFill/>
          <a:ln w="9525">
            <a:noFill/>
          </a:ln>
        </p:spPr>
        <p:txBody>
          <a:bodyPr wrap="square">
            <a:spAutoFit/>
          </a:bodyPr>
          <a:lstStyle/>
          <a:p>
            <a:pPr eaLnBrk="1" hangingPunct="1"/>
            <a:r>
              <a:rPr lang="en-US" altLang="zh-CN" sz="3600" b="1" dirty="0" smtClean="0">
                <a:latin typeface="微软雅黑" panose="020B0503020204020204" pitchFamily="34" charset="-122"/>
                <a:sym typeface="+mn-ea"/>
              </a:rPr>
              <a:t>2.2.1  </a:t>
            </a:r>
            <a:r>
              <a:rPr lang="zh-CN" altLang="en-US" sz="3600" b="1" dirty="0" smtClean="0">
                <a:latin typeface="微软雅黑" panose="020B0503020204020204" pitchFamily="34" charset="-122"/>
                <a:sym typeface="+mn-ea"/>
              </a:rPr>
              <a:t>验证</a:t>
            </a:r>
            <a:r>
              <a:rPr lang="zh-CN" altLang="en-US" sz="3600" b="1" dirty="0">
                <a:latin typeface="微软雅黑" panose="020B0503020204020204" pitchFamily="34" charset="-122"/>
                <a:sym typeface="+mn-ea"/>
              </a:rPr>
              <a:t>假设</a:t>
            </a:r>
            <a:r>
              <a:rPr lang="zh-CN" altLang="en-US" sz="3600" b="1" dirty="0" smtClean="0">
                <a:latin typeface="微软雅黑" panose="020B0503020204020204" pitchFamily="34" charset="-122"/>
                <a:sym typeface="+mn-ea"/>
              </a:rPr>
              <a:t>一</a:t>
            </a:r>
            <a:endParaRPr lang="zh-CN" altLang="en-US" sz="3600" b="1" dirty="0">
              <a:latin typeface="微软雅黑" panose="020B0503020204020204" pitchFamily="34" charset="-122"/>
            </a:endParaRPr>
          </a:p>
        </p:txBody>
      </p:sp>
      <p:sp>
        <p:nvSpPr>
          <p:cNvPr id="7171" name="灯片编号占位符 3"/>
          <p:cNvSpPr txBox="1">
            <a:spLocks noGrp="1"/>
          </p:cNvSpPr>
          <p:nvPr>
            <p:ph type="sldNum" sz="quarter" idx="4"/>
          </p:nvPr>
        </p:nvSpPr>
        <p:spPr>
          <a:noFill/>
          <a:ln>
            <a:noFill/>
          </a:ln>
        </p:spPr>
        <p:txBody>
          <a:bodyPr anchor="ctr"/>
          <a:lstStyle/>
          <a:p>
            <a:pPr algn="ctr" eaLnBrk="1" hangingPunct="1"/>
            <a:fld id="{9A0DB2DC-4C9A-4742-B13C-FB6460FD3503}" type="slidenum">
              <a:rPr lang="zh-CN" altLang="en-US" sz="2000" b="1" dirty="0">
                <a:solidFill>
                  <a:schemeClr val="bg1"/>
                </a:solidFill>
              </a:rPr>
              <a:t>11</a:t>
            </a:fld>
            <a:endParaRPr lang="zh-CN" altLang="en-US" sz="2000" b="1" dirty="0">
              <a:solidFill>
                <a:schemeClr val="bg1"/>
              </a:solidFill>
            </a:endParaRPr>
          </a:p>
        </p:txBody>
      </p:sp>
      <p:sp>
        <p:nvSpPr>
          <p:cNvPr id="21" name="矩形 20"/>
          <p:cNvSpPr/>
          <p:nvPr/>
        </p:nvSpPr>
        <p:spPr>
          <a:xfrm>
            <a:off x="394138" y="1166647"/>
            <a:ext cx="11319642" cy="5470636"/>
          </a:xfrm>
          <a:prstGeom prst="rect">
            <a:avLst/>
          </a:prstGeom>
          <a:noFill/>
          <a:ln>
            <a:noFill/>
          </a:ln>
          <a:extLst>
            <a:ext uri="{909E8E84-426E-40DD-AFC4-6F175D3DCCD1}">
              <a14:hiddenFill xmlns:a14="http://schemas.microsoft.com/office/drawing/2010/main">
                <a:solidFill>
                  <a:srgbClr val="ECECEC"/>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rtl="0" eaLnBrk="1" fontAlgn="auto" hangingPunct="1">
              <a:spcBef>
                <a:spcPts val="0"/>
              </a:spcBef>
              <a:spcAft>
                <a:spcPts val="600"/>
              </a:spcAft>
              <a:defRPr/>
            </a:pPr>
            <a:r>
              <a:rPr lang="en-US" altLang="zh-CN" sz="2400" b="1" dirty="0" smtClean="0">
                <a:solidFill>
                  <a:srgbClr val="002060"/>
                </a:solidFill>
                <a:latin typeface="黑体" pitchFamily="49" charset="-122"/>
                <a:ea typeface="黑体" pitchFamily="49" charset="-122"/>
              </a:rPr>
              <a:t>【</a:t>
            </a:r>
            <a:r>
              <a:rPr lang="zh-CN" altLang="en-US" sz="2400" b="1" dirty="0" smtClean="0">
                <a:solidFill>
                  <a:srgbClr val="002060"/>
                </a:solidFill>
                <a:latin typeface="黑体" pitchFamily="49" charset="-122"/>
                <a:ea typeface="黑体" pitchFamily="49" charset="-122"/>
              </a:rPr>
              <a:t>验证思路</a:t>
            </a:r>
            <a:r>
              <a:rPr lang="en-US" altLang="zh-CN" sz="2400" b="1" dirty="0" smtClean="0">
                <a:solidFill>
                  <a:srgbClr val="002060"/>
                </a:solidFill>
                <a:latin typeface="黑体" pitchFamily="49" charset="-122"/>
                <a:ea typeface="黑体" pitchFamily="49" charset="-122"/>
              </a:rPr>
              <a:t>】 </a:t>
            </a:r>
            <a:r>
              <a:rPr lang="zh-CN" altLang="en-US" sz="2400" dirty="0" smtClean="0">
                <a:solidFill>
                  <a:schemeClr val="tx1"/>
                </a:solidFill>
                <a:latin typeface="Times New Roman" panose="02020603050405020304" pitchFamily="18" charset="0"/>
                <a:ea typeface="华文中宋" panose="02010600040101010101" charset="-122"/>
              </a:rPr>
              <a:t>如果</a:t>
            </a:r>
            <a:r>
              <a:rPr lang="en-US" altLang="zh-CN" sz="2400" dirty="0" smtClean="0">
                <a:solidFill>
                  <a:schemeClr val="tx1"/>
                </a:solidFill>
                <a:latin typeface="Times New Roman" panose="02020603050405020304" pitchFamily="18" charset="0"/>
                <a:ea typeface="华文中宋" panose="02010600040101010101" charset="-122"/>
              </a:rPr>
              <a:t>MPGS</a:t>
            </a:r>
            <a:r>
              <a:rPr lang="zh-CN" altLang="en-US" sz="2400" dirty="0" smtClean="0">
                <a:solidFill>
                  <a:schemeClr val="tx1"/>
                </a:solidFill>
                <a:latin typeface="Times New Roman" panose="02020603050405020304" pitchFamily="18" charset="0"/>
                <a:ea typeface="华文中宋" panose="02010600040101010101" charset="-122"/>
              </a:rPr>
              <a:t>能够测序孕妇血浆中的胎儿</a:t>
            </a:r>
            <a:r>
              <a:rPr lang="en-US" altLang="zh-CN" sz="2400" dirty="0" smtClean="0">
                <a:solidFill>
                  <a:schemeClr val="tx1"/>
                </a:solidFill>
                <a:latin typeface="Times New Roman" panose="02020603050405020304" pitchFamily="18" charset="0"/>
                <a:ea typeface="华文中宋" panose="02010600040101010101" charset="-122"/>
              </a:rPr>
              <a:t>DNA</a:t>
            </a:r>
            <a:r>
              <a:rPr lang="zh-CN" altLang="en-US" sz="2400" dirty="0" smtClean="0">
                <a:solidFill>
                  <a:schemeClr val="tx1"/>
                </a:solidFill>
                <a:latin typeface="Times New Roman" panose="02020603050405020304" pitchFamily="18" charset="0"/>
                <a:ea typeface="华文中宋" panose="02010600040101010101" charset="-122"/>
              </a:rPr>
              <a:t>，那么该方法就应该可以检测到怀有男婴孕妇血浆中的</a:t>
            </a:r>
            <a:r>
              <a:rPr lang="en-US" altLang="zh-CN" sz="2400" dirty="0" smtClean="0">
                <a:solidFill>
                  <a:schemeClr val="tx1"/>
                </a:solidFill>
                <a:latin typeface="Times New Roman" panose="02020603050405020304" pitchFamily="18" charset="0"/>
                <a:ea typeface="华文中宋" panose="02010600040101010101" charset="-122"/>
              </a:rPr>
              <a:t>Y</a:t>
            </a:r>
            <a:r>
              <a:rPr lang="zh-CN" altLang="en-US" sz="2400" dirty="0" smtClean="0">
                <a:solidFill>
                  <a:schemeClr val="tx1"/>
                </a:solidFill>
                <a:latin typeface="Times New Roman" panose="02020603050405020304" pitchFamily="18" charset="0"/>
                <a:ea typeface="华文中宋" panose="02010600040101010101" charset="-122"/>
              </a:rPr>
              <a:t>染色体。</a:t>
            </a:r>
            <a:endParaRPr lang="en-US" altLang="zh-CN" sz="2400" dirty="0" smtClean="0">
              <a:solidFill>
                <a:schemeClr val="tx1"/>
              </a:solidFill>
              <a:latin typeface="Times New Roman" panose="02020603050405020304" pitchFamily="18" charset="0"/>
              <a:ea typeface="华文中宋" panose="02010600040101010101" charset="-122"/>
            </a:endParaRPr>
          </a:p>
          <a:p>
            <a:pPr rtl="0" eaLnBrk="1" fontAlgn="auto" hangingPunct="1">
              <a:spcBef>
                <a:spcPts val="0"/>
              </a:spcBef>
              <a:spcAft>
                <a:spcPts val="600"/>
              </a:spcAft>
              <a:defRPr/>
            </a:pPr>
            <a:r>
              <a:rPr lang="en-US" altLang="zh-CN" sz="2400" b="1" dirty="0">
                <a:solidFill>
                  <a:srgbClr val="002060"/>
                </a:solidFill>
                <a:latin typeface="黑体" pitchFamily="49" charset="-122"/>
                <a:ea typeface="黑体" pitchFamily="49" charset="-122"/>
              </a:rPr>
              <a:t>【</a:t>
            </a:r>
            <a:r>
              <a:rPr lang="zh-CN" altLang="en-US" sz="2400" b="1" dirty="0" smtClean="0">
                <a:solidFill>
                  <a:srgbClr val="002060"/>
                </a:solidFill>
                <a:latin typeface="黑体" pitchFamily="49" charset="-122"/>
                <a:ea typeface="黑体" pitchFamily="49" charset="-122"/>
              </a:rPr>
              <a:t>验证</a:t>
            </a:r>
            <a:r>
              <a:rPr lang="zh-CN" altLang="en-US" sz="2400" b="1" dirty="0">
                <a:solidFill>
                  <a:srgbClr val="002060"/>
                </a:solidFill>
                <a:latin typeface="黑体" pitchFamily="49" charset="-122"/>
                <a:ea typeface="黑体" pitchFamily="49" charset="-122"/>
              </a:rPr>
              <a:t>方法</a:t>
            </a:r>
            <a:r>
              <a:rPr lang="en-US" altLang="zh-CN" sz="2400" b="1" dirty="0" smtClean="0">
                <a:solidFill>
                  <a:srgbClr val="002060"/>
                </a:solidFill>
                <a:latin typeface="黑体" pitchFamily="49" charset="-122"/>
                <a:ea typeface="黑体" pitchFamily="49" charset="-122"/>
              </a:rPr>
              <a:t>】 </a:t>
            </a:r>
            <a:r>
              <a:rPr lang="zh-CN" altLang="en-US" sz="2400" dirty="0" smtClean="0">
                <a:solidFill>
                  <a:schemeClr val="tx1"/>
                </a:solidFill>
                <a:latin typeface="Times New Roman" panose="02020603050405020304" pitchFamily="18" charset="0"/>
                <a:ea typeface="华文中宋" panose="02010600040101010101" charset="-122"/>
              </a:rPr>
              <a:t>利用</a:t>
            </a:r>
            <a:r>
              <a:rPr lang="en-US" altLang="zh-CN" sz="2400" dirty="0" smtClean="0">
                <a:solidFill>
                  <a:schemeClr val="tx1"/>
                </a:solidFill>
                <a:latin typeface="Times New Roman" panose="02020603050405020304" pitchFamily="18" charset="0"/>
                <a:ea typeface="华文中宋" panose="02010600040101010101" charset="-122"/>
              </a:rPr>
              <a:t>Illumina</a:t>
            </a:r>
            <a:r>
              <a:rPr lang="zh-CN" altLang="en-US" sz="2400" dirty="0" smtClean="0">
                <a:solidFill>
                  <a:schemeClr val="tx1"/>
                </a:solidFill>
                <a:latin typeface="Times New Roman" panose="02020603050405020304" pitchFamily="18" charset="0"/>
                <a:ea typeface="华文中宋" panose="02010600040101010101" charset="-122"/>
              </a:rPr>
              <a:t>提供的 </a:t>
            </a:r>
            <a:r>
              <a:rPr lang="en-US" altLang="zh-CN" sz="2400" dirty="0" smtClean="0">
                <a:solidFill>
                  <a:schemeClr val="tx1"/>
                </a:solidFill>
                <a:latin typeface="Times New Roman" panose="02020603050405020304" pitchFamily="18" charset="0"/>
                <a:ea typeface="华文中宋" panose="02010600040101010101" charset="-122"/>
              </a:rPr>
              <a:t>beta </a:t>
            </a:r>
            <a:r>
              <a:rPr lang="en-US" altLang="zh-CN" sz="2400" dirty="0" err="1" smtClean="0">
                <a:solidFill>
                  <a:schemeClr val="tx1"/>
                </a:solidFill>
                <a:latin typeface="Times New Roman" panose="02020603050405020304" pitchFamily="18" charset="0"/>
                <a:ea typeface="华文中宋" panose="02010600040101010101" charset="-122"/>
              </a:rPr>
              <a:t>ChIP-Seq</a:t>
            </a:r>
            <a:r>
              <a:rPr lang="zh-CN" altLang="en-US" sz="2400" dirty="0" smtClean="0">
                <a:solidFill>
                  <a:schemeClr val="tx1"/>
                </a:solidFill>
                <a:latin typeface="Times New Roman" panose="02020603050405020304" pitchFamily="18" charset="0"/>
                <a:ea typeface="华文中宋" panose="02010600040101010101" charset="-122"/>
              </a:rPr>
              <a:t>方法</a:t>
            </a:r>
            <a:r>
              <a:rPr lang="en-US" altLang="zh-CN" sz="2400" dirty="0" smtClean="0">
                <a:solidFill>
                  <a:schemeClr val="tx1"/>
                </a:solidFill>
                <a:latin typeface="Times New Roman" panose="02020603050405020304" pitchFamily="18" charset="0"/>
                <a:ea typeface="华文中宋" panose="02010600040101010101" charset="-122"/>
              </a:rPr>
              <a:t>(</a:t>
            </a:r>
            <a:r>
              <a:rPr lang="zh-CN" altLang="en-US" sz="2400" dirty="0" smtClean="0">
                <a:solidFill>
                  <a:schemeClr val="tx1"/>
                </a:solidFill>
                <a:latin typeface="Times New Roman" panose="02020603050405020304" pitchFamily="18" charset="0"/>
                <a:ea typeface="华文中宋" panose="02010600040101010101" charset="-122"/>
              </a:rPr>
              <a:t>染色体免疫共沉淀测序法，是高通量测序技术下发展出的方法可用于检测含量极少的核酸序列，适合于本验证实验</a:t>
            </a:r>
            <a:r>
              <a:rPr lang="en-US" altLang="zh-CN" sz="2400" dirty="0" smtClean="0">
                <a:solidFill>
                  <a:schemeClr val="tx1"/>
                </a:solidFill>
                <a:latin typeface="Times New Roman" panose="02020603050405020304" pitchFamily="18" charset="0"/>
                <a:ea typeface="华文中宋" panose="02010600040101010101" charset="-122"/>
              </a:rPr>
              <a:t>)</a:t>
            </a:r>
            <a:r>
              <a:rPr lang="zh-CN" altLang="en-US" sz="2400" dirty="0" smtClean="0">
                <a:solidFill>
                  <a:schemeClr val="tx1"/>
                </a:solidFill>
                <a:latin typeface="Times New Roman" panose="02020603050405020304" pitchFamily="18" charset="0"/>
                <a:ea typeface="华文中宋" panose="02010600040101010101" charset="-122"/>
              </a:rPr>
              <a:t>，原流程中涉及“扩增</a:t>
            </a:r>
            <a:r>
              <a:rPr lang="en-US" altLang="zh-CN" sz="2400" dirty="0" smtClean="0">
                <a:solidFill>
                  <a:schemeClr val="tx1"/>
                </a:solidFill>
                <a:latin typeface="Times New Roman" panose="02020603050405020304" pitchFamily="18" charset="0"/>
                <a:ea typeface="华文中宋" panose="02010600040101010101" charset="-122"/>
              </a:rPr>
              <a:t>-</a:t>
            </a:r>
            <a:r>
              <a:rPr lang="zh-CN" altLang="en-US" sz="2400" dirty="0" smtClean="0">
                <a:solidFill>
                  <a:schemeClr val="tx1"/>
                </a:solidFill>
                <a:latin typeface="Times New Roman" panose="02020603050405020304" pitchFamily="18" charset="0"/>
                <a:ea typeface="华文中宋" panose="02010600040101010101" charset="-122"/>
              </a:rPr>
              <a:t>电泳</a:t>
            </a:r>
            <a:r>
              <a:rPr lang="en-US" altLang="zh-CN" sz="2400" dirty="0" smtClean="0">
                <a:solidFill>
                  <a:schemeClr val="tx1"/>
                </a:solidFill>
                <a:latin typeface="Times New Roman" panose="02020603050405020304" pitchFamily="18" charset="0"/>
                <a:ea typeface="华文中宋" panose="02010600040101010101" charset="-122"/>
              </a:rPr>
              <a:t>-</a:t>
            </a:r>
            <a:r>
              <a:rPr lang="zh-CN" altLang="en-US" sz="2400" dirty="0" smtClean="0">
                <a:solidFill>
                  <a:schemeClr val="tx1"/>
                </a:solidFill>
                <a:latin typeface="Times New Roman" panose="02020603050405020304" pitchFamily="18" charset="0"/>
                <a:ea typeface="华文中宋" panose="02010600040101010101" charset="-122"/>
              </a:rPr>
              <a:t>再扩增”这一关键步骤。</a:t>
            </a:r>
            <a:endParaRPr lang="en-US" altLang="zh-CN" sz="2400" dirty="0" smtClean="0">
              <a:solidFill>
                <a:schemeClr val="tx1"/>
              </a:solidFill>
              <a:latin typeface="Times New Roman" panose="02020603050405020304" pitchFamily="18" charset="0"/>
              <a:ea typeface="华文中宋" panose="02010600040101010101" charset="-122"/>
            </a:endParaRPr>
          </a:p>
          <a:p>
            <a:pPr rtl="0" eaLnBrk="1" fontAlgn="auto" hangingPunct="1">
              <a:spcBef>
                <a:spcPts val="0"/>
              </a:spcBef>
              <a:spcAft>
                <a:spcPts val="600"/>
              </a:spcAft>
              <a:defRPr/>
            </a:pPr>
            <a:r>
              <a:rPr lang="en-US" altLang="zh-CN" sz="2400" b="1" dirty="0">
                <a:solidFill>
                  <a:srgbClr val="002060"/>
                </a:solidFill>
                <a:latin typeface="黑体" pitchFamily="49" charset="-122"/>
                <a:ea typeface="黑体" pitchFamily="49" charset="-122"/>
              </a:rPr>
              <a:t>【</a:t>
            </a:r>
            <a:r>
              <a:rPr lang="zh-CN" altLang="en-US" sz="2400" b="1" dirty="0">
                <a:solidFill>
                  <a:srgbClr val="002060"/>
                </a:solidFill>
                <a:latin typeface="黑体" pitchFamily="49" charset="-122"/>
                <a:ea typeface="黑体" pitchFamily="49" charset="-122"/>
              </a:rPr>
              <a:t>实验样品</a:t>
            </a:r>
            <a:r>
              <a:rPr lang="en-US" altLang="zh-CN" sz="2400" b="1" dirty="0">
                <a:solidFill>
                  <a:srgbClr val="002060"/>
                </a:solidFill>
                <a:latin typeface="黑体" pitchFamily="49" charset="-122"/>
                <a:ea typeface="黑体" pitchFamily="49" charset="-122"/>
              </a:rPr>
              <a:t>】 </a:t>
            </a:r>
            <a:r>
              <a:rPr lang="zh-CN" altLang="en-US" sz="2400" dirty="0" smtClean="0">
                <a:solidFill>
                  <a:schemeClr val="tx1"/>
                </a:solidFill>
                <a:latin typeface="Times New Roman" panose="02020603050405020304" pitchFamily="18" charset="0"/>
                <a:ea typeface="华文中宋" panose="02010600040101010101" charset="-122"/>
              </a:rPr>
              <a:t>三个已知怀男婴孕妇血浆样品和一个已知怀女婴孕妇血浆样品。</a:t>
            </a:r>
            <a:endParaRPr lang="en-US" altLang="zh-CN" sz="2400" dirty="0" smtClean="0">
              <a:solidFill>
                <a:schemeClr val="tx1"/>
              </a:solidFill>
              <a:latin typeface="Times New Roman" panose="02020603050405020304" pitchFamily="18" charset="0"/>
              <a:ea typeface="华文中宋" panose="02010600040101010101" charset="-122"/>
            </a:endParaRPr>
          </a:p>
          <a:p>
            <a:pPr rtl="0" eaLnBrk="1" fontAlgn="auto" hangingPunct="1">
              <a:spcBef>
                <a:spcPts val="0"/>
              </a:spcBef>
              <a:spcAft>
                <a:spcPts val="600"/>
              </a:spcAft>
              <a:defRPr/>
            </a:pPr>
            <a:r>
              <a:rPr lang="en-US" altLang="zh-CN" sz="2400" b="1" dirty="0">
                <a:solidFill>
                  <a:srgbClr val="002060"/>
                </a:solidFill>
                <a:latin typeface="黑体" pitchFamily="49" charset="-122"/>
                <a:ea typeface="黑体" pitchFamily="49" charset="-122"/>
              </a:rPr>
              <a:t>【</a:t>
            </a:r>
            <a:r>
              <a:rPr lang="zh-CN" altLang="en-US" sz="2400" b="1" dirty="0">
                <a:solidFill>
                  <a:srgbClr val="002060"/>
                </a:solidFill>
                <a:latin typeface="黑体" pitchFamily="49" charset="-122"/>
                <a:ea typeface="黑体" pitchFamily="49" charset="-122"/>
              </a:rPr>
              <a:t>实验结果</a:t>
            </a:r>
            <a:r>
              <a:rPr lang="en-US" altLang="zh-CN" sz="2400" b="1" dirty="0" smtClean="0">
                <a:solidFill>
                  <a:srgbClr val="002060"/>
                </a:solidFill>
                <a:latin typeface="黑体" pitchFamily="49" charset="-122"/>
                <a:ea typeface="黑体" pitchFamily="49" charset="-122"/>
              </a:rPr>
              <a:t>】 </a:t>
            </a:r>
            <a:r>
              <a:rPr lang="zh-CN" altLang="en-US" sz="2400" b="1" dirty="0" smtClean="0">
                <a:solidFill>
                  <a:schemeClr val="tx1"/>
                </a:solidFill>
                <a:latin typeface="Times New Roman" panose="02020603050405020304" pitchFamily="18" charset="0"/>
                <a:ea typeface="华文中宋" panose="02010600040101010101" charset="-122"/>
              </a:rPr>
              <a:t>该方法能够检测到怀男婴孕妇血浆中的</a:t>
            </a:r>
            <a:r>
              <a:rPr lang="en-US" altLang="zh-CN" sz="2400" b="1" dirty="0" smtClean="0">
                <a:solidFill>
                  <a:schemeClr val="tx1"/>
                </a:solidFill>
                <a:latin typeface="Times New Roman" panose="02020603050405020304" pitchFamily="18" charset="0"/>
                <a:ea typeface="华文中宋" panose="02010600040101010101" charset="-122"/>
              </a:rPr>
              <a:t>Y</a:t>
            </a:r>
            <a:r>
              <a:rPr lang="zh-CN" altLang="en-US" sz="2400" b="1" dirty="0" smtClean="0">
                <a:solidFill>
                  <a:schemeClr val="tx1"/>
                </a:solidFill>
                <a:latin typeface="Times New Roman" panose="02020603050405020304" pitchFamily="18" charset="0"/>
                <a:ea typeface="华文中宋" panose="02010600040101010101" charset="-122"/>
              </a:rPr>
              <a:t>染色体</a:t>
            </a:r>
            <a:r>
              <a:rPr lang="zh-CN" altLang="en-US" sz="2400" dirty="0" smtClean="0">
                <a:solidFill>
                  <a:schemeClr val="tx1"/>
                </a:solidFill>
                <a:latin typeface="Times New Roman" panose="02020603050405020304" pitchFamily="18" charset="0"/>
                <a:ea typeface="华文中宋" panose="02010600040101010101" charset="-122"/>
              </a:rPr>
              <a:t>，具体结果如下：</a:t>
            </a:r>
            <a:endParaRPr lang="en-US" altLang="zh-CN" sz="2400" dirty="0" smtClean="0">
              <a:solidFill>
                <a:schemeClr val="tx1"/>
              </a:solidFill>
              <a:latin typeface="Times New Roman" panose="02020603050405020304" pitchFamily="18" charset="0"/>
              <a:ea typeface="华文中宋" panose="02010600040101010101" charset="-122"/>
            </a:endParaRPr>
          </a:p>
          <a:p>
            <a:pPr rtl="0" eaLnBrk="1" fontAlgn="auto" hangingPunct="1">
              <a:spcBef>
                <a:spcPts val="0"/>
              </a:spcBef>
              <a:spcAft>
                <a:spcPts val="600"/>
              </a:spcAft>
              <a:defRPr/>
            </a:pPr>
            <a:endParaRPr lang="en-US" altLang="zh-CN" sz="2400" b="1" dirty="0">
              <a:solidFill>
                <a:schemeClr val="tx1"/>
              </a:solidFill>
              <a:latin typeface="Times New Roman" panose="02020603050405020304" pitchFamily="18" charset="0"/>
              <a:ea typeface="华文中宋" panose="02010600040101010101" charset="-122"/>
            </a:endParaRPr>
          </a:p>
          <a:p>
            <a:pPr rtl="0" eaLnBrk="1" fontAlgn="auto" hangingPunct="1">
              <a:spcBef>
                <a:spcPts val="0"/>
              </a:spcBef>
              <a:spcAft>
                <a:spcPts val="600"/>
              </a:spcAft>
              <a:defRPr/>
            </a:pPr>
            <a:endParaRPr lang="en-US" altLang="zh-CN" sz="2400" b="1" dirty="0" smtClean="0">
              <a:solidFill>
                <a:schemeClr val="tx1"/>
              </a:solidFill>
              <a:latin typeface="Times New Roman" panose="02020603050405020304" pitchFamily="18" charset="0"/>
              <a:ea typeface="华文中宋" panose="02010600040101010101" charset="-122"/>
            </a:endParaRPr>
          </a:p>
          <a:p>
            <a:pPr rtl="0" eaLnBrk="1" fontAlgn="auto" hangingPunct="1">
              <a:spcBef>
                <a:spcPts val="0"/>
              </a:spcBef>
              <a:spcAft>
                <a:spcPts val="600"/>
              </a:spcAft>
              <a:defRPr/>
            </a:pPr>
            <a:endParaRPr lang="en-US" altLang="zh-CN" sz="2400" b="1" dirty="0" smtClean="0">
              <a:solidFill>
                <a:srgbClr val="002060"/>
              </a:solidFill>
              <a:latin typeface="黑体" pitchFamily="49" charset="-122"/>
              <a:ea typeface="黑体" pitchFamily="49" charset="-122"/>
            </a:endParaRPr>
          </a:p>
          <a:p>
            <a:pPr rtl="0" eaLnBrk="1" fontAlgn="auto" hangingPunct="1">
              <a:spcBef>
                <a:spcPts val="0"/>
              </a:spcBef>
              <a:spcAft>
                <a:spcPts val="600"/>
              </a:spcAft>
              <a:defRPr/>
            </a:pPr>
            <a:endParaRPr lang="en-US" altLang="zh-CN" sz="2400" b="1" dirty="0" smtClean="0">
              <a:solidFill>
                <a:srgbClr val="002060"/>
              </a:solidFill>
              <a:latin typeface="黑体" pitchFamily="49" charset="-122"/>
              <a:ea typeface="黑体" pitchFamily="49" charset="-122"/>
            </a:endParaRPr>
          </a:p>
          <a:p>
            <a:pPr rtl="0" eaLnBrk="1" fontAlgn="auto" hangingPunct="1">
              <a:spcBef>
                <a:spcPts val="0"/>
              </a:spcBef>
              <a:spcAft>
                <a:spcPts val="600"/>
              </a:spcAft>
              <a:defRPr/>
            </a:pPr>
            <a:r>
              <a:rPr lang="en-US" altLang="zh-CN" sz="2400" b="1" dirty="0" smtClean="0">
                <a:solidFill>
                  <a:srgbClr val="002060"/>
                </a:solidFill>
                <a:latin typeface="黑体" pitchFamily="49" charset="-122"/>
                <a:ea typeface="黑体" pitchFamily="49" charset="-122"/>
              </a:rPr>
              <a:t>【</a:t>
            </a:r>
            <a:r>
              <a:rPr lang="zh-CN" altLang="en-US" sz="2400" b="1" dirty="0" smtClean="0">
                <a:solidFill>
                  <a:srgbClr val="002060"/>
                </a:solidFill>
                <a:latin typeface="黑体" pitchFamily="49" charset="-122"/>
                <a:ea typeface="黑体" pitchFamily="49" charset="-122"/>
              </a:rPr>
              <a:t>实验</a:t>
            </a:r>
            <a:r>
              <a:rPr lang="zh-CN" altLang="en-US" sz="2400" b="1" dirty="0">
                <a:solidFill>
                  <a:srgbClr val="002060"/>
                </a:solidFill>
                <a:latin typeface="黑体" pitchFamily="49" charset="-122"/>
                <a:ea typeface="黑体" pitchFamily="49" charset="-122"/>
              </a:rPr>
              <a:t>分析</a:t>
            </a:r>
            <a:r>
              <a:rPr lang="en-US" altLang="zh-CN" sz="2400" b="1" dirty="0" smtClean="0">
                <a:solidFill>
                  <a:srgbClr val="002060"/>
                </a:solidFill>
                <a:latin typeface="黑体" pitchFamily="49" charset="-122"/>
                <a:ea typeface="黑体" pitchFamily="49" charset="-122"/>
              </a:rPr>
              <a:t>】 </a:t>
            </a:r>
            <a:r>
              <a:rPr lang="zh-CN" altLang="en-US" sz="2400" dirty="0" smtClean="0">
                <a:solidFill>
                  <a:schemeClr val="tx1"/>
                </a:solidFill>
                <a:latin typeface="Times New Roman" panose="02020603050405020304" pitchFamily="18" charset="0"/>
                <a:ea typeface="华文中宋" panose="02010600040101010101" charset="-122"/>
              </a:rPr>
              <a:t>不仅怀男婴孕妇血浆中能检测到</a:t>
            </a:r>
            <a:r>
              <a:rPr lang="en-US" altLang="zh-CN" sz="2400" dirty="0" smtClean="0">
                <a:solidFill>
                  <a:schemeClr val="tx1"/>
                </a:solidFill>
                <a:latin typeface="Times New Roman" panose="02020603050405020304" pitchFamily="18" charset="0"/>
                <a:ea typeface="华文中宋" panose="02010600040101010101" charset="-122"/>
              </a:rPr>
              <a:t>Y</a:t>
            </a:r>
            <a:r>
              <a:rPr lang="zh-CN" altLang="en-US" sz="2400" dirty="0" smtClean="0">
                <a:solidFill>
                  <a:schemeClr val="tx1"/>
                </a:solidFill>
                <a:latin typeface="Times New Roman" panose="02020603050405020304" pitchFamily="18" charset="0"/>
                <a:ea typeface="华文中宋" panose="02010600040101010101" charset="-122"/>
              </a:rPr>
              <a:t>染色体片段，怀女婴孕妇血浆中也能检测到极少量</a:t>
            </a:r>
            <a:r>
              <a:rPr lang="en-US" altLang="zh-CN" sz="2400" dirty="0" smtClean="0">
                <a:solidFill>
                  <a:schemeClr val="tx1"/>
                </a:solidFill>
                <a:latin typeface="Times New Roman" panose="02020603050405020304" pitchFamily="18" charset="0"/>
                <a:ea typeface="华文中宋" panose="02010600040101010101" charset="-122"/>
              </a:rPr>
              <a:t>Y</a:t>
            </a:r>
            <a:r>
              <a:rPr lang="zh-CN" altLang="en-US" sz="2400" dirty="0" smtClean="0">
                <a:solidFill>
                  <a:schemeClr val="tx1"/>
                </a:solidFill>
                <a:latin typeface="Times New Roman" panose="02020603050405020304" pitchFamily="18" charset="0"/>
                <a:ea typeface="华文中宋" panose="02010600040101010101" charset="-122"/>
              </a:rPr>
              <a:t>染色体片段，考虑可能在</a:t>
            </a:r>
            <a:r>
              <a:rPr lang="zh-CN" altLang="en-US" sz="2400" b="1" dirty="0" smtClean="0">
                <a:solidFill>
                  <a:schemeClr val="tx1"/>
                </a:solidFill>
                <a:latin typeface="Times New Roman" panose="02020603050405020304" pitchFamily="18" charset="0"/>
                <a:ea typeface="华文中宋" panose="02010600040101010101" charset="-122"/>
              </a:rPr>
              <a:t>电泳时存在污染</a:t>
            </a:r>
            <a:r>
              <a:rPr lang="zh-CN" altLang="en-US" sz="2400" dirty="0" smtClean="0">
                <a:solidFill>
                  <a:schemeClr val="tx1"/>
                </a:solidFill>
                <a:latin typeface="Times New Roman" panose="02020603050405020304" pitchFamily="18" charset="0"/>
                <a:ea typeface="华文中宋" panose="02010600040101010101" charset="-122"/>
              </a:rPr>
              <a:t>。</a:t>
            </a:r>
            <a:endParaRPr lang="en-US" altLang="zh-CN" sz="2400" dirty="0">
              <a:solidFill>
                <a:schemeClr val="tx1"/>
              </a:solidFill>
              <a:latin typeface="Times New Roman" panose="02020603050405020304" pitchFamily="18" charset="0"/>
              <a:ea typeface="华文中宋" panose="02010600040101010101" charset="-122"/>
            </a:endParaRPr>
          </a:p>
        </p:txBody>
      </p:sp>
      <p:grpSp>
        <p:nvGrpSpPr>
          <p:cNvPr id="6" name="组合 5"/>
          <p:cNvGrpSpPr/>
          <p:nvPr/>
        </p:nvGrpSpPr>
        <p:grpSpPr>
          <a:xfrm>
            <a:off x="1059575" y="4060984"/>
            <a:ext cx="9988768" cy="1621119"/>
            <a:chOff x="1059575" y="4053102"/>
            <a:chExt cx="9988768" cy="1621119"/>
          </a:xfrm>
        </p:grpSpPr>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575" y="4053102"/>
              <a:ext cx="9988768" cy="1621119"/>
            </a:xfrm>
            <a:prstGeom prst="rect">
              <a:avLst/>
            </a:prstGeom>
          </p:spPr>
        </p:pic>
        <p:sp>
          <p:nvSpPr>
            <p:cNvPr id="3" name="椭圆 2"/>
            <p:cNvSpPr/>
            <p:nvPr/>
          </p:nvSpPr>
          <p:spPr>
            <a:xfrm>
              <a:off x="9329901" y="4430110"/>
              <a:ext cx="1718442" cy="882869"/>
            </a:xfrm>
            <a:prstGeom prst="ellipse">
              <a:avLst/>
            </a:prstGeom>
            <a:noFill/>
            <a:ln w="38100">
              <a:solidFill>
                <a:srgbClr val="D30C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5353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wipe(down)">
                                      <p:cBhvr>
                                        <p:cTn id="7" dur="500"/>
                                        <p:tgtEl>
                                          <p:spTgt spid="21">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animEffect transition="in" filter="wipe(down)">
                                      <p:cBhvr>
                                        <p:cTn id="11" dur="500"/>
                                        <p:tgtEl>
                                          <p:spTgt spid="21">
                                            <p:txEl>
                                              <p:pRg st="1" end="1"/>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animEffect transition="in" filter="wipe(down)">
                                      <p:cBhvr>
                                        <p:cTn id="15" dur="500"/>
                                        <p:tgtEl>
                                          <p:spTgt spid="21">
                                            <p:txEl>
                                              <p:pRg st="2" end="2"/>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1">
                                            <p:txEl>
                                              <p:pRg st="3" end="3"/>
                                            </p:txEl>
                                          </p:spTgt>
                                        </p:tgtEl>
                                        <p:attrNameLst>
                                          <p:attrName>style.visibility</p:attrName>
                                        </p:attrNameLst>
                                      </p:cBhvr>
                                      <p:to>
                                        <p:strVal val="visible"/>
                                      </p:to>
                                    </p:set>
                                    <p:animEffect transition="in" filter="wipe(down)">
                                      <p:cBhvr>
                                        <p:cTn id="19" dur="500"/>
                                        <p:tgtEl>
                                          <p:spTgt spid="21">
                                            <p:txEl>
                                              <p:pRg st="3" end="3"/>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par>
                          <p:cTn id="23" fill="hold">
                            <p:stCondLst>
                              <p:cond delay="2000"/>
                            </p:stCondLst>
                            <p:childTnLst>
                              <p:par>
                                <p:cTn id="24" presetID="22" presetClass="entr" presetSubtype="4" fill="hold" nodeType="afterEffect">
                                  <p:stCondLst>
                                    <p:cond delay="0"/>
                                  </p:stCondLst>
                                  <p:childTnLst>
                                    <p:set>
                                      <p:cBhvr>
                                        <p:cTn id="25" dur="1" fill="hold">
                                          <p:stCondLst>
                                            <p:cond delay="0"/>
                                          </p:stCondLst>
                                        </p:cTn>
                                        <p:tgtEl>
                                          <p:spTgt spid="21">
                                            <p:txEl>
                                              <p:pRg st="8" end="8"/>
                                            </p:txEl>
                                          </p:spTgt>
                                        </p:tgtEl>
                                        <p:attrNameLst>
                                          <p:attrName>style.visibility</p:attrName>
                                        </p:attrNameLst>
                                      </p:cBhvr>
                                      <p:to>
                                        <p:strVal val="visible"/>
                                      </p:to>
                                    </p:set>
                                    <p:animEffect transition="in" filter="wipe(down)">
                                      <p:cBhvr>
                                        <p:cTn id="26" dur="500"/>
                                        <p:tgtEl>
                                          <p:spTgt spid="2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10"/>
          <p:cNvSpPr txBox="1"/>
          <p:nvPr/>
        </p:nvSpPr>
        <p:spPr>
          <a:xfrm>
            <a:off x="762219" y="385493"/>
            <a:ext cx="5591284" cy="646331"/>
          </a:xfrm>
          <a:prstGeom prst="rect">
            <a:avLst/>
          </a:prstGeom>
          <a:noFill/>
          <a:ln w="9525">
            <a:noFill/>
          </a:ln>
        </p:spPr>
        <p:txBody>
          <a:bodyPr wrap="square">
            <a:spAutoFit/>
          </a:bodyPr>
          <a:lstStyle/>
          <a:p>
            <a:pPr eaLnBrk="1" hangingPunct="1"/>
            <a:r>
              <a:rPr lang="en-US" altLang="zh-CN" sz="3600" b="1" dirty="0" smtClean="0">
                <a:latin typeface="微软雅黑" panose="020B0503020204020204" pitchFamily="34" charset="-122"/>
                <a:sym typeface="+mn-ea"/>
              </a:rPr>
              <a:t>2.2.1  </a:t>
            </a:r>
            <a:r>
              <a:rPr lang="zh-CN" altLang="en-US" sz="3600" b="1" dirty="0" smtClean="0">
                <a:latin typeface="微软雅黑" panose="020B0503020204020204" pitchFamily="34" charset="-122"/>
                <a:sym typeface="+mn-ea"/>
              </a:rPr>
              <a:t>验证</a:t>
            </a:r>
            <a:r>
              <a:rPr lang="zh-CN" altLang="en-US" sz="3600" b="1" dirty="0">
                <a:latin typeface="微软雅黑" panose="020B0503020204020204" pitchFamily="34" charset="-122"/>
                <a:sym typeface="+mn-ea"/>
              </a:rPr>
              <a:t>假设</a:t>
            </a:r>
            <a:r>
              <a:rPr lang="zh-CN" altLang="en-US" sz="3600" b="1" dirty="0" smtClean="0">
                <a:latin typeface="微软雅黑" panose="020B0503020204020204" pitchFamily="34" charset="-122"/>
                <a:sym typeface="+mn-ea"/>
              </a:rPr>
              <a:t>一</a:t>
            </a:r>
            <a:r>
              <a:rPr lang="en-US" altLang="zh-CN" sz="3600" b="1" dirty="0" smtClean="0">
                <a:latin typeface="微软雅黑" panose="020B0503020204020204" pitchFamily="34" charset="-122"/>
                <a:sym typeface="+mn-ea"/>
              </a:rPr>
              <a:t>(</a:t>
            </a:r>
            <a:r>
              <a:rPr lang="zh-CN" altLang="en-US" sz="3600" b="1" dirty="0" smtClean="0">
                <a:latin typeface="微软雅黑" panose="020B0503020204020204" pitchFamily="34" charset="-122"/>
                <a:sym typeface="+mn-ea"/>
              </a:rPr>
              <a:t>续</a:t>
            </a:r>
            <a:r>
              <a:rPr lang="en-US" altLang="zh-CN" sz="3600" b="1" dirty="0" smtClean="0">
                <a:latin typeface="微软雅黑" panose="020B0503020204020204" pitchFamily="34" charset="-122"/>
                <a:sym typeface="+mn-ea"/>
              </a:rPr>
              <a:t>)</a:t>
            </a:r>
            <a:endParaRPr lang="zh-CN" altLang="en-US" sz="3600" b="1" dirty="0">
              <a:latin typeface="微软雅黑" panose="020B0503020204020204" pitchFamily="34" charset="-122"/>
            </a:endParaRPr>
          </a:p>
        </p:txBody>
      </p:sp>
      <p:sp>
        <p:nvSpPr>
          <p:cNvPr id="7171" name="灯片编号占位符 3"/>
          <p:cNvSpPr txBox="1">
            <a:spLocks noGrp="1"/>
          </p:cNvSpPr>
          <p:nvPr>
            <p:ph type="sldNum" sz="quarter" idx="4"/>
          </p:nvPr>
        </p:nvSpPr>
        <p:spPr>
          <a:noFill/>
          <a:ln>
            <a:noFill/>
          </a:ln>
        </p:spPr>
        <p:txBody>
          <a:bodyPr anchor="ctr"/>
          <a:lstStyle/>
          <a:p>
            <a:pPr algn="ctr" eaLnBrk="1" hangingPunct="1"/>
            <a:fld id="{9A0DB2DC-4C9A-4742-B13C-FB6460FD3503}" type="slidenum">
              <a:rPr lang="zh-CN" altLang="en-US" sz="2000" b="1" dirty="0">
                <a:solidFill>
                  <a:schemeClr val="bg1"/>
                </a:solidFill>
              </a:rPr>
              <a:t>12</a:t>
            </a:fld>
            <a:endParaRPr lang="zh-CN" altLang="en-US" sz="2000" b="1" dirty="0">
              <a:solidFill>
                <a:schemeClr val="bg1"/>
              </a:solidFill>
            </a:endParaRPr>
          </a:p>
        </p:txBody>
      </p:sp>
      <p:sp>
        <p:nvSpPr>
          <p:cNvPr id="21" name="矩形 20"/>
          <p:cNvSpPr/>
          <p:nvPr/>
        </p:nvSpPr>
        <p:spPr>
          <a:xfrm>
            <a:off x="394138" y="1198179"/>
            <a:ext cx="11319642" cy="5423338"/>
          </a:xfrm>
          <a:prstGeom prst="rect">
            <a:avLst/>
          </a:prstGeom>
          <a:noFill/>
          <a:ln>
            <a:noFill/>
          </a:ln>
          <a:extLst>
            <a:ext uri="{909E8E84-426E-40DD-AFC4-6F175D3DCCD1}">
              <a14:hiddenFill xmlns:a14="http://schemas.microsoft.com/office/drawing/2010/main">
                <a:solidFill>
                  <a:srgbClr val="ECECEC"/>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rtl="0" eaLnBrk="1" fontAlgn="auto" hangingPunct="1">
              <a:lnSpc>
                <a:spcPct val="110000"/>
              </a:lnSpc>
              <a:spcBef>
                <a:spcPts val="0"/>
              </a:spcBef>
              <a:spcAft>
                <a:spcPts val="600"/>
              </a:spcAft>
              <a:defRPr/>
            </a:pPr>
            <a:r>
              <a:rPr lang="en-US" altLang="zh-CN" sz="2400" b="1" dirty="0" smtClean="0">
                <a:solidFill>
                  <a:srgbClr val="002060"/>
                </a:solidFill>
                <a:latin typeface="黑体" pitchFamily="49" charset="-122"/>
                <a:ea typeface="黑体" pitchFamily="49" charset="-122"/>
              </a:rPr>
              <a:t>【</a:t>
            </a:r>
            <a:r>
              <a:rPr lang="zh-CN" altLang="en-US" sz="2400" b="1" dirty="0" smtClean="0">
                <a:solidFill>
                  <a:srgbClr val="002060"/>
                </a:solidFill>
                <a:latin typeface="黑体" pitchFamily="49" charset="-122"/>
                <a:ea typeface="黑体" pitchFamily="49" charset="-122"/>
              </a:rPr>
              <a:t>误差回顾</a:t>
            </a:r>
            <a:r>
              <a:rPr lang="en-US" altLang="zh-CN" sz="2400" b="1" dirty="0" smtClean="0">
                <a:solidFill>
                  <a:srgbClr val="002060"/>
                </a:solidFill>
                <a:latin typeface="黑体" pitchFamily="49" charset="-122"/>
                <a:ea typeface="黑体" pitchFamily="49" charset="-122"/>
              </a:rPr>
              <a:t>】 </a:t>
            </a:r>
            <a:r>
              <a:rPr lang="zh-CN" altLang="en-US" sz="2400" dirty="0" smtClean="0">
                <a:solidFill>
                  <a:schemeClr val="tx1"/>
                </a:solidFill>
                <a:latin typeface="Times New Roman" panose="02020603050405020304" pitchFamily="18" charset="0"/>
                <a:ea typeface="华文中宋" panose="02010600040101010101" charset="-122"/>
              </a:rPr>
              <a:t>不仅怀男婴孕妇</a:t>
            </a:r>
            <a:r>
              <a:rPr lang="zh-CN" altLang="en-US" sz="2400" dirty="0">
                <a:solidFill>
                  <a:schemeClr val="tx1"/>
                </a:solidFill>
                <a:latin typeface="Times New Roman" panose="02020603050405020304" pitchFamily="18" charset="0"/>
                <a:ea typeface="华文中宋" panose="02010600040101010101" charset="-122"/>
              </a:rPr>
              <a:t>血浆中能检测到</a:t>
            </a:r>
            <a:r>
              <a:rPr lang="en-US" altLang="zh-CN" sz="2400" dirty="0">
                <a:solidFill>
                  <a:schemeClr val="tx1"/>
                </a:solidFill>
                <a:latin typeface="Times New Roman" panose="02020603050405020304" pitchFamily="18" charset="0"/>
                <a:ea typeface="华文中宋" panose="02010600040101010101" charset="-122"/>
              </a:rPr>
              <a:t>Y</a:t>
            </a:r>
            <a:r>
              <a:rPr lang="zh-CN" altLang="en-US" sz="2400" dirty="0">
                <a:solidFill>
                  <a:schemeClr val="tx1"/>
                </a:solidFill>
                <a:latin typeface="Times New Roman" panose="02020603050405020304" pitchFamily="18" charset="0"/>
                <a:ea typeface="华文中宋" panose="02010600040101010101" charset="-122"/>
              </a:rPr>
              <a:t>染色体片段，</a:t>
            </a:r>
            <a:r>
              <a:rPr lang="zh-CN" altLang="en-US" sz="2400" dirty="0" smtClean="0">
                <a:solidFill>
                  <a:schemeClr val="tx1"/>
                </a:solidFill>
                <a:latin typeface="Times New Roman" panose="02020603050405020304" pitchFamily="18" charset="0"/>
                <a:ea typeface="华文中宋" panose="02010600040101010101" charset="-122"/>
              </a:rPr>
              <a:t>怀女婴孕妇</a:t>
            </a:r>
            <a:r>
              <a:rPr lang="zh-CN" altLang="en-US" sz="2400" dirty="0">
                <a:solidFill>
                  <a:schemeClr val="tx1"/>
                </a:solidFill>
                <a:latin typeface="Times New Roman" panose="02020603050405020304" pitchFamily="18" charset="0"/>
                <a:ea typeface="华文中宋" panose="02010600040101010101" charset="-122"/>
              </a:rPr>
              <a:t>血浆中也能检测到极少量</a:t>
            </a:r>
            <a:r>
              <a:rPr lang="en-US" altLang="zh-CN" sz="2400" dirty="0">
                <a:solidFill>
                  <a:schemeClr val="tx1"/>
                </a:solidFill>
                <a:latin typeface="Times New Roman" panose="02020603050405020304" pitchFamily="18" charset="0"/>
                <a:ea typeface="华文中宋" panose="02010600040101010101" charset="-122"/>
              </a:rPr>
              <a:t>Y</a:t>
            </a:r>
            <a:r>
              <a:rPr lang="zh-CN" altLang="en-US" sz="2400" dirty="0">
                <a:solidFill>
                  <a:schemeClr val="tx1"/>
                </a:solidFill>
                <a:latin typeface="Times New Roman" panose="02020603050405020304" pitchFamily="18" charset="0"/>
                <a:ea typeface="华文中宋" panose="02010600040101010101" charset="-122"/>
              </a:rPr>
              <a:t>染色体片段，考虑可能在电泳时存在</a:t>
            </a:r>
            <a:r>
              <a:rPr lang="zh-CN" altLang="en-US" sz="2400" dirty="0" smtClean="0">
                <a:solidFill>
                  <a:schemeClr val="tx1"/>
                </a:solidFill>
                <a:latin typeface="Times New Roman" panose="02020603050405020304" pitchFamily="18" charset="0"/>
                <a:ea typeface="华文中宋" panose="02010600040101010101" charset="-122"/>
              </a:rPr>
              <a:t>污染。</a:t>
            </a:r>
            <a:endParaRPr lang="en-US" altLang="zh-CN" sz="2400" dirty="0" smtClean="0">
              <a:solidFill>
                <a:schemeClr val="tx1"/>
              </a:solidFill>
              <a:latin typeface="Times New Roman" panose="02020603050405020304" pitchFamily="18" charset="0"/>
              <a:ea typeface="华文中宋" panose="02010600040101010101" charset="-122"/>
            </a:endParaRPr>
          </a:p>
          <a:p>
            <a:pPr rtl="0" eaLnBrk="1" fontAlgn="auto" hangingPunct="1">
              <a:lnSpc>
                <a:spcPct val="110000"/>
              </a:lnSpc>
              <a:spcBef>
                <a:spcPts val="0"/>
              </a:spcBef>
              <a:spcAft>
                <a:spcPts val="600"/>
              </a:spcAft>
              <a:defRPr/>
            </a:pPr>
            <a:r>
              <a:rPr lang="en-US" altLang="zh-CN" sz="2400" b="1" dirty="0">
                <a:solidFill>
                  <a:srgbClr val="002060"/>
                </a:solidFill>
                <a:latin typeface="黑体" pitchFamily="49" charset="-122"/>
                <a:ea typeface="黑体" pitchFamily="49" charset="-122"/>
              </a:rPr>
              <a:t>【</a:t>
            </a:r>
            <a:r>
              <a:rPr lang="zh-CN" altLang="en-US" sz="2400" b="1" dirty="0" smtClean="0">
                <a:solidFill>
                  <a:srgbClr val="002060"/>
                </a:solidFill>
                <a:latin typeface="黑体" pitchFamily="49" charset="-122"/>
                <a:ea typeface="黑体" pitchFamily="49" charset="-122"/>
              </a:rPr>
              <a:t>验证</a:t>
            </a:r>
            <a:r>
              <a:rPr lang="zh-CN" altLang="en-US" sz="2400" b="1" dirty="0">
                <a:solidFill>
                  <a:srgbClr val="002060"/>
                </a:solidFill>
                <a:latin typeface="黑体" pitchFamily="49" charset="-122"/>
                <a:ea typeface="黑体" pitchFamily="49" charset="-122"/>
              </a:rPr>
              <a:t>方法</a:t>
            </a:r>
            <a:r>
              <a:rPr lang="en-US" altLang="zh-CN" sz="2400" b="1" dirty="0" smtClean="0">
                <a:solidFill>
                  <a:srgbClr val="002060"/>
                </a:solidFill>
                <a:latin typeface="黑体" pitchFamily="49" charset="-122"/>
                <a:ea typeface="黑体" pitchFamily="49" charset="-122"/>
              </a:rPr>
              <a:t>】 </a:t>
            </a:r>
            <a:r>
              <a:rPr lang="zh-CN" altLang="en-US" sz="2400" dirty="0" smtClean="0">
                <a:solidFill>
                  <a:schemeClr val="tx1"/>
                </a:solidFill>
                <a:latin typeface="Times New Roman" panose="02020603050405020304" pitchFamily="18" charset="0"/>
                <a:ea typeface="华文中宋" panose="02010600040101010101" charset="-122"/>
              </a:rPr>
              <a:t>将原</a:t>
            </a:r>
            <a:r>
              <a:rPr lang="en-US" altLang="zh-CN" sz="2400" dirty="0" smtClean="0">
                <a:solidFill>
                  <a:schemeClr val="tx1"/>
                </a:solidFill>
                <a:latin typeface="Times New Roman" panose="02020603050405020304" pitchFamily="18" charset="0"/>
                <a:ea typeface="华文中宋" panose="02010600040101010101" charset="-122"/>
              </a:rPr>
              <a:t>beta </a:t>
            </a:r>
            <a:r>
              <a:rPr lang="en-US" altLang="zh-CN" sz="2400" dirty="0" err="1" smtClean="0">
                <a:solidFill>
                  <a:schemeClr val="tx1"/>
                </a:solidFill>
                <a:latin typeface="Times New Roman" panose="02020603050405020304" pitchFamily="18" charset="0"/>
                <a:ea typeface="华文中宋" panose="02010600040101010101" charset="-122"/>
              </a:rPr>
              <a:t>ChIP-Seq</a:t>
            </a:r>
            <a:r>
              <a:rPr lang="zh-CN" altLang="en-US" sz="2400" dirty="0" smtClean="0">
                <a:solidFill>
                  <a:schemeClr val="tx1"/>
                </a:solidFill>
                <a:latin typeface="Times New Roman" panose="02020603050405020304" pitchFamily="18" charset="0"/>
                <a:ea typeface="华文中宋" panose="02010600040101010101" charset="-122"/>
              </a:rPr>
              <a:t>方法流程</a:t>
            </a:r>
            <a:r>
              <a:rPr lang="en-US" altLang="zh-CN" sz="2400" dirty="0" smtClean="0">
                <a:solidFill>
                  <a:schemeClr val="tx1"/>
                </a:solidFill>
                <a:latin typeface="Times New Roman" panose="02020603050405020304" pitchFamily="18" charset="0"/>
                <a:ea typeface="华文中宋" panose="02010600040101010101" charset="-122"/>
              </a:rPr>
              <a:t>(</a:t>
            </a:r>
            <a:r>
              <a:rPr lang="zh-CN" altLang="en-US" sz="2400" dirty="0" smtClean="0">
                <a:solidFill>
                  <a:schemeClr val="tx1"/>
                </a:solidFill>
                <a:latin typeface="Times New Roman" panose="02020603050405020304" pitchFamily="18" charset="0"/>
                <a:ea typeface="华文中宋" panose="02010600040101010101" charset="-122"/>
              </a:rPr>
              <a:t>含“扩增</a:t>
            </a:r>
            <a:r>
              <a:rPr lang="en-US" altLang="zh-CN" sz="2400" dirty="0">
                <a:solidFill>
                  <a:schemeClr val="tx1"/>
                </a:solidFill>
                <a:latin typeface="Times New Roman" panose="02020603050405020304" pitchFamily="18" charset="0"/>
                <a:ea typeface="华文中宋" panose="02010600040101010101" charset="-122"/>
              </a:rPr>
              <a:t>-</a:t>
            </a:r>
            <a:r>
              <a:rPr lang="zh-CN" altLang="en-US" sz="2400" dirty="0">
                <a:solidFill>
                  <a:schemeClr val="tx1"/>
                </a:solidFill>
                <a:latin typeface="Times New Roman" panose="02020603050405020304" pitchFamily="18" charset="0"/>
                <a:ea typeface="华文中宋" panose="02010600040101010101" charset="-122"/>
              </a:rPr>
              <a:t>电泳</a:t>
            </a:r>
            <a:r>
              <a:rPr lang="en-US" altLang="zh-CN" sz="2400" dirty="0">
                <a:solidFill>
                  <a:schemeClr val="tx1"/>
                </a:solidFill>
                <a:latin typeface="Times New Roman" panose="02020603050405020304" pitchFamily="18" charset="0"/>
                <a:ea typeface="华文中宋" panose="02010600040101010101" charset="-122"/>
              </a:rPr>
              <a:t>-</a:t>
            </a:r>
            <a:r>
              <a:rPr lang="zh-CN" altLang="en-US" sz="2400" dirty="0">
                <a:solidFill>
                  <a:schemeClr val="tx1"/>
                </a:solidFill>
                <a:latin typeface="Times New Roman" panose="02020603050405020304" pitchFamily="18" charset="0"/>
                <a:ea typeface="华文中宋" panose="02010600040101010101" charset="-122"/>
              </a:rPr>
              <a:t>再</a:t>
            </a:r>
            <a:r>
              <a:rPr lang="zh-CN" altLang="en-US" sz="2400" dirty="0" smtClean="0">
                <a:solidFill>
                  <a:schemeClr val="tx1"/>
                </a:solidFill>
                <a:latin typeface="Times New Roman" panose="02020603050405020304" pitchFamily="18" charset="0"/>
                <a:ea typeface="华文中宋" panose="02010600040101010101" charset="-122"/>
              </a:rPr>
              <a:t>扩增”步骤</a:t>
            </a:r>
            <a:r>
              <a:rPr lang="en-US" altLang="zh-CN" sz="2400" dirty="0" smtClean="0">
                <a:solidFill>
                  <a:schemeClr val="tx1"/>
                </a:solidFill>
                <a:latin typeface="Times New Roman" panose="02020603050405020304" pitchFamily="18" charset="0"/>
                <a:ea typeface="华文中宋" panose="02010600040101010101" charset="-122"/>
              </a:rPr>
              <a:t>)</a:t>
            </a:r>
            <a:r>
              <a:rPr lang="zh-CN" altLang="en-US" sz="2400" dirty="0" smtClean="0">
                <a:solidFill>
                  <a:schemeClr val="tx1"/>
                </a:solidFill>
                <a:latin typeface="Times New Roman" panose="02020603050405020304" pitchFamily="18" charset="0"/>
                <a:ea typeface="华文中宋" panose="02010600040101010101" charset="-122"/>
              </a:rPr>
              <a:t>设为方法</a:t>
            </a:r>
            <a:r>
              <a:rPr lang="en-US" altLang="zh-CN" sz="2400" dirty="0" smtClean="0">
                <a:solidFill>
                  <a:schemeClr val="tx1"/>
                </a:solidFill>
                <a:latin typeface="Times New Roman" panose="02020603050405020304" pitchFamily="18" charset="0"/>
                <a:ea typeface="华文中宋" panose="02010600040101010101" charset="-122"/>
              </a:rPr>
              <a:t>B</a:t>
            </a:r>
            <a:r>
              <a:rPr lang="zh-CN" altLang="en-US" sz="2400" dirty="0" smtClean="0">
                <a:solidFill>
                  <a:schemeClr val="tx1"/>
                </a:solidFill>
                <a:latin typeface="Times New Roman" panose="02020603050405020304" pitchFamily="18" charset="0"/>
                <a:ea typeface="华文中宋" panose="02010600040101010101" charset="-122"/>
              </a:rPr>
              <a:t>，</a:t>
            </a:r>
            <a:r>
              <a:rPr lang="zh-CN" altLang="en-US" sz="2400" b="1" dirty="0" smtClean="0">
                <a:solidFill>
                  <a:schemeClr val="tx1"/>
                </a:solidFill>
                <a:latin typeface="Times New Roman" panose="02020603050405020304" pitchFamily="18" charset="0"/>
                <a:ea typeface="华文中宋" panose="02010600040101010101" charset="-122"/>
              </a:rPr>
              <a:t>去除“电泳</a:t>
            </a:r>
            <a:r>
              <a:rPr lang="en-US" altLang="zh-CN" sz="2400" b="1" dirty="0" smtClean="0">
                <a:solidFill>
                  <a:schemeClr val="tx1"/>
                </a:solidFill>
                <a:latin typeface="Times New Roman" panose="02020603050405020304" pitchFamily="18" charset="0"/>
                <a:ea typeface="华文中宋" panose="02010600040101010101" charset="-122"/>
              </a:rPr>
              <a:t>-</a:t>
            </a:r>
            <a:r>
              <a:rPr lang="zh-CN" altLang="en-US" sz="2400" b="1" dirty="0">
                <a:solidFill>
                  <a:schemeClr val="tx1"/>
                </a:solidFill>
                <a:latin typeface="Times New Roman" panose="02020603050405020304" pitchFamily="18" charset="0"/>
                <a:ea typeface="华文中宋" panose="02010600040101010101" charset="-122"/>
              </a:rPr>
              <a:t>再</a:t>
            </a:r>
            <a:r>
              <a:rPr lang="zh-CN" altLang="en-US" sz="2400" b="1" dirty="0" smtClean="0">
                <a:solidFill>
                  <a:schemeClr val="tx1"/>
                </a:solidFill>
                <a:latin typeface="Times New Roman" panose="02020603050405020304" pitchFamily="18" charset="0"/>
                <a:ea typeface="华文中宋" panose="02010600040101010101" charset="-122"/>
              </a:rPr>
              <a:t>扩增”这两步</a:t>
            </a:r>
            <a:r>
              <a:rPr lang="zh-CN" altLang="en-US" sz="2400" dirty="0" smtClean="0">
                <a:solidFill>
                  <a:schemeClr val="tx1"/>
                </a:solidFill>
                <a:latin typeface="Times New Roman" panose="02020603050405020304" pitchFamily="18" charset="0"/>
                <a:ea typeface="华文中宋" panose="02010600040101010101" charset="-122"/>
              </a:rPr>
              <a:t>仅保留首次“电泳”设为方法</a:t>
            </a:r>
            <a:r>
              <a:rPr lang="en-US" altLang="zh-CN" sz="2400" dirty="0" smtClean="0">
                <a:solidFill>
                  <a:schemeClr val="tx1"/>
                </a:solidFill>
                <a:latin typeface="Times New Roman" panose="02020603050405020304" pitchFamily="18" charset="0"/>
                <a:ea typeface="华文中宋" panose="02010600040101010101" charset="-122"/>
              </a:rPr>
              <a:t>A</a:t>
            </a:r>
            <a:r>
              <a:rPr lang="zh-CN" altLang="en-US" sz="2400" dirty="0" smtClean="0">
                <a:solidFill>
                  <a:schemeClr val="tx1"/>
                </a:solidFill>
                <a:latin typeface="Times New Roman" panose="02020603050405020304" pitchFamily="18" charset="0"/>
                <a:ea typeface="华文中宋" panose="02010600040101010101" charset="-122"/>
              </a:rPr>
              <a:t>。</a:t>
            </a:r>
            <a:endParaRPr lang="en-US" altLang="zh-CN" sz="2400" dirty="0" smtClean="0">
              <a:solidFill>
                <a:schemeClr val="tx1"/>
              </a:solidFill>
              <a:latin typeface="Times New Roman" panose="02020603050405020304" pitchFamily="18" charset="0"/>
              <a:ea typeface="华文中宋" panose="02010600040101010101" charset="-122"/>
            </a:endParaRPr>
          </a:p>
          <a:p>
            <a:pPr rtl="0" eaLnBrk="1" fontAlgn="auto" hangingPunct="1">
              <a:lnSpc>
                <a:spcPct val="110000"/>
              </a:lnSpc>
              <a:spcBef>
                <a:spcPts val="0"/>
              </a:spcBef>
              <a:spcAft>
                <a:spcPts val="600"/>
              </a:spcAft>
              <a:defRPr/>
            </a:pPr>
            <a:r>
              <a:rPr lang="en-US" altLang="zh-CN" sz="2400" b="1" dirty="0">
                <a:solidFill>
                  <a:srgbClr val="002060"/>
                </a:solidFill>
                <a:latin typeface="黑体" pitchFamily="49" charset="-122"/>
                <a:ea typeface="黑体" pitchFamily="49" charset="-122"/>
              </a:rPr>
              <a:t>【</a:t>
            </a:r>
            <a:r>
              <a:rPr lang="zh-CN" altLang="en-US" sz="2400" b="1" dirty="0">
                <a:solidFill>
                  <a:srgbClr val="002060"/>
                </a:solidFill>
                <a:latin typeface="黑体" pitchFamily="49" charset="-122"/>
                <a:ea typeface="黑体" pitchFamily="49" charset="-122"/>
              </a:rPr>
              <a:t>实验样品</a:t>
            </a:r>
            <a:r>
              <a:rPr lang="en-US" altLang="zh-CN" sz="2400" b="1" dirty="0">
                <a:solidFill>
                  <a:srgbClr val="002060"/>
                </a:solidFill>
                <a:latin typeface="黑体" pitchFamily="49" charset="-122"/>
                <a:ea typeface="黑体" pitchFamily="49" charset="-122"/>
              </a:rPr>
              <a:t>】 </a:t>
            </a:r>
            <a:r>
              <a:rPr lang="zh-CN" altLang="en-US" sz="2400" dirty="0" smtClean="0">
                <a:solidFill>
                  <a:schemeClr val="tx1"/>
                </a:solidFill>
                <a:latin typeface="Times New Roman" panose="02020603050405020304" pitchFamily="18" charset="0"/>
                <a:ea typeface="华文中宋" panose="02010600040101010101" charset="-122"/>
              </a:rPr>
              <a:t>等量的怀女婴孕妇血浆</a:t>
            </a:r>
            <a:r>
              <a:rPr lang="en-US" altLang="zh-CN" sz="2400" dirty="0" smtClean="0">
                <a:solidFill>
                  <a:schemeClr val="tx1"/>
                </a:solidFill>
                <a:latin typeface="Times New Roman" panose="02020603050405020304" pitchFamily="18" charset="0"/>
                <a:ea typeface="华文中宋" panose="02010600040101010101" charset="-122"/>
              </a:rPr>
              <a:t>DNA(1)</a:t>
            </a:r>
            <a:r>
              <a:rPr lang="zh-CN" altLang="en-US" sz="2400" dirty="0" smtClean="0">
                <a:solidFill>
                  <a:schemeClr val="tx1"/>
                </a:solidFill>
                <a:latin typeface="Times New Roman" panose="02020603050405020304" pitchFamily="18" charset="0"/>
                <a:ea typeface="华文中宋" panose="02010600040101010101" charset="-122"/>
              </a:rPr>
              <a:t>、怀男婴孕妇血浆</a:t>
            </a:r>
            <a:r>
              <a:rPr lang="en-US" altLang="zh-CN" sz="2400" dirty="0" smtClean="0">
                <a:solidFill>
                  <a:schemeClr val="tx1"/>
                </a:solidFill>
                <a:latin typeface="Times New Roman" panose="02020603050405020304" pitchFamily="18" charset="0"/>
                <a:ea typeface="华文中宋" panose="02010600040101010101" charset="-122"/>
              </a:rPr>
              <a:t>DNA(2)</a:t>
            </a:r>
            <a:r>
              <a:rPr lang="zh-CN" altLang="en-US" sz="2400" dirty="0" smtClean="0">
                <a:solidFill>
                  <a:schemeClr val="tx1"/>
                </a:solidFill>
                <a:latin typeface="Times New Roman" panose="02020603050405020304" pitchFamily="18" charset="0"/>
                <a:ea typeface="华文中宋" panose="02010600040101010101" charset="-122"/>
              </a:rPr>
              <a:t>、两成年男性混合血浆</a:t>
            </a:r>
            <a:r>
              <a:rPr lang="en-US" altLang="zh-CN" sz="2400" dirty="0" smtClean="0">
                <a:solidFill>
                  <a:schemeClr val="tx1"/>
                </a:solidFill>
                <a:latin typeface="Times New Roman" panose="02020603050405020304" pitchFamily="18" charset="0"/>
                <a:ea typeface="华文中宋" panose="02010600040101010101" charset="-122"/>
              </a:rPr>
              <a:t>DNA(3)</a:t>
            </a:r>
            <a:r>
              <a:rPr lang="zh-CN" altLang="en-US" sz="2400" dirty="0" smtClean="0">
                <a:solidFill>
                  <a:schemeClr val="tx1"/>
                </a:solidFill>
                <a:latin typeface="Times New Roman" panose="02020603050405020304" pitchFamily="18" charset="0"/>
                <a:ea typeface="华文中宋" panose="02010600040101010101" charset="-122"/>
              </a:rPr>
              <a:t>各一份，并等分成两份分别用于方法</a:t>
            </a:r>
            <a:r>
              <a:rPr lang="en-US" altLang="zh-CN" sz="2400" dirty="0" smtClean="0">
                <a:solidFill>
                  <a:schemeClr val="tx1"/>
                </a:solidFill>
                <a:latin typeface="Times New Roman" panose="02020603050405020304" pitchFamily="18" charset="0"/>
                <a:ea typeface="华文中宋" panose="02010600040101010101" charset="-122"/>
              </a:rPr>
              <a:t>A</a:t>
            </a:r>
            <a:r>
              <a:rPr lang="zh-CN" altLang="en-US" sz="2400" dirty="0" smtClean="0">
                <a:solidFill>
                  <a:schemeClr val="tx1"/>
                </a:solidFill>
                <a:latin typeface="Times New Roman" panose="02020603050405020304" pitchFamily="18" charset="0"/>
                <a:ea typeface="华文中宋" panose="02010600040101010101" charset="-122"/>
              </a:rPr>
              <a:t>和</a:t>
            </a:r>
            <a:r>
              <a:rPr lang="en-US" altLang="zh-CN" sz="2400" dirty="0" smtClean="0">
                <a:solidFill>
                  <a:schemeClr val="tx1"/>
                </a:solidFill>
                <a:latin typeface="Times New Roman" panose="02020603050405020304" pitchFamily="18" charset="0"/>
                <a:ea typeface="华文中宋" panose="02010600040101010101" charset="-122"/>
              </a:rPr>
              <a:t>B</a:t>
            </a:r>
            <a:r>
              <a:rPr lang="zh-CN" altLang="en-US" sz="2400" dirty="0" smtClean="0">
                <a:solidFill>
                  <a:schemeClr val="tx1"/>
                </a:solidFill>
                <a:latin typeface="Times New Roman" panose="02020603050405020304" pitchFamily="18" charset="0"/>
                <a:ea typeface="华文中宋" panose="02010600040101010101" charset="-122"/>
              </a:rPr>
              <a:t>的检测。</a:t>
            </a:r>
            <a:endParaRPr lang="en-US" altLang="zh-CN" sz="2400" dirty="0" smtClean="0">
              <a:solidFill>
                <a:schemeClr val="tx1"/>
              </a:solidFill>
              <a:latin typeface="Times New Roman" panose="02020603050405020304" pitchFamily="18" charset="0"/>
              <a:ea typeface="华文中宋" panose="02010600040101010101" charset="-122"/>
            </a:endParaRPr>
          </a:p>
          <a:p>
            <a:pPr rtl="0" eaLnBrk="1" fontAlgn="auto" hangingPunct="1">
              <a:lnSpc>
                <a:spcPct val="110000"/>
              </a:lnSpc>
              <a:spcBef>
                <a:spcPts val="0"/>
              </a:spcBef>
              <a:spcAft>
                <a:spcPts val="600"/>
              </a:spcAft>
              <a:defRPr/>
            </a:pPr>
            <a:r>
              <a:rPr lang="en-US" altLang="zh-CN" sz="2400" b="1" dirty="0">
                <a:solidFill>
                  <a:srgbClr val="002060"/>
                </a:solidFill>
                <a:latin typeface="黑体" pitchFamily="49" charset="-122"/>
                <a:ea typeface="黑体" pitchFamily="49" charset="-122"/>
              </a:rPr>
              <a:t>【</a:t>
            </a:r>
            <a:r>
              <a:rPr lang="zh-CN" altLang="en-US" sz="2400" b="1" dirty="0">
                <a:solidFill>
                  <a:srgbClr val="002060"/>
                </a:solidFill>
                <a:latin typeface="黑体" pitchFamily="49" charset="-122"/>
                <a:ea typeface="黑体" pitchFamily="49" charset="-122"/>
              </a:rPr>
              <a:t>实验结果</a:t>
            </a:r>
            <a:r>
              <a:rPr lang="en-US" altLang="zh-CN" sz="2400" b="1" dirty="0" smtClean="0">
                <a:solidFill>
                  <a:srgbClr val="002060"/>
                </a:solidFill>
                <a:latin typeface="黑体" pitchFamily="49" charset="-122"/>
                <a:ea typeface="黑体" pitchFamily="49" charset="-122"/>
              </a:rPr>
              <a:t>】 </a:t>
            </a:r>
            <a:r>
              <a:rPr lang="zh-CN" altLang="en-US" sz="2400" b="1" dirty="0" smtClean="0">
                <a:solidFill>
                  <a:schemeClr val="tx1"/>
                </a:solidFill>
                <a:latin typeface="Times New Roman" panose="02020603050405020304" pitchFamily="18" charset="0"/>
                <a:ea typeface="华文中宋" panose="02010600040101010101" charset="-122"/>
              </a:rPr>
              <a:t>怀女婴孕妇血浆中仍能检测到</a:t>
            </a:r>
            <a:r>
              <a:rPr lang="en-US" altLang="zh-CN" sz="2400" b="1" dirty="0" smtClean="0">
                <a:solidFill>
                  <a:schemeClr val="tx1"/>
                </a:solidFill>
                <a:latin typeface="Times New Roman" panose="02020603050405020304" pitchFamily="18" charset="0"/>
                <a:ea typeface="华文中宋" panose="02010600040101010101" charset="-122"/>
              </a:rPr>
              <a:t>Y</a:t>
            </a:r>
            <a:r>
              <a:rPr lang="zh-CN" altLang="en-US" sz="2400" b="1" dirty="0" smtClean="0">
                <a:solidFill>
                  <a:schemeClr val="tx1"/>
                </a:solidFill>
                <a:latin typeface="Times New Roman" panose="02020603050405020304" pitchFamily="18" charset="0"/>
                <a:ea typeface="华文中宋" panose="02010600040101010101" charset="-122"/>
              </a:rPr>
              <a:t>染色体片段，且方法</a:t>
            </a:r>
            <a:r>
              <a:rPr lang="en-US" altLang="zh-CN" sz="2400" b="1" dirty="0" smtClean="0">
                <a:solidFill>
                  <a:schemeClr val="tx1"/>
                </a:solidFill>
                <a:latin typeface="Times New Roman" panose="02020603050405020304" pitchFamily="18" charset="0"/>
                <a:ea typeface="华文中宋" panose="02010600040101010101" charset="-122"/>
              </a:rPr>
              <a:t>A</a:t>
            </a:r>
            <a:r>
              <a:rPr lang="zh-CN" altLang="en-US" sz="2400" b="1" dirty="0" smtClean="0">
                <a:solidFill>
                  <a:schemeClr val="tx1"/>
                </a:solidFill>
                <a:latin typeface="Times New Roman" panose="02020603050405020304" pitchFamily="18" charset="0"/>
                <a:ea typeface="华文中宋" panose="02010600040101010101" charset="-122"/>
              </a:rPr>
              <a:t>测得的序列数比</a:t>
            </a:r>
            <a:r>
              <a:rPr lang="en-US" altLang="zh-CN" sz="2400" b="1" dirty="0" smtClean="0">
                <a:solidFill>
                  <a:schemeClr val="tx1"/>
                </a:solidFill>
                <a:latin typeface="Times New Roman" panose="02020603050405020304" pitchFamily="18" charset="0"/>
                <a:ea typeface="华文中宋" panose="02010600040101010101" charset="-122"/>
              </a:rPr>
              <a:t>B</a:t>
            </a:r>
            <a:r>
              <a:rPr lang="zh-CN" altLang="en-US" sz="2400" b="1" dirty="0" smtClean="0">
                <a:solidFill>
                  <a:schemeClr val="tx1"/>
                </a:solidFill>
                <a:latin typeface="Times New Roman" panose="02020603050405020304" pitchFamily="18" charset="0"/>
                <a:ea typeface="华文中宋" panose="02010600040101010101" charset="-122"/>
              </a:rPr>
              <a:t>的要多，</a:t>
            </a:r>
            <a:r>
              <a:rPr lang="zh-CN" altLang="en-US" sz="2400" dirty="0" smtClean="0">
                <a:solidFill>
                  <a:schemeClr val="tx1"/>
                </a:solidFill>
                <a:latin typeface="Times New Roman" panose="02020603050405020304" pitchFamily="18" charset="0"/>
                <a:ea typeface="华文中宋" panose="02010600040101010101" charset="-122"/>
              </a:rPr>
              <a:t>具体结果如下：</a:t>
            </a:r>
            <a:endParaRPr lang="en-US" altLang="zh-CN" sz="2400" dirty="0" smtClean="0">
              <a:solidFill>
                <a:schemeClr val="tx1"/>
              </a:solidFill>
              <a:latin typeface="Times New Roman" panose="02020603050405020304" pitchFamily="18" charset="0"/>
              <a:ea typeface="华文中宋" panose="02010600040101010101" charset="-122"/>
            </a:endParaRPr>
          </a:p>
          <a:p>
            <a:pPr rtl="0" eaLnBrk="1" fontAlgn="auto" hangingPunct="1">
              <a:lnSpc>
                <a:spcPct val="110000"/>
              </a:lnSpc>
              <a:spcBef>
                <a:spcPts val="0"/>
              </a:spcBef>
              <a:spcAft>
                <a:spcPts val="600"/>
              </a:spcAft>
              <a:defRPr/>
            </a:pPr>
            <a:endParaRPr lang="en-US" altLang="zh-CN" sz="2400" b="1" dirty="0">
              <a:solidFill>
                <a:schemeClr val="tx1"/>
              </a:solidFill>
              <a:latin typeface="Times New Roman" panose="02020603050405020304" pitchFamily="18" charset="0"/>
              <a:ea typeface="华文中宋" panose="02010600040101010101" charset="-122"/>
            </a:endParaRPr>
          </a:p>
          <a:p>
            <a:pPr rtl="0" eaLnBrk="1" fontAlgn="auto" hangingPunct="1">
              <a:lnSpc>
                <a:spcPct val="110000"/>
              </a:lnSpc>
              <a:spcBef>
                <a:spcPts val="0"/>
              </a:spcBef>
              <a:spcAft>
                <a:spcPts val="600"/>
              </a:spcAft>
              <a:defRPr/>
            </a:pPr>
            <a:endParaRPr lang="en-US" altLang="zh-CN" sz="2400" b="1" dirty="0" smtClean="0">
              <a:solidFill>
                <a:schemeClr val="tx1"/>
              </a:solidFill>
              <a:latin typeface="Times New Roman" panose="02020603050405020304" pitchFamily="18" charset="0"/>
              <a:ea typeface="华文中宋" panose="02010600040101010101" charset="-122"/>
            </a:endParaRPr>
          </a:p>
          <a:p>
            <a:pPr rtl="0" eaLnBrk="1" fontAlgn="auto" hangingPunct="1">
              <a:lnSpc>
                <a:spcPct val="110000"/>
              </a:lnSpc>
              <a:spcBef>
                <a:spcPts val="0"/>
              </a:spcBef>
              <a:spcAft>
                <a:spcPts val="600"/>
              </a:spcAft>
              <a:defRPr/>
            </a:pPr>
            <a:endParaRPr lang="en-US" altLang="zh-CN" sz="2400" b="1" dirty="0" smtClean="0">
              <a:solidFill>
                <a:srgbClr val="002060"/>
              </a:solidFill>
              <a:latin typeface="黑体" pitchFamily="49" charset="-122"/>
              <a:ea typeface="黑体" pitchFamily="49" charset="-122"/>
            </a:endParaRPr>
          </a:p>
          <a:p>
            <a:pPr rtl="0" eaLnBrk="1" fontAlgn="auto" hangingPunct="1">
              <a:lnSpc>
                <a:spcPct val="110000"/>
              </a:lnSpc>
              <a:spcBef>
                <a:spcPts val="0"/>
              </a:spcBef>
              <a:spcAft>
                <a:spcPts val="600"/>
              </a:spcAft>
              <a:defRPr/>
            </a:pPr>
            <a:r>
              <a:rPr lang="en-US" altLang="zh-CN" sz="2400" b="1" dirty="0" smtClean="0">
                <a:solidFill>
                  <a:srgbClr val="002060"/>
                </a:solidFill>
                <a:latin typeface="黑体" pitchFamily="49" charset="-122"/>
                <a:ea typeface="黑体" pitchFamily="49" charset="-122"/>
              </a:rPr>
              <a:t>【</a:t>
            </a:r>
            <a:r>
              <a:rPr lang="zh-CN" altLang="en-US" sz="2400" b="1" dirty="0" smtClean="0">
                <a:solidFill>
                  <a:srgbClr val="002060"/>
                </a:solidFill>
                <a:latin typeface="黑体" pitchFamily="49" charset="-122"/>
                <a:ea typeface="黑体" pitchFamily="49" charset="-122"/>
              </a:rPr>
              <a:t>实验</a:t>
            </a:r>
            <a:r>
              <a:rPr lang="zh-CN" altLang="en-US" sz="2400" b="1" dirty="0">
                <a:solidFill>
                  <a:srgbClr val="002060"/>
                </a:solidFill>
                <a:latin typeface="黑体" pitchFamily="49" charset="-122"/>
                <a:ea typeface="黑体" pitchFamily="49" charset="-122"/>
              </a:rPr>
              <a:t>分析</a:t>
            </a:r>
            <a:r>
              <a:rPr lang="en-US" altLang="zh-CN" sz="2400" b="1" dirty="0" smtClean="0">
                <a:solidFill>
                  <a:srgbClr val="002060"/>
                </a:solidFill>
                <a:latin typeface="黑体" pitchFamily="49" charset="-122"/>
                <a:ea typeface="黑体" pitchFamily="49" charset="-122"/>
              </a:rPr>
              <a:t>】 </a:t>
            </a:r>
            <a:r>
              <a:rPr lang="zh-CN" altLang="en-US" sz="2400" dirty="0" smtClean="0">
                <a:solidFill>
                  <a:schemeClr val="tx1"/>
                </a:solidFill>
                <a:latin typeface="Times New Roman" panose="02020603050405020304" pitchFamily="18" charset="0"/>
                <a:ea typeface="华文中宋" panose="02010600040101010101" charset="-122"/>
              </a:rPr>
              <a:t>将污染完全归结于电泳的污染</a:t>
            </a:r>
            <a:r>
              <a:rPr lang="zh-CN" altLang="en-US" sz="2400" b="1" dirty="0" smtClean="0">
                <a:solidFill>
                  <a:schemeClr val="tx1"/>
                </a:solidFill>
                <a:latin typeface="Times New Roman" panose="02020603050405020304" pitchFamily="18" charset="0"/>
                <a:ea typeface="华文中宋" panose="02010600040101010101" charset="-122"/>
              </a:rPr>
              <a:t>并不成立</a:t>
            </a:r>
            <a:r>
              <a:rPr lang="zh-CN" altLang="en-US" sz="2400" dirty="0" smtClean="0">
                <a:solidFill>
                  <a:schemeClr val="tx1"/>
                </a:solidFill>
                <a:latin typeface="Times New Roman" panose="02020603050405020304" pitchFamily="18" charset="0"/>
                <a:ea typeface="华文中宋" panose="02010600040101010101" charset="-122"/>
              </a:rPr>
              <a:t>，需进一步验证。</a:t>
            </a:r>
            <a:endParaRPr lang="en-US" altLang="zh-CN" sz="2400" dirty="0">
              <a:solidFill>
                <a:schemeClr val="tx1"/>
              </a:solidFill>
              <a:latin typeface="Times New Roman" panose="02020603050405020304" pitchFamily="18" charset="0"/>
              <a:ea typeface="华文中宋" panose="02010600040101010101" charset="-122"/>
            </a:endParaRPr>
          </a:p>
        </p:txBody>
      </p:sp>
      <p:grpSp>
        <p:nvGrpSpPr>
          <p:cNvPr id="4" name="组合 3"/>
          <p:cNvGrpSpPr/>
          <p:nvPr/>
        </p:nvGrpSpPr>
        <p:grpSpPr>
          <a:xfrm>
            <a:off x="1765735" y="4702938"/>
            <a:ext cx="8941281" cy="1268811"/>
            <a:chOff x="1765738" y="4272021"/>
            <a:chExt cx="8941281" cy="1659555"/>
          </a:xfrm>
        </p:grpSpPr>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5738" y="4272021"/>
              <a:ext cx="8941281" cy="1659555"/>
            </a:xfrm>
            <a:prstGeom prst="rect">
              <a:avLst/>
            </a:prstGeom>
          </p:spPr>
        </p:pic>
        <p:sp>
          <p:nvSpPr>
            <p:cNvPr id="3" name="椭圆 2"/>
            <p:cNvSpPr/>
            <p:nvPr/>
          </p:nvSpPr>
          <p:spPr>
            <a:xfrm>
              <a:off x="8988577" y="4571999"/>
              <a:ext cx="1718442" cy="1359577"/>
            </a:xfrm>
            <a:prstGeom prst="ellipse">
              <a:avLst/>
            </a:prstGeom>
            <a:noFill/>
            <a:ln w="38100">
              <a:solidFill>
                <a:srgbClr val="D30C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2860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wipe(down)">
                                      <p:cBhvr>
                                        <p:cTn id="7" dur="500"/>
                                        <p:tgtEl>
                                          <p:spTgt spid="21">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animEffect transition="in" filter="wipe(down)">
                                      <p:cBhvr>
                                        <p:cTn id="11" dur="500"/>
                                        <p:tgtEl>
                                          <p:spTgt spid="21">
                                            <p:txEl>
                                              <p:pRg st="1" end="1"/>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animEffect transition="in" filter="wipe(down)">
                                      <p:cBhvr>
                                        <p:cTn id="15" dur="500"/>
                                        <p:tgtEl>
                                          <p:spTgt spid="21">
                                            <p:txEl>
                                              <p:pRg st="2" end="2"/>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1">
                                            <p:txEl>
                                              <p:pRg st="3" end="3"/>
                                            </p:txEl>
                                          </p:spTgt>
                                        </p:tgtEl>
                                        <p:attrNameLst>
                                          <p:attrName>style.visibility</p:attrName>
                                        </p:attrNameLst>
                                      </p:cBhvr>
                                      <p:to>
                                        <p:strVal val="visible"/>
                                      </p:to>
                                    </p:set>
                                    <p:animEffect transition="in" filter="wipe(down)">
                                      <p:cBhvr>
                                        <p:cTn id="19" dur="500"/>
                                        <p:tgtEl>
                                          <p:spTgt spid="21">
                                            <p:txEl>
                                              <p:pRg st="3" end="3"/>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par>
                          <p:cTn id="23" fill="hold">
                            <p:stCondLst>
                              <p:cond delay="2000"/>
                            </p:stCondLst>
                            <p:childTnLst>
                              <p:par>
                                <p:cTn id="24" presetID="22" presetClass="entr" presetSubtype="4" fill="hold" nodeType="afterEffect">
                                  <p:stCondLst>
                                    <p:cond delay="0"/>
                                  </p:stCondLst>
                                  <p:childTnLst>
                                    <p:set>
                                      <p:cBhvr>
                                        <p:cTn id="25" dur="1" fill="hold">
                                          <p:stCondLst>
                                            <p:cond delay="0"/>
                                          </p:stCondLst>
                                        </p:cTn>
                                        <p:tgtEl>
                                          <p:spTgt spid="21">
                                            <p:txEl>
                                              <p:pRg st="7" end="7"/>
                                            </p:txEl>
                                          </p:spTgt>
                                        </p:tgtEl>
                                        <p:attrNameLst>
                                          <p:attrName>style.visibility</p:attrName>
                                        </p:attrNameLst>
                                      </p:cBhvr>
                                      <p:to>
                                        <p:strVal val="visible"/>
                                      </p:to>
                                    </p:set>
                                    <p:animEffect transition="in" filter="wipe(down)">
                                      <p:cBhvr>
                                        <p:cTn id="26" dur="500"/>
                                        <p:tgtEl>
                                          <p:spTgt spid="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10"/>
          <p:cNvSpPr txBox="1"/>
          <p:nvPr/>
        </p:nvSpPr>
        <p:spPr>
          <a:xfrm>
            <a:off x="762219" y="385493"/>
            <a:ext cx="5591284" cy="646331"/>
          </a:xfrm>
          <a:prstGeom prst="rect">
            <a:avLst/>
          </a:prstGeom>
          <a:noFill/>
          <a:ln w="9525">
            <a:noFill/>
          </a:ln>
        </p:spPr>
        <p:txBody>
          <a:bodyPr wrap="square">
            <a:spAutoFit/>
          </a:bodyPr>
          <a:lstStyle/>
          <a:p>
            <a:pPr eaLnBrk="1" hangingPunct="1"/>
            <a:r>
              <a:rPr lang="en-US" altLang="zh-CN" sz="3600" b="1" dirty="0" smtClean="0">
                <a:latin typeface="微软雅黑" panose="020B0503020204020204" pitchFamily="34" charset="-122"/>
                <a:sym typeface="+mn-ea"/>
              </a:rPr>
              <a:t>2.2.1  </a:t>
            </a:r>
            <a:r>
              <a:rPr lang="zh-CN" altLang="en-US" sz="3600" b="1" dirty="0" smtClean="0">
                <a:latin typeface="微软雅黑" panose="020B0503020204020204" pitchFamily="34" charset="-122"/>
                <a:sym typeface="+mn-ea"/>
              </a:rPr>
              <a:t>验证</a:t>
            </a:r>
            <a:r>
              <a:rPr lang="zh-CN" altLang="en-US" sz="3600" b="1" dirty="0">
                <a:latin typeface="微软雅黑" panose="020B0503020204020204" pitchFamily="34" charset="-122"/>
                <a:sym typeface="+mn-ea"/>
              </a:rPr>
              <a:t>假设</a:t>
            </a:r>
            <a:r>
              <a:rPr lang="zh-CN" altLang="en-US" sz="3600" b="1" dirty="0" smtClean="0">
                <a:latin typeface="微软雅黑" panose="020B0503020204020204" pitchFamily="34" charset="-122"/>
                <a:sym typeface="+mn-ea"/>
              </a:rPr>
              <a:t>一</a:t>
            </a:r>
            <a:r>
              <a:rPr lang="en-US" altLang="zh-CN" sz="3600" b="1" dirty="0" smtClean="0">
                <a:latin typeface="微软雅黑" panose="020B0503020204020204" pitchFamily="34" charset="-122"/>
                <a:sym typeface="+mn-ea"/>
              </a:rPr>
              <a:t>(</a:t>
            </a:r>
            <a:r>
              <a:rPr lang="zh-CN" altLang="en-US" sz="3600" b="1" dirty="0" smtClean="0">
                <a:latin typeface="微软雅黑" panose="020B0503020204020204" pitchFamily="34" charset="-122"/>
                <a:sym typeface="+mn-ea"/>
              </a:rPr>
              <a:t>续</a:t>
            </a:r>
            <a:r>
              <a:rPr lang="en-US" altLang="zh-CN" sz="3600" b="1" dirty="0" smtClean="0">
                <a:latin typeface="微软雅黑" panose="020B0503020204020204" pitchFamily="34" charset="-122"/>
                <a:sym typeface="+mn-ea"/>
              </a:rPr>
              <a:t>)</a:t>
            </a:r>
            <a:endParaRPr lang="zh-CN" altLang="en-US" sz="3600" b="1" dirty="0">
              <a:latin typeface="微软雅黑" panose="020B0503020204020204" pitchFamily="34" charset="-122"/>
            </a:endParaRPr>
          </a:p>
        </p:txBody>
      </p:sp>
      <p:sp>
        <p:nvSpPr>
          <p:cNvPr id="7171" name="灯片编号占位符 3"/>
          <p:cNvSpPr txBox="1">
            <a:spLocks noGrp="1"/>
          </p:cNvSpPr>
          <p:nvPr>
            <p:ph type="sldNum" sz="quarter" idx="4"/>
          </p:nvPr>
        </p:nvSpPr>
        <p:spPr>
          <a:noFill/>
          <a:ln>
            <a:noFill/>
          </a:ln>
        </p:spPr>
        <p:txBody>
          <a:bodyPr anchor="ctr"/>
          <a:lstStyle/>
          <a:p>
            <a:pPr algn="ctr" eaLnBrk="1" hangingPunct="1"/>
            <a:fld id="{9A0DB2DC-4C9A-4742-B13C-FB6460FD3503}" type="slidenum">
              <a:rPr lang="zh-CN" altLang="en-US" sz="2000" b="1" dirty="0">
                <a:solidFill>
                  <a:schemeClr val="bg1"/>
                </a:solidFill>
              </a:rPr>
              <a:t>13</a:t>
            </a:fld>
            <a:endParaRPr lang="zh-CN" altLang="en-US" sz="2000" b="1" dirty="0">
              <a:solidFill>
                <a:schemeClr val="bg1"/>
              </a:solidFill>
            </a:endParaRPr>
          </a:p>
        </p:txBody>
      </p:sp>
      <p:sp>
        <p:nvSpPr>
          <p:cNvPr id="21" name="矩形 20"/>
          <p:cNvSpPr/>
          <p:nvPr/>
        </p:nvSpPr>
        <p:spPr>
          <a:xfrm>
            <a:off x="394138" y="1261242"/>
            <a:ext cx="11319642" cy="5391807"/>
          </a:xfrm>
          <a:prstGeom prst="rect">
            <a:avLst/>
          </a:prstGeom>
          <a:noFill/>
          <a:ln>
            <a:noFill/>
          </a:ln>
          <a:extLst>
            <a:ext uri="{909E8E84-426E-40DD-AFC4-6F175D3DCCD1}">
              <a14:hiddenFill xmlns:a14="http://schemas.microsoft.com/office/drawing/2010/main">
                <a:solidFill>
                  <a:srgbClr val="ECECEC"/>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rtl="0" eaLnBrk="1" fontAlgn="auto" hangingPunct="1">
              <a:lnSpc>
                <a:spcPct val="110000"/>
              </a:lnSpc>
              <a:spcBef>
                <a:spcPts val="0"/>
              </a:spcBef>
              <a:spcAft>
                <a:spcPts val="600"/>
              </a:spcAft>
              <a:defRPr/>
            </a:pPr>
            <a:r>
              <a:rPr lang="en-US" altLang="zh-CN" sz="2400" b="1" dirty="0" smtClean="0">
                <a:solidFill>
                  <a:srgbClr val="002060"/>
                </a:solidFill>
                <a:latin typeface="黑体" pitchFamily="49" charset="-122"/>
                <a:ea typeface="黑体" pitchFamily="49" charset="-122"/>
              </a:rPr>
              <a:t>【</a:t>
            </a:r>
            <a:r>
              <a:rPr lang="zh-CN" altLang="en-US" sz="2400" b="1" dirty="0" smtClean="0">
                <a:solidFill>
                  <a:srgbClr val="002060"/>
                </a:solidFill>
                <a:latin typeface="黑体" pitchFamily="49" charset="-122"/>
                <a:ea typeface="黑体" pitchFamily="49" charset="-122"/>
              </a:rPr>
              <a:t>误差回顾</a:t>
            </a:r>
            <a:r>
              <a:rPr lang="en-US" altLang="zh-CN" sz="2400" b="1" dirty="0" smtClean="0">
                <a:solidFill>
                  <a:srgbClr val="002060"/>
                </a:solidFill>
                <a:latin typeface="黑体" pitchFamily="49" charset="-122"/>
                <a:ea typeface="黑体" pitchFamily="49" charset="-122"/>
              </a:rPr>
              <a:t>】</a:t>
            </a:r>
            <a:r>
              <a:rPr lang="zh-CN" altLang="en-US" sz="2400" dirty="0" smtClean="0">
                <a:solidFill>
                  <a:schemeClr val="tx1"/>
                </a:solidFill>
                <a:latin typeface="Times New Roman" panose="02020603050405020304" pitchFamily="18" charset="0"/>
                <a:ea typeface="华文中宋" panose="02010600040101010101" charset="-122"/>
              </a:rPr>
              <a:t>在使用新的方法</a:t>
            </a:r>
            <a:r>
              <a:rPr lang="en-US" altLang="zh-CN" sz="2400" dirty="0" smtClean="0">
                <a:solidFill>
                  <a:schemeClr val="tx1"/>
                </a:solidFill>
                <a:latin typeface="Times New Roman" panose="02020603050405020304" pitchFamily="18" charset="0"/>
                <a:ea typeface="华文中宋" panose="02010600040101010101" charset="-122"/>
              </a:rPr>
              <a:t>A</a:t>
            </a:r>
            <a:r>
              <a:rPr lang="zh-CN" altLang="en-US" sz="2400" dirty="0" smtClean="0">
                <a:solidFill>
                  <a:schemeClr val="tx1"/>
                </a:solidFill>
                <a:latin typeface="Times New Roman" panose="02020603050405020304" pitchFamily="18" charset="0"/>
                <a:ea typeface="华文中宋" panose="02010600040101010101" charset="-122"/>
              </a:rPr>
              <a:t>的基础上，仍能在怀女婴孕妇血浆</a:t>
            </a:r>
            <a:r>
              <a:rPr lang="en-US" altLang="zh-CN" sz="2400" dirty="0" smtClean="0">
                <a:solidFill>
                  <a:schemeClr val="tx1"/>
                </a:solidFill>
                <a:latin typeface="Times New Roman" panose="02020603050405020304" pitchFamily="18" charset="0"/>
                <a:ea typeface="华文中宋" panose="02010600040101010101" charset="-122"/>
              </a:rPr>
              <a:t>DNA</a:t>
            </a:r>
            <a:r>
              <a:rPr lang="zh-CN" altLang="en-US" sz="2400" dirty="0" smtClean="0">
                <a:solidFill>
                  <a:schemeClr val="tx1"/>
                </a:solidFill>
                <a:latin typeface="Times New Roman" panose="02020603050405020304" pitchFamily="18" charset="0"/>
                <a:ea typeface="华文中宋" panose="02010600040101010101" charset="-122"/>
              </a:rPr>
              <a:t>中检测出</a:t>
            </a:r>
            <a:r>
              <a:rPr lang="en-US" altLang="zh-CN" sz="2400" dirty="0" smtClean="0">
                <a:solidFill>
                  <a:schemeClr val="tx1"/>
                </a:solidFill>
                <a:latin typeface="Times New Roman" panose="02020603050405020304" pitchFamily="18" charset="0"/>
                <a:ea typeface="华文中宋" panose="02010600040101010101" charset="-122"/>
              </a:rPr>
              <a:t>Y</a:t>
            </a:r>
            <a:r>
              <a:rPr lang="zh-CN" altLang="en-US" sz="2400" dirty="0" smtClean="0">
                <a:solidFill>
                  <a:schemeClr val="tx1"/>
                </a:solidFill>
                <a:latin typeface="Times New Roman" panose="02020603050405020304" pitchFamily="18" charset="0"/>
                <a:ea typeface="华文中宋" panose="02010600040101010101" charset="-122"/>
              </a:rPr>
              <a:t>染色体片段，分析是</a:t>
            </a:r>
            <a:r>
              <a:rPr lang="en-US" altLang="zh-CN" sz="2400" b="1" dirty="0" smtClean="0">
                <a:solidFill>
                  <a:schemeClr val="tx1"/>
                </a:solidFill>
                <a:latin typeface="Times New Roman" panose="02020603050405020304" pitchFamily="18" charset="0"/>
                <a:ea typeface="华文中宋" panose="02010600040101010101" charset="-122"/>
              </a:rPr>
              <a:t>ELAND</a:t>
            </a:r>
            <a:r>
              <a:rPr lang="zh-CN" altLang="en-US" sz="2400" b="1" dirty="0" smtClean="0">
                <a:solidFill>
                  <a:schemeClr val="tx1"/>
                </a:solidFill>
                <a:latin typeface="Times New Roman" panose="02020603050405020304" pitchFamily="18" charset="0"/>
                <a:ea typeface="华文中宋" panose="02010600040101010101" charset="-122"/>
              </a:rPr>
              <a:t>软件匹配程度不一致</a:t>
            </a:r>
            <a:r>
              <a:rPr lang="zh-CN" altLang="en-US" sz="2400" dirty="0" smtClean="0">
                <a:solidFill>
                  <a:schemeClr val="tx1"/>
                </a:solidFill>
                <a:latin typeface="Times New Roman" panose="02020603050405020304" pitchFamily="18" charset="0"/>
                <a:ea typeface="华文中宋" panose="02010600040101010101" charset="-122"/>
              </a:rPr>
              <a:t>导致的。</a:t>
            </a:r>
            <a:endParaRPr lang="en-US" altLang="zh-CN" sz="2400" dirty="0" smtClean="0">
              <a:solidFill>
                <a:schemeClr val="tx1"/>
              </a:solidFill>
              <a:latin typeface="Times New Roman" panose="02020603050405020304" pitchFamily="18" charset="0"/>
              <a:ea typeface="华文中宋" panose="02010600040101010101" charset="-122"/>
            </a:endParaRPr>
          </a:p>
          <a:p>
            <a:pPr rtl="0" eaLnBrk="1" fontAlgn="auto" hangingPunct="1">
              <a:lnSpc>
                <a:spcPct val="110000"/>
              </a:lnSpc>
              <a:spcBef>
                <a:spcPts val="0"/>
              </a:spcBef>
              <a:spcAft>
                <a:spcPts val="600"/>
              </a:spcAft>
              <a:defRPr/>
            </a:pPr>
            <a:r>
              <a:rPr lang="en-US" altLang="zh-CN" sz="2400" b="1" dirty="0" smtClean="0">
                <a:solidFill>
                  <a:srgbClr val="002060"/>
                </a:solidFill>
                <a:latin typeface="黑体" pitchFamily="49" charset="-122"/>
                <a:ea typeface="黑体" pitchFamily="49" charset="-122"/>
              </a:rPr>
              <a:t>【</a:t>
            </a:r>
            <a:r>
              <a:rPr lang="zh-CN" altLang="en-US" sz="2400" b="1" dirty="0" smtClean="0">
                <a:solidFill>
                  <a:srgbClr val="002060"/>
                </a:solidFill>
                <a:latin typeface="黑体" pitchFamily="49" charset="-122"/>
                <a:ea typeface="黑体" pitchFamily="49" charset="-122"/>
              </a:rPr>
              <a:t>验证</a:t>
            </a:r>
            <a:r>
              <a:rPr lang="zh-CN" altLang="en-US" sz="2400" b="1" dirty="0">
                <a:solidFill>
                  <a:srgbClr val="002060"/>
                </a:solidFill>
                <a:latin typeface="黑体" pitchFamily="49" charset="-122"/>
                <a:ea typeface="黑体" pitchFamily="49" charset="-122"/>
              </a:rPr>
              <a:t>方法</a:t>
            </a:r>
            <a:r>
              <a:rPr lang="en-US" altLang="zh-CN" sz="2400" b="1" dirty="0" smtClean="0">
                <a:solidFill>
                  <a:srgbClr val="002060"/>
                </a:solidFill>
                <a:latin typeface="黑体" pitchFamily="49" charset="-122"/>
                <a:ea typeface="黑体" pitchFamily="49" charset="-122"/>
              </a:rPr>
              <a:t>】 </a:t>
            </a:r>
            <a:r>
              <a:rPr lang="zh-CN" altLang="en-US" sz="2400" b="1" dirty="0" smtClean="0">
                <a:solidFill>
                  <a:srgbClr val="002060"/>
                </a:solidFill>
                <a:latin typeface="黑体" pitchFamily="49" charset="-122"/>
                <a:ea typeface="黑体" pitchFamily="49" charset="-122"/>
              </a:rPr>
              <a:t>将</a:t>
            </a:r>
            <a:r>
              <a:rPr lang="zh-CN" altLang="en-US" sz="2400" dirty="0" smtClean="0">
                <a:solidFill>
                  <a:schemeClr val="tx1"/>
                </a:solidFill>
                <a:latin typeface="Times New Roman" panose="02020603050405020304" pitchFamily="18" charset="0"/>
                <a:ea typeface="华文中宋" panose="02010600040101010101" charset="-122"/>
              </a:rPr>
              <a:t>含</a:t>
            </a:r>
            <a:r>
              <a:rPr lang="en-US" altLang="zh-CN" sz="2400" dirty="0" smtClean="0">
                <a:solidFill>
                  <a:schemeClr val="tx1"/>
                </a:solidFill>
                <a:latin typeface="Times New Roman" panose="02020603050405020304" pitchFamily="18" charset="0"/>
                <a:ea typeface="华文中宋" panose="02010600040101010101" charset="-122"/>
              </a:rPr>
              <a:t>Y</a:t>
            </a:r>
            <a:r>
              <a:rPr lang="zh-CN" altLang="en-US" sz="2400" dirty="0" smtClean="0">
                <a:solidFill>
                  <a:schemeClr val="tx1"/>
                </a:solidFill>
                <a:latin typeface="Times New Roman" panose="02020603050405020304" pitchFamily="18" charset="0"/>
                <a:ea typeface="华文中宋" panose="02010600040101010101" charset="-122"/>
              </a:rPr>
              <a:t>染色体在内的所有染色体匹配上的</a:t>
            </a:r>
            <a:r>
              <a:rPr lang="en-US" altLang="zh-CN" sz="2400" dirty="0" smtClean="0">
                <a:solidFill>
                  <a:schemeClr val="tx1"/>
                </a:solidFill>
                <a:latin typeface="Times New Roman" panose="02020603050405020304" pitchFamily="18" charset="0"/>
                <a:ea typeface="华文中宋" panose="02010600040101010101" charset="-122"/>
              </a:rPr>
              <a:t>U0-1-0-0</a:t>
            </a:r>
            <a:r>
              <a:rPr lang="zh-CN" altLang="en-US" sz="2400" dirty="0" smtClean="0">
                <a:solidFill>
                  <a:schemeClr val="tx1"/>
                </a:solidFill>
                <a:latin typeface="Times New Roman" panose="02020603050405020304" pitchFamily="18" charset="0"/>
                <a:ea typeface="华文中宋" panose="02010600040101010101" charset="-122"/>
              </a:rPr>
              <a:t>序列，用于</a:t>
            </a:r>
            <a:r>
              <a:rPr lang="en-US" altLang="zh-CN" sz="2400" dirty="0" smtClean="0">
                <a:solidFill>
                  <a:schemeClr val="tx1"/>
                </a:solidFill>
                <a:latin typeface="Times New Roman" panose="02020603050405020304" pitchFamily="18" charset="0"/>
                <a:ea typeface="华文中宋" panose="02010600040101010101" charset="-122"/>
              </a:rPr>
              <a:t>NCBI</a:t>
            </a:r>
            <a:r>
              <a:rPr lang="zh-CN" altLang="en-US" sz="2400" dirty="0" smtClean="0">
                <a:solidFill>
                  <a:schemeClr val="tx1"/>
                </a:solidFill>
                <a:latin typeface="Times New Roman" panose="02020603050405020304" pitchFamily="18" charset="0"/>
                <a:ea typeface="华文中宋" panose="02010600040101010101" charset="-122"/>
              </a:rPr>
              <a:t>的</a:t>
            </a:r>
            <a:r>
              <a:rPr lang="en-US" altLang="zh-CN" sz="2400" dirty="0" smtClean="0">
                <a:solidFill>
                  <a:schemeClr val="tx1"/>
                </a:solidFill>
                <a:latin typeface="Times New Roman" panose="02020603050405020304" pitchFamily="18" charset="0"/>
                <a:ea typeface="华文中宋" panose="02010600040101010101" charset="-122"/>
              </a:rPr>
              <a:t>BLAST</a:t>
            </a:r>
            <a:r>
              <a:rPr lang="zh-CN" altLang="en-US" sz="2400" dirty="0" smtClean="0">
                <a:solidFill>
                  <a:schemeClr val="tx1"/>
                </a:solidFill>
                <a:latin typeface="Times New Roman" panose="02020603050405020304" pitchFamily="18" charset="0"/>
                <a:ea typeface="华文中宋" panose="02010600040101010101" charset="-122"/>
              </a:rPr>
              <a:t>进行比对，观察比对匹配到相关染色体上的序列数及唯一匹配的序列数，并计算两者的比值。</a:t>
            </a:r>
            <a:endParaRPr lang="en-US" altLang="zh-CN" sz="2400" dirty="0" smtClean="0">
              <a:solidFill>
                <a:schemeClr val="tx1"/>
              </a:solidFill>
              <a:latin typeface="Times New Roman" panose="02020603050405020304" pitchFamily="18" charset="0"/>
              <a:ea typeface="华文中宋" panose="02010600040101010101" charset="-122"/>
            </a:endParaRPr>
          </a:p>
          <a:p>
            <a:pPr rtl="0" eaLnBrk="1" fontAlgn="auto" hangingPunct="1">
              <a:lnSpc>
                <a:spcPct val="110000"/>
              </a:lnSpc>
              <a:spcBef>
                <a:spcPts val="0"/>
              </a:spcBef>
              <a:spcAft>
                <a:spcPts val="600"/>
              </a:spcAft>
              <a:defRPr/>
            </a:pPr>
            <a:r>
              <a:rPr lang="en-US" altLang="zh-CN" sz="2400" b="1" dirty="0">
                <a:solidFill>
                  <a:srgbClr val="002060"/>
                </a:solidFill>
                <a:latin typeface="黑体" pitchFamily="49" charset="-122"/>
                <a:ea typeface="黑体" pitchFamily="49" charset="-122"/>
              </a:rPr>
              <a:t>【</a:t>
            </a:r>
            <a:r>
              <a:rPr lang="zh-CN" altLang="en-US" sz="2400" b="1" dirty="0" smtClean="0">
                <a:solidFill>
                  <a:srgbClr val="002060"/>
                </a:solidFill>
                <a:latin typeface="黑体" pitchFamily="49" charset="-122"/>
                <a:ea typeface="黑体" pitchFamily="49" charset="-122"/>
              </a:rPr>
              <a:t>实验</a:t>
            </a:r>
            <a:r>
              <a:rPr lang="zh-CN" altLang="en-US" sz="2400" b="1" dirty="0">
                <a:solidFill>
                  <a:srgbClr val="002060"/>
                </a:solidFill>
                <a:latin typeface="黑体" pitchFamily="49" charset="-122"/>
                <a:ea typeface="黑体" pitchFamily="49" charset="-122"/>
              </a:rPr>
              <a:t>数据</a:t>
            </a:r>
            <a:r>
              <a:rPr lang="en-US" altLang="zh-CN" sz="2400" b="1" dirty="0" smtClean="0">
                <a:solidFill>
                  <a:srgbClr val="002060"/>
                </a:solidFill>
                <a:latin typeface="黑体" pitchFamily="49" charset="-122"/>
                <a:ea typeface="黑体" pitchFamily="49" charset="-122"/>
              </a:rPr>
              <a:t>】 </a:t>
            </a:r>
            <a:r>
              <a:rPr lang="zh-CN" altLang="en-US" sz="2400" dirty="0" smtClean="0">
                <a:solidFill>
                  <a:schemeClr val="tx1"/>
                </a:solidFill>
                <a:latin typeface="Times New Roman" panose="02020603050405020304" pitchFamily="18" charset="0"/>
                <a:ea typeface="华文中宋" panose="02010600040101010101" charset="-122"/>
              </a:rPr>
              <a:t>上次实验中得到的三组两种方法的六套数据。</a:t>
            </a:r>
            <a:endParaRPr lang="en-US" altLang="zh-CN" sz="2400" dirty="0" smtClean="0">
              <a:solidFill>
                <a:schemeClr val="tx1"/>
              </a:solidFill>
              <a:latin typeface="Times New Roman" panose="02020603050405020304" pitchFamily="18" charset="0"/>
              <a:ea typeface="华文中宋" panose="02010600040101010101" charset="-122"/>
            </a:endParaRPr>
          </a:p>
          <a:p>
            <a:pPr rtl="0" eaLnBrk="1" fontAlgn="auto" hangingPunct="1">
              <a:lnSpc>
                <a:spcPct val="110000"/>
              </a:lnSpc>
              <a:spcBef>
                <a:spcPts val="0"/>
              </a:spcBef>
              <a:spcAft>
                <a:spcPts val="600"/>
              </a:spcAft>
              <a:defRPr/>
            </a:pPr>
            <a:r>
              <a:rPr lang="en-US" altLang="zh-CN" sz="2400" b="1" dirty="0">
                <a:solidFill>
                  <a:srgbClr val="002060"/>
                </a:solidFill>
                <a:latin typeface="黑体" pitchFamily="49" charset="-122"/>
                <a:ea typeface="黑体" pitchFamily="49" charset="-122"/>
              </a:rPr>
              <a:t>【</a:t>
            </a:r>
            <a:r>
              <a:rPr lang="zh-CN" altLang="en-US" sz="2400" b="1" dirty="0">
                <a:solidFill>
                  <a:srgbClr val="002060"/>
                </a:solidFill>
                <a:latin typeface="黑体" pitchFamily="49" charset="-122"/>
                <a:ea typeface="黑体" pitchFamily="49" charset="-122"/>
              </a:rPr>
              <a:t>实验结果</a:t>
            </a:r>
            <a:r>
              <a:rPr lang="en-US" altLang="zh-CN" sz="2400" b="1" dirty="0" smtClean="0">
                <a:solidFill>
                  <a:srgbClr val="002060"/>
                </a:solidFill>
                <a:latin typeface="黑体" pitchFamily="49" charset="-122"/>
                <a:ea typeface="黑体" pitchFamily="49" charset="-122"/>
              </a:rPr>
              <a:t>】 </a:t>
            </a:r>
            <a:r>
              <a:rPr lang="zh-CN" altLang="en-US" sz="2400" dirty="0">
                <a:solidFill>
                  <a:schemeClr val="tx1"/>
                </a:solidFill>
                <a:latin typeface="Times New Roman" panose="02020603050405020304" pitchFamily="18" charset="0"/>
                <a:ea typeface="华文中宋" panose="02010600040101010101" charset="-122"/>
              </a:rPr>
              <a:t>在常染色体和</a:t>
            </a:r>
            <a:r>
              <a:rPr lang="en-US" altLang="zh-CN" sz="2400" dirty="0">
                <a:solidFill>
                  <a:schemeClr val="tx1"/>
                </a:solidFill>
                <a:latin typeface="Times New Roman" panose="02020603050405020304" pitchFamily="18" charset="0"/>
                <a:ea typeface="华文中宋" panose="02010600040101010101" charset="-122"/>
              </a:rPr>
              <a:t>X</a:t>
            </a:r>
            <a:r>
              <a:rPr lang="zh-CN" altLang="en-US" sz="2400" dirty="0">
                <a:solidFill>
                  <a:schemeClr val="tx1"/>
                </a:solidFill>
                <a:latin typeface="Times New Roman" panose="02020603050405020304" pitchFamily="18" charset="0"/>
                <a:ea typeface="华文中宋" panose="02010600040101010101" charset="-122"/>
              </a:rPr>
              <a:t>染色体上唯一匹配的序列数和总匹配上的序列数的比值高达</a:t>
            </a:r>
            <a:r>
              <a:rPr lang="en-US" altLang="zh-CN" sz="2400" dirty="0">
                <a:solidFill>
                  <a:schemeClr val="tx1"/>
                </a:solidFill>
                <a:latin typeface="Times New Roman" panose="02020603050405020304" pitchFamily="18" charset="0"/>
                <a:ea typeface="华文中宋" panose="02010600040101010101" charset="-122"/>
              </a:rPr>
              <a:t>97%</a:t>
            </a:r>
            <a:r>
              <a:rPr lang="zh-CN" altLang="en-US" sz="2400" dirty="0">
                <a:solidFill>
                  <a:schemeClr val="tx1"/>
                </a:solidFill>
                <a:latin typeface="Times New Roman" panose="02020603050405020304" pitchFamily="18" charset="0"/>
                <a:ea typeface="华文中宋" panose="02010600040101010101" charset="-122"/>
              </a:rPr>
              <a:t>以上，而在</a:t>
            </a:r>
            <a:r>
              <a:rPr lang="en-US" altLang="zh-CN" sz="2400" dirty="0">
                <a:solidFill>
                  <a:schemeClr val="tx1"/>
                </a:solidFill>
                <a:latin typeface="Times New Roman" panose="02020603050405020304" pitchFamily="18" charset="0"/>
                <a:ea typeface="华文中宋" panose="02010600040101010101" charset="-122"/>
              </a:rPr>
              <a:t>Y</a:t>
            </a:r>
            <a:r>
              <a:rPr lang="zh-CN" altLang="en-US" sz="2400" dirty="0">
                <a:solidFill>
                  <a:schemeClr val="tx1"/>
                </a:solidFill>
                <a:latin typeface="Times New Roman" panose="02020603050405020304" pitchFamily="18" charset="0"/>
                <a:ea typeface="华文中宋" panose="02010600040101010101" charset="-122"/>
              </a:rPr>
              <a:t>染色体上</a:t>
            </a:r>
            <a:r>
              <a:rPr lang="en-US" altLang="zh-CN" sz="2400" dirty="0">
                <a:solidFill>
                  <a:schemeClr val="tx1"/>
                </a:solidFill>
                <a:latin typeface="Times New Roman" panose="02020603050405020304" pitchFamily="18" charset="0"/>
                <a:ea typeface="华文中宋" panose="02010600040101010101" charset="-122"/>
              </a:rPr>
              <a:t>(2)(3)</a:t>
            </a:r>
            <a:r>
              <a:rPr lang="zh-CN" altLang="en-US" sz="2400" dirty="0">
                <a:solidFill>
                  <a:schemeClr val="tx1"/>
                </a:solidFill>
                <a:latin typeface="Times New Roman" panose="02020603050405020304" pitchFamily="18" charset="0"/>
                <a:ea typeface="华文中宋" panose="02010600040101010101" charset="-122"/>
              </a:rPr>
              <a:t>组的比值高达</a:t>
            </a:r>
            <a:r>
              <a:rPr lang="en-US" altLang="zh-CN" sz="2400" dirty="0">
                <a:solidFill>
                  <a:schemeClr val="tx1"/>
                </a:solidFill>
                <a:latin typeface="Times New Roman" panose="02020603050405020304" pitchFamily="18" charset="0"/>
                <a:ea typeface="华文中宋" panose="02010600040101010101" charset="-122"/>
              </a:rPr>
              <a:t>90%</a:t>
            </a:r>
            <a:r>
              <a:rPr lang="zh-CN" altLang="en-US" sz="2400" dirty="0">
                <a:solidFill>
                  <a:schemeClr val="tx1"/>
                </a:solidFill>
                <a:latin typeface="Times New Roman" panose="02020603050405020304" pitchFamily="18" charset="0"/>
                <a:ea typeface="华文中宋" panose="02010600040101010101" charset="-122"/>
              </a:rPr>
              <a:t>以上</a:t>
            </a:r>
            <a:r>
              <a:rPr lang="en-US" altLang="zh-CN" sz="2400" dirty="0">
                <a:solidFill>
                  <a:schemeClr val="tx1"/>
                </a:solidFill>
                <a:latin typeface="Times New Roman" panose="02020603050405020304" pitchFamily="18" charset="0"/>
                <a:ea typeface="华文中宋" panose="02010600040101010101" charset="-122"/>
              </a:rPr>
              <a:t>,</a:t>
            </a:r>
            <a:r>
              <a:rPr lang="zh-CN" altLang="en-US" sz="2400" dirty="0" smtClean="0">
                <a:solidFill>
                  <a:schemeClr val="tx1"/>
                </a:solidFill>
                <a:latin typeface="Times New Roman" panose="02020603050405020304" pitchFamily="18" charset="0"/>
                <a:ea typeface="华文中宋" panose="02010600040101010101" charset="-122"/>
              </a:rPr>
              <a:t>怀女婴的</a:t>
            </a:r>
            <a:r>
              <a:rPr lang="en-US" altLang="zh-CN" sz="2400" dirty="0">
                <a:solidFill>
                  <a:schemeClr val="tx1"/>
                </a:solidFill>
                <a:latin typeface="Times New Roman" panose="02020603050405020304" pitchFamily="18" charset="0"/>
                <a:ea typeface="华文中宋" panose="02010600040101010101" charset="-122"/>
              </a:rPr>
              <a:t>(1)</a:t>
            </a:r>
            <a:r>
              <a:rPr lang="zh-CN" altLang="en-US" sz="2400" dirty="0">
                <a:solidFill>
                  <a:schemeClr val="tx1"/>
                </a:solidFill>
                <a:latin typeface="Times New Roman" panose="02020603050405020304" pitchFamily="18" charset="0"/>
                <a:ea typeface="华文中宋" panose="02010600040101010101" charset="-122"/>
              </a:rPr>
              <a:t>组</a:t>
            </a:r>
            <a:r>
              <a:rPr lang="zh-CN" altLang="en-US" sz="2400" dirty="0" smtClean="0">
                <a:solidFill>
                  <a:schemeClr val="tx1"/>
                </a:solidFill>
                <a:latin typeface="Times New Roman" panose="02020603050405020304" pitchFamily="18" charset="0"/>
                <a:ea typeface="华文中宋" panose="02010600040101010101" charset="-122"/>
              </a:rPr>
              <a:t>仅</a:t>
            </a:r>
            <a:r>
              <a:rPr lang="en-US" altLang="zh-CN" sz="2400" dirty="0" smtClean="0">
                <a:solidFill>
                  <a:schemeClr val="tx1"/>
                </a:solidFill>
                <a:latin typeface="Times New Roman" panose="02020603050405020304" pitchFamily="18" charset="0"/>
                <a:ea typeface="华文中宋" panose="02010600040101010101" charset="-122"/>
              </a:rPr>
              <a:t>30</a:t>
            </a:r>
            <a:r>
              <a:rPr lang="en-US" altLang="zh-CN" sz="2400" dirty="0">
                <a:solidFill>
                  <a:schemeClr val="tx1"/>
                </a:solidFill>
                <a:latin typeface="Times New Roman" panose="02020603050405020304" pitchFamily="18" charset="0"/>
                <a:ea typeface="华文中宋" panose="02010600040101010101" charset="-122"/>
              </a:rPr>
              <a:t>%</a:t>
            </a:r>
            <a:r>
              <a:rPr lang="zh-CN" altLang="en-US" sz="2400" dirty="0">
                <a:solidFill>
                  <a:schemeClr val="tx1"/>
                </a:solidFill>
                <a:latin typeface="Times New Roman" panose="02020603050405020304" pitchFamily="18" charset="0"/>
                <a:ea typeface="华文中宋" panose="02010600040101010101" charset="-122"/>
              </a:rPr>
              <a:t>左右但仍存在</a:t>
            </a:r>
            <a:r>
              <a:rPr lang="zh-CN" altLang="en-US" sz="2400" dirty="0" smtClean="0">
                <a:solidFill>
                  <a:schemeClr val="tx1"/>
                </a:solidFill>
                <a:latin typeface="Times New Roman" panose="02020603050405020304" pitchFamily="18" charset="0"/>
                <a:ea typeface="华文中宋" panose="02010600040101010101" charset="-122"/>
              </a:rPr>
              <a:t>相关的唯一</a:t>
            </a:r>
            <a:r>
              <a:rPr lang="zh-CN" altLang="en-US" sz="2400" dirty="0">
                <a:solidFill>
                  <a:schemeClr val="tx1"/>
                </a:solidFill>
                <a:latin typeface="Times New Roman" panose="02020603050405020304" pitchFamily="18" charset="0"/>
                <a:ea typeface="华文中宋" panose="02010600040101010101" charset="-122"/>
              </a:rPr>
              <a:t>匹配的</a:t>
            </a:r>
            <a:r>
              <a:rPr lang="zh-CN" altLang="en-US" sz="2400" dirty="0" smtClean="0">
                <a:solidFill>
                  <a:schemeClr val="tx1"/>
                </a:solidFill>
                <a:latin typeface="Times New Roman" panose="02020603050405020304" pitchFamily="18" charset="0"/>
                <a:ea typeface="华文中宋" panose="02010600040101010101" charset="-122"/>
              </a:rPr>
              <a:t>序列。</a:t>
            </a:r>
            <a:endParaRPr lang="en-US" altLang="zh-CN" sz="2400" dirty="0">
              <a:solidFill>
                <a:schemeClr val="tx1"/>
              </a:solidFill>
              <a:latin typeface="Times New Roman" panose="02020603050405020304" pitchFamily="18" charset="0"/>
              <a:ea typeface="华文中宋" panose="02010600040101010101" charset="-122"/>
            </a:endParaRPr>
          </a:p>
          <a:p>
            <a:pPr rtl="0" eaLnBrk="1" fontAlgn="auto" hangingPunct="1">
              <a:lnSpc>
                <a:spcPct val="110000"/>
              </a:lnSpc>
              <a:spcBef>
                <a:spcPts val="0"/>
              </a:spcBef>
              <a:spcAft>
                <a:spcPts val="600"/>
              </a:spcAft>
              <a:defRPr/>
            </a:pPr>
            <a:r>
              <a:rPr lang="en-US" altLang="zh-CN" sz="2400" b="1" dirty="0" smtClean="0">
                <a:solidFill>
                  <a:srgbClr val="002060"/>
                </a:solidFill>
                <a:latin typeface="黑体" pitchFamily="49" charset="-122"/>
                <a:ea typeface="黑体" pitchFamily="49" charset="-122"/>
              </a:rPr>
              <a:t>【</a:t>
            </a:r>
            <a:r>
              <a:rPr lang="zh-CN" altLang="en-US" sz="2400" b="1" dirty="0" smtClean="0">
                <a:solidFill>
                  <a:srgbClr val="002060"/>
                </a:solidFill>
                <a:latin typeface="黑体" pitchFamily="49" charset="-122"/>
                <a:ea typeface="黑体" pitchFamily="49" charset="-122"/>
              </a:rPr>
              <a:t>该一系列的验证实验结论</a:t>
            </a:r>
            <a:r>
              <a:rPr lang="en-US" altLang="zh-CN" sz="2400" b="1" dirty="0" smtClean="0">
                <a:solidFill>
                  <a:srgbClr val="002060"/>
                </a:solidFill>
                <a:latin typeface="黑体" pitchFamily="49" charset="-122"/>
                <a:ea typeface="黑体" pitchFamily="49" charset="-122"/>
              </a:rPr>
              <a:t>】 </a:t>
            </a:r>
            <a:r>
              <a:rPr lang="zh-CN" altLang="en-US" sz="2400" dirty="0" smtClean="0">
                <a:solidFill>
                  <a:schemeClr val="tx1"/>
                </a:solidFill>
                <a:latin typeface="Times New Roman" panose="02020603050405020304" pitchFamily="18" charset="0"/>
                <a:ea typeface="华文中宋" panose="02010600040101010101" charset="-122"/>
              </a:rPr>
              <a:t>上述的多次实验可</a:t>
            </a:r>
            <a:r>
              <a:rPr lang="zh-CN" altLang="en-US" sz="2400" b="1" dirty="0" smtClean="0">
                <a:solidFill>
                  <a:schemeClr val="tx1"/>
                </a:solidFill>
                <a:latin typeface="Times New Roman" panose="02020603050405020304" pitchFamily="18" charset="0"/>
                <a:ea typeface="华文中宋" panose="02010600040101010101" charset="-122"/>
              </a:rPr>
              <a:t>证明假设一：</a:t>
            </a:r>
            <a:r>
              <a:rPr lang="en-US" altLang="zh-CN" sz="2400" b="1" dirty="0" smtClean="0">
                <a:solidFill>
                  <a:schemeClr val="tx1"/>
                </a:solidFill>
                <a:latin typeface="Times New Roman" panose="02020603050405020304" pitchFamily="18" charset="0"/>
                <a:ea typeface="华文中宋" panose="02010600040101010101" charset="-122"/>
              </a:rPr>
              <a:t>MPGS</a:t>
            </a:r>
            <a:r>
              <a:rPr lang="zh-CN" altLang="en-US" sz="2400" b="1" dirty="0" smtClean="0">
                <a:solidFill>
                  <a:schemeClr val="tx1"/>
                </a:solidFill>
                <a:latin typeface="Times New Roman" panose="02020603050405020304" pitchFamily="18" charset="0"/>
                <a:ea typeface="华文中宋" panose="02010600040101010101" charset="-122"/>
              </a:rPr>
              <a:t>能够捕捉并产生孕妇血浆中的胎儿</a:t>
            </a:r>
            <a:r>
              <a:rPr lang="en-US" altLang="zh-CN" sz="2400" b="1" dirty="0" smtClean="0">
                <a:solidFill>
                  <a:schemeClr val="tx1"/>
                </a:solidFill>
                <a:latin typeface="Times New Roman" panose="02020603050405020304" pitchFamily="18" charset="0"/>
                <a:ea typeface="华文中宋" panose="02010600040101010101" charset="-122"/>
              </a:rPr>
              <a:t>DNA</a:t>
            </a:r>
            <a:r>
              <a:rPr lang="zh-CN" altLang="en-US" sz="2400" dirty="0" smtClean="0">
                <a:solidFill>
                  <a:schemeClr val="tx1"/>
                </a:solidFill>
                <a:latin typeface="Times New Roman" panose="02020603050405020304" pitchFamily="18" charset="0"/>
                <a:ea typeface="华文中宋" panose="02010600040101010101" charset="-122"/>
              </a:rPr>
              <a:t>，但是在利用</a:t>
            </a:r>
            <a:r>
              <a:rPr lang="en-US" altLang="zh-CN" sz="2400" dirty="0" err="1" smtClean="0">
                <a:solidFill>
                  <a:schemeClr val="tx1"/>
                </a:solidFill>
                <a:latin typeface="Times New Roman" panose="02020603050405020304" pitchFamily="18" charset="0"/>
                <a:ea typeface="华文中宋" panose="02010600040101010101" charset="-122"/>
              </a:rPr>
              <a:t>ChIP-Seq</a:t>
            </a:r>
            <a:r>
              <a:rPr lang="zh-CN" altLang="en-US" sz="2400" dirty="0" smtClean="0">
                <a:solidFill>
                  <a:schemeClr val="tx1"/>
                </a:solidFill>
                <a:latin typeface="Times New Roman" panose="02020603050405020304" pitchFamily="18" charset="0"/>
                <a:ea typeface="华文中宋" panose="02010600040101010101" charset="-122"/>
              </a:rPr>
              <a:t>方法进行检测时</a:t>
            </a:r>
            <a:r>
              <a:rPr lang="zh-CN" altLang="en-US" sz="2400" dirty="0">
                <a:solidFill>
                  <a:schemeClr val="tx1"/>
                </a:solidFill>
                <a:latin typeface="Times New Roman" panose="02020603050405020304" pitchFamily="18" charset="0"/>
                <a:ea typeface="华文中宋" panose="02010600040101010101" charset="-122"/>
              </a:rPr>
              <a:t>使用</a:t>
            </a:r>
            <a:r>
              <a:rPr lang="zh-CN" altLang="en-US" sz="2400" dirty="0" smtClean="0">
                <a:solidFill>
                  <a:schemeClr val="tx1"/>
                </a:solidFill>
                <a:latin typeface="Times New Roman" panose="02020603050405020304" pitchFamily="18" charset="0"/>
                <a:ea typeface="华文中宋" panose="02010600040101010101" charset="-122"/>
              </a:rPr>
              <a:t>去除电泳步骤的</a:t>
            </a:r>
            <a:r>
              <a:rPr lang="zh-CN" altLang="en-US" sz="2400" b="1" dirty="0" smtClean="0">
                <a:solidFill>
                  <a:schemeClr val="tx1"/>
                </a:solidFill>
                <a:latin typeface="Times New Roman" panose="02020603050405020304" pitchFamily="18" charset="0"/>
                <a:ea typeface="华文中宋" panose="02010600040101010101" charset="-122"/>
              </a:rPr>
              <a:t>方法</a:t>
            </a:r>
            <a:r>
              <a:rPr lang="en-US" altLang="zh-CN" sz="2400" b="1" dirty="0" smtClean="0">
                <a:solidFill>
                  <a:schemeClr val="tx1"/>
                </a:solidFill>
                <a:latin typeface="Times New Roman" panose="02020603050405020304" pitchFamily="18" charset="0"/>
                <a:ea typeface="华文中宋" panose="02010600040101010101" charset="-122"/>
              </a:rPr>
              <a:t>A</a:t>
            </a:r>
            <a:r>
              <a:rPr lang="zh-CN" altLang="en-US" sz="2400" b="1" dirty="0" smtClean="0">
                <a:solidFill>
                  <a:schemeClr val="tx1"/>
                </a:solidFill>
                <a:latin typeface="Times New Roman" panose="02020603050405020304" pitchFamily="18" charset="0"/>
                <a:ea typeface="华文中宋" panose="02010600040101010101" charset="-122"/>
              </a:rPr>
              <a:t>可减少污染</a:t>
            </a:r>
            <a:r>
              <a:rPr lang="zh-CN" altLang="en-US" sz="2400" dirty="0" smtClean="0">
                <a:solidFill>
                  <a:schemeClr val="tx1"/>
                </a:solidFill>
                <a:latin typeface="Times New Roman" panose="02020603050405020304" pitchFamily="18" charset="0"/>
                <a:ea typeface="华文中宋" panose="02010600040101010101" charset="-122"/>
              </a:rPr>
              <a:t>，同时软件的错配以及其他未知因素</a:t>
            </a:r>
            <a:r>
              <a:rPr lang="en-US" altLang="zh-CN" sz="2400" i="1" dirty="0" smtClean="0">
                <a:solidFill>
                  <a:schemeClr val="tx1"/>
                </a:solidFill>
                <a:latin typeface="Times New Roman" panose="02020603050405020304" pitchFamily="18" charset="0"/>
                <a:ea typeface="华文中宋" panose="02010600040101010101" charset="-122"/>
              </a:rPr>
              <a:t>(</a:t>
            </a:r>
            <a:r>
              <a:rPr lang="zh-CN" altLang="en-US" sz="2400" i="1" dirty="0" smtClean="0">
                <a:solidFill>
                  <a:schemeClr val="tx1"/>
                </a:solidFill>
                <a:latin typeface="Times New Roman" panose="02020603050405020304" pitchFamily="18" charset="0"/>
                <a:ea typeface="华文中宋" panose="02010600040101010101" charset="-122"/>
              </a:rPr>
              <a:t>在</a:t>
            </a:r>
            <a:r>
              <a:rPr lang="en-US" altLang="zh-CN" sz="2400" i="1" dirty="0" smtClean="0">
                <a:solidFill>
                  <a:schemeClr val="tx1"/>
                </a:solidFill>
                <a:latin typeface="Times New Roman" panose="02020603050405020304" pitchFamily="18" charset="0"/>
                <a:ea typeface="华文中宋" panose="02010600040101010101" charset="-122"/>
              </a:rPr>
              <a:t>4.1</a:t>
            </a:r>
            <a:r>
              <a:rPr lang="zh-CN" altLang="en-US" sz="2400" i="1" dirty="0" smtClean="0">
                <a:solidFill>
                  <a:schemeClr val="tx1"/>
                </a:solidFill>
                <a:latin typeface="Times New Roman" panose="02020603050405020304" pitchFamily="18" charset="0"/>
                <a:ea typeface="华文中宋" panose="02010600040101010101" charset="-122"/>
              </a:rPr>
              <a:t>部分会进一步讨论</a:t>
            </a:r>
            <a:r>
              <a:rPr lang="en-US" altLang="zh-CN" sz="2400" i="1" dirty="0" smtClean="0">
                <a:solidFill>
                  <a:schemeClr val="tx1"/>
                </a:solidFill>
                <a:latin typeface="Times New Roman" panose="02020603050405020304" pitchFamily="18" charset="0"/>
                <a:ea typeface="华文中宋" panose="02010600040101010101" charset="-122"/>
              </a:rPr>
              <a:t>)</a:t>
            </a:r>
            <a:r>
              <a:rPr lang="zh-CN" altLang="en-US" sz="2400" dirty="0" smtClean="0">
                <a:solidFill>
                  <a:schemeClr val="tx1"/>
                </a:solidFill>
                <a:latin typeface="Times New Roman" panose="02020603050405020304" pitchFamily="18" charset="0"/>
                <a:ea typeface="华文中宋" panose="02010600040101010101" charset="-122"/>
              </a:rPr>
              <a:t>会造成微小误差，但是不影响分析结果。</a:t>
            </a:r>
            <a:endParaRPr lang="en-US" altLang="zh-CN" sz="2400" dirty="0">
              <a:solidFill>
                <a:schemeClr val="tx1"/>
              </a:solidFill>
              <a:latin typeface="Times New Roman" panose="02020603050405020304" pitchFamily="18" charset="0"/>
              <a:ea typeface="华文中宋" panose="02010600040101010101" charset="-122"/>
            </a:endParaRPr>
          </a:p>
        </p:txBody>
      </p:sp>
    </p:spTree>
    <p:extLst>
      <p:ext uri="{BB962C8B-B14F-4D97-AF65-F5344CB8AC3E}">
        <p14:creationId xmlns:p14="http://schemas.microsoft.com/office/powerpoint/2010/main" val="138047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wipe(down)">
                                      <p:cBhvr>
                                        <p:cTn id="7" dur="500"/>
                                        <p:tgtEl>
                                          <p:spTgt spid="21">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animEffect transition="in" filter="wipe(down)">
                                      <p:cBhvr>
                                        <p:cTn id="11" dur="500"/>
                                        <p:tgtEl>
                                          <p:spTgt spid="21">
                                            <p:txEl>
                                              <p:pRg st="1" end="1"/>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animEffect transition="in" filter="wipe(down)">
                                      <p:cBhvr>
                                        <p:cTn id="15" dur="500"/>
                                        <p:tgtEl>
                                          <p:spTgt spid="21">
                                            <p:txEl>
                                              <p:pRg st="2" end="2"/>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1">
                                            <p:txEl>
                                              <p:pRg st="3" end="3"/>
                                            </p:txEl>
                                          </p:spTgt>
                                        </p:tgtEl>
                                        <p:attrNameLst>
                                          <p:attrName>style.visibility</p:attrName>
                                        </p:attrNameLst>
                                      </p:cBhvr>
                                      <p:to>
                                        <p:strVal val="visible"/>
                                      </p:to>
                                    </p:set>
                                    <p:animEffect transition="in" filter="wipe(down)">
                                      <p:cBhvr>
                                        <p:cTn id="19" dur="500"/>
                                        <p:tgtEl>
                                          <p:spTgt spid="21">
                                            <p:txEl>
                                              <p:pRg st="3" end="3"/>
                                            </p:txEl>
                                          </p:spTgt>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21">
                                            <p:txEl>
                                              <p:pRg st="4" end="4"/>
                                            </p:txEl>
                                          </p:spTgt>
                                        </p:tgtEl>
                                        <p:attrNameLst>
                                          <p:attrName>style.visibility</p:attrName>
                                        </p:attrNameLst>
                                      </p:cBhvr>
                                      <p:to>
                                        <p:strVal val="visible"/>
                                      </p:to>
                                    </p:set>
                                    <p:animEffect transition="in" filter="wipe(down)">
                                      <p:cBhvr>
                                        <p:cTn id="23" dur="500"/>
                                        <p:tgtEl>
                                          <p:spTgt spid="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10"/>
          <p:cNvSpPr txBox="1"/>
          <p:nvPr/>
        </p:nvSpPr>
        <p:spPr>
          <a:xfrm>
            <a:off x="762219" y="385493"/>
            <a:ext cx="5591284" cy="646331"/>
          </a:xfrm>
          <a:prstGeom prst="rect">
            <a:avLst/>
          </a:prstGeom>
          <a:noFill/>
          <a:ln w="9525">
            <a:noFill/>
          </a:ln>
        </p:spPr>
        <p:txBody>
          <a:bodyPr wrap="square">
            <a:spAutoFit/>
          </a:bodyPr>
          <a:lstStyle/>
          <a:p>
            <a:pPr eaLnBrk="1" hangingPunct="1"/>
            <a:r>
              <a:rPr lang="en-US" altLang="zh-CN" sz="3600" b="1" dirty="0" smtClean="0">
                <a:latin typeface="微软雅黑" panose="020B0503020204020204" pitchFamily="34" charset="-122"/>
                <a:sym typeface="+mn-ea"/>
              </a:rPr>
              <a:t>2.2.2  </a:t>
            </a:r>
            <a:r>
              <a:rPr lang="zh-CN" altLang="en-US" sz="3600" b="1" dirty="0" smtClean="0">
                <a:latin typeface="微软雅黑" panose="020B0503020204020204" pitchFamily="34" charset="-122"/>
                <a:sym typeface="+mn-ea"/>
              </a:rPr>
              <a:t>验证假设</a:t>
            </a:r>
            <a:r>
              <a:rPr lang="zh-CN" altLang="en-US" sz="3600" b="1" spc="300" dirty="0" smtClean="0">
                <a:latin typeface="微软雅黑" panose="020B0503020204020204" pitchFamily="34" charset="-122"/>
                <a:sym typeface="+mn-ea"/>
              </a:rPr>
              <a:t>二</a:t>
            </a:r>
            <a:r>
              <a:rPr lang="en-US" altLang="zh-CN" sz="3600" b="1" spc="300" dirty="0" smtClean="0">
                <a:latin typeface="微软雅黑" panose="020B0503020204020204" pitchFamily="34" charset="-122"/>
                <a:sym typeface="+mn-ea"/>
              </a:rPr>
              <a:t>~</a:t>
            </a:r>
            <a:r>
              <a:rPr lang="zh-CN" altLang="en-US" sz="3600" b="1" spc="300" dirty="0" smtClean="0">
                <a:latin typeface="微软雅黑" panose="020B0503020204020204" pitchFamily="34" charset="-122"/>
                <a:sym typeface="+mn-ea"/>
              </a:rPr>
              <a:t>四</a:t>
            </a:r>
            <a:endParaRPr lang="zh-CN" altLang="en-US" sz="3600" b="1" spc="300" dirty="0">
              <a:latin typeface="微软雅黑" panose="020B0503020204020204" pitchFamily="34" charset="-122"/>
            </a:endParaRPr>
          </a:p>
        </p:txBody>
      </p:sp>
      <p:sp>
        <p:nvSpPr>
          <p:cNvPr id="7171" name="灯片编号占位符 3"/>
          <p:cNvSpPr txBox="1">
            <a:spLocks noGrp="1"/>
          </p:cNvSpPr>
          <p:nvPr>
            <p:ph type="sldNum" sz="quarter" idx="4"/>
          </p:nvPr>
        </p:nvSpPr>
        <p:spPr>
          <a:noFill/>
          <a:ln>
            <a:noFill/>
          </a:ln>
        </p:spPr>
        <p:txBody>
          <a:bodyPr anchor="ctr"/>
          <a:lstStyle/>
          <a:p>
            <a:pPr algn="ctr" eaLnBrk="1" hangingPunct="1"/>
            <a:fld id="{9A0DB2DC-4C9A-4742-B13C-FB6460FD3503}" type="slidenum">
              <a:rPr lang="zh-CN" altLang="en-US" sz="2000" b="1" dirty="0">
                <a:solidFill>
                  <a:schemeClr val="bg1"/>
                </a:solidFill>
              </a:rPr>
              <a:t>14</a:t>
            </a:fld>
            <a:endParaRPr lang="zh-CN" altLang="en-US" sz="2000" b="1" dirty="0">
              <a:solidFill>
                <a:schemeClr val="bg1"/>
              </a:solidFill>
            </a:endParaRPr>
          </a:p>
        </p:txBody>
      </p:sp>
      <p:sp>
        <p:nvSpPr>
          <p:cNvPr id="21" name="矩形 20"/>
          <p:cNvSpPr/>
          <p:nvPr/>
        </p:nvSpPr>
        <p:spPr>
          <a:xfrm>
            <a:off x="394138" y="1166647"/>
            <a:ext cx="11319642" cy="3216167"/>
          </a:xfrm>
          <a:prstGeom prst="rect">
            <a:avLst/>
          </a:prstGeom>
          <a:noFill/>
          <a:ln>
            <a:noFill/>
          </a:ln>
          <a:extLst>
            <a:ext uri="{909E8E84-426E-40DD-AFC4-6F175D3DCCD1}">
              <a14:hiddenFill xmlns:a14="http://schemas.microsoft.com/office/drawing/2010/main">
                <a:solidFill>
                  <a:srgbClr val="ECECEC"/>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rtl="0" eaLnBrk="1" fontAlgn="auto" hangingPunct="1">
              <a:spcBef>
                <a:spcPts val="0"/>
              </a:spcBef>
              <a:spcAft>
                <a:spcPts val="600"/>
              </a:spcAft>
              <a:defRPr/>
            </a:pPr>
            <a:r>
              <a:rPr lang="en-US" altLang="zh-CN" sz="2400" b="1" dirty="0" smtClean="0">
                <a:solidFill>
                  <a:srgbClr val="002060"/>
                </a:solidFill>
                <a:latin typeface="黑体" pitchFamily="49" charset="-122"/>
                <a:ea typeface="黑体" pitchFamily="49" charset="-122"/>
              </a:rPr>
              <a:t>【</a:t>
            </a:r>
            <a:r>
              <a:rPr lang="zh-CN" altLang="en-US" sz="2400" b="1" dirty="0" smtClean="0">
                <a:solidFill>
                  <a:srgbClr val="002060"/>
                </a:solidFill>
                <a:latin typeface="黑体" pitchFamily="49" charset="-122"/>
                <a:ea typeface="黑体" pitchFamily="49" charset="-122"/>
              </a:rPr>
              <a:t>验证思路</a:t>
            </a:r>
            <a:r>
              <a:rPr lang="en-US" altLang="zh-CN" sz="2400" b="1" dirty="0" smtClean="0">
                <a:solidFill>
                  <a:srgbClr val="002060"/>
                </a:solidFill>
                <a:latin typeface="黑体" pitchFamily="49" charset="-122"/>
                <a:ea typeface="黑体" pitchFamily="49" charset="-122"/>
              </a:rPr>
              <a:t>】 </a:t>
            </a:r>
            <a:r>
              <a:rPr lang="zh-CN" altLang="en-US" sz="2400" dirty="0">
                <a:solidFill>
                  <a:schemeClr val="tx1"/>
                </a:solidFill>
                <a:latin typeface="Times New Roman" panose="02020603050405020304" pitchFamily="18" charset="0"/>
                <a:ea typeface="华文中宋" panose="02010600040101010101" charset="-122"/>
              </a:rPr>
              <a:t>为验证血浆样品能否代表孕妇体内的血浆成分，与</a:t>
            </a:r>
            <a:r>
              <a:rPr lang="en-US" altLang="zh-CN" sz="2400" dirty="0">
                <a:solidFill>
                  <a:schemeClr val="tx1"/>
                </a:solidFill>
                <a:latin typeface="Times New Roman" panose="02020603050405020304" pitchFamily="18" charset="0"/>
                <a:ea typeface="华文中宋" panose="02010600040101010101" charset="-122"/>
              </a:rPr>
              <a:t>MPGS</a:t>
            </a:r>
            <a:r>
              <a:rPr lang="zh-CN" altLang="en-US" sz="2400" dirty="0">
                <a:solidFill>
                  <a:schemeClr val="tx1"/>
                </a:solidFill>
                <a:latin typeface="Times New Roman" panose="02020603050405020304" pitchFamily="18" charset="0"/>
                <a:ea typeface="华文中宋" panose="02010600040101010101" charset="-122"/>
              </a:rPr>
              <a:t>的测序结果中各</a:t>
            </a:r>
            <a:r>
              <a:rPr lang="zh-CN" altLang="en-US" sz="2400" dirty="0" smtClean="0">
                <a:solidFill>
                  <a:schemeClr val="tx1"/>
                </a:solidFill>
                <a:latin typeface="Times New Roman" panose="02020603050405020304" pitchFamily="18" charset="0"/>
                <a:ea typeface="华文中宋" panose="02010600040101010101" charset="-122"/>
              </a:rPr>
              <a:t>染色体比重能否</a:t>
            </a:r>
            <a:r>
              <a:rPr lang="zh-CN" altLang="en-US" sz="2400" dirty="0">
                <a:solidFill>
                  <a:schemeClr val="tx1"/>
                </a:solidFill>
                <a:latin typeface="Times New Roman" panose="02020603050405020304" pitchFamily="18" charset="0"/>
                <a:ea typeface="华文中宋" panose="02010600040101010101" charset="-122"/>
              </a:rPr>
              <a:t>与人类基因组</a:t>
            </a:r>
            <a:r>
              <a:rPr lang="zh-CN" altLang="en-US" sz="2400" dirty="0" smtClean="0">
                <a:solidFill>
                  <a:schemeClr val="tx1"/>
                </a:solidFill>
                <a:latin typeface="Times New Roman" panose="02020603050405020304" pitchFamily="18" charset="0"/>
                <a:ea typeface="华文中宋" panose="02010600040101010101" charset="-122"/>
              </a:rPr>
              <a:t>中各染色体比重呈</a:t>
            </a:r>
            <a:r>
              <a:rPr lang="zh-CN" altLang="en-US" sz="2400" dirty="0">
                <a:solidFill>
                  <a:schemeClr val="tx1"/>
                </a:solidFill>
                <a:latin typeface="Times New Roman" panose="02020603050405020304" pitchFamily="18" charset="0"/>
                <a:ea typeface="华文中宋" panose="02010600040101010101" charset="-122"/>
              </a:rPr>
              <a:t>相关性，</a:t>
            </a:r>
            <a:r>
              <a:rPr lang="zh-CN" altLang="en-US" sz="2400" b="1" dirty="0">
                <a:solidFill>
                  <a:schemeClr val="tx1"/>
                </a:solidFill>
                <a:latin typeface="Times New Roman" panose="02020603050405020304" pitchFamily="18" charset="0"/>
                <a:ea typeface="华文中宋" panose="02010600040101010101" charset="-122"/>
              </a:rPr>
              <a:t>可通过获得已知</a:t>
            </a:r>
            <a:r>
              <a:rPr lang="zh-CN" altLang="en-US" sz="2400" b="1" dirty="0" smtClean="0">
                <a:solidFill>
                  <a:schemeClr val="tx1"/>
                </a:solidFill>
                <a:latin typeface="Times New Roman" panose="02020603050405020304" pitchFamily="18" charset="0"/>
                <a:ea typeface="华文中宋" panose="02010600040101010101" charset="-122"/>
              </a:rPr>
              <a:t>的整套人类</a:t>
            </a:r>
            <a:r>
              <a:rPr lang="zh-CN" altLang="en-US" sz="2400" b="1" dirty="0">
                <a:solidFill>
                  <a:schemeClr val="tx1"/>
                </a:solidFill>
                <a:latin typeface="Times New Roman" panose="02020603050405020304" pitchFamily="18" charset="0"/>
                <a:ea typeface="华文中宋" panose="02010600040101010101" charset="-122"/>
              </a:rPr>
              <a:t>基因组中各染色体的相对</a:t>
            </a:r>
            <a:r>
              <a:rPr lang="zh-CN" altLang="en-US" sz="2400" b="1" dirty="0" smtClean="0">
                <a:solidFill>
                  <a:schemeClr val="tx1"/>
                </a:solidFill>
                <a:latin typeface="Times New Roman" panose="02020603050405020304" pitchFamily="18" charset="0"/>
                <a:ea typeface="华文中宋" panose="02010600040101010101" charset="-122"/>
              </a:rPr>
              <a:t>大小值作为参考，与</a:t>
            </a:r>
            <a:r>
              <a:rPr lang="zh-CN" altLang="en-US" sz="2400" b="1" dirty="0">
                <a:solidFill>
                  <a:schemeClr val="tx1"/>
                </a:solidFill>
                <a:latin typeface="Times New Roman" panose="02020603050405020304" pitchFamily="18" charset="0"/>
                <a:ea typeface="华文中宋" panose="02010600040101010101" charset="-122"/>
              </a:rPr>
              <a:t>测序得到</a:t>
            </a:r>
            <a:r>
              <a:rPr lang="zh-CN" altLang="en-US" sz="2400" b="1" dirty="0" smtClean="0">
                <a:solidFill>
                  <a:schemeClr val="tx1"/>
                </a:solidFill>
                <a:latin typeface="Times New Roman" panose="02020603050405020304" pitchFamily="18" charset="0"/>
                <a:ea typeface="华文中宋" panose="02010600040101010101" charset="-122"/>
              </a:rPr>
              <a:t>的样本中各染色体</a:t>
            </a:r>
            <a:r>
              <a:rPr lang="en-US" altLang="zh-CN" sz="2400" b="1" dirty="0" smtClean="0">
                <a:solidFill>
                  <a:schemeClr val="tx1"/>
                </a:solidFill>
                <a:latin typeface="Times New Roman" panose="02020603050405020304" pitchFamily="18" charset="0"/>
                <a:ea typeface="华文中宋" panose="02010600040101010101" charset="-122"/>
              </a:rPr>
              <a:t>%</a:t>
            </a:r>
            <a:r>
              <a:rPr lang="en-US" altLang="zh-CN" sz="2400" b="1" dirty="0" err="1" smtClean="0">
                <a:solidFill>
                  <a:schemeClr val="tx1"/>
                </a:solidFill>
                <a:latin typeface="Times New Roman" panose="02020603050405020304" pitchFamily="18" charset="0"/>
                <a:ea typeface="华文中宋" panose="02010600040101010101" charset="-122"/>
              </a:rPr>
              <a:t>chrN</a:t>
            </a:r>
            <a:r>
              <a:rPr lang="zh-CN" altLang="en-US" sz="2400" b="1" dirty="0" smtClean="0">
                <a:solidFill>
                  <a:schemeClr val="tx1"/>
                </a:solidFill>
                <a:latin typeface="Times New Roman" panose="02020603050405020304" pitchFamily="18" charset="0"/>
                <a:ea typeface="华文中宋" panose="02010600040101010101" charset="-122"/>
              </a:rPr>
              <a:t>比值进行</a:t>
            </a:r>
            <a:r>
              <a:rPr lang="zh-CN" altLang="en-US" sz="2400" b="1" dirty="0">
                <a:solidFill>
                  <a:schemeClr val="tx1"/>
                </a:solidFill>
                <a:latin typeface="Times New Roman" panose="02020603050405020304" pitchFamily="18" charset="0"/>
                <a:ea typeface="华文中宋" panose="02010600040101010101" charset="-122"/>
              </a:rPr>
              <a:t>比较分析</a:t>
            </a:r>
            <a:r>
              <a:rPr lang="zh-CN" altLang="en-US" sz="2400" dirty="0">
                <a:solidFill>
                  <a:schemeClr val="tx1"/>
                </a:solidFill>
                <a:latin typeface="Times New Roman" panose="02020603050405020304" pitchFamily="18" charset="0"/>
                <a:ea typeface="华文中宋" panose="02010600040101010101" charset="-122"/>
              </a:rPr>
              <a:t>。</a:t>
            </a:r>
            <a:endParaRPr lang="en-US" altLang="zh-CN" sz="2400" dirty="0">
              <a:solidFill>
                <a:schemeClr val="tx1"/>
              </a:solidFill>
              <a:latin typeface="Times New Roman" panose="02020603050405020304" pitchFamily="18" charset="0"/>
              <a:ea typeface="华文中宋" panose="02010600040101010101" charset="-122"/>
            </a:endParaRPr>
          </a:p>
          <a:p>
            <a:pPr rtl="0" eaLnBrk="1" fontAlgn="auto" hangingPunct="1">
              <a:spcBef>
                <a:spcPts val="0"/>
              </a:spcBef>
              <a:spcAft>
                <a:spcPts val="600"/>
              </a:spcAft>
              <a:defRPr/>
            </a:pPr>
            <a:r>
              <a:rPr lang="en-US" altLang="zh-CN" sz="2400" b="1" dirty="0">
                <a:solidFill>
                  <a:srgbClr val="002060"/>
                </a:solidFill>
                <a:latin typeface="黑体" pitchFamily="49" charset="-122"/>
                <a:ea typeface="黑体" pitchFamily="49" charset="-122"/>
              </a:rPr>
              <a:t>【</a:t>
            </a:r>
            <a:r>
              <a:rPr lang="zh-CN" altLang="en-US" sz="2400" b="1" dirty="0" smtClean="0">
                <a:solidFill>
                  <a:srgbClr val="002060"/>
                </a:solidFill>
                <a:latin typeface="黑体" pitchFamily="49" charset="-122"/>
                <a:ea typeface="黑体" pitchFamily="49" charset="-122"/>
              </a:rPr>
              <a:t>验证</a:t>
            </a:r>
            <a:r>
              <a:rPr lang="zh-CN" altLang="en-US" sz="2400" b="1" dirty="0">
                <a:solidFill>
                  <a:srgbClr val="002060"/>
                </a:solidFill>
                <a:latin typeface="黑体" pitchFamily="49" charset="-122"/>
                <a:ea typeface="黑体" pitchFamily="49" charset="-122"/>
              </a:rPr>
              <a:t>方法</a:t>
            </a:r>
            <a:r>
              <a:rPr lang="en-US" altLang="zh-CN" sz="2400" b="1" dirty="0" smtClean="0">
                <a:solidFill>
                  <a:srgbClr val="002060"/>
                </a:solidFill>
                <a:latin typeface="黑体" pitchFamily="49" charset="-122"/>
                <a:ea typeface="黑体" pitchFamily="49" charset="-122"/>
              </a:rPr>
              <a:t>】 </a:t>
            </a:r>
            <a:r>
              <a:rPr lang="zh-CN" altLang="en-US" sz="2400" dirty="0">
                <a:solidFill>
                  <a:schemeClr val="tx1"/>
                </a:solidFill>
                <a:latin typeface="Times New Roman" panose="02020603050405020304" pitchFamily="18" charset="0"/>
                <a:ea typeface="华文中宋" panose="02010600040101010101" charset="-122"/>
              </a:rPr>
              <a:t>从</a:t>
            </a:r>
            <a:r>
              <a:rPr lang="en-US" altLang="zh-CN" sz="2400" dirty="0" err="1">
                <a:solidFill>
                  <a:schemeClr val="tx1"/>
                </a:solidFill>
                <a:latin typeface="Times New Roman" panose="02020603050405020304" pitchFamily="18" charset="0"/>
                <a:ea typeface="华文中宋" panose="02010600040101010101" charset="-122"/>
              </a:rPr>
              <a:t>Ensembl</a:t>
            </a:r>
            <a:r>
              <a:rPr lang="zh-CN" altLang="en-US" sz="2400" dirty="0">
                <a:solidFill>
                  <a:schemeClr val="tx1"/>
                </a:solidFill>
                <a:latin typeface="Times New Roman" panose="02020603050405020304" pitchFamily="18" charset="0"/>
                <a:ea typeface="华文中宋" panose="02010600040101010101" charset="-122"/>
              </a:rPr>
              <a:t>数据库中下载去重复的人类</a:t>
            </a:r>
            <a:r>
              <a:rPr lang="zh-CN" altLang="en-US" sz="2400" dirty="0" smtClean="0">
                <a:solidFill>
                  <a:schemeClr val="tx1"/>
                </a:solidFill>
                <a:latin typeface="Times New Roman" panose="02020603050405020304" pitchFamily="18" charset="0"/>
                <a:ea typeface="华文中宋" panose="02010600040101010101" charset="-122"/>
              </a:rPr>
              <a:t>女性全套基因组</a:t>
            </a:r>
            <a:r>
              <a:rPr lang="zh-CN" altLang="en-US" sz="2400" dirty="0">
                <a:solidFill>
                  <a:schemeClr val="tx1"/>
                </a:solidFill>
                <a:latin typeface="Times New Roman" panose="02020603050405020304" pitchFamily="18" charset="0"/>
                <a:ea typeface="华文中宋" panose="02010600040101010101" charset="-122"/>
              </a:rPr>
              <a:t>数据</a:t>
            </a:r>
            <a:r>
              <a:rPr lang="en-US" altLang="zh-CN" sz="2400" dirty="0">
                <a:solidFill>
                  <a:schemeClr val="tx1"/>
                </a:solidFill>
                <a:latin typeface="Times New Roman" panose="02020603050405020304" pitchFamily="18" charset="0"/>
                <a:ea typeface="华文中宋" panose="02010600040101010101" charset="-122"/>
              </a:rPr>
              <a:t>(</a:t>
            </a:r>
            <a:r>
              <a:rPr lang="zh-CN" altLang="en-US" sz="2400" dirty="0">
                <a:solidFill>
                  <a:schemeClr val="tx1"/>
                </a:solidFill>
                <a:latin typeface="Times New Roman" panose="02020603050405020304" pitchFamily="18" charset="0"/>
                <a:ea typeface="华文中宋" panose="02010600040101010101" charset="-122"/>
              </a:rPr>
              <a:t>由于样本中的</a:t>
            </a:r>
            <a:r>
              <a:rPr lang="en-US" altLang="zh-CN" sz="2400" dirty="0">
                <a:solidFill>
                  <a:schemeClr val="tx1"/>
                </a:solidFill>
                <a:latin typeface="Times New Roman" panose="02020603050405020304" pitchFamily="18" charset="0"/>
                <a:ea typeface="华文中宋" panose="02010600040101010101" charset="-122"/>
              </a:rPr>
              <a:t>DNA</a:t>
            </a:r>
            <a:r>
              <a:rPr lang="zh-CN" altLang="en-US" sz="2400" dirty="0">
                <a:solidFill>
                  <a:schemeClr val="tx1"/>
                </a:solidFill>
                <a:latin typeface="Times New Roman" panose="02020603050405020304" pitchFamily="18" charset="0"/>
                <a:ea typeface="华文中宋" panose="02010600040101010101" charset="-122"/>
              </a:rPr>
              <a:t>以女性为主</a:t>
            </a:r>
            <a:r>
              <a:rPr lang="en-US" altLang="zh-CN" sz="2400" dirty="0">
                <a:solidFill>
                  <a:schemeClr val="tx1"/>
                </a:solidFill>
                <a:latin typeface="Times New Roman" panose="02020603050405020304" pitchFamily="18" charset="0"/>
                <a:ea typeface="华文中宋" panose="02010600040101010101" charset="-122"/>
              </a:rPr>
              <a:t>)</a:t>
            </a:r>
            <a:r>
              <a:rPr lang="zh-CN" altLang="en-US" sz="2400" dirty="0" smtClean="0">
                <a:solidFill>
                  <a:schemeClr val="tx1"/>
                </a:solidFill>
                <a:latin typeface="Times New Roman" panose="02020603050405020304" pitchFamily="18" charset="0"/>
                <a:ea typeface="华文中宋" panose="02010600040101010101" charset="-122"/>
              </a:rPr>
              <a:t>，并将人类女性参考基因组的各染色体比重与</a:t>
            </a:r>
            <a:r>
              <a:rPr lang="zh-CN" altLang="en-US" sz="2400" dirty="0">
                <a:solidFill>
                  <a:schemeClr val="tx1"/>
                </a:solidFill>
                <a:latin typeface="Times New Roman" panose="02020603050405020304" pitchFamily="18" charset="0"/>
                <a:ea typeface="华文中宋" panose="02010600040101010101" charset="-122"/>
              </a:rPr>
              <a:t>样本中的</a:t>
            </a:r>
            <a:r>
              <a:rPr lang="en-US" altLang="zh-CN" sz="2400" dirty="0">
                <a:solidFill>
                  <a:schemeClr val="tx1"/>
                </a:solidFill>
                <a:latin typeface="Times New Roman" panose="02020603050405020304" pitchFamily="18" charset="0"/>
                <a:ea typeface="华文中宋" panose="02010600040101010101" charset="-122"/>
              </a:rPr>
              <a:t>%</a:t>
            </a:r>
            <a:r>
              <a:rPr lang="en-US" altLang="zh-CN" sz="2400" dirty="0" err="1">
                <a:solidFill>
                  <a:schemeClr val="tx1"/>
                </a:solidFill>
                <a:latin typeface="Times New Roman" panose="02020603050405020304" pitchFamily="18" charset="0"/>
                <a:ea typeface="华文中宋" panose="02010600040101010101" charset="-122"/>
              </a:rPr>
              <a:t>chrN</a:t>
            </a:r>
            <a:r>
              <a:rPr lang="zh-CN" altLang="en-US" sz="2400" dirty="0">
                <a:solidFill>
                  <a:schemeClr val="tx1"/>
                </a:solidFill>
                <a:latin typeface="Times New Roman" panose="02020603050405020304" pitchFamily="18" charset="0"/>
                <a:ea typeface="华文中宋" panose="02010600040101010101" charset="-122"/>
              </a:rPr>
              <a:t>做</a:t>
            </a:r>
            <a:r>
              <a:rPr lang="zh-CN" altLang="en-US" sz="2400" b="1" dirty="0">
                <a:solidFill>
                  <a:schemeClr val="tx1"/>
                </a:solidFill>
                <a:latin typeface="Times New Roman" panose="02020603050405020304" pitchFamily="18" charset="0"/>
                <a:ea typeface="华文中宋" panose="02010600040101010101" charset="-122"/>
              </a:rPr>
              <a:t>线性回归分析</a:t>
            </a:r>
            <a:r>
              <a:rPr lang="zh-CN" altLang="en-US" sz="2400" dirty="0">
                <a:solidFill>
                  <a:schemeClr val="tx1"/>
                </a:solidFill>
                <a:latin typeface="Times New Roman" panose="02020603050405020304" pitchFamily="18" charset="0"/>
                <a:ea typeface="华文中宋" panose="02010600040101010101" charset="-122"/>
              </a:rPr>
              <a:t>。</a:t>
            </a:r>
            <a:endParaRPr lang="en-US" altLang="zh-CN" sz="2400" dirty="0">
              <a:solidFill>
                <a:schemeClr val="tx1"/>
              </a:solidFill>
              <a:latin typeface="Times New Roman" panose="02020603050405020304" pitchFamily="18" charset="0"/>
              <a:ea typeface="华文中宋" panose="02010600040101010101" charset="-122"/>
            </a:endParaRPr>
          </a:p>
          <a:p>
            <a:pPr rtl="0" eaLnBrk="1" fontAlgn="auto" hangingPunct="1">
              <a:spcBef>
                <a:spcPts val="0"/>
              </a:spcBef>
              <a:spcAft>
                <a:spcPts val="600"/>
              </a:spcAft>
              <a:defRPr/>
            </a:pPr>
            <a:r>
              <a:rPr lang="en-US" altLang="zh-CN" sz="2400" b="1" dirty="0">
                <a:solidFill>
                  <a:srgbClr val="002060"/>
                </a:solidFill>
                <a:latin typeface="黑体" pitchFamily="49" charset="-122"/>
                <a:ea typeface="黑体" pitchFamily="49" charset="-122"/>
              </a:rPr>
              <a:t>【</a:t>
            </a:r>
            <a:r>
              <a:rPr lang="zh-CN" altLang="en-US" sz="2400" b="1" dirty="0" smtClean="0">
                <a:solidFill>
                  <a:srgbClr val="002060"/>
                </a:solidFill>
                <a:latin typeface="黑体" pitchFamily="49" charset="-122"/>
                <a:ea typeface="黑体" pitchFamily="49" charset="-122"/>
              </a:rPr>
              <a:t>实验数据</a:t>
            </a:r>
            <a:r>
              <a:rPr lang="en-US" altLang="zh-CN" sz="2400" b="1" dirty="0" smtClean="0">
                <a:solidFill>
                  <a:srgbClr val="002060"/>
                </a:solidFill>
                <a:latin typeface="黑体" pitchFamily="49" charset="-122"/>
                <a:ea typeface="黑体" pitchFamily="49" charset="-122"/>
              </a:rPr>
              <a:t>】 </a:t>
            </a:r>
            <a:r>
              <a:rPr lang="zh-CN" altLang="en-US" sz="2400" dirty="0">
                <a:solidFill>
                  <a:schemeClr val="tx1"/>
                </a:solidFill>
                <a:latin typeface="Times New Roman" panose="02020603050405020304" pitchFamily="18" charset="0"/>
                <a:ea typeface="华文中宋" panose="02010600040101010101" charset="-122"/>
              </a:rPr>
              <a:t>验证假设一中使用的三组两种方法的六套数据。</a:t>
            </a:r>
            <a:endParaRPr lang="en-US" altLang="zh-CN" sz="2400" dirty="0">
              <a:solidFill>
                <a:schemeClr val="tx1"/>
              </a:solidFill>
              <a:latin typeface="Times New Roman" panose="02020603050405020304" pitchFamily="18" charset="0"/>
              <a:ea typeface="华文中宋" panose="02010600040101010101" charset="-122"/>
            </a:endParaRPr>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069" y="4467497"/>
            <a:ext cx="10073261" cy="2250415"/>
          </a:xfrm>
          <a:prstGeom prst="rect">
            <a:avLst/>
          </a:prstGeom>
        </p:spPr>
      </p:pic>
    </p:spTree>
    <p:extLst>
      <p:ext uri="{BB962C8B-B14F-4D97-AF65-F5344CB8AC3E}">
        <p14:creationId xmlns:p14="http://schemas.microsoft.com/office/powerpoint/2010/main" val="7691804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10"/>
          <p:cNvSpPr txBox="1"/>
          <p:nvPr/>
        </p:nvSpPr>
        <p:spPr>
          <a:xfrm>
            <a:off x="762219" y="385493"/>
            <a:ext cx="5985422" cy="646331"/>
          </a:xfrm>
          <a:prstGeom prst="rect">
            <a:avLst/>
          </a:prstGeom>
          <a:noFill/>
          <a:ln w="9525">
            <a:noFill/>
          </a:ln>
        </p:spPr>
        <p:txBody>
          <a:bodyPr wrap="square">
            <a:spAutoFit/>
          </a:bodyPr>
          <a:lstStyle/>
          <a:p>
            <a:pPr eaLnBrk="1" hangingPunct="1"/>
            <a:r>
              <a:rPr lang="en-US" altLang="zh-CN" sz="3600" b="1" dirty="0" smtClean="0">
                <a:latin typeface="微软雅黑" panose="020B0503020204020204" pitchFamily="34" charset="-122"/>
                <a:sym typeface="+mn-ea"/>
              </a:rPr>
              <a:t>2.2.2  </a:t>
            </a:r>
            <a:r>
              <a:rPr lang="zh-CN" altLang="en-US" sz="3600" b="1" dirty="0" smtClean="0">
                <a:latin typeface="微软雅黑" panose="020B0503020204020204" pitchFamily="34" charset="-122"/>
                <a:sym typeface="+mn-ea"/>
              </a:rPr>
              <a:t>验证假设</a:t>
            </a:r>
            <a:r>
              <a:rPr lang="zh-CN" altLang="en-US" sz="3600" b="1" spc="300" dirty="0" smtClean="0">
                <a:latin typeface="微软雅黑" panose="020B0503020204020204" pitchFamily="34" charset="-122"/>
                <a:sym typeface="+mn-ea"/>
              </a:rPr>
              <a:t>二</a:t>
            </a:r>
            <a:r>
              <a:rPr lang="en-US" altLang="zh-CN" sz="3600" b="1" spc="300" dirty="0" smtClean="0">
                <a:latin typeface="微软雅黑" panose="020B0503020204020204" pitchFamily="34" charset="-122"/>
                <a:sym typeface="+mn-ea"/>
              </a:rPr>
              <a:t>~</a:t>
            </a:r>
            <a:r>
              <a:rPr lang="zh-CN" altLang="en-US" sz="3600" b="1" spc="300" dirty="0" smtClean="0">
                <a:latin typeface="微软雅黑" panose="020B0503020204020204" pitchFamily="34" charset="-122"/>
                <a:sym typeface="+mn-ea"/>
              </a:rPr>
              <a:t>四</a:t>
            </a:r>
            <a:r>
              <a:rPr lang="en-US" altLang="zh-CN" sz="3600" b="1" spc="300" dirty="0" smtClean="0">
                <a:latin typeface="微软雅黑" panose="020B0503020204020204" pitchFamily="34" charset="-122"/>
                <a:sym typeface="+mn-ea"/>
              </a:rPr>
              <a:t>(</a:t>
            </a:r>
            <a:r>
              <a:rPr lang="zh-CN" altLang="en-US" sz="3600" b="1" spc="300" dirty="0" smtClean="0">
                <a:latin typeface="微软雅黑" panose="020B0503020204020204" pitchFamily="34" charset="-122"/>
                <a:sym typeface="+mn-ea"/>
              </a:rPr>
              <a:t>续</a:t>
            </a:r>
            <a:r>
              <a:rPr lang="en-US" altLang="zh-CN" sz="3600" b="1" spc="300" dirty="0" smtClean="0">
                <a:latin typeface="微软雅黑" panose="020B0503020204020204" pitchFamily="34" charset="-122"/>
                <a:sym typeface="+mn-ea"/>
              </a:rPr>
              <a:t>)</a:t>
            </a:r>
            <a:endParaRPr lang="zh-CN" altLang="en-US" sz="3600" b="1" spc="300" dirty="0">
              <a:latin typeface="微软雅黑" panose="020B0503020204020204" pitchFamily="34" charset="-122"/>
            </a:endParaRPr>
          </a:p>
        </p:txBody>
      </p:sp>
      <p:sp>
        <p:nvSpPr>
          <p:cNvPr id="7171" name="灯片编号占位符 3"/>
          <p:cNvSpPr txBox="1">
            <a:spLocks noGrp="1"/>
          </p:cNvSpPr>
          <p:nvPr>
            <p:ph type="sldNum" sz="quarter" idx="4"/>
          </p:nvPr>
        </p:nvSpPr>
        <p:spPr>
          <a:noFill/>
          <a:ln>
            <a:noFill/>
          </a:ln>
        </p:spPr>
        <p:txBody>
          <a:bodyPr anchor="ctr"/>
          <a:lstStyle/>
          <a:p>
            <a:pPr algn="ctr" eaLnBrk="1" hangingPunct="1"/>
            <a:fld id="{9A0DB2DC-4C9A-4742-B13C-FB6460FD3503}" type="slidenum">
              <a:rPr lang="zh-CN" altLang="en-US" sz="2000" b="1" dirty="0">
                <a:solidFill>
                  <a:schemeClr val="bg1"/>
                </a:solidFill>
              </a:rPr>
              <a:t>15</a:t>
            </a:fld>
            <a:endParaRPr lang="zh-CN" altLang="en-US" sz="2000" b="1" dirty="0">
              <a:solidFill>
                <a:schemeClr val="bg1"/>
              </a:solidFill>
            </a:endParaRPr>
          </a:p>
        </p:txBody>
      </p:sp>
      <p:sp>
        <p:nvSpPr>
          <p:cNvPr id="21" name="矩形 20"/>
          <p:cNvSpPr/>
          <p:nvPr/>
        </p:nvSpPr>
        <p:spPr>
          <a:xfrm>
            <a:off x="394138" y="1166647"/>
            <a:ext cx="11477296" cy="2396360"/>
          </a:xfrm>
          <a:prstGeom prst="rect">
            <a:avLst/>
          </a:prstGeom>
          <a:noFill/>
          <a:ln>
            <a:noFill/>
          </a:ln>
          <a:extLst>
            <a:ext uri="{909E8E84-426E-40DD-AFC4-6F175D3DCCD1}">
              <a14:hiddenFill xmlns:a14="http://schemas.microsoft.com/office/drawing/2010/main">
                <a:solidFill>
                  <a:srgbClr val="ECECEC"/>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rtl="0" eaLnBrk="1" fontAlgn="auto" hangingPunct="1">
              <a:lnSpc>
                <a:spcPct val="120000"/>
              </a:lnSpc>
              <a:spcBef>
                <a:spcPts val="0"/>
              </a:spcBef>
              <a:spcAft>
                <a:spcPts val="600"/>
              </a:spcAft>
              <a:defRPr/>
            </a:pPr>
            <a:r>
              <a:rPr lang="en-US" altLang="zh-CN" sz="2000" b="1" dirty="0" smtClean="0">
                <a:solidFill>
                  <a:srgbClr val="002060"/>
                </a:solidFill>
                <a:latin typeface="黑体" pitchFamily="49" charset="-122"/>
                <a:ea typeface="黑体" pitchFamily="49" charset="-122"/>
              </a:rPr>
              <a:t>【</a:t>
            </a:r>
            <a:r>
              <a:rPr lang="zh-CN" altLang="en-US" sz="2000" b="1" dirty="0" smtClean="0">
                <a:solidFill>
                  <a:srgbClr val="002060"/>
                </a:solidFill>
                <a:latin typeface="黑体" pitchFamily="49" charset="-122"/>
                <a:ea typeface="黑体" pitchFamily="49" charset="-122"/>
              </a:rPr>
              <a:t>实验结果</a:t>
            </a:r>
            <a:r>
              <a:rPr lang="en-US" altLang="zh-CN" sz="2000" b="1" dirty="0" smtClean="0">
                <a:solidFill>
                  <a:srgbClr val="002060"/>
                </a:solidFill>
                <a:latin typeface="黑体" pitchFamily="49" charset="-122"/>
                <a:ea typeface="黑体" pitchFamily="49" charset="-122"/>
              </a:rPr>
              <a:t>】 </a:t>
            </a:r>
            <a:r>
              <a:rPr lang="zh-CN" altLang="en-US" sz="2000" dirty="0">
                <a:solidFill>
                  <a:schemeClr val="tx1"/>
                </a:solidFill>
                <a:latin typeface="Times New Roman" panose="02020603050405020304" pitchFamily="18" charset="0"/>
                <a:ea typeface="华文中宋" panose="02010600040101010101" charset="-122"/>
              </a:rPr>
              <a:t>用</a:t>
            </a:r>
            <a:r>
              <a:rPr lang="zh-CN" altLang="en-US" sz="2000" b="1" dirty="0">
                <a:solidFill>
                  <a:schemeClr val="tx1"/>
                </a:solidFill>
                <a:latin typeface="Times New Roman" panose="02020603050405020304" pitchFamily="18" charset="0"/>
                <a:ea typeface="华文中宋" panose="02010600040101010101" charset="-122"/>
              </a:rPr>
              <a:t>方法</a:t>
            </a:r>
            <a:r>
              <a:rPr lang="en-US" altLang="zh-CN" sz="2000" b="1" dirty="0">
                <a:solidFill>
                  <a:schemeClr val="tx1"/>
                </a:solidFill>
                <a:latin typeface="Times New Roman" panose="02020603050405020304" pitchFamily="18" charset="0"/>
                <a:ea typeface="华文中宋" panose="02010600040101010101" charset="-122"/>
              </a:rPr>
              <a:t>A</a:t>
            </a:r>
            <a:r>
              <a:rPr lang="zh-CN" altLang="en-US" sz="2000" b="1" dirty="0">
                <a:solidFill>
                  <a:schemeClr val="tx1"/>
                </a:solidFill>
                <a:latin typeface="Times New Roman" panose="02020603050405020304" pitchFamily="18" charset="0"/>
                <a:ea typeface="华文中宋" panose="02010600040101010101" charset="-122"/>
              </a:rPr>
              <a:t>测得的</a:t>
            </a:r>
            <a:r>
              <a:rPr lang="zh-CN" altLang="en-US" sz="2000" b="1" dirty="0" smtClean="0">
                <a:solidFill>
                  <a:schemeClr val="tx1"/>
                </a:solidFill>
                <a:latin typeface="Times New Roman" panose="02020603050405020304" pitchFamily="18" charset="0"/>
                <a:ea typeface="华文中宋" panose="02010600040101010101" charset="-122"/>
              </a:rPr>
              <a:t>样本中</a:t>
            </a:r>
            <a:r>
              <a:rPr lang="zh-CN" altLang="en-US" sz="2000" b="1" dirty="0">
                <a:solidFill>
                  <a:schemeClr val="tx1"/>
                </a:solidFill>
                <a:latin typeface="Times New Roman" panose="02020603050405020304" pitchFamily="18" charset="0"/>
                <a:ea typeface="华文中宋" panose="02010600040101010101" charset="-122"/>
              </a:rPr>
              <a:t>各染色体比重分布</a:t>
            </a:r>
            <a:r>
              <a:rPr lang="zh-CN" altLang="en-US" sz="2000" dirty="0">
                <a:solidFill>
                  <a:schemeClr val="tx1"/>
                </a:solidFill>
                <a:latin typeface="Times New Roman" panose="02020603050405020304" pitchFamily="18" charset="0"/>
                <a:ea typeface="华文中宋" panose="02010600040101010101" charset="-122"/>
              </a:rPr>
              <a:t>比用方法</a:t>
            </a:r>
            <a:r>
              <a:rPr lang="en-US" altLang="zh-CN" sz="2000" dirty="0">
                <a:solidFill>
                  <a:schemeClr val="tx1"/>
                </a:solidFill>
                <a:latin typeface="Times New Roman" panose="02020603050405020304" pitchFamily="18" charset="0"/>
                <a:ea typeface="华文中宋" panose="02010600040101010101" charset="-122"/>
              </a:rPr>
              <a:t>B</a:t>
            </a:r>
            <a:r>
              <a:rPr lang="zh-CN" altLang="en-US" sz="2000" dirty="0">
                <a:solidFill>
                  <a:schemeClr val="tx1"/>
                </a:solidFill>
                <a:latin typeface="Times New Roman" panose="02020603050405020304" pitchFamily="18" charset="0"/>
                <a:ea typeface="华文中宋" panose="02010600040101010101" charset="-122"/>
              </a:rPr>
              <a:t>测得的，更加</a:t>
            </a:r>
            <a:r>
              <a:rPr lang="zh-CN" altLang="en-US" sz="2000" b="1" dirty="0">
                <a:solidFill>
                  <a:schemeClr val="tx1"/>
                </a:solidFill>
                <a:latin typeface="Times New Roman" panose="02020603050405020304" pitchFamily="18" charset="0"/>
                <a:ea typeface="华文中宋" panose="02010600040101010101" charset="-122"/>
              </a:rPr>
              <a:t>接近于参考的人类</a:t>
            </a:r>
            <a:r>
              <a:rPr lang="zh-CN" altLang="en-US" sz="2000" b="1" dirty="0" smtClean="0">
                <a:solidFill>
                  <a:schemeClr val="tx1"/>
                </a:solidFill>
                <a:latin typeface="Times New Roman" panose="02020603050405020304" pitchFamily="18" charset="0"/>
                <a:ea typeface="华文中宋" panose="02010600040101010101" charset="-122"/>
              </a:rPr>
              <a:t>基因组中各染色体的分布</a:t>
            </a:r>
            <a:r>
              <a:rPr lang="zh-CN" altLang="en-US" sz="2000" b="1" dirty="0">
                <a:solidFill>
                  <a:schemeClr val="tx1"/>
                </a:solidFill>
                <a:latin typeface="Times New Roman" panose="02020603050405020304" pitchFamily="18" charset="0"/>
                <a:ea typeface="华文中宋" panose="02010600040101010101" charset="-122"/>
              </a:rPr>
              <a:t>情况</a:t>
            </a:r>
            <a:r>
              <a:rPr lang="zh-CN" altLang="en-US" sz="2000" dirty="0">
                <a:solidFill>
                  <a:schemeClr val="tx1"/>
                </a:solidFill>
                <a:latin typeface="Times New Roman" panose="02020603050405020304" pitchFamily="18" charset="0"/>
                <a:ea typeface="华文中宋" panose="02010600040101010101" charset="-122"/>
              </a:rPr>
              <a:t>；从线性回归分析中也能看出：</a:t>
            </a:r>
            <a:r>
              <a:rPr lang="zh-CN" altLang="en-US" sz="2000" b="1" dirty="0">
                <a:solidFill>
                  <a:schemeClr val="tx1"/>
                </a:solidFill>
                <a:latin typeface="Times New Roman" panose="02020603050405020304" pitchFamily="18" charset="0"/>
                <a:ea typeface="华文中宋" panose="02010600040101010101" charset="-122"/>
              </a:rPr>
              <a:t>样本</a:t>
            </a:r>
            <a:r>
              <a:rPr lang="en-US" altLang="zh-CN" sz="2000" b="1" dirty="0">
                <a:solidFill>
                  <a:schemeClr val="tx1"/>
                </a:solidFill>
                <a:latin typeface="Times New Roman" panose="02020603050405020304" pitchFamily="18" charset="0"/>
                <a:ea typeface="华文中宋" panose="02010600040101010101" charset="-122"/>
              </a:rPr>
              <a:t>1A,2A,3A</a:t>
            </a:r>
            <a:r>
              <a:rPr lang="zh-CN" altLang="en-US" sz="2000" b="1" dirty="0">
                <a:solidFill>
                  <a:schemeClr val="tx1"/>
                </a:solidFill>
                <a:latin typeface="Times New Roman" panose="02020603050405020304" pitchFamily="18" charset="0"/>
                <a:ea typeface="华文中宋" panose="02010600040101010101" charset="-122"/>
              </a:rPr>
              <a:t>的斜率均 </a:t>
            </a:r>
            <a:r>
              <a:rPr lang="en-US" altLang="zh-CN" sz="2000" b="1" dirty="0">
                <a:solidFill>
                  <a:schemeClr val="tx1"/>
                </a:solidFill>
                <a:latin typeface="Times New Roman" panose="02020603050405020304" pitchFamily="18" charset="0"/>
                <a:ea typeface="华文中宋" panose="02010600040101010101" charset="-122"/>
              </a:rPr>
              <a:t>&gt; </a:t>
            </a:r>
            <a:r>
              <a:rPr lang="en-US" altLang="zh-CN" sz="2000" b="1" dirty="0" smtClean="0">
                <a:solidFill>
                  <a:schemeClr val="tx1"/>
                </a:solidFill>
                <a:latin typeface="Times New Roman" panose="02020603050405020304" pitchFamily="18" charset="0"/>
                <a:ea typeface="华文中宋" panose="02010600040101010101" charset="-122"/>
              </a:rPr>
              <a:t>0.95</a:t>
            </a:r>
            <a:r>
              <a:rPr lang="zh-CN" altLang="en-US" sz="2000" b="1" dirty="0" smtClean="0">
                <a:solidFill>
                  <a:schemeClr val="tx1"/>
                </a:solidFill>
                <a:latin typeface="Times New Roman" panose="02020603050405020304" pitchFamily="18" charset="0"/>
                <a:ea typeface="华文中宋" panose="02010600040101010101" charset="-122"/>
              </a:rPr>
              <a:t>，</a:t>
            </a:r>
            <a:r>
              <a:rPr lang="en-US" altLang="zh-CN" sz="2000" b="1" dirty="0" smtClean="0">
                <a:solidFill>
                  <a:schemeClr val="tx1"/>
                </a:solidFill>
                <a:latin typeface="Times New Roman" panose="02020603050405020304" pitchFamily="18" charset="0"/>
                <a:ea typeface="华文中宋" panose="02010600040101010101" charset="-122"/>
              </a:rPr>
              <a:t>R</a:t>
            </a:r>
            <a:r>
              <a:rPr lang="en-US" altLang="zh-CN" sz="2000" b="1" baseline="30000" dirty="0" smtClean="0">
                <a:solidFill>
                  <a:schemeClr val="tx1"/>
                </a:solidFill>
                <a:latin typeface="Times New Roman" panose="02020603050405020304" pitchFamily="18" charset="0"/>
                <a:ea typeface="华文中宋" panose="02010600040101010101" charset="-122"/>
              </a:rPr>
              <a:t>2</a:t>
            </a:r>
            <a:r>
              <a:rPr lang="zh-CN" altLang="en-US" sz="2000" b="1" dirty="0">
                <a:solidFill>
                  <a:schemeClr val="tx1"/>
                </a:solidFill>
                <a:latin typeface="Times New Roman" panose="02020603050405020304" pitchFamily="18" charset="0"/>
                <a:ea typeface="华文中宋" panose="02010600040101010101" charset="-122"/>
              </a:rPr>
              <a:t>均 </a:t>
            </a:r>
            <a:r>
              <a:rPr lang="en-US" altLang="zh-CN" sz="2000" b="1" dirty="0">
                <a:solidFill>
                  <a:schemeClr val="tx1"/>
                </a:solidFill>
                <a:latin typeface="Times New Roman" panose="02020603050405020304" pitchFamily="18" charset="0"/>
                <a:ea typeface="华文中宋" panose="02010600040101010101" charset="-122"/>
              </a:rPr>
              <a:t>&gt; 0.98</a:t>
            </a:r>
            <a:r>
              <a:rPr lang="zh-CN" altLang="en-US" sz="2000" dirty="0">
                <a:solidFill>
                  <a:schemeClr val="tx1"/>
                </a:solidFill>
                <a:latin typeface="Times New Roman" panose="02020603050405020304" pitchFamily="18" charset="0"/>
                <a:ea typeface="华文中宋" panose="02010600040101010101" charset="-122"/>
              </a:rPr>
              <a:t>，而样本</a:t>
            </a:r>
            <a:r>
              <a:rPr lang="en-US" altLang="zh-CN" sz="2000" dirty="0">
                <a:solidFill>
                  <a:schemeClr val="tx1"/>
                </a:solidFill>
                <a:latin typeface="Times New Roman" panose="02020603050405020304" pitchFamily="18" charset="0"/>
                <a:ea typeface="华文中宋" panose="02010600040101010101" charset="-122"/>
              </a:rPr>
              <a:t>1B,2B,3B</a:t>
            </a:r>
            <a:r>
              <a:rPr lang="zh-CN" altLang="en-US" sz="2000" dirty="0">
                <a:solidFill>
                  <a:schemeClr val="tx1"/>
                </a:solidFill>
                <a:latin typeface="Times New Roman" panose="02020603050405020304" pitchFamily="18" charset="0"/>
                <a:ea typeface="华文中宋" panose="02010600040101010101" charset="-122"/>
              </a:rPr>
              <a:t>中的斜率最大值也仅为</a:t>
            </a:r>
            <a:r>
              <a:rPr lang="en-US" altLang="zh-CN" sz="2000" dirty="0">
                <a:solidFill>
                  <a:schemeClr val="tx1"/>
                </a:solidFill>
                <a:latin typeface="Times New Roman" panose="02020603050405020304" pitchFamily="18" charset="0"/>
                <a:ea typeface="华文中宋" panose="02010600040101010101" charset="-122"/>
              </a:rPr>
              <a:t>0.91</a:t>
            </a:r>
            <a:r>
              <a:rPr lang="zh-CN" altLang="en-US" sz="2000" dirty="0">
                <a:solidFill>
                  <a:schemeClr val="tx1"/>
                </a:solidFill>
                <a:latin typeface="Times New Roman" panose="02020603050405020304" pitchFamily="18" charset="0"/>
                <a:ea typeface="华文中宋" panose="02010600040101010101" charset="-122"/>
              </a:rPr>
              <a:t>，具体</a:t>
            </a:r>
            <a:r>
              <a:rPr lang="zh-CN" altLang="en-US" sz="2000" dirty="0" smtClean="0">
                <a:solidFill>
                  <a:schemeClr val="tx1"/>
                </a:solidFill>
                <a:latin typeface="Times New Roman" panose="02020603050405020304" pitchFamily="18" charset="0"/>
                <a:ea typeface="华文中宋" panose="02010600040101010101" charset="-122"/>
              </a:rPr>
              <a:t>结果如下。</a:t>
            </a:r>
            <a:endParaRPr lang="en-US" altLang="zh-CN" sz="2000" dirty="0">
              <a:solidFill>
                <a:schemeClr val="tx1"/>
              </a:solidFill>
              <a:latin typeface="Times New Roman" panose="02020603050405020304" pitchFamily="18" charset="0"/>
              <a:ea typeface="华文中宋" panose="02010600040101010101" charset="-122"/>
            </a:endParaRPr>
          </a:p>
          <a:p>
            <a:pPr rtl="0" eaLnBrk="1" fontAlgn="auto" hangingPunct="1">
              <a:lnSpc>
                <a:spcPct val="120000"/>
              </a:lnSpc>
              <a:spcBef>
                <a:spcPts val="0"/>
              </a:spcBef>
              <a:spcAft>
                <a:spcPts val="600"/>
              </a:spcAft>
              <a:defRPr/>
            </a:pPr>
            <a:r>
              <a:rPr lang="en-US" altLang="zh-CN" sz="2000" b="1" dirty="0" smtClean="0">
                <a:solidFill>
                  <a:srgbClr val="002060"/>
                </a:solidFill>
                <a:latin typeface="黑体" pitchFamily="49" charset="-122"/>
                <a:ea typeface="黑体" pitchFamily="49" charset="-122"/>
              </a:rPr>
              <a:t>【</a:t>
            </a:r>
            <a:r>
              <a:rPr lang="zh-CN" altLang="en-US" sz="2000" b="1" dirty="0" smtClean="0">
                <a:solidFill>
                  <a:srgbClr val="002060"/>
                </a:solidFill>
                <a:latin typeface="黑体" pitchFamily="49" charset="-122"/>
                <a:ea typeface="黑体" pitchFamily="49" charset="-122"/>
              </a:rPr>
              <a:t>该验证实验结论</a:t>
            </a:r>
            <a:r>
              <a:rPr lang="en-US" altLang="zh-CN" sz="2000" b="1" dirty="0" smtClean="0">
                <a:solidFill>
                  <a:srgbClr val="002060"/>
                </a:solidFill>
                <a:latin typeface="黑体" pitchFamily="49" charset="-122"/>
                <a:ea typeface="黑体" pitchFamily="49" charset="-122"/>
              </a:rPr>
              <a:t>】 </a:t>
            </a:r>
            <a:r>
              <a:rPr lang="zh-CN" altLang="en-US" sz="2000" dirty="0">
                <a:solidFill>
                  <a:schemeClr val="tx1"/>
                </a:solidFill>
                <a:latin typeface="Times New Roman" panose="02020603050405020304" pitchFamily="18" charset="0"/>
                <a:ea typeface="华文中宋" panose="02010600040101010101" charset="-122"/>
              </a:rPr>
              <a:t>该实验再一次证明</a:t>
            </a:r>
            <a:r>
              <a:rPr lang="zh-CN" altLang="en-US" sz="2000" b="1" dirty="0">
                <a:solidFill>
                  <a:schemeClr val="tx1"/>
                </a:solidFill>
                <a:latin typeface="Times New Roman" panose="02020603050405020304" pitchFamily="18" charset="0"/>
                <a:ea typeface="华文中宋" panose="02010600040101010101" charset="-122"/>
              </a:rPr>
              <a:t>方法</a:t>
            </a:r>
            <a:r>
              <a:rPr lang="en-US" altLang="zh-CN" sz="2000" b="1" dirty="0">
                <a:solidFill>
                  <a:schemeClr val="tx1"/>
                </a:solidFill>
                <a:latin typeface="Times New Roman" panose="02020603050405020304" pitchFamily="18" charset="0"/>
                <a:ea typeface="华文中宋" panose="02010600040101010101" charset="-122"/>
              </a:rPr>
              <a:t>A</a:t>
            </a:r>
            <a:r>
              <a:rPr lang="zh-CN" altLang="en-US" sz="2000" b="1" dirty="0">
                <a:solidFill>
                  <a:schemeClr val="tx1"/>
                </a:solidFill>
                <a:latin typeface="Times New Roman" panose="02020603050405020304" pitchFamily="18" charset="0"/>
                <a:ea typeface="华文中宋" panose="02010600040101010101" charset="-122"/>
              </a:rPr>
              <a:t>比方法</a:t>
            </a:r>
            <a:r>
              <a:rPr lang="en-US" altLang="zh-CN" sz="2000" b="1" dirty="0">
                <a:solidFill>
                  <a:schemeClr val="tx1"/>
                </a:solidFill>
                <a:latin typeface="Times New Roman" panose="02020603050405020304" pitchFamily="18" charset="0"/>
                <a:ea typeface="华文中宋" panose="02010600040101010101" charset="-122"/>
              </a:rPr>
              <a:t>B</a:t>
            </a:r>
            <a:r>
              <a:rPr lang="zh-CN" altLang="en-US" sz="2000" b="1" dirty="0">
                <a:solidFill>
                  <a:schemeClr val="tx1"/>
                </a:solidFill>
                <a:latin typeface="Times New Roman" panose="02020603050405020304" pitchFamily="18" charset="0"/>
                <a:ea typeface="华文中宋" panose="02010600040101010101" charset="-122"/>
              </a:rPr>
              <a:t>更加准确</a:t>
            </a:r>
            <a:r>
              <a:rPr lang="zh-CN" altLang="en-US" sz="2000" dirty="0">
                <a:solidFill>
                  <a:schemeClr val="tx1"/>
                </a:solidFill>
                <a:latin typeface="Times New Roman" panose="02020603050405020304" pitchFamily="18" charset="0"/>
                <a:ea typeface="华文中宋" panose="02010600040101010101" charset="-122"/>
              </a:rPr>
              <a:t>；更重要的是，</a:t>
            </a:r>
            <a:r>
              <a:rPr lang="zh-CN" altLang="en-US" sz="2000" b="1" dirty="0">
                <a:solidFill>
                  <a:schemeClr val="tx1"/>
                </a:solidFill>
                <a:latin typeface="Times New Roman" panose="02020603050405020304" pitchFamily="18" charset="0"/>
                <a:ea typeface="华文中宋" panose="02010600040101010101" charset="-122"/>
              </a:rPr>
              <a:t>该实验成功验证假设二</a:t>
            </a:r>
            <a:r>
              <a:rPr lang="en-US" altLang="zh-CN" sz="2000" b="1" dirty="0">
                <a:solidFill>
                  <a:schemeClr val="tx1"/>
                </a:solidFill>
                <a:latin typeface="Times New Roman" panose="02020603050405020304" pitchFamily="18" charset="0"/>
                <a:ea typeface="华文中宋" panose="02010600040101010101" charset="-122"/>
              </a:rPr>
              <a:t>~</a:t>
            </a:r>
            <a:r>
              <a:rPr lang="zh-CN" altLang="en-US" sz="2000" b="1" dirty="0">
                <a:solidFill>
                  <a:schemeClr val="tx1"/>
                </a:solidFill>
                <a:latin typeface="Times New Roman" panose="02020603050405020304" pitchFamily="18" charset="0"/>
                <a:ea typeface="华文中宋" panose="02010600040101010101" charset="-122"/>
              </a:rPr>
              <a:t>四</a:t>
            </a:r>
            <a:r>
              <a:rPr lang="zh-CN" altLang="en-US" sz="2000" dirty="0">
                <a:solidFill>
                  <a:schemeClr val="tx1"/>
                </a:solidFill>
                <a:latin typeface="Times New Roman" panose="02020603050405020304" pitchFamily="18" charset="0"/>
                <a:ea typeface="华文中宋" panose="02010600040101010101" charset="-122"/>
              </a:rPr>
              <a:t>：孕妇血浆中的各染色体比重能够反映人类基因组中各染色体的相对值；而且</a:t>
            </a:r>
            <a:r>
              <a:rPr lang="zh-CN" altLang="en-US" sz="2000" i="1" dirty="0">
                <a:solidFill>
                  <a:srgbClr val="FF0000"/>
                </a:solidFill>
                <a:latin typeface="Times New Roman" panose="02020603050405020304" pitchFamily="18" charset="0"/>
                <a:ea typeface="华文中宋" panose="02010600040101010101" charset="-122"/>
              </a:rPr>
              <a:t>孕妇血浆中的</a:t>
            </a:r>
            <a:r>
              <a:rPr lang="en-US" altLang="zh-CN" sz="2000" i="1" dirty="0">
                <a:solidFill>
                  <a:srgbClr val="FF0000"/>
                </a:solidFill>
                <a:latin typeface="Times New Roman" panose="02020603050405020304" pitchFamily="18" charset="0"/>
                <a:ea typeface="华文中宋" panose="02010600040101010101" charset="-122"/>
              </a:rPr>
              <a:t>DNA</a:t>
            </a:r>
            <a:r>
              <a:rPr lang="zh-CN" altLang="en-US" sz="2000" i="1" dirty="0">
                <a:solidFill>
                  <a:srgbClr val="FF0000"/>
                </a:solidFill>
                <a:latin typeface="Times New Roman" panose="02020603050405020304" pitchFamily="18" charset="0"/>
                <a:ea typeface="华文中宋" panose="02010600040101010101" charset="-122"/>
              </a:rPr>
              <a:t>成分不仅和女性而且和男性的血浆中</a:t>
            </a:r>
            <a:r>
              <a:rPr lang="en-US" altLang="zh-CN" sz="2000" i="1" dirty="0">
                <a:solidFill>
                  <a:srgbClr val="FF0000"/>
                </a:solidFill>
                <a:latin typeface="Times New Roman" panose="02020603050405020304" pitchFamily="18" charset="0"/>
                <a:ea typeface="华文中宋" panose="02010600040101010101" charset="-122"/>
              </a:rPr>
              <a:t>DNA</a:t>
            </a:r>
            <a:r>
              <a:rPr lang="zh-CN" altLang="en-US" sz="2000" i="1" dirty="0">
                <a:solidFill>
                  <a:srgbClr val="FF0000"/>
                </a:solidFill>
                <a:latin typeface="Times New Roman" panose="02020603050405020304" pitchFamily="18" charset="0"/>
                <a:ea typeface="华文中宋" panose="02010600040101010101" charset="-122"/>
              </a:rPr>
              <a:t>成分分布</a:t>
            </a:r>
            <a:r>
              <a:rPr lang="zh-CN" altLang="en-US" sz="2000" i="1" dirty="0" smtClean="0">
                <a:solidFill>
                  <a:srgbClr val="FF0000"/>
                </a:solidFill>
                <a:latin typeface="Times New Roman" panose="02020603050405020304" pitchFamily="18" charset="0"/>
                <a:ea typeface="华文中宋" panose="02010600040101010101" charset="-122"/>
              </a:rPr>
              <a:t>相似</a:t>
            </a:r>
            <a:r>
              <a:rPr lang="en-US" altLang="zh-CN" sz="2000" i="1" dirty="0" smtClean="0">
                <a:solidFill>
                  <a:srgbClr val="FF0000"/>
                </a:solidFill>
                <a:latin typeface="Times New Roman" panose="02020603050405020304" pitchFamily="18" charset="0"/>
                <a:ea typeface="华文中宋" panose="02010600040101010101" charset="-122"/>
              </a:rPr>
              <a:t>(</a:t>
            </a:r>
            <a:r>
              <a:rPr lang="zh-CN" altLang="en-US" sz="2000" i="1" dirty="0" smtClean="0">
                <a:solidFill>
                  <a:srgbClr val="FF0000"/>
                </a:solidFill>
                <a:latin typeface="Times New Roman" panose="02020603050405020304" pitchFamily="18" charset="0"/>
                <a:ea typeface="华文中宋" panose="02010600040101010101" charset="-122"/>
              </a:rPr>
              <a:t>不知道该怎么说相关意义</a:t>
            </a:r>
            <a:r>
              <a:rPr lang="en-US" altLang="zh-CN" sz="2000" i="1" dirty="0" smtClean="0">
                <a:solidFill>
                  <a:srgbClr val="FF0000"/>
                </a:solidFill>
                <a:latin typeface="Times New Roman" panose="02020603050405020304" pitchFamily="18" charset="0"/>
                <a:ea typeface="华文中宋" panose="02010600040101010101" charset="-122"/>
              </a:rPr>
              <a:t>)</a:t>
            </a:r>
            <a:r>
              <a:rPr lang="zh-CN" altLang="en-US" sz="2000" dirty="0" smtClean="0">
                <a:solidFill>
                  <a:schemeClr val="tx1"/>
                </a:solidFill>
                <a:latin typeface="Times New Roman" panose="02020603050405020304" pitchFamily="18" charset="0"/>
                <a:ea typeface="华文中宋" panose="02010600040101010101" charset="-122"/>
              </a:rPr>
              <a:t>。</a:t>
            </a:r>
            <a:endParaRPr lang="en-US" altLang="zh-CN" sz="2000" dirty="0">
              <a:solidFill>
                <a:schemeClr val="tx1"/>
              </a:solidFill>
              <a:latin typeface="Times New Roman" panose="02020603050405020304" pitchFamily="18" charset="0"/>
              <a:ea typeface="华文中宋" panose="02010600040101010101" charset="-122"/>
            </a:endParaRPr>
          </a:p>
        </p:txBody>
      </p:sp>
      <p:pic>
        <p:nvPicPr>
          <p:cNvPr id="2" name="图片 1"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3856" y="3563007"/>
            <a:ext cx="8803730" cy="2977906"/>
          </a:xfrm>
          <a:prstGeom prst="rect">
            <a:avLst/>
          </a:prstGeom>
        </p:spPr>
      </p:pic>
      <p:grpSp>
        <p:nvGrpSpPr>
          <p:cNvPr id="6" name="组合 5"/>
          <p:cNvGrpSpPr/>
          <p:nvPr/>
        </p:nvGrpSpPr>
        <p:grpSpPr>
          <a:xfrm>
            <a:off x="1229710" y="3565853"/>
            <a:ext cx="9265864" cy="3067478"/>
            <a:chOff x="3906673" y="2528806"/>
            <a:chExt cx="9583487" cy="3067478"/>
          </a:xfrm>
        </p:grpSpPr>
        <p:pic>
          <p:nvPicPr>
            <p:cNvPr id="3" name="图片 2"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6673" y="2528806"/>
              <a:ext cx="3143689" cy="3067478"/>
            </a:xfrm>
            <a:prstGeom prst="rect">
              <a:avLst/>
            </a:prstGeom>
          </p:spPr>
        </p:pic>
        <p:pic>
          <p:nvPicPr>
            <p:cNvPr id="4" name="图片 3"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50362" y="2576438"/>
              <a:ext cx="3134162" cy="3019846"/>
            </a:xfrm>
            <a:prstGeom prst="rect">
              <a:avLst/>
            </a:prstGeom>
          </p:spPr>
        </p:pic>
        <p:pic>
          <p:nvPicPr>
            <p:cNvPr id="5" name="图片 4"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84524" y="2576438"/>
              <a:ext cx="3305636" cy="3019846"/>
            </a:xfrm>
            <a:prstGeom prst="rect">
              <a:avLst/>
            </a:prstGeom>
          </p:spPr>
        </p:pic>
      </p:grpSp>
    </p:spTree>
    <p:extLst>
      <p:ext uri="{BB962C8B-B14F-4D97-AF65-F5344CB8AC3E}">
        <p14:creationId xmlns:p14="http://schemas.microsoft.com/office/powerpoint/2010/main" val="361977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wipe(down)">
                                      <p:cBhvr>
                                        <p:cTn id="7" dur="500"/>
                                        <p:tgtEl>
                                          <p:spTgt spid="21">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animEffect transition="in" filter="wipe(down)">
                                      <p:cBhvr>
                                        <p:cTn id="11" dur="500"/>
                                        <p:tgtEl>
                                          <p:spTgt spid="21">
                                            <p:txEl>
                                              <p:pRg st="1" end="1"/>
                                            </p:txEl>
                                          </p:spTgt>
                                        </p:tgtEl>
                                      </p:cBhvr>
                                    </p:animEffect>
                                  </p:childTnLst>
                                </p:cTn>
                              </p:par>
                              <p:par>
                                <p:cTn id="12" presetID="22" presetClass="entr" presetSubtype="4"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00"/>
                                        <p:tgtEl>
                                          <p:spTgt spid="2"/>
                                        </p:tgtEl>
                                      </p:cBhvr>
                                    </p:animEffect>
                                  </p:childTnLst>
                                </p:cTn>
                              </p:par>
                              <p:par>
                                <p:cTn id="15" presetID="22" presetClass="entr" presetSubtype="4" fill="hold" nodeType="withEffect">
                                  <p:stCondLst>
                                    <p:cond delay="150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10"/>
          <p:cNvSpPr txBox="1"/>
          <p:nvPr/>
        </p:nvSpPr>
        <p:spPr>
          <a:xfrm>
            <a:off x="762218" y="385493"/>
            <a:ext cx="5827767" cy="646331"/>
          </a:xfrm>
          <a:prstGeom prst="rect">
            <a:avLst/>
          </a:prstGeom>
          <a:noFill/>
          <a:ln w="9525">
            <a:noFill/>
          </a:ln>
        </p:spPr>
        <p:txBody>
          <a:bodyPr wrap="square">
            <a:spAutoFit/>
          </a:bodyPr>
          <a:lstStyle/>
          <a:p>
            <a:pPr eaLnBrk="1" hangingPunct="1"/>
            <a:r>
              <a:rPr lang="en-US" altLang="zh-CN" sz="3600" b="1" dirty="0" smtClean="0">
                <a:latin typeface="微软雅黑" panose="020B0503020204020204" pitchFamily="34" charset="-122"/>
                <a:sym typeface="+mn-ea"/>
              </a:rPr>
              <a:t>2.3  T21</a:t>
            </a:r>
            <a:r>
              <a:rPr lang="zh-CN" altLang="en-US" sz="3600" b="1" dirty="0" smtClean="0">
                <a:latin typeface="微软雅黑" panose="020B0503020204020204" pitchFamily="34" charset="-122"/>
                <a:sym typeface="+mn-ea"/>
              </a:rPr>
              <a:t>胎儿的检测</a:t>
            </a:r>
            <a:r>
              <a:rPr lang="zh-CN" altLang="en-US" sz="3600" b="1" dirty="0">
                <a:latin typeface="微软雅黑" panose="020B0503020204020204" pitchFamily="34" charset="-122"/>
                <a:sym typeface="+mn-ea"/>
              </a:rPr>
              <a:t>实验</a:t>
            </a:r>
            <a:endParaRPr lang="zh-CN" altLang="en-US" sz="3600" b="1" dirty="0">
              <a:latin typeface="微软雅黑" panose="020B0503020204020204" pitchFamily="34" charset="-122"/>
            </a:endParaRPr>
          </a:p>
        </p:txBody>
      </p:sp>
      <p:sp>
        <p:nvSpPr>
          <p:cNvPr id="7171" name="灯片编号占位符 3"/>
          <p:cNvSpPr txBox="1">
            <a:spLocks noGrp="1"/>
          </p:cNvSpPr>
          <p:nvPr>
            <p:ph type="sldNum" sz="quarter" idx="4"/>
          </p:nvPr>
        </p:nvSpPr>
        <p:spPr>
          <a:noFill/>
          <a:ln>
            <a:noFill/>
          </a:ln>
        </p:spPr>
        <p:txBody>
          <a:bodyPr anchor="ctr"/>
          <a:lstStyle/>
          <a:p>
            <a:pPr algn="ctr" eaLnBrk="1" hangingPunct="1"/>
            <a:fld id="{9A0DB2DC-4C9A-4742-B13C-FB6460FD3503}" type="slidenum">
              <a:rPr lang="zh-CN" altLang="en-US" sz="2000" b="1" dirty="0">
                <a:solidFill>
                  <a:schemeClr val="bg1"/>
                </a:solidFill>
              </a:rPr>
              <a:t>16</a:t>
            </a:fld>
            <a:endParaRPr lang="zh-CN" altLang="en-US" sz="2000" b="1" dirty="0">
              <a:solidFill>
                <a:schemeClr val="bg1"/>
              </a:solidFill>
            </a:endParaRPr>
          </a:p>
        </p:txBody>
      </p:sp>
      <p:sp>
        <p:nvSpPr>
          <p:cNvPr id="21" name="矩形 20"/>
          <p:cNvSpPr/>
          <p:nvPr/>
        </p:nvSpPr>
        <p:spPr>
          <a:xfrm>
            <a:off x="394138" y="1245470"/>
            <a:ext cx="11319642" cy="5297220"/>
          </a:xfrm>
          <a:prstGeom prst="rect">
            <a:avLst/>
          </a:prstGeom>
          <a:noFill/>
          <a:ln>
            <a:noFill/>
          </a:ln>
          <a:extLst>
            <a:ext uri="{909E8E84-426E-40DD-AFC4-6F175D3DCCD1}">
              <a14:hiddenFill xmlns:a14="http://schemas.microsoft.com/office/drawing/2010/main">
                <a:solidFill>
                  <a:srgbClr val="ECECEC"/>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rtl="0" eaLnBrk="1" fontAlgn="auto" hangingPunct="1">
              <a:lnSpc>
                <a:spcPct val="120000"/>
              </a:lnSpc>
              <a:spcBef>
                <a:spcPts val="0"/>
              </a:spcBef>
              <a:spcAft>
                <a:spcPts val="600"/>
              </a:spcAft>
              <a:defRPr/>
            </a:pPr>
            <a:r>
              <a:rPr lang="en-US" altLang="zh-CN" sz="2600" b="1" dirty="0" smtClean="0">
                <a:solidFill>
                  <a:srgbClr val="002060"/>
                </a:solidFill>
                <a:latin typeface="黑体" pitchFamily="49" charset="-122"/>
                <a:ea typeface="黑体" pitchFamily="49" charset="-122"/>
              </a:rPr>
              <a:t>【</a:t>
            </a:r>
            <a:r>
              <a:rPr lang="zh-CN" altLang="en-US" sz="2600" b="1" dirty="0" smtClean="0">
                <a:solidFill>
                  <a:srgbClr val="002060"/>
                </a:solidFill>
                <a:latin typeface="黑体" pitchFamily="49" charset="-122"/>
                <a:ea typeface="黑体" pitchFamily="49" charset="-122"/>
              </a:rPr>
              <a:t>实验前提</a:t>
            </a:r>
            <a:r>
              <a:rPr lang="en-US" altLang="zh-CN" sz="2600" b="1" dirty="0" smtClean="0">
                <a:solidFill>
                  <a:srgbClr val="002060"/>
                </a:solidFill>
                <a:latin typeface="黑体" pitchFamily="49" charset="-122"/>
                <a:ea typeface="黑体" pitchFamily="49" charset="-122"/>
              </a:rPr>
              <a:t>】 </a:t>
            </a:r>
            <a:r>
              <a:rPr lang="zh-CN" altLang="en-US" sz="2600" dirty="0">
                <a:solidFill>
                  <a:schemeClr val="tx1"/>
                </a:solidFill>
                <a:latin typeface="Times New Roman" panose="02020603050405020304" pitchFamily="18" charset="0"/>
                <a:ea typeface="华文中宋" panose="02010600040101010101" charset="-122"/>
              </a:rPr>
              <a:t>通过上述的系列实验和数据分析，成功验证了四个前提</a:t>
            </a:r>
            <a:r>
              <a:rPr lang="zh-CN" altLang="en-US" sz="2600" dirty="0" smtClean="0">
                <a:solidFill>
                  <a:schemeClr val="tx1"/>
                </a:solidFill>
                <a:latin typeface="Times New Roman" panose="02020603050405020304" pitchFamily="18" charset="0"/>
                <a:ea typeface="华文中宋" panose="02010600040101010101" charset="-122"/>
              </a:rPr>
              <a:t>假设。再根据实验流程，应计算样本的</a:t>
            </a:r>
            <a:r>
              <a:rPr lang="en-US" altLang="zh-CN" sz="2600" dirty="0" smtClean="0">
                <a:solidFill>
                  <a:schemeClr val="tx1"/>
                </a:solidFill>
                <a:latin typeface="Times New Roman" panose="02020603050405020304" pitchFamily="18" charset="0"/>
                <a:ea typeface="华文中宋" panose="02010600040101010101" charset="-122"/>
              </a:rPr>
              <a:t>Z</a:t>
            </a:r>
            <a:r>
              <a:rPr lang="zh-CN" altLang="en-US" sz="2600" dirty="0" smtClean="0">
                <a:solidFill>
                  <a:schemeClr val="tx1"/>
                </a:solidFill>
                <a:latin typeface="Times New Roman" panose="02020603050405020304" pitchFamily="18" charset="0"/>
                <a:ea typeface="华文中宋" panose="02010600040101010101" charset="-122"/>
              </a:rPr>
              <a:t>值来检测胎儿</a:t>
            </a:r>
            <a:r>
              <a:rPr lang="zh-CN" altLang="en-US" sz="2600" dirty="0">
                <a:solidFill>
                  <a:schemeClr val="tx1"/>
                </a:solidFill>
                <a:latin typeface="Times New Roman" panose="02020603050405020304" pitchFamily="18" charset="0"/>
                <a:ea typeface="华文中宋" panose="02010600040101010101" charset="-122"/>
              </a:rPr>
              <a:t>的染色体非整倍体情况。</a:t>
            </a:r>
            <a:endParaRPr lang="en-US" altLang="zh-CN" sz="2600" dirty="0">
              <a:solidFill>
                <a:schemeClr val="tx1"/>
              </a:solidFill>
              <a:latin typeface="Times New Roman" panose="02020603050405020304" pitchFamily="18" charset="0"/>
              <a:ea typeface="华文中宋" panose="02010600040101010101" charset="-122"/>
            </a:endParaRPr>
          </a:p>
          <a:p>
            <a:pPr rtl="0" eaLnBrk="1" fontAlgn="auto" hangingPunct="1">
              <a:lnSpc>
                <a:spcPct val="120000"/>
              </a:lnSpc>
              <a:spcBef>
                <a:spcPts val="0"/>
              </a:spcBef>
              <a:spcAft>
                <a:spcPts val="600"/>
              </a:spcAft>
              <a:defRPr/>
            </a:pPr>
            <a:r>
              <a:rPr lang="en-US" altLang="zh-CN" sz="2600" b="1" dirty="0" smtClean="0">
                <a:solidFill>
                  <a:srgbClr val="002060"/>
                </a:solidFill>
                <a:latin typeface="黑体" pitchFamily="49" charset="-122"/>
                <a:ea typeface="黑体" pitchFamily="49" charset="-122"/>
              </a:rPr>
              <a:t>【</a:t>
            </a:r>
            <a:r>
              <a:rPr lang="zh-CN" altLang="en-US" sz="2600" b="1" dirty="0" smtClean="0">
                <a:solidFill>
                  <a:srgbClr val="002060"/>
                </a:solidFill>
                <a:latin typeface="黑体" pitchFamily="49" charset="-122"/>
                <a:ea typeface="黑体" pitchFamily="49" charset="-122"/>
              </a:rPr>
              <a:t>理论基础</a:t>
            </a:r>
            <a:r>
              <a:rPr lang="en-US" altLang="zh-CN" sz="2600" b="1" dirty="0" smtClean="0">
                <a:solidFill>
                  <a:srgbClr val="002060"/>
                </a:solidFill>
                <a:latin typeface="黑体" pitchFamily="49" charset="-122"/>
                <a:ea typeface="黑体" pitchFamily="49" charset="-122"/>
              </a:rPr>
              <a:t>】 </a:t>
            </a:r>
            <a:r>
              <a:rPr lang="zh-CN" altLang="en-US" sz="2600" dirty="0" smtClean="0">
                <a:solidFill>
                  <a:schemeClr val="tx1"/>
                </a:solidFill>
                <a:latin typeface="Times New Roman" panose="02020603050405020304" pitchFamily="18" charset="0"/>
                <a:ea typeface="华文中宋" panose="02010600040101010101" charset="-122"/>
              </a:rPr>
              <a:t>胎儿</a:t>
            </a:r>
            <a:r>
              <a:rPr lang="zh-CN" altLang="en-US" sz="2600" dirty="0">
                <a:solidFill>
                  <a:schemeClr val="tx1"/>
                </a:solidFill>
                <a:latin typeface="Times New Roman" panose="02020603050405020304" pitchFamily="18" charset="0"/>
                <a:ea typeface="华文中宋" panose="02010600040101010101" charset="-122"/>
              </a:rPr>
              <a:t>染色体数目异常会使母体血浆</a:t>
            </a:r>
            <a:r>
              <a:rPr lang="zh-CN" altLang="en-US" sz="2600" dirty="0" smtClean="0">
                <a:solidFill>
                  <a:schemeClr val="tx1"/>
                </a:solidFill>
                <a:latin typeface="Times New Roman" panose="02020603050405020304" pitchFamily="18" charset="0"/>
                <a:ea typeface="华文中宋" panose="02010600040101010101" charset="-122"/>
              </a:rPr>
              <a:t>中</a:t>
            </a:r>
            <a:r>
              <a:rPr lang="en-US" altLang="zh-CN" sz="2600" dirty="0" smtClean="0">
                <a:solidFill>
                  <a:schemeClr val="tx1"/>
                </a:solidFill>
                <a:latin typeface="Times New Roman" panose="02020603050405020304" pitchFamily="18" charset="0"/>
                <a:ea typeface="华文中宋" panose="02010600040101010101" charset="-122"/>
              </a:rPr>
              <a:t>DNA</a:t>
            </a:r>
            <a:r>
              <a:rPr lang="zh-CN" altLang="en-US" sz="2600" dirty="0">
                <a:solidFill>
                  <a:schemeClr val="tx1"/>
                </a:solidFill>
                <a:latin typeface="Times New Roman" panose="02020603050405020304" pitchFamily="18" charset="0"/>
                <a:ea typeface="华文中宋" panose="02010600040101010101" charset="-122"/>
              </a:rPr>
              <a:t>含量产生微量</a:t>
            </a:r>
            <a:r>
              <a:rPr lang="zh-CN" altLang="en-US" sz="2600" dirty="0" smtClean="0">
                <a:solidFill>
                  <a:schemeClr val="tx1"/>
                </a:solidFill>
                <a:latin typeface="Times New Roman" panose="02020603050405020304" pitchFamily="18" charset="0"/>
                <a:ea typeface="华文中宋" panose="02010600040101010101" charset="-122"/>
              </a:rPr>
              <a:t>变化，理论上通过</a:t>
            </a:r>
            <a:r>
              <a:rPr lang="zh-CN" altLang="en-US" sz="2600" dirty="0">
                <a:solidFill>
                  <a:schemeClr val="tx1"/>
                </a:solidFill>
                <a:latin typeface="Times New Roman" panose="02020603050405020304" pitchFamily="18" charset="0"/>
                <a:ea typeface="华文中宋" panose="02010600040101010101" charset="-122"/>
              </a:rPr>
              <a:t>区分这一微小的差异，便可以</a:t>
            </a:r>
            <a:r>
              <a:rPr lang="zh-CN" altLang="en-US" sz="2600" dirty="0" smtClean="0">
                <a:solidFill>
                  <a:schemeClr val="tx1"/>
                </a:solidFill>
                <a:latin typeface="Times New Roman" panose="02020603050405020304" pitchFamily="18" charset="0"/>
                <a:ea typeface="华文中宋" panose="02010600040101010101" charset="-122"/>
              </a:rPr>
              <a:t>实现胎儿</a:t>
            </a:r>
            <a:r>
              <a:rPr lang="zh-CN" altLang="en-US" sz="2600" dirty="0">
                <a:solidFill>
                  <a:schemeClr val="tx1"/>
                </a:solidFill>
                <a:latin typeface="Times New Roman" panose="02020603050405020304" pitchFamily="18" charset="0"/>
                <a:ea typeface="华文中宋" panose="02010600040101010101" charset="-122"/>
              </a:rPr>
              <a:t>染色体</a:t>
            </a:r>
            <a:r>
              <a:rPr lang="zh-CN" altLang="en-US" sz="2600" dirty="0" smtClean="0">
                <a:solidFill>
                  <a:schemeClr val="tx1"/>
                </a:solidFill>
                <a:latin typeface="Times New Roman" panose="02020603050405020304" pitchFamily="18" charset="0"/>
                <a:ea typeface="华文中宋" panose="02010600040101010101" charset="-122"/>
              </a:rPr>
              <a:t>疾病的产前</a:t>
            </a:r>
            <a:r>
              <a:rPr lang="zh-CN" altLang="en-US" sz="2600" dirty="0">
                <a:solidFill>
                  <a:schemeClr val="tx1"/>
                </a:solidFill>
                <a:latin typeface="Times New Roman" panose="02020603050405020304" pitchFamily="18" charset="0"/>
                <a:ea typeface="华文中宋" panose="02010600040101010101" charset="-122"/>
              </a:rPr>
              <a:t>检测。</a:t>
            </a:r>
            <a:endParaRPr lang="en-US" altLang="zh-CN" sz="2600" dirty="0" smtClean="0">
              <a:solidFill>
                <a:schemeClr val="tx1"/>
              </a:solidFill>
              <a:latin typeface="Times New Roman" panose="02020603050405020304" pitchFamily="18" charset="0"/>
              <a:ea typeface="华文中宋" panose="02010600040101010101" charset="-122"/>
            </a:endParaRPr>
          </a:p>
          <a:p>
            <a:pPr rtl="0" eaLnBrk="1" fontAlgn="auto" hangingPunct="1">
              <a:lnSpc>
                <a:spcPct val="120000"/>
              </a:lnSpc>
              <a:spcBef>
                <a:spcPts val="0"/>
              </a:spcBef>
              <a:spcAft>
                <a:spcPts val="600"/>
              </a:spcAft>
              <a:defRPr/>
            </a:pPr>
            <a:r>
              <a:rPr lang="en-US" altLang="zh-CN" sz="2600" b="1" dirty="0">
                <a:solidFill>
                  <a:srgbClr val="002060"/>
                </a:solidFill>
                <a:latin typeface="黑体" pitchFamily="49" charset="-122"/>
                <a:ea typeface="黑体" pitchFamily="49" charset="-122"/>
              </a:rPr>
              <a:t>【</a:t>
            </a:r>
            <a:r>
              <a:rPr lang="zh-CN" altLang="en-US" sz="2600" b="1" dirty="0">
                <a:solidFill>
                  <a:srgbClr val="002060"/>
                </a:solidFill>
                <a:latin typeface="黑体" pitchFamily="49" charset="-122"/>
                <a:ea typeface="黑体" pitchFamily="49" charset="-122"/>
              </a:rPr>
              <a:t>实验样品</a:t>
            </a:r>
            <a:r>
              <a:rPr lang="en-US" altLang="zh-CN" sz="2600" b="1" dirty="0">
                <a:solidFill>
                  <a:srgbClr val="002060"/>
                </a:solidFill>
                <a:latin typeface="黑体" pitchFamily="49" charset="-122"/>
                <a:ea typeface="黑体" pitchFamily="49" charset="-122"/>
              </a:rPr>
              <a:t>】 </a:t>
            </a:r>
            <a:r>
              <a:rPr lang="en-US" altLang="zh-CN" sz="2600" dirty="0" smtClean="0">
                <a:solidFill>
                  <a:schemeClr val="tx1"/>
                </a:solidFill>
                <a:latin typeface="Times New Roman" panose="02020603050405020304" pitchFamily="18" charset="0"/>
                <a:ea typeface="华文中宋" panose="02010600040101010101" charset="-122"/>
              </a:rPr>
              <a:t>28</a:t>
            </a:r>
            <a:r>
              <a:rPr lang="zh-CN" altLang="en-US" sz="2600" dirty="0" smtClean="0">
                <a:solidFill>
                  <a:schemeClr val="tx1"/>
                </a:solidFill>
                <a:latin typeface="Times New Roman" panose="02020603050405020304" pitchFamily="18" charset="0"/>
                <a:ea typeface="华文中宋" panose="02010600040101010101" charset="-122"/>
              </a:rPr>
              <a:t>个已知胎儿表型的妊娠中期孕妇血浆样本，其中</a:t>
            </a:r>
            <a:r>
              <a:rPr lang="en-US" altLang="zh-CN" sz="2600" dirty="0" smtClean="0">
                <a:solidFill>
                  <a:schemeClr val="tx1"/>
                </a:solidFill>
                <a:latin typeface="Times New Roman" panose="02020603050405020304" pitchFamily="18" charset="0"/>
                <a:ea typeface="华文中宋" panose="02010600040101010101" charset="-122"/>
              </a:rPr>
              <a:t>14</a:t>
            </a:r>
            <a:r>
              <a:rPr lang="zh-CN" altLang="en-US" sz="2600" dirty="0" smtClean="0">
                <a:solidFill>
                  <a:schemeClr val="tx1"/>
                </a:solidFill>
                <a:latin typeface="Times New Roman" panose="02020603050405020304" pitchFamily="18" charset="0"/>
                <a:ea typeface="华文中宋" panose="02010600040101010101" charset="-122"/>
              </a:rPr>
              <a:t>例为正常胎儿，剩余</a:t>
            </a:r>
            <a:r>
              <a:rPr lang="en-US" altLang="zh-CN" sz="2600" dirty="0" smtClean="0">
                <a:solidFill>
                  <a:schemeClr val="tx1"/>
                </a:solidFill>
                <a:latin typeface="Times New Roman" panose="02020603050405020304" pitchFamily="18" charset="0"/>
                <a:ea typeface="华文中宋" panose="02010600040101010101" charset="-122"/>
              </a:rPr>
              <a:t>14</a:t>
            </a:r>
            <a:r>
              <a:rPr lang="zh-CN" altLang="en-US" sz="2600" dirty="0" smtClean="0">
                <a:solidFill>
                  <a:schemeClr val="tx1"/>
                </a:solidFill>
                <a:latin typeface="Times New Roman" panose="02020603050405020304" pitchFamily="18" charset="0"/>
                <a:ea typeface="华文中宋" panose="02010600040101010101" charset="-122"/>
              </a:rPr>
              <a:t>例为</a:t>
            </a:r>
            <a:r>
              <a:rPr lang="en-US" altLang="zh-CN" sz="2600" dirty="0" smtClean="0">
                <a:solidFill>
                  <a:schemeClr val="tx1"/>
                </a:solidFill>
                <a:latin typeface="Times New Roman" panose="02020603050405020304" pitchFamily="18" charset="0"/>
                <a:ea typeface="华文中宋" panose="02010600040101010101" charset="-122"/>
              </a:rPr>
              <a:t>T21(</a:t>
            </a:r>
            <a:r>
              <a:rPr lang="zh-CN" altLang="en-US" sz="2600" dirty="0" smtClean="0">
                <a:solidFill>
                  <a:schemeClr val="tx1"/>
                </a:solidFill>
                <a:latin typeface="Times New Roman" panose="02020603050405020304" pitchFamily="18" charset="0"/>
                <a:ea typeface="华文中宋" panose="02010600040101010101" charset="-122"/>
              </a:rPr>
              <a:t>唐氏综合征</a:t>
            </a:r>
            <a:r>
              <a:rPr lang="en-US" altLang="zh-CN" sz="2600" dirty="0" smtClean="0">
                <a:solidFill>
                  <a:schemeClr val="tx1"/>
                </a:solidFill>
                <a:latin typeface="Times New Roman" panose="02020603050405020304" pitchFamily="18" charset="0"/>
                <a:ea typeface="华文中宋" panose="02010600040101010101" charset="-122"/>
              </a:rPr>
              <a:t>)</a:t>
            </a:r>
            <a:r>
              <a:rPr lang="zh-CN" altLang="en-US" sz="2600" dirty="0" smtClean="0">
                <a:solidFill>
                  <a:schemeClr val="tx1"/>
                </a:solidFill>
                <a:latin typeface="Times New Roman" panose="02020603050405020304" pitchFamily="18" charset="0"/>
                <a:ea typeface="华文中宋" panose="02010600040101010101" charset="-122"/>
              </a:rPr>
              <a:t>胎儿。</a:t>
            </a:r>
            <a:endParaRPr lang="en-US" altLang="zh-CN" sz="2600" dirty="0" smtClean="0">
              <a:solidFill>
                <a:schemeClr val="tx1"/>
              </a:solidFill>
              <a:latin typeface="Times New Roman" panose="02020603050405020304" pitchFamily="18" charset="0"/>
              <a:ea typeface="华文中宋" panose="02010600040101010101" charset="-122"/>
            </a:endParaRPr>
          </a:p>
          <a:p>
            <a:pPr rtl="0" eaLnBrk="1" fontAlgn="auto" hangingPunct="1">
              <a:lnSpc>
                <a:spcPct val="120000"/>
              </a:lnSpc>
              <a:spcBef>
                <a:spcPts val="0"/>
              </a:spcBef>
              <a:spcAft>
                <a:spcPts val="600"/>
              </a:spcAft>
              <a:defRPr/>
            </a:pPr>
            <a:r>
              <a:rPr lang="en-US" altLang="zh-CN" sz="2600" b="1" dirty="0" smtClean="0">
                <a:solidFill>
                  <a:srgbClr val="002060"/>
                </a:solidFill>
                <a:latin typeface="黑体" pitchFamily="49" charset="-122"/>
                <a:ea typeface="黑体" pitchFamily="49" charset="-122"/>
              </a:rPr>
              <a:t>【</a:t>
            </a:r>
            <a:r>
              <a:rPr lang="zh-CN" altLang="en-US" sz="2600" b="1" dirty="0" smtClean="0">
                <a:solidFill>
                  <a:srgbClr val="002060"/>
                </a:solidFill>
                <a:latin typeface="黑体" pitchFamily="49" charset="-122"/>
                <a:ea typeface="黑体" pitchFamily="49" charset="-122"/>
              </a:rPr>
              <a:t>测序结果</a:t>
            </a:r>
            <a:r>
              <a:rPr lang="en-US" altLang="zh-CN" sz="2600" b="1" dirty="0" smtClean="0">
                <a:solidFill>
                  <a:srgbClr val="002060"/>
                </a:solidFill>
                <a:latin typeface="黑体" pitchFamily="49" charset="-122"/>
                <a:ea typeface="黑体" pitchFamily="49" charset="-122"/>
              </a:rPr>
              <a:t>】 </a:t>
            </a:r>
            <a:r>
              <a:rPr lang="zh-CN" altLang="en-US" sz="2600" dirty="0">
                <a:solidFill>
                  <a:schemeClr val="tx1"/>
                </a:solidFill>
                <a:latin typeface="Times New Roman" panose="02020603050405020304" pitchFamily="18" charset="0"/>
                <a:ea typeface="华文中宋" panose="02010600040101010101" charset="-122"/>
              </a:rPr>
              <a:t>平均每个</a:t>
            </a:r>
            <a:r>
              <a:rPr lang="zh-CN" altLang="en-US" sz="2600" dirty="0" smtClean="0">
                <a:solidFill>
                  <a:schemeClr val="tx1"/>
                </a:solidFill>
                <a:latin typeface="Times New Roman" panose="02020603050405020304" pitchFamily="18" charset="0"/>
                <a:ea typeface="华文中宋" panose="02010600040101010101" charset="-122"/>
              </a:rPr>
              <a:t>样本产生的序列片段数约为</a:t>
            </a:r>
            <a:r>
              <a:rPr lang="en-US" altLang="zh-CN" sz="2600" dirty="0">
                <a:solidFill>
                  <a:schemeClr val="tx1"/>
                </a:solidFill>
                <a:latin typeface="Times New Roman" panose="02020603050405020304" pitchFamily="18" charset="0"/>
                <a:ea typeface="华文中宋" panose="02010600040101010101" charset="-122"/>
              </a:rPr>
              <a:t>10.8 </a:t>
            </a:r>
            <a:r>
              <a:rPr lang="en-US" altLang="zh-CN" sz="2600" dirty="0" smtClean="0">
                <a:solidFill>
                  <a:schemeClr val="tx1"/>
                </a:solidFill>
                <a:latin typeface="Times New Roman" panose="02020603050405020304" pitchFamily="18" charset="0"/>
                <a:ea typeface="华文中宋" panose="02010600040101010101" charset="-122"/>
              </a:rPr>
              <a:t>×10</a:t>
            </a:r>
            <a:r>
              <a:rPr lang="en-US" altLang="zh-CN" sz="2600" baseline="30000" dirty="0" smtClean="0">
                <a:solidFill>
                  <a:schemeClr val="tx1"/>
                </a:solidFill>
                <a:latin typeface="Times New Roman" panose="02020603050405020304" pitchFamily="18" charset="0"/>
                <a:ea typeface="华文中宋" panose="02010600040101010101" charset="-122"/>
              </a:rPr>
              <a:t>6</a:t>
            </a:r>
            <a:r>
              <a:rPr lang="zh-CN" altLang="en-US" sz="2600" dirty="0" smtClean="0">
                <a:solidFill>
                  <a:schemeClr val="tx1"/>
                </a:solidFill>
                <a:latin typeface="Times New Roman" panose="02020603050405020304" pitchFamily="18" charset="0"/>
                <a:ea typeface="华文中宋" panose="02010600040101010101" charset="-122"/>
              </a:rPr>
              <a:t>，平均</a:t>
            </a:r>
            <a:r>
              <a:rPr lang="en-US" altLang="zh-CN" sz="2600" dirty="0" smtClean="0">
                <a:solidFill>
                  <a:schemeClr val="tx1"/>
                </a:solidFill>
                <a:latin typeface="Times New Roman" panose="02020603050405020304" pitchFamily="18" charset="0"/>
                <a:ea typeface="华文中宋" panose="02010600040101010101" charset="-122"/>
              </a:rPr>
              <a:t>U0-1-0-0</a:t>
            </a:r>
            <a:r>
              <a:rPr lang="zh-CN" altLang="en-US" sz="2600" dirty="0" smtClean="0">
                <a:solidFill>
                  <a:schemeClr val="tx1"/>
                </a:solidFill>
                <a:latin typeface="Times New Roman" panose="02020603050405020304" pitchFamily="18" charset="0"/>
                <a:ea typeface="华文中宋" panose="02010600040101010101" charset="-122"/>
              </a:rPr>
              <a:t>数约为</a:t>
            </a:r>
            <a:r>
              <a:rPr lang="en-US" altLang="zh-CN" sz="2600" dirty="0" smtClean="0">
                <a:solidFill>
                  <a:schemeClr val="tx1"/>
                </a:solidFill>
                <a:latin typeface="Times New Roman" panose="02020603050405020304" pitchFamily="18" charset="0"/>
                <a:ea typeface="华文中宋" panose="02010600040101010101" charset="-122"/>
              </a:rPr>
              <a:t>2.5 </a:t>
            </a:r>
            <a:r>
              <a:rPr lang="en-US" altLang="zh-CN" sz="2600" dirty="0">
                <a:solidFill>
                  <a:schemeClr val="tx1"/>
                </a:solidFill>
                <a:latin typeface="Times New Roman" panose="02020603050405020304" pitchFamily="18" charset="0"/>
                <a:ea typeface="华文中宋" panose="02010600040101010101" charset="-122"/>
              </a:rPr>
              <a:t>×</a:t>
            </a:r>
            <a:r>
              <a:rPr lang="en-US" altLang="zh-CN" sz="2600" dirty="0" smtClean="0">
                <a:solidFill>
                  <a:schemeClr val="tx1"/>
                </a:solidFill>
                <a:latin typeface="Times New Roman" panose="02020603050405020304" pitchFamily="18" charset="0"/>
                <a:ea typeface="华文中宋" panose="02010600040101010101" charset="-122"/>
              </a:rPr>
              <a:t>10</a:t>
            </a:r>
            <a:r>
              <a:rPr lang="en-US" altLang="zh-CN" sz="2600" baseline="30000" dirty="0" smtClean="0">
                <a:solidFill>
                  <a:schemeClr val="tx1"/>
                </a:solidFill>
                <a:latin typeface="Times New Roman" panose="02020603050405020304" pitchFamily="18" charset="0"/>
                <a:ea typeface="华文中宋" panose="02010600040101010101" charset="-122"/>
              </a:rPr>
              <a:t>6</a:t>
            </a:r>
            <a:r>
              <a:rPr lang="zh-CN" altLang="en-US" sz="2600" dirty="0" smtClean="0">
                <a:solidFill>
                  <a:schemeClr val="tx1"/>
                </a:solidFill>
                <a:latin typeface="Times New Roman" panose="02020603050405020304" pitchFamily="18" charset="0"/>
                <a:ea typeface="华文中宋" panose="02010600040101010101" charset="-122"/>
              </a:rPr>
              <a:t>。其中，</a:t>
            </a:r>
            <a:r>
              <a:rPr lang="en-US" altLang="zh-CN" sz="2600" dirty="0" smtClean="0">
                <a:solidFill>
                  <a:schemeClr val="tx1"/>
                </a:solidFill>
                <a:latin typeface="Times New Roman" panose="02020603050405020304" pitchFamily="18" charset="0"/>
                <a:ea typeface="华文中宋" panose="02010600040101010101" charset="-122"/>
              </a:rPr>
              <a:t>T21</a:t>
            </a:r>
            <a:r>
              <a:rPr lang="zh-CN" altLang="en-US" sz="2600" dirty="0" smtClean="0">
                <a:solidFill>
                  <a:schemeClr val="tx1"/>
                </a:solidFill>
                <a:latin typeface="Times New Roman" panose="02020603050405020304" pitchFamily="18" charset="0"/>
                <a:ea typeface="华文中宋" panose="02010600040101010101" charset="-122"/>
              </a:rPr>
              <a:t>的</a:t>
            </a:r>
            <a:r>
              <a:rPr lang="en-US" altLang="zh-CN" sz="2600" dirty="0" smtClean="0">
                <a:solidFill>
                  <a:schemeClr val="tx1"/>
                </a:solidFill>
                <a:latin typeface="Times New Roman" panose="02020603050405020304" pitchFamily="18" charset="0"/>
                <a:ea typeface="华文中宋" panose="02010600040101010101" charset="-122"/>
              </a:rPr>
              <a:t>21</a:t>
            </a:r>
            <a:r>
              <a:rPr lang="zh-CN" altLang="en-US" sz="2600" dirty="0" smtClean="0">
                <a:solidFill>
                  <a:schemeClr val="tx1"/>
                </a:solidFill>
                <a:latin typeface="Times New Roman" panose="02020603050405020304" pitchFamily="18" charset="0"/>
                <a:ea typeface="华文中宋" panose="02010600040101010101" charset="-122"/>
              </a:rPr>
              <a:t>号染色体的</a:t>
            </a:r>
            <a:r>
              <a:rPr lang="en-US" altLang="zh-CN" sz="2600" dirty="0" smtClean="0">
                <a:solidFill>
                  <a:schemeClr val="tx1"/>
                </a:solidFill>
                <a:latin typeface="Times New Roman" panose="02020603050405020304" pitchFamily="18" charset="0"/>
                <a:ea typeface="华文中宋" panose="02010600040101010101" charset="-122"/>
              </a:rPr>
              <a:t>U-0-1-0-0</a:t>
            </a:r>
            <a:r>
              <a:rPr lang="zh-CN" altLang="en-US" sz="2600" dirty="0" smtClean="0">
                <a:solidFill>
                  <a:schemeClr val="tx1"/>
                </a:solidFill>
                <a:latin typeface="Times New Roman" panose="02020603050405020304" pitchFamily="18" charset="0"/>
                <a:ea typeface="华文中宋" panose="02010600040101010101" charset="-122"/>
              </a:rPr>
              <a:t>比例比正常的</a:t>
            </a:r>
            <a:r>
              <a:rPr lang="en-US" altLang="zh-CN" sz="2600" dirty="0" smtClean="0">
                <a:solidFill>
                  <a:schemeClr val="tx1"/>
                </a:solidFill>
                <a:latin typeface="Times New Roman" panose="02020603050405020304" pitchFamily="18" charset="0"/>
                <a:ea typeface="华文中宋" panose="02010600040101010101" charset="-122"/>
              </a:rPr>
              <a:t>21</a:t>
            </a:r>
            <a:r>
              <a:rPr lang="zh-CN" altLang="en-US" sz="2600" dirty="0" smtClean="0">
                <a:solidFill>
                  <a:schemeClr val="tx1"/>
                </a:solidFill>
                <a:latin typeface="Times New Roman" panose="02020603050405020304" pitchFamily="18" charset="0"/>
                <a:ea typeface="华文中宋" panose="02010600040101010101" charset="-122"/>
              </a:rPr>
              <a:t>染色体的略高，怀女婴的</a:t>
            </a:r>
            <a:r>
              <a:rPr lang="en-US" altLang="zh-CN" sz="2600" dirty="0" smtClean="0">
                <a:solidFill>
                  <a:schemeClr val="tx1"/>
                </a:solidFill>
                <a:latin typeface="Times New Roman" panose="02020603050405020304" pitchFamily="18" charset="0"/>
                <a:ea typeface="华文中宋" panose="02010600040101010101" charset="-122"/>
              </a:rPr>
              <a:t>%</a:t>
            </a:r>
            <a:r>
              <a:rPr lang="en-US" altLang="zh-CN" sz="2600" dirty="0" err="1" smtClean="0">
                <a:solidFill>
                  <a:schemeClr val="tx1"/>
                </a:solidFill>
                <a:latin typeface="Times New Roman" panose="02020603050405020304" pitchFamily="18" charset="0"/>
                <a:ea typeface="华文中宋" panose="02010600040101010101" charset="-122"/>
              </a:rPr>
              <a:t>ChrX</a:t>
            </a:r>
            <a:r>
              <a:rPr lang="zh-CN" altLang="en-US" sz="2600" dirty="0" smtClean="0">
                <a:solidFill>
                  <a:schemeClr val="tx1"/>
                </a:solidFill>
                <a:latin typeface="Times New Roman" panose="02020603050405020304" pitchFamily="18" charset="0"/>
                <a:ea typeface="华文中宋" panose="02010600040101010101" charset="-122"/>
              </a:rPr>
              <a:t>比怀男婴的要高很多，而怀女婴的</a:t>
            </a:r>
            <a:r>
              <a:rPr lang="en-US" altLang="zh-CN" sz="2600" dirty="0" smtClean="0">
                <a:solidFill>
                  <a:schemeClr val="tx1"/>
                </a:solidFill>
                <a:latin typeface="Times New Roman" panose="02020603050405020304" pitchFamily="18" charset="0"/>
                <a:ea typeface="华文中宋" panose="02010600040101010101" charset="-122"/>
              </a:rPr>
              <a:t>%</a:t>
            </a:r>
            <a:r>
              <a:rPr lang="en-US" altLang="zh-CN" sz="2600" dirty="0" err="1" smtClean="0">
                <a:solidFill>
                  <a:schemeClr val="tx1"/>
                </a:solidFill>
                <a:latin typeface="Times New Roman" panose="02020603050405020304" pitchFamily="18" charset="0"/>
                <a:ea typeface="华文中宋" panose="02010600040101010101" charset="-122"/>
              </a:rPr>
              <a:t>ChrY</a:t>
            </a:r>
            <a:r>
              <a:rPr lang="zh-CN" altLang="en-US" sz="2600" dirty="0" smtClean="0">
                <a:solidFill>
                  <a:schemeClr val="tx1"/>
                </a:solidFill>
                <a:latin typeface="Times New Roman" panose="02020603050405020304" pitchFamily="18" charset="0"/>
                <a:ea typeface="华文中宋" panose="02010600040101010101" charset="-122"/>
              </a:rPr>
              <a:t>比怀男婴的要低很多。</a:t>
            </a:r>
            <a:endParaRPr lang="en-US" altLang="zh-CN" sz="2600" dirty="0">
              <a:solidFill>
                <a:schemeClr val="tx1"/>
              </a:solidFill>
              <a:latin typeface="Times New Roman" panose="02020603050405020304" pitchFamily="18" charset="0"/>
              <a:ea typeface="华文中宋" panose="02010600040101010101" charset="-122"/>
            </a:endParaRPr>
          </a:p>
        </p:txBody>
      </p:sp>
    </p:spTree>
    <p:extLst>
      <p:ext uri="{BB962C8B-B14F-4D97-AF65-F5344CB8AC3E}">
        <p14:creationId xmlns:p14="http://schemas.microsoft.com/office/powerpoint/2010/main" val="256159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wipe(down)">
                                      <p:cBhvr>
                                        <p:cTn id="7" dur="500"/>
                                        <p:tgtEl>
                                          <p:spTgt spid="21">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animEffect transition="in" filter="wipe(down)">
                                      <p:cBhvr>
                                        <p:cTn id="11" dur="500"/>
                                        <p:tgtEl>
                                          <p:spTgt spid="21">
                                            <p:txEl>
                                              <p:pRg st="1" end="1"/>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animEffect transition="in" filter="wipe(down)">
                                      <p:cBhvr>
                                        <p:cTn id="15" dur="500"/>
                                        <p:tgtEl>
                                          <p:spTgt spid="21">
                                            <p:txEl>
                                              <p:pRg st="2" end="2"/>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1">
                                            <p:txEl>
                                              <p:pRg st="3" end="3"/>
                                            </p:txEl>
                                          </p:spTgt>
                                        </p:tgtEl>
                                        <p:attrNameLst>
                                          <p:attrName>style.visibility</p:attrName>
                                        </p:attrNameLst>
                                      </p:cBhvr>
                                      <p:to>
                                        <p:strVal val="visible"/>
                                      </p:to>
                                    </p:set>
                                    <p:animEffect transition="in" filter="wipe(down)">
                                      <p:cBhvr>
                                        <p:cTn id="19" dur="500"/>
                                        <p:tgtEl>
                                          <p:spTgt spid="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10"/>
          <p:cNvSpPr txBox="1"/>
          <p:nvPr/>
        </p:nvSpPr>
        <p:spPr>
          <a:xfrm>
            <a:off x="762218" y="385493"/>
            <a:ext cx="6190375" cy="646331"/>
          </a:xfrm>
          <a:prstGeom prst="rect">
            <a:avLst/>
          </a:prstGeom>
          <a:noFill/>
          <a:ln w="9525">
            <a:noFill/>
          </a:ln>
        </p:spPr>
        <p:txBody>
          <a:bodyPr wrap="square">
            <a:spAutoFit/>
          </a:bodyPr>
          <a:lstStyle/>
          <a:p>
            <a:pPr eaLnBrk="1" hangingPunct="1"/>
            <a:r>
              <a:rPr lang="en-US" altLang="zh-CN" sz="3600" b="1" dirty="0" smtClean="0">
                <a:latin typeface="微软雅黑" panose="020B0503020204020204" pitchFamily="34" charset="-122"/>
                <a:sym typeface="+mn-ea"/>
              </a:rPr>
              <a:t>2.3  T21</a:t>
            </a:r>
            <a:r>
              <a:rPr lang="zh-CN" altLang="en-US" sz="3600" b="1" dirty="0" smtClean="0">
                <a:latin typeface="微软雅黑" panose="020B0503020204020204" pitchFamily="34" charset="-122"/>
                <a:sym typeface="+mn-ea"/>
              </a:rPr>
              <a:t>胎儿的检测实验</a:t>
            </a:r>
            <a:r>
              <a:rPr lang="en-US" altLang="zh-CN" sz="3600" b="1" dirty="0" smtClean="0">
                <a:latin typeface="微软雅黑" panose="020B0503020204020204" pitchFamily="34" charset="-122"/>
                <a:sym typeface="+mn-ea"/>
              </a:rPr>
              <a:t>(</a:t>
            </a:r>
            <a:r>
              <a:rPr lang="zh-CN" altLang="en-US" sz="3600" b="1" dirty="0" smtClean="0">
                <a:latin typeface="微软雅黑" panose="020B0503020204020204" pitchFamily="34" charset="-122"/>
                <a:sym typeface="+mn-ea"/>
              </a:rPr>
              <a:t>续</a:t>
            </a:r>
            <a:r>
              <a:rPr lang="en-US" altLang="zh-CN" sz="3600" b="1" dirty="0" smtClean="0">
                <a:latin typeface="微软雅黑" panose="020B0503020204020204" pitchFamily="34" charset="-122"/>
                <a:sym typeface="+mn-ea"/>
              </a:rPr>
              <a:t>)</a:t>
            </a:r>
            <a:endParaRPr lang="zh-CN" altLang="en-US" sz="3600" b="1" dirty="0">
              <a:latin typeface="微软雅黑" panose="020B0503020204020204" pitchFamily="34" charset="-122"/>
            </a:endParaRPr>
          </a:p>
        </p:txBody>
      </p:sp>
      <p:sp>
        <p:nvSpPr>
          <p:cNvPr id="7171" name="灯片编号占位符 3"/>
          <p:cNvSpPr txBox="1">
            <a:spLocks noGrp="1"/>
          </p:cNvSpPr>
          <p:nvPr>
            <p:ph type="sldNum" sz="quarter" idx="4"/>
          </p:nvPr>
        </p:nvSpPr>
        <p:spPr>
          <a:noFill/>
          <a:ln>
            <a:noFill/>
          </a:ln>
        </p:spPr>
        <p:txBody>
          <a:bodyPr anchor="ctr"/>
          <a:lstStyle/>
          <a:p>
            <a:pPr algn="ctr" eaLnBrk="1" hangingPunct="1"/>
            <a:fld id="{9A0DB2DC-4C9A-4742-B13C-FB6460FD3503}" type="slidenum">
              <a:rPr lang="zh-CN" altLang="en-US" sz="2000" b="1" dirty="0">
                <a:solidFill>
                  <a:schemeClr val="bg1"/>
                </a:solidFill>
              </a:rPr>
              <a:t>17</a:t>
            </a:fld>
            <a:endParaRPr lang="zh-CN" altLang="en-US" sz="2000" b="1" dirty="0">
              <a:solidFill>
                <a:schemeClr val="bg1"/>
              </a:solidFill>
            </a:endParaRPr>
          </a:p>
        </p:txBody>
      </p:sp>
      <p:sp>
        <p:nvSpPr>
          <p:cNvPr id="21" name="矩形 20"/>
          <p:cNvSpPr/>
          <p:nvPr/>
        </p:nvSpPr>
        <p:spPr>
          <a:xfrm>
            <a:off x="394138" y="1292775"/>
            <a:ext cx="11319642" cy="4745418"/>
          </a:xfrm>
          <a:prstGeom prst="rect">
            <a:avLst/>
          </a:prstGeom>
          <a:noFill/>
          <a:ln>
            <a:noFill/>
          </a:ln>
          <a:extLst>
            <a:ext uri="{909E8E84-426E-40DD-AFC4-6F175D3DCCD1}">
              <a14:hiddenFill xmlns:a14="http://schemas.microsoft.com/office/drawing/2010/main">
                <a:solidFill>
                  <a:srgbClr val="ECECEC"/>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rtl="0" eaLnBrk="1" fontAlgn="auto" hangingPunct="1">
              <a:lnSpc>
                <a:spcPct val="120000"/>
              </a:lnSpc>
              <a:spcBef>
                <a:spcPts val="0"/>
              </a:spcBef>
              <a:spcAft>
                <a:spcPts val="600"/>
              </a:spcAft>
              <a:defRPr/>
            </a:pPr>
            <a:r>
              <a:rPr lang="en-US" altLang="zh-CN" sz="2600" b="1" dirty="0">
                <a:solidFill>
                  <a:srgbClr val="002060"/>
                </a:solidFill>
                <a:latin typeface="黑体" pitchFamily="49" charset="-122"/>
                <a:ea typeface="黑体" pitchFamily="49" charset="-122"/>
              </a:rPr>
              <a:t>【</a:t>
            </a:r>
            <a:r>
              <a:rPr lang="zh-CN" altLang="en-US" sz="2600" b="1" dirty="0">
                <a:solidFill>
                  <a:srgbClr val="002060"/>
                </a:solidFill>
                <a:latin typeface="黑体" pitchFamily="49" charset="-122"/>
                <a:ea typeface="黑体" pitchFamily="49" charset="-122"/>
              </a:rPr>
              <a:t>实验方法</a:t>
            </a:r>
            <a:r>
              <a:rPr lang="en-US" altLang="zh-CN" sz="2600" b="1" dirty="0">
                <a:solidFill>
                  <a:srgbClr val="002060"/>
                </a:solidFill>
                <a:latin typeface="黑体" pitchFamily="49" charset="-122"/>
                <a:ea typeface="黑体" pitchFamily="49" charset="-122"/>
              </a:rPr>
              <a:t>】 </a:t>
            </a:r>
            <a:r>
              <a:rPr lang="zh-CN" altLang="en-US" sz="2600" dirty="0">
                <a:solidFill>
                  <a:schemeClr val="tx1"/>
                </a:solidFill>
                <a:latin typeface="Times New Roman" panose="02020603050405020304" pitchFamily="18" charset="0"/>
                <a:ea typeface="华文中宋" panose="02010600040101010101" charset="-122"/>
              </a:rPr>
              <a:t>利用新的流程</a:t>
            </a:r>
            <a:r>
              <a:rPr lang="en-US" altLang="zh-CN" sz="2600" dirty="0">
                <a:solidFill>
                  <a:schemeClr val="tx1"/>
                </a:solidFill>
                <a:latin typeface="Times New Roman" panose="02020603050405020304" pitchFamily="18" charset="0"/>
                <a:ea typeface="华文中宋" panose="02010600040101010101" charset="-122"/>
              </a:rPr>
              <a:t>A </a:t>
            </a:r>
            <a:r>
              <a:rPr lang="zh-CN" altLang="en-US" sz="2600" dirty="0">
                <a:solidFill>
                  <a:schemeClr val="tx1"/>
                </a:solidFill>
                <a:latin typeface="Times New Roman" panose="02020603050405020304" pitchFamily="18" charset="0"/>
                <a:ea typeface="华文中宋" panose="02010600040101010101" charset="-122"/>
              </a:rPr>
              <a:t>对</a:t>
            </a:r>
            <a:r>
              <a:rPr lang="en-US" altLang="zh-CN" sz="2600" dirty="0">
                <a:solidFill>
                  <a:schemeClr val="tx1"/>
                </a:solidFill>
                <a:latin typeface="Times New Roman" panose="02020603050405020304" pitchFamily="18" charset="0"/>
                <a:ea typeface="华文中宋" panose="02010600040101010101" charset="-122"/>
              </a:rPr>
              <a:t>28</a:t>
            </a:r>
            <a:r>
              <a:rPr lang="zh-CN" altLang="en-US" sz="2600" dirty="0">
                <a:solidFill>
                  <a:schemeClr val="tx1"/>
                </a:solidFill>
                <a:latin typeface="Times New Roman" panose="02020603050405020304" pitchFamily="18" charset="0"/>
                <a:ea typeface="华文中宋" panose="02010600040101010101" charset="-122"/>
              </a:rPr>
              <a:t>个样本进行</a:t>
            </a:r>
            <a:r>
              <a:rPr lang="en-US" altLang="zh-CN" sz="2600" dirty="0">
                <a:solidFill>
                  <a:schemeClr val="tx1"/>
                </a:solidFill>
                <a:latin typeface="Times New Roman" panose="02020603050405020304" pitchFamily="18" charset="0"/>
                <a:ea typeface="华文中宋" panose="02010600040101010101" charset="-122"/>
              </a:rPr>
              <a:t>MPGS</a:t>
            </a:r>
            <a:r>
              <a:rPr lang="zh-CN" altLang="en-US" sz="2600" dirty="0">
                <a:solidFill>
                  <a:schemeClr val="tx1"/>
                </a:solidFill>
                <a:latin typeface="Times New Roman" panose="02020603050405020304" pitchFamily="18" charset="0"/>
                <a:ea typeface="华文中宋" panose="02010600040101010101" charset="-122"/>
              </a:rPr>
              <a:t>测序，计算各个样本的各个染色体的</a:t>
            </a:r>
            <a:r>
              <a:rPr lang="en-US" altLang="zh-CN" sz="2600" dirty="0">
                <a:solidFill>
                  <a:schemeClr val="tx1"/>
                </a:solidFill>
                <a:latin typeface="Times New Roman" panose="02020603050405020304" pitchFamily="18" charset="0"/>
                <a:ea typeface="华文中宋" panose="02010600040101010101" charset="-122"/>
              </a:rPr>
              <a:t>%</a:t>
            </a:r>
            <a:r>
              <a:rPr lang="en-US" altLang="zh-CN" sz="2600" dirty="0" err="1">
                <a:solidFill>
                  <a:schemeClr val="tx1"/>
                </a:solidFill>
                <a:latin typeface="Times New Roman" panose="02020603050405020304" pitchFamily="18" charset="0"/>
                <a:ea typeface="华文中宋" panose="02010600040101010101" charset="-122"/>
              </a:rPr>
              <a:t>chrN</a:t>
            </a:r>
            <a:r>
              <a:rPr lang="zh-CN" altLang="en-US" sz="2600" dirty="0">
                <a:solidFill>
                  <a:schemeClr val="tx1"/>
                </a:solidFill>
                <a:latin typeface="Times New Roman" panose="02020603050405020304" pitchFamily="18" charset="0"/>
                <a:ea typeface="华文中宋" panose="02010600040101010101" charset="-122"/>
              </a:rPr>
              <a:t>比值。取其中正常的</a:t>
            </a:r>
            <a:r>
              <a:rPr lang="en-US" altLang="zh-CN" sz="2600" dirty="0">
                <a:solidFill>
                  <a:schemeClr val="tx1"/>
                </a:solidFill>
                <a:latin typeface="Times New Roman" panose="02020603050405020304" pitchFamily="18" charset="0"/>
                <a:ea typeface="华文中宋" panose="02010600040101010101" charset="-122"/>
              </a:rPr>
              <a:t>10</a:t>
            </a:r>
            <a:r>
              <a:rPr lang="zh-CN" altLang="en-US" sz="2600" dirty="0">
                <a:solidFill>
                  <a:schemeClr val="tx1"/>
                </a:solidFill>
                <a:latin typeface="Times New Roman" panose="02020603050405020304" pitchFamily="18" charset="0"/>
                <a:ea typeface="华文中宋" panose="02010600040101010101" charset="-122"/>
              </a:rPr>
              <a:t>个怀男婴孕妇血浆样本数据，求各个染色体的</a:t>
            </a:r>
            <a:r>
              <a:rPr lang="en-US" altLang="zh-CN" sz="2600" dirty="0">
                <a:solidFill>
                  <a:schemeClr val="tx1"/>
                </a:solidFill>
                <a:latin typeface="Times New Roman" panose="02020603050405020304" pitchFamily="18" charset="0"/>
                <a:ea typeface="华文中宋" panose="02010600040101010101" charset="-122"/>
              </a:rPr>
              <a:t>%</a:t>
            </a:r>
            <a:r>
              <a:rPr lang="en-US" altLang="zh-CN" sz="2600" dirty="0" err="1">
                <a:solidFill>
                  <a:schemeClr val="tx1"/>
                </a:solidFill>
                <a:latin typeface="Times New Roman" panose="02020603050405020304" pitchFamily="18" charset="0"/>
                <a:ea typeface="华文中宋" panose="02010600040101010101" charset="-122"/>
              </a:rPr>
              <a:t>chrN</a:t>
            </a:r>
            <a:r>
              <a:rPr lang="zh-CN" altLang="en-US" sz="2600" dirty="0">
                <a:solidFill>
                  <a:schemeClr val="tx1"/>
                </a:solidFill>
                <a:latin typeface="Times New Roman" panose="02020603050405020304" pitchFamily="18" charset="0"/>
                <a:ea typeface="华文中宋" panose="02010600040101010101" charset="-122"/>
              </a:rPr>
              <a:t>比值的平均数</a:t>
            </a:r>
            <a:r>
              <a:rPr lang="en-US" altLang="zh-CN" sz="2600" dirty="0">
                <a:solidFill>
                  <a:schemeClr val="tx1"/>
                </a:solidFill>
                <a:latin typeface="Times New Roman" panose="02020603050405020304" pitchFamily="18" charset="0"/>
                <a:ea typeface="华文中宋" panose="02010600040101010101" charset="-122"/>
              </a:rPr>
              <a:t>(mean)</a:t>
            </a:r>
            <a:r>
              <a:rPr lang="zh-CN" altLang="en-US" sz="2600" dirty="0">
                <a:solidFill>
                  <a:schemeClr val="tx1"/>
                </a:solidFill>
                <a:latin typeface="Times New Roman" panose="02020603050405020304" pitchFamily="18" charset="0"/>
                <a:ea typeface="华文中宋" panose="02010600040101010101" charset="-122"/>
              </a:rPr>
              <a:t>和标准差</a:t>
            </a:r>
            <a:r>
              <a:rPr lang="en-US" altLang="zh-CN" sz="2600" dirty="0">
                <a:solidFill>
                  <a:schemeClr val="tx1"/>
                </a:solidFill>
                <a:latin typeface="Times New Roman" panose="02020603050405020304" pitchFamily="18" charset="0"/>
                <a:ea typeface="华文中宋" panose="02010600040101010101" charset="-122"/>
              </a:rPr>
              <a:t>(Standard Deviation, SD)</a:t>
            </a:r>
            <a:r>
              <a:rPr lang="zh-CN" altLang="en-US" sz="2600" dirty="0">
                <a:solidFill>
                  <a:schemeClr val="tx1"/>
                </a:solidFill>
                <a:latin typeface="Times New Roman" panose="02020603050405020304" pitchFamily="18" charset="0"/>
                <a:ea typeface="华文中宋" panose="02010600040101010101" charset="-122"/>
              </a:rPr>
              <a:t>作为参考值。以上述参考值为基础，求</a:t>
            </a:r>
            <a:r>
              <a:rPr lang="en-US" altLang="zh-CN" sz="2600" dirty="0">
                <a:solidFill>
                  <a:schemeClr val="tx1"/>
                </a:solidFill>
                <a:latin typeface="Times New Roman" panose="02020603050405020304" pitchFamily="18" charset="0"/>
                <a:ea typeface="华文中宋" panose="02010600040101010101" charset="-122"/>
              </a:rPr>
              <a:t>28</a:t>
            </a:r>
            <a:r>
              <a:rPr lang="zh-CN" altLang="en-US" sz="2600" dirty="0">
                <a:solidFill>
                  <a:schemeClr val="tx1"/>
                </a:solidFill>
                <a:latin typeface="Times New Roman" panose="02020603050405020304" pitchFamily="18" charset="0"/>
                <a:ea typeface="华文中宋" panose="02010600040101010101" charset="-122"/>
              </a:rPr>
              <a:t>个样本的各个染色体的</a:t>
            </a:r>
            <a:r>
              <a:rPr lang="en-US" altLang="zh-CN" sz="2600" dirty="0">
                <a:solidFill>
                  <a:schemeClr val="tx1"/>
                </a:solidFill>
                <a:latin typeface="Times New Roman" panose="02020603050405020304" pitchFamily="18" charset="0"/>
                <a:ea typeface="华文中宋" panose="02010600040101010101" charset="-122"/>
              </a:rPr>
              <a:t>Z</a:t>
            </a:r>
            <a:r>
              <a:rPr lang="zh-CN" altLang="en-US" sz="2600" dirty="0">
                <a:solidFill>
                  <a:schemeClr val="tx1"/>
                </a:solidFill>
                <a:latin typeface="Times New Roman" panose="02020603050405020304" pitchFamily="18" charset="0"/>
                <a:ea typeface="华文中宋" panose="02010600040101010101" charset="-122"/>
              </a:rPr>
              <a:t>值，加以分析判断</a:t>
            </a:r>
            <a:r>
              <a:rPr lang="en-US" altLang="zh-CN" sz="2600" dirty="0">
                <a:solidFill>
                  <a:schemeClr val="tx1"/>
                </a:solidFill>
                <a:latin typeface="Times New Roman" panose="02020603050405020304" pitchFamily="18" charset="0"/>
                <a:ea typeface="华文中宋" panose="02010600040101010101" charset="-122"/>
              </a:rPr>
              <a:t>(</a:t>
            </a:r>
            <a:r>
              <a:rPr lang="zh-CN" altLang="en-US" sz="2600" dirty="0">
                <a:solidFill>
                  <a:schemeClr val="tx1"/>
                </a:solidFill>
                <a:latin typeface="Times New Roman" panose="02020603050405020304" pitchFamily="18" charset="0"/>
                <a:ea typeface="华文中宋" panose="02010600040101010101" charset="-122"/>
              </a:rPr>
              <a:t>除</a:t>
            </a:r>
            <a:r>
              <a:rPr lang="en-US" altLang="zh-CN" sz="2600" dirty="0">
                <a:solidFill>
                  <a:schemeClr val="tx1"/>
                </a:solidFill>
                <a:latin typeface="Times New Roman" panose="02020603050405020304" pitchFamily="18" charset="0"/>
                <a:ea typeface="华文中宋" panose="02010600040101010101" charset="-122"/>
              </a:rPr>
              <a:t>Y</a:t>
            </a:r>
            <a:r>
              <a:rPr lang="zh-CN" altLang="en-US" sz="2600" dirty="0">
                <a:solidFill>
                  <a:schemeClr val="tx1"/>
                </a:solidFill>
                <a:latin typeface="Times New Roman" panose="02020603050405020304" pitchFamily="18" charset="0"/>
                <a:ea typeface="华文中宋" panose="02010600040101010101" charset="-122"/>
              </a:rPr>
              <a:t>染色体之外</a:t>
            </a:r>
            <a:r>
              <a:rPr lang="en-US" altLang="zh-CN" sz="2600" dirty="0">
                <a:solidFill>
                  <a:schemeClr val="tx1"/>
                </a:solidFill>
                <a:latin typeface="Times New Roman" panose="02020603050405020304" pitchFamily="18" charset="0"/>
                <a:ea typeface="华文中宋" panose="02010600040101010101" charset="-122"/>
              </a:rPr>
              <a:t>)</a:t>
            </a:r>
            <a:r>
              <a:rPr lang="zh-CN" altLang="en-US" sz="2600" dirty="0" smtClean="0">
                <a:solidFill>
                  <a:schemeClr val="tx1"/>
                </a:solidFill>
                <a:latin typeface="Times New Roman" panose="02020603050405020304" pitchFamily="18" charset="0"/>
                <a:ea typeface="华文中宋" panose="02010600040101010101" charset="-122"/>
              </a:rPr>
              <a:t>。</a:t>
            </a:r>
            <a:endParaRPr lang="en-US" altLang="zh-CN" sz="2600" b="1" dirty="0" smtClean="0">
              <a:solidFill>
                <a:srgbClr val="002060"/>
              </a:solidFill>
              <a:latin typeface="黑体" pitchFamily="49" charset="-122"/>
              <a:ea typeface="黑体" pitchFamily="49" charset="-122"/>
            </a:endParaRPr>
          </a:p>
          <a:p>
            <a:pPr rtl="0" eaLnBrk="1" fontAlgn="auto" hangingPunct="1">
              <a:lnSpc>
                <a:spcPct val="120000"/>
              </a:lnSpc>
              <a:spcBef>
                <a:spcPts val="0"/>
              </a:spcBef>
              <a:spcAft>
                <a:spcPts val="600"/>
              </a:spcAft>
              <a:defRPr/>
            </a:pPr>
            <a:r>
              <a:rPr lang="en-US" altLang="zh-CN" sz="2600" b="1" dirty="0" smtClean="0">
                <a:solidFill>
                  <a:srgbClr val="002060"/>
                </a:solidFill>
                <a:latin typeface="黑体" pitchFamily="49" charset="-122"/>
                <a:ea typeface="黑体" pitchFamily="49" charset="-122"/>
              </a:rPr>
              <a:t>【</a:t>
            </a:r>
            <a:r>
              <a:rPr lang="zh-CN" altLang="en-US" sz="2600" b="1" dirty="0" smtClean="0">
                <a:solidFill>
                  <a:srgbClr val="002060"/>
                </a:solidFill>
                <a:latin typeface="黑体" pitchFamily="49" charset="-122"/>
                <a:ea typeface="黑体" pitchFamily="49" charset="-122"/>
              </a:rPr>
              <a:t>实验结果</a:t>
            </a:r>
            <a:r>
              <a:rPr lang="en-US" altLang="zh-CN" sz="2600" b="1" dirty="0" smtClean="0">
                <a:solidFill>
                  <a:srgbClr val="002060"/>
                </a:solidFill>
                <a:latin typeface="黑体" pitchFamily="49" charset="-122"/>
                <a:ea typeface="黑体" pitchFamily="49" charset="-122"/>
              </a:rPr>
              <a:t>】 </a:t>
            </a:r>
            <a:r>
              <a:rPr lang="zh-CN" altLang="en-US" sz="2600" dirty="0">
                <a:solidFill>
                  <a:schemeClr val="tx1"/>
                </a:solidFill>
                <a:latin typeface="Times New Roman" panose="02020603050405020304" pitchFamily="18" charset="0"/>
                <a:ea typeface="华文中宋" panose="02010600040101010101" charset="-122"/>
              </a:rPr>
              <a:t>由于参考值选择的</a:t>
            </a:r>
            <a:r>
              <a:rPr lang="zh-CN" altLang="en-US" sz="2600" dirty="0" smtClean="0">
                <a:solidFill>
                  <a:schemeClr val="tx1"/>
                </a:solidFill>
                <a:latin typeface="Times New Roman" panose="02020603050405020304" pitchFamily="18" charset="0"/>
                <a:ea typeface="华文中宋" panose="02010600040101010101" charset="-122"/>
              </a:rPr>
              <a:t>是男婴的</a:t>
            </a:r>
            <a:r>
              <a:rPr lang="zh-CN" altLang="en-US" sz="2600" dirty="0">
                <a:solidFill>
                  <a:schemeClr val="tx1"/>
                </a:solidFill>
                <a:latin typeface="Times New Roman" panose="02020603050405020304" pitchFamily="18" charset="0"/>
                <a:ea typeface="华文中宋" panose="02010600040101010101" charset="-122"/>
              </a:rPr>
              <a:t>数据，</a:t>
            </a:r>
            <a:r>
              <a:rPr lang="zh-CN" altLang="en-US" sz="2600" dirty="0" smtClean="0">
                <a:solidFill>
                  <a:schemeClr val="tx1"/>
                </a:solidFill>
                <a:latin typeface="Times New Roman" panose="02020603050405020304" pitchFamily="18" charset="0"/>
                <a:ea typeface="华文中宋" panose="02010600040101010101" charset="-122"/>
              </a:rPr>
              <a:t>所以女婴</a:t>
            </a:r>
            <a:r>
              <a:rPr lang="en-US" altLang="zh-CN" sz="2600" dirty="0" smtClean="0">
                <a:solidFill>
                  <a:schemeClr val="tx1"/>
                </a:solidFill>
                <a:latin typeface="Times New Roman" panose="02020603050405020304" pitchFamily="18" charset="0"/>
                <a:ea typeface="华文中宋" panose="02010600040101010101" charset="-122"/>
              </a:rPr>
              <a:t>X</a:t>
            </a:r>
            <a:r>
              <a:rPr lang="zh-CN" altLang="en-US" sz="2600" dirty="0">
                <a:solidFill>
                  <a:schemeClr val="tx1"/>
                </a:solidFill>
                <a:latin typeface="Times New Roman" panose="02020603050405020304" pitchFamily="18" charset="0"/>
                <a:ea typeface="华文中宋" panose="02010600040101010101" charset="-122"/>
              </a:rPr>
              <a:t>染色体的</a:t>
            </a:r>
            <a:r>
              <a:rPr lang="en-US" altLang="zh-CN" sz="2600" dirty="0">
                <a:solidFill>
                  <a:schemeClr val="tx1"/>
                </a:solidFill>
                <a:latin typeface="Times New Roman" panose="02020603050405020304" pitchFamily="18" charset="0"/>
                <a:ea typeface="华文中宋" panose="02010600040101010101" charset="-122"/>
              </a:rPr>
              <a:t>%</a:t>
            </a:r>
            <a:r>
              <a:rPr lang="en-US" altLang="zh-CN" sz="2600" dirty="0" err="1">
                <a:solidFill>
                  <a:schemeClr val="tx1"/>
                </a:solidFill>
                <a:latin typeface="Times New Roman" panose="02020603050405020304" pitchFamily="18" charset="0"/>
                <a:ea typeface="华文中宋" panose="02010600040101010101" charset="-122"/>
              </a:rPr>
              <a:t>chrN</a:t>
            </a:r>
            <a:r>
              <a:rPr lang="zh-CN" altLang="en-US" sz="2600" dirty="0">
                <a:solidFill>
                  <a:schemeClr val="tx1"/>
                </a:solidFill>
                <a:latin typeface="Times New Roman" panose="02020603050405020304" pitchFamily="18" charset="0"/>
                <a:ea typeface="华文中宋" panose="02010600040101010101" charset="-122"/>
              </a:rPr>
              <a:t>比值相对较高且</a:t>
            </a:r>
            <a:r>
              <a:rPr lang="en-US" altLang="zh-CN" sz="2600" dirty="0">
                <a:solidFill>
                  <a:schemeClr val="tx1"/>
                </a:solidFill>
                <a:latin typeface="Times New Roman" panose="02020603050405020304" pitchFamily="18" charset="0"/>
                <a:ea typeface="华文中宋" panose="02010600040101010101" charset="-122"/>
              </a:rPr>
              <a:t>Z</a:t>
            </a:r>
            <a:r>
              <a:rPr lang="zh-CN" altLang="en-US" sz="2600" dirty="0">
                <a:solidFill>
                  <a:schemeClr val="tx1"/>
                </a:solidFill>
                <a:latin typeface="Times New Roman" panose="02020603050405020304" pitchFamily="18" charset="0"/>
                <a:ea typeface="华文中宋" panose="02010600040101010101" charset="-122"/>
              </a:rPr>
              <a:t>值均 </a:t>
            </a:r>
            <a:r>
              <a:rPr lang="en-US" altLang="zh-CN" sz="2600" dirty="0">
                <a:solidFill>
                  <a:schemeClr val="tx1"/>
                </a:solidFill>
                <a:latin typeface="Times New Roman" panose="02020603050405020304" pitchFamily="18" charset="0"/>
                <a:ea typeface="华文中宋" panose="02010600040101010101" charset="-122"/>
              </a:rPr>
              <a:t>&gt; 1.67</a:t>
            </a:r>
            <a:r>
              <a:rPr lang="zh-CN" altLang="en-US" sz="2600" dirty="0">
                <a:solidFill>
                  <a:schemeClr val="tx1"/>
                </a:solidFill>
                <a:latin typeface="Times New Roman" panose="02020603050405020304" pitchFamily="18" charset="0"/>
                <a:ea typeface="华文中宋" panose="02010600040101010101" charset="-122"/>
              </a:rPr>
              <a:t>；</a:t>
            </a:r>
            <a:r>
              <a:rPr lang="zh-CN" altLang="en-US" sz="2600" b="1" dirty="0">
                <a:solidFill>
                  <a:schemeClr val="tx1"/>
                </a:solidFill>
                <a:latin typeface="Times New Roman" panose="02020603050405020304" pitchFamily="18" charset="0"/>
                <a:ea typeface="华文中宋" panose="02010600040101010101" charset="-122"/>
              </a:rPr>
              <a:t>另外，所有</a:t>
            </a:r>
            <a:r>
              <a:rPr lang="en-US" altLang="zh-CN" sz="2600" b="1" dirty="0">
                <a:solidFill>
                  <a:schemeClr val="tx1"/>
                </a:solidFill>
                <a:latin typeface="Times New Roman" panose="02020603050405020304" pitchFamily="18" charset="0"/>
                <a:ea typeface="华文中宋" panose="02010600040101010101" charset="-122"/>
              </a:rPr>
              <a:t>T21</a:t>
            </a:r>
            <a:r>
              <a:rPr lang="zh-CN" altLang="en-US" sz="2600" b="1" dirty="0">
                <a:solidFill>
                  <a:schemeClr val="tx1"/>
                </a:solidFill>
                <a:latin typeface="Times New Roman" panose="02020603050405020304" pitchFamily="18" charset="0"/>
                <a:ea typeface="华文中宋" panose="02010600040101010101" charset="-122"/>
              </a:rPr>
              <a:t>胎儿的</a:t>
            </a:r>
            <a:r>
              <a:rPr lang="en-US" altLang="zh-CN" sz="2600" b="1" dirty="0">
                <a:solidFill>
                  <a:schemeClr val="tx1"/>
                </a:solidFill>
                <a:latin typeface="Times New Roman" panose="02020603050405020304" pitchFamily="18" charset="0"/>
                <a:ea typeface="华文中宋" panose="02010600040101010101" charset="-122"/>
              </a:rPr>
              <a:t>21</a:t>
            </a:r>
            <a:r>
              <a:rPr lang="zh-CN" altLang="en-US" sz="2600" b="1" dirty="0">
                <a:solidFill>
                  <a:schemeClr val="tx1"/>
                </a:solidFill>
                <a:latin typeface="Times New Roman" panose="02020603050405020304" pitchFamily="18" charset="0"/>
                <a:ea typeface="华文中宋" panose="02010600040101010101" charset="-122"/>
              </a:rPr>
              <a:t>号染色体</a:t>
            </a:r>
            <a:r>
              <a:rPr lang="en-US" altLang="zh-CN" sz="2600" b="1" dirty="0">
                <a:solidFill>
                  <a:schemeClr val="tx1"/>
                </a:solidFill>
                <a:latin typeface="Times New Roman" panose="02020603050405020304" pitchFamily="18" charset="0"/>
                <a:ea typeface="华文中宋" panose="02010600040101010101" charset="-122"/>
              </a:rPr>
              <a:t>Z</a:t>
            </a:r>
            <a:r>
              <a:rPr lang="zh-CN" altLang="en-US" sz="2600" b="1" dirty="0">
                <a:solidFill>
                  <a:schemeClr val="tx1"/>
                </a:solidFill>
                <a:latin typeface="Times New Roman" panose="02020603050405020304" pitchFamily="18" charset="0"/>
                <a:ea typeface="华文中宋" panose="02010600040101010101" charset="-122"/>
              </a:rPr>
              <a:t>值</a:t>
            </a:r>
            <a:r>
              <a:rPr lang="zh-CN" altLang="en-US" sz="2600" b="1" dirty="0" smtClean="0">
                <a:solidFill>
                  <a:schemeClr val="tx1"/>
                </a:solidFill>
                <a:latin typeface="Times New Roman" panose="02020603050405020304" pitchFamily="18" charset="0"/>
                <a:ea typeface="华文中宋" panose="02010600040101010101" charset="-122"/>
              </a:rPr>
              <a:t>较高均  </a:t>
            </a:r>
            <a:r>
              <a:rPr lang="en-US" altLang="zh-CN" sz="2600" b="1" dirty="0" smtClean="0">
                <a:solidFill>
                  <a:schemeClr val="tx1"/>
                </a:solidFill>
                <a:latin typeface="Times New Roman" panose="02020603050405020304" pitchFamily="18" charset="0"/>
                <a:ea typeface="华文中宋" panose="02010600040101010101" charset="-122"/>
              </a:rPr>
              <a:t>&gt; </a:t>
            </a:r>
            <a:r>
              <a:rPr lang="en-US" altLang="zh-CN" sz="2600" b="1" dirty="0">
                <a:solidFill>
                  <a:schemeClr val="tx1"/>
                </a:solidFill>
                <a:latin typeface="Times New Roman" panose="02020603050405020304" pitchFamily="18" charset="0"/>
                <a:ea typeface="华文中宋" panose="02010600040101010101" charset="-122"/>
              </a:rPr>
              <a:t>3</a:t>
            </a:r>
            <a:r>
              <a:rPr lang="en-US" altLang="zh-CN" sz="2600" b="1" dirty="0" smtClean="0">
                <a:solidFill>
                  <a:schemeClr val="tx1"/>
                </a:solidFill>
                <a:latin typeface="Times New Roman" panose="02020603050405020304" pitchFamily="18" charset="0"/>
                <a:ea typeface="华文中宋" panose="02010600040101010101" charset="-122"/>
              </a:rPr>
              <a:t>(</a:t>
            </a:r>
            <a:r>
              <a:rPr lang="zh-CN" altLang="en-US" sz="2600" b="1" dirty="0" smtClean="0">
                <a:solidFill>
                  <a:schemeClr val="tx1"/>
                </a:solidFill>
                <a:latin typeface="Times New Roman" panose="02020603050405020304" pitchFamily="18" charset="0"/>
                <a:ea typeface="华文中宋" panose="02010600040101010101" charset="-122"/>
              </a:rPr>
              <a:t>范围是</a:t>
            </a:r>
            <a:r>
              <a:rPr lang="en-US" altLang="zh-CN" sz="2600" b="1" dirty="0" smtClean="0">
                <a:solidFill>
                  <a:schemeClr val="tx1"/>
                </a:solidFill>
                <a:latin typeface="Times New Roman" panose="02020603050405020304" pitchFamily="18" charset="0"/>
                <a:ea typeface="华文中宋" panose="02010600040101010101" charset="-122"/>
              </a:rPr>
              <a:t>5.03-25.11</a:t>
            </a:r>
            <a:r>
              <a:rPr lang="en-US" altLang="zh-CN" sz="2600" b="1" dirty="0">
                <a:solidFill>
                  <a:schemeClr val="tx1"/>
                </a:solidFill>
                <a:latin typeface="Times New Roman" panose="02020603050405020304" pitchFamily="18" charset="0"/>
                <a:ea typeface="华文中宋" panose="02010600040101010101" charset="-122"/>
              </a:rPr>
              <a:t>)</a:t>
            </a:r>
            <a:r>
              <a:rPr lang="zh-CN" altLang="en-US" sz="2600" b="1" dirty="0" smtClean="0">
                <a:solidFill>
                  <a:schemeClr val="tx1"/>
                </a:solidFill>
                <a:latin typeface="Times New Roman" panose="02020603050405020304" pitchFamily="18" charset="0"/>
                <a:ea typeface="华文中宋" panose="02010600040101010101" charset="-122"/>
              </a:rPr>
              <a:t>，而正常胎儿的</a:t>
            </a:r>
            <a:r>
              <a:rPr lang="en-US" altLang="zh-CN" sz="2600" b="1" dirty="0" smtClean="0">
                <a:solidFill>
                  <a:schemeClr val="tx1"/>
                </a:solidFill>
                <a:latin typeface="Times New Roman" panose="02020603050405020304" pitchFamily="18" charset="0"/>
                <a:ea typeface="华文中宋" panose="02010600040101010101" charset="-122"/>
              </a:rPr>
              <a:t>21</a:t>
            </a:r>
            <a:r>
              <a:rPr lang="zh-CN" altLang="en-US" sz="2600" b="1" dirty="0" smtClean="0">
                <a:solidFill>
                  <a:schemeClr val="tx1"/>
                </a:solidFill>
                <a:latin typeface="Times New Roman" panose="02020603050405020304" pitchFamily="18" charset="0"/>
                <a:ea typeface="华文中宋" panose="02010600040101010101" charset="-122"/>
              </a:rPr>
              <a:t>号染色体</a:t>
            </a:r>
            <a:r>
              <a:rPr lang="en-US" altLang="zh-CN" sz="2600" b="1" dirty="0" smtClean="0">
                <a:solidFill>
                  <a:schemeClr val="tx1"/>
                </a:solidFill>
                <a:latin typeface="Times New Roman" panose="02020603050405020304" pitchFamily="18" charset="0"/>
                <a:ea typeface="华文中宋" panose="02010600040101010101" charset="-122"/>
              </a:rPr>
              <a:t>Z</a:t>
            </a:r>
            <a:r>
              <a:rPr lang="zh-CN" altLang="en-US" sz="2600" b="1" dirty="0" smtClean="0">
                <a:solidFill>
                  <a:schemeClr val="tx1"/>
                </a:solidFill>
                <a:latin typeface="Times New Roman" panose="02020603050405020304" pitchFamily="18" charset="0"/>
                <a:ea typeface="华文中宋" panose="02010600040101010101" charset="-122"/>
              </a:rPr>
              <a:t>值均</a:t>
            </a:r>
            <a:r>
              <a:rPr lang="en-US" altLang="zh-CN" sz="2600" b="1" dirty="0" smtClean="0">
                <a:solidFill>
                  <a:schemeClr val="tx1"/>
                </a:solidFill>
                <a:latin typeface="Times New Roman" panose="02020603050405020304" pitchFamily="18" charset="0"/>
                <a:ea typeface="华文中宋" panose="02010600040101010101" charset="-122"/>
              </a:rPr>
              <a:t>&lt;3,</a:t>
            </a:r>
            <a:r>
              <a:rPr lang="zh-CN" altLang="en-US" sz="2600" b="1" dirty="0" smtClean="0">
                <a:solidFill>
                  <a:schemeClr val="tx1"/>
                </a:solidFill>
                <a:latin typeface="Times New Roman" panose="02020603050405020304" pitchFamily="18" charset="0"/>
                <a:ea typeface="华文中宋" panose="02010600040101010101" charset="-122"/>
              </a:rPr>
              <a:t>说明该方法能够敏锐地检测到</a:t>
            </a:r>
            <a:r>
              <a:rPr lang="en-US" altLang="zh-CN" sz="2600" b="1" dirty="0" smtClean="0">
                <a:solidFill>
                  <a:schemeClr val="tx1"/>
                </a:solidFill>
                <a:latin typeface="Times New Roman" panose="02020603050405020304" pitchFamily="18" charset="0"/>
                <a:ea typeface="华文中宋" panose="02010600040101010101" charset="-122"/>
              </a:rPr>
              <a:t>T21</a:t>
            </a:r>
            <a:r>
              <a:rPr lang="zh-CN" altLang="en-US" sz="2600" b="1" dirty="0" smtClean="0">
                <a:solidFill>
                  <a:schemeClr val="tx1"/>
                </a:solidFill>
                <a:latin typeface="Times New Roman" panose="02020603050405020304" pitchFamily="18" charset="0"/>
                <a:ea typeface="华文中宋" panose="02010600040101010101" charset="-122"/>
              </a:rPr>
              <a:t>孕妇血浆中染色体的变化</a:t>
            </a:r>
            <a:r>
              <a:rPr lang="zh-CN" altLang="en-US" sz="2600" dirty="0" smtClean="0">
                <a:solidFill>
                  <a:schemeClr val="tx1"/>
                </a:solidFill>
                <a:latin typeface="Times New Roman" panose="02020603050405020304" pitchFamily="18" charset="0"/>
                <a:ea typeface="华文中宋" panose="02010600040101010101" charset="-122"/>
              </a:rPr>
              <a:t>；</a:t>
            </a:r>
            <a:r>
              <a:rPr lang="zh-CN" altLang="en-US" sz="2600" dirty="0">
                <a:solidFill>
                  <a:schemeClr val="tx1"/>
                </a:solidFill>
                <a:latin typeface="Times New Roman" panose="02020603050405020304" pitchFamily="18" charset="0"/>
                <a:ea typeface="华文中宋" panose="02010600040101010101" charset="-122"/>
              </a:rPr>
              <a:t>而上述未提到的染色体的</a:t>
            </a:r>
            <a:r>
              <a:rPr lang="en-US" altLang="zh-CN" sz="2600" dirty="0">
                <a:solidFill>
                  <a:schemeClr val="tx1"/>
                </a:solidFill>
                <a:latin typeface="Times New Roman" panose="02020603050405020304" pitchFamily="18" charset="0"/>
                <a:ea typeface="华文中宋" panose="02010600040101010101" charset="-122"/>
              </a:rPr>
              <a:t>Z</a:t>
            </a:r>
            <a:r>
              <a:rPr lang="zh-CN" altLang="en-US" sz="2600" dirty="0">
                <a:solidFill>
                  <a:schemeClr val="tx1"/>
                </a:solidFill>
                <a:latin typeface="Times New Roman" panose="02020603050405020304" pitchFamily="18" charset="0"/>
                <a:ea typeface="华文中宋" panose="02010600040101010101" charset="-122"/>
              </a:rPr>
              <a:t>值均 </a:t>
            </a:r>
            <a:r>
              <a:rPr lang="en-US" altLang="zh-CN" sz="2600" dirty="0">
                <a:solidFill>
                  <a:schemeClr val="tx1"/>
                </a:solidFill>
                <a:latin typeface="Times New Roman" panose="02020603050405020304" pitchFamily="18" charset="0"/>
                <a:ea typeface="华文中宋" panose="02010600040101010101" charset="-122"/>
              </a:rPr>
              <a:t>&lt; 3</a:t>
            </a:r>
            <a:r>
              <a:rPr lang="zh-CN" altLang="en-US" sz="2600" dirty="0">
                <a:solidFill>
                  <a:schemeClr val="tx1"/>
                </a:solidFill>
                <a:latin typeface="Times New Roman" panose="02020603050405020304" pitchFamily="18" charset="0"/>
                <a:ea typeface="华文中宋" panose="02010600040101010101" charset="-122"/>
              </a:rPr>
              <a:t>。具体结果如下：</a:t>
            </a:r>
            <a:endParaRPr lang="en-US" altLang="zh-CN" sz="2600" dirty="0">
              <a:solidFill>
                <a:schemeClr val="tx1"/>
              </a:solidFill>
              <a:latin typeface="Times New Roman" panose="02020603050405020304" pitchFamily="18" charset="0"/>
              <a:ea typeface="华文中宋" panose="02010600040101010101" charset="-122"/>
            </a:endParaRPr>
          </a:p>
        </p:txBody>
      </p:sp>
    </p:spTree>
    <p:extLst>
      <p:ext uri="{BB962C8B-B14F-4D97-AF65-F5344CB8AC3E}">
        <p14:creationId xmlns:p14="http://schemas.microsoft.com/office/powerpoint/2010/main" val="285388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Effect transition="in" filter="wipe(down)">
                                      <p:cBhvr>
                                        <p:cTn id="7" dur="500"/>
                                        <p:tgtEl>
                                          <p:spTgt spid="21">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1">
                                            <p:txEl>
                                              <p:pRg st="0" end="0"/>
                                            </p:txEl>
                                          </p:spTgt>
                                        </p:tgtEl>
                                        <p:attrNameLst>
                                          <p:attrName>style.visibility</p:attrName>
                                        </p:attrNameLst>
                                      </p:cBhvr>
                                      <p:to>
                                        <p:strVal val="visible"/>
                                      </p:to>
                                    </p:set>
                                    <p:animEffect transition="in" filter="wipe(down)">
                                      <p:cBhvr>
                                        <p:cTn id="1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10"/>
          <p:cNvSpPr txBox="1"/>
          <p:nvPr/>
        </p:nvSpPr>
        <p:spPr>
          <a:xfrm>
            <a:off x="762218" y="385493"/>
            <a:ext cx="6190375" cy="646331"/>
          </a:xfrm>
          <a:prstGeom prst="rect">
            <a:avLst/>
          </a:prstGeom>
          <a:noFill/>
          <a:ln w="9525">
            <a:noFill/>
          </a:ln>
        </p:spPr>
        <p:txBody>
          <a:bodyPr wrap="square">
            <a:spAutoFit/>
          </a:bodyPr>
          <a:lstStyle/>
          <a:p>
            <a:pPr eaLnBrk="1" hangingPunct="1"/>
            <a:r>
              <a:rPr lang="en-US" altLang="zh-CN" sz="3600" b="1" dirty="0" smtClean="0">
                <a:latin typeface="微软雅黑" panose="020B0503020204020204" pitchFamily="34" charset="-122"/>
                <a:sym typeface="+mn-ea"/>
              </a:rPr>
              <a:t>2.3  T21</a:t>
            </a:r>
            <a:r>
              <a:rPr lang="zh-CN" altLang="en-US" sz="3600" b="1" dirty="0" smtClean="0">
                <a:latin typeface="微软雅黑" panose="020B0503020204020204" pitchFamily="34" charset="-122"/>
                <a:sym typeface="+mn-ea"/>
              </a:rPr>
              <a:t>胎儿的检测实验</a:t>
            </a:r>
            <a:r>
              <a:rPr lang="en-US" altLang="zh-CN" sz="3600" b="1" dirty="0" smtClean="0">
                <a:latin typeface="微软雅黑" panose="020B0503020204020204" pitchFamily="34" charset="-122"/>
                <a:sym typeface="+mn-ea"/>
              </a:rPr>
              <a:t>(</a:t>
            </a:r>
            <a:r>
              <a:rPr lang="zh-CN" altLang="en-US" sz="3600" b="1" dirty="0" smtClean="0">
                <a:latin typeface="微软雅黑" panose="020B0503020204020204" pitchFamily="34" charset="-122"/>
                <a:sym typeface="+mn-ea"/>
              </a:rPr>
              <a:t>续</a:t>
            </a:r>
            <a:r>
              <a:rPr lang="en-US" altLang="zh-CN" sz="3600" b="1" dirty="0" smtClean="0">
                <a:latin typeface="微软雅黑" panose="020B0503020204020204" pitchFamily="34" charset="-122"/>
                <a:sym typeface="+mn-ea"/>
              </a:rPr>
              <a:t>)</a:t>
            </a:r>
            <a:endParaRPr lang="zh-CN" altLang="en-US" sz="3600" b="1" dirty="0">
              <a:latin typeface="微软雅黑" panose="020B0503020204020204" pitchFamily="34" charset="-122"/>
            </a:endParaRPr>
          </a:p>
        </p:txBody>
      </p:sp>
      <p:sp>
        <p:nvSpPr>
          <p:cNvPr id="7171" name="灯片编号占位符 3"/>
          <p:cNvSpPr txBox="1">
            <a:spLocks noGrp="1"/>
          </p:cNvSpPr>
          <p:nvPr>
            <p:ph type="sldNum" sz="quarter" idx="4"/>
          </p:nvPr>
        </p:nvSpPr>
        <p:spPr>
          <a:noFill/>
          <a:ln>
            <a:noFill/>
          </a:ln>
        </p:spPr>
        <p:txBody>
          <a:bodyPr anchor="ctr"/>
          <a:lstStyle/>
          <a:p>
            <a:pPr algn="ctr" eaLnBrk="1" hangingPunct="1"/>
            <a:fld id="{9A0DB2DC-4C9A-4742-B13C-FB6460FD3503}" type="slidenum">
              <a:rPr lang="zh-CN" altLang="en-US" sz="2000" b="1" dirty="0">
                <a:solidFill>
                  <a:schemeClr val="bg1"/>
                </a:solidFill>
              </a:rPr>
              <a:t>18</a:t>
            </a:fld>
            <a:endParaRPr lang="zh-CN" altLang="en-US" sz="2000" b="1" dirty="0">
              <a:solidFill>
                <a:schemeClr val="bg1"/>
              </a:solidFill>
            </a:endParaRPr>
          </a:p>
        </p:txBody>
      </p:sp>
      <p:sp>
        <p:nvSpPr>
          <p:cNvPr id="21" name="矩形 20"/>
          <p:cNvSpPr/>
          <p:nvPr/>
        </p:nvSpPr>
        <p:spPr>
          <a:xfrm>
            <a:off x="394138" y="1560790"/>
            <a:ext cx="11319642" cy="599087"/>
          </a:xfrm>
          <a:prstGeom prst="rect">
            <a:avLst/>
          </a:prstGeom>
          <a:noFill/>
          <a:ln>
            <a:noFill/>
          </a:ln>
          <a:extLst>
            <a:ext uri="{909E8E84-426E-40DD-AFC4-6F175D3DCCD1}">
              <a14:hiddenFill xmlns:a14="http://schemas.microsoft.com/office/drawing/2010/main">
                <a:solidFill>
                  <a:srgbClr val="ECECEC"/>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rtl="0" eaLnBrk="1" fontAlgn="auto" hangingPunct="1">
              <a:lnSpc>
                <a:spcPct val="120000"/>
              </a:lnSpc>
              <a:spcBef>
                <a:spcPts val="0"/>
              </a:spcBef>
              <a:spcAft>
                <a:spcPts val="600"/>
              </a:spcAft>
              <a:defRPr/>
            </a:pPr>
            <a:r>
              <a:rPr lang="zh-CN" altLang="en-US" sz="2600" dirty="0" smtClean="0">
                <a:solidFill>
                  <a:schemeClr val="tx1"/>
                </a:solidFill>
                <a:latin typeface="Times New Roman" panose="02020603050405020304" pitchFamily="18" charset="0"/>
                <a:ea typeface="华文中宋" panose="02010600040101010101" charset="-122"/>
              </a:rPr>
              <a:t>具体</a:t>
            </a:r>
            <a:r>
              <a:rPr lang="zh-CN" altLang="en-US" sz="2600" dirty="0">
                <a:solidFill>
                  <a:schemeClr val="tx1"/>
                </a:solidFill>
                <a:latin typeface="Times New Roman" panose="02020603050405020304" pitchFamily="18" charset="0"/>
                <a:ea typeface="华文中宋" panose="02010600040101010101" charset="-122"/>
              </a:rPr>
              <a:t>结果如下：</a:t>
            </a:r>
            <a:endParaRPr lang="en-US" altLang="zh-CN" sz="2600" dirty="0">
              <a:solidFill>
                <a:schemeClr val="tx1"/>
              </a:solidFill>
              <a:latin typeface="Times New Roman" panose="02020603050405020304" pitchFamily="18" charset="0"/>
              <a:ea typeface="华文中宋" panose="02010600040101010101" charset="-122"/>
            </a:endParaRPr>
          </a:p>
        </p:txBody>
      </p:sp>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069" y="2412220"/>
            <a:ext cx="5808890" cy="3515613"/>
          </a:xfrm>
          <a:prstGeom prst="rect">
            <a:avLst/>
          </a:prstGeom>
        </p:spPr>
      </p:pic>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9268" y="2514743"/>
            <a:ext cx="5344512" cy="3271202"/>
          </a:xfrm>
          <a:prstGeom prst="rect">
            <a:avLst/>
          </a:prstGeom>
        </p:spPr>
      </p:pic>
    </p:spTree>
    <p:extLst>
      <p:ext uri="{BB962C8B-B14F-4D97-AF65-F5344CB8AC3E}">
        <p14:creationId xmlns:p14="http://schemas.microsoft.com/office/powerpoint/2010/main" val="335933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wipe(down)">
                                      <p:cBhvr>
                                        <p:cTn id="7" dur="500"/>
                                        <p:tgtEl>
                                          <p:spTgt spid="21">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10"/>
          <p:cNvSpPr txBox="1"/>
          <p:nvPr/>
        </p:nvSpPr>
        <p:spPr>
          <a:xfrm>
            <a:off x="762219" y="385493"/>
            <a:ext cx="5543988" cy="646331"/>
          </a:xfrm>
          <a:prstGeom prst="rect">
            <a:avLst/>
          </a:prstGeom>
          <a:noFill/>
          <a:ln w="9525">
            <a:noFill/>
          </a:ln>
        </p:spPr>
        <p:txBody>
          <a:bodyPr wrap="square">
            <a:spAutoFit/>
          </a:bodyPr>
          <a:lstStyle/>
          <a:p>
            <a:pPr eaLnBrk="1" hangingPunct="1"/>
            <a:r>
              <a:rPr lang="en-US" altLang="zh-CN" sz="3600" b="1" dirty="0" smtClean="0">
                <a:latin typeface="微软雅黑" panose="020B0503020204020204" pitchFamily="34" charset="-122"/>
                <a:sym typeface="+mn-ea"/>
              </a:rPr>
              <a:t>2.4  </a:t>
            </a:r>
            <a:r>
              <a:rPr lang="zh-CN" altLang="en-US" sz="3600" b="1" smtClean="0">
                <a:latin typeface="微软雅黑" panose="020B0503020204020204" pitchFamily="34" charset="-122"/>
                <a:sym typeface="+mn-ea"/>
              </a:rPr>
              <a:t>检测比例的</a:t>
            </a:r>
            <a:r>
              <a:rPr lang="zh-CN" altLang="en-US" sz="3600" b="1" dirty="0" smtClean="0">
                <a:latin typeface="微软雅黑" panose="020B0503020204020204" pitchFamily="34" charset="-122"/>
                <a:sym typeface="+mn-ea"/>
              </a:rPr>
              <a:t>可重复性</a:t>
            </a:r>
            <a:endParaRPr lang="zh-CN" altLang="en-US" sz="3600" b="1" dirty="0">
              <a:latin typeface="微软雅黑" panose="020B0503020204020204" pitchFamily="34" charset="-122"/>
            </a:endParaRPr>
          </a:p>
        </p:txBody>
      </p:sp>
      <p:sp>
        <p:nvSpPr>
          <p:cNvPr id="7171" name="灯片编号占位符 3"/>
          <p:cNvSpPr txBox="1">
            <a:spLocks noGrp="1"/>
          </p:cNvSpPr>
          <p:nvPr>
            <p:ph type="sldNum" sz="quarter" idx="4"/>
          </p:nvPr>
        </p:nvSpPr>
        <p:spPr>
          <a:noFill/>
          <a:ln>
            <a:noFill/>
          </a:ln>
        </p:spPr>
        <p:txBody>
          <a:bodyPr anchor="ctr"/>
          <a:lstStyle/>
          <a:p>
            <a:pPr algn="ctr" eaLnBrk="1" hangingPunct="1"/>
            <a:fld id="{9A0DB2DC-4C9A-4742-B13C-FB6460FD3503}" type="slidenum">
              <a:rPr lang="zh-CN" altLang="en-US" sz="2000" b="1" dirty="0">
                <a:solidFill>
                  <a:schemeClr val="bg1"/>
                </a:solidFill>
              </a:rPr>
              <a:t>19</a:t>
            </a:fld>
            <a:endParaRPr lang="zh-CN" altLang="en-US" sz="2000" b="1" dirty="0">
              <a:solidFill>
                <a:schemeClr val="bg1"/>
              </a:solidFill>
            </a:endParaRPr>
          </a:p>
        </p:txBody>
      </p:sp>
      <p:sp>
        <p:nvSpPr>
          <p:cNvPr id="21" name="矩形 20"/>
          <p:cNvSpPr/>
          <p:nvPr/>
        </p:nvSpPr>
        <p:spPr>
          <a:xfrm>
            <a:off x="394138" y="1229709"/>
            <a:ext cx="11319642" cy="5202622"/>
          </a:xfrm>
          <a:prstGeom prst="rect">
            <a:avLst/>
          </a:prstGeom>
          <a:noFill/>
          <a:ln>
            <a:noFill/>
          </a:ln>
          <a:extLst>
            <a:ext uri="{909E8E84-426E-40DD-AFC4-6F175D3DCCD1}">
              <a14:hiddenFill xmlns:a14="http://schemas.microsoft.com/office/drawing/2010/main">
                <a:solidFill>
                  <a:srgbClr val="ECECEC"/>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rtl="0" eaLnBrk="1" fontAlgn="auto" hangingPunct="1">
              <a:lnSpc>
                <a:spcPct val="110000"/>
              </a:lnSpc>
              <a:spcBef>
                <a:spcPts val="0"/>
              </a:spcBef>
              <a:spcAft>
                <a:spcPts val="600"/>
              </a:spcAft>
              <a:defRPr/>
            </a:pPr>
            <a:r>
              <a:rPr lang="en-US" altLang="zh-CN" sz="2400" b="1" dirty="0" smtClean="0">
                <a:solidFill>
                  <a:srgbClr val="002060"/>
                </a:solidFill>
                <a:latin typeface="黑体" pitchFamily="49" charset="-122"/>
                <a:ea typeface="黑体" pitchFamily="49" charset="-122"/>
              </a:rPr>
              <a:t>【</a:t>
            </a:r>
            <a:r>
              <a:rPr lang="zh-CN" altLang="en-US" sz="2400" b="1" dirty="0" smtClean="0">
                <a:solidFill>
                  <a:srgbClr val="002060"/>
                </a:solidFill>
                <a:latin typeface="黑体" pitchFamily="49" charset="-122"/>
                <a:ea typeface="黑体" pitchFamily="49" charset="-122"/>
              </a:rPr>
              <a:t>实验现象</a:t>
            </a:r>
            <a:r>
              <a:rPr lang="en-US" altLang="zh-CN" sz="2400" b="1" dirty="0" smtClean="0">
                <a:solidFill>
                  <a:srgbClr val="002060"/>
                </a:solidFill>
                <a:latin typeface="黑体" pitchFamily="49" charset="-122"/>
                <a:ea typeface="黑体" pitchFamily="49" charset="-122"/>
              </a:rPr>
              <a:t>】 </a:t>
            </a:r>
            <a:r>
              <a:rPr lang="zh-CN" altLang="en-US" sz="2400" dirty="0">
                <a:solidFill>
                  <a:schemeClr val="tx1"/>
                </a:solidFill>
                <a:latin typeface="Times New Roman" panose="02020603050405020304" pitchFamily="18" charset="0"/>
                <a:ea typeface="华文中宋" panose="02010600040101010101" charset="-122"/>
              </a:rPr>
              <a:t>从</a:t>
            </a:r>
            <a:r>
              <a:rPr lang="en-US" altLang="zh-CN" sz="2400" dirty="0">
                <a:solidFill>
                  <a:schemeClr val="tx1"/>
                </a:solidFill>
                <a:latin typeface="Times New Roman" panose="02020603050405020304" pitchFamily="18" charset="0"/>
                <a:ea typeface="华文中宋" panose="02010600040101010101" charset="-122"/>
              </a:rPr>
              <a:t>T21</a:t>
            </a:r>
            <a:r>
              <a:rPr lang="zh-CN" altLang="en-US" sz="2400" dirty="0">
                <a:solidFill>
                  <a:schemeClr val="tx1"/>
                </a:solidFill>
                <a:latin typeface="Times New Roman" panose="02020603050405020304" pitchFamily="18" charset="0"/>
                <a:ea typeface="华文中宋" panose="02010600040101010101" charset="-122"/>
              </a:rPr>
              <a:t>的检测实验数据中可发现</a:t>
            </a:r>
            <a:r>
              <a:rPr lang="zh-CN" altLang="en-US" sz="2400" dirty="0" smtClean="0">
                <a:solidFill>
                  <a:schemeClr val="tx1"/>
                </a:solidFill>
                <a:latin typeface="Times New Roman" panose="02020603050405020304" pitchFamily="18" charset="0"/>
                <a:ea typeface="华文中宋" panose="02010600040101010101" charset="-122"/>
              </a:rPr>
              <a:t>：</a:t>
            </a:r>
            <a:r>
              <a:rPr lang="en-US" altLang="zh-CN" sz="2400" b="1" dirty="0" smtClean="0">
                <a:solidFill>
                  <a:schemeClr val="tx1"/>
                </a:solidFill>
                <a:latin typeface="Times New Roman" panose="02020603050405020304" pitchFamily="18" charset="0"/>
                <a:ea typeface="华文中宋" panose="02010600040101010101" charset="-122"/>
              </a:rPr>
              <a:t>T21</a:t>
            </a:r>
            <a:r>
              <a:rPr lang="zh-CN" altLang="en-US" sz="2400" b="1" dirty="0">
                <a:solidFill>
                  <a:schemeClr val="tx1"/>
                </a:solidFill>
                <a:latin typeface="Times New Roman" panose="02020603050405020304" pitchFamily="18" charset="0"/>
                <a:ea typeface="华文中宋" panose="02010600040101010101" charset="-122"/>
              </a:rPr>
              <a:t>胎儿的</a:t>
            </a:r>
            <a:r>
              <a:rPr lang="en-US" altLang="zh-CN" sz="2400" b="1" dirty="0">
                <a:solidFill>
                  <a:schemeClr val="tx1"/>
                </a:solidFill>
                <a:latin typeface="Times New Roman" panose="02020603050405020304" pitchFamily="18" charset="0"/>
                <a:ea typeface="华文中宋" panose="02010600040101010101" charset="-122"/>
              </a:rPr>
              <a:t>21</a:t>
            </a:r>
            <a:r>
              <a:rPr lang="zh-CN" altLang="en-US" sz="2400" b="1" dirty="0">
                <a:solidFill>
                  <a:schemeClr val="tx1"/>
                </a:solidFill>
                <a:latin typeface="Times New Roman" panose="02020603050405020304" pitchFamily="18" charset="0"/>
                <a:ea typeface="华文中宋" panose="02010600040101010101" charset="-122"/>
              </a:rPr>
              <a:t>号染色体</a:t>
            </a:r>
            <a:r>
              <a:rPr lang="en-US" altLang="zh-CN" sz="2400" b="1" dirty="0">
                <a:solidFill>
                  <a:schemeClr val="tx1"/>
                </a:solidFill>
                <a:latin typeface="Times New Roman" panose="02020603050405020304" pitchFamily="18" charset="0"/>
                <a:ea typeface="华文中宋" panose="02010600040101010101" charset="-122"/>
              </a:rPr>
              <a:t>%chr21</a:t>
            </a:r>
            <a:r>
              <a:rPr lang="zh-CN" altLang="en-US" sz="2400" b="1" dirty="0">
                <a:solidFill>
                  <a:schemeClr val="tx1"/>
                </a:solidFill>
                <a:latin typeface="Times New Roman" panose="02020603050405020304" pitchFamily="18" charset="0"/>
                <a:ea typeface="华文中宋" panose="02010600040101010101" charset="-122"/>
              </a:rPr>
              <a:t>的绝对偏差相对较小但是</a:t>
            </a:r>
            <a:r>
              <a:rPr lang="en-US" altLang="zh-CN" sz="2400" b="1" dirty="0">
                <a:solidFill>
                  <a:schemeClr val="tx1"/>
                </a:solidFill>
                <a:latin typeface="Times New Roman" panose="02020603050405020304" pitchFamily="18" charset="0"/>
                <a:ea typeface="华文中宋" panose="02010600040101010101" charset="-122"/>
              </a:rPr>
              <a:t>z</a:t>
            </a:r>
            <a:r>
              <a:rPr lang="zh-CN" altLang="en-US" sz="2400" b="1" dirty="0">
                <a:solidFill>
                  <a:schemeClr val="tx1"/>
                </a:solidFill>
                <a:latin typeface="Times New Roman" panose="02020603050405020304" pitchFamily="18" charset="0"/>
                <a:ea typeface="华文中宋" panose="02010600040101010101" charset="-122"/>
              </a:rPr>
              <a:t>值却很大，相反的是</a:t>
            </a:r>
            <a:r>
              <a:rPr lang="en-US" altLang="zh-CN" sz="2400" b="1" dirty="0">
                <a:solidFill>
                  <a:schemeClr val="tx1"/>
                </a:solidFill>
                <a:latin typeface="Times New Roman" panose="02020603050405020304" pitchFamily="18" charset="0"/>
                <a:ea typeface="华文中宋" panose="02010600040101010101" charset="-122"/>
              </a:rPr>
              <a:t>%</a:t>
            </a:r>
            <a:r>
              <a:rPr lang="en-US" altLang="zh-CN" sz="2400" b="1" dirty="0" err="1">
                <a:solidFill>
                  <a:schemeClr val="tx1"/>
                </a:solidFill>
                <a:latin typeface="Times New Roman" panose="02020603050405020304" pitchFamily="18" charset="0"/>
                <a:ea typeface="华文中宋" panose="02010600040101010101" charset="-122"/>
              </a:rPr>
              <a:t>chrX</a:t>
            </a:r>
            <a:r>
              <a:rPr lang="zh-CN" altLang="en-US" sz="2400" b="1" dirty="0">
                <a:solidFill>
                  <a:schemeClr val="tx1"/>
                </a:solidFill>
                <a:latin typeface="Times New Roman" panose="02020603050405020304" pitchFamily="18" charset="0"/>
                <a:ea typeface="华文中宋" panose="02010600040101010101" charset="-122"/>
              </a:rPr>
              <a:t>的绝对偏差较大而</a:t>
            </a:r>
            <a:r>
              <a:rPr lang="en-US" altLang="zh-CN" sz="2400" b="1" dirty="0">
                <a:solidFill>
                  <a:schemeClr val="tx1"/>
                </a:solidFill>
                <a:latin typeface="Times New Roman" panose="02020603050405020304" pitchFamily="18" charset="0"/>
                <a:ea typeface="华文中宋" panose="02010600040101010101" charset="-122"/>
              </a:rPr>
              <a:t>Z</a:t>
            </a:r>
            <a:r>
              <a:rPr lang="zh-CN" altLang="en-US" sz="2400" b="1" dirty="0">
                <a:solidFill>
                  <a:schemeClr val="tx1"/>
                </a:solidFill>
                <a:latin typeface="Times New Roman" panose="02020603050405020304" pitchFamily="18" charset="0"/>
                <a:ea typeface="华文中宋" panose="02010600040101010101" charset="-122"/>
              </a:rPr>
              <a:t>值却很小</a:t>
            </a:r>
            <a:r>
              <a:rPr lang="zh-CN" altLang="en-US" sz="2400" dirty="0">
                <a:solidFill>
                  <a:schemeClr val="tx1"/>
                </a:solidFill>
                <a:latin typeface="Times New Roman" panose="02020603050405020304" pitchFamily="18" charset="0"/>
                <a:ea typeface="华文中宋" panose="02010600040101010101" charset="-122"/>
              </a:rPr>
              <a:t>。</a:t>
            </a:r>
            <a:endParaRPr lang="en-US" altLang="zh-CN" sz="2400" dirty="0">
              <a:solidFill>
                <a:schemeClr val="tx1"/>
              </a:solidFill>
              <a:latin typeface="Times New Roman" panose="02020603050405020304" pitchFamily="18" charset="0"/>
              <a:ea typeface="华文中宋" panose="02010600040101010101" charset="-122"/>
            </a:endParaRPr>
          </a:p>
          <a:p>
            <a:pPr rtl="0" eaLnBrk="1" fontAlgn="auto" hangingPunct="1">
              <a:lnSpc>
                <a:spcPct val="110000"/>
              </a:lnSpc>
              <a:spcBef>
                <a:spcPts val="0"/>
              </a:spcBef>
              <a:spcAft>
                <a:spcPts val="600"/>
              </a:spcAft>
              <a:defRPr/>
            </a:pPr>
            <a:r>
              <a:rPr lang="en-US" altLang="zh-CN" sz="2400" b="1" dirty="0" smtClean="0">
                <a:solidFill>
                  <a:srgbClr val="002060"/>
                </a:solidFill>
                <a:latin typeface="黑体" pitchFamily="49" charset="-122"/>
                <a:ea typeface="黑体" pitchFamily="49" charset="-122"/>
              </a:rPr>
              <a:t>【</a:t>
            </a:r>
            <a:r>
              <a:rPr lang="zh-CN" altLang="en-US" sz="2400" b="1" dirty="0" smtClean="0">
                <a:solidFill>
                  <a:srgbClr val="002060"/>
                </a:solidFill>
                <a:latin typeface="黑体" pitchFamily="49" charset="-122"/>
                <a:ea typeface="黑体" pitchFamily="49" charset="-122"/>
              </a:rPr>
              <a:t>实验分析</a:t>
            </a:r>
            <a:r>
              <a:rPr lang="en-US" altLang="zh-CN" sz="2400" b="1" dirty="0" smtClean="0">
                <a:solidFill>
                  <a:srgbClr val="002060"/>
                </a:solidFill>
                <a:latin typeface="黑体" pitchFamily="49" charset="-122"/>
                <a:ea typeface="黑体" pitchFamily="49" charset="-122"/>
              </a:rPr>
              <a:t>】 </a:t>
            </a:r>
            <a:r>
              <a:rPr lang="zh-CN" altLang="en-US" sz="2400" dirty="0" smtClean="0">
                <a:solidFill>
                  <a:schemeClr val="tx1"/>
                </a:solidFill>
                <a:latin typeface="Times New Roman" panose="02020603050405020304" pitchFamily="18" charset="0"/>
                <a:ea typeface="华文中宋" panose="02010600040101010101" charset="-122"/>
              </a:rPr>
              <a:t>为</a:t>
            </a:r>
            <a:r>
              <a:rPr lang="zh-CN" altLang="en-US" sz="2400" dirty="0">
                <a:solidFill>
                  <a:schemeClr val="tx1"/>
                </a:solidFill>
                <a:latin typeface="Times New Roman" panose="02020603050405020304" pitchFamily="18" charset="0"/>
                <a:ea typeface="华文中宋" panose="02010600040101010101" charset="-122"/>
              </a:rPr>
              <a:t>判断</a:t>
            </a:r>
            <a:r>
              <a:rPr lang="zh-CN" altLang="en-US" sz="2400" dirty="0" smtClean="0">
                <a:solidFill>
                  <a:schemeClr val="tx1"/>
                </a:solidFill>
                <a:latin typeface="Times New Roman" panose="02020603050405020304" pitchFamily="18" charset="0"/>
                <a:ea typeface="华文中宋" panose="02010600040101010101" charset="-122"/>
              </a:rPr>
              <a:t>后续</a:t>
            </a:r>
            <a:r>
              <a:rPr lang="zh-CN" altLang="en-US" sz="2400" dirty="0">
                <a:solidFill>
                  <a:schemeClr val="tx1"/>
                </a:solidFill>
                <a:latin typeface="Times New Roman" panose="02020603050405020304" pitchFamily="18" charset="0"/>
                <a:ea typeface="华文中宋" panose="02010600040101010101" charset="-122"/>
              </a:rPr>
              <a:t>的实验可重复上述</a:t>
            </a:r>
            <a:r>
              <a:rPr lang="zh-CN" altLang="en-US" sz="2400" dirty="0" smtClean="0">
                <a:solidFill>
                  <a:schemeClr val="tx1"/>
                </a:solidFill>
                <a:latin typeface="Times New Roman" panose="02020603050405020304" pitchFamily="18" charset="0"/>
                <a:ea typeface="华文中宋" panose="02010600040101010101" charset="-122"/>
              </a:rPr>
              <a:t>有趣的现象</a:t>
            </a:r>
            <a:r>
              <a:rPr lang="zh-CN" altLang="en-US" sz="2400" dirty="0">
                <a:solidFill>
                  <a:schemeClr val="tx1"/>
                </a:solidFill>
                <a:latin typeface="Times New Roman" panose="02020603050405020304" pitchFamily="18" charset="0"/>
                <a:ea typeface="华文中宋" panose="02010600040101010101" charset="-122"/>
              </a:rPr>
              <a:t>，作以下的分析：</a:t>
            </a:r>
            <a:endParaRPr lang="en-US" altLang="zh-CN" sz="2400" dirty="0">
              <a:solidFill>
                <a:schemeClr val="tx1"/>
              </a:solidFill>
              <a:latin typeface="Times New Roman" panose="02020603050405020304" pitchFamily="18" charset="0"/>
              <a:ea typeface="华文中宋" panose="02010600040101010101" charset="-122"/>
            </a:endParaRPr>
          </a:p>
          <a:p>
            <a:pPr lvl="1" rtl="0" eaLnBrk="1" fontAlgn="auto" hangingPunct="1">
              <a:lnSpc>
                <a:spcPct val="110000"/>
              </a:lnSpc>
              <a:spcBef>
                <a:spcPts val="0"/>
              </a:spcBef>
              <a:spcAft>
                <a:spcPts val="600"/>
              </a:spcAft>
              <a:defRPr/>
            </a:pPr>
            <a:r>
              <a:rPr lang="en-US" altLang="zh-CN" sz="2400" dirty="0" smtClean="0">
                <a:solidFill>
                  <a:schemeClr val="tx1"/>
                </a:solidFill>
                <a:latin typeface="Times New Roman" panose="02020603050405020304" pitchFamily="18" charset="0"/>
                <a:ea typeface="华文中宋" panose="02010600040101010101" charset="-122"/>
              </a:rPr>
              <a:t>1</a:t>
            </a:r>
            <a:r>
              <a:rPr lang="zh-CN" altLang="en-US" sz="2400" dirty="0" smtClean="0">
                <a:solidFill>
                  <a:schemeClr val="tx1"/>
                </a:solidFill>
                <a:latin typeface="Times New Roman" panose="02020603050405020304" pitchFamily="18" charset="0"/>
                <a:ea typeface="华文中宋" panose="02010600040101010101" charset="-122"/>
              </a:rPr>
              <a:t>）</a:t>
            </a:r>
            <a:r>
              <a:rPr lang="zh-CN" altLang="en-US" sz="2400" b="1" dirty="0" smtClean="0">
                <a:solidFill>
                  <a:schemeClr val="tx1"/>
                </a:solidFill>
                <a:latin typeface="Times New Roman" panose="02020603050405020304" pitchFamily="18" charset="0"/>
                <a:ea typeface="华文中宋" panose="02010600040101010101" charset="-122"/>
              </a:rPr>
              <a:t>女婴和男婴之间</a:t>
            </a:r>
            <a:r>
              <a:rPr lang="zh-CN" altLang="en-US" sz="2400" b="1" dirty="0">
                <a:solidFill>
                  <a:schemeClr val="tx1"/>
                </a:solidFill>
                <a:latin typeface="Times New Roman" panose="02020603050405020304" pitchFamily="18" charset="0"/>
                <a:ea typeface="华文中宋" panose="02010600040101010101" charset="-122"/>
              </a:rPr>
              <a:t>的</a:t>
            </a:r>
            <a:r>
              <a:rPr lang="en-US" altLang="zh-CN" sz="2400" b="1" dirty="0">
                <a:solidFill>
                  <a:schemeClr val="tx1"/>
                </a:solidFill>
                <a:latin typeface="Times New Roman" panose="02020603050405020304" pitchFamily="18" charset="0"/>
                <a:ea typeface="华文中宋" panose="02010600040101010101" charset="-122"/>
              </a:rPr>
              <a:t>X</a:t>
            </a:r>
            <a:r>
              <a:rPr lang="zh-CN" altLang="en-US" sz="2400" b="1" dirty="0">
                <a:solidFill>
                  <a:schemeClr val="tx1"/>
                </a:solidFill>
                <a:latin typeface="Times New Roman" panose="02020603050405020304" pitchFamily="18" charset="0"/>
                <a:ea typeface="华文中宋" panose="02010600040101010101" charset="-122"/>
              </a:rPr>
              <a:t>染色体之间的绝对偏差大于</a:t>
            </a:r>
            <a:r>
              <a:rPr lang="en-US" altLang="zh-CN" sz="2400" b="1" dirty="0">
                <a:solidFill>
                  <a:schemeClr val="tx1"/>
                </a:solidFill>
                <a:latin typeface="Times New Roman" panose="02020603050405020304" pitchFamily="18" charset="0"/>
                <a:ea typeface="华文中宋" panose="02010600040101010101" charset="-122"/>
              </a:rPr>
              <a:t>T21</a:t>
            </a:r>
            <a:r>
              <a:rPr lang="zh-CN" altLang="en-US" sz="2400" b="1" dirty="0">
                <a:solidFill>
                  <a:schemeClr val="tx1"/>
                </a:solidFill>
                <a:latin typeface="Times New Roman" panose="02020603050405020304" pitchFamily="18" charset="0"/>
                <a:ea typeface="华文中宋" panose="02010600040101010101" charset="-122"/>
              </a:rPr>
              <a:t>和正常胎儿之间的</a:t>
            </a:r>
            <a:r>
              <a:rPr lang="en-US" altLang="zh-CN" sz="2400" b="1" dirty="0">
                <a:solidFill>
                  <a:schemeClr val="tx1"/>
                </a:solidFill>
                <a:latin typeface="Times New Roman" panose="02020603050405020304" pitchFamily="18" charset="0"/>
                <a:ea typeface="华文中宋" panose="02010600040101010101" charset="-122"/>
              </a:rPr>
              <a:t>21</a:t>
            </a:r>
            <a:r>
              <a:rPr lang="zh-CN" altLang="en-US" sz="2400" b="1" dirty="0">
                <a:solidFill>
                  <a:schemeClr val="tx1"/>
                </a:solidFill>
                <a:latin typeface="Times New Roman" panose="02020603050405020304" pitchFamily="18" charset="0"/>
                <a:ea typeface="华文中宋" panose="02010600040101010101" charset="-122"/>
              </a:rPr>
              <a:t>号染色体之间</a:t>
            </a:r>
            <a:r>
              <a:rPr lang="zh-CN" altLang="en-US" sz="2400" b="1" dirty="0" smtClean="0">
                <a:solidFill>
                  <a:schemeClr val="tx1"/>
                </a:solidFill>
                <a:latin typeface="Times New Roman" panose="02020603050405020304" pitchFamily="18" charset="0"/>
                <a:ea typeface="华文中宋" panose="02010600040101010101" charset="-122"/>
              </a:rPr>
              <a:t>的：</a:t>
            </a:r>
            <a:r>
              <a:rPr lang="zh-CN" altLang="en-US" sz="2400" dirty="0">
                <a:solidFill>
                  <a:schemeClr val="tx1"/>
                </a:solidFill>
                <a:latin typeface="Times New Roman" panose="02020603050405020304" pitchFamily="18" charset="0"/>
                <a:ea typeface="华文中宋" panose="02010600040101010101" charset="-122"/>
              </a:rPr>
              <a:t>女性的</a:t>
            </a:r>
            <a:r>
              <a:rPr lang="en-US" altLang="zh-CN" sz="2400" dirty="0" err="1">
                <a:solidFill>
                  <a:schemeClr val="tx1"/>
                </a:solidFill>
                <a:latin typeface="Times New Roman" panose="02020603050405020304" pitchFamily="18" charset="0"/>
                <a:ea typeface="华文中宋" panose="02010600040101010101" charset="-122"/>
              </a:rPr>
              <a:t>chrX</a:t>
            </a:r>
            <a:r>
              <a:rPr lang="zh-CN" altLang="en-US" sz="2400" dirty="0">
                <a:solidFill>
                  <a:schemeClr val="tx1"/>
                </a:solidFill>
                <a:latin typeface="Times New Roman" panose="02020603050405020304" pitchFamily="18" charset="0"/>
                <a:ea typeface="华文中宋" panose="02010600040101010101" charset="-122"/>
              </a:rPr>
              <a:t>含量是男性的两倍，而</a:t>
            </a:r>
            <a:r>
              <a:rPr lang="en-US" altLang="zh-CN" sz="2400" dirty="0">
                <a:solidFill>
                  <a:schemeClr val="tx1"/>
                </a:solidFill>
                <a:latin typeface="Times New Roman" panose="02020603050405020304" pitchFamily="18" charset="0"/>
                <a:ea typeface="华文中宋" panose="02010600040101010101" charset="-122"/>
              </a:rPr>
              <a:t>T21</a:t>
            </a:r>
            <a:r>
              <a:rPr lang="zh-CN" altLang="en-US" sz="2400" dirty="0">
                <a:solidFill>
                  <a:schemeClr val="tx1"/>
                </a:solidFill>
                <a:latin typeface="Times New Roman" panose="02020603050405020304" pitchFamily="18" charset="0"/>
                <a:ea typeface="华文中宋" panose="02010600040101010101" charset="-122"/>
              </a:rPr>
              <a:t>的</a:t>
            </a:r>
            <a:r>
              <a:rPr lang="en-US" altLang="zh-CN" sz="2400" dirty="0">
                <a:solidFill>
                  <a:schemeClr val="tx1"/>
                </a:solidFill>
                <a:latin typeface="Times New Roman" panose="02020603050405020304" pitchFamily="18" charset="0"/>
                <a:ea typeface="华文中宋" panose="02010600040101010101" charset="-122"/>
              </a:rPr>
              <a:t>chr21</a:t>
            </a:r>
            <a:r>
              <a:rPr lang="zh-CN" altLang="en-US" sz="2400" dirty="0">
                <a:solidFill>
                  <a:schemeClr val="tx1"/>
                </a:solidFill>
                <a:latin typeface="Times New Roman" panose="02020603050405020304" pitchFamily="18" charset="0"/>
                <a:ea typeface="华文中宋" panose="02010600040101010101" charset="-122"/>
              </a:rPr>
              <a:t>是正常的</a:t>
            </a:r>
            <a:r>
              <a:rPr lang="en-US" altLang="zh-CN" sz="2400" dirty="0">
                <a:solidFill>
                  <a:schemeClr val="tx1"/>
                </a:solidFill>
                <a:latin typeface="Times New Roman" panose="02020603050405020304" pitchFamily="18" charset="0"/>
                <a:ea typeface="华文中宋" panose="02010600040101010101" charset="-122"/>
              </a:rPr>
              <a:t>1.5</a:t>
            </a:r>
            <a:r>
              <a:rPr lang="zh-CN" altLang="en-US" sz="2400" dirty="0" smtClean="0">
                <a:solidFill>
                  <a:schemeClr val="tx1"/>
                </a:solidFill>
                <a:latin typeface="Times New Roman" panose="02020603050405020304" pitchFamily="18" charset="0"/>
                <a:ea typeface="华文中宋" panose="02010600040101010101" charset="-122"/>
              </a:rPr>
              <a:t>倍；</a:t>
            </a:r>
            <a:endParaRPr lang="en-US" altLang="zh-CN" sz="2400" dirty="0" smtClean="0">
              <a:solidFill>
                <a:schemeClr val="tx1"/>
              </a:solidFill>
              <a:latin typeface="Times New Roman" panose="02020603050405020304" pitchFamily="18" charset="0"/>
              <a:ea typeface="华文中宋" panose="02010600040101010101" charset="-122"/>
            </a:endParaRPr>
          </a:p>
          <a:p>
            <a:pPr lvl="1" rtl="0" eaLnBrk="1" fontAlgn="auto" hangingPunct="1">
              <a:lnSpc>
                <a:spcPct val="110000"/>
              </a:lnSpc>
              <a:spcBef>
                <a:spcPts val="0"/>
              </a:spcBef>
              <a:spcAft>
                <a:spcPts val="600"/>
              </a:spcAft>
              <a:defRPr/>
            </a:pPr>
            <a:r>
              <a:rPr lang="en-US" altLang="zh-CN" sz="2400" dirty="0" smtClean="0">
                <a:solidFill>
                  <a:schemeClr val="tx1"/>
                </a:solidFill>
                <a:latin typeface="Times New Roman" panose="02020603050405020304" pitchFamily="18" charset="0"/>
                <a:ea typeface="华文中宋" panose="02010600040101010101" charset="-122"/>
              </a:rPr>
              <a:t>2</a:t>
            </a:r>
            <a:r>
              <a:rPr lang="zh-CN" altLang="en-US" sz="2400" dirty="0">
                <a:solidFill>
                  <a:schemeClr val="tx1"/>
                </a:solidFill>
                <a:latin typeface="Times New Roman" panose="02020603050405020304" pitchFamily="18" charset="0"/>
                <a:ea typeface="华文中宋" panose="02010600040101010101" charset="-122"/>
              </a:rPr>
              <a:t>）</a:t>
            </a:r>
            <a:r>
              <a:rPr lang="en-US" altLang="zh-CN" sz="2400" dirty="0">
                <a:solidFill>
                  <a:schemeClr val="tx1"/>
                </a:solidFill>
                <a:latin typeface="Times New Roman" panose="02020603050405020304" pitchFamily="18" charset="0"/>
                <a:ea typeface="华文中宋" panose="02010600040101010101" charset="-122"/>
              </a:rPr>
              <a:t>Z</a:t>
            </a:r>
            <a:r>
              <a:rPr lang="zh-CN" altLang="en-US" sz="2400" dirty="0">
                <a:solidFill>
                  <a:schemeClr val="tx1"/>
                </a:solidFill>
                <a:latin typeface="Times New Roman" panose="02020603050405020304" pitchFamily="18" charset="0"/>
                <a:ea typeface="华文中宋" panose="02010600040101010101" charset="-122"/>
              </a:rPr>
              <a:t>值反映的是待测值与参考平均值之间的偏差</a:t>
            </a:r>
            <a:r>
              <a:rPr lang="zh-CN" altLang="en-US" sz="2400" dirty="0" smtClean="0">
                <a:solidFill>
                  <a:schemeClr val="tx1"/>
                </a:solidFill>
                <a:latin typeface="Times New Roman" panose="02020603050405020304" pitchFamily="18" charset="0"/>
                <a:ea typeface="华文中宋" panose="02010600040101010101" charset="-122"/>
              </a:rPr>
              <a:t>程度的</a:t>
            </a:r>
            <a:r>
              <a:rPr lang="zh-CN" altLang="en-US" sz="2400" dirty="0">
                <a:solidFill>
                  <a:schemeClr val="tx1"/>
                </a:solidFill>
                <a:latin typeface="Times New Roman" panose="02020603050405020304" pitchFamily="18" charset="0"/>
                <a:ea typeface="华文中宋" panose="02010600040101010101" charset="-122"/>
              </a:rPr>
              <a:t>标准化</a:t>
            </a:r>
            <a:r>
              <a:rPr lang="zh-CN" altLang="en-US" sz="2400" dirty="0" smtClean="0">
                <a:solidFill>
                  <a:schemeClr val="tx1"/>
                </a:solidFill>
                <a:latin typeface="Times New Roman" panose="02020603050405020304" pitchFamily="18" charset="0"/>
                <a:ea typeface="华文中宋" panose="02010600040101010101" charset="-122"/>
              </a:rPr>
              <a:t>结果</a:t>
            </a:r>
            <a:r>
              <a:rPr lang="en-US" altLang="zh-CN" sz="2400" dirty="0" smtClean="0">
                <a:solidFill>
                  <a:schemeClr val="tx1"/>
                </a:solidFill>
                <a:latin typeface="Times New Roman" panose="02020603050405020304" pitchFamily="18" charset="0"/>
                <a:ea typeface="华文中宋" panose="02010600040101010101" charset="-122"/>
              </a:rPr>
              <a:t>(</a:t>
            </a:r>
            <a:r>
              <a:rPr lang="zh-CN" altLang="en-US" sz="2400" dirty="0" smtClean="0">
                <a:solidFill>
                  <a:schemeClr val="tx1"/>
                </a:solidFill>
                <a:latin typeface="Times New Roman" panose="02020603050405020304" pitchFamily="18" charset="0"/>
                <a:ea typeface="华文中宋" panose="02010600040101010101" charset="-122"/>
              </a:rPr>
              <a:t>以标准差为参考</a:t>
            </a:r>
            <a:r>
              <a:rPr lang="en-US" altLang="zh-CN" sz="2400" dirty="0" smtClean="0">
                <a:solidFill>
                  <a:schemeClr val="tx1"/>
                </a:solidFill>
                <a:latin typeface="Times New Roman" panose="02020603050405020304" pitchFamily="18" charset="0"/>
                <a:ea typeface="华文中宋" panose="02010600040101010101" charset="-122"/>
              </a:rPr>
              <a:t>) </a:t>
            </a:r>
            <a:r>
              <a:rPr lang="zh-CN" altLang="en-US" sz="2400" dirty="0" smtClean="0">
                <a:solidFill>
                  <a:schemeClr val="tx1"/>
                </a:solidFill>
                <a:latin typeface="Times New Roman" panose="02020603050405020304" pitchFamily="18" charset="0"/>
                <a:ea typeface="华文中宋" panose="02010600040101010101" charset="-122"/>
              </a:rPr>
              <a:t>。由于标准差反映</a:t>
            </a:r>
            <a:r>
              <a:rPr lang="zh-CN" altLang="en-US" sz="2400" dirty="0">
                <a:solidFill>
                  <a:schemeClr val="tx1"/>
                </a:solidFill>
                <a:latin typeface="Times New Roman" panose="02020603050405020304" pitchFamily="18" charset="0"/>
                <a:ea typeface="华文中宋" panose="02010600040101010101" charset="-122"/>
              </a:rPr>
              <a:t>的是各</a:t>
            </a:r>
            <a:r>
              <a:rPr lang="zh-CN" altLang="en-US" sz="2400" dirty="0" smtClean="0">
                <a:solidFill>
                  <a:schemeClr val="tx1"/>
                </a:solidFill>
                <a:latin typeface="Times New Roman" panose="02020603050405020304" pitchFamily="18" charset="0"/>
                <a:ea typeface="华文中宋" panose="02010600040101010101" charset="-122"/>
              </a:rPr>
              <a:t>染色体多次测序</a:t>
            </a:r>
            <a:r>
              <a:rPr lang="zh-CN" altLang="en-US" sz="2400" dirty="0">
                <a:solidFill>
                  <a:schemeClr val="tx1"/>
                </a:solidFill>
                <a:latin typeface="Times New Roman" panose="02020603050405020304" pitchFamily="18" charset="0"/>
                <a:ea typeface="华文中宋" panose="02010600040101010101" charset="-122"/>
              </a:rPr>
              <a:t>的准确度，故利用参考数据</a:t>
            </a:r>
            <a:r>
              <a:rPr lang="zh-CN" altLang="en-US" sz="2400" dirty="0" smtClean="0">
                <a:solidFill>
                  <a:schemeClr val="tx1"/>
                </a:solidFill>
                <a:latin typeface="Times New Roman" panose="02020603050405020304" pitchFamily="18" charset="0"/>
                <a:ea typeface="华文中宋" panose="02010600040101010101" charset="-122"/>
              </a:rPr>
              <a:t>集的</a:t>
            </a:r>
            <a:r>
              <a:rPr lang="en-US" altLang="zh-CN" sz="2400" dirty="0">
                <a:solidFill>
                  <a:schemeClr val="tx1"/>
                </a:solidFill>
                <a:latin typeface="Times New Roman" panose="02020603050405020304" pitchFamily="18" charset="0"/>
                <a:ea typeface="华文中宋" panose="02010600040101010101" charset="-122"/>
              </a:rPr>
              <a:t>10</a:t>
            </a:r>
            <a:r>
              <a:rPr lang="zh-CN" altLang="en-US" sz="2400" dirty="0">
                <a:solidFill>
                  <a:schemeClr val="tx1"/>
                </a:solidFill>
                <a:latin typeface="Times New Roman" panose="02020603050405020304" pitchFamily="18" charset="0"/>
                <a:ea typeface="华文中宋" panose="02010600040101010101" charset="-122"/>
              </a:rPr>
              <a:t>个</a:t>
            </a:r>
            <a:r>
              <a:rPr lang="zh-CN" altLang="en-US" sz="2400" dirty="0" smtClean="0">
                <a:solidFill>
                  <a:schemeClr val="tx1"/>
                </a:solidFill>
                <a:latin typeface="Times New Roman" panose="02020603050405020304" pitchFamily="18" charset="0"/>
                <a:ea typeface="华文中宋" panose="02010600040101010101" charset="-122"/>
              </a:rPr>
              <a:t>正常男婴的</a:t>
            </a:r>
            <a:r>
              <a:rPr lang="zh-CN" altLang="en-US" sz="2400" dirty="0">
                <a:solidFill>
                  <a:schemeClr val="tx1"/>
                </a:solidFill>
                <a:latin typeface="Times New Roman" panose="02020603050405020304" pitchFamily="18" charset="0"/>
                <a:ea typeface="华文中宋" panose="02010600040101010101" charset="-122"/>
              </a:rPr>
              <a:t>数据求变动参数</a:t>
            </a:r>
            <a:r>
              <a:rPr lang="en-US" altLang="zh-CN" sz="2400" dirty="0">
                <a:solidFill>
                  <a:schemeClr val="tx1"/>
                </a:solidFill>
                <a:latin typeface="Times New Roman" panose="02020603050405020304" pitchFamily="18" charset="0"/>
                <a:ea typeface="华文中宋" panose="02010600040101010101" charset="-122"/>
              </a:rPr>
              <a:t>(coefficient of variation, CV=SD/mean),</a:t>
            </a:r>
            <a:r>
              <a:rPr lang="zh-CN" altLang="en-US" sz="2400" dirty="0">
                <a:solidFill>
                  <a:schemeClr val="tx1"/>
                </a:solidFill>
                <a:latin typeface="Times New Roman" panose="02020603050405020304" pitchFamily="18" charset="0"/>
                <a:ea typeface="华文中宋" panose="02010600040101010101" charset="-122"/>
              </a:rPr>
              <a:t>发现</a:t>
            </a:r>
            <a:r>
              <a:rPr lang="en-US" altLang="zh-CN" sz="2400" dirty="0">
                <a:solidFill>
                  <a:schemeClr val="tx1"/>
                </a:solidFill>
                <a:latin typeface="Times New Roman" panose="02020603050405020304" pitchFamily="18" charset="0"/>
                <a:ea typeface="华文中宋" panose="02010600040101010101" charset="-122"/>
              </a:rPr>
              <a:t>21</a:t>
            </a:r>
            <a:r>
              <a:rPr lang="zh-CN" altLang="en-US" sz="2400" dirty="0">
                <a:solidFill>
                  <a:schemeClr val="tx1"/>
                </a:solidFill>
                <a:latin typeface="Times New Roman" panose="02020603050405020304" pitchFamily="18" charset="0"/>
                <a:ea typeface="华文中宋" panose="02010600040101010101" charset="-122"/>
              </a:rPr>
              <a:t>号染色体的</a:t>
            </a:r>
            <a:r>
              <a:rPr lang="en-US" altLang="zh-CN" sz="2400" dirty="0" smtClean="0">
                <a:solidFill>
                  <a:schemeClr val="tx1"/>
                </a:solidFill>
                <a:latin typeface="Times New Roman" panose="02020603050405020304" pitchFamily="18" charset="0"/>
                <a:ea typeface="华文中宋" panose="02010600040101010101" charset="-122"/>
              </a:rPr>
              <a:t>CV</a:t>
            </a:r>
            <a:r>
              <a:rPr lang="zh-CN" altLang="en-US" sz="2400" dirty="0" smtClean="0">
                <a:solidFill>
                  <a:schemeClr val="tx1"/>
                </a:solidFill>
                <a:latin typeface="Times New Roman" panose="02020603050405020304" pitchFamily="18" charset="0"/>
                <a:ea typeface="华文中宋" panose="02010600040101010101" charset="-122"/>
              </a:rPr>
              <a:t>值的确</a:t>
            </a:r>
            <a:r>
              <a:rPr lang="zh-CN" altLang="en-US" sz="2400" dirty="0">
                <a:solidFill>
                  <a:schemeClr val="tx1"/>
                </a:solidFill>
                <a:latin typeface="Times New Roman" panose="02020603050405020304" pitchFamily="18" charset="0"/>
                <a:ea typeface="华文中宋" panose="02010600040101010101" charset="-122"/>
              </a:rPr>
              <a:t>很小，而</a:t>
            </a:r>
            <a:r>
              <a:rPr lang="en-US" altLang="zh-CN" sz="2400" dirty="0">
                <a:solidFill>
                  <a:schemeClr val="tx1"/>
                </a:solidFill>
                <a:latin typeface="Times New Roman" panose="02020603050405020304" pitchFamily="18" charset="0"/>
                <a:ea typeface="华文中宋" panose="02010600040101010101" charset="-122"/>
              </a:rPr>
              <a:t>X</a:t>
            </a:r>
            <a:r>
              <a:rPr lang="zh-CN" altLang="en-US" sz="2400" dirty="0">
                <a:solidFill>
                  <a:schemeClr val="tx1"/>
                </a:solidFill>
                <a:latin typeface="Times New Roman" panose="02020603050405020304" pitchFamily="18" charset="0"/>
                <a:ea typeface="华文中宋" panose="02010600040101010101" charset="-122"/>
              </a:rPr>
              <a:t>染色体的相对较大。</a:t>
            </a:r>
            <a:endParaRPr lang="en-US" altLang="zh-CN" sz="2400" dirty="0">
              <a:solidFill>
                <a:schemeClr val="tx1"/>
              </a:solidFill>
              <a:latin typeface="Times New Roman" panose="02020603050405020304" pitchFamily="18" charset="0"/>
              <a:ea typeface="华文中宋" panose="02010600040101010101" charset="-122"/>
            </a:endParaRPr>
          </a:p>
          <a:p>
            <a:pPr lvl="1" rtl="0" eaLnBrk="1" fontAlgn="auto" hangingPunct="1">
              <a:lnSpc>
                <a:spcPct val="110000"/>
              </a:lnSpc>
              <a:spcBef>
                <a:spcPts val="0"/>
              </a:spcBef>
              <a:spcAft>
                <a:spcPts val="600"/>
              </a:spcAft>
              <a:defRPr/>
            </a:pPr>
            <a:r>
              <a:rPr lang="zh-CN" altLang="en-US" sz="2400" dirty="0">
                <a:solidFill>
                  <a:schemeClr val="tx1"/>
                </a:solidFill>
                <a:latin typeface="Times New Roman" panose="02020603050405020304" pitchFamily="18" charset="0"/>
                <a:ea typeface="华文中宋" panose="02010600040101010101" charset="-122"/>
              </a:rPr>
              <a:t>进一步地，将</a:t>
            </a:r>
            <a:r>
              <a:rPr lang="en-US" altLang="zh-CN" sz="2400" dirty="0">
                <a:solidFill>
                  <a:schemeClr val="tx1"/>
                </a:solidFill>
                <a:latin typeface="Times New Roman" panose="02020603050405020304" pitchFamily="18" charset="0"/>
                <a:ea typeface="华文中宋" panose="02010600040101010101" charset="-122"/>
              </a:rPr>
              <a:t>CV</a:t>
            </a:r>
            <a:r>
              <a:rPr lang="zh-CN" altLang="en-US" sz="2400" dirty="0">
                <a:solidFill>
                  <a:schemeClr val="tx1"/>
                </a:solidFill>
                <a:latin typeface="Times New Roman" panose="02020603050405020304" pitchFamily="18" charset="0"/>
                <a:ea typeface="华文中宋" panose="02010600040101010101" charset="-122"/>
              </a:rPr>
              <a:t>和各个染色体</a:t>
            </a:r>
            <a:r>
              <a:rPr lang="en-US" altLang="zh-CN" sz="2400" dirty="0">
                <a:solidFill>
                  <a:schemeClr val="tx1"/>
                </a:solidFill>
                <a:latin typeface="Times New Roman" panose="02020603050405020304" pitchFamily="18" charset="0"/>
                <a:ea typeface="华文中宋" panose="02010600040101010101" charset="-122"/>
              </a:rPr>
              <a:t>GC</a:t>
            </a:r>
            <a:r>
              <a:rPr lang="zh-CN" altLang="en-US" sz="2400" dirty="0">
                <a:solidFill>
                  <a:schemeClr val="tx1"/>
                </a:solidFill>
                <a:latin typeface="Times New Roman" panose="02020603050405020304" pitchFamily="18" charset="0"/>
                <a:ea typeface="华文中宋" panose="02010600040101010101" charset="-122"/>
              </a:rPr>
              <a:t>含量进行方差分析</a:t>
            </a:r>
            <a:r>
              <a:rPr lang="en-US" altLang="zh-CN" sz="2400" dirty="0">
                <a:solidFill>
                  <a:schemeClr val="tx1"/>
                </a:solidFill>
                <a:latin typeface="Times New Roman" panose="02020603050405020304" pitchFamily="18" charset="0"/>
                <a:ea typeface="华文中宋" panose="02010600040101010101" charset="-122"/>
              </a:rPr>
              <a:t>(ANOVA)</a:t>
            </a:r>
            <a:r>
              <a:rPr lang="zh-CN" altLang="en-US" sz="2400" dirty="0">
                <a:solidFill>
                  <a:schemeClr val="tx1"/>
                </a:solidFill>
                <a:latin typeface="Times New Roman" panose="02020603050405020304" pitchFamily="18" charset="0"/>
                <a:ea typeface="华文中宋" panose="02010600040101010101" charset="-122"/>
              </a:rPr>
              <a:t>，发现两者之间存在统计学意义上的显著性差异</a:t>
            </a:r>
            <a:r>
              <a:rPr lang="en-US" altLang="zh-CN" sz="2400" dirty="0">
                <a:solidFill>
                  <a:schemeClr val="tx1"/>
                </a:solidFill>
                <a:latin typeface="Times New Roman" panose="02020603050405020304" pitchFamily="18" charset="0"/>
                <a:ea typeface="华文中宋" panose="02010600040101010101" charset="-122"/>
              </a:rPr>
              <a:t>(P &lt; 0.001)</a:t>
            </a:r>
            <a:r>
              <a:rPr lang="zh-CN" altLang="en-US" sz="2400" dirty="0">
                <a:solidFill>
                  <a:schemeClr val="tx1"/>
                </a:solidFill>
                <a:latin typeface="Times New Roman" panose="02020603050405020304" pitchFamily="18" charset="0"/>
                <a:ea typeface="华文中宋" panose="02010600040101010101" charset="-122"/>
              </a:rPr>
              <a:t>。</a:t>
            </a:r>
            <a:r>
              <a:rPr lang="zh-CN" altLang="en-US" sz="2400" b="1" dirty="0">
                <a:solidFill>
                  <a:schemeClr val="tx1"/>
                </a:solidFill>
                <a:latin typeface="Times New Roman" panose="02020603050405020304" pitchFamily="18" charset="0"/>
                <a:ea typeface="华文中宋" panose="02010600040101010101" charset="-122"/>
              </a:rPr>
              <a:t>说明染色体</a:t>
            </a:r>
            <a:r>
              <a:rPr lang="zh-CN" altLang="en-US" sz="2400" b="1" dirty="0" smtClean="0">
                <a:solidFill>
                  <a:schemeClr val="tx1"/>
                </a:solidFill>
                <a:latin typeface="Times New Roman" panose="02020603050405020304" pitchFamily="18" charset="0"/>
                <a:ea typeface="华文中宋" panose="02010600040101010101" charset="-122"/>
              </a:rPr>
              <a:t>的标准差值</a:t>
            </a:r>
            <a:r>
              <a:rPr lang="zh-CN" altLang="en-US" sz="2400" b="1" dirty="0">
                <a:solidFill>
                  <a:schemeClr val="tx1"/>
                </a:solidFill>
                <a:latin typeface="Times New Roman" panose="02020603050405020304" pitchFamily="18" charset="0"/>
                <a:ea typeface="华文中宋" panose="02010600040101010101" charset="-122"/>
              </a:rPr>
              <a:t>与该染色体自身特点有关。</a:t>
            </a:r>
            <a:endParaRPr lang="en-US" altLang="zh-CN" sz="2400" b="1" dirty="0">
              <a:solidFill>
                <a:schemeClr val="tx1"/>
              </a:solidFill>
              <a:latin typeface="Times New Roman" panose="02020603050405020304" pitchFamily="18" charset="0"/>
              <a:ea typeface="华文中宋" panose="02010600040101010101" charset="-122"/>
            </a:endParaRPr>
          </a:p>
        </p:txBody>
      </p:sp>
    </p:spTree>
    <p:extLst>
      <p:ext uri="{BB962C8B-B14F-4D97-AF65-F5344CB8AC3E}">
        <p14:creationId xmlns:p14="http://schemas.microsoft.com/office/powerpoint/2010/main" val="3808595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wipe(down)">
                                      <p:cBhvr>
                                        <p:cTn id="7" dur="500"/>
                                        <p:tgtEl>
                                          <p:spTgt spid="21">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animEffect transition="in" filter="wipe(down)">
                                      <p:cBhvr>
                                        <p:cTn id="11" dur="1000"/>
                                        <p:tgtEl>
                                          <p:spTgt spid="21">
                                            <p:txEl>
                                              <p:pRg st="1" end="1"/>
                                            </p:txEl>
                                          </p:spTgt>
                                        </p:tgtEl>
                                      </p:cBhvr>
                                    </p:animEffect>
                                  </p:childTnLst>
                                </p:cTn>
                              </p:par>
                              <p:par>
                                <p:cTn id="12" presetID="22" presetClass="entr" presetSubtype="4" fill="hold" nodeType="withEffect">
                                  <p:stCondLst>
                                    <p:cond delay="0"/>
                                  </p:stCondLst>
                                  <p:childTnLst>
                                    <p:set>
                                      <p:cBhvr>
                                        <p:cTn id="13" dur="1" fill="hold">
                                          <p:stCondLst>
                                            <p:cond delay="0"/>
                                          </p:stCondLst>
                                        </p:cTn>
                                        <p:tgtEl>
                                          <p:spTgt spid="21">
                                            <p:txEl>
                                              <p:pRg st="2" end="2"/>
                                            </p:txEl>
                                          </p:spTgt>
                                        </p:tgtEl>
                                        <p:attrNameLst>
                                          <p:attrName>style.visibility</p:attrName>
                                        </p:attrNameLst>
                                      </p:cBhvr>
                                      <p:to>
                                        <p:strVal val="visible"/>
                                      </p:to>
                                    </p:set>
                                    <p:animEffect transition="in" filter="wipe(down)">
                                      <p:cBhvr>
                                        <p:cTn id="14" dur="1000"/>
                                        <p:tgtEl>
                                          <p:spTgt spid="21">
                                            <p:txEl>
                                              <p:pRg st="2" end="2"/>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21">
                                            <p:txEl>
                                              <p:pRg st="3" end="3"/>
                                            </p:txEl>
                                          </p:spTgt>
                                        </p:tgtEl>
                                        <p:attrNameLst>
                                          <p:attrName>style.visibility</p:attrName>
                                        </p:attrNameLst>
                                      </p:cBhvr>
                                      <p:to>
                                        <p:strVal val="visible"/>
                                      </p:to>
                                    </p:set>
                                    <p:animEffect transition="in" filter="wipe(down)">
                                      <p:cBhvr>
                                        <p:cTn id="17" dur="1000"/>
                                        <p:tgtEl>
                                          <p:spTgt spid="21">
                                            <p:txEl>
                                              <p:pRg st="3" end="3"/>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21">
                                            <p:txEl>
                                              <p:pRg st="4" end="4"/>
                                            </p:txEl>
                                          </p:spTgt>
                                        </p:tgtEl>
                                        <p:attrNameLst>
                                          <p:attrName>style.visibility</p:attrName>
                                        </p:attrNameLst>
                                      </p:cBhvr>
                                      <p:to>
                                        <p:strVal val="visible"/>
                                      </p:to>
                                    </p:set>
                                    <p:animEffect transition="in" filter="wipe(down)">
                                      <p:cBhvr>
                                        <p:cTn id="20" dur="1000"/>
                                        <p:tgtEl>
                                          <p:spTgt spid="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3216275" cy="6858000"/>
          </a:xfrm>
          <a:prstGeom prst="rect">
            <a:avLst/>
          </a:prstGeom>
          <a:solidFill>
            <a:srgbClr val="E92D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3" name="文本框 6"/>
          <p:cNvSpPr txBox="1"/>
          <p:nvPr/>
        </p:nvSpPr>
        <p:spPr>
          <a:xfrm>
            <a:off x="720506" y="2593975"/>
            <a:ext cx="1784788" cy="1016000"/>
          </a:xfrm>
          <a:prstGeom prst="rect">
            <a:avLst/>
          </a:prstGeom>
          <a:noFill/>
          <a:ln w="9525">
            <a:noFill/>
          </a:ln>
        </p:spPr>
        <p:txBody>
          <a:bodyPr wrap="square">
            <a:spAutoFit/>
          </a:bodyPr>
          <a:lstStyle/>
          <a:p>
            <a:pPr lvl="0" algn="r" eaLnBrk="1" hangingPunct="1"/>
            <a:r>
              <a:rPr lang="zh-CN" altLang="en-US" sz="6000" b="1" dirty="0">
                <a:solidFill>
                  <a:schemeClr val="bg1"/>
                </a:solidFill>
                <a:latin typeface="微软雅黑" panose="020B0503020204020204" pitchFamily="34" charset="-122"/>
                <a:ea typeface="微软雅黑" panose="020B0503020204020204" pitchFamily="34" charset="-122"/>
              </a:rPr>
              <a:t>目录</a:t>
            </a:r>
          </a:p>
        </p:txBody>
      </p:sp>
      <p:sp>
        <p:nvSpPr>
          <p:cNvPr id="5124" name="文本框 7"/>
          <p:cNvSpPr txBox="1"/>
          <p:nvPr/>
        </p:nvSpPr>
        <p:spPr>
          <a:xfrm>
            <a:off x="0" y="3556000"/>
            <a:ext cx="3225800" cy="708025"/>
          </a:xfrm>
          <a:prstGeom prst="rect">
            <a:avLst/>
          </a:prstGeom>
          <a:noFill/>
          <a:ln w="9525">
            <a:noFill/>
          </a:ln>
        </p:spPr>
        <p:txBody>
          <a:bodyPr>
            <a:spAutoFit/>
          </a:bodyPr>
          <a:lstStyle/>
          <a:p>
            <a:pPr lvl="0" algn="r" eaLnBrk="1" hangingPunct="1"/>
            <a:r>
              <a:rPr lang="en-US" altLang="zh-CN" sz="4000" b="1" dirty="0">
                <a:solidFill>
                  <a:schemeClr val="bg1"/>
                </a:solidFill>
                <a:latin typeface="Times New Roman" panose="02020603050405020304" pitchFamily="18" charset="0"/>
                <a:ea typeface="Times New Roman" panose="02020603050405020304" pitchFamily="18" charset="0"/>
              </a:rPr>
              <a:t>CONTENTS</a:t>
            </a:r>
            <a:endParaRPr lang="zh-CN" altLang="en-US" sz="4000" b="1" dirty="0">
              <a:solidFill>
                <a:schemeClr val="bg1"/>
              </a:solidFill>
              <a:latin typeface="Times New Roman" panose="02020603050405020304" pitchFamily="18" charset="0"/>
              <a:ea typeface="Times New Roman" panose="02020603050405020304" pitchFamily="18" charset="0"/>
            </a:endParaRPr>
          </a:p>
        </p:txBody>
      </p:sp>
      <p:grpSp>
        <p:nvGrpSpPr>
          <p:cNvPr id="3" name="组合 2"/>
          <p:cNvGrpSpPr/>
          <p:nvPr/>
        </p:nvGrpSpPr>
        <p:grpSpPr>
          <a:xfrm>
            <a:off x="4309403" y="761886"/>
            <a:ext cx="3541832" cy="1211659"/>
            <a:chOff x="4025615" y="572694"/>
            <a:chExt cx="3541832" cy="1211659"/>
          </a:xfrm>
        </p:grpSpPr>
        <p:grpSp>
          <p:nvGrpSpPr>
            <p:cNvPr id="5154" name="组合 41"/>
            <p:cNvGrpSpPr/>
            <p:nvPr/>
          </p:nvGrpSpPr>
          <p:grpSpPr>
            <a:xfrm>
              <a:off x="5239602" y="572694"/>
              <a:ext cx="2327845" cy="1108599"/>
              <a:chOff x="4818741" y="1356668"/>
              <a:chExt cx="1924151" cy="590727"/>
            </a:xfrm>
          </p:grpSpPr>
          <p:sp>
            <p:nvSpPr>
              <p:cNvPr id="5158" name="文本框 18"/>
              <p:cNvSpPr txBox="1"/>
              <p:nvPr/>
            </p:nvSpPr>
            <p:spPr>
              <a:xfrm>
                <a:off x="4818741" y="1356668"/>
                <a:ext cx="1924151" cy="377203"/>
              </a:xfrm>
              <a:prstGeom prst="rect">
                <a:avLst/>
              </a:prstGeom>
              <a:noFill/>
              <a:ln w="9525">
                <a:noFill/>
              </a:ln>
            </p:spPr>
            <p:txBody>
              <a:bodyPr wrap="square">
                <a:spAutoFit/>
              </a:bodyPr>
              <a:lstStyle/>
              <a:p>
                <a:pPr lvl="0" eaLnBrk="1" hangingPunct="1"/>
                <a:r>
                  <a:rPr lang="zh-CN" altLang="en-US" sz="4000" b="1" dirty="0" smtClean="0">
                    <a:latin typeface="微软雅黑" panose="020B0503020204020204" pitchFamily="34" charset="-122"/>
                  </a:rPr>
                  <a:t>背景介绍</a:t>
                </a:r>
                <a:endParaRPr lang="zh-CN" altLang="en-US" sz="4000" b="1" dirty="0">
                  <a:latin typeface="微软雅黑" panose="020B0503020204020204" pitchFamily="34" charset="-122"/>
                </a:endParaRPr>
              </a:p>
            </p:txBody>
          </p:sp>
          <p:sp>
            <p:nvSpPr>
              <p:cNvPr id="20" name="文本框 19"/>
              <p:cNvSpPr txBox="1"/>
              <p:nvPr/>
            </p:nvSpPr>
            <p:spPr>
              <a:xfrm>
                <a:off x="4880430" y="1750593"/>
                <a:ext cx="1689426" cy="19680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smtClean="0">
                    <a:ln>
                      <a:noFill/>
                    </a:ln>
                    <a:solidFill>
                      <a:schemeClr val="bg1">
                        <a:lumMod val="6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INTRODUCTION</a:t>
                </a:r>
                <a:endParaRPr kumimoji="0" lang="en-US" altLang="zh-CN" sz="1800" b="1" i="0" u="none" strike="noStrike" kern="1200" cap="none" spc="0" normalizeH="0" baseline="0" noProof="0" dirty="0">
                  <a:ln>
                    <a:noFill/>
                  </a:ln>
                  <a:solidFill>
                    <a:schemeClr val="bg1">
                      <a:lumMod val="6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5155" name="组合 68"/>
            <p:cNvGrpSpPr/>
            <p:nvPr/>
          </p:nvGrpSpPr>
          <p:grpSpPr>
            <a:xfrm>
              <a:off x="4025615" y="592475"/>
              <a:ext cx="1111451" cy="1191878"/>
              <a:chOff x="3909356" y="1685984"/>
              <a:chExt cx="774179" cy="830199"/>
            </a:xfrm>
          </p:grpSpPr>
          <p:sp>
            <p:nvSpPr>
              <p:cNvPr id="5156" name="文本框 16"/>
              <p:cNvSpPr txBox="1"/>
              <p:nvPr/>
            </p:nvSpPr>
            <p:spPr>
              <a:xfrm>
                <a:off x="3919227" y="1751875"/>
                <a:ext cx="764308" cy="764308"/>
              </a:xfrm>
              <a:prstGeom prst="rect">
                <a:avLst/>
              </a:prstGeom>
              <a:noFill/>
              <a:ln w="9525">
                <a:noFill/>
              </a:ln>
            </p:spPr>
            <p:txBody>
              <a:bodyPr wrap="square">
                <a:spAutoFit/>
              </a:bodyPr>
              <a:lstStyle/>
              <a:p>
                <a:pPr lvl="0" algn="ctr" eaLnBrk="1" hangingPunct="1"/>
                <a:r>
                  <a:rPr lang="en-US" altLang="zh-CN" sz="5400" b="1" dirty="0">
                    <a:solidFill>
                      <a:srgbClr val="E92D4E"/>
                    </a:solidFill>
                    <a:latin typeface="微软雅黑" panose="020B0503020204020204" pitchFamily="34" charset="-122"/>
                    <a:ea typeface="微软雅黑" panose="020B0503020204020204" pitchFamily="34" charset="-122"/>
                  </a:rPr>
                  <a:t>01</a:t>
                </a:r>
              </a:p>
            </p:txBody>
          </p:sp>
          <p:sp>
            <p:nvSpPr>
              <p:cNvPr id="32" name="矩形 31"/>
              <p:cNvSpPr/>
              <p:nvPr/>
            </p:nvSpPr>
            <p:spPr>
              <a:xfrm>
                <a:off x="3909356" y="1685984"/>
                <a:ext cx="764308" cy="764308"/>
              </a:xfrm>
              <a:prstGeom prst="rect">
                <a:avLst/>
              </a:prstGeom>
              <a:noFill/>
              <a:ln>
                <a:solidFill>
                  <a:srgbClr val="E92D4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pSp>
        <p:nvGrpSpPr>
          <p:cNvPr id="41" name="组合 40"/>
          <p:cNvGrpSpPr/>
          <p:nvPr/>
        </p:nvGrpSpPr>
        <p:grpSpPr>
          <a:xfrm>
            <a:off x="4306214" y="2250307"/>
            <a:ext cx="3541832" cy="1118346"/>
            <a:chOff x="4025615" y="572693"/>
            <a:chExt cx="3541832" cy="1118346"/>
          </a:xfrm>
        </p:grpSpPr>
        <p:grpSp>
          <p:nvGrpSpPr>
            <p:cNvPr id="42" name="组合 41"/>
            <p:cNvGrpSpPr/>
            <p:nvPr/>
          </p:nvGrpSpPr>
          <p:grpSpPr>
            <a:xfrm>
              <a:off x="5239602" y="572693"/>
              <a:ext cx="2327845" cy="1118346"/>
              <a:chOff x="4818741" y="1356668"/>
              <a:chExt cx="1924151" cy="595921"/>
            </a:xfrm>
          </p:grpSpPr>
          <p:sp>
            <p:nvSpPr>
              <p:cNvPr id="46" name="文本框 18"/>
              <p:cNvSpPr txBox="1"/>
              <p:nvPr/>
            </p:nvSpPr>
            <p:spPr>
              <a:xfrm>
                <a:off x="4818741" y="1356668"/>
                <a:ext cx="1924151" cy="377203"/>
              </a:xfrm>
              <a:prstGeom prst="rect">
                <a:avLst/>
              </a:prstGeom>
              <a:noFill/>
              <a:ln w="9525">
                <a:noFill/>
              </a:ln>
            </p:spPr>
            <p:txBody>
              <a:bodyPr wrap="square">
                <a:spAutoFit/>
              </a:bodyPr>
              <a:lstStyle/>
              <a:p>
                <a:pPr lvl="0" eaLnBrk="1" hangingPunct="1"/>
                <a:r>
                  <a:rPr lang="zh-CN" altLang="en-US" sz="4000" b="1" dirty="0" smtClean="0">
                    <a:latin typeface="微软雅黑" panose="020B0503020204020204" pitchFamily="34" charset="-122"/>
                  </a:rPr>
                  <a:t>研究方法</a:t>
                </a:r>
                <a:endParaRPr lang="zh-CN" altLang="en-US" sz="4000" b="1" dirty="0">
                  <a:latin typeface="微软雅黑" panose="020B0503020204020204" pitchFamily="34" charset="-122"/>
                </a:endParaRPr>
              </a:p>
            </p:txBody>
          </p:sp>
          <p:sp>
            <p:nvSpPr>
              <p:cNvPr id="47" name="文本框 19"/>
              <p:cNvSpPr txBox="1"/>
              <p:nvPr/>
            </p:nvSpPr>
            <p:spPr>
              <a:xfrm>
                <a:off x="5126874" y="1755787"/>
                <a:ext cx="1173113" cy="19680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smtClean="0">
                    <a:ln>
                      <a:noFill/>
                    </a:ln>
                    <a:solidFill>
                      <a:schemeClr val="bg1">
                        <a:lumMod val="6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MRTHODS</a:t>
                </a:r>
                <a:endParaRPr kumimoji="0" lang="en-US" altLang="zh-CN" sz="1800" b="1" i="0" u="none" strike="noStrike" kern="1200" cap="none" spc="0" normalizeH="0" baseline="0" noProof="0" dirty="0">
                  <a:ln>
                    <a:noFill/>
                  </a:ln>
                  <a:solidFill>
                    <a:schemeClr val="bg1">
                      <a:lumMod val="6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3" name="组合 68"/>
            <p:cNvGrpSpPr/>
            <p:nvPr/>
          </p:nvGrpSpPr>
          <p:grpSpPr>
            <a:xfrm>
              <a:off x="4025615" y="592474"/>
              <a:ext cx="1111451" cy="1097281"/>
              <a:chOff x="3909356" y="1685984"/>
              <a:chExt cx="774179" cy="764308"/>
            </a:xfrm>
          </p:grpSpPr>
          <p:sp>
            <p:nvSpPr>
              <p:cNvPr id="44" name="文本框 16"/>
              <p:cNvSpPr txBox="1"/>
              <p:nvPr/>
            </p:nvSpPr>
            <p:spPr>
              <a:xfrm>
                <a:off x="3919227" y="1751875"/>
                <a:ext cx="764308" cy="643143"/>
              </a:xfrm>
              <a:prstGeom prst="rect">
                <a:avLst/>
              </a:prstGeom>
              <a:noFill/>
              <a:ln w="9525">
                <a:noFill/>
              </a:ln>
            </p:spPr>
            <p:txBody>
              <a:bodyPr wrap="square">
                <a:spAutoFit/>
              </a:bodyPr>
              <a:lstStyle/>
              <a:p>
                <a:pPr lvl="0" algn="ctr" eaLnBrk="1" hangingPunct="1"/>
                <a:r>
                  <a:rPr lang="en-US" altLang="zh-CN" sz="5400" b="1" dirty="0" smtClean="0">
                    <a:solidFill>
                      <a:srgbClr val="E92D4E"/>
                    </a:solidFill>
                    <a:latin typeface="微软雅黑" panose="020B0503020204020204" pitchFamily="34" charset="-122"/>
                    <a:ea typeface="微软雅黑" panose="020B0503020204020204" pitchFamily="34" charset="-122"/>
                  </a:rPr>
                  <a:t>02</a:t>
                </a:r>
                <a:endParaRPr lang="en-US" altLang="zh-CN" sz="5400" b="1" dirty="0">
                  <a:solidFill>
                    <a:srgbClr val="E92D4E"/>
                  </a:solidFill>
                  <a:latin typeface="微软雅黑" panose="020B0503020204020204" pitchFamily="34" charset="-122"/>
                  <a:ea typeface="微软雅黑" panose="020B0503020204020204" pitchFamily="34" charset="-122"/>
                </a:endParaRPr>
              </a:p>
            </p:txBody>
          </p:sp>
          <p:sp>
            <p:nvSpPr>
              <p:cNvPr id="45" name="矩形 44"/>
              <p:cNvSpPr/>
              <p:nvPr/>
            </p:nvSpPr>
            <p:spPr>
              <a:xfrm>
                <a:off x="3909356" y="1685984"/>
                <a:ext cx="764308" cy="764308"/>
              </a:xfrm>
              <a:prstGeom prst="rect">
                <a:avLst/>
              </a:prstGeom>
              <a:noFill/>
              <a:ln>
                <a:solidFill>
                  <a:srgbClr val="E92D4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pSp>
        <p:nvGrpSpPr>
          <p:cNvPr id="48" name="组合 47"/>
          <p:cNvGrpSpPr/>
          <p:nvPr/>
        </p:nvGrpSpPr>
        <p:grpSpPr>
          <a:xfrm>
            <a:off x="4298850" y="3670378"/>
            <a:ext cx="3541832" cy="1117062"/>
            <a:chOff x="4025615" y="572693"/>
            <a:chExt cx="3541832" cy="1117062"/>
          </a:xfrm>
        </p:grpSpPr>
        <p:grpSp>
          <p:nvGrpSpPr>
            <p:cNvPr id="49" name="组合 41"/>
            <p:cNvGrpSpPr/>
            <p:nvPr/>
          </p:nvGrpSpPr>
          <p:grpSpPr>
            <a:xfrm>
              <a:off x="5239602" y="572693"/>
              <a:ext cx="2327845" cy="1041365"/>
              <a:chOff x="4818741" y="1356668"/>
              <a:chExt cx="1924151" cy="554901"/>
            </a:xfrm>
          </p:grpSpPr>
          <p:sp>
            <p:nvSpPr>
              <p:cNvPr id="53" name="文本框 18"/>
              <p:cNvSpPr txBox="1"/>
              <p:nvPr/>
            </p:nvSpPr>
            <p:spPr>
              <a:xfrm>
                <a:off x="4818741" y="1356668"/>
                <a:ext cx="1924151" cy="377204"/>
              </a:xfrm>
              <a:prstGeom prst="rect">
                <a:avLst/>
              </a:prstGeom>
              <a:noFill/>
              <a:ln w="9525">
                <a:noFill/>
              </a:ln>
            </p:spPr>
            <p:txBody>
              <a:bodyPr wrap="square">
                <a:spAutoFit/>
              </a:bodyPr>
              <a:lstStyle/>
              <a:p>
                <a:pPr lvl="0" eaLnBrk="1" hangingPunct="1"/>
                <a:r>
                  <a:rPr lang="zh-CN" altLang="en-US" sz="4000" b="1" dirty="0" smtClean="0">
                    <a:latin typeface="微软雅黑" panose="020B0503020204020204" pitchFamily="34" charset="-122"/>
                  </a:rPr>
                  <a:t>相关结论</a:t>
                </a:r>
                <a:endParaRPr lang="zh-CN" altLang="en-US" sz="4000" b="1" dirty="0">
                  <a:latin typeface="微软雅黑" panose="020B0503020204020204" pitchFamily="34" charset="-122"/>
                </a:endParaRPr>
              </a:p>
            </p:txBody>
          </p:sp>
          <p:sp>
            <p:nvSpPr>
              <p:cNvPr id="54" name="文本框 19"/>
              <p:cNvSpPr txBox="1"/>
              <p:nvPr/>
            </p:nvSpPr>
            <p:spPr>
              <a:xfrm>
                <a:off x="5206523" y="1714767"/>
                <a:ext cx="1097852" cy="19680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smtClean="0">
                    <a:ln>
                      <a:noFill/>
                    </a:ln>
                    <a:solidFill>
                      <a:schemeClr val="bg1">
                        <a:lumMod val="6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RESULTS</a:t>
                </a:r>
                <a:endParaRPr kumimoji="0" lang="en-US" altLang="zh-CN" sz="1800" b="1" i="0" u="none" strike="noStrike" kern="1200" cap="none" spc="0" normalizeH="0" baseline="0" noProof="0" dirty="0">
                  <a:ln>
                    <a:noFill/>
                  </a:ln>
                  <a:solidFill>
                    <a:schemeClr val="bg1">
                      <a:lumMod val="6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50" name="组合 68"/>
            <p:cNvGrpSpPr/>
            <p:nvPr/>
          </p:nvGrpSpPr>
          <p:grpSpPr>
            <a:xfrm>
              <a:off x="4025615" y="592474"/>
              <a:ext cx="1111451" cy="1097281"/>
              <a:chOff x="3909356" y="1685984"/>
              <a:chExt cx="774179" cy="764308"/>
            </a:xfrm>
          </p:grpSpPr>
          <p:sp>
            <p:nvSpPr>
              <p:cNvPr id="51" name="文本框 16"/>
              <p:cNvSpPr txBox="1"/>
              <p:nvPr/>
            </p:nvSpPr>
            <p:spPr>
              <a:xfrm>
                <a:off x="3919227" y="1751875"/>
                <a:ext cx="764308" cy="643143"/>
              </a:xfrm>
              <a:prstGeom prst="rect">
                <a:avLst/>
              </a:prstGeom>
              <a:noFill/>
              <a:ln w="9525">
                <a:noFill/>
              </a:ln>
            </p:spPr>
            <p:txBody>
              <a:bodyPr wrap="square">
                <a:spAutoFit/>
              </a:bodyPr>
              <a:lstStyle/>
              <a:p>
                <a:pPr lvl="0" algn="ctr" eaLnBrk="1" hangingPunct="1"/>
                <a:r>
                  <a:rPr lang="en-US" altLang="zh-CN" sz="5400" b="1" dirty="0" smtClean="0">
                    <a:solidFill>
                      <a:srgbClr val="E92D4E"/>
                    </a:solidFill>
                    <a:latin typeface="微软雅黑" panose="020B0503020204020204" pitchFamily="34" charset="-122"/>
                    <a:ea typeface="微软雅黑" panose="020B0503020204020204" pitchFamily="34" charset="-122"/>
                  </a:rPr>
                  <a:t>03</a:t>
                </a:r>
                <a:endParaRPr lang="en-US" altLang="zh-CN" sz="5400" b="1" dirty="0">
                  <a:solidFill>
                    <a:srgbClr val="E92D4E"/>
                  </a:solidFill>
                  <a:latin typeface="微软雅黑" panose="020B0503020204020204" pitchFamily="34" charset="-122"/>
                  <a:ea typeface="微软雅黑" panose="020B0503020204020204" pitchFamily="34" charset="-122"/>
                </a:endParaRPr>
              </a:p>
            </p:txBody>
          </p:sp>
          <p:sp>
            <p:nvSpPr>
              <p:cNvPr id="52" name="矩形 51"/>
              <p:cNvSpPr/>
              <p:nvPr/>
            </p:nvSpPr>
            <p:spPr>
              <a:xfrm>
                <a:off x="3909356" y="1685984"/>
                <a:ext cx="764308" cy="764308"/>
              </a:xfrm>
              <a:prstGeom prst="rect">
                <a:avLst/>
              </a:prstGeom>
              <a:noFill/>
              <a:ln>
                <a:solidFill>
                  <a:srgbClr val="E92D4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pSp>
        <p:nvGrpSpPr>
          <p:cNvPr id="55" name="组合 54"/>
          <p:cNvGrpSpPr/>
          <p:nvPr/>
        </p:nvGrpSpPr>
        <p:grpSpPr>
          <a:xfrm>
            <a:off x="4309403" y="5079219"/>
            <a:ext cx="3541832" cy="1117061"/>
            <a:chOff x="4025615" y="572694"/>
            <a:chExt cx="3541832" cy="1117061"/>
          </a:xfrm>
        </p:grpSpPr>
        <p:grpSp>
          <p:nvGrpSpPr>
            <p:cNvPr id="57" name="组合 41"/>
            <p:cNvGrpSpPr/>
            <p:nvPr/>
          </p:nvGrpSpPr>
          <p:grpSpPr>
            <a:xfrm>
              <a:off x="5239602" y="572694"/>
              <a:ext cx="2327845" cy="1108599"/>
              <a:chOff x="4818741" y="1356668"/>
              <a:chExt cx="1924151" cy="590727"/>
            </a:xfrm>
          </p:grpSpPr>
          <p:sp>
            <p:nvSpPr>
              <p:cNvPr id="64" name="文本框 18"/>
              <p:cNvSpPr txBox="1"/>
              <p:nvPr/>
            </p:nvSpPr>
            <p:spPr>
              <a:xfrm>
                <a:off x="4818741" y="1356668"/>
                <a:ext cx="1924151" cy="377203"/>
              </a:xfrm>
              <a:prstGeom prst="rect">
                <a:avLst/>
              </a:prstGeom>
              <a:noFill/>
              <a:ln w="9525">
                <a:noFill/>
              </a:ln>
            </p:spPr>
            <p:txBody>
              <a:bodyPr wrap="square">
                <a:spAutoFit/>
              </a:bodyPr>
              <a:lstStyle/>
              <a:p>
                <a:pPr lvl="0" eaLnBrk="1" hangingPunct="1"/>
                <a:r>
                  <a:rPr lang="zh-CN" altLang="en-US" sz="4000" b="1" dirty="0" smtClean="0">
                    <a:latin typeface="微软雅黑" panose="020B0503020204020204" pitchFamily="34" charset="-122"/>
                  </a:rPr>
                  <a:t>后续讨论</a:t>
                </a:r>
                <a:endParaRPr lang="zh-CN" altLang="en-US" sz="4000" b="1" dirty="0">
                  <a:latin typeface="微软雅黑" panose="020B0503020204020204" pitchFamily="34" charset="-122"/>
                </a:endParaRPr>
              </a:p>
            </p:txBody>
          </p:sp>
          <p:sp>
            <p:nvSpPr>
              <p:cNvPr id="65" name="文本框 19"/>
              <p:cNvSpPr txBox="1"/>
              <p:nvPr/>
            </p:nvSpPr>
            <p:spPr>
              <a:xfrm>
                <a:off x="5044585" y="1750593"/>
                <a:ext cx="1332418" cy="19680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1" dirty="0" smtClean="0">
                    <a:solidFill>
                      <a:schemeClr val="bg1">
                        <a:lumMod val="65000"/>
                      </a:schemeClr>
                    </a:solidFill>
                    <a:latin typeface="Times New Roman" panose="02020603050405020304" pitchFamily="18" charset="0"/>
                    <a:cs typeface="Times New Roman" panose="02020603050405020304" pitchFamily="18" charset="0"/>
                  </a:rPr>
                  <a:t>DISCUSSION</a:t>
                </a:r>
                <a:endParaRPr kumimoji="0" lang="en-US" altLang="zh-CN" sz="1800" b="1" i="0" u="none" strike="noStrike" kern="1200" cap="none" spc="0" normalizeH="0" baseline="0" noProof="0" dirty="0">
                  <a:ln>
                    <a:noFill/>
                  </a:ln>
                  <a:solidFill>
                    <a:schemeClr val="bg1">
                      <a:lumMod val="6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59" name="组合 68"/>
            <p:cNvGrpSpPr/>
            <p:nvPr/>
          </p:nvGrpSpPr>
          <p:grpSpPr>
            <a:xfrm>
              <a:off x="4025615" y="592474"/>
              <a:ext cx="1111451" cy="1097281"/>
              <a:chOff x="3909356" y="1685984"/>
              <a:chExt cx="774179" cy="764308"/>
            </a:xfrm>
          </p:grpSpPr>
          <p:sp>
            <p:nvSpPr>
              <p:cNvPr id="60" name="文本框 16"/>
              <p:cNvSpPr txBox="1"/>
              <p:nvPr/>
            </p:nvSpPr>
            <p:spPr>
              <a:xfrm>
                <a:off x="3919227" y="1751875"/>
                <a:ext cx="764308" cy="643143"/>
              </a:xfrm>
              <a:prstGeom prst="rect">
                <a:avLst/>
              </a:prstGeom>
              <a:noFill/>
              <a:ln w="9525">
                <a:noFill/>
              </a:ln>
            </p:spPr>
            <p:txBody>
              <a:bodyPr wrap="square">
                <a:spAutoFit/>
              </a:bodyPr>
              <a:lstStyle/>
              <a:p>
                <a:pPr lvl="0" algn="ctr" eaLnBrk="1" hangingPunct="1"/>
                <a:r>
                  <a:rPr lang="en-US" altLang="zh-CN" sz="5400" b="1" dirty="0" smtClean="0">
                    <a:solidFill>
                      <a:srgbClr val="E92D4E"/>
                    </a:solidFill>
                    <a:latin typeface="微软雅黑" panose="020B0503020204020204" pitchFamily="34" charset="-122"/>
                    <a:ea typeface="微软雅黑" panose="020B0503020204020204" pitchFamily="34" charset="-122"/>
                  </a:rPr>
                  <a:t>04</a:t>
                </a:r>
                <a:endParaRPr lang="en-US" altLang="zh-CN" sz="5400" b="1" dirty="0">
                  <a:solidFill>
                    <a:srgbClr val="E92D4E"/>
                  </a:solidFill>
                  <a:latin typeface="微软雅黑" panose="020B0503020204020204" pitchFamily="34" charset="-122"/>
                  <a:ea typeface="微软雅黑" panose="020B0503020204020204" pitchFamily="34" charset="-122"/>
                </a:endParaRPr>
              </a:p>
            </p:txBody>
          </p:sp>
          <p:sp>
            <p:nvSpPr>
              <p:cNvPr id="62" name="矩形 61"/>
              <p:cNvSpPr/>
              <p:nvPr/>
            </p:nvSpPr>
            <p:spPr>
              <a:xfrm>
                <a:off x="3909356" y="1685984"/>
                <a:ext cx="764308" cy="764308"/>
              </a:xfrm>
              <a:prstGeom prst="rect">
                <a:avLst/>
              </a:prstGeom>
              <a:noFill/>
              <a:ln>
                <a:solidFill>
                  <a:srgbClr val="E92D4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10"/>
          <p:cNvSpPr txBox="1"/>
          <p:nvPr/>
        </p:nvSpPr>
        <p:spPr>
          <a:xfrm>
            <a:off x="762218" y="385493"/>
            <a:ext cx="6111547" cy="646331"/>
          </a:xfrm>
          <a:prstGeom prst="rect">
            <a:avLst/>
          </a:prstGeom>
          <a:noFill/>
          <a:ln w="9525">
            <a:noFill/>
          </a:ln>
        </p:spPr>
        <p:txBody>
          <a:bodyPr wrap="square">
            <a:spAutoFit/>
          </a:bodyPr>
          <a:lstStyle/>
          <a:p>
            <a:pPr eaLnBrk="1" hangingPunct="1"/>
            <a:r>
              <a:rPr lang="en-US" altLang="zh-CN" sz="3600" b="1" dirty="0" smtClean="0">
                <a:latin typeface="微软雅黑" panose="020B0503020204020204" pitchFamily="34" charset="-122"/>
                <a:sym typeface="+mn-ea"/>
              </a:rPr>
              <a:t>2.4  </a:t>
            </a:r>
            <a:r>
              <a:rPr lang="zh-CN" altLang="en-US" sz="3600" b="1" dirty="0" smtClean="0">
                <a:latin typeface="微软雅黑" panose="020B0503020204020204" pitchFamily="34" charset="-122"/>
                <a:sym typeface="+mn-ea"/>
              </a:rPr>
              <a:t>检测比例的可重复性</a:t>
            </a:r>
            <a:r>
              <a:rPr lang="en-US" altLang="zh-CN" sz="3600" b="1" dirty="0" smtClean="0">
                <a:latin typeface="微软雅黑" panose="020B0503020204020204" pitchFamily="34" charset="-122"/>
                <a:sym typeface="+mn-ea"/>
              </a:rPr>
              <a:t>(</a:t>
            </a:r>
            <a:r>
              <a:rPr lang="zh-CN" altLang="en-US" sz="3600" b="1" dirty="0" smtClean="0">
                <a:latin typeface="微软雅黑" panose="020B0503020204020204" pitchFamily="34" charset="-122"/>
                <a:sym typeface="+mn-ea"/>
              </a:rPr>
              <a:t>续</a:t>
            </a:r>
            <a:r>
              <a:rPr lang="en-US" altLang="zh-CN" sz="3600" b="1" dirty="0" smtClean="0">
                <a:latin typeface="微软雅黑" panose="020B0503020204020204" pitchFamily="34" charset="-122"/>
                <a:sym typeface="+mn-ea"/>
              </a:rPr>
              <a:t>)</a:t>
            </a:r>
            <a:endParaRPr lang="zh-CN" altLang="en-US" sz="3600" b="1" dirty="0">
              <a:latin typeface="微软雅黑" panose="020B0503020204020204" pitchFamily="34" charset="-122"/>
            </a:endParaRPr>
          </a:p>
        </p:txBody>
      </p:sp>
      <p:sp>
        <p:nvSpPr>
          <p:cNvPr id="7171" name="灯片编号占位符 3"/>
          <p:cNvSpPr txBox="1">
            <a:spLocks noGrp="1"/>
          </p:cNvSpPr>
          <p:nvPr>
            <p:ph type="sldNum" sz="quarter" idx="4"/>
          </p:nvPr>
        </p:nvSpPr>
        <p:spPr>
          <a:noFill/>
          <a:ln>
            <a:noFill/>
          </a:ln>
        </p:spPr>
        <p:txBody>
          <a:bodyPr anchor="ctr"/>
          <a:lstStyle/>
          <a:p>
            <a:pPr algn="ctr" eaLnBrk="1" hangingPunct="1"/>
            <a:fld id="{9A0DB2DC-4C9A-4742-B13C-FB6460FD3503}" type="slidenum">
              <a:rPr lang="zh-CN" altLang="en-US" sz="2000" b="1" dirty="0">
                <a:solidFill>
                  <a:schemeClr val="bg1"/>
                </a:solidFill>
              </a:rPr>
              <a:t>20</a:t>
            </a:fld>
            <a:endParaRPr lang="zh-CN" altLang="en-US" sz="2000" b="1" dirty="0">
              <a:solidFill>
                <a:schemeClr val="bg1"/>
              </a:solidFill>
            </a:endParaRPr>
          </a:p>
        </p:txBody>
      </p:sp>
      <p:sp>
        <p:nvSpPr>
          <p:cNvPr id="6" name="矩形 5"/>
          <p:cNvSpPr/>
          <p:nvPr/>
        </p:nvSpPr>
        <p:spPr>
          <a:xfrm>
            <a:off x="394138" y="1560790"/>
            <a:ext cx="11319642" cy="599087"/>
          </a:xfrm>
          <a:prstGeom prst="rect">
            <a:avLst/>
          </a:prstGeom>
          <a:noFill/>
          <a:ln>
            <a:noFill/>
          </a:ln>
          <a:extLst>
            <a:ext uri="{909E8E84-426E-40DD-AFC4-6F175D3DCCD1}">
              <a14:hiddenFill xmlns:a14="http://schemas.microsoft.com/office/drawing/2010/main">
                <a:solidFill>
                  <a:srgbClr val="ECECEC"/>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rtl="0" eaLnBrk="1" fontAlgn="auto" hangingPunct="1">
              <a:lnSpc>
                <a:spcPct val="120000"/>
              </a:lnSpc>
              <a:spcBef>
                <a:spcPts val="0"/>
              </a:spcBef>
              <a:spcAft>
                <a:spcPts val="600"/>
              </a:spcAft>
              <a:defRPr/>
            </a:pPr>
            <a:r>
              <a:rPr lang="zh-CN" altLang="en-US" sz="2600" dirty="0" smtClean="0">
                <a:solidFill>
                  <a:schemeClr val="tx1"/>
                </a:solidFill>
                <a:latin typeface="Times New Roman" panose="02020603050405020304" pitchFamily="18" charset="0"/>
                <a:ea typeface="华文中宋" panose="02010600040101010101" charset="-122"/>
              </a:rPr>
              <a:t>具体</a:t>
            </a:r>
            <a:r>
              <a:rPr lang="zh-CN" altLang="en-US" sz="2600" dirty="0">
                <a:solidFill>
                  <a:schemeClr val="tx1"/>
                </a:solidFill>
                <a:latin typeface="Times New Roman" panose="02020603050405020304" pitchFamily="18" charset="0"/>
                <a:ea typeface="华文中宋" panose="02010600040101010101" charset="-122"/>
              </a:rPr>
              <a:t>结果如下：</a:t>
            </a:r>
            <a:endParaRPr lang="en-US" altLang="zh-CN" sz="2600" dirty="0">
              <a:solidFill>
                <a:schemeClr val="tx1"/>
              </a:solidFill>
              <a:latin typeface="Times New Roman" panose="02020603050405020304" pitchFamily="18" charset="0"/>
              <a:ea typeface="华文中宋" panose="02010600040101010101" charset="-122"/>
            </a:endParaRPr>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4738" y="2476669"/>
            <a:ext cx="9758441" cy="3669841"/>
          </a:xfrm>
          <a:prstGeom prst="rect">
            <a:avLst/>
          </a:prstGeom>
        </p:spPr>
      </p:pic>
    </p:spTree>
    <p:extLst>
      <p:ext uri="{BB962C8B-B14F-4D97-AF65-F5344CB8AC3E}">
        <p14:creationId xmlns:p14="http://schemas.microsoft.com/office/powerpoint/2010/main" val="1868854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3216275" cy="6858000"/>
          </a:xfrm>
          <a:prstGeom prst="rect">
            <a:avLst/>
          </a:prstGeom>
          <a:solidFill>
            <a:srgbClr val="E92D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3" name="文本框 6"/>
          <p:cNvSpPr txBox="1"/>
          <p:nvPr/>
        </p:nvSpPr>
        <p:spPr>
          <a:xfrm>
            <a:off x="720506" y="2593975"/>
            <a:ext cx="1784788" cy="1016000"/>
          </a:xfrm>
          <a:prstGeom prst="rect">
            <a:avLst/>
          </a:prstGeom>
          <a:noFill/>
          <a:ln w="9525">
            <a:noFill/>
          </a:ln>
        </p:spPr>
        <p:txBody>
          <a:bodyPr wrap="square">
            <a:spAutoFit/>
          </a:bodyPr>
          <a:lstStyle/>
          <a:p>
            <a:pPr lvl="0" algn="r" eaLnBrk="1" hangingPunct="1"/>
            <a:r>
              <a:rPr lang="zh-CN" altLang="en-US" sz="6000" b="1" dirty="0">
                <a:solidFill>
                  <a:schemeClr val="bg1"/>
                </a:solidFill>
                <a:latin typeface="微软雅黑" panose="020B0503020204020204" pitchFamily="34" charset="-122"/>
                <a:ea typeface="微软雅黑" panose="020B0503020204020204" pitchFamily="34" charset="-122"/>
              </a:rPr>
              <a:t>目录</a:t>
            </a:r>
          </a:p>
        </p:txBody>
      </p:sp>
      <p:sp>
        <p:nvSpPr>
          <p:cNvPr id="5124" name="文本框 7"/>
          <p:cNvSpPr txBox="1"/>
          <p:nvPr/>
        </p:nvSpPr>
        <p:spPr>
          <a:xfrm>
            <a:off x="0" y="3556000"/>
            <a:ext cx="3225800" cy="708025"/>
          </a:xfrm>
          <a:prstGeom prst="rect">
            <a:avLst/>
          </a:prstGeom>
          <a:noFill/>
          <a:ln w="9525">
            <a:noFill/>
          </a:ln>
        </p:spPr>
        <p:txBody>
          <a:bodyPr>
            <a:spAutoFit/>
          </a:bodyPr>
          <a:lstStyle/>
          <a:p>
            <a:pPr lvl="0" algn="r" eaLnBrk="1" hangingPunct="1"/>
            <a:r>
              <a:rPr lang="en-US" altLang="zh-CN" sz="4000" b="1" dirty="0">
                <a:solidFill>
                  <a:schemeClr val="bg1"/>
                </a:solidFill>
                <a:latin typeface="Times New Roman" panose="02020603050405020304" pitchFamily="18" charset="0"/>
                <a:ea typeface="Times New Roman" panose="02020603050405020304" pitchFamily="18" charset="0"/>
              </a:rPr>
              <a:t>CONTENTS</a:t>
            </a:r>
            <a:endParaRPr lang="zh-CN" altLang="en-US" sz="4000" b="1" dirty="0">
              <a:solidFill>
                <a:schemeClr val="bg1"/>
              </a:solidFill>
              <a:latin typeface="Times New Roman" panose="02020603050405020304" pitchFamily="18" charset="0"/>
              <a:ea typeface="Times New Roman" panose="02020603050405020304" pitchFamily="18" charset="0"/>
            </a:endParaRPr>
          </a:p>
        </p:txBody>
      </p:sp>
      <p:grpSp>
        <p:nvGrpSpPr>
          <p:cNvPr id="3" name="组合 2"/>
          <p:cNvGrpSpPr/>
          <p:nvPr/>
        </p:nvGrpSpPr>
        <p:grpSpPr>
          <a:xfrm>
            <a:off x="4309403" y="761886"/>
            <a:ext cx="3541832" cy="1211659"/>
            <a:chOff x="4025615" y="572694"/>
            <a:chExt cx="3541832" cy="1211659"/>
          </a:xfrm>
        </p:grpSpPr>
        <p:grpSp>
          <p:nvGrpSpPr>
            <p:cNvPr id="5154" name="组合 41"/>
            <p:cNvGrpSpPr/>
            <p:nvPr/>
          </p:nvGrpSpPr>
          <p:grpSpPr>
            <a:xfrm>
              <a:off x="5239602" y="572694"/>
              <a:ext cx="2327845" cy="1108599"/>
              <a:chOff x="4818741" y="1356668"/>
              <a:chExt cx="1924151" cy="590727"/>
            </a:xfrm>
          </p:grpSpPr>
          <p:sp>
            <p:nvSpPr>
              <p:cNvPr id="5158" name="文本框 18"/>
              <p:cNvSpPr txBox="1"/>
              <p:nvPr/>
            </p:nvSpPr>
            <p:spPr>
              <a:xfrm>
                <a:off x="4818741" y="1356668"/>
                <a:ext cx="1924151" cy="377203"/>
              </a:xfrm>
              <a:prstGeom prst="rect">
                <a:avLst/>
              </a:prstGeom>
              <a:noFill/>
              <a:ln w="9525">
                <a:noFill/>
              </a:ln>
            </p:spPr>
            <p:txBody>
              <a:bodyPr wrap="square">
                <a:spAutoFit/>
              </a:bodyPr>
              <a:lstStyle/>
              <a:p>
                <a:pPr lvl="0" eaLnBrk="1" hangingPunct="1"/>
                <a:r>
                  <a:rPr lang="zh-CN" altLang="en-US" sz="4000" b="1" dirty="0" smtClean="0">
                    <a:latin typeface="微软雅黑" panose="020B0503020204020204" pitchFamily="34" charset="-122"/>
                  </a:rPr>
                  <a:t>背景介绍</a:t>
                </a:r>
                <a:endParaRPr lang="zh-CN" altLang="en-US" sz="4000" b="1" dirty="0">
                  <a:latin typeface="微软雅黑" panose="020B0503020204020204" pitchFamily="34" charset="-122"/>
                </a:endParaRPr>
              </a:p>
            </p:txBody>
          </p:sp>
          <p:sp>
            <p:nvSpPr>
              <p:cNvPr id="20" name="文本框 19"/>
              <p:cNvSpPr txBox="1"/>
              <p:nvPr/>
            </p:nvSpPr>
            <p:spPr>
              <a:xfrm>
                <a:off x="4880430" y="1750593"/>
                <a:ext cx="1689426" cy="19680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smtClean="0">
                    <a:ln>
                      <a:noFill/>
                    </a:ln>
                    <a:solidFill>
                      <a:schemeClr val="bg1">
                        <a:lumMod val="6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INTRODUCTION</a:t>
                </a:r>
                <a:endParaRPr kumimoji="0" lang="en-US" altLang="zh-CN" sz="1800" b="1" i="0" u="none" strike="noStrike" kern="1200" cap="none" spc="0" normalizeH="0" baseline="0" noProof="0" dirty="0">
                  <a:ln>
                    <a:noFill/>
                  </a:ln>
                  <a:solidFill>
                    <a:schemeClr val="bg1">
                      <a:lumMod val="6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5155" name="组合 68"/>
            <p:cNvGrpSpPr/>
            <p:nvPr/>
          </p:nvGrpSpPr>
          <p:grpSpPr>
            <a:xfrm>
              <a:off x="4025615" y="592475"/>
              <a:ext cx="1111451" cy="1191878"/>
              <a:chOff x="3909356" y="1685984"/>
              <a:chExt cx="774179" cy="830199"/>
            </a:xfrm>
          </p:grpSpPr>
          <p:sp>
            <p:nvSpPr>
              <p:cNvPr id="5156" name="文本框 16"/>
              <p:cNvSpPr txBox="1"/>
              <p:nvPr/>
            </p:nvSpPr>
            <p:spPr>
              <a:xfrm>
                <a:off x="3919227" y="1751875"/>
                <a:ext cx="764308" cy="764308"/>
              </a:xfrm>
              <a:prstGeom prst="rect">
                <a:avLst/>
              </a:prstGeom>
              <a:noFill/>
              <a:ln w="9525">
                <a:noFill/>
              </a:ln>
            </p:spPr>
            <p:txBody>
              <a:bodyPr wrap="square">
                <a:spAutoFit/>
              </a:bodyPr>
              <a:lstStyle/>
              <a:p>
                <a:pPr lvl="0" algn="ctr" eaLnBrk="1" hangingPunct="1"/>
                <a:r>
                  <a:rPr lang="en-US" altLang="zh-CN" sz="5400" b="1" dirty="0">
                    <a:solidFill>
                      <a:srgbClr val="E92D4E"/>
                    </a:solidFill>
                    <a:latin typeface="微软雅黑" panose="020B0503020204020204" pitchFamily="34" charset="-122"/>
                    <a:ea typeface="微软雅黑" panose="020B0503020204020204" pitchFamily="34" charset="-122"/>
                  </a:rPr>
                  <a:t>01</a:t>
                </a:r>
              </a:p>
            </p:txBody>
          </p:sp>
          <p:sp>
            <p:nvSpPr>
              <p:cNvPr id="32" name="矩形 31"/>
              <p:cNvSpPr/>
              <p:nvPr/>
            </p:nvSpPr>
            <p:spPr>
              <a:xfrm>
                <a:off x="3909356" y="1685984"/>
                <a:ext cx="764308" cy="764308"/>
              </a:xfrm>
              <a:prstGeom prst="rect">
                <a:avLst/>
              </a:prstGeom>
              <a:noFill/>
              <a:ln>
                <a:solidFill>
                  <a:srgbClr val="E92D4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pSp>
        <p:nvGrpSpPr>
          <p:cNvPr id="41" name="组合 40"/>
          <p:cNvGrpSpPr/>
          <p:nvPr/>
        </p:nvGrpSpPr>
        <p:grpSpPr>
          <a:xfrm>
            <a:off x="4306214" y="2250307"/>
            <a:ext cx="3541832" cy="1118346"/>
            <a:chOff x="4025615" y="572693"/>
            <a:chExt cx="3541832" cy="1118346"/>
          </a:xfrm>
        </p:grpSpPr>
        <p:grpSp>
          <p:nvGrpSpPr>
            <p:cNvPr id="42" name="组合 41"/>
            <p:cNvGrpSpPr/>
            <p:nvPr/>
          </p:nvGrpSpPr>
          <p:grpSpPr>
            <a:xfrm>
              <a:off x="5239602" y="572693"/>
              <a:ext cx="2327845" cy="1118346"/>
              <a:chOff x="4818741" y="1356668"/>
              <a:chExt cx="1924151" cy="595921"/>
            </a:xfrm>
          </p:grpSpPr>
          <p:sp>
            <p:nvSpPr>
              <p:cNvPr id="46" name="文本框 18"/>
              <p:cNvSpPr txBox="1"/>
              <p:nvPr/>
            </p:nvSpPr>
            <p:spPr>
              <a:xfrm>
                <a:off x="4818741" y="1356668"/>
                <a:ext cx="1924151" cy="377203"/>
              </a:xfrm>
              <a:prstGeom prst="rect">
                <a:avLst/>
              </a:prstGeom>
              <a:noFill/>
              <a:ln w="9525">
                <a:noFill/>
              </a:ln>
            </p:spPr>
            <p:txBody>
              <a:bodyPr wrap="square">
                <a:spAutoFit/>
              </a:bodyPr>
              <a:lstStyle/>
              <a:p>
                <a:pPr lvl="0" eaLnBrk="1" hangingPunct="1"/>
                <a:r>
                  <a:rPr lang="zh-CN" altLang="en-US" sz="4000" b="1" dirty="0" smtClean="0">
                    <a:latin typeface="微软雅黑" panose="020B0503020204020204" pitchFamily="34" charset="-122"/>
                  </a:rPr>
                  <a:t>研究方法</a:t>
                </a:r>
                <a:endParaRPr lang="zh-CN" altLang="en-US" sz="4000" b="1" dirty="0">
                  <a:latin typeface="微软雅黑" panose="020B0503020204020204" pitchFamily="34" charset="-122"/>
                </a:endParaRPr>
              </a:p>
            </p:txBody>
          </p:sp>
          <p:sp>
            <p:nvSpPr>
              <p:cNvPr id="47" name="文本框 19"/>
              <p:cNvSpPr txBox="1"/>
              <p:nvPr/>
            </p:nvSpPr>
            <p:spPr>
              <a:xfrm>
                <a:off x="5126874" y="1755787"/>
                <a:ext cx="1173113" cy="19680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smtClean="0">
                    <a:ln>
                      <a:noFill/>
                    </a:ln>
                    <a:solidFill>
                      <a:schemeClr val="bg1">
                        <a:lumMod val="6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MRTHODS</a:t>
                </a:r>
                <a:endParaRPr kumimoji="0" lang="en-US" altLang="zh-CN" sz="1800" b="1" i="0" u="none" strike="noStrike" kern="1200" cap="none" spc="0" normalizeH="0" baseline="0" noProof="0" dirty="0">
                  <a:ln>
                    <a:noFill/>
                  </a:ln>
                  <a:solidFill>
                    <a:schemeClr val="bg1">
                      <a:lumMod val="6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3" name="组合 68"/>
            <p:cNvGrpSpPr/>
            <p:nvPr/>
          </p:nvGrpSpPr>
          <p:grpSpPr>
            <a:xfrm>
              <a:off x="4025615" y="592474"/>
              <a:ext cx="1111451" cy="1097281"/>
              <a:chOff x="3909356" y="1685984"/>
              <a:chExt cx="774179" cy="764308"/>
            </a:xfrm>
          </p:grpSpPr>
          <p:sp>
            <p:nvSpPr>
              <p:cNvPr id="44" name="文本框 16"/>
              <p:cNvSpPr txBox="1"/>
              <p:nvPr/>
            </p:nvSpPr>
            <p:spPr>
              <a:xfrm>
                <a:off x="3919227" y="1751875"/>
                <a:ext cx="764308" cy="643143"/>
              </a:xfrm>
              <a:prstGeom prst="rect">
                <a:avLst/>
              </a:prstGeom>
              <a:noFill/>
              <a:ln w="9525">
                <a:noFill/>
              </a:ln>
            </p:spPr>
            <p:txBody>
              <a:bodyPr wrap="square">
                <a:spAutoFit/>
              </a:bodyPr>
              <a:lstStyle/>
              <a:p>
                <a:pPr lvl="0" algn="ctr" eaLnBrk="1" hangingPunct="1"/>
                <a:r>
                  <a:rPr lang="en-US" altLang="zh-CN" sz="5400" b="1" dirty="0" smtClean="0">
                    <a:solidFill>
                      <a:srgbClr val="E92D4E"/>
                    </a:solidFill>
                    <a:latin typeface="微软雅黑" panose="020B0503020204020204" pitchFamily="34" charset="-122"/>
                    <a:ea typeface="微软雅黑" panose="020B0503020204020204" pitchFamily="34" charset="-122"/>
                  </a:rPr>
                  <a:t>02</a:t>
                </a:r>
                <a:endParaRPr lang="en-US" altLang="zh-CN" sz="5400" b="1" dirty="0">
                  <a:solidFill>
                    <a:srgbClr val="E92D4E"/>
                  </a:solidFill>
                  <a:latin typeface="微软雅黑" panose="020B0503020204020204" pitchFamily="34" charset="-122"/>
                  <a:ea typeface="微软雅黑" panose="020B0503020204020204" pitchFamily="34" charset="-122"/>
                </a:endParaRPr>
              </a:p>
            </p:txBody>
          </p:sp>
          <p:sp>
            <p:nvSpPr>
              <p:cNvPr id="45" name="矩形 44"/>
              <p:cNvSpPr/>
              <p:nvPr/>
            </p:nvSpPr>
            <p:spPr>
              <a:xfrm>
                <a:off x="3909356" y="1685984"/>
                <a:ext cx="764308" cy="764308"/>
              </a:xfrm>
              <a:prstGeom prst="rect">
                <a:avLst/>
              </a:prstGeom>
              <a:noFill/>
              <a:ln>
                <a:solidFill>
                  <a:srgbClr val="E92D4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pSp>
        <p:nvGrpSpPr>
          <p:cNvPr id="48" name="组合 47"/>
          <p:cNvGrpSpPr/>
          <p:nvPr/>
        </p:nvGrpSpPr>
        <p:grpSpPr>
          <a:xfrm>
            <a:off x="4298850" y="3670378"/>
            <a:ext cx="3541832" cy="1117062"/>
            <a:chOff x="4025615" y="572693"/>
            <a:chExt cx="3541832" cy="1117062"/>
          </a:xfrm>
        </p:grpSpPr>
        <p:grpSp>
          <p:nvGrpSpPr>
            <p:cNvPr id="49" name="组合 41"/>
            <p:cNvGrpSpPr/>
            <p:nvPr/>
          </p:nvGrpSpPr>
          <p:grpSpPr>
            <a:xfrm>
              <a:off x="5239602" y="572693"/>
              <a:ext cx="2327845" cy="1041365"/>
              <a:chOff x="4818741" y="1356668"/>
              <a:chExt cx="1924151" cy="554901"/>
            </a:xfrm>
          </p:grpSpPr>
          <p:sp>
            <p:nvSpPr>
              <p:cNvPr id="53" name="文本框 18"/>
              <p:cNvSpPr txBox="1"/>
              <p:nvPr/>
            </p:nvSpPr>
            <p:spPr>
              <a:xfrm>
                <a:off x="4818741" y="1356668"/>
                <a:ext cx="1924151" cy="377204"/>
              </a:xfrm>
              <a:prstGeom prst="rect">
                <a:avLst/>
              </a:prstGeom>
              <a:noFill/>
              <a:ln w="9525">
                <a:noFill/>
              </a:ln>
            </p:spPr>
            <p:txBody>
              <a:bodyPr wrap="square">
                <a:spAutoFit/>
              </a:bodyPr>
              <a:lstStyle/>
              <a:p>
                <a:pPr lvl="0" eaLnBrk="1" hangingPunct="1"/>
                <a:r>
                  <a:rPr lang="zh-CN" altLang="en-US" sz="4000" b="1" dirty="0" smtClean="0">
                    <a:solidFill>
                      <a:srgbClr val="D30C50"/>
                    </a:solidFill>
                    <a:latin typeface="微软雅黑" panose="020B0503020204020204" pitchFamily="34" charset="-122"/>
                  </a:rPr>
                  <a:t>相关结论</a:t>
                </a:r>
                <a:endParaRPr lang="zh-CN" altLang="en-US" sz="4000" b="1" dirty="0">
                  <a:solidFill>
                    <a:srgbClr val="D30C50"/>
                  </a:solidFill>
                  <a:latin typeface="微软雅黑" panose="020B0503020204020204" pitchFamily="34" charset="-122"/>
                </a:endParaRPr>
              </a:p>
            </p:txBody>
          </p:sp>
          <p:sp>
            <p:nvSpPr>
              <p:cNvPr id="54" name="文本框 19"/>
              <p:cNvSpPr txBox="1"/>
              <p:nvPr/>
            </p:nvSpPr>
            <p:spPr>
              <a:xfrm>
                <a:off x="5206523" y="1714767"/>
                <a:ext cx="1097852" cy="19680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smtClean="0">
                    <a:ln>
                      <a:noFill/>
                    </a:ln>
                    <a:solidFill>
                      <a:srgbClr val="E92D4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RESULTS</a:t>
                </a:r>
                <a:endParaRPr kumimoji="0" lang="en-US" altLang="zh-CN" sz="1800" b="1" i="0" u="none" strike="noStrike" kern="1200" cap="none" spc="0" normalizeH="0" baseline="0" noProof="0" dirty="0">
                  <a:ln>
                    <a:noFill/>
                  </a:ln>
                  <a:solidFill>
                    <a:srgbClr val="E92D4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50" name="组合 68"/>
            <p:cNvGrpSpPr/>
            <p:nvPr/>
          </p:nvGrpSpPr>
          <p:grpSpPr>
            <a:xfrm>
              <a:off x="4025615" y="592474"/>
              <a:ext cx="1111451" cy="1097281"/>
              <a:chOff x="3909356" y="1685984"/>
              <a:chExt cx="774179" cy="764308"/>
            </a:xfrm>
          </p:grpSpPr>
          <p:sp>
            <p:nvSpPr>
              <p:cNvPr id="51" name="文本框 16"/>
              <p:cNvSpPr txBox="1"/>
              <p:nvPr/>
            </p:nvSpPr>
            <p:spPr>
              <a:xfrm>
                <a:off x="3919227" y="1751875"/>
                <a:ext cx="764308" cy="643143"/>
              </a:xfrm>
              <a:prstGeom prst="rect">
                <a:avLst/>
              </a:prstGeom>
              <a:noFill/>
              <a:ln w="9525">
                <a:noFill/>
              </a:ln>
            </p:spPr>
            <p:txBody>
              <a:bodyPr wrap="square">
                <a:spAutoFit/>
              </a:bodyPr>
              <a:lstStyle/>
              <a:p>
                <a:pPr lvl="0" algn="ctr" eaLnBrk="1" hangingPunct="1"/>
                <a:r>
                  <a:rPr lang="en-US" altLang="zh-CN" sz="5400" b="1" dirty="0" smtClean="0">
                    <a:solidFill>
                      <a:srgbClr val="E92D4E"/>
                    </a:solidFill>
                    <a:latin typeface="微软雅黑" panose="020B0503020204020204" pitchFamily="34" charset="-122"/>
                    <a:ea typeface="微软雅黑" panose="020B0503020204020204" pitchFamily="34" charset="-122"/>
                  </a:rPr>
                  <a:t>03</a:t>
                </a:r>
                <a:endParaRPr lang="en-US" altLang="zh-CN" sz="5400" b="1" dirty="0">
                  <a:solidFill>
                    <a:srgbClr val="E92D4E"/>
                  </a:solidFill>
                  <a:latin typeface="微软雅黑" panose="020B0503020204020204" pitchFamily="34" charset="-122"/>
                  <a:ea typeface="微软雅黑" panose="020B0503020204020204" pitchFamily="34" charset="-122"/>
                </a:endParaRPr>
              </a:p>
            </p:txBody>
          </p:sp>
          <p:sp>
            <p:nvSpPr>
              <p:cNvPr id="52" name="矩形 51"/>
              <p:cNvSpPr/>
              <p:nvPr/>
            </p:nvSpPr>
            <p:spPr>
              <a:xfrm>
                <a:off x="3909356" y="1685984"/>
                <a:ext cx="764308" cy="764308"/>
              </a:xfrm>
              <a:prstGeom prst="rect">
                <a:avLst/>
              </a:prstGeom>
              <a:noFill/>
              <a:ln>
                <a:solidFill>
                  <a:srgbClr val="E92D4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pSp>
        <p:nvGrpSpPr>
          <p:cNvPr id="55" name="组合 54"/>
          <p:cNvGrpSpPr/>
          <p:nvPr/>
        </p:nvGrpSpPr>
        <p:grpSpPr>
          <a:xfrm>
            <a:off x="4309403" y="5079219"/>
            <a:ext cx="3541832" cy="1117061"/>
            <a:chOff x="4025615" y="572694"/>
            <a:chExt cx="3541832" cy="1117061"/>
          </a:xfrm>
        </p:grpSpPr>
        <p:grpSp>
          <p:nvGrpSpPr>
            <p:cNvPr id="57" name="组合 41"/>
            <p:cNvGrpSpPr/>
            <p:nvPr/>
          </p:nvGrpSpPr>
          <p:grpSpPr>
            <a:xfrm>
              <a:off x="5239602" y="572694"/>
              <a:ext cx="2327845" cy="1108599"/>
              <a:chOff x="4818741" y="1356668"/>
              <a:chExt cx="1924151" cy="590727"/>
            </a:xfrm>
          </p:grpSpPr>
          <p:sp>
            <p:nvSpPr>
              <p:cNvPr id="64" name="文本框 18"/>
              <p:cNvSpPr txBox="1"/>
              <p:nvPr/>
            </p:nvSpPr>
            <p:spPr>
              <a:xfrm>
                <a:off x="4818741" y="1356668"/>
                <a:ext cx="1924151" cy="377203"/>
              </a:xfrm>
              <a:prstGeom prst="rect">
                <a:avLst/>
              </a:prstGeom>
              <a:noFill/>
              <a:ln w="9525">
                <a:noFill/>
              </a:ln>
            </p:spPr>
            <p:txBody>
              <a:bodyPr wrap="square">
                <a:spAutoFit/>
              </a:bodyPr>
              <a:lstStyle/>
              <a:p>
                <a:pPr lvl="0" eaLnBrk="1" hangingPunct="1"/>
                <a:r>
                  <a:rPr lang="zh-CN" altLang="en-US" sz="4000" b="1" dirty="0" smtClean="0">
                    <a:latin typeface="微软雅黑" panose="020B0503020204020204" pitchFamily="34" charset="-122"/>
                  </a:rPr>
                  <a:t>后续讨论</a:t>
                </a:r>
                <a:endParaRPr lang="zh-CN" altLang="en-US" sz="4000" b="1" dirty="0">
                  <a:latin typeface="微软雅黑" panose="020B0503020204020204" pitchFamily="34" charset="-122"/>
                </a:endParaRPr>
              </a:p>
            </p:txBody>
          </p:sp>
          <p:sp>
            <p:nvSpPr>
              <p:cNvPr id="65" name="文本框 19"/>
              <p:cNvSpPr txBox="1"/>
              <p:nvPr/>
            </p:nvSpPr>
            <p:spPr>
              <a:xfrm>
                <a:off x="5044585" y="1750593"/>
                <a:ext cx="1332418" cy="19680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1" dirty="0" smtClean="0">
                    <a:solidFill>
                      <a:schemeClr val="bg1">
                        <a:lumMod val="65000"/>
                      </a:schemeClr>
                    </a:solidFill>
                    <a:latin typeface="Times New Roman" panose="02020603050405020304" pitchFamily="18" charset="0"/>
                    <a:cs typeface="Times New Roman" panose="02020603050405020304" pitchFamily="18" charset="0"/>
                  </a:rPr>
                  <a:t>DISCUSSION</a:t>
                </a:r>
                <a:endParaRPr kumimoji="0" lang="en-US" altLang="zh-CN" sz="1800" b="1" i="0" u="none" strike="noStrike" kern="1200" cap="none" spc="0" normalizeH="0" baseline="0" noProof="0" dirty="0">
                  <a:ln>
                    <a:noFill/>
                  </a:ln>
                  <a:solidFill>
                    <a:schemeClr val="bg1">
                      <a:lumMod val="6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59" name="组合 68"/>
            <p:cNvGrpSpPr/>
            <p:nvPr/>
          </p:nvGrpSpPr>
          <p:grpSpPr>
            <a:xfrm>
              <a:off x="4025615" y="592474"/>
              <a:ext cx="1111451" cy="1097281"/>
              <a:chOff x="3909356" y="1685984"/>
              <a:chExt cx="774179" cy="764308"/>
            </a:xfrm>
          </p:grpSpPr>
          <p:sp>
            <p:nvSpPr>
              <p:cNvPr id="60" name="文本框 16"/>
              <p:cNvSpPr txBox="1"/>
              <p:nvPr/>
            </p:nvSpPr>
            <p:spPr>
              <a:xfrm>
                <a:off x="3919227" y="1751875"/>
                <a:ext cx="764308" cy="643143"/>
              </a:xfrm>
              <a:prstGeom prst="rect">
                <a:avLst/>
              </a:prstGeom>
              <a:noFill/>
              <a:ln w="9525">
                <a:noFill/>
              </a:ln>
            </p:spPr>
            <p:txBody>
              <a:bodyPr wrap="square">
                <a:spAutoFit/>
              </a:bodyPr>
              <a:lstStyle/>
              <a:p>
                <a:pPr lvl="0" algn="ctr" eaLnBrk="1" hangingPunct="1"/>
                <a:r>
                  <a:rPr lang="en-US" altLang="zh-CN" sz="5400" b="1" dirty="0" smtClean="0">
                    <a:solidFill>
                      <a:srgbClr val="E92D4E"/>
                    </a:solidFill>
                    <a:latin typeface="微软雅黑" panose="020B0503020204020204" pitchFamily="34" charset="-122"/>
                    <a:ea typeface="微软雅黑" panose="020B0503020204020204" pitchFamily="34" charset="-122"/>
                  </a:rPr>
                  <a:t>04</a:t>
                </a:r>
                <a:endParaRPr lang="en-US" altLang="zh-CN" sz="5400" b="1" dirty="0">
                  <a:solidFill>
                    <a:srgbClr val="E92D4E"/>
                  </a:solidFill>
                  <a:latin typeface="微软雅黑" panose="020B0503020204020204" pitchFamily="34" charset="-122"/>
                  <a:ea typeface="微软雅黑" panose="020B0503020204020204" pitchFamily="34" charset="-122"/>
                </a:endParaRPr>
              </a:p>
            </p:txBody>
          </p:sp>
          <p:sp>
            <p:nvSpPr>
              <p:cNvPr id="62" name="矩形 61"/>
              <p:cNvSpPr/>
              <p:nvPr/>
            </p:nvSpPr>
            <p:spPr>
              <a:xfrm>
                <a:off x="3909356" y="1685984"/>
                <a:ext cx="764308" cy="764308"/>
              </a:xfrm>
              <a:prstGeom prst="rect">
                <a:avLst/>
              </a:prstGeom>
              <a:noFill/>
              <a:ln>
                <a:solidFill>
                  <a:srgbClr val="E92D4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spTree>
    <p:extLst>
      <p:ext uri="{BB962C8B-B14F-4D97-AF65-F5344CB8AC3E}">
        <p14:creationId xmlns:p14="http://schemas.microsoft.com/office/powerpoint/2010/main" val="348424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down)">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10"/>
          <p:cNvSpPr txBox="1"/>
          <p:nvPr/>
        </p:nvSpPr>
        <p:spPr>
          <a:xfrm>
            <a:off x="762219" y="385493"/>
            <a:ext cx="4613822" cy="646331"/>
          </a:xfrm>
          <a:prstGeom prst="rect">
            <a:avLst/>
          </a:prstGeom>
          <a:noFill/>
          <a:ln w="9525">
            <a:noFill/>
          </a:ln>
        </p:spPr>
        <p:txBody>
          <a:bodyPr wrap="square">
            <a:spAutoFit/>
          </a:bodyPr>
          <a:lstStyle/>
          <a:p>
            <a:pPr lvl="0" eaLnBrk="1" hangingPunct="1"/>
            <a:r>
              <a:rPr lang="en-US" altLang="zh-CN" sz="3600" b="1" dirty="0">
                <a:latin typeface="微软雅黑" panose="020B0503020204020204" pitchFamily="34" charset="-122"/>
                <a:sym typeface="+mn-ea"/>
              </a:rPr>
              <a:t>3</a:t>
            </a:r>
            <a:r>
              <a:rPr lang="en-US" altLang="zh-CN" sz="3600" b="1" dirty="0" smtClean="0">
                <a:latin typeface="微软雅黑" panose="020B0503020204020204" pitchFamily="34" charset="-122"/>
                <a:sym typeface="+mn-ea"/>
              </a:rPr>
              <a:t>  </a:t>
            </a:r>
            <a:r>
              <a:rPr lang="zh-CN" altLang="en-US" sz="3600" b="1" dirty="0">
                <a:latin typeface="微软雅黑" panose="020B0503020204020204" pitchFamily="34" charset="-122"/>
                <a:sym typeface="+mn-ea"/>
              </a:rPr>
              <a:t>结论总结</a:t>
            </a:r>
            <a:endParaRPr lang="zh-CN" altLang="en-US" sz="3600" b="1" dirty="0">
              <a:latin typeface="微软雅黑" panose="020B0503020204020204" pitchFamily="34" charset="-122"/>
            </a:endParaRPr>
          </a:p>
        </p:txBody>
      </p:sp>
      <p:sp>
        <p:nvSpPr>
          <p:cNvPr id="7171" name="灯片编号占位符 3"/>
          <p:cNvSpPr txBox="1">
            <a:spLocks noGrp="1"/>
          </p:cNvSpPr>
          <p:nvPr>
            <p:ph type="sldNum" sz="quarter" idx="4"/>
          </p:nvPr>
        </p:nvSpPr>
        <p:spPr>
          <a:noFill/>
          <a:ln>
            <a:noFill/>
          </a:ln>
        </p:spPr>
        <p:txBody>
          <a:bodyPr anchor="ctr"/>
          <a:lstStyle/>
          <a:p>
            <a:pPr algn="ctr" eaLnBrk="1" hangingPunct="1"/>
            <a:fld id="{9A0DB2DC-4C9A-4742-B13C-FB6460FD3503}" type="slidenum">
              <a:rPr lang="zh-CN" altLang="en-US" sz="2000" b="1" dirty="0">
                <a:solidFill>
                  <a:schemeClr val="bg1"/>
                </a:solidFill>
              </a:rPr>
              <a:t>22</a:t>
            </a:fld>
            <a:endParaRPr lang="zh-CN" altLang="en-US" sz="2000" b="1" dirty="0">
              <a:solidFill>
                <a:schemeClr val="bg1"/>
              </a:solidFill>
            </a:endParaRPr>
          </a:p>
        </p:txBody>
      </p:sp>
      <p:sp>
        <p:nvSpPr>
          <p:cNvPr id="21" name="矩形 20"/>
          <p:cNvSpPr/>
          <p:nvPr/>
        </p:nvSpPr>
        <p:spPr>
          <a:xfrm>
            <a:off x="394138" y="1150881"/>
            <a:ext cx="11319642" cy="5139559"/>
          </a:xfrm>
          <a:prstGeom prst="rect">
            <a:avLst/>
          </a:prstGeom>
          <a:noFill/>
          <a:ln>
            <a:solidFill>
              <a:srgbClr val="453D3A"/>
            </a:solidFill>
          </a:ln>
          <a:extLst>
            <a:ext uri="{909E8E84-426E-40DD-AFC4-6F175D3DCCD1}">
              <a14:hiddenFill xmlns:a14="http://schemas.microsoft.com/office/drawing/2010/main">
                <a:solidFill>
                  <a:srgbClr val="ECECEC"/>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rtl="0" eaLnBrk="1" fontAlgn="auto" hangingPunct="1">
              <a:lnSpc>
                <a:spcPct val="120000"/>
              </a:lnSpc>
              <a:spcBef>
                <a:spcPts val="0"/>
              </a:spcBef>
              <a:spcAft>
                <a:spcPts val="600"/>
              </a:spcAft>
              <a:defRPr/>
            </a:pPr>
            <a:r>
              <a:rPr lang="zh-CN" altLang="en-US" sz="2800" b="1" dirty="0" smtClean="0">
                <a:solidFill>
                  <a:schemeClr val="tx1"/>
                </a:solidFill>
                <a:latin typeface="Times New Roman" panose="02020603050405020304" pitchFamily="18" charset="0"/>
                <a:ea typeface="华文中宋" panose="02010600040101010101" charset="-122"/>
              </a:rPr>
              <a:t>通过上述所有的实验及分析，可得出如下的结论：</a:t>
            </a:r>
            <a:endParaRPr lang="en-US" altLang="zh-CN" sz="2800" b="1" dirty="0">
              <a:solidFill>
                <a:schemeClr val="tx1"/>
              </a:solidFill>
              <a:latin typeface="Times New Roman" panose="02020603050405020304" pitchFamily="18" charset="0"/>
              <a:ea typeface="华文中宋" panose="02010600040101010101" charset="-122"/>
            </a:endParaRPr>
          </a:p>
          <a:p>
            <a:pPr rtl="0" eaLnBrk="1" fontAlgn="auto" hangingPunct="1">
              <a:lnSpc>
                <a:spcPct val="120000"/>
              </a:lnSpc>
              <a:spcBef>
                <a:spcPts val="0"/>
              </a:spcBef>
              <a:spcAft>
                <a:spcPts val="600"/>
              </a:spcAft>
              <a:defRPr/>
            </a:pPr>
            <a:r>
              <a:rPr lang="en-US" altLang="zh-CN" sz="2600" dirty="0" smtClean="0">
                <a:solidFill>
                  <a:schemeClr val="tx1"/>
                </a:solidFill>
                <a:latin typeface="Times New Roman" panose="02020603050405020304" pitchFamily="18" charset="0"/>
                <a:ea typeface="华文中宋" panose="02010600040101010101" charset="-122"/>
              </a:rPr>
              <a:t>1</a:t>
            </a:r>
            <a:r>
              <a:rPr lang="zh-CN" altLang="en-US" sz="2600" dirty="0" smtClean="0">
                <a:solidFill>
                  <a:schemeClr val="tx1"/>
                </a:solidFill>
                <a:latin typeface="Times New Roman" panose="02020603050405020304" pitchFamily="18" charset="0"/>
                <a:ea typeface="华文中宋" panose="02010600040101010101" charset="-122"/>
              </a:rPr>
              <a:t>） </a:t>
            </a:r>
            <a:r>
              <a:rPr lang="en-US" altLang="zh-CN" sz="2600" dirty="0" smtClean="0">
                <a:solidFill>
                  <a:schemeClr val="tx1"/>
                </a:solidFill>
                <a:latin typeface="Times New Roman" panose="02020603050405020304" pitchFamily="18" charset="0"/>
                <a:ea typeface="华文中宋" panose="02010600040101010101" charset="-122"/>
              </a:rPr>
              <a:t>MPGS</a:t>
            </a:r>
            <a:r>
              <a:rPr lang="zh-CN" altLang="en-US" sz="2600" dirty="0" smtClean="0">
                <a:solidFill>
                  <a:schemeClr val="tx1"/>
                </a:solidFill>
                <a:latin typeface="Times New Roman" panose="02020603050405020304" pitchFamily="18" charset="0"/>
                <a:ea typeface="华文中宋" panose="02010600040101010101" charset="-122"/>
              </a:rPr>
              <a:t>可以作为无创产检的诊断方法，用于检测胎儿的染色体非整倍体情况。</a:t>
            </a:r>
            <a:r>
              <a:rPr lang="en-US" altLang="zh-CN" sz="2600" dirty="0">
                <a:solidFill>
                  <a:schemeClr val="tx1"/>
                </a:solidFill>
                <a:latin typeface="Times New Roman" panose="02020603050405020304" pitchFamily="18" charset="0"/>
                <a:ea typeface="华文中宋" panose="02010600040101010101" charset="-122"/>
              </a:rPr>
              <a:t> T21</a:t>
            </a:r>
            <a:r>
              <a:rPr lang="zh-CN" altLang="en-US" sz="2600" dirty="0" smtClean="0">
                <a:solidFill>
                  <a:schemeClr val="tx1"/>
                </a:solidFill>
                <a:latin typeface="Times New Roman" panose="02020603050405020304" pitchFamily="18" charset="0"/>
                <a:ea typeface="华文中宋" panose="02010600040101010101" charset="-122"/>
              </a:rPr>
              <a:t>胎儿的孕妇</a:t>
            </a:r>
            <a:r>
              <a:rPr lang="zh-CN" altLang="en-US" sz="2600" dirty="0">
                <a:solidFill>
                  <a:schemeClr val="tx1"/>
                </a:solidFill>
                <a:latin typeface="Times New Roman" panose="02020603050405020304" pitchFamily="18" charset="0"/>
                <a:ea typeface="华文中宋" panose="02010600040101010101" charset="-122"/>
              </a:rPr>
              <a:t>血浆中的</a:t>
            </a:r>
            <a:r>
              <a:rPr lang="zh-CN" altLang="en-US" sz="2600" dirty="0" smtClean="0">
                <a:solidFill>
                  <a:schemeClr val="tx1"/>
                </a:solidFill>
                <a:latin typeface="Times New Roman" panose="02020603050405020304" pitchFamily="18" charset="0"/>
                <a:ea typeface="华文中宋" panose="02010600040101010101" charset="-122"/>
              </a:rPr>
              <a:t>染色体异常能够清晰明了地被探测；</a:t>
            </a:r>
            <a:endParaRPr lang="en-US" altLang="zh-CN" sz="2600" dirty="0">
              <a:solidFill>
                <a:schemeClr val="tx1"/>
              </a:solidFill>
              <a:latin typeface="Times New Roman" panose="02020603050405020304" pitchFamily="18" charset="0"/>
              <a:ea typeface="华文中宋" panose="02010600040101010101" charset="-122"/>
            </a:endParaRPr>
          </a:p>
          <a:p>
            <a:pPr rtl="0" eaLnBrk="1" fontAlgn="auto" hangingPunct="1">
              <a:lnSpc>
                <a:spcPct val="120000"/>
              </a:lnSpc>
              <a:spcBef>
                <a:spcPts val="0"/>
              </a:spcBef>
              <a:spcAft>
                <a:spcPts val="600"/>
              </a:spcAft>
              <a:defRPr/>
            </a:pPr>
            <a:r>
              <a:rPr lang="en-US" altLang="zh-CN" sz="2600" dirty="0" smtClean="0">
                <a:solidFill>
                  <a:schemeClr val="tx1"/>
                </a:solidFill>
                <a:latin typeface="Times New Roman" panose="02020603050405020304" pitchFamily="18" charset="0"/>
                <a:ea typeface="华文中宋" panose="02010600040101010101" charset="-122"/>
              </a:rPr>
              <a:t>2</a:t>
            </a:r>
            <a:r>
              <a:rPr lang="zh-CN" altLang="en-US" sz="2600" dirty="0" smtClean="0">
                <a:solidFill>
                  <a:schemeClr val="tx1"/>
                </a:solidFill>
                <a:latin typeface="Times New Roman" panose="02020603050405020304" pitchFamily="18" charset="0"/>
                <a:ea typeface="华文中宋" panose="02010600040101010101" charset="-122"/>
              </a:rPr>
              <a:t>） 同时，通过</a:t>
            </a:r>
            <a:r>
              <a:rPr lang="en-US" altLang="zh-CN" sz="2600" dirty="0" smtClean="0">
                <a:solidFill>
                  <a:schemeClr val="tx1"/>
                </a:solidFill>
                <a:latin typeface="Times New Roman" panose="02020603050405020304" pitchFamily="18" charset="0"/>
                <a:ea typeface="华文中宋" panose="02010600040101010101" charset="-122"/>
              </a:rPr>
              <a:t>XY</a:t>
            </a:r>
            <a:r>
              <a:rPr lang="zh-CN" altLang="en-US" sz="2600" dirty="0" smtClean="0">
                <a:solidFill>
                  <a:schemeClr val="tx1"/>
                </a:solidFill>
                <a:latin typeface="Times New Roman" panose="02020603050405020304" pitchFamily="18" charset="0"/>
                <a:ea typeface="华文中宋" panose="02010600040101010101" charset="-122"/>
              </a:rPr>
              <a:t>染色体含量分析胎儿的性别也具有很强的鲁棒性；</a:t>
            </a:r>
            <a:endParaRPr lang="en-US" altLang="zh-CN" sz="2600" dirty="0" smtClean="0">
              <a:solidFill>
                <a:schemeClr val="tx1"/>
              </a:solidFill>
              <a:latin typeface="Times New Roman" panose="02020603050405020304" pitchFamily="18" charset="0"/>
              <a:ea typeface="华文中宋" panose="02010600040101010101" charset="-122"/>
            </a:endParaRPr>
          </a:p>
          <a:p>
            <a:pPr rtl="0" eaLnBrk="1" fontAlgn="auto" hangingPunct="1">
              <a:lnSpc>
                <a:spcPct val="120000"/>
              </a:lnSpc>
              <a:spcBef>
                <a:spcPts val="0"/>
              </a:spcBef>
              <a:spcAft>
                <a:spcPts val="600"/>
              </a:spcAft>
              <a:defRPr/>
            </a:pPr>
            <a:r>
              <a:rPr lang="en-US" altLang="zh-CN" sz="2600" dirty="0" smtClean="0">
                <a:solidFill>
                  <a:schemeClr val="tx1"/>
                </a:solidFill>
                <a:latin typeface="Times New Roman" panose="02020603050405020304" pitchFamily="18" charset="0"/>
                <a:ea typeface="华文中宋" panose="02010600040101010101" charset="-122"/>
              </a:rPr>
              <a:t>3</a:t>
            </a:r>
            <a:r>
              <a:rPr lang="zh-CN" altLang="en-US" sz="2600" dirty="0" smtClean="0">
                <a:solidFill>
                  <a:schemeClr val="tx1"/>
                </a:solidFill>
                <a:latin typeface="Times New Roman" panose="02020603050405020304" pitchFamily="18" charset="0"/>
                <a:ea typeface="华文中宋" panose="02010600040101010101" charset="-122"/>
              </a:rPr>
              <a:t>） 将</a:t>
            </a:r>
            <a:r>
              <a:rPr lang="en-US" altLang="zh-CN" sz="2600" dirty="0" smtClean="0">
                <a:solidFill>
                  <a:schemeClr val="tx1"/>
                </a:solidFill>
                <a:latin typeface="Times New Roman" panose="02020603050405020304" pitchFamily="18" charset="0"/>
                <a:ea typeface="华文中宋" panose="02010600040101010101" charset="-122"/>
              </a:rPr>
              <a:t>Illumina</a:t>
            </a:r>
            <a:r>
              <a:rPr lang="zh-CN" altLang="en-US" sz="2600" dirty="0" smtClean="0">
                <a:solidFill>
                  <a:schemeClr val="tx1"/>
                </a:solidFill>
                <a:latin typeface="Times New Roman" panose="02020603050405020304" pitchFamily="18" charset="0"/>
                <a:ea typeface="华文中宋" panose="02010600040101010101" charset="-122"/>
              </a:rPr>
              <a:t>提供的</a:t>
            </a:r>
            <a:r>
              <a:rPr lang="en-US" altLang="zh-CN" sz="2600" dirty="0" err="1" smtClean="0">
                <a:solidFill>
                  <a:schemeClr val="tx1"/>
                </a:solidFill>
                <a:latin typeface="Times New Roman" panose="02020603050405020304" pitchFamily="18" charset="0"/>
                <a:ea typeface="华文中宋" panose="02010600040101010101" charset="-122"/>
              </a:rPr>
              <a:t>ChIP-Seq</a:t>
            </a:r>
            <a:r>
              <a:rPr lang="zh-CN" altLang="en-US" sz="2600" dirty="0" smtClean="0">
                <a:solidFill>
                  <a:schemeClr val="tx1"/>
                </a:solidFill>
                <a:latin typeface="Times New Roman" panose="02020603050405020304" pitchFamily="18" charset="0"/>
                <a:ea typeface="华文中宋" panose="02010600040101010101" charset="-122"/>
              </a:rPr>
              <a:t>流程中删除“电泳</a:t>
            </a:r>
            <a:r>
              <a:rPr lang="en-US" altLang="zh-CN" sz="2600" dirty="0" smtClean="0">
                <a:solidFill>
                  <a:schemeClr val="tx1"/>
                </a:solidFill>
                <a:latin typeface="Times New Roman" panose="02020603050405020304" pitchFamily="18" charset="0"/>
                <a:ea typeface="华文中宋" panose="02010600040101010101" charset="-122"/>
              </a:rPr>
              <a:t>-</a:t>
            </a:r>
            <a:r>
              <a:rPr lang="zh-CN" altLang="en-US" sz="2600" dirty="0" smtClean="0">
                <a:solidFill>
                  <a:schemeClr val="tx1"/>
                </a:solidFill>
                <a:latin typeface="Times New Roman" panose="02020603050405020304" pitchFamily="18" charset="0"/>
                <a:ea typeface="华文中宋" panose="02010600040101010101" charset="-122"/>
              </a:rPr>
              <a:t>再扩增”步骤，得到的测序结果无论在数量和准确性都较高；</a:t>
            </a:r>
            <a:endParaRPr lang="en-US" altLang="zh-CN" sz="2600" dirty="0" smtClean="0">
              <a:solidFill>
                <a:schemeClr val="tx1"/>
              </a:solidFill>
              <a:latin typeface="Times New Roman" panose="02020603050405020304" pitchFamily="18" charset="0"/>
              <a:ea typeface="华文中宋" panose="02010600040101010101" charset="-122"/>
            </a:endParaRPr>
          </a:p>
          <a:p>
            <a:pPr rtl="0" eaLnBrk="1" fontAlgn="auto" hangingPunct="1">
              <a:lnSpc>
                <a:spcPct val="120000"/>
              </a:lnSpc>
              <a:spcBef>
                <a:spcPts val="0"/>
              </a:spcBef>
              <a:spcAft>
                <a:spcPts val="600"/>
              </a:spcAft>
              <a:defRPr/>
            </a:pPr>
            <a:r>
              <a:rPr lang="en-US" altLang="zh-CN" sz="2600" dirty="0" smtClean="0">
                <a:solidFill>
                  <a:schemeClr val="tx1"/>
                </a:solidFill>
                <a:latin typeface="Times New Roman" panose="02020603050405020304" pitchFamily="18" charset="0"/>
                <a:ea typeface="华文中宋" panose="02010600040101010101" charset="-122"/>
              </a:rPr>
              <a:t>4</a:t>
            </a:r>
            <a:r>
              <a:rPr lang="zh-CN" altLang="en-US" sz="2600" dirty="0" smtClean="0">
                <a:solidFill>
                  <a:schemeClr val="tx1"/>
                </a:solidFill>
                <a:latin typeface="Times New Roman" panose="02020603050405020304" pitchFamily="18" charset="0"/>
                <a:ea typeface="华文中宋" panose="02010600040101010101" charset="-122"/>
              </a:rPr>
              <a:t>） 该检测方法有别于其他方法对特定基因位点的探测，仅利用样本血浆中染色体微量的变化就能检测出胎儿染色体数异常，十分重要和喜人。</a:t>
            </a:r>
            <a:endParaRPr lang="en-US" altLang="zh-CN" sz="2600" dirty="0">
              <a:solidFill>
                <a:schemeClr val="tx1"/>
              </a:solidFill>
              <a:latin typeface="Times New Roman" panose="02020603050405020304" pitchFamily="18" charset="0"/>
              <a:ea typeface="华文中宋" panose="02010600040101010101" charset="-122"/>
            </a:endParaRPr>
          </a:p>
        </p:txBody>
      </p:sp>
    </p:spTree>
    <p:extLst>
      <p:ext uri="{BB962C8B-B14F-4D97-AF65-F5344CB8AC3E}">
        <p14:creationId xmlns:p14="http://schemas.microsoft.com/office/powerpoint/2010/main" val="642263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wipe(down)">
                                      <p:cBhvr>
                                        <p:cTn id="7" dur="500"/>
                                        <p:tgtEl>
                                          <p:spTgt spid="21">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animEffect transition="in" filter="wipe(down)">
                                      <p:cBhvr>
                                        <p:cTn id="11" dur="500"/>
                                        <p:tgtEl>
                                          <p:spTgt spid="21">
                                            <p:txEl>
                                              <p:pRg st="1" end="1"/>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animEffect transition="in" filter="wipe(down)">
                                      <p:cBhvr>
                                        <p:cTn id="15" dur="500"/>
                                        <p:tgtEl>
                                          <p:spTgt spid="21">
                                            <p:txEl>
                                              <p:pRg st="2" end="2"/>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1">
                                            <p:txEl>
                                              <p:pRg st="3" end="3"/>
                                            </p:txEl>
                                          </p:spTgt>
                                        </p:tgtEl>
                                        <p:attrNameLst>
                                          <p:attrName>style.visibility</p:attrName>
                                        </p:attrNameLst>
                                      </p:cBhvr>
                                      <p:to>
                                        <p:strVal val="visible"/>
                                      </p:to>
                                    </p:set>
                                    <p:animEffect transition="in" filter="wipe(down)">
                                      <p:cBhvr>
                                        <p:cTn id="19" dur="500"/>
                                        <p:tgtEl>
                                          <p:spTgt spid="21">
                                            <p:txEl>
                                              <p:pRg st="3" end="3"/>
                                            </p:txEl>
                                          </p:spTgt>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21">
                                            <p:txEl>
                                              <p:pRg st="4" end="4"/>
                                            </p:txEl>
                                          </p:spTgt>
                                        </p:tgtEl>
                                        <p:attrNameLst>
                                          <p:attrName>style.visibility</p:attrName>
                                        </p:attrNameLst>
                                      </p:cBhvr>
                                      <p:to>
                                        <p:strVal val="visible"/>
                                      </p:to>
                                    </p:set>
                                    <p:animEffect transition="in" filter="wipe(down)">
                                      <p:cBhvr>
                                        <p:cTn id="23" dur="500"/>
                                        <p:tgtEl>
                                          <p:spTgt spid="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3216275" cy="6858000"/>
          </a:xfrm>
          <a:prstGeom prst="rect">
            <a:avLst/>
          </a:prstGeom>
          <a:solidFill>
            <a:srgbClr val="E92D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3" name="文本框 6"/>
          <p:cNvSpPr txBox="1"/>
          <p:nvPr/>
        </p:nvSpPr>
        <p:spPr>
          <a:xfrm>
            <a:off x="720506" y="2593975"/>
            <a:ext cx="1784788" cy="1016000"/>
          </a:xfrm>
          <a:prstGeom prst="rect">
            <a:avLst/>
          </a:prstGeom>
          <a:noFill/>
          <a:ln w="9525">
            <a:noFill/>
          </a:ln>
        </p:spPr>
        <p:txBody>
          <a:bodyPr wrap="square">
            <a:spAutoFit/>
          </a:bodyPr>
          <a:lstStyle/>
          <a:p>
            <a:pPr lvl="0" algn="r" eaLnBrk="1" hangingPunct="1"/>
            <a:r>
              <a:rPr lang="zh-CN" altLang="en-US" sz="6000" b="1" dirty="0">
                <a:solidFill>
                  <a:schemeClr val="bg1"/>
                </a:solidFill>
                <a:latin typeface="微软雅黑" panose="020B0503020204020204" pitchFamily="34" charset="-122"/>
                <a:ea typeface="微软雅黑" panose="020B0503020204020204" pitchFamily="34" charset="-122"/>
              </a:rPr>
              <a:t>目录</a:t>
            </a:r>
          </a:p>
        </p:txBody>
      </p:sp>
      <p:sp>
        <p:nvSpPr>
          <p:cNvPr id="5124" name="文本框 7"/>
          <p:cNvSpPr txBox="1"/>
          <p:nvPr/>
        </p:nvSpPr>
        <p:spPr>
          <a:xfrm>
            <a:off x="0" y="3556000"/>
            <a:ext cx="3225800" cy="708025"/>
          </a:xfrm>
          <a:prstGeom prst="rect">
            <a:avLst/>
          </a:prstGeom>
          <a:noFill/>
          <a:ln w="9525">
            <a:noFill/>
          </a:ln>
        </p:spPr>
        <p:txBody>
          <a:bodyPr>
            <a:spAutoFit/>
          </a:bodyPr>
          <a:lstStyle/>
          <a:p>
            <a:pPr lvl="0" algn="r" eaLnBrk="1" hangingPunct="1"/>
            <a:r>
              <a:rPr lang="en-US" altLang="zh-CN" sz="4000" b="1" dirty="0">
                <a:solidFill>
                  <a:schemeClr val="bg1"/>
                </a:solidFill>
                <a:latin typeface="Times New Roman" panose="02020603050405020304" pitchFamily="18" charset="0"/>
                <a:ea typeface="Times New Roman" panose="02020603050405020304" pitchFamily="18" charset="0"/>
              </a:rPr>
              <a:t>CONTENTS</a:t>
            </a:r>
            <a:endParaRPr lang="zh-CN" altLang="en-US" sz="4000" b="1" dirty="0">
              <a:solidFill>
                <a:schemeClr val="bg1"/>
              </a:solidFill>
              <a:latin typeface="Times New Roman" panose="02020603050405020304" pitchFamily="18" charset="0"/>
              <a:ea typeface="Times New Roman" panose="02020603050405020304" pitchFamily="18" charset="0"/>
            </a:endParaRPr>
          </a:p>
        </p:txBody>
      </p:sp>
      <p:grpSp>
        <p:nvGrpSpPr>
          <p:cNvPr id="3" name="组合 2"/>
          <p:cNvGrpSpPr/>
          <p:nvPr/>
        </p:nvGrpSpPr>
        <p:grpSpPr>
          <a:xfrm>
            <a:off x="4309403" y="761886"/>
            <a:ext cx="3541832" cy="1211659"/>
            <a:chOff x="4025615" y="572694"/>
            <a:chExt cx="3541832" cy="1211659"/>
          </a:xfrm>
        </p:grpSpPr>
        <p:grpSp>
          <p:nvGrpSpPr>
            <p:cNvPr id="5154" name="组合 41"/>
            <p:cNvGrpSpPr/>
            <p:nvPr/>
          </p:nvGrpSpPr>
          <p:grpSpPr>
            <a:xfrm>
              <a:off x="5239602" y="572694"/>
              <a:ext cx="2327845" cy="1108599"/>
              <a:chOff x="4818741" y="1356668"/>
              <a:chExt cx="1924151" cy="590727"/>
            </a:xfrm>
          </p:grpSpPr>
          <p:sp>
            <p:nvSpPr>
              <p:cNvPr id="5158" name="文本框 18"/>
              <p:cNvSpPr txBox="1"/>
              <p:nvPr/>
            </p:nvSpPr>
            <p:spPr>
              <a:xfrm>
                <a:off x="4818741" y="1356668"/>
                <a:ext cx="1924151" cy="377203"/>
              </a:xfrm>
              <a:prstGeom prst="rect">
                <a:avLst/>
              </a:prstGeom>
              <a:noFill/>
              <a:ln w="9525">
                <a:noFill/>
              </a:ln>
            </p:spPr>
            <p:txBody>
              <a:bodyPr wrap="square">
                <a:spAutoFit/>
              </a:bodyPr>
              <a:lstStyle/>
              <a:p>
                <a:pPr lvl="0" eaLnBrk="1" hangingPunct="1"/>
                <a:r>
                  <a:rPr lang="zh-CN" altLang="en-US" sz="4000" b="1" dirty="0" smtClean="0">
                    <a:latin typeface="微软雅黑" panose="020B0503020204020204" pitchFamily="34" charset="-122"/>
                  </a:rPr>
                  <a:t>背景介绍</a:t>
                </a:r>
                <a:endParaRPr lang="zh-CN" altLang="en-US" sz="4000" b="1" dirty="0">
                  <a:latin typeface="微软雅黑" panose="020B0503020204020204" pitchFamily="34" charset="-122"/>
                </a:endParaRPr>
              </a:p>
            </p:txBody>
          </p:sp>
          <p:sp>
            <p:nvSpPr>
              <p:cNvPr id="20" name="文本框 19"/>
              <p:cNvSpPr txBox="1"/>
              <p:nvPr/>
            </p:nvSpPr>
            <p:spPr>
              <a:xfrm>
                <a:off x="4880430" y="1750593"/>
                <a:ext cx="1689426" cy="19680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smtClean="0">
                    <a:ln>
                      <a:noFill/>
                    </a:ln>
                    <a:solidFill>
                      <a:schemeClr val="bg1">
                        <a:lumMod val="6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INTRODUCTION</a:t>
                </a:r>
                <a:endParaRPr kumimoji="0" lang="en-US" altLang="zh-CN" sz="1800" b="1" i="0" u="none" strike="noStrike" kern="1200" cap="none" spc="0" normalizeH="0" baseline="0" noProof="0" dirty="0">
                  <a:ln>
                    <a:noFill/>
                  </a:ln>
                  <a:solidFill>
                    <a:schemeClr val="bg1">
                      <a:lumMod val="6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5155" name="组合 68"/>
            <p:cNvGrpSpPr/>
            <p:nvPr/>
          </p:nvGrpSpPr>
          <p:grpSpPr>
            <a:xfrm>
              <a:off x="4025615" y="592475"/>
              <a:ext cx="1111451" cy="1191878"/>
              <a:chOff x="3909356" y="1685984"/>
              <a:chExt cx="774179" cy="830199"/>
            </a:xfrm>
          </p:grpSpPr>
          <p:sp>
            <p:nvSpPr>
              <p:cNvPr id="5156" name="文本框 16"/>
              <p:cNvSpPr txBox="1"/>
              <p:nvPr/>
            </p:nvSpPr>
            <p:spPr>
              <a:xfrm>
                <a:off x="3919227" y="1751875"/>
                <a:ext cx="764308" cy="764308"/>
              </a:xfrm>
              <a:prstGeom prst="rect">
                <a:avLst/>
              </a:prstGeom>
              <a:noFill/>
              <a:ln w="9525">
                <a:noFill/>
              </a:ln>
            </p:spPr>
            <p:txBody>
              <a:bodyPr wrap="square">
                <a:spAutoFit/>
              </a:bodyPr>
              <a:lstStyle/>
              <a:p>
                <a:pPr lvl="0" algn="ctr" eaLnBrk="1" hangingPunct="1"/>
                <a:r>
                  <a:rPr lang="en-US" altLang="zh-CN" sz="5400" b="1" dirty="0">
                    <a:solidFill>
                      <a:srgbClr val="E92D4E"/>
                    </a:solidFill>
                    <a:latin typeface="微软雅黑" panose="020B0503020204020204" pitchFamily="34" charset="-122"/>
                    <a:ea typeface="微软雅黑" panose="020B0503020204020204" pitchFamily="34" charset="-122"/>
                  </a:rPr>
                  <a:t>01</a:t>
                </a:r>
              </a:p>
            </p:txBody>
          </p:sp>
          <p:sp>
            <p:nvSpPr>
              <p:cNvPr id="32" name="矩形 31"/>
              <p:cNvSpPr/>
              <p:nvPr/>
            </p:nvSpPr>
            <p:spPr>
              <a:xfrm>
                <a:off x="3909356" y="1685984"/>
                <a:ext cx="764308" cy="764308"/>
              </a:xfrm>
              <a:prstGeom prst="rect">
                <a:avLst/>
              </a:prstGeom>
              <a:noFill/>
              <a:ln>
                <a:solidFill>
                  <a:srgbClr val="E92D4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pSp>
        <p:nvGrpSpPr>
          <p:cNvPr id="41" name="组合 40"/>
          <p:cNvGrpSpPr/>
          <p:nvPr/>
        </p:nvGrpSpPr>
        <p:grpSpPr>
          <a:xfrm>
            <a:off x="4306214" y="2250307"/>
            <a:ext cx="3541832" cy="1118346"/>
            <a:chOff x="4025615" y="572693"/>
            <a:chExt cx="3541832" cy="1118346"/>
          </a:xfrm>
        </p:grpSpPr>
        <p:grpSp>
          <p:nvGrpSpPr>
            <p:cNvPr id="42" name="组合 41"/>
            <p:cNvGrpSpPr/>
            <p:nvPr/>
          </p:nvGrpSpPr>
          <p:grpSpPr>
            <a:xfrm>
              <a:off x="5239602" y="572693"/>
              <a:ext cx="2327845" cy="1118346"/>
              <a:chOff x="4818741" y="1356668"/>
              <a:chExt cx="1924151" cy="595921"/>
            </a:xfrm>
          </p:grpSpPr>
          <p:sp>
            <p:nvSpPr>
              <p:cNvPr id="46" name="文本框 18"/>
              <p:cNvSpPr txBox="1"/>
              <p:nvPr/>
            </p:nvSpPr>
            <p:spPr>
              <a:xfrm>
                <a:off x="4818741" y="1356668"/>
                <a:ext cx="1924151" cy="377203"/>
              </a:xfrm>
              <a:prstGeom prst="rect">
                <a:avLst/>
              </a:prstGeom>
              <a:noFill/>
              <a:ln w="9525">
                <a:noFill/>
              </a:ln>
            </p:spPr>
            <p:txBody>
              <a:bodyPr wrap="square">
                <a:spAutoFit/>
              </a:bodyPr>
              <a:lstStyle/>
              <a:p>
                <a:pPr lvl="0" eaLnBrk="1" hangingPunct="1"/>
                <a:r>
                  <a:rPr lang="zh-CN" altLang="en-US" sz="4000" b="1" dirty="0" smtClean="0">
                    <a:latin typeface="微软雅黑" panose="020B0503020204020204" pitchFamily="34" charset="-122"/>
                  </a:rPr>
                  <a:t>研究方法</a:t>
                </a:r>
                <a:endParaRPr lang="zh-CN" altLang="en-US" sz="4000" b="1" dirty="0">
                  <a:latin typeface="微软雅黑" panose="020B0503020204020204" pitchFamily="34" charset="-122"/>
                </a:endParaRPr>
              </a:p>
            </p:txBody>
          </p:sp>
          <p:sp>
            <p:nvSpPr>
              <p:cNvPr id="47" name="文本框 19"/>
              <p:cNvSpPr txBox="1"/>
              <p:nvPr/>
            </p:nvSpPr>
            <p:spPr>
              <a:xfrm>
                <a:off x="5126874" y="1755787"/>
                <a:ext cx="1173113" cy="19680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smtClean="0">
                    <a:ln>
                      <a:noFill/>
                    </a:ln>
                    <a:solidFill>
                      <a:schemeClr val="bg1">
                        <a:lumMod val="6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MRTHODS</a:t>
                </a:r>
                <a:endParaRPr kumimoji="0" lang="en-US" altLang="zh-CN" sz="1800" b="1" i="0" u="none" strike="noStrike" kern="1200" cap="none" spc="0" normalizeH="0" baseline="0" noProof="0" dirty="0">
                  <a:ln>
                    <a:noFill/>
                  </a:ln>
                  <a:solidFill>
                    <a:schemeClr val="bg1">
                      <a:lumMod val="6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3" name="组合 68"/>
            <p:cNvGrpSpPr/>
            <p:nvPr/>
          </p:nvGrpSpPr>
          <p:grpSpPr>
            <a:xfrm>
              <a:off x="4025615" y="592474"/>
              <a:ext cx="1111451" cy="1097281"/>
              <a:chOff x="3909356" y="1685984"/>
              <a:chExt cx="774179" cy="764308"/>
            </a:xfrm>
          </p:grpSpPr>
          <p:sp>
            <p:nvSpPr>
              <p:cNvPr id="44" name="文本框 16"/>
              <p:cNvSpPr txBox="1"/>
              <p:nvPr/>
            </p:nvSpPr>
            <p:spPr>
              <a:xfrm>
                <a:off x="3919227" y="1751875"/>
                <a:ext cx="764308" cy="643143"/>
              </a:xfrm>
              <a:prstGeom prst="rect">
                <a:avLst/>
              </a:prstGeom>
              <a:noFill/>
              <a:ln w="9525">
                <a:noFill/>
              </a:ln>
            </p:spPr>
            <p:txBody>
              <a:bodyPr wrap="square">
                <a:spAutoFit/>
              </a:bodyPr>
              <a:lstStyle/>
              <a:p>
                <a:pPr lvl="0" algn="ctr" eaLnBrk="1" hangingPunct="1"/>
                <a:r>
                  <a:rPr lang="en-US" altLang="zh-CN" sz="5400" b="1" dirty="0" smtClean="0">
                    <a:solidFill>
                      <a:srgbClr val="E92D4E"/>
                    </a:solidFill>
                    <a:latin typeface="微软雅黑" panose="020B0503020204020204" pitchFamily="34" charset="-122"/>
                    <a:ea typeface="微软雅黑" panose="020B0503020204020204" pitchFamily="34" charset="-122"/>
                  </a:rPr>
                  <a:t>02</a:t>
                </a:r>
                <a:endParaRPr lang="en-US" altLang="zh-CN" sz="5400" b="1" dirty="0">
                  <a:solidFill>
                    <a:srgbClr val="E92D4E"/>
                  </a:solidFill>
                  <a:latin typeface="微软雅黑" panose="020B0503020204020204" pitchFamily="34" charset="-122"/>
                  <a:ea typeface="微软雅黑" panose="020B0503020204020204" pitchFamily="34" charset="-122"/>
                </a:endParaRPr>
              </a:p>
            </p:txBody>
          </p:sp>
          <p:sp>
            <p:nvSpPr>
              <p:cNvPr id="45" name="矩形 44"/>
              <p:cNvSpPr/>
              <p:nvPr/>
            </p:nvSpPr>
            <p:spPr>
              <a:xfrm>
                <a:off x="3909356" y="1685984"/>
                <a:ext cx="764308" cy="764308"/>
              </a:xfrm>
              <a:prstGeom prst="rect">
                <a:avLst/>
              </a:prstGeom>
              <a:noFill/>
              <a:ln>
                <a:solidFill>
                  <a:srgbClr val="E92D4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pSp>
        <p:nvGrpSpPr>
          <p:cNvPr id="48" name="组合 47"/>
          <p:cNvGrpSpPr/>
          <p:nvPr/>
        </p:nvGrpSpPr>
        <p:grpSpPr>
          <a:xfrm>
            <a:off x="4298850" y="3670378"/>
            <a:ext cx="3541832" cy="1117062"/>
            <a:chOff x="4025615" y="572693"/>
            <a:chExt cx="3541832" cy="1117062"/>
          </a:xfrm>
        </p:grpSpPr>
        <p:grpSp>
          <p:nvGrpSpPr>
            <p:cNvPr id="49" name="组合 41"/>
            <p:cNvGrpSpPr/>
            <p:nvPr/>
          </p:nvGrpSpPr>
          <p:grpSpPr>
            <a:xfrm>
              <a:off x="5239602" y="572693"/>
              <a:ext cx="2327845" cy="1041365"/>
              <a:chOff x="4818741" y="1356668"/>
              <a:chExt cx="1924151" cy="554901"/>
            </a:xfrm>
          </p:grpSpPr>
          <p:sp>
            <p:nvSpPr>
              <p:cNvPr id="53" name="文本框 18"/>
              <p:cNvSpPr txBox="1"/>
              <p:nvPr/>
            </p:nvSpPr>
            <p:spPr>
              <a:xfrm>
                <a:off x="4818741" y="1356668"/>
                <a:ext cx="1924151" cy="377204"/>
              </a:xfrm>
              <a:prstGeom prst="rect">
                <a:avLst/>
              </a:prstGeom>
              <a:noFill/>
              <a:ln w="9525">
                <a:noFill/>
              </a:ln>
            </p:spPr>
            <p:txBody>
              <a:bodyPr wrap="square">
                <a:spAutoFit/>
              </a:bodyPr>
              <a:lstStyle/>
              <a:p>
                <a:pPr lvl="0" eaLnBrk="1" hangingPunct="1"/>
                <a:r>
                  <a:rPr lang="zh-CN" altLang="en-US" sz="4000" b="1" dirty="0" smtClean="0">
                    <a:latin typeface="微软雅黑" panose="020B0503020204020204" pitchFamily="34" charset="-122"/>
                  </a:rPr>
                  <a:t>相关结论</a:t>
                </a:r>
                <a:endParaRPr lang="zh-CN" altLang="en-US" sz="4000" b="1" dirty="0">
                  <a:latin typeface="微软雅黑" panose="020B0503020204020204" pitchFamily="34" charset="-122"/>
                </a:endParaRPr>
              </a:p>
            </p:txBody>
          </p:sp>
          <p:sp>
            <p:nvSpPr>
              <p:cNvPr id="54" name="文本框 19"/>
              <p:cNvSpPr txBox="1"/>
              <p:nvPr/>
            </p:nvSpPr>
            <p:spPr>
              <a:xfrm>
                <a:off x="5206523" y="1714767"/>
                <a:ext cx="1097852" cy="19680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smtClean="0">
                    <a:ln>
                      <a:noFill/>
                    </a:ln>
                    <a:solidFill>
                      <a:schemeClr val="bg1">
                        <a:lumMod val="6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RESULTS</a:t>
                </a:r>
                <a:endParaRPr kumimoji="0" lang="en-US" altLang="zh-CN" sz="1800" b="1" i="0" u="none" strike="noStrike" kern="1200" cap="none" spc="0" normalizeH="0" baseline="0" noProof="0" dirty="0">
                  <a:ln>
                    <a:noFill/>
                  </a:ln>
                  <a:solidFill>
                    <a:schemeClr val="bg1">
                      <a:lumMod val="6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50" name="组合 68"/>
            <p:cNvGrpSpPr/>
            <p:nvPr/>
          </p:nvGrpSpPr>
          <p:grpSpPr>
            <a:xfrm>
              <a:off x="4025615" y="592474"/>
              <a:ext cx="1111451" cy="1097281"/>
              <a:chOff x="3909356" y="1685984"/>
              <a:chExt cx="774179" cy="764308"/>
            </a:xfrm>
          </p:grpSpPr>
          <p:sp>
            <p:nvSpPr>
              <p:cNvPr id="51" name="文本框 16"/>
              <p:cNvSpPr txBox="1"/>
              <p:nvPr/>
            </p:nvSpPr>
            <p:spPr>
              <a:xfrm>
                <a:off x="3919227" y="1751875"/>
                <a:ext cx="764308" cy="643143"/>
              </a:xfrm>
              <a:prstGeom prst="rect">
                <a:avLst/>
              </a:prstGeom>
              <a:noFill/>
              <a:ln w="9525">
                <a:noFill/>
              </a:ln>
            </p:spPr>
            <p:txBody>
              <a:bodyPr wrap="square">
                <a:spAutoFit/>
              </a:bodyPr>
              <a:lstStyle/>
              <a:p>
                <a:pPr lvl="0" algn="ctr" eaLnBrk="1" hangingPunct="1"/>
                <a:r>
                  <a:rPr lang="en-US" altLang="zh-CN" sz="5400" b="1" dirty="0" smtClean="0">
                    <a:solidFill>
                      <a:srgbClr val="E92D4E"/>
                    </a:solidFill>
                    <a:latin typeface="微软雅黑" panose="020B0503020204020204" pitchFamily="34" charset="-122"/>
                    <a:ea typeface="微软雅黑" panose="020B0503020204020204" pitchFamily="34" charset="-122"/>
                  </a:rPr>
                  <a:t>03</a:t>
                </a:r>
                <a:endParaRPr lang="en-US" altLang="zh-CN" sz="5400" b="1" dirty="0">
                  <a:solidFill>
                    <a:srgbClr val="E92D4E"/>
                  </a:solidFill>
                  <a:latin typeface="微软雅黑" panose="020B0503020204020204" pitchFamily="34" charset="-122"/>
                  <a:ea typeface="微软雅黑" panose="020B0503020204020204" pitchFamily="34" charset="-122"/>
                </a:endParaRPr>
              </a:p>
            </p:txBody>
          </p:sp>
          <p:sp>
            <p:nvSpPr>
              <p:cNvPr id="52" name="矩形 51"/>
              <p:cNvSpPr/>
              <p:nvPr/>
            </p:nvSpPr>
            <p:spPr>
              <a:xfrm>
                <a:off x="3909356" y="1685984"/>
                <a:ext cx="764308" cy="764308"/>
              </a:xfrm>
              <a:prstGeom prst="rect">
                <a:avLst/>
              </a:prstGeom>
              <a:noFill/>
              <a:ln>
                <a:solidFill>
                  <a:srgbClr val="E92D4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pSp>
        <p:nvGrpSpPr>
          <p:cNvPr id="55" name="组合 54"/>
          <p:cNvGrpSpPr/>
          <p:nvPr/>
        </p:nvGrpSpPr>
        <p:grpSpPr>
          <a:xfrm>
            <a:off x="4309403" y="5079219"/>
            <a:ext cx="3541832" cy="1117061"/>
            <a:chOff x="4025615" y="572694"/>
            <a:chExt cx="3541832" cy="1117061"/>
          </a:xfrm>
        </p:grpSpPr>
        <p:grpSp>
          <p:nvGrpSpPr>
            <p:cNvPr id="57" name="组合 41"/>
            <p:cNvGrpSpPr/>
            <p:nvPr/>
          </p:nvGrpSpPr>
          <p:grpSpPr>
            <a:xfrm>
              <a:off x="5239602" y="572694"/>
              <a:ext cx="2327845" cy="1108599"/>
              <a:chOff x="4818741" y="1356668"/>
              <a:chExt cx="1924151" cy="590727"/>
            </a:xfrm>
          </p:grpSpPr>
          <p:sp>
            <p:nvSpPr>
              <p:cNvPr id="64" name="文本框 18"/>
              <p:cNvSpPr txBox="1"/>
              <p:nvPr/>
            </p:nvSpPr>
            <p:spPr>
              <a:xfrm>
                <a:off x="4818741" y="1356668"/>
                <a:ext cx="1924151" cy="377203"/>
              </a:xfrm>
              <a:prstGeom prst="rect">
                <a:avLst/>
              </a:prstGeom>
              <a:noFill/>
              <a:ln w="9525">
                <a:noFill/>
              </a:ln>
            </p:spPr>
            <p:txBody>
              <a:bodyPr wrap="square">
                <a:spAutoFit/>
              </a:bodyPr>
              <a:lstStyle/>
              <a:p>
                <a:pPr lvl="0" eaLnBrk="1" hangingPunct="1"/>
                <a:r>
                  <a:rPr lang="zh-CN" altLang="en-US" sz="4000" b="1" dirty="0" smtClean="0">
                    <a:solidFill>
                      <a:srgbClr val="D30C50"/>
                    </a:solidFill>
                    <a:latin typeface="微软雅黑" panose="020B0503020204020204" pitchFamily="34" charset="-122"/>
                  </a:rPr>
                  <a:t>后续讨论</a:t>
                </a:r>
                <a:endParaRPr lang="zh-CN" altLang="en-US" sz="4000" b="1" dirty="0">
                  <a:solidFill>
                    <a:srgbClr val="D30C50"/>
                  </a:solidFill>
                  <a:latin typeface="微软雅黑" panose="020B0503020204020204" pitchFamily="34" charset="-122"/>
                </a:endParaRPr>
              </a:p>
            </p:txBody>
          </p:sp>
          <p:sp>
            <p:nvSpPr>
              <p:cNvPr id="65" name="文本框 19"/>
              <p:cNvSpPr txBox="1"/>
              <p:nvPr/>
            </p:nvSpPr>
            <p:spPr>
              <a:xfrm>
                <a:off x="5044585" y="1750593"/>
                <a:ext cx="1332418" cy="19680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1" dirty="0" smtClean="0">
                    <a:solidFill>
                      <a:srgbClr val="D30C50"/>
                    </a:solidFill>
                    <a:latin typeface="Times New Roman" panose="02020603050405020304" pitchFamily="18" charset="0"/>
                    <a:cs typeface="Times New Roman" panose="02020603050405020304" pitchFamily="18" charset="0"/>
                  </a:rPr>
                  <a:t>DISCUSSION</a:t>
                </a:r>
                <a:endParaRPr kumimoji="0" lang="en-US" altLang="zh-CN" sz="1800" b="1" i="0" u="none" strike="noStrike" kern="1200" cap="none" spc="0" normalizeH="0" baseline="0" noProof="0" dirty="0">
                  <a:ln>
                    <a:noFill/>
                  </a:ln>
                  <a:solidFill>
                    <a:srgbClr val="D30C50"/>
                  </a:solidFill>
                  <a:effectLst/>
                  <a:uLnTx/>
                  <a:uFillTx/>
                  <a:latin typeface="Times New Roman" panose="02020603050405020304" pitchFamily="18" charset="0"/>
                  <a:cs typeface="Times New Roman" panose="02020603050405020304" pitchFamily="18" charset="0"/>
                </a:endParaRPr>
              </a:p>
            </p:txBody>
          </p:sp>
        </p:grpSp>
        <p:grpSp>
          <p:nvGrpSpPr>
            <p:cNvPr id="59" name="组合 68"/>
            <p:cNvGrpSpPr/>
            <p:nvPr/>
          </p:nvGrpSpPr>
          <p:grpSpPr>
            <a:xfrm>
              <a:off x="4025615" y="592474"/>
              <a:ext cx="1111451" cy="1097281"/>
              <a:chOff x="3909356" y="1685984"/>
              <a:chExt cx="774179" cy="764308"/>
            </a:xfrm>
          </p:grpSpPr>
          <p:sp>
            <p:nvSpPr>
              <p:cNvPr id="60" name="文本框 16"/>
              <p:cNvSpPr txBox="1"/>
              <p:nvPr/>
            </p:nvSpPr>
            <p:spPr>
              <a:xfrm>
                <a:off x="3919227" y="1751875"/>
                <a:ext cx="764308" cy="643143"/>
              </a:xfrm>
              <a:prstGeom prst="rect">
                <a:avLst/>
              </a:prstGeom>
              <a:noFill/>
              <a:ln w="9525">
                <a:noFill/>
              </a:ln>
            </p:spPr>
            <p:txBody>
              <a:bodyPr wrap="square">
                <a:spAutoFit/>
              </a:bodyPr>
              <a:lstStyle/>
              <a:p>
                <a:pPr lvl="0" algn="ctr" eaLnBrk="1" hangingPunct="1"/>
                <a:r>
                  <a:rPr lang="en-US" altLang="zh-CN" sz="5400" b="1" dirty="0" smtClean="0">
                    <a:solidFill>
                      <a:srgbClr val="E92D4E"/>
                    </a:solidFill>
                    <a:latin typeface="微软雅黑" panose="020B0503020204020204" pitchFamily="34" charset="-122"/>
                    <a:ea typeface="微软雅黑" panose="020B0503020204020204" pitchFamily="34" charset="-122"/>
                  </a:rPr>
                  <a:t>04</a:t>
                </a:r>
                <a:endParaRPr lang="en-US" altLang="zh-CN" sz="5400" b="1" dirty="0">
                  <a:solidFill>
                    <a:srgbClr val="E92D4E"/>
                  </a:solidFill>
                  <a:latin typeface="微软雅黑" panose="020B0503020204020204" pitchFamily="34" charset="-122"/>
                  <a:ea typeface="微软雅黑" panose="020B0503020204020204" pitchFamily="34" charset="-122"/>
                </a:endParaRPr>
              </a:p>
            </p:txBody>
          </p:sp>
          <p:sp>
            <p:nvSpPr>
              <p:cNvPr id="62" name="矩形 61"/>
              <p:cNvSpPr/>
              <p:nvPr/>
            </p:nvSpPr>
            <p:spPr>
              <a:xfrm>
                <a:off x="3909356" y="1685984"/>
                <a:ext cx="764308" cy="764308"/>
              </a:xfrm>
              <a:prstGeom prst="rect">
                <a:avLst/>
              </a:prstGeom>
              <a:noFill/>
              <a:ln>
                <a:solidFill>
                  <a:srgbClr val="E92D4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spTree>
    <p:extLst>
      <p:ext uri="{BB962C8B-B14F-4D97-AF65-F5344CB8AC3E}">
        <p14:creationId xmlns:p14="http://schemas.microsoft.com/office/powerpoint/2010/main" val="4074679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down)">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10"/>
          <p:cNvSpPr txBox="1"/>
          <p:nvPr/>
        </p:nvSpPr>
        <p:spPr>
          <a:xfrm>
            <a:off x="762219" y="385493"/>
            <a:ext cx="4613822" cy="646331"/>
          </a:xfrm>
          <a:prstGeom prst="rect">
            <a:avLst/>
          </a:prstGeom>
          <a:noFill/>
          <a:ln w="9525">
            <a:noFill/>
          </a:ln>
        </p:spPr>
        <p:txBody>
          <a:bodyPr wrap="square">
            <a:spAutoFit/>
          </a:bodyPr>
          <a:lstStyle/>
          <a:p>
            <a:pPr lvl="0" eaLnBrk="1" hangingPunct="1"/>
            <a:r>
              <a:rPr lang="en-US" altLang="zh-CN" sz="3600" b="1" dirty="0" smtClean="0">
                <a:latin typeface="微软雅黑" panose="020B0503020204020204" pitchFamily="34" charset="-122"/>
                <a:sym typeface="+mn-ea"/>
              </a:rPr>
              <a:t>4.1  </a:t>
            </a:r>
            <a:r>
              <a:rPr lang="zh-CN" altLang="en-US" sz="3600" b="1" dirty="0" smtClean="0">
                <a:latin typeface="微软雅黑" panose="020B0503020204020204" pitchFamily="34" charset="-122"/>
                <a:sym typeface="+mn-ea"/>
              </a:rPr>
              <a:t>文章延伸</a:t>
            </a:r>
            <a:endParaRPr lang="zh-CN" altLang="en-US" sz="3600" b="1" dirty="0">
              <a:latin typeface="微软雅黑" panose="020B0503020204020204" pitchFamily="34" charset="-122"/>
            </a:endParaRPr>
          </a:p>
        </p:txBody>
      </p:sp>
      <p:sp>
        <p:nvSpPr>
          <p:cNvPr id="7171" name="灯片编号占位符 3"/>
          <p:cNvSpPr txBox="1">
            <a:spLocks noGrp="1"/>
          </p:cNvSpPr>
          <p:nvPr>
            <p:ph type="sldNum" sz="quarter" idx="4"/>
          </p:nvPr>
        </p:nvSpPr>
        <p:spPr>
          <a:noFill/>
          <a:ln>
            <a:noFill/>
          </a:ln>
        </p:spPr>
        <p:txBody>
          <a:bodyPr anchor="ctr"/>
          <a:lstStyle/>
          <a:p>
            <a:pPr algn="ctr" eaLnBrk="1" hangingPunct="1"/>
            <a:fld id="{9A0DB2DC-4C9A-4742-B13C-FB6460FD3503}" type="slidenum">
              <a:rPr lang="zh-CN" altLang="en-US" sz="2000" b="1" dirty="0">
                <a:solidFill>
                  <a:schemeClr val="bg1"/>
                </a:solidFill>
              </a:rPr>
              <a:t>24</a:t>
            </a:fld>
            <a:endParaRPr lang="zh-CN" altLang="en-US" sz="2000" b="1" dirty="0">
              <a:solidFill>
                <a:schemeClr val="bg1"/>
              </a:solidFill>
            </a:endParaRPr>
          </a:p>
        </p:txBody>
      </p:sp>
      <p:sp>
        <p:nvSpPr>
          <p:cNvPr id="21" name="矩形 20"/>
          <p:cNvSpPr/>
          <p:nvPr/>
        </p:nvSpPr>
        <p:spPr>
          <a:xfrm>
            <a:off x="394138" y="1056284"/>
            <a:ext cx="11319642" cy="5707119"/>
          </a:xfrm>
          <a:prstGeom prst="rect">
            <a:avLst/>
          </a:prstGeom>
          <a:noFill/>
          <a:ln>
            <a:solidFill>
              <a:srgbClr val="453D3A"/>
            </a:solidFill>
          </a:ln>
          <a:extLst>
            <a:ext uri="{909E8E84-426E-40DD-AFC4-6F175D3DCCD1}">
              <a14:hiddenFill xmlns:a14="http://schemas.microsoft.com/office/drawing/2010/main">
                <a:solidFill>
                  <a:srgbClr val="ECECEC"/>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rtl="0" eaLnBrk="1" fontAlgn="auto" hangingPunct="1">
              <a:lnSpc>
                <a:spcPct val="110000"/>
              </a:lnSpc>
              <a:spcBef>
                <a:spcPts val="0"/>
              </a:spcBef>
              <a:spcAft>
                <a:spcPts val="600"/>
              </a:spcAft>
              <a:defRPr/>
            </a:pPr>
            <a:r>
              <a:rPr lang="zh-CN" altLang="en-US" sz="2200" b="1" dirty="0" smtClean="0">
                <a:solidFill>
                  <a:schemeClr val="tx1"/>
                </a:solidFill>
                <a:latin typeface="Times New Roman" panose="02020603050405020304" pitchFamily="18" charset="0"/>
                <a:ea typeface="华文中宋" panose="02010600040101010101" charset="-122"/>
              </a:rPr>
              <a:t>课题组在得出重要结论同时，还提出了如下的探讨内容：</a:t>
            </a:r>
            <a:endParaRPr lang="en-US" altLang="zh-CN" sz="2200" b="1" dirty="0">
              <a:solidFill>
                <a:schemeClr val="tx1"/>
              </a:solidFill>
              <a:latin typeface="Times New Roman" panose="02020603050405020304" pitchFamily="18" charset="0"/>
              <a:ea typeface="华文中宋" panose="02010600040101010101" charset="-122"/>
            </a:endParaRPr>
          </a:p>
          <a:p>
            <a:pPr rtl="0" eaLnBrk="1" fontAlgn="auto" hangingPunct="1">
              <a:lnSpc>
                <a:spcPct val="110000"/>
              </a:lnSpc>
              <a:spcBef>
                <a:spcPts val="0"/>
              </a:spcBef>
              <a:spcAft>
                <a:spcPts val="600"/>
              </a:spcAft>
              <a:defRPr/>
            </a:pPr>
            <a:r>
              <a:rPr lang="en-US" altLang="zh-CN" sz="2200" b="1" dirty="0" smtClean="0">
                <a:solidFill>
                  <a:srgbClr val="002060"/>
                </a:solidFill>
                <a:latin typeface="黑体" pitchFamily="49" charset="-122"/>
                <a:ea typeface="黑体" pitchFamily="49" charset="-122"/>
              </a:rPr>
              <a:t>【</a:t>
            </a:r>
            <a:r>
              <a:rPr lang="zh-CN" altLang="en-US" sz="2200" b="1" dirty="0" smtClean="0">
                <a:solidFill>
                  <a:srgbClr val="002060"/>
                </a:solidFill>
                <a:latin typeface="黑体" pitchFamily="49" charset="-122"/>
                <a:ea typeface="黑体" pitchFamily="49" charset="-122"/>
              </a:rPr>
              <a:t>样本</a:t>
            </a:r>
            <a:r>
              <a:rPr lang="zh-CN" altLang="en-US" sz="2200" b="1" dirty="0">
                <a:solidFill>
                  <a:srgbClr val="002060"/>
                </a:solidFill>
                <a:latin typeface="黑体" pitchFamily="49" charset="-122"/>
                <a:ea typeface="黑体" pitchFamily="49" charset="-122"/>
              </a:rPr>
              <a:t>采样</a:t>
            </a:r>
            <a:r>
              <a:rPr lang="zh-CN" altLang="en-US" sz="2200" b="1" dirty="0" smtClean="0">
                <a:solidFill>
                  <a:srgbClr val="002060"/>
                </a:solidFill>
                <a:latin typeface="黑体" pitchFamily="49" charset="-122"/>
                <a:ea typeface="黑体" pitchFamily="49" charset="-122"/>
              </a:rPr>
              <a:t>时期</a:t>
            </a:r>
            <a:r>
              <a:rPr lang="en-US" altLang="zh-CN" sz="2200" b="1" dirty="0" smtClean="0">
                <a:solidFill>
                  <a:srgbClr val="002060"/>
                </a:solidFill>
                <a:latin typeface="黑体" pitchFamily="49" charset="-122"/>
                <a:ea typeface="黑体" pitchFamily="49" charset="-122"/>
              </a:rPr>
              <a:t>】</a:t>
            </a:r>
            <a:r>
              <a:rPr lang="zh-CN" altLang="en-US" sz="2200" dirty="0" smtClean="0">
                <a:solidFill>
                  <a:schemeClr val="tx1"/>
                </a:solidFill>
                <a:latin typeface="Times New Roman" panose="02020603050405020304" pitchFamily="18" charset="0"/>
                <a:ea typeface="华文中宋" panose="02010600040101010101" charset="-122"/>
              </a:rPr>
              <a:t>实验中的样本主要在妊娠中期进行采样</a:t>
            </a:r>
            <a:r>
              <a:rPr lang="en-US" altLang="zh-CN" sz="2200" dirty="0" smtClean="0">
                <a:solidFill>
                  <a:schemeClr val="tx1"/>
                </a:solidFill>
                <a:latin typeface="Times New Roman" panose="02020603050405020304" pitchFamily="18" charset="0"/>
                <a:ea typeface="华文中宋" panose="02010600040101010101" charset="-122"/>
              </a:rPr>
              <a:t>(14-15</a:t>
            </a:r>
            <a:r>
              <a:rPr lang="zh-CN" altLang="en-US" sz="2200" dirty="0" smtClean="0">
                <a:solidFill>
                  <a:schemeClr val="tx1"/>
                </a:solidFill>
                <a:latin typeface="Times New Roman" panose="02020603050405020304" pitchFamily="18" charset="0"/>
                <a:ea typeface="华文中宋" panose="02010600040101010101" charset="-122"/>
              </a:rPr>
              <a:t>周左右</a:t>
            </a:r>
            <a:r>
              <a:rPr lang="en-US" altLang="zh-CN" sz="2200" dirty="0" smtClean="0">
                <a:solidFill>
                  <a:schemeClr val="tx1"/>
                </a:solidFill>
                <a:latin typeface="Times New Roman" panose="02020603050405020304" pitchFamily="18" charset="0"/>
                <a:ea typeface="华文中宋" panose="02010600040101010101" charset="-122"/>
              </a:rPr>
              <a:t>)</a:t>
            </a:r>
            <a:r>
              <a:rPr lang="zh-CN" altLang="en-US" sz="2200" dirty="0" smtClean="0">
                <a:solidFill>
                  <a:schemeClr val="tx1"/>
                </a:solidFill>
                <a:latin typeface="Times New Roman" panose="02020603050405020304" pitchFamily="18" charset="0"/>
                <a:ea typeface="华文中宋" panose="02010600040101010101" charset="-122"/>
              </a:rPr>
              <a:t>；其中</a:t>
            </a:r>
            <a:r>
              <a:rPr lang="en-US" altLang="zh-CN" sz="2200" dirty="0" smtClean="0">
                <a:solidFill>
                  <a:schemeClr val="tx1"/>
                </a:solidFill>
                <a:latin typeface="Times New Roman" panose="02020603050405020304" pitchFamily="18" charset="0"/>
                <a:ea typeface="华文中宋" panose="02010600040101010101" charset="-122"/>
              </a:rPr>
              <a:t>11</a:t>
            </a:r>
            <a:r>
              <a:rPr lang="zh-CN" altLang="en-US" sz="2200" dirty="0" smtClean="0">
                <a:solidFill>
                  <a:schemeClr val="tx1"/>
                </a:solidFill>
                <a:latin typeface="Times New Roman" panose="02020603050405020304" pitchFamily="18" charset="0"/>
                <a:ea typeface="华文中宋" panose="02010600040101010101" charset="-122"/>
              </a:rPr>
              <a:t>例怀</a:t>
            </a:r>
            <a:r>
              <a:rPr lang="en-US" altLang="zh-CN" sz="2200" dirty="0" smtClean="0">
                <a:solidFill>
                  <a:schemeClr val="tx1"/>
                </a:solidFill>
                <a:latin typeface="Times New Roman" panose="02020603050405020304" pitchFamily="18" charset="0"/>
                <a:ea typeface="华文中宋" panose="02010600040101010101" charset="-122"/>
              </a:rPr>
              <a:t>T21</a:t>
            </a:r>
            <a:r>
              <a:rPr lang="zh-CN" altLang="en-US" sz="2200" dirty="0" smtClean="0">
                <a:solidFill>
                  <a:schemeClr val="tx1"/>
                </a:solidFill>
                <a:latin typeface="Times New Roman" panose="02020603050405020304" pitchFamily="18" charset="0"/>
                <a:ea typeface="华文中宋" panose="02010600040101010101" charset="-122"/>
              </a:rPr>
              <a:t>胎儿的孕妇在进行有创检测确诊后取样，不过先前的研究表明进行穿刺后数天采样所得的样本中，胎儿</a:t>
            </a:r>
            <a:r>
              <a:rPr lang="en-US" altLang="zh-CN" sz="2200" dirty="0" smtClean="0">
                <a:solidFill>
                  <a:schemeClr val="tx1"/>
                </a:solidFill>
                <a:latin typeface="Times New Roman" panose="02020603050405020304" pitchFamily="18" charset="0"/>
                <a:ea typeface="华文中宋" panose="02010600040101010101" charset="-122"/>
              </a:rPr>
              <a:t>DNA</a:t>
            </a:r>
            <a:r>
              <a:rPr lang="zh-CN" altLang="en-US" sz="2200" dirty="0" smtClean="0">
                <a:solidFill>
                  <a:schemeClr val="tx1"/>
                </a:solidFill>
                <a:latin typeface="Times New Roman" panose="02020603050405020304" pitchFamily="18" charset="0"/>
                <a:ea typeface="华文中宋" panose="02010600040101010101" charset="-122"/>
              </a:rPr>
              <a:t>含量无显著差异。</a:t>
            </a:r>
            <a:endParaRPr lang="en-US" altLang="zh-CN" sz="2200" dirty="0">
              <a:solidFill>
                <a:schemeClr val="tx1"/>
              </a:solidFill>
              <a:latin typeface="Times New Roman" panose="02020603050405020304" pitchFamily="18" charset="0"/>
              <a:ea typeface="华文中宋" panose="02010600040101010101" charset="-122"/>
            </a:endParaRPr>
          </a:p>
          <a:p>
            <a:pPr rtl="0" eaLnBrk="1" fontAlgn="auto" hangingPunct="1">
              <a:lnSpc>
                <a:spcPct val="110000"/>
              </a:lnSpc>
              <a:spcBef>
                <a:spcPts val="0"/>
              </a:spcBef>
              <a:spcAft>
                <a:spcPts val="600"/>
              </a:spcAft>
              <a:defRPr/>
            </a:pPr>
            <a:r>
              <a:rPr lang="en-US" altLang="zh-CN" sz="2200" b="1" dirty="0" smtClean="0">
                <a:solidFill>
                  <a:srgbClr val="002060"/>
                </a:solidFill>
                <a:latin typeface="黑体" pitchFamily="49" charset="-122"/>
                <a:ea typeface="黑体" pitchFamily="49" charset="-122"/>
              </a:rPr>
              <a:t>【</a:t>
            </a:r>
            <a:r>
              <a:rPr lang="zh-CN" altLang="en-US" sz="2200" b="1" dirty="0" smtClean="0">
                <a:solidFill>
                  <a:srgbClr val="002060"/>
                </a:solidFill>
                <a:latin typeface="黑体" pitchFamily="49" charset="-122"/>
                <a:ea typeface="黑体" pitchFamily="49" charset="-122"/>
              </a:rPr>
              <a:t>提高检测准确性</a:t>
            </a:r>
            <a:r>
              <a:rPr lang="en-US" altLang="zh-CN" sz="2200" b="1" dirty="0" smtClean="0">
                <a:solidFill>
                  <a:srgbClr val="002060"/>
                </a:solidFill>
                <a:latin typeface="黑体" pitchFamily="49" charset="-122"/>
                <a:ea typeface="黑体" pitchFamily="49" charset="-122"/>
              </a:rPr>
              <a:t>】</a:t>
            </a:r>
            <a:r>
              <a:rPr lang="zh-CN" altLang="en-US" sz="2200" dirty="0" smtClean="0">
                <a:solidFill>
                  <a:schemeClr val="tx1"/>
                </a:solidFill>
                <a:latin typeface="Times New Roman" panose="02020603050405020304" pitchFamily="18" charset="0"/>
                <a:ea typeface="华文中宋" panose="02010600040101010101" charset="-122"/>
              </a:rPr>
              <a:t>① 理论上，通过检测胎儿的</a:t>
            </a:r>
            <a:r>
              <a:rPr lang="en-US" altLang="zh-CN" sz="2200" dirty="0" smtClean="0">
                <a:solidFill>
                  <a:schemeClr val="tx1"/>
                </a:solidFill>
                <a:latin typeface="Times New Roman" panose="02020603050405020304" pitchFamily="18" charset="0"/>
                <a:ea typeface="华文中宋" panose="02010600040101010101" charset="-122"/>
              </a:rPr>
              <a:t>DNA</a:t>
            </a:r>
            <a:r>
              <a:rPr lang="zh-CN" altLang="en-US" sz="2200" dirty="0" smtClean="0">
                <a:solidFill>
                  <a:schemeClr val="tx1"/>
                </a:solidFill>
                <a:latin typeface="Times New Roman" panose="02020603050405020304" pitchFamily="18" charset="0"/>
                <a:ea typeface="华文中宋" panose="02010600040101010101" charset="-122"/>
              </a:rPr>
              <a:t>含量可提高准确性，但所需样本量较大且原始的数据已经非常准确足够支撑得出检测结论；②通过优化测序后的数据分析方法可提高准确性，比如考虑拷贝数变异、唯一但含一两个错配的序列数等。</a:t>
            </a:r>
            <a:endParaRPr lang="en-US" altLang="zh-CN" sz="2200" dirty="0" smtClean="0">
              <a:solidFill>
                <a:schemeClr val="tx1"/>
              </a:solidFill>
              <a:latin typeface="Times New Roman" panose="02020603050405020304" pitchFamily="18" charset="0"/>
              <a:ea typeface="华文中宋" panose="02010600040101010101" charset="-122"/>
            </a:endParaRPr>
          </a:p>
          <a:p>
            <a:pPr rtl="0" eaLnBrk="1" fontAlgn="auto" hangingPunct="1">
              <a:lnSpc>
                <a:spcPct val="110000"/>
              </a:lnSpc>
              <a:spcBef>
                <a:spcPts val="0"/>
              </a:spcBef>
              <a:spcAft>
                <a:spcPts val="600"/>
              </a:spcAft>
              <a:defRPr/>
            </a:pPr>
            <a:r>
              <a:rPr lang="en-US" altLang="zh-CN" sz="2200" b="1" dirty="0" smtClean="0">
                <a:solidFill>
                  <a:srgbClr val="002060"/>
                </a:solidFill>
                <a:latin typeface="黑体" pitchFamily="49" charset="-122"/>
                <a:ea typeface="黑体" pitchFamily="49" charset="-122"/>
              </a:rPr>
              <a:t>【</a:t>
            </a:r>
            <a:r>
              <a:rPr lang="zh-CN" altLang="en-US" sz="2200" b="1" dirty="0" smtClean="0">
                <a:solidFill>
                  <a:srgbClr val="002060"/>
                </a:solidFill>
                <a:latin typeface="黑体" pitchFamily="49" charset="-122"/>
                <a:ea typeface="黑体" pitchFamily="49" charset="-122"/>
              </a:rPr>
              <a:t>软件</a:t>
            </a:r>
            <a:r>
              <a:rPr lang="zh-CN" altLang="en-US" sz="2200" b="1" dirty="0">
                <a:solidFill>
                  <a:srgbClr val="002060"/>
                </a:solidFill>
                <a:latin typeface="黑体" pitchFamily="49" charset="-122"/>
                <a:ea typeface="黑体" pitchFamily="49" charset="-122"/>
              </a:rPr>
              <a:t>对</a:t>
            </a:r>
            <a:r>
              <a:rPr lang="en-US" altLang="zh-CN" sz="2200" b="1" dirty="0" err="1">
                <a:solidFill>
                  <a:srgbClr val="002060"/>
                </a:solidFill>
                <a:latin typeface="黑体" pitchFamily="49" charset="-122"/>
                <a:ea typeface="黑体" pitchFamily="49" charset="-122"/>
              </a:rPr>
              <a:t>chrY</a:t>
            </a:r>
            <a:r>
              <a:rPr lang="zh-CN" altLang="en-US" sz="2200" b="1" dirty="0">
                <a:solidFill>
                  <a:srgbClr val="002060"/>
                </a:solidFill>
                <a:latin typeface="黑体" pitchFamily="49" charset="-122"/>
                <a:ea typeface="黑体" pitchFamily="49" charset="-122"/>
              </a:rPr>
              <a:t>的</a:t>
            </a:r>
            <a:r>
              <a:rPr lang="zh-CN" altLang="en-US" sz="2200" b="1" dirty="0" smtClean="0">
                <a:solidFill>
                  <a:srgbClr val="002060"/>
                </a:solidFill>
                <a:latin typeface="黑体" pitchFamily="49" charset="-122"/>
                <a:ea typeface="黑体" pitchFamily="49" charset="-122"/>
              </a:rPr>
              <a:t>错误分析</a:t>
            </a:r>
            <a:r>
              <a:rPr lang="en-US" altLang="zh-CN" sz="2200" b="1" dirty="0" smtClean="0">
                <a:solidFill>
                  <a:srgbClr val="002060"/>
                </a:solidFill>
                <a:latin typeface="黑体" pitchFamily="49" charset="-122"/>
                <a:ea typeface="黑体" pitchFamily="49" charset="-122"/>
              </a:rPr>
              <a:t>】</a:t>
            </a:r>
            <a:r>
              <a:rPr lang="zh-CN" altLang="en-US" sz="2200" dirty="0" smtClean="0">
                <a:solidFill>
                  <a:schemeClr val="tx1"/>
                </a:solidFill>
                <a:latin typeface="Times New Roman" panose="02020603050405020304" pitchFamily="18" charset="0"/>
                <a:ea typeface="华文中宋" panose="02010600040101010101" charset="-122"/>
              </a:rPr>
              <a:t>存在少量这种现象与</a:t>
            </a:r>
            <a:r>
              <a:rPr lang="en-US" altLang="zh-CN" sz="2200" dirty="0" smtClean="0">
                <a:solidFill>
                  <a:schemeClr val="tx1"/>
                </a:solidFill>
                <a:latin typeface="Times New Roman" panose="02020603050405020304" pitchFamily="18" charset="0"/>
                <a:ea typeface="华文中宋" panose="02010600040101010101" charset="-122"/>
              </a:rPr>
              <a:t>Y</a:t>
            </a:r>
            <a:r>
              <a:rPr lang="zh-CN" altLang="en-US" sz="2200" dirty="0" smtClean="0">
                <a:solidFill>
                  <a:schemeClr val="tx1"/>
                </a:solidFill>
                <a:latin typeface="Times New Roman" panose="02020603050405020304" pitchFamily="18" charset="0"/>
                <a:ea typeface="华文中宋" panose="02010600040101010101" charset="-122"/>
              </a:rPr>
              <a:t>染色体中含有大量的重复序列、</a:t>
            </a:r>
            <a:r>
              <a:rPr lang="en-US" altLang="zh-CN" sz="2200" dirty="0" smtClean="0">
                <a:solidFill>
                  <a:schemeClr val="tx1"/>
                </a:solidFill>
                <a:latin typeface="Times New Roman" panose="02020603050405020304" pitchFamily="18" charset="0"/>
                <a:ea typeface="华文中宋" panose="02010600040101010101" charset="-122"/>
              </a:rPr>
              <a:t>MPGS</a:t>
            </a:r>
            <a:r>
              <a:rPr lang="zh-CN" altLang="en-US" sz="2200" dirty="0" smtClean="0">
                <a:solidFill>
                  <a:schemeClr val="tx1"/>
                </a:solidFill>
                <a:latin typeface="Times New Roman" panose="02020603050405020304" pitchFamily="18" charset="0"/>
                <a:ea typeface="华文中宋" panose="02010600040101010101" charset="-122"/>
              </a:rPr>
              <a:t>的高精度、实验中不可避免的污染和已知人类基因组中存在的未知序列空隙等有关，但这不影响对胎儿性别的判定。</a:t>
            </a:r>
            <a:endParaRPr lang="en-US" altLang="zh-CN" sz="2200" dirty="0" smtClean="0">
              <a:solidFill>
                <a:schemeClr val="tx1"/>
              </a:solidFill>
              <a:latin typeface="Times New Roman" panose="02020603050405020304" pitchFamily="18" charset="0"/>
              <a:ea typeface="华文中宋" panose="02010600040101010101" charset="-122"/>
            </a:endParaRPr>
          </a:p>
          <a:p>
            <a:pPr rtl="0" eaLnBrk="1" fontAlgn="auto" hangingPunct="1">
              <a:lnSpc>
                <a:spcPct val="110000"/>
              </a:lnSpc>
              <a:spcBef>
                <a:spcPts val="0"/>
              </a:spcBef>
              <a:spcAft>
                <a:spcPts val="600"/>
              </a:spcAft>
              <a:defRPr/>
            </a:pPr>
            <a:r>
              <a:rPr lang="en-US" altLang="zh-CN" sz="2200" b="1" dirty="0" smtClean="0">
                <a:solidFill>
                  <a:srgbClr val="002060"/>
                </a:solidFill>
                <a:latin typeface="黑体" pitchFamily="49" charset="-122"/>
                <a:ea typeface="黑体" pitchFamily="49" charset="-122"/>
              </a:rPr>
              <a:t>【</a:t>
            </a:r>
            <a:r>
              <a:rPr lang="zh-CN" altLang="en-US" sz="2200" b="1" dirty="0" smtClean="0">
                <a:solidFill>
                  <a:srgbClr val="002060"/>
                </a:solidFill>
                <a:latin typeface="黑体" pitchFamily="49" charset="-122"/>
                <a:ea typeface="黑体" pitchFamily="49" charset="-122"/>
              </a:rPr>
              <a:t>测序费用</a:t>
            </a:r>
            <a:r>
              <a:rPr lang="en-US" altLang="zh-CN" sz="2200" b="1" dirty="0" smtClean="0">
                <a:solidFill>
                  <a:srgbClr val="002060"/>
                </a:solidFill>
                <a:latin typeface="黑体" pitchFamily="49" charset="-122"/>
                <a:ea typeface="黑体" pitchFamily="49" charset="-122"/>
              </a:rPr>
              <a:t>】</a:t>
            </a:r>
            <a:r>
              <a:rPr lang="zh-CN" altLang="en-US" sz="2200" dirty="0" smtClean="0">
                <a:solidFill>
                  <a:schemeClr val="tx1"/>
                </a:solidFill>
                <a:latin typeface="Times New Roman" panose="02020603050405020304" pitchFamily="18" charset="0"/>
                <a:ea typeface="华文中宋" panose="02010600040101010101" charset="-122"/>
              </a:rPr>
              <a:t>当前用</a:t>
            </a:r>
            <a:r>
              <a:rPr lang="en-US" altLang="zh-CN" sz="2200" dirty="0" smtClean="0">
                <a:solidFill>
                  <a:schemeClr val="tx1"/>
                </a:solidFill>
                <a:latin typeface="Times New Roman" panose="02020603050405020304" pitchFamily="18" charset="0"/>
                <a:ea typeface="华文中宋" panose="02010600040101010101" charset="-122"/>
              </a:rPr>
              <a:t>MPGS</a:t>
            </a:r>
            <a:r>
              <a:rPr lang="zh-CN" altLang="en-US" sz="2200" dirty="0" smtClean="0">
                <a:solidFill>
                  <a:schemeClr val="tx1"/>
                </a:solidFill>
                <a:latin typeface="Times New Roman" panose="02020603050405020304" pitchFamily="18" charset="0"/>
                <a:ea typeface="华文中宋" panose="02010600040101010101" charset="-122"/>
              </a:rPr>
              <a:t>测序价格有些昂贵，但这只是暂时的现象随着技术进步会有所下降，况且使用其他无创方法也未必更便宜。</a:t>
            </a:r>
            <a:endParaRPr lang="en-US" altLang="zh-CN" sz="2200" dirty="0" smtClean="0">
              <a:solidFill>
                <a:schemeClr val="tx1"/>
              </a:solidFill>
              <a:latin typeface="Times New Roman" panose="02020603050405020304" pitchFamily="18" charset="0"/>
              <a:ea typeface="华文中宋" panose="02010600040101010101" charset="-122"/>
            </a:endParaRPr>
          </a:p>
          <a:p>
            <a:pPr rtl="0" eaLnBrk="1" fontAlgn="auto" hangingPunct="1">
              <a:lnSpc>
                <a:spcPct val="110000"/>
              </a:lnSpc>
              <a:spcBef>
                <a:spcPts val="0"/>
              </a:spcBef>
              <a:spcAft>
                <a:spcPts val="600"/>
              </a:spcAft>
              <a:defRPr/>
            </a:pPr>
            <a:r>
              <a:rPr lang="en-US" altLang="zh-CN" sz="2200" b="1" dirty="0" smtClean="0">
                <a:solidFill>
                  <a:srgbClr val="002060"/>
                </a:solidFill>
                <a:latin typeface="黑体" pitchFamily="49" charset="-122"/>
                <a:ea typeface="黑体" pitchFamily="49" charset="-122"/>
              </a:rPr>
              <a:t>【</a:t>
            </a:r>
            <a:r>
              <a:rPr lang="zh-CN" altLang="en-US" sz="2200" b="1" dirty="0" smtClean="0">
                <a:solidFill>
                  <a:srgbClr val="002060"/>
                </a:solidFill>
                <a:latin typeface="黑体" pitchFamily="49" charset="-122"/>
                <a:ea typeface="黑体" pitchFamily="49" charset="-122"/>
              </a:rPr>
              <a:t>同行工作</a:t>
            </a:r>
            <a:r>
              <a:rPr lang="en-US" altLang="zh-CN" sz="2200" b="1" dirty="0" smtClean="0">
                <a:solidFill>
                  <a:srgbClr val="002060"/>
                </a:solidFill>
                <a:latin typeface="黑体" pitchFamily="49" charset="-122"/>
                <a:ea typeface="黑体" pitchFamily="49" charset="-122"/>
              </a:rPr>
              <a:t>】</a:t>
            </a:r>
            <a:r>
              <a:rPr lang="en-US" altLang="zh-CN" sz="2200" dirty="0" smtClean="0">
                <a:solidFill>
                  <a:schemeClr val="tx1"/>
                </a:solidFill>
                <a:latin typeface="Times New Roman" panose="02020603050405020304" pitchFamily="18" charset="0"/>
                <a:ea typeface="华文中宋" panose="02010600040101010101" charset="-122"/>
              </a:rPr>
              <a:t>Fan et.al. </a:t>
            </a:r>
            <a:r>
              <a:rPr lang="zh-CN" altLang="en-US" sz="2200" dirty="0" smtClean="0">
                <a:solidFill>
                  <a:schemeClr val="tx1"/>
                </a:solidFill>
                <a:latin typeface="Times New Roman" panose="02020603050405020304" pitchFamily="18" charset="0"/>
                <a:ea typeface="华文中宋" panose="02010600040101010101" charset="-122"/>
              </a:rPr>
              <a:t>同样用</a:t>
            </a:r>
            <a:r>
              <a:rPr lang="en-US" altLang="zh-CN" sz="2200" dirty="0" smtClean="0">
                <a:solidFill>
                  <a:schemeClr val="tx1"/>
                </a:solidFill>
                <a:latin typeface="Times New Roman" panose="02020603050405020304" pitchFamily="18" charset="0"/>
                <a:ea typeface="华文中宋" panose="02010600040101010101" charset="-122"/>
              </a:rPr>
              <a:t>MPGS</a:t>
            </a:r>
            <a:r>
              <a:rPr lang="zh-CN" altLang="en-US" sz="2200" dirty="0" smtClean="0">
                <a:solidFill>
                  <a:schemeClr val="tx1"/>
                </a:solidFill>
                <a:latin typeface="Times New Roman" panose="02020603050405020304" pitchFamily="18" charset="0"/>
                <a:ea typeface="华文中宋" panose="02010600040101010101" charset="-122"/>
              </a:rPr>
              <a:t>方法进行无创产检研究，但是他们的研究存在样本数量少、正常胎儿的妊娠周期比患儿的较短、采样时间不佳等缺陷。</a:t>
            </a:r>
            <a:endParaRPr lang="en-US" altLang="zh-CN" sz="2200" dirty="0">
              <a:solidFill>
                <a:schemeClr val="tx1"/>
              </a:solidFill>
              <a:latin typeface="Times New Roman" panose="02020603050405020304" pitchFamily="18" charset="0"/>
              <a:ea typeface="华文中宋" panose="02010600040101010101" charset="-122"/>
            </a:endParaRPr>
          </a:p>
        </p:txBody>
      </p:sp>
    </p:spTree>
    <p:extLst>
      <p:ext uri="{BB962C8B-B14F-4D97-AF65-F5344CB8AC3E}">
        <p14:creationId xmlns:p14="http://schemas.microsoft.com/office/powerpoint/2010/main" val="140796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wipe(down)">
                                      <p:cBhvr>
                                        <p:cTn id="7" dur="500"/>
                                        <p:tgtEl>
                                          <p:spTgt spid="21">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animEffect transition="in" filter="wipe(down)">
                                      <p:cBhvr>
                                        <p:cTn id="11" dur="500"/>
                                        <p:tgtEl>
                                          <p:spTgt spid="21">
                                            <p:txEl>
                                              <p:pRg st="1" end="1"/>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animEffect transition="in" filter="wipe(down)">
                                      <p:cBhvr>
                                        <p:cTn id="15" dur="500"/>
                                        <p:tgtEl>
                                          <p:spTgt spid="21">
                                            <p:txEl>
                                              <p:pRg st="2" end="2"/>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1">
                                            <p:txEl>
                                              <p:pRg st="3" end="3"/>
                                            </p:txEl>
                                          </p:spTgt>
                                        </p:tgtEl>
                                        <p:attrNameLst>
                                          <p:attrName>style.visibility</p:attrName>
                                        </p:attrNameLst>
                                      </p:cBhvr>
                                      <p:to>
                                        <p:strVal val="visible"/>
                                      </p:to>
                                    </p:set>
                                    <p:animEffect transition="in" filter="wipe(down)">
                                      <p:cBhvr>
                                        <p:cTn id="19" dur="500"/>
                                        <p:tgtEl>
                                          <p:spTgt spid="21">
                                            <p:txEl>
                                              <p:pRg st="3" end="3"/>
                                            </p:txEl>
                                          </p:spTgt>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21">
                                            <p:txEl>
                                              <p:pRg st="4" end="4"/>
                                            </p:txEl>
                                          </p:spTgt>
                                        </p:tgtEl>
                                        <p:attrNameLst>
                                          <p:attrName>style.visibility</p:attrName>
                                        </p:attrNameLst>
                                      </p:cBhvr>
                                      <p:to>
                                        <p:strVal val="visible"/>
                                      </p:to>
                                    </p:set>
                                    <p:animEffect transition="in" filter="wipe(down)">
                                      <p:cBhvr>
                                        <p:cTn id="23" dur="500"/>
                                        <p:tgtEl>
                                          <p:spTgt spid="21">
                                            <p:txEl>
                                              <p:pRg st="4" end="4"/>
                                            </p:txEl>
                                          </p:spTgt>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21">
                                            <p:txEl>
                                              <p:pRg st="5" end="5"/>
                                            </p:txEl>
                                          </p:spTgt>
                                        </p:tgtEl>
                                        <p:attrNameLst>
                                          <p:attrName>style.visibility</p:attrName>
                                        </p:attrNameLst>
                                      </p:cBhvr>
                                      <p:to>
                                        <p:strVal val="visible"/>
                                      </p:to>
                                    </p:set>
                                    <p:animEffect transition="in" filter="wipe(down)">
                                      <p:cBhvr>
                                        <p:cTn id="27" dur="500"/>
                                        <p:tgtEl>
                                          <p:spTgt spid="2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10"/>
          <p:cNvSpPr txBox="1"/>
          <p:nvPr/>
        </p:nvSpPr>
        <p:spPr>
          <a:xfrm>
            <a:off x="762219" y="385493"/>
            <a:ext cx="4613822" cy="646331"/>
          </a:xfrm>
          <a:prstGeom prst="rect">
            <a:avLst/>
          </a:prstGeom>
          <a:noFill/>
          <a:ln w="9525">
            <a:noFill/>
          </a:ln>
        </p:spPr>
        <p:txBody>
          <a:bodyPr wrap="square">
            <a:spAutoFit/>
          </a:bodyPr>
          <a:lstStyle/>
          <a:p>
            <a:pPr lvl="0" eaLnBrk="1" hangingPunct="1"/>
            <a:r>
              <a:rPr lang="en-US" altLang="zh-CN" sz="3600" b="1" dirty="0" smtClean="0">
                <a:latin typeface="微软雅黑" panose="020B0503020204020204" pitchFamily="34" charset="-122"/>
                <a:sym typeface="+mn-ea"/>
              </a:rPr>
              <a:t>4.2  </a:t>
            </a:r>
            <a:r>
              <a:rPr lang="zh-CN" altLang="en-US" sz="3600" b="1" dirty="0" smtClean="0">
                <a:latin typeface="微软雅黑" panose="020B0503020204020204" pitchFamily="34" charset="-122"/>
                <a:sym typeface="+mn-ea"/>
              </a:rPr>
              <a:t>个人想法</a:t>
            </a:r>
            <a:endParaRPr lang="zh-CN" altLang="en-US" sz="3600" b="1" dirty="0">
              <a:latin typeface="微软雅黑" panose="020B0503020204020204" pitchFamily="34" charset="-122"/>
            </a:endParaRPr>
          </a:p>
        </p:txBody>
      </p:sp>
      <p:sp>
        <p:nvSpPr>
          <p:cNvPr id="7171" name="灯片编号占位符 3"/>
          <p:cNvSpPr txBox="1">
            <a:spLocks noGrp="1"/>
          </p:cNvSpPr>
          <p:nvPr>
            <p:ph type="sldNum" sz="quarter" idx="4"/>
          </p:nvPr>
        </p:nvSpPr>
        <p:spPr>
          <a:noFill/>
          <a:ln>
            <a:noFill/>
          </a:ln>
        </p:spPr>
        <p:txBody>
          <a:bodyPr anchor="ctr"/>
          <a:lstStyle/>
          <a:p>
            <a:pPr algn="ctr" eaLnBrk="1" hangingPunct="1"/>
            <a:fld id="{9A0DB2DC-4C9A-4742-B13C-FB6460FD3503}" type="slidenum">
              <a:rPr lang="zh-CN" altLang="en-US" sz="2000" b="1" dirty="0">
                <a:solidFill>
                  <a:schemeClr val="bg1"/>
                </a:solidFill>
              </a:rPr>
              <a:t>25</a:t>
            </a:fld>
            <a:endParaRPr lang="zh-CN" altLang="en-US" sz="2000" b="1" dirty="0">
              <a:solidFill>
                <a:schemeClr val="bg1"/>
              </a:solidFill>
            </a:endParaRPr>
          </a:p>
        </p:txBody>
      </p:sp>
      <p:sp>
        <p:nvSpPr>
          <p:cNvPr id="21" name="矩形 20"/>
          <p:cNvSpPr/>
          <p:nvPr/>
        </p:nvSpPr>
        <p:spPr>
          <a:xfrm>
            <a:off x="394138" y="1056284"/>
            <a:ext cx="11319642" cy="5707119"/>
          </a:xfrm>
          <a:prstGeom prst="rect">
            <a:avLst/>
          </a:prstGeom>
          <a:noFill/>
          <a:ln>
            <a:solidFill>
              <a:srgbClr val="453D3A"/>
            </a:solidFill>
          </a:ln>
          <a:extLst>
            <a:ext uri="{909E8E84-426E-40DD-AFC4-6F175D3DCCD1}">
              <a14:hiddenFill xmlns:a14="http://schemas.microsoft.com/office/drawing/2010/main">
                <a:solidFill>
                  <a:srgbClr val="ECECEC"/>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rtl="0" eaLnBrk="1" fontAlgn="auto" hangingPunct="1">
              <a:lnSpc>
                <a:spcPct val="120000"/>
              </a:lnSpc>
              <a:spcBef>
                <a:spcPts val="0"/>
              </a:spcBef>
              <a:spcAft>
                <a:spcPts val="600"/>
              </a:spcAft>
              <a:defRPr/>
            </a:pPr>
            <a:r>
              <a:rPr lang="zh-CN" altLang="en-US" sz="2400" dirty="0" smtClean="0">
                <a:solidFill>
                  <a:schemeClr val="tx1"/>
                </a:solidFill>
                <a:latin typeface="Times New Roman" panose="02020603050405020304" pitchFamily="18" charset="0"/>
                <a:ea typeface="华文中宋" panose="02010600040101010101" charset="-122"/>
              </a:rPr>
              <a:t>本课题利用先进的</a:t>
            </a:r>
            <a:r>
              <a:rPr lang="en-US" altLang="zh-CN" sz="2400" dirty="0" smtClean="0">
                <a:solidFill>
                  <a:schemeClr val="tx1"/>
                </a:solidFill>
                <a:latin typeface="Times New Roman" panose="02020603050405020304" pitchFamily="18" charset="0"/>
                <a:ea typeface="华文中宋" panose="02010600040101010101" charset="-122"/>
              </a:rPr>
              <a:t>MPGS</a:t>
            </a:r>
            <a:r>
              <a:rPr lang="zh-CN" altLang="en-US" sz="2400" dirty="0" smtClean="0">
                <a:solidFill>
                  <a:schemeClr val="tx1"/>
                </a:solidFill>
                <a:latin typeface="Times New Roman" panose="02020603050405020304" pitchFamily="18" charset="0"/>
                <a:ea typeface="华文中宋" panose="02010600040101010101" charset="-122"/>
              </a:rPr>
              <a:t>技术开展无创产前检查，并成功地诊断出相关患病的样例，具有开创性和很好的应用前景。</a:t>
            </a:r>
            <a:endParaRPr lang="en-US" altLang="zh-CN" sz="2400" dirty="0" smtClean="0">
              <a:solidFill>
                <a:schemeClr val="tx1"/>
              </a:solidFill>
              <a:latin typeface="Times New Roman" panose="02020603050405020304" pitchFamily="18" charset="0"/>
              <a:ea typeface="华文中宋" panose="02010600040101010101" charset="-122"/>
            </a:endParaRPr>
          </a:p>
          <a:p>
            <a:pPr rtl="0" eaLnBrk="1" fontAlgn="auto" hangingPunct="1">
              <a:lnSpc>
                <a:spcPct val="120000"/>
              </a:lnSpc>
              <a:spcBef>
                <a:spcPts val="0"/>
              </a:spcBef>
              <a:spcAft>
                <a:spcPts val="600"/>
              </a:spcAft>
              <a:defRPr/>
            </a:pPr>
            <a:r>
              <a:rPr lang="zh-CN" altLang="en-US" sz="2400" dirty="0" smtClean="0">
                <a:solidFill>
                  <a:schemeClr val="tx1"/>
                </a:solidFill>
                <a:latin typeface="Times New Roman" panose="02020603050405020304" pitchFamily="18" charset="0"/>
                <a:ea typeface="华文中宋" panose="02010600040101010101" charset="-122"/>
              </a:rPr>
              <a:t>鉴于能力有限，虽未发现本研究的问题，但就本课题中的部分方法存在疑问：</a:t>
            </a:r>
            <a:endParaRPr lang="en-US" altLang="zh-CN" sz="2400" dirty="0" smtClean="0">
              <a:solidFill>
                <a:schemeClr val="tx1"/>
              </a:solidFill>
              <a:latin typeface="Times New Roman" panose="02020603050405020304" pitchFamily="18" charset="0"/>
              <a:ea typeface="华文中宋" panose="02010600040101010101" charset="-122"/>
            </a:endParaRPr>
          </a:p>
          <a:p>
            <a:pPr marL="457200" indent="-457200" rtl="0" eaLnBrk="1" fontAlgn="auto" hangingPunct="1">
              <a:lnSpc>
                <a:spcPct val="120000"/>
              </a:lnSpc>
              <a:spcBef>
                <a:spcPts val="0"/>
              </a:spcBef>
              <a:spcAft>
                <a:spcPts val="600"/>
              </a:spcAft>
              <a:buAutoNum type="arabicParenR"/>
              <a:defRPr/>
            </a:pPr>
            <a:r>
              <a:rPr lang="zh-CN" altLang="en-US" sz="2400" dirty="0" smtClean="0">
                <a:solidFill>
                  <a:schemeClr val="tx1"/>
                </a:solidFill>
                <a:latin typeface="Times New Roman" panose="02020603050405020304" pitchFamily="18" charset="0"/>
                <a:ea typeface="华文中宋" panose="02010600040101010101" charset="-122"/>
              </a:rPr>
              <a:t>假设二提出要求样本中</a:t>
            </a:r>
            <a:r>
              <a:rPr lang="en-US" altLang="zh-CN" sz="2400" dirty="0" smtClean="0">
                <a:solidFill>
                  <a:schemeClr val="tx1"/>
                </a:solidFill>
                <a:latin typeface="Times New Roman" panose="02020603050405020304" pitchFamily="18" charset="0"/>
                <a:ea typeface="华文中宋" panose="02010600040101010101" charset="-122"/>
              </a:rPr>
              <a:t>DNA</a:t>
            </a:r>
            <a:r>
              <a:rPr lang="zh-CN" altLang="en-US" sz="2400" dirty="0" smtClean="0">
                <a:solidFill>
                  <a:schemeClr val="tx1"/>
                </a:solidFill>
                <a:latin typeface="Times New Roman" panose="02020603050405020304" pitchFamily="18" charset="0"/>
                <a:ea typeface="华文中宋" panose="02010600040101010101" charset="-122"/>
              </a:rPr>
              <a:t>成分含量能够代表孕妇体内的含量。该假设依据常识虽然显而易见且验证难度较高，但是本课题中只是通过验证测序后的</a:t>
            </a:r>
            <a:r>
              <a:rPr lang="en-US" altLang="zh-CN" sz="2400" dirty="0" smtClean="0">
                <a:solidFill>
                  <a:schemeClr val="tx1"/>
                </a:solidFill>
                <a:latin typeface="Times New Roman" panose="02020603050405020304" pitchFamily="18" charset="0"/>
                <a:ea typeface="华文中宋" panose="02010600040101010101" charset="-122"/>
              </a:rPr>
              <a:t>%</a:t>
            </a:r>
            <a:r>
              <a:rPr lang="en-US" altLang="zh-CN" sz="2400" dirty="0" err="1" smtClean="0">
                <a:solidFill>
                  <a:schemeClr val="tx1"/>
                </a:solidFill>
                <a:latin typeface="Times New Roman" panose="02020603050405020304" pitchFamily="18" charset="0"/>
                <a:ea typeface="华文中宋" panose="02010600040101010101" charset="-122"/>
              </a:rPr>
              <a:t>chrN</a:t>
            </a:r>
            <a:r>
              <a:rPr lang="zh-CN" altLang="en-US" sz="2400" dirty="0" smtClean="0">
                <a:solidFill>
                  <a:schemeClr val="tx1"/>
                </a:solidFill>
                <a:latin typeface="Times New Roman" panose="02020603050405020304" pitchFamily="18" charset="0"/>
                <a:ea typeface="华文中宋" panose="02010600040101010101" charset="-122"/>
              </a:rPr>
              <a:t>和参考基因组中各染色体含量分布相当，进而可推断测序不存在偏差，但仍</a:t>
            </a:r>
            <a:r>
              <a:rPr lang="zh-CN" altLang="en-US" sz="2400" b="1" dirty="0" smtClean="0">
                <a:solidFill>
                  <a:schemeClr val="tx1"/>
                </a:solidFill>
                <a:latin typeface="Times New Roman" panose="02020603050405020304" pitchFamily="18" charset="0"/>
                <a:ea typeface="华文中宋" panose="02010600040101010101" charset="-122"/>
              </a:rPr>
              <a:t>不能很好证明假设二</a:t>
            </a:r>
            <a:r>
              <a:rPr lang="zh-CN" altLang="en-US" sz="2400" dirty="0" smtClean="0">
                <a:solidFill>
                  <a:schemeClr val="tx1"/>
                </a:solidFill>
                <a:latin typeface="Times New Roman" panose="02020603050405020304" pitchFamily="18" charset="0"/>
                <a:ea typeface="华文中宋" panose="02010600040101010101" charset="-122"/>
              </a:rPr>
              <a:t>。根据个人理解，是否应该比较孕妇不同部位的静脉血和体内血液的情况来验证假设，当然这在实际操作中可行性不大；</a:t>
            </a:r>
            <a:endParaRPr lang="en-US" altLang="zh-CN" sz="2400" dirty="0" smtClean="0">
              <a:solidFill>
                <a:schemeClr val="tx1"/>
              </a:solidFill>
              <a:latin typeface="Times New Roman" panose="02020603050405020304" pitchFamily="18" charset="0"/>
              <a:ea typeface="华文中宋" panose="02010600040101010101" charset="-122"/>
            </a:endParaRPr>
          </a:p>
          <a:p>
            <a:pPr marL="457200" indent="-457200" rtl="0" eaLnBrk="1" fontAlgn="auto" hangingPunct="1">
              <a:lnSpc>
                <a:spcPct val="120000"/>
              </a:lnSpc>
              <a:spcBef>
                <a:spcPts val="0"/>
              </a:spcBef>
              <a:spcAft>
                <a:spcPts val="600"/>
              </a:spcAft>
              <a:buAutoNum type="arabicParenR"/>
              <a:defRPr/>
            </a:pPr>
            <a:r>
              <a:rPr lang="zh-CN" altLang="en-US" sz="2400" dirty="0" smtClean="0">
                <a:solidFill>
                  <a:schemeClr val="tx1"/>
                </a:solidFill>
                <a:latin typeface="Times New Roman" panose="02020603050405020304" pitchFamily="18" charset="0"/>
                <a:ea typeface="华文中宋" panose="02010600040101010101" charset="-122"/>
              </a:rPr>
              <a:t>理论上，在数据分析时测试集和训练集</a:t>
            </a:r>
            <a:r>
              <a:rPr lang="en-US" altLang="zh-CN" sz="2400" dirty="0" smtClean="0">
                <a:solidFill>
                  <a:schemeClr val="tx1"/>
                </a:solidFill>
                <a:latin typeface="Times New Roman" panose="02020603050405020304" pitchFamily="18" charset="0"/>
                <a:ea typeface="华文中宋" panose="02010600040101010101" charset="-122"/>
              </a:rPr>
              <a:t>(</a:t>
            </a:r>
            <a:r>
              <a:rPr lang="zh-CN" altLang="en-US" sz="2400" dirty="0" smtClean="0">
                <a:solidFill>
                  <a:schemeClr val="tx1"/>
                </a:solidFill>
                <a:latin typeface="Times New Roman" panose="02020603050405020304" pitchFamily="18" charset="0"/>
                <a:ea typeface="华文中宋" panose="02010600040101010101" charset="-122"/>
              </a:rPr>
              <a:t>本课题为参考数据集</a:t>
            </a:r>
            <a:r>
              <a:rPr lang="en-US" altLang="zh-CN" sz="2400" dirty="0" smtClean="0">
                <a:solidFill>
                  <a:schemeClr val="tx1"/>
                </a:solidFill>
                <a:latin typeface="Times New Roman" panose="02020603050405020304" pitchFamily="18" charset="0"/>
                <a:ea typeface="华文中宋" panose="02010600040101010101" charset="-122"/>
              </a:rPr>
              <a:t>)</a:t>
            </a:r>
            <a:r>
              <a:rPr lang="zh-CN" altLang="en-US" sz="2400" dirty="0" smtClean="0">
                <a:solidFill>
                  <a:schemeClr val="tx1"/>
                </a:solidFill>
                <a:latin typeface="Times New Roman" panose="02020603050405020304" pitchFamily="18" charset="0"/>
                <a:ea typeface="华文中宋" panose="02010600040101010101" charset="-122"/>
              </a:rPr>
              <a:t>应该是分别独立的，但是</a:t>
            </a:r>
            <a:r>
              <a:rPr lang="zh-CN" altLang="en-US" sz="2400" b="1" dirty="0" smtClean="0">
                <a:solidFill>
                  <a:schemeClr val="tx1"/>
                </a:solidFill>
                <a:latin typeface="Times New Roman" panose="02020603050405020304" pitchFamily="18" charset="0"/>
                <a:ea typeface="华文中宋" panose="02010600040101010101" charset="-122"/>
              </a:rPr>
              <a:t>本课题中的训练集是测试集的一部分，显得不够严谨</a:t>
            </a:r>
            <a:r>
              <a:rPr lang="zh-CN" altLang="en-US" sz="2400" dirty="0" smtClean="0">
                <a:solidFill>
                  <a:schemeClr val="tx1"/>
                </a:solidFill>
                <a:latin typeface="Times New Roman" panose="02020603050405020304" pitchFamily="18" charset="0"/>
                <a:ea typeface="华文中宋" panose="02010600040101010101" charset="-122"/>
              </a:rPr>
              <a:t>；</a:t>
            </a:r>
            <a:endParaRPr lang="en-US" altLang="zh-CN" sz="2400" dirty="0" smtClean="0">
              <a:solidFill>
                <a:schemeClr val="tx1"/>
              </a:solidFill>
              <a:latin typeface="Times New Roman" panose="02020603050405020304" pitchFamily="18" charset="0"/>
              <a:ea typeface="华文中宋" panose="02010600040101010101" charset="-122"/>
            </a:endParaRPr>
          </a:p>
          <a:p>
            <a:pPr marL="457200" indent="-457200" rtl="0" eaLnBrk="1" fontAlgn="auto" hangingPunct="1">
              <a:lnSpc>
                <a:spcPct val="120000"/>
              </a:lnSpc>
              <a:spcBef>
                <a:spcPts val="0"/>
              </a:spcBef>
              <a:spcAft>
                <a:spcPts val="600"/>
              </a:spcAft>
              <a:buAutoNum type="arabicParenR"/>
              <a:defRPr/>
            </a:pPr>
            <a:r>
              <a:rPr lang="zh-CN" altLang="en-US" sz="2400" dirty="0" smtClean="0">
                <a:solidFill>
                  <a:schemeClr val="tx1"/>
                </a:solidFill>
                <a:latin typeface="Times New Roman" panose="02020603050405020304" pitchFamily="18" charset="0"/>
                <a:ea typeface="华文中宋" panose="02010600040101010101" charset="-122"/>
              </a:rPr>
              <a:t>不是十分理解</a:t>
            </a:r>
            <a:r>
              <a:rPr lang="zh-CN" altLang="en-US" sz="2400" b="1" dirty="0" smtClean="0">
                <a:solidFill>
                  <a:schemeClr val="tx1"/>
                </a:solidFill>
                <a:latin typeface="Times New Roman" panose="02020603050405020304" pitchFamily="18" charset="0"/>
                <a:ea typeface="华文中宋" panose="02010600040101010101" charset="-122"/>
              </a:rPr>
              <a:t>为什么一定要采用唯一完美匹配的序列</a:t>
            </a:r>
            <a:r>
              <a:rPr lang="en-US" altLang="zh-CN" sz="2400" b="1" dirty="0" smtClean="0">
                <a:solidFill>
                  <a:schemeClr val="tx1"/>
                </a:solidFill>
                <a:latin typeface="Times New Roman" panose="02020603050405020304" pitchFamily="18" charset="0"/>
                <a:ea typeface="华文中宋" panose="02010600040101010101" charset="-122"/>
              </a:rPr>
              <a:t>(U0-1-0-0)</a:t>
            </a:r>
            <a:r>
              <a:rPr lang="zh-CN" altLang="en-US" sz="2400" dirty="0" smtClean="0">
                <a:solidFill>
                  <a:schemeClr val="tx1"/>
                </a:solidFill>
                <a:latin typeface="Times New Roman" panose="02020603050405020304" pitchFamily="18" charset="0"/>
                <a:ea typeface="华文中宋" panose="02010600040101010101" charset="-122"/>
              </a:rPr>
              <a:t>，如果不采样这样的序列结果会如何呢！</a:t>
            </a:r>
            <a:endParaRPr lang="en-US" altLang="zh-CN" sz="2400" dirty="0" smtClean="0">
              <a:solidFill>
                <a:schemeClr val="tx1"/>
              </a:solidFill>
              <a:latin typeface="Times New Roman" panose="02020603050405020304" pitchFamily="18" charset="0"/>
              <a:ea typeface="华文中宋" panose="02010600040101010101" charset="-122"/>
            </a:endParaRPr>
          </a:p>
        </p:txBody>
      </p:sp>
    </p:spTree>
    <p:extLst>
      <p:ext uri="{BB962C8B-B14F-4D97-AF65-F5344CB8AC3E}">
        <p14:creationId xmlns:p14="http://schemas.microsoft.com/office/powerpoint/2010/main" val="408565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wipe(down)">
                                      <p:cBhvr>
                                        <p:cTn id="7" dur="500"/>
                                        <p:tgtEl>
                                          <p:spTgt spid="21">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animEffect transition="in" filter="wipe(down)">
                                      <p:cBhvr>
                                        <p:cTn id="11" dur="500"/>
                                        <p:tgtEl>
                                          <p:spTgt spid="21">
                                            <p:txEl>
                                              <p:pRg st="1" end="1"/>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animEffect transition="in" filter="wipe(down)">
                                      <p:cBhvr>
                                        <p:cTn id="15" dur="500"/>
                                        <p:tgtEl>
                                          <p:spTgt spid="21">
                                            <p:txEl>
                                              <p:pRg st="2" end="2"/>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1">
                                            <p:txEl>
                                              <p:pRg st="3" end="3"/>
                                            </p:txEl>
                                          </p:spTgt>
                                        </p:tgtEl>
                                        <p:attrNameLst>
                                          <p:attrName>style.visibility</p:attrName>
                                        </p:attrNameLst>
                                      </p:cBhvr>
                                      <p:to>
                                        <p:strVal val="visible"/>
                                      </p:to>
                                    </p:set>
                                    <p:animEffect transition="in" filter="wipe(down)">
                                      <p:cBhvr>
                                        <p:cTn id="19" dur="500"/>
                                        <p:tgtEl>
                                          <p:spTgt spid="21">
                                            <p:txEl>
                                              <p:pRg st="3" end="3"/>
                                            </p:txEl>
                                          </p:spTgt>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21">
                                            <p:txEl>
                                              <p:pRg st="4" end="4"/>
                                            </p:txEl>
                                          </p:spTgt>
                                        </p:tgtEl>
                                        <p:attrNameLst>
                                          <p:attrName>style.visibility</p:attrName>
                                        </p:attrNameLst>
                                      </p:cBhvr>
                                      <p:to>
                                        <p:strVal val="visible"/>
                                      </p:to>
                                    </p:set>
                                    <p:animEffect transition="in" filter="wipe(down)">
                                      <p:cBhvr>
                                        <p:cTn id="23" dur="500"/>
                                        <p:tgtEl>
                                          <p:spTgt spid="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5325" y="549275"/>
            <a:ext cx="10801350" cy="5759450"/>
          </a:xfrm>
          <a:prstGeom prst="rect">
            <a:avLst/>
          </a:prstGeom>
          <a:solidFill>
            <a:srgbClr val="D30C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文本框 9"/>
          <p:cNvSpPr txBox="1"/>
          <p:nvPr/>
        </p:nvSpPr>
        <p:spPr>
          <a:xfrm>
            <a:off x="695325" y="2705100"/>
            <a:ext cx="10801350" cy="1441450"/>
          </a:xfrm>
          <a:prstGeom prst="rect">
            <a:avLst/>
          </a:prstGeom>
          <a:noFill/>
          <a:ln w="9525">
            <a:noFill/>
          </a:ln>
        </p:spPr>
        <p:txBody>
          <a:bodyPr>
            <a:spAutoFit/>
          </a:bodyPr>
          <a:lstStyle/>
          <a:p>
            <a:pPr lvl="0" algn="ctr" eaLnBrk="1" hangingPunct="1"/>
            <a:r>
              <a:rPr lang="en-US" altLang="zh-CN" sz="8800" b="1" dirty="0">
                <a:solidFill>
                  <a:schemeClr val="bg1"/>
                </a:solidFill>
                <a:latin typeface="Verdana" panose="020B0604030504040204" pitchFamily="34" charset="0"/>
                <a:ea typeface="微软雅黑" panose="020B0503020204020204" pitchFamily="34" charset="-122"/>
              </a:rPr>
              <a:t>Thank you !</a:t>
            </a:r>
            <a:endParaRPr lang="zh-CN" altLang="en-US" sz="8800" b="1" dirty="0">
              <a:solidFill>
                <a:schemeClr val="bg1"/>
              </a:solidFill>
              <a:latin typeface="Verdana" panose="020B060403050404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strVal val="#ppt_w+.3"/>
                                          </p:val>
                                        </p:tav>
                                        <p:tav tm="100000">
                                          <p:val>
                                            <p:strVal val="#ppt_w"/>
                                          </p:val>
                                        </p:tav>
                                      </p:tavLst>
                                    </p:anim>
                                    <p:anim calcmode="lin" valueType="num">
                                      <p:cBhvr>
                                        <p:cTn id="8" dur="750" fill="hold"/>
                                        <p:tgtEl>
                                          <p:spTgt spid="8"/>
                                        </p:tgtEl>
                                        <p:attrNameLst>
                                          <p:attrName>ppt_h</p:attrName>
                                        </p:attrNameLst>
                                      </p:cBhvr>
                                      <p:tavLst>
                                        <p:tav tm="0">
                                          <p:val>
                                            <p:strVal val="#ppt_h"/>
                                          </p:val>
                                        </p:tav>
                                        <p:tav tm="100000">
                                          <p:val>
                                            <p:strVal val="#ppt_h"/>
                                          </p:val>
                                        </p:tav>
                                      </p:tavLst>
                                    </p:anim>
                                    <p:animEffect transition="in" filter="fade">
                                      <p:cBhvr>
                                        <p:cTn id="9" dur="750"/>
                                        <p:tgtEl>
                                          <p:spTgt spid="8"/>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6" presetClass="emph" presetSubtype="0" autoRev="1" fill="hold" grpId="1" nodeType="withEffect">
                                  <p:stCondLst>
                                    <p:cond delay="800"/>
                                  </p:stCondLst>
                                  <p:childTnLst>
                                    <p:animScale>
                                      <p:cBhvr>
                                        <p:cTn id="16" dur="250" fill="hold"/>
                                        <p:tgtEl>
                                          <p:spTgt spid="10"/>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3216275" cy="6858000"/>
          </a:xfrm>
          <a:prstGeom prst="rect">
            <a:avLst/>
          </a:prstGeom>
          <a:solidFill>
            <a:srgbClr val="E92D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3" name="文本框 6"/>
          <p:cNvSpPr txBox="1"/>
          <p:nvPr/>
        </p:nvSpPr>
        <p:spPr>
          <a:xfrm>
            <a:off x="720506" y="2593975"/>
            <a:ext cx="1784788" cy="1016000"/>
          </a:xfrm>
          <a:prstGeom prst="rect">
            <a:avLst/>
          </a:prstGeom>
          <a:noFill/>
          <a:ln w="9525">
            <a:noFill/>
          </a:ln>
        </p:spPr>
        <p:txBody>
          <a:bodyPr wrap="square">
            <a:spAutoFit/>
          </a:bodyPr>
          <a:lstStyle/>
          <a:p>
            <a:pPr lvl="0" algn="r" eaLnBrk="1" hangingPunct="1"/>
            <a:r>
              <a:rPr lang="zh-CN" altLang="en-US" sz="6000" b="1" dirty="0">
                <a:solidFill>
                  <a:schemeClr val="bg1"/>
                </a:solidFill>
                <a:latin typeface="微软雅黑" panose="020B0503020204020204" pitchFamily="34" charset="-122"/>
                <a:ea typeface="微软雅黑" panose="020B0503020204020204" pitchFamily="34" charset="-122"/>
              </a:rPr>
              <a:t>目录</a:t>
            </a:r>
          </a:p>
        </p:txBody>
      </p:sp>
      <p:sp>
        <p:nvSpPr>
          <p:cNvPr id="5124" name="文本框 7"/>
          <p:cNvSpPr txBox="1"/>
          <p:nvPr/>
        </p:nvSpPr>
        <p:spPr>
          <a:xfrm>
            <a:off x="0" y="3556000"/>
            <a:ext cx="3225800" cy="708025"/>
          </a:xfrm>
          <a:prstGeom prst="rect">
            <a:avLst/>
          </a:prstGeom>
          <a:noFill/>
          <a:ln w="9525">
            <a:noFill/>
          </a:ln>
        </p:spPr>
        <p:txBody>
          <a:bodyPr>
            <a:spAutoFit/>
          </a:bodyPr>
          <a:lstStyle/>
          <a:p>
            <a:pPr lvl="0" algn="r" eaLnBrk="1" hangingPunct="1"/>
            <a:r>
              <a:rPr lang="en-US" altLang="zh-CN" sz="4000" b="1" dirty="0">
                <a:solidFill>
                  <a:schemeClr val="bg1"/>
                </a:solidFill>
                <a:latin typeface="Times New Roman" panose="02020603050405020304" pitchFamily="18" charset="0"/>
                <a:ea typeface="Times New Roman" panose="02020603050405020304" pitchFamily="18" charset="0"/>
              </a:rPr>
              <a:t>CONTENTS</a:t>
            </a:r>
            <a:endParaRPr lang="zh-CN" altLang="en-US" sz="4000" b="1" dirty="0">
              <a:solidFill>
                <a:schemeClr val="bg1"/>
              </a:solidFill>
              <a:latin typeface="Times New Roman" panose="02020603050405020304" pitchFamily="18" charset="0"/>
              <a:ea typeface="Times New Roman" panose="02020603050405020304" pitchFamily="18" charset="0"/>
            </a:endParaRPr>
          </a:p>
        </p:txBody>
      </p:sp>
      <p:grpSp>
        <p:nvGrpSpPr>
          <p:cNvPr id="3" name="组合 2"/>
          <p:cNvGrpSpPr/>
          <p:nvPr/>
        </p:nvGrpSpPr>
        <p:grpSpPr>
          <a:xfrm>
            <a:off x="4309403" y="761886"/>
            <a:ext cx="3541832" cy="1211659"/>
            <a:chOff x="4025615" y="572694"/>
            <a:chExt cx="3541832" cy="1211659"/>
          </a:xfrm>
        </p:grpSpPr>
        <p:grpSp>
          <p:nvGrpSpPr>
            <p:cNvPr id="5154" name="组合 41"/>
            <p:cNvGrpSpPr/>
            <p:nvPr/>
          </p:nvGrpSpPr>
          <p:grpSpPr>
            <a:xfrm>
              <a:off x="5239602" y="572694"/>
              <a:ext cx="2327845" cy="1108599"/>
              <a:chOff x="4818741" y="1356668"/>
              <a:chExt cx="1924151" cy="590727"/>
            </a:xfrm>
          </p:grpSpPr>
          <p:sp>
            <p:nvSpPr>
              <p:cNvPr id="5158" name="文本框 18"/>
              <p:cNvSpPr txBox="1"/>
              <p:nvPr/>
            </p:nvSpPr>
            <p:spPr>
              <a:xfrm>
                <a:off x="4818741" y="1356668"/>
                <a:ext cx="1924151" cy="377203"/>
              </a:xfrm>
              <a:prstGeom prst="rect">
                <a:avLst/>
              </a:prstGeom>
              <a:noFill/>
              <a:ln w="9525">
                <a:noFill/>
              </a:ln>
            </p:spPr>
            <p:txBody>
              <a:bodyPr wrap="square">
                <a:spAutoFit/>
              </a:bodyPr>
              <a:lstStyle/>
              <a:p>
                <a:pPr lvl="0" eaLnBrk="1" hangingPunct="1"/>
                <a:r>
                  <a:rPr lang="zh-CN" altLang="en-US" sz="4000" b="1" dirty="0" smtClean="0">
                    <a:solidFill>
                      <a:srgbClr val="D30C50"/>
                    </a:solidFill>
                    <a:latin typeface="微软雅黑" panose="020B0503020204020204" pitchFamily="34" charset="-122"/>
                  </a:rPr>
                  <a:t>背景介绍</a:t>
                </a:r>
                <a:endParaRPr lang="zh-CN" altLang="en-US" sz="4000" b="1" dirty="0">
                  <a:solidFill>
                    <a:srgbClr val="D30C50"/>
                  </a:solidFill>
                  <a:latin typeface="微软雅黑" panose="020B0503020204020204" pitchFamily="34" charset="-122"/>
                </a:endParaRPr>
              </a:p>
            </p:txBody>
          </p:sp>
          <p:sp>
            <p:nvSpPr>
              <p:cNvPr id="20" name="文本框 19"/>
              <p:cNvSpPr txBox="1"/>
              <p:nvPr/>
            </p:nvSpPr>
            <p:spPr>
              <a:xfrm>
                <a:off x="4880430" y="1750593"/>
                <a:ext cx="1689426" cy="19680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smtClean="0">
                    <a:ln>
                      <a:noFill/>
                    </a:ln>
                    <a:solidFill>
                      <a:srgbClr val="E92D4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INTRODUCTION</a:t>
                </a:r>
                <a:endParaRPr kumimoji="0" lang="en-US" altLang="zh-CN" sz="1800" b="1" i="0" u="none" strike="noStrike" kern="1200" cap="none" spc="0" normalizeH="0" baseline="0" noProof="0" dirty="0">
                  <a:ln>
                    <a:noFill/>
                  </a:ln>
                  <a:solidFill>
                    <a:srgbClr val="E92D4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5155" name="组合 68"/>
            <p:cNvGrpSpPr/>
            <p:nvPr/>
          </p:nvGrpSpPr>
          <p:grpSpPr>
            <a:xfrm>
              <a:off x="4025615" y="592475"/>
              <a:ext cx="1111451" cy="1191878"/>
              <a:chOff x="3909356" y="1685984"/>
              <a:chExt cx="774179" cy="830199"/>
            </a:xfrm>
          </p:grpSpPr>
          <p:sp>
            <p:nvSpPr>
              <p:cNvPr id="5156" name="文本框 16"/>
              <p:cNvSpPr txBox="1"/>
              <p:nvPr/>
            </p:nvSpPr>
            <p:spPr>
              <a:xfrm>
                <a:off x="3919227" y="1751875"/>
                <a:ext cx="764308" cy="764308"/>
              </a:xfrm>
              <a:prstGeom prst="rect">
                <a:avLst/>
              </a:prstGeom>
              <a:noFill/>
              <a:ln w="9525">
                <a:noFill/>
              </a:ln>
            </p:spPr>
            <p:txBody>
              <a:bodyPr wrap="square">
                <a:spAutoFit/>
              </a:bodyPr>
              <a:lstStyle/>
              <a:p>
                <a:pPr lvl="0" algn="ctr" eaLnBrk="1" hangingPunct="1"/>
                <a:r>
                  <a:rPr lang="en-US" altLang="zh-CN" sz="5400" b="1" dirty="0">
                    <a:solidFill>
                      <a:srgbClr val="E92D4E"/>
                    </a:solidFill>
                    <a:latin typeface="微软雅黑" panose="020B0503020204020204" pitchFamily="34" charset="-122"/>
                    <a:ea typeface="微软雅黑" panose="020B0503020204020204" pitchFamily="34" charset="-122"/>
                  </a:rPr>
                  <a:t>01</a:t>
                </a:r>
              </a:p>
            </p:txBody>
          </p:sp>
          <p:sp>
            <p:nvSpPr>
              <p:cNvPr id="32" name="矩形 31"/>
              <p:cNvSpPr/>
              <p:nvPr/>
            </p:nvSpPr>
            <p:spPr>
              <a:xfrm>
                <a:off x="3909356" y="1685984"/>
                <a:ext cx="764308" cy="764308"/>
              </a:xfrm>
              <a:prstGeom prst="rect">
                <a:avLst/>
              </a:prstGeom>
              <a:noFill/>
              <a:ln>
                <a:solidFill>
                  <a:srgbClr val="E92D4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pSp>
        <p:nvGrpSpPr>
          <p:cNvPr id="41" name="组合 40"/>
          <p:cNvGrpSpPr/>
          <p:nvPr/>
        </p:nvGrpSpPr>
        <p:grpSpPr>
          <a:xfrm>
            <a:off x="4306214" y="2250307"/>
            <a:ext cx="3541832" cy="1118346"/>
            <a:chOff x="4025615" y="572693"/>
            <a:chExt cx="3541832" cy="1118346"/>
          </a:xfrm>
        </p:grpSpPr>
        <p:grpSp>
          <p:nvGrpSpPr>
            <p:cNvPr id="42" name="组合 41"/>
            <p:cNvGrpSpPr/>
            <p:nvPr/>
          </p:nvGrpSpPr>
          <p:grpSpPr>
            <a:xfrm>
              <a:off x="5239602" y="572693"/>
              <a:ext cx="2327845" cy="1118346"/>
              <a:chOff x="4818741" y="1356668"/>
              <a:chExt cx="1924151" cy="595921"/>
            </a:xfrm>
          </p:grpSpPr>
          <p:sp>
            <p:nvSpPr>
              <p:cNvPr id="46" name="文本框 18"/>
              <p:cNvSpPr txBox="1"/>
              <p:nvPr/>
            </p:nvSpPr>
            <p:spPr>
              <a:xfrm>
                <a:off x="4818741" y="1356668"/>
                <a:ext cx="1924151" cy="377203"/>
              </a:xfrm>
              <a:prstGeom prst="rect">
                <a:avLst/>
              </a:prstGeom>
              <a:noFill/>
              <a:ln w="9525">
                <a:noFill/>
              </a:ln>
            </p:spPr>
            <p:txBody>
              <a:bodyPr wrap="square">
                <a:spAutoFit/>
              </a:bodyPr>
              <a:lstStyle/>
              <a:p>
                <a:pPr lvl="0" eaLnBrk="1" hangingPunct="1"/>
                <a:r>
                  <a:rPr lang="zh-CN" altLang="en-US" sz="4000" b="1" dirty="0" smtClean="0">
                    <a:latin typeface="微软雅黑" panose="020B0503020204020204" pitchFamily="34" charset="-122"/>
                  </a:rPr>
                  <a:t>研究方法</a:t>
                </a:r>
                <a:endParaRPr lang="zh-CN" altLang="en-US" sz="4000" b="1" dirty="0">
                  <a:latin typeface="微软雅黑" panose="020B0503020204020204" pitchFamily="34" charset="-122"/>
                </a:endParaRPr>
              </a:p>
            </p:txBody>
          </p:sp>
          <p:sp>
            <p:nvSpPr>
              <p:cNvPr id="47" name="文本框 19"/>
              <p:cNvSpPr txBox="1"/>
              <p:nvPr/>
            </p:nvSpPr>
            <p:spPr>
              <a:xfrm>
                <a:off x="5126874" y="1755787"/>
                <a:ext cx="1173113" cy="19680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smtClean="0">
                    <a:ln>
                      <a:noFill/>
                    </a:ln>
                    <a:solidFill>
                      <a:schemeClr val="bg1">
                        <a:lumMod val="6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MRTHODS</a:t>
                </a:r>
                <a:endParaRPr kumimoji="0" lang="en-US" altLang="zh-CN" sz="1800" b="1" i="0" u="none" strike="noStrike" kern="1200" cap="none" spc="0" normalizeH="0" baseline="0" noProof="0" dirty="0">
                  <a:ln>
                    <a:noFill/>
                  </a:ln>
                  <a:solidFill>
                    <a:schemeClr val="bg1">
                      <a:lumMod val="6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3" name="组合 68"/>
            <p:cNvGrpSpPr/>
            <p:nvPr/>
          </p:nvGrpSpPr>
          <p:grpSpPr>
            <a:xfrm>
              <a:off x="4025615" y="592474"/>
              <a:ext cx="1111451" cy="1097281"/>
              <a:chOff x="3909356" y="1685984"/>
              <a:chExt cx="774179" cy="764308"/>
            </a:xfrm>
          </p:grpSpPr>
          <p:sp>
            <p:nvSpPr>
              <p:cNvPr id="44" name="文本框 16"/>
              <p:cNvSpPr txBox="1"/>
              <p:nvPr/>
            </p:nvSpPr>
            <p:spPr>
              <a:xfrm>
                <a:off x="3919227" y="1751875"/>
                <a:ext cx="764308" cy="643143"/>
              </a:xfrm>
              <a:prstGeom prst="rect">
                <a:avLst/>
              </a:prstGeom>
              <a:noFill/>
              <a:ln w="9525">
                <a:noFill/>
              </a:ln>
            </p:spPr>
            <p:txBody>
              <a:bodyPr wrap="square">
                <a:spAutoFit/>
              </a:bodyPr>
              <a:lstStyle/>
              <a:p>
                <a:pPr lvl="0" algn="ctr" eaLnBrk="1" hangingPunct="1"/>
                <a:r>
                  <a:rPr lang="en-US" altLang="zh-CN" sz="5400" b="1" dirty="0" smtClean="0">
                    <a:solidFill>
                      <a:srgbClr val="E92D4E"/>
                    </a:solidFill>
                    <a:latin typeface="微软雅黑" panose="020B0503020204020204" pitchFamily="34" charset="-122"/>
                    <a:ea typeface="微软雅黑" panose="020B0503020204020204" pitchFamily="34" charset="-122"/>
                  </a:rPr>
                  <a:t>02</a:t>
                </a:r>
                <a:endParaRPr lang="en-US" altLang="zh-CN" sz="5400" b="1" dirty="0">
                  <a:solidFill>
                    <a:srgbClr val="E92D4E"/>
                  </a:solidFill>
                  <a:latin typeface="微软雅黑" panose="020B0503020204020204" pitchFamily="34" charset="-122"/>
                  <a:ea typeface="微软雅黑" panose="020B0503020204020204" pitchFamily="34" charset="-122"/>
                </a:endParaRPr>
              </a:p>
            </p:txBody>
          </p:sp>
          <p:sp>
            <p:nvSpPr>
              <p:cNvPr id="45" name="矩形 44"/>
              <p:cNvSpPr/>
              <p:nvPr/>
            </p:nvSpPr>
            <p:spPr>
              <a:xfrm>
                <a:off x="3909356" y="1685984"/>
                <a:ext cx="764308" cy="764308"/>
              </a:xfrm>
              <a:prstGeom prst="rect">
                <a:avLst/>
              </a:prstGeom>
              <a:noFill/>
              <a:ln>
                <a:solidFill>
                  <a:srgbClr val="E92D4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pSp>
        <p:nvGrpSpPr>
          <p:cNvPr id="48" name="组合 47"/>
          <p:cNvGrpSpPr/>
          <p:nvPr/>
        </p:nvGrpSpPr>
        <p:grpSpPr>
          <a:xfrm>
            <a:off x="4298850" y="3670378"/>
            <a:ext cx="3541832" cy="1117062"/>
            <a:chOff x="4025615" y="572693"/>
            <a:chExt cx="3541832" cy="1117062"/>
          </a:xfrm>
        </p:grpSpPr>
        <p:grpSp>
          <p:nvGrpSpPr>
            <p:cNvPr id="49" name="组合 41"/>
            <p:cNvGrpSpPr/>
            <p:nvPr/>
          </p:nvGrpSpPr>
          <p:grpSpPr>
            <a:xfrm>
              <a:off x="5239602" y="572693"/>
              <a:ext cx="2327845" cy="1041365"/>
              <a:chOff x="4818741" y="1356668"/>
              <a:chExt cx="1924151" cy="554901"/>
            </a:xfrm>
          </p:grpSpPr>
          <p:sp>
            <p:nvSpPr>
              <p:cNvPr id="53" name="文本框 18"/>
              <p:cNvSpPr txBox="1"/>
              <p:nvPr/>
            </p:nvSpPr>
            <p:spPr>
              <a:xfrm>
                <a:off x="4818741" y="1356668"/>
                <a:ext cx="1924151" cy="377204"/>
              </a:xfrm>
              <a:prstGeom prst="rect">
                <a:avLst/>
              </a:prstGeom>
              <a:noFill/>
              <a:ln w="9525">
                <a:noFill/>
              </a:ln>
            </p:spPr>
            <p:txBody>
              <a:bodyPr wrap="square">
                <a:spAutoFit/>
              </a:bodyPr>
              <a:lstStyle/>
              <a:p>
                <a:pPr lvl="0" eaLnBrk="1" hangingPunct="1"/>
                <a:r>
                  <a:rPr lang="zh-CN" altLang="en-US" sz="4000" b="1" dirty="0" smtClean="0">
                    <a:latin typeface="微软雅黑" panose="020B0503020204020204" pitchFamily="34" charset="-122"/>
                  </a:rPr>
                  <a:t>相关结论</a:t>
                </a:r>
                <a:endParaRPr lang="zh-CN" altLang="en-US" sz="4000" b="1" dirty="0">
                  <a:latin typeface="微软雅黑" panose="020B0503020204020204" pitchFamily="34" charset="-122"/>
                </a:endParaRPr>
              </a:p>
            </p:txBody>
          </p:sp>
          <p:sp>
            <p:nvSpPr>
              <p:cNvPr id="54" name="文本框 19"/>
              <p:cNvSpPr txBox="1"/>
              <p:nvPr/>
            </p:nvSpPr>
            <p:spPr>
              <a:xfrm>
                <a:off x="5206523" y="1714767"/>
                <a:ext cx="1097852" cy="19680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smtClean="0">
                    <a:ln>
                      <a:noFill/>
                    </a:ln>
                    <a:solidFill>
                      <a:schemeClr val="bg1">
                        <a:lumMod val="6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RESULTS</a:t>
                </a:r>
                <a:endParaRPr kumimoji="0" lang="en-US" altLang="zh-CN" sz="1800" b="1" i="0" u="none" strike="noStrike" kern="1200" cap="none" spc="0" normalizeH="0" baseline="0" noProof="0" dirty="0">
                  <a:ln>
                    <a:noFill/>
                  </a:ln>
                  <a:solidFill>
                    <a:schemeClr val="bg1">
                      <a:lumMod val="6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50" name="组合 68"/>
            <p:cNvGrpSpPr/>
            <p:nvPr/>
          </p:nvGrpSpPr>
          <p:grpSpPr>
            <a:xfrm>
              <a:off x="4025615" y="592474"/>
              <a:ext cx="1111451" cy="1097281"/>
              <a:chOff x="3909356" y="1685984"/>
              <a:chExt cx="774179" cy="764308"/>
            </a:xfrm>
          </p:grpSpPr>
          <p:sp>
            <p:nvSpPr>
              <p:cNvPr id="51" name="文本框 16"/>
              <p:cNvSpPr txBox="1"/>
              <p:nvPr/>
            </p:nvSpPr>
            <p:spPr>
              <a:xfrm>
                <a:off x="3919227" y="1751875"/>
                <a:ext cx="764308" cy="643143"/>
              </a:xfrm>
              <a:prstGeom prst="rect">
                <a:avLst/>
              </a:prstGeom>
              <a:noFill/>
              <a:ln w="9525">
                <a:noFill/>
              </a:ln>
            </p:spPr>
            <p:txBody>
              <a:bodyPr wrap="square">
                <a:spAutoFit/>
              </a:bodyPr>
              <a:lstStyle/>
              <a:p>
                <a:pPr lvl="0" algn="ctr" eaLnBrk="1" hangingPunct="1"/>
                <a:r>
                  <a:rPr lang="en-US" altLang="zh-CN" sz="5400" b="1" dirty="0" smtClean="0">
                    <a:solidFill>
                      <a:srgbClr val="E92D4E"/>
                    </a:solidFill>
                    <a:latin typeface="微软雅黑" panose="020B0503020204020204" pitchFamily="34" charset="-122"/>
                    <a:ea typeface="微软雅黑" panose="020B0503020204020204" pitchFamily="34" charset="-122"/>
                  </a:rPr>
                  <a:t>03</a:t>
                </a:r>
                <a:endParaRPr lang="en-US" altLang="zh-CN" sz="5400" b="1" dirty="0">
                  <a:solidFill>
                    <a:srgbClr val="E92D4E"/>
                  </a:solidFill>
                  <a:latin typeface="微软雅黑" panose="020B0503020204020204" pitchFamily="34" charset="-122"/>
                  <a:ea typeface="微软雅黑" panose="020B0503020204020204" pitchFamily="34" charset="-122"/>
                </a:endParaRPr>
              </a:p>
            </p:txBody>
          </p:sp>
          <p:sp>
            <p:nvSpPr>
              <p:cNvPr id="52" name="矩形 51"/>
              <p:cNvSpPr/>
              <p:nvPr/>
            </p:nvSpPr>
            <p:spPr>
              <a:xfrm>
                <a:off x="3909356" y="1685984"/>
                <a:ext cx="764308" cy="764308"/>
              </a:xfrm>
              <a:prstGeom prst="rect">
                <a:avLst/>
              </a:prstGeom>
              <a:noFill/>
              <a:ln>
                <a:solidFill>
                  <a:srgbClr val="E92D4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pSp>
        <p:nvGrpSpPr>
          <p:cNvPr id="55" name="组合 54"/>
          <p:cNvGrpSpPr/>
          <p:nvPr/>
        </p:nvGrpSpPr>
        <p:grpSpPr>
          <a:xfrm>
            <a:off x="4309403" y="5079219"/>
            <a:ext cx="3541832" cy="1117061"/>
            <a:chOff x="4025615" y="572694"/>
            <a:chExt cx="3541832" cy="1117061"/>
          </a:xfrm>
        </p:grpSpPr>
        <p:grpSp>
          <p:nvGrpSpPr>
            <p:cNvPr id="57" name="组合 41"/>
            <p:cNvGrpSpPr/>
            <p:nvPr/>
          </p:nvGrpSpPr>
          <p:grpSpPr>
            <a:xfrm>
              <a:off x="5239602" y="572694"/>
              <a:ext cx="2327845" cy="1108599"/>
              <a:chOff x="4818741" y="1356668"/>
              <a:chExt cx="1924151" cy="590727"/>
            </a:xfrm>
          </p:grpSpPr>
          <p:sp>
            <p:nvSpPr>
              <p:cNvPr id="64" name="文本框 18"/>
              <p:cNvSpPr txBox="1"/>
              <p:nvPr/>
            </p:nvSpPr>
            <p:spPr>
              <a:xfrm>
                <a:off x="4818741" y="1356668"/>
                <a:ext cx="1924151" cy="377203"/>
              </a:xfrm>
              <a:prstGeom prst="rect">
                <a:avLst/>
              </a:prstGeom>
              <a:noFill/>
              <a:ln w="9525">
                <a:noFill/>
              </a:ln>
            </p:spPr>
            <p:txBody>
              <a:bodyPr wrap="square">
                <a:spAutoFit/>
              </a:bodyPr>
              <a:lstStyle/>
              <a:p>
                <a:pPr lvl="0" eaLnBrk="1" hangingPunct="1"/>
                <a:r>
                  <a:rPr lang="zh-CN" altLang="en-US" sz="4000" b="1" dirty="0" smtClean="0">
                    <a:latin typeface="微软雅黑" panose="020B0503020204020204" pitchFamily="34" charset="-122"/>
                  </a:rPr>
                  <a:t>后续讨论</a:t>
                </a:r>
                <a:endParaRPr lang="zh-CN" altLang="en-US" sz="4000" b="1" dirty="0">
                  <a:latin typeface="微软雅黑" panose="020B0503020204020204" pitchFamily="34" charset="-122"/>
                </a:endParaRPr>
              </a:p>
            </p:txBody>
          </p:sp>
          <p:sp>
            <p:nvSpPr>
              <p:cNvPr id="65" name="文本框 19"/>
              <p:cNvSpPr txBox="1"/>
              <p:nvPr/>
            </p:nvSpPr>
            <p:spPr>
              <a:xfrm>
                <a:off x="5044585" y="1750593"/>
                <a:ext cx="1332418" cy="19680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1" dirty="0" smtClean="0">
                    <a:solidFill>
                      <a:schemeClr val="bg1">
                        <a:lumMod val="65000"/>
                      </a:schemeClr>
                    </a:solidFill>
                    <a:latin typeface="Times New Roman" panose="02020603050405020304" pitchFamily="18" charset="0"/>
                    <a:cs typeface="Times New Roman" panose="02020603050405020304" pitchFamily="18" charset="0"/>
                  </a:rPr>
                  <a:t>DISCUSSION</a:t>
                </a:r>
                <a:endParaRPr kumimoji="0" lang="en-US" altLang="zh-CN" sz="1800" b="1" i="0" u="none" strike="noStrike" kern="1200" cap="none" spc="0" normalizeH="0" baseline="0" noProof="0" dirty="0">
                  <a:ln>
                    <a:noFill/>
                  </a:ln>
                  <a:solidFill>
                    <a:schemeClr val="bg1">
                      <a:lumMod val="6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59" name="组合 68"/>
            <p:cNvGrpSpPr/>
            <p:nvPr/>
          </p:nvGrpSpPr>
          <p:grpSpPr>
            <a:xfrm>
              <a:off x="4025615" y="592474"/>
              <a:ext cx="1111451" cy="1097281"/>
              <a:chOff x="3909356" y="1685984"/>
              <a:chExt cx="774179" cy="764308"/>
            </a:xfrm>
          </p:grpSpPr>
          <p:sp>
            <p:nvSpPr>
              <p:cNvPr id="60" name="文本框 16"/>
              <p:cNvSpPr txBox="1"/>
              <p:nvPr/>
            </p:nvSpPr>
            <p:spPr>
              <a:xfrm>
                <a:off x="3919227" y="1751875"/>
                <a:ext cx="764308" cy="643143"/>
              </a:xfrm>
              <a:prstGeom prst="rect">
                <a:avLst/>
              </a:prstGeom>
              <a:noFill/>
              <a:ln w="9525">
                <a:noFill/>
              </a:ln>
            </p:spPr>
            <p:txBody>
              <a:bodyPr wrap="square">
                <a:spAutoFit/>
              </a:bodyPr>
              <a:lstStyle/>
              <a:p>
                <a:pPr lvl="0" algn="ctr" eaLnBrk="1" hangingPunct="1"/>
                <a:r>
                  <a:rPr lang="en-US" altLang="zh-CN" sz="5400" b="1" dirty="0" smtClean="0">
                    <a:solidFill>
                      <a:srgbClr val="E92D4E"/>
                    </a:solidFill>
                    <a:latin typeface="微软雅黑" panose="020B0503020204020204" pitchFamily="34" charset="-122"/>
                    <a:ea typeface="微软雅黑" panose="020B0503020204020204" pitchFamily="34" charset="-122"/>
                  </a:rPr>
                  <a:t>04</a:t>
                </a:r>
                <a:endParaRPr lang="en-US" altLang="zh-CN" sz="5400" b="1" dirty="0">
                  <a:solidFill>
                    <a:srgbClr val="E92D4E"/>
                  </a:solidFill>
                  <a:latin typeface="微软雅黑" panose="020B0503020204020204" pitchFamily="34" charset="-122"/>
                  <a:ea typeface="微软雅黑" panose="020B0503020204020204" pitchFamily="34" charset="-122"/>
                </a:endParaRPr>
              </a:p>
            </p:txBody>
          </p:sp>
          <p:sp>
            <p:nvSpPr>
              <p:cNvPr id="62" name="矩形 61"/>
              <p:cNvSpPr/>
              <p:nvPr/>
            </p:nvSpPr>
            <p:spPr>
              <a:xfrm>
                <a:off x="3909356" y="1685984"/>
                <a:ext cx="764308" cy="764308"/>
              </a:xfrm>
              <a:prstGeom prst="rect">
                <a:avLst/>
              </a:prstGeom>
              <a:noFill/>
              <a:ln>
                <a:solidFill>
                  <a:srgbClr val="E92D4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spTree>
    <p:extLst>
      <p:ext uri="{BB962C8B-B14F-4D97-AF65-F5344CB8AC3E}">
        <p14:creationId xmlns:p14="http://schemas.microsoft.com/office/powerpoint/2010/main" val="371618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10"/>
          <p:cNvSpPr txBox="1"/>
          <p:nvPr/>
        </p:nvSpPr>
        <p:spPr>
          <a:xfrm>
            <a:off x="762219" y="385493"/>
            <a:ext cx="6333616" cy="646331"/>
          </a:xfrm>
          <a:prstGeom prst="rect">
            <a:avLst/>
          </a:prstGeom>
          <a:noFill/>
          <a:ln w="9525">
            <a:noFill/>
          </a:ln>
        </p:spPr>
        <p:txBody>
          <a:bodyPr wrap="square">
            <a:spAutoFit/>
          </a:bodyPr>
          <a:lstStyle/>
          <a:p>
            <a:pPr lvl="0" eaLnBrk="1" hangingPunct="1"/>
            <a:r>
              <a:rPr lang="en-US" altLang="zh-CN" sz="3600" b="1" dirty="0" smtClean="0">
                <a:latin typeface="微软雅黑" panose="020B0503020204020204" pitchFamily="34" charset="-122"/>
                <a:sym typeface="+mn-ea"/>
              </a:rPr>
              <a:t>1.1  </a:t>
            </a:r>
            <a:r>
              <a:rPr lang="zh-CN" altLang="en-US" sz="3600" b="1" dirty="0" smtClean="0">
                <a:latin typeface="微软雅黑" panose="020B0503020204020204" pitchFamily="34" charset="-122"/>
                <a:sym typeface="+mn-ea"/>
              </a:rPr>
              <a:t>染色体非整倍体疾病检查</a:t>
            </a:r>
            <a:endParaRPr lang="zh-CN" altLang="en-US" sz="3600" b="1" dirty="0">
              <a:latin typeface="微软雅黑" panose="020B0503020204020204" pitchFamily="34" charset="-122"/>
            </a:endParaRPr>
          </a:p>
        </p:txBody>
      </p:sp>
      <p:sp>
        <p:nvSpPr>
          <p:cNvPr id="7171" name="灯片编号占位符 3"/>
          <p:cNvSpPr txBox="1">
            <a:spLocks noGrp="1"/>
          </p:cNvSpPr>
          <p:nvPr>
            <p:ph type="sldNum" sz="quarter" idx="4"/>
          </p:nvPr>
        </p:nvSpPr>
        <p:spPr>
          <a:noFill/>
          <a:ln>
            <a:noFill/>
          </a:ln>
        </p:spPr>
        <p:txBody>
          <a:bodyPr anchor="ctr"/>
          <a:lstStyle/>
          <a:p>
            <a:pPr algn="ctr" eaLnBrk="1" hangingPunct="1"/>
            <a:fld id="{9A0DB2DC-4C9A-4742-B13C-FB6460FD3503}" type="slidenum">
              <a:rPr lang="zh-CN" altLang="en-US" sz="2000" b="1" dirty="0">
                <a:solidFill>
                  <a:schemeClr val="bg1"/>
                </a:solidFill>
              </a:rPr>
              <a:t>4</a:t>
            </a:fld>
            <a:endParaRPr lang="zh-CN" altLang="en-US" sz="2000" b="1" dirty="0">
              <a:solidFill>
                <a:schemeClr val="bg1"/>
              </a:solidFill>
            </a:endParaRPr>
          </a:p>
        </p:txBody>
      </p:sp>
      <p:sp>
        <p:nvSpPr>
          <p:cNvPr id="6" name="矩形 5"/>
          <p:cNvSpPr/>
          <p:nvPr/>
        </p:nvSpPr>
        <p:spPr>
          <a:xfrm>
            <a:off x="4659313" y="3045820"/>
            <a:ext cx="2968625" cy="2308225"/>
          </a:xfrm>
          <a:prstGeom prst="rect">
            <a:avLst/>
          </a:prstGeom>
          <a:noFill/>
          <a:ln w="9525">
            <a:noFill/>
          </a:ln>
        </p:spPr>
        <p:txBody>
          <a:bodyPr>
            <a:spAutoFit/>
          </a:bodyPr>
          <a:lstStyle/>
          <a:p>
            <a:pPr lvl="0" algn="ctr" eaLnBrk="1" hangingPunct="1">
              <a:lnSpc>
                <a:spcPct val="150000"/>
              </a:lnSpc>
            </a:pPr>
            <a:r>
              <a:rPr lang="zh-CN" altLang="en-US" sz="2400" b="1" dirty="0">
                <a:solidFill>
                  <a:schemeClr val="bg1"/>
                </a:solidFill>
                <a:latin typeface="Verdana" panose="020B0604030504040204" pitchFamily="34" charset="0"/>
                <a:ea typeface="微软雅黑" panose="020B0503020204020204" pitchFamily="34" charset="-122"/>
              </a:rPr>
              <a:t>这时间，追完了一部剧叫琅琊榜，看了几部电影，其中推荐</a:t>
            </a:r>
            <a:r>
              <a:rPr lang="en-US" altLang="zh-CN" sz="2400" b="1" dirty="0">
                <a:solidFill>
                  <a:schemeClr val="bg1"/>
                </a:solidFill>
                <a:latin typeface="Verdana" panose="020B0604030504040204" pitchFamily="34" charset="0"/>
                <a:ea typeface="微软雅黑" panose="020B0503020204020204" pitchFamily="34" charset="-122"/>
              </a:rPr>
              <a:t>Inside Out</a:t>
            </a:r>
          </a:p>
        </p:txBody>
      </p:sp>
      <p:sp>
        <p:nvSpPr>
          <p:cNvPr id="14" name="矩形 13"/>
          <p:cNvSpPr/>
          <p:nvPr/>
        </p:nvSpPr>
        <p:spPr>
          <a:xfrm>
            <a:off x="8526463" y="2199683"/>
            <a:ext cx="2455862" cy="738187"/>
          </a:xfrm>
          <a:prstGeom prst="rect">
            <a:avLst/>
          </a:prstGeom>
          <a:noFill/>
          <a:ln w="9525">
            <a:noFill/>
          </a:ln>
        </p:spPr>
        <p:txBody>
          <a:bodyPr wrap="none">
            <a:spAutoFit/>
          </a:bodyPr>
          <a:lstStyle/>
          <a:p>
            <a:pPr lvl="0" eaLnBrk="1" hangingPunct="1">
              <a:lnSpc>
                <a:spcPct val="150000"/>
              </a:lnSpc>
            </a:pPr>
            <a:r>
              <a:rPr lang="en-US" altLang="zh-CN" sz="2800" b="1" dirty="0">
                <a:solidFill>
                  <a:schemeClr val="bg1"/>
                </a:solidFill>
                <a:latin typeface="Times New Roman" panose="02020603050405020304" pitchFamily="18" charset="0"/>
                <a:ea typeface="Times New Roman" panose="02020603050405020304" pitchFamily="18" charset="0"/>
              </a:rPr>
              <a:t>PART THREE</a:t>
            </a:r>
          </a:p>
        </p:txBody>
      </p:sp>
      <p:sp>
        <p:nvSpPr>
          <p:cNvPr id="15" name="矩形 14"/>
          <p:cNvSpPr/>
          <p:nvPr/>
        </p:nvSpPr>
        <p:spPr>
          <a:xfrm>
            <a:off x="8526463" y="3045820"/>
            <a:ext cx="2970212" cy="2308225"/>
          </a:xfrm>
          <a:prstGeom prst="rect">
            <a:avLst/>
          </a:prstGeom>
          <a:noFill/>
          <a:ln w="9525">
            <a:noFill/>
          </a:ln>
        </p:spPr>
        <p:txBody>
          <a:bodyPr>
            <a:spAutoFit/>
          </a:bodyPr>
          <a:lstStyle/>
          <a:p>
            <a:pPr lvl="0" algn="ctr" eaLnBrk="1" hangingPunct="1">
              <a:lnSpc>
                <a:spcPct val="150000"/>
              </a:lnSpc>
            </a:pPr>
            <a:r>
              <a:rPr lang="zh-CN" altLang="en-US" sz="2400" b="1" dirty="0">
                <a:solidFill>
                  <a:schemeClr val="bg1"/>
                </a:solidFill>
                <a:latin typeface="Verdana" panose="020B0604030504040204" pitchFamily="34" charset="0"/>
                <a:ea typeface="微软雅黑" panose="020B0503020204020204" pitchFamily="34" charset="-122"/>
              </a:rPr>
              <a:t>看完了关于如何做科学研究的几本书，只是觉得像喝了几碗鸡汤，然并卵罢了</a:t>
            </a:r>
            <a:endParaRPr lang="en-US" altLang="zh-CN" sz="2400" b="1" dirty="0">
              <a:solidFill>
                <a:schemeClr val="bg1"/>
              </a:solidFill>
              <a:latin typeface="Verdana" panose="020B0604030504040204" pitchFamily="34" charset="0"/>
              <a:ea typeface="微软雅黑" panose="020B0503020204020204" pitchFamily="34" charset="-122"/>
            </a:endParaRPr>
          </a:p>
        </p:txBody>
      </p:sp>
      <p:grpSp>
        <p:nvGrpSpPr>
          <p:cNvPr id="2" name="组合 15"/>
          <p:cNvGrpSpPr/>
          <p:nvPr/>
        </p:nvGrpSpPr>
        <p:grpSpPr>
          <a:xfrm>
            <a:off x="695325" y="1667870"/>
            <a:ext cx="10787063" cy="4060825"/>
            <a:chOff x="709143" y="1256525"/>
            <a:chExt cx="10787532" cy="1859467"/>
          </a:xfrm>
        </p:grpSpPr>
        <p:sp>
          <p:nvSpPr>
            <p:cNvPr id="17" name="矩形 16"/>
            <p:cNvSpPr/>
            <p:nvPr/>
          </p:nvSpPr>
          <p:spPr>
            <a:xfrm>
              <a:off x="709143" y="1256525"/>
              <a:ext cx="2368653" cy="1859467"/>
            </a:xfrm>
            <a:prstGeom prst="rect">
              <a:avLst/>
            </a:prstGeom>
            <a:solidFill>
              <a:srgbClr val="D30C50"/>
            </a:solidFill>
            <a:ln w="25400" cap="flat" cmpd="sng" algn="ctr">
              <a:noFill/>
              <a:prstDash val="solid"/>
            </a:ln>
            <a:effectLst/>
          </p:spPr>
          <p:txBody>
            <a:bodyPr anchor="ctr"/>
            <a:lstStyle/>
            <a:p>
              <a:pPr marL="0" marR="0" lvl="0" indent="0" algn="ctr" defTabSz="608965" rtl="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FFFFFF"/>
                </a:solidFill>
                <a:effectLst/>
                <a:uLnTx/>
                <a:uFillTx/>
                <a:latin typeface="Century Gothic" panose="020B0502020202020204"/>
                <a:ea typeface="微软雅黑" panose="020B0503020204020204" pitchFamily="34" charset="-122"/>
                <a:cs typeface="+mn-cs"/>
              </a:endParaRPr>
            </a:p>
          </p:txBody>
        </p:sp>
        <p:sp>
          <p:nvSpPr>
            <p:cNvPr id="18" name="矩形 17"/>
            <p:cNvSpPr/>
            <p:nvPr/>
          </p:nvSpPr>
          <p:spPr>
            <a:xfrm>
              <a:off x="3701711" y="1332125"/>
              <a:ext cx="7794964" cy="1703179"/>
            </a:xfrm>
            <a:prstGeom prst="rect">
              <a:avLst/>
            </a:prstGeom>
            <a:solidFill>
              <a:srgbClr val="D30C50"/>
            </a:solidFill>
            <a:ln w="25400" cap="flat" cmpd="sng" algn="ctr">
              <a:noFill/>
              <a:prstDash val="solid"/>
            </a:ln>
            <a:effectLst/>
          </p:spPr>
          <p:txBody>
            <a:bodyPr anchor="ctr"/>
            <a:lstStyle/>
            <a:p>
              <a:pPr marL="0" marR="0" lvl="0" indent="0" algn="ctr" defTabSz="608965" rtl="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FFFFFF"/>
                </a:solidFill>
                <a:effectLst/>
                <a:uLnTx/>
                <a:uFillTx/>
                <a:latin typeface="Century Gothic" panose="020B0502020202020204"/>
                <a:ea typeface="微软雅黑" panose="020B0503020204020204" pitchFamily="34" charset="-122"/>
                <a:cs typeface="+mn-cs"/>
              </a:endParaRPr>
            </a:p>
          </p:txBody>
        </p:sp>
        <p:sp>
          <p:nvSpPr>
            <p:cNvPr id="19" name="梯形 18"/>
            <p:cNvSpPr/>
            <p:nvPr/>
          </p:nvSpPr>
          <p:spPr>
            <a:xfrm rot="5400000">
              <a:off x="2460020" y="1874301"/>
              <a:ext cx="1859467" cy="623915"/>
            </a:xfrm>
            <a:prstGeom prst="trapezoid">
              <a:avLst>
                <a:gd name="adj" fmla="val 27685"/>
              </a:avLst>
            </a:prstGeom>
            <a:solidFill>
              <a:srgbClr val="D30C50"/>
            </a:solidFill>
            <a:ln w="25400" cap="flat" cmpd="sng" algn="ctr">
              <a:noFill/>
              <a:prstDash val="solid"/>
            </a:ln>
            <a:effectLst/>
          </p:spPr>
          <p:txBody>
            <a:bodyPr anchor="ctr"/>
            <a:lstStyle/>
            <a:p>
              <a:pPr marL="0" marR="0" lvl="0" indent="0" algn="ctr" defTabSz="608965" rtl="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FFFFFF"/>
                </a:solidFill>
                <a:effectLst/>
                <a:uLnTx/>
                <a:uFillTx/>
                <a:latin typeface="Century Gothic" panose="020B0502020202020204"/>
                <a:ea typeface="微软雅黑" panose="020B0503020204020204" pitchFamily="34" charset="-122"/>
                <a:cs typeface="+mn-cs"/>
              </a:endParaRPr>
            </a:p>
          </p:txBody>
        </p:sp>
      </p:grpSp>
      <p:sp>
        <p:nvSpPr>
          <p:cNvPr id="7176" name="矩形 1"/>
          <p:cNvSpPr/>
          <p:nvPr/>
        </p:nvSpPr>
        <p:spPr>
          <a:xfrm>
            <a:off x="3818257" y="1905993"/>
            <a:ext cx="7599588" cy="3662541"/>
          </a:xfrm>
          <a:prstGeom prst="rect">
            <a:avLst/>
          </a:prstGeom>
          <a:noFill/>
          <a:ln w="9525">
            <a:noFill/>
          </a:ln>
        </p:spPr>
        <p:txBody>
          <a:bodyPr wrap="square">
            <a:spAutoFit/>
          </a:bodyPr>
          <a:lstStyle/>
          <a:p>
            <a:pPr marL="342900" lvl="0" indent="-342900" eaLnBrk="1" hangingPunct="1">
              <a:lnSpc>
                <a:spcPct val="120000"/>
              </a:lnSpc>
              <a:spcBef>
                <a:spcPts val="0"/>
              </a:spcBef>
              <a:spcAft>
                <a:spcPts val="600"/>
              </a:spcAft>
              <a:buFont typeface="Arial" pitchFamily="34" charset="0"/>
              <a:buChar char="•"/>
            </a:pPr>
            <a:r>
              <a:rPr lang="zh-CN" altLang="en-US" sz="2300" b="1" dirty="0" smtClean="0">
                <a:solidFill>
                  <a:schemeClr val="bg1"/>
                </a:solidFill>
                <a:latin typeface="华文中宋" panose="02010600040101010101" charset="-122"/>
                <a:ea typeface="华文中宋" panose="02010600040101010101" charset="-122"/>
              </a:rPr>
              <a:t>胎儿</a:t>
            </a:r>
            <a:r>
              <a:rPr lang="zh-CN" altLang="en-US" sz="2300" b="1" dirty="0">
                <a:solidFill>
                  <a:schemeClr val="bg1"/>
                </a:solidFill>
                <a:latin typeface="华文中宋" panose="02010600040101010101" charset="-122"/>
                <a:ea typeface="华文中宋" panose="02010600040101010101" charset="-122"/>
              </a:rPr>
              <a:t>染色体非整倍体</a:t>
            </a:r>
            <a:r>
              <a:rPr lang="zh-CN" altLang="en-US" sz="2300" b="1" dirty="0" smtClean="0">
                <a:solidFill>
                  <a:schemeClr val="bg1"/>
                </a:solidFill>
                <a:latin typeface="华文中宋" panose="02010600040101010101" charset="-122"/>
                <a:ea typeface="华文中宋" panose="02010600040101010101" charset="-122"/>
              </a:rPr>
              <a:t>疾病检查</a:t>
            </a:r>
            <a:r>
              <a:rPr lang="zh-CN" altLang="en-US" sz="2300" dirty="0" smtClean="0">
                <a:solidFill>
                  <a:schemeClr val="bg1"/>
                </a:solidFill>
                <a:latin typeface="华文中宋" panose="02010600040101010101" charset="-122"/>
                <a:ea typeface="华文中宋" panose="02010600040101010101" charset="-122"/>
              </a:rPr>
              <a:t>是孕妇产前检测中的一个重要项目（该病为产检的主要原因之一）。</a:t>
            </a:r>
            <a:endParaRPr lang="en-US" altLang="zh-CN" sz="2300" dirty="0" smtClean="0">
              <a:solidFill>
                <a:schemeClr val="bg1"/>
              </a:solidFill>
              <a:latin typeface="华文中宋" panose="02010600040101010101" charset="-122"/>
              <a:ea typeface="华文中宋" panose="02010600040101010101" charset="-122"/>
            </a:endParaRPr>
          </a:p>
          <a:p>
            <a:pPr marL="342900" lvl="0" indent="-342900" eaLnBrk="1" hangingPunct="1">
              <a:lnSpc>
                <a:spcPct val="120000"/>
              </a:lnSpc>
              <a:spcBef>
                <a:spcPts val="0"/>
              </a:spcBef>
              <a:spcAft>
                <a:spcPts val="600"/>
              </a:spcAft>
              <a:buFont typeface="Arial" pitchFamily="34" charset="0"/>
              <a:buChar char="•"/>
            </a:pPr>
            <a:r>
              <a:rPr lang="zh-CN" altLang="en-US" sz="2300" dirty="0" smtClean="0">
                <a:solidFill>
                  <a:schemeClr val="bg1"/>
                </a:solidFill>
                <a:latin typeface="华文中宋" panose="02010600040101010101" charset="-122"/>
                <a:ea typeface="华文中宋" panose="02010600040101010101" charset="-122"/>
              </a:rPr>
              <a:t>染色体</a:t>
            </a:r>
            <a:r>
              <a:rPr lang="zh-CN" altLang="en-US" sz="2300" dirty="0">
                <a:solidFill>
                  <a:schemeClr val="bg1"/>
                </a:solidFill>
                <a:latin typeface="华文中宋" panose="02010600040101010101" charset="-122"/>
                <a:ea typeface="华文中宋" panose="02010600040101010101" charset="-122"/>
              </a:rPr>
              <a:t>非整倍体是目前临床上最常见的染色体疾病，其发生具有偶然性和随机性，</a:t>
            </a:r>
            <a:r>
              <a:rPr lang="zh-CN" altLang="en-US" sz="2300" dirty="0" smtClean="0">
                <a:solidFill>
                  <a:schemeClr val="bg1"/>
                </a:solidFill>
                <a:latin typeface="华文中宋" panose="02010600040101010101" charset="-122"/>
                <a:ea typeface="华文中宋" panose="02010600040101010101" charset="-122"/>
              </a:rPr>
              <a:t>发病</a:t>
            </a:r>
            <a:r>
              <a:rPr lang="zh-CN" altLang="en-US" sz="2300" dirty="0">
                <a:solidFill>
                  <a:schemeClr val="bg1"/>
                </a:solidFill>
                <a:latin typeface="华文中宋" panose="02010600040101010101" charset="-122"/>
                <a:ea typeface="华文中宋" panose="02010600040101010101" charset="-122"/>
              </a:rPr>
              <a:t>风险</a:t>
            </a:r>
            <a:r>
              <a:rPr lang="zh-CN" altLang="en-US" sz="2300" dirty="0" smtClean="0">
                <a:solidFill>
                  <a:schemeClr val="bg1"/>
                </a:solidFill>
                <a:latin typeface="华文中宋" panose="02010600040101010101" charset="-122"/>
                <a:ea typeface="华文中宋" panose="02010600040101010101" charset="-122"/>
              </a:rPr>
              <a:t>随</a:t>
            </a:r>
            <a:r>
              <a:rPr lang="zh-CN" altLang="en-US" sz="2300" dirty="0">
                <a:solidFill>
                  <a:schemeClr val="bg1"/>
                </a:solidFill>
                <a:latin typeface="华文中宋" panose="02010600040101010101" charset="-122"/>
                <a:ea typeface="华文中宋" panose="02010600040101010101" charset="-122"/>
              </a:rPr>
              <a:t>孕妇年龄的增高而升高</a:t>
            </a:r>
            <a:r>
              <a:rPr lang="zh-CN" altLang="en-US" sz="2300" dirty="0" smtClean="0">
                <a:solidFill>
                  <a:schemeClr val="bg1"/>
                </a:solidFill>
                <a:latin typeface="华文中宋" panose="02010600040101010101" charset="-122"/>
                <a:ea typeface="华文中宋" panose="02010600040101010101" charset="-122"/>
              </a:rPr>
              <a:t>。</a:t>
            </a:r>
            <a:endParaRPr lang="en-US" altLang="zh-CN" sz="2300" dirty="0" smtClean="0">
              <a:solidFill>
                <a:schemeClr val="bg1"/>
              </a:solidFill>
              <a:latin typeface="华文中宋" panose="02010600040101010101" charset="-122"/>
              <a:ea typeface="华文中宋" panose="02010600040101010101" charset="-122"/>
            </a:endParaRPr>
          </a:p>
          <a:p>
            <a:pPr marL="342900" lvl="0" indent="-342900" eaLnBrk="1" hangingPunct="1">
              <a:lnSpc>
                <a:spcPct val="120000"/>
              </a:lnSpc>
              <a:spcBef>
                <a:spcPts val="0"/>
              </a:spcBef>
              <a:spcAft>
                <a:spcPts val="600"/>
              </a:spcAft>
              <a:buFont typeface="Arial" pitchFamily="34" charset="0"/>
              <a:buChar char="•"/>
            </a:pPr>
            <a:r>
              <a:rPr lang="zh-CN" altLang="en-US" sz="2300" dirty="0" smtClean="0">
                <a:solidFill>
                  <a:schemeClr val="bg1"/>
                </a:solidFill>
                <a:latin typeface="华文中宋" panose="02010600040101010101" charset="-122"/>
                <a:ea typeface="华文中宋" panose="02010600040101010101" charset="-122"/>
              </a:rPr>
              <a:t>由于</a:t>
            </a:r>
            <a:r>
              <a:rPr lang="zh-CN" altLang="en-US" sz="2300" dirty="0">
                <a:solidFill>
                  <a:schemeClr val="bg1"/>
                </a:solidFill>
                <a:latin typeface="华文中宋" panose="02010600040101010101" charset="-122"/>
                <a:ea typeface="华文中宋" panose="02010600040101010101" charset="-122"/>
              </a:rPr>
              <a:t>目前</a:t>
            </a:r>
            <a:r>
              <a:rPr lang="zh-CN" altLang="en-US" sz="2300" dirty="0" smtClean="0">
                <a:solidFill>
                  <a:schemeClr val="bg1"/>
                </a:solidFill>
                <a:latin typeface="华文中宋" panose="02010600040101010101" charset="-122"/>
                <a:ea typeface="华文中宋" panose="02010600040101010101" charset="-122"/>
              </a:rPr>
              <a:t>没有有效的治疗手段</a:t>
            </a:r>
            <a:r>
              <a:rPr lang="zh-CN" altLang="en-US" sz="2300" dirty="0">
                <a:solidFill>
                  <a:schemeClr val="bg1"/>
                </a:solidFill>
                <a:latin typeface="华文中宋" panose="02010600040101010101" charset="-122"/>
                <a:ea typeface="华文中宋" panose="02010600040101010101" charset="-122"/>
              </a:rPr>
              <a:t>，降低生育染色体疾病患儿风险的最好方法就是通过产前遗传咨询、产前筛查及产前诊断，尽早发现并解决问题</a:t>
            </a:r>
            <a:r>
              <a:rPr lang="zh-CN" altLang="en-US" sz="2400" dirty="0">
                <a:solidFill>
                  <a:schemeClr val="bg1"/>
                </a:solidFill>
                <a:latin typeface="华文中宋" panose="02010600040101010101" charset="-122"/>
                <a:ea typeface="华文中宋" panose="02010600040101010101" charset="-122"/>
              </a:rPr>
              <a:t>。</a:t>
            </a:r>
            <a:endParaRPr lang="zh-CN" altLang="en-US" sz="2400" dirty="0">
              <a:solidFill>
                <a:schemeClr val="bg1"/>
              </a:solidFill>
            </a:endParaRPr>
          </a:p>
        </p:txBody>
      </p:sp>
      <p:pic>
        <p:nvPicPr>
          <p:cNvPr id="1027" name="Picture 3" descr="C:\Users\正厅\Desktop\6d7d561c9c91d2e3f905dd2eb3d45d3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806" y="2174469"/>
            <a:ext cx="2132779" cy="2870497"/>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9"/>
          <p:cNvSpPr txBox="1"/>
          <p:nvPr/>
        </p:nvSpPr>
        <p:spPr>
          <a:xfrm>
            <a:off x="3245548" y="6341824"/>
            <a:ext cx="7963736" cy="523220"/>
          </a:xfrm>
          <a:prstGeom prst="rect">
            <a:avLst/>
          </a:prstGeom>
          <a:noFill/>
          <a:ln w="9525">
            <a:noFill/>
          </a:ln>
        </p:spPr>
        <p:txBody>
          <a:bodyPr wrap="square">
            <a:spAutoFit/>
          </a:bodyPr>
          <a:lstStyle/>
          <a:p>
            <a:pPr lvl="0" eaLnBrk="1" hangingPunct="1"/>
            <a:r>
              <a:rPr lang="zh-CN" altLang="en-US" sz="1400" b="1" dirty="0" smtClean="0">
                <a:solidFill>
                  <a:srgbClr val="404040"/>
                </a:solidFill>
                <a:latin typeface="宋体" panose="02010600030101010101" pitchFamily="2" charset="-122"/>
                <a:ea typeface="宋体" panose="02010600030101010101" pitchFamily="2" charset="-122"/>
              </a:rPr>
              <a:t>引文：贝瑞和康</a:t>
            </a:r>
            <a:r>
              <a:rPr lang="en-US" altLang="zh-CN" sz="1400" b="1" dirty="0" smtClean="0">
                <a:solidFill>
                  <a:srgbClr val="404040"/>
                </a:solidFill>
                <a:latin typeface="宋体" panose="02010600030101010101" pitchFamily="2" charset="-122"/>
                <a:ea typeface="宋体" panose="02010600030101010101" pitchFamily="2" charset="-122"/>
              </a:rPr>
              <a:t>_</a:t>
            </a:r>
            <a:r>
              <a:rPr lang="zh-CN" altLang="en-US" sz="1400" b="1" dirty="0" smtClean="0">
                <a:solidFill>
                  <a:srgbClr val="404040"/>
                </a:solidFill>
                <a:latin typeface="宋体" panose="02010600030101010101" pitchFamily="2" charset="-122"/>
                <a:ea typeface="宋体" panose="02010600030101010101" pitchFamily="2" charset="-122"/>
              </a:rPr>
              <a:t>贝比安</a:t>
            </a:r>
            <a:r>
              <a:rPr lang="en-US" altLang="zh-CN" sz="1400" b="1" dirty="0">
                <a:solidFill>
                  <a:srgbClr val="404040"/>
                </a:solidFill>
                <a:latin typeface="宋体" panose="02010600030101010101" pitchFamily="2" charset="-122"/>
                <a:ea typeface="宋体" panose="02010600030101010101" pitchFamily="2" charset="-122"/>
              </a:rPr>
              <a:t>(http://www.berrygenomics.com/bambnitest/introduce/what-to-test</a:t>
            </a:r>
            <a:r>
              <a:rPr lang="en-US" altLang="zh-CN" sz="1400" b="1" dirty="0" smtClean="0">
                <a:solidFill>
                  <a:srgbClr val="404040"/>
                </a:solidFill>
                <a:latin typeface="宋体" panose="02010600030101010101" pitchFamily="2" charset="-122"/>
                <a:ea typeface="宋体" panose="02010600030101010101" pitchFamily="2" charset="-122"/>
              </a:rPr>
              <a:t>/)</a:t>
            </a:r>
          </a:p>
          <a:p>
            <a:pPr eaLnBrk="1" hangingPunct="1"/>
            <a:r>
              <a:rPr lang="zh-CN" altLang="en-US" sz="1400" b="1" dirty="0">
                <a:solidFill>
                  <a:srgbClr val="404040"/>
                </a:solidFill>
                <a:latin typeface="宋体" panose="02010600030101010101" pitchFamily="2" charset="-122"/>
                <a:ea typeface="宋体" panose="02010600030101010101" pitchFamily="2" charset="-122"/>
              </a:rPr>
              <a:t>图片</a:t>
            </a:r>
            <a:r>
              <a:rPr lang="zh-CN" altLang="en-US" sz="1400" b="1" dirty="0" smtClean="0">
                <a:solidFill>
                  <a:srgbClr val="404040"/>
                </a:solidFill>
                <a:latin typeface="宋体" panose="02010600030101010101" pitchFamily="2" charset="-122"/>
                <a:ea typeface="宋体" panose="02010600030101010101" pitchFamily="2" charset="-122"/>
              </a:rPr>
              <a:t>：</a:t>
            </a:r>
            <a:r>
              <a:rPr lang="en-US" altLang="zh-CN" sz="1400" b="1" dirty="0" smtClean="0">
                <a:solidFill>
                  <a:srgbClr val="404040"/>
                </a:solidFill>
                <a:latin typeface="宋体" panose="02010600030101010101" pitchFamily="2" charset="-122"/>
                <a:ea typeface="宋体" panose="02010600030101010101" pitchFamily="2" charset="-122"/>
              </a:rPr>
              <a:t>http</a:t>
            </a:r>
            <a:r>
              <a:rPr lang="en-US" altLang="zh-CN" sz="1400" b="1" dirty="0">
                <a:solidFill>
                  <a:srgbClr val="404040"/>
                </a:solidFill>
                <a:latin typeface="宋体" panose="02010600030101010101" pitchFamily="2" charset="-122"/>
                <a:ea typeface="宋体" panose="02010600030101010101" pitchFamily="2" charset="-122"/>
              </a:rPr>
              <a:t>://</a:t>
            </a:r>
            <a:r>
              <a:rPr lang="en-US" altLang="zh-CN" sz="1400" b="1" dirty="0" smtClean="0">
                <a:solidFill>
                  <a:srgbClr val="404040"/>
                </a:solidFill>
                <a:latin typeface="宋体" panose="02010600030101010101" pitchFamily="2" charset="-122"/>
                <a:ea typeface="宋体" panose="02010600030101010101" pitchFamily="2" charset="-122"/>
              </a:rPr>
              <a:t>www.taopic.com/vector/201207/204035.html</a:t>
            </a:r>
            <a:endParaRPr lang="en-US" altLang="zh-CN" sz="1400" b="1" dirty="0">
              <a:solidFill>
                <a:srgbClr val="40404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10"/>
          <p:cNvSpPr txBox="1"/>
          <p:nvPr/>
        </p:nvSpPr>
        <p:spPr>
          <a:xfrm>
            <a:off x="762219" y="385493"/>
            <a:ext cx="7640802" cy="646331"/>
          </a:xfrm>
          <a:prstGeom prst="rect">
            <a:avLst/>
          </a:prstGeom>
          <a:noFill/>
          <a:ln w="9525">
            <a:noFill/>
          </a:ln>
        </p:spPr>
        <p:txBody>
          <a:bodyPr wrap="square">
            <a:spAutoFit/>
          </a:bodyPr>
          <a:lstStyle/>
          <a:p>
            <a:pPr lvl="0" eaLnBrk="1" hangingPunct="1"/>
            <a:r>
              <a:rPr lang="en-US" altLang="zh-CN" sz="3600" b="1" dirty="0" smtClean="0">
                <a:latin typeface="微软雅黑" panose="020B0503020204020204" pitchFamily="34" charset="-122"/>
                <a:sym typeface="+mn-ea"/>
              </a:rPr>
              <a:t>1.2  </a:t>
            </a:r>
            <a:r>
              <a:rPr lang="zh-CN" altLang="en-US" sz="3600" b="1" dirty="0" smtClean="0">
                <a:latin typeface="微软雅黑" panose="020B0503020204020204" pitchFamily="34" charset="-122"/>
                <a:sym typeface="+mn-ea"/>
              </a:rPr>
              <a:t>以往的检测方法及其缺陷</a:t>
            </a:r>
            <a:endParaRPr lang="zh-CN" altLang="en-US" sz="3600" b="1" dirty="0">
              <a:latin typeface="微软雅黑" panose="020B0503020204020204" pitchFamily="34" charset="-122"/>
            </a:endParaRPr>
          </a:p>
        </p:txBody>
      </p:sp>
      <p:sp>
        <p:nvSpPr>
          <p:cNvPr id="7171" name="灯片编号占位符 3"/>
          <p:cNvSpPr txBox="1">
            <a:spLocks noGrp="1"/>
          </p:cNvSpPr>
          <p:nvPr>
            <p:ph type="sldNum" sz="quarter" idx="4"/>
          </p:nvPr>
        </p:nvSpPr>
        <p:spPr>
          <a:noFill/>
          <a:ln>
            <a:noFill/>
          </a:ln>
        </p:spPr>
        <p:txBody>
          <a:bodyPr anchor="ctr"/>
          <a:lstStyle/>
          <a:p>
            <a:pPr algn="ctr" eaLnBrk="1" hangingPunct="1"/>
            <a:fld id="{9A0DB2DC-4C9A-4742-B13C-FB6460FD3503}" type="slidenum">
              <a:rPr lang="zh-CN" altLang="en-US" sz="2000" b="1" dirty="0">
                <a:solidFill>
                  <a:schemeClr val="bg1"/>
                </a:solidFill>
              </a:rPr>
              <a:t>5</a:t>
            </a:fld>
            <a:endParaRPr lang="zh-CN" altLang="en-US" sz="2000" b="1" dirty="0">
              <a:solidFill>
                <a:schemeClr val="bg1"/>
              </a:solidFill>
            </a:endParaRPr>
          </a:p>
        </p:txBody>
      </p:sp>
      <p:sp>
        <p:nvSpPr>
          <p:cNvPr id="21" name="矩形 20"/>
          <p:cNvSpPr/>
          <p:nvPr/>
        </p:nvSpPr>
        <p:spPr>
          <a:xfrm>
            <a:off x="394138" y="1166648"/>
            <a:ext cx="11319642" cy="4948738"/>
          </a:xfrm>
          <a:prstGeom prst="rect">
            <a:avLst/>
          </a:prstGeom>
          <a:noFill/>
          <a:ln>
            <a:solidFill>
              <a:srgbClr val="453D3A"/>
            </a:solidFill>
          </a:ln>
          <a:extLst>
            <a:ext uri="{909E8E84-426E-40DD-AFC4-6F175D3DCCD1}">
              <a14:hiddenFill xmlns:a14="http://schemas.microsoft.com/office/drawing/2010/main">
                <a:solidFill>
                  <a:srgbClr val="ECECEC"/>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lvl="1" rtl="0" eaLnBrk="1" fontAlgn="auto" hangingPunct="1">
              <a:lnSpc>
                <a:spcPct val="120000"/>
              </a:lnSpc>
              <a:spcBef>
                <a:spcPts val="0"/>
              </a:spcBef>
              <a:spcAft>
                <a:spcPts val="600"/>
              </a:spcAft>
              <a:defRPr/>
            </a:pPr>
            <a:r>
              <a:rPr lang="zh-CN" altLang="en-US" sz="3000" b="1" dirty="0">
                <a:solidFill>
                  <a:srgbClr val="002060"/>
                </a:solidFill>
                <a:latin typeface="微软雅黑" panose="020B0503020204020204" pitchFamily="34" charset="-122"/>
                <a:ea typeface="微软雅黑" panose="020B0503020204020204" pitchFamily="34" charset="-122"/>
              </a:rPr>
              <a:t>有</a:t>
            </a:r>
            <a:r>
              <a:rPr lang="zh-CN" altLang="en-US" sz="3000" b="1" dirty="0" smtClean="0">
                <a:solidFill>
                  <a:srgbClr val="002060"/>
                </a:solidFill>
                <a:latin typeface="微软雅黑" panose="020B0503020204020204" pitchFamily="34" charset="-122"/>
                <a:ea typeface="微软雅黑" panose="020B0503020204020204" pitchFamily="34" charset="-122"/>
              </a:rPr>
              <a:t>创</a:t>
            </a:r>
            <a:r>
              <a:rPr lang="zh-CN" altLang="en-US" sz="3000" b="1" dirty="0">
                <a:solidFill>
                  <a:srgbClr val="002060"/>
                </a:solidFill>
                <a:latin typeface="微软雅黑" panose="020B0503020204020204" pitchFamily="34" charset="-122"/>
                <a:ea typeface="微软雅黑" panose="020B0503020204020204" pitchFamily="34" charset="-122"/>
              </a:rPr>
              <a:t>产</a:t>
            </a:r>
            <a:r>
              <a:rPr lang="zh-CN" altLang="en-US" sz="3000" b="1" dirty="0" smtClean="0">
                <a:solidFill>
                  <a:srgbClr val="002060"/>
                </a:solidFill>
                <a:latin typeface="微软雅黑" panose="020B0503020204020204" pitchFamily="34" charset="-122"/>
                <a:ea typeface="微软雅黑" panose="020B0503020204020204" pitchFamily="34" charset="-122"/>
              </a:rPr>
              <a:t>检（传统）</a:t>
            </a:r>
            <a:r>
              <a:rPr lang="en-US" altLang="zh-CN" sz="3000" b="1" dirty="0" smtClean="0">
                <a:solidFill>
                  <a:srgbClr val="002060"/>
                </a:solidFill>
                <a:latin typeface="微软雅黑" panose="020B0503020204020204" pitchFamily="34" charset="-122"/>
                <a:ea typeface="微软雅黑" panose="020B0503020204020204" pitchFamily="34" charset="-122"/>
              </a:rPr>
              <a:t>:</a:t>
            </a:r>
          </a:p>
          <a:p>
            <a:pPr lvl="1" rtl="0" eaLnBrk="1" fontAlgn="auto" hangingPunct="1">
              <a:lnSpc>
                <a:spcPct val="120000"/>
              </a:lnSpc>
              <a:spcBef>
                <a:spcPts val="0"/>
              </a:spcBef>
              <a:spcAft>
                <a:spcPts val="600"/>
              </a:spcAft>
              <a:defRPr/>
            </a:pPr>
            <a:r>
              <a:rPr lang="en-US" altLang="zh-CN" sz="2600" dirty="0" smtClean="0">
                <a:solidFill>
                  <a:schemeClr val="tx1"/>
                </a:solidFill>
                <a:latin typeface="Times New Roman" panose="02020603050405020304" pitchFamily="18" charset="0"/>
                <a:ea typeface="华文中宋" panose="02010600040101010101" charset="-122"/>
              </a:rPr>
              <a:t>1</a:t>
            </a:r>
            <a:r>
              <a:rPr lang="zh-CN" altLang="en-US" sz="2600" dirty="0" smtClean="0">
                <a:solidFill>
                  <a:schemeClr val="tx1"/>
                </a:solidFill>
                <a:latin typeface="Times New Roman" panose="02020603050405020304" pitchFamily="18" charset="0"/>
                <a:ea typeface="华文中宋" panose="02010600040101010101" charset="-122"/>
              </a:rPr>
              <a:t>） 绒毛膜绒毛取样、羊膜腔穿刺</a:t>
            </a:r>
            <a:endParaRPr lang="en-US" altLang="zh-CN" sz="2600" dirty="0" smtClean="0">
              <a:solidFill>
                <a:schemeClr val="tx1"/>
              </a:solidFill>
              <a:latin typeface="Times New Roman" panose="02020603050405020304" pitchFamily="18" charset="0"/>
              <a:ea typeface="华文中宋" panose="02010600040101010101" charset="-122"/>
            </a:endParaRPr>
          </a:p>
          <a:p>
            <a:pPr marL="1371600" lvl="2" indent="-457200" rtl="0" eaLnBrk="1" fontAlgn="auto" hangingPunct="1">
              <a:lnSpc>
                <a:spcPct val="120000"/>
              </a:lnSpc>
              <a:spcBef>
                <a:spcPts val="0"/>
              </a:spcBef>
              <a:spcAft>
                <a:spcPts val="600"/>
              </a:spcAft>
              <a:buFont typeface="Wingdings" panose="05000000000000000000" pitchFamily="2" charset="2"/>
              <a:buChar char="§"/>
              <a:defRPr/>
            </a:pPr>
            <a:r>
              <a:rPr lang="zh-CN" altLang="en-US" sz="2600" dirty="0" smtClean="0">
                <a:solidFill>
                  <a:schemeClr val="tx1"/>
                </a:solidFill>
                <a:latin typeface="Times New Roman" panose="02020603050405020304" pitchFamily="18" charset="0"/>
                <a:ea typeface="华文中宋" panose="02010600040101010101" charset="-122"/>
              </a:rPr>
              <a:t>有一定</a:t>
            </a:r>
            <a:r>
              <a:rPr lang="zh-CN" altLang="en-US" sz="2600" dirty="0">
                <a:solidFill>
                  <a:schemeClr val="tx1"/>
                </a:solidFill>
                <a:latin typeface="Times New Roman" panose="02020603050405020304" pitchFamily="18" charset="0"/>
                <a:ea typeface="华文中宋" panose="02010600040101010101" charset="-122"/>
              </a:rPr>
              <a:t>的</a:t>
            </a:r>
            <a:r>
              <a:rPr lang="zh-CN" altLang="en-US" sz="2600" dirty="0" smtClean="0">
                <a:solidFill>
                  <a:schemeClr val="tx1"/>
                </a:solidFill>
                <a:latin typeface="Times New Roman" panose="02020603050405020304" pitchFamily="18" charset="0"/>
                <a:ea typeface="华文中宋" panose="02010600040101010101" charset="-122"/>
              </a:rPr>
              <a:t>局限性和流产风险</a:t>
            </a:r>
            <a:r>
              <a:rPr lang="zh-CN" altLang="en-US" sz="2600" dirty="0">
                <a:solidFill>
                  <a:schemeClr val="tx1"/>
                </a:solidFill>
                <a:latin typeface="Times New Roman" panose="02020603050405020304" pitchFamily="18" charset="0"/>
                <a:ea typeface="华文中宋" panose="02010600040101010101" charset="-122"/>
              </a:rPr>
              <a:t>。</a:t>
            </a:r>
            <a:endParaRPr lang="en-US" altLang="zh-CN" sz="2600" dirty="0" smtClean="0">
              <a:solidFill>
                <a:schemeClr val="tx1"/>
              </a:solidFill>
              <a:latin typeface="Times New Roman" panose="02020603050405020304" pitchFamily="18" charset="0"/>
              <a:ea typeface="华文中宋" panose="02010600040101010101" charset="-122"/>
            </a:endParaRPr>
          </a:p>
          <a:p>
            <a:pPr lvl="1" rtl="0" eaLnBrk="1" fontAlgn="auto" hangingPunct="1">
              <a:lnSpc>
                <a:spcPct val="120000"/>
              </a:lnSpc>
              <a:spcBef>
                <a:spcPts val="0"/>
              </a:spcBef>
              <a:spcAft>
                <a:spcPts val="600"/>
              </a:spcAft>
              <a:defRPr/>
            </a:pPr>
            <a:r>
              <a:rPr lang="zh-CN" altLang="en-US" sz="3000" b="1" dirty="0">
                <a:solidFill>
                  <a:srgbClr val="002060"/>
                </a:solidFill>
                <a:latin typeface="微软雅黑" panose="020B0503020204020204" pitchFamily="34" charset="-122"/>
                <a:ea typeface="微软雅黑" panose="020B0503020204020204" pitchFamily="34" charset="-122"/>
              </a:rPr>
              <a:t>无创产检（间接）</a:t>
            </a:r>
            <a:r>
              <a:rPr lang="en-US" altLang="zh-CN" sz="3000" b="1" dirty="0" smtClean="0">
                <a:solidFill>
                  <a:srgbClr val="002060"/>
                </a:solidFill>
                <a:latin typeface="微软雅黑" panose="020B0503020204020204" pitchFamily="34" charset="-122"/>
                <a:ea typeface="微软雅黑" panose="020B0503020204020204" pitchFamily="34" charset="-122"/>
              </a:rPr>
              <a:t>:</a:t>
            </a:r>
            <a:endParaRPr lang="en-US" altLang="zh-CN" sz="3000" b="1" dirty="0">
              <a:solidFill>
                <a:srgbClr val="002060"/>
              </a:solidFill>
              <a:latin typeface="微软雅黑" panose="020B0503020204020204" pitchFamily="34" charset="-122"/>
              <a:ea typeface="微软雅黑" panose="020B0503020204020204" pitchFamily="34" charset="-122"/>
            </a:endParaRPr>
          </a:p>
          <a:p>
            <a:pPr lvl="1" rtl="0" eaLnBrk="1" fontAlgn="auto" hangingPunct="1">
              <a:lnSpc>
                <a:spcPct val="120000"/>
              </a:lnSpc>
              <a:spcBef>
                <a:spcPts val="0"/>
              </a:spcBef>
              <a:spcAft>
                <a:spcPts val="600"/>
              </a:spcAft>
              <a:defRPr/>
            </a:pPr>
            <a:r>
              <a:rPr lang="en-US" altLang="zh-CN" sz="2600" dirty="0" smtClean="0">
                <a:solidFill>
                  <a:schemeClr val="tx1"/>
                </a:solidFill>
                <a:latin typeface="Times New Roman" panose="02020603050405020304" pitchFamily="18" charset="0"/>
                <a:ea typeface="华文中宋" panose="02010600040101010101" charset="-122"/>
              </a:rPr>
              <a:t>2</a:t>
            </a:r>
            <a:r>
              <a:rPr lang="zh-CN" altLang="en-US" sz="2600" dirty="0" smtClean="0">
                <a:solidFill>
                  <a:schemeClr val="tx1"/>
                </a:solidFill>
                <a:latin typeface="Times New Roman" panose="02020603050405020304" pitchFamily="18" charset="0"/>
                <a:ea typeface="华文中宋" panose="02010600040101010101" charset="-122"/>
              </a:rPr>
              <a:t>） 超声</a:t>
            </a:r>
            <a:r>
              <a:rPr lang="zh-CN" altLang="en-US" sz="2600" dirty="0">
                <a:solidFill>
                  <a:schemeClr val="tx1"/>
                </a:solidFill>
                <a:latin typeface="Times New Roman" panose="02020603050405020304" pitchFamily="18" charset="0"/>
                <a:ea typeface="华文中宋" panose="02010600040101010101" charset="-122"/>
              </a:rPr>
              <a:t>扫描、孕妇血清生化指标检查</a:t>
            </a:r>
            <a:endParaRPr lang="en-US" altLang="zh-CN" sz="2600" dirty="0">
              <a:solidFill>
                <a:schemeClr val="tx1"/>
              </a:solidFill>
              <a:latin typeface="Times New Roman" panose="02020603050405020304" pitchFamily="18" charset="0"/>
              <a:ea typeface="华文中宋" panose="02010600040101010101" charset="-122"/>
            </a:endParaRPr>
          </a:p>
          <a:p>
            <a:pPr marL="1371600" lvl="2" indent="-457200" rtl="0" eaLnBrk="1" fontAlgn="auto" hangingPunct="1">
              <a:lnSpc>
                <a:spcPct val="120000"/>
              </a:lnSpc>
              <a:spcBef>
                <a:spcPts val="0"/>
              </a:spcBef>
              <a:spcAft>
                <a:spcPts val="600"/>
              </a:spcAft>
              <a:buFont typeface="Wingdings" panose="05000000000000000000" pitchFamily="2" charset="2"/>
              <a:buChar char="§"/>
              <a:defRPr/>
            </a:pPr>
            <a:r>
              <a:rPr lang="zh-CN" altLang="en-US" sz="2600" dirty="0">
                <a:solidFill>
                  <a:schemeClr val="tx1"/>
                </a:solidFill>
                <a:latin typeface="Times New Roman" panose="02020603050405020304" pitchFamily="18" charset="0"/>
                <a:ea typeface="华文中宋" panose="02010600040101010101" charset="-122"/>
              </a:rPr>
              <a:t>仅为</a:t>
            </a:r>
            <a:r>
              <a:rPr lang="zh-CN" altLang="en-US" sz="2600" dirty="0" smtClean="0">
                <a:solidFill>
                  <a:schemeClr val="tx1"/>
                </a:solidFill>
                <a:latin typeface="Times New Roman" panose="02020603050405020304" pitchFamily="18" charset="0"/>
                <a:ea typeface="华文中宋" panose="02010600040101010101" charset="-122"/>
              </a:rPr>
              <a:t>染色体异常的</a:t>
            </a:r>
            <a:r>
              <a:rPr lang="zh-CN" altLang="en-US" sz="2600" dirty="0">
                <a:solidFill>
                  <a:schemeClr val="tx1"/>
                </a:solidFill>
                <a:latin typeface="Times New Roman" panose="02020603050405020304" pitchFamily="18" charset="0"/>
                <a:ea typeface="华文中宋" panose="02010600040101010101" charset="-122"/>
              </a:rPr>
              <a:t>副现象；</a:t>
            </a:r>
            <a:endParaRPr lang="en-US" altLang="zh-CN" sz="2600" dirty="0">
              <a:solidFill>
                <a:schemeClr val="tx1"/>
              </a:solidFill>
              <a:latin typeface="Times New Roman" panose="02020603050405020304" pitchFamily="18" charset="0"/>
              <a:ea typeface="华文中宋" panose="02010600040101010101" charset="-122"/>
            </a:endParaRPr>
          </a:p>
          <a:p>
            <a:pPr marL="1371600" lvl="2" indent="-457200" rtl="0" eaLnBrk="1" fontAlgn="auto" hangingPunct="1">
              <a:lnSpc>
                <a:spcPct val="120000"/>
              </a:lnSpc>
              <a:spcBef>
                <a:spcPts val="0"/>
              </a:spcBef>
              <a:spcAft>
                <a:spcPts val="600"/>
              </a:spcAft>
              <a:buFont typeface="Wingdings" panose="05000000000000000000" pitchFamily="2" charset="2"/>
              <a:buChar char="§"/>
              <a:defRPr/>
            </a:pPr>
            <a:r>
              <a:rPr lang="zh-CN" altLang="en-US" sz="2600" dirty="0">
                <a:solidFill>
                  <a:schemeClr val="tx1"/>
                </a:solidFill>
                <a:latin typeface="Times New Roman" panose="02020603050405020304" pitchFamily="18" charset="0"/>
                <a:ea typeface="华文中宋" panose="02010600040101010101" charset="-122"/>
              </a:rPr>
              <a:t>可应用的妊娠期范围较短；</a:t>
            </a:r>
            <a:endParaRPr lang="en-US" altLang="zh-CN" sz="2600" dirty="0">
              <a:solidFill>
                <a:schemeClr val="tx1"/>
              </a:solidFill>
              <a:latin typeface="Times New Roman" panose="02020603050405020304" pitchFamily="18" charset="0"/>
              <a:ea typeface="华文中宋" panose="02010600040101010101" charset="-122"/>
            </a:endParaRPr>
          </a:p>
          <a:p>
            <a:pPr marL="1371600" lvl="2" indent="-457200" rtl="0" eaLnBrk="1" fontAlgn="auto" hangingPunct="1">
              <a:lnSpc>
                <a:spcPct val="120000"/>
              </a:lnSpc>
              <a:spcBef>
                <a:spcPts val="0"/>
              </a:spcBef>
              <a:spcAft>
                <a:spcPts val="600"/>
              </a:spcAft>
              <a:buFont typeface="Wingdings" panose="05000000000000000000" pitchFamily="2" charset="2"/>
              <a:buChar char="§"/>
              <a:defRPr/>
            </a:pPr>
            <a:r>
              <a:rPr lang="zh-CN" altLang="en-US" sz="2600" dirty="0">
                <a:solidFill>
                  <a:schemeClr val="tx1"/>
                </a:solidFill>
                <a:latin typeface="Times New Roman" panose="02020603050405020304" pitchFamily="18" charset="0"/>
                <a:ea typeface="华文中宋" panose="02010600040101010101" charset="-122"/>
              </a:rPr>
              <a:t>需结合多项指标综合考虑以达到临床要求</a:t>
            </a:r>
            <a:r>
              <a:rPr lang="zh-CN" altLang="en-US" sz="2600" dirty="0" smtClean="0">
                <a:solidFill>
                  <a:schemeClr val="tx1"/>
                </a:solidFill>
                <a:latin typeface="Times New Roman" panose="02020603050405020304" pitchFamily="18" charset="0"/>
                <a:ea typeface="华文中宋" panose="02010600040101010101" charset="-122"/>
              </a:rPr>
              <a:t>的特异性和</a:t>
            </a:r>
            <a:r>
              <a:rPr lang="zh-CN" altLang="en-US" sz="2600" dirty="0">
                <a:solidFill>
                  <a:schemeClr val="tx1"/>
                </a:solidFill>
                <a:latin typeface="Times New Roman" panose="02020603050405020304" pitchFamily="18" charset="0"/>
                <a:ea typeface="华文中宋" panose="02010600040101010101" charset="-122"/>
              </a:rPr>
              <a:t>敏感性。</a:t>
            </a:r>
            <a:endParaRPr lang="en-US" altLang="zh-CN" sz="2600" dirty="0">
              <a:solidFill>
                <a:schemeClr val="tx1"/>
              </a:solidFill>
              <a:latin typeface="Times New Roman" panose="02020603050405020304" pitchFamily="18" charset="0"/>
              <a:ea typeface="华文中宋" panose="02010600040101010101" charset="-122"/>
            </a:endParaRPr>
          </a:p>
        </p:txBody>
      </p:sp>
    </p:spTree>
    <p:extLst>
      <p:ext uri="{BB962C8B-B14F-4D97-AF65-F5344CB8AC3E}">
        <p14:creationId xmlns:p14="http://schemas.microsoft.com/office/powerpoint/2010/main" val="292543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wipe(down)">
                                      <p:cBhvr>
                                        <p:cTn id="7" dur="500"/>
                                        <p:tgtEl>
                                          <p:spTgt spid="21">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wipe(down)">
                                      <p:cBhvr>
                                        <p:cTn id="10" dur="500"/>
                                        <p:tgtEl>
                                          <p:spTgt spid="21">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Effect transition="in" filter="wipe(down)">
                                      <p:cBhvr>
                                        <p:cTn id="13" dur="500"/>
                                        <p:tgtEl>
                                          <p:spTgt spid="21">
                                            <p:txEl>
                                              <p:pRg st="2" end="2"/>
                                            </p:txEl>
                                          </p:spTgt>
                                        </p:tgtEl>
                                      </p:cBhvr>
                                    </p:animEffect>
                                  </p:childTnLst>
                                </p:cTn>
                              </p:par>
                            </p:childTnLst>
                          </p:cTn>
                        </p:par>
                        <p:par>
                          <p:cTn id="14" fill="hold">
                            <p:stCondLst>
                              <p:cond delay="500"/>
                            </p:stCondLst>
                            <p:childTnLst>
                              <p:par>
                                <p:cTn id="15" presetID="22" presetClass="entr" presetSubtype="4" fill="hold" nodeType="afterEffect">
                                  <p:stCondLst>
                                    <p:cond delay="0"/>
                                  </p:stCondLst>
                                  <p:childTnLst>
                                    <p:set>
                                      <p:cBhvr>
                                        <p:cTn id="16" dur="1" fill="hold">
                                          <p:stCondLst>
                                            <p:cond delay="0"/>
                                          </p:stCondLst>
                                        </p:cTn>
                                        <p:tgtEl>
                                          <p:spTgt spid="21">
                                            <p:txEl>
                                              <p:pRg st="3" end="3"/>
                                            </p:txEl>
                                          </p:spTgt>
                                        </p:tgtEl>
                                        <p:attrNameLst>
                                          <p:attrName>style.visibility</p:attrName>
                                        </p:attrNameLst>
                                      </p:cBhvr>
                                      <p:to>
                                        <p:strVal val="visible"/>
                                      </p:to>
                                    </p:set>
                                    <p:animEffect transition="in" filter="wipe(down)">
                                      <p:cBhvr>
                                        <p:cTn id="17" dur="500"/>
                                        <p:tgtEl>
                                          <p:spTgt spid="21">
                                            <p:txEl>
                                              <p:pRg st="3" end="3"/>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21">
                                            <p:txEl>
                                              <p:pRg st="4" end="4"/>
                                            </p:txEl>
                                          </p:spTgt>
                                        </p:tgtEl>
                                        <p:attrNameLst>
                                          <p:attrName>style.visibility</p:attrName>
                                        </p:attrNameLst>
                                      </p:cBhvr>
                                      <p:to>
                                        <p:strVal val="visible"/>
                                      </p:to>
                                    </p:set>
                                    <p:animEffect transition="in" filter="wipe(down)">
                                      <p:cBhvr>
                                        <p:cTn id="20" dur="500"/>
                                        <p:tgtEl>
                                          <p:spTgt spid="21">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21">
                                            <p:txEl>
                                              <p:pRg st="5" end="5"/>
                                            </p:txEl>
                                          </p:spTgt>
                                        </p:tgtEl>
                                        <p:attrNameLst>
                                          <p:attrName>style.visibility</p:attrName>
                                        </p:attrNameLst>
                                      </p:cBhvr>
                                      <p:to>
                                        <p:strVal val="visible"/>
                                      </p:to>
                                    </p:set>
                                    <p:animEffect transition="in" filter="wipe(down)">
                                      <p:cBhvr>
                                        <p:cTn id="23" dur="500"/>
                                        <p:tgtEl>
                                          <p:spTgt spid="21">
                                            <p:txEl>
                                              <p:pRg st="5" end="5"/>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21">
                                            <p:txEl>
                                              <p:pRg st="6" end="6"/>
                                            </p:txEl>
                                          </p:spTgt>
                                        </p:tgtEl>
                                        <p:attrNameLst>
                                          <p:attrName>style.visibility</p:attrName>
                                        </p:attrNameLst>
                                      </p:cBhvr>
                                      <p:to>
                                        <p:strVal val="visible"/>
                                      </p:to>
                                    </p:set>
                                    <p:animEffect transition="in" filter="wipe(down)">
                                      <p:cBhvr>
                                        <p:cTn id="26" dur="500"/>
                                        <p:tgtEl>
                                          <p:spTgt spid="21">
                                            <p:txEl>
                                              <p:pRg st="6" end="6"/>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21">
                                            <p:txEl>
                                              <p:pRg st="7" end="7"/>
                                            </p:txEl>
                                          </p:spTgt>
                                        </p:tgtEl>
                                        <p:attrNameLst>
                                          <p:attrName>style.visibility</p:attrName>
                                        </p:attrNameLst>
                                      </p:cBhvr>
                                      <p:to>
                                        <p:strVal val="visible"/>
                                      </p:to>
                                    </p:set>
                                    <p:animEffect transition="in" filter="wipe(down)">
                                      <p:cBhvr>
                                        <p:cTn id="29" dur="500"/>
                                        <p:tgtEl>
                                          <p:spTgt spid="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10"/>
          <p:cNvSpPr txBox="1"/>
          <p:nvPr/>
        </p:nvSpPr>
        <p:spPr>
          <a:xfrm>
            <a:off x="762217" y="385493"/>
            <a:ext cx="7609273" cy="646331"/>
          </a:xfrm>
          <a:prstGeom prst="rect">
            <a:avLst/>
          </a:prstGeom>
          <a:noFill/>
          <a:ln w="9525">
            <a:noFill/>
          </a:ln>
        </p:spPr>
        <p:txBody>
          <a:bodyPr wrap="square">
            <a:spAutoFit/>
          </a:bodyPr>
          <a:lstStyle/>
          <a:p>
            <a:pPr eaLnBrk="1" hangingPunct="1"/>
            <a:r>
              <a:rPr lang="en-US" altLang="zh-CN" sz="3600" b="1" dirty="0" smtClean="0">
                <a:latin typeface="微软雅黑" panose="020B0503020204020204" pitchFamily="34" charset="-122"/>
                <a:sym typeface="+mn-ea"/>
              </a:rPr>
              <a:t>1.2  </a:t>
            </a:r>
            <a:r>
              <a:rPr lang="zh-CN" altLang="en-US" sz="3600" b="1" dirty="0">
                <a:latin typeface="微软雅黑" panose="020B0503020204020204" pitchFamily="34" charset="-122"/>
                <a:sym typeface="+mn-ea"/>
              </a:rPr>
              <a:t>以往的检测方法及其</a:t>
            </a:r>
            <a:r>
              <a:rPr lang="zh-CN" altLang="en-US" sz="3600" b="1" dirty="0" smtClean="0">
                <a:latin typeface="微软雅黑" panose="020B0503020204020204" pitchFamily="34" charset="-122"/>
                <a:sym typeface="+mn-ea"/>
              </a:rPr>
              <a:t>缺陷</a:t>
            </a:r>
            <a:r>
              <a:rPr lang="en-US" altLang="zh-CN" sz="3600" b="1" dirty="0" smtClean="0">
                <a:latin typeface="微软雅黑" panose="020B0503020204020204" pitchFamily="34" charset="-122"/>
                <a:sym typeface="+mn-ea"/>
              </a:rPr>
              <a:t>(</a:t>
            </a:r>
            <a:r>
              <a:rPr lang="zh-CN" altLang="en-US" sz="3600" b="1" dirty="0" smtClean="0">
                <a:latin typeface="微软雅黑" panose="020B0503020204020204" pitchFamily="34" charset="-122"/>
                <a:sym typeface="+mn-ea"/>
              </a:rPr>
              <a:t>续</a:t>
            </a:r>
            <a:r>
              <a:rPr lang="en-US" altLang="zh-CN" sz="3600" b="1" dirty="0" smtClean="0">
                <a:latin typeface="微软雅黑" panose="020B0503020204020204" pitchFamily="34" charset="-122"/>
                <a:sym typeface="+mn-ea"/>
              </a:rPr>
              <a:t>)</a:t>
            </a:r>
            <a:endParaRPr lang="zh-CN" altLang="en-US" sz="3600" b="1" dirty="0">
              <a:latin typeface="微软雅黑" panose="020B0503020204020204" pitchFamily="34" charset="-122"/>
            </a:endParaRPr>
          </a:p>
        </p:txBody>
      </p:sp>
      <p:sp>
        <p:nvSpPr>
          <p:cNvPr id="7171" name="灯片编号占位符 3"/>
          <p:cNvSpPr txBox="1">
            <a:spLocks noGrp="1"/>
          </p:cNvSpPr>
          <p:nvPr>
            <p:ph type="sldNum" sz="quarter" idx="4"/>
          </p:nvPr>
        </p:nvSpPr>
        <p:spPr>
          <a:noFill/>
          <a:ln>
            <a:noFill/>
          </a:ln>
        </p:spPr>
        <p:txBody>
          <a:bodyPr anchor="ctr"/>
          <a:lstStyle/>
          <a:p>
            <a:pPr algn="ctr" eaLnBrk="1" hangingPunct="1"/>
            <a:fld id="{9A0DB2DC-4C9A-4742-B13C-FB6460FD3503}" type="slidenum">
              <a:rPr lang="zh-CN" altLang="en-US" sz="2000" b="1" dirty="0">
                <a:solidFill>
                  <a:schemeClr val="bg1"/>
                </a:solidFill>
              </a:rPr>
              <a:t>6</a:t>
            </a:fld>
            <a:endParaRPr lang="zh-CN" altLang="en-US" sz="2000" b="1" dirty="0">
              <a:solidFill>
                <a:schemeClr val="bg1"/>
              </a:solidFill>
            </a:endParaRPr>
          </a:p>
        </p:txBody>
      </p:sp>
      <p:sp>
        <p:nvSpPr>
          <p:cNvPr id="21" name="矩形 20"/>
          <p:cNvSpPr/>
          <p:nvPr/>
        </p:nvSpPr>
        <p:spPr>
          <a:xfrm>
            <a:off x="394138" y="1166648"/>
            <a:ext cx="11319642" cy="5092262"/>
          </a:xfrm>
          <a:prstGeom prst="rect">
            <a:avLst/>
          </a:prstGeom>
          <a:noFill/>
          <a:ln>
            <a:solidFill>
              <a:srgbClr val="453D3A"/>
            </a:solidFill>
          </a:ln>
          <a:extLst>
            <a:ext uri="{909E8E84-426E-40DD-AFC4-6F175D3DCCD1}">
              <a14:hiddenFill xmlns:a14="http://schemas.microsoft.com/office/drawing/2010/main">
                <a:solidFill>
                  <a:srgbClr val="ECECEC"/>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lvl="1" rtl="0" eaLnBrk="1" fontAlgn="auto" hangingPunct="1">
              <a:spcBef>
                <a:spcPts val="0"/>
              </a:spcBef>
              <a:spcAft>
                <a:spcPts val="600"/>
              </a:spcAft>
              <a:defRPr/>
            </a:pPr>
            <a:r>
              <a:rPr lang="zh-CN" altLang="en-US" sz="3000" b="1" dirty="0" smtClean="0">
                <a:solidFill>
                  <a:srgbClr val="002060"/>
                </a:solidFill>
                <a:latin typeface="微软雅黑" panose="020B0503020204020204" pitchFamily="34" charset="-122"/>
                <a:ea typeface="微软雅黑" panose="020B0503020204020204" pitchFamily="34" charset="-122"/>
              </a:rPr>
              <a:t>无创</a:t>
            </a:r>
            <a:r>
              <a:rPr lang="zh-CN" altLang="en-US" sz="3000" b="1" dirty="0">
                <a:solidFill>
                  <a:srgbClr val="002060"/>
                </a:solidFill>
                <a:latin typeface="微软雅黑" panose="020B0503020204020204" pitchFamily="34" charset="-122"/>
                <a:ea typeface="微软雅黑" panose="020B0503020204020204" pitchFamily="34" charset="-122"/>
              </a:rPr>
              <a:t>产</a:t>
            </a:r>
            <a:r>
              <a:rPr lang="zh-CN" altLang="en-US" sz="3000" b="1" dirty="0" smtClean="0">
                <a:solidFill>
                  <a:srgbClr val="002060"/>
                </a:solidFill>
                <a:latin typeface="微软雅黑" panose="020B0503020204020204" pitchFamily="34" charset="-122"/>
                <a:ea typeface="微软雅黑" panose="020B0503020204020204" pitchFamily="34" charset="-122"/>
              </a:rPr>
              <a:t>检（</a:t>
            </a:r>
            <a:r>
              <a:rPr lang="zh-CN" altLang="en-US" sz="3000" b="1" dirty="0">
                <a:solidFill>
                  <a:srgbClr val="002060"/>
                </a:solidFill>
                <a:latin typeface="微软雅黑" panose="020B0503020204020204" pitchFamily="34" charset="-122"/>
                <a:ea typeface="微软雅黑" panose="020B0503020204020204" pitchFamily="34" charset="-122"/>
              </a:rPr>
              <a:t>直接</a:t>
            </a:r>
            <a:r>
              <a:rPr lang="zh-CN" altLang="en-US" sz="3000" b="1" dirty="0" smtClean="0">
                <a:solidFill>
                  <a:srgbClr val="002060"/>
                </a:solidFill>
                <a:latin typeface="微软雅黑" panose="020B0503020204020204" pitchFamily="34" charset="-122"/>
                <a:ea typeface="微软雅黑" panose="020B0503020204020204" pitchFamily="34" charset="-122"/>
              </a:rPr>
              <a:t>）</a:t>
            </a:r>
            <a:r>
              <a:rPr lang="en-US" altLang="zh-CN" sz="3000" b="1" dirty="0" smtClean="0">
                <a:solidFill>
                  <a:srgbClr val="002060"/>
                </a:solidFill>
                <a:latin typeface="微软雅黑" panose="020B0503020204020204" pitchFamily="34" charset="-122"/>
                <a:ea typeface="微软雅黑" panose="020B0503020204020204" pitchFamily="34" charset="-122"/>
              </a:rPr>
              <a:t>:</a:t>
            </a:r>
          </a:p>
          <a:p>
            <a:pPr lvl="1" rtl="0" eaLnBrk="1" fontAlgn="auto" hangingPunct="1">
              <a:spcBef>
                <a:spcPts val="0"/>
              </a:spcBef>
              <a:spcAft>
                <a:spcPts val="600"/>
              </a:spcAft>
              <a:defRPr/>
            </a:pPr>
            <a:r>
              <a:rPr lang="en-US" altLang="zh-CN" sz="2000" dirty="0">
                <a:solidFill>
                  <a:schemeClr val="tx1"/>
                </a:solidFill>
                <a:latin typeface="Times New Roman" panose="02020603050405020304" pitchFamily="18" charset="0"/>
                <a:ea typeface="华文中宋" panose="02010600040101010101" charset="-122"/>
              </a:rPr>
              <a:t>3</a:t>
            </a:r>
            <a:r>
              <a:rPr lang="zh-CN" altLang="en-US" sz="2000" dirty="0">
                <a:solidFill>
                  <a:schemeClr val="tx1"/>
                </a:solidFill>
                <a:latin typeface="Times New Roman" panose="02020603050405020304" pitchFamily="18" charset="0"/>
                <a:ea typeface="华文中宋" panose="02010600040101010101" charset="-122"/>
              </a:rPr>
              <a:t>） </a:t>
            </a:r>
            <a:r>
              <a:rPr lang="zh-CN" altLang="en-US" sz="2000" dirty="0" smtClean="0">
                <a:solidFill>
                  <a:schemeClr val="tx1"/>
                </a:solidFill>
                <a:latin typeface="Times New Roman" panose="02020603050405020304" pitchFamily="18" charset="0"/>
                <a:ea typeface="华文中宋" panose="02010600040101010101" charset="-122"/>
              </a:rPr>
              <a:t>直接分离检查胎儿有核细胞</a:t>
            </a:r>
            <a:endParaRPr lang="en-US" altLang="zh-CN" sz="2000" dirty="0" smtClean="0">
              <a:solidFill>
                <a:schemeClr val="tx1"/>
              </a:solidFill>
              <a:latin typeface="Times New Roman" panose="02020603050405020304" pitchFamily="18" charset="0"/>
              <a:ea typeface="华文中宋" panose="02010600040101010101" charset="-122"/>
            </a:endParaRPr>
          </a:p>
          <a:p>
            <a:pPr marL="1428750" lvl="2" indent="-514350" rtl="0" eaLnBrk="1" fontAlgn="auto" hangingPunct="1">
              <a:spcBef>
                <a:spcPts val="0"/>
              </a:spcBef>
              <a:spcAft>
                <a:spcPts val="600"/>
              </a:spcAft>
              <a:buFont typeface="Wingdings" panose="05000000000000000000" pitchFamily="2" charset="2"/>
              <a:buChar char="§"/>
              <a:defRPr/>
            </a:pPr>
            <a:r>
              <a:rPr lang="zh-CN" altLang="en-US" sz="2000" dirty="0" smtClean="0">
                <a:solidFill>
                  <a:schemeClr val="tx1"/>
                </a:solidFill>
                <a:latin typeface="Times New Roman" panose="02020603050405020304" pitchFamily="18" charset="0"/>
                <a:ea typeface="华文中宋" panose="02010600040101010101" charset="-122"/>
              </a:rPr>
              <a:t>从孕妇的血液中直接检测胎儿的染色体异常，难度</a:t>
            </a:r>
            <a:r>
              <a:rPr lang="zh-CN" altLang="en-US" sz="2000" dirty="0">
                <a:solidFill>
                  <a:schemeClr val="tx1"/>
                </a:solidFill>
                <a:latin typeface="Times New Roman" panose="02020603050405020304" pitchFamily="18" charset="0"/>
                <a:ea typeface="华文中宋" panose="02010600040101010101" charset="-122"/>
              </a:rPr>
              <a:t>较高</a:t>
            </a:r>
            <a:r>
              <a:rPr lang="zh-CN" altLang="en-US" sz="2000" dirty="0" smtClean="0">
                <a:solidFill>
                  <a:schemeClr val="tx1"/>
                </a:solidFill>
                <a:latin typeface="Times New Roman" panose="02020603050405020304" pitchFamily="18" charset="0"/>
                <a:ea typeface="华文中宋" panose="02010600040101010101" charset="-122"/>
              </a:rPr>
              <a:t>。</a:t>
            </a:r>
            <a:endParaRPr lang="en-US" altLang="zh-CN" sz="2000" dirty="0">
              <a:solidFill>
                <a:schemeClr val="tx1"/>
              </a:solidFill>
              <a:latin typeface="Times New Roman" panose="02020603050405020304" pitchFamily="18" charset="0"/>
              <a:ea typeface="华文中宋" panose="02010600040101010101" charset="-122"/>
            </a:endParaRPr>
          </a:p>
          <a:p>
            <a:pPr rtl="0" eaLnBrk="1" fontAlgn="auto" hangingPunct="1">
              <a:spcBef>
                <a:spcPts val="0"/>
              </a:spcBef>
              <a:spcAft>
                <a:spcPts val="600"/>
              </a:spcAft>
              <a:defRPr/>
            </a:pPr>
            <a:endParaRPr lang="en-US" altLang="zh-CN" sz="200" b="1" dirty="0">
              <a:solidFill>
                <a:schemeClr val="tx1"/>
              </a:solidFill>
              <a:latin typeface="Times New Roman" panose="02020603050405020304" pitchFamily="18" charset="0"/>
              <a:ea typeface="华文中宋" panose="02010600040101010101" charset="-122"/>
            </a:endParaRPr>
          </a:p>
          <a:p>
            <a:pPr lvl="1" rtl="0" eaLnBrk="1" fontAlgn="auto" hangingPunct="1">
              <a:spcBef>
                <a:spcPts val="0"/>
              </a:spcBef>
              <a:spcAft>
                <a:spcPts val="600"/>
              </a:spcAft>
              <a:defRPr/>
            </a:pPr>
            <a:r>
              <a:rPr lang="zh-CN" altLang="en-US" sz="2000" b="1" dirty="0" smtClean="0">
                <a:solidFill>
                  <a:schemeClr val="tx1"/>
                </a:solidFill>
                <a:latin typeface="Times New Roman" panose="02020603050405020304" pitchFamily="18" charset="0"/>
                <a:ea typeface="华文中宋" panose="02010600040101010101" charset="-122"/>
              </a:rPr>
              <a:t>基于孕妇外周血中的游离胎儿</a:t>
            </a:r>
            <a:r>
              <a:rPr lang="en-US" altLang="zh-CN" sz="2000" b="1" dirty="0" smtClean="0">
                <a:solidFill>
                  <a:schemeClr val="tx1"/>
                </a:solidFill>
                <a:latin typeface="Times New Roman" panose="02020603050405020304" pitchFamily="18" charset="0"/>
                <a:ea typeface="华文中宋" panose="02010600040101010101" charset="-122"/>
              </a:rPr>
              <a:t>DNA(cell-free fetal DNA, </a:t>
            </a:r>
            <a:r>
              <a:rPr lang="en-US" altLang="zh-CN" sz="2000" b="1" dirty="0" err="1" smtClean="0">
                <a:solidFill>
                  <a:schemeClr val="tx1"/>
                </a:solidFill>
                <a:latin typeface="Times New Roman" panose="02020603050405020304" pitchFamily="18" charset="0"/>
                <a:ea typeface="华文中宋" panose="02010600040101010101" charset="-122"/>
              </a:rPr>
              <a:t>cffDNA</a:t>
            </a:r>
            <a:r>
              <a:rPr lang="en-US" altLang="zh-CN" sz="2000" b="1" dirty="0" smtClean="0">
                <a:solidFill>
                  <a:schemeClr val="tx1"/>
                </a:solidFill>
                <a:latin typeface="Times New Roman" panose="02020603050405020304" pitchFamily="18" charset="0"/>
                <a:ea typeface="华文中宋" panose="02010600040101010101" charset="-122"/>
              </a:rPr>
              <a:t>)</a:t>
            </a:r>
            <a:r>
              <a:rPr lang="zh-CN" altLang="en-US" sz="2000" b="1" dirty="0" smtClean="0">
                <a:solidFill>
                  <a:schemeClr val="tx1"/>
                </a:solidFill>
                <a:latin typeface="Times New Roman" panose="02020603050405020304" pitchFamily="18" charset="0"/>
                <a:ea typeface="华文中宋" panose="02010600040101010101" charset="-122"/>
              </a:rPr>
              <a:t>的发现提出如下几种方法：</a:t>
            </a:r>
            <a:endParaRPr lang="en-US" altLang="zh-CN" sz="2000" b="1" dirty="0">
              <a:solidFill>
                <a:schemeClr val="tx1"/>
              </a:solidFill>
              <a:latin typeface="Times New Roman" panose="02020603050405020304" pitchFamily="18" charset="0"/>
              <a:ea typeface="华文中宋" panose="02010600040101010101" charset="-122"/>
            </a:endParaRPr>
          </a:p>
          <a:p>
            <a:pPr lvl="1" rtl="0" eaLnBrk="1" fontAlgn="auto" hangingPunct="1">
              <a:spcBef>
                <a:spcPts val="0"/>
              </a:spcBef>
              <a:spcAft>
                <a:spcPts val="600"/>
              </a:spcAft>
              <a:defRPr/>
            </a:pPr>
            <a:r>
              <a:rPr lang="en-US" altLang="zh-CN" sz="2000" dirty="0">
                <a:solidFill>
                  <a:schemeClr val="tx1"/>
                </a:solidFill>
                <a:latin typeface="Times New Roman" panose="02020603050405020304" pitchFamily="18" charset="0"/>
                <a:ea typeface="华文中宋" panose="02010600040101010101" charset="-122"/>
              </a:rPr>
              <a:t>4</a:t>
            </a:r>
            <a:r>
              <a:rPr lang="zh-CN" altLang="en-US" sz="2000" dirty="0" smtClean="0">
                <a:solidFill>
                  <a:schemeClr val="tx1"/>
                </a:solidFill>
                <a:latin typeface="Times New Roman" panose="02020603050405020304" pitchFamily="18" charset="0"/>
                <a:ea typeface="华文中宋" panose="02010600040101010101" charset="-122"/>
              </a:rPr>
              <a:t>） </a:t>
            </a:r>
            <a:r>
              <a:rPr lang="en-US" altLang="zh-CN" sz="2000" dirty="0" smtClean="0">
                <a:solidFill>
                  <a:schemeClr val="tx1"/>
                </a:solidFill>
                <a:latin typeface="Times New Roman" panose="02020603050405020304" pitchFamily="18" charset="0"/>
                <a:ea typeface="华文中宋" panose="02010600040101010101" charset="-122"/>
              </a:rPr>
              <a:t>RNA-SNP/</a:t>
            </a:r>
            <a:r>
              <a:rPr lang="zh-CN" altLang="en-US" sz="2000" dirty="0" smtClean="0">
                <a:solidFill>
                  <a:schemeClr val="tx1"/>
                </a:solidFill>
                <a:latin typeface="Times New Roman" panose="02020603050405020304" pitchFamily="18" charset="0"/>
                <a:ea typeface="华文中宋" panose="02010600040101010101" charset="-122"/>
              </a:rPr>
              <a:t>表观遗传学等位基因比例法</a:t>
            </a:r>
            <a:endParaRPr lang="en-US" altLang="zh-CN" sz="2000" dirty="0">
              <a:solidFill>
                <a:schemeClr val="tx1"/>
              </a:solidFill>
              <a:latin typeface="Times New Roman" panose="02020603050405020304" pitchFamily="18" charset="0"/>
              <a:ea typeface="华文中宋" panose="02010600040101010101" charset="-122"/>
            </a:endParaRPr>
          </a:p>
          <a:p>
            <a:pPr marL="1371600" lvl="2" indent="-457200" rtl="0" eaLnBrk="1" fontAlgn="auto" hangingPunct="1">
              <a:spcBef>
                <a:spcPts val="0"/>
              </a:spcBef>
              <a:spcAft>
                <a:spcPts val="600"/>
              </a:spcAft>
              <a:buFont typeface="Wingdings" panose="05000000000000000000" pitchFamily="2" charset="2"/>
              <a:buChar char="§"/>
              <a:defRPr/>
            </a:pPr>
            <a:r>
              <a:rPr lang="zh-CN" altLang="en-US" sz="2000" dirty="0" smtClean="0">
                <a:solidFill>
                  <a:schemeClr val="tx1"/>
                </a:solidFill>
                <a:latin typeface="Times New Roman" panose="02020603050405020304" pitchFamily="18" charset="0"/>
                <a:ea typeface="华文中宋" panose="02010600040101010101" charset="-122"/>
              </a:rPr>
              <a:t>方法：利用等位基因的</a:t>
            </a:r>
            <a:r>
              <a:rPr lang="en-US" altLang="zh-CN" sz="2000" dirty="0" smtClean="0">
                <a:solidFill>
                  <a:schemeClr val="tx1"/>
                </a:solidFill>
                <a:latin typeface="Times New Roman" panose="02020603050405020304" pitchFamily="18" charset="0"/>
                <a:ea typeface="华文中宋" panose="02010600040101010101" charset="-122"/>
              </a:rPr>
              <a:t>SNP</a:t>
            </a:r>
            <a:r>
              <a:rPr lang="zh-CN" altLang="en-US" sz="2000" dirty="0" smtClean="0">
                <a:solidFill>
                  <a:schemeClr val="tx1"/>
                </a:solidFill>
                <a:latin typeface="Times New Roman" panose="02020603050405020304" pitchFamily="18" charset="0"/>
                <a:ea typeface="华文中宋" panose="02010600040101010101" charset="-122"/>
              </a:rPr>
              <a:t>检测测量胎盘特有的甲基化核酸分子；</a:t>
            </a:r>
            <a:endParaRPr lang="en-US" altLang="zh-CN" sz="2000" dirty="0" smtClean="0">
              <a:solidFill>
                <a:schemeClr val="tx1"/>
              </a:solidFill>
              <a:latin typeface="Times New Roman" panose="02020603050405020304" pitchFamily="18" charset="0"/>
              <a:ea typeface="华文中宋" panose="02010600040101010101" charset="-122"/>
            </a:endParaRPr>
          </a:p>
          <a:p>
            <a:pPr marL="1371600" lvl="2" indent="-457200" rtl="0" eaLnBrk="1" fontAlgn="auto" hangingPunct="1">
              <a:spcBef>
                <a:spcPts val="0"/>
              </a:spcBef>
              <a:spcAft>
                <a:spcPts val="600"/>
              </a:spcAft>
              <a:buFont typeface="Wingdings" panose="05000000000000000000" pitchFamily="2" charset="2"/>
              <a:buChar char="§"/>
              <a:defRPr/>
            </a:pPr>
            <a:r>
              <a:rPr lang="zh-CN" altLang="en-US" sz="2000" dirty="0">
                <a:solidFill>
                  <a:schemeClr val="tx1"/>
                </a:solidFill>
                <a:latin typeface="Times New Roman" panose="02020603050405020304" pitchFamily="18" charset="0"/>
                <a:ea typeface="华文中宋" panose="02010600040101010101" charset="-122"/>
              </a:rPr>
              <a:t>仅</a:t>
            </a:r>
            <a:r>
              <a:rPr lang="zh-CN" altLang="en-US" sz="2000" dirty="0" smtClean="0">
                <a:solidFill>
                  <a:schemeClr val="tx1"/>
                </a:solidFill>
                <a:latin typeface="Times New Roman" panose="02020603050405020304" pitchFamily="18" charset="0"/>
                <a:ea typeface="华文中宋" panose="02010600040101010101" charset="-122"/>
              </a:rPr>
              <a:t>能用于胎儿杂合位点的</a:t>
            </a:r>
            <a:r>
              <a:rPr lang="en-US" altLang="zh-CN" sz="2000" dirty="0" smtClean="0">
                <a:solidFill>
                  <a:schemeClr val="tx1"/>
                </a:solidFill>
                <a:latin typeface="Times New Roman" panose="02020603050405020304" pitchFamily="18" charset="0"/>
                <a:ea typeface="华文中宋" panose="02010600040101010101" charset="-122"/>
              </a:rPr>
              <a:t>SNP</a:t>
            </a:r>
            <a:r>
              <a:rPr lang="zh-CN" altLang="en-US" sz="2000" dirty="0" smtClean="0">
                <a:solidFill>
                  <a:schemeClr val="tx1"/>
                </a:solidFill>
                <a:latin typeface="Times New Roman" panose="02020603050405020304" pitchFamily="18" charset="0"/>
                <a:ea typeface="华文中宋" panose="02010600040101010101" charset="-122"/>
              </a:rPr>
              <a:t>分析；</a:t>
            </a:r>
            <a:endParaRPr lang="en-US" altLang="zh-CN" sz="2000" dirty="0" smtClean="0">
              <a:solidFill>
                <a:schemeClr val="tx1"/>
              </a:solidFill>
              <a:latin typeface="Times New Roman" panose="02020603050405020304" pitchFamily="18" charset="0"/>
              <a:ea typeface="华文中宋" panose="02010600040101010101" charset="-122"/>
            </a:endParaRPr>
          </a:p>
          <a:p>
            <a:pPr marL="1371600" lvl="2" indent="-457200" rtl="0" eaLnBrk="1" fontAlgn="auto" hangingPunct="1">
              <a:spcBef>
                <a:spcPts val="0"/>
              </a:spcBef>
              <a:spcAft>
                <a:spcPts val="600"/>
              </a:spcAft>
              <a:buFont typeface="Wingdings" panose="05000000000000000000" pitchFamily="2" charset="2"/>
              <a:buChar char="§"/>
              <a:defRPr/>
            </a:pPr>
            <a:r>
              <a:rPr lang="zh-CN" altLang="en-US" sz="2000" dirty="0" smtClean="0">
                <a:solidFill>
                  <a:schemeClr val="tx1"/>
                </a:solidFill>
                <a:latin typeface="Times New Roman" panose="02020603050405020304" pitchFamily="18" charset="0"/>
                <a:ea typeface="华文中宋" panose="02010600040101010101" charset="-122"/>
              </a:rPr>
              <a:t>需大量的标记来提高该检测方法的人口覆盖度（普及使用）。</a:t>
            </a:r>
            <a:endParaRPr lang="en-US" altLang="zh-CN" sz="2000" dirty="0" smtClean="0">
              <a:solidFill>
                <a:schemeClr val="tx1"/>
              </a:solidFill>
              <a:latin typeface="Times New Roman" panose="02020603050405020304" pitchFamily="18" charset="0"/>
              <a:ea typeface="华文中宋" panose="02010600040101010101" charset="-122"/>
            </a:endParaRPr>
          </a:p>
          <a:p>
            <a:pPr lvl="1" rtl="0" eaLnBrk="1" fontAlgn="auto" hangingPunct="1">
              <a:spcBef>
                <a:spcPts val="0"/>
              </a:spcBef>
              <a:spcAft>
                <a:spcPts val="600"/>
              </a:spcAft>
              <a:defRPr/>
            </a:pPr>
            <a:r>
              <a:rPr lang="en-US" altLang="zh-CN" sz="2000" dirty="0">
                <a:solidFill>
                  <a:schemeClr val="tx1"/>
                </a:solidFill>
                <a:latin typeface="Times New Roman" panose="02020603050405020304" pitchFamily="18" charset="0"/>
                <a:ea typeface="华文中宋" panose="02010600040101010101" charset="-122"/>
              </a:rPr>
              <a:t>5</a:t>
            </a:r>
            <a:r>
              <a:rPr lang="zh-CN" altLang="en-US" sz="2000" dirty="0">
                <a:solidFill>
                  <a:schemeClr val="tx1"/>
                </a:solidFill>
                <a:latin typeface="Times New Roman" panose="02020603050405020304" pitchFamily="18" charset="0"/>
                <a:ea typeface="华文中宋" panose="02010600040101010101" charset="-122"/>
              </a:rPr>
              <a:t>） </a:t>
            </a:r>
            <a:r>
              <a:rPr lang="zh-CN" altLang="en-US" sz="2000" dirty="0" smtClean="0">
                <a:solidFill>
                  <a:schemeClr val="tx1"/>
                </a:solidFill>
                <a:latin typeface="Times New Roman" panose="02020603050405020304" pitchFamily="18" charset="0"/>
                <a:ea typeface="华文中宋" panose="02010600040101010101" charset="-122"/>
              </a:rPr>
              <a:t>多态性独立</a:t>
            </a:r>
            <a:r>
              <a:rPr lang="zh-CN" altLang="en-US" sz="2000" dirty="0">
                <a:solidFill>
                  <a:schemeClr val="tx1"/>
                </a:solidFill>
                <a:latin typeface="Times New Roman" panose="02020603050405020304" pitchFamily="18" charset="0"/>
                <a:ea typeface="华文中宋" panose="02010600040101010101" charset="-122"/>
              </a:rPr>
              <a:t>检测法</a:t>
            </a:r>
            <a:r>
              <a:rPr lang="en-US" altLang="zh-CN" sz="2000" dirty="0">
                <a:solidFill>
                  <a:schemeClr val="tx1"/>
                </a:solidFill>
                <a:latin typeface="Times New Roman" panose="02020603050405020304" pitchFamily="18" charset="0"/>
                <a:ea typeface="华文中宋" panose="02010600040101010101" charset="-122"/>
              </a:rPr>
              <a:t>(polymorphism independent methods)</a:t>
            </a:r>
          </a:p>
          <a:p>
            <a:pPr marL="1371600" lvl="2" indent="-457200" rtl="0" eaLnBrk="1" fontAlgn="auto" hangingPunct="1">
              <a:spcBef>
                <a:spcPts val="0"/>
              </a:spcBef>
              <a:spcAft>
                <a:spcPts val="600"/>
              </a:spcAft>
              <a:buFont typeface="Wingdings" panose="05000000000000000000" pitchFamily="2" charset="2"/>
              <a:buChar char="§"/>
              <a:defRPr/>
            </a:pPr>
            <a:r>
              <a:rPr lang="zh-CN" altLang="en-US" sz="2000" dirty="0" smtClean="0">
                <a:solidFill>
                  <a:schemeClr val="tx1"/>
                </a:solidFill>
                <a:latin typeface="Times New Roman" panose="02020603050405020304" pitchFamily="18" charset="0"/>
                <a:ea typeface="华文中宋" panose="02010600040101010101" charset="-122"/>
              </a:rPr>
              <a:t>方法：利用</a:t>
            </a:r>
            <a:r>
              <a:rPr lang="zh-CN" altLang="en-US" sz="2000" dirty="0">
                <a:solidFill>
                  <a:schemeClr val="tx1"/>
                </a:solidFill>
                <a:latin typeface="Times New Roman" panose="02020603050405020304" pitchFamily="18" charset="0"/>
                <a:ea typeface="华文中宋" panose="02010600040101010101" charset="-122"/>
              </a:rPr>
              <a:t>高精度的数字</a:t>
            </a:r>
            <a:r>
              <a:rPr lang="en-US" altLang="zh-CN" sz="2000" dirty="0">
                <a:solidFill>
                  <a:schemeClr val="tx1"/>
                </a:solidFill>
                <a:latin typeface="Times New Roman" panose="02020603050405020304" pitchFamily="18" charset="0"/>
                <a:ea typeface="华文中宋" panose="02010600040101010101" charset="-122"/>
              </a:rPr>
              <a:t>PCR</a:t>
            </a:r>
            <a:r>
              <a:rPr lang="zh-CN" altLang="en-US" sz="2000" dirty="0" smtClean="0">
                <a:solidFill>
                  <a:schemeClr val="tx1"/>
                </a:solidFill>
                <a:latin typeface="Times New Roman" panose="02020603050405020304" pitchFamily="18" charset="0"/>
                <a:ea typeface="华文中宋" panose="02010600040101010101" charset="-122"/>
              </a:rPr>
              <a:t>技术检测</a:t>
            </a:r>
            <a:r>
              <a:rPr lang="zh-CN" altLang="en-US" sz="2000" dirty="0">
                <a:solidFill>
                  <a:schemeClr val="tx1"/>
                </a:solidFill>
                <a:latin typeface="Times New Roman" panose="02020603050405020304" pitchFamily="18" charset="0"/>
                <a:ea typeface="华文中宋" panose="02010600040101010101" charset="-122"/>
              </a:rPr>
              <a:t>常见的非整倍型的染色体</a:t>
            </a:r>
            <a:r>
              <a:rPr lang="en-US" altLang="zh-CN" sz="2000" dirty="0">
                <a:solidFill>
                  <a:schemeClr val="tx1"/>
                </a:solidFill>
                <a:latin typeface="Times New Roman" panose="02020603050405020304" pitchFamily="18" charset="0"/>
                <a:ea typeface="华文中宋" panose="02010600040101010101" charset="-122"/>
              </a:rPr>
              <a:t>(</a:t>
            </a:r>
            <a:r>
              <a:rPr lang="zh-CN" altLang="en-US" sz="2000" dirty="0" smtClean="0">
                <a:solidFill>
                  <a:schemeClr val="tx1"/>
                </a:solidFill>
                <a:latin typeface="Times New Roman" panose="02020603050405020304" pitchFamily="18" charset="0"/>
                <a:ea typeface="华文中宋" panose="02010600040101010101" charset="-122"/>
              </a:rPr>
              <a:t>如：</a:t>
            </a:r>
            <a:r>
              <a:rPr lang="en-US" altLang="zh-CN" sz="2000" dirty="0" smtClean="0">
                <a:solidFill>
                  <a:schemeClr val="tx1"/>
                </a:solidFill>
                <a:latin typeface="Times New Roman" panose="02020603050405020304" pitchFamily="18" charset="0"/>
                <a:ea typeface="华文中宋" panose="02010600040101010101" charset="-122"/>
              </a:rPr>
              <a:t>21</a:t>
            </a:r>
            <a:r>
              <a:rPr lang="zh-CN" altLang="en-US" sz="2000" dirty="0">
                <a:solidFill>
                  <a:schemeClr val="tx1"/>
                </a:solidFill>
                <a:latin typeface="Times New Roman" panose="02020603050405020304" pitchFamily="18" charset="0"/>
                <a:ea typeface="华文中宋" panose="02010600040101010101" charset="-122"/>
              </a:rPr>
              <a:t>号染色体</a:t>
            </a:r>
            <a:r>
              <a:rPr lang="en-US" altLang="zh-CN" sz="2000" dirty="0">
                <a:solidFill>
                  <a:schemeClr val="tx1"/>
                </a:solidFill>
                <a:latin typeface="Times New Roman" panose="02020603050405020304" pitchFamily="18" charset="0"/>
                <a:ea typeface="华文中宋" panose="02010600040101010101" charset="-122"/>
              </a:rPr>
              <a:t>)</a:t>
            </a:r>
            <a:r>
              <a:rPr lang="zh-CN" altLang="en-US" sz="2000" dirty="0">
                <a:solidFill>
                  <a:schemeClr val="tx1"/>
                </a:solidFill>
                <a:latin typeface="Times New Roman" panose="02020603050405020304" pitchFamily="18" charset="0"/>
                <a:ea typeface="华文中宋" panose="02010600040101010101" charset="-122"/>
              </a:rPr>
              <a:t>的染色体相对量</a:t>
            </a:r>
            <a:r>
              <a:rPr lang="en-US" altLang="zh-CN" sz="2000" dirty="0">
                <a:solidFill>
                  <a:schemeClr val="tx1"/>
                </a:solidFill>
                <a:latin typeface="Times New Roman" panose="02020603050405020304" pitchFamily="18" charset="0"/>
                <a:ea typeface="华文中宋" panose="02010600040101010101" charset="-122"/>
              </a:rPr>
              <a:t>(relative chromosomal dosage, RCD)</a:t>
            </a:r>
            <a:r>
              <a:rPr lang="zh-CN" altLang="en-US" sz="2000" dirty="0" smtClean="0">
                <a:solidFill>
                  <a:schemeClr val="tx1"/>
                </a:solidFill>
                <a:latin typeface="Times New Roman" panose="02020603050405020304" pitchFamily="18" charset="0"/>
                <a:ea typeface="华文中宋" panose="02010600040101010101" charset="-122"/>
              </a:rPr>
              <a:t>，</a:t>
            </a:r>
            <a:r>
              <a:rPr lang="zh-CN" altLang="en-US" sz="2000" dirty="0">
                <a:solidFill>
                  <a:schemeClr val="tx1"/>
                </a:solidFill>
                <a:latin typeface="Times New Roman" panose="02020603050405020304" pitchFamily="18" charset="0"/>
                <a:ea typeface="华文中宋" panose="02010600040101010101" charset="-122"/>
              </a:rPr>
              <a:t>判断</a:t>
            </a:r>
            <a:r>
              <a:rPr lang="zh-CN" altLang="en-US" sz="2000" dirty="0" smtClean="0">
                <a:solidFill>
                  <a:schemeClr val="tx1"/>
                </a:solidFill>
                <a:latin typeface="Times New Roman" panose="02020603050405020304" pitchFamily="18" charset="0"/>
                <a:ea typeface="华文中宋" panose="02010600040101010101" charset="-122"/>
              </a:rPr>
              <a:t>是否</a:t>
            </a:r>
            <a:r>
              <a:rPr lang="zh-CN" altLang="en-US" sz="2000" dirty="0">
                <a:solidFill>
                  <a:schemeClr val="tx1"/>
                </a:solidFill>
                <a:latin typeface="Times New Roman" panose="02020603050405020304" pitchFamily="18" charset="0"/>
                <a:ea typeface="华文中宋" panose="02010600040101010101" charset="-122"/>
              </a:rPr>
              <a:t>存在异倍体情况；</a:t>
            </a:r>
            <a:endParaRPr lang="en-US" altLang="zh-CN" sz="2000" dirty="0">
              <a:solidFill>
                <a:schemeClr val="tx1"/>
              </a:solidFill>
              <a:latin typeface="Times New Roman" panose="02020603050405020304" pitchFamily="18" charset="0"/>
              <a:ea typeface="华文中宋" panose="02010600040101010101" charset="-122"/>
            </a:endParaRPr>
          </a:p>
          <a:p>
            <a:pPr marL="1371600" lvl="2" indent="-457200" rtl="0" eaLnBrk="1" fontAlgn="auto" hangingPunct="1">
              <a:spcBef>
                <a:spcPts val="0"/>
              </a:spcBef>
              <a:spcAft>
                <a:spcPts val="600"/>
              </a:spcAft>
              <a:buFont typeface="Wingdings" panose="05000000000000000000" pitchFamily="2" charset="2"/>
              <a:buChar char="§"/>
              <a:defRPr/>
            </a:pPr>
            <a:r>
              <a:rPr lang="zh-CN" altLang="en-US" sz="2000" smtClean="0">
                <a:solidFill>
                  <a:schemeClr val="tx1"/>
                </a:solidFill>
                <a:latin typeface="Times New Roman" panose="02020603050405020304" pitchFamily="18" charset="0"/>
                <a:ea typeface="华文中宋" panose="02010600040101010101" charset="-122"/>
              </a:rPr>
              <a:t>问题</a:t>
            </a:r>
            <a:r>
              <a:rPr lang="zh-CN" altLang="en-US" sz="2000" dirty="0" smtClean="0">
                <a:solidFill>
                  <a:schemeClr val="tx1"/>
                </a:solidFill>
                <a:latin typeface="Times New Roman" panose="02020603050405020304" pitchFamily="18" charset="0"/>
                <a:ea typeface="华文中宋" panose="02010600040101010101" charset="-122"/>
              </a:rPr>
              <a:t>是孕妇血浆中胎儿的</a:t>
            </a:r>
            <a:r>
              <a:rPr lang="en-US" altLang="zh-CN" sz="2000" dirty="0" smtClean="0">
                <a:solidFill>
                  <a:schemeClr val="tx1"/>
                </a:solidFill>
                <a:latin typeface="Times New Roman" panose="02020603050405020304" pitchFamily="18" charset="0"/>
                <a:ea typeface="华文中宋" panose="02010600040101010101" charset="-122"/>
              </a:rPr>
              <a:t>DNA</a:t>
            </a:r>
            <a:r>
              <a:rPr lang="zh-CN" altLang="en-US" sz="2000" dirty="0" smtClean="0">
                <a:solidFill>
                  <a:schemeClr val="tx1"/>
                </a:solidFill>
                <a:latin typeface="Times New Roman" panose="02020603050405020304" pitchFamily="18" charset="0"/>
                <a:ea typeface="华文中宋" panose="02010600040101010101" charset="-122"/>
              </a:rPr>
              <a:t>含量很少，需要</a:t>
            </a:r>
            <a:r>
              <a:rPr lang="zh-CN" altLang="en-US" sz="2000" dirty="0">
                <a:solidFill>
                  <a:schemeClr val="tx1"/>
                </a:solidFill>
                <a:latin typeface="Times New Roman" panose="02020603050405020304" pitchFamily="18" charset="0"/>
                <a:ea typeface="华文中宋" panose="02010600040101010101" charset="-122"/>
              </a:rPr>
              <a:t>大量的孕妇血浆样本供实验分析</a:t>
            </a:r>
            <a:r>
              <a:rPr lang="zh-CN" altLang="en-US" sz="2000" dirty="0" smtClean="0">
                <a:solidFill>
                  <a:schemeClr val="tx1"/>
                </a:solidFill>
                <a:latin typeface="Times New Roman" panose="02020603050405020304" pitchFamily="18" charset="0"/>
                <a:ea typeface="华文中宋" panose="02010600040101010101" charset="-122"/>
              </a:rPr>
              <a:t>。</a:t>
            </a:r>
            <a:endParaRPr lang="en-US" altLang="zh-CN" sz="2000" dirty="0">
              <a:solidFill>
                <a:schemeClr val="tx1"/>
              </a:solidFill>
              <a:latin typeface="Times New Roman" panose="02020603050405020304" pitchFamily="18" charset="0"/>
              <a:ea typeface="华文中宋" panose="02010600040101010101" charset="-122"/>
            </a:endParaRPr>
          </a:p>
        </p:txBody>
      </p:sp>
    </p:spTree>
    <p:extLst>
      <p:ext uri="{BB962C8B-B14F-4D97-AF65-F5344CB8AC3E}">
        <p14:creationId xmlns:p14="http://schemas.microsoft.com/office/powerpoint/2010/main" val="57394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wipe(down)">
                                      <p:cBhvr>
                                        <p:cTn id="7" dur="500"/>
                                        <p:tgtEl>
                                          <p:spTgt spid="21">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wipe(down)">
                                      <p:cBhvr>
                                        <p:cTn id="10" dur="500"/>
                                        <p:tgtEl>
                                          <p:spTgt spid="21">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Effect transition="in" filter="wipe(down)">
                                      <p:cBhvr>
                                        <p:cTn id="13" dur="500"/>
                                        <p:tgtEl>
                                          <p:spTgt spid="21">
                                            <p:txEl>
                                              <p:pRg st="2" end="2"/>
                                            </p:txEl>
                                          </p:spTgt>
                                        </p:tgtEl>
                                      </p:cBhvr>
                                    </p:animEffect>
                                  </p:childTnLst>
                                </p:cTn>
                              </p:par>
                            </p:childTnLst>
                          </p:cTn>
                        </p:par>
                        <p:par>
                          <p:cTn id="14" fill="hold">
                            <p:stCondLst>
                              <p:cond delay="500"/>
                            </p:stCondLst>
                            <p:childTnLst>
                              <p:par>
                                <p:cTn id="15" presetID="22" presetClass="entr" presetSubtype="4" fill="hold" nodeType="afterEffect">
                                  <p:stCondLst>
                                    <p:cond delay="0"/>
                                  </p:stCondLst>
                                  <p:childTnLst>
                                    <p:set>
                                      <p:cBhvr>
                                        <p:cTn id="16" dur="1" fill="hold">
                                          <p:stCondLst>
                                            <p:cond delay="0"/>
                                          </p:stCondLst>
                                        </p:cTn>
                                        <p:tgtEl>
                                          <p:spTgt spid="21">
                                            <p:txEl>
                                              <p:pRg st="4" end="4"/>
                                            </p:txEl>
                                          </p:spTgt>
                                        </p:tgtEl>
                                        <p:attrNameLst>
                                          <p:attrName>style.visibility</p:attrName>
                                        </p:attrNameLst>
                                      </p:cBhvr>
                                      <p:to>
                                        <p:strVal val="visible"/>
                                      </p:to>
                                    </p:set>
                                    <p:animEffect transition="in" filter="wipe(down)">
                                      <p:cBhvr>
                                        <p:cTn id="17" dur="500"/>
                                        <p:tgtEl>
                                          <p:spTgt spid="21">
                                            <p:txEl>
                                              <p:pRg st="4" end="4"/>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21">
                                            <p:txEl>
                                              <p:pRg st="5" end="5"/>
                                            </p:txEl>
                                          </p:spTgt>
                                        </p:tgtEl>
                                        <p:attrNameLst>
                                          <p:attrName>style.visibility</p:attrName>
                                        </p:attrNameLst>
                                      </p:cBhvr>
                                      <p:to>
                                        <p:strVal val="visible"/>
                                      </p:to>
                                    </p:set>
                                    <p:animEffect transition="in" filter="wipe(down)">
                                      <p:cBhvr>
                                        <p:cTn id="20" dur="500"/>
                                        <p:tgtEl>
                                          <p:spTgt spid="21">
                                            <p:txEl>
                                              <p:pRg st="5" end="5"/>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21">
                                            <p:txEl>
                                              <p:pRg st="6" end="6"/>
                                            </p:txEl>
                                          </p:spTgt>
                                        </p:tgtEl>
                                        <p:attrNameLst>
                                          <p:attrName>style.visibility</p:attrName>
                                        </p:attrNameLst>
                                      </p:cBhvr>
                                      <p:to>
                                        <p:strVal val="visible"/>
                                      </p:to>
                                    </p:set>
                                    <p:animEffect transition="in" filter="wipe(down)">
                                      <p:cBhvr>
                                        <p:cTn id="23" dur="500"/>
                                        <p:tgtEl>
                                          <p:spTgt spid="21">
                                            <p:txEl>
                                              <p:pRg st="6" end="6"/>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21">
                                            <p:txEl>
                                              <p:pRg st="7" end="7"/>
                                            </p:txEl>
                                          </p:spTgt>
                                        </p:tgtEl>
                                        <p:attrNameLst>
                                          <p:attrName>style.visibility</p:attrName>
                                        </p:attrNameLst>
                                      </p:cBhvr>
                                      <p:to>
                                        <p:strVal val="visible"/>
                                      </p:to>
                                    </p:set>
                                    <p:animEffect transition="in" filter="wipe(down)">
                                      <p:cBhvr>
                                        <p:cTn id="26" dur="500"/>
                                        <p:tgtEl>
                                          <p:spTgt spid="21">
                                            <p:txEl>
                                              <p:pRg st="7" end="7"/>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21">
                                            <p:txEl>
                                              <p:pRg st="8" end="8"/>
                                            </p:txEl>
                                          </p:spTgt>
                                        </p:tgtEl>
                                        <p:attrNameLst>
                                          <p:attrName>style.visibility</p:attrName>
                                        </p:attrNameLst>
                                      </p:cBhvr>
                                      <p:to>
                                        <p:strVal val="visible"/>
                                      </p:to>
                                    </p:set>
                                    <p:animEffect transition="in" filter="wipe(down)">
                                      <p:cBhvr>
                                        <p:cTn id="29" dur="500"/>
                                        <p:tgtEl>
                                          <p:spTgt spid="21">
                                            <p:txEl>
                                              <p:pRg st="8" end="8"/>
                                            </p:txEl>
                                          </p:spTgt>
                                        </p:tgtEl>
                                      </p:cBhvr>
                                    </p:animEffect>
                                  </p:childTnLst>
                                </p:cTn>
                              </p:par>
                            </p:childTnLst>
                          </p:cTn>
                        </p:par>
                        <p:par>
                          <p:cTn id="30" fill="hold">
                            <p:stCondLst>
                              <p:cond delay="1000"/>
                            </p:stCondLst>
                            <p:childTnLst>
                              <p:par>
                                <p:cTn id="31" presetID="22" presetClass="entr" presetSubtype="4" fill="hold" nodeType="afterEffect">
                                  <p:stCondLst>
                                    <p:cond delay="0"/>
                                  </p:stCondLst>
                                  <p:childTnLst>
                                    <p:set>
                                      <p:cBhvr>
                                        <p:cTn id="32" dur="1" fill="hold">
                                          <p:stCondLst>
                                            <p:cond delay="0"/>
                                          </p:stCondLst>
                                        </p:cTn>
                                        <p:tgtEl>
                                          <p:spTgt spid="21">
                                            <p:txEl>
                                              <p:pRg st="9" end="9"/>
                                            </p:txEl>
                                          </p:spTgt>
                                        </p:tgtEl>
                                        <p:attrNameLst>
                                          <p:attrName>style.visibility</p:attrName>
                                        </p:attrNameLst>
                                      </p:cBhvr>
                                      <p:to>
                                        <p:strVal val="visible"/>
                                      </p:to>
                                    </p:set>
                                    <p:animEffect transition="in" filter="wipe(down)">
                                      <p:cBhvr>
                                        <p:cTn id="33" dur="500"/>
                                        <p:tgtEl>
                                          <p:spTgt spid="21">
                                            <p:txEl>
                                              <p:pRg st="9" end="9"/>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21">
                                            <p:txEl>
                                              <p:pRg st="10" end="10"/>
                                            </p:txEl>
                                          </p:spTgt>
                                        </p:tgtEl>
                                        <p:attrNameLst>
                                          <p:attrName>style.visibility</p:attrName>
                                        </p:attrNameLst>
                                      </p:cBhvr>
                                      <p:to>
                                        <p:strVal val="visible"/>
                                      </p:to>
                                    </p:set>
                                    <p:animEffect transition="in" filter="wipe(down)">
                                      <p:cBhvr>
                                        <p:cTn id="36" dur="500"/>
                                        <p:tgtEl>
                                          <p:spTgt spid="21">
                                            <p:txEl>
                                              <p:pRg st="10" end="10"/>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21">
                                            <p:txEl>
                                              <p:pRg st="11" end="11"/>
                                            </p:txEl>
                                          </p:spTgt>
                                        </p:tgtEl>
                                        <p:attrNameLst>
                                          <p:attrName>style.visibility</p:attrName>
                                        </p:attrNameLst>
                                      </p:cBhvr>
                                      <p:to>
                                        <p:strVal val="visible"/>
                                      </p:to>
                                    </p:set>
                                    <p:animEffect transition="in" filter="wipe(down)">
                                      <p:cBhvr>
                                        <p:cTn id="39" dur="500"/>
                                        <p:tgtEl>
                                          <p:spTgt spid="2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10"/>
          <p:cNvSpPr txBox="1"/>
          <p:nvPr/>
        </p:nvSpPr>
        <p:spPr>
          <a:xfrm>
            <a:off x="762219" y="385493"/>
            <a:ext cx="7640802" cy="646331"/>
          </a:xfrm>
          <a:prstGeom prst="rect">
            <a:avLst/>
          </a:prstGeom>
          <a:noFill/>
          <a:ln w="9525">
            <a:noFill/>
          </a:ln>
        </p:spPr>
        <p:txBody>
          <a:bodyPr wrap="square">
            <a:spAutoFit/>
          </a:bodyPr>
          <a:lstStyle/>
          <a:p>
            <a:pPr lvl="0" eaLnBrk="1" hangingPunct="1"/>
            <a:r>
              <a:rPr lang="en-US" altLang="zh-CN" sz="3600" b="1" dirty="0" smtClean="0">
                <a:latin typeface="微软雅黑" panose="020B0503020204020204" pitchFamily="34" charset="-122"/>
                <a:sym typeface="+mn-ea"/>
              </a:rPr>
              <a:t>1.3  </a:t>
            </a:r>
            <a:r>
              <a:rPr lang="zh-CN" altLang="en-US" sz="3600" b="1" dirty="0" smtClean="0">
                <a:latin typeface="微软雅黑" panose="020B0503020204020204" pitchFamily="34" charset="-122"/>
                <a:sym typeface="+mn-ea"/>
              </a:rPr>
              <a:t>本课题的检测方法</a:t>
            </a:r>
            <a:endParaRPr lang="zh-CN" altLang="en-US" sz="3600" b="1" dirty="0">
              <a:latin typeface="微软雅黑" panose="020B0503020204020204" pitchFamily="34" charset="-122"/>
            </a:endParaRPr>
          </a:p>
        </p:txBody>
      </p:sp>
      <p:sp>
        <p:nvSpPr>
          <p:cNvPr id="7171" name="灯片编号占位符 3"/>
          <p:cNvSpPr txBox="1">
            <a:spLocks noGrp="1"/>
          </p:cNvSpPr>
          <p:nvPr>
            <p:ph type="sldNum" sz="quarter" idx="4"/>
          </p:nvPr>
        </p:nvSpPr>
        <p:spPr>
          <a:noFill/>
          <a:ln>
            <a:noFill/>
          </a:ln>
        </p:spPr>
        <p:txBody>
          <a:bodyPr anchor="ctr"/>
          <a:lstStyle/>
          <a:p>
            <a:pPr algn="ctr" eaLnBrk="1" hangingPunct="1"/>
            <a:fld id="{9A0DB2DC-4C9A-4742-B13C-FB6460FD3503}" type="slidenum">
              <a:rPr lang="zh-CN" altLang="en-US" sz="2000" b="1" dirty="0">
                <a:solidFill>
                  <a:schemeClr val="bg1"/>
                </a:solidFill>
              </a:rPr>
              <a:t>7</a:t>
            </a:fld>
            <a:endParaRPr lang="zh-CN" altLang="en-US" sz="2000" b="1" dirty="0">
              <a:solidFill>
                <a:schemeClr val="bg1"/>
              </a:solidFill>
            </a:endParaRPr>
          </a:p>
        </p:txBody>
      </p:sp>
      <p:sp>
        <p:nvSpPr>
          <p:cNvPr id="21" name="矩形 20"/>
          <p:cNvSpPr/>
          <p:nvPr/>
        </p:nvSpPr>
        <p:spPr>
          <a:xfrm>
            <a:off x="394138" y="1166648"/>
            <a:ext cx="11319642" cy="4948738"/>
          </a:xfrm>
          <a:prstGeom prst="rect">
            <a:avLst/>
          </a:prstGeom>
          <a:noFill/>
          <a:ln>
            <a:solidFill>
              <a:srgbClr val="453D3A"/>
            </a:solidFill>
          </a:ln>
          <a:extLst>
            <a:ext uri="{909E8E84-426E-40DD-AFC4-6F175D3DCCD1}">
              <a14:hiddenFill xmlns:a14="http://schemas.microsoft.com/office/drawing/2010/main">
                <a:solidFill>
                  <a:srgbClr val="ECECEC"/>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lvl="1" rtl="0" eaLnBrk="1" fontAlgn="auto" hangingPunct="1">
              <a:lnSpc>
                <a:spcPct val="150000"/>
              </a:lnSpc>
              <a:spcBef>
                <a:spcPts val="0"/>
              </a:spcBef>
              <a:spcAft>
                <a:spcPts val="600"/>
              </a:spcAft>
              <a:defRPr/>
            </a:pPr>
            <a:r>
              <a:rPr lang="zh-CN" altLang="en-US" sz="3000" b="1" dirty="0" smtClean="0">
                <a:solidFill>
                  <a:srgbClr val="002060"/>
                </a:solidFill>
                <a:latin typeface="微软雅黑" panose="020B0503020204020204" pitchFamily="34" charset="-122"/>
                <a:ea typeface="微软雅黑" panose="020B0503020204020204" pitchFamily="34" charset="-122"/>
              </a:rPr>
              <a:t>基于大规模并行测序的无创产前检测法</a:t>
            </a:r>
            <a:r>
              <a:rPr lang="en-US" altLang="zh-CN" sz="3000" b="1" dirty="0" smtClean="0">
                <a:solidFill>
                  <a:srgbClr val="002060"/>
                </a:solidFill>
                <a:latin typeface="微软雅黑" panose="020B0503020204020204" pitchFamily="34" charset="-122"/>
                <a:ea typeface="微软雅黑" panose="020B0503020204020204" pitchFamily="34" charset="-122"/>
              </a:rPr>
              <a:t>:</a:t>
            </a:r>
          </a:p>
          <a:p>
            <a:pPr lvl="1" rtl="0" eaLnBrk="1" fontAlgn="auto" hangingPunct="1">
              <a:lnSpc>
                <a:spcPct val="150000"/>
              </a:lnSpc>
              <a:spcBef>
                <a:spcPts val="0"/>
              </a:spcBef>
              <a:spcAft>
                <a:spcPts val="600"/>
              </a:spcAft>
              <a:defRPr/>
            </a:pPr>
            <a:r>
              <a:rPr lang="en-US" altLang="zh-CN" sz="2600" b="1" dirty="0" smtClean="0">
                <a:solidFill>
                  <a:srgbClr val="002060"/>
                </a:solidFill>
                <a:latin typeface="黑体" pitchFamily="49" charset="-122"/>
                <a:ea typeface="黑体" pitchFamily="49" charset="-122"/>
              </a:rPr>
              <a:t>【</a:t>
            </a:r>
            <a:r>
              <a:rPr lang="zh-CN" altLang="en-US" sz="2600" b="1" dirty="0" smtClean="0">
                <a:solidFill>
                  <a:srgbClr val="002060"/>
                </a:solidFill>
                <a:latin typeface="黑体" pitchFamily="49" charset="-122"/>
                <a:ea typeface="黑体" pitchFamily="49" charset="-122"/>
              </a:rPr>
              <a:t>方法优势</a:t>
            </a:r>
            <a:r>
              <a:rPr lang="en-US" altLang="zh-CN" sz="2600" b="1" dirty="0">
                <a:solidFill>
                  <a:srgbClr val="002060"/>
                </a:solidFill>
                <a:latin typeface="黑体" pitchFamily="49" charset="-122"/>
                <a:ea typeface="黑体" pitchFamily="49" charset="-122"/>
              </a:rPr>
              <a:t>】</a:t>
            </a:r>
            <a:r>
              <a:rPr lang="en-US" altLang="zh-CN" sz="2600" b="1" dirty="0" smtClean="0">
                <a:solidFill>
                  <a:srgbClr val="002060"/>
                </a:solidFill>
                <a:latin typeface="黑体" pitchFamily="49" charset="-122"/>
                <a:ea typeface="黑体" pitchFamily="49" charset="-122"/>
              </a:rPr>
              <a:t> </a:t>
            </a:r>
            <a:r>
              <a:rPr lang="zh-CN" altLang="en-US" sz="2600" dirty="0" smtClean="0">
                <a:solidFill>
                  <a:schemeClr val="tx1"/>
                </a:solidFill>
                <a:latin typeface="Times New Roman" panose="02020603050405020304" pitchFamily="18" charset="0"/>
                <a:ea typeface="华文中宋" panose="02010600040101010101" charset="-122"/>
              </a:rPr>
              <a:t>克服上述方法中提及的多种缺陷：</a:t>
            </a:r>
            <a:endParaRPr lang="en-US" altLang="zh-CN" sz="2600" dirty="0" smtClean="0">
              <a:solidFill>
                <a:schemeClr val="tx1"/>
              </a:solidFill>
              <a:latin typeface="Times New Roman" panose="02020603050405020304" pitchFamily="18" charset="0"/>
              <a:ea typeface="华文中宋" panose="02010600040101010101" charset="-122"/>
            </a:endParaRPr>
          </a:p>
          <a:p>
            <a:pPr marL="1371600" lvl="2" indent="-457200" rtl="0" eaLnBrk="1" fontAlgn="auto" hangingPunct="1">
              <a:lnSpc>
                <a:spcPct val="150000"/>
              </a:lnSpc>
              <a:spcBef>
                <a:spcPts val="0"/>
              </a:spcBef>
              <a:spcAft>
                <a:spcPts val="600"/>
              </a:spcAft>
              <a:buFont typeface="Wingdings" panose="05000000000000000000" pitchFamily="2" charset="2"/>
              <a:buChar char="§"/>
              <a:defRPr/>
            </a:pPr>
            <a:r>
              <a:rPr lang="zh-CN" altLang="en-US" sz="2600" dirty="0" smtClean="0">
                <a:solidFill>
                  <a:schemeClr val="tx1"/>
                </a:solidFill>
                <a:latin typeface="Times New Roman" panose="02020603050405020304" pitchFamily="18" charset="0"/>
                <a:ea typeface="华文中宋" panose="02010600040101010101" charset="-122"/>
              </a:rPr>
              <a:t>只是抽取外周血液检测可降低孕妇流产率；</a:t>
            </a:r>
            <a:endParaRPr lang="en-US" altLang="zh-CN" sz="2600" dirty="0" smtClean="0">
              <a:solidFill>
                <a:schemeClr val="tx1"/>
              </a:solidFill>
              <a:latin typeface="Times New Roman" panose="02020603050405020304" pitchFamily="18" charset="0"/>
              <a:ea typeface="华文中宋" panose="02010600040101010101" charset="-122"/>
            </a:endParaRPr>
          </a:p>
          <a:p>
            <a:pPr marL="1371600" lvl="2" indent="-457200" rtl="0" eaLnBrk="1" fontAlgn="auto" hangingPunct="1">
              <a:lnSpc>
                <a:spcPct val="150000"/>
              </a:lnSpc>
              <a:spcBef>
                <a:spcPts val="0"/>
              </a:spcBef>
              <a:spcAft>
                <a:spcPts val="600"/>
              </a:spcAft>
              <a:buFont typeface="Wingdings" panose="05000000000000000000" pitchFamily="2" charset="2"/>
              <a:buChar char="§"/>
              <a:defRPr/>
            </a:pPr>
            <a:r>
              <a:rPr lang="zh-CN" altLang="en-US" sz="2600" dirty="0" smtClean="0">
                <a:solidFill>
                  <a:schemeClr val="tx1"/>
                </a:solidFill>
                <a:latin typeface="Times New Roman" panose="02020603050405020304" pitchFamily="18" charset="0"/>
                <a:ea typeface="华文中宋" panose="02010600040101010101" charset="-122"/>
              </a:rPr>
              <a:t>直接测量染色体异常而非其副现象，做到早诊断早治疗；</a:t>
            </a:r>
            <a:endParaRPr lang="en-US" altLang="zh-CN" sz="2600" dirty="0" smtClean="0">
              <a:solidFill>
                <a:schemeClr val="tx1"/>
              </a:solidFill>
              <a:latin typeface="Times New Roman" panose="02020603050405020304" pitchFamily="18" charset="0"/>
              <a:ea typeface="华文中宋" panose="02010600040101010101" charset="-122"/>
            </a:endParaRPr>
          </a:p>
          <a:p>
            <a:pPr marL="1371600" lvl="2" indent="-457200" rtl="0" eaLnBrk="1" fontAlgn="auto" hangingPunct="1">
              <a:lnSpc>
                <a:spcPct val="150000"/>
              </a:lnSpc>
              <a:spcBef>
                <a:spcPts val="0"/>
              </a:spcBef>
              <a:spcAft>
                <a:spcPts val="600"/>
              </a:spcAft>
              <a:buFont typeface="Wingdings" panose="05000000000000000000" pitchFamily="2" charset="2"/>
              <a:buChar char="§"/>
              <a:defRPr/>
            </a:pPr>
            <a:r>
              <a:rPr lang="zh-CN" altLang="en-US" sz="2600" dirty="0" smtClean="0">
                <a:solidFill>
                  <a:schemeClr val="tx1"/>
                </a:solidFill>
                <a:latin typeface="Times New Roman" panose="02020603050405020304" pitchFamily="18" charset="0"/>
                <a:ea typeface="华文中宋" panose="02010600040101010101" charset="-122"/>
              </a:rPr>
              <a:t>无需测量特定染色体上的特定位点进而不需要大量的孕妇血浆样本。</a:t>
            </a:r>
            <a:endParaRPr lang="en-US" altLang="zh-CN" sz="2600" dirty="0">
              <a:solidFill>
                <a:schemeClr val="tx1"/>
              </a:solidFill>
              <a:latin typeface="Times New Roman" panose="02020603050405020304" pitchFamily="18" charset="0"/>
              <a:ea typeface="华文中宋" panose="02010600040101010101" charset="-122"/>
            </a:endParaRPr>
          </a:p>
          <a:p>
            <a:pPr lvl="1" rtl="0" eaLnBrk="1" fontAlgn="auto" hangingPunct="1">
              <a:lnSpc>
                <a:spcPct val="150000"/>
              </a:lnSpc>
              <a:spcBef>
                <a:spcPts val="0"/>
              </a:spcBef>
              <a:spcAft>
                <a:spcPts val="600"/>
              </a:spcAft>
              <a:defRPr/>
            </a:pPr>
            <a:r>
              <a:rPr lang="en-US" altLang="zh-CN" sz="2600" dirty="0" smtClean="0">
                <a:solidFill>
                  <a:schemeClr val="tx1"/>
                </a:solidFill>
                <a:latin typeface="Times New Roman" panose="02020603050405020304" pitchFamily="18" charset="0"/>
                <a:ea typeface="华文中宋" panose="02010600040101010101" charset="-122"/>
              </a:rPr>
              <a:t>【</a:t>
            </a:r>
            <a:r>
              <a:rPr lang="zh-CN" altLang="en-US" sz="2600" b="1" dirty="0">
                <a:solidFill>
                  <a:srgbClr val="002060"/>
                </a:solidFill>
                <a:latin typeface="黑体" pitchFamily="49" charset="-122"/>
                <a:ea typeface="黑体" pitchFamily="49" charset="-122"/>
              </a:rPr>
              <a:t>实验平台</a:t>
            </a:r>
            <a:r>
              <a:rPr lang="en-US" altLang="zh-CN" sz="2600" dirty="0" smtClean="0">
                <a:solidFill>
                  <a:schemeClr val="tx1"/>
                </a:solidFill>
                <a:latin typeface="Times New Roman" panose="02020603050405020304" pitchFamily="18" charset="0"/>
                <a:ea typeface="华文中宋" panose="02010600040101010101" charset="-122"/>
              </a:rPr>
              <a:t>】 Illumina</a:t>
            </a:r>
            <a:r>
              <a:rPr lang="zh-CN" altLang="en-US" sz="2600" dirty="0" smtClean="0">
                <a:solidFill>
                  <a:schemeClr val="tx1"/>
                </a:solidFill>
                <a:latin typeface="Times New Roman" panose="02020603050405020304" pitchFamily="18" charset="0"/>
                <a:ea typeface="华文中宋" panose="02010600040101010101" charset="-122"/>
              </a:rPr>
              <a:t>公司 </a:t>
            </a:r>
            <a:r>
              <a:rPr lang="en-US" altLang="zh-CN" sz="2600" dirty="0" smtClean="0">
                <a:solidFill>
                  <a:schemeClr val="tx1"/>
                </a:solidFill>
                <a:latin typeface="Times New Roman" panose="02020603050405020304" pitchFamily="18" charset="0"/>
                <a:ea typeface="华文中宋" panose="02010600040101010101" charset="-122"/>
              </a:rPr>
              <a:t>“</a:t>
            </a:r>
            <a:r>
              <a:rPr lang="en-US" altLang="zh-CN" sz="2600" dirty="0" err="1" smtClean="0">
                <a:solidFill>
                  <a:schemeClr val="tx1"/>
                </a:solidFill>
                <a:latin typeface="Times New Roman" panose="02020603050405020304" pitchFamily="18" charset="0"/>
                <a:ea typeface="华文中宋" panose="02010600040101010101" charset="-122"/>
              </a:rPr>
              <a:t>Solexa</a:t>
            </a:r>
            <a:r>
              <a:rPr lang="en-US" altLang="zh-CN" sz="2600" dirty="0" smtClean="0">
                <a:solidFill>
                  <a:schemeClr val="tx1"/>
                </a:solidFill>
                <a:latin typeface="Times New Roman" panose="02020603050405020304" pitchFamily="18" charset="0"/>
                <a:ea typeface="华文中宋" panose="02010600040101010101" charset="-122"/>
              </a:rPr>
              <a:t>”</a:t>
            </a:r>
            <a:r>
              <a:rPr lang="zh-CN" altLang="en-US" sz="2600" dirty="0">
                <a:solidFill>
                  <a:schemeClr val="tx1"/>
                </a:solidFill>
                <a:latin typeface="Times New Roman" panose="02020603050405020304" pitchFamily="18" charset="0"/>
                <a:ea typeface="华文中宋" panose="02010600040101010101" charset="-122"/>
              </a:rPr>
              <a:t>技术的</a:t>
            </a:r>
            <a:r>
              <a:rPr lang="en-US" altLang="zh-CN" sz="2600" dirty="0">
                <a:solidFill>
                  <a:schemeClr val="tx1"/>
                </a:solidFill>
                <a:latin typeface="Times New Roman" panose="02020603050405020304" pitchFamily="18" charset="0"/>
                <a:ea typeface="华文中宋" panose="02010600040101010101" charset="-122"/>
              </a:rPr>
              <a:t>GA(MPGS)</a:t>
            </a:r>
            <a:r>
              <a:rPr lang="zh-CN" altLang="en-US" sz="2600" dirty="0">
                <a:solidFill>
                  <a:schemeClr val="tx1"/>
                </a:solidFill>
                <a:latin typeface="Times New Roman" panose="02020603050405020304" pitchFamily="18" charset="0"/>
                <a:ea typeface="华文中宋" panose="02010600040101010101" charset="-122"/>
              </a:rPr>
              <a:t>系列</a:t>
            </a:r>
            <a:r>
              <a:rPr lang="zh-CN" altLang="en-US" sz="2600" dirty="0" smtClean="0">
                <a:solidFill>
                  <a:schemeClr val="tx1"/>
                </a:solidFill>
                <a:latin typeface="Times New Roman" panose="02020603050405020304" pitchFamily="18" charset="0"/>
                <a:ea typeface="华文中宋" panose="02010600040101010101" charset="-122"/>
              </a:rPr>
              <a:t>测序仪</a:t>
            </a:r>
            <a:endParaRPr lang="en-US" altLang="zh-CN" sz="2600" dirty="0" smtClean="0">
              <a:solidFill>
                <a:schemeClr val="tx1"/>
              </a:solidFill>
              <a:latin typeface="Times New Roman" panose="02020603050405020304" pitchFamily="18" charset="0"/>
              <a:ea typeface="华文中宋" panose="02010600040101010101" charset="-122"/>
            </a:endParaRPr>
          </a:p>
          <a:p>
            <a:pPr lvl="1" rtl="0" eaLnBrk="1" fontAlgn="auto" hangingPunct="1">
              <a:lnSpc>
                <a:spcPct val="150000"/>
              </a:lnSpc>
              <a:spcBef>
                <a:spcPts val="0"/>
              </a:spcBef>
              <a:spcAft>
                <a:spcPts val="600"/>
              </a:spcAft>
              <a:defRPr/>
            </a:pPr>
            <a:r>
              <a:rPr lang="en-US" altLang="zh-CN" sz="2600" dirty="0" smtClean="0">
                <a:solidFill>
                  <a:schemeClr val="tx1"/>
                </a:solidFill>
                <a:latin typeface="Times New Roman" panose="02020603050405020304" pitchFamily="18" charset="0"/>
                <a:ea typeface="华文中宋" panose="02010600040101010101" charset="-122"/>
              </a:rPr>
              <a:t>【</a:t>
            </a:r>
            <a:r>
              <a:rPr lang="zh-CN" altLang="en-US" sz="2600" b="1" dirty="0" smtClean="0">
                <a:solidFill>
                  <a:srgbClr val="002060"/>
                </a:solidFill>
                <a:latin typeface="黑体" pitchFamily="49" charset="-122"/>
                <a:ea typeface="黑体" pitchFamily="49" charset="-122"/>
              </a:rPr>
              <a:t>分析软件</a:t>
            </a:r>
            <a:r>
              <a:rPr lang="en-US" altLang="zh-CN" sz="2600" dirty="0" smtClean="0">
                <a:solidFill>
                  <a:schemeClr val="tx1"/>
                </a:solidFill>
                <a:latin typeface="Times New Roman" panose="02020603050405020304" pitchFamily="18" charset="0"/>
                <a:ea typeface="华文中宋" panose="02010600040101010101" charset="-122"/>
              </a:rPr>
              <a:t>】 </a:t>
            </a:r>
            <a:r>
              <a:rPr lang="zh-CN" altLang="en-US" sz="2600" dirty="0" smtClean="0">
                <a:solidFill>
                  <a:schemeClr val="tx1"/>
                </a:solidFill>
                <a:latin typeface="Times New Roman" panose="02020603050405020304" pitchFamily="18" charset="0"/>
                <a:ea typeface="华文中宋" panose="02010600040101010101" charset="-122"/>
              </a:rPr>
              <a:t>生物信息学分析软件</a:t>
            </a:r>
            <a:r>
              <a:rPr lang="en-US" altLang="zh-CN" sz="2600" dirty="0" smtClean="0">
                <a:solidFill>
                  <a:schemeClr val="tx1"/>
                </a:solidFill>
                <a:latin typeface="Times New Roman" panose="02020603050405020304" pitchFamily="18" charset="0"/>
                <a:ea typeface="华文中宋" panose="02010600040101010101" charset="-122"/>
              </a:rPr>
              <a:t>ELAND</a:t>
            </a:r>
            <a:r>
              <a:rPr lang="zh-CN" altLang="en-US" sz="2600" dirty="0" smtClean="0">
                <a:solidFill>
                  <a:schemeClr val="tx1"/>
                </a:solidFill>
                <a:latin typeface="Times New Roman" panose="02020603050405020304" pitchFamily="18" charset="0"/>
                <a:ea typeface="华文中宋" panose="02010600040101010101" charset="-122"/>
              </a:rPr>
              <a:t>、统计学分析软件</a:t>
            </a:r>
            <a:r>
              <a:rPr lang="en-US" altLang="zh-CN" sz="2600" dirty="0" err="1" smtClean="0">
                <a:solidFill>
                  <a:schemeClr val="tx1"/>
                </a:solidFill>
                <a:latin typeface="Times New Roman" panose="02020603050405020304" pitchFamily="18" charset="0"/>
                <a:ea typeface="华文中宋" panose="02010600040101010101" charset="-122"/>
              </a:rPr>
              <a:t>SigmaStat</a:t>
            </a:r>
            <a:endParaRPr lang="en-US" altLang="zh-CN" sz="2600" dirty="0">
              <a:solidFill>
                <a:schemeClr val="tx1"/>
              </a:solidFill>
              <a:latin typeface="Times New Roman" panose="02020603050405020304" pitchFamily="18" charset="0"/>
              <a:ea typeface="华文中宋" panose="02010600040101010101" charset="-122"/>
            </a:endParaRPr>
          </a:p>
        </p:txBody>
      </p:sp>
    </p:spTree>
    <p:extLst>
      <p:ext uri="{BB962C8B-B14F-4D97-AF65-F5344CB8AC3E}">
        <p14:creationId xmlns:p14="http://schemas.microsoft.com/office/powerpoint/2010/main" val="16302197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3216275" cy="6858000"/>
          </a:xfrm>
          <a:prstGeom prst="rect">
            <a:avLst/>
          </a:prstGeom>
          <a:solidFill>
            <a:srgbClr val="E92D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3" name="文本框 6"/>
          <p:cNvSpPr txBox="1"/>
          <p:nvPr/>
        </p:nvSpPr>
        <p:spPr>
          <a:xfrm>
            <a:off x="720506" y="2593975"/>
            <a:ext cx="1784788" cy="1016000"/>
          </a:xfrm>
          <a:prstGeom prst="rect">
            <a:avLst/>
          </a:prstGeom>
          <a:noFill/>
          <a:ln w="9525">
            <a:noFill/>
          </a:ln>
        </p:spPr>
        <p:txBody>
          <a:bodyPr wrap="square">
            <a:spAutoFit/>
          </a:bodyPr>
          <a:lstStyle/>
          <a:p>
            <a:pPr lvl="0" algn="r" eaLnBrk="1" hangingPunct="1"/>
            <a:r>
              <a:rPr lang="zh-CN" altLang="en-US" sz="6000" b="1" dirty="0">
                <a:solidFill>
                  <a:schemeClr val="bg1"/>
                </a:solidFill>
                <a:latin typeface="微软雅黑" panose="020B0503020204020204" pitchFamily="34" charset="-122"/>
                <a:ea typeface="微软雅黑" panose="020B0503020204020204" pitchFamily="34" charset="-122"/>
              </a:rPr>
              <a:t>目录</a:t>
            </a:r>
          </a:p>
        </p:txBody>
      </p:sp>
      <p:sp>
        <p:nvSpPr>
          <p:cNvPr id="5124" name="文本框 7"/>
          <p:cNvSpPr txBox="1"/>
          <p:nvPr/>
        </p:nvSpPr>
        <p:spPr>
          <a:xfrm>
            <a:off x="0" y="3556000"/>
            <a:ext cx="3225800" cy="708025"/>
          </a:xfrm>
          <a:prstGeom prst="rect">
            <a:avLst/>
          </a:prstGeom>
          <a:noFill/>
          <a:ln w="9525">
            <a:noFill/>
          </a:ln>
        </p:spPr>
        <p:txBody>
          <a:bodyPr>
            <a:spAutoFit/>
          </a:bodyPr>
          <a:lstStyle/>
          <a:p>
            <a:pPr lvl="0" algn="r" eaLnBrk="1" hangingPunct="1"/>
            <a:r>
              <a:rPr lang="en-US" altLang="zh-CN" sz="4000" b="1" dirty="0">
                <a:solidFill>
                  <a:schemeClr val="bg1"/>
                </a:solidFill>
                <a:latin typeface="Times New Roman" panose="02020603050405020304" pitchFamily="18" charset="0"/>
                <a:ea typeface="Times New Roman" panose="02020603050405020304" pitchFamily="18" charset="0"/>
              </a:rPr>
              <a:t>CONTENTS</a:t>
            </a:r>
            <a:endParaRPr lang="zh-CN" altLang="en-US" sz="4000" b="1" dirty="0">
              <a:solidFill>
                <a:schemeClr val="bg1"/>
              </a:solidFill>
              <a:latin typeface="Times New Roman" panose="02020603050405020304" pitchFamily="18" charset="0"/>
              <a:ea typeface="Times New Roman" panose="02020603050405020304" pitchFamily="18" charset="0"/>
            </a:endParaRPr>
          </a:p>
        </p:txBody>
      </p:sp>
      <p:grpSp>
        <p:nvGrpSpPr>
          <p:cNvPr id="3" name="组合 2"/>
          <p:cNvGrpSpPr/>
          <p:nvPr/>
        </p:nvGrpSpPr>
        <p:grpSpPr>
          <a:xfrm>
            <a:off x="4309403" y="761886"/>
            <a:ext cx="3541832" cy="1211659"/>
            <a:chOff x="4025615" y="572694"/>
            <a:chExt cx="3541832" cy="1211659"/>
          </a:xfrm>
        </p:grpSpPr>
        <p:grpSp>
          <p:nvGrpSpPr>
            <p:cNvPr id="5154" name="组合 41"/>
            <p:cNvGrpSpPr/>
            <p:nvPr/>
          </p:nvGrpSpPr>
          <p:grpSpPr>
            <a:xfrm>
              <a:off x="5239602" y="572694"/>
              <a:ext cx="2327845" cy="1108599"/>
              <a:chOff x="4818741" y="1356668"/>
              <a:chExt cx="1924151" cy="590727"/>
            </a:xfrm>
          </p:grpSpPr>
          <p:sp>
            <p:nvSpPr>
              <p:cNvPr id="5158" name="文本框 18"/>
              <p:cNvSpPr txBox="1"/>
              <p:nvPr/>
            </p:nvSpPr>
            <p:spPr>
              <a:xfrm>
                <a:off x="4818741" y="1356668"/>
                <a:ext cx="1924151" cy="377203"/>
              </a:xfrm>
              <a:prstGeom prst="rect">
                <a:avLst/>
              </a:prstGeom>
              <a:noFill/>
              <a:ln w="9525">
                <a:noFill/>
              </a:ln>
            </p:spPr>
            <p:txBody>
              <a:bodyPr wrap="square">
                <a:spAutoFit/>
              </a:bodyPr>
              <a:lstStyle/>
              <a:p>
                <a:pPr lvl="0" eaLnBrk="1" hangingPunct="1"/>
                <a:r>
                  <a:rPr lang="zh-CN" altLang="en-US" sz="4000" b="1" dirty="0" smtClean="0">
                    <a:latin typeface="微软雅黑" panose="020B0503020204020204" pitchFamily="34" charset="-122"/>
                  </a:rPr>
                  <a:t>背景介绍</a:t>
                </a:r>
                <a:endParaRPr lang="zh-CN" altLang="en-US" sz="4000" b="1" dirty="0">
                  <a:latin typeface="微软雅黑" panose="020B0503020204020204" pitchFamily="34" charset="-122"/>
                </a:endParaRPr>
              </a:p>
            </p:txBody>
          </p:sp>
          <p:sp>
            <p:nvSpPr>
              <p:cNvPr id="20" name="文本框 19"/>
              <p:cNvSpPr txBox="1"/>
              <p:nvPr/>
            </p:nvSpPr>
            <p:spPr>
              <a:xfrm>
                <a:off x="4880430" y="1750593"/>
                <a:ext cx="1689426" cy="19680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smtClean="0">
                    <a:ln>
                      <a:noFill/>
                    </a:ln>
                    <a:solidFill>
                      <a:schemeClr val="bg1">
                        <a:lumMod val="6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INTRODUCTION</a:t>
                </a:r>
                <a:endParaRPr kumimoji="0" lang="en-US" altLang="zh-CN" sz="1800" b="1" i="0" u="none" strike="noStrike" kern="1200" cap="none" spc="0" normalizeH="0" baseline="0" noProof="0" dirty="0">
                  <a:ln>
                    <a:noFill/>
                  </a:ln>
                  <a:solidFill>
                    <a:schemeClr val="bg1">
                      <a:lumMod val="6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5155" name="组合 68"/>
            <p:cNvGrpSpPr/>
            <p:nvPr/>
          </p:nvGrpSpPr>
          <p:grpSpPr>
            <a:xfrm>
              <a:off x="4025615" y="592475"/>
              <a:ext cx="1111451" cy="1191878"/>
              <a:chOff x="3909356" y="1685984"/>
              <a:chExt cx="774179" cy="830199"/>
            </a:xfrm>
          </p:grpSpPr>
          <p:sp>
            <p:nvSpPr>
              <p:cNvPr id="5156" name="文本框 16"/>
              <p:cNvSpPr txBox="1"/>
              <p:nvPr/>
            </p:nvSpPr>
            <p:spPr>
              <a:xfrm>
                <a:off x="3919227" y="1751875"/>
                <a:ext cx="764308" cy="764308"/>
              </a:xfrm>
              <a:prstGeom prst="rect">
                <a:avLst/>
              </a:prstGeom>
              <a:noFill/>
              <a:ln w="9525">
                <a:noFill/>
              </a:ln>
            </p:spPr>
            <p:txBody>
              <a:bodyPr wrap="square">
                <a:spAutoFit/>
              </a:bodyPr>
              <a:lstStyle/>
              <a:p>
                <a:pPr lvl="0" algn="ctr" eaLnBrk="1" hangingPunct="1"/>
                <a:r>
                  <a:rPr lang="en-US" altLang="zh-CN" sz="5400" b="1" dirty="0">
                    <a:solidFill>
                      <a:srgbClr val="E92D4E"/>
                    </a:solidFill>
                    <a:latin typeface="微软雅黑" panose="020B0503020204020204" pitchFamily="34" charset="-122"/>
                    <a:ea typeface="微软雅黑" panose="020B0503020204020204" pitchFamily="34" charset="-122"/>
                  </a:rPr>
                  <a:t>01</a:t>
                </a:r>
              </a:p>
            </p:txBody>
          </p:sp>
          <p:sp>
            <p:nvSpPr>
              <p:cNvPr id="32" name="矩形 31"/>
              <p:cNvSpPr/>
              <p:nvPr/>
            </p:nvSpPr>
            <p:spPr>
              <a:xfrm>
                <a:off x="3909356" y="1685984"/>
                <a:ext cx="764308" cy="764308"/>
              </a:xfrm>
              <a:prstGeom prst="rect">
                <a:avLst/>
              </a:prstGeom>
              <a:noFill/>
              <a:ln>
                <a:solidFill>
                  <a:srgbClr val="E92D4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pSp>
        <p:nvGrpSpPr>
          <p:cNvPr id="41" name="组合 40"/>
          <p:cNvGrpSpPr/>
          <p:nvPr/>
        </p:nvGrpSpPr>
        <p:grpSpPr>
          <a:xfrm>
            <a:off x="4306214" y="2250307"/>
            <a:ext cx="3541832" cy="1118346"/>
            <a:chOff x="4025615" y="572693"/>
            <a:chExt cx="3541832" cy="1118346"/>
          </a:xfrm>
        </p:grpSpPr>
        <p:grpSp>
          <p:nvGrpSpPr>
            <p:cNvPr id="42" name="组合 41"/>
            <p:cNvGrpSpPr/>
            <p:nvPr/>
          </p:nvGrpSpPr>
          <p:grpSpPr>
            <a:xfrm>
              <a:off x="5239602" y="572693"/>
              <a:ext cx="2327845" cy="1118346"/>
              <a:chOff x="4818741" y="1356668"/>
              <a:chExt cx="1924151" cy="595921"/>
            </a:xfrm>
          </p:grpSpPr>
          <p:sp>
            <p:nvSpPr>
              <p:cNvPr id="46" name="文本框 18"/>
              <p:cNvSpPr txBox="1"/>
              <p:nvPr/>
            </p:nvSpPr>
            <p:spPr>
              <a:xfrm>
                <a:off x="4818741" y="1356668"/>
                <a:ext cx="1924151" cy="377203"/>
              </a:xfrm>
              <a:prstGeom prst="rect">
                <a:avLst/>
              </a:prstGeom>
              <a:noFill/>
              <a:ln w="9525">
                <a:noFill/>
              </a:ln>
            </p:spPr>
            <p:txBody>
              <a:bodyPr wrap="square">
                <a:spAutoFit/>
              </a:bodyPr>
              <a:lstStyle/>
              <a:p>
                <a:pPr lvl="0" eaLnBrk="1" hangingPunct="1"/>
                <a:r>
                  <a:rPr lang="zh-CN" altLang="en-US" sz="4000" b="1" dirty="0" smtClean="0">
                    <a:solidFill>
                      <a:srgbClr val="D30C50"/>
                    </a:solidFill>
                    <a:latin typeface="微软雅黑" panose="020B0503020204020204" pitchFamily="34" charset="-122"/>
                  </a:rPr>
                  <a:t>研究方法</a:t>
                </a:r>
                <a:endParaRPr lang="zh-CN" altLang="en-US" sz="4000" b="1" dirty="0">
                  <a:solidFill>
                    <a:srgbClr val="D30C50"/>
                  </a:solidFill>
                  <a:latin typeface="微软雅黑" panose="020B0503020204020204" pitchFamily="34" charset="-122"/>
                </a:endParaRPr>
              </a:p>
            </p:txBody>
          </p:sp>
          <p:sp>
            <p:nvSpPr>
              <p:cNvPr id="47" name="文本框 19"/>
              <p:cNvSpPr txBox="1"/>
              <p:nvPr/>
            </p:nvSpPr>
            <p:spPr>
              <a:xfrm>
                <a:off x="5126874" y="1755787"/>
                <a:ext cx="1173113" cy="19680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smtClean="0">
                    <a:ln>
                      <a:noFill/>
                    </a:ln>
                    <a:solidFill>
                      <a:srgbClr val="E92D4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MRTHODS</a:t>
                </a:r>
                <a:endParaRPr kumimoji="0" lang="en-US" altLang="zh-CN" sz="1800" b="1" i="0" u="none" strike="noStrike" kern="1200" cap="none" spc="0" normalizeH="0" baseline="0" noProof="0" dirty="0">
                  <a:ln>
                    <a:noFill/>
                  </a:ln>
                  <a:solidFill>
                    <a:srgbClr val="E92D4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3" name="组合 68"/>
            <p:cNvGrpSpPr/>
            <p:nvPr/>
          </p:nvGrpSpPr>
          <p:grpSpPr>
            <a:xfrm>
              <a:off x="4025615" y="592474"/>
              <a:ext cx="1111451" cy="1097281"/>
              <a:chOff x="3909356" y="1685984"/>
              <a:chExt cx="774179" cy="764308"/>
            </a:xfrm>
          </p:grpSpPr>
          <p:sp>
            <p:nvSpPr>
              <p:cNvPr id="44" name="文本框 16"/>
              <p:cNvSpPr txBox="1"/>
              <p:nvPr/>
            </p:nvSpPr>
            <p:spPr>
              <a:xfrm>
                <a:off x="3919227" y="1751875"/>
                <a:ext cx="764308" cy="643143"/>
              </a:xfrm>
              <a:prstGeom prst="rect">
                <a:avLst/>
              </a:prstGeom>
              <a:noFill/>
              <a:ln w="9525">
                <a:noFill/>
              </a:ln>
            </p:spPr>
            <p:txBody>
              <a:bodyPr wrap="square">
                <a:spAutoFit/>
              </a:bodyPr>
              <a:lstStyle/>
              <a:p>
                <a:pPr lvl="0" algn="ctr" eaLnBrk="1" hangingPunct="1"/>
                <a:r>
                  <a:rPr lang="en-US" altLang="zh-CN" sz="5400" b="1" dirty="0" smtClean="0">
                    <a:solidFill>
                      <a:srgbClr val="E92D4E"/>
                    </a:solidFill>
                    <a:latin typeface="微软雅黑" panose="020B0503020204020204" pitchFamily="34" charset="-122"/>
                    <a:ea typeface="微软雅黑" panose="020B0503020204020204" pitchFamily="34" charset="-122"/>
                  </a:rPr>
                  <a:t>02</a:t>
                </a:r>
                <a:endParaRPr lang="en-US" altLang="zh-CN" sz="5400" b="1" dirty="0">
                  <a:solidFill>
                    <a:srgbClr val="E92D4E"/>
                  </a:solidFill>
                  <a:latin typeface="微软雅黑" panose="020B0503020204020204" pitchFamily="34" charset="-122"/>
                  <a:ea typeface="微软雅黑" panose="020B0503020204020204" pitchFamily="34" charset="-122"/>
                </a:endParaRPr>
              </a:p>
            </p:txBody>
          </p:sp>
          <p:sp>
            <p:nvSpPr>
              <p:cNvPr id="45" name="矩形 44"/>
              <p:cNvSpPr/>
              <p:nvPr/>
            </p:nvSpPr>
            <p:spPr>
              <a:xfrm>
                <a:off x="3909356" y="1685984"/>
                <a:ext cx="764308" cy="764308"/>
              </a:xfrm>
              <a:prstGeom prst="rect">
                <a:avLst/>
              </a:prstGeom>
              <a:noFill/>
              <a:ln>
                <a:solidFill>
                  <a:srgbClr val="E92D4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pSp>
        <p:nvGrpSpPr>
          <p:cNvPr id="48" name="组合 47"/>
          <p:cNvGrpSpPr/>
          <p:nvPr/>
        </p:nvGrpSpPr>
        <p:grpSpPr>
          <a:xfrm>
            <a:off x="4298850" y="3670378"/>
            <a:ext cx="3541832" cy="1117062"/>
            <a:chOff x="4025615" y="572693"/>
            <a:chExt cx="3541832" cy="1117062"/>
          </a:xfrm>
        </p:grpSpPr>
        <p:grpSp>
          <p:nvGrpSpPr>
            <p:cNvPr id="49" name="组合 41"/>
            <p:cNvGrpSpPr/>
            <p:nvPr/>
          </p:nvGrpSpPr>
          <p:grpSpPr>
            <a:xfrm>
              <a:off x="5239602" y="572693"/>
              <a:ext cx="2327845" cy="1041365"/>
              <a:chOff x="4818741" y="1356668"/>
              <a:chExt cx="1924151" cy="554901"/>
            </a:xfrm>
          </p:grpSpPr>
          <p:sp>
            <p:nvSpPr>
              <p:cNvPr id="53" name="文本框 18"/>
              <p:cNvSpPr txBox="1"/>
              <p:nvPr/>
            </p:nvSpPr>
            <p:spPr>
              <a:xfrm>
                <a:off x="4818741" y="1356668"/>
                <a:ext cx="1924151" cy="377204"/>
              </a:xfrm>
              <a:prstGeom prst="rect">
                <a:avLst/>
              </a:prstGeom>
              <a:noFill/>
              <a:ln w="9525">
                <a:noFill/>
              </a:ln>
            </p:spPr>
            <p:txBody>
              <a:bodyPr wrap="square">
                <a:spAutoFit/>
              </a:bodyPr>
              <a:lstStyle/>
              <a:p>
                <a:pPr lvl="0" eaLnBrk="1" hangingPunct="1"/>
                <a:r>
                  <a:rPr lang="zh-CN" altLang="en-US" sz="4000" b="1" dirty="0" smtClean="0">
                    <a:latin typeface="微软雅黑" panose="020B0503020204020204" pitchFamily="34" charset="-122"/>
                  </a:rPr>
                  <a:t>相关结论</a:t>
                </a:r>
                <a:endParaRPr lang="zh-CN" altLang="en-US" sz="4000" b="1" dirty="0">
                  <a:latin typeface="微软雅黑" panose="020B0503020204020204" pitchFamily="34" charset="-122"/>
                </a:endParaRPr>
              </a:p>
            </p:txBody>
          </p:sp>
          <p:sp>
            <p:nvSpPr>
              <p:cNvPr id="54" name="文本框 19"/>
              <p:cNvSpPr txBox="1"/>
              <p:nvPr/>
            </p:nvSpPr>
            <p:spPr>
              <a:xfrm>
                <a:off x="5206523" y="1714767"/>
                <a:ext cx="1097852" cy="19680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smtClean="0">
                    <a:ln>
                      <a:noFill/>
                    </a:ln>
                    <a:solidFill>
                      <a:schemeClr val="bg1">
                        <a:lumMod val="6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RESULTS</a:t>
                </a:r>
                <a:endParaRPr kumimoji="0" lang="en-US" altLang="zh-CN" sz="1800" b="1" i="0" u="none" strike="noStrike" kern="1200" cap="none" spc="0" normalizeH="0" baseline="0" noProof="0" dirty="0">
                  <a:ln>
                    <a:noFill/>
                  </a:ln>
                  <a:solidFill>
                    <a:schemeClr val="bg1">
                      <a:lumMod val="6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50" name="组合 68"/>
            <p:cNvGrpSpPr/>
            <p:nvPr/>
          </p:nvGrpSpPr>
          <p:grpSpPr>
            <a:xfrm>
              <a:off x="4025615" y="592474"/>
              <a:ext cx="1111451" cy="1097281"/>
              <a:chOff x="3909356" y="1685984"/>
              <a:chExt cx="774179" cy="764308"/>
            </a:xfrm>
          </p:grpSpPr>
          <p:sp>
            <p:nvSpPr>
              <p:cNvPr id="51" name="文本框 16"/>
              <p:cNvSpPr txBox="1"/>
              <p:nvPr/>
            </p:nvSpPr>
            <p:spPr>
              <a:xfrm>
                <a:off x="3919227" y="1751875"/>
                <a:ext cx="764308" cy="643143"/>
              </a:xfrm>
              <a:prstGeom prst="rect">
                <a:avLst/>
              </a:prstGeom>
              <a:noFill/>
              <a:ln w="9525">
                <a:noFill/>
              </a:ln>
            </p:spPr>
            <p:txBody>
              <a:bodyPr wrap="square">
                <a:spAutoFit/>
              </a:bodyPr>
              <a:lstStyle/>
              <a:p>
                <a:pPr lvl="0" algn="ctr" eaLnBrk="1" hangingPunct="1"/>
                <a:r>
                  <a:rPr lang="en-US" altLang="zh-CN" sz="5400" b="1" dirty="0" smtClean="0">
                    <a:solidFill>
                      <a:srgbClr val="E92D4E"/>
                    </a:solidFill>
                    <a:latin typeface="微软雅黑" panose="020B0503020204020204" pitchFamily="34" charset="-122"/>
                    <a:ea typeface="微软雅黑" panose="020B0503020204020204" pitchFamily="34" charset="-122"/>
                  </a:rPr>
                  <a:t>03</a:t>
                </a:r>
                <a:endParaRPr lang="en-US" altLang="zh-CN" sz="5400" b="1" dirty="0">
                  <a:solidFill>
                    <a:srgbClr val="E92D4E"/>
                  </a:solidFill>
                  <a:latin typeface="微软雅黑" panose="020B0503020204020204" pitchFamily="34" charset="-122"/>
                  <a:ea typeface="微软雅黑" panose="020B0503020204020204" pitchFamily="34" charset="-122"/>
                </a:endParaRPr>
              </a:p>
            </p:txBody>
          </p:sp>
          <p:sp>
            <p:nvSpPr>
              <p:cNvPr id="52" name="矩形 51"/>
              <p:cNvSpPr/>
              <p:nvPr/>
            </p:nvSpPr>
            <p:spPr>
              <a:xfrm>
                <a:off x="3909356" y="1685984"/>
                <a:ext cx="764308" cy="764308"/>
              </a:xfrm>
              <a:prstGeom prst="rect">
                <a:avLst/>
              </a:prstGeom>
              <a:noFill/>
              <a:ln>
                <a:solidFill>
                  <a:srgbClr val="E92D4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grpSp>
        <p:nvGrpSpPr>
          <p:cNvPr id="55" name="组合 54"/>
          <p:cNvGrpSpPr/>
          <p:nvPr/>
        </p:nvGrpSpPr>
        <p:grpSpPr>
          <a:xfrm>
            <a:off x="4309403" y="5079219"/>
            <a:ext cx="3541832" cy="1117061"/>
            <a:chOff x="4025615" y="572694"/>
            <a:chExt cx="3541832" cy="1117061"/>
          </a:xfrm>
        </p:grpSpPr>
        <p:grpSp>
          <p:nvGrpSpPr>
            <p:cNvPr id="57" name="组合 41"/>
            <p:cNvGrpSpPr/>
            <p:nvPr/>
          </p:nvGrpSpPr>
          <p:grpSpPr>
            <a:xfrm>
              <a:off x="5239602" y="572694"/>
              <a:ext cx="2327845" cy="1108599"/>
              <a:chOff x="4818741" y="1356668"/>
              <a:chExt cx="1924151" cy="590727"/>
            </a:xfrm>
          </p:grpSpPr>
          <p:sp>
            <p:nvSpPr>
              <p:cNvPr id="64" name="文本框 18"/>
              <p:cNvSpPr txBox="1"/>
              <p:nvPr/>
            </p:nvSpPr>
            <p:spPr>
              <a:xfrm>
                <a:off x="4818741" y="1356668"/>
                <a:ext cx="1924151" cy="377203"/>
              </a:xfrm>
              <a:prstGeom prst="rect">
                <a:avLst/>
              </a:prstGeom>
              <a:noFill/>
              <a:ln w="9525">
                <a:noFill/>
              </a:ln>
            </p:spPr>
            <p:txBody>
              <a:bodyPr wrap="square">
                <a:spAutoFit/>
              </a:bodyPr>
              <a:lstStyle/>
              <a:p>
                <a:pPr lvl="0" eaLnBrk="1" hangingPunct="1"/>
                <a:r>
                  <a:rPr lang="zh-CN" altLang="en-US" sz="4000" b="1" dirty="0" smtClean="0">
                    <a:latin typeface="微软雅黑" panose="020B0503020204020204" pitchFamily="34" charset="-122"/>
                  </a:rPr>
                  <a:t>后续讨论</a:t>
                </a:r>
                <a:endParaRPr lang="zh-CN" altLang="en-US" sz="4000" b="1" dirty="0">
                  <a:latin typeface="微软雅黑" panose="020B0503020204020204" pitchFamily="34" charset="-122"/>
                </a:endParaRPr>
              </a:p>
            </p:txBody>
          </p:sp>
          <p:sp>
            <p:nvSpPr>
              <p:cNvPr id="65" name="文本框 19"/>
              <p:cNvSpPr txBox="1"/>
              <p:nvPr/>
            </p:nvSpPr>
            <p:spPr>
              <a:xfrm>
                <a:off x="5044585" y="1750593"/>
                <a:ext cx="1332418" cy="19680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1" dirty="0" smtClean="0">
                    <a:solidFill>
                      <a:schemeClr val="bg1">
                        <a:lumMod val="65000"/>
                      </a:schemeClr>
                    </a:solidFill>
                    <a:latin typeface="Times New Roman" panose="02020603050405020304" pitchFamily="18" charset="0"/>
                    <a:cs typeface="Times New Roman" panose="02020603050405020304" pitchFamily="18" charset="0"/>
                  </a:rPr>
                  <a:t>DISCUSSION</a:t>
                </a:r>
                <a:endParaRPr kumimoji="0" lang="en-US" altLang="zh-CN" sz="1800" b="1" i="0" u="none" strike="noStrike" kern="1200" cap="none" spc="0" normalizeH="0" baseline="0" noProof="0" dirty="0">
                  <a:ln>
                    <a:noFill/>
                  </a:ln>
                  <a:solidFill>
                    <a:schemeClr val="bg1">
                      <a:lumMod val="6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59" name="组合 68"/>
            <p:cNvGrpSpPr/>
            <p:nvPr/>
          </p:nvGrpSpPr>
          <p:grpSpPr>
            <a:xfrm>
              <a:off x="4025615" y="592474"/>
              <a:ext cx="1111451" cy="1097281"/>
              <a:chOff x="3909356" y="1685984"/>
              <a:chExt cx="774179" cy="764308"/>
            </a:xfrm>
          </p:grpSpPr>
          <p:sp>
            <p:nvSpPr>
              <p:cNvPr id="60" name="文本框 16"/>
              <p:cNvSpPr txBox="1"/>
              <p:nvPr/>
            </p:nvSpPr>
            <p:spPr>
              <a:xfrm>
                <a:off x="3919227" y="1751875"/>
                <a:ext cx="764308" cy="643143"/>
              </a:xfrm>
              <a:prstGeom prst="rect">
                <a:avLst/>
              </a:prstGeom>
              <a:noFill/>
              <a:ln w="9525">
                <a:noFill/>
              </a:ln>
            </p:spPr>
            <p:txBody>
              <a:bodyPr wrap="square">
                <a:spAutoFit/>
              </a:bodyPr>
              <a:lstStyle/>
              <a:p>
                <a:pPr lvl="0" algn="ctr" eaLnBrk="1" hangingPunct="1"/>
                <a:r>
                  <a:rPr lang="en-US" altLang="zh-CN" sz="5400" b="1" dirty="0" smtClean="0">
                    <a:solidFill>
                      <a:srgbClr val="E92D4E"/>
                    </a:solidFill>
                    <a:latin typeface="微软雅黑" panose="020B0503020204020204" pitchFamily="34" charset="-122"/>
                    <a:ea typeface="微软雅黑" panose="020B0503020204020204" pitchFamily="34" charset="-122"/>
                  </a:rPr>
                  <a:t>04</a:t>
                </a:r>
                <a:endParaRPr lang="en-US" altLang="zh-CN" sz="5400" b="1" dirty="0">
                  <a:solidFill>
                    <a:srgbClr val="E92D4E"/>
                  </a:solidFill>
                  <a:latin typeface="微软雅黑" panose="020B0503020204020204" pitchFamily="34" charset="-122"/>
                  <a:ea typeface="微软雅黑" panose="020B0503020204020204" pitchFamily="34" charset="-122"/>
                </a:endParaRPr>
              </a:p>
            </p:txBody>
          </p:sp>
          <p:sp>
            <p:nvSpPr>
              <p:cNvPr id="62" name="矩形 61"/>
              <p:cNvSpPr/>
              <p:nvPr/>
            </p:nvSpPr>
            <p:spPr>
              <a:xfrm>
                <a:off x="3909356" y="1685984"/>
                <a:ext cx="764308" cy="764308"/>
              </a:xfrm>
              <a:prstGeom prst="rect">
                <a:avLst/>
              </a:prstGeom>
              <a:noFill/>
              <a:ln>
                <a:solidFill>
                  <a:srgbClr val="E92D4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spTree>
    <p:extLst>
      <p:ext uri="{BB962C8B-B14F-4D97-AF65-F5344CB8AC3E}">
        <p14:creationId xmlns:p14="http://schemas.microsoft.com/office/powerpoint/2010/main" val="3871863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down)">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10"/>
          <p:cNvSpPr txBox="1"/>
          <p:nvPr/>
        </p:nvSpPr>
        <p:spPr>
          <a:xfrm>
            <a:off x="762219" y="385492"/>
            <a:ext cx="3667891" cy="646331"/>
          </a:xfrm>
          <a:prstGeom prst="rect">
            <a:avLst/>
          </a:prstGeom>
          <a:noFill/>
          <a:ln w="9525">
            <a:noFill/>
          </a:ln>
        </p:spPr>
        <p:txBody>
          <a:bodyPr wrap="square">
            <a:spAutoFit/>
          </a:bodyPr>
          <a:lstStyle/>
          <a:p>
            <a:pPr lvl="0" eaLnBrk="1" hangingPunct="1"/>
            <a:r>
              <a:rPr lang="en-US" altLang="zh-CN" sz="3600" b="1" dirty="0" smtClean="0">
                <a:latin typeface="微软雅黑" panose="020B0503020204020204" pitchFamily="34" charset="-122"/>
                <a:sym typeface="+mn-ea"/>
              </a:rPr>
              <a:t>2.1  </a:t>
            </a:r>
            <a:r>
              <a:rPr lang="zh-CN" altLang="en-US" sz="3600" b="1" dirty="0" smtClean="0">
                <a:latin typeface="微软雅黑" panose="020B0503020204020204" pitchFamily="34" charset="-122"/>
                <a:sym typeface="+mn-ea"/>
              </a:rPr>
              <a:t>分析流程</a:t>
            </a:r>
            <a:endParaRPr lang="zh-CN" altLang="en-US" sz="3600" b="1" dirty="0">
              <a:latin typeface="微软雅黑" panose="020B0503020204020204" pitchFamily="34" charset="-122"/>
            </a:endParaRPr>
          </a:p>
        </p:txBody>
      </p:sp>
      <p:pic>
        <p:nvPicPr>
          <p:cNvPr id="2" name="图片 1" descr="屏幕剪辑"/>
          <p:cNvPicPr>
            <a:picLocks noChangeAspect="1"/>
          </p:cNvPicPr>
          <p:nvPr/>
        </p:nvPicPr>
        <p:blipFill rotWithShape="1">
          <a:blip r:embed="rId2">
            <a:extLst>
              <a:ext uri="{28A0092B-C50C-407E-A947-70E740481C1C}">
                <a14:useLocalDpi xmlns:a14="http://schemas.microsoft.com/office/drawing/2010/main" val="0"/>
              </a:ext>
            </a:extLst>
          </a:blip>
          <a:srcRect l="2584" t="1610" r="3495" b="2069"/>
          <a:stretch/>
        </p:blipFill>
        <p:spPr>
          <a:xfrm>
            <a:off x="4125594" y="480088"/>
            <a:ext cx="3883284" cy="6149343"/>
          </a:xfrm>
          <a:prstGeom prst="rect">
            <a:avLst/>
          </a:prstGeom>
        </p:spPr>
      </p:pic>
      <p:grpSp>
        <p:nvGrpSpPr>
          <p:cNvPr id="4" name="组合 3"/>
          <p:cNvGrpSpPr/>
          <p:nvPr/>
        </p:nvGrpSpPr>
        <p:grpSpPr>
          <a:xfrm>
            <a:off x="8119244" y="424877"/>
            <a:ext cx="3767956" cy="1490606"/>
            <a:chOff x="8150772" y="385491"/>
            <a:chExt cx="3515711" cy="1490606"/>
          </a:xfrm>
        </p:grpSpPr>
        <p:sp>
          <p:nvSpPr>
            <p:cNvPr id="6" name="矩形 5"/>
            <p:cNvSpPr/>
            <p:nvPr/>
          </p:nvSpPr>
          <p:spPr>
            <a:xfrm>
              <a:off x="8702566" y="385491"/>
              <a:ext cx="2963917" cy="1490606"/>
            </a:xfrm>
            <a:prstGeom prst="rect">
              <a:avLst/>
            </a:prstGeom>
            <a:noFill/>
            <a:ln>
              <a:solidFill>
                <a:schemeClr val="accent1"/>
              </a:solidFill>
            </a:ln>
            <a:extLst>
              <a:ext uri="{909E8E84-426E-40DD-AFC4-6F175D3DCCD1}">
                <a14:hiddenFill xmlns:a14="http://schemas.microsoft.com/office/drawing/2010/main">
                  <a:solidFill>
                    <a:srgbClr val="ECECEC"/>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R="0" lvl="0" algn="l" defTabSz="914400" rtl="0" eaLnBrk="1" fontAlgn="auto" latinLnBrk="0" hangingPunct="1">
                <a:spcBef>
                  <a:spcPts val="0"/>
                </a:spcBef>
                <a:spcAft>
                  <a:spcPts val="600"/>
                </a:spcAft>
                <a:buClrTx/>
                <a:buSzTx/>
                <a:defRPr/>
              </a:pPr>
              <a:r>
                <a:rPr lang="en-US" altLang="zh-CN" sz="2000" b="1" dirty="0" smtClean="0">
                  <a:solidFill>
                    <a:srgbClr val="002060"/>
                  </a:solidFill>
                  <a:latin typeface="黑体" pitchFamily="49" charset="-122"/>
                  <a:ea typeface="黑体" pitchFamily="49" charset="-122"/>
                </a:rPr>
                <a:t>1.</a:t>
              </a:r>
              <a:r>
                <a:rPr lang="zh-CN" altLang="en-US" sz="2000" b="1" dirty="0" smtClean="0">
                  <a:solidFill>
                    <a:srgbClr val="002060"/>
                  </a:solidFill>
                  <a:latin typeface="黑体" pitchFamily="49" charset="-122"/>
                  <a:ea typeface="黑体" pitchFamily="49" charset="-122"/>
                </a:rPr>
                <a:t>提取孕妇血浆中的</a:t>
              </a:r>
              <a:r>
                <a:rPr lang="en-US" altLang="zh-CN" sz="2000" b="1" dirty="0" smtClean="0">
                  <a:solidFill>
                    <a:srgbClr val="002060"/>
                  </a:solidFill>
                  <a:latin typeface="黑体" pitchFamily="49" charset="-122"/>
                  <a:ea typeface="黑体" pitchFamily="49" charset="-122"/>
                </a:rPr>
                <a:t>DNA</a:t>
              </a:r>
              <a:r>
                <a:rPr lang="zh-CN" altLang="en-US" sz="2000" b="1" dirty="0" smtClean="0">
                  <a:solidFill>
                    <a:srgbClr val="002060"/>
                  </a:solidFill>
                  <a:latin typeface="黑体" pitchFamily="49" charset="-122"/>
                  <a:ea typeface="黑体" pitchFamily="49" charset="-122"/>
                </a:rPr>
                <a:t>片段：</a:t>
              </a:r>
              <a:endParaRPr lang="en-US" altLang="zh-CN" sz="2000" b="1" dirty="0" smtClean="0">
                <a:solidFill>
                  <a:srgbClr val="002060"/>
                </a:solidFill>
                <a:latin typeface="黑体" pitchFamily="49" charset="-122"/>
                <a:ea typeface="黑体" pitchFamily="49" charset="-122"/>
              </a:endParaRPr>
            </a:p>
            <a:p>
              <a:pPr marR="0" lvl="0" algn="l" defTabSz="914400" rtl="0" eaLnBrk="1" fontAlgn="auto" latinLnBrk="0" hangingPunct="1">
                <a:spcBef>
                  <a:spcPts val="0"/>
                </a:spcBef>
                <a:spcAft>
                  <a:spcPts val="600"/>
                </a:spcAft>
                <a:buClrTx/>
                <a:buSzTx/>
                <a:defRPr/>
              </a:pPr>
              <a:r>
                <a:rPr lang="zh-CN" altLang="en-US" sz="2000" dirty="0" smtClean="0">
                  <a:solidFill>
                    <a:srgbClr val="453D3A"/>
                  </a:solidFill>
                  <a:latin typeface="黑体" pitchFamily="49" charset="-122"/>
                  <a:ea typeface="黑体" pitchFamily="49" charset="-122"/>
                </a:rPr>
                <a:t>其中加粗红色片段片段指胎儿</a:t>
              </a:r>
              <a:r>
                <a:rPr lang="en-US" altLang="zh-CN" sz="2000" dirty="0" smtClean="0">
                  <a:solidFill>
                    <a:srgbClr val="453D3A"/>
                  </a:solidFill>
                  <a:latin typeface="黑体" pitchFamily="49" charset="-122"/>
                  <a:ea typeface="黑体" pitchFamily="49" charset="-122"/>
                </a:rPr>
                <a:t>DNA</a:t>
              </a:r>
              <a:r>
                <a:rPr lang="zh-CN" altLang="en-US" sz="2000" dirty="0" smtClean="0">
                  <a:solidFill>
                    <a:srgbClr val="453D3A"/>
                  </a:solidFill>
                  <a:latin typeface="黑体" pitchFamily="49" charset="-122"/>
                  <a:ea typeface="黑体" pitchFamily="49" charset="-122"/>
                </a:rPr>
                <a:t>。</a:t>
              </a:r>
              <a:endParaRPr kumimoji="0" lang="zh-CN" altLang="en-US" sz="2000" i="0" u="none" strike="noStrike" kern="1200" cap="none" spc="0" normalizeH="0" baseline="0" noProof="0" dirty="0">
                <a:ln>
                  <a:noFill/>
                </a:ln>
                <a:solidFill>
                  <a:srgbClr val="453D3A"/>
                </a:solidFill>
                <a:effectLst/>
                <a:uLnTx/>
                <a:uFillTx/>
                <a:latin typeface="Times New Roman" panose="02020603050405020304" pitchFamily="18" charset="0"/>
                <a:ea typeface="华文中宋" panose="02010600040101010101" charset="-122"/>
              </a:endParaRPr>
            </a:p>
          </p:txBody>
        </p:sp>
        <p:sp>
          <p:nvSpPr>
            <p:cNvPr id="3" name="左箭头 2"/>
            <p:cNvSpPr/>
            <p:nvPr/>
          </p:nvSpPr>
          <p:spPr>
            <a:xfrm>
              <a:off x="8150772" y="1031823"/>
              <a:ext cx="441435" cy="276715"/>
            </a:xfrm>
            <a:prstGeom prst="leftArrow">
              <a:avLst/>
            </a:prstGeom>
            <a:solidFill>
              <a:srgbClr val="E92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组合 9"/>
          <p:cNvGrpSpPr/>
          <p:nvPr/>
        </p:nvGrpSpPr>
        <p:grpSpPr>
          <a:xfrm flipH="1">
            <a:off x="315310" y="1308538"/>
            <a:ext cx="3699645" cy="1490606"/>
            <a:chOff x="8150772" y="385491"/>
            <a:chExt cx="3486001" cy="1490606"/>
          </a:xfrm>
        </p:grpSpPr>
        <p:sp>
          <p:nvSpPr>
            <p:cNvPr id="11" name="矩形 10"/>
            <p:cNvSpPr/>
            <p:nvPr/>
          </p:nvSpPr>
          <p:spPr>
            <a:xfrm>
              <a:off x="8702567" y="385491"/>
              <a:ext cx="2934206" cy="1490606"/>
            </a:xfrm>
            <a:prstGeom prst="rect">
              <a:avLst/>
            </a:prstGeom>
            <a:noFill/>
            <a:ln>
              <a:solidFill>
                <a:schemeClr val="accent1"/>
              </a:solidFill>
            </a:ln>
            <a:extLst>
              <a:ext uri="{909E8E84-426E-40DD-AFC4-6F175D3DCCD1}">
                <a14:hiddenFill xmlns:a14="http://schemas.microsoft.com/office/drawing/2010/main">
                  <a:solidFill>
                    <a:srgbClr val="ECECEC"/>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R="0" lvl="0" algn="l" defTabSz="914400" rtl="0" eaLnBrk="1" fontAlgn="auto" latinLnBrk="0" hangingPunct="1">
                <a:spcBef>
                  <a:spcPts val="0"/>
                </a:spcBef>
                <a:spcAft>
                  <a:spcPts val="600"/>
                </a:spcAft>
                <a:buClrTx/>
                <a:buSzTx/>
                <a:defRPr/>
              </a:pPr>
              <a:r>
                <a:rPr lang="en-US" altLang="zh-CN" sz="2000" b="1" dirty="0" smtClean="0">
                  <a:solidFill>
                    <a:srgbClr val="002060"/>
                  </a:solidFill>
                  <a:latin typeface="黑体" pitchFamily="49" charset="-122"/>
                  <a:ea typeface="黑体" pitchFamily="49" charset="-122"/>
                </a:rPr>
                <a:t>2.</a:t>
              </a:r>
              <a:r>
                <a:rPr lang="zh-CN" altLang="en-US" sz="2000" b="1" dirty="0" smtClean="0">
                  <a:solidFill>
                    <a:srgbClr val="002060"/>
                  </a:solidFill>
                  <a:latin typeface="黑体" pitchFamily="49" charset="-122"/>
                  <a:ea typeface="黑体" pitchFamily="49" charset="-122"/>
                </a:rPr>
                <a:t>测序及比对：</a:t>
              </a:r>
              <a:endParaRPr lang="en-US" altLang="zh-CN" sz="2000" b="1" dirty="0" smtClean="0">
                <a:solidFill>
                  <a:srgbClr val="002060"/>
                </a:solidFill>
                <a:latin typeface="黑体" pitchFamily="49" charset="-122"/>
                <a:ea typeface="黑体" pitchFamily="49" charset="-122"/>
              </a:endParaRPr>
            </a:p>
            <a:p>
              <a:pPr marR="0" lvl="0" algn="l" defTabSz="914400" rtl="0" eaLnBrk="1" fontAlgn="auto" latinLnBrk="0" hangingPunct="1">
                <a:spcBef>
                  <a:spcPts val="0"/>
                </a:spcBef>
                <a:spcAft>
                  <a:spcPts val="600"/>
                </a:spcAft>
                <a:buClrTx/>
                <a:buSzTx/>
                <a:defRPr/>
              </a:pPr>
              <a:r>
                <a:rPr lang="zh-CN" altLang="en-US" sz="2000" noProof="0" dirty="0" smtClean="0">
                  <a:solidFill>
                    <a:srgbClr val="453D3A"/>
                  </a:solidFill>
                  <a:latin typeface="黑体" pitchFamily="49" charset="-122"/>
                  <a:ea typeface="黑体" pitchFamily="49" charset="-122"/>
                </a:rPr>
                <a:t>先利用</a:t>
              </a:r>
              <a:r>
                <a:rPr lang="en-US" altLang="zh-CN" sz="2000" noProof="0" dirty="0" err="1" smtClean="0">
                  <a:solidFill>
                    <a:srgbClr val="453D3A"/>
                  </a:solidFill>
                  <a:latin typeface="黑体" pitchFamily="49" charset="-122"/>
                  <a:ea typeface="黑体" pitchFamily="49" charset="-122"/>
                </a:rPr>
                <a:t>Solexa</a:t>
              </a:r>
              <a:r>
                <a:rPr lang="zh-CN" altLang="en-US" sz="2000" dirty="0" smtClean="0">
                  <a:solidFill>
                    <a:srgbClr val="453D3A"/>
                  </a:solidFill>
                  <a:latin typeface="黑体" pitchFamily="49" charset="-122"/>
                  <a:ea typeface="黑体" pitchFamily="49" charset="-122"/>
                </a:rPr>
                <a:t>的边合成边测序技术进行测序，再利用</a:t>
              </a:r>
              <a:r>
                <a:rPr lang="en-US" altLang="zh-CN" sz="2000" dirty="0" smtClean="0">
                  <a:solidFill>
                    <a:srgbClr val="453D3A"/>
                  </a:solidFill>
                  <a:latin typeface="黑体" pitchFamily="49" charset="-122"/>
                  <a:ea typeface="黑体" pitchFamily="49" charset="-122"/>
                </a:rPr>
                <a:t>ELAND</a:t>
              </a:r>
              <a:r>
                <a:rPr lang="zh-CN" altLang="en-US" sz="2000" dirty="0" smtClean="0">
                  <a:solidFill>
                    <a:srgbClr val="453D3A"/>
                  </a:solidFill>
                  <a:latin typeface="黑体" pitchFamily="49" charset="-122"/>
                  <a:ea typeface="黑体" pitchFamily="49" charset="-122"/>
                </a:rPr>
                <a:t>软件进行分析比对。</a:t>
              </a:r>
              <a:endParaRPr kumimoji="0" lang="zh-CN" altLang="en-US" sz="2000" i="0" u="none" strike="noStrike" kern="1200" cap="none" spc="0" normalizeH="0" baseline="0" noProof="0" dirty="0">
                <a:ln>
                  <a:noFill/>
                </a:ln>
                <a:solidFill>
                  <a:srgbClr val="453D3A"/>
                </a:solidFill>
                <a:effectLst/>
                <a:uLnTx/>
                <a:uFillTx/>
                <a:latin typeface="Times New Roman" panose="02020603050405020304" pitchFamily="18" charset="0"/>
                <a:ea typeface="华文中宋" panose="02010600040101010101" charset="-122"/>
              </a:endParaRPr>
            </a:p>
          </p:txBody>
        </p:sp>
        <p:sp>
          <p:nvSpPr>
            <p:cNvPr id="12" name="左箭头 11"/>
            <p:cNvSpPr/>
            <p:nvPr/>
          </p:nvSpPr>
          <p:spPr>
            <a:xfrm>
              <a:off x="8150772" y="1031823"/>
              <a:ext cx="441435" cy="276715"/>
            </a:xfrm>
            <a:prstGeom prst="leftArrow">
              <a:avLst/>
            </a:prstGeom>
            <a:solidFill>
              <a:srgbClr val="E92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组合 4"/>
          <p:cNvGrpSpPr/>
          <p:nvPr/>
        </p:nvGrpSpPr>
        <p:grpSpPr>
          <a:xfrm>
            <a:off x="8150916" y="2145874"/>
            <a:ext cx="3736284" cy="2439385"/>
            <a:chOff x="8150916" y="2240470"/>
            <a:chExt cx="3736284" cy="2439385"/>
          </a:xfrm>
        </p:grpSpPr>
        <p:sp>
          <p:nvSpPr>
            <p:cNvPr id="14" name="矩形 13"/>
            <p:cNvSpPr/>
            <p:nvPr/>
          </p:nvSpPr>
          <p:spPr>
            <a:xfrm>
              <a:off x="8710628" y="2240470"/>
              <a:ext cx="3176572" cy="2439385"/>
            </a:xfrm>
            <a:prstGeom prst="rect">
              <a:avLst/>
            </a:prstGeom>
            <a:noFill/>
            <a:ln>
              <a:solidFill>
                <a:schemeClr val="accent1"/>
              </a:solidFill>
            </a:ln>
            <a:extLst>
              <a:ext uri="{909E8E84-426E-40DD-AFC4-6F175D3DCCD1}">
                <a14:hiddenFill xmlns:a14="http://schemas.microsoft.com/office/drawing/2010/main">
                  <a:solidFill>
                    <a:srgbClr val="ECECEC"/>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R="0" lvl="0" algn="l" defTabSz="914400" rtl="0" eaLnBrk="1" fontAlgn="auto" latinLnBrk="0" hangingPunct="1">
                <a:spcBef>
                  <a:spcPts val="0"/>
                </a:spcBef>
                <a:spcAft>
                  <a:spcPts val="600"/>
                </a:spcAft>
                <a:buClrTx/>
                <a:buSzTx/>
                <a:defRPr/>
              </a:pPr>
              <a:r>
                <a:rPr lang="en-US" altLang="zh-CN" sz="2000" b="1" dirty="0" smtClean="0">
                  <a:solidFill>
                    <a:srgbClr val="002060"/>
                  </a:solidFill>
                  <a:latin typeface="黑体" pitchFamily="49" charset="-122"/>
                  <a:ea typeface="黑体" pitchFamily="49" charset="-122"/>
                </a:rPr>
                <a:t>3.</a:t>
              </a:r>
              <a:r>
                <a:rPr lang="zh-CN" altLang="en-US" sz="2000" b="1" dirty="0" smtClean="0">
                  <a:solidFill>
                    <a:srgbClr val="002060"/>
                  </a:solidFill>
                  <a:latin typeface="黑体" pitchFamily="49" charset="-122"/>
                  <a:ea typeface="黑体" pitchFamily="49" charset="-122"/>
                </a:rPr>
                <a:t>序列统计：</a:t>
              </a:r>
              <a:endParaRPr lang="en-US" altLang="zh-CN" sz="2000" b="1" dirty="0" smtClean="0">
                <a:solidFill>
                  <a:srgbClr val="002060"/>
                </a:solidFill>
                <a:latin typeface="黑体" pitchFamily="49" charset="-122"/>
                <a:ea typeface="黑体" pitchFamily="49" charset="-122"/>
              </a:endParaRPr>
            </a:p>
            <a:p>
              <a:pPr marR="0" lvl="0" algn="l" defTabSz="914400" rtl="0" eaLnBrk="1" fontAlgn="auto" latinLnBrk="0" hangingPunct="1">
                <a:spcBef>
                  <a:spcPts val="0"/>
                </a:spcBef>
                <a:spcAft>
                  <a:spcPts val="600"/>
                </a:spcAft>
                <a:buClrTx/>
                <a:buSzTx/>
                <a:defRPr/>
              </a:pPr>
              <a:r>
                <a:rPr lang="zh-CN" altLang="en-US" sz="2000" dirty="0" smtClean="0">
                  <a:solidFill>
                    <a:srgbClr val="453D3A"/>
                  </a:solidFill>
                  <a:latin typeface="黑体" pitchFamily="49" charset="-122"/>
                  <a:ea typeface="黑体" pitchFamily="49" charset="-122"/>
                </a:rPr>
                <a:t>统计匹配到相关染色体上的</a:t>
              </a:r>
              <a:r>
                <a:rPr lang="zh-CN" altLang="en-US" sz="2000" b="1" dirty="0" smtClean="0">
                  <a:solidFill>
                    <a:srgbClr val="453D3A"/>
                  </a:solidFill>
                  <a:latin typeface="黑体" pitchFamily="49" charset="-122"/>
                  <a:ea typeface="黑体" pitchFamily="49" charset="-122"/>
                </a:rPr>
                <a:t>唯一并完美匹配的序列</a:t>
              </a:r>
              <a:r>
                <a:rPr lang="zh-CN" altLang="en-US" sz="2000" dirty="0" smtClean="0">
                  <a:solidFill>
                    <a:srgbClr val="453D3A"/>
                  </a:solidFill>
                  <a:latin typeface="黑体" pitchFamily="49" charset="-122"/>
                  <a:ea typeface="黑体" pitchFamily="49" charset="-122"/>
                </a:rPr>
                <a:t>数（即该序列只匹配到去重复的人类参考基因组的一个位置且无错配，文中</a:t>
              </a:r>
              <a:r>
                <a:rPr lang="zh-CN" altLang="en-US" sz="2000" b="1" dirty="0" smtClean="0">
                  <a:solidFill>
                    <a:srgbClr val="453D3A"/>
                  </a:solidFill>
                  <a:latin typeface="黑体" pitchFamily="49" charset="-122"/>
                  <a:ea typeface="黑体" pitchFamily="49" charset="-122"/>
                </a:rPr>
                <a:t>该序列用</a:t>
              </a:r>
              <a:r>
                <a:rPr lang="en-US" altLang="zh-CN" sz="2000" b="1" dirty="0" smtClean="0">
                  <a:solidFill>
                    <a:srgbClr val="453D3A"/>
                  </a:solidFill>
                  <a:latin typeface="黑体" pitchFamily="49" charset="-122"/>
                  <a:ea typeface="黑体" pitchFamily="49" charset="-122"/>
                </a:rPr>
                <a:t>U0-1-0-0</a:t>
              </a:r>
              <a:r>
                <a:rPr lang="zh-CN" altLang="en-US" sz="2000" b="1" dirty="0" smtClean="0">
                  <a:solidFill>
                    <a:srgbClr val="453D3A"/>
                  </a:solidFill>
                  <a:latin typeface="黑体" pitchFamily="49" charset="-122"/>
                  <a:ea typeface="黑体" pitchFamily="49" charset="-122"/>
                </a:rPr>
                <a:t>表示</a:t>
              </a:r>
              <a:r>
                <a:rPr lang="zh-CN" altLang="en-US" sz="2000" dirty="0" smtClean="0">
                  <a:solidFill>
                    <a:srgbClr val="453D3A"/>
                  </a:solidFill>
                  <a:latin typeface="黑体" pitchFamily="49" charset="-122"/>
                  <a:ea typeface="黑体" pitchFamily="49" charset="-122"/>
                </a:rPr>
                <a:t>）。</a:t>
              </a:r>
              <a:endParaRPr kumimoji="0" lang="zh-CN" altLang="en-US" sz="2000" i="0" u="none" strike="noStrike" kern="1200" cap="none" spc="0" normalizeH="0" baseline="0" noProof="0" dirty="0">
                <a:ln>
                  <a:noFill/>
                </a:ln>
                <a:solidFill>
                  <a:srgbClr val="453D3A"/>
                </a:solidFill>
                <a:effectLst/>
                <a:uLnTx/>
                <a:uFillTx/>
                <a:latin typeface="Times New Roman" panose="02020603050405020304" pitchFamily="18" charset="0"/>
                <a:ea typeface="华文中宋" panose="02010600040101010101" charset="-122"/>
              </a:endParaRPr>
            </a:p>
          </p:txBody>
        </p:sp>
        <p:sp>
          <p:nvSpPr>
            <p:cNvPr id="15" name="左箭头 14"/>
            <p:cNvSpPr/>
            <p:nvPr/>
          </p:nvSpPr>
          <p:spPr>
            <a:xfrm>
              <a:off x="8150916" y="3321805"/>
              <a:ext cx="441435" cy="276715"/>
            </a:xfrm>
            <a:prstGeom prst="leftArrow">
              <a:avLst/>
            </a:prstGeom>
            <a:solidFill>
              <a:srgbClr val="E92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组合 16"/>
          <p:cNvGrpSpPr/>
          <p:nvPr/>
        </p:nvGrpSpPr>
        <p:grpSpPr>
          <a:xfrm flipH="1">
            <a:off x="315310" y="2954209"/>
            <a:ext cx="3699643" cy="1490606"/>
            <a:chOff x="8150774" y="385491"/>
            <a:chExt cx="3485999" cy="1490606"/>
          </a:xfrm>
        </p:grpSpPr>
        <p:sp>
          <p:nvSpPr>
            <p:cNvPr id="18" name="矩形 17"/>
            <p:cNvSpPr/>
            <p:nvPr/>
          </p:nvSpPr>
          <p:spPr>
            <a:xfrm>
              <a:off x="8702567" y="385491"/>
              <a:ext cx="2934206" cy="1490606"/>
            </a:xfrm>
            <a:prstGeom prst="rect">
              <a:avLst/>
            </a:prstGeom>
            <a:noFill/>
            <a:ln>
              <a:solidFill>
                <a:schemeClr val="accent1"/>
              </a:solidFill>
            </a:ln>
            <a:extLst>
              <a:ext uri="{909E8E84-426E-40DD-AFC4-6F175D3DCCD1}">
                <a14:hiddenFill xmlns:a14="http://schemas.microsoft.com/office/drawing/2010/main">
                  <a:solidFill>
                    <a:srgbClr val="ECECEC"/>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R="0" lvl="0" algn="l" defTabSz="914400" rtl="0" eaLnBrk="1" fontAlgn="auto" latinLnBrk="0" hangingPunct="1">
                <a:spcBef>
                  <a:spcPts val="0"/>
                </a:spcBef>
                <a:spcAft>
                  <a:spcPts val="600"/>
                </a:spcAft>
                <a:buClrTx/>
                <a:buSzTx/>
                <a:defRPr/>
              </a:pPr>
              <a:r>
                <a:rPr lang="en-US" altLang="zh-CN" sz="2000" b="1" dirty="0" smtClean="0">
                  <a:solidFill>
                    <a:srgbClr val="002060"/>
                  </a:solidFill>
                  <a:latin typeface="黑体" pitchFamily="49" charset="-122"/>
                  <a:ea typeface="黑体" pitchFamily="49" charset="-122"/>
                </a:rPr>
                <a:t>4</a:t>
              </a:r>
              <a:r>
                <a:rPr lang="en-US" altLang="zh-CN" sz="2100" b="1" dirty="0" smtClean="0">
                  <a:solidFill>
                    <a:srgbClr val="002060"/>
                  </a:solidFill>
                  <a:latin typeface="黑体" pitchFamily="49" charset="-122"/>
                  <a:ea typeface="黑体" pitchFamily="49" charset="-122"/>
                </a:rPr>
                <a:t>.%chrN</a:t>
              </a:r>
              <a:r>
                <a:rPr lang="zh-CN" altLang="en-US" sz="2000" b="1" dirty="0" smtClean="0">
                  <a:solidFill>
                    <a:srgbClr val="002060"/>
                  </a:solidFill>
                  <a:latin typeface="黑体" pitchFamily="49" charset="-122"/>
                  <a:ea typeface="黑体" pitchFamily="49" charset="-122"/>
                </a:rPr>
                <a:t>比值的计算：</a:t>
              </a:r>
              <a:endParaRPr lang="en-US" altLang="zh-CN" sz="2000" b="1" dirty="0" smtClean="0">
                <a:solidFill>
                  <a:srgbClr val="002060"/>
                </a:solidFill>
                <a:latin typeface="黑体" pitchFamily="49" charset="-122"/>
                <a:ea typeface="黑体" pitchFamily="49" charset="-122"/>
              </a:endParaRPr>
            </a:p>
            <a:p>
              <a:pPr marR="0" lvl="0" algn="l" defTabSz="914400" rtl="0" eaLnBrk="1" fontAlgn="auto" latinLnBrk="0" hangingPunct="1">
                <a:spcBef>
                  <a:spcPts val="0"/>
                </a:spcBef>
                <a:spcAft>
                  <a:spcPts val="600"/>
                </a:spcAft>
                <a:buClrTx/>
                <a:buSzTx/>
                <a:defRPr/>
              </a:pPr>
              <a:r>
                <a:rPr lang="zh-CN" altLang="en-US" sz="2000" dirty="0">
                  <a:solidFill>
                    <a:srgbClr val="453D3A"/>
                  </a:solidFill>
                  <a:latin typeface="Times New Roman" panose="02020603050405020304" pitchFamily="18" charset="0"/>
                  <a:ea typeface="华文中宋" panose="02010600040101010101" charset="-122"/>
                </a:rPr>
                <a:t>分别</a:t>
              </a:r>
              <a:r>
                <a:rPr kumimoji="0" lang="zh-CN" altLang="en-US" sz="2000" i="0" u="none" strike="noStrike" kern="1200" cap="none" spc="0" normalizeH="0" baseline="0" noProof="0" dirty="0" smtClean="0">
                  <a:ln>
                    <a:noFill/>
                  </a:ln>
                  <a:solidFill>
                    <a:srgbClr val="453D3A"/>
                  </a:solidFill>
                  <a:effectLst/>
                  <a:uLnTx/>
                  <a:uFillTx/>
                  <a:latin typeface="Times New Roman" panose="02020603050405020304" pitchFamily="18" charset="0"/>
                  <a:ea typeface="华文中宋" panose="02010600040101010101" charset="-122"/>
                </a:rPr>
                <a:t>计算每个染色体匹配上的</a:t>
              </a:r>
              <a:r>
                <a:rPr kumimoji="0" lang="en-US" altLang="zh-CN" sz="2000" i="0" u="none" strike="noStrike" kern="1200" cap="none" spc="0" normalizeH="0" baseline="0" noProof="0" dirty="0" smtClean="0">
                  <a:ln>
                    <a:noFill/>
                  </a:ln>
                  <a:solidFill>
                    <a:srgbClr val="453D3A"/>
                  </a:solidFill>
                  <a:effectLst/>
                  <a:uLnTx/>
                  <a:uFillTx/>
                  <a:latin typeface="Times New Roman" panose="02020603050405020304" pitchFamily="18" charset="0"/>
                  <a:ea typeface="华文中宋" panose="02010600040101010101" charset="-122"/>
                </a:rPr>
                <a:t>U0-1-0-0</a:t>
              </a:r>
              <a:r>
                <a:rPr kumimoji="0" lang="zh-CN" altLang="en-US" sz="2000" i="0" u="none" strike="noStrike" kern="1200" cap="none" spc="0" normalizeH="0" baseline="0" noProof="0" dirty="0" smtClean="0">
                  <a:ln>
                    <a:noFill/>
                  </a:ln>
                  <a:solidFill>
                    <a:srgbClr val="453D3A"/>
                  </a:solidFill>
                  <a:effectLst/>
                  <a:uLnTx/>
                  <a:uFillTx/>
                  <a:latin typeface="Times New Roman" panose="02020603050405020304" pitchFamily="18" charset="0"/>
                  <a:ea typeface="华文中宋" panose="02010600040101010101" charset="-122"/>
                </a:rPr>
                <a:t>序列数在总的</a:t>
              </a:r>
              <a:r>
                <a:rPr kumimoji="0" lang="en-US" altLang="zh-CN" sz="2000" i="0" u="none" strike="noStrike" kern="1200" cap="none" spc="0" normalizeH="0" baseline="0" noProof="0" dirty="0" smtClean="0">
                  <a:ln>
                    <a:noFill/>
                  </a:ln>
                  <a:solidFill>
                    <a:srgbClr val="453D3A"/>
                  </a:solidFill>
                  <a:effectLst/>
                  <a:uLnTx/>
                  <a:uFillTx/>
                  <a:latin typeface="Times New Roman" panose="02020603050405020304" pitchFamily="18" charset="0"/>
                  <a:ea typeface="华文中宋" panose="02010600040101010101" charset="-122"/>
                </a:rPr>
                <a:t>U-0-1-0-0</a:t>
              </a:r>
              <a:r>
                <a:rPr kumimoji="0" lang="zh-CN" altLang="en-US" sz="2000" i="0" u="none" strike="noStrike" kern="1200" cap="none" spc="0" normalizeH="0" baseline="0" noProof="0" dirty="0" smtClean="0">
                  <a:ln>
                    <a:noFill/>
                  </a:ln>
                  <a:solidFill>
                    <a:srgbClr val="453D3A"/>
                  </a:solidFill>
                  <a:effectLst/>
                  <a:uLnTx/>
                  <a:uFillTx/>
                  <a:latin typeface="Times New Roman" panose="02020603050405020304" pitchFamily="18" charset="0"/>
                  <a:ea typeface="华文中宋" panose="02010600040101010101" charset="-122"/>
                </a:rPr>
                <a:t>序列数的比值。</a:t>
              </a:r>
              <a:endParaRPr kumimoji="0" lang="zh-CN" altLang="en-US" sz="2000" i="0" u="none" strike="noStrike" kern="1200" cap="none" spc="0" normalizeH="0" baseline="0" noProof="0" dirty="0">
                <a:ln>
                  <a:noFill/>
                </a:ln>
                <a:solidFill>
                  <a:srgbClr val="453D3A"/>
                </a:solidFill>
                <a:effectLst/>
                <a:uLnTx/>
                <a:uFillTx/>
                <a:latin typeface="Times New Roman" panose="02020603050405020304" pitchFamily="18" charset="0"/>
                <a:ea typeface="华文中宋" panose="02010600040101010101" charset="-122"/>
              </a:endParaRPr>
            </a:p>
          </p:txBody>
        </p:sp>
        <p:sp>
          <p:nvSpPr>
            <p:cNvPr id="19" name="左箭头 18"/>
            <p:cNvSpPr/>
            <p:nvPr/>
          </p:nvSpPr>
          <p:spPr>
            <a:xfrm>
              <a:off x="8150774" y="1461024"/>
              <a:ext cx="441435" cy="276715"/>
            </a:xfrm>
            <a:prstGeom prst="leftArrow">
              <a:avLst/>
            </a:prstGeom>
            <a:solidFill>
              <a:srgbClr val="E92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组合 19"/>
          <p:cNvGrpSpPr/>
          <p:nvPr/>
        </p:nvGrpSpPr>
        <p:grpSpPr>
          <a:xfrm>
            <a:off x="8119244" y="4804157"/>
            <a:ext cx="3767957" cy="1490606"/>
            <a:chOff x="8150772" y="385491"/>
            <a:chExt cx="3550368" cy="1490606"/>
          </a:xfrm>
        </p:grpSpPr>
        <p:sp>
          <p:nvSpPr>
            <p:cNvPr id="22" name="矩形 21"/>
            <p:cNvSpPr/>
            <p:nvPr/>
          </p:nvSpPr>
          <p:spPr>
            <a:xfrm>
              <a:off x="8702567" y="385491"/>
              <a:ext cx="2998573" cy="1490606"/>
            </a:xfrm>
            <a:prstGeom prst="rect">
              <a:avLst/>
            </a:prstGeom>
            <a:noFill/>
            <a:ln>
              <a:solidFill>
                <a:schemeClr val="accent1"/>
              </a:solidFill>
            </a:ln>
            <a:extLst>
              <a:ext uri="{909E8E84-426E-40DD-AFC4-6F175D3DCCD1}">
                <a14:hiddenFill xmlns:a14="http://schemas.microsoft.com/office/drawing/2010/main">
                  <a:solidFill>
                    <a:srgbClr val="ECECEC"/>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R="0" lvl="0" algn="l" defTabSz="914400" rtl="0" eaLnBrk="1" fontAlgn="auto" latinLnBrk="0" hangingPunct="1">
                <a:spcBef>
                  <a:spcPts val="0"/>
                </a:spcBef>
                <a:spcAft>
                  <a:spcPts val="600"/>
                </a:spcAft>
                <a:buClrTx/>
                <a:buSzTx/>
                <a:defRPr/>
              </a:pPr>
              <a:r>
                <a:rPr lang="en-US" altLang="zh-CN" sz="2000" b="1" dirty="0" smtClean="0">
                  <a:solidFill>
                    <a:srgbClr val="002060"/>
                  </a:solidFill>
                  <a:latin typeface="黑体" pitchFamily="49" charset="-122"/>
                  <a:ea typeface="黑体" pitchFamily="49" charset="-122"/>
                </a:rPr>
                <a:t>5.</a:t>
              </a:r>
              <a:r>
                <a:rPr lang="zh-CN" altLang="en-US" sz="2000" b="1" dirty="0" smtClean="0">
                  <a:solidFill>
                    <a:srgbClr val="002060"/>
                  </a:solidFill>
                  <a:latin typeface="黑体" pitchFamily="49" charset="-122"/>
                  <a:ea typeface="黑体" pitchFamily="49" charset="-122"/>
                </a:rPr>
                <a:t>疾病确认：</a:t>
              </a:r>
              <a:endParaRPr lang="en-US" altLang="zh-CN" sz="2000" b="1" dirty="0" smtClean="0">
                <a:solidFill>
                  <a:srgbClr val="002060"/>
                </a:solidFill>
                <a:latin typeface="黑体" pitchFamily="49" charset="-122"/>
                <a:ea typeface="黑体" pitchFamily="49" charset="-122"/>
              </a:endParaRPr>
            </a:p>
            <a:p>
              <a:pPr marR="0" lvl="0" algn="l" defTabSz="914400" rtl="0" eaLnBrk="1" fontAlgn="auto" latinLnBrk="0" hangingPunct="1">
                <a:spcBef>
                  <a:spcPts val="0"/>
                </a:spcBef>
                <a:spcAft>
                  <a:spcPts val="600"/>
                </a:spcAft>
                <a:buClrTx/>
                <a:buSzTx/>
                <a:defRPr/>
              </a:pPr>
              <a:r>
                <a:rPr kumimoji="0" lang="zh-CN" altLang="en-US" sz="2000" b="1" i="0" u="none" strike="noStrike" kern="1200" cap="none" spc="0" normalizeH="0" baseline="0" noProof="0" dirty="0" smtClean="0">
                  <a:ln>
                    <a:noFill/>
                  </a:ln>
                  <a:solidFill>
                    <a:srgbClr val="453D3A"/>
                  </a:solidFill>
                  <a:effectLst/>
                  <a:uLnTx/>
                  <a:uFillTx/>
                  <a:latin typeface="Times New Roman" panose="02020603050405020304" pitchFamily="18" charset="0"/>
                  <a:ea typeface="华文中宋" panose="02010600040101010101" charset="-122"/>
                </a:rPr>
                <a:t>通过</a:t>
              </a:r>
              <a:r>
                <a:rPr kumimoji="0" lang="en-US" altLang="zh-CN" sz="2000" b="1" i="0" u="none" strike="noStrike" kern="1200" cap="none" spc="0" normalizeH="0" baseline="0" noProof="0" dirty="0" smtClean="0">
                  <a:ln>
                    <a:noFill/>
                  </a:ln>
                  <a:solidFill>
                    <a:srgbClr val="453D3A"/>
                  </a:solidFill>
                  <a:effectLst/>
                  <a:uLnTx/>
                  <a:uFillTx/>
                  <a:latin typeface="Times New Roman" panose="02020603050405020304" pitchFamily="18" charset="0"/>
                  <a:ea typeface="华文中宋" panose="02010600040101010101" charset="-122"/>
                </a:rPr>
                <a:t>Z</a:t>
              </a:r>
              <a:r>
                <a:rPr kumimoji="0" lang="zh-CN" altLang="en-US" sz="2000" b="1" i="0" u="none" strike="noStrike" kern="1200" cap="none" spc="0" normalizeH="0" baseline="0" noProof="0" dirty="0" smtClean="0">
                  <a:ln>
                    <a:noFill/>
                  </a:ln>
                  <a:solidFill>
                    <a:srgbClr val="453D3A"/>
                  </a:solidFill>
                  <a:effectLst/>
                  <a:uLnTx/>
                  <a:uFillTx/>
                  <a:latin typeface="Times New Roman" panose="02020603050405020304" pitchFamily="18" charset="0"/>
                  <a:ea typeface="华文中宋" panose="02010600040101010101" charset="-122"/>
                </a:rPr>
                <a:t>值判断该染色体是否发生异倍体现象</a:t>
              </a:r>
              <a:r>
                <a:rPr kumimoji="0" lang="zh-CN" altLang="en-US" sz="2000" i="0" u="none" strike="noStrike" kern="1200" cap="none" spc="0" normalizeH="0" baseline="0" noProof="0" dirty="0" smtClean="0">
                  <a:ln>
                    <a:noFill/>
                  </a:ln>
                  <a:solidFill>
                    <a:srgbClr val="453D3A"/>
                  </a:solidFill>
                  <a:effectLst/>
                  <a:uLnTx/>
                  <a:uFillTx/>
                  <a:latin typeface="Times New Roman" panose="02020603050405020304" pitchFamily="18" charset="0"/>
                  <a:ea typeface="华文中宋" panose="02010600040101010101" charset="-122"/>
                </a:rPr>
                <a:t>，</a:t>
              </a:r>
              <a:r>
                <a:rPr kumimoji="0" lang="en-US" altLang="zh-CN" sz="2000" i="0" u="none" strike="noStrike" kern="1200" cap="none" spc="0" normalizeH="0" baseline="0" noProof="0" dirty="0" smtClean="0">
                  <a:ln>
                    <a:noFill/>
                  </a:ln>
                  <a:solidFill>
                    <a:srgbClr val="453D3A"/>
                  </a:solidFill>
                  <a:effectLst/>
                  <a:uLnTx/>
                  <a:uFillTx/>
                  <a:latin typeface="Times New Roman" panose="02020603050405020304" pitchFamily="18" charset="0"/>
                  <a:ea typeface="华文中宋" panose="02010600040101010101" charset="-122"/>
                </a:rPr>
                <a:t>Z</a:t>
              </a:r>
              <a:r>
                <a:rPr kumimoji="0" lang="zh-CN" altLang="en-US" sz="2000" i="0" u="none" strike="noStrike" kern="1200" cap="none" spc="0" normalizeH="0" baseline="0" noProof="0" dirty="0" smtClean="0">
                  <a:ln>
                    <a:noFill/>
                  </a:ln>
                  <a:solidFill>
                    <a:srgbClr val="453D3A"/>
                  </a:solidFill>
                  <a:effectLst/>
                  <a:uLnTx/>
                  <a:uFillTx/>
                  <a:latin typeface="Times New Roman" panose="02020603050405020304" pitchFamily="18" charset="0"/>
                  <a:ea typeface="华文中宋" panose="02010600040101010101" charset="-122"/>
                </a:rPr>
                <a:t>值越大，表明越有可能。</a:t>
              </a:r>
              <a:endParaRPr kumimoji="0" lang="zh-CN" altLang="en-US" sz="2000" i="0" u="none" strike="noStrike" kern="1200" cap="none" spc="0" normalizeH="0" baseline="0" noProof="0" dirty="0">
                <a:ln>
                  <a:noFill/>
                </a:ln>
                <a:solidFill>
                  <a:srgbClr val="453D3A"/>
                </a:solidFill>
                <a:effectLst/>
                <a:uLnTx/>
                <a:uFillTx/>
                <a:latin typeface="Times New Roman" panose="02020603050405020304" pitchFamily="18" charset="0"/>
                <a:ea typeface="华文中宋" panose="02010600040101010101" charset="-122"/>
              </a:endParaRPr>
            </a:p>
          </p:txBody>
        </p:sp>
        <p:sp>
          <p:nvSpPr>
            <p:cNvPr id="23" name="左箭头 22"/>
            <p:cNvSpPr/>
            <p:nvPr/>
          </p:nvSpPr>
          <p:spPr>
            <a:xfrm>
              <a:off x="8150772" y="1031823"/>
              <a:ext cx="441435" cy="276715"/>
            </a:xfrm>
            <a:prstGeom prst="leftArrow">
              <a:avLst/>
            </a:prstGeom>
            <a:solidFill>
              <a:srgbClr val="E92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组合 26"/>
          <p:cNvGrpSpPr/>
          <p:nvPr/>
        </p:nvGrpSpPr>
        <p:grpSpPr>
          <a:xfrm flipH="1">
            <a:off x="315309" y="4585259"/>
            <a:ext cx="3699646" cy="2193916"/>
            <a:chOff x="8150772" y="-251959"/>
            <a:chExt cx="3486002" cy="2193916"/>
          </a:xfrm>
        </p:grpSpPr>
        <p:sp>
          <p:nvSpPr>
            <p:cNvPr id="28" name="矩形 27"/>
            <p:cNvSpPr/>
            <p:nvPr/>
          </p:nvSpPr>
          <p:spPr>
            <a:xfrm>
              <a:off x="8702568" y="-251959"/>
              <a:ext cx="2934206" cy="2193916"/>
            </a:xfrm>
            <a:prstGeom prst="rect">
              <a:avLst/>
            </a:prstGeom>
            <a:noFill/>
            <a:ln>
              <a:solidFill>
                <a:schemeClr val="accent1"/>
              </a:solidFill>
            </a:ln>
            <a:extLst>
              <a:ext uri="{909E8E84-426E-40DD-AFC4-6F175D3DCCD1}">
                <a14:hiddenFill xmlns:a14="http://schemas.microsoft.com/office/drawing/2010/main">
                  <a:solidFill>
                    <a:srgbClr val="ECECEC"/>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R="0" lvl="0" algn="l" defTabSz="914400" rtl="0" eaLnBrk="1" fontAlgn="auto" latinLnBrk="0" hangingPunct="1">
                <a:spcBef>
                  <a:spcPts val="0"/>
                </a:spcBef>
                <a:spcAft>
                  <a:spcPts val="600"/>
                </a:spcAft>
                <a:buClrTx/>
                <a:buSzTx/>
                <a:defRPr/>
              </a:pPr>
              <a:r>
                <a:rPr lang="en-US" altLang="zh-CN" sz="2000" b="1" dirty="0" smtClean="0">
                  <a:solidFill>
                    <a:srgbClr val="002060"/>
                  </a:solidFill>
                  <a:latin typeface="黑体" pitchFamily="49" charset="-122"/>
                  <a:ea typeface="黑体" pitchFamily="49" charset="-122"/>
                </a:rPr>
                <a:t>5.Z</a:t>
              </a:r>
              <a:r>
                <a:rPr lang="zh-CN" altLang="en-US" sz="2000" b="1" dirty="0" smtClean="0">
                  <a:solidFill>
                    <a:srgbClr val="002060"/>
                  </a:solidFill>
                  <a:latin typeface="黑体" pitchFamily="49" charset="-122"/>
                  <a:ea typeface="黑体" pitchFamily="49" charset="-122"/>
                </a:rPr>
                <a:t>值的计算：</a:t>
              </a:r>
              <a:endParaRPr lang="en-US" altLang="zh-CN" sz="2000" b="1" dirty="0" smtClean="0">
                <a:solidFill>
                  <a:srgbClr val="002060"/>
                </a:solidFill>
                <a:latin typeface="黑体" pitchFamily="49" charset="-122"/>
                <a:ea typeface="黑体" pitchFamily="49" charset="-122"/>
              </a:endParaRPr>
            </a:p>
            <a:p>
              <a:pPr marR="0" lvl="0" algn="l" defTabSz="914400" rtl="0" eaLnBrk="1" fontAlgn="auto" latinLnBrk="0" hangingPunct="1">
                <a:spcBef>
                  <a:spcPts val="0"/>
                </a:spcBef>
                <a:spcAft>
                  <a:spcPts val="600"/>
                </a:spcAft>
                <a:buClrTx/>
                <a:buSzTx/>
                <a:defRPr/>
              </a:pPr>
              <a:r>
                <a:rPr kumimoji="0" lang="zh-CN" altLang="en-US" sz="2000" i="0" u="none" strike="noStrike" kern="1200" cap="none" spc="0" normalizeH="0" baseline="0" noProof="0" dirty="0" smtClean="0">
                  <a:ln>
                    <a:noFill/>
                  </a:ln>
                  <a:solidFill>
                    <a:srgbClr val="453D3A"/>
                  </a:solidFill>
                  <a:effectLst/>
                  <a:uLnTx/>
                  <a:uFillTx/>
                  <a:latin typeface="Times New Roman" panose="02020603050405020304" pitchFamily="18" charset="0"/>
                  <a:ea typeface="华文中宋" panose="02010600040101010101" charset="-122"/>
                </a:rPr>
                <a:t>计算已确认正常的多组胎儿</a:t>
              </a:r>
              <a:r>
                <a:rPr kumimoji="0" lang="en-US" altLang="zh-CN" sz="2000" i="0" u="none" strike="noStrike" kern="1200" cap="none" spc="0" normalizeH="0" baseline="0" noProof="0" dirty="0" smtClean="0">
                  <a:ln>
                    <a:noFill/>
                  </a:ln>
                  <a:solidFill>
                    <a:srgbClr val="453D3A"/>
                  </a:solidFill>
                  <a:effectLst/>
                  <a:uLnTx/>
                  <a:uFillTx/>
                  <a:latin typeface="Times New Roman" panose="02020603050405020304" pitchFamily="18" charset="0"/>
                  <a:ea typeface="华文中宋" panose="02010600040101010101" charset="-122"/>
                </a:rPr>
                <a:t>%</a:t>
              </a:r>
              <a:r>
                <a:rPr kumimoji="0" lang="en-US" altLang="zh-CN" sz="2000" i="0" u="none" strike="noStrike" kern="1200" cap="none" spc="0" normalizeH="0" baseline="0" noProof="0" dirty="0" err="1" smtClean="0">
                  <a:ln>
                    <a:noFill/>
                  </a:ln>
                  <a:solidFill>
                    <a:srgbClr val="453D3A"/>
                  </a:solidFill>
                  <a:effectLst/>
                  <a:uLnTx/>
                  <a:uFillTx/>
                  <a:latin typeface="Times New Roman" panose="02020603050405020304" pitchFamily="18" charset="0"/>
                  <a:ea typeface="华文中宋" panose="02010600040101010101" charset="-122"/>
                </a:rPr>
                <a:t>chrN</a:t>
              </a:r>
              <a:r>
                <a:rPr kumimoji="0" lang="zh-CN" altLang="en-US" sz="2000" i="0" u="none" strike="noStrike" kern="1200" cap="none" spc="0" normalizeH="0" baseline="0" noProof="0" dirty="0" smtClean="0">
                  <a:ln>
                    <a:noFill/>
                  </a:ln>
                  <a:solidFill>
                    <a:srgbClr val="453D3A"/>
                  </a:solidFill>
                  <a:effectLst/>
                  <a:uLnTx/>
                  <a:uFillTx/>
                  <a:latin typeface="Times New Roman" panose="02020603050405020304" pitchFamily="18" charset="0"/>
                  <a:ea typeface="华文中宋" panose="02010600040101010101" charset="-122"/>
                </a:rPr>
                <a:t>的平均数和标准差作为参考，再计算未知特征的</a:t>
              </a:r>
              <a:r>
                <a:rPr kumimoji="0" lang="zh-CN" altLang="en-US" sz="2000" b="1" i="0" u="none" strike="noStrike" kern="1200" cap="none" spc="0" normalizeH="0" baseline="0" noProof="0" dirty="0" smtClean="0">
                  <a:ln>
                    <a:noFill/>
                  </a:ln>
                  <a:solidFill>
                    <a:srgbClr val="453D3A"/>
                  </a:solidFill>
                  <a:effectLst/>
                  <a:uLnTx/>
                  <a:uFillTx/>
                  <a:latin typeface="Times New Roman" panose="02020603050405020304" pitchFamily="18" charset="0"/>
                  <a:ea typeface="华文中宋" panose="02010600040101010101" charset="-122"/>
                </a:rPr>
                <a:t>染色体的</a:t>
              </a:r>
              <a:r>
                <a:rPr kumimoji="0" lang="en-US" altLang="zh-CN" sz="2000" b="1" i="0" u="none" strike="noStrike" kern="1200" cap="none" spc="0" normalizeH="0" baseline="0" noProof="0" dirty="0" smtClean="0">
                  <a:ln>
                    <a:noFill/>
                  </a:ln>
                  <a:solidFill>
                    <a:srgbClr val="453D3A"/>
                  </a:solidFill>
                  <a:effectLst/>
                  <a:uLnTx/>
                  <a:uFillTx/>
                  <a:latin typeface="Times New Roman" panose="02020603050405020304" pitchFamily="18" charset="0"/>
                  <a:ea typeface="华文中宋" panose="02010600040101010101" charset="-122"/>
                </a:rPr>
                <a:t>Z</a:t>
              </a:r>
              <a:r>
                <a:rPr kumimoji="0" lang="zh-CN" altLang="en-US" sz="2000" b="1" i="0" u="none" strike="noStrike" kern="1200" cap="none" spc="0" normalizeH="0" baseline="0" noProof="0" dirty="0" smtClean="0">
                  <a:ln>
                    <a:noFill/>
                  </a:ln>
                  <a:solidFill>
                    <a:srgbClr val="453D3A"/>
                  </a:solidFill>
                  <a:effectLst/>
                  <a:uLnTx/>
                  <a:uFillTx/>
                  <a:latin typeface="Times New Roman" panose="02020603050405020304" pitchFamily="18" charset="0"/>
                  <a:ea typeface="华文中宋" panose="02010600040101010101" charset="-122"/>
                </a:rPr>
                <a:t>值</a:t>
              </a:r>
              <a:r>
                <a:rPr lang="en-US" altLang="zh-CN" sz="2000" b="1" dirty="0">
                  <a:solidFill>
                    <a:srgbClr val="453D3A"/>
                  </a:solidFill>
                  <a:latin typeface="Times New Roman" panose="02020603050405020304" pitchFamily="18" charset="0"/>
                  <a:ea typeface="华文中宋" panose="02010600040101010101" charset="-122"/>
                  <a:sym typeface="Wingdings" panose="05000000000000000000" pitchFamily="2" charset="2"/>
                </a:rPr>
                <a:t>=</a:t>
              </a:r>
              <a:r>
                <a:rPr lang="en-US" altLang="zh-CN" sz="2000" b="1" noProof="0" dirty="0" smtClean="0">
                  <a:solidFill>
                    <a:srgbClr val="453D3A"/>
                  </a:solidFill>
                  <a:latin typeface="Times New Roman" panose="02020603050405020304" pitchFamily="18" charset="0"/>
                  <a:ea typeface="华文中宋" panose="02010600040101010101" charset="-122"/>
                  <a:sym typeface="Wingdings" panose="05000000000000000000" pitchFamily="2" charset="2"/>
                </a:rPr>
                <a:t>(</a:t>
              </a:r>
              <a:r>
                <a:rPr lang="zh-CN" altLang="en-US" sz="2000" b="1" noProof="0" dirty="0" smtClean="0">
                  <a:solidFill>
                    <a:srgbClr val="453D3A"/>
                  </a:solidFill>
                  <a:latin typeface="Times New Roman" panose="02020603050405020304" pitchFamily="18" charset="0"/>
                  <a:ea typeface="华文中宋" panose="02010600040101010101" charset="-122"/>
                  <a:sym typeface="Wingdings" panose="05000000000000000000" pitchFamily="2" charset="2"/>
                </a:rPr>
                <a:t>该染色体</a:t>
              </a:r>
              <a:r>
                <a:rPr lang="en-US" altLang="zh-CN" sz="2000" b="1" noProof="0" dirty="0" smtClean="0">
                  <a:solidFill>
                    <a:srgbClr val="453D3A"/>
                  </a:solidFill>
                  <a:latin typeface="Times New Roman" panose="02020603050405020304" pitchFamily="18" charset="0"/>
                  <a:ea typeface="华文中宋" panose="02010600040101010101" charset="-122"/>
                  <a:sym typeface="Wingdings" panose="05000000000000000000" pitchFamily="2" charset="2"/>
                </a:rPr>
                <a:t>%</a:t>
              </a:r>
              <a:r>
                <a:rPr lang="en-US" altLang="zh-CN" sz="2000" b="1" noProof="0" dirty="0" err="1" smtClean="0">
                  <a:solidFill>
                    <a:srgbClr val="453D3A"/>
                  </a:solidFill>
                  <a:latin typeface="Times New Roman" panose="02020603050405020304" pitchFamily="18" charset="0"/>
                  <a:ea typeface="华文中宋" panose="02010600040101010101" charset="-122"/>
                  <a:sym typeface="Wingdings" panose="05000000000000000000" pitchFamily="2" charset="2"/>
                </a:rPr>
                <a:t>chrN</a:t>
              </a:r>
              <a:r>
                <a:rPr lang="en-US" altLang="zh-CN" sz="2000" b="1" noProof="0" dirty="0" smtClean="0">
                  <a:solidFill>
                    <a:srgbClr val="453D3A"/>
                  </a:solidFill>
                  <a:latin typeface="Times New Roman" panose="02020603050405020304" pitchFamily="18" charset="0"/>
                  <a:ea typeface="华文中宋" panose="02010600040101010101" charset="-122"/>
                  <a:sym typeface="Wingdings" panose="05000000000000000000" pitchFamily="2" charset="2"/>
                </a:rPr>
                <a:t> - </a:t>
              </a:r>
              <a:r>
                <a:rPr lang="zh-CN" altLang="en-US" sz="2000" b="1" noProof="0" dirty="0" smtClean="0">
                  <a:solidFill>
                    <a:srgbClr val="453D3A"/>
                  </a:solidFill>
                  <a:latin typeface="Times New Roman" panose="02020603050405020304" pitchFamily="18" charset="0"/>
                  <a:ea typeface="华文中宋" panose="02010600040101010101" charset="-122"/>
                  <a:sym typeface="Wingdings" panose="05000000000000000000" pitchFamily="2" charset="2"/>
                </a:rPr>
                <a:t>参考平均值</a:t>
              </a:r>
              <a:r>
                <a:rPr lang="en-US" altLang="zh-CN" sz="2000" b="1" noProof="0" dirty="0" smtClean="0">
                  <a:solidFill>
                    <a:srgbClr val="453D3A"/>
                  </a:solidFill>
                  <a:latin typeface="Times New Roman" panose="02020603050405020304" pitchFamily="18" charset="0"/>
                  <a:ea typeface="华文中宋" panose="02010600040101010101" charset="-122"/>
                  <a:sym typeface="Wingdings" panose="05000000000000000000" pitchFamily="2" charset="2"/>
                </a:rPr>
                <a:t>)/</a:t>
              </a:r>
              <a:r>
                <a:rPr lang="zh-CN" altLang="en-US" sz="2000" b="1" noProof="0" dirty="0" smtClean="0">
                  <a:solidFill>
                    <a:srgbClr val="453D3A"/>
                  </a:solidFill>
                  <a:latin typeface="Times New Roman" panose="02020603050405020304" pitchFamily="18" charset="0"/>
                  <a:ea typeface="华文中宋" panose="02010600040101010101" charset="-122"/>
                  <a:sym typeface="Wingdings" panose="05000000000000000000" pitchFamily="2" charset="2"/>
                </a:rPr>
                <a:t>参考标准差</a:t>
              </a:r>
              <a:r>
                <a:rPr lang="zh-CN" altLang="en-US" sz="2000" noProof="0" dirty="0" smtClean="0">
                  <a:solidFill>
                    <a:srgbClr val="453D3A"/>
                  </a:solidFill>
                  <a:latin typeface="Times New Roman" panose="02020603050405020304" pitchFamily="18" charset="0"/>
                  <a:ea typeface="华文中宋" panose="02010600040101010101" charset="-122"/>
                  <a:sym typeface="Wingdings" panose="05000000000000000000" pitchFamily="2" charset="2"/>
                </a:rPr>
                <a:t>。</a:t>
              </a:r>
              <a:endParaRPr kumimoji="0" lang="en-US" altLang="zh-CN" sz="2000" i="0" u="none" strike="noStrike" kern="1200" cap="none" spc="0" normalizeH="0" baseline="0" noProof="0" dirty="0" smtClean="0">
                <a:ln>
                  <a:noFill/>
                </a:ln>
                <a:solidFill>
                  <a:srgbClr val="453D3A"/>
                </a:solidFill>
                <a:effectLst/>
                <a:uLnTx/>
                <a:uFillTx/>
                <a:latin typeface="Times New Roman" panose="02020603050405020304" pitchFamily="18" charset="0"/>
                <a:ea typeface="华文中宋" panose="02010600040101010101" charset="-122"/>
              </a:endParaRPr>
            </a:p>
          </p:txBody>
        </p:sp>
        <p:sp>
          <p:nvSpPr>
            <p:cNvPr id="29" name="左箭头 28"/>
            <p:cNvSpPr/>
            <p:nvPr/>
          </p:nvSpPr>
          <p:spPr>
            <a:xfrm>
              <a:off x="8150772" y="629036"/>
              <a:ext cx="441435" cy="276715"/>
            </a:xfrm>
            <a:prstGeom prst="leftArrow">
              <a:avLst/>
            </a:prstGeom>
            <a:solidFill>
              <a:srgbClr val="E92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灯片编号占位符 3"/>
          <p:cNvSpPr txBox="1">
            <a:spLocks noGrp="1"/>
          </p:cNvSpPr>
          <p:nvPr>
            <p:ph type="sldNum" sz="quarter" idx="4"/>
          </p:nvPr>
        </p:nvSpPr>
        <p:spPr>
          <a:xfrm>
            <a:off x="10801350" y="6405563"/>
            <a:ext cx="1390650" cy="365125"/>
          </a:xfrm>
          <a:noFill/>
          <a:ln>
            <a:noFill/>
          </a:ln>
        </p:spPr>
        <p:txBody>
          <a:bodyPr anchor="ctr"/>
          <a:lstStyle/>
          <a:p>
            <a:pPr algn="ctr" eaLnBrk="1" hangingPunct="1"/>
            <a:fld id="{9A0DB2DC-4C9A-4742-B13C-FB6460FD3503}" type="slidenum">
              <a:rPr lang="zh-CN" altLang="en-US" sz="2000" b="1" dirty="0">
                <a:solidFill>
                  <a:schemeClr val="bg1"/>
                </a:solidFill>
              </a:rPr>
              <a:t>9</a:t>
            </a:fld>
            <a:endParaRPr lang="zh-CN" altLang="en-US" sz="2000" b="1" dirty="0">
              <a:solidFill>
                <a:schemeClr val="bg1"/>
              </a:solidFill>
            </a:endParaRPr>
          </a:p>
        </p:txBody>
      </p:sp>
    </p:spTree>
    <p:extLst>
      <p:ext uri="{BB962C8B-B14F-4D97-AF65-F5344CB8AC3E}">
        <p14:creationId xmlns:p14="http://schemas.microsoft.com/office/powerpoint/2010/main" val="83958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4" fill="hold" nodeType="afterEffect">
                                  <p:stCondLst>
                                    <p:cond delay="100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par>
                          <p:cTn id="12" fill="hold">
                            <p:stCondLst>
                              <p:cond delay="2000"/>
                            </p:stCondLst>
                            <p:childTnLst>
                              <p:par>
                                <p:cTn id="13" presetID="22" presetClass="entr" presetSubtype="4" fill="hold" nodeType="afterEffect">
                                  <p:stCondLst>
                                    <p:cond delay="100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par>
                          <p:cTn id="16" fill="hold">
                            <p:stCondLst>
                              <p:cond delay="3500"/>
                            </p:stCondLst>
                            <p:childTnLst>
                              <p:par>
                                <p:cTn id="17" presetID="22" presetClass="entr" presetSubtype="4" fill="hold" nodeType="afterEffect">
                                  <p:stCondLst>
                                    <p:cond delay="1000"/>
                                  </p:stCondLst>
                                  <p:childTnLst>
                                    <p:set>
                                      <p:cBhvr>
                                        <p:cTn id="18" dur="1" fill="hold">
                                          <p:stCondLst>
                                            <p:cond delay="0"/>
                                          </p:stCondLst>
                                        </p:cTn>
                                        <p:tgtEl>
                                          <p:spTgt spid="17"/>
                                        </p:tgtEl>
                                        <p:attrNameLst>
                                          <p:attrName>style.visibility</p:attrName>
                                        </p:attrNameLst>
                                      </p:cBhvr>
                                      <p:to>
                                        <p:strVal val="visible"/>
                                      </p:to>
                                    </p:set>
                                    <p:animEffect transition="in" filter="wipe(down)">
                                      <p:cBhvr>
                                        <p:cTn id="19" dur="500"/>
                                        <p:tgtEl>
                                          <p:spTgt spid="17"/>
                                        </p:tgtEl>
                                      </p:cBhvr>
                                    </p:animEffect>
                                  </p:childTnLst>
                                </p:cTn>
                              </p:par>
                            </p:childTnLst>
                          </p:cTn>
                        </p:par>
                        <p:par>
                          <p:cTn id="20" fill="hold">
                            <p:stCondLst>
                              <p:cond delay="5000"/>
                            </p:stCondLst>
                            <p:childTnLst>
                              <p:par>
                                <p:cTn id="21" presetID="22" presetClass="entr" presetSubtype="4" fill="hold" nodeType="afterEffect">
                                  <p:stCondLst>
                                    <p:cond delay="1000"/>
                                  </p:stCondLst>
                                  <p:childTnLst>
                                    <p:set>
                                      <p:cBhvr>
                                        <p:cTn id="22" dur="1" fill="hold">
                                          <p:stCondLst>
                                            <p:cond delay="0"/>
                                          </p:stCondLst>
                                        </p:cTn>
                                        <p:tgtEl>
                                          <p:spTgt spid="20"/>
                                        </p:tgtEl>
                                        <p:attrNameLst>
                                          <p:attrName>style.visibility</p:attrName>
                                        </p:attrNameLst>
                                      </p:cBhvr>
                                      <p:to>
                                        <p:strVal val="visible"/>
                                      </p:to>
                                    </p:set>
                                    <p:animEffect transition="in" filter="wipe(down)">
                                      <p:cBhvr>
                                        <p:cTn id="23" dur="500"/>
                                        <p:tgtEl>
                                          <p:spTgt spid="20"/>
                                        </p:tgtEl>
                                      </p:cBhvr>
                                    </p:animEffect>
                                  </p:childTnLst>
                                </p:cTn>
                              </p:par>
                              <p:par>
                                <p:cTn id="24" presetID="22" presetClass="entr" presetSubtype="4" fill="hold" nodeType="withEffect">
                                  <p:stCondLst>
                                    <p:cond delay="1000"/>
                                  </p:stCondLst>
                                  <p:childTnLst>
                                    <p:set>
                                      <p:cBhvr>
                                        <p:cTn id="25" dur="1" fill="hold">
                                          <p:stCondLst>
                                            <p:cond delay="0"/>
                                          </p:stCondLst>
                                        </p:cTn>
                                        <p:tgtEl>
                                          <p:spTgt spid="27"/>
                                        </p:tgtEl>
                                        <p:attrNameLst>
                                          <p:attrName>style.visibility</p:attrName>
                                        </p:attrNameLst>
                                      </p:cBhvr>
                                      <p:to>
                                        <p:strVal val="visible"/>
                                      </p:to>
                                    </p:set>
                                    <p:animEffect transition="in" filter="wipe(down)">
                                      <p:cBhvr>
                                        <p:cTn id="2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1093</TotalTime>
  <Words>3255</Words>
  <Application>Microsoft Office PowerPoint</Application>
  <PresentationFormat>自定义</PresentationFormat>
  <Paragraphs>224</Paragraphs>
  <Slides>26</Slides>
  <Notes>4</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caizhengting</cp:lastModifiedBy>
  <cp:revision>836</cp:revision>
  <dcterms:created xsi:type="dcterms:W3CDTF">2015-10-24T01:57:00Z</dcterms:created>
  <dcterms:modified xsi:type="dcterms:W3CDTF">2016-12-22T08:51:10Z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